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avi" ContentType="video/x-msvideo"/>
  <Default Extension="tiff" ContentType="image/tiff"/>
  <Default Extension="ti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5" r:id="rId1"/>
  </p:sldMasterIdLst>
  <p:notesMasterIdLst>
    <p:notesMasterId r:id="rId27"/>
  </p:notesMasterIdLst>
  <p:handoutMasterIdLst>
    <p:handoutMasterId r:id="rId28"/>
  </p:handoutMasterIdLst>
  <p:sldIdLst>
    <p:sldId id="501" r:id="rId2"/>
    <p:sldId id="522" r:id="rId3"/>
    <p:sldId id="523" r:id="rId4"/>
    <p:sldId id="519" r:id="rId5"/>
    <p:sldId id="524" r:id="rId6"/>
    <p:sldId id="525" r:id="rId7"/>
    <p:sldId id="529" r:id="rId8"/>
    <p:sldId id="520" r:id="rId9"/>
    <p:sldId id="542" r:id="rId10"/>
    <p:sldId id="543" r:id="rId11"/>
    <p:sldId id="526" r:id="rId12"/>
    <p:sldId id="528" r:id="rId13"/>
    <p:sldId id="530" r:id="rId14"/>
    <p:sldId id="514" r:id="rId15"/>
    <p:sldId id="541" r:id="rId16"/>
    <p:sldId id="540" r:id="rId17"/>
    <p:sldId id="534" r:id="rId18"/>
    <p:sldId id="535" r:id="rId19"/>
    <p:sldId id="536" r:id="rId20"/>
    <p:sldId id="537" r:id="rId21"/>
    <p:sldId id="538" r:id="rId22"/>
    <p:sldId id="544" r:id="rId23"/>
    <p:sldId id="546" r:id="rId24"/>
    <p:sldId id="547" r:id="rId25"/>
    <p:sldId id="539" r:id="rId26"/>
  </p:sldIdLst>
  <p:sldSz cx="9144000" cy="6858000" type="screen4x3"/>
  <p:notesSz cx="6883400" cy="9906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0">
          <p15:clr>
            <a:srgbClr val="A4A3A4"/>
          </p15:clr>
        </p15:guide>
        <p15:guide id="2" pos="216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0019"/>
    <a:srgbClr val="FFCCFF"/>
    <a:srgbClr val="CCFFFF"/>
    <a:srgbClr val="0000FF"/>
    <a:srgbClr val="6475F2"/>
    <a:srgbClr val="9900CC"/>
    <a:srgbClr val="4D4DF9"/>
    <a:srgbClr val="FFFFFF"/>
    <a:srgbClr val="FF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4B1156A-380E-4F78-BDF5-A606A8083BF9}" styleName="Style moyen 4 - Accentuatio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E9639D4-E3E2-4D34-9284-5A2195B3D0D7}" styleName="Style clair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D7AC3CCA-C797-4891-BE02-D94E43425B78}" styleName="Style moye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27102A9-8310-4765-A935-A1911B00CA55}" styleName="Style léger 1 - Accentuation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82" autoAdjust="0"/>
    <p:restoredTop sz="96350" autoAdjust="0"/>
  </p:normalViewPr>
  <p:slideViewPr>
    <p:cSldViewPr>
      <p:cViewPr varScale="1">
        <p:scale>
          <a:sx n="107" d="100"/>
          <a:sy n="107" d="100"/>
        </p:scale>
        <p:origin x="198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148" y="-90"/>
      </p:cViewPr>
      <p:guideLst>
        <p:guide orient="horz" pos="3120"/>
        <p:guide pos="216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19" tIns="47860" rIns="95719" bIns="47860" numCol="1" anchor="t" anchorCtr="0" compatLnSpc="1">
            <a:prstTxWarp prst="textNoShape">
              <a:avLst/>
            </a:prstTxWarp>
          </a:bodyPr>
          <a:lstStyle>
            <a:lvl1pPr defTabSz="957263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00488" y="0"/>
            <a:ext cx="298291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19" tIns="47860" rIns="95719" bIns="47860" numCol="1" anchor="t" anchorCtr="0" compatLnSpc="1">
            <a:prstTxWarp prst="textNoShape">
              <a:avLst/>
            </a:prstTxWarp>
          </a:bodyPr>
          <a:lstStyle>
            <a:lvl1pPr algn="r" defTabSz="957263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829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19" tIns="47860" rIns="95719" bIns="47860" numCol="1" anchor="b" anchorCtr="0" compatLnSpc="1">
            <a:prstTxWarp prst="textNoShape">
              <a:avLst/>
            </a:prstTxWarp>
          </a:bodyPr>
          <a:lstStyle>
            <a:lvl1pPr defTabSz="957263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00488" y="9410700"/>
            <a:ext cx="298291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19" tIns="47860" rIns="95719" bIns="47860" numCol="1" anchor="b" anchorCtr="0" compatLnSpc="1">
            <a:prstTxWarp prst="textNoShape">
              <a:avLst/>
            </a:prstTxWarp>
          </a:bodyPr>
          <a:lstStyle>
            <a:lvl1pPr algn="r" defTabSz="957263">
              <a:defRPr sz="13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35FA7CC7-CDBF-4843-8FD5-591C2DCD57B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19" tIns="47860" rIns="95719" bIns="47860" numCol="1" anchor="t" anchorCtr="0" compatLnSpc="1">
            <a:prstTxWarp prst="textNoShape">
              <a:avLst/>
            </a:prstTxWarp>
          </a:bodyPr>
          <a:lstStyle>
            <a:lvl1pPr defTabSz="957263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3795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900488" y="0"/>
            <a:ext cx="298291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19" tIns="47860" rIns="95719" bIns="47860" numCol="1" anchor="t" anchorCtr="0" compatLnSpc="1">
            <a:prstTxWarp prst="textNoShape">
              <a:avLst/>
            </a:prstTxWarp>
          </a:bodyPr>
          <a:lstStyle>
            <a:lvl1pPr algn="r" defTabSz="957263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6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520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3797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7575" y="4705350"/>
            <a:ext cx="50482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19" tIns="47860" rIns="95719" bIns="478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33798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829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19" tIns="47860" rIns="95719" bIns="47860" numCol="1" anchor="b" anchorCtr="0" compatLnSpc="1">
            <a:prstTxWarp prst="textNoShape">
              <a:avLst/>
            </a:prstTxWarp>
          </a:bodyPr>
          <a:lstStyle>
            <a:lvl1pPr defTabSz="957263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3799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0488" y="9410700"/>
            <a:ext cx="298291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19" tIns="47860" rIns="95719" bIns="47860" numCol="1" anchor="b" anchorCtr="0" compatLnSpc="1">
            <a:prstTxWarp prst="textNoShape">
              <a:avLst/>
            </a:prstTxWarp>
          </a:bodyPr>
          <a:lstStyle>
            <a:lvl1pPr algn="r" defTabSz="957263">
              <a:defRPr sz="13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0A211156-BC71-4166-8E24-CBAFC0511B1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87271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834" indent="-285705" defTabSz="987271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2822" indent="-228564" defTabSz="987271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599950" indent="-228564" defTabSz="987271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079" indent="-228564" defTabSz="987271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208" indent="-228564" defTabSz="98727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337" indent="-228564" defTabSz="98727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8466" indent="-228564" defTabSz="98727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5594" indent="-228564" defTabSz="98727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0851E74-CDCA-4E40-ABE4-E33B0DEEB702}" type="slidenum">
              <a:rPr lang="fr-FR" altLang="en-US" sz="130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</a:t>
            </a:fld>
            <a:endParaRPr lang="fr-FR" altLang="en-US" sz="1300">
              <a:latin typeface="Times New Roman" panose="02020603050405020304" pitchFamily="18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414492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ACC5EB-0295-451E-9E20-DC8AD8111BAA}" type="slidenum">
              <a:rPr lang="fr-FR" altLang="fr-FR" smtClean="0"/>
              <a:pPr>
                <a:defRPr/>
              </a:pPr>
              <a:t>14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9542469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211156-BC71-4166-8E24-CBAFC0511B17}" type="slidenum">
              <a:rPr lang="fr-FR" altLang="fr-FR" smtClean="0"/>
              <a:pPr>
                <a:defRPr/>
              </a:pPr>
              <a:t>23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0377243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211156-BC71-4166-8E24-CBAFC0511B17}" type="slidenum">
              <a:rPr lang="fr-FR" altLang="fr-FR" smtClean="0"/>
              <a:pPr>
                <a:defRPr/>
              </a:pPr>
              <a:t>24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479426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ACC5EB-0295-451E-9E20-DC8AD8111BAA}" type="slidenum">
              <a:rPr lang="fr-FR" altLang="fr-FR" smtClean="0"/>
              <a:pPr>
                <a:defRPr/>
              </a:pPr>
              <a:t>4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2061821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ACC5EB-0295-451E-9E20-DC8AD8111BAA}" type="slidenum">
              <a:rPr lang="fr-FR" altLang="fr-FR" smtClean="0"/>
              <a:pPr>
                <a:defRPr/>
              </a:pPr>
              <a:t>5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736612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ACC5EB-0295-451E-9E20-DC8AD8111BAA}" type="slidenum">
              <a:rPr lang="fr-FR" altLang="fr-FR" smtClean="0"/>
              <a:pPr>
                <a:defRPr/>
              </a:pPr>
              <a:t>6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9680634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ACC5EB-0295-451E-9E20-DC8AD8111BAA}" type="slidenum">
              <a:rPr lang="fr-FR" altLang="fr-FR" smtClean="0"/>
              <a:pPr>
                <a:defRPr/>
              </a:pPr>
              <a:t>8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7766408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ACC5EB-0295-451E-9E20-DC8AD8111BAA}" type="slidenum">
              <a:rPr lang="fr-FR" altLang="fr-FR" smtClean="0"/>
              <a:pPr>
                <a:defRPr/>
              </a:pPr>
              <a:t>9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8972829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ACC5EB-0295-451E-9E20-DC8AD8111BAA}" type="slidenum">
              <a:rPr lang="fr-FR" altLang="fr-FR" smtClean="0"/>
              <a:pPr>
                <a:defRPr/>
              </a:pPr>
              <a:t>10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6885764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ACC5EB-0295-451E-9E20-DC8AD8111BAA}" type="slidenum">
              <a:rPr lang="fr-FR" altLang="fr-FR" smtClean="0"/>
              <a:pPr>
                <a:defRPr/>
              </a:pPr>
              <a:t>11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9260467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ACC5EB-0295-451E-9E20-DC8AD8111BAA}" type="slidenum">
              <a:rPr lang="fr-FR" altLang="fr-FR" smtClean="0"/>
              <a:pPr>
                <a:defRPr/>
              </a:pPr>
              <a:t>12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197410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89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11561" y="548680"/>
            <a:ext cx="7920880" cy="5760640"/>
          </a:xfrm>
        </p:spPr>
        <p:txBody>
          <a:bodyPr lIns="0" tIns="0" rIns="0" bIns="0"/>
          <a:lstStyle>
            <a:lvl1pPr algn="ctr">
              <a:defRPr sz="44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noProof="0" dirty="0" smtClean="0"/>
              <a:t>PRESENTATION </a:t>
            </a:r>
            <a:r>
              <a:rPr lang="fr-FR" noProof="0" dirty="0" err="1" smtClean="0"/>
              <a:t>Dapnia</a:t>
            </a:r>
            <a:endParaRPr lang="fr-FR" noProof="0" dirty="0" smtClean="0"/>
          </a:p>
        </p:txBody>
      </p:sp>
      <p:pic>
        <p:nvPicPr>
          <p:cNvPr id="6" name="Imag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1656184" cy="1656184"/>
          </a:xfrm>
          <a:prstGeom prst="rect">
            <a:avLst/>
          </a:prstGeom>
        </p:spPr>
      </p:pic>
      <p:pic>
        <p:nvPicPr>
          <p:cNvPr id="7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6358296" y="0"/>
            <a:ext cx="2785704" cy="244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9824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3319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15125" y="152400"/>
            <a:ext cx="1889125" cy="60198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046163" y="152400"/>
            <a:ext cx="5516562" cy="60198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14969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46163" y="152400"/>
            <a:ext cx="7558087" cy="3603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1079500" y="762000"/>
            <a:ext cx="3684588" cy="5410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16488" y="762000"/>
            <a:ext cx="3684587" cy="5410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78621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re. Texte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46163" y="152400"/>
            <a:ext cx="7558087" cy="3603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1079500" y="762000"/>
            <a:ext cx="3684588" cy="5410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916488" y="762000"/>
            <a:ext cx="3684587" cy="26289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4916488" y="3543300"/>
            <a:ext cx="3684587" cy="26289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6058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152400"/>
            <a:ext cx="7632472" cy="360363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noProof="0" smtClean="0"/>
              <a:t>Modifiez le style du titre</a:t>
            </a:r>
            <a:endParaRPr lang="en-US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762000"/>
            <a:ext cx="8421563" cy="5546725"/>
          </a:xfrm>
        </p:spPr>
        <p:txBody>
          <a:bodyPr/>
          <a:lstStyle/>
          <a:p>
            <a:pPr lvl="0"/>
            <a:r>
              <a:rPr lang="en-US" noProof="0" smtClean="0"/>
              <a:t>Modifiez les styles du texte du masque</a:t>
            </a:r>
          </a:p>
          <a:p>
            <a:pPr lvl="1"/>
            <a:r>
              <a:rPr lang="en-US" noProof="0" smtClean="0"/>
              <a:t>Deuxième niveau</a:t>
            </a:r>
          </a:p>
          <a:p>
            <a:pPr lvl="2"/>
            <a:r>
              <a:rPr lang="en-US" noProof="0" smtClean="0"/>
              <a:t>Troisième niveau</a:t>
            </a:r>
          </a:p>
          <a:p>
            <a:pPr lvl="3"/>
            <a:r>
              <a:rPr lang="en-US" noProof="0" smtClean="0"/>
              <a:t>Quatrième niveau</a:t>
            </a:r>
          </a:p>
          <a:p>
            <a:pPr lvl="4"/>
            <a:r>
              <a:rPr lang="en-US" noProof="0" smtClean="0"/>
              <a:t>Cinquième niveau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97667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6416850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079500" y="762000"/>
            <a:ext cx="3684588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16488" y="762000"/>
            <a:ext cx="3684587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65395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3514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28358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706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890333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dirty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2036098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23528" y="152400"/>
            <a:ext cx="7632472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fr-FR" dirty="0" smtClean="0"/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512" y="762000"/>
            <a:ext cx="8421563" cy="554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dirty="0" err="1" smtClean="0"/>
              <a:t>Cliquez</a:t>
            </a:r>
            <a:r>
              <a:rPr lang="en-US" altLang="fr-FR" dirty="0" smtClean="0"/>
              <a:t> pour modifier les styles du </a:t>
            </a:r>
            <a:r>
              <a:rPr lang="en-US" altLang="fr-FR" dirty="0" err="1" smtClean="0"/>
              <a:t>texte</a:t>
            </a:r>
            <a:r>
              <a:rPr lang="en-US" altLang="fr-FR" dirty="0" smtClean="0"/>
              <a:t> du masque</a:t>
            </a:r>
          </a:p>
          <a:p>
            <a:pPr lvl="1"/>
            <a:r>
              <a:rPr lang="en-US" altLang="fr-FR" dirty="0" err="1" smtClean="0"/>
              <a:t>Deuxième</a:t>
            </a:r>
            <a:r>
              <a:rPr lang="en-US" altLang="fr-FR" dirty="0" smtClean="0"/>
              <a:t> </a:t>
            </a:r>
            <a:r>
              <a:rPr lang="en-US" altLang="fr-FR" dirty="0" err="1" smtClean="0"/>
              <a:t>niveau</a:t>
            </a:r>
            <a:endParaRPr lang="en-US" altLang="fr-FR" dirty="0" smtClean="0"/>
          </a:p>
          <a:p>
            <a:pPr lvl="2"/>
            <a:r>
              <a:rPr lang="en-US" altLang="fr-FR" dirty="0" err="1" smtClean="0"/>
              <a:t>Troisième</a:t>
            </a:r>
            <a:r>
              <a:rPr lang="en-US" altLang="fr-FR" dirty="0" smtClean="0"/>
              <a:t> </a:t>
            </a:r>
            <a:r>
              <a:rPr lang="en-US" altLang="fr-FR" dirty="0" err="1" smtClean="0"/>
              <a:t>niveau</a:t>
            </a:r>
            <a:endParaRPr lang="en-US" altLang="fr-FR" dirty="0" smtClean="0"/>
          </a:p>
          <a:p>
            <a:pPr lvl="3"/>
            <a:r>
              <a:rPr lang="en-US" altLang="fr-FR" dirty="0" err="1" smtClean="0"/>
              <a:t>Quatrième</a:t>
            </a:r>
            <a:r>
              <a:rPr lang="en-US" altLang="fr-FR" dirty="0" smtClean="0"/>
              <a:t> </a:t>
            </a:r>
            <a:r>
              <a:rPr lang="en-US" altLang="fr-FR" dirty="0" err="1" smtClean="0"/>
              <a:t>niveau</a:t>
            </a:r>
            <a:endParaRPr lang="en-US" altLang="fr-FR" dirty="0" smtClean="0"/>
          </a:p>
          <a:p>
            <a:pPr lvl="4"/>
            <a:r>
              <a:rPr lang="en-US" altLang="fr-FR" dirty="0" err="1" smtClean="0"/>
              <a:t>Cinquième</a:t>
            </a:r>
            <a:r>
              <a:rPr lang="en-US" altLang="fr-FR" dirty="0" smtClean="0"/>
              <a:t> </a:t>
            </a:r>
            <a:r>
              <a:rPr lang="en-US" altLang="fr-FR" dirty="0" err="1" smtClean="0"/>
              <a:t>niveau</a:t>
            </a:r>
            <a:endParaRPr lang="en-US" altLang="fr-FR" dirty="0" smtClean="0"/>
          </a:p>
        </p:txBody>
      </p:sp>
      <p:sp>
        <p:nvSpPr>
          <p:cNvPr id="1028" name="Rectangle 5"/>
          <p:cNvSpPr>
            <a:spLocks noChangeArrowheads="1"/>
          </p:cNvSpPr>
          <p:nvPr/>
        </p:nvSpPr>
        <p:spPr bwMode="auto">
          <a:xfrm>
            <a:off x="8601074" y="6524625"/>
            <a:ext cx="240357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defRPr/>
            </a:pPr>
            <a:fld id="{048A7A2D-5D0F-40E5-B7B6-9C2AAAD9085C}" type="slidenum">
              <a:rPr lang="fr-FR" altLang="fr-FR" sz="1000" b="1" smtClean="0">
                <a:solidFill>
                  <a:srgbClr val="E50019"/>
                </a:solidFill>
              </a:rPr>
              <a:pPr algn="r">
                <a:defRPr/>
              </a:pPr>
              <a:t>‹N°›</a:t>
            </a:fld>
            <a:endParaRPr lang="fr-FR" altLang="fr-FR" sz="700" b="1" dirty="0" smtClean="0">
              <a:solidFill>
                <a:srgbClr val="E50019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7956000" y="-1728"/>
            <a:ext cx="1188000" cy="1043832"/>
          </a:xfrm>
          <a:prstGeom prst="rect">
            <a:avLst/>
          </a:prstGeom>
        </p:spPr>
      </p:pic>
      <p:sp>
        <p:nvSpPr>
          <p:cNvPr id="12" name="Rectangle 6"/>
          <p:cNvSpPr>
            <a:spLocks noChangeArrowheads="1"/>
          </p:cNvSpPr>
          <p:nvPr userDrawn="1"/>
        </p:nvSpPr>
        <p:spPr bwMode="auto">
          <a:xfrm>
            <a:off x="1879632" y="6518117"/>
            <a:ext cx="3196423" cy="214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altLang="en-US" sz="700" noProof="0" dirty="0" smtClean="0"/>
              <a:t>BB, 5</a:t>
            </a:r>
            <a:r>
              <a:rPr lang="en-US" altLang="en-US" sz="700" baseline="30000" noProof="0" dirty="0" smtClean="0"/>
              <a:t>th</a:t>
            </a:r>
            <a:r>
              <a:rPr lang="en-US" altLang="en-US" sz="700" baseline="0" noProof="0" dirty="0" smtClean="0"/>
              <a:t> SMTF and 3</a:t>
            </a:r>
            <a:r>
              <a:rPr lang="en-US" altLang="en-US" sz="700" baseline="30000" noProof="0" dirty="0" smtClean="0"/>
              <a:t>rd</a:t>
            </a:r>
            <a:r>
              <a:rPr lang="en-US" altLang="en-US" sz="700" baseline="0" noProof="0" dirty="0" smtClean="0"/>
              <a:t> IDSM 2025, PSI EPFL, March 30</a:t>
            </a:r>
            <a:r>
              <a:rPr lang="en-US" altLang="en-US" sz="700" baseline="30000" noProof="0" dirty="0" smtClean="0"/>
              <a:t>th</a:t>
            </a:r>
            <a:r>
              <a:rPr lang="en-US" altLang="en-US" sz="700" baseline="0" noProof="0" dirty="0" smtClean="0"/>
              <a:t> – 4 April 4</a:t>
            </a:r>
            <a:r>
              <a:rPr lang="en-US" altLang="en-US" sz="700" baseline="30000" noProof="0" dirty="0" smtClean="0"/>
              <a:t>th</a:t>
            </a:r>
            <a:r>
              <a:rPr lang="en-US" altLang="en-US" sz="700" baseline="0" noProof="0" dirty="0" smtClean="0"/>
              <a:t> </a:t>
            </a:r>
            <a:r>
              <a:rPr lang="en-US" altLang="en-US" sz="700" noProof="0" dirty="0" smtClean="0"/>
              <a:t> </a:t>
            </a:r>
            <a:r>
              <a:rPr lang="en-US" altLang="en-US" sz="700" baseline="0" noProof="0" dirty="0" smtClean="0"/>
              <a:t>2025</a:t>
            </a:r>
            <a:endParaRPr lang="en-US" altLang="en-US" sz="700" noProof="0" dirty="0" smtClean="0"/>
          </a:p>
        </p:txBody>
      </p:sp>
      <p:pic>
        <p:nvPicPr>
          <p:cNvPr id="13" name="Image 8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15" y="6372021"/>
            <a:ext cx="801688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Connecteur droit 8"/>
          <p:cNvCxnSpPr/>
          <p:nvPr userDrawn="1"/>
        </p:nvCxnSpPr>
        <p:spPr bwMode="auto">
          <a:xfrm>
            <a:off x="468328" y="518522"/>
            <a:ext cx="7056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E50019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" name="Image 1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650" y="6412730"/>
            <a:ext cx="754835" cy="360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98" r:id="rId1"/>
    <p:sldLayoutId id="2147484286" r:id="rId2"/>
    <p:sldLayoutId id="2147484287" r:id="rId3"/>
    <p:sldLayoutId id="2147484288" r:id="rId4"/>
    <p:sldLayoutId id="2147484289" r:id="rId5"/>
    <p:sldLayoutId id="2147484290" r:id="rId6"/>
    <p:sldLayoutId id="2147484291" r:id="rId7"/>
    <p:sldLayoutId id="2147484292" r:id="rId8"/>
    <p:sldLayoutId id="2147484293" r:id="rId9"/>
    <p:sldLayoutId id="2147484294" r:id="rId10"/>
    <p:sldLayoutId id="2147484295" r:id="rId11"/>
    <p:sldLayoutId id="2147484296" r:id="rId12"/>
    <p:sldLayoutId id="2147484297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baseline="0">
          <a:solidFill>
            <a:srgbClr val="E50019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Comic Sans MS" pitchFamily="6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Comic Sans MS" pitchFamily="6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Comic Sans MS" pitchFamily="6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161925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42925" indent="-182563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Arial" pitchFamily="34" charset="0"/>
          <a:cs typeface="Arial" pitchFamily="34" charset="0"/>
        </a:defRPr>
      </a:lvl2pPr>
      <a:lvl3pPr marL="895350" indent="-173038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Arial" pitchFamily="34" charset="0"/>
          <a:cs typeface="Arial" pitchFamily="34" charset="0"/>
        </a:defRPr>
      </a:lvl3pPr>
      <a:lvl4pPr marL="1257300" indent="-182563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Arial" pitchFamily="34" charset="0"/>
          <a:cs typeface="Arial" pitchFamily="34" charset="0"/>
        </a:defRPr>
      </a:lvl4pPr>
      <a:lvl5pPr marL="1619250" indent="-182563" algn="l" rtl="0" eaLnBrk="0" fontAlgn="base" hangingPunct="0"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2076450" indent="-182563" algn="l" rtl="0" fontAlgn="base"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</a:defRPr>
      </a:lvl6pPr>
      <a:lvl7pPr marL="2533650" indent="-182563" algn="l" rtl="0" fontAlgn="base"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</a:defRPr>
      </a:lvl7pPr>
      <a:lvl8pPr marL="2990850" indent="-182563" algn="l" rtl="0" fontAlgn="base"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</a:defRPr>
      </a:lvl8pPr>
      <a:lvl9pPr marL="3448050" indent="-182563" algn="l" rtl="0" fontAlgn="base"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7.png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image" Target="../media/image36.tiff"/><Relationship Id="rId5" Type="http://schemas.openxmlformats.org/officeDocument/2006/relationships/image" Target="../media/image35.png"/><Relationship Id="rId4" Type="http://schemas.openxmlformats.org/officeDocument/2006/relationships/notesSlide" Target="../notesSlides/notesSlide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tif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t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t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tif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tif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ctrTitle"/>
          </p:nvPr>
        </p:nvSpPr>
        <p:spPr>
          <a:xfrm>
            <a:off x="0" y="548680"/>
            <a:ext cx="9144000" cy="630932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altLang="en-US" sz="1400" b="0" dirty="0" smtClean="0"/>
              <a:t/>
            </a:r>
            <a:br>
              <a:rPr lang="en-US" altLang="en-US" sz="1400" b="0" dirty="0" smtClean="0"/>
            </a:br>
            <a:r>
              <a:rPr lang="en-US" altLang="en-US" sz="1400" b="0" dirty="0" smtClean="0"/>
              <a:t/>
            </a:r>
            <a:br>
              <a:rPr lang="en-US" altLang="en-US" sz="1400" b="0" dirty="0" smtClean="0"/>
            </a:br>
            <a:r>
              <a:rPr lang="en-US" altLang="en-US" sz="1400" b="0" dirty="0" smtClean="0"/>
              <a:t/>
            </a:r>
            <a:br>
              <a:rPr lang="en-US" altLang="en-US" sz="1400" b="0" dirty="0" smtClean="0"/>
            </a:br>
            <a:r>
              <a:rPr lang="en-US" altLang="en-US" sz="1400" b="0" dirty="0" smtClean="0"/>
              <a:t/>
            </a:r>
            <a:br>
              <a:rPr lang="en-US" altLang="en-US" sz="1400" b="0" dirty="0" smtClean="0"/>
            </a:br>
            <a:r>
              <a:rPr lang="en-US" altLang="en-US" sz="3200" dirty="0" smtClean="0"/>
              <a:t> </a:t>
            </a:r>
            <a:r>
              <a:rPr lang="en-US" altLang="en-US" sz="1800" dirty="0" smtClean="0"/>
              <a:t>Joint </a:t>
            </a:r>
            <a:r>
              <a:rPr lang="en-US" altLang="en-US" sz="1800" dirty="0"/>
              <a:t>5</a:t>
            </a:r>
            <a:r>
              <a:rPr lang="en-US" altLang="en-US" sz="1800" baseline="30000" dirty="0"/>
              <a:t>th</a:t>
            </a:r>
            <a:r>
              <a:rPr lang="en-US" altLang="en-US" sz="1800" dirty="0"/>
              <a:t> Superconducting Magnets Test Facility </a:t>
            </a:r>
            <a:r>
              <a:rPr lang="en-US" altLang="en-US" sz="1800" dirty="0" smtClean="0"/>
              <a:t>Workshop</a:t>
            </a:r>
            <a:br>
              <a:rPr lang="en-US" altLang="en-US" sz="1800" dirty="0" smtClean="0"/>
            </a:br>
            <a:r>
              <a:rPr lang="en-US" altLang="en-US" sz="1800" dirty="0" smtClean="0"/>
              <a:t>3</a:t>
            </a:r>
            <a:r>
              <a:rPr lang="en-US" altLang="en-US" sz="1800" baseline="30000" dirty="0" smtClean="0"/>
              <a:t>rd</a:t>
            </a:r>
            <a:r>
              <a:rPr lang="en-US" altLang="en-US" sz="1800" dirty="0" smtClean="0"/>
              <a:t> </a:t>
            </a:r>
            <a:r>
              <a:rPr lang="en-US" altLang="en-US" sz="1800" dirty="0"/>
              <a:t>Instrumentation and Diagnostics for Superconducting Magnets </a:t>
            </a:r>
            <a:r>
              <a:rPr lang="en-US" altLang="en-US" sz="1800" dirty="0" smtClean="0"/>
              <a:t>Workshop</a:t>
            </a:r>
            <a:br>
              <a:rPr lang="en-US" altLang="en-US" sz="1800" dirty="0" smtClean="0"/>
            </a:br>
            <a:r>
              <a:rPr lang="en-US" altLang="en-US" sz="600" dirty="0" smtClean="0"/>
              <a:t> </a:t>
            </a:r>
            <a:r>
              <a:rPr lang="en-US" altLang="en-US" sz="3200" dirty="0" smtClean="0"/>
              <a:t/>
            </a:r>
            <a:br>
              <a:rPr lang="en-US" altLang="en-US" sz="3200" dirty="0" smtClean="0"/>
            </a:br>
            <a:r>
              <a:rPr lang="en-US" altLang="en-US" sz="2000" dirty="0" smtClean="0"/>
              <a:t>PSI EPFL</a:t>
            </a:r>
            <a:r>
              <a:rPr lang="en-US" altLang="en-US" sz="3200" dirty="0" smtClean="0"/>
              <a:t/>
            </a:r>
            <a:br>
              <a:rPr lang="en-US" altLang="en-US" sz="3200" dirty="0" smtClean="0"/>
            </a:br>
            <a:r>
              <a:rPr lang="en-US" altLang="en-US" sz="3200" dirty="0" smtClean="0"/>
              <a:t/>
            </a:r>
            <a:br>
              <a:rPr lang="en-US" altLang="en-US" sz="3200" dirty="0" smtClean="0"/>
            </a:br>
            <a:r>
              <a:rPr lang="en-US" altLang="en-US" sz="2800" dirty="0" smtClean="0">
                <a:solidFill>
                  <a:srgbClr val="E50019"/>
                </a:solidFill>
              </a:rPr>
              <a:t>Cryogenic developments for very high field magnets</a:t>
            </a:r>
            <a:r>
              <a:rPr lang="en-US" altLang="en-US" sz="3200" dirty="0" smtClean="0"/>
              <a:t/>
            </a:r>
            <a:br>
              <a:rPr lang="en-US" altLang="en-US" sz="3200" dirty="0" smtClean="0"/>
            </a:b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sz="1400" dirty="0">
                <a:solidFill>
                  <a:srgbClr val="E50019"/>
                </a:solidFill>
              </a:rPr>
              <a:t>Reduced </a:t>
            </a:r>
            <a:r>
              <a:rPr lang="en-US" altLang="en-US" sz="1400" dirty="0" smtClean="0">
                <a:solidFill>
                  <a:srgbClr val="E50019"/>
                </a:solidFill>
              </a:rPr>
              <a:t>gravity</a:t>
            </a:r>
            <a:r>
              <a:rPr lang="en-US" altLang="en-US" sz="1400" dirty="0"/>
              <a:t>: Simon </a:t>
            </a:r>
            <a:r>
              <a:rPr lang="en-US" altLang="en-US" sz="1400" dirty="0" err="1"/>
              <a:t>Bagnis</a:t>
            </a:r>
            <a:r>
              <a:rPr lang="en-US" altLang="en-US" sz="1400" dirty="0"/>
              <a:t>, Clément </a:t>
            </a:r>
            <a:r>
              <a:rPr lang="en-US" altLang="en-US" sz="1400" dirty="0" err="1"/>
              <a:t>Lorin</a:t>
            </a:r>
            <a:r>
              <a:rPr lang="en-US" altLang="en-US" sz="1400" dirty="0"/>
              <a:t>, Hugo </a:t>
            </a:r>
            <a:r>
              <a:rPr lang="en-US" altLang="en-US" sz="1400" dirty="0" err="1"/>
              <a:t>Reymond</a:t>
            </a:r>
            <a:r>
              <a:rPr lang="en-US" altLang="en-US" sz="1400" dirty="0"/>
              <a:t>, </a:t>
            </a:r>
            <a:r>
              <a:rPr lang="en-US" altLang="en-US" sz="1400" dirty="0">
                <a:solidFill>
                  <a:srgbClr val="0000FF"/>
                </a:solidFill>
              </a:rPr>
              <a:t>Steffen Kramer </a:t>
            </a:r>
            <a:r>
              <a:rPr lang="en-US" altLang="en-US" sz="1400" dirty="0"/>
              <a:t>(</a:t>
            </a:r>
            <a:r>
              <a:rPr lang="en-US" altLang="en-US" sz="1400" dirty="0">
                <a:solidFill>
                  <a:srgbClr val="0000FF"/>
                </a:solidFill>
              </a:rPr>
              <a:t>LNCMI</a:t>
            </a:r>
            <a:r>
              <a:rPr lang="en-US" altLang="en-US" sz="1400" dirty="0" smtClean="0"/>
              <a:t>)</a:t>
            </a:r>
            <a:br>
              <a:rPr lang="en-US" altLang="en-US" sz="1400" dirty="0" smtClean="0"/>
            </a:br>
            <a:r>
              <a:rPr lang="en-US" altLang="en-US" sz="1400" dirty="0" smtClean="0">
                <a:solidFill>
                  <a:srgbClr val="E50019"/>
                </a:solidFill>
              </a:rPr>
              <a:t>PHP</a:t>
            </a:r>
            <a:r>
              <a:rPr lang="en-US" altLang="en-US" sz="1400" dirty="0" smtClean="0"/>
              <a:t>: Tisha Dixit, Gilles </a:t>
            </a:r>
            <a:r>
              <a:rPr lang="en-US" altLang="en-US" sz="1400" dirty="0" err="1" smtClean="0"/>
              <a:t>Authelet</a:t>
            </a:r>
            <a:r>
              <a:rPr lang="en-US" altLang="en-US" sz="1400" dirty="0" smtClean="0"/>
              <a:t>, Charles </a:t>
            </a:r>
            <a:r>
              <a:rPr lang="en-US" altLang="en-US" sz="1400" dirty="0" err="1" smtClean="0"/>
              <a:t>Mailleret</a:t>
            </a:r>
            <a:r>
              <a:rPr lang="en-US" altLang="en-US" sz="1400" dirty="0" smtClean="0"/>
              <a:t>, Florian </a:t>
            </a:r>
            <a:r>
              <a:rPr lang="en-US" altLang="en-US" sz="1400" dirty="0" err="1" smtClean="0"/>
              <a:t>Gouit</a:t>
            </a:r>
            <a:r>
              <a:rPr lang="en-US" altLang="en-US" sz="1400" dirty="0"/>
              <a:t>, Vadim </a:t>
            </a:r>
            <a:r>
              <a:rPr lang="en-US" altLang="en-US" sz="1400" dirty="0" err="1" smtClean="0"/>
              <a:t>Stepanov</a:t>
            </a:r>
            <a:r>
              <a:rPr lang="en-US" altLang="en-US" sz="1400" dirty="0"/>
              <a:t/>
            </a:r>
            <a:br>
              <a:rPr lang="en-US" altLang="en-US" sz="1400" dirty="0"/>
            </a:br>
            <a:r>
              <a:rPr lang="en-US" altLang="en-US" sz="1400" dirty="0" smtClean="0">
                <a:solidFill>
                  <a:srgbClr val="E50019"/>
                </a:solidFill>
              </a:rPr>
              <a:t>CFD</a:t>
            </a:r>
            <a:r>
              <a:rPr lang="en-US" altLang="en-US" sz="1400" dirty="0"/>
              <a:t>: </a:t>
            </a:r>
            <a:r>
              <a:rPr lang="en-US" altLang="en-US" sz="1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Marcin </a:t>
            </a:r>
            <a:r>
              <a:rPr lang="en-US" altLang="en-US" sz="1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Opalski</a:t>
            </a:r>
            <a:r>
              <a:rPr lang="en-US" altLang="en-US" sz="1400" dirty="0" smtClean="0"/>
              <a:t>, Tisha Dixit, </a:t>
            </a:r>
            <a:r>
              <a:rPr lang="en-US" altLang="en-US" sz="14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Przemysław</a:t>
            </a:r>
            <a:r>
              <a:rPr lang="en-US" altLang="en-US" sz="1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sz="14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Błasiak</a:t>
            </a:r>
            <a:r>
              <a:rPr lang="en-US" altLang="en-US" sz="1400" dirty="0" smtClean="0"/>
              <a:t>, </a:t>
            </a:r>
            <a:r>
              <a:rPr lang="en-US" altLang="en-US" sz="1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Sławomir Pietrowicz </a:t>
            </a:r>
            <a:r>
              <a:rPr lang="en-US" altLang="en-US" sz="1400" dirty="0" smtClean="0"/>
              <a:t>(</a:t>
            </a:r>
            <a:r>
              <a:rPr lang="en-US" altLang="en-US" sz="1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WUST</a:t>
            </a:r>
            <a:r>
              <a:rPr lang="en-US" altLang="en-US" sz="1400" dirty="0" smtClean="0"/>
              <a:t>)</a:t>
            </a:r>
            <a:br>
              <a:rPr lang="en-US" altLang="en-US" sz="1400" dirty="0" smtClean="0"/>
            </a:br>
            <a:r>
              <a:rPr lang="en-US" altLang="en-US" sz="1400" dirty="0" smtClean="0"/>
              <a:t/>
            </a:r>
            <a:br>
              <a:rPr lang="en-US" altLang="en-US" sz="1400" dirty="0" smtClean="0"/>
            </a:br>
            <a:r>
              <a:rPr lang="en-US" altLang="en-US" sz="1400" dirty="0" smtClean="0"/>
              <a:t/>
            </a:r>
            <a:br>
              <a:rPr lang="en-US" altLang="en-US" sz="1400" dirty="0" smtClean="0"/>
            </a:br>
            <a:r>
              <a:rPr lang="en-US" altLang="en-US" sz="1400" dirty="0" smtClean="0"/>
              <a:t>Bertrand Baudouy</a:t>
            </a:r>
            <a:br>
              <a:rPr lang="en-US" altLang="en-US" sz="1400" dirty="0" smtClean="0"/>
            </a:br>
            <a:r>
              <a:rPr lang="en-US" altLang="en-US" sz="600" dirty="0" smtClean="0"/>
              <a:t> </a:t>
            </a:r>
            <a:r>
              <a:rPr lang="en-US" altLang="en-US" sz="1400" dirty="0" smtClean="0"/>
              <a:t/>
            </a:r>
            <a:br>
              <a:rPr lang="en-US" altLang="en-US" sz="1400" dirty="0" smtClean="0"/>
            </a:br>
            <a:r>
              <a:rPr lang="en-US" altLang="en-US" sz="1200" dirty="0" err="1" smtClean="0"/>
              <a:t>Université</a:t>
            </a:r>
            <a:r>
              <a:rPr lang="en-US" altLang="en-US" sz="1200" dirty="0" smtClean="0"/>
              <a:t> Paris-Saclay, CEA, IRFU, </a:t>
            </a:r>
            <a:r>
              <a:rPr lang="en-US" altLang="en-US" sz="1200" dirty="0" err="1" smtClean="0"/>
              <a:t>Département</a:t>
            </a:r>
            <a:r>
              <a:rPr lang="en-US" altLang="en-US" sz="1200" dirty="0" smtClean="0"/>
              <a:t> des </a:t>
            </a:r>
            <a:r>
              <a:rPr lang="en-US" altLang="en-US" sz="1200" dirty="0" err="1" smtClean="0"/>
              <a:t>Accélérateurs</a:t>
            </a:r>
            <a:r>
              <a:rPr lang="en-US" altLang="en-US" sz="1200" dirty="0" smtClean="0"/>
              <a:t>, de la </a:t>
            </a:r>
            <a:r>
              <a:rPr lang="en-US" altLang="en-US" sz="1200" dirty="0" err="1" smtClean="0"/>
              <a:t>Cryogénie</a:t>
            </a:r>
            <a:r>
              <a:rPr lang="en-US" altLang="en-US" sz="1200" dirty="0" smtClean="0"/>
              <a:t> et du </a:t>
            </a:r>
            <a:r>
              <a:rPr lang="en-US" altLang="en-US" sz="1200" dirty="0" err="1" smtClean="0"/>
              <a:t>Magnétisme</a:t>
            </a:r>
            <a:r>
              <a:rPr lang="en-US" altLang="en-US" sz="1200" dirty="0" smtClean="0"/>
              <a:t/>
            </a:r>
            <a:br>
              <a:rPr lang="en-US" altLang="en-US" sz="1200" dirty="0" smtClean="0"/>
            </a:br>
            <a:r>
              <a:rPr lang="en-US" altLang="en-US" sz="1200" dirty="0" smtClean="0"/>
              <a:t/>
            </a:r>
            <a:br>
              <a:rPr lang="en-US" altLang="en-US" sz="1200" dirty="0" smtClean="0"/>
            </a:br>
            <a:r>
              <a:rPr lang="en-US" altLang="en-US" sz="1200" dirty="0" smtClean="0">
                <a:solidFill>
                  <a:srgbClr val="E50019"/>
                </a:solidFill>
              </a:rPr>
              <a:t>bertrand.baudouy@cea.fr</a:t>
            </a:r>
            <a:endParaRPr lang="en-US" alt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37206657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itr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z="2400" dirty="0" smtClean="0"/>
              <a:t>He pool </a:t>
            </a:r>
            <a:r>
              <a:rPr lang="en-US" sz="2400" dirty="0"/>
              <a:t>boiling under magneto-gravitational </a:t>
            </a:r>
            <a:r>
              <a:rPr lang="en-US" sz="2400" dirty="0" smtClean="0"/>
              <a:t>forces</a:t>
            </a:r>
            <a:endParaRPr lang="en-US" altLang="en-US" sz="2400" dirty="0"/>
          </a:p>
        </p:txBody>
      </p:sp>
      <p:sp>
        <p:nvSpPr>
          <p:cNvPr id="129" name="Rectangle 128"/>
          <p:cNvSpPr/>
          <p:nvPr/>
        </p:nvSpPr>
        <p:spPr>
          <a:xfrm>
            <a:off x="5821958" y="6111125"/>
            <a:ext cx="3275143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/>
              <a:t>S. </a:t>
            </a:r>
            <a:r>
              <a:rPr lang="en-US" sz="800" dirty="0" err="1"/>
              <a:t>Bagnis</a:t>
            </a:r>
            <a:r>
              <a:rPr lang="en-US" sz="800" dirty="0"/>
              <a:t>. PhD, </a:t>
            </a:r>
            <a:r>
              <a:rPr lang="en-US" sz="800" dirty="0">
                <a:solidFill>
                  <a:srgbClr val="0000FF"/>
                </a:solidFill>
              </a:rPr>
              <a:t>https://theses.hal.science/tel-04227350 </a:t>
            </a:r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510" y="1933143"/>
            <a:ext cx="1950077" cy="4232161"/>
          </a:xfrm>
          <a:prstGeom prst="rect">
            <a:avLst/>
          </a:prstGeom>
        </p:spPr>
      </p:pic>
      <p:grpSp>
        <p:nvGrpSpPr>
          <p:cNvPr id="3" name="Groupe 2"/>
          <p:cNvGrpSpPr/>
          <p:nvPr/>
        </p:nvGrpSpPr>
        <p:grpSpPr>
          <a:xfrm>
            <a:off x="3491880" y="1508774"/>
            <a:ext cx="2592288" cy="4382526"/>
            <a:chOff x="2843808" y="762794"/>
            <a:chExt cx="3672408" cy="6066371"/>
          </a:xfrm>
        </p:grpSpPr>
        <p:pic>
          <p:nvPicPr>
            <p:cNvPr id="18" name="Image 1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19" t="987" r="29706" b="10867"/>
            <a:stretch/>
          </p:blipFill>
          <p:spPr>
            <a:xfrm>
              <a:off x="4807935" y="4102441"/>
              <a:ext cx="1708281" cy="2726724"/>
            </a:xfrm>
            <a:prstGeom prst="rect">
              <a:avLst/>
            </a:prstGeom>
          </p:spPr>
        </p:pic>
        <p:pic>
          <p:nvPicPr>
            <p:cNvPr id="19" name="Image 1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8965" y="762794"/>
              <a:ext cx="1560686" cy="4643634"/>
            </a:xfrm>
            <a:prstGeom prst="rect">
              <a:avLst/>
            </a:prstGeom>
          </p:spPr>
        </p:pic>
        <p:pic>
          <p:nvPicPr>
            <p:cNvPr id="20" name="Image 1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18" t="987" r="28516" b="10867"/>
            <a:stretch/>
          </p:blipFill>
          <p:spPr>
            <a:xfrm flipH="1">
              <a:off x="2843808" y="4087265"/>
              <a:ext cx="1745894" cy="2726724"/>
            </a:xfrm>
            <a:prstGeom prst="rect">
              <a:avLst/>
            </a:prstGeom>
          </p:spPr>
        </p:pic>
      </p:grp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55"/>
          <a:stretch/>
        </p:blipFill>
        <p:spPr>
          <a:xfrm>
            <a:off x="6228184" y="1508774"/>
            <a:ext cx="2858978" cy="4328146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01" y="3088971"/>
            <a:ext cx="862238" cy="1348141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4263023" y="2875900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LHe</a:t>
            </a:r>
            <a:endParaRPr lang="en-US" sz="1400" dirty="0"/>
          </a:p>
        </p:txBody>
      </p:sp>
      <p:cxnSp>
        <p:nvCxnSpPr>
          <p:cNvPr id="6" name="Connecteur droit avec flèche 5"/>
          <p:cNvCxnSpPr/>
          <p:nvPr/>
        </p:nvCxnSpPr>
        <p:spPr bwMode="auto">
          <a:xfrm>
            <a:off x="1342255" y="3835587"/>
            <a:ext cx="1429545" cy="205571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E5001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Connecteur droit avec flèche 20"/>
          <p:cNvCxnSpPr/>
          <p:nvPr/>
        </p:nvCxnSpPr>
        <p:spPr bwMode="auto">
          <a:xfrm flipV="1">
            <a:off x="3103637" y="3300378"/>
            <a:ext cx="1620639" cy="110348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E5001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Connecteur droit avec flèche 21"/>
          <p:cNvCxnSpPr/>
          <p:nvPr/>
        </p:nvCxnSpPr>
        <p:spPr bwMode="auto">
          <a:xfrm>
            <a:off x="5414793" y="3056703"/>
            <a:ext cx="3117647" cy="4294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E5001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Espace réservé du contenu 1"/>
          <p:cNvSpPr txBox="1">
            <a:spLocks/>
          </p:cNvSpPr>
          <p:nvPr/>
        </p:nvSpPr>
        <p:spPr bwMode="auto">
          <a:xfrm>
            <a:off x="179512" y="762000"/>
            <a:ext cx="8568952" cy="8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1619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42925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895350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25730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61925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0764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6pPr>
            <a:lvl7pPr marL="25336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7pPr>
            <a:lvl8pPr marL="29908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8pPr>
            <a:lvl9pPr marL="34480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smtClean="0"/>
              <a:t>Tests at LNCMI (Grenoble) in a 30 T resistive magnet</a:t>
            </a:r>
          </a:p>
          <a:p>
            <a:pPr lvl="1"/>
            <a:r>
              <a:rPr lang="en-US" dirty="0" smtClean="0"/>
              <a:t>38 mm warm bore</a:t>
            </a:r>
          </a:p>
          <a:p>
            <a:pPr lvl="1"/>
            <a:r>
              <a:rPr lang="en-US" dirty="0" smtClean="0"/>
              <a:t>Axial positioning for different g*</a:t>
            </a:r>
          </a:p>
        </p:txBody>
      </p:sp>
    </p:spTree>
    <p:extLst>
      <p:ext uri="{BB962C8B-B14F-4D97-AF65-F5344CB8AC3E}">
        <p14:creationId xmlns:p14="http://schemas.microsoft.com/office/powerpoint/2010/main" val="7562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itr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z="2400" dirty="0" smtClean="0"/>
              <a:t>He pool </a:t>
            </a:r>
            <a:r>
              <a:rPr lang="en-US" sz="2400" dirty="0"/>
              <a:t>boiling under magneto-gravitational </a:t>
            </a:r>
            <a:r>
              <a:rPr lang="en-US" sz="2400" dirty="0" smtClean="0"/>
              <a:t>forces</a:t>
            </a:r>
            <a:endParaRPr lang="en-US" altLang="en-US" sz="2400" dirty="0"/>
          </a:p>
        </p:txBody>
      </p:sp>
      <p:sp>
        <p:nvSpPr>
          <p:cNvPr id="5" name="Espace réservé du contenu 1"/>
          <p:cNvSpPr txBox="1">
            <a:spLocks/>
          </p:cNvSpPr>
          <p:nvPr/>
        </p:nvSpPr>
        <p:spPr bwMode="auto">
          <a:xfrm>
            <a:off x="179512" y="762002"/>
            <a:ext cx="7992888" cy="444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1619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42925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895350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25730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61925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0764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6pPr>
            <a:lvl7pPr marL="25336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7pPr>
            <a:lvl8pPr marL="29908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8pPr>
            <a:lvl9pPr marL="34480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err="1" smtClean="0"/>
              <a:t>LHe</a:t>
            </a:r>
            <a:r>
              <a:rPr lang="en-US" dirty="0" smtClean="0"/>
              <a:t> pool boiling </a:t>
            </a:r>
            <a:r>
              <a:rPr lang="en-US" dirty="0"/>
              <a:t>curve measurement </a:t>
            </a:r>
            <a:r>
              <a:rPr lang="en-US" dirty="0" smtClean="0"/>
              <a:t>in a quasi static mode</a:t>
            </a:r>
          </a:p>
        </p:txBody>
      </p:sp>
      <p:sp>
        <p:nvSpPr>
          <p:cNvPr id="129" name="Rectangle 128"/>
          <p:cNvSpPr/>
          <p:nvPr/>
        </p:nvSpPr>
        <p:spPr>
          <a:xfrm>
            <a:off x="4513111" y="5863180"/>
            <a:ext cx="44644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S. Bagnis et al. Helium </a:t>
            </a:r>
            <a:r>
              <a:rPr lang="en-US" sz="800" dirty="0"/>
              <a:t>pool boiling critical heat flux under various magnetically controlled gravity </a:t>
            </a:r>
            <a:r>
              <a:rPr lang="en-US" sz="800" dirty="0" smtClean="0"/>
              <a:t>levels, </a:t>
            </a:r>
            <a:r>
              <a:rPr lang="en-US" sz="800" i="1" dirty="0" smtClean="0"/>
              <a:t>International </a:t>
            </a:r>
            <a:r>
              <a:rPr lang="en-US" sz="800" i="1" dirty="0"/>
              <a:t>Journal of Heat and Mass </a:t>
            </a:r>
            <a:r>
              <a:rPr lang="en-US" sz="800" i="1" dirty="0" smtClean="0"/>
              <a:t>Transfer</a:t>
            </a:r>
            <a:r>
              <a:rPr lang="en-US" sz="800" dirty="0" smtClean="0"/>
              <a:t>, Volume 221, 2024, </a:t>
            </a:r>
            <a:r>
              <a:rPr lang="fr-FR" sz="800" dirty="0" smtClean="0"/>
              <a:t>125107</a:t>
            </a:r>
          </a:p>
          <a:p>
            <a:r>
              <a:rPr lang="fr-FR" sz="800" dirty="0">
                <a:solidFill>
                  <a:srgbClr val="0000FF"/>
                </a:solidFill>
              </a:rPr>
              <a:t>https://doi.org/10.1016/j.ijheatmasstransfer.2023.125107</a:t>
            </a:r>
            <a:endParaRPr lang="en-US" sz="800" dirty="0">
              <a:solidFill>
                <a:srgbClr val="0000FF"/>
              </a:solidFill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330" y="1451672"/>
            <a:ext cx="4335702" cy="4193646"/>
          </a:xfrm>
          <a:prstGeom prst="rect">
            <a:avLst/>
          </a:prstGeom>
        </p:spPr>
      </p:pic>
      <p:sp>
        <p:nvSpPr>
          <p:cNvPr id="9" name="Espace réservé du contenu 1"/>
          <p:cNvSpPr txBox="1">
            <a:spLocks/>
          </p:cNvSpPr>
          <p:nvPr/>
        </p:nvSpPr>
        <p:spPr bwMode="auto">
          <a:xfrm>
            <a:off x="5162947" y="1340768"/>
            <a:ext cx="3801541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1619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42925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895350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25730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61925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0764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6pPr>
            <a:lvl7pPr marL="25336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7pPr>
            <a:lvl8pPr marL="29908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8pPr>
            <a:lvl9pPr marL="34480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/>
              <a:t>Entire boiling curve covered</a:t>
            </a:r>
          </a:p>
          <a:p>
            <a:pPr lvl="7"/>
            <a:endParaRPr lang="en-US" dirty="0"/>
          </a:p>
          <a:p>
            <a:r>
              <a:rPr lang="en-US" dirty="0"/>
              <a:t>Nucleate boiling regime</a:t>
            </a:r>
          </a:p>
          <a:p>
            <a:pPr lvl="1"/>
            <a:r>
              <a:rPr lang="en-US" dirty="0"/>
              <a:t>170 W/m² per </a:t>
            </a:r>
            <a:r>
              <a:rPr lang="en-US" dirty="0" smtClean="0"/>
              <a:t>min</a:t>
            </a:r>
          </a:p>
          <a:p>
            <a:pPr lvl="8"/>
            <a:endParaRPr lang="en-US" dirty="0"/>
          </a:p>
          <a:p>
            <a:r>
              <a:rPr lang="en-US" dirty="0"/>
              <a:t>Critical heat flux detection</a:t>
            </a:r>
          </a:p>
          <a:p>
            <a:pPr lvl="8"/>
            <a:endParaRPr lang="en-US" dirty="0"/>
          </a:p>
          <a:p>
            <a:r>
              <a:rPr lang="en-US" dirty="0"/>
              <a:t>Film boiling </a:t>
            </a:r>
            <a:r>
              <a:rPr lang="en-US" dirty="0" smtClean="0"/>
              <a:t>regime (q+)</a:t>
            </a:r>
          </a:p>
          <a:p>
            <a:pPr lvl="1"/>
            <a:r>
              <a:rPr lang="en-US" dirty="0" smtClean="0"/>
              <a:t>500 </a:t>
            </a:r>
            <a:r>
              <a:rPr lang="en-US" dirty="0"/>
              <a:t>W/m² per </a:t>
            </a:r>
            <a:r>
              <a:rPr lang="en-US" dirty="0" smtClean="0"/>
              <a:t>min</a:t>
            </a:r>
            <a:endParaRPr lang="en-US" dirty="0"/>
          </a:p>
          <a:p>
            <a:pPr lvl="8"/>
            <a:endParaRPr lang="en-US" dirty="0"/>
          </a:p>
          <a:p>
            <a:r>
              <a:rPr lang="en-US" dirty="0"/>
              <a:t>Film boiling regime (</a:t>
            </a:r>
            <a:r>
              <a:rPr lang="en-US" dirty="0" smtClean="0"/>
              <a:t>q-)</a:t>
            </a:r>
            <a:endParaRPr lang="en-US" dirty="0"/>
          </a:p>
          <a:p>
            <a:pPr lvl="1"/>
            <a:r>
              <a:rPr lang="en-US" dirty="0"/>
              <a:t>500 W/m² per min</a:t>
            </a:r>
          </a:p>
          <a:p>
            <a:endParaRPr lang="en-US" dirty="0"/>
          </a:p>
          <a:p>
            <a:r>
              <a:rPr lang="en-US" dirty="0"/>
              <a:t>Detection of minimum heat flux (recovery heat flux)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7597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itr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z="2400" dirty="0" smtClean="0"/>
              <a:t>He pool </a:t>
            </a:r>
            <a:r>
              <a:rPr lang="en-US" sz="2400" dirty="0"/>
              <a:t>boiling under magneto-gravitational </a:t>
            </a:r>
            <a:r>
              <a:rPr lang="en-US" sz="2400" dirty="0" smtClean="0"/>
              <a:t>forces</a:t>
            </a:r>
            <a:endParaRPr lang="en-US" altLang="en-US" sz="2400" dirty="0"/>
          </a:p>
        </p:txBody>
      </p:sp>
      <p:sp>
        <p:nvSpPr>
          <p:cNvPr id="5" name="Espace réservé du contenu 1"/>
          <p:cNvSpPr txBox="1">
            <a:spLocks/>
          </p:cNvSpPr>
          <p:nvPr/>
        </p:nvSpPr>
        <p:spPr bwMode="auto">
          <a:xfrm>
            <a:off x="179512" y="762001"/>
            <a:ext cx="4752528" cy="875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1619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42925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895350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25730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61925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0764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6pPr>
            <a:lvl7pPr marL="25336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7pPr>
            <a:lvl8pPr marL="29908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8pPr>
            <a:lvl9pPr marL="34480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err="1" smtClean="0"/>
              <a:t>LHe</a:t>
            </a:r>
            <a:r>
              <a:rPr lang="en-US" dirty="0" smtClean="0"/>
              <a:t> pool </a:t>
            </a:r>
            <a:r>
              <a:rPr lang="en-US" dirty="0"/>
              <a:t>boiling </a:t>
            </a:r>
            <a:r>
              <a:rPr lang="en-US" dirty="0" smtClean="0"/>
              <a:t>critical heat flux</a:t>
            </a:r>
          </a:p>
          <a:p>
            <a:r>
              <a:rPr lang="fr-FR" dirty="0" err="1" smtClean="0"/>
              <a:t>Kutateladze</a:t>
            </a:r>
            <a:r>
              <a:rPr lang="fr-FR" dirty="0" smtClean="0"/>
              <a:t> </a:t>
            </a:r>
            <a:r>
              <a:rPr lang="fr-FR" dirty="0" err="1" smtClean="0"/>
              <a:t>correlation-like</a:t>
            </a:r>
            <a:endParaRPr lang="en-US" dirty="0" smtClean="0"/>
          </a:p>
        </p:txBody>
      </p:sp>
      <p:sp>
        <p:nvSpPr>
          <p:cNvPr id="129" name="Rectangle 128"/>
          <p:cNvSpPr/>
          <p:nvPr/>
        </p:nvSpPr>
        <p:spPr>
          <a:xfrm>
            <a:off x="4533875" y="5821823"/>
            <a:ext cx="44464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S. Bagnis et al. Helium </a:t>
            </a:r>
            <a:r>
              <a:rPr lang="en-US" sz="800" dirty="0"/>
              <a:t>pool boiling critical heat flux under various magnetically controlled gravity </a:t>
            </a:r>
            <a:r>
              <a:rPr lang="en-US" sz="800" dirty="0" smtClean="0"/>
              <a:t>levels, </a:t>
            </a:r>
            <a:r>
              <a:rPr lang="en-US" sz="800" i="1" dirty="0" smtClean="0"/>
              <a:t>International </a:t>
            </a:r>
            <a:r>
              <a:rPr lang="en-US" sz="800" i="1" dirty="0"/>
              <a:t>Journal of Heat and Mass </a:t>
            </a:r>
            <a:r>
              <a:rPr lang="en-US" sz="800" i="1" dirty="0" smtClean="0"/>
              <a:t>Transfer</a:t>
            </a:r>
            <a:r>
              <a:rPr lang="en-US" sz="800" dirty="0" smtClean="0"/>
              <a:t>, Volume 221, 2024, </a:t>
            </a:r>
            <a:r>
              <a:rPr lang="fr-FR" sz="800" dirty="0" smtClean="0"/>
              <a:t>125107</a:t>
            </a:r>
          </a:p>
          <a:p>
            <a:r>
              <a:rPr lang="fr-FR" sz="800" dirty="0">
                <a:solidFill>
                  <a:srgbClr val="0000FF"/>
                </a:solidFill>
              </a:rPr>
              <a:t>https://doi.org/10.1016/j.ijheatmasstransfer.2023.125107</a:t>
            </a:r>
            <a:endParaRPr lang="en-US" sz="800" dirty="0">
              <a:solidFill>
                <a:srgbClr val="0000FF"/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941" y="1844824"/>
            <a:ext cx="3095655" cy="3264967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1873399"/>
            <a:ext cx="2715640" cy="2818621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991172"/>
            <a:ext cx="3064437" cy="2839229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3779912" y="2201797"/>
            <a:ext cx="9541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K=0,197</a:t>
            </a:r>
            <a:endParaRPr lang="fr-FR" sz="1600" dirty="0"/>
          </a:p>
        </p:txBody>
      </p:sp>
      <p:cxnSp>
        <p:nvCxnSpPr>
          <p:cNvPr id="18" name="Connecteur droit avec flèche 17"/>
          <p:cNvCxnSpPr/>
          <p:nvPr/>
        </p:nvCxnSpPr>
        <p:spPr>
          <a:xfrm>
            <a:off x="4685646" y="2458821"/>
            <a:ext cx="462418" cy="435068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space réservé du contenu 1"/>
          <p:cNvSpPr txBox="1">
            <a:spLocks/>
          </p:cNvSpPr>
          <p:nvPr/>
        </p:nvSpPr>
        <p:spPr bwMode="auto">
          <a:xfrm>
            <a:off x="251520" y="5268857"/>
            <a:ext cx="8640960" cy="724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1619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42925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895350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25730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61925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0764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6pPr>
            <a:lvl7pPr marL="25336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7pPr>
            <a:lvl8pPr marL="29908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8pPr>
            <a:lvl9pPr marL="34480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smtClean="0"/>
              <a:t>Good accuracy with the correlation from 0.03g to 2,2g</a:t>
            </a:r>
          </a:p>
          <a:p>
            <a:r>
              <a:rPr lang="en-US" dirty="0" smtClean="0"/>
              <a:t>K very close to literature values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27984" y="877004"/>
            <a:ext cx="3124704" cy="713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13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395536" y="404664"/>
            <a:ext cx="7416824" cy="288032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457496" y="12808"/>
            <a:ext cx="8666930" cy="980728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0" y="2960948"/>
            <a:ext cx="4629774" cy="936104"/>
          </a:xfrm>
        </p:spPr>
        <p:txBody>
          <a:bodyPr/>
          <a:lstStyle/>
          <a:p>
            <a:r>
              <a:rPr lang="en-US" altLang="en-US" sz="2800" b="1" dirty="0">
                <a:solidFill>
                  <a:srgbClr val="E50019"/>
                </a:solidFill>
              </a:rPr>
              <a:t>Cryogenic cooling of a 10T HTS magnet</a:t>
            </a:r>
          </a:p>
        </p:txBody>
      </p:sp>
      <p:pic>
        <p:nvPicPr>
          <p:cNvPr id="6" name="Espace réservé pour une image  14">
            <a:extLst>
              <a:ext uri="{FF2B5EF4-FFF2-40B4-BE49-F238E27FC236}">
                <a16:creationId xmlns:a16="http://schemas.microsoft.com/office/drawing/2014/main" id="{0B17BF0A-2483-C681-4CD5-D177C58892C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698" y="0"/>
            <a:ext cx="5143500" cy="6858000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</a:cxnLst>
            <a:rect l="l" t="t" r="r" b="b"/>
            <a:pathLst>
              <a:path w="5957423" h="6858000">
                <a:moveTo>
                  <a:pt x="738225" y="6793932"/>
                </a:moveTo>
                <a:cubicBezTo>
                  <a:pt x="771350" y="6819166"/>
                  <a:pt x="796195" y="6838092"/>
                  <a:pt x="814828" y="6852286"/>
                </a:cubicBezTo>
                <a:lnTo>
                  <a:pt x="822329" y="6858000"/>
                </a:lnTo>
                <a:lnTo>
                  <a:pt x="655724" y="6858000"/>
                </a:lnTo>
                <a:lnTo>
                  <a:pt x="656989" y="6857017"/>
                </a:lnTo>
                <a:cubicBezTo>
                  <a:pt x="738225" y="6793932"/>
                  <a:pt x="738225" y="6793932"/>
                  <a:pt x="738225" y="6793932"/>
                </a:cubicBezTo>
                <a:close/>
                <a:moveTo>
                  <a:pt x="733493" y="6434348"/>
                </a:moveTo>
                <a:cubicBezTo>
                  <a:pt x="733493" y="6780527"/>
                  <a:pt x="733493" y="6780527"/>
                  <a:pt x="733493" y="6780527"/>
                </a:cubicBezTo>
                <a:cubicBezTo>
                  <a:pt x="639637" y="6853075"/>
                  <a:pt x="639637" y="6853075"/>
                  <a:pt x="639637" y="6853075"/>
                </a:cubicBezTo>
                <a:cubicBezTo>
                  <a:pt x="645158" y="6854652"/>
                  <a:pt x="650679" y="6855440"/>
                  <a:pt x="656989" y="6857017"/>
                </a:cubicBezTo>
                <a:cubicBezTo>
                  <a:pt x="650679" y="6856229"/>
                  <a:pt x="644369" y="6854652"/>
                  <a:pt x="638848" y="6853863"/>
                </a:cubicBezTo>
                <a:lnTo>
                  <a:pt x="633515" y="6858000"/>
                </a:lnTo>
                <a:lnTo>
                  <a:pt x="371479" y="6858000"/>
                </a:lnTo>
                <a:lnTo>
                  <a:pt x="371479" y="6799592"/>
                </a:lnTo>
                <a:cubicBezTo>
                  <a:pt x="371479" y="6715076"/>
                  <a:pt x="371479" y="6715076"/>
                  <a:pt x="371479" y="6715076"/>
                </a:cubicBezTo>
                <a:cubicBezTo>
                  <a:pt x="733493" y="6434348"/>
                  <a:pt x="733493" y="6434348"/>
                  <a:pt x="733493" y="6434348"/>
                </a:cubicBezTo>
                <a:close/>
                <a:moveTo>
                  <a:pt x="1106548" y="5786939"/>
                </a:moveTo>
                <a:cubicBezTo>
                  <a:pt x="1106548" y="6133906"/>
                  <a:pt x="1106548" y="6133906"/>
                  <a:pt x="1106548" y="6133906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744534" y="6413845"/>
                  <a:pt x="744534" y="6413845"/>
                  <a:pt x="744534" y="6413845"/>
                </a:cubicBezTo>
                <a:cubicBezTo>
                  <a:pt x="744534" y="6067667"/>
                  <a:pt x="744534" y="6067667"/>
                  <a:pt x="744534" y="6067667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1106548" y="5786939"/>
                  <a:pt x="1106548" y="5786939"/>
                  <a:pt x="1106548" y="5786939"/>
                </a:cubicBezTo>
                <a:close/>
                <a:moveTo>
                  <a:pt x="1739875" y="5671020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739875" y="5671020"/>
                  <a:pt x="1739875" y="5671020"/>
                  <a:pt x="1739875" y="5671020"/>
                </a:cubicBezTo>
                <a:close/>
                <a:moveTo>
                  <a:pt x="1488280" y="5495959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853448" y="5773533"/>
                  <a:pt x="1853448" y="5773533"/>
                  <a:pt x="1853448" y="5773533"/>
                </a:cubicBezTo>
                <a:cubicBezTo>
                  <a:pt x="1489068" y="6056627"/>
                  <a:pt x="1489068" y="6056627"/>
                  <a:pt x="1489068" y="6056627"/>
                </a:cubicBezTo>
                <a:cubicBezTo>
                  <a:pt x="1123900" y="5779053"/>
                  <a:pt x="1123900" y="5779053"/>
                  <a:pt x="1123900" y="5779053"/>
                </a:cubicBezTo>
                <a:cubicBezTo>
                  <a:pt x="1488280" y="5495959"/>
                  <a:pt x="1488280" y="5495959"/>
                  <a:pt x="1488280" y="5495959"/>
                </a:cubicBezTo>
                <a:close/>
                <a:moveTo>
                  <a:pt x="359648" y="4847761"/>
                </a:moveTo>
                <a:cubicBezTo>
                  <a:pt x="724817" y="5125335"/>
                  <a:pt x="724817" y="5125335"/>
                  <a:pt x="724817" y="5125335"/>
                </a:cubicBezTo>
                <a:cubicBezTo>
                  <a:pt x="487418" y="5309070"/>
                  <a:pt x="487418" y="5309070"/>
                  <a:pt x="487418" y="5309070"/>
                </a:cubicBezTo>
                <a:cubicBezTo>
                  <a:pt x="493727" y="5320110"/>
                  <a:pt x="493727" y="5320110"/>
                  <a:pt x="493727" y="5320110"/>
                </a:cubicBezTo>
                <a:cubicBezTo>
                  <a:pt x="733493" y="5134798"/>
                  <a:pt x="733493" y="5134798"/>
                  <a:pt x="733493" y="5134798"/>
                </a:cubicBezTo>
                <a:cubicBezTo>
                  <a:pt x="733493" y="5480976"/>
                  <a:pt x="733493" y="5480976"/>
                  <a:pt x="733493" y="5480976"/>
                </a:cubicBezTo>
                <a:cubicBezTo>
                  <a:pt x="633328" y="5558256"/>
                  <a:pt x="633328" y="5558256"/>
                  <a:pt x="633328" y="5558256"/>
                </a:cubicBezTo>
                <a:cubicBezTo>
                  <a:pt x="641215" y="5570873"/>
                  <a:pt x="641215" y="5570873"/>
                  <a:pt x="641215" y="5570873"/>
                </a:cubicBezTo>
                <a:cubicBezTo>
                  <a:pt x="737436" y="5495959"/>
                  <a:pt x="737436" y="5495959"/>
                  <a:pt x="737436" y="5495959"/>
                </a:cubicBezTo>
                <a:cubicBezTo>
                  <a:pt x="1102605" y="5773533"/>
                  <a:pt x="1102605" y="5773533"/>
                  <a:pt x="1102605" y="5773533"/>
                </a:cubicBezTo>
                <a:cubicBezTo>
                  <a:pt x="866783" y="5956479"/>
                  <a:pt x="866783" y="5956479"/>
                  <a:pt x="866783" y="5956479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865994" y="5957268"/>
                  <a:pt x="865994" y="5957268"/>
                  <a:pt x="865994" y="5957268"/>
                </a:cubicBezTo>
                <a:cubicBezTo>
                  <a:pt x="738225" y="6056627"/>
                  <a:pt x="738225" y="6056627"/>
                  <a:pt x="738225" y="6056627"/>
                </a:cubicBezTo>
                <a:cubicBezTo>
                  <a:pt x="373056" y="5779053"/>
                  <a:pt x="373056" y="5779053"/>
                  <a:pt x="373056" y="5779053"/>
                </a:cubicBezTo>
                <a:cubicBezTo>
                  <a:pt x="640426" y="5571661"/>
                  <a:pt x="640426" y="5571661"/>
                  <a:pt x="640426" y="5571661"/>
                </a:cubicBezTo>
                <a:cubicBezTo>
                  <a:pt x="633328" y="5559044"/>
                  <a:pt x="633328" y="5559044"/>
                  <a:pt x="633328" y="5559044"/>
                </a:cubicBezTo>
                <a:cubicBezTo>
                  <a:pt x="371479" y="5761705"/>
                  <a:pt x="371479" y="5761705"/>
                  <a:pt x="371479" y="5761705"/>
                </a:cubicBezTo>
                <a:cubicBezTo>
                  <a:pt x="371479" y="5415526"/>
                  <a:pt x="371479" y="5415526"/>
                  <a:pt x="371479" y="5415526"/>
                </a:cubicBezTo>
                <a:cubicBezTo>
                  <a:pt x="493727" y="5320898"/>
                  <a:pt x="493727" y="5320898"/>
                  <a:pt x="493727" y="5320898"/>
                </a:cubicBezTo>
                <a:cubicBezTo>
                  <a:pt x="486629" y="5309070"/>
                  <a:pt x="486629" y="5309070"/>
                  <a:pt x="486629" y="5309070"/>
                </a:cubicBezTo>
                <a:cubicBezTo>
                  <a:pt x="365169" y="5403697"/>
                  <a:pt x="365169" y="5403697"/>
                  <a:pt x="365169" y="5403697"/>
                </a:cubicBezTo>
                <a:cubicBezTo>
                  <a:pt x="0" y="5126124"/>
                  <a:pt x="0" y="5126124"/>
                  <a:pt x="0" y="5126124"/>
                </a:cubicBezTo>
                <a:cubicBezTo>
                  <a:pt x="359648" y="4847761"/>
                  <a:pt x="359648" y="4847761"/>
                  <a:pt x="359648" y="4847761"/>
                </a:cubicBezTo>
                <a:close/>
                <a:moveTo>
                  <a:pt x="1106548" y="4487388"/>
                </a:moveTo>
                <a:cubicBezTo>
                  <a:pt x="1106548" y="4833567"/>
                  <a:pt x="1106548" y="4833567"/>
                  <a:pt x="1106548" y="4833567"/>
                </a:cubicBezTo>
                <a:cubicBezTo>
                  <a:pt x="1018214" y="4902172"/>
                  <a:pt x="1018214" y="4902172"/>
                  <a:pt x="1018214" y="4902172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017425" y="4902960"/>
                  <a:pt x="1017425" y="4902960"/>
                  <a:pt x="1017425" y="4902960"/>
                </a:cubicBezTo>
                <a:cubicBezTo>
                  <a:pt x="744534" y="5114295"/>
                  <a:pt x="744534" y="5114295"/>
                  <a:pt x="744534" y="5114295"/>
                </a:cubicBezTo>
                <a:cubicBezTo>
                  <a:pt x="744534" y="4768116"/>
                  <a:pt x="744534" y="4768116"/>
                  <a:pt x="744534" y="4768116"/>
                </a:cubicBezTo>
                <a:cubicBezTo>
                  <a:pt x="856530" y="4680586"/>
                  <a:pt x="856530" y="4680586"/>
                  <a:pt x="856530" y="4680586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857319" y="4680586"/>
                  <a:pt x="857319" y="4680586"/>
                  <a:pt x="857319" y="4680586"/>
                </a:cubicBezTo>
                <a:cubicBezTo>
                  <a:pt x="1106548" y="4487388"/>
                  <a:pt x="1106548" y="4487388"/>
                  <a:pt x="1106548" y="4487388"/>
                </a:cubicBezTo>
                <a:close/>
                <a:moveTo>
                  <a:pt x="737436" y="4196409"/>
                </a:moveTo>
                <a:cubicBezTo>
                  <a:pt x="1102605" y="4473983"/>
                  <a:pt x="1102605" y="4473983"/>
                  <a:pt x="1102605" y="4473983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738225" y="4756288"/>
                  <a:pt x="738225" y="4756288"/>
                  <a:pt x="738225" y="4756288"/>
                </a:cubicBezTo>
                <a:cubicBezTo>
                  <a:pt x="373056" y="4478714"/>
                  <a:pt x="373056" y="4478714"/>
                  <a:pt x="373056" y="4478714"/>
                </a:cubicBezTo>
                <a:cubicBezTo>
                  <a:pt x="737436" y="4196409"/>
                  <a:pt x="737436" y="4196409"/>
                  <a:pt x="737436" y="4196409"/>
                </a:cubicBezTo>
                <a:close/>
                <a:moveTo>
                  <a:pt x="1115224" y="3544268"/>
                </a:moveTo>
                <a:cubicBezTo>
                  <a:pt x="1125477" y="3552154"/>
                  <a:pt x="1125477" y="3552154"/>
                  <a:pt x="1125477" y="3552154"/>
                </a:cubicBezTo>
                <a:cubicBezTo>
                  <a:pt x="1480393" y="3821842"/>
                  <a:pt x="1480393" y="3821842"/>
                  <a:pt x="1480393" y="3821842"/>
                </a:cubicBezTo>
                <a:cubicBezTo>
                  <a:pt x="1116013" y="4104935"/>
                  <a:pt x="1116013" y="4104935"/>
                  <a:pt x="1116013" y="4104935"/>
                </a:cubicBezTo>
                <a:cubicBezTo>
                  <a:pt x="750844" y="3826573"/>
                  <a:pt x="750844" y="3826573"/>
                  <a:pt x="750844" y="3826573"/>
                </a:cubicBezTo>
                <a:cubicBezTo>
                  <a:pt x="1115224" y="3544268"/>
                  <a:pt x="1115224" y="3544268"/>
                  <a:pt x="1115224" y="3544268"/>
                </a:cubicBezTo>
                <a:close/>
                <a:moveTo>
                  <a:pt x="1480393" y="2538851"/>
                </a:moveTo>
                <a:cubicBezTo>
                  <a:pt x="1480393" y="2885030"/>
                  <a:pt x="1480393" y="2885030"/>
                  <a:pt x="1480393" y="2885030"/>
                </a:cubicBezTo>
                <a:cubicBezTo>
                  <a:pt x="1386537" y="2957578"/>
                  <a:pt x="1386537" y="2957578"/>
                  <a:pt x="1386537" y="2957578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385748" y="2958366"/>
                  <a:pt x="1385748" y="2958366"/>
                  <a:pt x="1385748" y="2958366"/>
                </a:cubicBezTo>
                <a:cubicBezTo>
                  <a:pt x="1118379" y="3165758"/>
                  <a:pt x="1118379" y="3165758"/>
                  <a:pt x="1118379" y="3165758"/>
                </a:cubicBezTo>
                <a:cubicBezTo>
                  <a:pt x="1118379" y="2819579"/>
                  <a:pt x="1118379" y="2819579"/>
                  <a:pt x="1118379" y="2819579"/>
                </a:cubicBezTo>
                <a:cubicBezTo>
                  <a:pt x="1246148" y="2720221"/>
                  <a:pt x="1246148" y="2720221"/>
                  <a:pt x="1246148" y="2720221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246937" y="2719432"/>
                  <a:pt x="1246937" y="2719432"/>
                  <a:pt x="1246937" y="2719432"/>
                </a:cubicBezTo>
                <a:cubicBezTo>
                  <a:pt x="1480393" y="2538851"/>
                  <a:pt x="1480393" y="2538851"/>
                  <a:pt x="1480393" y="2538851"/>
                </a:cubicBezTo>
                <a:close/>
                <a:moveTo>
                  <a:pt x="732704" y="1598885"/>
                </a:moveTo>
                <a:cubicBezTo>
                  <a:pt x="1097873" y="1876459"/>
                  <a:pt x="1097873" y="1876459"/>
                  <a:pt x="1097873" y="1876459"/>
                </a:cubicBezTo>
                <a:cubicBezTo>
                  <a:pt x="860473" y="2060194"/>
                  <a:pt x="860473" y="2060194"/>
                  <a:pt x="860473" y="2060194"/>
                </a:cubicBezTo>
                <a:cubicBezTo>
                  <a:pt x="867572" y="2072022"/>
                  <a:pt x="867572" y="2072022"/>
                  <a:pt x="867572" y="2072022"/>
                </a:cubicBezTo>
                <a:cubicBezTo>
                  <a:pt x="1106548" y="1885922"/>
                  <a:pt x="1106548" y="1885922"/>
                  <a:pt x="1106548" y="1885922"/>
                </a:cubicBezTo>
                <a:cubicBezTo>
                  <a:pt x="1106548" y="2232889"/>
                  <a:pt x="1106548" y="2232889"/>
                  <a:pt x="1106548" y="2232889"/>
                </a:cubicBezTo>
                <a:cubicBezTo>
                  <a:pt x="1007172" y="2310168"/>
                  <a:pt x="1007172" y="2310168"/>
                  <a:pt x="1007172" y="2310168"/>
                </a:cubicBezTo>
                <a:cubicBezTo>
                  <a:pt x="1014270" y="2322785"/>
                  <a:pt x="1014270" y="2322785"/>
                  <a:pt x="1014270" y="2322785"/>
                </a:cubicBezTo>
                <a:cubicBezTo>
                  <a:pt x="1110492" y="2247872"/>
                  <a:pt x="1110492" y="2247872"/>
                  <a:pt x="1110492" y="2247872"/>
                </a:cubicBezTo>
                <a:cubicBezTo>
                  <a:pt x="1475660" y="2525446"/>
                  <a:pt x="1475660" y="2525446"/>
                  <a:pt x="1475660" y="2525446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112069" y="2807751"/>
                  <a:pt x="1112069" y="2807751"/>
                  <a:pt x="1112069" y="2807751"/>
                </a:cubicBezTo>
                <a:cubicBezTo>
                  <a:pt x="746900" y="2530177"/>
                  <a:pt x="746900" y="2530177"/>
                  <a:pt x="746900" y="2530177"/>
                </a:cubicBezTo>
                <a:cubicBezTo>
                  <a:pt x="1013481" y="2322785"/>
                  <a:pt x="1013481" y="2322785"/>
                  <a:pt x="1013481" y="2322785"/>
                </a:cubicBezTo>
                <a:cubicBezTo>
                  <a:pt x="1006383" y="2310168"/>
                  <a:pt x="1006383" y="2310168"/>
                  <a:pt x="1006383" y="2310168"/>
                </a:cubicBezTo>
                <a:cubicBezTo>
                  <a:pt x="744534" y="2513617"/>
                  <a:pt x="744534" y="2513617"/>
                  <a:pt x="744534" y="2513617"/>
                </a:cubicBezTo>
                <a:cubicBezTo>
                  <a:pt x="744534" y="2166650"/>
                  <a:pt x="744534" y="2166650"/>
                  <a:pt x="744534" y="2166650"/>
                </a:cubicBezTo>
                <a:cubicBezTo>
                  <a:pt x="866783" y="2072022"/>
                  <a:pt x="866783" y="2072022"/>
                  <a:pt x="866783" y="2072022"/>
                </a:cubicBezTo>
                <a:cubicBezTo>
                  <a:pt x="860473" y="2060983"/>
                  <a:pt x="860473" y="2060983"/>
                  <a:pt x="860473" y="2060983"/>
                </a:cubicBezTo>
                <a:cubicBezTo>
                  <a:pt x="738225" y="2155610"/>
                  <a:pt x="738225" y="2155610"/>
                  <a:pt x="738225" y="2155610"/>
                </a:cubicBezTo>
                <a:cubicBezTo>
                  <a:pt x="373056" y="1878036"/>
                  <a:pt x="373056" y="1878036"/>
                  <a:pt x="373056" y="1878036"/>
                </a:cubicBezTo>
                <a:cubicBezTo>
                  <a:pt x="732704" y="1598885"/>
                  <a:pt x="732704" y="1598885"/>
                  <a:pt x="732704" y="1598885"/>
                </a:cubicBezTo>
                <a:close/>
                <a:moveTo>
                  <a:pt x="1480393" y="1238512"/>
                </a:moveTo>
                <a:cubicBezTo>
                  <a:pt x="1480393" y="1585480"/>
                  <a:pt x="1480393" y="1585480"/>
                  <a:pt x="1480393" y="1585480"/>
                </a:cubicBezTo>
                <a:cubicBezTo>
                  <a:pt x="1391269" y="1654085"/>
                  <a:pt x="1391269" y="1654085"/>
                  <a:pt x="1391269" y="1654085"/>
                </a:cubicBezTo>
                <a:cubicBezTo>
                  <a:pt x="1399156" y="1664336"/>
                  <a:pt x="1399156" y="1664336"/>
                  <a:pt x="1399156" y="1664336"/>
                </a:cubicBezTo>
                <a:cubicBezTo>
                  <a:pt x="1483547" y="1598885"/>
                  <a:pt x="1483547" y="1598885"/>
                  <a:pt x="1483547" y="1598885"/>
                </a:cubicBezTo>
                <a:cubicBezTo>
                  <a:pt x="1848716" y="1876459"/>
                  <a:pt x="1848716" y="1876459"/>
                  <a:pt x="1848716" y="1876459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489068" y="2155610"/>
                  <a:pt x="1489068" y="2155610"/>
                  <a:pt x="1489068" y="2155610"/>
                </a:cubicBezTo>
                <a:cubicBezTo>
                  <a:pt x="1123900" y="1878036"/>
                  <a:pt x="1123900" y="1878036"/>
                  <a:pt x="1123900" y="1878036"/>
                </a:cubicBezTo>
                <a:cubicBezTo>
                  <a:pt x="1398368" y="1665124"/>
                  <a:pt x="1398368" y="1665124"/>
                  <a:pt x="1398368" y="1665124"/>
                </a:cubicBezTo>
                <a:cubicBezTo>
                  <a:pt x="1390481" y="1654085"/>
                  <a:pt x="1390481" y="1654085"/>
                  <a:pt x="1390481" y="1654085"/>
                </a:cubicBezTo>
                <a:cubicBezTo>
                  <a:pt x="1118379" y="1865419"/>
                  <a:pt x="1118379" y="1865419"/>
                  <a:pt x="1118379" y="1865419"/>
                </a:cubicBezTo>
                <a:cubicBezTo>
                  <a:pt x="1118379" y="1519240"/>
                  <a:pt x="1118379" y="1519240"/>
                  <a:pt x="1118379" y="1519240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480393" y="1238512"/>
                  <a:pt x="1480393" y="1238512"/>
                  <a:pt x="1480393" y="1238512"/>
                </a:cubicBezTo>
                <a:close/>
                <a:moveTo>
                  <a:pt x="1110492" y="947533"/>
                </a:moveTo>
                <a:cubicBezTo>
                  <a:pt x="1475660" y="1225107"/>
                  <a:pt x="1475660" y="1225107"/>
                  <a:pt x="1475660" y="1225107"/>
                </a:cubicBezTo>
                <a:cubicBezTo>
                  <a:pt x="1223276" y="1421459"/>
                  <a:pt x="1223276" y="1421459"/>
                  <a:pt x="1223276" y="1421459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222487" y="1422247"/>
                  <a:pt x="1222487" y="1422247"/>
                  <a:pt x="1222487" y="1422247"/>
                </a:cubicBezTo>
                <a:cubicBezTo>
                  <a:pt x="1112069" y="1508201"/>
                  <a:pt x="1112069" y="1508201"/>
                  <a:pt x="1112069" y="1508201"/>
                </a:cubicBezTo>
                <a:cubicBezTo>
                  <a:pt x="746900" y="1230627"/>
                  <a:pt x="746900" y="1230627"/>
                  <a:pt x="746900" y="1230627"/>
                </a:cubicBezTo>
                <a:cubicBezTo>
                  <a:pt x="1110492" y="947533"/>
                  <a:pt x="1110492" y="947533"/>
                  <a:pt x="1110492" y="947533"/>
                </a:cubicBezTo>
                <a:close/>
                <a:moveTo>
                  <a:pt x="1488280" y="296181"/>
                </a:moveTo>
                <a:cubicBezTo>
                  <a:pt x="1498533" y="304066"/>
                  <a:pt x="1498533" y="304066"/>
                  <a:pt x="1498533" y="304066"/>
                </a:cubicBezTo>
                <a:cubicBezTo>
                  <a:pt x="1853448" y="573754"/>
                  <a:pt x="1853448" y="573754"/>
                  <a:pt x="1853448" y="573754"/>
                </a:cubicBezTo>
                <a:cubicBezTo>
                  <a:pt x="1489068" y="856060"/>
                  <a:pt x="1489068" y="856060"/>
                  <a:pt x="1489068" y="856060"/>
                </a:cubicBezTo>
                <a:cubicBezTo>
                  <a:pt x="1123900" y="578486"/>
                  <a:pt x="1123900" y="578486"/>
                  <a:pt x="1123900" y="578486"/>
                </a:cubicBezTo>
                <a:cubicBezTo>
                  <a:pt x="1488280" y="296181"/>
                  <a:pt x="1488280" y="296181"/>
                  <a:pt x="1488280" y="296181"/>
                </a:cubicBezTo>
                <a:close/>
                <a:moveTo>
                  <a:pt x="1493012" y="0"/>
                </a:moveTo>
                <a:lnTo>
                  <a:pt x="5957423" y="0"/>
                </a:lnTo>
                <a:lnTo>
                  <a:pt x="5957423" y="6858000"/>
                </a:lnTo>
                <a:lnTo>
                  <a:pt x="843615" y="6858000"/>
                </a:lnTo>
                <a:lnTo>
                  <a:pt x="810785" y="6833040"/>
                </a:lnTo>
                <a:cubicBezTo>
                  <a:pt x="746900" y="6784470"/>
                  <a:pt x="746900" y="6784470"/>
                  <a:pt x="746900" y="6784470"/>
                </a:cubicBezTo>
                <a:cubicBezTo>
                  <a:pt x="746900" y="6429617"/>
                  <a:pt x="746900" y="6429617"/>
                  <a:pt x="746900" y="6429617"/>
                </a:cubicBezTo>
                <a:cubicBezTo>
                  <a:pt x="1019002" y="6218282"/>
                  <a:pt x="1019002" y="6218282"/>
                  <a:pt x="1019002" y="6218282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1019791" y="6217493"/>
                  <a:pt x="1019791" y="6217493"/>
                  <a:pt x="1019791" y="6217493"/>
                </a:cubicBezTo>
                <a:cubicBezTo>
                  <a:pt x="1110492" y="6147311"/>
                  <a:pt x="1110492" y="6147311"/>
                  <a:pt x="1110492" y="6147311"/>
                </a:cubicBezTo>
                <a:cubicBezTo>
                  <a:pt x="1489068" y="6435925"/>
                  <a:pt x="1489068" y="6435925"/>
                  <a:pt x="1489068" y="6435925"/>
                </a:cubicBezTo>
                <a:cubicBezTo>
                  <a:pt x="1870800" y="6140214"/>
                  <a:pt x="1870800" y="6140214"/>
                  <a:pt x="1870800" y="6140214"/>
                </a:cubicBezTo>
                <a:cubicBezTo>
                  <a:pt x="1870800" y="6021930"/>
                  <a:pt x="1870800" y="6021930"/>
                  <a:pt x="1870800" y="6021930"/>
                </a:cubicBezTo>
                <a:cubicBezTo>
                  <a:pt x="1857392" y="6027450"/>
                  <a:pt x="1857392" y="6027450"/>
                  <a:pt x="1857392" y="6027450"/>
                </a:cubicBezTo>
                <a:cubicBezTo>
                  <a:pt x="1857392" y="6133906"/>
                  <a:pt x="1857392" y="6133906"/>
                  <a:pt x="1857392" y="6133906"/>
                </a:cubicBezTo>
                <a:cubicBezTo>
                  <a:pt x="1495378" y="6413845"/>
                  <a:pt x="1495378" y="6413845"/>
                  <a:pt x="1495378" y="6413845"/>
                </a:cubicBezTo>
                <a:cubicBezTo>
                  <a:pt x="1495378" y="6067667"/>
                  <a:pt x="1495378" y="6067667"/>
                  <a:pt x="1495378" y="6067667"/>
                </a:cubicBezTo>
                <a:cubicBezTo>
                  <a:pt x="1857392" y="5786939"/>
                  <a:pt x="1857392" y="5786939"/>
                  <a:pt x="1857392" y="5786939"/>
                </a:cubicBezTo>
                <a:cubicBezTo>
                  <a:pt x="1857392" y="6026661"/>
                  <a:pt x="1857392" y="6026661"/>
                  <a:pt x="1857392" y="6026661"/>
                </a:cubicBezTo>
                <a:cubicBezTo>
                  <a:pt x="1870800" y="6021141"/>
                  <a:pt x="1870800" y="6021141"/>
                  <a:pt x="1870800" y="6021141"/>
                </a:cubicBezTo>
                <a:cubicBezTo>
                  <a:pt x="1870800" y="5770379"/>
                  <a:pt x="1870800" y="5770379"/>
                  <a:pt x="1870800" y="5770379"/>
                </a:cubicBezTo>
                <a:cubicBezTo>
                  <a:pt x="1739875" y="5671020"/>
                  <a:pt x="1739875" y="5671020"/>
                  <a:pt x="1739875" y="5671020"/>
                </a:cubicBezTo>
                <a:cubicBezTo>
                  <a:pt x="1497744" y="5487285"/>
                  <a:pt x="1497744" y="5487285"/>
                  <a:pt x="1497744" y="5487285"/>
                </a:cubicBezTo>
                <a:cubicBezTo>
                  <a:pt x="1497744" y="5307493"/>
                  <a:pt x="1497744" y="5307493"/>
                  <a:pt x="1497744" y="5307493"/>
                </a:cubicBezTo>
                <a:cubicBezTo>
                  <a:pt x="1484336" y="5309858"/>
                  <a:pt x="1484336" y="5309858"/>
                  <a:pt x="1484336" y="5309858"/>
                </a:cubicBezTo>
                <a:cubicBezTo>
                  <a:pt x="1484336" y="5480976"/>
                  <a:pt x="1484336" y="5480976"/>
                  <a:pt x="1484336" y="5480976"/>
                </a:cubicBezTo>
                <a:cubicBezTo>
                  <a:pt x="1122322" y="5761705"/>
                  <a:pt x="1122322" y="5761705"/>
                  <a:pt x="1122322" y="5761705"/>
                </a:cubicBezTo>
                <a:cubicBezTo>
                  <a:pt x="1122322" y="5415526"/>
                  <a:pt x="1122322" y="5415526"/>
                  <a:pt x="1122322" y="5415526"/>
                </a:cubicBezTo>
                <a:cubicBezTo>
                  <a:pt x="1292682" y="5283047"/>
                  <a:pt x="1292682" y="5283047"/>
                  <a:pt x="1292682" y="5283047"/>
                </a:cubicBezTo>
                <a:cubicBezTo>
                  <a:pt x="1285583" y="5272796"/>
                  <a:pt x="1285583" y="5272796"/>
                  <a:pt x="1285583" y="5272796"/>
                </a:cubicBezTo>
                <a:cubicBezTo>
                  <a:pt x="1116013" y="5403697"/>
                  <a:pt x="1116013" y="5403697"/>
                  <a:pt x="1116013" y="5403697"/>
                </a:cubicBezTo>
                <a:cubicBezTo>
                  <a:pt x="750844" y="5126124"/>
                  <a:pt x="750844" y="5126124"/>
                  <a:pt x="750844" y="5126124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110492" y="4847761"/>
                  <a:pt x="1110492" y="4847761"/>
                  <a:pt x="1110492" y="4847761"/>
                </a:cubicBezTo>
                <a:cubicBezTo>
                  <a:pt x="1475660" y="5125335"/>
                  <a:pt x="1475660" y="5125335"/>
                  <a:pt x="1475660" y="5125335"/>
                </a:cubicBezTo>
                <a:cubicBezTo>
                  <a:pt x="1285583" y="5272008"/>
                  <a:pt x="1285583" y="5272008"/>
                  <a:pt x="1285583" y="5272008"/>
                </a:cubicBezTo>
                <a:cubicBezTo>
                  <a:pt x="1293470" y="5283047"/>
                  <a:pt x="1293470" y="5283047"/>
                  <a:pt x="1293470" y="5283047"/>
                </a:cubicBezTo>
                <a:cubicBezTo>
                  <a:pt x="1484336" y="5134798"/>
                  <a:pt x="1484336" y="5134798"/>
                  <a:pt x="1484336" y="5134798"/>
                </a:cubicBezTo>
                <a:cubicBezTo>
                  <a:pt x="1484336" y="5309070"/>
                  <a:pt x="1484336" y="5309070"/>
                  <a:pt x="1484336" y="5309070"/>
                </a:cubicBezTo>
                <a:cubicBezTo>
                  <a:pt x="1497744" y="5306704"/>
                  <a:pt x="1497744" y="5306704"/>
                  <a:pt x="1497744" y="5306704"/>
                </a:cubicBezTo>
                <a:cubicBezTo>
                  <a:pt x="1497744" y="5129278"/>
                  <a:pt x="1497744" y="5129278"/>
                  <a:pt x="1497744" y="5129278"/>
                </a:cubicBezTo>
                <a:cubicBezTo>
                  <a:pt x="1513518" y="5116661"/>
                  <a:pt x="1513518" y="5116661"/>
                  <a:pt x="1513518" y="5116661"/>
                </a:cubicBezTo>
                <a:cubicBezTo>
                  <a:pt x="1513518" y="5100101"/>
                  <a:pt x="1513518" y="5100101"/>
                  <a:pt x="1513518" y="5100101"/>
                </a:cubicBezTo>
                <a:cubicBezTo>
                  <a:pt x="1495378" y="5114295"/>
                  <a:pt x="1495378" y="5114295"/>
                  <a:pt x="1495378" y="5114295"/>
                </a:cubicBezTo>
                <a:cubicBezTo>
                  <a:pt x="1495378" y="4768116"/>
                  <a:pt x="1495378" y="4768116"/>
                  <a:pt x="1495378" y="4768116"/>
                </a:cubicBezTo>
                <a:cubicBezTo>
                  <a:pt x="1513518" y="4753922"/>
                  <a:pt x="1513518" y="4753922"/>
                  <a:pt x="1513518" y="4753922"/>
                </a:cubicBezTo>
                <a:cubicBezTo>
                  <a:pt x="1513518" y="4737362"/>
                  <a:pt x="1513518" y="4737362"/>
                  <a:pt x="1513518" y="4737362"/>
                </a:cubicBezTo>
                <a:cubicBezTo>
                  <a:pt x="1489068" y="4756288"/>
                  <a:pt x="1489068" y="4756288"/>
                  <a:pt x="1489068" y="4756288"/>
                </a:cubicBezTo>
                <a:cubicBezTo>
                  <a:pt x="1123900" y="4478714"/>
                  <a:pt x="1123900" y="4478714"/>
                  <a:pt x="1123900" y="4478714"/>
                </a:cubicBezTo>
                <a:cubicBezTo>
                  <a:pt x="1488280" y="4196409"/>
                  <a:pt x="1488280" y="4196409"/>
                  <a:pt x="1488280" y="4196409"/>
                </a:cubicBezTo>
                <a:cubicBezTo>
                  <a:pt x="1853448" y="4473983"/>
                  <a:pt x="1853448" y="4473983"/>
                  <a:pt x="1853448" y="4473983"/>
                </a:cubicBezTo>
                <a:cubicBezTo>
                  <a:pt x="1514307" y="4737362"/>
                  <a:pt x="1514307" y="4737362"/>
                  <a:pt x="1514307" y="4737362"/>
                </a:cubicBezTo>
                <a:cubicBezTo>
                  <a:pt x="1514307" y="4753134"/>
                  <a:pt x="1514307" y="4753134"/>
                  <a:pt x="1514307" y="4753134"/>
                </a:cubicBezTo>
                <a:cubicBezTo>
                  <a:pt x="1857392" y="4487388"/>
                  <a:pt x="1857392" y="4487388"/>
                  <a:pt x="1857392" y="4487388"/>
                </a:cubicBezTo>
                <a:cubicBezTo>
                  <a:pt x="1857392" y="4833567"/>
                  <a:pt x="1857392" y="4833567"/>
                  <a:pt x="1857392" y="4833567"/>
                </a:cubicBezTo>
                <a:cubicBezTo>
                  <a:pt x="1514307" y="5100101"/>
                  <a:pt x="1514307" y="5100101"/>
                  <a:pt x="1514307" y="5100101"/>
                </a:cubicBezTo>
                <a:cubicBezTo>
                  <a:pt x="1514307" y="5116661"/>
                  <a:pt x="1514307" y="5116661"/>
                  <a:pt x="1514307" y="5116661"/>
                </a:cubicBezTo>
                <a:cubicBezTo>
                  <a:pt x="1870800" y="4839875"/>
                  <a:pt x="1870800" y="4839875"/>
                  <a:pt x="1870800" y="4839875"/>
                </a:cubicBezTo>
                <a:cubicBezTo>
                  <a:pt x="1870800" y="4470828"/>
                  <a:pt x="1870800" y="4470828"/>
                  <a:pt x="1870800" y="4470828"/>
                </a:cubicBezTo>
                <a:cubicBezTo>
                  <a:pt x="1497744" y="4186946"/>
                  <a:pt x="1497744" y="4186946"/>
                  <a:pt x="1497744" y="4186946"/>
                </a:cubicBezTo>
                <a:cubicBezTo>
                  <a:pt x="1497744" y="3839190"/>
                  <a:pt x="1497744" y="3839190"/>
                  <a:pt x="1497744" y="3839190"/>
                </a:cubicBezTo>
                <a:cubicBezTo>
                  <a:pt x="1484336" y="3849441"/>
                  <a:pt x="1484336" y="3849441"/>
                  <a:pt x="1484336" y="3849441"/>
                </a:cubicBezTo>
                <a:cubicBezTo>
                  <a:pt x="1484336" y="4182215"/>
                  <a:pt x="1484336" y="4182215"/>
                  <a:pt x="1484336" y="4182215"/>
                </a:cubicBezTo>
                <a:cubicBezTo>
                  <a:pt x="1122322" y="4462154"/>
                  <a:pt x="1122322" y="4462154"/>
                  <a:pt x="1122322" y="4462154"/>
                </a:cubicBezTo>
                <a:cubicBezTo>
                  <a:pt x="1122322" y="4115975"/>
                  <a:pt x="1122322" y="4115975"/>
                  <a:pt x="1122322" y="4115975"/>
                </a:cubicBezTo>
                <a:cubicBezTo>
                  <a:pt x="1484336" y="3835248"/>
                  <a:pt x="1484336" y="3835248"/>
                  <a:pt x="1484336" y="3835248"/>
                </a:cubicBezTo>
                <a:cubicBezTo>
                  <a:pt x="1484336" y="3848653"/>
                  <a:pt x="1484336" y="3848653"/>
                  <a:pt x="1484336" y="3848653"/>
                </a:cubicBezTo>
                <a:cubicBezTo>
                  <a:pt x="1497744" y="3838402"/>
                  <a:pt x="1497744" y="3838402"/>
                  <a:pt x="1497744" y="3838402"/>
                </a:cubicBezTo>
                <a:cubicBezTo>
                  <a:pt x="1497744" y="3818688"/>
                  <a:pt x="1497744" y="3818688"/>
                  <a:pt x="1497744" y="3818688"/>
                </a:cubicBezTo>
                <a:cubicBezTo>
                  <a:pt x="1136519" y="3544268"/>
                  <a:pt x="1136519" y="3544268"/>
                  <a:pt x="1136519" y="3544268"/>
                </a:cubicBezTo>
                <a:cubicBezTo>
                  <a:pt x="1125477" y="3552154"/>
                  <a:pt x="1125477" y="3552154"/>
                  <a:pt x="1125477" y="3552154"/>
                </a:cubicBezTo>
                <a:cubicBezTo>
                  <a:pt x="1135730" y="3543479"/>
                  <a:pt x="1135730" y="3543479"/>
                  <a:pt x="1135730" y="3543479"/>
                </a:cubicBezTo>
                <a:cubicBezTo>
                  <a:pt x="1119956" y="3531651"/>
                  <a:pt x="1119956" y="3531651"/>
                  <a:pt x="1119956" y="3531651"/>
                </a:cubicBezTo>
                <a:cubicBezTo>
                  <a:pt x="1119956" y="3519822"/>
                  <a:pt x="1119956" y="3519822"/>
                  <a:pt x="1119956" y="3519822"/>
                </a:cubicBezTo>
                <a:cubicBezTo>
                  <a:pt x="1106548" y="3519822"/>
                  <a:pt x="1106548" y="3519822"/>
                  <a:pt x="1106548" y="3519822"/>
                </a:cubicBezTo>
                <a:cubicBezTo>
                  <a:pt x="1106548" y="3532439"/>
                  <a:pt x="1106548" y="3532439"/>
                  <a:pt x="1106548" y="3532439"/>
                </a:cubicBezTo>
                <a:cubicBezTo>
                  <a:pt x="744534" y="3812379"/>
                  <a:pt x="744534" y="3812379"/>
                  <a:pt x="744534" y="3812379"/>
                </a:cubicBezTo>
                <a:cubicBezTo>
                  <a:pt x="744534" y="3495377"/>
                  <a:pt x="744534" y="3495377"/>
                  <a:pt x="744534" y="3495377"/>
                </a:cubicBezTo>
                <a:cubicBezTo>
                  <a:pt x="744534" y="3466989"/>
                  <a:pt x="744534" y="3466989"/>
                  <a:pt x="744534" y="3466989"/>
                </a:cubicBezTo>
                <a:cubicBezTo>
                  <a:pt x="1106548" y="3186261"/>
                  <a:pt x="1106548" y="3186261"/>
                  <a:pt x="1106548" y="3186261"/>
                </a:cubicBezTo>
                <a:cubicBezTo>
                  <a:pt x="1106548" y="3500109"/>
                  <a:pt x="1106548" y="3500109"/>
                  <a:pt x="1106548" y="3500109"/>
                </a:cubicBezTo>
                <a:cubicBezTo>
                  <a:pt x="1106548" y="3519034"/>
                  <a:pt x="1106548" y="3519034"/>
                  <a:pt x="1106548" y="3519034"/>
                </a:cubicBezTo>
                <a:cubicBezTo>
                  <a:pt x="1119956" y="3519034"/>
                  <a:pt x="1119956" y="3519034"/>
                  <a:pt x="1119956" y="3519034"/>
                </a:cubicBezTo>
                <a:cubicBezTo>
                  <a:pt x="1119956" y="3180741"/>
                  <a:pt x="1119956" y="3180741"/>
                  <a:pt x="1119956" y="3180741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483547" y="2899224"/>
                  <a:pt x="1483547" y="2899224"/>
                  <a:pt x="1483547" y="2899224"/>
                </a:cubicBezTo>
                <a:cubicBezTo>
                  <a:pt x="1862913" y="3187049"/>
                  <a:pt x="1862913" y="3187049"/>
                  <a:pt x="1862913" y="3187049"/>
                </a:cubicBezTo>
                <a:cubicBezTo>
                  <a:pt x="2243855" y="2891339"/>
                  <a:pt x="2243855" y="2891339"/>
                  <a:pt x="2243855" y="2891339"/>
                </a:cubicBezTo>
                <a:cubicBezTo>
                  <a:pt x="2243855" y="2773843"/>
                  <a:pt x="2243855" y="2773843"/>
                  <a:pt x="2243855" y="2773843"/>
                </a:cubicBezTo>
                <a:cubicBezTo>
                  <a:pt x="2231236" y="2779363"/>
                  <a:pt x="2231236" y="2779363"/>
                  <a:pt x="2231236" y="2779363"/>
                </a:cubicBezTo>
                <a:cubicBezTo>
                  <a:pt x="2231236" y="2885030"/>
                  <a:pt x="2231236" y="2885030"/>
                  <a:pt x="2231236" y="2885030"/>
                </a:cubicBezTo>
                <a:cubicBezTo>
                  <a:pt x="1869222" y="3165758"/>
                  <a:pt x="1869222" y="3165758"/>
                  <a:pt x="1869222" y="3165758"/>
                </a:cubicBezTo>
                <a:cubicBezTo>
                  <a:pt x="1869222" y="2819579"/>
                  <a:pt x="1869222" y="2819579"/>
                  <a:pt x="1869222" y="2819579"/>
                </a:cubicBezTo>
                <a:cubicBezTo>
                  <a:pt x="2231236" y="2538851"/>
                  <a:pt x="2231236" y="2538851"/>
                  <a:pt x="2231236" y="2538851"/>
                </a:cubicBezTo>
                <a:cubicBezTo>
                  <a:pt x="2231236" y="2778574"/>
                  <a:pt x="2231236" y="2778574"/>
                  <a:pt x="2231236" y="2778574"/>
                </a:cubicBezTo>
                <a:cubicBezTo>
                  <a:pt x="2243855" y="2773054"/>
                  <a:pt x="2243855" y="2773054"/>
                  <a:pt x="2243855" y="2773054"/>
                </a:cubicBezTo>
                <a:cubicBezTo>
                  <a:pt x="2243855" y="2522291"/>
                  <a:pt x="2243855" y="2522291"/>
                  <a:pt x="2243855" y="2522291"/>
                </a:cubicBezTo>
                <a:cubicBezTo>
                  <a:pt x="2113720" y="2422933"/>
                  <a:pt x="2113720" y="2422933"/>
                  <a:pt x="2113720" y="2422933"/>
                </a:cubicBezTo>
                <a:cubicBezTo>
                  <a:pt x="2100312" y="2429241"/>
                  <a:pt x="2100312" y="2429241"/>
                  <a:pt x="2100312" y="2429241"/>
                </a:cubicBezTo>
                <a:cubicBezTo>
                  <a:pt x="2226503" y="2525446"/>
                  <a:pt x="2226503" y="2525446"/>
                  <a:pt x="2226503" y="2525446"/>
                </a:cubicBezTo>
                <a:cubicBezTo>
                  <a:pt x="1862124" y="2807751"/>
                  <a:pt x="1862124" y="2807751"/>
                  <a:pt x="1862124" y="2807751"/>
                </a:cubicBezTo>
                <a:cubicBezTo>
                  <a:pt x="1496955" y="2530177"/>
                  <a:pt x="1496955" y="2530177"/>
                  <a:pt x="1496955" y="2530177"/>
                </a:cubicBezTo>
                <a:cubicBezTo>
                  <a:pt x="1861335" y="2247872"/>
                  <a:pt x="1861335" y="2247872"/>
                  <a:pt x="1861335" y="2247872"/>
                </a:cubicBezTo>
                <a:cubicBezTo>
                  <a:pt x="2099523" y="2428452"/>
                  <a:pt x="2099523" y="2428452"/>
                  <a:pt x="2099523" y="2428452"/>
                </a:cubicBezTo>
                <a:cubicBezTo>
                  <a:pt x="2112931" y="2422144"/>
                  <a:pt x="2112931" y="2422144"/>
                  <a:pt x="2112931" y="2422144"/>
                </a:cubicBezTo>
                <a:cubicBezTo>
                  <a:pt x="1870800" y="2238409"/>
                  <a:pt x="1870800" y="2238409"/>
                  <a:pt x="1870800" y="2238409"/>
                </a:cubicBezTo>
                <a:cubicBezTo>
                  <a:pt x="1870800" y="2059405"/>
                  <a:pt x="1870800" y="2059405"/>
                  <a:pt x="1870800" y="2059405"/>
                </a:cubicBezTo>
                <a:cubicBezTo>
                  <a:pt x="1857392" y="2060983"/>
                  <a:pt x="1857392" y="2060983"/>
                  <a:pt x="1857392" y="2060983"/>
                </a:cubicBezTo>
                <a:cubicBezTo>
                  <a:pt x="1857392" y="2232889"/>
                  <a:pt x="1857392" y="2232889"/>
                  <a:pt x="1857392" y="2232889"/>
                </a:cubicBezTo>
                <a:cubicBezTo>
                  <a:pt x="1496167" y="2513617"/>
                  <a:pt x="1496167" y="2513617"/>
                  <a:pt x="1496167" y="2513617"/>
                </a:cubicBezTo>
                <a:cubicBezTo>
                  <a:pt x="1496167" y="2166650"/>
                  <a:pt x="1496167" y="2166650"/>
                  <a:pt x="1496167" y="2166650"/>
                </a:cubicBezTo>
                <a:cubicBezTo>
                  <a:pt x="1666526" y="2034960"/>
                  <a:pt x="1666526" y="2034960"/>
                  <a:pt x="1666526" y="2034960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666526" y="2034172"/>
                  <a:pt x="1666526" y="2034172"/>
                  <a:pt x="1666526" y="2034172"/>
                </a:cubicBezTo>
                <a:cubicBezTo>
                  <a:pt x="1857392" y="1885922"/>
                  <a:pt x="1857392" y="1885922"/>
                  <a:pt x="1857392" y="1885922"/>
                </a:cubicBezTo>
                <a:cubicBezTo>
                  <a:pt x="1857392" y="2060194"/>
                  <a:pt x="1857392" y="2060194"/>
                  <a:pt x="1857392" y="2060194"/>
                </a:cubicBezTo>
                <a:cubicBezTo>
                  <a:pt x="1870800" y="2058617"/>
                  <a:pt x="1870800" y="2058617"/>
                  <a:pt x="1870800" y="2058617"/>
                </a:cubicBezTo>
                <a:cubicBezTo>
                  <a:pt x="1870800" y="1881190"/>
                  <a:pt x="1870800" y="1881190"/>
                  <a:pt x="1870800" y="1881190"/>
                </a:cubicBezTo>
                <a:cubicBezTo>
                  <a:pt x="1886574" y="1868573"/>
                  <a:pt x="1886574" y="1868573"/>
                  <a:pt x="1886574" y="1868573"/>
                </a:cubicBezTo>
                <a:cubicBezTo>
                  <a:pt x="1886574" y="1852014"/>
                  <a:pt x="1886574" y="1852014"/>
                  <a:pt x="1886574" y="1852014"/>
                </a:cubicBezTo>
                <a:cubicBezTo>
                  <a:pt x="1869222" y="1865419"/>
                  <a:pt x="1869222" y="1865419"/>
                  <a:pt x="1869222" y="1865419"/>
                </a:cubicBezTo>
                <a:cubicBezTo>
                  <a:pt x="1869222" y="1519240"/>
                  <a:pt x="1869222" y="1519240"/>
                  <a:pt x="1869222" y="1519240"/>
                </a:cubicBezTo>
                <a:cubicBezTo>
                  <a:pt x="1886574" y="1505835"/>
                  <a:pt x="1886574" y="1505835"/>
                  <a:pt x="1886574" y="1505835"/>
                </a:cubicBezTo>
                <a:cubicBezTo>
                  <a:pt x="1886574" y="1489275"/>
                  <a:pt x="1886574" y="1489275"/>
                  <a:pt x="1886574" y="1489275"/>
                </a:cubicBezTo>
                <a:cubicBezTo>
                  <a:pt x="1862124" y="1508201"/>
                  <a:pt x="1862124" y="1508201"/>
                  <a:pt x="1862124" y="1508201"/>
                </a:cubicBezTo>
                <a:cubicBezTo>
                  <a:pt x="1496955" y="1230627"/>
                  <a:pt x="1496955" y="1230627"/>
                  <a:pt x="1496955" y="1230627"/>
                </a:cubicBezTo>
                <a:cubicBezTo>
                  <a:pt x="1861335" y="947533"/>
                  <a:pt x="1861335" y="947533"/>
                  <a:pt x="1861335" y="947533"/>
                </a:cubicBezTo>
                <a:cubicBezTo>
                  <a:pt x="2226503" y="1225107"/>
                  <a:pt x="2226503" y="1225107"/>
                  <a:pt x="2226503" y="1225107"/>
                </a:cubicBezTo>
                <a:cubicBezTo>
                  <a:pt x="1887362" y="1488487"/>
                  <a:pt x="1887362" y="1488487"/>
                  <a:pt x="1887362" y="1488487"/>
                </a:cubicBezTo>
                <a:cubicBezTo>
                  <a:pt x="1887362" y="1505046"/>
                  <a:pt x="1887362" y="1505046"/>
                  <a:pt x="1887362" y="1505046"/>
                </a:cubicBezTo>
                <a:cubicBezTo>
                  <a:pt x="2231236" y="1238512"/>
                  <a:pt x="2231236" y="1238512"/>
                  <a:pt x="2231236" y="1238512"/>
                </a:cubicBezTo>
                <a:cubicBezTo>
                  <a:pt x="2231236" y="1585480"/>
                  <a:pt x="2231236" y="1585480"/>
                  <a:pt x="2231236" y="1585480"/>
                </a:cubicBezTo>
                <a:lnTo>
                  <a:pt x="1887362" y="1851225"/>
                </a:lnTo>
                <a:cubicBezTo>
                  <a:pt x="1887362" y="1867785"/>
                  <a:pt x="1887362" y="1867785"/>
                  <a:pt x="1887362" y="1867785"/>
                </a:cubicBezTo>
                <a:cubicBezTo>
                  <a:pt x="2243855" y="1591788"/>
                  <a:pt x="2243855" y="1591788"/>
                  <a:pt x="2243855" y="1591788"/>
                </a:cubicBezTo>
                <a:cubicBezTo>
                  <a:pt x="2243855" y="1221952"/>
                  <a:pt x="2243855" y="1221952"/>
                  <a:pt x="2243855" y="1221952"/>
                </a:cubicBezTo>
                <a:cubicBezTo>
                  <a:pt x="1870800" y="938859"/>
                  <a:pt x="1870800" y="938859"/>
                  <a:pt x="1870800" y="938859"/>
                </a:cubicBezTo>
                <a:cubicBezTo>
                  <a:pt x="1870800" y="590314"/>
                  <a:pt x="1870800" y="590314"/>
                  <a:pt x="1870800" y="590314"/>
                </a:cubicBezTo>
                <a:cubicBezTo>
                  <a:pt x="1857392" y="600566"/>
                  <a:pt x="1857392" y="600566"/>
                  <a:pt x="1857392" y="600566"/>
                </a:cubicBezTo>
                <a:cubicBezTo>
                  <a:pt x="1857392" y="933339"/>
                  <a:pt x="1857392" y="933339"/>
                  <a:pt x="1857392" y="933339"/>
                </a:cubicBezTo>
                <a:cubicBezTo>
                  <a:pt x="1496167" y="1214067"/>
                  <a:pt x="1496167" y="1214067"/>
                  <a:pt x="1496167" y="1214067"/>
                </a:cubicBezTo>
                <a:cubicBezTo>
                  <a:pt x="1496167" y="867888"/>
                  <a:pt x="1496167" y="867888"/>
                  <a:pt x="1496167" y="867888"/>
                </a:cubicBezTo>
                <a:cubicBezTo>
                  <a:pt x="1857392" y="587160"/>
                  <a:pt x="1857392" y="587160"/>
                  <a:pt x="1857392" y="587160"/>
                </a:cubicBezTo>
                <a:cubicBezTo>
                  <a:pt x="1857392" y="599777"/>
                  <a:pt x="1857392" y="599777"/>
                  <a:pt x="1857392" y="599777"/>
                </a:cubicBezTo>
                <a:cubicBezTo>
                  <a:pt x="1870800" y="589526"/>
                  <a:pt x="1870800" y="589526"/>
                  <a:pt x="1870800" y="589526"/>
                </a:cubicBezTo>
                <a:cubicBezTo>
                  <a:pt x="1870800" y="570600"/>
                  <a:pt x="1870800" y="570600"/>
                  <a:pt x="1870800" y="570600"/>
                </a:cubicBezTo>
                <a:cubicBezTo>
                  <a:pt x="1509574" y="295392"/>
                  <a:pt x="1509574" y="295392"/>
                  <a:pt x="1509574" y="295392"/>
                </a:cubicBezTo>
                <a:cubicBezTo>
                  <a:pt x="1498533" y="304066"/>
                  <a:pt x="1498533" y="304066"/>
                  <a:pt x="1498533" y="304066"/>
                </a:cubicBezTo>
                <a:cubicBezTo>
                  <a:pt x="1508786" y="295392"/>
                  <a:pt x="1508786" y="295392"/>
                  <a:pt x="1508786" y="295392"/>
                </a:cubicBezTo>
                <a:cubicBezTo>
                  <a:pt x="1493012" y="283564"/>
                  <a:pt x="1493012" y="283564"/>
                  <a:pt x="1493012" y="283564"/>
                </a:cubicBezTo>
                <a:cubicBezTo>
                  <a:pt x="1493012" y="97759"/>
                  <a:pt x="1493012" y="28082"/>
                  <a:pt x="1493012" y="1953"/>
                </a:cubicBezTo>
                <a:close/>
                <a:moveTo>
                  <a:pt x="1398859" y="0"/>
                </a:moveTo>
                <a:lnTo>
                  <a:pt x="1480393" y="0"/>
                </a:lnTo>
                <a:lnTo>
                  <a:pt x="1480393" y="84404"/>
                </a:lnTo>
                <a:cubicBezTo>
                  <a:pt x="1480393" y="283564"/>
                  <a:pt x="1480393" y="283564"/>
                  <a:pt x="1480393" y="283564"/>
                </a:cubicBezTo>
                <a:cubicBezTo>
                  <a:pt x="1118379" y="564292"/>
                  <a:pt x="1118379" y="564292"/>
                  <a:pt x="1118379" y="564292"/>
                </a:cubicBezTo>
                <a:cubicBezTo>
                  <a:pt x="1118379" y="218113"/>
                  <a:pt x="1118379" y="218113"/>
                  <a:pt x="1118379" y="218113"/>
                </a:cubicBezTo>
                <a:cubicBezTo>
                  <a:pt x="1267443" y="102194"/>
                  <a:pt x="1341976" y="44235"/>
                  <a:pt x="1379242" y="15255"/>
                </a:cubicBezTo>
                <a:close/>
                <a:moveTo>
                  <a:pt x="840168" y="0"/>
                </a:moveTo>
                <a:lnTo>
                  <a:pt x="1377550" y="0"/>
                </a:lnTo>
                <a:lnTo>
                  <a:pt x="1301753" y="58896"/>
                </a:lnTo>
                <a:cubicBezTo>
                  <a:pt x="1112069" y="206284"/>
                  <a:pt x="1112069" y="206284"/>
                  <a:pt x="1112069" y="206284"/>
                </a:cubicBezTo>
                <a:cubicBezTo>
                  <a:pt x="966554" y="95886"/>
                  <a:pt x="893796" y="40686"/>
                  <a:pt x="857417" y="13087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44631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79512" y="762000"/>
            <a:ext cx="8608252" cy="5547319"/>
          </a:xfrm>
        </p:spPr>
        <p:txBody>
          <a:bodyPr/>
          <a:lstStyle/>
          <a:p>
            <a:r>
              <a:rPr lang="en-US" dirty="0" smtClean="0"/>
              <a:t>Two-phase </a:t>
            </a:r>
            <a:r>
              <a:rPr lang="en-US" dirty="0"/>
              <a:t>passive heat transfer </a:t>
            </a:r>
            <a:r>
              <a:rPr lang="en-US" dirty="0" smtClean="0"/>
              <a:t>device</a:t>
            </a:r>
          </a:p>
          <a:p>
            <a:pPr lvl="1"/>
            <a:r>
              <a:rPr lang="en-US" dirty="0" smtClean="0"/>
              <a:t>having </a:t>
            </a:r>
            <a:r>
              <a:rPr lang="en-US" dirty="0"/>
              <a:t>oscillating train of liquid slugs and vapor bubbles as thermal transport </a:t>
            </a:r>
            <a:r>
              <a:rPr lang="en-US" dirty="0" smtClean="0"/>
              <a:t>carriers</a:t>
            </a:r>
          </a:p>
          <a:p>
            <a:pPr lvl="1"/>
            <a:r>
              <a:rPr lang="en-US" dirty="0" smtClean="0"/>
              <a:t>Filled </a:t>
            </a:r>
            <a:r>
              <a:rPr lang="en-US" dirty="0"/>
              <a:t>partially with working </a:t>
            </a:r>
            <a:r>
              <a:rPr lang="en-US" dirty="0" err="1"/>
              <a:t>cryo</a:t>
            </a:r>
            <a:r>
              <a:rPr lang="en-US" dirty="0"/>
              <a:t>-fluid operating at its saturation </a:t>
            </a:r>
            <a:r>
              <a:rPr lang="en-US" dirty="0" smtClean="0"/>
              <a:t>condition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Why using a </a:t>
            </a:r>
            <a:r>
              <a:rPr lang="en-US" dirty="0"/>
              <a:t>pulsating heat </a:t>
            </a:r>
            <a:r>
              <a:rPr lang="en-US" dirty="0" smtClean="0"/>
              <a:t>pipe?</a:t>
            </a:r>
            <a:endParaRPr lang="en-US" dirty="0"/>
          </a:p>
          <a:p>
            <a:pPr lvl="1"/>
            <a:r>
              <a:rPr lang="en-US" dirty="0">
                <a:solidFill>
                  <a:srgbClr val="E50019"/>
                </a:solidFill>
              </a:rPr>
              <a:t>Almost gravity independent</a:t>
            </a:r>
          </a:p>
          <a:p>
            <a:pPr lvl="1"/>
            <a:r>
              <a:rPr lang="en-US" dirty="0" smtClean="0"/>
              <a:t>Heat </a:t>
            </a:r>
            <a:r>
              <a:rPr lang="en-US" dirty="0"/>
              <a:t>transfer/weight 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⟶ </a:t>
            </a:r>
            <a:r>
              <a:rPr lang="en-US" dirty="0">
                <a:ea typeface="Cambria" panose="02040503050406030204" pitchFamily="18" charset="0"/>
              </a:rPr>
              <a:t>100 better than eq. copper </a:t>
            </a:r>
            <a:r>
              <a:rPr lang="en-US" dirty="0" smtClean="0">
                <a:ea typeface="Cambria" panose="02040503050406030204" pitchFamily="18" charset="0"/>
              </a:rPr>
              <a:t>link</a:t>
            </a:r>
            <a:endParaRPr lang="en-US" dirty="0" smtClean="0"/>
          </a:p>
          <a:p>
            <a:pPr lvl="1"/>
            <a:r>
              <a:rPr lang="en-US" dirty="0" smtClean="0"/>
              <a:t>Easy to construct, bendable, flexible, light….</a:t>
            </a:r>
          </a:p>
          <a:p>
            <a:pPr lvl="1"/>
            <a:r>
              <a:rPr lang="en-US" dirty="0" smtClean="0"/>
              <a:t>Some drawbacks</a:t>
            </a:r>
          </a:p>
          <a:p>
            <a:pPr lvl="2"/>
            <a:r>
              <a:rPr lang="en-US" dirty="0" smtClean="0"/>
              <a:t>If gravity, most of other heat pipes are more efficient</a:t>
            </a:r>
          </a:p>
          <a:p>
            <a:pPr lvl="2"/>
            <a:r>
              <a:rPr lang="en-US" dirty="0" smtClean="0"/>
              <a:t>Heat transfer very small before reaching saturation</a:t>
            </a:r>
          </a:p>
          <a:p>
            <a:pPr lvl="2"/>
            <a:r>
              <a:rPr lang="en-US" dirty="0" smtClean="0"/>
              <a:t>Cryocoolers do not like magnetic field</a:t>
            </a:r>
          </a:p>
          <a:p>
            <a:pPr lvl="1"/>
            <a:endParaRPr lang="en-US" dirty="0" smtClean="0"/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0E4740FF-6C7E-48A8-AF3D-BD1CECC2F80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9" r="28742"/>
          <a:stretch/>
        </p:blipFill>
        <p:spPr>
          <a:xfrm>
            <a:off x="1187624" y="1692060"/>
            <a:ext cx="3744416" cy="213550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08" t="8000" r="10629" b="4851"/>
          <a:stretch/>
        </p:blipFill>
        <p:spPr>
          <a:xfrm>
            <a:off x="5364088" y="1714985"/>
            <a:ext cx="2911565" cy="2323654"/>
          </a:xfrm>
          <a:prstGeom prst="rect">
            <a:avLst/>
          </a:prstGeom>
        </p:spPr>
      </p:pic>
      <p:sp>
        <p:nvSpPr>
          <p:cNvPr id="9219" name="Titr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z="2400" dirty="0" smtClean="0"/>
              <a:t>Cryogenic PHP</a:t>
            </a:r>
            <a:endParaRPr lang="en-US" altLang="en-US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7B5DFF8-B5CB-49D6-A882-C8E9597949CB}"/>
              </a:ext>
            </a:extLst>
          </p:cNvPr>
          <p:cNvSpPr txBox="1"/>
          <p:nvPr/>
        </p:nvSpPr>
        <p:spPr>
          <a:xfrm>
            <a:off x="5854595" y="6358501"/>
            <a:ext cx="2906966" cy="2000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Water </a:t>
            </a:r>
            <a:r>
              <a:rPr lang="en-US" sz="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PHP Credits</a:t>
            </a:r>
            <a:r>
              <a:rPr lang="en-US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Prof. Sameer </a:t>
            </a:r>
            <a:r>
              <a:rPr lang="en-US" sz="7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Khandekar</a:t>
            </a:r>
            <a:r>
              <a:rPr lang="en-US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IIT Kanpur, India</a:t>
            </a:r>
          </a:p>
        </p:txBody>
      </p:sp>
      <p:pic>
        <p:nvPicPr>
          <p:cNvPr id="9" name="Pulsating_Heat_Pipe_-_YouTube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912328" y="4211809"/>
            <a:ext cx="2796680" cy="2097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627715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0">
                <p:cTn id="2" repeatCount="indefinite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Cryogenic </a:t>
            </a:r>
            <a:r>
              <a:rPr lang="en-US" altLang="en-US" sz="2400" dirty="0" smtClean="0"/>
              <a:t>PHP design</a:t>
            </a:r>
            <a:endParaRPr lang="fr-FR" sz="2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3" y="762000"/>
            <a:ext cx="7776488" cy="5546725"/>
          </a:xfrm>
        </p:spPr>
        <p:txBody>
          <a:bodyPr/>
          <a:lstStyle/>
          <a:p>
            <a:r>
              <a:rPr lang="en-US" dirty="0"/>
              <a:t>Choice of PHP capillary tube </a:t>
            </a:r>
            <a:r>
              <a:rPr lang="en-US" dirty="0" smtClean="0"/>
              <a:t>diameter based </a:t>
            </a:r>
            <a:r>
              <a:rPr lang="en-US" dirty="0"/>
              <a:t>on widely accepted, fluid property dependent Bond number </a:t>
            </a:r>
            <a:r>
              <a:rPr lang="en-US" dirty="0" smtClean="0"/>
              <a:t>criterion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/>
              <a:t>Choice of other physical characteristics:</a:t>
            </a:r>
          </a:p>
          <a:p>
            <a:pPr lvl="1"/>
            <a:r>
              <a:rPr lang="en-US" dirty="0"/>
              <a:t>Length of condenser, adiabatic part, </a:t>
            </a:r>
            <a:r>
              <a:rPr lang="en-US" dirty="0" smtClean="0"/>
              <a:t>evaporator</a:t>
            </a:r>
          </a:p>
          <a:p>
            <a:pPr lvl="1"/>
            <a:r>
              <a:rPr lang="en-US" dirty="0" smtClean="0"/>
              <a:t>Material </a:t>
            </a:r>
            <a:r>
              <a:rPr lang="en-US" dirty="0"/>
              <a:t>of </a:t>
            </a:r>
            <a:r>
              <a:rPr lang="en-US" dirty="0" smtClean="0"/>
              <a:t>condenser/evaporator and capillary </a:t>
            </a:r>
            <a:r>
              <a:rPr lang="en-US" dirty="0"/>
              <a:t>tubes</a:t>
            </a:r>
          </a:p>
          <a:p>
            <a:pPr lvl="1"/>
            <a:r>
              <a:rPr lang="en-US" dirty="0"/>
              <a:t>Number of PHP tubes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4"/>
              <p:cNvSpPr txBox="1"/>
              <p:nvPr/>
            </p:nvSpPr>
            <p:spPr>
              <a:xfrm>
                <a:off x="5508268" y="2090955"/>
                <a:ext cx="2592288" cy="82490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85410" tIns="42704" rIns="85410" bIns="42704" rtlCol="0">
                <a:spAutoFit/>
              </a:bodyPr>
              <a:lstStyle/>
              <a:p>
                <a:pPr algn="just"/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sz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</m:oMath>
                </a14:m>
                <a:r>
                  <a:rPr lang="en-IN" sz="1200" dirty="0">
                    <a:solidFill>
                      <a:schemeClr val="tx1"/>
                    </a:solidFill>
                  </a:rPr>
                  <a:t> = fluid saturation liquid density</a:t>
                </a:r>
              </a:p>
              <a:p>
                <a:pPr algn="just"/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</m:oMath>
                </a14:m>
                <a:r>
                  <a:rPr lang="en-IN" sz="1200" dirty="0">
                    <a:solidFill>
                      <a:schemeClr val="tx1"/>
                    </a:solidFill>
                  </a:rPr>
                  <a:t>= fluid saturation vapour density</a:t>
                </a:r>
                <a:endParaRPr lang="en-US" sz="1200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algn="just"/>
                <a14:m>
                  <m:oMath xmlns:m="http://schemas.openxmlformats.org/officeDocument/2006/math">
                    <m:r>
                      <a:rPr lang="en-US" sz="12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IN" sz="1200" dirty="0">
                    <a:solidFill>
                      <a:schemeClr val="tx1"/>
                    </a:solidFill>
                  </a:rPr>
                  <a:t> = fluid surface tension</a:t>
                </a:r>
              </a:p>
              <a:p>
                <a:pPr algn="just"/>
                <a14:m>
                  <m:oMath xmlns:m="http://schemas.openxmlformats.org/officeDocument/2006/math">
                    <m:r>
                      <a:rPr lang="en-US" sz="12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IN" sz="1200" dirty="0">
                    <a:solidFill>
                      <a:schemeClr val="tx1"/>
                    </a:solidFill>
                  </a:rPr>
                  <a:t> = </a:t>
                </a:r>
                <a:r>
                  <a:rPr lang="en-IN" sz="1200" dirty="0" smtClean="0">
                    <a:solidFill>
                      <a:schemeClr val="tx1"/>
                    </a:solidFill>
                  </a:rPr>
                  <a:t>tube </a:t>
                </a:r>
                <a:r>
                  <a:rPr lang="en-IN" sz="1200" dirty="0">
                    <a:solidFill>
                      <a:schemeClr val="tx1"/>
                    </a:solidFill>
                  </a:rPr>
                  <a:t>inner diameter</a:t>
                </a:r>
              </a:p>
            </p:txBody>
          </p:sp>
        </mc:Choice>
        <mc:Fallback xmlns="">
          <p:sp>
            <p:nvSpPr>
              <p:cNvPr id="4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268" y="2090955"/>
                <a:ext cx="2592288" cy="824906"/>
              </a:xfrm>
              <a:prstGeom prst="rect">
                <a:avLst/>
              </a:prstGeom>
              <a:blipFill>
                <a:blip r:embed="rId2"/>
                <a:stretch>
                  <a:fillRect t="-1481" b="-518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13" t="5900" r="10613" b="2751"/>
          <a:stretch/>
        </p:blipFill>
        <p:spPr>
          <a:xfrm>
            <a:off x="899592" y="1484784"/>
            <a:ext cx="3824164" cy="3394921"/>
          </a:xfrm>
          <a:prstGeom prst="rect">
            <a:avLst/>
          </a:prstGeom>
        </p:spPr>
      </p:pic>
      <p:grpSp>
        <p:nvGrpSpPr>
          <p:cNvPr id="6" name="Group 9"/>
          <p:cNvGrpSpPr/>
          <p:nvPr/>
        </p:nvGrpSpPr>
        <p:grpSpPr>
          <a:xfrm>
            <a:off x="5019702" y="3068997"/>
            <a:ext cx="3829692" cy="789794"/>
            <a:chOff x="6300192" y="3179150"/>
            <a:chExt cx="2282631" cy="1136296"/>
          </a:xfrm>
        </p:grpSpPr>
        <p:sp>
          <p:nvSpPr>
            <p:cNvPr id="7" name="Rounded Rectangular Callout 10"/>
            <p:cNvSpPr/>
            <p:nvPr/>
          </p:nvSpPr>
          <p:spPr bwMode="auto">
            <a:xfrm flipV="1">
              <a:off x="6300192" y="3179150"/>
              <a:ext cx="2212904" cy="927748"/>
            </a:xfrm>
            <a:prstGeom prst="wedgeRoundRectCallout">
              <a:avLst/>
            </a:prstGeom>
            <a:noFill/>
            <a:ln w="25400" cap="flat" cmpd="sng" algn="ctr">
              <a:solidFill>
                <a:srgbClr val="E5001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fr-FR" sz="700" dirty="0"/>
            </a:p>
          </p:txBody>
        </p:sp>
        <p:sp>
          <p:nvSpPr>
            <p:cNvPr id="8" name="TextBox 11"/>
            <p:cNvSpPr txBox="1"/>
            <p:nvPr/>
          </p:nvSpPr>
          <p:spPr>
            <a:xfrm>
              <a:off x="6300193" y="3230571"/>
              <a:ext cx="2282630" cy="10848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Good starting point but validity of theory deliberated!</a:t>
              </a:r>
            </a:p>
            <a:p>
              <a:pPr algn="ctr">
                <a:spcBef>
                  <a:spcPts val="600"/>
                </a:spcBef>
              </a:pPr>
              <a:r>
                <a:rPr lang="en-GB" sz="800" dirty="0"/>
                <a:t>Dixit et al. “Oversized diameter helium pulsating heat pipe” ATE </a:t>
              </a:r>
              <a:r>
                <a:rPr lang="en-GB" sz="800" dirty="0" smtClean="0"/>
                <a:t>2024</a:t>
              </a:r>
              <a:endParaRPr lang="fr-FR" sz="800" dirty="0"/>
            </a:p>
            <a:p>
              <a:endParaRPr lang="fr-FR" dirty="0"/>
            </a:p>
          </p:txBody>
        </p:sp>
      </p:grpSp>
      <p:sp>
        <p:nvSpPr>
          <p:cNvPr id="9" name="TextBox 12"/>
          <p:cNvSpPr txBox="1"/>
          <p:nvPr/>
        </p:nvSpPr>
        <p:spPr>
          <a:xfrm>
            <a:off x="4996807" y="4091588"/>
            <a:ext cx="3725072" cy="715089"/>
          </a:xfrm>
          <a:prstGeom prst="roundRect">
            <a:avLst/>
          </a:prstGeom>
          <a:ln>
            <a:solidFill>
              <a:srgbClr val="E50019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Governing phenomena not completely understood: currently choice based on results of experiments.</a:t>
            </a:r>
          </a:p>
          <a:p>
            <a:pPr algn="ctr"/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1D/2D numerical models being developed 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1127" y="1365290"/>
            <a:ext cx="3006570" cy="684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42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149" y="1778627"/>
            <a:ext cx="5099931" cy="4038650"/>
          </a:xfrm>
          <a:prstGeom prst="rect">
            <a:avLst/>
          </a:prstGeom>
        </p:spPr>
      </p:pic>
      <p:sp>
        <p:nvSpPr>
          <p:cNvPr id="8195" name="Titre 1"/>
          <p:cNvSpPr>
            <a:spLocks noGrp="1"/>
          </p:cNvSpPr>
          <p:nvPr>
            <p:ph type="title"/>
          </p:nvPr>
        </p:nvSpPr>
        <p:spPr>
          <a:xfrm>
            <a:off x="323529" y="152402"/>
            <a:ext cx="7776864" cy="360363"/>
          </a:xfrm>
        </p:spPr>
        <p:txBody>
          <a:bodyPr/>
          <a:lstStyle/>
          <a:p>
            <a:r>
              <a:rPr lang="en-US" altLang="en-US" dirty="0" smtClean="0"/>
              <a:t>Cooling high field magnet</a:t>
            </a:r>
            <a:endParaRPr lang="en-US" altLang="en-US" sz="1400" dirty="0" smtClean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179514" y="762002"/>
            <a:ext cx="8136902" cy="722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1619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542925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2pPr>
            <a:lvl3pPr marL="895350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3pPr>
            <a:lvl4pPr marL="125730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4pPr>
            <a:lvl5pPr marL="161925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5pPr>
            <a:lvl6pPr marL="20764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6pPr>
            <a:lvl7pPr marL="25336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7pPr>
            <a:lvl8pPr marL="29908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8pPr>
            <a:lvl9pPr marL="34480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Demonstrate the generation of 10 T with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HTS SC magnet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cooled by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 single cryocooler and PHPs at neon temperature as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thermal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links</a:t>
            </a:r>
            <a:endParaRPr lang="en-US" altLang="en-US" b="1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en-US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2080" y="2366705"/>
            <a:ext cx="3528392" cy="2862495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6084168" y="2040274"/>
            <a:ext cx="24263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rgbClr val="E50019"/>
                </a:solidFill>
                <a:cs typeface="Arial" panose="020B0604020202020204" pitchFamily="34" charset="0"/>
              </a:rPr>
              <a:t>Saturation curves  (P,T)</a:t>
            </a:r>
            <a:endParaRPr lang="en-US" sz="1400" b="1" dirty="0">
              <a:solidFill>
                <a:srgbClr val="E50019"/>
              </a:solidFill>
              <a:cs typeface="Arial" panose="020B0604020202020204" pitchFamily="34" charset="0"/>
            </a:endParaRPr>
          </a:p>
        </p:txBody>
      </p:sp>
      <p:sp>
        <p:nvSpPr>
          <p:cNvPr id="2" name="Ellipse 1"/>
          <p:cNvSpPr/>
          <p:nvPr/>
        </p:nvSpPr>
        <p:spPr bwMode="auto">
          <a:xfrm>
            <a:off x="7560344" y="3265320"/>
            <a:ext cx="108000" cy="108000"/>
          </a:xfrm>
          <a:prstGeom prst="ellipse">
            <a:avLst/>
          </a:prstGeom>
          <a:solidFill>
            <a:srgbClr val="E50019"/>
          </a:solidFill>
          <a:ln w="9525" cap="flat" cmpd="sng" algn="ctr">
            <a:solidFill>
              <a:srgbClr val="E5001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412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719118"/>
            <a:ext cx="2728267" cy="5273934"/>
          </a:xfrm>
          <a:prstGeom prst="rect">
            <a:avLst/>
          </a:prstGeom>
        </p:spPr>
      </p:pic>
      <p:sp>
        <p:nvSpPr>
          <p:cNvPr id="8195" name="Titre 1"/>
          <p:cNvSpPr>
            <a:spLocks noGrp="1"/>
          </p:cNvSpPr>
          <p:nvPr>
            <p:ph type="title"/>
          </p:nvPr>
        </p:nvSpPr>
        <p:spPr>
          <a:xfrm>
            <a:off x="323529" y="152402"/>
            <a:ext cx="7776864" cy="360363"/>
          </a:xfrm>
        </p:spPr>
        <p:txBody>
          <a:bodyPr/>
          <a:lstStyle/>
          <a:p>
            <a:r>
              <a:rPr lang="en-US" altLang="en-US" dirty="0" smtClean="0"/>
              <a:t>Neon </a:t>
            </a:r>
            <a:r>
              <a:rPr lang="en-US" altLang="en-US" dirty="0"/>
              <a:t>PHP for HTS </a:t>
            </a:r>
            <a:r>
              <a:rPr lang="en-US" altLang="en-US" dirty="0" smtClean="0"/>
              <a:t>magnet</a:t>
            </a:r>
            <a:endParaRPr lang="en-US" altLang="en-US" dirty="0"/>
          </a:p>
        </p:txBody>
      </p:sp>
      <p:sp>
        <p:nvSpPr>
          <p:cNvPr id="21" name="TextBox 7">
            <a:extLst>
              <a:ext uri="{FF2B5EF4-FFF2-40B4-BE49-F238E27FC236}">
                <a16:creationId xmlns:a16="http://schemas.microsoft.com/office/drawing/2014/main" id="{D584C3B1-91CB-482E-8944-BDB81CC26F33}"/>
              </a:ext>
            </a:extLst>
          </p:cNvPr>
          <p:cNvSpPr txBox="1"/>
          <p:nvPr/>
        </p:nvSpPr>
        <p:spPr>
          <a:xfrm>
            <a:off x="7811261" y="3660654"/>
            <a:ext cx="1290694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200" baseline="30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stage </a:t>
            </a:r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9">
            <a:extLst>
              <a:ext uri="{FF2B5EF4-FFF2-40B4-BE49-F238E27FC236}">
                <a16:creationId xmlns:a16="http://schemas.microsoft.com/office/drawing/2014/main" id="{4AFDD936-5434-4C88-AC80-C52DD963542C}"/>
              </a:ext>
            </a:extLst>
          </p:cNvPr>
          <p:cNvSpPr txBox="1"/>
          <p:nvPr/>
        </p:nvSpPr>
        <p:spPr>
          <a:xfrm>
            <a:off x="7803227" y="1199493"/>
            <a:ext cx="1259723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Evaporator</a:t>
            </a:r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Straight Arrow Connector 10">
            <a:extLst>
              <a:ext uri="{FF2B5EF4-FFF2-40B4-BE49-F238E27FC236}">
                <a16:creationId xmlns:a16="http://schemas.microsoft.com/office/drawing/2014/main" id="{60CBDD6B-4C14-4E55-A61B-0D4346C4ECB8}"/>
              </a:ext>
            </a:extLst>
          </p:cNvPr>
          <p:cNvCxnSpPr>
            <a:cxnSpLocks/>
          </p:cNvCxnSpPr>
          <p:nvPr/>
        </p:nvCxnSpPr>
        <p:spPr>
          <a:xfrm flipH="1" flipV="1">
            <a:off x="7259254" y="1506752"/>
            <a:ext cx="1248803" cy="958"/>
          </a:xfrm>
          <a:prstGeom prst="straightConnector1">
            <a:avLst/>
          </a:prstGeom>
          <a:ln w="28575">
            <a:solidFill>
              <a:srgbClr val="E50019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5" name="Straight Arrow Connector 11">
            <a:extLst>
              <a:ext uri="{FF2B5EF4-FFF2-40B4-BE49-F238E27FC236}">
                <a16:creationId xmlns:a16="http://schemas.microsoft.com/office/drawing/2014/main" id="{78B8FD5A-AD41-4B8A-88FF-54344CF8E817}"/>
              </a:ext>
            </a:extLst>
          </p:cNvPr>
          <p:cNvCxnSpPr>
            <a:cxnSpLocks/>
          </p:cNvCxnSpPr>
          <p:nvPr/>
        </p:nvCxnSpPr>
        <p:spPr>
          <a:xfrm flipH="1">
            <a:off x="7185809" y="2495985"/>
            <a:ext cx="1181256" cy="0"/>
          </a:xfrm>
          <a:prstGeom prst="straightConnector1">
            <a:avLst/>
          </a:prstGeom>
          <a:ln w="28575">
            <a:solidFill>
              <a:srgbClr val="E50019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6" name="Straight Arrow Connector 12">
            <a:extLst>
              <a:ext uri="{FF2B5EF4-FFF2-40B4-BE49-F238E27FC236}">
                <a16:creationId xmlns:a16="http://schemas.microsoft.com/office/drawing/2014/main" id="{93C603A0-CC75-4249-BA18-F30444AE3A37}"/>
              </a:ext>
            </a:extLst>
          </p:cNvPr>
          <p:cNvCxnSpPr>
            <a:cxnSpLocks/>
          </p:cNvCxnSpPr>
          <p:nvPr/>
        </p:nvCxnSpPr>
        <p:spPr>
          <a:xfrm flipH="1">
            <a:off x="7199856" y="3923264"/>
            <a:ext cx="1272818" cy="3"/>
          </a:xfrm>
          <a:prstGeom prst="straightConnector1">
            <a:avLst/>
          </a:prstGeom>
          <a:ln w="28575">
            <a:solidFill>
              <a:srgbClr val="E50019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7" name="Straight Arrow Connector 15">
            <a:extLst>
              <a:ext uri="{FF2B5EF4-FFF2-40B4-BE49-F238E27FC236}">
                <a16:creationId xmlns:a16="http://schemas.microsoft.com/office/drawing/2014/main" id="{19E29FD9-66DA-4DCD-89F0-FF97210C1D0A}"/>
              </a:ext>
            </a:extLst>
          </p:cNvPr>
          <p:cNvCxnSpPr>
            <a:cxnSpLocks/>
          </p:cNvCxnSpPr>
          <p:nvPr/>
        </p:nvCxnSpPr>
        <p:spPr>
          <a:xfrm flipH="1">
            <a:off x="7324807" y="5790035"/>
            <a:ext cx="1020521" cy="0"/>
          </a:xfrm>
          <a:prstGeom prst="straightConnector1">
            <a:avLst/>
          </a:prstGeom>
          <a:ln w="28575">
            <a:solidFill>
              <a:srgbClr val="E50019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8" name="TextBox 16">
            <a:extLst>
              <a:ext uri="{FF2B5EF4-FFF2-40B4-BE49-F238E27FC236}">
                <a16:creationId xmlns:a16="http://schemas.microsoft.com/office/drawing/2014/main" id="{353BC1A5-5180-45BA-A93F-543217E64398}"/>
              </a:ext>
            </a:extLst>
          </p:cNvPr>
          <p:cNvSpPr txBox="1"/>
          <p:nvPr/>
        </p:nvSpPr>
        <p:spPr>
          <a:xfrm>
            <a:off x="7722178" y="5490811"/>
            <a:ext cx="1421822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Cryocooler</a:t>
            </a:r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22">
            <a:extLst>
              <a:ext uri="{FF2B5EF4-FFF2-40B4-BE49-F238E27FC236}">
                <a16:creationId xmlns:a16="http://schemas.microsoft.com/office/drawing/2014/main" id="{AECA3879-8EA5-4BE5-822E-4AF1A46ED6AD}"/>
              </a:ext>
            </a:extLst>
          </p:cNvPr>
          <p:cNvSpPr txBox="1"/>
          <p:nvPr/>
        </p:nvSpPr>
        <p:spPr>
          <a:xfrm>
            <a:off x="7899518" y="2976770"/>
            <a:ext cx="1067139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Condenser</a:t>
            </a:r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Straight Arrow Connector 23">
            <a:extLst>
              <a:ext uri="{FF2B5EF4-FFF2-40B4-BE49-F238E27FC236}">
                <a16:creationId xmlns:a16="http://schemas.microsoft.com/office/drawing/2014/main" id="{6AC4FECC-DF0C-4211-83E5-630DECC65FB4}"/>
              </a:ext>
            </a:extLst>
          </p:cNvPr>
          <p:cNvCxnSpPr>
            <a:cxnSpLocks/>
          </p:cNvCxnSpPr>
          <p:nvPr/>
        </p:nvCxnSpPr>
        <p:spPr>
          <a:xfrm flipH="1">
            <a:off x="6978952" y="3284984"/>
            <a:ext cx="1314511" cy="0"/>
          </a:xfrm>
          <a:prstGeom prst="straightConnector1">
            <a:avLst/>
          </a:prstGeom>
          <a:ln w="28575">
            <a:solidFill>
              <a:srgbClr val="E50019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2627784" y="6190365"/>
            <a:ext cx="647417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>
                <a:cs typeface="Arial" panose="020B0604020202020204" pitchFamily="34" charset="0"/>
              </a:rPr>
              <a:t>T Dixit et al 2022 IOP Conf. Ser.: Mater. Sci. Eng. 1240 </a:t>
            </a:r>
            <a:r>
              <a:rPr lang="en-US" sz="800" dirty="0">
                <a:cs typeface="Arial" panose="020B0604020202020204" pitchFamily="34" charset="0"/>
              </a:rPr>
              <a:t>012076, </a:t>
            </a:r>
            <a:r>
              <a:rPr lang="en-US" sz="800" dirty="0">
                <a:solidFill>
                  <a:srgbClr val="0000FF"/>
                </a:solidFill>
                <a:cs typeface="Arial" panose="020B0604020202020204" pitchFamily="34" charset="0"/>
              </a:rPr>
              <a:t>https://iopscience.iop.org/article/10.1088/1757-899X/1240/1/012076/meta </a:t>
            </a:r>
          </a:p>
        </p:txBody>
      </p:sp>
      <p:sp>
        <p:nvSpPr>
          <p:cNvPr id="40" name="Rectangle 39"/>
          <p:cNvSpPr/>
          <p:nvPr/>
        </p:nvSpPr>
        <p:spPr>
          <a:xfrm>
            <a:off x="1423840" y="764443"/>
            <a:ext cx="2231055" cy="1538883"/>
          </a:xfrm>
          <a:prstGeom prst="rect">
            <a:avLst/>
          </a:prstGeom>
          <a:noFill/>
          <a:ln w="28575">
            <a:solidFill>
              <a:srgbClr val="E50019"/>
            </a:solidFill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ts val="200"/>
              </a:spcBef>
            </a:pPr>
            <a:r>
              <a:rPr lang="en-US" sz="1200" dirty="0">
                <a:ln w="0">
                  <a:noFill/>
                </a:ln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Chosen PHP </a:t>
            </a:r>
            <a:r>
              <a:rPr lang="en-US" sz="1200" dirty="0" smtClean="0">
                <a:ln w="0">
                  <a:noFill/>
                </a:ln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parameters</a:t>
            </a:r>
            <a:endParaRPr lang="en-US" sz="1200" dirty="0">
              <a:ln w="0">
                <a:noFill/>
              </a:ln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ts val="200"/>
              </a:spcBef>
            </a:pPr>
            <a:r>
              <a:rPr lang="en-US" sz="1200" dirty="0">
                <a:ln w="0">
                  <a:noFill/>
                </a:ln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 =   </a:t>
            </a:r>
            <a:r>
              <a:rPr lang="en-US" sz="1200" dirty="0" smtClean="0">
                <a:ln w="0">
                  <a:noFill/>
                </a:ln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SS316L</a:t>
            </a:r>
            <a:endParaRPr lang="en-US" sz="1200" dirty="0">
              <a:ln w="0">
                <a:noFill/>
              </a:ln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ts val="200"/>
              </a:spcBef>
            </a:pPr>
            <a:r>
              <a:rPr lang="en-US" sz="1200" dirty="0">
                <a:ln w="0">
                  <a:noFill/>
                </a:ln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Inner diameter =   1.0 mm</a:t>
            </a:r>
          </a:p>
          <a:p>
            <a:pPr algn="ctr">
              <a:spcBef>
                <a:spcPts val="200"/>
              </a:spcBef>
            </a:pPr>
            <a:r>
              <a:rPr lang="en-US" sz="1200" dirty="0">
                <a:ln w="0">
                  <a:noFill/>
                </a:ln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Outer diameter =   2.5 mm</a:t>
            </a:r>
          </a:p>
          <a:p>
            <a:pPr algn="ctr">
              <a:spcBef>
                <a:spcPts val="200"/>
              </a:spcBef>
            </a:pPr>
            <a:r>
              <a:rPr lang="en-US" sz="1200" dirty="0">
                <a:ln w="0">
                  <a:noFill/>
                </a:ln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 of tubes = 20</a:t>
            </a:r>
          </a:p>
          <a:p>
            <a:pPr algn="ctr">
              <a:spcBef>
                <a:spcPts val="200"/>
              </a:spcBef>
            </a:pPr>
            <a:r>
              <a:rPr lang="en-US" sz="1200" dirty="0">
                <a:ln w="0">
                  <a:noFill/>
                </a:ln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Length =  </a:t>
            </a:r>
            <a:r>
              <a:rPr lang="en-US" sz="1200" dirty="0" smtClean="0">
                <a:ln w="0">
                  <a:noFill/>
                </a:ln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440 mm</a:t>
            </a:r>
          </a:p>
          <a:p>
            <a:pPr algn="ctr">
              <a:spcBef>
                <a:spcPts val="200"/>
              </a:spcBef>
            </a:pPr>
            <a:r>
              <a:rPr lang="en-US" sz="1200" dirty="0" smtClean="0">
                <a:ln w="0">
                  <a:noFill/>
                </a:ln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 </a:t>
            </a:r>
            <a:r>
              <a:rPr lang="en-US" sz="1200" dirty="0" smtClean="0">
                <a:ln w="0">
                  <a:noFill/>
                </a:ln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</a:t>
            </a:r>
            <a:r>
              <a:rPr lang="en-US" sz="1200" dirty="0" smtClean="0">
                <a:ln w="0">
                  <a:noFill/>
                </a:ln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2,5</a:t>
            </a:r>
            <a:endParaRPr lang="en-US" sz="1200" dirty="0">
              <a:ln w="0">
                <a:noFill/>
              </a:ln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8">
            <a:extLst>
              <a:ext uri="{FF2B5EF4-FFF2-40B4-BE49-F238E27FC236}">
                <a16:creationId xmlns:a16="http://schemas.microsoft.com/office/drawing/2014/main" id="{042D4602-F2BB-4351-9A3C-044995CE988A}"/>
              </a:ext>
            </a:extLst>
          </p:cNvPr>
          <p:cNvSpPr txBox="1"/>
          <p:nvPr/>
        </p:nvSpPr>
        <p:spPr>
          <a:xfrm>
            <a:off x="7464111" y="2207266"/>
            <a:ext cx="1598839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Adiabatic section</a:t>
            </a:r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3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44" t="2500" r="17037" b="1805"/>
          <a:stretch/>
        </p:blipFill>
        <p:spPr>
          <a:xfrm rot="10800000">
            <a:off x="1605539" y="2572217"/>
            <a:ext cx="1804614" cy="3360483"/>
          </a:xfrm>
          <a:prstGeom prst="rect">
            <a:avLst/>
          </a:prstGeom>
        </p:spPr>
      </p:pic>
      <p:cxnSp>
        <p:nvCxnSpPr>
          <p:cNvPr id="44" name="Straight Arrow Connector 35"/>
          <p:cNvCxnSpPr/>
          <p:nvPr/>
        </p:nvCxnSpPr>
        <p:spPr>
          <a:xfrm>
            <a:off x="1545084" y="2782172"/>
            <a:ext cx="0" cy="822384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Arrow Connector 36"/>
          <p:cNvCxnSpPr/>
          <p:nvPr/>
        </p:nvCxnSpPr>
        <p:spPr>
          <a:xfrm>
            <a:off x="1545084" y="3595847"/>
            <a:ext cx="0" cy="146304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Arrow Connector 37"/>
          <p:cNvCxnSpPr/>
          <p:nvPr/>
        </p:nvCxnSpPr>
        <p:spPr>
          <a:xfrm>
            <a:off x="1545298" y="5061130"/>
            <a:ext cx="0" cy="822384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TextBox 13"/>
          <p:cNvSpPr txBox="1"/>
          <p:nvPr/>
        </p:nvSpPr>
        <p:spPr>
          <a:xfrm rot="16200000">
            <a:off x="852586" y="3048452"/>
            <a:ext cx="9840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cs typeface="Arial" panose="020B0604020202020204" pitchFamily="34" charset="0"/>
              </a:rPr>
              <a:t>120 mm</a:t>
            </a:r>
          </a:p>
        </p:txBody>
      </p:sp>
      <p:sp>
        <p:nvSpPr>
          <p:cNvPr id="48" name="TextBox 18">
            <a:extLst>
              <a:ext uri="{FF2B5EF4-FFF2-40B4-BE49-F238E27FC236}">
                <a16:creationId xmlns:a16="http://schemas.microsoft.com/office/drawing/2014/main" id="{DF262D3C-8724-4B65-99D4-3F07F6AC5654}"/>
              </a:ext>
            </a:extLst>
          </p:cNvPr>
          <p:cNvSpPr txBox="1"/>
          <p:nvPr/>
        </p:nvSpPr>
        <p:spPr>
          <a:xfrm rot="16200000">
            <a:off x="889176" y="4153376"/>
            <a:ext cx="9840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cs typeface="Arial" panose="020B0604020202020204" pitchFamily="34" charset="0"/>
              </a:rPr>
              <a:t>200 mm</a:t>
            </a:r>
          </a:p>
        </p:txBody>
      </p:sp>
      <p:sp>
        <p:nvSpPr>
          <p:cNvPr id="49" name="TextBox 19">
            <a:extLst>
              <a:ext uri="{FF2B5EF4-FFF2-40B4-BE49-F238E27FC236}">
                <a16:creationId xmlns:a16="http://schemas.microsoft.com/office/drawing/2014/main" id="{09D7B0D0-B5E1-4E3A-8004-8D9230A07232}"/>
              </a:ext>
            </a:extLst>
          </p:cNvPr>
          <p:cNvSpPr txBox="1"/>
          <p:nvPr/>
        </p:nvSpPr>
        <p:spPr>
          <a:xfrm rot="16200000">
            <a:off x="849478" y="5303356"/>
            <a:ext cx="9840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cs typeface="Arial" panose="020B0604020202020204" pitchFamily="34" charset="0"/>
              </a:rPr>
              <a:t>120 mm</a:t>
            </a:r>
          </a:p>
        </p:txBody>
      </p:sp>
      <p:sp>
        <p:nvSpPr>
          <p:cNvPr id="37" name="TextBox 7">
            <a:extLst>
              <a:ext uri="{FF2B5EF4-FFF2-40B4-BE49-F238E27FC236}">
                <a16:creationId xmlns:a16="http://schemas.microsoft.com/office/drawing/2014/main" id="{D584C3B1-91CB-482E-8944-BDB81CC26F33}"/>
              </a:ext>
            </a:extLst>
          </p:cNvPr>
          <p:cNvSpPr txBox="1"/>
          <p:nvPr/>
        </p:nvSpPr>
        <p:spPr>
          <a:xfrm>
            <a:off x="7931352" y="4668427"/>
            <a:ext cx="1035305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200" baseline="30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stage </a:t>
            </a:r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8" name="Straight Arrow Connector 12">
            <a:extLst>
              <a:ext uri="{FF2B5EF4-FFF2-40B4-BE49-F238E27FC236}">
                <a16:creationId xmlns:a16="http://schemas.microsoft.com/office/drawing/2014/main" id="{93C603A0-CC75-4249-BA18-F30444AE3A37}"/>
              </a:ext>
            </a:extLst>
          </p:cNvPr>
          <p:cNvCxnSpPr>
            <a:cxnSpLocks/>
          </p:cNvCxnSpPr>
          <p:nvPr/>
        </p:nvCxnSpPr>
        <p:spPr>
          <a:xfrm flipH="1">
            <a:off x="7319947" y="4931037"/>
            <a:ext cx="1272818" cy="3"/>
          </a:xfrm>
          <a:prstGeom prst="straightConnector1">
            <a:avLst/>
          </a:prstGeom>
          <a:ln w="28575">
            <a:solidFill>
              <a:srgbClr val="E50019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649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itre 1"/>
          <p:cNvSpPr>
            <a:spLocks noGrp="1"/>
          </p:cNvSpPr>
          <p:nvPr>
            <p:ph type="title"/>
          </p:nvPr>
        </p:nvSpPr>
        <p:spPr>
          <a:xfrm>
            <a:off x="323529" y="152402"/>
            <a:ext cx="7776864" cy="360363"/>
          </a:xfrm>
        </p:spPr>
        <p:txBody>
          <a:bodyPr/>
          <a:lstStyle/>
          <a:p>
            <a:r>
              <a:rPr lang="en-US" altLang="en-US" dirty="0" smtClean="0"/>
              <a:t>Neon </a:t>
            </a:r>
            <a:r>
              <a:rPr lang="en-US" altLang="en-US" dirty="0"/>
              <a:t>PHP for HTS magnet</a:t>
            </a: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179513" y="762002"/>
            <a:ext cx="8964487" cy="1586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1619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542925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2pPr>
            <a:lvl3pPr marL="895350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3pPr>
            <a:lvl4pPr marL="125730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4pPr>
            <a:lvl5pPr marL="161925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5pPr>
            <a:lvl6pPr marL="20764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6pPr>
            <a:lvl7pPr marL="25336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7pPr>
            <a:lvl8pPr marL="29908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8pPr>
            <a:lvl9pPr marL="34480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Evaporator and condenser temperature measurement</a:t>
            </a:r>
          </a:p>
          <a:p>
            <a:r>
              <a:rPr lang="en-US" alt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Pressure outside of the cryostat (at room temperature) so not really the PHP one</a:t>
            </a:r>
          </a:p>
          <a:p>
            <a:r>
              <a:rPr lang="en-US" alt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Vertical and horizontal orientations</a:t>
            </a:r>
          </a:p>
          <a:p>
            <a:r>
              <a:rPr lang="en-US" alt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18 </a:t>
            </a:r>
            <a:r>
              <a:rPr lang="en-US" altLang="en-US" kern="0" dirty="0">
                <a:latin typeface="Arial" panose="020B0604020202020204" pitchFamily="34" charset="0"/>
                <a:cs typeface="Arial" panose="020B0604020202020204" pitchFamily="34" charset="0"/>
              </a:rPr>
              <a:t>W </a:t>
            </a:r>
            <a:r>
              <a:rPr lang="en-US" alt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altLang="en-US" kern="0" dirty="0">
                <a:latin typeface="Arial" panose="020B0604020202020204" pitchFamily="34" charset="0"/>
                <a:cs typeface="Arial" panose="020B0604020202020204" pitchFamily="34" charset="0"/>
              </a:rPr>
              <a:t>reached at </a:t>
            </a:r>
            <a:r>
              <a:rPr lang="en-US" alt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@ </a:t>
            </a:r>
            <a:r>
              <a:rPr lang="en-US" altLang="en-US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altLang="en-US" kern="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condenser</a:t>
            </a:r>
            <a:r>
              <a:rPr lang="en-US" alt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kern="0" dirty="0">
                <a:latin typeface="Arial" panose="020B0604020202020204" pitchFamily="34" charset="0"/>
                <a:cs typeface="Arial" panose="020B0604020202020204" pitchFamily="34" charset="0"/>
              </a:rPr>
              <a:t>= 27.1 </a:t>
            </a:r>
            <a:r>
              <a:rPr lang="en-US" alt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K due to cryocooler max capability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613665"/>
            <a:ext cx="8964488" cy="362364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772107" y="6216369"/>
            <a:ext cx="532859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sz="800" kern="0" dirty="0"/>
              <a:t>Dixit et al., Cryogenics 132 (2023) 103670, </a:t>
            </a:r>
            <a:r>
              <a:rPr lang="en-US" sz="800" kern="0" dirty="0">
                <a:solidFill>
                  <a:srgbClr val="0000FF"/>
                </a:solidFill>
              </a:rPr>
              <a:t>https://doi.org/10.1016/j.cryogenics.2023.103670 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3923928" y="2212975"/>
            <a:ext cx="1645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FR=</a:t>
            </a:r>
            <a:r>
              <a:rPr lang="fr-FR" dirty="0" err="1" smtClean="0"/>
              <a:t>V</a:t>
            </a:r>
            <a:r>
              <a:rPr lang="fr-FR" baseline="-25000" dirty="0" err="1" smtClean="0"/>
              <a:t>liquid</a:t>
            </a:r>
            <a:r>
              <a:rPr lang="fr-FR" dirty="0" smtClean="0"/>
              <a:t>/</a:t>
            </a:r>
            <a:r>
              <a:rPr lang="fr-FR" dirty="0" err="1" smtClean="0"/>
              <a:t>V</a:t>
            </a:r>
            <a:r>
              <a:rPr lang="fr-FR" baseline="-25000" dirty="0" err="1" smtClean="0"/>
              <a:t>total</a:t>
            </a:r>
            <a:endParaRPr lang="fr-FR" baseline="-25000" dirty="0"/>
          </a:p>
        </p:txBody>
      </p:sp>
    </p:spTree>
    <p:extLst>
      <p:ext uri="{BB962C8B-B14F-4D97-AF65-F5344CB8AC3E}">
        <p14:creationId xmlns:p14="http://schemas.microsoft.com/office/powerpoint/2010/main" val="326914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itre 1"/>
          <p:cNvSpPr>
            <a:spLocks noGrp="1"/>
          </p:cNvSpPr>
          <p:nvPr>
            <p:ph type="title"/>
          </p:nvPr>
        </p:nvSpPr>
        <p:spPr>
          <a:xfrm>
            <a:off x="323529" y="152402"/>
            <a:ext cx="7776864" cy="360363"/>
          </a:xfrm>
        </p:spPr>
        <p:txBody>
          <a:bodyPr/>
          <a:lstStyle/>
          <a:p>
            <a:r>
              <a:rPr lang="en-US" altLang="en-US" dirty="0" smtClean="0"/>
              <a:t>Neon </a:t>
            </a:r>
            <a:r>
              <a:rPr lang="en-US" altLang="en-US" dirty="0"/>
              <a:t>PHP for HTS magnet</a:t>
            </a: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179513" y="762002"/>
            <a:ext cx="8136903" cy="938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1619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542925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2pPr>
            <a:lvl3pPr marL="895350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3pPr>
            <a:lvl4pPr marL="125730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4pPr>
            <a:lvl5pPr marL="161925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5pPr>
            <a:lvl6pPr marL="20764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6pPr>
            <a:lvl7pPr marL="25336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7pPr>
            <a:lvl8pPr marL="29908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8pPr>
            <a:lvl9pPr marL="34480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At 18 W, Lower </a:t>
            </a:r>
            <a:r>
              <a:rPr lang="en-US" altLang="en-US" kern="0" dirty="0">
                <a:latin typeface="Arial" panose="020B0604020202020204" pitchFamily="34" charset="0"/>
                <a:cs typeface="Arial" panose="020B0604020202020204" pitchFamily="34" charset="0"/>
              </a:rPr>
              <a:t>thermal resistance for FR=40 </a:t>
            </a:r>
            <a:r>
              <a:rPr lang="en-US" alt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  <a:p>
            <a:r>
              <a:rPr lang="en-US" alt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Orientation effect</a:t>
            </a:r>
            <a:endParaRPr lang="en-US" altLang="en-US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altLang="en-US" kern="0" dirty="0">
                <a:latin typeface="Arial" panose="020B0604020202020204" pitchFamily="34" charset="0"/>
                <a:cs typeface="Arial" panose="020B0604020202020204" pitchFamily="34" charset="0"/>
              </a:rPr>
              <a:t>ΔT = 3.9 K for vertical </a:t>
            </a:r>
            <a:r>
              <a:rPr lang="en-US" alt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orientation </a:t>
            </a:r>
            <a:endParaRPr lang="en-US" altLang="en-US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altLang="en-US" kern="0" dirty="0">
                <a:latin typeface="Arial" panose="020B0604020202020204" pitchFamily="34" charset="0"/>
                <a:cs typeface="Arial" panose="020B0604020202020204" pitchFamily="34" charset="0"/>
              </a:rPr>
              <a:t>ΔT = 5.1 K for horizontal </a:t>
            </a:r>
            <a:r>
              <a:rPr lang="en-US" alt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orientation</a:t>
            </a:r>
            <a:endParaRPr lang="en-US" altLang="en-US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646101"/>
            <a:ext cx="8969617" cy="3231171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7690" y="1372178"/>
            <a:ext cx="2318726" cy="65726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492757" y="6093296"/>
            <a:ext cx="532859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sz="800" kern="0" dirty="0"/>
              <a:t>Dixit et al., Cryogenics 132 (2023) 103670, </a:t>
            </a:r>
            <a:r>
              <a:rPr lang="en-US" sz="800" kern="0" dirty="0">
                <a:solidFill>
                  <a:srgbClr val="0000FF"/>
                </a:solidFill>
              </a:rPr>
              <a:t>https://doi.org/10.1016/j.cryogenics.2023.103670 </a:t>
            </a:r>
          </a:p>
        </p:txBody>
      </p:sp>
    </p:spTree>
    <p:extLst>
      <p:ext uri="{BB962C8B-B14F-4D97-AF65-F5344CB8AC3E}">
        <p14:creationId xmlns:p14="http://schemas.microsoft.com/office/powerpoint/2010/main" val="394986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152400"/>
            <a:ext cx="4104456" cy="360363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762000"/>
            <a:ext cx="4464496" cy="5043264"/>
          </a:xfrm>
        </p:spPr>
        <p:txBody>
          <a:bodyPr/>
          <a:lstStyle/>
          <a:p>
            <a:r>
              <a:rPr lang="en-US" dirty="0"/>
              <a:t>Very high field </a:t>
            </a:r>
            <a:r>
              <a:rPr lang="en-US" dirty="0" smtClean="0"/>
              <a:t>magnets cooling</a:t>
            </a:r>
            <a:endParaRPr lang="en-US" dirty="0"/>
          </a:p>
          <a:p>
            <a:pPr lvl="1"/>
            <a:r>
              <a:rPr lang="en-US" dirty="0"/>
              <a:t>Cooling issue for very high magnetic field</a:t>
            </a:r>
          </a:p>
          <a:p>
            <a:pPr lvl="1"/>
            <a:r>
              <a:rPr lang="en-US" dirty="0" smtClean="0"/>
              <a:t>Heat transfer disturbance </a:t>
            </a:r>
            <a:r>
              <a:rPr lang="en-US" dirty="0"/>
              <a:t>due to magneto-gravitational forces</a:t>
            </a:r>
          </a:p>
          <a:p>
            <a:endParaRPr lang="en-US" dirty="0"/>
          </a:p>
          <a:p>
            <a:r>
              <a:rPr lang="en-US" dirty="0"/>
              <a:t>Helium pool boiling under magneto-gravitational </a:t>
            </a:r>
            <a:r>
              <a:rPr lang="en-US" dirty="0" smtClean="0"/>
              <a:t>forces</a:t>
            </a:r>
          </a:p>
          <a:p>
            <a:pPr lvl="1"/>
            <a:r>
              <a:rPr lang="en-US" dirty="0" smtClean="0"/>
              <a:t>Experimental study</a:t>
            </a:r>
          </a:p>
          <a:p>
            <a:pPr lvl="1"/>
            <a:r>
              <a:rPr lang="en-US" dirty="0" smtClean="0"/>
              <a:t>Results under modified gravity</a:t>
            </a:r>
            <a:endParaRPr lang="en-US" dirty="0"/>
          </a:p>
          <a:p>
            <a:endParaRPr lang="en-US" dirty="0"/>
          </a:p>
          <a:p>
            <a:r>
              <a:rPr lang="en-US" dirty="0"/>
              <a:t>Cryogenic cooling of </a:t>
            </a:r>
            <a:r>
              <a:rPr lang="en-US" dirty="0" smtClean="0"/>
              <a:t>a HTS </a:t>
            </a:r>
            <a:r>
              <a:rPr lang="en-US" dirty="0"/>
              <a:t>magnet</a:t>
            </a:r>
          </a:p>
          <a:p>
            <a:pPr lvl="1"/>
            <a:r>
              <a:rPr lang="en-US" dirty="0" smtClean="0"/>
              <a:t>Cryogenic pulsating </a:t>
            </a:r>
            <a:r>
              <a:rPr lang="en-US" dirty="0"/>
              <a:t>heat </a:t>
            </a:r>
            <a:r>
              <a:rPr lang="en-US" dirty="0" smtClean="0"/>
              <a:t>pipe</a:t>
            </a:r>
            <a:endParaRPr lang="en-US" dirty="0"/>
          </a:p>
          <a:p>
            <a:pPr lvl="1"/>
            <a:r>
              <a:rPr lang="en-US" dirty="0"/>
              <a:t>Cooling a </a:t>
            </a:r>
            <a:r>
              <a:rPr lang="en-US" dirty="0" smtClean="0"/>
              <a:t>10T </a:t>
            </a:r>
            <a:r>
              <a:rPr lang="en-US" dirty="0"/>
              <a:t>HTS </a:t>
            </a:r>
            <a:r>
              <a:rPr lang="en-US" dirty="0" smtClean="0"/>
              <a:t>magnet</a:t>
            </a:r>
          </a:p>
          <a:p>
            <a:pPr lvl="1"/>
            <a:endParaRPr lang="en-US" dirty="0"/>
          </a:p>
          <a:p>
            <a:r>
              <a:rPr lang="en-US" dirty="0"/>
              <a:t>Modeling Cryogenic </a:t>
            </a:r>
            <a:r>
              <a:rPr lang="en-US" dirty="0" smtClean="0"/>
              <a:t>PHP</a:t>
            </a:r>
          </a:p>
          <a:p>
            <a:pPr lvl="1"/>
            <a:r>
              <a:rPr lang="en-US" dirty="0" smtClean="0"/>
              <a:t>1 loop N</a:t>
            </a:r>
            <a:r>
              <a:rPr lang="en-US" baseline="-25000" dirty="0" smtClean="0"/>
              <a:t>2</a:t>
            </a:r>
            <a:r>
              <a:rPr lang="en-US" dirty="0" smtClean="0"/>
              <a:t> PHP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4716016" y="263352"/>
            <a:ext cx="1224135" cy="50135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" name="Espace réservé pour une image  14">
            <a:extLst>
              <a:ext uri="{FF2B5EF4-FFF2-40B4-BE49-F238E27FC236}">
                <a16:creationId xmlns:a16="http://schemas.microsoft.com/office/drawing/2014/main" id="{0B17BF0A-2483-C681-4CD5-D177C58892C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817"/>
          <a:stretch/>
        </p:blipFill>
        <p:spPr>
          <a:xfrm>
            <a:off x="3995936" y="0"/>
            <a:ext cx="5171019" cy="6858000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</a:cxnLst>
            <a:rect l="l" t="t" r="r" b="b"/>
            <a:pathLst>
              <a:path w="5957423" h="6858000">
                <a:moveTo>
                  <a:pt x="738225" y="6793932"/>
                </a:moveTo>
                <a:cubicBezTo>
                  <a:pt x="771350" y="6819166"/>
                  <a:pt x="796195" y="6838092"/>
                  <a:pt x="814828" y="6852286"/>
                </a:cubicBezTo>
                <a:lnTo>
                  <a:pt x="822329" y="6858000"/>
                </a:lnTo>
                <a:lnTo>
                  <a:pt x="655724" y="6858000"/>
                </a:lnTo>
                <a:lnTo>
                  <a:pt x="656989" y="6857017"/>
                </a:lnTo>
                <a:cubicBezTo>
                  <a:pt x="738225" y="6793932"/>
                  <a:pt x="738225" y="6793932"/>
                  <a:pt x="738225" y="6793932"/>
                </a:cubicBezTo>
                <a:close/>
                <a:moveTo>
                  <a:pt x="733493" y="6434348"/>
                </a:moveTo>
                <a:cubicBezTo>
                  <a:pt x="733493" y="6780527"/>
                  <a:pt x="733493" y="6780527"/>
                  <a:pt x="733493" y="6780527"/>
                </a:cubicBezTo>
                <a:cubicBezTo>
                  <a:pt x="639637" y="6853075"/>
                  <a:pt x="639637" y="6853075"/>
                  <a:pt x="639637" y="6853075"/>
                </a:cubicBezTo>
                <a:cubicBezTo>
                  <a:pt x="645158" y="6854652"/>
                  <a:pt x="650679" y="6855440"/>
                  <a:pt x="656989" y="6857017"/>
                </a:cubicBezTo>
                <a:cubicBezTo>
                  <a:pt x="650679" y="6856229"/>
                  <a:pt x="644369" y="6854652"/>
                  <a:pt x="638848" y="6853863"/>
                </a:cubicBezTo>
                <a:lnTo>
                  <a:pt x="633515" y="6858000"/>
                </a:lnTo>
                <a:lnTo>
                  <a:pt x="371479" y="6858000"/>
                </a:lnTo>
                <a:lnTo>
                  <a:pt x="371479" y="6799592"/>
                </a:lnTo>
                <a:cubicBezTo>
                  <a:pt x="371479" y="6715076"/>
                  <a:pt x="371479" y="6715076"/>
                  <a:pt x="371479" y="6715076"/>
                </a:cubicBezTo>
                <a:cubicBezTo>
                  <a:pt x="733493" y="6434348"/>
                  <a:pt x="733493" y="6434348"/>
                  <a:pt x="733493" y="6434348"/>
                </a:cubicBezTo>
                <a:close/>
                <a:moveTo>
                  <a:pt x="1106548" y="5786939"/>
                </a:moveTo>
                <a:cubicBezTo>
                  <a:pt x="1106548" y="6133906"/>
                  <a:pt x="1106548" y="6133906"/>
                  <a:pt x="1106548" y="6133906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744534" y="6413845"/>
                  <a:pt x="744534" y="6413845"/>
                  <a:pt x="744534" y="6413845"/>
                </a:cubicBezTo>
                <a:cubicBezTo>
                  <a:pt x="744534" y="6067667"/>
                  <a:pt x="744534" y="6067667"/>
                  <a:pt x="744534" y="6067667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1106548" y="5786939"/>
                  <a:pt x="1106548" y="5786939"/>
                  <a:pt x="1106548" y="5786939"/>
                </a:cubicBezTo>
                <a:close/>
                <a:moveTo>
                  <a:pt x="1739875" y="5671020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739875" y="5671020"/>
                  <a:pt x="1739875" y="5671020"/>
                  <a:pt x="1739875" y="5671020"/>
                </a:cubicBezTo>
                <a:close/>
                <a:moveTo>
                  <a:pt x="1488280" y="5495959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853448" y="5773533"/>
                  <a:pt x="1853448" y="5773533"/>
                  <a:pt x="1853448" y="5773533"/>
                </a:cubicBezTo>
                <a:cubicBezTo>
                  <a:pt x="1489068" y="6056627"/>
                  <a:pt x="1489068" y="6056627"/>
                  <a:pt x="1489068" y="6056627"/>
                </a:cubicBezTo>
                <a:cubicBezTo>
                  <a:pt x="1123900" y="5779053"/>
                  <a:pt x="1123900" y="5779053"/>
                  <a:pt x="1123900" y="5779053"/>
                </a:cubicBezTo>
                <a:cubicBezTo>
                  <a:pt x="1488280" y="5495959"/>
                  <a:pt x="1488280" y="5495959"/>
                  <a:pt x="1488280" y="5495959"/>
                </a:cubicBezTo>
                <a:close/>
                <a:moveTo>
                  <a:pt x="359648" y="4847761"/>
                </a:moveTo>
                <a:cubicBezTo>
                  <a:pt x="724817" y="5125335"/>
                  <a:pt x="724817" y="5125335"/>
                  <a:pt x="724817" y="5125335"/>
                </a:cubicBezTo>
                <a:cubicBezTo>
                  <a:pt x="487418" y="5309070"/>
                  <a:pt x="487418" y="5309070"/>
                  <a:pt x="487418" y="5309070"/>
                </a:cubicBezTo>
                <a:cubicBezTo>
                  <a:pt x="493727" y="5320110"/>
                  <a:pt x="493727" y="5320110"/>
                  <a:pt x="493727" y="5320110"/>
                </a:cubicBezTo>
                <a:cubicBezTo>
                  <a:pt x="733493" y="5134798"/>
                  <a:pt x="733493" y="5134798"/>
                  <a:pt x="733493" y="5134798"/>
                </a:cubicBezTo>
                <a:cubicBezTo>
                  <a:pt x="733493" y="5480976"/>
                  <a:pt x="733493" y="5480976"/>
                  <a:pt x="733493" y="5480976"/>
                </a:cubicBezTo>
                <a:cubicBezTo>
                  <a:pt x="633328" y="5558256"/>
                  <a:pt x="633328" y="5558256"/>
                  <a:pt x="633328" y="5558256"/>
                </a:cubicBezTo>
                <a:cubicBezTo>
                  <a:pt x="641215" y="5570873"/>
                  <a:pt x="641215" y="5570873"/>
                  <a:pt x="641215" y="5570873"/>
                </a:cubicBezTo>
                <a:cubicBezTo>
                  <a:pt x="737436" y="5495959"/>
                  <a:pt x="737436" y="5495959"/>
                  <a:pt x="737436" y="5495959"/>
                </a:cubicBezTo>
                <a:cubicBezTo>
                  <a:pt x="1102605" y="5773533"/>
                  <a:pt x="1102605" y="5773533"/>
                  <a:pt x="1102605" y="5773533"/>
                </a:cubicBezTo>
                <a:cubicBezTo>
                  <a:pt x="866783" y="5956479"/>
                  <a:pt x="866783" y="5956479"/>
                  <a:pt x="866783" y="5956479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865994" y="5957268"/>
                  <a:pt x="865994" y="5957268"/>
                  <a:pt x="865994" y="5957268"/>
                </a:cubicBezTo>
                <a:cubicBezTo>
                  <a:pt x="738225" y="6056627"/>
                  <a:pt x="738225" y="6056627"/>
                  <a:pt x="738225" y="6056627"/>
                </a:cubicBezTo>
                <a:cubicBezTo>
                  <a:pt x="373056" y="5779053"/>
                  <a:pt x="373056" y="5779053"/>
                  <a:pt x="373056" y="5779053"/>
                </a:cubicBezTo>
                <a:cubicBezTo>
                  <a:pt x="640426" y="5571661"/>
                  <a:pt x="640426" y="5571661"/>
                  <a:pt x="640426" y="5571661"/>
                </a:cubicBezTo>
                <a:cubicBezTo>
                  <a:pt x="633328" y="5559044"/>
                  <a:pt x="633328" y="5559044"/>
                  <a:pt x="633328" y="5559044"/>
                </a:cubicBezTo>
                <a:cubicBezTo>
                  <a:pt x="371479" y="5761705"/>
                  <a:pt x="371479" y="5761705"/>
                  <a:pt x="371479" y="5761705"/>
                </a:cubicBezTo>
                <a:cubicBezTo>
                  <a:pt x="371479" y="5415526"/>
                  <a:pt x="371479" y="5415526"/>
                  <a:pt x="371479" y="5415526"/>
                </a:cubicBezTo>
                <a:cubicBezTo>
                  <a:pt x="493727" y="5320898"/>
                  <a:pt x="493727" y="5320898"/>
                  <a:pt x="493727" y="5320898"/>
                </a:cubicBezTo>
                <a:cubicBezTo>
                  <a:pt x="486629" y="5309070"/>
                  <a:pt x="486629" y="5309070"/>
                  <a:pt x="486629" y="5309070"/>
                </a:cubicBezTo>
                <a:cubicBezTo>
                  <a:pt x="365169" y="5403697"/>
                  <a:pt x="365169" y="5403697"/>
                  <a:pt x="365169" y="5403697"/>
                </a:cubicBezTo>
                <a:cubicBezTo>
                  <a:pt x="0" y="5126124"/>
                  <a:pt x="0" y="5126124"/>
                  <a:pt x="0" y="5126124"/>
                </a:cubicBezTo>
                <a:cubicBezTo>
                  <a:pt x="359648" y="4847761"/>
                  <a:pt x="359648" y="4847761"/>
                  <a:pt x="359648" y="4847761"/>
                </a:cubicBezTo>
                <a:close/>
                <a:moveTo>
                  <a:pt x="1106548" y="4487388"/>
                </a:moveTo>
                <a:cubicBezTo>
                  <a:pt x="1106548" y="4833567"/>
                  <a:pt x="1106548" y="4833567"/>
                  <a:pt x="1106548" y="4833567"/>
                </a:cubicBezTo>
                <a:cubicBezTo>
                  <a:pt x="1018214" y="4902172"/>
                  <a:pt x="1018214" y="4902172"/>
                  <a:pt x="1018214" y="4902172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017425" y="4902960"/>
                  <a:pt x="1017425" y="4902960"/>
                  <a:pt x="1017425" y="4902960"/>
                </a:cubicBezTo>
                <a:cubicBezTo>
                  <a:pt x="744534" y="5114295"/>
                  <a:pt x="744534" y="5114295"/>
                  <a:pt x="744534" y="5114295"/>
                </a:cubicBezTo>
                <a:cubicBezTo>
                  <a:pt x="744534" y="4768116"/>
                  <a:pt x="744534" y="4768116"/>
                  <a:pt x="744534" y="4768116"/>
                </a:cubicBezTo>
                <a:cubicBezTo>
                  <a:pt x="856530" y="4680586"/>
                  <a:pt x="856530" y="4680586"/>
                  <a:pt x="856530" y="4680586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857319" y="4680586"/>
                  <a:pt x="857319" y="4680586"/>
                  <a:pt x="857319" y="4680586"/>
                </a:cubicBezTo>
                <a:cubicBezTo>
                  <a:pt x="1106548" y="4487388"/>
                  <a:pt x="1106548" y="4487388"/>
                  <a:pt x="1106548" y="4487388"/>
                </a:cubicBezTo>
                <a:close/>
                <a:moveTo>
                  <a:pt x="737436" y="4196409"/>
                </a:moveTo>
                <a:cubicBezTo>
                  <a:pt x="1102605" y="4473983"/>
                  <a:pt x="1102605" y="4473983"/>
                  <a:pt x="1102605" y="4473983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738225" y="4756288"/>
                  <a:pt x="738225" y="4756288"/>
                  <a:pt x="738225" y="4756288"/>
                </a:cubicBezTo>
                <a:cubicBezTo>
                  <a:pt x="373056" y="4478714"/>
                  <a:pt x="373056" y="4478714"/>
                  <a:pt x="373056" y="4478714"/>
                </a:cubicBezTo>
                <a:cubicBezTo>
                  <a:pt x="737436" y="4196409"/>
                  <a:pt x="737436" y="4196409"/>
                  <a:pt x="737436" y="4196409"/>
                </a:cubicBezTo>
                <a:close/>
                <a:moveTo>
                  <a:pt x="1115224" y="3544268"/>
                </a:moveTo>
                <a:cubicBezTo>
                  <a:pt x="1125477" y="3552154"/>
                  <a:pt x="1125477" y="3552154"/>
                  <a:pt x="1125477" y="3552154"/>
                </a:cubicBezTo>
                <a:cubicBezTo>
                  <a:pt x="1480393" y="3821842"/>
                  <a:pt x="1480393" y="3821842"/>
                  <a:pt x="1480393" y="3821842"/>
                </a:cubicBezTo>
                <a:cubicBezTo>
                  <a:pt x="1116013" y="4104935"/>
                  <a:pt x="1116013" y="4104935"/>
                  <a:pt x="1116013" y="4104935"/>
                </a:cubicBezTo>
                <a:cubicBezTo>
                  <a:pt x="750844" y="3826573"/>
                  <a:pt x="750844" y="3826573"/>
                  <a:pt x="750844" y="3826573"/>
                </a:cubicBezTo>
                <a:cubicBezTo>
                  <a:pt x="1115224" y="3544268"/>
                  <a:pt x="1115224" y="3544268"/>
                  <a:pt x="1115224" y="3544268"/>
                </a:cubicBezTo>
                <a:close/>
                <a:moveTo>
                  <a:pt x="1480393" y="2538851"/>
                </a:moveTo>
                <a:cubicBezTo>
                  <a:pt x="1480393" y="2885030"/>
                  <a:pt x="1480393" y="2885030"/>
                  <a:pt x="1480393" y="2885030"/>
                </a:cubicBezTo>
                <a:cubicBezTo>
                  <a:pt x="1386537" y="2957578"/>
                  <a:pt x="1386537" y="2957578"/>
                  <a:pt x="1386537" y="2957578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385748" y="2958366"/>
                  <a:pt x="1385748" y="2958366"/>
                  <a:pt x="1385748" y="2958366"/>
                </a:cubicBezTo>
                <a:cubicBezTo>
                  <a:pt x="1118379" y="3165758"/>
                  <a:pt x="1118379" y="3165758"/>
                  <a:pt x="1118379" y="3165758"/>
                </a:cubicBezTo>
                <a:cubicBezTo>
                  <a:pt x="1118379" y="2819579"/>
                  <a:pt x="1118379" y="2819579"/>
                  <a:pt x="1118379" y="2819579"/>
                </a:cubicBezTo>
                <a:cubicBezTo>
                  <a:pt x="1246148" y="2720221"/>
                  <a:pt x="1246148" y="2720221"/>
                  <a:pt x="1246148" y="2720221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246937" y="2719432"/>
                  <a:pt x="1246937" y="2719432"/>
                  <a:pt x="1246937" y="2719432"/>
                </a:cubicBezTo>
                <a:cubicBezTo>
                  <a:pt x="1480393" y="2538851"/>
                  <a:pt x="1480393" y="2538851"/>
                  <a:pt x="1480393" y="2538851"/>
                </a:cubicBezTo>
                <a:close/>
                <a:moveTo>
                  <a:pt x="732704" y="1598885"/>
                </a:moveTo>
                <a:cubicBezTo>
                  <a:pt x="1097873" y="1876459"/>
                  <a:pt x="1097873" y="1876459"/>
                  <a:pt x="1097873" y="1876459"/>
                </a:cubicBezTo>
                <a:cubicBezTo>
                  <a:pt x="860473" y="2060194"/>
                  <a:pt x="860473" y="2060194"/>
                  <a:pt x="860473" y="2060194"/>
                </a:cubicBezTo>
                <a:cubicBezTo>
                  <a:pt x="867572" y="2072022"/>
                  <a:pt x="867572" y="2072022"/>
                  <a:pt x="867572" y="2072022"/>
                </a:cubicBezTo>
                <a:cubicBezTo>
                  <a:pt x="1106548" y="1885922"/>
                  <a:pt x="1106548" y="1885922"/>
                  <a:pt x="1106548" y="1885922"/>
                </a:cubicBezTo>
                <a:cubicBezTo>
                  <a:pt x="1106548" y="2232889"/>
                  <a:pt x="1106548" y="2232889"/>
                  <a:pt x="1106548" y="2232889"/>
                </a:cubicBezTo>
                <a:cubicBezTo>
                  <a:pt x="1007172" y="2310168"/>
                  <a:pt x="1007172" y="2310168"/>
                  <a:pt x="1007172" y="2310168"/>
                </a:cubicBezTo>
                <a:cubicBezTo>
                  <a:pt x="1014270" y="2322785"/>
                  <a:pt x="1014270" y="2322785"/>
                  <a:pt x="1014270" y="2322785"/>
                </a:cubicBezTo>
                <a:cubicBezTo>
                  <a:pt x="1110492" y="2247872"/>
                  <a:pt x="1110492" y="2247872"/>
                  <a:pt x="1110492" y="2247872"/>
                </a:cubicBezTo>
                <a:cubicBezTo>
                  <a:pt x="1475660" y="2525446"/>
                  <a:pt x="1475660" y="2525446"/>
                  <a:pt x="1475660" y="2525446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112069" y="2807751"/>
                  <a:pt x="1112069" y="2807751"/>
                  <a:pt x="1112069" y="2807751"/>
                </a:cubicBezTo>
                <a:cubicBezTo>
                  <a:pt x="746900" y="2530177"/>
                  <a:pt x="746900" y="2530177"/>
                  <a:pt x="746900" y="2530177"/>
                </a:cubicBezTo>
                <a:cubicBezTo>
                  <a:pt x="1013481" y="2322785"/>
                  <a:pt x="1013481" y="2322785"/>
                  <a:pt x="1013481" y="2322785"/>
                </a:cubicBezTo>
                <a:cubicBezTo>
                  <a:pt x="1006383" y="2310168"/>
                  <a:pt x="1006383" y="2310168"/>
                  <a:pt x="1006383" y="2310168"/>
                </a:cubicBezTo>
                <a:cubicBezTo>
                  <a:pt x="744534" y="2513617"/>
                  <a:pt x="744534" y="2513617"/>
                  <a:pt x="744534" y="2513617"/>
                </a:cubicBezTo>
                <a:cubicBezTo>
                  <a:pt x="744534" y="2166650"/>
                  <a:pt x="744534" y="2166650"/>
                  <a:pt x="744534" y="2166650"/>
                </a:cubicBezTo>
                <a:cubicBezTo>
                  <a:pt x="866783" y="2072022"/>
                  <a:pt x="866783" y="2072022"/>
                  <a:pt x="866783" y="2072022"/>
                </a:cubicBezTo>
                <a:cubicBezTo>
                  <a:pt x="860473" y="2060983"/>
                  <a:pt x="860473" y="2060983"/>
                  <a:pt x="860473" y="2060983"/>
                </a:cubicBezTo>
                <a:cubicBezTo>
                  <a:pt x="738225" y="2155610"/>
                  <a:pt x="738225" y="2155610"/>
                  <a:pt x="738225" y="2155610"/>
                </a:cubicBezTo>
                <a:cubicBezTo>
                  <a:pt x="373056" y="1878036"/>
                  <a:pt x="373056" y="1878036"/>
                  <a:pt x="373056" y="1878036"/>
                </a:cubicBezTo>
                <a:cubicBezTo>
                  <a:pt x="732704" y="1598885"/>
                  <a:pt x="732704" y="1598885"/>
                  <a:pt x="732704" y="1598885"/>
                </a:cubicBezTo>
                <a:close/>
                <a:moveTo>
                  <a:pt x="1480393" y="1238512"/>
                </a:moveTo>
                <a:cubicBezTo>
                  <a:pt x="1480393" y="1585480"/>
                  <a:pt x="1480393" y="1585480"/>
                  <a:pt x="1480393" y="1585480"/>
                </a:cubicBezTo>
                <a:cubicBezTo>
                  <a:pt x="1391269" y="1654085"/>
                  <a:pt x="1391269" y="1654085"/>
                  <a:pt x="1391269" y="1654085"/>
                </a:cubicBezTo>
                <a:cubicBezTo>
                  <a:pt x="1399156" y="1664336"/>
                  <a:pt x="1399156" y="1664336"/>
                  <a:pt x="1399156" y="1664336"/>
                </a:cubicBezTo>
                <a:cubicBezTo>
                  <a:pt x="1483547" y="1598885"/>
                  <a:pt x="1483547" y="1598885"/>
                  <a:pt x="1483547" y="1598885"/>
                </a:cubicBezTo>
                <a:cubicBezTo>
                  <a:pt x="1848716" y="1876459"/>
                  <a:pt x="1848716" y="1876459"/>
                  <a:pt x="1848716" y="1876459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489068" y="2155610"/>
                  <a:pt x="1489068" y="2155610"/>
                  <a:pt x="1489068" y="2155610"/>
                </a:cubicBezTo>
                <a:cubicBezTo>
                  <a:pt x="1123900" y="1878036"/>
                  <a:pt x="1123900" y="1878036"/>
                  <a:pt x="1123900" y="1878036"/>
                </a:cubicBezTo>
                <a:cubicBezTo>
                  <a:pt x="1398368" y="1665124"/>
                  <a:pt x="1398368" y="1665124"/>
                  <a:pt x="1398368" y="1665124"/>
                </a:cubicBezTo>
                <a:cubicBezTo>
                  <a:pt x="1390481" y="1654085"/>
                  <a:pt x="1390481" y="1654085"/>
                  <a:pt x="1390481" y="1654085"/>
                </a:cubicBezTo>
                <a:cubicBezTo>
                  <a:pt x="1118379" y="1865419"/>
                  <a:pt x="1118379" y="1865419"/>
                  <a:pt x="1118379" y="1865419"/>
                </a:cubicBezTo>
                <a:cubicBezTo>
                  <a:pt x="1118379" y="1519240"/>
                  <a:pt x="1118379" y="1519240"/>
                  <a:pt x="1118379" y="1519240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480393" y="1238512"/>
                  <a:pt x="1480393" y="1238512"/>
                  <a:pt x="1480393" y="1238512"/>
                </a:cubicBezTo>
                <a:close/>
                <a:moveTo>
                  <a:pt x="1110492" y="947533"/>
                </a:moveTo>
                <a:cubicBezTo>
                  <a:pt x="1475660" y="1225107"/>
                  <a:pt x="1475660" y="1225107"/>
                  <a:pt x="1475660" y="1225107"/>
                </a:cubicBezTo>
                <a:cubicBezTo>
                  <a:pt x="1223276" y="1421459"/>
                  <a:pt x="1223276" y="1421459"/>
                  <a:pt x="1223276" y="1421459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222487" y="1422247"/>
                  <a:pt x="1222487" y="1422247"/>
                  <a:pt x="1222487" y="1422247"/>
                </a:cubicBezTo>
                <a:cubicBezTo>
                  <a:pt x="1112069" y="1508201"/>
                  <a:pt x="1112069" y="1508201"/>
                  <a:pt x="1112069" y="1508201"/>
                </a:cubicBezTo>
                <a:cubicBezTo>
                  <a:pt x="746900" y="1230627"/>
                  <a:pt x="746900" y="1230627"/>
                  <a:pt x="746900" y="1230627"/>
                </a:cubicBezTo>
                <a:cubicBezTo>
                  <a:pt x="1110492" y="947533"/>
                  <a:pt x="1110492" y="947533"/>
                  <a:pt x="1110492" y="947533"/>
                </a:cubicBezTo>
                <a:close/>
                <a:moveTo>
                  <a:pt x="1488280" y="296181"/>
                </a:moveTo>
                <a:cubicBezTo>
                  <a:pt x="1498533" y="304066"/>
                  <a:pt x="1498533" y="304066"/>
                  <a:pt x="1498533" y="304066"/>
                </a:cubicBezTo>
                <a:cubicBezTo>
                  <a:pt x="1853448" y="573754"/>
                  <a:pt x="1853448" y="573754"/>
                  <a:pt x="1853448" y="573754"/>
                </a:cubicBezTo>
                <a:cubicBezTo>
                  <a:pt x="1489068" y="856060"/>
                  <a:pt x="1489068" y="856060"/>
                  <a:pt x="1489068" y="856060"/>
                </a:cubicBezTo>
                <a:cubicBezTo>
                  <a:pt x="1123900" y="578486"/>
                  <a:pt x="1123900" y="578486"/>
                  <a:pt x="1123900" y="578486"/>
                </a:cubicBezTo>
                <a:cubicBezTo>
                  <a:pt x="1488280" y="296181"/>
                  <a:pt x="1488280" y="296181"/>
                  <a:pt x="1488280" y="296181"/>
                </a:cubicBezTo>
                <a:close/>
                <a:moveTo>
                  <a:pt x="1493012" y="0"/>
                </a:moveTo>
                <a:lnTo>
                  <a:pt x="5957423" y="0"/>
                </a:lnTo>
                <a:lnTo>
                  <a:pt x="5957423" y="6858000"/>
                </a:lnTo>
                <a:lnTo>
                  <a:pt x="843615" y="6858000"/>
                </a:lnTo>
                <a:lnTo>
                  <a:pt x="810785" y="6833040"/>
                </a:lnTo>
                <a:cubicBezTo>
                  <a:pt x="746900" y="6784470"/>
                  <a:pt x="746900" y="6784470"/>
                  <a:pt x="746900" y="6784470"/>
                </a:cubicBezTo>
                <a:cubicBezTo>
                  <a:pt x="746900" y="6429617"/>
                  <a:pt x="746900" y="6429617"/>
                  <a:pt x="746900" y="6429617"/>
                </a:cubicBezTo>
                <a:cubicBezTo>
                  <a:pt x="1019002" y="6218282"/>
                  <a:pt x="1019002" y="6218282"/>
                  <a:pt x="1019002" y="6218282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1019791" y="6217493"/>
                  <a:pt x="1019791" y="6217493"/>
                  <a:pt x="1019791" y="6217493"/>
                </a:cubicBezTo>
                <a:cubicBezTo>
                  <a:pt x="1110492" y="6147311"/>
                  <a:pt x="1110492" y="6147311"/>
                  <a:pt x="1110492" y="6147311"/>
                </a:cubicBezTo>
                <a:cubicBezTo>
                  <a:pt x="1489068" y="6435925"/>
                  <a:pt x="1489068" y="6435925"/>
                  <a:pt x="1489068" y="6435925"/>
                </a:cubicBezTo>
                <a:cubicBezTo>
                  <a:pt x="1870800" y="6140214"/>
                  <a:pt x="1870800" y="6140214"/>
                  <a:pt x="1870800" y="6140214"/>
                </a:cubicBezTo>
                <a:cubicBezTo>
                  <a:pt x="1870800" y="6021930"/>
                  <a:pt x="1870800" y="6021930"/>
                  <a:pt x="1870800" y="6021930"/>
                </a:cubicBezTo>
                <a:cubicBezTo>
                  <a:pt x="1857392" y="6027450"/>
                  <a:pt x="1857392" y="6027450"/>
                  <a:pt x="1857392" y="6027450"/>
                </a:cubicBezTo>
                <a:cubicBezTo>
                  <a:pt x="1857392" y="6133906"/>
                  <a:pt x="1857392" y="6133906"/>
                  <a:pt x="1857392" y="6133906"/>
                </a:cubicBezTo>
                <a:cubicBezTo>
                  <a:pt x="1495378" y="6413845"/>
                  <a:pt x="1495378" y="6413845"/>
                  <a:pt x="1495378" y="6413845"/>
                </a:cubicBezTo>
                <a:cubicBezTo>
                  <a:pt x="1495378" y="6067667"/>
                  <a:pt x="1495378" y="6067667"/>
                  <a:pt x="1495378" y="6067667"/>
                </a:cubicBezTo>
                <a:cubicBezTo>
                  <a:pt x="1857392" y="5786939"/>
                  <a:pt x="1857392" y="5786939"/>
                  <a:pt x="1857392" y="5786939"/>
                </a:cubicBezTo>
                <a:cubicBezTo>
                  <a:pt x="1857392" y="6026661"/>
                  <a:pt x="1857392" y="6026661"/>
                  <a:pt x="1857392" y="6026661"/>
                </a:cubicBezTo>
                <a:cubicBezTo>
                  <a:pt x="1870800" y="6021141"/>
                  <a:pt x="1870800" y="6021141"/>
                  <a:pt x="1870800" y="6021141"/>
                </a:cubicBezTo>
                <a:cubicBezTo>
                  <a:pt x="1870800" y="5770379"/>
                  <a:pt x="1870800" y="5770379"/>
                  <a:pt x="1870800" y="5770379"/>
                </a:cubicBezTo>
                <a:cubicBezTo>
                  <a:pt x="1739875" y="5671020"/>
                  <a:pt x="1739875" y="5671020"/>
                  <a:pt x="1739875" y="5671020"/>
                </a:cubicBezTo>
                <a:cubicBezTo>
                  <a:pt x="1497744" y="5487285"/>
                  <a:pt x="1497744" y="5487285"/>
                  <a:pt x="1497744" y="5487285"/>
                </a:cubicBezTo>
                <a:cubicBezTo>
                  <a:pt x="1497744" y="5307493"/>
                  <a:pt x="1497744" y="5307493"/>
                  <a:pt x="1497744" y="5307493"/>
                </a:cubicBezTo>
                <a:cubicBezTo>
                  <a:pt x="1484336" y="5309858"/>
                  <a:pt x="1484336" y="5309858"/>
                  <a:pt x="1484336" y="5309858"/>
                </a:cubicBezTo>
                <a:cubicBezTo>
                  <a:pt x="1484336" y="5480976"/>
                  <a:pt x="1484336" y="5480976"/>
                  <a:pt x="1484336" y="5480976"/>
                </a:cubicBezTo>
                <a:cubicBezTo>
                  <a:pt x="1122322" y="5761705"/>
                  <a:pt x="1122322" y="5761705"/>
                  <a:pt x="1122322" y="5761705"/>
                </a:cubicBezTo>
                <a:cubicBezTo>
                  <a:pt x="1122322" y="5415526"/>
                  <a:pt x="1122322" y="5415526"/>
                  <a:pt x="1122322" y="5415526"/>
                </a:cubicBezTo>
                <a:cubicBezTo>
                  <a:pt x="1292682" y="5283047"/>
                  <a:pt x="1292682" y="5283047"/>
                  <a:pt x="1292682" y="5283047"/>
                </a:cubicBezTo>
                <a:cubicBezTo>
                  <a:pt x="1285583" y="5272796"/>
                  <a:pt x="1285583" y="5272796"/>
                  <a:pt x="1285583" y="5272796"/>
                </a:cubicBezTo>
                <a:cubicBezTo>
                  <a:pt x="1116013" y="5403697"/>
                  <a:pt x="1116013" y="5403697"/>
                  <a:pt x="1116013" y="5403697"/>
                </a:cubicBezTo>
                <a:cubicBezTo>
                  <a:pt x="750844" y="5126124"/>
                  <a:pt x="750844" y="5126124"/>
                  <a:pt x="750844" y="5126124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110492" y="4847761"/>
                  <a:pt x="1110492" y="4847761"/>
                  <a:pt x="1110492" y="4847761"/>
                </a:cubicBezTo>
                <a:cubicBezTo>
                  <a:pt x="1475660" y="5125335"/>
                  <a:pt x="1475660" y="5125335"/>
                  <a:pt x="1475660" y="5125335"/>
                </a:cubicBezTo>
                <a:cubicBezTo>
                  <a:pt x="1285583" y="5272008"/>
                  <a:pt x="1285583" y="5272008"/>
                  <a:pt x="1285583" y="5272008"/>
                </a:cubicBezTo>
                <a:cubicBezTo>
                  <a:pt x="1293470" y="5283047"/>
                  <a:pt x="1293470" y="5283047"/>
                  <a:pt x="1293470" y="5283047"/>
                </a:cubicBezTo>
                <a:cubicBezTo>
                  <a:pt x="1484336" y="5134798"/>
                  <a:pt x="1484336" y="5134798"/>
                  <a:pt x="1484336" y="5134798"/>
                </a:cubicBezTo>
                <a:cubicBezTo>
                  <a:pt x="1484336" y="5309070"/>
                  <a:pt x="1484336" y="5309070"/>
                  <a:pt x="1484336" y="5309070"/>
                </a:cubicBezTo>
                <a:cubicBezTo>
                  <a:pt x="1497744" y="5306704"/>
                  <a:pt x="1497744" y="5306704"/>
                  <a:pt x="1497744" y="5306704"/>
                </a:cubicBezTo>
                <a:cubicBezTo>
                  <a:pt x="1497744" y="5129278"/>
                  <a:pt x="1497744" y="5129278"/>
                  <a:pt x="1497744" y="5129278"/>
                </a:cubicBezTo>
                <a:cubicBezTo>
                  <a:pt x="1513518" y="5116661"/>
                  <a:pt x="1513518" y="5116661"/>
                  <a:pt x="1513518" y="5116661"/>
                </a:cubicBezTo>
                <a:cubicBezTo>
                  <a:pt x="1513518" y="5100101"/>
                  <a:pt x="1513518" y="5100101"/>
                  <a:pt x="1513518" y="5100101"/>
                </a:cubicBezTo>
                <a:cubicBezTo>
                  <a:pt x="1495378" y="5114295"/>
                  <a:pt x="1495378" y="5114295"/>
                  <a:pt x="1495378" y="5114295"/>
                </a:cubicBezTo>
                <a:cubicBezTo>
                  <a:pt x="1495378" y="4768116"/>
                  <a:pt x="1495378" y="4768116"/>
                  <a:pt x="1495378" y="4768116"/>
                </a:cubicBezTo>
                <a:cubicBezTo>
                  <a:pt x="1513518" y="4753922"/>
                  <a:pt x="1513518" y="4753922"/>
                  <a:pt x="1513518" y="4753922"/>
                </a:cubicBezTo>
                <a:cubicBezTo>
                  <a:pt x="1513518" y="4737362"/>
                  <a:pt x="1513518" y="4737362"/>
                  <a:pt x="1513518" y="4737362"/>
                </a:cubicBezTo>
                <a:cubicBezTo>
                  <a:pt x="1489068" y="4756288"/>
                  <a:pt x="1489068" y="4756288"/>
                  <a:pt x="1489068" y="4756288"/>
                </a:cubicBezTo>
                <a:cubicBezTo>
                  <a:pt x="1123900" y="4478714"/>
                  <a:pt x="1123900" y="4478714"/>
                  <a:pt x="1123900" y="4478714"/>
                </a:cubicBezTo>
                <a:cubicBezTo>
                  <a:pt x="1488280" y="4196409"/>
                  <a:pt x="1488280" y="4196409"/>
                  <a:pt x="1488280" y="4196409"/>
                </a:cubicBezTo>
                <a:cubicBezTo>
                  <a:pt x="1853448" y="4473983"/>
                  <a:pt x="1853448" y="4473983"/>
                  <a:pt x="1853448" y="4473983"/>
                </a:cubicBezTo>
                <a:cubicBezTo>
                  <a:pt x="1514307" y="4737362"/>
                  <a:pt x="1514307" y="4737362"/>
                  <a:pt x="1514307" y="4737362"/>
                </a:cubicBezTo>
                <a:cubicBezTo>
                  <a:pt x="1514307" y="4753134"/>
                  <a:pt x="1514307" y="4753134"/>
                  <a:pt x="1514307" y="4753134"/>
                </a:cubicBezTo>
                <a:cubicBezTo>
                  <a:pt x="1857392" y="4487388"/>
                  <a:pt x="1857392" y="4487388"/>
                  <a:pt x="1857392" y="4487388"/>
                </a:cubicBezTo>
                <a:cubicBezTo>
                  <a:pt x="1857392" y="4833567"/>
                  <a:pt x="1857392" y="4833567"/>
                  <a:pt x="1857392" y="4833567"/>
                </a:cubicBezTo>
                <a:cubicBezTo>
                  <a:pt x="1514307" y="5100101"/>
                  <a:pt x="1514307" y="5100101"/>
                  <a:pt x="1514307" y="5100101"/>
                </a:cubicBezTo>
                <a:cubicBezTo>
                  <a:pt x="1514307" y="5116661"/>
                  <a:pt x="1514307" y="5116661"/>
                  <a:pt x="1514307" y="5116661"/>
                </a:cubicBezTo>
                <a:cubicBezTo>
                  <a:pt x="1870800" y="4839875"/>
                  <a:pt x="1870800" y="4839875"/>
                  <a:pt x="1870800" y="4839875"/>
                </a:cubicBezTo>
                <a:cubicBezTo>
                  <a:pt x="1870800" y="4470828"/>
                  <a:pt x="1870800" y="4470828"/>
                  <a:pt x="1870800" y="4470828"/>
                </a:cubicBezTo>
                <a:cubicBezTo>
                  <a:pt x="1497744" y="4186946"/>
                  <a:pt x="1497744" y="4186946"/>
                  <a:pt x="1497744" y="4186946"/>
                </a:cubicBezTo>
                <a:cubicBezTo>
                  <a:pt x="1497744" y="3839190"/>
                  <a:pt x="1497744" y="3839190"/>
                  <a:pt x="1497744" y="3839190"/>
                </a:cubicBezTo>
                <a:cubicBezTo>
                  <a:pt x="1484336" y="3849441"/>
                  <a:pt x="1484336" y="3849441"/>
                  <a:pt x="1484336" y="3849441"/>
                </a:cubicBezTo>
                <a:cubicBezTo>
                  <a:pt x="1484336" y="4182215"/>
                  <a:pt x="1484336" y="4182215"/>
                  <a:pt x="1484336" y="4182215"/>
                </a:cubicBezTo>
                <a:cubicBezTo>
                  <a:pt x="1122322" y="4462154"/>
                  <a:pt x="1122322" y="4462154"/>
                  <a:pt x="1122322" y="4462154"/>
                </a:cubicBezTo>
                <a:cubicBezTo>
                  <a:pt x="1122322" y="4115975"/>
                  <a:pt x="1122322" y="4115975"/>
                  <a:pt x="1122322" y="4115975"/>
                </a:cubicBezTo>
                <a:cubicBezTo>
                  <a:pt x="1484336" y="3835248"/>
                  <a:pt x="1484336" y="3835248"/>
                  <a:pt x="1484336" y="3835248"/>
                </a:cubicBezTo>
                <a:cubicBezTo>
                  <a:pt x="1484336" y="3848653"/>
                  <a:pt x="1484336" y="3848653"/>
                  <a:pt x="1484336" y="3848653"/>
                </a:cubicBezTo>
                <a:cubicBezTo>
                  <a:pt x="1497744" y="3838402"/>
                  <a:pt x="1497744" y="3838402"/>
                  <a:pt x="1497744" y="3838402"/>
                </a:cubicBezTo>
                <a:cubicBezTo>
                  <a:pt x="1497744" y="3818688"/>
                  <a:pt x="1497744" y="3818688"/>
                  <a:pt x="1497744" y="3818688"/>
                </a:cubicBezTo>
                <a:cubicBezTo>
                  <a:pt x="1136519" y="3544268"/>
                  <a:pt x="1136519" y="3544268"/>
                  <a:pt x="1136519" y="3544268"/>
                </a:cubicBezTo>
                <a:cubicBezTo>
                  <a:pt x="1125477" y="3552154"/>
                  <a:pt x="1125477" y="3552154"/>
                  <a:pt x="1125477" y="3552154"/>
                </a:cubicBezTo>
                <a:cubicBezTo>
                  <a:pt x="1135730" y="3543479"/>
                  <a:pt x="1135730" y="3543479"/>
                  <a:pt x="1135730" y="3543479"/>
                </a:cubicBezTo>
                <a:cubicBezTo>
                  <a:pt x="1119956" y="3531651"/>
                  <a:pt x="1119956" y="3531651"/>
                  <a:pt x="1119956" y="3531651"/>
                </a:cubicBezTo>
                <a:cubicBezTo>
                  <a:pt x="1119956" y="3519822"/>
                  <a:pt x="1119956" y="3519822"/>
                  <a:pt x="1119956" y="3519822"/>
                </a:cubicBezTo>
                <a:cubicBezTo>
                  <a:pt x="1106548" y="3519822"/>
                  <a:pt x="1106548" y="3519822"/>
                  <a:pt x="1106548" y="3519822"/>
                </a:cubicBezTo>
                <a:cubicBezTo>
                  <a:pt x="1106548" y="3532439"/>
                  <a:pt x="1106548" y="3532439"/>
                  <a:pt x="1106548" y="3532439"/>
                </a:cubicBezTo>
                <a:cubicBezTo>
                  <a:pt x="744534" y="3812379"/>
                  <a:pt x="744534" y="3812379"/>
                  <a:pt x="744534" y="3812379"/>
                </a:cubicBezTo>
                <a:cubicBezTo>
                  <a:pt x="744534" y="3495377"/>
                  <a:pt x="744534" y="3495377"/>
                  <a:pt x="744534" y="3495377"/>
                </a:cubicBezTo>
                <a:cubicBezTo>
                  <a:pt x="744534" y="3466989"/>
                  <a:pt x="744534" y="3466989"/>
                  <a:pt x="744534" y="3466989"/>
                </a:cubicBezTo>
                <a:cubicBezTo>
                  <a:pt x="1106548" y="3186261"/>
                  <a:pt x="1106548" y="3186261"/>
                  <a:pt x="1106548" y="3186261"/>
                </a:cubicBezTo>
                <a:cubicBezTo>
                  <a:pt x="1106548" y="3500109"/>
                  <a:pt x="1106548" y="3500109"/>
                  <a:pt x="1106548" y="3500109"/>
                </a:cubicBezTo>
                <a:cubicBezTo>
                  <a:pt x="1106548" y="3519034"/>
                  <a:pt x="1106548" y="3519034"/>
                  <a:pt x="1106548" y="3519034"/>
                </a:cubicBezTo>
                <a:cubicBezTo>
                  <a:pt x="1119956" y="3519034"/>
                  <a:pt x="1119956" y="3519034"/>
                  <a:pt x="1119956" y="3519034"/>
                </a:cubicBezTo>
                <a:cubicBezTo>
                  <a:pt x="1119956" y="3180741"/>
                  <a:pt x="1119956" y="3180741"/>
                  <a:pt x="1119956" y="3180741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483547" y="2899224"/>
                  <a:pt x="1483547" y="2899224"/>
                  <a:pt x="1483547" y="2899224"/>
                </a:cubicBezTo>
                <a:cubicBezTo>
                  <a:pt x="1862913" y="3187049"/>
                  <a:pt x="1862913" y="3187049"/>
                  <a:pt x="1862913" y="3187049"/>
                </a:cubicBezTo>
                <a:cubicBezTo>
                  <a:pt x="2243855" y="2891339"/>
                  <a:pt x="2243855" y="2891339"/>
                  <a:pt x="2243855" y="2891339"/>
                </a:cubicBezTo>
                <a:cubicBezTo>
                  <a:pt x="2243855" y="2773843"/>
                  <a:pt x="2243855" y="2773843"/>
                  <a:pt x="2243855" y="2773843"/>
                </a:cubicBezTo>
                <a:cubicBezTo>
                  <a:pt x="2231236" y="2779363"/>
                  <a:pt x="2231236" y="2779363"/>
                  <a:pt x="2231236" y="2779363"/>
                </a:cubicBezTo>
                <a:cubicBezTo>
                  <a:pt x="2231236" y="2885030"/>
                  <a:pt x="2231236" y="2885030"/>
                  <a:pt x="2231236" y="2885030"/>
                </a:cubicBezTo>
                <a:cubicBezTo>
                  <a:pt x="1869222" y="3165758"/>
                  <a:pt x="1869222" y="3165758"/>
                  <a:pt x="1869222" y="3165758"/>
                </a:cubicBezTo>
                <a:cubicBezTo>
                  <a:pt x="1869222" y="2819579"/>
                  <a:pt x="1869222" y="2819579"/>
                  <a:pt x="1869222" y="2819579"/>
                </a:cubicBezTo>
                <a:cubicBezTo>
                  <a:pt x="2231236" y="2538851"/>
                  <a:pt x="2231236" y="2538851"/>
                  <a:pt x="2231236" y="2538851"/>
                </a:cubicBezTo>
                <a:cubicBezTo>
                  <a:pt x="2231236" y="2778574"/>
                  <a:pt x="2231236" y="2778574"/>
                  <a:pt x="2231236" y="2778574"/>
                </a:cubicBezTo>
                <a:cubicBezTo>
                  <a:pt x="2243855" y="2773054"/>
                  <a:pt x="2243855" y="2773054"/>
                  <a:pt x="2243855" y="2773054"/>
                </a:cubicBezTo>
                <a:cubicBezTo>
                  <a:pt x="2243855" y="2522291"/>
                  <a:pt x="2243855" y="2522291"/>
                  <a:pt x="2243855" y="2522291"/>
                </a:cubicBezTo>
                <a:cubicBezTo>
                  <a:pt x="2113720" y="2422933"/>
                  <a:pt x="2113720" y="2422933"/>
                  <a:pt x="2113720" y="2422933"/>
                </a:cubicBezTo>
                <a:cubicBezTo>
                  <a:pt x="2100312" y="2429241"/>
                  <a:pt x="2100312" y="2429241"/>
                  <a:pt x="2100312" y="2429241"/>
                </a:cubicBezTo>
                <a:cubicBezTo>
                  <a:pt x="2226503" y="2525446"/>
                  <a:pt x="2226503" y="2525446"/>
                  <a:pt x="2226503" y="2525446"/>
                </a:cubicBezTo>
                <a:cubicBezTo>
                  <a:pt x="1862124" y="2807751"/>
                  <a:pt x="1862124" y="2807751"/>
                  <a:pt x="1862124" y="2807751"/>
                </a:cubicBezTo>
                <a:cubicBezTo>
                  <a:pt x="1496955" y="2530177"/>
                  <a:pt x="1496955" y="2530177"/>
                  <a:pt x="1496955" y="2530177"/>
                </a:cubicBezTo>
                <a:cubicBezTo>
                  <a:pt x="1861335" y="2247872"/>
                  <a:pt x="1861335" y="2247872"/>
                  <a:pt x="1861335" y="2247872"/>
                </a:cubicBezTo>
                <a:cubicBezTo>
                  <a:pt x="2099523" y="2428452"/>
                  <a:pt x="2099523" y="2428452"/>
                  <a:pt x="2099523" y="2428452"/>
                </a:cubicBezTo>
                <a:cubicBezTo>
                  <a:pt x="2112931" y="2422144"/>
                  <a:pt x="2112931" y="2422144"/>
                  <a:pt x="2112931" y="2422144"/>
                </a:cubicBezTo>
                <a:cubicBezTo>
                  <a:pt x="1870800" y="2238409"/>
                  <a:pt x="1870800" y="2238409"/>
                  <a:pt x="1870800" y="2238409"/>
                </a:cubicBezTo>
                <a:cubicBezTo>
                  <a:pt x="1870800" y="2059405"/>
                  <a:pt x="1870800" y="2059405"/>
                  <a:pt x="1870800" y="2059405"/>
                </a:cubicBezTo>
                <a:cubicBezTo>
                  <a:pt x="1857392" y="2060983"/>
                  <a:pt x="1857392" y="2060983"/>
                  <a:pt x="1857392" y="2060983"/>
                </a:cubicBezTo>
                <a:cubicBezTo>
                  <a:pt x="1857392" y="2232889"/>
                  <a:pt x="1857392" y="2232889"/>
                  <a:pt x="1857392" y="2232889"/>
                </a:cubicBezTo>
                <a:cubicBezTo>
                  <a:pt x="1496167" y="2513617"/>
                  <a:pt x="1496167" y="2513617"/>
                  <a:pt x="1496167" y="2513617"/>
                </a:cubicBezTo>
                <a:cubicBezTo>
                  <a:pt x="1496167" y="2166650"/>
                  <a:pt x="1496167" y="2166650"/>
                  <a:pt x="1496167" y="2166650"/>
                </a:cubicBezTo>
                <a:cubicBezTo>
                  <a:pt x="1666526" y="2034960"/>
                  <a:pt x="1666526" y="2034960"/>
                  <a:pt x="1666526" y="2034960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666526" y="2034172"/>
                  <a:pt x="1666526" y="2034172"/>
                  <a:pt x="1666526" y="2034172"/>
                </a:cubicBezTo>
                <a:cubicBezTo>
                  <a:pt x="1857392" y="1885922"/>
                  <a:pt x="1857392" y="1885922"/>
                  <a:pt x="1857392" y="1885922"/>
                </a:cubicBezTo>
                <a:cubicBezTo>
                  <a:pt x="1857392" y="2060194"/>
                  <a:pt x="1857392" y="2060194"/>
                  <a:pt x="1857392" y="2060194"/>
                </a:cubicBezTo>
                <a:cubicBezTo>
                  <a:pt x="1870800" y="2058617"/>
                  <a:pt x="1870800" y="2058617"/>
                  <a:pt x="1870800" y="2058617"/>
                </a:cubicBezTo>
                <a:cubicBezTo>
                  <a:pt x="1870800" y="1881190"/>
                  <a:pt x="1870800" y="1881190"/>
                  <a:pt x="1870800" y="1881190"/>
                </a:cubicBezTo>
                <a:cubicBezTo>
                  <a:pt x="1886574" y="1868573"/>
                  <a:pt x="1886574" y="1868573"/>
                  <a:pt x="1886574" y="1868573"/>
                </a:cubicBezTo>
                <a:cubicBezTo>
                  <a:pt x="1886574" y="1852014"/>
                  <a:pt x="1886574" y="1852014"/>
                  <a:pt x="1886574" y="1852014"/>
                </a:cubicBezTo>
                <a:cubicBezTo>
                  <a:pt x="1869222" y="1865419"/>
                  <a:pt x="1869222" y="1865419"/>
                  <a:pt x="1869222" y="1865419"/>
                </a:cubicBezTo>
                <a:cubicBezTo>
                  <a:pt x="1869222" y="1519240"/>
                  <a:pt x="1869222" y="1519240"/>
                  <a:pt x="1869222" y="1519240"/>
                </a:cubicBezTo>
                <a:cubicBezTo>
                  <a:pt x="1886574" y="1505835"/>
                  <a:pt x="1886574" y="1505835"/>
                  <a:pt x="1886574" y="1505835"/>
                </a:cubicBezTo>
                <a:cubicBezTo>
                  <a:pt x="1886574" y="1489275"/>
                  <a:pt x="1886574" y="1489275"/>
                  <a:pt x="1886574" y="1489275"/>
                </a:cubicBezTo>
                <a:cubicBezTo>
                  <a:pt x="1862124" y="1508201"/>
                  <a:pt x="1862124" y="1508201"/>
                  <a:pt x="1862124" y="1508201"/>
                </a:cubicBezTo>
                <a:cubicBezTo>
                  <a:pt x="1496955" y="1230627"/>
                  <a:pt x="1496955" y="1230627"/>
                  <a:pt x="1496955" y="1230627"/>
                </a:cubicBezTo>
                <a:cubicBezTo>
                  <a:pt x="1861335" y="947533"/>
                  <a:pt x="1861335" y="947533"/>
                  <a:pt x="1861335" y="947533"/>
                </a:cubicBezTo>
                <a:cubicBezTo>
                  <a:pt x="2226503" y="1225107"/>
                  <a:pt x="2226503" y="1225107"/>
                  <a:pt x="2226503" y="1225107"/>
                </a:cubicBezTo>
                <a:cubicBezTo>
                  <a:pt x="1887362" y="1488487"/>
                  <a:pt x="1887362" y="1488487"/>
                  <a:pt x="1887362" y="1488487"/>
                </a:cubicBezTo>
                <a:cubicBezTo>
                  <a:pt x="1887362" y="1505046"/>
                  <a:pt x="1887362" y="1505046"/>
                  <a:pt x="1887362" y="1505046"/>
                </a:cubicBezTo>
                <a:cubicBezTo>
                  <a:pt x="2231236" y="1238512"/>
                  <a:pt x="2231236" y="1238512"/>
                  <a:pt x="2231236" y="1238512"/>
                </a:cubicBezTo>
                <a:cubicBezTo>
                  <a:pt x="2231236" y="1585480"/>
                  <a:pt x="2231236" y="1585480"/>
                  <a:pt x="2231236" y="1585480"/>
                </a:cubicBezTo>
                <a:lnTo>
                  <a:pt x="1887362" y="1851225"/>
                </a:lnTo>
                <a:cubicBezTo>
                  <a:pt x="1887362" y="1867785"/>
                  <a:pt x="1887362" y="1867785"/>
                  <a:pt x="1887362" y="1867785"/>
                </a:cubicBezTo>
                <a:cubicBezTo>
                  <a:pt x="2243855" y="1591788"/>
                  <a:pt x="2243855" y="1591788"/>
                  <a:pt x="2243855" y="1591788"/>
                </a:cubicBezTo>
                <a:cubicBezTo>
                  <a:pt x="2243855" y="1221952"/>
                  <a:pt x="2243855" y="1221952"/>
                  <a:pt x="2243855" y="1221952"/>
                </a:cubicBezTo>
                <a:cubicBezTo>
                  <a:pt x="1870800" y="938859"/>
                  <a:pt x="1870800" y="938859"/>
                  <a:pt x="1870800" y="938859"/>
                </a:cubicBezTo>
                <a:cubicBezTo>
                  <a:pt x="1870800" y="590314"/>
                  <a:pt x="1870800" y="590314"/>
                  <a:pt x="1870800" y="590314"/>
                </a:cubicBezTo>
                <a:cubicBezTo>
                  <a:pt x="1857392" y="600566"/>
                  <a:pt x="1857392" y="600566"/>
                  <a:pt x="1857392" y="600566"/>
                </a:cubicBezTo>
                <a:cubicBezTo>
                  <a:pt x="1857392" y="933339"/>
                  <a:pt x="1857392" y="933339"/>
                  <a:pt x="1857392" y="933339"/>
                </a:cubicBezTo>
                <a:cubicBezTo>
                  <a:pt x="1496167" y="1214067"/>
                  <a:pt x="1496167" y="1214067"/>
                  <a:pt x="1496167" y="1214067"/>
                </a:cubicBezTo>
                <a:cubicBezTo>
                  <a:pt x="1496167" y="867888"/>
                  <a:pt x="1496167" y="867888"/>
                  <a:pt x="1496167" y="867888"/>
                </a:cubicBezTo>
                <a:cubicBezTo>
                  <a:pt x="1857392" y="587160"/>
                  <a:pt x="1857392" y="587160"/>
                  <a:pt x="1857392" y="587160"/>
                </a:cubicBezTo>
                <a:cubicBezTo>
                  <a:pt x="1857392" y="599777"/>
                  <a:pt x="1857392" y="599777"/>
                  <a:pt x="1857392" y="599777"/>
                </a:cubicBezTo>
                <a:cubicBezTo>
                  <a:pt x="1870800" y="589526"/>
                  <a:pt x="1870800" y="589526"/>
                  <a:pt x="1870800" y="589526"/>
                </a:cubicBezTo>
                <a:cubicBezTo>
                  <a:pt x="1870800" y="570600"/>
                  <a:pt x="1870800" y="570600"/>
                  <a:pt x="1870800" y="570600"/>
                </a:cubicBezTo>
                <a:cubicBezTo>
                  <a:pt x="1509574" y="295392"/>
                  <a:pt x="1509574" y="295392"/>
                  <a:pt x="1509574" y="295392"/>
                </a:cubicBezTo>
                <a:cubicBezTo>
                  <a:pt x="1498533" y="304066"/>
                  <a:pt x="1498533" y="304066"/>
                  <a:pt x="1498533" y="304066"/>
                </a:cubicBezTo>
                <a:cubicBezTo>
                  <a:pt x="1508786" y="295392"/>
                  <a:pt x="1508786" y="295392"/>
                  <a:pt x="1508786" y="295392"/>
                </a:cubicBezTo>
                <a:cubicBezTo>
                  <a:pt x="1493012" y="283564"/>
                  <a:pt x="1493012" y="283564"/>
                  <a:pt x="1493012" y="283564"/>
                </a:cubicBezTo>
                <a:cubicBezTo>
                  <a:pt x="1493012" y="97759"/>
                  <a:pt x="1493012" y="28082"/>
                  <a:pt x="1493012" y="1953"/>
                </a:cubicBezTo>
                <a:close/>
                <a:moveTo>
                  <a:pt x="1398859" y="0"/>
                </a:moveTo>
                <a:lnTo>
                  <a:pt x="1480393" y="0"/>
                </a:lnTo>
                <a:lnTo>
                  <a:pt x="1480393" y="84404"/>
                </a:lnTo>
                <a:cubicBezTo>
                  <a:pt x="1480393" y="283564"/>
                  <a:pt x="1480393" y="283564"/>
                  <a:pt x="1480393" y="283564"/>
                </a:cubicBezTo>
                <a:cubicBezTo>
                  <a:pt x="1118379" y="564292"/>
                  <a:pt x="1118379" y="564292"/>
                  <a:pt x="1118379" y="564292"/>
                </a:cubicBezTo>
                <a:cubicBezTo>
                  <a:pt x="1118379" y="218113"/>
                  <a:pt x="1118379" y="218113"/>
                  <a:pt x="1118379" y="218113"/>
                </a:cubicBezTo>
                <a:cubicBezTo>
                  <a:pt x="1267443" y="102194"/>
                  <a:pt x="1341976" y="44235"/>
                  <a:pt x="1379242" y="15255"/>
                </a:cubicBezTo>
                <a:close/>
                <a:moveTo>
                  <a:pt x="840168" y="0"/>
                </a:moveTo>
                <a:lnTo>
                  <a:pt x="1377550" y="0"/>
                </a:lnTo>
                <a:lnTo>
                  <a:pt x="1301753" y="58896"/>
                </a:lnTo>
                <a:cubicBezTo>
                  <a:pt x="1112069" y="206284"/>
                  <a:pt x="1112069" y="206284"/>
                  <a:pt x="1112069" y="206284"/>
                </a:cubicBezTo>
                <a:cubicBezTo>
                  <a:pt x="966554" y="95886"/>
                  <a:pt x="893796" y="40686"/>
                  <a:pt x="857417" y="13087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695884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itre 1"/>
          <p:cNvSpPr>
            <a:spLocks noGrp="1"/>
          </p:cNvSpPr>
          <p:nvPr>
            <p:ph type="title"/>
          </p:nvPr>
        </p:nvSpPr>
        <p:spPr>
          <a:xfrm>
            <a:off x="323529" y="152402"/>
            <a:ext cx="7128791" cy="360363"/>
          </a:xfrm>
        </p:spPr>
        <p:txBody>
          <a:bodyPr/>
          <a:lstStyle/>
          <a:p>
            <a:r>
              <a:rPr lang="en-US" altLang="en-US" dirty="0" smtClean="0"/>
              <a:t>He PHP</a:t>
            </a:r>
            <a:endParaRPr lang="en-US" altLang="en-US" dirty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179513" y="762001"/>
            <a:ext cx="8280919" cy="1298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1619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542925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2pPr>
            <a:lvl3pPr marL="895350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3pPr>
            <a:lvl4pPr marL="125730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4pPr>
            <a:lvl5pPr marL="161925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5pPr>
            <a:lvl6pPr marL="20764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6pPr>
            <a:lvl7pPr marL="25336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7pPr>
            <a:lvl8pPr marL="29908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8pPr>
            <a:lvl9pPr marL="34480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Bo number based on the critical diameter where vapor structure is trapped as a </a:t>
            </a:r>
            <a:r>
              <a:rPr lang="en-US" altLang="en-US" kern="0" dirty="0">
                <a:latin typeface="Arial" panose="020B0604020202020204" pitchFamily="34" charset="0"/>
                <a:cs typeface="Arial" panose="020B0604020202020204" pitchFamily="34" charset="0"/>
              </a:rPr>
              <a:t>bubble </a:t>
            </a:r>
            <a:r>
              <a:rPr lang="en-US" alt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in a capillary tube and starts to move, i.e. for </a:t>
            </a:r>
            <a:r>
              <a:rPr lang="en-US" altLang="en-US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altLang="en-US" kern="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bubble</a:t>
            </a:r>
            <a:r>
              <a:rPr lang="en-US" alt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=0</a:t>
            </a:r>
          </a:p>
          <a:p>
            <a:r>
              <a:rPr lang="en-US" alt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But “plug flow” exists for non null velocity, i.e. for Bo&gt;4 </a:t>
            </a:r>
            <a:r>
              <a:rPr lang="en-US" altLang="en-US" kern="0" dirty="0" smtClean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⟶ Limit?</a:t>
            </a:r>
            <a:endParaRPr lang="en-US" altLang="en-US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Test in helium and 1 mm diameter </a:t>
            </a:r>
            <a:r>
              <a:rPr lang="en-US" altLang="en-US" kern="0" dirty="0" smtClean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⟶ </a:t>
            </a:r>
            <a:r>
              <a:rPr lang="en-US" altLang="en-US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Bo</a:t>
            </a:r>
            <a:r>
              <a:rPr lang="en-US" altLang="en-US" b="1" kern="0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12</a:t>
            </a:r>
            <a:endParaRPr lang="en-US" altLang="en-US" b="1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en-US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1" descr="C:\Users\td262457\Documents\Publications\J 2024 IJTS He PHP I\2024-01-26 Submission\Figure 2.t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427348"/>
            <a:ext cx="8134337" cy="329944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506144" y="5985573"/>
            <a:ext cx="579404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00" dirty="0" smtClean="0">
                <a:cs typeface="Arial" panose="020B0604020202020204" pitchFamily="34" charset="0"/>
              </a:rPr>
              <a:t>Dixit </a:t>
            </a:r>
            <a:r>
              <a:rPr lang="fr-FR" sz="800" dirty="0">
                <a:cs typeface="Arial" panose="020B0604020202020204" pitchFamily="34" charset="0"/>
              </a:rPr>
              <a:t>et al., </a:t>
            </a:r>
            <a:r>
              <a:rPr lang="fr-FR" sz="800" dirty="0" err="1" smtClean="0">
                <a:cs typeface="Arial" panose="020B0604020202020204" pitchFamily="34" charset="0"/>
              </a:rPr>
              <a:t>Applied</a:t>
            </a:r>
            <a:r>
              <a:rPr lang="fr-FR" sz="800" dirty="0" smtClean="0">
                <a:cs typeface="Arial" panose="020B0604020202020204" pitchFamily="34" charset="0"/>
              </a:rPr>
              <a:t> Thermal Engineering 251 </a:t>
            </a:r>
            <a:r>
              <a:rPr lang="fr-FR" sz="800" dirty="0">
                <a:cs typeface="Arial" panose="020B0604020202020204" pitchFamily="34" charset="0"/>
              </a:rPr>
              <a:t>(</a:t>
            </a:r>
            <a:r>
              <a:rPr lang="fr-FR" sz="800" dirty="0" smtClean="0">
                <a:cs typeface="Arial" panose="020B0604020202020204" pitchFamily="34" charset="0"/>
              </a:rPr>
              <a:t>2024) 123613 </a:t>
            </a:r>
            <a:r>
              <a:rPr lang="fr-FR" sz="800" dirty="0">
                <a:solidFill>
                  <a:srgbClr val="0000FF"/>
                </a:solidFill>
              </a:rPr>
              <a:t>https://doi.org/10.1016/j.applthermaleng.2024.123613</a:t>
            </a:r>
            <a:endParaRPr lang="fr-FR" sz="800" dirty="0">
              <a:solidFill>
                <a:srgbClr val="0000FF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69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itre 1"/>
          <p:cNvSpPr>
            <a:spLocks noGrp="1"/>
          </p:cNvSpPr>
          <p:nvPr>
            <p:ph type="title"/>
          </p:nvPr>
        </p:nvSpPr>
        <p:spPr>
          <a:xfrm>
            <a:off x="323529" y="152402"/>
            <a:ext cx="7776864" cy="360363"/>
          </a:xfrm>
        </p:spPr>
        <p:txBody>
          <a:bodyPr/>
          <a:lstStyle/>
          <a:p>
            <a:r>
              <a:rPr lang="en-US" altLang="en-US" dirty="0" smtClean="0"/>
              <a:t>He PHP</a:t>
            </a:r>
            <a:endParaRPr lang="en-US" altLang="en-US" dirty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179513" y="762000"/>
            <a:ext cx="8964487" cy="5331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1619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542925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2pPr>
            <a:lvl3pPr marL="895350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3pPr>
            <a:lvl4pPr marL="125730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4pPr>
            <a:lvl5pPr marL="161925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5pPr>
            <a:lvl6pPr marL="20764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6pPr>
            <a:lvl7pPr marL="25336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7pPr>
            <a:lvl8pPr marL="29908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8pPr>
            <a:lvl9pPr marL="34480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Stable working condition in </a:t>
            </a:r>
            <a:r>
              <a:rPr lang="en-US" altLang="en-US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pressurized liquid state </a:t>
            </a:r>
            <a:r>
              <a:rPr lang="en-US" alt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in evaporator (T&gt;T</a:t>
            </a:r>
            <a:r>
              <a:rPr lang="en-US" altLang="en-US" kern="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US" altLang="en-US" kern="0" dirty="0">
                <a:latin typeface="Arial" panose="020B0604020202020204" pitchFamily="34" charset="0"/>
                <a:cs typeface="Arial" panose="020B0604020202020204" pitchFamily="34" charset="0"/>
              </a:rPr>
              <a:t>Stable working condition </a:t>
            </a:r>
            <a:r>
              <a:rPr lang="en-US" alt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altLang="en-US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supercritical state </a:t>
            </a:r>
            <a:r>
              <a:rPr lang="en-US" alt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in evaporator</a:t>
            </a:r>
          </a:p>
          <a:p>
            <a:r>
              <a:rPr lang="en-US" alt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Visualization is needed to clarify the flow regimes</a:t>
            </a:r>
          </a:p>
          <a:p>
            <a:endParaRPr lang="en-US" altLang="en-US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en-US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en-US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en-US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en-US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en-US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en-US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en-US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en-US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en-US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Stable working conditions for 65 hours</a:t>
            </a:r>
          </a:p>
          <a:p>
            <a:pPr lvl="1"/>
            <a:r>
              <a:rPr lang="en-US" alt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FR </a:t>
            </a:r>
            <a:r>
              <a:rPr lang="en-US" altLang="en-US" kern="0" dirty="0">
                <a:latin typeface="Arial" panose="020B0604020202020204" pitchFamily="34" charset="0"/>
                <a:cs typeface="Arial" panose="020B0604020202020204" pitchFamily="34" charset="0"/>
              </a:rPr>
              <a:t>= 40.6% </a:t>
            </a:r>
            <a:r>
              <a:rPr lang="en-US" alt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altLang="en-US" kern="0" dirty="0">
                <a:latin typeface="Arial" panose="020B0604020202020204" pitchFamily="34" charset="0"/>
                <a:cs typeface="Arial" panose="020B0604020202020204" pitchFamily="34" charset="0"/>
              </a:rPr>
              <a:t>0.6 W </a:t>
            </a:r>
            <a:r>
              <a:rPr lang="en-US" alt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in vertical orientation</a:t>
            </a:r>
          </a:p>
          <a:p>
            <a:pPr lvl="1"/>
            <a:r>
              <a:rPr lang="en-US" alt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FR </a:t>
            </a:r>
            <a:r>
              <a:rPr lang="en-US" altLang="en-US" kern="0" dirty="0">
                <a:latin typeface="Arial" panose="020B0604020202020204" pitchFamily="34" charset="0"/>
                <a:cs typeface="Arial" panose="020B0604020202020204" pitchFamily="34" charset="0"/>
              </a:rPr>
              <a:t>= 64.6% </a:t>
            </a:r>
            <a:r>
              <a:rPr lang="en-US" alt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and 0.2 W in horizontal orientation</a:t>
            </a:r>
          </a:p>
        </p:txBody>
      </p:sp>
      <p:pic>
        <p:nvPicPr>
          <p:cNvPr id="10" name="Picture 6" descr="C:\Users\td262457\Documents\Publications\J 2024 IJTS He PHP I\2024-01-26 Submission\Figure 4.t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001035"/>
            <a:ext cx="8225942" cy="308472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/>
          <p:cNvSpPr/>
          <p:nvPr/>
        </p:nvSpPr>
        <p:spPr>
          <a:xfrm>
            <a:off x="5721073" y="5589240"/>
            <a:ext cx="304442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00" dirty="0" smtClean="0">
                <a:cs typeface="Arial" panose="020B0604020202020204" pitchFamily="34" charset="0"/>
              </a:rPr>
              <a:t>Dixit </a:t>
            </a:r>
            <a:r>
              <a:rPr lang="fr-FR" sz="800" dirty="0">
                <a:cs typeface="Arial" panose="020B0604020202020204" pitchFamily="34" charset="0"/>
              </a:rPr>
              <a:t>et al., </a:t>
            </a:r>
            <a:r>
              <a:rPr lang="en-US" sz="800" dirty="0" smtClean="0">
                <a:cs typeface="Arial" panose="020B0604020202020204" pitchFamily="34" charset="0"/>
              </a:rPr>
              <a:t>Applied</a:t>
            </a:r>
            <a:r>
              <a:rPr lang="fr-FR" sz="800" dirty="0" smtClean="0">
                <a:cs typeface="Arial" panose="020B0604020202020204" pitchFamily="34" charset="0"/>
              </a:rPr>
              <a:t> Thermal Engineering 251 </a:t>
            </a:r>
            <a:r>
              <a:rPr lang="fr-FR" sz="800" dirty="0">
                <a:cs typeface="Arial" panose="020B0604020202020204" pitchFamily="34" charset="0"/>
              </a:rPr>
              <a:t>(</a:t>
            </a:r>
            <a:r>
              <a:rPr lang="fr-FR" sz="800" dirty="0" smtClean="0">
                <a:cs typeface="Arial" panose="020B0604020202020204" pitchFamily="34" charset="0"/>
              </a:rPr>
              <a:t>2024) 123613 </a:t>
            </a:r>
            <a:r>
              <a:rPr lang="fr-FR" sz="800" dirty="0">
                <a:solidFill>
                  <a:srgbClr val="0000FF"/>
                </a:solidFill>
              </a:rPr>
              <a:t>https://doi.org/10.1016/j.applthermaleng.2024.123613</a:t>
            </a:r>
            <a:endParaRPr lang="fr-FR" sz="800" dirty="0">
              <a:solidFill>
                <a:srgbClr val="0000FF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427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395536" y="404664"/>
            <a:ext cx="7416824" cy="288032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457496" y="12808"/>
            <a:ext cx="8666930" cy="980728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0" y="2960948"/>
            <a:ext cx="4629774" cy="936104"/>
          </a:xfrm>
        </p:spPr>
        <p:txBody>
          <a:bodyPr/>
          <a:lstStyle/>
          <a:p>
            <a:r>
              <a:rPr lang="en-US" altLang="en-US" sz="2800" b="1" dirty="0" smtClean="0">
                <a:solidFill>
                  <a:srgbClr val="E50019"/>
                </a:solidFill>
              </a:rPr>
              <a:t>Modeling Cryogenic PHP</a:t>
            </a:r>
            <a:endParaRPr lang="en-US" altLang="en-US" sz="2800" b="1" dirty="0">
              <a:solidFill>
                <a:srgbClr val="E50019"/>
              </a:solidFill>
            </a:endParaRPr>
          </a:p>
        </p:txBody>
      </p:sp>
      <p:pic>
        <p:nvPicPr>
          <p:cNvPr id="6" name="Espace réservé pour une image  14">
            <a:extLst>
              <a:ext uri="{FF2B5EF4-FFF2-40B4-BE49-F238E27FC236}">
                <a16:creationId xmlns:a16="http://schemas.microsoft.com/office/drawing/2014/main" id="{0B17BF0A-2483-C681-4CD5-D177C58892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7183" y="0"/>
            <a:ext cx="4860032" cy="6858000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</a:cxnLst>
            <a:rect l="l" t="t" r="r" b="b"/>
            <a:pathLst>
              <a:path w="5957423" h="6858000">
                <a:moveTo>
                  <a:pt x="738225" y="6793932"/>
                </a:moveTo>
                <a:cubicBezTo>
                  <a:pt x="771350" y="6819166"/>
                  <a:pt x="796195" y="6838092"/>
                  <a:pt x="814828" y="6852286"/>
                </a:cubicBezTo>
                <a:lnTo>
                  <a:pt x="822329" y="6858000"/>
                </a:lnTo>
                <a:lnTo>
                  <a:pt x="655724" y="6858000"/>
                </a:lnTo>
                <a:lnTo>
                  <a:pt x="656989" y="6857017"/>
                </a:lnTo>
                <a:cubicBezTo>
                  <a:pt x="738225" y="6793932"/>
                  <a:pt x="738225" y="6793932"/>
                  <a:pt x="738225" y="6793932"/>
                </a:cubicBezTo>
                <a:close/>
                <a:moveTo>
                  <a:pt x="733493" y="6434348"/>
                </a:moveTo>
                <a:cubicBezTo>
                  <a:pt x="733493" y="6780527"/>
                  <a:pt x="733493" y="6780527"/>
                  <a:pt x="733493" y="6780527"/>
                </a:cubicBezTo>
                <a:cubicBezTo>
                  <a:pt x="639637" y="6853075"/>
                  <a:pt x="639637" y="6853075"/>
                  <a:pt x="639637" y="6853075"/>
                </a:cubicBezTo>
                <a:cubicBezTo>
                  <a:pt x="645158" y="6854652"/>
                  <a:pt x="650679" y="6855440"/>
                  <a:pt x="656989" y="6857017"/>
                </a:cubicBezTo>
                <a:cubicBezTo>
                  <a:pt x="650679" y="6856229"/>
                  <a:pt x="644369" y="6854652"/>
                  <a:pt x="638848" y="6853863"/>
                </a:cubicBezTo>
                <a:lnTo>
                  <a:pt x="633515" y="6858000"/>
                </a:lnTo>
                <a:lnTo>
                  <a:pt x="371479" y="6858000"/>
                </a:lnTo>
                <a:lnTo>
                  <a:pt x="371479" y="6799592"/>
                </a:lnTo>
                <a:cubicBezTo>
                  <a:pt x="371479" y="6715076"/>
                  <a:pt x="371479" y="6715076"/>
                  <a:pt x="371479" y="6715076"/>
                </a:cubicBezTo>
                <a:cubicBezTo>
                  <a:pt x="733493" y="6434348"/>
                  <a:pt x="733493" y="6434348"/>
                  <a:pt x="733493" y="6434348"/>
                </a:cubicBezTo>
                <a:close/>
                <a:moveTo>
                  <a:pt x="1106548" y="5786939"/>
                </a:moveTo>
                <a:cubicBezTo>
                  <a:pt x="1106548" y="6133906"/>
                  <a:pt x="1106548" y="6133906"/>
                  <a:pt x="1106548" y="6133906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744534" y="6413845"/>
                  <a:pt x="744534" y="6413845"/>
                  <a:pt x="744534" y="6413845"/>
                </a:cubicBezTo>
                <a:cubicBezTo>
                  <a:pt x="744534" y="6067667"/>
                  <a:pt x="744534" y="6067667"/>
                  <a:pt x="744534" y="6067667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1106548" y="5786939"/>
                  <a:pt x="1106548" y="5786939"/>
                  <a:pt x="1106548" y="5786939"/>
                </a:cubicBezTo>
                <a:close/>
                <a:moveTo>
                  <a:pt x="1739875" y="5671020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739875" y="5671020"/>
                  <a:pt x="1739875" y="5671020"/>
                  <a:pt x="1739875" y="5671020"/>
                </a:cubicBezTo>
                <a:close/>
                <a:moveTo>
                  <a:pt x="1488280" y="5495959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853448" y="5773533"/>
                  <a:pt x="1853448" y="5773533"/>
                  <a:pt x="1853448" y="5773533"/>
                </a:cubicBezTo>
                <a:cubicBezTo>
                  <a:pt x="1489068" y="6056627"/>
                  <a:pt x="1489068" y="6056627"/>
                  <a:pt x="1489068" y="6056627"/>
                </a:cubicBezTo>
                <a:cubicBezTo>
                  <a:pt x="1123900" y="5779053"/>
                  <a:pt x="1123900" y="5779053"/>
                  <a:pt x="1123900" y="5779053"/>
                </a:cubicBezTo>
                <a:cubicBezTo>
                  <a:pt x="1488280" y="5495959"/>
                  <a:pt x="1488280" y="5495959"/>
                  <a:pt x="1488280" y="5495959"/>
                </a:cubicBezTo>
                <a:close/>
                <a:moveTo>
                  <a:pt x="359648" y="4847761"/>
                </a:moveTo>
                <a:cubicBezTo>
                  <a:pt x="724817" y="5125335"/>
                  <a:pt x="724817" y="5125335"/>
                  <a:pt x="724817" y="5125335"/>
                </a:cubicBezTo>
                <a:cubicBezTo>
                  <a:pt x="487418" y="5309070"/>
                  <a:pt x="487418" y="5309070"/>
                  <a:pt x="487418" y="5309070"/>
                </a:cubicBezTo>
                <a:cubicBezTo>
                  <a:pt x="493727" y="5320110"/>
                  <a:pt x="493727" y="5320110"/>
                  <a:pt x="493727" y="5320110"/>
                </a:cubicBezTo>
                <a:cubicBezTo>
                  <a:pt x="733493" y="5134798"/>
                  <a:pt x="733493" y="5134798"/>
                  <a:pt x="733493" y="5134798"/>
                </a:cubicBezTo>
                <a:cubicBezTo>
                  <a:pt x="733493" y="5480976"/>
                  <a:pt x="733493" y="5480976"/>
                  <a:pt x="733493" y="5480976"/>
                </a:cubicBezTo>
                <a:cubicBezTo>
                  <a:pt x="633328" y="5558256"/>
                  <a:pt x="633328" y="5558256"/>
                  <a:pt x="633328" y="5558256"/>
                </a:cubicBezTo>
                <a:cubicBezTo>
                  <a:pt x="641215" y="5570873"/>
                  <a:pt x="641215" y="5570873"/>
                  <a:pt x="641215" y="5570873"/>
                </a:cubicBezTo>
                <a:cubicBezTo>
                  <a:pt x="737436" y="5495959"/>
                  <a:pt x="737436" y="5495959"/>
                  <a:pt x="737436" y="5495959"/>
                </a:cubicBezTo>
                <a:cubicBezTo>
                  <a:pt x="1102605" y="5773533"/>
                  <a:pt x="1102605" y="5773533"/>
                  <a:pt x="1102605" y="5773533"/>
                </a:cubicBezTo>
                <a:cubicBezTo>
                  <a:pt x="866783" y="5956479"/>
                  <a:pt x="866783" y="5956479"/>
                  <a:pt x="866783" y="5956479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865994" y="5957268"/>
                  <a:pt x="865994" y="5957268"/>
                  <a:pt x="865994" y="5957268"/>
                </a:cubicBezTo>
                <a:cubicBezTo>
                  <a:pt x="738225" y="6056627"/>
                  <a:pt x="738225" y="6056627"/>
                  <a:pt x="738225" y="6056627"/>
                </a:cubicBezTo>
                <a:cubicBezTo>
                  <a:pt x="373056" y="5779053"/>
                  <a:pt x="373056" y="5779053"/>
                  <a:pt x="373056" y="5779053"/>
                </a:cubicBezTo>
                <a:cubicBezTo>
                  <a:pt x="640426" y="5571661"/>
                  <a:pt x="640426" y="5571661"/>
                  <a:pt x="640426" y="5571661"/>
                </a:cubicBezTo>
                <a:cubicBezTo>
                  <a:pt x="633328" y="5559044"/>
                  <a:pt x="633328" y="5559044"/>
                  <a:pt x="633328" y="5559044"/>
                </a:cubicBezTo>
                <a:cubicBezTo>
                  <a:pt x="371479" y="5761705"/>
                  <a:pt x="371479" y="5761705"/>
                  <a:pt x="371479" y="5761705"/>
                </a:cubicBezTo>
                <a:cubicBezTo>
                  <a:pt x="371479" y="5415526"/>
                  <a:pt x="371479" y="5415526"/>
                  <a:pt x="371479" y="5415526"/>
                </a:cubicBezTo>
                <a:cubicBezTo>
                  <a:pt x="493727" y="5320898"/>
                  <a:pt x="493727" y="5320898"/>
                  <a:pt x="493727" y="5320898"/>
                </a:cubicBezTo>
                <a:cubicBezTo>
                  <a:pt x="486629" y="5309070"/>
                  <a:pt x="486629" y="5309070"/>
                  <a:pt x="486629" y="5309070"/>
                </a:cubicBezTo>
                <a:cubicBezTo>
                  <a:pt x="365169" y="5403697"/>
                  <a:pt x="365169" y="5403697"/>
                  <a:pt x="365169" y="5403697"/>
                </a:cubicBezTo>
                <a:cubicBezTo>
                  <a:pt x="0" y="5126124"/>
                  <a:pt x="0" y="5126124"/>
                  <a:pt x="0" y="5126124"/>
                </a:cubicBezTo>
                <a:cubicBezTo>
                  <a:pt x="359648" y="4847761"/>
                  <a:pt x="359648" y="4847761"/>
                  <a:pt x="359648" y="4847761"/>
                </a:cubicBezTo>
                <a:close/>
                <a:moveTo>
                  <a:pt x="1106548" y="4487388"/>
                </a:moveTo>
                <a:cubicBezTo>
                  <a:pt x="1106548" y="4833567"/>
                  <a:pt x="1106548" y="4833567"/>
                  <a:pt x="1106548" y="4833567"/>
                </a:cubicBezTo>
                <a:cubicBezTo>
                  <a:pt x="1018214" y="4902172"/>
                  <a:pt x="1018214" y="4902172"/>
                  <a:pt x="1018214" y="4902172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017425" y="4902960"/>
                  <a:pt x="1017425" y="4902960"/>
                  <a:pt x="1017425" y="4902960"/>
                </a:cubicBezTo>
                <a:cubicBezTo>
                  <a:pt x="744534" y="5114295"/>
                  <a:pt x="744534" y="5114295"/>
                  <a:pt x="744534" y="5114295"/>
                </a:cubicBezTo>
                <a:cubicBezTo>
                  <a:pt x="744534" y="4768116"/>
                  <a:pt x="744534" y="4768116"/>
                  <a:pt x="744534" y="4768116"/>
                </a:cubicBezTo>
                <a:cubicBezTo>
                  <a:pt x="856530" y="4680586"/>
                  <a:pt x="856530" y="4680586"/>
                  <a:pt x="856530" y="4680586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857319" y="4680586"/>
                  <a:pt x="857319" y="4680586"/>
                  <a:pt x="857319" y="4680586"/>
                </a:cubicBezTo>
                <a:cubicBezTo>
                  <a:pt x="1106548" y="4487388"/>
                  <a:pt x="1106548" y="4487388"/>
                  <a:pt x="1106548" y="4487388"/>
                </a:cubicBezTo>
                <a:close/>
                <a:moveTo>
                  <a:pt x="737436" y="4196409"/>
                </a:moveTo>
                <a:cubicBezTo>
                  <a:pt x="1102605" y="4473983"/>
                  <a:pt x="1102605" y="4473983"/>
                  <a:pt x="1102605" y="4473983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738225" y="4756288"/>
                  <a:pt x="738225" y="4756288"/>
                  <a:pt x="738225" y="4756288"/>
                </a:cubicBezTo>
                <a:cubicBezTo>
                  <a:pt x="373056" y="4478714"/>
                  <a:pt x="373056" y="4478714"/>
                  <a:pt x="373056" y="4478714"/>
                </a:cubicBezTo>
                <a:cubicBezTo>
                  <a:pt x="737436" y="4196409"/>
                  <a:pt x="737436" y="4196409"/>
                  <a:pt x="737436" y="4196409"/>
                </a:cubicBezTo>
                <a:close/>
                <a:moveTo>
                  <a:pt x="1115224" y="3544268"/>
                </a:moveTo>
                <a:cubicBezTo>
                  <a:pt x="1125477" y="3552154"/>
                  <a:pt x="1125477" y="3552154"/>
                  <a:pt x="1125477" y="3552154"/>
                </a:cubicBezTo>
                <a:cubicBezTo>
                  <a:pt x="1480393" y="3821842"/>
                  <a:pt x="1480393" y="3821842"/>
                  <a:pt x="1480393" y="3821842"/>
                </a:cubicBezTo>
                <a:cubicBezTo>
                  <a:pt x="1116013" y="4104935"/>
                  <a:pt x="1116013" y="4104935"/>
                  <a:pt x="1116013" y="4104935"/>
                </a:cubicBezTo>
                <a:cubicBezTo>
                  <a:pt x="750844" y="3826573"/>
                  <a:pt x="750844" y="3826573"/>
                  <a:pt x="750844" y="3826573"/>
                </a:cubicBezTo>
                <a:cubicBezTo>
                  <a:pt x="1115224" y="3544268"/>
                  <a:pt x="1115224" y="3544268"/>
                  <a:pt x="1115224" y="3544268"/>
                </a:cubicBezTo>
                <a:close/>
                <a:moveTo>
                  <a:pt x="1480393" y="2538851"/>
                </a:moveTo>
                <a:cubicBezTo>
                  <a:pt x="1480393" y="2885030"/>
                  <a:pt x="1480393" y="2885030"/>
                  <a:pt x="1480393" y="2885030"/>
                </a:cubicBezTo>
                <a:cubicBezTo>
                  <a:pt x="1386537" y="2957578"/>
                  <a:pt x="1386537" y="2957578"/>
                  <a:pt x="1386537" y="2957578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385748" y="2958366"/>
                  <a:pt x="1385748" y="2958366"/>
                  <a:pt x="1385748" y="2958366"/>
                </a:cubicBezTo>
                <a:cubicBezTo>
                  <a:pt x="1118379" y="3165758"/>
                  <a:pt x="1118379" y="3165758"/>
                  <a:pt x="1118379" y="3165758"/>
                </a:cubicBezTo>
                <a:cubicBezTo>
                  <a:pt x="1118379" y="2819579"/>
                  <a:pt x="1118379" y="2819579"/>
                  <a:pt x="1118379" y="2819579"/>
                </a:cubicBezTo>
                <a:cubicBezTo>
                  <a:pt x="1246148" y="2720221"/>
                  <a:pt x="1246148" y="2720221"/>
                  <a:pt x="1246148" y="2720221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246937" y="2719432"/>
                  <a:pt x="1246937" y="2719432"/>
                  <a:pt x="1246937" y="2719432"/>
                </a:cubicBezTo>
                <a:cubicBezTo>
                  <a:pt x="1480393" y="2538851"/>
                  <a:pt x="1480393" y="2538851"/>
                  <a:pt x="1480393" y="2538851"/>
                </a:cubicBezTo>
                <a:close/>
                <a:moveTo>
                  <a:pt x="732704" y="1598885"/>
                </a:moveTo>
                <a:cubicBezTo>
                  <a:pt x="1097873" y="1876459"/>
                  <a:pt x="1097873" y="1876459"/>
                  <a:pt x="1097873" y="1876459"/>
                </a:cubicBezTo>
                <a:cubicBezTo>
                  <a:pt x="860473" y="2060194"/>
                  <a:pt x="860473" y="2060194"/>
                  <a:pt x="860473" y="2060194"/>
                </a:cubicBezTo>
                <a:cubicBezTo>
                  <a:pt x="867572" y="2072022"/>
                  <a:pt x="867572" y="2072022"/>
                  <a:pt x="867572" y="2072022"/>
                </a:cubicBezTo>
                <a:cubicBezTo>
                  <a:pt x="1106548" y="1885922"/>
                  <a:pt x="1106548" y="1885922"/>
                  <a:pt x="1106548" y="1885922"/>
                </a:cubicBezTo>
                <a:cubicBezTo>
                  <a:pt x="1106548" y="2232889"/>
                  <a:pt x="1106548" y="2232889"/>
                  <a:pt x="1106548" y="2232889"/>
                </a:cubicBezTo>
                <a:cubicBezTo>
                  <a:pt x="1007172" y="2310168"/>
                  <a:pt x="1007172" y="2310168"/>
                  <a:pt x="1007172" y="2310168"/>
                </a:cubicBezTo>
                <a:cubicBezTo>
                  <a:pt x="1014270" y="2322785"/>
                  <a:pt x="1014270" y="2322785"/>
                  <a:pt x="1014270" y="2322785"/>
                </a:cubicBezTo>
                <a:cubicBezTo>
                  <a:pt x="1110492" y="2247872"/>
                  <a:pt x="1110492" y="2247872"/>
                  <a:pt x="1110492" y="2247872"/>
                </a:cubicBezTo>
                <a:cubicBezTo>
                  <a:pt x="1475660" y="2525446"/>
                  <a:pt x="1475660" y="2525446"/>
                  <a:pt x="1475660" y="2525446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112069" y="2807751"/>
                  <a:pt x="1112069" y="2807751"/>
                  <a:pt x="1112069" y="2807751"/>
                </a:cubicBezTo>
                <a:cubicBezTo>
                  <a:pt x="746900" y="2530177"/>
                  <a:pt x="746900" y="2530177"/>
                  <a:pt x="746900" y="2530177"/>
                </a:cubicBezTo>
                <a:cubicBezTo>
                  <a:pt x="1013481" y="2322785"/>
                  <a:pt x="1013481" y="2322785"/>
                  <a:pt x="1013481" y="2322785"/>
                </a:cubicBezTo>
                <a:cubicBezTo>
                  <a:pt x="1006383" y="2310168"/>
                  <a:pt x="1006383" y="2310168"/>
                  <a:pt x="1006383" y="2310168"/>
                </a:cubicBezTo>
                <a:cubicBezTo>
                  <a:pt x="744534" y="2513617"/>
                  <a:pt x="744534" y="2513617"/>
                  <a:pt x="744534" y="2513617"/>
                </a:cubicBezTo>
                <a:cubicBezTo>
                  <a:pt x="744534" y="2166650"/>
                  <a:pt x="744534" y="2166650"/>
                  <a:pt x="744534" y="2166650"/>
                </a:cubicBezTo>
                <a:cubicBezTo>
                  <a:pt x="866783" y="2072022"/>
                  <a:pt x="866783" y="2072022"/>
                  <a:pt x="866783" y="2072022"/>
                </a:cubicBezTo>
                <a:cubicBezTo>
                  <a:pt x="860473" y="2060983"/>
                  <a:pt x="860473" y="2060983"/>
                  <a:pt x="860473" y="2060983"/>
                </a:cubicBezTo>
                <a:cubicBezTo>
                  <a:pt x="738225" y="2155610"/>
                  <a:pt x="738225" y="2155610"/>
                  <a:pt x="738225" y="2155610"/>
                </a:cubicBezTo>
                <a:cubicBezTo>
                  <a:pt x="373056" y="1878036"/>
                  <a:pt x="373056" y="1878036"/>
                  <a:pt x="373056" y="1878036"/>
                </a:cubicBezTo>
                <a:cubicBezTo>
                  <a:pt x="732704" y="1598885"/>
                  <a:pt x="732704" y="1598885"/>
                  <a:pt x="732704" y="1598885"/>
                </a:cubicBezTo>
                <a:close/>
                <a:moveTo>
                  <a:pt x="1480393" y="1238512"/>
                </a:moveTo>
                <a:cubicBezTo>
                  <a:pt x="1480393" y="1585480"/>
                  <a:pt x="1480393" y="1585480"/>
                  <a:pt x="1480393" y="1585480"/>
                </a:cubicBezTo>
                <a:cubicBezTo>
                  <a:pt x="1391269" y="1654085"/>
                  <a:pt x="1391269" y="1654085"/>
                  <a:pt x="1391269" y="1654085"/>
                </a:cubicBezTo>
                <a:cubicBezTo>
                  <a:pt x="1399156" y="1664336"/>
                  <a:pt x="1399156" y="1664336"/>
                  <a:pt x="1399156" y="1664336"/>
                </a:cubicBezTo>
                <a:cubicBezTo>
                  <a:pt x="1483547" y="1598885"/>
                  <a:pt x="1483547" y="1598885"/>
                  <a:pt x="1483547" y="1598885"/>
                </a:cubicBezTo>
                <a:cubicBezTo>
                  <a:pt x="1848716" y="1876459"/>
                  <a:pt x="1848716" y="1876459"/>
                  <a:pt x="1848716" y="1876459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489068" y="2155610"/>
                  <a:pt x="1489068" y="2155610"/>
                  <a:pt x="1489068" y="2155610"/>
                </a:cubicBezTo>
                <a:cubicBezTo>
                  <a:pt x="1123900" y="1878036"/>
                  <a:pt x="1123900" y="1878036"/>
                  <a:pt x="1123900" y="1878036"/>
                </a:cubicBezTo>
                <a:cubicBezTo>
                  <a:pt x="1398368" y="1665124"/>
                  <a:pt x="1398368" y="1665124"/>
                  <a:pt x="1398368" y="1665124"/>
                </a:cubicBezTo>
                <a:cubicBezTo>
                  <a:pt x="1390481" y="1654085"/>
                  <a:pt x="1390481" y="1654085"/>
                  <a:pt x="1390481" y="1654085"/>
                </a:cubicBezTo>
                <a:cubicBezTo>
                  <a:pt x="1118379" y="1865419"/>
                  <a:pt x="1118379" y="1865419"/>
                  <a:pt x="1118379" y="1865419"/>
                </a:cubicBezTo>
                <a:cubicBezTo>
                  <a:pt x="1118379" y="1519240"/>
                  <a:pt x="1118379" y="1519240"/>
                  <a:pt x="1118379" y="1519240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480393" y="1238512"/>
                  <a:pt x="1480393" y="1238512"/>
                  <a:pt x="1480393" y="1238512"/>
                </a:cubicBezTo>
                <a:close/>
                <a:moveTo>
                  <a:pt x="1110492" y="947533"/>
                </a:moveTo>
                <a:cubicBezTo>
                  <a:pt x="1475660" y="1225107"/>
                  <a:pt x="1475660" y="1225107"/>
                  <a:pt x="1475660" y="1225107"/>
                </a:cubicBezTo>
                <a:cubicBezTo>
                  <a:pt x="1223276" y="1421459"/>
                  <a:pt x="1223276" y="1421459"/>
                  <a:pt x="1223276" y="1421459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222487" y="1422247"/>
                  <a:pt x="1222487" y="1422247"/>
                  <a:pt x="1222487" y="1422247"/>
                </a:cubicBezTo>
                <a:cubicBezTo>
                  <a:pt x="1112069" y="1508201"/>
                  <a:pt x="1112069" y="1508201"/>
                  <a:pt x="1112069" y="1508201"/>
                </a:cubicBezTo>
                <a:cubicBezTo>
                  <a:pt x="746900" y="1230627"/>
                  <a:pt x="746900" y="1230627"/>
                  <a:pt x="746900" y="1230627"/>
                </a:cubicBezTo>
                <a:cubicBezTo>
                  <a:pt x="1110492" y="947533"/>
                  <a:pt x="1110492" y="947533"/>
                  <a:pt x="1110492" y="947533"/>
                </a:cubicBezTo>
                <a:close/>
                <a:moveTo>
                  <a:pt x="1488280" y="296181"/>
                </a:moveTo>
                <a:cubicBezTo>
                  <a:pt x="1498533" y="304066"/>
                  <a:pt x="1498533" y="304066"/>
                  <a:pt x="1498533" y="304066"/>
                </a:cubicBezTo>
                <a:cubicBezTo>
                  <a:pt x="1853448" y="573754"/>
                  <a:pt x="1853448" y="573754"/>
                  <a:pt x="1853448" y="573754"/>
                </a:cubicBezTo>
                <a:cubicBezTo>
                  <a:pt x="1489068" y="856060"/>
                  <a:pt x="1489068" y="856060"/>
                  <a:pt x="1489068" y="856060"/>
                </a:cubicBezTo>
                <a:cubicBezTo>
                  <a:pt x="1123900" y="578486"/>
                  <a:pt x="1123900" y="578486"/>
                  <a:pt x="1123900" y="578486"/>
                </a:cubicBezTo>
                <a:cubicBezTo>
                  <a:pt x="1488280" y="296181"/>
                  <a:pt x="1488280" y="296181"/>
                  <a:pt x="1488280" y="296181"/>
                </a:cubicBezTo>
                <a:close/>
                <a:moveTo>
                  <a:pt x="1493012" y="0"/>
                </a:moveTo>
                <a:lnTo>
                  <a:pt x="5957423" y="0"/>
                </a:lnTo>
                <a:lnTo>
                  <a:pt x="5957423" y="6858000"/>
                </a:lnTo>
                <a:lnTo>
                  <a:pt x="843615" y="6858000"/>
                </a:lnTo>
                <a:lnTo>
                  <a:pt x="810785" y="6833040"/>
                </a:lnTo>
                <a:cubicBezTo>
                  <a:pt x="746900" y="6784470"/>
                  <a:pt x="746900" y="6784470"/>
                  <a:pt x="746900" y="6784470"/>
                </a:cubicBezTo>
                <a:cubicBezTo>
                  <a:pt x="746900" y="6429617"/>
                  <a:pt x="746900" y="6429617"/>
                  <a:pt x="746900" y="6429617"/>
                </a:cubicBezTo>
                <a:cubicBezTo>
                  <a:pt x="1019002" y="6218282"/>
                  <a:pt x="1019002" y="6218282"/>
                  <a:pt x="1019002" y="6218282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1019791" y="6217493"/>
                  <a:pt x="1019791" y="6217493"/>
                  <a:pt x="1019791" y="6217493"/>
                </a:cubicBezTo>
                <a:cubicBezTo>
                  <a:pt x="1110492" y="6147311"/>
                  <a:pt x="1110492" y="6147311"/>
                  <a:pt x="1110492" y="6147311"/>
                </a:cubicBezTo>
                <a:cubicBezTo>
                  <a:pt x="1489068" y="6435925"/>
                  <a:pt x="1489068" y="6435925"/>
                  <a:pt x="1489068" y="6435925"/>
                </a:cubicBezTo>
                <a:cubicBezTo>
                  <a:pt x="1870800" y="6140214"/>
                  <a:pt x="1870800" y="6140214"/>
                  <a:pt x="1870800" y="6140214"/>
                </a:cubicBezTo>
                <a:cubicBezTo>
                  <a:pt x="1870800" y="6021930"/>
                  <a:pt x="1870800" y="6021930"/>
                  <a:pt x="1870800" y="6021930"/>
                </a:cubicBezTo>
                <a:cubicBezTo>
                  <a:pt x="1857392" y="6027450"/>
                  <a:pt x="1857392" y="6027450"/>
                  <a:pt x="1857392" y="6027450"/>
                </a:cubicBezTo>
                <a:cubicBezTo>
                  <a:pt x="1857392" y="6133906"/>
                  <a:pt x="1857392" y="6133906"/>
                  <a:pt x="1857392" y="6133906"/>
                </a:cubicBezTo>
                <a:cubicBezTo>
                  <a:pt x="1495378" y="6413845"/>
                  <a:pt x="1495378" y="6413845"/>
                  <a:pt x="1495378" y="6413845"/>
                </a:cubicBezTo>
                <a:cubicBezTo>
                  <a:pt x="1495378" y="6067667"/>
                  <a:pt x="1495378" y="6067667"/>
                  <a:pt x="1495378" y="6067667"/>
                </a:cubicBezTo>
                <a:cubicBezTo>
                  <a:pt x="1857392" y="5786939"/>
                  <a:pt x="1857392" y="5786939"/>
                  <a:pt x="1857392" y="5786939"/>
                </a:cubicBezTo>
                <a:cubicBezTo>
                  <a:pt x="1857392" y="6026661"/>
                  <a:pt x="1857392" y="6026661"/>
                  <a:pt x="1857392" y="6026661"/>
                </a:cubicBezTo>
                <a:cubicBezTo>
                  <a:pt x="1870800" y="6021141"/>
                  <a:pt x="1870800" y="6021141"/>
                  <a:pt x="1870800" y="6021141"/>
                </a:cubicBezTo>
                <a:cubicBezTo>
                  <a:pt x="1870800" y="5770379"/>
                  <a:pt x="1870800" y="5770379"/>
                  <a:pt x="1870800" y="5770379"/>
                </a:cubicBezTo>
                <a:cubicBezTo>
                  <a:pt x="1739875" y="5671020"/>
                  <a:pt x="1739875" y="5671020"/>
                  <a:pt x="1739875" y="5671020"/>
                </a:cubicBezTo>
                <a:cubicBezTo>
                  <a:pt x="1497744" y="5487285"/>
                  <a:pt x="1497744" y="5487285"/>
                  <a:pt x="1497744" y="5487285"/>
                </a:cubicBezTo>
                <a:cubicBezTo>
                  <a:pt x="1497744" y="5307493"/>
                  <a:pt x="1497744" y="5307493"/>
                  <a:pt x="1497744" y="5307493"/>
                </a:cubicBezTo>
                <a:cubicBezTo>
                  <a:pt x="1484336" y="5309858"/>
                  <a:pt x="1484336" y="5309858"/>
                  <a:pt x="1484336" y="5309858"/>
                </a:cubicBezTo>
                <a:cubicBezTo>
                  <a:pt x="1484336" y="5480976"/>
                  <a:pt x="1484336" y="5480976"/>
                  <a:pt x="1484336" y="5480976"/>
                </a:cubicBezTo>
                <a:cubicBezTo>
                  <a:pt x="1122322" y="5761705"/>
                  <a:pt x="1122322" y="5761705"/>
                  <a:pt x="1122322" y="5761705"/>
                </a:cubicBezTo>
                <a:cubicBezTo>
                  <a:pt x="1122322" y="5415526"/>
                  <a:pt x="1122322" y="5415526"/>
                  <a:pt x="1122322" y="5415526"/>
                </a:cubicBezTo>
                <a:cubicBezTo>
                  <a:pt x="1292682" y="5283047"/>
                  <a:pt x="1292682" y="5283047"/>
                  <a:pt x="1292682" y="5283047"/>
                </a:cubicBezTo>
                <a:cubicBezTo>
                  <a:pt x="1285583" y="5272796"/>
                  <a:pt x="1285583" y="5272796"/>
                  <a:pt x="1285583" y="5272796"/>
                </a:cubicBezTo>
                <a:cubicBezTo>
                  <a:pt x="1116013" y="5403697"/>
                  <a:pt x="1116013" y="5403697"/>
                  <a:pt x="1116013" y="5403697"/>
                </a:cubicBezTo>
                <a:cubicBezTo>
                  <a:pt x="750844" y="5126124"/>
                  <a:pt x="750844" y="5126124"/>
                  <a:pt x="750844" y="5126124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110492" y="4847761"/>
                  <a:pt x="1110492" y="4847761"/>
                  <a:pt x="1110492" y="4847761"/>
                </a:cubicBezTo>
                <a:cubicBezTo>
                  <a:pt x="1475660" y="5125335"/>
                  <a:pt x="1475660" y="5125335"/>
                  <a:pt x="1475660" y="5125335"/>
                </a:cubicBezTo>
                <a:cubicBezTo>
                  <a:pt x="1285583" y="5272008"/>
                  <a:pt x="1285583" y="5272008"/>
                  <a:pt x="1285583" y="5272008"/>
                </a:cubicBezTo>
                <a:cubicBezTo>
                  <a:pt x="1293470" y="5283047"/>
                  <a:pt x="1293470" y="5283047"/>
                  <a:pt x="1293470" y="5283047"/>
                </a:cubicBezTo>
                <a:cubicBezTo>
                  <a:pt x="1484336" y="5134798"/>
                  <a:pt x="1484336" y="5134798"/>
                  <a:pt x="1484336" y="5134798"/>
                </a:cubicBezTo>
                <a:cubicBezTo>
                  <a:pt x="1484336" y="5309070"/>
                  <a:pt x="1484336" y="5309070"/>
                  <a:pt x="1484336" y="5309070"/>
                </a:cubicBezTo>
                <a:cubicBezTo>
                  <a:pt x="1497744" y="5306704"/>
                  <a:pt x="1497744" y="5306704"/>
                  <a:pt x="1497744" y="5306704"/>
                </a:cubicBezTo>
                <a:cubicBezTo>
                  <a:pt x="1497744" y="5129278"/>
                  <a:pt x="1497744" y="5129278"/>
                  <a:pt x="1497744" y="5129278"/>
                </a:cubicBezTo>
                <a:cubicBezTo>
                  <a:pt x="1513518" y="5116661"/>
                  <a:pt x="1513518" y="5116661"/>
                  <a:pt x="1513518" y="5116661"/>
                </a:cubicBezTo>
                <a:cubicBezTo>
                  <a:pt x="1513518" y="5100101"/>
                  <a:pt x="1513518" y="5100101"/>
                  <a:pt x="1513518" y="5100101"/>
                </a:cubicBezTo>
                <a:cubicBezTo>
                  <a:pt x="1495378" y="5114295"/>
                  <a:pt x="1495378" y="5114295"/>
                  <a:pt x="1495378" y="5114295"/>
                </a:cubicBezTo>
                <a:cubicBezTo>
                  <a:pt x="1495378" y="4768116"/>
                  <a:pt x="1495378" y="4768116"/>
                  <a:pt x="1495378" y="4768116"/>
                </a:cubicBezTo>
                <a:cubicBezTo>
                  <a:pt x="1513518" y="4753922"/>
                  <a:pt x="1513518" y="4753922"/>
                  <a:pt x="1513518" y="4753922"/>
                </a:cubicBezTo>
                <a:cubicBezTo>
                  <a:pt x="1513518" y="4737362"/>
                  <a:pt x="1513518" y="4737362"/>
                  <a:pt x="1513518" y="4737362"/>
                </a:cubicBezTo>
                <a:cubicBezTo>
                  <a:pt x="1489068" y="4756288"/>
                  <a:pt x="1489068" y="4756288"/>
                  <a:pt x="1489068" y="4756288"/>
                </a:cubicBezTo>
                <a:cubicBezTo>
                  <a:pt x="1123900" y="4478714"/>
                  <a:pt x="1123900" y="4478714"/>
                  <a:pt x="1123900" y="4478714"/>
                </a:cubicBezTo>
                <a:cubicBezTo>
                  <a:pt x="1488280" y="4196409"/>
                  <a:pt x="1488280" y="4196409"/>
                  <a:pt x="1488280" y="4196409"/>
                </a:cubicBezTo>
                <a:cubicBezTo>
                  <a:pt x="1853448" y="4473983"/>
                  <a:pt x="1853448" y="4473983"/>
                  <a:pt x="1853448" y="4473983"/>
                </a:cubicBezTo>
                <a:cubicBezTo>
                  <a:pt x="1514307" y="4737362"/>
                  <a:pt x="1514307" y="4737362"/>
                  <a:pt x="1514307" y="4737362"/>
                </a:cubicBezTo>
                <a:cubicBezTo>
                  <a:pt x="1514307" y="4753134"/>
                  <a:pt x="1514307" y="4753134"/>
                  <a:pt x="1514307" y="4753134"/>
                </a:cubicBezTo>
                <a:cubicBezTo>
                  <a:pt x="1857392" y="4487388"/>
                  <a:pt x="1857392" y="4487388"/>
                  <a:pt x="1857392" y="4487388"/>
                </a:cubicBezTo>
                <a:cubicBezTo>
                  <a:pt x="1857392" y="4833567"/>
                  <a:pt x="1857392" y="4833567"/>
                  <a:pt x="1857392" y="4833567"/>
                </a:cubicBezTo>
                <a:cubicBezTo>
                  <a:pt x="1514307" y="5100101"/>
                  <a:pt x="1514307" y="5100101"/>
                  <a:pt x="1514307" y="5100101"/>
                </a:cubicBezTo>
                <a:cubicBezTo>
                  <a:pt x="1514307" y="5116661"/>
                  <a:pt x="1514307" y="5116661"/>
                  <a:pt x="1514307" y="5116661"/>
                </a:cubicBezTo>
                <a:cubicBezTo>
                  <a:pt x="1870800" y="4839875"/>
                  <a:pt x="1870800" y="4839875"/>
                  <a:pt x="1870800" y="4839875"/>
                </a:cubicBezTo>
                <a:cubicBezTo>
                  <a:pt x="1870800" y="4470828"/>
                  <a:pt x="1870800" y="4470828"/>
                  <a:pt x="1870800" y="4470828"/>
                </a:cubicBezTo>
                <a:cubicBezTo>
                  <a:pt x="1497744" y="4186946"/>
                  <a:pt x="1497744" y="4186946"/>
                  <a:pt x="1497744" y="4186946"/>
                </a:cubicBezTo>
                <a:cubicBezTo>
                  <a:pt x="1497744" y="3839190"/>
                  <a:pt x="1497744" y="3839190"/>
                  <a:pt x="1497744" y="3839190"/>
                </a:cubicBezTo>
                <a:cubicBezTo>
                  <a:pt x="1484336" y="3849441"/>
                  <a:pt x="1484336" y="3849441"/>
                  <a:pt x="1484336" y="3849441"/>
                </a:cubicBezTo>
                <a:cubicBezTo>
                  <a:pt x="1484336" y="4182215"/>
                  <a:pt x="1484336" y="4182215"/>
                  <a:pt x="1484336" y="4182215"/>
                </a:cubicBezTo>
                <a:cubicBezTo>
                  <a:pt x="1122322" y="4462154"/>
                  <a:pt x="1122322" y="4462154"/>
                  <a:pt x="1122322" y="4462154"/>
                </a:cubicBezTo>
                <a:cubicBezTo>
                  <a:pt x="1122322" y="4115975"/>
                  <a:pt x="1122322" y="4115975"/>
                  <a:pt x="1122322" y="4115975"/>
                </a:cubicBezTo>
                <a:cubicBezTo>
                  <a:pt x="1484336" y="3835248"/>
                  <a:pt x="1484336" y="3835248"/>
                  <a:pt x="1484336" y="3835248"/>
                </a:cubicBezTo>
                <a:cubicBezTo>
                  <a:pt x="1484336" y="3848653"/>
                  <a:pt x="1484336" y="3848653"/>
                  <a:pt x="1484336" y="3848653"/>
                </a:cubicBezTo>
                <a:cubicBezTo>
                  <a:pt x="1497744" y="3838402"/>
                  <a:pt x="1497744" y="3838402"/>
                  <a:pt x="1497744" y="3838402"/>
                </a:cubicBezTo>
                <a:cubicBezTo>
                  <a:pt x="1497744" y="3818688"/>
                  <a:pt x="1497744" y="3818688"/>
                  <a:pt x="1497744" y="3818688"/>
                </a:cubicBezTo>
                <a:cubicBezTo>
                  <a:pt x="1136519" y="3544268"/>
                  <a:pt x="1136519" y="3544268"/>
                  <a:pt x="1136519" y="3544268"/>
                </a:cubicBezTo>
                <a:cubicBezTo>
                  <a:pt x="1125477" y="3552154"/>
                  <a:pt x="1125477" y="3552154"/>
                  <a:pt x="1125477" y="3552154"/>
                </a:cubicBezTo>
                <a:cubicBezTo>
                  <a:pt x="1135730" y="3543479"/>
                  <a:pt x="1135730" y="3543479"/>
                  <a:pt x="1135730" y="3543479"/>
                </a:cubicBezTo>
                <a:cubicBezTo>
                  <a:pt x="1119956" y="3531651"/>
                  <a:pt x="1119956" y="3531651"/>
                  <a:pt x="1119956" y="3531651"/>
                </a:cubicBezTo>
                <a:cubicBezTo>
                  <a:pt x="1119956" y="3519822"/>
                  <a:pt x="1119956" y="3519822"/>
                  <a:pt x="1119956" y="3519822"/>
                </a:cubicBezTo>
                <a:cubicBezTo>
                  <a:pt x="1106548" y="3519822"/>
                  <a:pt x="1106548" y="3519822"/>
                  <a:pt x="1106548" y="3519822"/>
                </a:cubicBezTo>
                <a:cubicBezTo>
                  <a:pt x="1106548" y="3532439"/>
                  <a:pt x="1106548" y="3532439"/>
                  <a:pt x="1106548" y="3532439"/>
                </a:cubicBezTo>
                <a:cubicBezTo>
                  <a:pt x="744534" y="3812379"/>
                  <a:pt x="744534" y="3812379"/>
                  <a:pt x="744534" y="3812379"/>
                </a:cubicBezTo>
                <a:cubicBezTo>
                  <a:pt x="744534" y="3495377"/>
                  <a:pt x="744534" y="3495377"/>
                  <a:pt x="744534" y="3495377"/>
                </a:cubicBezTo>
                <a:cubicBezTo>
                  <a:pt x="744534" y="3466989"/>
                  <a:pt x="744534" y="3466989"/>
                  <a:pt x="744534" y="3466989"/>
                </a:cubicBezTo>
                <a:cubicBezTo>
                  <a:pt x="1106548" y="3186261"/>
                  <a:pt x="1106548" y="3186261"/>
                  <a:pt x="1106548" y="3186261"/>
                </a:cubicBezTo>
                <a:cubicBezTo>
                  <a:pt x="1106548" y="3500109"/>
                  <a:pt x="1106548" y="3500109"/>
                  <a:pt x="1106548" y="3500109"/>
                </a:cubicBezTo>
                <a:cubicBezTo>
                  <a:pt x="1106548" y="3519034"/>
                  <a:pt x="1106548" y="3519034"/>
                  <a:pt x="1106548" y="3519034"/>
                </a:cubicBezTo>
                <a:cubicBezTo>
                  <a:pt x="1119956" y="3519034"/>
                  <a:pt x="1119956" y="3519034"/>
                  <a:pt x="1119956" y="3519034"/>
                </a:cubicBezTo>
                <a:cubicBezTo>
                  <a:pt x="1119956" y="3180741"/>
                  <a:pt x="1119956" y="3180741"/>
                  <a:pt x="1119956" y="3180741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483547" y="2899224"/>
                  <a:pt x="1483547" y="2899224"/>
                  <a:pt x="1483547" y="2899224"/>
                </a:cubicBezTo>
                <a:cubicBezTo>
                  <a:pt x="1862913" y="3187049"/>
                  <a:pt x="1862913" y="3187049"/>
                  <a:pt x="1862913" y="3187049"/>
                </a:cubicBezTo>
                <a:cubicBezTo>
                  <a:pt x="2243855" y="2891339"/>
                  <a:pt x="2243855" y="2891339"/>
                  <a:pt x="2243855" y="2891339"/>
                </a:cubicBezTo>
                <a:cubicBezTo>
                  <a:pt x="2243855" y="2773843"/>
                  <a:pt x="2243855" y="2773843"/>
                  <a:pt x="2243855" y="2773843"/>
                </a:cubicBezTo>
                <a:cubicBezTo>
                  <a:pt x="2231236" y="2779363"/>
                  <a:pt x="2231236" y="2779363"/>
                  <a:pt x="2231236" y="2779363"/>
                </a:cubicBezTo>
                <a:cubicBezTo>
                  <a:pt x="2231236" y="2885030"/>
                  <a:pt x="2231236" y="2885030"/>
                  <a:pt x="2231236" y="2885030"/>
                </a:cubicBezTo>
                <a:cubicBezTo>
                  <a:pt x="1869222" y="3165758"/>
                  <a:pt x="1869222" y="3165758"/>
                  <a:pt x="1869222" y="3165758"/>
                </a:cubicBezTo>
                <a:cubicBezTo>
                  <a:pt x="1869222" y="2819579"/>
                  <a:pt x="1869222" y="2819579"/>
                  <a:pt x="1869222" y="2819579"/>
                </a:cubicBezTo>
                <a:cubicBezTo>
                  <a:pt x="2231236" y="2538851"/>
                  <a:pt x="2231236" y="2538851"/>
                  <a:pt x="2231236" y="2538851"/>
                </a:cubicBezTo>
                <a:cubicBezTo>
                  <a:pt x="2231236" y="2778574"/>
                  <a:pt x="2231236" y="2778574"/>
                  <a:pt x="2231236" y="2778574"/>
                </a:cubicBezTo>
                <a:cubicBezTo>
                  <a:pt x="2243855" y="2773054"/>
                  <a:pt x="2243855" y="2773054"/>
                  <a:pt x="2243855" y="2773054"/>
                </a:cubicBezTo>
                <a:cubicBezTo>
                  <a:pt x="2243855" y="2522291"/>
                  <a:pt x="2243855" y="2522291"/>
                  <a:pt x="2243855" y="2522291"/>
                </a:cubicBezTo>
                <a:cubicBezTo>
                  <a:pt x="2113720" y="2422933"/>
                  <a:pt x="2113720" y="2422933"/>
                  <a:pt x="2113720" y="2422933"/>
                </a:cubicBezTo>
                <a:cubicBezTo>
                  <a:pt x="2100312" y="2429241"/>
                  <a:pt x="2100312" y="2429241"/>
                  <a:pt x="2100312" y="2429241"/>
                </a:cubicBezTo>
                <a:cubicBezTo>
                  <a:pt x="2226503" y="2525446"/>
                  <a:pt x="2226503" y="2525446"/>
                  <a:pt x="2226503" y="2525446"/>
                </a:cubicBezTo>
                <a:cubicBezTo>
                  <a:pt x="1862124" y="2807751"/>
                  <a:pt x="1862124" y="2807751"/>
                  <a:pt x="1862124" y="2807751"/>
                </a:cubicBezTo>
                <a:cubicBezTo>
                  <a:pt x="1496955" y="2530177"/>
                  <a:pt x="1496955" y="2530177"/>
                  <a:pt x="1496955" y="2530177"/>
                </a:cubicBezTo>
                <a:cubicBezTo>
                  <a:pt x="1861335" y="2247872"/>
                  <a:pt x="1861335" y="2247872"/>
                  <a:pt x="1861335" y="2247872"/>
                </a:cubicBezTo>
                <a:cubicBezTo>
                  <a:pt x="2099523" y="2428452"/>
                  <a:pt x="2099523" y="2428452"/>
                  <a:pt x="2099523" y="2428452"/>
                </a:cubicBezTo>
                <a:cubicBezTo>
                  <a:pt x="2112931" y="2422144"/>
                  <a:pt x="2112931" y="2422144"/>
                  <a:pt x="2112931" y="2422144"/>
                </a:cubicBezTo>
                <a:cubicBezTo>
                  <a:pt x="1870800" y="2238409"/>
                  <a:pt x="1870800" y="2238409"/>
                  <a:pt x="1870800" y="2238409"/>
                </a:cubicBezTo>
                <a:cubicBezTo>
                  <a:pt x="1870800" y="2059405"/>
                  <a:pt x="1870800" y="2059405"/>
                  <a:pt x="1870800" y="2059405"/>
                </a:cubicBezTo>
                <a:cubicBezTo>
                  <a:pt x="1857392" y="2060983"/>
                  <a:pt x="1857392" y="2060983"/>
                  <a:pt x="1857392" y="2060983"/>
                </a:cubicBezTo>
                <a:cubicBezTo>
                  <a:pt x="1857392" y="2232889"/>
                  <a:pt x="1857392" y="2232889"/>
                  <a:pt x="1857392" y="2232889"/>
                </a:cubicBezTo>
                <a:cubicBezTo>
                  <a:pt x="1496167" y="2513617"/>
                  <a:pt x="1496167" y="2513617"/>
                  <a:pt x="1496167" y="2513617"/>
                </a:cubicBezTo>
                <a:cubicBezTo>
                  <a:pt x="1496167" y="2166650"/>
                  <a:pt x="1496167" y="2166650"/>
                  <a:pt x="1496167" y="2166650"/>
                </a:cubicBezTo>
                <a:cubicBezTo>
                  <a:pt x="1666526" y="2034960"/>
                  <a:pt x="1666526" y="2034960"/>
                  <a:pt x="1666526" y="2034960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666526" y="2034172"/>
                  <a:pt x="1666526" y="2034172"/>
                  <a:pt x="1666526" y="2034172"/>
                </a:cubicBezTo>
                <a:cubicBezTo>
                  <a:pt x="1857392" y="1885922"/>
                  <a:pt x="1857392" y="1885922"/>
                  <a:pt x="1857392" y="1885922"/>
                </a:cubicBezTo>
                <a:cubicBezTo>
                  <a:pt x="1857392" y="2060194"/>
                  <a:pt x="1857392" y="2060194"/>
                  <a:pt x="1857392" y="2060194"/>
                </a:cubicBezTo>
                <a:cubicBezTo>
                  <a:pt x="1870800" y="2058617"/>
                  <a:pt x="1870800" y="2058617"/>
                  <a:pt x="1870800" y="2058617"/>
                </a:cubicBezTo>
                <a:cubicBezTo>
                  <a:pt x="1870800" y="1881190"/>
                  <a:pt x="1870800" y="1881190"/>
                  <a:pt x="1870800" y="1881190"/>
                </a:cubicBezTo>
                <a:cubicBezTo>
                  <a:pt x="1886574" y="1868573"/>
                  <a:pt x="1886574" y="1868573"/>
                  <a:pt x="1886574" y="1868573"/>
                </a:cubicBezTo>
                <a:cubicBezTo>
                  <a:pt x="1886574" y="1852014"/>
                  <a:pt x="1886574" y="1852014"/>
                  <a:pt x="1886574" y="1852014"/>
                </a:cubicBezTo>
                <a:cubicBezTo>
                  <a:pt x="1869222" y="1865419"/>
                  <a:pt x="1869222" y="1865419"/>
                  <a:pt x="1869222" y="1865419"/>
                </a:cubicBezTo>
                <a:cubicBezTo>
                  <a:pt x="1869222" y="1519240"/>
                  <a:pt x="1869222" y="1519240"/>
                  <a:pt x="1869222" y="1519240"/>
                </a:cubicBezTo>
                <a:cubicBezTo>
                  <a:pt x="1886574" y="1505835"/>
                  <a:pt x="1886574" y="1505835"/>
                  <a:pt x="1886574" y="1505835"/>
                </a:cubicBezTo>
                <a:cubicBezTo>
                  <a:pt x="1886574" y="1489275"/>
                  <a:pt x="1886574" y="1489275"/>
                  <a:pt x="1886574" y="1489275"/>
                </a:cubicBezTo>
                <a:cubicBezTo>
                  <a:pt x="1862124" y="1508201"/>
                  <a:pt x="1862124" y="1508201"/>
                  <a:pt x="1862124" y="1508201"/>
                </a:cubicBezTo>
                <a:cubicBezTo>
                  <a:pt x="1496955" y="1230627"/>
                  <a:pt x="1496955" y="1230627"/>
                  <a:pt x="1496955" y="1230627"/>
                </a:cubicBezTo>
                <a:cubicBezTo>
                  <a:pt x="1861335" y="947533"/>
                  <a:pt x="1861335" y="947533"/>
                  <a:pt x="1861335" y="947533"/>
                </a:cubicBezTo>
                <a:cubicBezTo>
                  <a:pt x="2226503" y="1225107"/>
                  <a:pt x="2226503" y="1225107"/>
                  <a:pt x="2226503" y="1225107"/>
                </a:cubicBezTo>
                <a:cubicBezTo>
                  <a:pt x="1887362" y="1488487"/>
                  <a:pt x="1887362" y="1488487"/>
                  <a:pt x="1887362" y="1488487"/>
                </a:cubicBezTo>
                <a:cubicBezTo>
                  <a:pt x="1887362" y="1505046"/>
                  <a:pt x="1887362" y="1505046"/>
                  <a:pt x="1887362" y="1505046"/>
                </a:cubicBezTo>
                <a:cubicBezTo>
                  <a:pt x="2231236" y="1238512"/>
                  <a:pt x="2231236" y="1238512"/>
                  <a:pt x="2231236" y="1238512"/>
                </a:cubicBezTo>
                <a:cubicBezTo>
                  <a:pt x="2231236" y="1585480"/>
                  <a:pt x="2231236" y="1585480"/>
                  <a:pt x="2231236" y="1585480"/>
                </a:cubicBezTo>
                <a:lnTo>
                  <a:pt x="1887362" y="1851225"/>
                </a:lnTo>
                <a:cubicBezTo>
                  <a:pt x="1887362" y="1867785"/>
                  <a:pt x="1887362" y="1867785"/>
                  <a:pt x="1887362" y="1867785"/>
                </a:cubicBezTo>
                <a:cubicBezTo>
                  <a:pt x="2243855" y="1591788"/>
                  <a:pt x="2243855" y="1591788"/>
                  <a:pt x="2243855" y="1591788"/>
                </a:cubicBezTo>
                <a:cubicBezTo>
                  <a:pt x="2243855" y="1221952"/>
                  <a:pt x="2243855" y="1221952"/>
                  <a:pt x="2243855" y="1221952"/>
                </a:cubicBezTo>
                <a:cubicBezTo>
                  <a:pt x="1870800" y="938859"/>
                  <a:pt x="1870800" y="938859"/>
                  <a:pt x="1870800" y="938859"/>
                </a:cubicBezTo>
                <a:cubicBezTo>
                  <a:pt x="1870800" y="590314"/>
                  <a:pt x="1870800" y="590314"/>
                  <a:pt x="1870800" y="590314"/>
                </a:cubicBezTo>
                <a:cubicBezTo>
                  <a:pt x="1857392" y="600566"/>
                  <a:pt x="1857392" y="600566"/>
                  <a:pt x="1857392" y="600566"/>
                </a:cubicBezTo>
                <a:cubicBezTo>
                  <a:pt x="1857392" y="933339"/>
                  <a:pt x="1857392" y="933339"/>
                  <a:pt x="1857392" y="933339"/>
                </a:cubicBezTo>
                <a:cubicBezTo>
                  <a:pt x="1496167" y="1214067"/>
                  <a:pt x="1496167" y="1214067"/>
                  <a:pt x="1496167" y="1214067"/>
                </a:cubicBezTo>
                <a:cubicBezTo>
                  <a:pt x="1496167" y="867888"/>
                  <a:pt x="1496167" y="867888"/>
                  <a:pt x="1496167" y="867888"/>
                </a:cubicBezTo>
                <a:cubicBezTo>
                  <a:pt x="1857392" y="587160"/>
                  <a:pt x="1857392" y="587160"/>
                  <a:pt x="1857392" y="587160"/>
                </a:cubicBezTo>
                <a:cubicBezTo>
                  <a:pt x="1857392" y="599777"/>
                  <a:pt x="1857392" y="599777"/>
                  <a:pt x="1857392" y="599777"/>
                </a:cubicBezTo>
                <a:cubicBezTo>
                  <a:pt x="1870800" y="589526"/>
                  <a:pt x="1870800" y="589526"/>
                  <a:pt x="1870800" y="589526"/>
                </a:cubicBezTo>
                <a:cubicBezTo>
                  <a:pt x="1870800" y="570600"/>
                  <a:pt x="1870800" y="570600"/>
                  <a:pt x="1870800" y="570600"/>
                </a:cubicBezTo>
                <a:cubicBezTo>
                  <a:pt x="1509574" y="295392"/>
                  <a:pt x="1509574" y="295392"/>
                  <a:pt x="1509574" y="295392"/>
                </a:cubicBezTo>
                <a:cubicBezTo>
                  <a:pt x="1498533" y="304066"/>
                  <a:pt x="1498533" y="304066"/>
                  <a:pt x="1498533" y="304066"/>
                </a:cubicBezTo>
                <a:cubicBezTo>
                  <a:pt x="1508786" y="295392"/>
                  <a:pt x="1508786" y="295392"/>
                  <a:pt x="1508786" y="295392"/>
                </a:cubicBezTo>
                <a:cubicBezTo>
                  <a:pt x="1493012" y="283564"/>
                  <a:pt x="1493012" y="283564"/>
                  <a:pt x="1493012" y="283564"/>
                </a:cubicBezTo>
                <a:cubicBezTo>
                  <a:pt x="1493012" y="97759"/>
                  <a:pt x="1493012" y="28082"/>
                  <a:pt x="1493012" y="1953"/>
                </a:cubicBezTo>
                <a:close/>
                <a:moveTo>
                  <a:pt x="1398859" y="0"/>
                </a:moveTo>
                <a:lnTo>
                  <a:pt x="1480393" y="0"/>
                </a:lnTo>
                <a:lnTo>
                  <a:pt x="1480393" y="84404"/>
                </a:lnTo>
                <a:cubicBezTo>
                  <a:pt x="1480393" y="283564"/>
                  <a:pt x="1480393" y="283564"/>
                  <a:pt x="1480393" y="283564"/>
                </a:cubicBezTo>
                <a:cubicBezTo>
                  <a:pt x="1118379" y="564292"/>
                  <a:pt x="1118379" y="564292"/>
                  <a:pt x="1118379" y="564292"/>
                </a:cubicBezTo>
                <a:cubicBezTo>
                  <a:pt x="1118379" y="218113"/>
                  <a:pt x="1118379" y="218113"/>
                  <a:pt x="1118379" y="218113"/>
                </a:cubicBezTo>
                <a:cubicBezTo>
                  <a:pt x="1267443" y="102194"/>
                  <a:pt x="1341976" y="44235"/>
                  <a:pt x="1379242" y="15255"/>
                </a:cubicBezTo>
                <a:close/>
                <a:moveTo>
                  <a:pt x="840168" y="0"/>
                </a:moveTo>
                <a:lnTo>
                  <a:pt x="1377550" y="0"/>
                </a:lnTo>
                <a:lnTo>
                  <a:pt x="1301753" y="58896"/>
                </a:lnTo>
                <a:cubicBezTo>
                  <a:pt x="1112069" y="206284"/>
                  <a:pt x="1112069" y="206284"/>
                  <a:pt x="1112069" y="206284"/>
                </a:cubicBezTo>
                <a:cubicBezTo>
                  <a:pt x="966554" y="95886"/>
                  <a:pt x="893796" y="40686"/>
                  <a:pt x="857417" y="13087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93487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168" y="2217441"/>
            <a:ext cx="1776853" cy="3868845"/>
          </a:xfrm>
          <a:prstGeom prst="rect">
            <a:avLst/>
          </a:prstGeom>
        </p:spPr>
      </p:pic>
      <p:sp>
        <p:nvSpPr>
          <p:cNvPr id="8195" name="Titre 1"/>
          <p:cNvSpPr>
            <a:spLocks noGrp="1"/>
          </p:cNvSpPr>
          <p:nvPr>
            <p:ph type="title"/>
          </p:nvPr>
        </p:nvSpPr>
        <p:spPr>
          <a:xfrm>
            <a:off x="323529" y="152402"/>
            <a:ext cx="7776864" cy="360363"/>
          </a:xfrm>
        </p:spPr>
        <p:txBody>
          <a:bodyPr/>
          <a:lstStyle/>
          <a:p>
            <a:r>
              <a:rPr lang="en-US" altLang="en-US" dirty="0" smtClean="0"/>
              <a:t>Modeling </a:t>
            </a:r>
            <a:r>
              <a:rPr lang="en-US" altLang="en-US" dirty="0"/>
              <a:t>Cryogenic </a:t>
            </a:r>
            <a:r>
              <a:rPr lang="en-US" altLang="en-US" dirty="0" smtClean="0"/>
              <a:t>PHP</a:t>
            </a:r>
            <a:endParaRPr lang="en-US" altLang="en-US" dirty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179513" y="762001"/>
            <a:ext cx="8136903" cy="1442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1619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542925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2pPr>
            <a:lvl3pPr marL="895350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3pPr>
            <a:lvl4pPr marL="125730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4pPr>
            <a:lvl5pPr marL="161925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5pPr>
            <a:lvl6pPr marL="20764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6pPr>
            <a:lvl7pPr marL="25336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7pPr>
            <a:lvl8pPr marL="29908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8pPr>
            <a:lvl9pPr marL="34480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en-US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Open</a:t>
            </a:r>
            <a:r>
              <a:rPr lang="en-US" altLang="en-US" sz="2400" kern="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</a:t>
            </a:r>
            <a:r>
              <a:rPr lang="en-US" altLang="en-US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FOAM</a:t>
            </a:r>
            <a:r>
              <a:rPr lang="en-US" alt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toolbox </a:t>
            </a:r>
            <a:r>
              <a:rPr lang="en-US" altLang="en-US" kern="0" dirty="0">
                <a:latin typeface="Arial" panose="020B0604020202020204" pitchFamily="34" charset="0"/>
                <a:cs typeface="Arial" panose="020B0604020202020204" pitchFamily="34" charset="0"/>
              </a:rPr>
              <a:t>providing tools to </a:t>
            </a:r>
            <a:r>
              <a:rPr lang="en-US" alt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solve </a:t>
            </a:r>
            <a:r>
              <a:rPr lang="en-US" altLang="en-US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Navier</a:t>
            </a:r>
            <a:r>
              <a:rPr lang="en-US" alt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-Stokes </a:t>
            </a:r>
            <a:r>
              <a:rPr lang="en-US" altLang="en-US" kern="0" dirty="0">
                <a:latin typeface="Arial" panose="020B0604020202020204" pitchFamily="34" charset="0"/>
                <a:cs typeface="Arial" panose="020B0604020202020204" pitchFamily="34" charset="0"/>
              </a:rPr>
              <a:t>equations:</a:t>
            </a:r>
          </a:p>
          <a:p>
            <a:pPr lvl="1"/>
            <a:r>
              <a:rPr lang="en-US" altLang="en-US" kern="0" dirty="0">
                <a:latin typeface="Arial" panose="020B0604020202020204" pitchFamily="34" charset="0"/>
                <a:cs typeface="Arial" panose="020B0604020202020204" pitchFamily="34" charset="0"/>
              </a:rPr>
              <a:t>Fraction </a:t>
            </a:r>
            <a:r>
              <a:rPr lang="en-US" alt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conservation </a:t>
            </a:r>
            <a:r>
              <a:rPr lang="en-US" altLang="en-US" kern="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alt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quation </a:t>
            </a:r>
            <a:r>
              <a:rPr lang="en-US" altLang="en-US" kern="0" dirty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alt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multiphase </a:t>
            </a:r>
            <a:r>
              <a:rPr lang="en-US" altLang="en-US" kern="0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alt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  <a:endParaRPr lang="en-US" altLang="en-US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altLang="en-US" kern="0" dirty="0">
                <a:latin typeface="Arial" panose="020B0604020202020204" pitchFamily="34" charset="0"/>
                <a:cs typeface="Arial" panose="020B0604020202020204" pitchFamily="34" charset="0"/>
              </a:rPr>
              <a:t>Mass and </a:t>
            </a:r>
            <a:r>
              <a:rPr lang="en-US" alt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momentum </a:t>
            </a:r>
            <a:r>
              <a:rPr lang="en-US" altLang="en-US" kern="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onservation </a:t>
            </a:r>
            <a:r>
              <a:rPr lang="en-US" altLang="en-US" kern="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alt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quations</a:t>
            </a:r>
            <a:endParaRPr lang="en-US" altLang="en-US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altLang="en-US" kern="0" dirty="0">
                <a:latin typeface="Arial" panose="020B0604020202020204" pitchFamily="34" charset="0"/>
                <a:cs typeface="Arial" panose="020B0604020202020204" pitchFamily="34" charset="0"/>
              </a:rPr>
              <a:t>Energy </a:t>
            </a:r>
            <a:r>
              <a:rPr lang="en-US" alt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conservation </a:t>
            </a:r>
            <a:r>
              <a:rPr lang="en-US" altLang="en-US" kern="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alt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quations </a:t>
            </a:r>
            <a:r>
              <a:rPr lang="en-US" altLang="en-US" kern="0" dirty="0"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lang="en-US" alt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phase </a:t>
            </a:r>
            <a:r>
              <a:rPr lang="en-US" altLang="en-US" kern="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hange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568350" y="5990723"/>
            <a:ext cx="31656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00" dirty="0" smtClean="0">
                <a:cs typeface="Arial" panose="020B0604020202020204" pitchFamily="34" charset="0"/>
              </a:rPr>
              <a:t>Marcin Opalski et al. </a:t>
            </a:r>
            <a:r>
              <a:rPr lang="fr-FR" sz="800" dirty="0" err="1" smtClean="0">
                <a:cs typeface="Arial" panose="020B0604020202020204" pitchFamily="34" charset="0"/>
              </a:rPr>
              <a:t>Modeling</a:t>
            </a:r>
            <a:r>
              <a:rPr lang="fr-FR" sz="800" dirty="0" smtClean="0">
                <a:cs typeface="Arial" panose="020B0604020202020204" pitchFamily="34" charset="0"/>
              </a:rPr>
              <a:t> </a:t>
            </a:r>
            <a:r>
              <a:rPr lang="fr-FR" sz="800" dirty="0">
                <a:cs typeface="Arial" panose="020B0604020202020204" pitchFamily="34" charset="0"/>
              </a:rPr>
              <a:t>of </a:t>
            </a:r>
            <a:r>
              <a:rPr lang="fr-FR" sz="800" dirty="0" err="1">
                <a:cs typeface="Arial" panose="020B0604020202020204" pitchFamily="34" charset="0"/>
              </a:rPr>
              <a:t>cryogenic</a:t>
            </a:r>
            <a:r>
              <a:rPr lang="fr-FR" sz="800" dirty="0">
                <a:cs typeface="Arial" panose="020B0604020202020204" pitchFamily="34" charset="0"/>
              </a:rPr>
              <a:t> </a:t>
            </a:r>
            <a:r>
              <a:rPr lang="fr-FR" sz="800" dirty="0" err="1">
                <a:cs typeface="Arial" panose="020B0604020202020204" pitchFamily="34" charset="0"/>
              </a:rPr>
              <a:t>pulsating</a:t>
            </a:r>
            <a:r>
              <a:rPr lang="fr-FR" sz="800" dirty="0">
                <a:cs typeface="Arial" panose="020B0604020202020204" pitchFamily="34" charset="0"/>
              </a:rPr>
              <a:t> </a:t>
            </a:r>
            <a:r>
              <a:rPr lang="fr-FR" sz="800" dirty="0" err="1">
                <a:cs typeface="Arial" panose="020B0604020202020204" pitchFamily="34" charset="0"/>
              </a:rPr>
              <a:t>heat</a:t>
            </a:r>
            <a:r>
              <a:rPr lang="fr-FR" sz="800" dirty="0">
                <a:cs typeface="Arial" panose="020B0604020202020204" pitchFamily="34" charset="0"/>
              </a:rPr>
              <a:t> pipe </a:t>
            </a:r>
            <a:r>
              <a:rPr lang="fr-FR" sz="800" dirty="0" err="1">
                <a:cs typeface="Arial" panose="020B0604020202020204" pitchFamily="34" charset="0"/>
              </a:rPr>
              <a:t>using</a:t>
            </a:r>
            <a:r>
              <a:rPr lang="fr-FR" sz="800" dirty="0">
                <a:cs typeface="Arial" panose="020B0604020202020204" pitchFamily="34" charset="0"/>
              </a:rPr>
              <a:t> CFD techniques</a:t>
            </a:r>
            <a:r>
              <a:rPr lang="fr-FR" sz="800" dirty="0" smtClean="0">
                <a:cs typeface="Arial" panose="020B0604020202020204" pitchFamily="34" charset="0"/>
              </a:rPr>
              <a:t>, Cryogenics, Volume </a:t>
            </a:r>
            <a:r>
              <a:rPr lang="fr-FR" sz="800" dirty="0">
                <a:cs typeface="Arial" panose="020B0604020202020204" pitchFamily="34" charset="0"/>
              </a:rPr>
              <a:t>147</a:t>
            </a:r>
            <a:r>
              <a:rPr lang="fr-FR" sz="800" dirty="0" smtClean="0">
                <a:cs typeface="Arial" panose="020B0604020202020204" pitchFamily="34" charset="0"/>
              </a:rPr>
              <a:t>, 2025, 104061</a:t>
            </a:r>
            <a:r>
              <a:rPr lang="fr-FR" sz="800" dirty="0">
                <a:cs typeface="Arial" panose="020B0604020202020204" pitchFamily="34" charset="0"/>
              </a:rPr>
              <a:t>,</a:t>
            </a:r>
          </a:p>
          <a:p>
            <a:r>
              <a:rPr lang="fr-FR" sz="800" dirty="0" smtClean="0">
                <a:solidFill>
                  <a:srgbClr val="0000FF"/>
                </a:solidFill>
                <a:cs typeface="Arial" panose="020B0604020202020204" pitchFamily="34" charset="0"/>
              </a:rPr>
              <a:t>https</a:t>
            </a:r>
            <a:r>
              <a:rPr lang="fr-FR" sz="800" dirty="0">
                <a:solidFill>
                  <a:srgbClr val="0000FF"/>
                </a:solidFill>
                <a:cs typeface="Arial" panose="020B0604020202020204" pitchFamily="34" charset="0"/>
              </a:rPr>
              <a:t>://</a:t>
            </a:r>
            <a:r>
              <a:rPr lang="fr-FR" sz="800" dirty="0" smtClean="0">
                <a:solidFill>
                  <a:srgbClr val="0000FF"/>
                </a:solidFill>
                <a:cs typeface="Arial" panose="020B0604020202020204" pitchFamily="34" charset="0"/>
              </a:rPr>
              <a:t>doi.org/10.1016/j.cryogenics.2025.104061</a:t>
            </a:r>
            <a:endParaRPr lang="fr-FR" sz="800" dirty="0">
              <a:solidFill>
                <a:srgbClr val="0000FF"/>
              </a:solidFill>
              <a:cs typeface="Arial" panose="020B060402020202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231835" y="5013176"/>
            <a:ext cx="1019407" cy="651288"/>
          </a:xfrm>
          <a:prstGeom prst="rect">
            <a:avLst/>
          </a:prstGeom>
          <a:solidFill>
            <a:srgbClr val="FF0000">
              <a:alpha val="10000"/>
            </a:srgbClr>
          </a:solidFill>
          <a:ln w="1905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1225890" y="2440559"/>
            <a:ext cx="1019408" cy="628401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ubtitle 2"/>
          <p:cNvSpPr txBox="1">
            <a:spLocks/>
          </p:cNvSpPr>
          <p:nvPr/>
        </p:nvSpPr>
        <p:spPr>
          <a:xfrm>
            <a:off x="-23201" y="6044558"/>
            <a:ext cx="4176464" cy="3067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Temperature and </a:t>
            </a:r>
            <a:r>
              <a:rPr lang="pl-PL" sz="1200" dirty="0">
                <a:latin typeface="Arial" panose="020B0604020202020204" pitchFamily="34" charset="0"/>
                <a:cs typeface="Arial" panose="020B0604020202020204" pitchFamily="34" charset="0"/>
              </a:rPr>
              <a:t>fraction contours </a:t>
            </a:r>
            <a:r>
              <a:rPr lang="pl-P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inside of 1 loop PHP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2624021" y="3965254"/>
            <a:ext cx="10801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cs typeface="Arial" panose="020B0604020202020204" pitchFamily="34" charset="0"/>
              </a:rPr>
              <a:t>N</a:t>
            </a:r>
            <a:r>
              <a:rPr lang="en-US" sz="1600" baseline="-25000" dirty="0" smtClean="0">
                <a:cs typeface="Arial" panose="020B0604020202020204" pitchFamily="34" charset="0"/>
              </a:rPr>
              <a:t>2</a:t>
            </a:r>
            <a:r>
              <a:rPr lang="en-US" sz="1600" dirty="0" smtClean="0">
                <a:cs typeface="Arial" panose="020B0604020202020204" pitchFamily="34" charset="0"/>
              </a:rPr>
              <a:t> PHP</a:t>
            </a:r>
            <a:endParaRPr lang="en-US" sz="1600" dirty="0">
              <a:cs typeface="Arial" panose="020B0604020202020204" pitchFamily="34" charset="0"/>
            </a:endParaRPr>
          </a:p>
        </p:txBody>
      </p:sp>
      <p:pic>
        <p:nvPicPr>
          <p:cNvPr id="46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7367" y="2447060"/>
            <a:ext cx="3969049" cy="3204336"/>
          </a:xfrm>
          <a:prstGeom prst="rect">
            <a:avLst/>
          </a:prstGeom>
        </p:spPr>
      </p:pic>
      <p:sp>
        <p:nvSpPr>
          <p:cNvPr id="12" name="Subtitle 2"/>
          <p:cNvSpPr txBox="1">
            <a:spLocks/>
          </p:cNvSpPr>
          <p:nvPr/>
        </p:nvSpPr>
        <p:spPr>
          <a:xfrm>
            <a:off x="1225890" y="2192511"/>
            <a:ext cx="364886" cy="337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6004491" y="2204865"/>
            <a:ext cx="654800" cy="337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18 W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193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itre 1"/>
          <p:cNvSpPr>
            <a:spLocks noGrp="1"/>
          </p:cNvSpPr>
          <p:nvPr>
            <p:ph type="title"/>
          </p:nvPr>
        </p:nvSpPr>
        <p:spPr>
          <a:xfrm>
            <a:off x="323529" y="152402"/>
            <a:ext cx="7776864" cy="360363"/>
          </a:xfrm>
        </p:spPr>
        <p:txBody>
          <a:bodyPr/>
          <a:lstStyle/>
          <a:p>
            <a:r>
              <a:rPr lang="en-US" altLang="en-US" dirty="0" smtClean="0"/>
              <a:t>Modeling </a:t>
            </a:r>
            <a:r>
              <a:rPr lang="en-US" altLang="en-US" dirty="0"/>
              <a:t>Cryogenic </a:t>
            </a:r>
            <a:r>
              <a:rPr lang="en-US" altLang="en-US" dirty="0" smtClean="0"/>
              <a:t>PHP</a:t>
            </a:r>
            <a:endParaRPr lang="en-US" altLang="en-US" dirty="0"/>
          </a:p>
        </p:txBody>
      </p:sp>
      <p:pic>
        <p:nvPicPr>
          <p:cNvPr id="23" name="Picture 2" descr="https://ars.els-cdn.com/content/image/1-s2.0-S0011227525000396-gr006_lrg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34"/>
          <a:stretch/>
        </p:blipFill>
        <p:spPr bwMode="auto">
          <a:xfrm>
            <a:off x="1079612" y="718083"/>
            <a:ext cx="2808312" cy="2537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https://ars.els-cdn.com/content/image/1-s2.0-S0011227525000396-gr006_lrg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266"/>
          <a:stretch/>
        </p:blipFill>
        <p:spPr bwMode="auto">
          <a:xfrm>
            <a:off x="5253955" y="788452"/>
            <a:ext cx="2755803" cy="2478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Rectangle 37"/>
          <p:cNvSpPr/>
          <p:nvPr/>
        </p:nvSpPr>
        <p:spPr>
          <a:xfrm>
            <a:off x="5253955" y="6095293"/>
            <a:ext cx="31656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00" dirty="0" smtClean="0">
                <a:cs typeface="Arial" panose="020B0604020202020204" pitchFamily="34" charset="0"/>
              </a:rPr>
              <a:t>Marcin Opalski et al. </a:t>
            </a:r>
            <a:r>
              <a:rPr lang="fr-FR" sz="800" dirty="0" err="1" smtClean="0">
                <a:cs typeface="Arial" panose="020B0604020202020204" pitchFamily="34" charset="0"/>
              </a:rPr>
              <a:t>Modeling</a:t>
            </a:r>
            <a:r>
              <a:rPr lang="fr-FR" sz="800" dirty="0" smtClean="0">
                <a:cs typeface="Arial" panose="020B0604020202020204" pitchFamily="34" charset="0"/>
              </a:rPr>
              <a:t> </a:t>
            </a:r>
            <a:r>
              <a:rPr lang="fr-FR" sz="800" dirty="0">
                <a:cs typeface="Arial" panose="020B0604020202020204" pitchFamily="34" charset="0"/>
              </a:rPr>
              <a:t>of </a:t>
            </a:r>
            <a:r>
              <a:rPr lang="fr-FR" sz="800" dirty="0" err="1">
                <a:cs typeface="Arial" panose="020B0604020202020204" pitchFamily="34" charset="0"/>
              </a:rPr>
              <a:t>cryogenic</a:t>
            </a:r>
            <a:r>
              <a:rPr lang="fr-FR" sz="800" dirty="0">
                <a:cs typeface="Arial" panose="020B0604020202020204" pitchFamily="34" charset="0"/>
              </a:rPr>
              <a:t> </a:t>
            </a:r>
            <a:r>
              <a:rPr lang="fr-FR" sz="800" dirty="0" err="1">
                <a:cs typeface="Arial" panose="020B0604020202020204" pitchFamily="34" charset="0"/>
              </a:rPr>
              <a:t>pulsating</a:t>
            </a:r>
            <a:r>
              <a:rPr lang="fr-FR" sz="800" dirty="0">
                <a:cs typeface="Arial" panose="020B0604020202020204" pitchFamily="34" charset="0"/>
              </a:rPr>
              <a:t> </a:t>
            </a:r>
            <a:r>
              <a:rPr lang="fr-FR" sz="800" dirty="0" err="1">
                <a:cs typeface="Arial" panose="020B0604020202020204" pitchFamily="34" charset="0"/>
              </a:rPr>
              <a:t>heat</a:t>
            </a:r>
            <a:r>
              <a:rPr lang="fr-FR" sz="800" dirty="0">
                <a:cs typeface="Arial" panose="020B0604020202020204" pitchFamily="34" charset="0"/>
              </a:rPr>
              <a:t> pipe </a:t>
            </a:r>
            <a:r>
              <a:rPr lang="fr-FR" sz="800" dirty="0" err="1">
                <a:cs typeface="Arial" panose="020B0604020202020204" pitchFamily="34" charset="0"/>
              </a:rPr>
              <a:t>using</a:t>
            </a:r>
            <a:r>
              <a:rPr lang="fr-FR" sz="800" dirty="0">
                <a:cs typeface="Arial" panose="020B0604020202020204" pitchFamily="34" charset="0"/>
              </a:rPr>
              <a:t> CFD techniques</a:t>
            </a:r>
            <a:r>
              <a:rPr lang="fr-FR" sz="800" dirty="0" smtClean="0">
                <a:cs typeface="Arial" panose="020B0604020202020204" pitchFamily="34" charset="0"/>
              </a:rPr>
              <a:t>, Cryogenics, Volume </a:t>
            </a:r>
            <a:r>
              <a:rPr lang="fr-FR" sz="800" dirty="0">
                <a:cs typeface="Arial" panose="020B0604020202020204" pitchFamily="34" charset="0"/>
              </a:rPr>
              <a:t>147</a:t>
            </a:r>
            <a:r>
              <a:rPr lang="fr-FR" sz="800" dirty="0" smtClean="0">
                <a:cs typeface="Arial" panose="020B0604020202020204" pitchFamily="34" charset="0"/>
              </a:rPr>
              <a:t>, 2025, 104061</a:t>
            </a:r>
            <a:r>
              <a:rPr lang="fr-FR" sz="800" dirty="0">
                <a:cs typeface="Arial" panose="020B0604020202020204" pitchFamily="34" charset="0"/>
              </a:rPr>
              <a:t>,</a:t>
            </a:r>
          </a:p>
          <a:p>
            <a:r>
              <a:rPr lang="fr-FR" sz="800" dirty="0" smtClean="0">
                <a:solidFill>
                  <a:srgbClr val="0000FF"/>
                </a:solidFill>
                <a:cs typeface="Arial" panose="020B0604020202020204" pitchFamily="34" charset="0"/>
              </a:rPr>
              <a:t>https</a:t>
            </a:r>
            <a:r>
              <a:rPr lang="fr-FR" sz="800" dirty="0">
                <a:solidFill>
                  <a:srgbClr val="0000FF"/>
                </a:solidFill>
                <a:cs typeface="Arial" panose="020B0604020202020204" pitchFamily="34" charset="0"/>
              </a:rPr>
              <a:t>://</a:t>
            </a:r>
            <a:r>
              <a:rPr lang="fr-FR" sz="800" dirty="0" smtClean="0">
                <a:solidFill>
                  <a:srgbClr val="0000FF"/>
                </a:solidFill>
                <a:cs typeface="Arial" panose="020B0604020202020204" pitchFamily="34" charset="0"/>
              </a:rPr>
              <a:t>doi.org/10.1016/j.cryogenics.2025.104061</a:t>
            </a:r>
            <a:endParaRPr lang="fr-FR" sz="800" dirty="0">
              <a:solidFill>
                <a:srgbClr val="0000FF"/>
              </a:solidFill>
              <a:cs typeface="Arial" panose="020B0604020202020204" pitchFamily="34" charset="0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4439" y="3524255"/>
            <a:ext cx="3139440" cy="2444496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251520" y="6021314"/>
            <a:ext cx="44644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00" dirty="0" smtClean="0"/>
              <a:t>Data </a:t>
            </a:r>
            <a:r>
              <a:rPr lang="fr-FR" sz="800" dirty="0" err="1" smtClean="0"/>
              <a:t>from</a:t>
            </a:r>
            <a:r>
              <a:rPr lang="fr-FR" sz="800" dirty="0" smtClean="0"/>
              <a:t> K.R</a:t>
            </a:r>
            <a:r>
              <a:rPr lang="fr-FR" sz="800" dirty="0"/>
              <a:t>. </a:t>
            </a:r>
            <a:r>
              <a:rPr lang="fr-FR" sz="800" dirty="0" smtClean="0"/>
              <a:t>Sagar et al. </a:t>
            </a:r>
            <a:r>
              <a:rPr lang="fr-FR" sz="800" dirty="0" err="1" smtClean="0"/>
              <a:t>Novel</a:t>
            </a:r>
            <a:r>
              <a:rPr lang="fr-FR" sz="800" dirty="0" smtClean="0"/>
              <a:t> </a:t>
            </a:r>
            <a:r>
              <a:rPr lang="fr-FR" sz="800" dirty="0"/>
              <a:t>condenser </a:t>
            </a:r>
            <a:r>
              <a:rPr lang="fr-FR" sz="800" dirty="0" err="1"/>
              <a:t>based</a:t>
            </a:r>
            <a:r>
              <a:rPr lang="fr-FR" sz="800" dirty="0"/>
              <a:t> </a:t>
            </a:r>
            <a:r>
              <a:rPr lang="fr-FR" sz="800" dirty="0" err="1"/>
              <a:t>cryogenic</a:t>
            </a:r>
            <a:r>
              <a:rPr lang="fr-FR" sz="800" dirty="0"/>
              <a:t> </a:t>
            </a:r>
            <a:r>
              <a:rPr lang="fr-FR" sz="800" dirty="0" err="1"/>
              <a:t>pulsating</a:t>
            </a:r>
            <a:r>
              <a:rPr lang="fr-FR" sz="800" dirty="0"/>
              <a:t> </a:t>
            </a:r>
            <a:r>
              <a:rPr lang="fr-FR" sz="800" dirty="0" err="1"/>
              <a:t>heat</a:t>
            </a:r>
            <a:r>
              <a:rPr lang="fr-FR" sz="800" dirty="0"/>
              <a:t> pipe: investigations on influence of </a:t>
            </a:r>
            <a:r>
              <a:rPr lang="fr-FR" sz="800" dirty="0" err="1"/>
              <a:t>geometrical</a:t>
            </a:r>
            <a:r>
              <a:rPr lang="fr-FR" sz="800" dirty="0"/>
              <a:t> </a:t>
            </a:r>
            <a:r>
              <a:rPr lang="fr-FR" sz="800" dirty="0" err="1" smtClean="0"/>
              <a:t>parameters</a:t>
            </a:r>
            <a:r>
              <a:rPr lang="fr-FR" sz="800" dirty="0" smtClean="0"/>
              <a:t>, Cryogenics</a:t>
            </a:r>
            <a:r>
              <a:rPr lang="fr-FR" sz="800" dirty="0"/>
              <a:t>, 126 (2022), Article </a:t>
            </a:r>
            <a:r>
              <a:rPr lang="fr-FR" sz="800" dirty="0" smtClean="0"/>
              <a:t>103543</a:t>
            </a:r>
            <a:endParaRPr lang="fr-FR" sz="800" dirty="0"/>
          </a:p>
        </p:txBody>
      </p:sp>
      <p:pic>
        <p:nvPicPr>
          <p:cNvPr id="39" name="Image 3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544108"/>
            <a:ext cx="3130296" cy="2432304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 bwMode="auto">
          <a:xfrm>
            <a:off x="5383411" y="3731488"/>
            <a:ext cx="2764800" cy="230400"/>
          </a:xfrm>
          <a:prstGeom prst="rect">
            <a:avLst/>
          </a:prstGeom>
          <a:solidFill>
            <a:srgbClr val="CCFFFF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971600" y="3638605"/>
            <a:ext cx="2764800" cy="126625"/>
          </a:xfrm>
          <a:prstGeom prst="rect">
            <a:avLst/>
          </a:prstGeom>
          <a:solidFill>
            <a:srgbClr val="FFCCFF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1808801" y="733525"/>
            <a:ext cx="364886" cy="337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2659086" y="724229"/>
            <a:ext cx="364886" cy="337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3490016" y="706299"/>
            <a:ext cx="364886" cy="337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20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</a:t>
            </a:r>
            <a:r>
              <a:rPr lang="en-US" dirty="0" smtClean="0"/>
              <a:t>uture work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3" y="762003"/>
            <a:ext cx="8640959" cy="5475309"/>
          </a:xfrm>
        </p:spPr>
        <p:txBody>
          <a:bodyPr/>
          <a:lstStyle/>
          <a:p>
            <a:r>
              <a:rPr lang="en-US" dirty="0" smtClean="0">
                <a:solidFill>
                  <a:srgbClr val="E50019"/>
                </a:solidFill>
              </a:rPr>
              <a:t>Reduced gravity</a:t>
            </a:r>
          </a:p>
          <a:p>
            <a:r>
              <a:rPr lang="en-US" dirty="0" smtClean="0"/>
              <a:t>Adding visualizatio</a:t>
            </a:r>
            <a:r>
              <a:rPr lang="en-US" dirty="0" smtClean="0"/>
              <a:t>n to the </a:t>
            </a:r>
            <a:r>
              <a:rPr lang="en-US" dirty="0" err="1" smtClean="0"/>
              <a:t>LHe</a:t>
            </a:r>
            <a:r>
              <a:rPr lang="en-US" dirty="0" smtClean="0"/>
              <a:t> boiling test facility under reduced gravity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solidFill>
                  <a:srgbClr val="E50019"/>
                </a:solidFill>
              </a:rPr>
              <a:t>PHP</a:t>
            </a:r>
          </a:p>
          <a:p>
            <a:r>
              <a:rPr lang="en-US" dirty="0" smtClean="0"/>
              <a:t>Study </a:t>
            </a:r>
            <a:r>
              <a:rPr lang="en-US" dirty="0" smtClean="0"/>
              <a:t>of the diameter size effect on the thermal performance</a:t>
            </a:r>
          </a:p>
          <a:p>
            <a:r>
              <a:rPr lang="en-US" dirty="0" smtClean="0"/>
              <a:t>Flexible </a:t>
            </a:r>
            <a:r>
              <a:rPr lang="en-US" dirty="0"/>
              <a:t>PHP </a:t>
            </a:r>
            <a:r>
              <a:rPr lang="en-US" dirty="0" smtClean="0"/>
              <a:t>evaporator to </a:t>
            </a:r>
            <a:r>
              <a:rPr lang="en-US" dirty="0"/>
              <a:t>match the </a:t>
            </a:r>
            <a:r>
              <a:rPr lang="en-US" dirty="0" smtClean="0"/>
              <a:t>magnet geometry</a:t>
            </a:r>
            <a:endParaRPr lang="en-US" dirty="0"/>
          </a:p>
          <a:p>
            <a:r>
              <a:rPr lang="en-US" dirty="0" smtClean="0"/>
              <a:t>Bending </a:t>
            </a:r>
            <a:r>
              <a:rPr lang="en-US" dirty="0" smtClean="0"/>
              <a:t>effect</a:t>
            </a:r>
          </a:p>
          <a:p>
            <a:r>
              <a:rPr lang="en-US" dirty="0" smtClean="0"/>
              <a:t>Velocity </a:t>
            </a:r>
            <a:r>
              <a:rPr lang="en-US" dirty="0"/>
              <a:t>bubble measurement with capacitance </a:t>
            </a:r>
            <a:r>
              <a:rPr lang="en-US" dirty="0" smtClean="0"/>
              <a:t>method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>
                <a:solidFill>
                  <a:srgbClr val="E50019"/>
                </a:solidFill>
              </a:rPr>
              <a:t>Modeling PHP</a:t>
            </a:r>
          </a:p>
          <a:p>
            <a:r>
              <a:rPr lang="en-US" dirty="0" smtClean="0"/>
              <a:t>Computations extended to other cryogens</a:t>
            </a:r>
          </a:p>
          <a:p>
            <a:r>
              <a:rPr lang="en-US" dirty="0" smtClean="0"/>
              <a:t>Comparison with a smaller CEA-made PHP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09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2960948"/>
            <a:ext cx="4788024" cy="936103"/>
          </a:xfrm>
        </p:spPr>
        <p:txBody>
          <a:bodyPr/>
          <a:lstStyle/>
          <a:p>
            <a:pPr marL="180975" indent="0">
              <a:buNone/>
            </a:pPr>
            <a:r>
              <a:rPr lang="en-US" sz="2800" b="1" dirty="0">
                <a:solidFill>
                  <a:srgbClr val="E50019"/>
                </a:solidFill>
              </a:rPr>
              <a:t>Very high field </a:t>
            </a:r>
            <a:r>
              <a:rPr lang="en-US" sz="2800" b="1" dirty="0" smtClean="0">
                <a:solidFill>
                  <a:srgbClr val="E50019"/>
                </a:solidFill>
              </a:rPr>
              <a:t>magnets cooling</a:t>
            </a:r>
            <a:endParaRPr lang="en-US" sz="2800" b="1" dirty="0">
              <a:solidFill>
                <a:srgbClr val="E50019"/>
              </a:solidFill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323528" y="263352"/>
            <a:ext cx="5616623" cy="50135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" name="Espace réservé pour une image  14">
            <a:extLst>
              <a:ext uri="{FF2B5EF4-FFF2-40B4-BE49-F238E27FC236}">
                <a16:creationId xmlns:a16="http://schemas.microsoft.com/office/drawing/2014/main" id="{0B17BF0A-2483-C681-4CD5-D177C58892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709" y="0"/>
            <a:ext cx="4978291" cy="6858000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</a:cxnLst>
            <a:rect l="l" t="t" r="r" b="b"/>
            <a:pathLst>
              <a:path w="5957423" h="6858000">
                <a:moveTo>
                  <a:pt x="738225" y="6793932"/>
                </a:moveTo>
                <a:cubicBezTo>
                  <a:pt x="771350" y="6819166"/>
                  <a:pt x="796195" y="6838092"/>
                  <a:pt x="814828" y="6852286"/>
                </a:cubicBezTo>
                <a:lnTo>
                  <a:pt x="822329" y="6858000"/>
                </a:lnTo>
                <a:lnTo>
                  <a:pt x="655724" y="6858000"/>
                </a:lnTo>
                <a:lnTo>
                  <a:pt x="656989" y="6857017"/>
                </a:lnTo>
                <a:cubicBezTo>
                  <a:pt x="738225" y="6793932"/>
                  <a:pt x="738225" y="6793932"/>
                  <a:pt x="738225" y="6793932"/>
                </a:cubicBezTo>
                <a:close/>
                <a:moveTo>
                  <a:pt x="733493" y="6434348"/>
                </a:moveTo>
                <a:cubicBezTo>
                  <a:pt x="733493" y="6780527"/>
                  <a:pt x="733493" y="6780527"/>
                  <a:pt x="733493" y="6780527"/>
                </a:cubicBezTo>
                <a:cubicBezTo>
                  <a:pt x="639637" y="6853075"/>
                  <a:pt x="639637" y="6853075"/>
                  <a:pt x="639637" y="6853075"/>
                </a:cubicBezTo>
                <a:cubicBezTo>
                  <a:pt x="645158" y="6854652"/>
                  <a:pt x="650679" y="6855440"/>
                  <a:pt x="656989" y="6857017"/>
                </a:cubicBezTo>
                <a:cubicBezTo>
                  <a:pt x="650679" y="6856229"/>
                  <a:pt x="644369" y="6854652"/>
                  <a:pt x="638848" y="6853863"/>
                </a:cubicBezTo>
                <a:lnTo>
                  <a:pt x="633515" y="6858000"/>
                </a:lnTo>
                <a:lnTo>
                  <a:pt x="371479" y="6858000"/>
                </a:lnTo>
                <a:lnTo>
                  <a:pt x="371479" y="6799592"/>
                </a:lnTo>
                <a:cubicBezTo>
                  <a:pt x="371479" y="6715076"/>
                  <a:pt x="371479" y="6715076"/>
                  <a:pt x="371479" y="6715076"/>
                </a:cubicBezTo>
                <a:cubicBezTo>
                  <a:pt x="733493" y="6434348"/>
                  <a:pt x="733493" y="6434348"/>
                  <a:pt x="733493" y="6434348"/>
                </a:cubicBezTo>
                <a:close/>
                <a:moveTo>
                  <a:pt x="1106548" y="5786939"/>
                </a:moveTo>
                <a:cubicBezTo>
                  <a:pt x="1106548" y="6133906"/>
                  <a:pt x="1106548" y="6133906"/>
                  <a:pt x="1106548" y="6133906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744534" y="6413845"/>
                  <a:pt x="744534" y="6413845"/>
                  <a:pt x="744534" y="6413845"/>
                </a:cubicBezTo>
                <a:cubicBezTo>
                  <a:pt x="744534" y="6067667"/>
                  <a:pt x="744534" y="6067667"/>
                  <a:pt x="744534" y="6067667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1106548" y="5786939"/>
                  <a:pt x="1106548" y="5786939"/>
                  <a:pt x="1106548" y="5786939"/>
                </a:cubicBezTo>
                <a:close/>
                <a:moveTo>
                  <a:pt x="1739875" y="5671020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739875" y="5671020"/>
                  <a:pt x="1739875" y="5671020"/>
                  <a:pt x="1739875" y="5671020"/>
                </a:cubicBezTo>
                <a:close/>
                <a:moveTo>
                  <a:pt x="1488280" y="5495959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853448" y="5773533"/>
                  <a:pt x="1853448" y="5773533"/>
                  <a:pt x="1853448" y="5773533"/>
                </a:cubicBezTo>
                <a:cubicBezTo>
                  <a:pt x="1489068" y="6056627"/>
                  <a:pt x="1489068" y="6056627"/>
                  <a:pt x="1489068" y="6056627"/>
                </a:cubicBezTo>
                <a:cubicBezTo>
                  <a:pt x="1123900" y="5779053"/>
                  <a:pt x="1123900" y="5779053"/>
                  <a:pt x="1123900" y="5779053"/>
                </a:cubicBezTo>
                <a:cubicBezTo>
                  <a:pt x="1488280" y="5495959"/>
                  <a:pt x="1488280" y="5495959"/>
                  <a:pt x="1488280" y="5495959"/>
                </a:cubicBezTo>
                <a:close/>
                <a:moveTo>
                  <a:pt x="359648" y="4847761"/>
                </a:moveTo>
                <a:cubicBezTo>
                  <a:pt x="724817" y="5125335"/>
                  <a:pt x="724817" y="5125335"/>
                  <a:pt x="724817" y="5125335"/>
                </a:cubicBezTo>
                <a:cubicBezTo>
                  <a:pt x="487418" y="5309070"/>
                  <a:pt x="487418" y="5309070"/>
                  <a:pt x="487418" y="5309070"/>
                </a:cubicBezTo>
                <a:cubicBezTo>
                  <a:pt x="493727" y="5320110"/>
                  <a:pt x="493727" y="5320110"/>
                  <a:pt x="493727" y="5320110"/>
                </a:cubicBezTo>
                <a:cubicBezTo>
                  <a:pt x="733493" y="5134798"/>
                  <a:pt x="733493" y="5134798"/>
                  <a:pt x="733493" y="5134798"/>
                </a:cubicBezTo>
                <a:cubicBezTo>
                  <a:pt x="733493" y="5480976"/>
                  <a:pt x="733493" y="5480976"/>
                  <a:pt x="733493" y="5480976"/>
                </a:cubicBezTo>
                <a:cubicBezTo>
                  <a:pt x="633328" y="5558256"/>
                  <a:pt x="633328" y="5558256"/>
                  <a:pt x="633328" y="5558256"/>
                </a:cubicBezTo>
                <a:cubicBezTo>
                  <a:pt x="641215" y="5570873"/>
                  <a:pt x="641215" y="5570873"/>
                  <a:pt x="641215" y="5570873"/>
                </a:cubicBezTo>
                <a:cubicBezTo>
                  <a:pt x="737436" y="5495959"/>
                  <a:pt x="737436" y="5495959"/>
                  <a:pt x="737436" y="5495959"/>
                </a:cubicBezTo>
                <a:cubicBezTo>
                  <a:pt x="1102605" y="5773533"/>
                  <a:pt x="1102605" y="5773533"/>
                  <a:pt x="1102605" y="5773533"/>
                </a:cubicBezTo>
                <a:cubicBezTo>
                  <a:pt x="866783" y="5956479"/>
                  <a:pt x="866783" y="5956479"/>
                  <a:pt x="866783" y="5956479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865994" y="5957268"/>
                  <a:pt x="865994" y="5957268"/>
                  <a:pt x="865994" y="5957268"/>
                </a:cubicBezTo>
                <a:cubicBezTo>
                  <a:pt x="738225" y="6056627"/>
                  <a:pt x="738225" y="6056627"/>
                  <a:pt x="738225" y="6056627"/>
                </a:cubicBezTo>
                <a:cubicBezTo>
                  <a:pt x="373056" y="5779053"/>
                  <a:pt x="373056" y="5779053"/>
                  <a:pt x="373056" y="5779053"/>
                </a:cubicBezTo>
                <a:cubicBezTo>
                  <a:pt x="640426" y="5571661"/>
                  <a:pt x="640426" y="5571661"/>
                  <a:pt x="640426" y="5571661"/>
                </a:cubicBezTo>
                <a:cubicBezTo>
                  <a:pt x="633328" y="5559044"/>
                  <a:pt x="633328" y="5559044"/>
                  <a:pt x="633328" y="5559044"/>
                </a:cubicBezTo>
                <a:cubicBezTo>
                  <a:pt x="371479" y="5761705"/>
                  <a:pt x="371479" y="5761705"/>
                  <a:pt x="371479" y="5761705"/>
                </a:cubicBezTo>
                <a:cubicBezTo>
                  <a:pt x="371479" y="5415526"/>
                  <a:pt x="371479" y="5415526"/>
                  <a:pt x="371479" y="5415526"/>
                </a:cubicBezTo>
                <a:cubicBezTo>
                  <a:pt x="493727" y="5320898"/>
                  <a:pt x="493727" y="5320898"/>
                  <a:pt x="493727" y="5320898"/>
                </a:cubicBezTo>
                <a:cubicBezTo>
                  <a:pt x="486629" y="5309070"/>
                  <a:pt x="486629" y="5309070"/>
                  <a:pt x="486629" y="5309070"/>
                </a:cubicBezTo>
                <a:cubicBezTo>
                  <a:pt x="365169" y="5403697"/>
                  <a:pt x="365169" y="5403697"/>
                  <a:pt x="365169" y="5403697"/>
                </a:cubicBezTo>
                <a:cubicBezTo>
                  <a:pt x="0" y="5126124"/>
                  <a:pt x="0" y="5126124"/>
                  <a:pt x="0" y="5126124"/>
                </a:cubicBezTo>
                <a:cubicBezTo>
                  <a:pt x="359648" y="4847761"/>
                  <a:pt x="359648" y="4847761"/>
                  <a:pt x="359648" y="4847761"/>
                </a:cubicBezTo>
                <a:close/>
                <a:moveTo>
                  <a:pt x="1106548" y="4487388"/>
                </a:moveTo>
                <a:cubicBezTo>
                  <a:pt x="1106548" y="4833567"/>
                  <a:pt x="1106548" y="4833567"/>
                  <a:pt x="1106548" y="4833567"/>
                </a:cubicBezTo>
                <a:cubicBezTo>
                  <a:pt x="1018214" y="4902172"/>
                  <a:pt x="1018214" y="4902172"/>
                  <a:pt x="1018214" y="4902172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017425" y="4902960"/>
                  <a:pt x="1017425" y="4902960"/>
                  <a:pt x="1017425" y="4902960"/>
                </a:cubicBezTo>
                <a:cubicBezTo>
                  <a:pt x="744534" y="5114295"/>
                  <a:pt x="744534" y="5114295"/>
                  <a:pt x="744534" y="5114295"/>
                </a:cubicBezTo>
                <a:cubicBezTo>
                  <a:pt x="744534" y="4768116"/>
                  <a:pt x="744534" y="4768116"/>
                  <a:pt x="744534" y="4768116"/>
                </a:cubicBezTo>
                <a:cubicBezTo>
                  <a:pt x="856530" y="4680586"/>
                  <a:pt x="856530" y="4680586"/>
                  <a:pt x="856530" y="4680586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857319" y="4680586"/>
                  <a:pt x="857319" y="4680586"/>
                  <a:pt x="857319" y="4680586"/>
                </a:cubicBezTo>
                <a:cubicBezTo>
                  <a:pt x="1106548" y="4487388"/>
                  <a:pt x="1106548" y="4487388"/>
                  <a:pt x="1106548" y="4487388"/>
                </a:cubicBezTo>
                <a:close/>
                <a:moveTo>
                  <a:pt x="737436" y="4196409"/>
                </a:moveTo>
                <a:cubicBezTo>
                  <a:pt x="1102605" y="4473983"/>
                  <a:pt x="1102605" y="4473983"/>
                  <a:pt x="1102605" y="4473983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738225" y="4756288"/>
                  <a:pt x="738225" y="4756288"/>
                  <a:pt x="738225" y="4756288"/>
                </a:cubicBezTo>
                <a:cubicBezTo>
                  <a:pt x="373056" y="4478714"/>
                  <a:pt x="373056" y="4478714"/>
                  <a:pt x="373056" y="4478714"/>
                </a:cubicBezTo>
                <a:cubicBezTo>
                  <a:pt x="737436" y="4196409"/>
                  <a:pt x="737436" y="4196409"/>
                  <a:pt x="737436" y="4196409"/>
                </a:cubicBezTo>
                <a:close/>
                <a:moveTo>
                  <a:pt x="1115224" y="3544268"/>
                </a:moveTo>
                <a:cubicBezTo>
                  <a:pt x="1125477" y="3552154"/>
                  <a:pt x="1125477" y="3552154"/>
                  <a:pt x="1125477" y="3552154"/>
                </a:cubicBezTo>
                <a:cubicBezTo>
                  <a:pt x="1480393" y="3821842"/>
                  <a:pt x="1480393" y="3821842"/>
                  <a:pt x="1480393" y="3821842"/>
                </a:cubicBezTo>
                <a:cubicBezTo>
                  <a:pt x="1116013" y="4104935"/>
                  <a:pt x="1116013" y="4104935"/>
                  <a:pt x="1116013" y="4104935"/>
                </a:cubicBezTo>
                <a:cubicBezTo>
                  <a:pt x="750844" y="3826573"/>
                  <a:pt x="750844" y="3826573"/>
                  <a:pt x="750844" y="3826573"/>
                </a:cubicBezTo>
                <a:cubicBezTo>
                  <a:pt x="1115224" y="3544268"/>
                  <a:pt x="1115224" y="3544268"/>
                  <a:pt x="1115224" y="3544268"/>
                </a:cubicBezTo>
                <a:close/>
                <a:moveTo>
                  <a:pt x="1480393" y="2538851"/>
                </a:moveTo>
                <a:cubicBezTo>
                  <a:pt x="1480393" y="2885030"/>
                  <a:pt x="1480393" y="2885030"/>
                  <a:pt x="1480393" y="2885030"/>
                </a:cubicBezTo>
                <a:cubicBezTo>
                  <a:pt x="1386537" y="2957578"/>
                  <a:pt x="1386537" y="2957578"/>
                  <a:pt x="1386537" y="2957578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385748" y="2958366"/>
                  <a:pt x="1385748" y="2958366"/>
                  <a:pt x="1385748" y="2958366"/>
                </a:cubicBezTo>
                <a:cubicBezTo>
                  <a:pt x="1118379" y="3165758"/>
                  <a:pt x="1118379" y="3165758"/>
                  <a:pt x="1118379" y="3165758"/>
                </a:cubicBezTo>
                <a:cubicBezTo>
                  <a:pt x="1118379" y="2819579"/>
                  <a:pt x="1118379" y="2819579"/>
                  <a:pt x="1118379" y="2819579"/>
                </a:cubicBezTo>
                <a:cubicBezTo>
                  <a:pt x="1246148" y="2720221"/>
                  <a:pt x="1246148" y="2720221"/>
                  <a:pt x="1246148" y="2720221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246937" y="2719432"/>
                  <a:pt x="1246937" y="2719432"/>
                  <a:pt x="1246937" y="2719432"/>
                </a:cubicBezTo>
                <a:cubicBezTo>
                  <a:pt x="1480393" y="2538851"/>
                  <a:pt x="1480393" y="2538851"/>
                  <a:pt x="1480393" y="2538851"/>
                </a:cubicBezTo>
                <a:close/>
                <a:moveTo>
                  <a:pt x="732704" y="1598885"/>
                </a:moveTo>
                <a:cubicBezTo>
                  <a:pt x="1097873" y="1876459"/>
                  <a:pt x="1097873" y="1876459"/>
                  <a:pt x="1097873" y="1876459"/>
                </a:cubicBezTo>
                <a:cubicBezTo>
                  <a:pt x="860473" y="2060194"/>
                  <a:pt x="860473" y="2060194"/>
                  <a:pt x="860473" y="2060194"/>
                </a:cubicBezTo>
                <a:cubicBezTo>
                  <a:pt x="867572" y="2072022"/>
                  <a:pt x="867572" y="2072022"/>
                  <a:pt x="867572" y="2072022"/>
                </a:cubicBezTo>
                <a:cubicBezTo>
                  <a:pt x="1106548" y="1885922"/>
                  <a:pt x="1106548" y="1885922"/>
                  <a:pt x="1106548" y="1885922"/>
                </a:cubicBezTo>
                <a:cubicBezTo>
                  <a:pt x="1106548" y="2232889"/>
                  <a:pt x="1106548" y="2232889"/>
                  <a:pt x="1106548" y="2232889"/>
                </a:cubicBezTo>
                <a:cubicBezTo>
                  <a:pt x="1007172" y="2310168"/>
                  <a:pt x="1007172" y="2310168"/>
                  <a:pt x="1007172" y="2310168"/>
                </a:cubicBezTo>
                <a:cubicBezTo>
                  <a:pt x="1014270" y="2322785"/>
                  <a:pt x="1014270" y="2322785"/>
                  <a:pt x="1014270" y="2322785"/>
                </a:cubicBezTo>
                <a:cubicBezTo>
                  <a:pt x="1110492" y="2247872"/>
                  <a:pt x="1110492" y="2247872"/>
                  <a:pt x="1110492" y="2247872"/>
                </a:cubicBezTo>
                <a:cubicBezTo>
                  <a:pt x="1475660" y="2525446"/>
                  <a:pt x="1475660" y="2525446"/>
                  <a:pt x="1475660" y="2525446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112069" y="2807751"/>
                  <a:pt x="1112069" y="2807751"/>
                  <a:pt x="1112069" y="2807751"/>
                </a:cubicBezTo>
                <a:cubicBezTo>
                  <a:pt x="746900" y="2530177"/>
                  <a:pt x="746900" y="2530177"/>
                  <a:pt x="746900" y="2530177"/>
                </a:cubicBezTo>
                <a:cubicBezTo>
                  <a:pt x="1013481" y="2322785"/>
                  <a:pt x="1013481" y="2322785"/>
                  <a:pt x="1013481" y="2322785"/>
                </a:cubicBezTo>
                <a:cubicBezTo>
                  <a:pt x="1006383" y="2310168"/>
                  <a:pt x="1006383" y="2310168"/>
                  <a:pt x="1006383" y="2310168"/>
                </a:cubicBezTo>
                <a:cubicBezTo>
                  <a:pt x="744534" y="2513617"/>
                  <a:pt x="744534" y="2513617"/>
                  <a:pt x="744534" y="2513617"/>
                </a:cubicBezTo>
                <a:cubicBezTo>
                  <a:pt x="744534" y="2166650"/>
                  <a:pt x="744534" y="2166650"/>
                  <a:pt x="744534" y="2166650"/>
                </a:cubicBezTo>
                <a:cubicBezTo>
                  <a:pt x="866783" y="2072022"/>
                  <a:pt x="866783" y="2072022"/>
                  <a:pt x="866783" y="2072022"/>
                </a:cubicBezTo>
                <a:cubicBezTo>
                  <a:pt x="860473" y="2060983"/>
                  <a:pt x="860473" y="2060983"/>
                  <a:pt x="860473" y="2060983"/>
                </a:cubicBezTo>
                <a:cubicBezTo>
                  <a:pt x="738225" y="2155610"/>
                  <a:pt x="738225" y="2155610"/>
                  <a:pt x="738225" y="2155610"/>
                </a:cubicBezTo>
                <a:cubicBezTo>
                  <a:pt x="373056" y="1878036"/>
                  <a:pt x="373056" y="1878036"/>
                  <a:pt x="373056" y="1878036"/>
                </a:cubicBezTo>
                <a:cubicBezTo>
                  <a:pt x="732704" y="1598885"/>
                  <a:pt x="732704" y="1598885"/>
                  <a:pt x="732704" y="1598885"/>
                </a:cubicBezTo>
                <a:close/>
                <a:moveTo>
                  <a:pt x="1480393" y="1238512"/>
                </a:moveTo>
                <a:cubicBezTo>
                  <a:pt x="1480393" y="1585480"/>
                  <a:pt x="1480393" y="1585480"/>
                  <a:pt x="1480393" y="1585480"/>
                </a:cubicBezTo>
                <a:cubicBezTo>
                  <a:pt x="1391269" y="1654085"/>
                  <a:pt x="1391269" y="1654085"/>
                  <a:pt x="1391269" y="1654085"/>
                </a:cubicBezTo>
                <a:cubicBezTo>
                  <a:pt x="1399156" y="1664336"/>
                  <a:pt x="1399156" y="1664336"/>
                  <a:pt x="1399156" y="1664336"/>
                </a:cubicBezTo>
                <a:cubicBezTo>
                  <a:pt x="1483547" y="1598885"/>
                  <a:pt x="1483547" y="1598885"/>
                  <a:pt x="1483547" y="1598885"/>
                </a:cubicBezTo>
                <a:cubicBezTo>
                  <a:pt x="1848716" y="1876459"/>
                  <a:pt x="1848716" y="1876459"/>
                  <a:pt x="1848716" y="1876459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489068" y="2155610"/>
                  <a:pt x="1489068" y="2155610"/>
                  <a:pt x="1489068" y="2155610"/>
                </a:cubicBezTo>
                <a:cubicBezTo>
                  <a:pt x="1123900" y="1878036"/>
                  <a:pt x="1123900" y="1878036"/>
                  <a:pt x="1123900" y="1878036"/>
                </a:cubicBezTo>
                <a:cubicBezTo>
                  <a:pt x="1398368" y="1665124"/>
                  <a:pt x="1398368" y="1665124"/>
                  <a:pt x="1398368" y="1665124"/>
                </a:cubicBezTo>
                <a:cubicBezTo>
                  <a:pt x="1390481" y="1654085"/>
                  <a:pt x="1390481" y="1654085"/>
                  <a:pt x="1390481" y="1654085"/>
                </a:cubicBezTo>
                <a:cubicBezTo>
                  <a:pt x="1118379" y="1865419"/>
                  <a:pt x="1118379" y="1865419"/>
                  <a:pt x="1118379" y="1865419"/>
                </a:cubicBezTo>
                <a:cubicBezTo>
                  <a:pt x="1118379" y="1519240"/>
                  <a:pt x="1118379" y="1519240"/>
                  <a:pt x="1118379" y="1519240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480393" y="1238512"/>
                  <a:pt x="1480393" y="1238512"/>
                  <a:pt x="1480393" y="1238512"/>
                </a:cubicBezTo>
                <a:close/>
                <a:moveTo>
                  <a:pt x="1110492" y="947533"/>
                </a:moveTo>
                <a:cubicBezTo>
                  <a:pt x="1475660" y="1225107"/>
                  <a:pt x="1475660" y="1225107"/>
                  <a:pt x="1475660" y="1225107"/>
                </a:cubicBezTo>
                <a:cubicBezTo>
                  <a:pt x="1223276" y="1421459"/>
                  <a:pt x="1223276" y="1421459"/>
                  <a:pt x="1223276" y="1421459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222487" y="1422247"/>
                  <a:pt x="1222487" y="1422247"/>
                  <a:pt x="1222487" y="1422247"/>
                </a:cubicBezTo>
                <a:cubicBezTo>
                  <a:pt x="1112069" y="1508201"/>
                  <a:pt x="1112069" y="1508201"/>
                  <a:pt x="1112069" y="1508201"/>
                </a:cubicBezTo>
                <a:cubicBezTo>
                  <a:pt x="746900" y="1230627"/>
                  <a:pt x="746900" y="1230627"/>
                  <a:pt x="746900" y="1230627"/>
                </a:cubicBezTo>
                <a:cubicBezTo>
                  <a:pt x="1110492" y="947533"/>
                  <a:pt x="1110492" y="947533"/>
                  <a:pt x="1110492" y="947533"/>
                </a:cubicBezTo>
                <a:close/>
                <a:moveTo>
                  <a:pt x="1488280" y="296181"/>
                </a:moveTo>
                <a:cubicBezTo>
                  <a:pt x="1498533" y="304066"/>
                  <a:pt x="1498533" y="304066"/>
                  <a:pt x="1498533" y="304066"/>
                </a:cubicBezTo>
                <a:cubicBezTo>
                  <a:pt x="1853448" y="573754"/>
                  <a:pt x="1853448" y="573754"/>
                  <a:pt x="1853448" y="573754"/>
                </a:cubicBezTo>
                <a:cubicBezTo>
                  <a:pt x="1489068" y="856060"/>
                  <a:pt x="1489068" y="856060"/>
                  <a:pt x="1489068" y="856060"/>
                </a:cubicBezTo>
                <a:cubicBezTo>
                  <a:pt x="1123900" y="578486"/>
                  <a:pt x="1123900" y="578486"/>
                  <a:pt x="1123900" y="578486"/>
                </a:cubicBezTo>
                <a:cubicBezTo>
                  <a:pt x="1488280" y="296181"/>
                  <a:pt x="1488280" y="296181"/>
                  <a:pt x="1488280" y="296181"/>
                </a:cubicBezTo>
                <a:close/>
                <a:moveTo>
                  <a:pt x="1493012" y="0"/>
                </a:moveTo>
                <a:lnTo>
                  <a:pt x="5957423" y="0"/>
                </a:lnTo>
                <a:lnTo>
                  <a:pt x="5957423" y="6858000"/>
                </a:lnTo>
                <a:lnTo>
                  <a:pt x="843615" y="6858000"/>
                </a:lnTo>
                <a:lnTo>
                  <a:pt x="810785" y="6833040"/>
                </a:lnTo>
                <a:cubicBezTo>
                  <a:pt x="746900" y="6784470"/>
                  <a:pt x="746900" y="6784470"/>
                  <a:pt x="746900" y="6784470"/>
                </a:cubicBezTo>
                <a:cubicBezTo>
                  <a:pt x="746900" y="6429617"/>
                  <a:pt x="746900" y="6429617"/>
                  <a:pt x="746900" y="6429617"/>
                </a:cubicBezTo>
                <a:cubicBezTo>
                  <a:pt x="1019002" y="6218282"/>
                  <a:pt x="1019002" y="6218282"/>
                  <a:pt x="1019002" y="6218282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1019791" y="6217493"/>
                  <a:pt x="1019791" y="6217493"/>
                  <a:pt x="1019791" y="6217493"/>
                </a:cubicBezTo>
                <a:cubicBezTo>
                  <a:pt x="1110492" y="6147311"/>
                  <a:pt x="1110492" y="6147311"/>
                  <a:pt x="1110492" y="6147311"/>
                </a:cubicBezTo>
                <a:cubicBezTo>
                  <a:pt x="1489068" y="6435925"/>
                  <a:pt x="1489068" y="6435925"/>
                  <a:pt x="1489068" y="6435925"/>
                </a:cubicBezTo>
                <a:cubicBezTo>
                  <a:pt x="1870800" y="6140214"/>
                  <a:pt x="1870800" y="6140214"/>
                  <a:pt x="1870800" y="6140214"/>
                </a:cubicBezTo>
                <a:cubicBezTo>
                  <a:pt x="1870800" y="6021930"/>
                  <a:pt x="1870800" y="6021930"/>
                  <a:pt x="1870800" y="6021930"/>
                </a:cubicBezTo>
                <a:cubicBezTo>
                  <a:pt x="1857392" y="6027450"/>
                  <a:pt x="1857392" y="6027450"/>
                  <a:pt x="1857392" y="6027450"/>
                </a:cubicBezTo>
                <a:cubicBezTo>
                  <a:pt x="1857392" y="6133906"/>
                  <a:pt x="1857392" y="6133906"/>
                  <a:pt x="1857392" y="6133906"/>
                </a:cubicBezTo>
                <a:cubicBezTo>
                  <a:pt x="1495378" y="6413845"/>
                  <a:pt x="1495378" y="6413845"/>
                  <a:pt x="1495378" y="6413845"/>
                </a:cubicBezTo>
                <a:cubicBezTo>
                  <a:pt x="1495378" y="6067667"/>
                  <a:pt x="1495378" y="6067667"/>
                  <a:pt x="1495378" y="6067667"/>
                </a:cubicBezTo>
                <a:cubicBezTo>
                  <a:pt x="1857392" y="5786939"/>
                  <a:pt x="1857392" y="5786939"/>
                  <a:pt x="1857392" y="5786939"/>
                </a:cubicBezTo>
                <a:cubicBezTo>
                  <a:pt x="1857392" y="6026661"/>
                  <a:pt x="1857392" y="6026661"/>
                  <a:pt x="1857392" y="6026661"/>
                </a:cubicBezTo>
                <a:cubicBezTo>
                  <a:pt x="1870800" y="6021141"/>
                  <a:pt x="1870800" y="6021141"/>
                  <a:pt x="1870800" y="6021141"/>
                </a:cubicBezTo>
                <a:cubicBezTo>
                  <a:pt x="1870800" y="5770379"/>
                  <a:pt x="1870800" y="5770379"/>
                  <a:pt x="1870800" y="5770379"/>
                </a:cubicBezTo>
                <a:cubicBezTo>
                  <a:pt x="1739875" y="5671020"/>
                  <a:pt x="1739875" y="5671020"/>
                  <a:pt x="1739875" y="5671020"/>
                </a:cubicBezTo>
                <a:cubicBezTo>
                  <a:pt x="1497744" y="5487285"/>
                  <a:pt x="1497744" y="5487285"/>
                  <a:pt x="1497744" y="5487285"/>
                </a:cubicBezTo>
                <a:cubicBezTo>
                  <a:pt x="1497744" y="5307493"/>
                  <a:pt x="1497744" y="5307493"/>
                  <a:pt x="1497744" y="5307493"/>
                </a:cubicBezTo>
                <a:cubicBezTo>
                  <a:pt x="1484336" y="5309858"/>
                  <a:pt x="1484336" y="5309858"/>
                  <a:pt x="1484336" y="5309858"/>
                </a:cubicBezTo>
                <a:cubicBezTo>
                  <a:pt x="1484336" y="5480976"/>
                  <a:pt x="1484336" y="5480976"/>
                  <a:pt x="1484336" y="5480976"/>
                </a:cubicBezTo>
                <a:cubicBezTo>
                  <a:pt x="1122322" y="5761705"/>
                  <a:pt x="1122322" y="5761705"/>
                  <a:pt x="1122322" y="5761705"/>
                </a:cubicBezTo>
                <a:cubicBezTo>
                  <a:pt x="1122322" y="5415526"/>
                  <a:pt x="1122322" y="5415526"/>
                  <a:pt x="1122322" y="5415526"/>
                </a:cubicBezTo>
                <a:cubicBezTo>
                  <a:pt x="1292682" y="5283047"/>
                  <a:pt x="1292682" y="5283047"/>
                  <a:pt x="1292682" y="5283047"/>
                </a:cubicBezTo>
                <a:cubicBezTo>
                  <a:pt x="1285583" y="5272796"/>
                  <a:pt x="1285583" y="5272796"/>
                  <a:pt x="1285583" y="5272796"/>
                </a:cubicBezTo>
                <a:cubicBezTo>
                  <a:pt x="1116013" y="5403697"/>
                  <a:pt x="1116013" y="5403697"/>
                  <a:pt x="1116013" y="5403697"/>
                </a:cubicBezTo>
                <a:cubicBezTo>
                  <a:pt x="750844" y="5126124"/>
                  <a:pt x="750844" y="5126124"/>
                  <a:pt x="750844" y="5126124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110492" y="4847761"/>
                  <a:pt x="1110492" y="4847761"/>
                  <a:pt x="1110492" y="4847761"/>
                </a:cubicBezTo>
                <a:cubicBezTo>
                  <a:pt x="1475660" y="5125335"/>
                  <a:pt x="1475660" y="5125335"/>
                  <a:pt x="1475660" y="5125335"/>
                </a:cubicBezTo>
                <a:cubicBezTo>
                  <a:pt x="1285583" y="5272008"/>
                  <a:pt x="1285583" y="5272008"/>
                  <a:pt x="1285583" y="5272008"/>
                </a:cubicBezTo>
                <a:cubicBezTo>
                  <a:pt x="1293470" y="5283047"/>
                  <a:pt x="1293470" y="5283047"/>
                  <a:pt x="1293470" y="5283047"/>
                </a:cubicBezTo>
                <a:cubicBezTo>
                  <a:pt x="1484336" y="5134798"/>
                  <a:pt x="1484336" y="5134798"/>
                  <a:pt x="1484336" y="5134798"/>
                </a:cubicBezTo>
                <a:cubicBezTo>
                  <a:pt x="1484336" y="5309070"/>
                  <a:pt x="1484336" y="5309070"/>
                  <a:pt x="1484336" y="5309070"/>
                </a:cubicBezTo>
                <a:cubicBezTo>
                  <a:pt x="1497744" y="5306704"/>
                  <a:pt x="1497744" y="5306704"/>
                  <a:pt x="1497744" y="5306704"/>
                </a:cubicBezTo>
                <a:cubicBezTo>
                  <a:pt x="1497744" y="5129278"/>
                  <a:pt x="1497744" y="5129278"/>
                  <a:pt x="1497744" y="5129278"/>
                </a:cubicBezTo>
                <a:cubicBezTo>
                  <a:pt x="1513518" y="5116661"/>
                  <a:pt x="1513518" y="5116661"/>
                  <a:pt x="1513518" y="5116661"/>
                </a:cubicBezTo>
                <a:cubicBezTo>
                  <a:pt x="1513518" y="5100101"/>
                  <a:pt x="1513518" y="5100101"/>
                  <a:pt x="1513518" y="5100101"/>
                </a:cubicBezTo>
                <a:cubicBezTo>
                  <a:pt x="1495378" y="5114295"/>
                  <a:pt x="1495378" y="5114295"/>
                  <a:pt x="1495378" y="5114295"/>
                </a:cubicBezTo>
                <a:cubicBezTo>
                  <a:pt x="1495378" y="4768116"/>
                  <a:pt x="1495378" y="4768116"/>
                  <a:pt x="1495378" y="4768116"/>
                </a:cubicBezTo>
                <a:cubicBezTo>
                  <a:pt x="1513518" y="4753922"/>
                  <a:pt x="1513518" y="4753922"/>
                  <a:pt x="1513518" y="4753922"/>
                </a:cubicBezTo>
                <a:cubicBezTo>
                  <a:pt x="1513518" y="4737362"/>
                  <a:pt x="1513518" y="4737362"/>
                  <a:pt x="1513518" y="4737362"/>
                </a:cubicBezTo>
                <a:cubicBezTo>
                  <a:pt x="1489068" y="4756288"/>
                  <a:pt x="1489068" y="4756288"/>
                  <a:pt x="1489068" y="4756288"/>
                </a:cubicBezTo>
                <a:cubicBezTo>
                  <a:pt x="1123900" y="4478714"/>
                  <a:pt x="1123900" y="4478714"/>
                  <a:pt x="1123900" y="4478714"/>
                </a:cubicBezTo>
                <a:cubicBezTo>
                  <a:pt x="1488280" y="4196409"/>
                  <a:pt x="1488280" y="4196409"/>
                  <a:pt x="1488280" y="4196409"/>
                </a:cubicBezTo>
                <a:cubicBezTo>
                  <a:pt x="1853448" y="4473983"/>
                  <a:pt x="1853448" y="4473983"/>
                  <a:pt x="1853448" y="4473983"/>
                </a:cubicBezTo>
                <a:cubicBezTo>
                  <a:pt x="1514307" y="4737362"/>
                  <a:pt x="1514307" y="4737362"/>
                  <a:pt x="1514307" y="4737362"/>
                </a:cubicBezTo>
                <a:cubicBezTo>
                  <a:pt x="1514307" y="4753134"/>
                  <a:pt x="1514307" y="4753134"/>
                  <a:pt x="1514307" y="4753134"/>
                </a:cubicBezTo>
                <a:cubicBezTo>
                  <a:pt x="1857392" y="4487388"/>
                  <a:pt x="1857392" y="4487388"/>
                  <a:pt x="1857392" y="4487388"/>
                </a:cubicBezTo>
                <a:cubicBezTo>
                  <a:pt x="1857392" y="4833567"/>
                  <a:pt x="1857392" y="4833567"/>
                  <a:pt x="1857392" y="4833567"/>
                </a:cubicBezTo>
                <a:cubicBezTo>
                  <a:pt x="1514307" y="5100101"/>
                  <a:pt x="1514307" y="5100101"/>
                  <a:pt x="1514307" y="5100101"/>
                </a:cubicBezTo>
                <a:cubicBezTo>
                  <a:pt x="1514307" y="5116661"/>
                  <a:pt x="1514307" y="5116661"/>
                  <a:pt x="1514307" y="5116661"/>
                </a:cubicBezTo>
                <a:cubicBezTo>
                  <a:pt x="1870800" y="4839875"/>
                  <a:pt x="1870800" y="4839875"/>
                  <a:pt x="1870800" y="4839875"/>
                </a:cubicBezTo>
                <a:cubicBezTo>
                  <a:pt x="1870800" y="4470828"/>
                  <a:pt x="1870800" y="4470828"/>
                  <a:pt x="1870800" y="4470828"/>
                </a:cubicBezTo>
                <a:cubicBezTo>
                  <a:pt x="1497744" y="4186946"/>
                  <a:pt x="1497744" y="4186946"/>
                  <a:pt x="1497744" y="4186946"/>
                </a:cubicBezTo>
                <a:cubicBezTo>
                  <a:pt x="1497744" y="3839190"/>
                  <a:pt x="1497744" y="3839190"/>
                  <a:pt x="1497744" y="3839190"/>
                </a:cubicBezTo>
                <a:cubicBezTo>
                  <a:pt x="1484336" y="3849441"/>
                  <a:pt x="1484336" y="3849441"/>
                  <a:pt x="1484336" y="3849441"/>
                </a:cubicBezTo>
                <a:cubicBezTo>
                  <a:pt x="1484336" y="4182215"/>
                  <a:pt x="1484336" y="4182215"/>
                  <a:pt x="1484336" y="4182215"/>
                </a:cubicBezTo>
                <a:cubicBezTo>
                  <a:pt x="1122322" y="4462154"/>
                  <a:pt x="1122322" y="4462154"/>
                  <a:pt x="1122322" y="4462154"/>
                </a:cubicBezTo>
                <a:cubicBezTo>
                  <a:pt x="1122322" y="4115975"/>
                  <a:pt x="1122322" y="4115975"/>
                  <a:pt x="1122322" y="4115975"/>
                </a:cubicBezTo>
                <a:cubicBezTo>
                  <a:pt x="1484336" y="3835248"/>
                  <a:pt x="1484336" y="3835248"/>
                  <a:pt x="1484336" y="3835248"/>
                </a:cubicBezTo>
                <a:cubicBezTo>
                  <a:pt x="1484336" y="3848653"/>
                  <a:pt x="1484336" y="3848653"/>
                  <a:pt x="1484336" y="3848653"/>
                </a:cubicBezTo>
                <a:cubicBezTo>
                  <a:pt x="1497744" y="3838402"/>
                  <a:pt x="1497744" y="3838402"/>
                  <a:pt x="1497744" y="3838402"/>
                </a:cubicBezTo>
                <a:cubicBezTo>
                  <a:pt x="1497744" y="3818688"/>
                  <a:pt x="1497744" y="3818688"/>
                  <a:pt x="1497744" y="3818688"/>
                </a:cubicBezTo>
                <a:cubicBezTo>
                  <a:pt x="1136519" y="3544268"/>
                  <a:pt x="1136519" y="3544268"/>
                  <a:pt x="1136519" y="3544268"/>
                </a:cubicBezTo>
                <a:cubicBezTo>
                  <a:pt x="1125477" y="3552154"/>
                  <a:pt x="1125477" y="3552154"/>
                  <a:pt x="1125477" y="3552154"/>
                </a:cubicBezTo>
                <a:cubicBezTo>
                  <a:pt x="1135730" y="3543479"/>
                  <a:pt x="1135730" y="3543479"/>
                  <a:pt x="1135730" y="3543479"/>
                </a:cubicBezTo>
                <a:cubicBezTo>
                  <a:pt x="1119956" y="3531651"/>
                  <a:pt x="1119956" y="3531651"/>
                  <a:pt x="1119956" y="3531651"/>
                </a:cubicBezTo>
                <a:cubicBezTo>
                  <a:pt x="1119956" y="3519822"/>
                  <a:pt x="1119956" y="3519822"/>
                  <a:pt x="1119956" y="3519822"/>
                </a:cubicBezTo>
                <a:cubicBezTo>
                  <a:pt x="1106548" y="3519822"/>
                  <a:pt x="1106548" y="3519822"/>
                  <a:pt x="1106548" y="3519822"/>
                </a:cubicBezTo>
                <a:cubicBezTo>
                  <a:pt x="1106548" y="3532439"/>
                  <a:pt x="1106548" y="3532439"/>
                  <a:pt x="1106548" y="3532439"/>
                </a:cubicBezTo>
                <a:cubicBezTo>
                  <a:pt x="744534" y="3812379"/>
                  <a:pt x="744534" y="3812379"/>
                  <a:pt x="744534" y="3812379"/>
                </a:cubicBezTo>
                <a:cubicBezTo>
                  <a:pt x="744534" y="3495377"/>
                  <a:pt x="744534" y="3495377"/>
                  <a:pt x="744534" y="3495377"/>
                </a:cubicBezTo>
                <a:cubicBezTo>
                  <a:pt x="744534" y="3466989"/>
                  <a:pt x="744534" y="3466989"/>
                  <a:pt x="744534" y="3466989"/>
                </a:cubicBezTo>
                <a:cubicBezTo>
                  <a:pt x="1106548" y="3186261"/>
                  <a:pt x="1106548" y="3186261"/>
                  <a:pt x="1106548" y="3186261"/>
                </a:cubicBezTo>
                <a:cubicBezTo>
                  <a:pt x="1106548" y="3500109"/>
                  <a:pt x="1106548" y="3500109"/>
                  <a:pt x="1106548" y="3500109"/>
                </a:cubicBezTo>
                <a:cubicBezTo>
                  <a:pt x="1106548" y="3519034"/>
                  <a:pt x="1106548" y="3519034"/>
                  <a:pt x="1106548" y="3519034"/>
                </a:cubicBezTo>
                <a:cubicBezTo>
                  <a:pt x="1119956" y="3519034"/>
                  <a:pt x="1119956" y="3519034"/>
                  <a:pt x="1119956" y="3519034"/>
                </a:cubicBezTo>
                <a:cubicBezTo>
                  <a:pt x="1119956" y="3180741"/>
                  <a:pt x="1119956" y="3180741"/>
                  <a:pt x="1119956" y="3180741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483547" y="2899224"/>
                  <a:pt x="1483547" y="2899224"/>
                  <a:pt x="1483547" y="2899224"/>
                </a:cubicBezTo>
                <a:cubicBezTo>
                  <a:pt x="1862913" y="3187049"/>
                  <a:pt x="1862913" y="3187049"/>
                  <a:pt x="1862913" y="3187049"/>
                </a:cubicBezTo>
                <a:cubicBezTo>
                  <a:pt x="2243855" y="2891339"/>
                  <a:pt x="2243855" y="2891339"/>
                  <a:pt x="2243855" y="2891339"/>
                </a:cubicBezTo>
                <a:cubicBezTo>
                  <a:pt x="2243855" y="2773843"/>
                  <a:pt x="2243855" y="2773843"/>
                  <a:pt x="2243855" y="2773843"/>
                </a:cubicBezTo>
                <a:cubicBezTo>
                  <a:pt x="2231236" y="2779363"/>
                  <a:pt x="2231236" y="2779363"/>
                  <a:pt x="2231236" y="2779363"/>
                </a:cubicBezTo>
                <a:cubicBezTo>
                  <a:pt x="2231236" y="2885030"/>
                  <a:pt x="2231236" y="2885030"/>
                  <a:pt x="2231236" y="2885030"/>
                </a:cubicBezTo>
                <a:cubicBezTo>
                  <a:pt x="1869222" y="3165758"/>
                  <a:pt x="1869222" y="3165758"/>
                  <a:pt x="1869222" y="3165758"/>
                </a:cubicBezTo>
                <a:cubicBezTo>
                  <a:pt x="1869222" y="2819579"/>
                  <a:pt x="1869222" y="2819579"/>
                  <a:pt x="1869222" y="2819579"/>
                </a:cubicBezTo>
                <a:cubicBezTo>
                  <a:pt x="2231236" y="2538851"/>
                  <a:pt x="2231236" y="2538851"/>
                  <a:pt x="2231236" y="2538851"/>
                </a:cubicBezTo>
                <a:cubicBezTo>
                  <a:pt x="2231236" y="2778574"/>
                  <a:pt x="2231236" y="2778574"/>
                  <a:pt x="2231236" y="2778574"/>
                </a:cubicBezTo>
                <a:cubicBezTo>
                  <a:pt x="2243855" y="2773054"/>
                  <a:pt x="2243855" y="2773054"/>
                  <a:pt x="2243855" y="2773054"/>
                </a:cubicBezTo>
                <a:cubicBezTo>
                  <a:pt x="2243855" y="2522291"/>
                  <a:pt x="2243855" y="2522291"/>
                  <a:pt x="2243855" y="2522291"/>
                </a:cubicBezTo>
                <a:cubicBezTo>
                  <a:pt x="2113720" y="2422933"/>
                  <a:pt x="2113720" y="2422933"/>
                  <a:pt x="2113720" y="2422933"/>
                </a:cubicBezTo>
                <a:cubicBezTo>
                  <a:pt x="2100312" y="2429241"/>
                  <a:pt x="2100312" y="2429241"/>
                  <a:pt x="2100312" y="2429241"/>
                </a:cubicBezTo>
                <a:cubicBezTo>
                  <a:pt x="2226503" y="2525446"/>
                  <a:pt x="2226503" y="2525446"/>
                  <a:pt x="2226503" y="2525446"/>
                </a:cubicBezTo>
                <a:cubicBezTo>
                  <a:pt x="1862124" y="2807751"/>
                  <a:pt x="1862124" y="2807751"/>
                  <a:pt x="1862124" y="2807751"/>
                </a:cubicBezTo>
                <a:cubicBezTo>
                  <a:pt x="1496955" y="2530177"/>
                  <a:pt x="1496955" y="2530177"/>
                  <a:pt x="1496955" y="2530177"/>
                </a:cubicBezTo>
                <a:cubicBezTo>
                  <a:pt x="1861335" y="2247872"/>
                  <a:pt x="1861335" y="2247872"/>
                  <a:pt x="1861335" y="2247872"/>
                </a:cubicBezTo>
                <a:cubicBezTo>
                  <a:pt x="2099523" y="2428452"/>
                  <a:pt x="2099523" y="2428452"/>
                  <a:pt x="2099523" y="2428452"/>
                </a:cubicBezTo>
                <a:cubicBezTo>
                  <a:pt x="2112931" y="2422144"/>
                  <a:pt x="2112931" y="2422144"/>
                  <a:pt x="2112931" y="2422144"/>
                </a:cubicBezTo>
                <a:cubicBezTo>
                  <a:pt x="1870800" y="2238409"/>
                  <a:pt x="1870800" y="2238409"/>
                  <a:pt x="1870800" y="2238409"/>
                </a:cubicBezTo>
                <a:cubicBezTo>
                  <a:pt x="1870800" y="2059405"/>
                  <a:pt x="1870800" y="2059405"/>
                  <a:pt x="1870800" y="2059405"/>
                </a:cubicBezTo>
                <a:cubicBezTo>
                  <a:pt x="1857392" y="2060983"/>
                  <a:pt x="1857392" y="2060983"/>
                  <a:pt x="1857392" y="2060983"/>
                </a:cubicBezTo>
                <a:cubicBezTo>
                  <a:pt x="1857392" y="2232889"/>
                  <a:pt x="1857392" y="2232889"/>
                  <a:pt x="1857392" y="2232889"/>
                </a:cubicBezTo>
                <a:cubicBezTo>
                  <a:pt x="1496167" y="2513617"/>
                  <a:pt x="1496167" y="2513617"/>
                  <a:pt x="1496167" y="2513617"/>
                </a:cubicBezTo>
                <a:cubicBezTo>
                  <a:pt x="1496167" y="2166650"/>
                  <a:pt x="1496167" y="2166650"/>
                  <a:pt x="1496167" y="2166650"/>
                </a:cubicBezTo>
                <a:cubicBezTo>
                  <a:pt x="1666526" y="2034960"/>
                  <a:pt x="1666526" y="2034960"/>
                  <a:pt x="1666526" y="2034960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666526" y="2034172"/>
                  <a:pt x="1666526" y="2034172"/>
                  <a:pt x="1666526" y="2034172"/>
                </a:cubicBezTo>
                <a:cubicBezTo>
                  <a:pt x="1857392" y="1885922"/>
                  <a:pt x="1857392" y="1885922"/>
                  <a:pt x="1857392" y="1885922"/>
                </a:cubicBezTo>
                <a:cubicBezTo>
                  <a:pt x="1857392" y="2060194"/>
                  <a:pt x="1857392" y="2060194"/>
                  <a:pt x="1857392" y="2060194"/>
                </a:cubicBezTo>
                <a:cubicBezTo>
                  <a:pt x="1870800" y="2058617"/>
                  <a:pt x="1870800" y="2058617"/>
                  <a:pt x="1870800" y="2058617"/>
                </a:cubicBezTo>
                <a:cubicBezTo>
                  <a:pt x="1870800" y="1881190"/>
                  <a:pt x="1870800" y="1881190"/>
                  <a:pt x="1870800" y="1881190"/>
                </a:cubicBezTo>
                <a:cubicBezTo>
                  <a:pt x="1886574" y="1868573"/>
                  <a:pt x="1886574" y="1868573"/>
                  <a:pt x="1886574" y="1868573"/>
                </a:cubicBezTo>
                <a:cubicBezTo>
                  <a:pt x="1886574" y="1852014"/>
                  <a:pt x="1886574" y="1852014"/>
                  <a:pt x="1886574" y="1852014"/>
                </a:cubicBezTo>
                <a:cubicBezTo>
                  <a:pt x="1869222" y="1865419"/>
                  <a:pt x="1869222" y="1865419"/>
                  <a:pt x="1869222" y="1865419"/>
                </a:cubicBezTo>
                <a:cubicBezTo>
                  <a:pt x="1869222" y="1519240"/>
                  <a:pt x="1869222" y="1519240"/>
                  <a:pt x="1869222" y="1519240"/>
                </a:cubicBezTo>
                <a:cubicBezTo>
                  <a:pt x="1886574" y="1505835"/>
                  <a:pt x="1886574" y="1505835"/>
                  <a:pt x="1886574" y="1505835"/>
                </a:cubicBezTo>
                <a:cubicBezTo>
                  <a:pt x="1886574" y="1489275"/>
                  <a:pt x="1886574" y="1489275"/>
                  <a:pt x="1886574" y="1489275"/>
                </a:cubicBezTo>
                <a:cubicBezTo>
                  <a:pt x="1862124" y="1508201"/>
                  <a:pt x="1862124" y="1508201"/>
                  <a:pt x="1862124" y="1508201"/>
                </a:cubicBezTo>
                <a:cubicBezTo>
                  <a:pt x="1496955" y="1230627"/>
                  <a:pt x="1496955" y="1230627"/>
                  <a:pt x="1496955" y="1230627"/>
                </a:cubicBezTo>
                <a:cubicBezTo>
                  <a:pt x="1861335" y="947533"/>
                  <a:pt x="1861335" y="947533"/>
                  <a:pt x="1861335" y="947533"/>
                </a:cubicBezTo>
                <a:cubicBezTo>
                  <a:pt x="2226503" y="1225107"/>
                  <a:pt x="2226503" y="1225107"/>
                  <a:pt x="2226503" y="1225107"/>
                </a:cubicBezTo>
                <a:cubicBezTo>
                  <a:pt x="1887362" y="1488487"/>
                  <a:pt x="1887362" y="1488487"/>
                  <a:pt x="1887362" y="1488487"/>
                </a:cubicBezTo>
                <a:cubicBezTo>
                  <a:pt x="1887362" y="1505046"/>
                  <a:pt x="1887362" y="1505046"/>
                  <a:pt x="1887362" y="1505046"/>
                </a:cubicBezTo>
                <a:cubicBezTo>
                  <a:pt x="2231236" y="1238512"/>
                  <a:pt x="2231236" y="1238512"/>
                  <a:pt x="2231236" y="1238512"/>
                </a:cubicBezTo>
                <a:cubicBezTo>
                  <a:pt x="2231236" y="1585480"/>
                  <a:pt x="2231236" y="1585480"/>
                  <a:pt x="2231236" y="1585480"/>
                </a:cubicBezTo>
                <a:lnTo>
                  <a:pt x="1887362" y="1851225"/>
                </a:lnTo>
                <a:cubicBezTo>
                  <a:pt x="1887362" y="1867785"/>
                  <a:pt x="1887362" y="1867785"/>
                  <a:pt x="1887362" y="1867785"/>
                </a:cubicBezTo>
                <a:cubicBezTo>
                  <a:pt x="2243855" y="1591788"/>
                  <a:pt x="2243855" y="1591788"/>
                  <a:pt x="2243855" y="1591788"/>
                </a:cubicBezTo>
                <a:cubicBezTo>
                  <a:pt x="2243855" y="1221952"/>
                  <a:pt x="2243855" y="1221952"/>
                  <a:pt x="2243855" y="1221952"/>
                </a:cubicBezTo>
                <a:cubicBezTo>
                  <a:pt x="1870800" y="938859"/>
                  <a:pt x="1870800" y="938859"/>
                  <a:pt x="1870800" y="938859"/>
                </a:cubicBezTo>
                <a:cubicBezTo>
                  <a:pt x="1870800" y="590314"/>
                  <a:pt x="1870800" y="590314"/>
                  <a:pt x="1870800" y="590314"/>
                </a:cubicBezTo>
                <a:cubicBezTo>
                  <a:pt x="1857392" y="600566"/>
                  <a:pt x="1857392" y="600566"/>
                  <a:pt x="1857392" y="600566"/>
                </a:cubicBezTo>
                <a:cubicBezTo>
                  <a:pt x="1857392" y="933339"/>
                  <a:pt x="1857392" y="933339"/>
                  <a:pt x="1857392" y="933339"/>
                </a:cubicBezTo>
                <a:cubicBezTo>
                  <a:pt x="1496167" y="1214067"/>
                  <a:pt x="1496167" y="1214067"/>
                  <a:pt x="1496167" y="1214067"/>
                </a:cubicBezTo>
                <a:cubicBezTo>
                  <a:pt x="1496167" y="867888"/>
                  <a:pt x="1496167" y="867888"/>
                  <a:pt x="1496167" y="867888"/>
                </a:cubicBezTo>
                <a:cubicBezTo>
                  <a:pt x="1857392" y="587160"/>
                  <a:pt x="1857392" y="587160"/>
                  <a:pt x="1857392" y="587160"/>
                </a:cubicBezTo>
                <a:cubicBezTo>
                  <a:pt x="1857392" y="599777"/>
                  <a:pt x="1857392" y="599777"/>
                  <a:pt x="1857392" y="599777"/>
                </a:cubicBezTo>
                <a:cubicBezTo>
                  <a:pt x="1870800" y="589526"/>
                  <a:pt x="1870800" y="589526"/>
                  <a:pt x="1870800" y="589526"/>
                </a:cubicBezTo>
                <a:cubicBezTo>
                  <a:pt x="1870800" y="570600"/>
                  <a:pt x="1870800" y="570600"/>
                  <a:pt x="1870800" y="570600"/>
                </a:cubicBezTo>
                <a:cubicBezTo>
                  <a:pt x="1509574" y="295392"/>
                  <a:pt x="1509574" y="295392"/>
                  <a:pt x="1509574" y="295392"/>
                </a:cubicBezTo>
                <a:cubicBezTo>
                  <a:pt x="1498533" y="304066"/>
                  <a:pt x="1498533" y="304066"/>
                  <a:pt x="1498533" y="304066"/>
                </a:cubicBezTo>
                <a:cubicBezTo>
                  <a:pt x="1508786" y="295392"/>
                  <a:pt x="1508786" y="295392"/>
                  <a:pt x="1508786" y="295392"/>
                </a:cubicBezTo>
                <a:cubicBezTo>
                  <a:pt x="1493012" y="283564"/>
                  <a:pt x="1493012" y="283564"/>
                  <a:pt x="1493012" y="283564"/>
                </a:cubicBezTo>
                <a:cubicBezTo>
                  <a:pt x="1493012" y="97759"/>
                  <a:pt x="1493012" y="28082"/>
                  <a:pt x="1493012" y="1953"/>
                </a:cubicBezTo>
                <a:close/>
                <a:moveTo>
                  <a:pt x="1398859" y="0"/>
                </a:moveTo>
                <a:lnTo>
                  <a:pt x="1480393" y="0"/>
                </a:lnTo>
                <a:lnTo>
                  <a:pt x="1480393" y="84404"/>
                </a:lnTo>
                <a:cubicBezTo>
                  <a:pt x="1480393" y="283564"/>
                  <a:pt x="1480393" y="283564"/>
                  <a:pt x="1480393" y="283564"/>
                </a:cubicBezTo>
                <a:cubicBezTo>
                  <a:pt x="1118379" y="564292"/>
                  <a:pt x="1118379" y="564292"/>
                  <a:pt x="1118379" y="564292"/>
                </a:cubicBezTo>
                <a:cubicBezTo>
                  <a:pt x="1118379" y="218113"/>
                  <a:pt x="1118379" y="218113"/>
                  <a:pt x="1118379" y="218113"/>
                </a:cubicBezTo>
                <a:cubicBezTo>
                  <a:pt x="1267443" y="102194"/>
                  <a:pt x="1341976" y="44235"/>
                  <a:pt x="1379242" y="15255"/>
                </a:cubicBezTo>
                <a:close/>
                <a:moveTo>
                  <a:pt x="840168" y="0"/>
                </a:moveTo>
                <a:lnTo>
                  <a:pt x="1377550" y="0"/>
                </a:lnTo>
                <a:lnTo>
                  <a:pt x="1301753" y="58896"/>
                </a:lnTo>
                <a:cubicBezTo>
                  <a:pt x="1112069" y="206284"/>
                  <a:pt x="1112069" y="206284"/>
                  <a:pt x="1112069" y="206284"/>
                </a:cubicBezTo>
                <a:cubicBezTo>
                  <a:pt x="966554" y="95886"/>
                  <a:pt x="893796" y="40686"/>
                  <a:pt x="857417" y="13087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58602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itr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z="2400" dirty="0" smtClean="0"/>
              <a:t>Cooling disturbance at high magnetic field (1/2)</a:t>
            </a:r>
            <a:endParaRPr lang="en-US" altLang="en-US" sz="2400" dirty="0"/>
          </a:p>
        </p:txBody>
      </p:sp>
      <p:sp>
        <p:nvSpPr>
          <p:cNvPr id="5" name="Espace réservé du contenu 1"/>
          <p:cNvSpPr txBox="1">
            <a:spLocks/>
          </p:cNvSpPr>
          <p:nvPr/>
        </p:nvSpPr>
        <p:spPr bwMode="auto">
          <a:xfrm>
            <a:off x="179512" y="762001"/>
            <a:ext cx="8568952" cy="4899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1619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42925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895350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25730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61925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0764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6pPr>
            <a:lvl7pPr marL="25336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7pPr>
            <a:lvl8pPr marL="29908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8pPr>
            <a:lvl9pPr marL="34480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smtClean="0"/>
              <a:t>Cooling problems with certain high-field magnets cooled with saturated liquid helium at 4.2 K</a:t>
            </a:r>
          </a:p>
          <a:p>
            <a:pPr lvl="1"/>
            <a:r>
              <a:rPr lang="en-US" dirty="0" smtClean="0"/>
              <a:t>NHMFL: 33,8 T [1]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Magnet temperature not stabilized at 4.2 K</a:t>
            </a:r>
          </a:p>
          <a:p>
            <a:pPr lvl="1"/>
            <a:endParaRPr lang="en-US" dirty="0" smtClean="0">
              <a:sym typeface="Wingdings" panose="05000000000000000000" pitchFamily="2" charset="2"/>
            </a:endParaRP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CEA/CNRS: 32,5 T [2]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Magnet temperature not stabilized at 4.2 </a:t>
            </a:r>
            <a:r>
              <a:rPr lang="en-US" dirty="0" smtClean="0">
                <a:sym typeface="Wingdings" panose="05000000000000000000" pitchFamily="2" charset="2"/>
              </a:rPr>
              <a:t>K </a:t>
            </a:r>
          </a:p>
          <a:p>
            <a:pPr lvl="1"/>
            <a:endParaRPr lang="en-US" dirty="0" smtClean="0">
              <a:sym typeface="Wingdings" panose="05000000000000000000" pitchFamily="2" charset="2"/>
            </a:endParaRP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HMFLCAS: 31,5 T [3]</a:t>
            </a:r>
          </a:p>
          <a:p>
            <a:pPr lvl="1"/>
            <a:r>
              <a:rPr lang="en-US" dirty="0"/>
              <a:t>Continuous rise in temperature until a </a:t>
            </a:r>
            <a:r>
              <a:rPr lang="en-US" dirty="0" smtClean="0"/>
              <a:t>“quench” </a:t>
            </a:r>
            <a:r>
              <a:rPr lang="en-US" dirty="0"/>
              <a:t>is reached 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Phenomenon already observed at MIT in 1986 in liquid helium </a:t>
            </a:r>
            <a:r>
              <a:rPr lang="en-US" sz="1600" dirty="0" smtClean="0"/>
              <a:t>[4]</a:t>
            </a:r>
          </a:p>
          <a:p>
            <a:pPr marL="180975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180975" indent="0">
              <a:buNone/>
            </a:pPr>
            <a:endParaRPr lang="en-US" dirty="0" smtClean="0">
              <a:solidFill>
                <a:srgbClr val="E50019"/>
              </a:solidFill>
            </a:endParaRPr>
          </a:p>
          <a:p>
            <a:pPr marL="180975" indent="0">
              <a:buNone/>
            </a:pPr>
            <a:r>
              <a:rPr lang="en-US" dirty="0" smtClean="0">
                <a:solidFill>
                  <a:srgbClr val="E50019"/>
                </a:solidFill>
              </a:rPr>
              <a:t>Assumption: </a:t>
            </a:r>
            <a:r>
              <a:rPr lang="en-US" kern="0" dirty="0" smtClean="0">
                <a:solidFill>
                  <a:srgbClr val="E50019"/>
                </a:solidFill>
              </a:rPr>
              <a:t>Heat transfer disturbances due to magneto-gravitational forces</a:t>
            </a:r>
          </a:p>
        </p:txBody>
      </p:sp>
      <p:sp>
        <p:nvSpPr>
          <p:cNvPr id="128" name="ZoneTexte 127"/>
          <p:cNvSpPr txBox="1"/>
          <p:nvPr/>
        </p:nvSpPr>
        <p:spPr>
          <a:xfrm>
            <a:off x="149857" y="5733256"/>
            <a:ext cx="88592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[1] : W. D. </a:t>
            </a:r>
            <a:r>
              <a:rPr lang="en-US" sz="800" dirty="0" err="1" smtClean="0"/>
              <a:t>Markiewicz</a:t>
            </a:r>
            <a:r>
              <a:rPr lang="en-US" sz="800" dirty="0" smtClean="0"/>
              <a:t> et al. 33.8 Tesla with A YBa2Cu3O7 superconducting test coil, 2010</a:t>
            </a:r>
          </a:p>
          <a:p>
            <a:r>
              <a:rPr lang="en-US" sz="800" dirty="0" smtClean="0"/>
              <a:t>[2] : Ph. </a:t>
            </a:r>
            <a:r>
              <a:rPr lang="en-US" sz="800" dirty="0" err="1" smtClean="0"/>
              <a:t>Fazilleau</a:t>
            </a:r>
            <a:r>
              <a:rPr lang="en-US" sz="800" dirty="0" smtClean="0"/>
              <a:t> et al. 38 mm diameter cold bore metal-as-insulation HTS insert reached 32.5 T in a background magnetic field generated by resistive magnet. Cryogenics, 2020</a:t>
            </a:r>
          </a:p>
          <a:p>
            <a:r>
              <a:rPr lang="en-US" sz="800" dirty="0" smtClean="0"/>
              <a:t>[3] : D. Jiang et al. Energizing behaviors of a no-insulation and layer-wound REBCO coil in high magnetic field Cryogenics, 2019</a:t>
            </a:r>
          </a:p>
          <a:p>
            <a:r>
              <a:rPr lang="en-US" sz="800" dirty="0" smtClean="0"/>
              <a:t>[4] : L. G. Rubin et al, 33.6 T DC magnetic field produced in a hybrid magnet with Ho pole pieces,1986</a:t>
            </a:r>
            <a:endParaRPr lang="en-US" sz="800" dirty="0"/>
          </a:p>
        </p:txBody>
      </p:sp>
      <p:sp>
        <p:nvSpPr>
          <p:cNvPr id="129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7514359" y="4570491"/>
            <a:ext cx="1322866" cy="298669"/>
          </a:xfrm>
          <a:prstGeom prst="rect">
            <a:avLst/>
          </a:prstGeom>
        </p:spPr>
        <p:txBody>
          <a:bodyPr vert="horz" lIns="0" tIns="45720" rIns="0" bIns="45720" rtlCol="0">
            <a:normAutofit fontScale="925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NOUGAT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magnet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[2]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0" name="Image 12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89" r="9576"/>
          <a:stretch/>
        </p:blipFill>
        <p:spPr>
          <a:xfrm>
            <a:off x="7380312" y="1305159"/>
            <a:ext cx="1545674" cy="3255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34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itr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z="2400" dirty="0" smtClean="0"/>
              <a:t>Cooling disturbance at high magnetic field (2/2)</a:t>
            </a:r>
            <a:endParaRPr lang="en-US" altLang="en-US" sz="2400" dirty="0"/>
          </a:p>
        </p:txBody>
      </p:sp>
      <p:sp>
        <p:nvSpPr>
          <p:cNvPr id="5" name="Espace réservé du contenu 1"/>
          <p:cNvSpPr txBox="1">
            <a:spLocks/>
          </p:cNvSpPr>
          <p:nvPr/>
        </p:nvSpPr>
        <p:spPr bwMode="auto">
          <a:xfrm>
            <a:off x="179512" y="762000"/>
            <a:ext cx="6480720" cy="4971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1619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42925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895350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25730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61925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0764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6pPr>
            <a:lvl7pPr marL="25336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7pPr>
            <a:lvl8pPr marL="29908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8pPr>
            <a:lvl9pPr marL="34480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 smtClean="0"/>
              <a:t>Magnetic forces and other associated physical parameters</a:t>
            </a:r>
          </a:p>
          <a:p>
            <a:endParaRPr lang="en-US" kern="0" dirty="0"/>
          </a:p>
          <a:p>
            <a:endParaRPr lang="en-US" kern="0" dirty="0" smtClean="0"/>
          </a:p>
          <a:p>
            <a:endParaRPr lang="en-US" kern="0" dirty="0"/>
          </a:p>
          <a:p>
            <a:endParaRPr lang="en-US" kern="0" dirty="0" smtClean="0"/>
          </a:p>
          <a:p>
            <a:pPr marL="180975" indent="0">
              <a:buNone/>
            </a:pPr>
            <a:endParaRPr lang="en-US" kern="0" dirty="0" smtClean="0"/>
          </a:p>
          <a:p>
            <a:endParaRPr lang="en-US" kern="0" dirty="0" smtClean="0"/>
          </a:p>
          <a:p>
            <a:r>
              <a:rPr lang="en-US" kern="0" dirty="0" smtClean="0"/>
              <a:t>Resulting acceleration </a:t>
            </a:r>
            <a:r>
              <a:rPr lang="en-US" kern="0" dirty="0" smtClean="0">
                <a:sym typeface="Wingdings 3" panose="05040102010807070707" pitchFamily="18" charset="2"/>
              </a:rPr>
              <a:t></a:t>
            </a:r>
            <a:r>
              <a:rPr lang="en-US" kern="0" dirty="0" smtClean="0"/>
              <a:t>  resulting gravity</a:t>
            </a:r>
          </a:p>
          <a:p>
            <a:endParaRPr lang="en-US" kern="0" dirty="0"/>
          </a:p>
          <a:p>
            <a:endParaRPr lang="en-US" kern="0" dirty="0" smtClean="0"/>
          </a:p>
          <a:p>
            <a:pPr marL="180975" indent="0">
              <a:buNone/>
            </a:pPr>
            <a:endParaRPr lang="en-US" kern="0" dirty="0" smtClean="0"/>
          </a:p>
          <a:p>
            <a:endParaRPr lang="en-US" kern="0" dirty="0" smtClean="0"/>
          </a:p>
          <a:p>
            <a:r>
              <a:rPr lang="en-US" kern="0" dirty="0" smtClean="0"/>
              <a:t>Compensation of gravity if</a:t>
            </a:r>
          </a:p>
        </p:txBody>
      </p:sp>
      <p:grpSp>
        <p:nvGrpSpPr>
          <p:cNvPr id="133" name="Groupe 132"/>
          <p:cNvGrpSpPr/>
          <p:nvPr/>
        </p:nvGrpSpPr>
        <p:grpSpPr>
          <a:xfrm>
            <a:off x="4552919" y="1387656"/>
            <a:ext cx="4411569" cy="1563853"/>
            <a:chOff x="238710" y="2119267"/>
            <a:chExt cx="4419205" cy="1563853"/>
          </a:xfrm>
        </p:grpSpPr>
        <p:grpSp>
          <p:nvGrpSpPr>
            <p:cNvPr id="134" name="Groupe 133"/>
            <p:cNvGrpSpPr/>
            <p:nvPr/>
          </p:nvGrpSpPr>
          <p:grpSpPr>
            <a:xfrm>
              <a:off x="238710" y="2133287"/>
              <a:ext cx="958850" cy="1548080"/>
              <a:chOff x="771077" y="2541859"/>
              <a:chExt cx="958850" cy="1548080"/>
            </a:xfrm>
          </p:grpSpPr>
          <p:sp>
            <p:nvSpPr>
              <p:cNvPr id="228" name="Oval 154"/>
              <p:cNvSpPr>
                <a:spLocks noChangeArrowheads="1"/>
              </p:cNvSpPr>
              <p:nvPr/>
            </p:nvSpPr>
            <p:spPr bwMode="auto">
              <a:xfrm>
                <a:off x="821332" y="3851009"/>
                <a:ext cx="854913" cy="15889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grpSp>
            <p:nvGrpSpPr>
              <p:cNvPr id="229" name="Group 153"/>
              <p:cNvGrpSpPr>
                <a:grpSpLocks/>
              </p:cNvGrpSpPr>
              <p:nvPr/>
            </p:nvGrpSpPr>
            <p:grpSpPr bwMode="auto">
              <a:xfrm>
                <a:off x="1082318" y="3284354"/>
                <a:ext cx="336939" cy="609885"/>
                <a:chOff x="3107" y="2432"/>
                <a:chExt cx="590" cy="1044"/>
              </a:xfrm>
            </p:grpSpPr>
            <p:sp>
              <p:nvSpPr>
                <p:cNvPr id="241" name="AutoShape 145"/>
                <p:cNvSpPr>
                  <a:spLocks noChangeArrowheads="1"/>
                </p:cNvSpPr>
                <p:nvPr/>
              </p:nvSpPr>
              <p:spPr bwMode="auto">
                <a:xfrm>
                  <a:off x="3107" y="2478"/>
                  <a:ext cx="590" cy="998"/>
                </a:xfrm>
                <a:prstGeom prst="can">
                  <a:avLst>
                    <a:gd name="adj" fmla="val 26101"/>
                  </a:avLst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1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1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n-US"/>
                </a:p>
              </p:txBody>
            </p:sp>
            <p:sp>
              <p:nvSpPr>
                <p:cNvPr id="242" name="Oval 146"/>
                <p:cNvSpPr>
                  <a:spLocks noChangeArrowheads="1"/>
                </p:cNvSpPr>
                <p:nvPr/>
              </p:nvSpPr>
              <p:spPr bwMode="auto">
                <a:xfrm>
                  <a:off x="3289" y="2523"/>
                  <a:ext cx="226" cy="45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1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1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n-US"/>
                </a:p>
              </p:txBody>
            </p:sp>
            <p:sp>
              <p:nvSpPr>
                <p:cNvPr id="243" name="Arc 147"/>
                <p:cNvSpPr>
                  <a:spLocks/>
                </p:cNvSpPr>
                <p:nvPr/>
              </p:nvSpPr>
              <p:spPr bwMode="auto">
                <a:xfrm rot="-626166" flipH="1" flipV="1">
                  <a:off x="3136" y="2976"/>
                  <a:ext cx="463" cy="362"/>
                </a:xfrm>
                <a:custGeom>
                  <a:avLst/>
                  <a:gdLst>
                    <a:gd name="T0" fmla="*/ 0 w 16762"/>
                    <a:gd name="T1" fmla="*/ 0 h 21600"/>
                    <a:gd name="T2" fmla="*/ 0 w 16762"/>
                    <a:gd name="T3" fmla="*/ 0 h 21600"/>
                    <a:gd name="T4" fmla="*/ 0 w 16762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762" h="21600" fill="none" extrusionOk="0">
                      <a:moveTo>
                        <a:pt x="-1" y="65"/>
                      </a:moveTo>
                      <a:cubicBezTo>
                        <a:pt x="559" y="21"/>
                        <a:pt x="1120" y="-1"/>
                        <a:pt x="1682" y="0"/>
                      </a:cubicBezTo>
                      <a:cubicBezTo>
                        <a:pt x="7316" y="0"/>
                        <a:pt x="12727" y="2201"/>
                        <a:pt x="16761" y="6135"/>
                      </a:cubicBezTo>
                    </a:path>
                    <a:path w="16762" h="21600" stroke="0" extrusionOk="0">
                      <a:moveTo>
                        <a:pt x="-1" y="65"/>
                      </a:moveTo>
                      <a:cubicBezTo>
                        <a:pt x="559" y="21"/>
                        <a:pt x="1120" y="-1"/>
                        <a:pt x="1682" y="0"/>
                      </a:cubicBezTo>
                      <a:cubicBezTo>
                        <a:pt x="7316" y="0"/>
                        <a:pt x="12727" y="2201"/>
                        <a:pt x="16761" y="6135"/>
                      </a:cubicBezTo>
                      <a:lnTo>
                        <a:pt x="1682" y="21600"/>
                      </a:lnTo>
                      <a:lnTo>
                        <a:pt x="-1" y="65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44" name="Arc 148"/>
                <p:cNvSpPr>
                  <a:spLocks/>
                </p:cNvSpPr>
                <p:nvPr/>
              </p:nvSpPr>
              <p:spPr bwMode="auto">
                <a:xfrm rot="-626166" flipH="1" flipV="1">
                  <a:off x="3143" y="2840"/>
                  <a:ext cx="463" cy="362"/>
                </a:xfrm>
                <a:custGeom>
                  <a:avLst/>
                  <a:gdLst>
                    <a:gd name="T0" fmla="*/ 0 w 16762"/>
                    <a:gd name="T1" fmla="*/ 0 h 21600"/>
                    <a:gd name="T2" fmla="*/ 0 w 16762"/>
                    <a:gd name="T3" fmla="*/ 0 h 21600"/>
                    <a:gd name="T4" fmla="*/ 0 w 16762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762" h="21600" fill="none" extrusionOk="0">
                      <a:moveTo>
                        <a:pt x="-1" y="65"/>
                      </a:moveTo>
                      <a:cubicBezTo>
                        <a:pt x="559" y="21"/>
                        <a:pt x="1120" y="-1"/>
                        <a:pt x="1682" y="0"/>
                      </a:cubicBezTo>
                      <a:cubicBezTo>
                        <a:pt x="7316" y="0"/>
                        <a:pt x="12727" y="2201"/>
                        <a:pt x="16761" y="6135"/>
                      </a:cubicBezTo>
                    </a:path>
                    <a:path w="16762" h="21600" stroke="0" extrusionOk="0">
                      <a:moveTo>
                        <a:pt x="-1" y="65"/>
                      </a:moveTo>
                      <a:cubicBezTo>
                        <a:pt x="559" y="21"/>
                        <a:pt x="1120" y="-1"/>
                        <a:pt x="1682" y="0"/>
                      </a:cubicBezTo>
                      <a:cubicBezTo>
                        <a:pt x="7316" y="0"/>
                        <a:pt x="12727" y="2201"/>
                        <a:pt x="16761" y="6135"/>
                      </a:cubicBezTo>
                      <a:lnTo>
                        <a:pt x="1682" y="21600"/>
                      </a:lnTo>
                      <a:lnTo>
                        <a:pt x="-1" y="65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45" name="Arc 149"/>
                <p:cNvSpPr>
                  <a:spLocks/>
                </p:cNvSpPr>
                <p:nvPr/>
              </p:nvSpPr>
              <p:spPr bwMode="auto">
                <a:xfrm rot="-626166" flipH="1" flipV="1">
                  <a:off x="3153" y="2704"/>
                  <a:ext cx="463" cy="362"/>
                </a:xfrm>
                <a:custGeom>
                  <a:avLst/>
                  <a:gdLst>
                    <a:gd name="T0" fmla="*/ 0 w 16762"/>
                    <a:gd name="T1" fmla="*/ 0 h 21600"/>
                    <a:gd name="T2" fmla="*/ 0 w 16762"/>
                    <a:gd name="T3" fmla="*/ 0 h 21600"/>
                    <a:gd name="T4" fmla="*/ 0 w 16762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762" h="21600" fill="none" extrusionOk="0">
                      <a:moveTo>
                        <a:pt x="-1" y="65"/>
                      </a:moveTo>
                      <a:cubicBezTo>
                        <a:pt x="559" y="21"/>
                        <a:pt x="1120" y="-1"/>
                        <a:pt x="1682" y="0"/>
                      </a:cubicBezTo>
                      <a:cubicBezTo>
                        <a:pt x="7316" y="0"/>
                        <a:pt x="12727" y="2201"/>
                        <a:pt x="16761" y="6135"/>
                      </a:cubicBezTo>
                    </a:path>
                    <a:path w="16762" h="21600" stroke="0" extrusionOk="0">
                      <a:moveTo>
                        <a:pt x="-1" y="65"/>
                      </a:moveTo>
                      <a:cubicBezTo>
                        <a:pt x="559" y="21"/>
                        <a:pt x="1120" y="-1"/>
                        <a:pt x="1682" y="0"/>
                      </a:cubicBezTo>
                      <a:cubicBezTo>
                        <a:pt x="7316" y="0"/>
                        <a:pt x="12727" y="2201"/>
                        <a:pt x="16761" y="6135"/>
                      </a:cubicBezTo>
                      <a:lnTo>
                        <a:pt x="1682" y="21600"/>
                      </a:lnTo>
                      <a:lnTo>
                        <a:pt x="-1" y="65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46" name="Arc 150"/>
                <p:cNvSpPr>
                  <a:spLocks/>
                </p:cNvSpPr>
                <p:nvPr/>
              </p:nvSpPr>
              <p:spPr bwMode="auto">
                <a:xfrm rot="-626166" flipH="1" flipV="1">
                  <a:off x="3153" y="2568"/>
                  <a:ext cx="463" cy="362"/>
                </a:xfrm>
                <a:custGeom>
                  <a:avLst/>
                  <a:gdLst>
                    <a:gd name="T0" fmla="*/ 0 w 16762"/>
                    <a:gd name="T1" fmla="*/ 0 h 21600"/>
                    <a:gd name="T2" fmla="*/ 0 w 16762"/>
                    <a:gd name="T3" fmla="*/ 0 h 21600"/>
                    <a:gd name="T4" fmla="*/ 0 w 16762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762" h="21600" fill="none" extrusionOk="0">
                      <a:moveTo>
                        <a:pt x="-1" y="65"/>
                      </a:moveTo>
                      <a:cubicBezTo>
                        <a:pt x="559" y="21"/>
                        <a:pt x="1120" y="-1"/>
                        <a:pt x="1682" y="0"/>
                      </a:cubicBezTo>
                      <a:cubicBezTo>
                        <a:pt x="7316" y="0"/>
                        <a:pt x="12727" y="2201"/>
                        <a:pt x="16761" y="6135"/>
                      </a:cubicBezTo>
                    </a:path>
                    <a:path w="16762" h="21600" stroke="0" extrusionOk="0">
                      <a:moveTo>
                        <a:pt x="-1" y="65"/>
                      </a:moveTo>
                      <a:cubicBezTo>
                        <a:pt x="559" y="21"/>
                        <a:pt x="1120" y="-1"/>
                        <a:pt x="1682" y="0"/>
                      </a:cubicBezTo>
                      <a:cubicBezTo>
                        <a:pt x="7316" y="0"/>
                        <a:pt x="12727" y="2201"/>
                        <a:pt x="16761" y="6135"/>
                      </a:cubicBezTo>
                      <a:lnTo>
                        <a:pt x="1682" y="21600"/>
                      </a:lnTo>
                      <a:lnTo>
                        <a:pt x="-1" y="65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47" name="Arc 151"/>
                <p:cNvSpPr>
                  <a:spLocks/>
                </p:cNvSpPr>
                <p:nvPr/>
              </p:nvSpPr>
              <p:spPr bwMode="auto">
                <a:xfrm rot="-626166" flipH="1" flipV="1">
                  <a:off x="3153" y="2432"/>
                  <a:ext cx="463" cy="362"/>
                </a:xfrm>
                <a:custGeom>
                  <a:avLst/>
                  <a:gdLst>
                    <a:gd name="T0" fmla="*/ 0 w 16762"/>
                    <a:gd name="T1" fmla="*/ 0 h 21600"/>
                    <a:gd name="T2" fmla="*/ 0 w 16762"/>
                    <a:gd name="T3" fmla="*/ 0 h 21600"/>
                    <a:gd name="T4" fmla="*/ 0 w 16762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762" h="21600" fill="none" extrusionOk="0">
                      <a:moveTo>
                        <a:pt x="-1" y="65"/>
                      </a:moveTo>
                      <a:cubicBezTo>
                        <a:pt x="559" y="21"/>
                        <a:pt x="1120" y="-1"/>
                        <a:pt x="1682" y="0"/>
                      </a:cubicBezTo>
                      <a:cubicBezTo>
                        <a:pt x="7316" y="0"/>
                        <a:pt x="12727" y="2201"/>
                        <a:pt x="16761" y="6135"/>
                      </a:cubicBezTo>
                    </a:path>
                    <a:path w="16762" h="21600" stroke="0" extrusionOk="0">
                      <a:moveTo>
                        <a:pt x="-1" y="65"/>
                      </a:moveTo>
                      <a:cubicBezTo>
                        <a:pt x="559" y="21"/>
                        <a:pt x="1120" y="-1"/>
                        <a:pt x="1682" y="0"/>
                      </a:cubicBezTo>
                      <a:cubicBezTo>
                        <a:pt x="7316" y="0"/>
                        <a:pt x="12727" y="2201"/>
                        <a:pt x="16761" y="6135"/>
                      </a:cubicBezTo>
                      <a:lnTo>
                        <a:pt x="1682" y="21600"/>
                      </a:lnTo>
                      <a:lnTo>
                        <a:pt x="-1" y="65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sp>
            <p:nvSpPr>
              <p:cNvPr id="230" name="AutoShape 163"/>
              <p:cNvSpPr>
                <a:spLocks noChangeArrowheads="1"/>
              </p:cNvSpPr>
              <p:nvPr/>
            </p:nvSpPr>
            <p:spPr bwMode="auto">
              <a:xfrm>
                <a:off x="1133715" y="2939686"/>
                <a:ext cx="26270" cy="414184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231" name="AutoShape 162"/>
              <p:cNvSpPr>
                <a:spLocks noChangeArrowheads="1"/>
              </p:cNvSpPr>
              <p:nvPr/>
            </p:nvSpPr>
            <p:spPr bwMode="auto">
              <a:xfrm>
                <a:off x="1341019" y="2939686"/>
                <a:ext cx="26270" cy="424115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232" name="Oval 20"/>
              <p:cNvSpPr>
                <a:spLocks noChangeArrowheads="1"/>
              </p:cNvSpPr>
              <p:nvPr/>
            </p:nvSpPr>
            <p:spPr bwMode="auto">
              <a:xfrm>
                <a:off x="1315320" y="3495827"/>
                <a:ext cx="38263" cy="37388"/>
              </a:xfrm>
              <a:prstGeom prst="ellipse">
                <a:avLst/>
              </a:prstGeom>
              <a:noFill/>
              <a:ln w="9525">
                <a:solidFill>
                  <a:srgbClr val="00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66CC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233" name="AutoShape 166"/>
              <p:cNvSpPr>
                <a:spLocks noChangeArrowheads="1"/>
              </p:cNvSpPr>
              <p:nvPr/>
            </p:nvSpPr>
            <p:spPr bwMode="auto">
              <a:xfrm>
                <a:off x="771077" y="2541859"/>
                <a:ext cx="958850" cy="1548080"/>
              </a:xfrm>
              <a:prstGeom prst="can">
                <a:avLst>
                  <a:gd name="adj" fmla="val 19417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234" name="Oval 181"/>
              <p:cNvSpPr>
                <a:spLocks noChangeArrowheads="1"/>
              </p:cNvSpPr>
              <p:nvPr/>
            </p:nvSpPr>
            <p:spPr bwMode="auto">
              <a:xfrm>
                <a:off x="1341019" y="3591048"/>
                <a:ext cx="37692" cy="37388"/>
              </a:xfrm>
              <a:prstGeom prst="ellipse">
                <a:avLst/>
              </a:prstGeom>
              <a:noFill/>
              <a:ln w="9525">
                <a:solidFill>
                  <a:srgbClr val="00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66CC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235" name="Oval 182"/>
              <p:cNvSpPr>
                <a:spLocks noChangeArrowheads="1"/>
              </p:cNvSpPr>
              <p:nvPr/>
            </p:nvSpPr>
            <p:spPr bwMode="auto">
              <a:xfrm>
                <a:off x="1108016" y="3469539"/>
                <a:ext cx="37692" cy="37388"/>
              </a:xfrm>
              <a:prstGeom prst="ellipse">
                <a:avLst/>
              </a:prstGeom>
              <a:noFill/>
              <a:ln w="9525">
                <a:solidFill>
                  <a:srgbClr val="00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66CC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236" name="Oval 183"/>
              <p:cNvSpPr>
                <a:spLocks noChangeArrowheads="1"/>
              </p:cNvSpPr>
              <p:nvPr/>
            </p:nvSpPr>
            <p:spPr bwMode="auto">
              <a:xfrm>
                <a:off x="1289050" y="3655309"/>
                <a:ext cx="37692" cy="37388"/>
              </a:xfrm>
              <a:prstGeom prst="ellipse">
                <a:avLst/>
              </a:prstGeom>
              <a:noFill/>
              <a:ln w="9525">
                <a:solidFill>
                  <a:srgbClr val="00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66CC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237" name="Oval 184"/>
              <p:cNvSpPr>
                <a:spLocks noChangeArrowheads="1"/>
              </p:cNvSpPr>
              <p:nvPr/>
            </p:nvSpPr>
            <p:spPr bwMode="auto">
              <a:xfrm>
                <a:off x="1108016" y="3644209"/>
                <a:ext cx="37692" cy="37388"/>
              </a:xfrm>
              <a:prstGeom prst="ellipse">
                <a:avLst/>
              </a:prstGeom>
              <a:noFill/>
              <a:ln w="9525">
                <a:solidFill>
                  <a:srgbClr val="00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66CC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238" name="Oval 185"/>
              <p:cNvSpPr>
                <a:spLocks noChangeArrowheads="1"/>
              </p:cNvSpPr>
              <p:nvPr/>
            </p:nvSpPr>
            <p:spPr bwMode="auto">
              <a:xfrm>
                <a:off x="1185684" y="3564760"/>
                <a:ext cx="37692" cy="37388"/>
              </a:xfrm>
              <a:prstGeom prst="ellipse">
                <a:avLst/>
              </a:prstGeom>
              <a:noFill/>
              <a:ln w="9525">
                <a:solidFill>
                  <a:srgbClr val="00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66CC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239" name="AutoShape 10"/>
              <p:cNvSpPr>
                <a:spLocks noChangeArrowheads="1"/>
              </p:cNvSpPr>
              <p:nvPr/>
            </p:nvSpPr>
            <p:spPr bwMode="auto">
              <a:xfrm>
                <a:off x="821332" y="2846154"/>
                <a:ext cx="854913" cy="1150253"/>
              </a:xfrm>
              <a:prstGeom prst="can">
                <a:avLst>
                  <a:gd name="adj" fmla="val 18169"/>
                </a:avLst>
              </a:prstGeom>
              <a:solidFill>
                <a:srgbClr val="66CCFF">
                  <a:alpha val="39999"/>
                </a:srgbClr>
              </a:solidFill>
              <a:ln w="9525">
                <a:solidFill>
                  <a:srgbClr val="66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240" name="AutoShape 28"/>
              <p:cNvSpPr>
                <a:spLocks noChangeArrowheads="1"/>
              </p:cNvSpPr>
              <p:nvPr/>
            </p:nvSpPr>
            <p:spPr bwMode="auto">
              <a:xfrm>
                <a:off x="823046" y="2648180"/>
                <a:ext cx="854913" cy="1362310"/>
              </a:xfrm>
              <a:prstGeom prst="can">
                <a:avLst>
                  <a:gd name="adj" fmla="val 19164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</p:grpSp>
        <p:grpSp>
          <p:nvGrpSpPr>
            <p:cNvPr id="135" name="Groupe 134"/>
            <p:cNvGrpSpPr/>
            <p:nvPr/>
          </p:nvGrpSpPr>
          <p:grpSpPr>
            <a:xfrm>
              <a:off x="1587127" y="2119267"/>
              <a:ext cx="1291350" cy="1562100"/>
              <a:chOff x="1342327" y="1852867"/>
              <a:chExt cx="1291350" cy="1562100"/>
            </a:xfrm>
          </p:grpSpPr>
          <p:grpSp>
            <p:nvGrpSpPr>
              <p:cNvPr id="174" name="Groupe 173"/>
              <p:cNvGrpSpPr/>
              <p:nvPr/>
            </p:nvGrpSpPr>
            <p:grpSpPr>
              <a:xfrm>
                <a:off x="1674827" y="1852867"/>
                <a:ext cx="958850" cy="1562100"/>
                <a:chOff x="3952875" y="2386593"/>
                <a:chExt cx="958850" cy="1562100"/>
              </a:xfrm>
            </p:grpSpPr>
            <p:sp>
              <p:nvSpPr>
                <p:cNvPr id="185" name="Oval 154"/>
                <p:cNvSpPr>
                  <a:spLocks noChangeArrowheads="1"/>
                </p:cNvSpPr>
                <p:nvPr/>
              </p:nvSpPr>
              <p:spPr bwMode="auto">
                <a:xfrm>
                  <a:off x="4003130" y="3709763"/>
                  <a:ext cx="854913" cy="15889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1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1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n-US"/>
                </a:p>
              </p:txBody>
            </p:sp>
            <p:grpSp>
              <p:nvGrpSpPr>
                <p:cNvPr id="186" name="Group 153"/>
                <p:cNvGrpSpPr>
                  <a:grpSpLocks/>
                </p:cNvGrpSpPr>
                <p:nvPr/>
              </p:nvGrpSpPr>
              <p:grpSpPr bwMode="auto">
                <a:xfrm>
                  <a:off x="4264116" y="3143108"/>
                  <a:ext cx="336939" cy="609885"/>
                  <a:chOff x="3107" y="2432"/>
                  <a:chExt cx="590" cy="1044"/>
                </a:xfrm>
              </p:grpSpPr>
              <p:sp>
                <p:nvSpPr>
                  <p:cNvPr id="221" name="AutoShape 145"/>
                  <p:cNvSpPr>
                    <a:spLocks noChangeArrowheads="1"/>
                  </p:cNvSpPr>
                  <p:nvPr/>
                </p:nvSpPr>
                <p:spPr bwMode="auto">
                  <a:xfrm>
                    <a:off x="3107" y="2478"/>
                    <a:ext cx="590" cy="998"/>
                  </a:xfrm>
                  <a:prstGeom prst="can">
                    <a:avLst>
                      <a:gd name="adj" fmla="val 26101"/>
                    </a:avLst>
                  </a:prstGeom>
                  <a:solidFill>
                    <a:srgbClr val="FF99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Char char="•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1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1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1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1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1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endParaRPr lang="en-US" altLang="en-US"/>
                  </a:p>
                </p:txBody>
              </p:sp>
              <p:sp>
                <p:nvSpPr>
                  <p:cNvPr id="222" name="Oval 146"/>
                  <p:cNvSpPr>
                    <a:spLocks noChangeArrowheads="1"/>
                  </p:cNvSpPr>
                  <p:nvPr/>
                </p:nvSpPr>
                <p:spPr bwMode="auto">
                  <a:xfrm>
                    <a:off x="3289" y="2523"/>
                    <a:ext cx="226" cy="45"/>
                  </a:xfrm>
                  <a:prstGeom prst="ellipse">
                    <a:avLst/>
                  </a:prstGeom>
                  <a:solidFill>
                    <a:srgbClr val="CC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Char char="•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1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1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1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1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1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endParaRPr lang="en-US" altLang="en-US"/>
                  </a:p>
                </p:txBody>
              </p:sp>
              <p:sp>
                <p:nvSpPr>
                  <p:cNvPr id="223" name="Arc 147"/>
                  <p:cNvSpPr>
                    <a:spLocks/>
                  </p:cNvSpPr>
                  <p:nvPr/>
                </p:nvSpPr>
                <p:spPr bwMode="auto">
                  <a:xfrm rot="-626166" flipH="1" flipV="1">
                    <a:off x="3136" y="2976"/>
                    <a:ext cx="463" cy="362"/>
                  </a:xfrm>
                  <a:custGeom>
                    <a:avLst/>
                    <a:gdLst>
                      <a:gd name="T0" fmla="*/ 0 w 16762"/>
                      <a:gd name="T1" fmla="*/ 0 h 21600"/>
                      <a:gd name="T2" fmla="*/ 0 w 16762"/>
                      <a:gd name="T3" fmla="*/ 0 h 21600"/>
                      <a:gd name="T4" fmla="*/ 0 w 16762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6762" h="21600" fill="none" extrusionOk="0">
                        <a:moveTo>
                          <a:pt x="-1" y="65"/>
                        </a:moveTo>
                        <a:cubicBezTo>
                          <a:pt x="559" y="21"/>
                          <a:pt x="1120" y="-1"/>
                          <a:pt x="1682" y="0"/>
                        </a:cubicBezTo>
                        <a:cubicBezTo>
                          <a:pt x="7316" y="0"/>
                          <a:pt x="12727" y="2201"/>
                          <a:pt x="16761" y="6135"/>
                        </a:cubicBezTo>
                      </a:path>
                      <a:path w="16762" h="21600" stroke="0" extrusionOk="0">
                        <a:moveTo>
                          <a:pt x="-1" y="65"/>
                        </a:moveTo>
                        <a:cubicBezTo>
                          <a:pt x="559" y="21"/>
                          <a:pt x="1120" y="-1"/>
                          <a:pt x="1682" y="0"/>
                        </a:cubicBezTo>
                        <a:cubicBezTo>
                          <a:pt x="7316" y="0"/>
                          <a:pt x="12727" y="2201"/>
                          <a:pt x="16761" y="6135"/>
                        </a:cubicBezTo>
                        <a:lnTo>
                          <a:pt x="1682" y="21600"/>
                        </a:lnTo>
                        <a:lnTo>
                          <a:pt x="-1" y="65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224" name="Arc 148"/>
                  <p:cNvSpPr>
                    <a:spLocks/>
                  </p:cNvSpPr>
                  <p:nvPr/>
                </p:nvSpPr>
                <p:spPr bwMode="auto">
                  <a:xfrm rot="-626166" flipH="1" flipV="1">
                    <a:off x="3143" y="2840"/>
                    <a:ext cx="463" cy="362"/>
                  </a:xfrm>
                  <a:custGeom>
                    <a:avLst/>
                    <a:gdLst>
                      <a:gd name="T0" fmla="*/ 0 w 16762"/>
                      <a:gd name="T1" fmla="*/ 0 h 21600"/>
                      <a:gd name="T2" fmla="*/ 0 w 16762"/>
                      <a:gd name="T3" fmla="*/ 0 h 21600"/>
                      <a:gd name="T4" fmla="*/ 0 w 16762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6762" h="21600" fill="none" extrusionOk="0">
                        <a:moveTo>
                          <a:pt x="-1" y="65"/>
                        </a:moveTo>
                        <a:cubicBezTo>
                          <a:pt x="559" y="21"/>
                          <a:pt x="1120" y="-1"/>
                          <a:pt x="1682" y="0"/>
                        </a:cubicBezTo>
                        <a:cubicBezTo>
                          <a:pt x="7316" y="0"/>
                          <a:pt x="12727" y="2201"/>
                          <a:pt x="16761" y="6135"/>
                        </a:cubicBezTo>
                      </a:path>
                      <a:path w="16762" h="21600" stroke="0" extrusionOk="0">
                        <a:moveTo>
                          <a:pt x="-1" y="65"/>
                        </a:moveTo>
                        <a:cubicBezTo>
                          <a:pt x="559" y="21"/>
                          <a:pt x="1120" y="-1"/>
                          <a:pt x="1682" y="0"/>
                        </a:cubicBezTo>
                        <a:cubicBezTo>
                          <a:pt x="7316" y="0"/>
                          <a:pt x="12727" y="2201"/>
                          <a:pt x="16761" y="6135"/>
                        </a:cubicBezTo>
                        <a:lnTo>
                          <a:pt x="1682" y="21600"/>
                        </a:lnTo>
                        <a:lnTo>
                          <a:pt x="-1" y="65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225" name="Arc 149"/>
                  <p:cNvSpPr>
                    <a:spLocks/>
                  </p:cNvSpPr>
                  <p:nvPr/>
                </p:nvSpPr>
                <p:spPr bwMode="auto">
                  <a:xfrm rot="-626166" flipH="1" flipV="1">
                    <a:off x="3153" y="2704"/>
                    <a:ext cx="463" cy="362"/>
                  </a:xfrm>
                  <a:custGeom>
                    <a:avLst/>
                    <a:gdLst>
                      <a:gd name="T0" fmla="*/ 0 w 16762"/>
                      <a:gd name="T1" fmla="*/ 0 h 21600"/>
                      <a:gd name="T2" fmla="*/ 0 w 16762"/>
                      <a:gd name="T3" fmla="*/ 0 h 21600"/>
                      <a:gd name="T4" fmla="*/ 0 w 16762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6762" h="21600" fill="none" extrusionOk="0">
                        <a:moveTo>
                          <a:pt x="-1" y="65"/>
                        </a:moveTo>
                        <a:cubicBezTo>
                          <a:pt x="559" y="21"/>
                          <a:pt x="1120" y="-1"/>
                          <a:pt x="1682" y="0"/>
                        </a:cubicBezTo>
                        <a:cubicBezTo>
                          <a:pt x="7316" y="0"/>
                          <a:pt x="12727" y="2201"/>
                          <a:pt x="16761" y="6135"/>
                        </a:cubicBezTo>
                      </a:path>
                      <a:path w="16762" h="21600" stroke="0" extrusionOk="0">
                        <a:moveTo>
                          <a:pt x="-1" y="65"/>
                        </a:moveTo>
                        <a:cubicBezTo>
                          <a:pt x="559" y="21"/>
                          <a:pt x="1120" y="-1"/>
                          <a:pt x="1682" y="0"/>
                        </a:cubicBezTo>
                        <a:cubicBezTo>
                          <a:pt x="7316" y="0"/>
                          <a:pt x="12727" y="2201"/>
                          <a:pt x="16761" y="6135"/>
                        </a:cubicBezTo>
                        <a:lnTo>
                          <a:pt x="1682" y="21600"/>
                        </a:lnTo>
                        <a:lnTo>
                          <a:pt x="-1" y="65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226" name="Arc 150"/>
                  <p:cNvSpPr>
                    <a:spLocks/>
                  </p:cNvSpPr>
                  <p:nvPr/>
                </p:nvSpPr>
                <p:spPr bwMode="auto">
                  <a:xfrm rot="-626166" flipH="1" flipV="1">
                    <a:off x="3153" y="2568"/>
                    <a:ext cx="463" cy="362"/>
                  </a:xfrm>
                  <a:custGeom>
                    <a:avLst/>
                    <a:gdLst>
                      <a:gd name="T0" fmla="*/ 0 w 16762"/>
                      <a:gd name="T1" fmla="*/ 0 h 21600"/>
                      <a:gd name="T2" fmla="*/ 0 w 16762"/>
                      <a:gd name="T3" fmla="*/ 0 h 21600"/>
                      <a:gd name="T4" fmla="*/ 0 w 16762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6762" h="21600" fill="none" extrusionOk="0">
                        <a:moveTo>
                          <a:pt x="-1" y="65"/>
                        </a:moveTo>
                        <a:cubicBezTo>
                          <a:pt x="559" y="21"/>
                          <a:pt x="1120" y="-1"/>
                          <a:pt x="1682" y="0"/>
                        </a:cubicBezTo>
                        <a:cubicBezTo>
                          <a:pt x="7316" y="0"/>
                          <a:pt x="12727" y="2201"/>
                          <a:pt x="16761" y="6135"/>
                        </a:cubicBezTo>
                      </a:path>
                      <a:path w="16762" h="21600" stroke="0" extrusionOk="0">
                        <a:moveTo>
                          <a:pt x="-1" y="65"/>
                        </a:moveTo>
                        <a:cubicBezTo>
                          <a:pt x="559" y="21"/>
                          <a:pt x="1120" y="-1"/>
                          <a:pt x="1682" y="0"/>
                        </a:cubicBezTo>
                        <a:cubicBezTo>
                          <a:pt x="7316" y="0"/>
                          <a:pt x="12727" y="2201"/>
                          <a:pt x="16761" y="6135"/>
                        </a:cubicBezTo>
                        <a:lnTo>
                          <a:pt x="1682" y="21600"/>
                        </a:lnTo>
                        <a:lnTo>
                          <a:pt x="-1" y="65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227" name="Arc 151"/>
                  <p:cNvSpPr>
                    <a:spLocks/>
                  </p:cNvSpPr>
                  <p:nvPr/>
                </p:nvSpPr>
                <p:spPr bwMode="auto">
                  <a:xfrm rot="-626166" flipH="1" flipV="1">
                    <a:off x="3153" y="2432"/>
                    <a:ext cx="463" cy="362"/>
                  </a:xfrm>
                  <a:custGeom>
                    <a:avLst/>
                    <a:gdLst>
                      <a:gd name="T0" fmla="*/ 0 w 16762"/>
                      <a:gd name="T1" fmla="*/ 0 h 21600"/>
                      <a:gd name="T2" fmla="*/ 0 w 16762"/>
                      <a:gd name="T3" fmla="*/ 0 h 21600"/>
                      <a:gd name="T4" fmla="*/ 0 w 16762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6762" h="21600" fill="none" extrusionOk="0">
                        <a:moveTo>
                          <a:pt x="-1" y="65"/>
                        </a:moveTo>
                        <a:cubicBezTo>
                          <a:pt x="559" y="21"/>
                          <a:pt x="1120" y="-1"/>
                          <a:pt x="1682" y="0"/>
                        </a:cubicBezTo>
                        <a:cubicBezTo>
                          <a:pt x="7316" y="0"/>
                          <a:pt x="12727" y="2201"/>
                          <a:pt x="16761" y="6135"/>
                        </a:cubicBezTo>
                      </a:path>
                      <a:path w="16762" h="21600" stroke="0" extrusionOk="0">
                        <a:moveTo>
                          <a:pt x="-1" y="65"/>
                        </a:moveTo>
                        <a:cubicBezTo>
                          <a:pt x="559" y="21"/>
                          <a:pt x="1120" y="-1"/>
                          <a:pt x="1682" y="0"/>
                        </a:cubicBezTo>
                        <a:cubicBezTo>
                          <a:pt x="7316" y="0"/>
                          <a:pt x="12727" y="2201"/>
                          <a:pt x="16761" y="6135"/>
                        </a:cubicBezTo>
                        <a:lnTo>
                          <a:pt x="1682" y="21600"/>
                        </a:lnTo>
                        <a:lnTo>
                          <a:pt x="-1" y="65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sp>
              <p:nvSpPr>
                <p:cNvPr id="187" name="AutoShape 163"/>
                <p:cNvSpPr>
                  <a:spLocks noChangeArrowheads="1"/>
                </p:cNvSpPr>
                <p:nvPr/>
              </p:nvSpPr>
              <p:spPr bwMode="auto">
                <a:xfrm>
                  <a:off x="4315513" y="2798440"/>
                  <a:ext cx="26270" cy="414184"/>
                </a:xfrm>
                <a:prstGeom prst="cube">
                  <a:avLst>
                    <a:gd name="adj" fmla="val 25000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1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1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n-US"/>
                </a:p>
              </p:txBody>
            </p:sp>
            <p:sp>
              <p:nvSpPr>
                <p:cNvPr id="188" name="AutoShape 162"/>
                <p:cNvSpPr>
                  <a:spLocks noChangeArrowheads="1"/>
                </p:cNvSpPr>
                <p:nvPr/>
              </p:nvSpPr>
              <p:spPr bwMode="auto">
                <a:xfrm>
                  <a:off x="4522817" y="2798440"/>
                  <a:ext cx="26270" cy="424115"/>
                </a:xfrm>
                <a:prstGeom prst="cube">
                  <a:avLst>
                    <a:gd name="adj" fmla="val 25000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1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1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n-US"/>
                </a:p>
              </p:txBody>
            </p:sp>
            <p:sp>
              <p:nvSpPr>
                <p:cNvPr id="189" name="Oval 11"/>
                <p:cNvSpPr>
                  <a:spLocks noChangeArrowheads="1"/>
                </p:cNvSpPr>
                <p:nvPr/>
              </p:nvSpPr>
              <p:spPr bwMode="auto">
                <a:xfrm>
                  <a:off x="4549087" y="3248844"/>
                  <a:ext cx="38263" cy="37972"/>
                </a:xfrm>
                <a:prstGeom prst="ellipse">
                  <a:avLst/>
                </a:prstGeom>
                <a:solidFill>
                  <a:srgbClr val="CCFFFF"/>
                </a:solidFill>
                <a:ln w="9525">
                  <a:solidFill>
                    <a:srgbClr val="00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1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1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n-US"/>
                </a:p>
              </p:txBody>
            </p:sp>
            <p:sp>
              <p:nvSpPr>
                <p:cNvPr id="190" name="Oval 12"/>
                <p:cNvSpPr>
                  <a:spLocks noChangeArrowheads="1"/>
                </p:cNvSpPr>
                <p:nvPr/>
              </p:nvSpPr>
              <p:spPr bwMode="auto">
                <a:xfrm>
                  <a:off x="4237846" y="3275132"/>
                  <a:ext cx="37692" cy="37972"/>
                </a:xfrm>
                <a:prstGeom prst="ellipse">
                  <a:avLst/>
                </a:prstGeom>
                <a:solidFill>
                  <a:srgbClr val="CCFFFF">
                    <a:alpha val="80000"/>
                  </a:srgbClr>
                </a:solidFill>
                <a:ln w="9525">
                  <a:solidFill>
                    <a:srgbClr val="00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1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1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n-US"/>
                </a:p>
              </p:txBody>
            </p:sp>
            <p:sp>
              <p:nvSpPr>
                <p:cNvPr id="191" name="Oval 13"/>
                <p:cNvSpPr>
                  <a:spLocks noChangeArrowheads="1"/>
                </p:cNvSpPr>
                <p:nvPr/>
              </p:nvSpPr>
              <p:spPr bwMode="auto">
                <a:xfrm>
                  <a:off x="4375477" y="3219051"/>
                  <a:ext cx="37692" cy="37972"/>
                </a:xfrm>
                <a:prstGeom prst="ellipse">
                  <a:avLst/>
                </a:prstGeom>
                <a:solidFill>
                  <a:srgbClr val="CCFFFF">
                    <a:alpha val="80000"/>
                  </a:srgbClr>
                </a:solidFill>
                <a:ln w="9525">
                  <a:solidFill>
                    <a:srgbClr val="00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1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1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n-US"/>
                </a:p>
              </p:txBody>
            </p:sp>
            <p:sp>
              <p:nvSpPr>
                <p:cNvPr id="192" name="Oval 14"/>
                <p:cNvSpPr>
                  <a:spLocks noChangeArrowheads="1"/>
                </p:cNvSpPr>
                <p:nvPr/>
              </p:nvSpPr>
              <p:spPr bwMode="auto">
                <a:xfrm>
                  <a:off x="4300665" y="3144860"/>
                  <a:ext cx="37692" cy="37388"/>
                </a:xfrm>
                <a:prstGeom prst="ellipse">
                  <a:avLst/>
                </a:prstGeom>
                <a:solidFill>
                  <a:srgbClr val="CCFFFF">
                    <a:alpha val="80000"/>
                  </a:srgbClr>
                </a:solidFill>
                <a:ln w="9525">
                  <a:solidFill>
                    <a:srgbClr val="00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1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1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n-US"/>
                </a:p>
              </p:txBody>
            </p:sp>
            <p:sp>
              <p:nvSpPr>
                <p:cNvPr id="193" name="Oval 15"/>
                <p:cNvSpPr>
                  <a:spLocks noChangeArrowheads="1"/>
                </p:cNvSpPr>
                <p:nvPr/>
              </p:nvSpPr>
              <p:spPr bwMode="auto">
                <a:xfrm>
                  <a:off x="4523959" y="3108056"/>
                  <a:ext cx="38263" cy="37388"/>
                </a:xfrm>
                <a:prstGeom prst="ellipse">
                  <a:avLst/>
                </a:prstGeom>
                <a:solidFill>
                  <a:srgbClr val="CCFFFF">
                    <a:alpha val="80000"/>
                  </a:srgbClr>
                </a:solidFill>
                <a:ln w="9525">
                  <a:solidFill>
                    <a:srgbClr val="00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1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1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n-US"/>
                </a:p>
              </p:txBody>
            </p:sp>
            <p:sp>
              <p:nvSpPr>
                <p:cNvPr id="194" name="Oval 16"/>
                <p:cNvSpPr>
                  <a:spLocks noChangeArrowheads="1"/>
                </p:cNvSpPr>
                <p:nvPr/>
              </p:nvSpPr>
              <p:spPr bwMode="auto">
                <a:xfrm>
                  <a:off x="4412597" y="3071253"/>
                  <a:ext cx="37692" cy="37388"/>
                </a:xfrm>
                <a:prstGeom prst="ellipse">
                  <a:avLst/>
                </a:prstGeom>
                <a:solidFill>
                  <a:srgbClr val="CCFFFF"/>
                </a:solidFill>
                <a:ln w="9525">
                  <a:solidFill>
                    <a:srgbClr val="00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1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1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n-US"/>
                </a:p>
              </p:txBody>
            </p:sp>
            <p:sp>
              <p:nvSpPr>
                <p:cNvPr id="195" name="Oval 17"/>
                <p:cNvSpPr>
                  <a:spLocks noChangeArrowheads="1"/>
                </p:cNvSpPr>
                <p:nvPr/>
              </p:nvSpPr>
              <p:spPr bwMode="auto">
                <a:xfrm>
                  <a:off x="4449147" y="3182248"/>
                  <a:ext cx="38263" cy="37972"/>
                </a:xfrm>
                <a:prstGeom prst="ellipse">
                  <a:avLst/>
                </a:prstGeom>
                <a:solidFill>
                  <a:srgbClr val="CCFFFF">
                    <a:alpha val="80000"/>
                  </a:srgbClr>
                </a:solidFill>
                <a:ln w="9525">
                  <a:solidFill>
                    <a:srgbClr val="00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1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1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n-US"/>
                </a:p>
              </p:txBody>
            </p:sp>
            <p:sp>
              <p:nvSpPr>
                <p:cNvPr id="196" name="Oval 18"/>
                <p:cNvSpPr>
                  <a:spLocks noChangeArrowheads="1"/>
                </p:cNvSpPr>
                <p:nvPr/>
              </p:nvSpPr>
              <p:spPr bwMode="auto">
                <a:xfrm>
                  <a:off x="4412597" y="3255854"/>
                  <a:ext cx="37692" cy="37972"/>
                </a:xfrm>
                <a:prstGeom prst="ellipse">
                  <a:avLst/>
                </a:prstGeom>
                <a:solidFill>
                  <a:srgbClr val="CCFFFF"/>
                </a:solidFill>
                <a:ln w="9525">
                  <a:solidFill>
                    <a:srgbClr val="00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1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1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n-US"/>
                </a:p>
              </p:txBody>
            </p:sp>
            <p:sp>
              <p:nvSpPr>
                <p:cNvPr id="197" name="Oval 19"/>
                <p:cNvSpPr>
                  <a:spLocks noChangeArrowheads="1"/>
                </p:cNvSpPr>
                <p:nvPr/>
              </p:nvSpPr>
              <p:spPr bwMode="auto">
                <a:xfrm>
                  <a:off x="4523959" y="3182248"/>
                  <a:ext cx="38263" cy="37972"/>
                </a:xfrm>
                <a:prstGeom prst="ellipse">
                  <a:avLst/>
                </a:prstGeom>
                <a:solidFill>
                  <a:srgbClr val="CCFFFF">
                    <a:alpha val="80000"/>
                  </a:srgbClr>
                </a:solidFill>
                <a:ln w="9525">
                  <a:solidFill>
                    <a:srgbClr val="00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1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1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n-US"/>
                </a:p>
              </p:txBody>
            </p:sp>
            <p:sp>
              <p:nvSpPr>
                <p:cNvPr id="198" name="Oval 20"/>
                <p:cNvSpPr>
                  <a:spLocks noChangeArrowheads="1"/>
                </p:cNvSpPr>
                <p:nvPr/>
              </p:nvSpPr>
              <p:spPr bwMode="auto">
                <a:xfrm>
                  <a:off x="4497118" y="3354581"/>
                  <a:ext cx="38263" cy="37388"/>
                </a:xfrm>
                <a:prstGeom prst="ellipse">
                  <a:avLst/>
                </a:prstGeom>
                <a:solidFill>
                  <a:srgbClr val="CCFFFF">
                    <a:alpha val="80000"/>
                  </a:srgbClr>
                </a:solidFill>
                <a:ln w="9525">
                  <a:solidFill>
                    <a:srgbClr val="00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1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1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n-US"/>
                </a:p>
              </p:txBody>
            </p:sp>
            <p:sp>
              <p:nvSpPr>
                <p:cNvPr id="199" name="Oval 21"/>
                <p:cNvSpPr>
                  <a:spLocks noChangeArrowheads="1"/>
                </p:cNvSpPr>
                <p:nvPr/>
              </p:nvSpPr>
              <p:spPr bwMode="auto">
                <a:xfrm>
                  <a:off x="4337786" y="3010498"/>
                  <a:ext cx="37692" cy="37388"/>
                </a:xfrm>
                <a:prstGeom prst="ellipse">
                  <a:avLst/>
                </a:prstGeom>
                <a:solidFill>
                  <a:srgbClr val="CCFFFF"/>
                </a:solidFill>
                <a:ln w="9525">
                  <a:solidFill>
                    <a:srgbClr val="00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1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1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n-US"/>
                </a:p>
              </p:txBody>
            </p:sp>
            <p:sp>
              <p:nvSpPr>
                <p:cNvPr id="200" name="Freeform 22"/>
                <p:cNvSpPr>
                  <a:spLocks/>
                </p:cNvSpPr>
                <p:nvPr/>
              </p:nvSpPr>
              <p:spPr bwMode="auto">
                <a:xfrm>
                  <a:off x="4340641" y="2427485"/>
                  <a:ext cx="104509" cy="401917"/>
                </a:xfrm>
                <a:custGeom>
                  <a:avLst/>
                  <a:gdLst>
                    <a:gd name="T0" fmla="*/ 2147483646 w 127"/>
                    <a:gd name="T1" fmla="*/ 2147483646 h 491"/>
                    <a:gd name="T2" fmla="*/ 2147483646 w 127"/>
                    <a:gd name="T3" fmla="*/ 2147483646 h 491"/>
                    <a:gd name="T4" fmla="*/ 2147483646 w 127"/>
                    <a:gd name="T5" fmla="*/ 2147483646 h 491"/>
                    <a:gd name="T6" fmla="*/ 2147483646 w 127"/>
                    <a:gd name="T7" fmla="*/ 2147483646 h 491"/>
                    <a:gd name="T8" fmla="*/ 2147483646 w 127"/>
                    <a:gd name="T9" fmla="*/ 2147483646 h 491"/>
                    <a:gd name="T10" fmla="*/ 2147483646 w 127"/>
                    <a:gd name="T11" fmla="*/ 0 h 49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27" h="491">
                      <a:moveTo>
                        <a:pt x="30" y="491"/>
                      </a:moveTo>
                      <a:cubicBezTo>
                        <a:pt x="46" y="475"/>
                        <a:pt x="63" y="458"/>
                        <a:pt x="79" y="442"/>
                      </a:cubicBezTo>
                      <a:cubicBezTo>
                        <a:pt x="86" y="435"/>
                        <a:pt x="100" y="421"/>
                        <a:pt x="100" y="421"/>
                      </a:cubicBezTo>
                      <a:cubicBezTo>
                        <a:pt x="106" y="404"/>
                        <a:pt x="120" y="390"/>
                        <a:pt x="121" y="372"/>
                      </a:cubicBezTo>
                      <a:cubicBezTo>
                        <a:pt x="127" y="295"/>
                        <a:pt x="77" y="264"/>
                        <a:pt x="30" y="217"/>
                      </a:cubicBezTo>
                      <a:cubicBezTo>
                        <a:pt x="0" y="126"/>
                        <a:pt x="44" y="77"/>
                        <a:pt x="44" y="0"/>
                      </a:cubicBezTo>
                    </a:path>
                  </a:pathLst>
                </a:custGeom>
                <a:noFill/>
                <a:ln w="9525">
                  <a:solidFill>
                    <a:srgbClr val="66CC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01" name="Freeform 23"/>
                <p:cNvSpPr>
                  <a:spLocks/>
                </p:cNvSpPr>
                <p:nvPr/>
              </p:nvSpPr>
              <p:spPr bwMode="auto">
                <a:xfrm>
                  <a:off x="4427446" y="2591640"/>
                  <a:ext cx="103937" cy="401917"/>
                </a:xfrm>
                <a:custGeom>
                  <a:avLst/>
                  <a:gdLst>
                    <a:gd name="T0" fmla="*/ 2147483646 w 127"/>
                    <a:gd name="T1" fmla="*/ 2147483646 h 491"/>
                    <a:gd name="T2" fmla="*/ 2147483646 w 127"/>
                    <a:gd name="T3" fmla="*/ 2147483646 h 491"/>
                    <a:gd name="T4" fmla="*/ 2147483646 w 127"/>
                    <a:gd name="T5" fmla="*/ 2147483646 h 491"/>
                    <a:gd name="T6" fmla="*/ 2147483646 w 127"/>
                    <a:gd name="T7" fmla="*/ 2147483646 h 491"/>
                    <a:gd name="T8" fmla="*/ 2147483646 w 127"/>
                    <a:gd name="T9" fmla="*/ 2147483646 h 491"/>
                    <a:gd name="T10" fmla="*/ 2147483646 w 127"/>
                    <a:gd name="T11" fmla="*/ 0 h 49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27" h="491">
                      <a:moveTo>
                        <a:pt x="30" y="491"/>
                      </a:moveTo>
                      <a:cubicBezTo>
                        <a:pt x="46" y="475"/>
                        <a:pt x="63" y="458"/>
                        <a:pt x="79" y="442"/>
                      </a:cubicBezTo>
                      <a:cubicBezTo>
                        <a:pt x="86" y="435"/>
                        <a:pt x="100" y="421"/>
                        <a:pt x="100" y="421"/>
                      </a:cubicBezTo>
                      <a:cubicBezTo>
                        <a:pt x="106" y="404"/>
                        <a:pt x="120" y="390"/>
                        <a:pt x="121" y="372"/>
                      </a:cubicBezTo>
                      <a:cubicBezTo>
                        <a:pt x="127" y="295"/>
                        <a:pt x="77" y="264"/>
                        <a:pt x="30" y="217"/>
                      </a:cubicBezTo>
                      <a:cubicBezTo>
                        <a:pt x="0" y="126"/>
                        <a:pt x="44" y="77"/>
                        <a:pt x="44" y="0"/>
                      </a:cubicBezTo>
                    </a:path>
                  </a:pathLst>
                </a:custGeom>
                <a:noFill/>
                <a:ln w="9525">
                  <a:solidFill>
                    <a:srgbClr val="66CC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02" name="Freeform 24"/>
                <p:cNvSpPr>
                  <a:spLocks/>
                </p:cNvSpPr>
                <p:nvPr/>
              </p:nvSpPr>
              <p:spPr bwMode="auto">
                <a:xfrm>
                  <a:off x="4445149" y="2427485"/>
                  <a:ext cx="25699" cy="401332"/>
                </a:xfrm>
                <a:custGeom>
                  <a:avLst/>
                  <a:gdLst>
                    <a:gd name="T0" fmla="*/ 2147483646 w 127"/>
                    <a:gd name="T1" fmla="*/ 2147483646 h 491"/>
                    <a:gd name="T2" fmla="*/ 2147483646 w 127"/>
                    <a:gd name="T3" fmla="*/ 2147483646 h 491"/>
                    <a:gd name="T4" fmla="*/ 2147483646 w 127"/>
                    <a:gd name="T5" fmla="*/ 2147483646 h 491"/>
                    <a:gd name="T6" fmla="*/ 2147483646 w 127"/>
                    <a:gd name="T7" fmla="*/ 2147483646 h 491"/>
                    <a:gd name="T8" fmla="*/ 2147483646 w 127"/>
                    <a:gd name="T9" fmla="*/ 2147483646 h 491"/>
                    <a:gd name="T10" fmla="*/ 2147483646 w 127"/>
                    <a:gd name="T11" fmla="*/ 0 h 49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27" h="491">
                      <a:moveTo>
                        <a:pt x="30" y="491"/>
                      </a:moveTo>
                      <a:cubicBezTo>
                        <a:pt x="46" y="475"/>
                        <a:pt x="63" y="458"/>
                        <a:pt x="79" y="442"/>
                      </a:cubicBezTo>
                      <a:cubicBezTo>
                        <a:pt x="86" y="435"/>
                        <a:pt x="100" y="421"/>
                        <a:pt x="100" y="421"/>
                      </a:cubicBezTo>
                      <a:cubicBezTo>
                        <a:pt x="106" y="404"/>
                        <a:pt x="120" y="390"/>
                        <a:pt x="121" y="372"/>
                      </a:cubicBezTo>
                      <a:cubicBezTo>
                        <a:pt x="127" y="295"/>
                        <a:pt x="77" y="264"/>
                        <a:pt x="30" y="217"/>
                      </a:cubicBezTo>
                      <a:cubicBezTo>
                        <a:pt x="0" y="126"/>
                        <a:pt x="44" y="77"/>
                        <a:pt x="44" y="0"/>
                      </a:cubicBezTo>
                    </a:path>
                  </a:pathLst>
                </a:custGeom>
                <a:noFill/>
                <a:ln w="9525">
                  <a:solidFill>
                    <a:srgbClr val="66CC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03" name="Freeform 25"/>
                <p:cNvSpPr>
                  <a:spLocks/>
                </p:cNvSpPr>
                <p:nvPr/>
              </p:nvSpPr>
              <p:spPr bwMode="auto">
                <a:xfrm>
                  <a:off x="4392610" y="2453774"/>
                  <a:ext cx="104509" cy="401332"/>
                </a:xfrm>
                <a:custGeom>
                  <a:avLst/>
                  <a:gdLst>
                    <a:gd name="T0" fmla="*/ 2147483646 w 127"/>
                    <a:gd name="T1" fmla="*/ 2147483646 h 491"/>
                    <a:gd name="T2" fmla="*/ 2147483646 w 127"/>
                    <a:gd name="T3" fmla="*/ 2147483646 h 491"/>
                    <a:gd name="T4" fmla="*/ 2147483646 w 127"/>
                    <a:gd name="T5" fmla="*/ 2147483646 h 491"/>
                    <a:gd name="T6" fmla="*/ 2147483646 w 127"/>
                    <a:gd name="T7" fmla="*/ 2147483646 h 491"/>
                    <a:gd name="T8" fmla="*/ 2147483646 w 127"/>
                    <a:gd name="T9" fmla="*/ 2147483646 h 491"/>
                    <a:gd name="T10" fmla="*/ 2147483646 w 127"/>
                    <a:gd name="T11" fmla="*/ 0 h 49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27" h="491">
                      <a:moveTo>
                        <a:pt x="30" y="491"/>
                      </a:moveTo>
                      <a:cubicBezTo>
                        <a:pt x="46" y="475"/>
                        <a:pt x="63" y="458"/>
                        <a:pt x="79" y="442"/>
                      </a:cubicBezTo>
                      <a:cubicBezTo>
                        <a:pt x="86" y="435"/>
                        <a:pt x="100" y="421"/>
                        <a:pt x="100" y="421"/>
                      </a:cubicBezTo>
                      <a:cubicBezTo>
                        <a:pt x="106" y="404"/>
                        <a:pt x="120" y="390"/>
                        <a:pt x="121" y="372"/>
                      </a:cubicBezTo>
                      <a:cubicBezTo>
                        <a:pt x="127" y="295"/>
                        <a:pt x="77" y="264"/>
                        <a:pt x="30" y="217"/>
                      </a:cubicBezTo>
                      <a:cubicBezTo>
                        <a:pt x="0" y="126"/>
                        <a:pt x="44" y="77"/>
                        <a:pt x="44" y="0"/>
                      </a:cubicBezTo>
                    </a:path>
                  </a:pathLst>
                </a:custGeom>
                <a:noFill/>
                <a:ln w="9525">
                  <a:solidFill>
                    <a:srgbClr val="66CC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04" name="Freeform 26"/>
                <p:cNvSpPr>
                  <a:spLocks/>
                </p:cNvSpPr>
                <p:nvPr/>
              </p:nvSpPr>
              <p:spPr bwMode="auto">
                <a:xfrm>
                  <a:off x="4341783" y="2427485"/>
                  <a:ext cx="182176" cy="401917"/>
                </a:xfrm>
                <a:custGeom>
                  <a:avLst/>
                  <a:gdLst>
                    <a:gd name="T0" fmla="*/ 2147483646 w 127"/>
                    <a:gd name="T1" fmla="*/ 2147483646 h 491"/>
                    <a:gd name="T2" fmla="*/ 2147483646 w 127"/>
                    <a:gd name="T3" fmla="*/ 2147483646 h 491"/>
                    <a:gd name="T4" fmla="*/ 2147483646 w 127"/>
                    <a:gd name="T5" fmla="*/ 2147483646 h 491"/>
                    <a:gd name="T6" fmla="*/ 2147483646 w 127"/>
                    <a:gd name="T7" fmla="*/ 2147483646 h 491"/>
                    <a:gd name="T8" fmla="*/ 2147483646 w 127"/>
                    <a:gd name="T9" fmla="*/ 2147483646 h 491"/>
                    <a:gd name="T10" fmla="*/ 2147483646 w 127"/>
                    <a:gd name="T11" fmla="*/ 0 h 49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27" h="491">
                      <a:moveTo>
                        <a:pt x="30" y="491"/>
                      </a:moveTo>
                      <a:cubicBezTo>
                        <a:pt x="46" y="475"/>
                        <a:pt x="63" y="458"/>
                        <a:pt x="79" y="442"/>
                      </a:cubicBezTo>
                      <a:cubicBezTo>
                        <a:pt x="86" y="435"/>
                        <a:pt x="100" y="421"/>
                        <a:pt x="100" y="421"/>
                      </a:cubicBezTo>
                      <a:cubicBezTo>
                        <a:pt x="106" y="404"/>
                        <a:pt x="120" y="390"/>
                        <a:pt x="121" y="372"/>
                      </a:cubicBezTo>
                      <a:cubicBezTo>
                        <a:pt x="127" y="295"/>
                        <a:pt x="77" y="264"/>
                        <a:pt x="30" y="217"/>
                      </a:cubicBezTo>
                      <a:cubicBezTo>
                        <a:pt x="0" y="126"/>
                        <a:pt x="44" y="77"/>
                        <a:pt x="44" y="0"/>
                      </a:cubicBezTo>
                    </a:path>
                  </a:pathLst>
                </a:custGeom>
                <a:noFill/>
                <a:ln w="9525">
                  <a:solidFill>
                    <a:srgbClr val="66CC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05" name="Freeform 27"/>
                <p:cNvSpPr>
                  <a:spLocks/>
                </p:cNvSpPr>
                <p:nvPr/>
              </p:nvSpPr>
              <p:spPr bwMode="auto">
                <a:xfrm>
                  <a:off x="4366340" y="2400613"/>
                  <a:ext cx="104509" cy="401332"/>
                </a:xfrm>
                <a:custGeom>
                  <a:avLst/>
                  <a:gdLst>
                    <a:gd name="T0" fmla="*/ 2147483646 w 127"/>
                    <a:gd name="T1" fmla="*/ 2147483646 h 491"/>
                    <a:gd name="T2" fmla="*/ 2147483646 w 127"/>
                    <a:gd name="T3" fmla="*/ 2147483646 h 491"/>
                    <a:gd name="T4" fmla="*/ 2147483646 w 127"/>
                    <a:gd name="T5" fmla="*/ 2147483646 h 491"/>
                    <a:gd name="T6" fmla="*/ 2147483646 w 127"/>
                    <a:gd name="T7" fmla="*/ 2147483646 h 491"/>
                    <a:gd name="T8" fmla="*/ 2147483646 w 127"/>
                    <a:gd name="T9" fmla="*/ 2147483646 h 491"/>
                    <a:gd name="T10" fmla="*/ 2147483646 w 127"/>
                    <a:gd name="T11" fmla="*/ 0 h 49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27" h="491">
                      <a:moveTo>
                        <a:pt x="30" y="491"/>
                      </a:moveTo>
                      <a:cubicBezTo>
                        <a:pt x="46" y="475"/>
                        <a:pt x="63" y="458"/>
                        <a:pt x="79" y="442"/>
                      </a:cubicBezTo>
                      <a:cubicBezTo>
                        <a:pt x="86" y="435"/>
                        <a:pt x="100" y="421"/>
                        <a:pt x="100" y="421"/>
                      </a:cubicBezTo>
                      <a:cubicBezTo>
                        <a:pt x="106" y="404"/>
                        <a:pt x="120" y="390"/>
                        <a:pt x="121" y="372"/>
                      </a:cubicBezTo>
                      <a:cubicBezTo>
                        <a:pt x="127" y="295"/>
                        <a:pt x="77" y="264"/>
                        <a:pt x="30" y="217"/>
                      </a:cubicBezTo>
                      <a:cubicBezTo>
                        <a:pt x="0" y="126"/>
                        <a:pt x="44" y="77"/>
                        <a:pt x="44" y="0"/>
                      </a:cubicBezTo>
                    </a:path>
                  </a:pathLst>
                </a:custGeom>
                <a:noFill/>
                <a:ln w="9525">
                  <a:solidFill>
                    <a:srgbClr val="66CC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06" name="Oval 155"/>
                <p:cNvSpPr>
                  <a:spLocks noChangeArrowheads="1"/>
                </p:cNvSpPr>
                <p:nvPr/>
              </p:nvSpPr>
              <p:spPr bwMode="auto">
                <a:xfrm>
                  <a:off x="4490265" y="2999399"/>
                  <a:ext cx="37692" cy="37388"/>
                </a:xfrm>
                <a:prstGeom prst="ellipse">
                  <a:avLst/>
                </a:prstGeom>
                <a:solidFill>
                  <a:srgbClr val="CCFFFF"/>
                </a:solidFill>
                <a:ln w="9525">
                  <a:solidFill>
                    <a:srgbClr val="00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1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1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n-US"/>
                </a:p>
              </p:txBody>
            </p:sp>
            <p:sp>
              <p:nvSpPr>
                <p:cNvPr id="207" name="Oval 156"/>
                <p:cNvSpPr>
                  <a:spLocks noChangeArrowheads="1"/>
                </p:cNvSpPr>
                <p:nvPr/>
              </p:nvSpPr>
              <p:spPr bwMode="auto">
                <a:xfrm>
                  <a:off x="4470848" y="3105720"/>
                  <a:ext cx="37692" cy="37388"/>
                </a:xfrm>
                <a:prstGeom prst="ellipse">
                  <a:avLst/>
                </a:prstGeom>
                <a:solidFill>
                  <a:srgbClr val="CCFFFF">
                    <a:alpha val="80000"/>
                  </a:srgbClr>
                </a:solidFill>
                <a:ln w="9525">
                  <a:solidFill>
                    <a:srgbClr val="00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1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1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n-US"/>
                </a:p>
              </p:txBody>
            </p:sp>
            <p:sp>
              <p:nvSpPr>
                <p:cNvPr id="208" name="Oval 157"/>
                <p:cNvSpPr>
                  <a:spLocks noChangeArrowheads="1"/>
                </p:cNvSpPr>
                <p:nvPr/>
              </p:nvSpPr>
              <p:spPr bwMode="auto">
                <a:xfrm>
                  <a:off x="4490265" y="3150702"/>
                  <a:ext cx="37692" cy="37388"/>
                </a:xfrm>
                <a:prstGeom prst="ellipse">
                  <a:avLst/>
                </a:prstGeom>
                <a:solidFill>
                  <a:srgbClr val="CCFFFF"/>
                </a:solidFill>
                <a:ln w="9525">
                  <a:solidFill>
                    <a:srgbClr val="00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1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1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n-US"/>
                </a:p>
              </p:txBody>
            </p:sp>
            <p:sp>
              <p:nvSpPr>
                <p:cNvPr id="209" name="Oval 158"/>
                <p:cNvSpPr>
                  <a:spLocks noChangeArrowheads="1"/>
                </p:cNvSpPr>
                <p:nvPr/>
              </p:nvSpPr>
              <p:spPr bwMode="auto">
                <a:xfrm>
                  <a:off x="4367482" y="3116235"/>
                  <a:ext cx="37692" cy="37388"/>
                </a:xfrm>
                <a:prstGeom prst="ellipse">
                  <a:avLst/>
                </a:prstGeom>
                <a:solidFill>
                  <a:srgbClr val="CCFFFF"/>
                </a:solidFill>
                <a:ln w="9525">
                  <a:solidFill>
                    <a:srgbClr val="00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1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1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n-US"/>
                </a:p>
              </p:txBody>
            </p:sp>
            <p:sp>
              <p:nvSpPr>
                <p:cNvPr id="210" name="AutoShape 164"/>
                <p:cNvSpPr>
                  <a:spLocks noChangeArrowheads="1"/>
                </p:cNvSpPr>
                <p:nvPr/>
              </p:nvSpPr>
              <p:spPr bwMode="auto">
                <a:xfrm>
                  <a:off x="4315513" y="2391267"/>
                  <a:ext cx="26270" cy="414184"/>
                </a:xfrm>
                <a:prstGeom prst="cube">
                  <a:avLst>
                    <a:gd name="adj" fmla="val 25000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1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1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n-US"/>
                </a:p>
              </p:txBody>
            </p:sp>
            <p:sp>
              <p:nvSpPr>
                <p:cNvPr id="211" name="AutoShape 165"/>
                <p:cNvSpPr>
                  <a:spLocks noChangeArrowheads="1"/>
                </p:cNvSpPr>
                <p:nvPr/>
              </p:nvSpPr>
              <p:spPr bwMode="auto">
                <a:xfrm>
                  <a:off x="4522817" y="2386593"/>
                  <a:ext cx="26270" cy="414184"/>
                </a:xfrm>
                <a:prstGeom prst="cube">
                  <a:avLst>
                    <a:gd name="adj" fmla="val 25000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1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1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n-US"/>
                </a:p>
              </p:txBody>
            </p:sp>
            <p:sp>
              <p:nvSpPr>
                <p:cNvPr id="212" name="AutoShape 166"/>
                <p:cNvSpPr>
                  <a:spLocks noChangeArrowheads="1"/>
                </p:cNvSpPr>
                <p:nvPr/>
              </p:nvSpPr>
              <p:spPr bwMode="auto">
                <a:xfrm>
                  <a:off x="3952875" y="2400613"/>
                  <a:ext cx="958850" cy="1548080"/>
                </a:xfrm>
                <a:prstGeom prst="can">
                  <a:avLst>
                    <a:gd name="adj" fmla="val 19417"/>
                  </a:avLst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1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1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n-US"/>
                </a:p>
              </p:txBody>
            </p:sp>
            <p:sp>
              <p:nvSpPr>
                <p:cNvPr id="213" name="Oval 167"/>
                <p:cNvSpPr>
                  <a:spLocks noChangeArrowheads="1"/>
                </p:cNvSpPr>
                <p:nvPr/>
              </p:nvSpPr>
              <p:spPr bwMode="auto">
                <a:xfrm>
                  <a:off x="4367482" y="2931050"/>
                  <a:ext cx="37692" cy="37388"/>
                </a:xfrm>
                <a:prstGeom prst="ellipse">
                  <a:avLst/>
                </a:prstGeom>
                <a:solidFill>
                  <a:srgbClr val="CCFFFF"/>
                </a:solidFill>
                <a:ln w="9525">
                  <a:solidFill>
                    <a:srgbClr val="00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1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1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n-US"/>
                </a:p>
              </p:txBody>
            </p:sp>
            <p:sp>
              <p:nvSpPr>
                <p:cNvPr id="214" name="Oval 181"/>
                <p:cNvSpPr>
                  <a:spLocks noChangeArrowheads="1"/>
                </p:cNvSpPr>
                <p:nvPr/>
              </p:nvSpPr>
              <p:spPr bwMode="auto">
                <a:xfrm>
                  <a:off x="4522817" y="3449802"/>
                  <a:ext cx="37692" cy="37388"/>
                </a:xfrm>
                <a:prstGeom prst="ellipse">
                  <a:avLst/>
                </a:prstGeom>
                <a:solidFill>
                  <a:srgbClr val="CCFFFF">
                    <a:alpha val="80000"/>
                  </a:srgbClr>
                </a:solidFill>
                <a:ln w="9525">
                  <a:solidFill>
                    <a:srgbClr val="00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1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1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n-US"/>
                </a:p>
              </p:txBody>
            </p:sp>
            <p:sp>
              <p:nvSpPr>
                <p:cNvPr id="215" name="Oval 182"/>
                <p:cNvSpPr>
                  <a:spLocks noChangeArrowheads="1"/>
                </p:cNvSpPr>
                <p:nvPr/>
              </p:nvSpPr>
              <p:spPr bwMode="auto">
                <a:xfrm>
                  <a:off x="4289814" y="3328293"/>
                  <a:ext cx="37692" cy="37388"/>
                </a:xfrm>
                <a:prstGeom prst="ellipse">
                  <a:avLst/>
                </a:prstGeom>
                <a:solidFill>
                  <a:srgbClr val="CCFFFF">
                    <a:alpha val="80000"/>
                  </a:srgbClr>
                </a:solidFill>
                <a:ln w="9525">
                  <a:solidFill>
                    <a:srgbClr val="00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1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1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n-US"/>
                </a:p>
              </p:txBody>
            </p:sp>
            <p:sp>
              <p:nvSpPr>
                <p:cNvPr id="216" name="Oval 183"/>
                <p:cNvSpPr>
                  <a:spLocks noChangeArrowheads="1"/>
                </p:cNvSpPr>
                <p:nvPr/>
              </p:nvSpPr>
              <p:spPr bwMode="auto">
                <a:xfrm>
                  <a:off x="4470848" y="3514063"/>
                  <a:ext cx="37692" cy="37388"/>
                </a:xfrm>
                <a:prstGeom prst="ellipse">
                  <a:avLst/>
                </a:prstGeom>
                <a:solidFill>
                  <a:srgbClr val="CCFFFF"/>
                </a:solidFill>
                <a:ln w="9525">
                  <a:solidFill>
                    <a:srgbClr val="00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1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1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n-US"/>
                </a:p>
              </p:txBody>
            </p:sp>
            <p:sp>
              <p:nvSpPr>
                <p:cNvPr id="217" name="Oval 184"/>
                <p:cNvSpPr>
                  <a:spLocks noChangeArrowheads="1"/>
                </p:cNvSpPr>
                <p:nvPr/>
              </p:nvSpPr>
              <p:spPr bwMode="auto">
                <a:xfrm>
                  <a:off x="4289814" y="3502963"/>
                  <a:ext cx="37692" cy="37388"/>
                </a:xfrm>
                <a:prstGeom prst="ellipse">
                  <a:avLst/>
                </a:prstGeom>
                <a:solidFill>
                  <a:srgbClr val="CCFFFF"/>
                </a:solidFill>
                <a:ln w="9525">
                  <a:solidFill>
                    <a:srgbClr val="00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1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1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n-US"/>
                </a:p>
              </p:txBody>
            </p:sp>
            <p:sp>
              <p:nvSpPr>
                <p:cNvPr id="218" name="Oval 185"/>
                <p:cNvSpPr>
                  <a:spLocks noChangeArrowheads="1"/>
                </p:cNvSpPr>
                <p:nvPr/>
              </p:nvSpPr>
              <p:spPr bwMode="auto">
                <a:xfrm>
                  <a:off x="4367482" y="3423514"/>
                  <a:ext cx="37692" cy="37388"/>
                </a:xfrm>
                <a:prstGeom prst="ellipse">
                  <a:avLst/>
                </a:prstGeom>
                <a:solidFill>
                  <a:srgbClr val="CCFFFF"/>
                </a:solidFill>
                <a:ln w="9525">
                  <a:solidFill>
                    <a:srgbClr val="00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1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1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n-US"/>
                </a:p>
              </p:txBody>
            </p:sp>
            <p:sp>
              <p:nvSpPr>
                <p:cNvPr id="220" name="AutoShape 28"/>
                <p:cNvSpPr>
                  <a:spLocks noChangeArrowheads="1"/>
                </p:cNvSpPr>
                <p:nvPr/>
              </p:nvSpPr>
              <p:spPr bwMode="auto">
                <a:xfrm>
                  <a:off x="4004844" y="2506934"/>
                  <a:ext cx="854913" cy="1362310"/>
                </a:xfrm>
                <a:prstGeom prst="can">
                  <a:avLst>
                    <a:gd name="adj" fmla="val 19164"/>
                  </a:avLst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1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1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n-US"/>
                </a:p>
              </p:txBody>
            </p:sp>
            <p:sp>
              <p:nvSpPr>
                <p:cNvPr id="219" name="AutoShape 10"/>
                <p:cNvSpPr>
                  <a:spLocks noChangeArrowheads="1"/>
                </p:cNvSpPr>
                <p:nvPr/>
              </p:nvSpPr>
              <p:spPr bwMode="auto">
                <a:xfrm>
                  <a:off x="4003130" y="2704908"/>
                  <a:ext cx="854913" cy="1150253"/>
                </a:xfrm>
                <a:prstGeom prst="can">
                  <a:avLst>
                    <a:gd name="adj" fmla="val 18169"/>
                  </a:avLst>
                </a:prstGeom>
                <a:solidFill>
                  <a:srgbClr val="66CCFF">
                    <a:alpha val="39999"/>
                  </a:srgbClr>
                </a:solidFill>
                <a:ln w="9525">
                  <a:solidFill>
                    <a:srgbClr val="66CC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1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1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n-US"/>
                </a:p>
              </p:txBody>
            </p:sp>
          </p:grpSp>
          <p:grpSp>
            <p:nvGrpSpPr>
              <p:cNvPr id="175" name="Groupe 174"/>
              <p:cNvGrpSpPr/>
              <p:nvPr/>
            </p:nvGrpSpPr>
            <p:grpSpPr>
              <a:xfrm>
                <a:off x="2344543" y="2309696"/>
                <a:ext cx="176215" cy="408927"/>
                <a:chOff x="2783822" y="3450845"/>
                <a:chExt cx="176215" cy="408927"/>
              </a:xfrm>
            </p:grpSpPr>
            <p:sp>
              <p:nvSpPr>
                <p:cNvPr id="183" name="Arc 182"/>
                <p:cNvSpPr/>
                <p:nvPr/>
              </p:nvSpPr>
              <p:spPr>
                <a:xfrm>
                  <a:off x="2783822" y="3450845"/>
                  <a:ext cx="176215" cy="408927"/>
                </a:xfrm>
                <a:prstGeom prst="arc">
                  <a:avLst>
                    <a:gd name="adj1" fmla="val 16893413"/>
                    <a:gd name="adj2" fmla="val 13675363"/>
                  </a:avLst>
                </a:prstGeom>
                <a:ln>
                  <a:solidFill>
                    <a:schemeClr val="tx1"/>
                  </a:solidFill>
                  <a:headEnd w="sm" len="sm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84" name="Arc 183"/>
                <p:cNvSpPr/>
                <p:nvPr/>
              </p:nvSpPr>
              <p:spPr>
                <a:xfrm>
                  <a:off x="2836209" y="3570986"/>
                  <a:ext cx="85965" cy="221222"/>
                </a:xfrm>
                <a:prstGeom prst="arc">
                  <a:avLst>
                    <a:gd name="adj1" fmla="val 16893413"/>
                    <a:gd name="adj2" fmla="val 13675363"/>
                  </a:avLst>
                </a:prstGeom>
                <a:ln>
                  <a:solidFill>
                    <a:schemeClr val="tx1"/>
                  </a:solidFill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76" name="Groupe 175"/>
              <p:cNvGrpSpPr/>
              <p:nvPr/>
            </p:nvGrpSpPr>
            <p:grpSpPr>
              <a:xfrm flipH="1">
                <a:off x="1790532" y="2330142"/>
                <a:ext cx="194890" cy="408927"/>
                <a:chOff x="2783822" y="3450845"/>
                <a:chExt cx="176215" cy="408927"/>
              </a:xfrm>
            </p:grpSpPr>
            <p:sp>
              <p:nvSpPr>
                <p:cNvPr id="181" name="Arc 180"/>
                <p:cNvSpPr/>
                <p:nvPr/>
              </p:nvSpPr>
              <p:spPr>
                <a:xfrm>
                  <a:off x="2783822" y="3450845"/>
                  <a:ext cx="176215" cy="408927"/>
                </a:xfrm>
                <a:prstGeom prst="arc">
                  <a:avLst>
                    <a:gd name="adj1" fmla="val 16893413"/>
                    <a:gd name="adj2" fmla="val 13675363"/>
                  </a:avLst>
                </a:prstGeom>
                <a:ln>
                  <a:solidFill>
                    <a:schemeClr val="tx1"/>
                  </a:solidFill>
                  <a:headEnd w="sm" len="sm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82" name="Arc 181"/>
                <p:cNvSpPr/>
                <p:nvPr/>
              </p:nvSpPr>
              <p:spPr>
                <a:xfrm>
                  <a:off x="2836209" y="3570986"/>
                  <a:ext cx="85965" cy="221222"/>
                </a:xfrm>
                <a:prstGeom prst="arc">
                  <a:avLst>
                    <a:gd name="adj1" fmla="val 16893413"/>
                    <a:gd name="adj2" fmla="val 13675363"/>
                  </a:avLst>
                </a:prstGeom>
                <a:ln>
                  <a:solidFill>
                    <a:schemeClr val="tx1"/>
                  </a:solidFill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cxnSp>
            <p:nvCxnSpPr>
              <p:cNvPr id="177" name="Connecteur droit avec flèche 176"/>
              <p:cNvCxnSpPr/>
              <p:nvPr/>
            </p:nvCxnSpPr>
            <p:spPr>
              <a:xfrm>
                <a:off x="1614862" y="2675502"/>
                <a:ext cx="0" cy="3600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78" name="Groupe 177"/>
              <p:cNvGrpSpPr/>
              <p:nvPr/>
            </p:nvGrpSpPr>
            <p:grpSpPr>
              <a:xfrm>
                <a:off x="1342327" y="2610465"/>
                <a:ext cx="233253" cy="369332"/>
                <a:chOff x="2410050" y="3695869"/>
                <a:chExt cx="233253" cy="369332"/>
              </a:xfrm>
            </p:grpSpPr>
            <p:sp>
              <p:nvSpPr>
                <p:cNvPr id="179" name="ZoneTexte 178"/>
                <p:cNvSpPr txBox="1"/>
                <p:nvPr/>
              </p:nvSpPr>
              <p:spPr>
                <a:xfrm>
                  <a:off x="2410050" y="3695869"/>
                  <a:ext cx="21907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 smtClean="0"/>
                    <a:t>g</a:t>
                  </a:r>
                  <a:endParaRPr lang="fr-FR" dirty="0"/>
                </a:p>
              </p:txBody>
            </p:sp>
            <p:cxnSp>
              <p:nvCxnSpPr>
                <p:cNvPr id="180" name="Connecteur droit avec flèche 179"/>
                <p:cNvCxnSpPr/>
                <p:nvPr/>
              </p:nvCxnSpPr>
              <p:spPr>
                <a:xfrm>
                  <a:off x="2463303" y="3769024"/>
                  <a:ext cx="180000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36" name="Groupe 135"/>
            <p:cNvGrpSpPr/>
            <p:nvPr/>
          </p:nvGrpSpPr>
          <p:grpSpPr>
            <a:xfrm>
              <a:off x="3017655" y="2121020"/>
              <a:ext cx="1640260" cy="1562100"/>
              <a:chOff x="3219255" y="1854620"/>
              <a:chExt cx="1640260" cy="1562100"/>
            </a:xfrm>
          </p:grpSpPr>
          <p:sp>
            <p:nvSpPr>
              <p:cNvPr id="137" name="Oval 154"/>
              <p:cNvSpPr>
                <a:spLocks noChangeArrowheads="1"/>
              </p:cNvSpPr>
              <p:nvPr/>
            </p:nvSpPr>
            <p:spPr bwMode="auto">
              <a:xfrm>
                <a:off x="3950920" y="3177790"/>
                <a:ext cx="854913" cy="15889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grpSp>
            <p:nvGrpSpPr>
              <p:cNvPr id="138" name="Group 153"/>
              <p:cNvGrpSpPr>
                <a:grpSpLocks/>
              </p:cNvGrpSpPr>
              <p:nvPr/>
            </p:nvGrpSpPr>
            <p:grpSpPr bwMode="auto">
              <a:xfrm>
                <a:off x="4211906" y="2611135"/>
                <a:ext cx="336939" cy="609885"/>
                <a:chOff x="3107" y="2432"/>
                <a:chExt cx="590" cy="1044"/>
              </a:xfrm>
            </p:grpSpPr>
            <p:sp>
              <p:nvSpPr>
                <p:cNvPr id="167" name="AutoShape 145"/>
                <p:cNvSpPr>
                  <a:spLocks noChangeArrowheads="1"/>
                </p:cNvSpPr>
                <p:nvPr/>
              </p:nvSpPr>
              <p:spPr bwMode="auto">
                <a:xfrm>
                  <a:off x="3107" y="2478"/>
                  <a:ext cx="590" cy="998"/>
                </a:xfrm>
                <a:prstGeom prst="can">
                  <a:avLst>
                    <a:gd name="adj" fmla="val 26101"/>
                  </a:avLst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1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1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n-US"/>
                </a:p>
              </p:txBody>
            </p:sp>
            <p:sp>
              <p:nvSpPr>
                <p:cNvPr id="168" name="Oval 146"/>
                <p:cNvSpPr>
                  <a:spLocks noChangeArrowheads="1"/>
                </p:cNvSpPr>
                <p:nvPr/>
              </p:nvSpPr>
              <p:spPr bwMode="auto">
                <a:xfrm>
                  <a:off x="3289" y="2523"/>
                  <a:ext cx="226" cy="45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1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1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n-US"/>
                </a:p>
              </p:txBody>
            </p:sp>
            <p:sp>
              <p:nvSpPr>
                <p:cNvPr id="169" name="Arc 147"/>
                <p:cNvSpPr>
                  <a:spLocks/>
                </p:cNvSpPr>
                <p:nvPr/>
              </p:nvSpPr>
              <p:spPr bwMode="auto">
                <a:xfrm rot="-626166" flipH="1" flipV="1">
                  <a:off x="3136" y="2976"/>
                  <a:ext cx="463" cy="362"/>
                </a:xfrm>
                <a:custGeom>
                  <a:avLst/>
                  <a:gdLst>
                    <a:gd name="T0" fmla="*/ 0 w 16762"/>
                    <a:gd name="T1" fmla="*/ 0 h 21600"/>
                    <a:gd name="T2" fmla="*/ 0 w 16762"/>
                    <a:gd name="T3" fmla="*/ 0 h 21600"/>
                    <a:gd name="T4" fmla="*/ 0 w 16762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762" h="21600" fill="none" extrusionOk="0">
                      <a:moveTo>
                        <a:pt x="-1" y="65"/>
                      </a:moveTo>
                      <a:cubicBezTo>
                        <a:pt x="559" y="21"/>
                        <a:pt x="1120" y="-1"/>
                        <a:pt x="1682" y="0"/>
                      </a:cubicBezTo>
                      <a:cubicBezTo>
                        <a:pt x="7316" y="0"/>
                        <a:pt x="12727" y="2201"/>
                        <a:pt x="16761" y="6135"/>
                      </a:cubicBezTo>
                    </a:path>
                    <a:path w="16762" h="21600" stroke="0" extrusionOk="0">
                      <a:moveTo>
                        <a:pt x="-1" y="65"/>
                      </a:moveTo>
                      <a:cubicBezTo>
                        <a:pt x="559" y="21"/>
                        <a:pt x="1120" y="-1"/>
                        <a:pt x="1682" y="0"/>
                      </a:cubicBezTo>
                      <a:cubicBezTo>
                        <a:pt x="7316" y="0"/>
                        <a:pt x="12727" y="2201"/>
                        <a:pt x="16761" y="6135"/>
                      </a:cubicBezTo>
                      <a:lnTo>
                        <a:pt x="1682" y="21600"/>
                      </a:lnTo>
                      <a:lnTo>
                        <a:pt x="-1" y="65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70" name="Arc 148"/>
                <p:cNvSpPr>
                  <a:spLocks/>
                </p:cNvSpPr>
                <p:nvPr/>
              </p:nvSpPr>
              <p:spPr bwMode="auto">
                <a:xfrm rot="-626166" flipH="1" flipV="1">
                  <a:off x="3143" y="2840"/>
                  <a:ext cx="463" cy="362"/>
                </a:xfrm>
                <a:custGeom>
                  <a:avLst/>
                  <a:gdLst>
                    <a:gd name="T0" fmla="*/ 0 w 16762"/>
                    <a:gd name="T1" fmla="*/ 0 h 21600"/>
                    <a:gd name="T2" fmla="*/ 0 w 16762"/>
                    <a:gd name="T3" fmla="*/ 0 h 21600"/>
                    <a:gd name="T4" fmla="*/ 0 w 16762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762" h="21600" fill="none" extrusionOk="0">
                      <a:moveTo>
                        <a:pt x="-1" y="65"/>
                      </a:moveTo>
                      <a:cubicBezTo>
                        <a:pt x="559" y="21"/>
                        <a:pt x="1120" y="-1"/>
                        <a:pt x="1682" y="0"/>
                      </a:cubicBezTo>
                      <a:cubicBezTo>
                        <a:pt x="7316" y="0"/>
                        <a:pt x="12727" y="2201"/>
                        <a:pt x="16761" y="6135"/>
                      </a:cubicBezTo>
                    </a:path>
                    <a:path w="16762" h="21600" stroke="0" extrusionOk="0">
                      <a:moveTo>
                        <a:pt x="-1" y="65"/>
                      </a:moveTo>
                      <a:cubicBezTo>
                        <a:pt x="559" y="21"/>
                        <a:pt x="1120" y="-1"/>
                        <a:pt x="1682" y="0"/>
                      </a:cubicBezTo>
                      <a:cubicBezTo>
                        <a:pt x="7316" y="0"/>
                        <a:pt x="12727" y="2201"/>
                        <a:pt x="16761" y="6135"/>
                      </a:cubicBezTo>
                      <a:lnTo>
                        <a:pt x="1682" y="21600"/>
                      </a:lnTo>
                      <a:lnTo>
                        <a:pt x="-1" y="65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71" name="Arc 149"/>
                <p:cNvSpPr>
                  <a:spLocks/>
                </p:cNvSpPr>
                <p:nvPr/>
              </p:nvSpPr>
              <p:spPr bwMode="auto">
                <a:xfrm rot="-626166" flipH="1" flipV="1">
                  <a:off x="3153" y="2704"/>
                  <a:ext cx="463" cy="362"/>
                </a:xfrm>
                <a:custGeom>
                  <a:avLst/>
                  <a:gdLst>
                    <a:gd name="T0" fmla="*/ 0 w 16762"/>
                    <a:gd name="T1" fmla="*/ 0 h 21600"/>
                    <a:gd name="T2" fmla="*/ 0 w 16762"/>
                    <a:gd name="T3" fmla="*/ 0 h 21600"/>
                    <a:gd name="T4" fmla="*/ 0 w 16762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762" h="21600" fill="none" extrusionOk="0">
                      <a:moveTo>
                        <a:pt x="-1" y="65"/>
                      </a:moveTo>
                      <a:cubicBezTo>
                        <a:pt x="559" y="21"/>
                        <a:pt x="1120" y="-1"/>
                        <a:pt x="1682" y="0"/>
                      </a:cubicBezTo>
                      <a:cubicBezTo>
                        <a:pt x="7316" y="0"/>
                        <a:pt x="12727" y="2201"/>
                        <a:pt x="16761" y="6135"/>
                      </a:cubicBezTo>
                    </a:path>
                    <a:path w="16762" h="21600" stroke="0" extrusionOk="0">
                      <a:moveTo>
                        <a:pt x="-1" y="65"/>
                      </a:moveTo>
                      <a:cubicBezTo>
                        <a:pt x="559" y="21"/>
                        <a:pt x="1120" y="-1"/>
                        <a:pt x="1682" y="0"/>
                      </a:cubicBezTo>
                      <a:cubicBezTo>
                        <a:pt x="7316" y="0"/>
                        <a:pt x="12727" y="2201"/>
                        <a:pt x="16761" y="6135"/>
                      </a:cubicBezTo>
                      <a:lnTo>
                        <a:pt x="1682" y="21600"/>
                      </a:lnTo>
                      <a:lnTo>
                        <a:pt x="-1" y="65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72" name="Arc 150"/>
                <p:cNvSpPr>
                  <a:spLocks/>
                </p:cNvSpPr>
                <p:nvPr/>
              </p:nvSpPr>
              <p:spPr bwMode="auto">
                <a:xfrm rot="-626166" flipH="1" flipV="1">
                  <a:off x="3153" y="2568"/>
                  <a:ext cx="463" cy="362"/>
                </a:xfrm>
                <a:custGeom>
                  <a:avLst/>
                  <a:gdLst>
                    <a:gd name="T0" fmla="*/ 0 w 16762"/>
                    <a:gd name="T1" fmla="*/ 0 h 21600"/>
                    <a:gd name="T2" fmla="*/ 0 w 16762"/>
                    <a:gd name="T3" fmla="*/ 0 h 21600"/>
                    <a:gd name="T4" fmla="*/ 0 w 16762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762" h="21600" fill="none" extrusionOk="0">
                      <a:moveTo>
                        <a:pt x="-1" y="65"/>
                      </a:moveTo>
                      <a:cubicBezTo>
                        <a:pt x="559" y="21"/>
                        <a:pt x="1120" y="-1"/>
                        <a:pt x="1682" y="0"/>
                      </a:cubicBezTo>
                      <a:cubicBezTo>
                        <a:pt x="7316" y="0"/>
                        <a:pt x="12727" y="2201"/>
                        <a:pt x="16761" y="6135"/>
                      </a:cubicBezTo>
                    </a:path>
                    <a:path w="16762" h="21600" stroke="0" extrusionOk="0">
                      <a:moveTo>
                        <a:pt x="-1" y="65"/>
                      </a:moveTo>
                      <a:cubicBezTo>
                        <a:pt x="559" y="21"/>
                        <a:pt x="1120" y="-1"/>
                        <a:pt x="1682" y="0"/>
                      </a:cubicBezTo>
                      <a:cubicBezTo>
                        <a:pt x="7316" y="0"/>
                        <a:pt x="12727" y="2201"/>
                        <a:pt x="16761" y="6135"/>
                      </a:cubicBezTo>
                      <a:lnTo>
                        <a:pt x="1682" y="21600"/>
                      </a:lnTo>
                      <a:lnTo>
                        <a:pt x="-1" y="65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73" name="Arc 151"/>
                <p:cNvSpPr>
                  <a:spLocks/>
                </p:cNvSpPr>
                <p:nvPr/>
              </p:nvSpPr>
              <p:spPr bwMode="auto">
                <a:xfrm rot="-626166" flipH="1" flipV="1">
                  <a:off x="3153" y="2432"/>
                  <a:ext cx="463" cy="362"/>
                </a:xfrm>
                <a:custGeom>
                  <a:avLst/>
                  <a:gdLst>
                    <a:gd name="T0" fmla="*/ 0 w 16762"/>
                    <a:gd name="T1" fmla="*/ 0 h 21600"/>
                    <a:gd name="T2" fmla="*/ 0 w 16762"/>
                    <a:gd name="T3" fmla="*/ 0 h 21600"/>
                    <a:gd name="T4" fmla="*/ 0 w 16762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762" h="21600" fill="none" extrusionOk="0">
                      <a:moveTo>
                        <a:pt x="-1" y="65"/>
                      </a:moveTo>
                      <a:cubicBezTo>
                        <a:pt x="559" y="21"/>
                        <a:pt x="1120" y="-1"/>
                        <a:pt x="1682" y="0"/>
                      </a:cubicBezTo>
                      <a:cubicBezTo>
                        <a:pt x="7316" y="0"/>
                        <a:pt x="12727" y="2201"/>
                        <a:pt x="16761" y="6135"/>
                      </a:cubicBezTo>
                    </a:path>
                    <a:path w="16762" h="21600" stroke="0" extrusionOk="0">
                      <a:moveTo>
                        <a:pt x="-1" y="65"/>
                      </a:moveTo>
                      <a:cubicBezTo>
                        <a:pt x="559" y="21"/>
                        <a:pt x="1120" y="-1"/>
                        <a:pt x="1682" y="0"/>
                      </a:cubicBezTo>
                      <a:cubicBezTo>
                        <a:pt x="7316" y="0"/>
                        <a:pt x="12727" y="2201"/>
                        <a:pt x="16761" y="6135"/>
                      </a:cubicBezTo>
                      <a:lnTo>
                        <a:pt x="1682" y="21600"/>
                      </a:lnTo>
                      <a:lnTo>
                        <a:pt x="-1" y="65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sp>
            <p:nvSpPr>
              <p:cNvPr id="139" name="AutoShape 163"/>
              <p:cNvSpPr>
                <a:spLocks noChangeArrowheads="1"/>
              </p:cNvSpPr>
              <p:nvPr/>
            </p:nvSpPr>
            <p:spPr bwMode="auto">
              <a:xfrm>
                <a:off x="4263303" y="2266467"/>
                <a:ext cx="26270" cy="414184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140" name="AutoShape 162"/>
              <p:cNvSpPr>
                <a:spLocks noChangeArrowheads="1"/>
              </p:cNvSpPr>
              <p:nvPr/>
            </p:nvSpPr>
            <p:spPr bwMode="auto">
              <a:xfrm>
                <a:off x="4470607" y="2266467"/>
                <a:ext cx="26270" cy="424115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141" name="Oval 12"/>
              <p:cNvSpPr>
                <a:spLocks noChangeArrowheads="1"/>
              </p:cNvSpPr>
              <p:nvPr/>
            </p:nvSpPr>
            <p:spPr bwMode="auto">
              <a:xfrm flipV="1">
                <a:off x="4119108" y="2598099"/>
                <a:ext cx="296803" cy="180331"/>
              </a:xfrm>
              <a:prstGeom prst="ellipse">
                <a:avLst/>
              </a:prstGeom>
              <a:solidFill>
                <a:srgbClr val="CCFFFF">
                  <a:alpha val="80000"/>
                </a:srgbClr>
              </a:solidFill>
              <a:ln w="9525">
                <a:solidFill>
                  <a:srgbClr val="00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142" name="Oval 20"/>
              <p:cNvSpPr>
                <a:spLocks noChangeArrowheads="1"/>
              </p:cNvSpPr>
              <p:nvPr/>
            </p:nvSpPr>
            <p:spPr bwMode="auto">
              <a:xfrm>
                <a:off x="4444908" y="2814277"/>
                <a:ext cx="45719" cy="45719"/>
              </a:xfrm>
              <a:prstGeom prst="ellipse">
                <a:avLst/>
              </a:prstGeom>
              <a:solidFill>
                <a:srgbClr val="CCFFFF">
                  <a:alpha val="80000"/>
                </a:srgbClr>
              </a:solidFill>
              <a:ln w="9525">
                <a:solidFill>
                  <a:srgbClr val="00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143" name="Freeform 22"/>
              <p:cNvSpPr>
                <a:spLocks/>
              </p:cNvSpPr>
              <p:nvPr/>
            </p:nvSpPr>
            <p:spPr bwMode="auto">
              <a:xfrm>
                <a:off x="4288431" y="1895512"/>
                <a:ext cx="104509" cy="401917"/>
              </a:xfrm>
              <a:custGeom>
                <a:avLst/>
                <a:gdLst>
                  <a:gd name="T0" fmla="*/ 2147483646 w 127"/>
                  <a:gd name="T1" fmla="*/ 2147483646 h 491"/>
                  <a:gd name="T2" fmla="*/ 2147483646 w 127"/>
                  <a:gd name="T3" fmla="*/ 2147483646 h 491"/>
                  <a:gd name="T4" fmla="*/ 2147483646 w 127"/>
                  <a:gd name="T5" fmla="*/ 2147483646 h 491"/>
                  <a:gd name="T6" fmla="*/ 2147483646 w 127"/>
                  <a:gd name="T7" fmla="*/ 2147483646 h 491"/>
                  <a:gd name="T8" fmla="*/ 2147483646 w 127"/>
                  <a:gd name="T9" fmla="*/ 2147483646 h 491"/>
                  <a:gd name="T10" fmla="*/ 2147483646 w 127"/>
                  <a:gd name="T11" fmla="*/ 0 h 49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7" h="491">
                    <a:moveTo>
                      <a:pt x="30" y="491"/>
                    </a:moveTo>
                    <a:cubicBezTo>
                      <a:pt x="46" y="475"/>
                      <a:pt x="63" y="458"/>
                      <a:pt x="79" y="442"/>
                    </a:cubicBezTo>
                    <a:cubicBezTo>
                      <a:pt x="86" y="435"/>
                      <a:pt x="100" y="421"/>
                      <a:pt x="100" y="421"/>
                    </a:cubicBezTo>
                    <a:cubicBezTo>
                      <a:pt x="106" y="404"/>
                      <a:pt x="120" y="390"/>
                      <a:pt x="121" y="372"/>
                    </a:cubicBezTo>
                    <a:cubicBezTo>
                      <a:pt x="127" y="295"/>
                      <a:pt x="77" y="264"/>
                      <a:pt x="30" y="217"/>
                    </a:cubicBezTo>
                    <a:cubicBezTo>
                      <a:pt x="0" y="126"/>
                      <a:pt x="44" y="77"/>
                      <a:pt x="44" y="0"/>
                    </a:cubicBezTo>
                  </a:path>
                </a:pathLst>
              </a:custGeom>
              <a:noFill/>
              <a:ln w="9525">
                <a:solidFill>
                  <a:srgbClr val="66CC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4" name="Freeform 24"/>
              <p:cNvSpPr>
                <a:spLocks/>
              </p:cNvSpPr>
              <p:nvPr/>
            </p:nvSpPr>
            <p:spPr bwMode="auto">
              <a:xfrm>
                <a:off x="4392939" y="1895512"/>
                <a:ext cx="25699" cy="401332"/>
              </a:xfrm>
              <a:custGeom>
                <a:avLst/>
                <a:gdLst>
                  <a:gd name="T0" fmla="*/ 2147483646 w 127"/>
                  <a:gd name="T1" fmla="*/ 2147483646 h 491"/>
                  <a:gd name="T2" fmla="*/ 2147483646 w 127"/>
                  <a:gd name="T3" fmla="*/ 2147483646 h 491"/>
                  <a:gd name="T4" fmla="*/ 2147483646 w 127"/>
                  <a:gd name="T5" fmla="*/ 2147483646 h 491"/>
                  <a:gd name="T6" fmla="*/ 2147483646 w 127"/>
                  <a:gd name="T7" fmla="*/ 2147483646 h 491"/>
                  <a:gd name="T8" fmla="*/ 2147483646 w 127"/>
                  <a:gd name="T9" fmla="*/ 2147483646 h 491"/>
                  <a:gd name="T10" fmla="*/ 2147483646 w 127"/>
                  <a:gd name="T11" fmla="*/ 0 h 49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7" h="491">
                    <a:moveTo>
                      <a:pt x="30" y="491"/>
                    </a:moveTo>
                    <a:cubicBezTo>
                      <a:pt x="46" y="475"/>
                      <a:pt x="63" y="458"/>
                      <a:pt x="79" y="442"/>
                    </a:cubicBezTo>
                    <a:cubicBezTo>
                      <a:pt x="86" y="435"/>
                      <a:pt x="100" y="421"/>
                      <a:pt x="100" y="421"/>
                    </a:cubicBezTo>
                    <a:cubicBezTo>
                      <a:pt x="106" y="404"/>
                      <a:pt x="120" y="390"/>
                      <a:pt x="121" y="372"/>
                    </a:cubicBezTo>
                    <a:cubicBezTo>
                      <a:pt x="127" y="295"/>
                      <a:pt x="77" y="264"/>
                      <a:pt x="30" y="217"/>
                    </a:cubicBezTo>
                    <a:cubicBezTo>
                      <a:pt x="0" y="126"/>
                      <a:pt x="44" y="77"/>
                      <a:pt x="44" y="0"/>
                    </a:cubicBezTo>
                  </a:path>
                </a:pathLst>
              </a:custGeom>
              <a:noFill/>
              <a:ln w="9525">
                <a:solidFill>
                  <a:srgbClr val="66CC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5" name="Freeform 25"/>
              <p:cNvSpPr>
                <a:spLocks/>
              </p:cNvSpPr>
              <p:nvPr/>
            </p:nvSpPr>
            <p:spPr bwMode="auto">
              <a:xfrm>
                <a:off x="4340400" y="1921801"/>
                <a:ext cx="104509" cy="401332"/>
              </a:xfrm>
              <a:custGeom>
                <a:avLst/>
                <a:gdLst>
                  <a:gd name="T0" fmla="*/ 2147483646 w 127"/>
                  <a:gd name="T1" fmla="*/ 2147483646 h 491"/>
                  <a:gd name="T2" fmla="*/ 2147483646 w 127"/>
                  <a:gd name="T3" fmla="*/ 2147483646 h 491"/>
                  <a:gd name="T4" fmla="*/ 2147483646 w 127"/>
                  <a:gd name="T5" fmla="*/ 2147483646 h 491"/>
                  <a:gd name="T6" fmla="*/ 2147483646 w 127"/>
                  <a:gd name="T7" fmla="*/ 2147483646 h 491"/>
                  <a:gd name="T8" fmla="*/ 2147483646 w 127"/>
                  <a:gd name="T9" fmla="*/ 2147483646 h 491"/>
                  <a:gd name="T10" fmla="*/ 2147483646 w 127"/>
                  <a:gd name="T11" fmla="*/ 0 h 49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7" h="491">
                    <a:moveTo>
                      <a:pt x="30" y="491"/>
                    </a:moveTo>
                    <a:cubicBezTo>
                      <a:pt x="46" y="475"/>
                      <a:pt x="63" y="458"/>
                      <a:pt x="79" y="442"/>
                    </a:cubicBezTo>
                    <a:cubicBezTo>
                      <a:pt x="86" y="435"/>
                      <a:pt x="100" y="421"/>
                      <a:pt x="100" y="421"/>
                    </a:cubicBezTo>
                    <a:cubicBezTo>
                      <a:pt x="106" y="404"/>
                      <a:pt x="120" y="390"/>
                      <a:pt x="121" y="372"/>
                    </a:cubicBezTo>
                    <a:cubicBezTo>
                      <a:pt x="127" y="295"/>
                      <a:pt x="77" y="264"/>
                      <a:pt x="30" y="217"/>
                    </a:cubicBezTo>
                    <a:cubicBezTo>
                      <a:pt x="0" y="126"/>
                      <a:pt x="44" y="77"/>
                      <a:pt x="44" y="0"/>
                    </a:cubicBezTo>
                  </a:path>
                </a:pathLst>
              </a:custGeom>
              <a:noFill/>
              <a:ln w="9525">
                <a:solidFill>
                  <a:srgbClr val="66CC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6" name="Freeform 26"/>
              <p:cNvSpPr>
                <a:spLocks/>
              </p:cNvSpPr>
              <p:nvPr/>
            </p:nvSpPr>
            <p:spPr bwMode="auto">
              <a:xfrm>
                <a:off x="4289573" y="1895512"/>
                <a:ext cx="182176" cy="401917"/>
              </a:xfrm>
              <a:custGeom>
                <a:avLst/>
                <a:gdLst>
                  <a:gd name="T0" fmla="*/ 2147483646 w 127"/>
                  <a:gd name="T1" fmla="*/ 2147483646 h 491"/>
                  <a:gd name="T2" fmla="*/ 2147483646 w 127"/>
                  <a:gd name="T3" fmla="*/ 2147483646 h 491"/>
                  <a:gd name="T4" fmla="*/ 2147483646 w 127"/>
                  <a:gd name="T5" fmla="*/ 2147483646 h 491"/>
                  <a:gd name="T6" fmla="*/ 2147483646 w 127"/>
                  <a:gd name="T7" fmla="*/ 2147483646 h 491"/>
                  <a:gd name="T8" fmla="*/ 2147483646 w 127"/>
                  <a:gd name="T9" fmla="*/ 2147483646 h 491"/>
                  <a:gd name="T10" fmla="*/ 2147483646 w 127"/>
                  <a:gd name="T11" fmla="*/ 0 h 49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7" h="491">
                    <a:moveTo>
                      <a:pt x="30" y="491"/>
                    </a:moveTo>
                    <a:cubicBezTo>
                      <a:pt x="46" y="475"/>
                      <a:pt x="63" y="458"/>
                      <a:pt x="79" y="442"/>
                    </a:cubicBezTo>
                    <a:cubicBezTo>
                      <a:pt x="86" y="435"/>
                      <a:pt x="100" y="421"/>
                      <a:pt x="100" y="421"/>
                    </a:cubicBezTo>
                    <a:cubicBezTo>
                      <a:pt x="106" y="404"/>
                      <a:pt x="120" y="390"/>
                      <a:pt x="121" y="372"/>
                    </a:cubicBezTo>
                    <a:cubicBezTo>
                      <a:pt x="127" y="295"/>
                      <a:pt x="77" y="264"/>
                      <a:pt x="30" y="217"/>
                    </a:cubicBezTo>
                    <a:cubicBezTo>
                      <a:pt x="0" y="126"/>
                      <a:pt x="44" y="77"/>
                      <a:pt x="44" y="0"/>
                    </a:cubicBezTo>
                  </a:path>
                </a:pathLst>
              </a:custGeom>
              <a:noFill/>
              <a:ln w="9525">
                <a:solidFill>
                  <a:srgbClr val="66CC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7" name="Freeform 27"/>
              <p:cNvSpPr>
                <a:spLocks/>
              </p:cNvSpPr>
              <p:nvPr/>
            </p:nvSpPr>
            <p:spPr bwMode="auto">
              <a:xfrm>
                <a:off x="4314130" y="1868640"/>
                <a:ext cx="104509" cy="401332"/>
              </a:xfrm>
              <a:custGeom>
                <a:avLst/>
                <a:gdLst>
                  <a:gd name="T0" fmla="*/ 2147483646 w 127"/>
                  <a:gd name="T1" fmla="*/ 2147483646 h 491"/>
                  <a:gd name="T2" fmla="*/ 2147483646 w 127"/>
                  <a:gd name="T3" fmla="*/ 2147483646 h 491"/>
                  <a:gd name="T4" fmla="*/ 2147483646 w 127"/>
                  <a:gd name="T5" fmla="*/ 2147483646 h 491"/>
                  <a:gd name="T6" fmla="*/ 2147483646 w 127"/>
                  <a:gd name="T7" fmla="*/ 2147483646 h 491"/>
                  <a:gd name="T8" fmla="*/ 2147483646 w 127"/>
                  <a:gd name="T9" fmla="*/ 2147483646 h 491"/>
                  <a:gd name="T10" fmla="*/ 2147483646 w 127"/>
                  <a:gd name="T11" fmla="*/ 0 h 49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7" h="491">
                    <a:moveTo>
                      <a:pt x="30" y="491"/>
                    </a:moveTo>
                    <a:cubicBezTo>
                      <a:pt x="46" y="475"/>
                      <a:pt x="63" y="458"/>
                      <a:pt x="79" y="442"/>
                    </a:cubicBezTo>
                    <a:cubicBezTo>
                      <a:pt x="86" y="435"/>
                      <a:pt x="100" y="421"/>
                      <a:pt x="100" y="421"/>
                    </a:cubicBezTo>
                    <a:cubicBezTo>
                      <a:pt x="106" y="404"/>
                      <a:pt x="120" y="390"/>
                      <a:pt x="121" y="372"/>
                    </a:cubicBezTo>
                    <a:cubicBezTo>
                      <a:pt x="127" y="295"/>
                      <a:pt x="77" y="264"/>
                      <a:pt x="30" y="217"/>
                    </a:cubicBezTo>
                    <a:cubicBezTo>
                      <a:pt x="0" y="126"/>
                      <a:pt x="44" y="77"/>
                      <a:pt x="44" y="0"/>
                    </a:cubicBezTo>
                  </a:path>
                </a:pathLst>
              </a:custGeom>
              <a:noFill/>
              <a:ln w="9525">
                <a:solidFill>
                  <a:srgbClr val="66CC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8" name="AutoShape 164"/>
              <p:cNvSpPr>
                <a:spLocks noChangeArrowheads="1"/>
              </p:cNvSpPr>
              <p:nvPr/>
            </p:nvSpPr>
            <p:spPr bwMode="auto">
              <a:xfrm>
                <a:off x="4263303" y="1859294"/>
                <a:ext cx="26270" cy="414184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149" name="AutoShape 165"/>
              <p:cNvSpPr>
                <a:spLocks noChangeArrowheads="1"/>
              </p:cNvSpPr>
              <p:nvPr/>
            </p:nvSpPr>
            <p:spPr bwMode="auto">
              <a:xfrm>
                <a:off x="4470607" y="1854620"/>
                <a:ext cx="26270" cy="414184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150" name="AutoShape 166"/>
              <p:cNvSpPr>
                <a:spLocks noChangeArrowheads="1"/>
              </p:cNvSpPr>
              <p:nvPr/>
            </p:nvSpPr>
            <p:spPr bwMode="auto">
              <a:xfrm>
                <a:off x="3900665" y="1868640"/>
                <a:ext cx="958850" cy="1548080"/>
              </a:xfrm>
              <a:prstGeom prst="can">
                <a:avLst>
                  <a:gd name="adj" fmla="val 19417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151" name="Oval 181"/>
              <p:cNvSpPr>
                <a:spLocks noChangeArrowheads="1"/>
              </p:cNvSpPr>
              <p:nvPr/>
            </p:nvSpPr>
            <p:spPr bwMode="auto">
              <a:xfrm>
                <a:off x="4470607" y="2917829"/>
                <a:ext cx="37692" cy="37388"/>
              </a:xfrm>
              <a:prstGeom prst="ellipse">
                <a:avLst/>
              </a:prstGeom>
              <a:solidFill>
                <a:srgbClr val="CCFFFF">
                  <a:alpha val="80000"/>
                </a:srgbClr>
              </a:solidFill>
              <a:ln w="9525">
                <a:solidFill>
                  <a:srgbClr val="00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152" name="Oval 182"/>
              <p:cNvSpPr>
                <a:spLocks noChangeArrowheads="1"/>
              </p:cNvSpPr>
              <p:nvPr/>
            </p:nvSpPr>
            <p:spPr bwMode="auto">
              <a:xfrm>
                <a:off x="4286535" y="2807015"/>
                <a:ext cx="51484" cy="49475"/>
              </a:xfrm>
              <a:prstGeom prst="ellipse">
                <a:avLst/>
              </a:prstGeom>
              <a:solidFill>
                <a:srgbClr val="CCFFFF">
                  <a:alpha val="80000"/>
                </a:srgbClr>
              </a:solidFill>
              <a:ln w="9525">
                <a:solidFill>
                  <a:srgbClr val="00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153" name="Oval 183"/>
              <p:cNvSpPr>
                <a:spLocks noChangeArrowheads="1"/>
              </p:cNvSpPr>
              <p:nvPr/>
            </p:nvSpPr>
            <p:spPr bwMode="auto">
              <a:xfrm>
                <a:off x="4418638" y="2982090"/>
                <a:ext cx="37692" cy="37388"/>
              </a:xfrm>
              <a:prstGeom prst="ellipse">
                <a:avLst/>
              </a:prstGeom>
              <a:solidFill>
                <a:srgbClr val="CCFFFF">
                  <a:alpha val="80000"/>
                </a:srgbClr>
              </a:solidFill>
              <a:ln w="9525">
                <a:solidFill>
                  <a:srgbClr val="00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154" name="Oval 184"/>
              <p:cNvSpPr>
                <a:spLocks noChangeArrowheads="1"/>
              </p:cNvSpPr>
              <p:nvPr/>
            </p:nvSpPr>
            <p:spPr bwMode="auto">
              <a:xfrm>
                <a:off x="4237604" y="2970990"/>
                <a:ext cx="37692" cy="37388"/>
              </a:xfrm>
              <a:prstGeom prst="ellipse">
                <a:avLst/>
              </a:prstGeom>
              <a:solidFill>
                <a:srgbClr val="CCFFFF">
                  <a:alpha val="80000"/>
                </a:srgbClr>
              </a:solidFill>
              <a:ln w="9525">
                <a:solidFill>
                  <a:srgbClr val="00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155" name="Oval 185"/>
              <p:cNvSpPr>
                <a:spLocks noChangeArrowheads="1"/>
              </p:cNvSpPr>
              <p:nvPr/>
            </p:nvSpPr>
            <p:spPr bwMode="auto">
              <a:xfrm>
                <a:off x="4315272" y="2891541"/>
                <a:ext cx="72000" cy="72000"/>
              </a:xfrm>
              <a:prstGeom prst="ellipse">
                <a:avLst/>
              </a:prstGeom>
              <a:solidFill>
                <a:srgbClr val="CCFFFF">
                  <a:alpha val="80000"/>
                </a:srgbClr>
              </a:solidFill>
              <a:ln w="9525">
                <a:solidFill>
                  <a:srgbClr val="00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157" name="AutoShape 28"/>
              <p:cNvSpPr>
                <a:spLocks noChangeArrowheads="1"/>
              </p:cNvSpPr>
              <p:nvPr/>
            </p:nvSpPr>
            <p:spPr bwMode="auto">
              <a:xfrm>
                <a:off x="3952634" y="1974961"/>
                <a:ext cx="854913" cy="1362310"/>
              </a:xfrm>
              <a:prstGeom prst="can">
                <a:avLst>
                  <a:gd name="adj" fmla="val 19164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158" name="Oval 12"/>
              <p:cNvSpPr>
                <a:spLocks noChangeArrowheads="1"/>
              </p:cNvSpPr>
              <p:nvPr/>
            </p:nvSpPr>
            <p:spPr bwMode="auto">
              <a:xfrm flipV="1">
                <a:off x="4419508" y="2652612"/>
                <a:ext cx="218853" cy="165146"/>
              </a:xfrm>
              <a:prstGeom prst="ellipse">
                <a:avLst/>
              </a:prstGeom>
              <a:solidFill>
                <a:srgbClr val="CCFFFF">
                  <a:alpha val="80000"/>
                </a:srgbClr>
              </a:solidFill>
              <a:ln w="9525">
                <a:solidFill>
                  <a:srgbClr val="00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grpSp>
            <p:nvGrpSpPr>
              <p:cNvPr id="159" name="Groupe 158"/>
              <p:cNvGrpSpPr/>
              <p:nvPr/>
            </p:nvGrpSpPr>
            <p:grpSpPr>
              <a:xfrm>
                <a:off x="3405620" y="2733222"/>
                <a:ext cx="301335" cy="434562"/>
                <a:chOff x="4629187" y="3408194"/>
                <a:chExt cx="301335" cy="434562"/>
              </a:xfrm>
            </p:grpSpPr>
            <p:cxnSp>
              <p:nvCxnSpPr>
                <p:cNvPr id="164" name="Connecteur droit avec flèche 163"/>
                <p:cNvCxnSpPr/>
                <p:nvPr/>
              </p:nvCxnSpPr>
              <p:spPr>
                <a:xfrm>
                  <a:off x="4930522" y="3482756"/>
                  <a:ext cx="0" cy="36000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5" name="ZoneTexte 164"/>
                <p:cNvSpPr txBox="1"/>
                <p:nvPr/>
              </p:nvSpPr>
              <p:spPr>
                <a:xfrm>
                  <a:off x="4629187" y="3408194"/>
                  <a:ext cx="21907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 smtClean="0"/>
                    <a:t>g</a:t>
                  </a:r>
                  <a:endParaRPr lang="fr-FR" dirty="0"/>
                </a:p>
              </p:txBody>
            </p:sp>
            <p:cxnSp>
              <p:nvCxnSpPr>
                <p:cNvPr id="166" name="Connecteur droit avec flèche 165"/>
                <p:cNvCxnSpPr/>
                <p:nvPr/>
              </p:nvCxnSpPr>
              <p:spPr>
                <a:xfrm>
                  <a:off x="4696840" y="3481349"/>
                  <a:ext cx="180000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0" name="Groupe 159"/>
              <p:cNvGrpSpPr/>
              <p:nvPr/>
            </p:nvGrpSpPr>
            <p:grpSpPr>
              <a:xfrm>
                <a:off x="3219255" y="2296192"/>
                <a:ext cx="646450" cy="504474"/>
                <a:chOff x="4442822" y="2971164"/>
                <a:chExt cx="646450" cy="504474"/>
              </a:xfrm>
            </p:grpSpPr>
            <p:cxnSp>
              <p:nvCxnSpPr>
                <p:cNvPr id="161" name="Connecteur droit avec flèche 160"/>
                <p:cNvCxnSpPr/>
                <p:nvPr/>
              </p:nvCxnSpPr>
              <p:spPr>
                <a:xfrm flipV="1">
                  <a:off x="4934707" y="2971164"/>
                  <a:ext cx="154565" cy="504474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2" name="ZoneTexte 161"/>
                <p:cNvSpPr txBox="1"/>
                <p:nvPr/>
              </p:nvSpPr>
              <p:spPr>
                <a:xfrm>
                  <a:off x="4442822" y="3075189"/>
                  <a:ext cx="54842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i="1" dirty="0" err="1" smtClean="0">
                      <a:solidFill>
                        <a:srgbClr val="FF0000"/>
                      </a:solidFill>
                    </a:rPr>
                    <a:t>f</a:t>
                  </a:r>
                  <a:r>
                    <a:rPr lang="fr-FR" i="1" baseline="-25000" dirty="0" err="1" smtClean="0">
                      <a:solidFill>
                        <a:srgbClr val="FF0000"/>
                      </a:solidFill>
                    </a:rPr>
                    <a:t>mag</a:t>
                  </a:r>
                  <a:endParaRPr lang="fr-FR" i="1" baseline="-25000" dirty="0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163" name="Connecteur droit avec flèche 162"/>
                <p:cNvCxnSpPr/>
                <p:nvPr/>
              </p:nvCxnSpPr>
              <p:spPr>
                <a:xfrm>
                  <a:off x="4618508" y="3148344"/>
                  <a:ext cx="180000" cy="0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6" name="AutoShape 10"/>
              <p:cNvSpPr>
                <a:spLocks noChangeArrowheads="1"/>
              </p:cNvSpPr>
              <p:nvPr/>
            </p:nvSpPr>
            <p:spPr bwMode="auto">
              <a:xfrm>
                <a:off x="3950920" y="2172935"/>
                <a:ext cx="854913" cy="1150253"/>
              </a:xfrm>
              <a:prstGeom prst="can">
                <a:avLst>
                  <a:gd name="adj" fmla="val 18169"/>
                </a:avLst>
              </a:prstGeom>
              <a:solidFill>
                <a:srgbClr val="66CCFF">
                  <a:alpha val="39999"/>
                </a:srgbClr>
              </a:solidFill>
              <a:ln w="9525">
                <a:solidFill>
                  <a:srgbClr val="66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</p:grpSp>
      </p:grp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0824367"/>
              </p:ext>
            </p:extLst>
          </p:nvPr>
        </p:nvGraphicFramePr>
        <p:xfrm>
          <a:off x="4725073" y="4562541"/>
          <a:ext cx="3356037" cy="15240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118679">
                  <a:extLst>
                    <a:ext uri="{9D8B030D-6E8A-4147-A177-3AD203B41FA5}">
                      <a16:colId xmlns:a16="http://schemas.microsoft.com/office/drawing/2014/main" val="3586961296"/>
                    </a:ext>
                  </a:extLst>
                </a:gridCol>
                <a:gridCol w="1118679">
                  <a:extLst>
                    <a:ext uri="{9D8B030D-6E8A-4147-A177-3AD203B41FA5}">
                      <a16:colId xmlns:a16="http://schemas.microsoft.com/office/drawing/2014/main" val="3149963622"/>
                    </a:ext>
                  </a:extLst>
                </a:gridCol>
                <a:gridCol w="1118679">
                  <a:extLst>
                    <a:ext uri="{9D8B030D-6E8A-4147-A177-3AD203B41FA5}">
                      <a16:colId xmlns:a16="http://schemas.microsoft.com/office/drawing/2014/main" val="2502134646"/>
                    </a:ext>
                  </a:extLst>
                </a:gridCol>
              </a:tblGrid>
              <a:tr h="294057">
                <a:tc>
                  <a:txBody>
                    <a:bodyPr/>
                    <a:lstStyle/>
                    <a:p>
                      <a:pPr algn="ctr"/>
                      <a:endParaRPr lang="fr-F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 (K)</a:t>
                      </a:r>
                      <a:endParaRPr lang="fr-F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(T²/m)</a:t>
                      </a:r>
                      <a:endParaRPr lang="fr-F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5660462"/>
                  </a:ext>
                </a:extLst>
              </a:tr>
              <a:tr h="294057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fr-FR" sz="1400" baseline="-25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fr-F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fr-F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-1000</a:t>
                      </a:r>
                      <a:endParaRPr lang="fr-F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6007766"/>
                  </a:ext>
                </a:extLst>
              </a:tr>
              <a:tr h="294057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</a:t>
                      </a:r>
                      <a:endParaRPr lang="fr-F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E50019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4,2</a:t>
                      </a:r>
                      <a:endParaRPr lang="fr-F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E50019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-4170</a:t>
                      </a:r>
                      <a:endParaRPr lang="fr-F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E50019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8245184"/>
                  </a:ext>
                </a:extLst>
              </a:tr>
              <a:tr h="294057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fr-FR" sz="1400" baseline="-25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fr-FR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endParaRPr lang="fr-F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293</a:t>
                      </a:r>
                      <a:endParaRPr lang="fr-F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-2721</a:t>
                      </a:r>
                      <a:endParaRPr lang="fr-F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6653754"/>
                  </a:ext>
                </a:extLst>
              </a:tr>
              <a:tr h="294057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fr-FR" sz="1400" baseline="-25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fr-FR" sz="1400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77</a:t>
                      </a:r>
                      <a:endParaRPr lang="fr-F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-4425</a:t>
                      </a:r>
                      <a:endParaRPr lang="fr-F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5775815"/>
                  </a:ext>
                </a:extLst>
              </a:tr>
            </a:tbl>
          </a:graphicData>
        </a:graphic>
      </p:graphicFrame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1963" y="4600178"/>
            <a:ext cx="275881" cy="2160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502" y="1780720"/>
            <a:ext cx="4029427" cy="777726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203" y="3595447"/>
            <a:ext cx="3522098" cy="807437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1203" y="5467153"/>
            <a:ext cx="2690718" cy="737384"/>
          </a:xfrm>
          <a:prstGeom prst="rect">
            <a:avLst/>
          </a:prstGeom>
        </p:spPr>
      </p:pic>
      <p:pic>
        <p:nvPicPr>
          <p:cNvPr id="248" name="Image 247"/>
          <p:cNvPicPr>
            <a:picLocks noChangeAspect="1"/>
          </p:cNvPicPr>
          <p:nvPr/>
        </p:nvPicPr>
        <p:blipFill rotWithShape="1">
          <a:blip r:embed="rId5"/>
          <a:srcRect r="19347"/>
          <a:stretch/>
        </p:blipFill>
        <p:spPr>
          <a:xfrm>
            <a:off x="584006" y="3577166"/>
            <a:ext cx="2840653" cy="807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40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itr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z="2400" dirty="0" smtClean="0"/>
              <a:t>Example for a superconducting solenoid</a:t>
            </a:r>
            <a:endParaRPr lang="en-US" altLang="en-US" sz="2400" dirty="0"/>
          </a:p>
        </p:txBody>
      </p:sp>
      <p:sp>
        <p:nvSpPr>
          <p:cNvPr id="5" name="Espace réservé du contenu 1"/>
          <p:cNvSpPr txBox="1">
            <a:spLocks/>
          </p:cNvSpPr>
          <p:nvPr/>
        </p:nvSpPr>
        <p:spPr bwMode="auto">
          <a:xfrm>
            <a:off x="179512" y="762000"/>
            <a:ext cx="3376825" cy="5031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1619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42925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895350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25730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61925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0764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6pPr>
            <a:lvl7pPr marL="25336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7pPr>
            <a:lvl8pPr marL="29908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8pPr>
            <a:lvl9pPr marL="34480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 smtClean="0"/>
              <a:t>For a diamagnetic fluid</a:t>
            </a:r>
          </a:p>
          <a:p>
            <a:endParaRPr lang="en-US" kern="0" dirty="0"/>
          </a:p>
          <a:p>
            <a:endParaRPr lang="en-US" kern="0" dirty="0" smtClean="0"/>
          </a:p>
          <a:p>
            <a:pPr marL="180975" indent="0">
              <a:buNone/>
            </a:pPr>
            <a:endParaRPr lang="en-US" kern="0" dirty="0" smtClean="0"/>
          </a:p>
          <a:p>
            <a:r>
              <a:rPr lang="en-US" kern="0" dirty="0" smtClean="0"/>
              <a:t>In the upper part, vertical magnetic forces oppose gravity</a:t>
            </a:r>
          </a:p>
          <a:p>
            <a:endParaRPr lang="en-US" kern="0" dirty="0" smtClean="0"/>
          </a:p>
          <a:p>
            <a:endParaRPr lang="en-US" kern="0" dirty="0"/>
          </a:p>
          <a:p>
            <a:r>
              <a:rPr lang="en-US" kern="0" dirty="0" smtClean="0"/>
              <a:t>At the magnet center</a:t>
            </a:r>
            <a:r>
              <a:rPr lang="en-US" kern="0" dirty="0"/>
              <a:t>, magnetic forces are </a:t>
            </a:r>
            <a:r>
              <a:rPr lang="en-US" kern="0" dirty="0" smtClean="0"/>
              <a:t>null</a:t>
            </a:r>
          </a:p>
          <a:p>
            <a:endParaRPr lang="en-US" kern="0" dirty="0" smtClean="0"/>
          </a:p>
          <a:p>
            <a:endParaRPr lang="en-US" kern="0" dirty="0"/>
          </a:p>
          <a:p>
            <a:r>
              <a:rPr lang="en-US" kern="0" dirty="0"/>
              <a:t>In the </a:t>
            </a:r>
            <a:r>
              <a:rPr lang="en-US" kern="0" dirty="0" smtClean="0"/>
              <a:t>lower part</a:t>
            </a:r>
            <a:r>
              <a:rPr lang="en-US" kern="0" dirty="0"/>
              <a:t>, vertical magnetic forces </a:t>
            </a:r>
            <a:r>
              <a:rPr lang="en-US" kern="0" dirty="0" smtClean="0"/>
              <a:t>add to gravity</a:t>
            </a:r>
            <a:endParaRPr lang="en-US" kern="0" dirty="0"/>
          </a:p>
          <a:p>
            <a:endParaRPr lang="en-US" kern="0" dirty="0" smtClean="0"/>
          </a:p>
        </p:txBody>
      </p:sp>
      <p:pic>
        <p:nvPicPr>
          <p:cNvPr id="248" name="Image 24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092"/>
          <a:stretch/>
        </p:blipFill>
        <p:spPr>
          <a:xfrm>
            <a:off x="3830223" y="1431144"/>
            <a:ext cx="5249723" cy="2645575"/>
          </a:xfrm>
          <a:prstGeom prst="rect">
            <a:avLst/>
          </a:prstGeom>
        </p:spPr>
      </p:pic>
      <p:sp>
        <p:nvSpPr>
          <p:cNvPr id="249" name="Ellipse 248"/>
          <p:cNvSpPr/>
          <p:nvPr/>
        </p:nvSpPr>
        <p:spPr>
          <a:xfrm>
            <a:off x="4292198" y="1613344"/>
            <a:ext cx="900000" cy="900000"/>
          </a:xfrm>
          <a:prstGeom prst="ellipse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  <p:cxnSp>
        <p:nvCxnSpPr>
          <p:cNvPr id="250" name="Connecteur droit 249"/>
          <p:cNvCxnSpPr/>
          <p:nvPr/>
        </p:nvCxnSpPr>
        <p:spPr>
          <a:xfrm flipH="1">
            <a:off x="3244379" y="2247101"/>
            <a:ext cx="1099801" cy="461819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Connecteur droit 250"/>
          <p:cNvCxnSpPr/>
          <p:nvPr/>
        </p:nvCxnSpPr>
        <p:spPr>
          <a:xfrm flipH="1">
            <a:off x="3249364" y="2492896"/>
            <a:ext cx="143" cy="72000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2" name="Ellipse 251"/>
          <p:cNvSpPr/>
          <p:nvPr/>
        </p:nvSpPr>
        <p:spPr>
          <a:xfrm>
            <a:off x="5195508" y="2464428"/>
            <a:ext cx="144000" cy="144000"/>
          </a:xfrm>
          <a:prstGeom prst="ellipse">
            <a:avLst/>
          </a:prstGeom>
          <a:solidFill>
            <a:srgbClr val="E50019"/>
          </a:solidFill>
          <a:ln w="19050">
            <a:solidFill>
              <a:srgbClr val="E500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  <p:cxnSp>
        <p:nvCxnSpPr>
          <p:cNvPr id="253" name="Connecteur droit 252"/>
          <p:cNvCxnSpPr/>
          <p:nvPr/>
        </p:nvCxnSpPr>
        <p:spPr>
          <a:xfrm flipH="1">
            <a:off x="3967894" y="2513344"/>
            <a:ext cx="1341826" cy="1360419"/>
          </a:xfrm>
          <a:prstGeom prst="line">
            <a:avLst/>
          </a:prstGeom>
          <a:ln w="19050">
            <a:solidFill>
              <a:srgbClr val="E500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Connecteur droit 253"/>
          <p:cNvCxnSpPr/>
          <p:nvPr/>
        </p:nvCxnSpPr>
        <p:spPr>
          <a:xfrm flipH="1">
            <a:off x="3240926" y="3867167"/>
            <a:ext cx="720000" cy="1540"/>
          </a:xfrm>
          <a:prstGeom prst="line">
            <a:avLst/>
          </a:prstGeom>
          <a:ln w="19050">
            <a:solidFill>
              <a:srgbClr val="E500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Connecteur droit 254"/>
          <p:cNvCxnSpPr/>
          <p:nvPr/>
        </p:nvCxnSpPr>
        <p:spPr>
          <a:xfrm flipH="1">
            <a:off x="3247894" y="3681096"/>
            <a:ext cx="143" cy="540000"/>
          </a:xfrm>
          <a:prstGeom prst="line">
            <a:avLst/>
          </a:prstGeom>
          <a:ln w="19050">
            <a:solidFill>
              <a:srgbClr val="E500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6" name="Groupe 255"/>
          <p:cNvGrpSpPr/>
          <p:nvPr/>
        </p:nvGrpSpPr>
        <p:grpSpPr>
          <a:xfrm>
            <a:off x="3247894" y="2556885"/>
            <a:ext cx="3001892" cy="2808567"/>
            <a:chOff x="4289866" y="2850071"/>
            <a:chExt cx="3001892" cy="2808567"/>
          </a:xfrm>
        </p:grpSpPr>
        <p:sp>
          <p:nvSpPr>
            <p:cNvPr id="257" name="Ellipse 256"/>
            <p:cNvSpPr/>
            <p:nvPr/>
          </p:nvSpPr>
          <p:spPr>
            <a:xfrm>
              <a:off x="6391758" y="2850071"/>
              <a:ext cx="900000" cy="900000"/>
            </a:xfrm>
            <a:prstGeom prst="ellipse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08000" rIns="144000" bIns="144000" rtlCol="0" anchor="ctr">
              <a:spAutoFit/>
            </a:bodyPr>
            <a:lstStyle/>
            <a:p>
              <a:pPr algn="ctr"/>
              <a:endParaRPr lang="fr-FR" dirty="0" smtClean="0"/>
            </a:p>
          </p:txBody>
        </p:sp>
        <p:cxnSp>
          <p:nvCxnSpPr>
            <p:cNvPr id="258" name="Connecteur droit 257"/>
            <p:cNvCxnSpPr>
              <a:stCxn id="257" idx="2"/>
            </p:cNvCxnSpPr>
            <p:nvPr/>
          </p:nvCxnSpPr>
          <p:spPr>
            <a:xfrm flipH="1">
              <a:off x="4623956" y="3300071"/>
              <a:ext cx="1767802" cy="1880169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/>
            <p:cNvCxnSpPr/>
            <p:nvPr/>
          </p:nvCxnSpPr>
          <p:spPr>
            <a:xfrm flipH="1">
              <a:off x="4290727" y="5180240"/>
              <a:ext cx="333229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/>
            <p:cNvCxnSpPr/>
            <p:nvPr/>
          </p:nvCxnSpPr>
          <p:spPr>
            <a:xfrm flipH="1">
              <a:off x="4289866" y="4938638"/>
              <a:ext cx="143" cy="72000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1" name="Connecteur droit avec flèche 260"/>
          <p:cNvCxnSpPr/>
          <p:nvPr/>
        </p:nvCxnSpPr>
        <p:spPr>
          <a:xfrm>
            <a:off x="4117548" y="5877272"/>
            <a:ext cx="624650" cy="0"/>
          </a:xfrm>
          <a:prstGeom prst="straightConnector1">
            <a:avLst/>
          </a:prstGeom>
          <a:ln w="57150">
            <a:solidFill>
              <a:srgbClr val="E5001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2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4860032" y="5588795"/>
            <a:ext cx="3594076" cy="77827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Diamagnetic levitation is only possible in the upper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part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4" name="ZoneTexte 263"/>
          <p:cNvSpPr txBox="1"/>
          <p:nvPr/>
        </p:nvSpPr>
        <p:spPr>
          <a:xfrm>
            <a:off x="3612001" y="1054474"/>
            <a:ext cx="33627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rgbClr val="E50019"/>
                </a:solidFill>
              </a:rPr>
              <a:t>Magnetic gradient on the solenoid axis</a:t>
            </a:r>
            <a:endParaRPr lang="en-US" sz="1400" i="1" dirty="0">
              <a:solidFill>
                <a:srgbClr val="E50019"/>
              </a:solidFill>
            </a:endParaRPr>
          </a:p>
        </p:txBody>
      </p:sp>
      <p:sp>
        <p:nvSpPr>
          <p:cNvPr id="265" name="ZoneTexte 264"/>
          <p:cNvSpPr txBox="1"/>
          <p:nvPr/>
        </p:nvSpPr>
        <p:spPr>
          <a:xfrm>
            <a:off x="7117469" y="1065809"/>
            <a:ext cx="16770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rgbClr val="E50019"/>
                </a:solidFill>
              </a:rPr>
              <a:t>Solenoid geometry</a:t>
            </a:r>
            <a:endParaRPr lang="en-US" sz="1400" i="1" dirty="0">
              <a:solidFill>
                <a:srgbClr val="E50019"/>
              </a:solidFill>
            </a:endParaRPr>
          </a:p>
        </p:txBody>
      </p:sp>
      <p:sp>
        <p:nvSpPr>
          <p:cNvPr id="24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7486956" y="3789040"/>
            <a:ext cx="1522962" cy="381156"/>
          </a:xfrm>
          <a:prstGeom prst="rect">
            <a:avLst/>
          </a:prstGeom>
          <a:solidFill>
            <a:schemeClr val="bg1"/>
          </a:solidFill>
        </p:spPr>
        <p:txBody>
          <a:bodyPr vert="horz" lIns="0" tIns="45720" rIns="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Radius [mm]</a:t>
            </a: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 rot="16200000">
            <a:off x="3187815" y="2323354"/>
            <a:ext cx="1052313" cy="381156"/>
          </a:xfrm>
          <a:prstGeom prst="rect">
            <a:avLst/>
          </a:prstGeom>
          <a:solidFill>
            <a:schemeClr val="bg1"/>
          </a:solidFill>
        </p:spPr>
        <p:txBody>
          <a:bodyPr vert="horz" lIns="0" tIns="45720" rIns="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Axis [mm]</a:t>
            </a: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4067944" y="2384400"/>
            <a:ext cx="190476" cy="324520"/>
          </a:xfrm>
          <a:prstGeom prst="rect">
            <a:avLst/>
          </a:prstGeom>
          <a:noFill/>
        </p:spPr>
        <p:txBody>
          <a:bodyPr vert="horz" lIns="0" tIns="45720" rIns="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3376" y="752039"/>
            <a:ext cx="820903" cy="347499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7692" y="1201506"/>
            <a:ext cx="1755327" cy="704087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67141" y="2996891"/>
            <a:ext cx="1287615" cy="456333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20120" y="4364959"/>
            <a:ext cx="1234221" cy="468252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20120" y="5754667"/>
            <a:ext cx="1293220" cy="494466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92409" y="4693400"/>
            <a:ext cx="3620147" cy="662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688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" grpId="0" animBg="1"/>
      <p:bldP spid="252" grpId="0" animBg="1"/>
      <p:bldP spid="26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2747966"/>
            <a:ext cx="4788024" cy="1368151"/>
          </a:xfrm>
        </p:spPr>
        <p:txBody>
          <a:bodyPr/>
          <a:lstStyle/>
          <a:p>
            <a:pPr marL="180975" indent="0">
              <a:buNone/>
            </a:pPr>
            <a:r>
              <a:rPr lang="en-US" sz="2800" b="1" dirty="0">
                <a:solidFill>
                  <a:srgbClr val="E50019"/>
                </a:solidFill>
              </a:rPr>
              <a:t>He pool boiling under magneto-gravitational </a:t>
            </a:r>
            <a:r>
              <a:rPr lang="en-US" sz="2800" b="1" dirty="0" smtClean="0">
                <a:solidFill>
                  <a:srgbClr val="E50019"/>
                </a:solidFill>
              </a:rPr>
              <a:t>forces</a:t>
            </a:r>
            <a:endParaRPr lang="en-US" sz="2800" b="1" dirty="0">
              <a:solidFill>
                <a:srgbClr val="E50019"/>
              </a:solidFill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323528" y="263352"/>
            <a:ext cx="5616623" cy="50135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" name="Espace réservé pour une image  14">
            <a:extLst>
              <a:ext uri="{FF2B5EF4-FFF2-40B4-BE49-F238E27FC236}">
                <a16:creationId xmlns:a16="http://schemas.microsoft.com/office/drawing/2014/main" id="{0B17BF0A-2483-C681-4CD5-D177C58892C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0"/>
            <a:ext cx="5148064" cy="6864085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</a:cxnLst>
            <a:rect l="l" t="t" r="r" b="b"/>
            <a:pathLst>
              <a:path w="5957423" h="6858000">
                <a:moveTo>
                  <a:pt x="738225" y="6793932"/>
                </a:moveTo>
                <a:cubicBezTo>
                  <a:pt x="771350" y="6819166"/>
                  <a:pt x="796195" y="6838092"/>
                  <a:pt x="814828" y="6852286"/>
                </a:cubicBezTo>
                <a:lnTo>
                  <a:pt x="822329" y="6858000"/>
                </a:lnTo>
                <a:lnTo>
                  <a:pt x="655724" y="6858000"/>
                </a:lnTo>
                <a:lnTo>
                  <a:pt x="656989" y="6857017"/>
                </a:lnTo>
                <a:cubicBezTo>
                  <a:pt x="738225" y="6793932"/>
                  <a:pt x="738225" y="6793932"/>
                  <a:pt x="738225" y="6793932"/>
                </a:cubicBezTo>
                <a:close/>
                <a:moveTo>
                  <a:pt x="733493" y="6434348"/>
                </a:moveTo>
                <a:cubicBezTo>
                  <a:pt x="733493" y="6780527"/>
                  <a:pt x="733493" y="6780527"/>
                  <a:pt x="733493" y="6780527"/>
                </a:cubicBezTo>
                <a:cubicBezTo>
                  <a:pt x="639637" y="6853075"/>
                  <a:pt x="639637" y="6853075"/>
                  <a:pt x="639637" y="6853075"/>
                </a:cubicBezTo>
                <a:cubicBezTo>
                  <a:pt x="645158" y="6854652"/>
                  <a:pt x="650679" y="6855440"/>
                  <a:pt x="656989" y="6857017"/>
                </a:cubicBezTo>
                <a:cubicBezTo>
                  <a:pt x="650679" y="6856229"/>
                  <a:pt x="644369" y="6854652"/>
                  <a:pt x="638848" y="6853863"/>
                </a:cubicBezTo>
                <a:lnTo>
                  <a:pt x="633515" y="6858000"/>
                </a:lnTo>
                <a:lnTo>
                  <a:pt x="371479" y="6858000"/>
                </a:lnTo>
                <a:lnTo>
                  <a:pt x="371479" y="6799592"/>
                </a:lnTo>
                <a:cubicBezTo>
                  <a:pt x="371479" y="6715076"/>
                  <a:pt x="371479" y="6715076"/>
                  <a:pt x="371479" y="6715076"/>
                </a:cubicBezTo>
                <a:cubicBezTo>
                  <a:pt x="733493" y="6434348"/>
                  <a:pt x="733493" y="6434348"/>
                  <a:pt x="733493" y="6434348"/>
                </a:cubicBezTo>
                <a:close/>
                <a:moveTo>
                  <a:pt x="1106548" y="5786939"/>
                </a:moveTo>
                <a:cubicBezTo>
                  <a:pt x="1106548" y="6133906"/>
                  <a:pt x="1106548" y="6133906"/>
                  <a:pt x="1106548" y="6133906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744534" y="6413845"/>
                  <a:pt x="744534" y="6413845"/>
                  <a:pt x="744534" y="6413845"/>
                </a:cubicBezTo>
                <a:cubicBezTo>
                  <a:pt x="744534" y="6067667"/>
                  <a:pt x="744534" y="6067667"/>
                  <a:pt x="744534" y="6067667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1106548" y="5786939"/>
                  <a:pt x="1106548" y="5786939"/>
                  <a:pt x="1106548" y="5786939"/>
                </a:cubicBezTo>
                <a:close/>
                <a:moveTo>
                  <a:pt x="1739875" y="5671020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739875" y="5671020"/>
                  <a:pt x="1739875" y="5671020"/>
                  <a:pt x="1739875" y="5671020"/>
                </a:cubicBezTo>
                <a:close/>
                <a:moveTo>
                  <a:pt x="1488280" y="5495959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853448" y="5773533"/>
                  <a:pt x="1853448" y="5773533"/>
                  <a:pt x="1853448" y="5773533"/>
                </a:cubicBezTo>
                <a:cubicBezTo>
                  <a:pt x="1489068" y="6056627"/>
                  <a:pt x="1489068" y="6056627"/>
                  <a:pt x="1489068" y="6056627"/>
                </a:cubicBezTo>
                <a:cubicBezTo>
                  <a:pt x="1123900" y="5779053"/>
                  <a:pt x="1123900" y="5779053"/>
                  <a:pt x="1123900" y="5779053"/>
                </a:cubicBezTo>
                <a:cubicBezTo>
                  <a:pt x="1488280" y="5495959"/>
                  <a:pt x="1488280" y="5495959"/>
                  <a:pt x="1488280" y="5495959"/>
                </a:cubicBezTo>
                <a:close/>
                <a:moveTo>
                  <a:pt x="359648" y="4847761"/>
                </a:moveTo>
                <a:cubicBezTo>
                  <a:pt x="724817" y="5125335"/>
                  <a:pt x="724817" y="5125335"/>
                  <a:pt x="724817" y="5125335"/>
                </a:cubicBezTo>
                <a:cubicBezTo>
                  <a:pt x="487418" y="5309070"/>
                  <a:pt x="487418" y="5309070"/>
                  <a:pt x="487418" y="5309070"/>
                </a:cubicBezTo>
                <a:cubicBezTo>
                  <a:pt x="493727" y="5320110"/>
                  <a:pt x="493727" y="5320110"/>
                  <a:pt x="493727" y="5320110"/>
                </a:cubicBezTo>
                <a:cubicBezTo>
                  <a:pt x="733493" y="5134798"/>
                  <a:pt x="733493" y="5134798"/>
                  <a:pt x="733493" y="5134798"/>
                </a:cubicBezTo>
                <a:cubicBezTo>
                  <a:pt x="733493" y="5480976"/>
                  <a:pt x="733493" y="5480976"/>
                  <a:pt x="733493" y="5480976"/>
                </a:cubicBezTo>
                <a:cubicBezTo>
                  <a:pt x="633328" y="5558256"/>
                  <a:pt x="633328" y="5558256"/>
                  <a:pt x="633328" y="5558256"/>
                </a:cubicBezTo>
                <a:cubicBezTo>
                  <a:pt x="641215" y="5570873"/>
                  <a:pt x="641215" y="5570873"/>
                  <a:pt x="641215" y="5570873"/>
                </a:cubicBezTo>
                <a:cubicBezTo>
                  <a:pt x="737436" y="5495959"/>
                  <a:pt x="737436" y="5495959"/>
                  <a:pt x="737436" y="5495959"/>
                </a:cubicBezTo>
                <a:cubicBezTo>
                  <a:pt x="1102605" y="5773533"/>
                  <a:pt x="1102605" y="5773533"/>
                  <a:pt x="1102605" y="5773533"/>
                </a:cubicBezTo>
                <a:cubicBezTo>
                  <a:pt x="866783" y="5956479"/>
                  <a:pt x="866783" y="5956479"/>
                  <a:pt x="866783" y="5956479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865994" y="5957268"/>
                  <a:pt x="865994" y="5957268"/>
                  <a:pt x="865994" y="5957268"/>
                </a:cubicBezTo>
                <a:cubicBezTo>
                  <a:pt x="738225" y="6056627"/>
                  <a:pt x="738225" y="6056627"/>
                  <a:pt x="738225" y="6056627"/>
                </a:cubicBezTo>
                <a:cubicBezTo>
                  <a:pt x="373056" y="5779053"/>
                  <a:pt x="373056" y="5779053"/>
                  <a:pt x="373056" y="5779053"/>
                </a:cubicBezTo>
                <a:cubicBezTo>
                  <a:pt x="640426" y="5571661"/>
                  <a:pt x="640426" y="5571661"/>
                  <a:pt x="640426" y="5571661"/>
                </a:cubicBezTo>
                <a:cubicBezTo>
                  <a:pt x="633328" y="5559044"/>
                  <a:pt x="633328" y="5559044"/>
                  <a:pt x="633328" y="5559044"/>
                </a:cubicBezTo>
                <a:cubicBezTo>
                  <a:pt x="371479" y="5761705"/>
                  <a:pt x="371479" y="5761705"/>
                  <a:pt x="371479" y="5761705"/>
                </a:cubicBezTo>
                <a:cubicBezTo>
                  <a:pt x="371479" y="5415526"/>
                  <a:pt x="371479" y="5415526"/>
                  <a:pt x="371479" y="5415526"/>
                </a:cubicBezTo>
                <a:cubicBezTo>
                  <a:pt x="493727" y="5320898"/>
                  <a:pt x="493727" y="5320898"/>
                  <a:pt x="493727" y="5320898"/>
                </a:cubicBezTo>
                <a:cubicBezTo>
                  <a:pt x="486629" y="5309070"/>
                  <a:pt x="486629" y="5309070"/>
                  <a:pt x="486629" y="5309070"/>
                </a:cubicBezTo>
                <a:cubicBezTo>
                  <a:pt x="365169" y="5403697"/>
                  <a:pt x="365169" y="5403697"/>
                  <a:pt x="365169" y="5403697"/>
                </a:cubicBezTo>
                <a:cubicBezTo>
                  <a:pt x="0" y="5126124"/>
                  <a:pt x="0" y="5126124"/>
                  <a:pt x="0" y="5126124"/>
                </a:cubicBezTo>
                <a:cubicBezTo>
                  <a:pt x="359648" y="4847761"/>
                  <a:pt x="359648" y="4847761"/>
                  <a:pt x="359648" y="4847761"/>
                </a:cubicBezTo>
                <a:close/>
                <a:moveTo>
                  <a:pt x="1106548" y="4487388"/>
                </a:moveTo>
                <a:cubicBezTo>
                  <a:pt x="1106548" y="4833567"/>
                  <a:pt x="1106548" y="4833567"/>
                  <a:pt x="1106548" y="4833567"/>
                </a:cubicBezTo>
                <a:cubicBezTo>
                  <a:pt x="1018214" y="4902172"/>
                  <a:pt x="1018214" y="4902172"/>
                  <a:pt x="1018214" y="4902172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017425" y="4902960"/>
                  <a:pt x="1017425" y="4902960"/>
                  <a:pt x="1017425" y="4902960"/>
                </a:cubicBezTo>
                <a:cubicBezTo>
                  <a:pt x="744534" y="5114295"/>
                  <a:pt x="744534" y="5114295"/>
                  <a:pt x="744534" y="5114295"/>
                </a:cubicBezTo>
                <a:cubicBezTo>
                  <a:pt x="744534" y="4768116"/>
                  <a:pt x="744534" y="4768116"/>
                  <a:pt x="744534" y="4768116"/>
                </a:cubicBezTo>
                <a:cubicBezTo>
                  <a:pt x="856530" y="4680586"/>
                  <a:pt x="856530" y="4680586"/>
                  <a:pt x="856530" y="4680586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857319" y="4680586"/>
                  <a:pt x="857319" y="4680586"/>
                  <a:pt x="857319" y="4680586"/>
                </a:cubicBezTo>
                <a:cubicBezTo>
                  <a:pt x="1106548" y="4487388"/>
                  <a:pt x="1106548" y="4487388"/>
                  <a:pt x="1106548" y="4487388"/>
                </a:cubicBezTo>
                <a:close/>
                <a:moveTo>
                  <a:pt x="737436" y="4196409"/>
                </a:moveTo>
                <a:cubicBezTo>
                  <a:pt x="1102605" y="4473983"/>
                  <a:pt x="1102605" y="4473983"/>
                  <a:pt x="1102605" y="4473983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738225" y="4756288"/>
                  <a:pt x="738225" y="4756288"/>
                  <a:pt x="738225" y="4756288"/>
                </a:cubicBezTo>
                <a:cubicBezTo>
                  <a:pt x="373056" y="4478714"/>
                  <a:pt x="373056" y="4478714"/>
                  <a:pt x="373056" y="4478714"/>
                </a:cubicBezTo>
                <a:cubicBezTo>
                  <a:pt x="737436" y="4196409"/>
                  <a:pt x="737436" y="4196409"/>
                  <a:pt x="737436" y="4196409"/>
                </a:cubicBezTo>
                <a:close/>
                <a:moveTo>
                  <a:pt x="1115224" y="3544268"/>
                </a:moveTo>
                <a:cubicBezTo>
                  <a:pt x="1125477" y="3552154"/>
                  <a:pt x="1125477" y="3552154"/>
                  <a:pt x="1125477" y="3552154"/>
                </a:cubicBezTo>
                <a:cubicBezTo>
                  <a:pt x="1480393" y="3821842"/>
                  <a:pt x="1480393" y="3821842"/>
                  <a:pt x="1480393" y="3821842"/>
                </a:cubicBezTo>
                <a:cubicBezTo>
                  <a:pt x="1116013" y="4104935"/>
                  <a:pt x="1116013" y="4104935"/>
                  <a:pt x="1116013" y="4104935"/>
                </a:cubicBezTo>
                <a:cubicBezTo>
                  <a:pt x="750844" y="3826573"/>
                  <a:pt x="750844" y="3826573"/>
                  <a:pt x="750844" y="3826573"/>
                </a:cubicBezTo>
                <a:cubicBezTo>
                  <a:pt x="1115224" y="3544268"/>
                  <a:pt x="1115224" y="3544268"/>
                  <a:pt x="1115224" y="3544268"/>
                </a:cubicBezTo>
                <a:close/>
                <a:moveTo>
                  <a:pt x="1480393" y="2538851"/>
                </a:moveTo>
                <a:cubicBezTo>
                  <a:pt x="1480393" y="2885030"/>
                  <a:pt x="1480393" y="2885030"/>
                  <a:pt x="1480393" y="2885030"/>
                </a:cubicBezTo>
                <a:cubicBezTo>
                  <a:pt x="1386537" y="2957578"/>
                  <a:pt x="1386537" y="2957578"/>
                  <a:pt x="1386537" y="2957578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385748" y="2958366"/>
                  <a:pt x="1385748" y="2958366"/>
                  <a:pt x="1385748" y="2958366"/>
                </a:cubicBezTo>
                <a:cubicBezTo>
                  <a:pt x="1118379" y="3165758"/>
                  <a:pt x="1118379" y="3165758"/>
                  <a:pt x="1118379" y="3165758"/>
                </a:cubicBezTo>
                <a:cubicBezTo>
                  <a:pt x="1118379" y="2819579"/>
                  <a:pt x="1118379" y="2819579"/>
                  <a:pt x="1118379" y="2819579"/>
                </a:cubicBezTo>
                <a:cubicBezTo>
                  <a:pt x="1246148" y="2720221"/>
                  <a:pt x="1246148" y="2720221"/>
                  <a:pt x="1246148" y="2720221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246937" y="2719432"/>
                  <a:pt x="1246937" y="2719432"/>
                  <a:pt x="1246937" y="2719432"/>
                </a:cubicBezTo>
                <a:cubicBezTo>
                  <a:pt x="1480393" y="2538851"/>
                  <a:pt x="1480393" y="2538851"/>
                  <a:pt x="1480393" y="2538851"/>
                </a:cubicBezTo>
                <a:close/>
                <a:moveTo>
                  <a:pt x="732704" y="1598885"/>
                </a:moveTo>
                <a:cubicBezTo>
                  <a:pt x="1097873" y="1876459"/>
                  <a:pt x="1097873" y="1876459"/>
                  <a:pt x="1097873" y="1876459"/>
                </a:cubicBezTo>
                <a:cubicBezTo>
                  <a:pt x="860473" y="2060194"/>
                  <a:pt x="860473" y="2060194"/>
                  <a:pt x="860473" y="2060194"/>
                </a:cubicBezTo>
                <a:cubicBezTo>
                  <a:pt x="867572" y="2072022"/>
                  <a:pt x="867572" y="2072022"/>
                  <a:pt x="867572" y="2072022"/>
                </a:cubicBezTo>
                <a:cubicBezTo>
                  <a:pt x="1106548" y="1885922"/>
                  <a:pt x="1106548" y="1885922"/>
                  <a:pt x="1106548" y="1885922"/>
                </a:cubicBezTo>
                <a:cubicBezTo>
                  <a:pt x="1106548" y="2232889"/>
                  <a:pt x="1106548" y="2232889"/>
                  <a:pt x="1106548" y="2232889"/>
                </a:cubicBezTo>
                <a:cubicBezTo>
                  <a:pt x="1007172" y="2310168"/>
                  <a:pt x="1007172" y="2310168"/>
                  <a:pt x="1007172" y="2310168"/>
                </a:cubicBezTo>
                <a:cubicBezTo>
                  <a:pt x="1014270" y="2322785"/>
                  <a:pt x="1014270" y="2322785"/>
                  <a:pt x="1014270" y="2322785"/>
                </a:cubicBezTo>
                <a:cubicBezTo>
                  <a:pt x="1110492" y="2247872"/>
                  <a:pt x="1110492" y="2247872"/>
                  <a:pt x="1110492" y="2247872"/>
                </a:cubicBezTo>
                <a:cubicBezTo>
                  <a:pt x="1475660" y="2525446"/>
                  <a:pt x="1475660" y="2525446"/>
                  <a:pt x="1475660" y="2525446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112069" y="2807751"/>
                  <a:pt x="1112069" y="2807751"/>
                  <a:pt x="1112069" y="2807751"/>
                </a:cubicBezTo>
                <a:cubicBezTo>
                  <a:pt x="746900" y="2530177"/>
                  <a:pt x="746900" y="2530177"/>
                  <a:pt x="746900" y="2530177"/>
                </a:cubicBezTo>
                <a:cubicBezTo>
                  <a:pt x="1013481" y="2322785"/>
                  <a:pt x="1013481" y="2322785"/>
                  <a:pt x="1013481" y="2322785"/>
                </a:cubicBezTo>
                <a:cubicBezTo>
                  <a:pt x="1006383" y="2310168"/>
                  <a:pt x="1006383" y="2310168"/>
                  <a:pt x="1006383" y="2310168"/>
                </a:cubicBezTo>
                <a:cubicBezTo>
                  <a:pt x="744534" y="2513617"/>
                  <a:pt x="744534" y="2513617"/>
                  <a:pt x="744534" y="2513617"/>
                </a:cubicBezTo>
                <a:cubicBezTo>
                  <a:pt x="744534" y="2166650"/>
                  <a:pt x="744534" y="2166650"/>
                  <a:pt x="744534" y="2166650"/>
                </a:cubicBezTo>
                <a:cubicBezTo>
                  <a:pt x="866783" y="2072022"/>
                  <a:pt x="866783" y="2072022"/>
                  <a:pt x="866783" y="2072022"/>
                </a:cubicBezTo>
                <a:cubicBezTo>
                  <a:pt x="860473" y="2060983"/>
                  <a:pt x="860473" y="2060983"/>
                  <a:pt x="860473" y="2060983"/>
                </a:cubicBezTo>
                <a:cubicBezTo>
                  <a:pt x="738225" y="2155610"/>
                  <a:pt x="738225" y="2155610"/>
                  <a:pt x="738225" y="2155610"/>
                </a:cubicBezTo>
                <a:cubicBezTo>
                  <a:pt x="373056" y="1878036"/>
                  <a:pt x="373056" y="1878036"/>
                  <a:pt x="373056" y="1878036"/>
                </a:cubicBezTo>
                <a:cubicBezTo>
                  <a:pt x="732704" y="1598885"/>
                  <a:pt x="732704" y="1598885"/>
                  <a:pt x="732704" y="1598885"/>
                </a:cubicBezTo>
                <a:close/>
                <a:moveTo>
                  <a:pt x="1480393" y="1238512"/>
                </a:moveTo>
                <a:cubicBezTo>
                  <a:pt x="1480393" y="1585480"/>
                  <a:pt x="1480393" y="1585480"/>
                  <a:pt x="1480393" y="1585480"/>
                </a:cubicBezTo>
                <a:cubicBezTo>
                  <a:pt x="1391269" y="1654085"/>
                  <a:pt x="1391269" y="1654085"/>
                  <a:pt x="1391269" y="1654085"/>
                </a:cubicBezTo>
                <a:cubicBezTo>
                  <a:pt x="1399156" y="1664336"/>
                  <a:pt x="1399156" y="1664336"/>
                  <a:pt x="1399156" y="1664336"/>
                </a:cubicBezTo>
                <a:cubicBezTo>
                  <a:pt x="1483547" y="1598885"/>
                  <a:pt x="1483547" y="1598885"/>
                  <a:pt x="1483547" y="1598885"/>
                </a:cubicBezTo>
                <a:cubicBezTo>
                  <a:pt x="1848716" y="1876459"/>
                  <a:pt x="1848716" y="1876459"/>
                  <a:pt x="1848716" y="1876459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489068" y="2155610"/>
                  <a:pt x="1489068" y="2155610"/>
                  <a:pt x="1489068" y="2155610"/>
                </a:cubicBezTo>
                <a:cubicBezTo>
                  <a:pt x="1123900" y="1878036"/>
                  <a:pt x="1123900" y="1878036"/>
                  <a:pt x="1123900" y="1878036"/>
                </a:cubicBezTo>
                <a:cubicBezTo>
                  <a:pt x="1398368" y="1665124"/>
                  <a:pt x="1398368" y="1665124"/>
                  <a:pt x="1398368" y="1665124"/>
                </a:cubicBezTo>
                <a:cubicBezTo>
                  <a:pt x="1390481" y="1654085"/>
                  <a:pt x="1390481" y="1654085"/>
                  <a:pt x="1390481" y="1654085"/>
                </a:cubicBezTo>
                <a:cubicBezTo>
                  <a:pt x="1118379" y="1865419"/>
                  <a:pt x="1118379" y="1865419"/>
                  <a:pt x="1118379" y="1865419"/>
                </a:cubicBezTo>
                <a:cubicBezTo>
                  <a:pt x="1118379" y="1519240"/>
                  <a:pt x="1118379" y="1519240"/>
                  <a:pt x="1118379" y="1519240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480393" y="1238512"/>
                  <a:pt x="1480393" y="1238512"/>
                  <a:pt x="1480393" y="1238512"/>
                </a:cubicBezTo>
                <a:close/>
                <a:moveTo>
                  <a:pt x="1110492" y="947533"/>
                </a:moveTo>
                <a:cubicBezTo>
                  <a:pt x="1475660" y="1225107"/>
                  <a:pt x="1475660" y="1225107"/>
                  <a:pt x="1475660" y="1225107"/>
                </a:cubicBezTo>
                <a:cubicBezTo>
                  <a:pt x="1223276" y="1421459"/>
                  <a:pt x="1223276" y="1421459"/>
                  <a:pt x="1223276" y="1421459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222487" y="1422247"/>
                  <a:pt x="1222487" y="1422247"/>
                  <a:pt x="1222487" y="1422247"/>
                </a:cubicBezTo>
                <a:cubicBezTo>
                  <a:pt x="1112069" y="1508201"/>
                  <a:pt x="1112069" y="1508201"/>
                  <a:pt x="1112069" y="1508201"/>
                </a:cubicBezTo>
                <a:cubicBezTo>
                  <a:pt x="746900" y="1230627"/>
                  <a:pt x="746900" y="1230627"/>
                  <a:pt x="746900" y="1230627"/>
                </a:cubicBezTo>
                <a:cubicBezTo>
                  <a:pt x="1110492" y="947533"/>
                  <a:pt x="1110492" y="947533"/>
                  <a:pt x="1110492" y="947533"/>
                </a:cubicBezTo>
                <a:close/>
                <a:moveTo>
                  <a:pt x="1488280" y="296181"/>
                </a:moveTo>
                <a:cubicBezTo>
                  <a:pt x="1498533" y="304066"/>
                  <a:pt x="1498533" y="304066"/>
                  <a:pt x="1498533" y="304066"/>
                </a:cubicBezTo>
                <a:cubicBezTo>
                  <a:pt x="1853448" y="573754"/>
                  <a:pt x="1853448" y="573754"/>
                  <a:pt x="1853448" y="573754"/>
                </a:cubicBezTo>
                <a:cubicBezTo>
                  <a:pt x="1489068" y="856060"/>
                  <a:pt x="1489068" y="856060"/>
                  <a:pt x="1489068" y="856060"/>
                </a:cubicBezTo>
                <a:cubicBezTo>
                  <a:pt x="1123900" y="578486"/>
                  <a:pt x="1123900" y="578486"/>
                  <a:pt x="1123900" y="578486"/>
                </a:cubicBezTo>
                <a:cubicBezTo>
                  <a:pt x="1488280" y="296181"/>
                  <a:pt x="1488280" y="296181"/>
                  <a:pt x="1488280" y="296181"/>
                </a:cubicBezTo>
                <a:close/>
                <a:moveTo>
                  <a:pt x="1493012" y="0"/>
                </a:moveTo>
                <a:lnTo>
                  <a:pt x="5957423" y="0"/>
                </a:lnTo>
                <a:lnTo>
                  <a:pt x="5957423" y="6858000"/>
                </a:lnTo>
                <a:lnTo>
                  <a:pt x="843615" y="6858000"/>
                </a:lnTo>
                <a:lnTo>
                  <a:pt x="810785" y="6833040"/>
                </a:lnTo>
                <a:cubicBezTo>
                  <a:pt x="746900" y="6784470"/>
                  <a:pt x="746900" y="6784470"/>
                  <a:pt x="746900" y="6784470"/>
                </a:cubicBezTo>
                <a:cubicBezTo>
                  <a:pt x="746900" y="6429617"/>
                  <a:pt x="746900" y="6429617"/>
                  <a:pt x="746900" y="6429617"/>
                </a:cubicBezTo>
                <a:cubicBezTo>
                  <a:pt x="1019002" y="6218282"/>
                  <a:pt x="1019002" y="6218282"/>
                  <a:pt x="1019002" y="6218282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1019791" y="6217493"/>
                  <a:pt x="1019791" y="6217493"/>
                  <a:pt x="1019791" y="6217493"/>
                </a:cubicBezTo>
                <a:cubicBezTo>
                  <a:pt x="1110492" y="6147311"/>
                  <a:pt x="1110492" y="6147311"/>
                  <a:pt x="1110492" y="6147311"/>
                </a:cubicBezTo>
                <a:cubicBezTo>
                  <a:pt x="1489068" y="6435925"/>
                  <a:pt x="1489068" y="6435925"/>
                  <a:pt x="1489068" y="6435925"/>
                </a:cubicBezTo>
                <a:cubicBezTo>
                  <a:pt x="1870800" y="6140214"/>
                  <a:pt x="1870800" y="6140214"/>
                  <a:pt x="1870800" y="6140214"/>
                </a:cubicBezTo>
                <a:cubicBezTo>
                  <a:pt x="1870800" y="6021930"/>
                  <a:pt x="1870800" y="6021930"/>
                  <a:pt x="1870800" y="6021930"/>
                </a:cubicBezTo>
                <a:cubicBezTo>
                  <a:pt x="1857392" y="6027450"/>
                  <a:pt x="1857392" y="6027450"/>
                  <a:pt x="1857392" y="6027450"/>
                </a:cubicBezTo>
                <a:cubicBezTo>
                  <a:pt x="1857392" y="6133906"/>
                  <a:pt x="1857392" y="6133906"/>
                  <a:pt x="1857392" y="6133906"/>
                </a:cubicBezTo>
                <a:cubicBezTo>
                  <a:pt x="1495378" y="6413845"/>
                  <a:pt x="1495378" y="6413845"/>
                  <a:pt x="1495378" y="6413845"/>
                </a:cubicBezTo>
                <a:cubicBezTo>
                  <a:pt x="1495378" y="6067667"/>
                  <a:pt x="1495378" y="6067667"/>
                  <a:pt x="1495378" y="6067667"/>
                </a:cubicBezTo>
                <a:cubicBezTo>
                  <a:pt x="1857392" y="5786939"/>
                  <a:pt x="1857392" y="5786939"/>
                  <a:pt x="1857392" y="5786939"/>
                </a:cubicBezTo>
                <a:cubicBezTo>
                  <a:pt x="1857392" y="6026661"/>
                  <a:pt x="1857392" y="6026661"/>
                  <a:pt x="1857392" y="6026661"/>
                </a:cubicBezTo>
                <a:cubicBezTo>
                  <a:pt x="1870800" y="6021141"/>
                  <a:pt x="1870800" y="6021141"/>
                  <a:pt x="1870800" y="6021141"/>
                </a:cubicBezTo>
                <a:cubicBezTo>
                  <a:pt x="1870800" y="5770379"/>
                  <a:pt x="1870800" y="5770379"/>
                  <a:pt x="1870800" y="5770379"/>
                </a:cubicBezTo>
                <a:cubicBezTo>
                  <a:pt x="1739875" y="5671020"/>
                  <a:pt x="1739875" y="5671020"/>
                  <a:pt x="1739875" y="5671020"/>
                </a:cubicBezTo>
                <a:cubicBezTo>
                  <a:pt x="1497744" y="5487285"/>
                  <a:pt x="1497744" y="5487285"/>
                  <a:pt x="1497744" y="5487285"/>
                </a:cubicBezTo>
                <a:cubicBezTo>
                  <a:pt x="1497744" y="5307493"/>
                  <a:pt x="1497744" y="5307493"/>
                  <a:pt x="1497744" y="5307493"/>
                </a:cubicBezTo>
                <a:cubicBezTo>
                  <a:pt x="1484336" y="5309858"/>
                  <a:pt x="1484336" y="5309858"/>
                  <a:pt x="1484336" y="5309858"/>
                </a:cubicBezTo>
                <a:cubicBezTo>
                  <a:pt x="1484336" y="5480976"/>
                  <a:pt x="1484336" y="5480976"/>
                  <a:pt x="1484336" y="5480976"/>
                </a:cubicBezTo>
                <a:cubicBezTo>
                  <a:pt x="1122322" y="5761705"/>
                  <a:pt x="1122322" y="5761705"/>
                  <a:pt x="1122322" y="5761705"/>
                </a:cubicBezTo>
                <a:cubicBezTo>
                  <a:pt x="1122322" y="5415526"/>
                  <a:pt x="1122322" y="5415526"/>
                  <a:pt x="1122322" y="5415526"/>
                </a:cubicBezTo>
                <a:cubicBezTo>
                  <a:pt x="1292682" y="5283047"/>
                  <a:pt x="1292682" y="5283047"/>
                  <a:pt x="1292682" y="5283047"/>
                </a:cubicBezTo>
                <a:cubicBezTo>
                  <a:pt x="1285583" y="5272796"/>
                  <a:pt x="1285583" y="5272796"/>
                  <a:pt x="1285583" y="5272796"/>
                </a:cubicBezTo>
                <a:cubicBezTo>
                  <a:pt x="1116013" y="5403697"/>
                  <a:pt x="1116013" y="5403697"/>
                  <a:pt x="1116013" y="5403697"/>
                </a:cubicBezTo>
                <a:cubicBezTo>
                  <a:pt x="750844" y="5126124"/>
                  <a:pt x="750844" y="5126124"/>
                  <a:pt x="750844" y="5126124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110492" y="4847761"/>
                  <a:pt x="1110492" y="4847761"/>
                  <a:pt x="1110492" y="4847761"/>
                </a:cubicBezTo>
                <a:cubicBezTo>
                  <a:pt x="1475660" y="5125335"/>
                  <a:pt x="1475660" y="5125335"/>
                  <a:pt x="1475660" y="5125335"/>
                </a:cubicBezTo>
                <a:cubicBezTo>
                  <a:pt x="1285583" y="5272008"/>
                  <a:pt x="1285583" y="5272008"/>
                  <a:pt x="1285583" y="5272008"/>
                </a:cubicBezTo>
                <a:cubicBezTo>
                  <a:pt x="1293470" y="5283047"/>
                  <a:pt x="1293470" y="5283047"/>
                  <a:pt x="1293470" y="5283047"/>
                </a:cubicBezTo>
                <a:cubicBezTo>
                  <a:pt x="1484336" y="5134798"/>
                  <a:pt x="1484336" y="5134798"/>
                  <a:pt x="1484336" y="5134798"/>
                </a:cubicBezTo>
                <a:cubicBezTo>
                  <a:pt x="1484336" y="5309070"/>
                  <a:pt x="1484336" y="5309070"/>
                  <a:pt x="1484336" y="5309070"/>
                </a:cubicBezTo>
                <a:cubicBezTo>
                  <a:pt x="1497744" y="5306704"/>
                  <a:pt x="1497744" y="5306704"/>
                  <a:pt x="1497744" y="5306704"/>
                </a:cubicBezTo>
                <a:cubicBezTo>
                  <a:pt x="1497744" y="5129278"/>
                  <a:pt x="1497744" y="5129278"/>
                  <a:pt x="1497744" y="5129278"/>
                </a:cubicBezTo>
                <a:cubicBezTo>
                  <a:pt x="1513518" y="5116661"/>
                  <a:pt x="1513518" y="5116661"/>
                  <a:pt x="1513518" y="5116661"/>
                </a:cubicBezTo>
                <a:cubicBezTo>
                  <a:pt x="1513518" y="5100101"/>
                  <a:pt x="1513518" y="5100101"/>
                  <a:pt x="1513518" y="5100101"/>
                </a:cubicBezTo>
                <a:cubicBezTo>
                  <a:pt x="1495378" y="5114295"/>
                  <a:pt x="1495378" y="5114295"/>
                  <a:pt x="1495378" y="5114295"/>
                </a:cubicBezTo>
                <a:cubicBezTo>
                  <a:pt x="1495378" y="4768116"/>
                  <a:pt x="1495378" y="4768116"/>
                  <a:pt x="1495378" y="4768116"/>
                </a:cubicBezTo>
                <a:cubicBezTo>
                  <a:pt x="1513518" y="4753922"/>
                  <a:pt x="1513518" y="4753922"/>
                  <a:pt x="1513518" y="4753922"/>
                </a:cubicBezTo>
                <a:cubicBezTo>
                  <a:pt x="1513518" y="4737362"/>
                  <a:pt x="1513518" y="4737362"/>
                  <a:pt x="1513518" y="4737362"/>
                </a:cubicBezTo>
                <a:cubicBezTo>
                  <a:pt x="1489068" y="4756288"/>
                  <a:pt x="1489068" y="4756288"/>
                  <a:pt x="1489068" y="4756288"/>
                </a:cubicBezTo>
                <a:cubicBezTo>
                  <a:pt x="1123900" y="4478714"/>
                  <a:pt x="1123900" y="4478714"/>
                  <a:pt x="1123900" y="4478714"/>
                </a:cubicBezTo>
                <a:cubicBezTo>
                  <a:pt x="1488280" y="4196409"/>
                  <a:pt x="1488280" y="4196409"/>
                  <a:pt x="1488280" y="4196409"/>
                </a:cubicBezTo>
                <a:cubicBezTo>
                  <a:pt x="1853448" y="4473983"/>
                  <a:pt x="1853448" y="4473983"/>
                  <a:pt x="1853448" y="4473983"/>
                </a:cubicBezTo>
                <a:cubicBezTo>
                  <a:pt x="1514307" y="4737362"/>
                  <a:pt x="1514307" y="4737362"/>
                  <a:pt x="1514307" y="4737362"/>
                </a:cubicBezTo>
                <a:cubicBezTo>
                  <a:pt x="1514307" y="4753134"/>
                  <a:pt x="1514307" y="4753134"/>
                  <a:pt x="1514307" y="4753134"/>
                </a:cubicBezTo>
                <a:cubicBezTo>
                  <a:pt x="1857392" y="4487388"/>
                  <a:pt x="1857392" y="4487388"/>
                  <a:pt x="1857392" y="4487388"/>
                </a:cubicBezTo>
                <a:cubicBezTo>
                  <a:pt x="1857392" y="4833567"/>
                  <a:pt x="1857392" y="4833567"/>
                  <a:pt x="1857392" y="4833567"/>
                </a:cubicBezTo>
                <a:cubicBezTo>
                  <a:pt x="1514307" y="5100101"/>
                  <a:pt x="1514307" y="5100101"/>
                  <a:pt x="1514307" y="5100101"/>
                </a:cubicBezTo>
                <a:cubicBezTo>
                  <a:pt x="1514307" y="5116661"/>
                  <a:pt x="1514307" y="5116661"/>
                  <a:pt x="1514307" y="5116661"/>
                </a:cubicBezTo>
                <a:cubicBezTo>
                  <a:pt x="1870800" y="4839875"/>
                  <a:pt x="1870800" y="4839875"/>
                  <a:pt x="1870800" y="4839875"/>
                </a:cubicBezTo>
                <a:cubicBezTo>
                  <a:pt x="1870800" y="4470828"/>
                  <a:pt x="1870800" y="4470828"/>
                  <a:pt x="1870800" y="4470828"/>
                </a:cubicBezTo>
                <a:cubicBezTo>
                  <a:pt x="1497744" y="4186946"/>
                  <a:pt x="1497744" y="4186946"/>
                  <a:pt x="1497744" y="4186946"/>
                </a:cubicBezTo>
                <a:cubicBezTo>
                  <a:pt x="1497744" y="3839190"/>
                  <a:pt x="1497744" y="3839190"/>
                  <a:pt x="1497744" y="3839190"/>
                </a:cubicBezTo>
                <a:cubicBezTo>
                  <a:pt x="1484336" y="3849441"/>
                  <a:pt x="1484336" y="3849441"/>
                  <a:pt x="1484336" y="3849441"/>
                </a:cubicBezTo>
                <a:cubicBezTo>
                  <a:pt x="1484336" y="4182215"/>
                  <a:pt x="1484336" y="4182215"/>
                  <a:pt x="1484336" y="4182215"/>
                </a:cubicBezTo>
                <a:cubicBezTo>
                  <a:pt x="1122322" y="4462154"/>
                  <a:pt x="1122322" y="4462154"/>
                  <a:pt x="1122322" y="4462154"/>
                </a:cubicBezTo>
                <a:cubicBezTo>
                  <a:pt x="1122322" y="4115975"/>
                  <a:pt x="1122322" y="4115975"/>
                  <a:pt x="1122322" y="4115975"/>
                </a:cubicBezTo>
                <a:cubicBezTo>
                  <a:pt x="1484336" y="3835248"/>
                  <a:pt x="1484336" y="3835248"/>
                  <a:pt x="1484336" y="3835248"/>
                </a:cubicBezTo>
                <a:cubicBezTo>
                  <a:pt x="1484336" y="3848653"/>
                  <a:pt x="1484336" y="3848653"/>
                  <a:pt x="1484336" y="3848653"/>
                </a:cubicBezTo>
                <a:cubicBezTo>
                  <a:pt x="1497744" y="3838402"/>
                  <a:pt x="1497744" y="3838402"/>
                  <a:pt x="1497744" y="3838402"/>
                </a:cubicBezTo>
                <a:cubicBezTo>
                  <a:pt x="1497744" y="3818688"/>
                  <a:pt x="1497744" y="3818688"/>
                  <a:pt x="1497744" y="3818688"/>
                </a:cubicBezTo>
                <a:cubicBezTo>
                  <a:pt x="1136519" y="3544268"/>
                  <a:pt x="1136519" y="3544268"/>
                  <a:pt x="1136519" y="3544268"/>
                </a:cubicBezTo>
                <a:cubicBezTo>
                  <a:pt x="1125477" y="3552154"/>
                  <a:pt x="1125477" y="3552154"/>
                  <a:pt x="1125477" y="3552154"/>
                </a:cubicBezTo>
                <a:cubicBezTo>
                  <a:pt x="1135730" y="3543479"/>
                  <a:pt x="1135730" y="3543479"/>
                  <a:pt x="1135730" y="3543479"/>
                </a:cubicBezTo>
                <a:cubicBezTo>
                  <a:pt x="1119956" y="3531651"/>
                  <a:pt x="1119956" y="3531651"/>
                  <a:pt x="1119956" y="3531651"/>
                </a:cubicBezTo>
                <a:cubicBezTo>
                  <a:pt x="1119956" y="3519822"/>
                  <a:pt x="1119956" y="3519822"/>
                  <a:pt x="1119956" y="3519822"/>
                </a:cubicBezTo>
                <a:cubicBezTo>
                  <a:pt x="1106548" y="3519822"/>
                  <a:pt x="1106548" y="3519822"/>
                  <a:pt x="1106548" y="3519822"/>
                </a:cubicBezTo>
                <a:cubicBezTo>
                  <a:pt x="1106548" y="3532439"/>
                  <a:pt x="1106548" y="3532439"/>
                  <a:pt x="1106548" y="3532439"/>
                </a:cubicBezTo>
                <a:cubicBezTo>
                  <a:pt x="744534" y="3812379"/>
                  <a:pt x="744534" y="3812379"/>
                  <a:pt x="744534" y="3812379"/>
                </a:cubicBezTo>
                <a:cubicBezTo>
                  <a:pt x="744534" y="3495377"/>
                  <a:pt x="744534" y="3495377"/>
                  <a:pt x="744534" y="3495377"/>
                </a:cubicBezTo>
                <a:cubicBezTo>
                  <a:pt x="744534" y="3466989"/>
                  <a:pt x="744534" y="3466989"/>
                  <a:pt x="744534" y="3466989"/>
                </a:cubicBezTo>
                <a:cubicBezTo>
                  <a:pt x="1106548" y="3186261"/>
                  <a:pt x="1106548" y="3186261"/>
                  <a:pt x="1106548" y="3186261"/>
                </a:cubicBezTo>
                <a:cubicBezTo>
                  <a:pt x="1106548" y="3500109"/>
                  <a:pt x="1106548" y="3500109"/>
                  <a:pt x="1106548" y="3500109"/>
                </a:cubicBezTo>
                <a:cubicBezTo>
                  <a:pt x="1106548" y="3519034"/>
                  <a:pt x="1106548" y="3519034"/>
                  <a:pt x="1106548" y="3519034"/>
                </a:cubicBezTo>
                <a:cubicBezTo>
                  <a:pt x="1119956" y="3519034"/>
                  <a:pt x="1119956" y="3519034"/>
                  <a:pt x="1119956" y="3519034"/>
                </a:cubicBezTo>
                <a:cubicBezTo>
                  <a:pt x="1119956" y="3180741"/>
                  <a:pt x="1119956" y="3180741"/>
                  <a:pt x="1119956" y="3180741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483547" y="2899224"/>
                  <a:pt x="1483547" y="2899224"/>
                  <a:pt x="1483547" y="2899224"/>
                </a:cubicBezTo>
                <a:cubicBezTo>
                  <a:pt x="1862913" y="3187049"/>
                  <a:pt x="1862913" y="3187049"/>
                  <a:pt x="1862913" y="3187049"/>
                </a:cubicBezTo>
                <a:cubicBezTo>
                  <a:pt x="2243855" y="2891339"/>
                  <a:pt x="2243855" y="2891339"/>
                  <a:pt x="2243855" y="2891339"/>
                </a:cubicBezTo>
                <a:cubicBezTo>
                  <a:pt x="2243855" y="2773843"/>
                  <a:pt x="2243855" y="2773843"/>
                  <a:pt x="2243855" y="2773843"/>
                </a:cubicBezTo>
                <a:cubicBezTo>
                  <a:pt x="2231236" y="2779363"/>
                  <a:pt x="2231236" y="2779363"/>
                  <a:pt x="2231236" y="2779363"/>
                </a:cubicBezTo>
                <a:cubicBezTo>
                  <a:pt x="2231236" y="2885030"/>
                  <a:pt x="2231236" y="2885030"/>
                  <a:pt x="2231236" y="2885030"/>
                </a:cubicBezTo>
                <a:cubicBezTo>
                  <a:pt x="1869222" y="3165758"/>
                  <a:pt x="1869222" y="3165758"/>
                  <a:pt x="1869222" y="3165758"/>
                </a:cubicBezTo>
                <a:cubicBezTo>
                  <a:pt x="1869222" y="2819579"/>
                  <a:pt x="1869222" y="2819579"/>
                  <a:pt x="1869222" y="2819579"/>
                </a:cubicBezTo>
                <a:cubicBezTo>
                  <a:pt x="2231236" y="2538851"/>
                  <a:pt x="2231236" y="2538851"/>
                  <a:pt x="2231236" y="2538851"/>
                </a:cubicBezTo>
                <a:cubicBezTo>
                  <a:pt x="2231236" y="2778574"/>
                  <a:pt x="2231236" y="2778574"/>
                  <a:pt x="2231236" y="2778574"/>
                </a:cubicBezTo>
                <a:cubicBezTo>
                  <a:pt x="2243855" y="2773054"/>
                  <a:pt x="2243855" y="2773054"/>
                  <a:pt x="2243855" y="2773054"/>
                </a:cubicBezTo>
                <a:cubicBezTo>
                  <a:pt x="2243855" y="2522291"/>
                  <a:pt x="2243855" y="2522291"/>
                  <a:pt x="2243855" y="2522291"/>
                </a:cubicBezTo>
                <a:cubicBezTo>
                  <a:pt x="2113720" y="2422933"/>
                  <a:pt x="2113720" y="2422933"/>
                  <a:pt x="2113720" y="2422933"/>
                </a:cubicBezTo>
                <a:cubicBezTo>
                  <a:pt x="2100312" y="2429241"/>
                  <a:pt x="2100312" y="2429241"/>
                  <a:pt x="2100312" y="2429241"/>
                </a:cubicBezTo>
                <a:cubicBezTo>
                  <a:pt x="2226503" y="2525446"/>
                  <a:pt x="2226503" y="2525446"/>
                  <a:pt x="2226503" y="2525446"/>
                </a:cubicBezTo>
                <a:cubicBezTo>
                  <a:pt x="1862124" y="2807751"/>
                  <a:pt x="1862124" y="2807751"/>
                  <a:pt x="1862124" y="2807751"/>
                </a:cubicBezTo>
                <a:cubicBezTo>
                  <a:pt x="1496955" y="2530177"/>
                  <a:pt x="1496955" y="2530177"/>
                  <a:pt x="1496955" y="2530177"/>
                </a:cubicBezTo>
                <a:cubicBezTo>
                  <a:pt x="1861335" y="2247872"/>
                  <a:pt x="1861335" y="2247872"/>
                  <a:pt x="1861335" y="2247872"/>
                </a:cubicBezTo>
                <a:cubicBezTo>
                  <a:pt x="2099523" y="2428452"/>
                  <a:pt x="2099523" y="2428452"/>
                  <a:pt x="2099523" y="2428452"/>
                </a:cubicBezTo>
                <a:cubicBezTo>
                  <a:pt x="2112931" y="2422144"/>
                  <a:pt x="2112931" y="2422144"/>
                  <a:pt x="2112931" y="2422144"/>
                </a:cubicBezTo>
                <a:cubicBezTo>
                  <a:pt x="1870800" y="2238409"/>
                  <a:pt x="1870800" y="2238409"/>
                  <a:pt x="1870800" y="2238409"/>
                </a:cubicBezTo>
                <a:cubicBezTo>
                  <a:pt x="1870800" y="2059405"/>
                  <a:pt x="1870800" y="2059405"/>
                  <a:pt x="1870800" y="2059405"/>
                </a:cubicBezTo>
                <a:cubicBezTo>
                  <a:pt x="1857392" y="2060983"/>
                  <a:pt x="1857392" y="2060983"/>
                  <a:pt x="1857392" y="2060983"/>
                </a:cubicBezTo>
                <a:cubicBezTo>
                  <a:pt x="1857392" y="2232889"/>
                  <a:pt x="1857392" y="2232889"/>
                  <a:pt x="1857392" y="2232889"/>
                </a:cubicBezTo>
                <a:cubicBezTo>
                  <a:pt x="1496167" y="2513617"/>
                  <a:pt x="1496167" y="2513617"/>
                  <a:pt x="1496167" y="2513617"/>
                </a:cubicBezTo>
                <a:cubicBezTo>
                  <a:pt x="1496167" y="2166650"/>
                  <a:pt x="1496167" y="2166650"/>
                  <a:pt x="1496167" y="2166650"/>
                </a:cubicBezTo>
                <a:cubicBezTo>
                  <a:pt x="1666526" y="2034960"/>
                  <a:pt x="1666526" y="2034960"/>
                  <a:pt x="1666526" y="2034960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666526" y="2034172"/>
                  <a:pt x="1666526" y="2034172"/>
                  <a:pt x="1666526" y="2034172"/>
                </a:cubicBezTo>
                <a:cubicBezTo>
                  <a:pt x="1857392" y="1885922"/>
                  <a:pt x="1857392" y="1885922"/>
                  <a:pt x="1857392" y="1885922"/>
                </a:cubicBezTo>
                <a:cubicBezTo>
                  <a:pt x="1857392" y="2060194"/>
                  <a:pt x="1857392" y="2060194"/>
                  <a:pt x="1857392" y="2060194"/>
                </a:cubicBezTo>
                <a:cubicBezTo>
                  <a:pt x="1870800" y="2058617"/>
                  <a:pt x="1870800" y="2058617"/>
                  <a:pt x="1870800" y="2058617"/>
                </a:cubicBezTo>
                <a:cubicBezTo>
                  <a:pt x="1870800" y="1881190"/>
                  <a:pt x="1870800" y="1881190"/>
                  <a:pt x="1870800" y="1881190"/>
                </a:cubicBezTo>
                <a:cubicBezTo>
                  <a:pt x="1886574" y="1868573"/>
                  <a:pt x="1886574" y="1868573"/>
                  <a:pt x="1886574" y="1868573"/>
                </a:cubicBezTo>
                <a:cubicBezTo>
                  <a:pt x="1886574" y="1852014"/>
                  <a:pt x="1886574" y="1852014"/>
                  <a:pt x="1886574" y="1852014"/>
                </a:cubicBezTo>
                <a:cubicBezTo>
                  <a:pt x="1869222" y="1865419"/>
                  <a:pt x="1869222" y="1865419"/>
                  <a:pt x="1869222" y="1865419"/>
                </a:cubicBezTo>
                <a:cubicBezTo>
                  <a:pt x="1869222" y="1519240"/>
                  <a:pt x="1869222" y="1519240"/>
                  <a:pt x="1869222" y="1519240"/>
                </a:cubicBezTo>
                <a:cubicBezTo>
                  <a:pt x="1886574" y="1505835"/>
                  <a:pt x="1886574" y="1505835"/>
                  <a:pt x="1886574" y="1505835"/>
                </a:cubicBezTo>
                <a:cubicBezTo>
                  <a:pt x="1886574" y="1489275"/>
                  <a:pt x="1886574" y="1489275"/>
                  <a:pt x="1886574" y="1489275"/>
                </a:cubicBezTo>
                <a:cubicBezTo>
                  <a:pt x="1862124" y="1508201"/>
                  <a:pt x="1862124" y="1508201"/>
                  <a:pt x="1862124" y="1508201"/>
                </a:cubicBezTo>
                <a:cubicBezTo>
                  <a:pt x="1496955" y="1230627"/>
                  <a:pt x="1496955" y="1230627"/>
                  <a:pt x="1496955" y="1230627"/>
                </a:cubicBezTo>
                <a:cubicBezTo>
                  <a:pt x="1861335" y="947533"/>
                  <a:pt x="1861335" y="947533"/>
                  <a:pt x="1861335" y="947533"/>
                </a:cubicBezTo>
                <a:cubicBezTo>
                  <a:pt x="2226503" y="1225107"/>
                  <a:pt x="2226503" y="1225107"/>
                  <a:pt x="2226503" y="1225107"/>
                </a:cubicBezTo>
                <a:cubicBezTo>
                  <a:pt x="1887362" y="1488487"/>
                  <a:pt x="1887362" y="1488487"/>
                  <a:pt x="1887362" y="1488487"/>
                </a:cubicBezTo>
                <a:cubicBezTo>
                  <a:pt x="1887362" y="1505046"/>
                  <a:pt x="1887362" y="1505046"/>
                  <a:pt x="1887362" y="1505046"/>
                </a:cubicBezTo>
                <a:cubicBezTo>
                  <a:pt x="2231236" y="1238512"/>
                  <a:pt x="2231236" y="1238512"/>
                  <a:pt x="2231236" y="1238512"/>
                </a:cubicBezTo>
                <a:cubicBezTo>
                  <a:pt x="2231236" y="1585480"/>
                  <a:pt x="2231236" y="1585480"/>
                  <a:pt x="2231236" y="1585480"/>
                </a:cubicBezTo>
                <a:lnTo>
                  <a:pt x="1887362" y="1851225"/>
                </a:lnTo>
                <a:cubicBezTo>
                  <a:pt x="1887362" y="1867785"/>
                  <a:pt x="1887362" y="1867785"/>
                  <a:pt x="1887362" y="1867785"/>
                </a:cubicBezTo>
                <a:cubicBezTo>
                  <a:pt x="2243855" y="1591788"/>
                  <a:pt x="2243855" y="1591788"/>
                  <a:pt x="2243855" y="1591788"/>
                </a:cubicBezTo>
                <a:cubicBezTo>
                  <a:pt x="2243855" y="1221952"/>
                  <a:pt x="2243855" y="1221952"/>
                  <a:pt x="2243855" y="1221952"/>
                </a:cubicBezTo>
                <a:cubicBezTo>
                  <a:pt x="1870800" y="938859"/>
                  <a:pt x="1870800" y="938859"/>
                  <a:pt x="1870800" y="938859"/>
                </a:cubicBezTo>
                <a:cubicBezTo>
                  <a:pt x="1870800" y="590314"/>
                  <a:pt x="1870800" y="590314"/>
                  <a:pt x="1870800" y="590314"/>
                </a:cubicBezTo>
                <a:cubicBezTo>
                  <a:pt x="1857392" y="600566"/>
                  <a:pt x="1857392" y="600566"/>
                  <a:pt x="1857392" y="600566"/>
                </a:cubicBezTo>
                <a:cubicBezTo>
                  <a:pt x="1857392" y="933339"/>
                  <a:pt x="1857392" y="933339"/>
                  <a:pt x="1857392" y="933339"/>
                </a:cubicBezTo>
                <a:cubicBezTo>
                  <a:pt x="1496167" y="1214067"/>
                  <a:pt x="1496167" y="1214067"/>
                  <a:pt x="1496167" y="1214067"/>
                </a:cubicBezTo>
                <a:cubicBezTo>
                  <a:pt x="1496167" y="867888"/>
                  <a:pt x="1496167" y="867888"/>
                  <a:pt x="1496167" y="867888"/>
                </a:cubicBezTo>
                <a:cubicBezTo>
                  <a:pt x="1857392" y="587160"/>
                  <a:pt x="1857392" y="587160"/>
                  <a:pt x="1857392" y="587160"/>
                </a:cubicBezTo>
                <a:cubicBezTo>
                  <a:pt x="1857392" y="599777"/>
                  <a:pt x="1857392" y="599777"/>
                  <a:pt x="1857392" y="599777"/>
                </a:cubicBezTo>
                <a:cubicBezTo>
                  <a:pt x="1870800" y="589526"/>
                  <a:pt x="1870800" y="589526"/>
                  <a:pt x="1870800" y="589526"/>
                </a:cubicBezTo>
                <a:cubicBezTo>
                  <a:pt x="1870800" y="570600"/>
                  <a:pt x="1870800" y="570600"/>
                  <a:pt x="1870800" y="570600"/>
                </a:cubicBezTo>
                <a:cubicBezTo>
                  <a:pt x="1509574" y="295392"/>
                  <a:pt x="1509574" y="295392"/>
                  <a:pt x="1509574" y="295392"/>
                </a:cubicBezTo>
                <a:cubicBezTo>
                  <a:pt x="1498533" y="304066"/>
                  <a:pt x="1498533" y="304066"/>
                  <a:pt x="1498533" y="304066"/>
                </a:cubicBezTo>
                <a:cubicBezTo>
                  <a:pt x="1508786" y="295392"/>
                  <a:pt x="1508786" y="295392"/>
                  <a:pt x="1508786" y="295392"/>
                </a:cubicBezTo>
                <a:cubicBezTo>
                  <a:pt x="1493012" y="283564"/>
                  <a:pt x="1493012" y="283564"/>
                  <a:pt x="1493012" y="283564"/>
                </a:cubicBezTo>
                <a:cubicBezTo>
                  <a:pt x="1493012" y="97759"/>
                  <a:pt x="1493012" y="28082"/>
                  <a:pt x="1493012" y="1953"/>
                </a:cubicBezTo>
                <a:close/>
                <a:moveTo>
                  <a:pt x="1398859" y="0"/>
                </a:moveTo>
                <a:lnTo>
                  <a:pt x="1480393" y="0"/>
                </a:lnTo>
                <a:lnTo>
                  <a:pt x="1480393" y="84404"/>
                </a:lnTo>
                <a:cubicBezTo>
                  <a:pt x="1480393" y="283564"/>
                  <a:pt x="1480393" y="283564"/>
                  <a:pt x="1480393" y="283564"/>
                </a:cubicBezTo>
                <a:cubicBezTo>
                  <a:pt x="1118379" y="564292"/>
                  <a:pt x="1118379" y="564292"/>
                  <a:pt x="1118379" y="564292"/>
                </a:cubicBezTo>
                <a:cubicBezTo>
                  <a:pt x="1118379" y="218113"/>
                  <a:pt x="1118379" y="218113"/>
                  <a:pt x="1118379" y="218113"/>
                </a:cubicBezTo>
                <a:cubicBezTo>
                  <a:pt x="1267443" y="102194"/>
                  <a:pt x="1341976" y="44235"/>
                  <a:pt x="1379242" y="15255"/>
                </a:cubicBezTo>
                <a:close/>
                <a:moveTo>
                  <a:pt x="840168" y="0"/>
                </a:moveTo>
                <a:lnTo>
                  <a:pt x="1377550" y="0"/>
                </a:lnTo>
                <a:lnTo>
                  <a:pt x="1301753" y="58896"/>
                </a:lnTo>
                <a:cubicBezTo>
                  <a:pt x="1112069" y="206284"/>
                  <a:pt x="1112069" y="206284"/>
                  <a:pt x="1112069" y="206284"/>
                </a:cubicBezTo>
                <a:cubicBezTo>
                  <a:pt x="966554" y="95886"/>
                  <a:pt x="893796" y="40686"/>
                  <a:pt x="857417" y="13087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14931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2381" y="1844824"/>
            <a:ext cx="4994246" cy="4335664"/>
          </a:xfrm>
          <a:prstGeom prst="rect">
            <a:avLst/>
          </a:prstGeom>
        </p:spPr>
      </p:pic>
      <p:sp>
        <p:nvSpPr>
          <p:cNvPr id="9219" name="Titr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z="2400" dirty="0" smtClean="0"/>
              <a:t>He pool </a:t>
            </a:r>
            <a:r>
              <a:rPr lang="en-US" sz="2400" dirty="0"/>
              <a:t>boiling under magneto-gravitational </a:t>
            </a:r>
            <a:r>
              <a:rPr lang="en-US" sz="2400" dirty="0" smtClean="0"/>
              <a:t>forces</a:t>
            </a:r>
            <a:endParaRPr lang="en-US" altLang="en-US" sz="2400" dirty="0"/>
          </a:p>
        </p:txBody>
      </p:sp>
      <p:sp>
        <p:nvSpPr>
          <p:cNvPr id="5" name="Espace réservé du contenu 1"/>
          <p:cNvSpPr txBox="1">
            <a:spLocks/>
          </p:cNvSpPr>
          <p:nvPr/>
        </p:nvSpPr>
        <p:spPr bwMode="auto">
          <a:xfrm>
            <a:off x="179512" y="762000"/>
            <a:ext cx="8568952" cy="986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1619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42925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895350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25730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61925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0764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6pPr>
            <a:lvl7pPr marL="25336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7pPr>
            <a:lvl8pPr marL="29908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8pPr>
            <a:lvl9pPr marL="34480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smtClean="0"/>
              <a:t>Experimental study of He pool boiling under modified gravity </a:t>
            </a:r>
            <a:r>
              <a:rPr lang="en-US" dirty="0"/>
              <a:t>with magneto-gravitational </a:t>
            </a:r>
            <a:r>
              <a:rPr lang="en-US" dirty="0" smtClean="0"/>
              <a:t>forces</a:t>
            </a:r>
          </a:p>
          <a:p>
            <a:r>
              <a:rPr lang="en-US" dirty="0" smtClean="0"/>
              <a:t>Measurement of the boiling curve (</a:t>
            </a:r>
            <a:r>
              <a:rPr lang="fr-FR" dirty="0" err="1" smtClean="0">
                <a:sym typeface="Wingdings" panose="05000000000000000000" pitchFamily="2" charset="2"/>
              </a:rPr>
              <a:t>Nukiyama</a:t>
            </a:r>
            <a:r>
              <a:rPr lang="fr-FR" dirty="0" smtClean="0">
                <a:sym typeface="Wingdings" panose="05000000000000000000" pitchFamily="2" charset="2"/>
              </a:rPr>
              <a:t>) for </a:t>
            </a:r>
            <a:r>
              <a:rPr lang="fr-FR" dirty="0" err="1" smtClean="0">
                <a:sym typeface="Wingdings" panose="05000000000000000000" pitchFamily="2" charset="2"/>
              </a:rPr>
              <a:t>different</a:t>
            </a:r>
            <a:r>
              <a:rPr lang="fr-FR" dirty="0" smtClean="0">
                <a:sym typeface="Wingdings" panose="05000000000000000000" pitchFamily="2" charset="2"/>
              </a:rPr>
              <a:t> g*</a:t>
            </a:r>
            <a:endParaRPr lang="en-US" dirty="0" smtClean="0"/>
          </a:p>
        </p:txBody>
      </p:sp>
      <p:sp>
        <p:nvSpPr>
          <p:cNvPr id="2" name="ZoneTexte 1"/>
          <p:cNvSpPr txBox="1"/>
          <p:nvPr/>
        </p:nvSpPr>
        <p:spPr>
          <a:xfrm>
            <a:off x="1465403" y="2581203"/>
            <a:ext cx="8803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q (W/m²)</a:t>
            </a:r>
            <a:endParaRPr lang="fr-FR" sz="1400" dirty="0"/>
          </a:p>
        </p:txBody>
      </p:sp>
      <p:sp>
        <p:nvSpPr>
          <p:cNvPr id="8" name="ZoneTexte 7"/>
          <p:cNvSpPr txBox="1"/>
          <p:nvPr/>
        </p:nvSpPr>
        <p:spPr>
          <a:xfrm>
            <a:off x="6715988" y="6122881"/>
            <a:ext cx="6991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ΔT (K)</a:t>
            </a:r>
            <a:endParaRPr lang="fr-FR" sz="1400" dirty="0"/>
          </a:p>
        </p:txBody>
      </p:sp>
      <p:sp>
        <p:nvSpPr>
          <p:cNvPr id="9" name="ZoneTexte 8"/>
          <p:cNvSpPr txBox="1"/>
          <p:nvPr/>
        </p:nvSpPr>
        <p:spPr>
          <a:xfrm>
            <a:off x="1866392" y="3322133"/>
            <a:ext cx="5100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 smtClean="0"/>
              <a:t>q</a:t>
            </a:r>
            <a:r>
              <a:rPr lang="fr-FR" sz="1400" baseline="-25000" dirty="0" err="1" smtClean="0"/>
              <a:t>max</a:t>
            </a:r>
            <a:endParaRPr lang="fr-FR" sz="1400" dirty="0"/>
          </a:p>
        </p:txBody>
      </p:sp>
      <p:sp>
        <p:nvSpPr>
          <p:cNvPr id="10" name="ZoneTexte 9"/>
          <p:cNvSpPr txBox="1"/>
          <p:nvPr/>
        </p:nvSpPr>
        <p:spPr>
          <a:xfrm>
            <a:off x="1932381" y="4653136"/>
            <a:ext cx="4780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 smtClean="0"/>
              <a:t>q</a:t>
            </a:r>
            <a:r>
              <a:rPr lang="fr-FR" sz="1400" baseline="-25000" dirty="0" err="1" smtClean="0"/>
              <a:t>min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125696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itr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z="2400" dirty="0" smtClean="0"/>
              <a:t>He pool </a:t>
            </a:r>
            <a:r>
              <a:rPr lang="en-US" sz="2400" dirty="0"/>
              <a:t>boiling under magneto-gravitational </a:t>
            </a:r>
            <a:r>
              <a:rPr lang="en-US" sz="2400" dirty="0" smtClean="0"/>
              <a:t>forces</a:t>
            </a:r>
            <a:endParaRPr lang="en-US" altLang="en-US" sz="2400" dirty="0"/>
          </a:p>
        </p:txBody>
      </p:sp>
      <p:sp>
        <p:nvSpPr>
          <p:cNvPr id="5" name="Espace réservé du contenu 1"/>
          <p:cNvSpPr txBox="1">
            <a:spLocks/>
          </p:cNvSpPr>
          <p:nvPr/>
        </p:nvSpPr>
        <p:spPr bwMode="auto">
          <a:xfrm>
            <a:off x="179511" y="761999"/>
            <a:ext cx="4855295" cy="242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1619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42925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895350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25730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61925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0764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6pPr>
            <a:lvl7pPr marL="25336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7pPr>
            <a:lvl8pPr marL="29908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8pPr>
            <a:lvl9pPr marL="3448050" indent="-1825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smtClean="0"/>
              <a:t>Magnetically transparent experimental cell</a:t>
            </a:r>
          </a:p>
          <a:p>
            <a:pPr lvl="1"/>
            <a:r>
              <a:rPr lang="en-US" dirty="0" smtClean="0"/>
              <a:t>Titanium vacuum can</a:t>
            </a:r>
          </a:p>
          <a:p>
            <a:pPr lvl="1"/>
            <a:r>
              <a:rPr lang="en-US" dirty="0" smtClean="0"/>
              <a:t>Copper heated surface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Temperature </a:t>
            </a:r>
            <a:r>
              <a:rPr lang="en-US" dirty="0"/>
              <a:t>sensors to </a:t>
            </a:r>
            <a:r>
              <a:rPr lang="en-US" dirty="0" smtClean="0"/>
              <a:t>determine </a:t>
            </a:r>
            <a:r>
              <a:rPr lang="en-US" dirty="0"/>
              <a:t>the surface </a:t>
            </a:r>
            <a:r>
              <a:rPr lang="en-US" dirty="0" smtClean="0"/>
              <a:t>temperature</a:t>
            </a:r>
            <a:endParaRPr lang="en-US" dirty="0"/>
          </a:p>
          <a:p>
            <a:pPr lvl="1"/>
            <a:r>
              <a:rPr lang="en-US" dirty="0"/>
              <a:t>Hall probe to evaluate the field and cell positioning</a:t>
            </a:r>
          </a:p>
          <a:p>
            <a:pPr lvl="1"/>
            <a:endParaRPr lang="en-US" dirty="0" smtClean="0"/>
          </a:p>
        </p:txBody>
      </p:sp>
      <p:sp>
        <p:nvSpPr>
          <p:cNvPr id="129" name="Rectangle 128"/>
          <p:cNvSpPr/>
          <p:nvPr/>
        </p:nvSpPr>
        <p:spPr>
          <a:xfrm>
            <a:off x="5836468" y="6143056"/>
            <a:ext cx="309634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S. </a:t>
            </a:r>
            <a:r>
              <a:rPr lang="en-US" sz="800" dirty="0" err="1" smtClean="0"/>
              <a:t>Bagnis</a:t>
            </a:r>
            <a:r>
              <a:rPr lang="en-US" sz="800" dirty="0" smtClean="0"/>
              <a:t>. PhD, </a:t>
            </a:r>
            <a:r>
              <a:rPr lang="en-US" sz="800" dirty="0" smtClean="0">
                <a:solidFill>
                  <a:srgbClr val="0000FF"/>
                </a:solidFill>
              </a:rPr>
              <a:t>https</a:t>
            </a:r>
            <a:r>
              <a:rPr lang="en-US" sz="800" dirty="0">
                <a:solidFill>
                  <a:srgbClr val="0000FF"/>
                </a:solidFill>
              </a:rPr>
              <a:t>://</a:t>
            </a:r>
            <a:r>
              <a:rPr lang="en-US" sz="800" dirty="0" smtClean="0">
                <a:solidFill>
                  <a:srgbClr val="0000FF"/>
                </a:solidFill>
              </a:rPr>
              <a:t>theses.hal.science/tel-04227350 </a:t>
            </a:r>
            <a:endParaRPr lang="en-US" sz="800" dirty="0">
              <a:solidFill>
                <a:srgbClr val="0000FF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5332050" y="3375802"/>
            <a:ext cx="921214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Vacuum</a:t>
            </a:r>
            <a:endParaRPr lang="en-US" sz="1600" dirty="0"/>
          </a:p>
        </p:txBody>
      </p:sp>
      <p:sp>
        <p:nvSpPr>
          <p:cNvPr id="13" name="ZoneTexte 12"/>
          <p:cNvSpPr txBox="1"/>
          <p:nvPr/>
        </p:nvSpPr>
        <p:spPr>
          <a:xfrm>
            <a:off x="5065558" y="2332929"/>
            <a:ext cx="1454197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Temperature sensors</a:t>
            </a:r>
            <a:endParaRPr lang="en-US" sz="1600" dirty="0"/>
          </a:p>
        </p:txBody>
      </p:sp>
      <p:sp>
        <p:nvSpPr>
          <p:cNvPr id="14" name="ZoneTexte 13"/>
          <p:cNvSpPr txBox="1"/>
          <p:nvPr/>
        </p:nvSpPr>
        <p:spPr>
          <a:xfrm>
            <a:off x="8159982" y="1261753"/>
            <a:ext cx="889459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Heated surface</a:t>
            </a:r>
            <a:endParaRPr lang="en-US" sz="1600" dirty="0"/>
          </a:p>
        </p:txBody>
      </p:sp>
      <p:sp>
        <p:nvSpPr>
          <p:cNvPr id="15" name="ZoneTexte 14"/>
          <p:cNvSpPr txBox="1"/>
          <p:nvPr/>
        </p:nvSpPr>
        <p:spPr>
          <a:xfrm>
            <a:off x="4507523" y="1456865"/>
            <a:ext cx="1764394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Vacuum pumping</a:t>
            </a:r>
            <a:endParaRPr lang="en-US" sz="1600" dirty="0"/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67"/>
          <a:stretch/>
        </p:blipFill>
        <p:spPr>
          <a:xfrm>
            <a:off x="2651139" y="3473615"/>
            <a:ext cx="2383668" cy="2513827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30" r="32075"/>
          <a:stretch/>
        </p:blipFill>
        <p:spPr>
          <a:xfrm>
            <a:off x="6253264" y="1203629"/>
            <a:ext cx="1749548" cy="4025571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630" y="3491604"/>
            <a:ext cx="1600267" cy="2133689"/>
          </a:xfrm>
          <a:prstGeom prst="rect">
            <a:avLst/>
          </a:prstGeom>
        </p:spPr>
      </p:pic>
      <p:sp>
        <p:nvSpPr>
          <p:cNvPr id="20" name="ZoneTexte 19"/>
          <p:cNvSpPr txBox="1"/>
          <p:nvPr/>
        </p:nvSpPr>
        <p:spPr>
          <a:xfrm>
            <a:off x="8143164" y="4523513"/>
            <a:ext cx="889459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Hall probe</a:t>
            </a:r>
            <a:endParaRPr lang="en-US" sz="1600" dirty="0"/>
          </a:p>
        </p:txBody>
      </p:sp>
      <p:sp>
        <p:nvSpPr>
          <p:cNvPr id="21" name="ZoneTexte 20"/>
          <p:cNvSpPr txBox="1"/>
          <p:nvPr/>
        </p:nvSpPr>
        <p:spPr>
          <a:xfrm>
            <a:off x="8124436" y="2382149"/>
            <a:ext cx="889459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Indium joint</a:t>
            </a:r>
            <a:endParaRPr lang="en-US" sz="1600" dirty="0"/>
          </a:p>
        </p:txBody>
      </p:sp>
      <p:sp>
        <p:nvSpPr>
          <p:cNvPr id="22" name="ZoneTexte 21"/>
          <p:cNvSpPr txBox="1"/>
          <p:nvPr/>
        </p:nvSpPr>
        <p:spPr>
          <a:xfrm>
            <a:off x="8136690" y="3343153"/>
            <a:ext cx="88945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Heater</a:t>
            </a:r>
            <a:endParaRPr lang="en-US" sz="1600" dirty="0"/>
          </a:p>
        </p:txBody>
      </p:sp>
      <p:sp>
        <p:nvSpPr>
          <p:cNvPr id="23" name="ZoneTexte 22"/>
          <p:cNvSpPr txBox="1"/>
          <p:nvPr/>
        </p:nvSpPr>
        <p:spPr>
          <a:xfrm>
            <a:off x="8043353" y="2877861"/>
            <a:ext cx="88945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Copper</a:t>
            </a:r>
            <a:endParaRPr lang="en-US" sz="1600" dirty="0"/>
          </a:p>
        </p:txBody>
      </p:sp>
      <p:sp>
        <p:nvSpPr>
          <p:cNvPr id="24" name="ZoneTexte 23"/>
          <p:cNvSpPr txBox="1"/>
          <p:nvPr/>
        </p:nvSpPr>
        <p:spPr>
          <a:xfrm>
            <a:off x="6804248" y="1246363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LHe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1099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a">
  <a:themeElements>
    <a:clrScheme name="ce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ea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ce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45421</TotalTime>
  <Words>1579</Words>
  <Application>Microsoft Office PowerPoint</Application>
  <PresentationFormat>Affichage à l'écran (4:3)</PresentationFormat>
  <Paragraphs>290</Paragraphs>
  <Slides>25</Slides>
  <Notes>12</Notes>
  <HiddenSlides>0</HiddenSlides>
  <MMClips>1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35" baseType="lpstr">
      <vt:lpstr>Arial</vt:lpstr>
      <vt:lpstr>Cambria</vt:lpstr>
      <vt:lpstr>Cambria Math</vt:lpstr>
      <vt:lpstr>Comic Sans MS</vt:lpstr>
      <vt:lpstr>Symbol</vt:lpstr>
      <vt:lpstr>Times</vt:lpstr>
      <vt:lpstr>Times New Roman</vt:lpstr>
      <vt:lpstr>Wingdings</vt:lpstr>
      <vt:lpstr>Wingdings 3</vt:lpstr>
      <vt:lpstr>cea</vt:lpstr>
      <vt:lpstr>     Joint 5th Superconducting Magnets Test Facility Workshop 3rd Instrumentation and Diagnostics for Superconducting Magnets Workshop   PSI EPFL  Cryogenic developments for very high field magnets  Reduced gravity: Simon Bagnis, Clément Lorin, Hugo Reymond, Steffen Kramer (LNCMI) PHP: Tisha Dixit, Gilles Authelet, Charles Mailleret, Florian Gouit, Vadim Stepanov CFD: Marcin Opalski, Tisha Dixit, Przemysław Błasiak, Sławomir Pietrowicz (WUST)   Bertrand Baudouy   Université Paris-Saclay, CEA, IRFU, Département des Accélérateurs, de la Cryogénie et du Magnétisme  bertrand.baudouy@cea.fr</vt:lpstr>
      <vt:lpstr>Outline</vt:lpstr>
      <vt:lpstr>Présentation PowerPoint</vt:lpstr>
      <vt:lpstr>Cooling disturbance at high magnetic field (1/2)</vt:lpstr>
      <vt:lpstr>Cooling disturbance at high magnetic field (2/2)</vt:lpstr>
      <vt:lpstr>Example for a superconducting solenoid</vt:lpstr>
      <vt:lpstr>Présentation PowerPoint</vt:lpstr>
      <vt:lpstr>He pool boiling under magneto-gravitational forces</vt:lpstr>
      <vt:lpstr>He pool boiling under magneto-gravitational forces</vt:lpstr>
      <vt:lpstr>He pool boiling under magneto-gravitational forces</vt:lpstr>
      <vt:lpstr>He pool boiling under magneto-gravitational forces</vt:lpstr>
      <vt:lpstr>He pool boiling under magneto-gravitational forces</vt:lpstr>
      <vt:lpstr>Présentation PowerPoint</vt:lpstr>
      <vt:lpstr>Cryogenic PHP</vt:lpstr>
      <vt:lpstr>Cryogenic PHP design</vt:lpstr>
      <vt:lpstr>Cooling high field magnet</vt:lpstr>
      <vt:lpstr>Neon PHP for HTS magnet</vt:lpstr>
      <vt:lpstr>Neon PHP for HTS magnet</vt:lpstr>
      <vt:lpstr>Neon PHP for HTS magnet</vt:lpstr>
      <vt:lpstr>He PHP</vt:lpstr>
      <vt:lpstr>He PHP</vt:lpstr>
      <vt:lpstr>Présentation PowerPoint</vt:lpstr>
      <vt:lpstr>Modeling Cryogenic PHP</vt:lpstr>
      <vt:lpstr>Modeling Cryogenic PHP</vt:lpstr>
      <vt:lpstr>Future work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Aucun titre de diapositive</dc:title>
  <dc:subject>Masque de diapositive</dc:subject>
  <dc:creator>SIG</dc:creator>
  <cp:keywords>MASQUE DE DIAPOSITIVE</cp:keywords>
  <cp:lastModifiedBy>BAUDOUY Bertrand</cp:lastModifiedBy>
  <cp:revision>1704</cp:revision>
  <cp:lastPrinted>2013-02-21T12:24:55Z</cp:lastPrinted>
  <dcterms:created xsi:type="dcterms:W3CDTF">2002-06-24T09:35:46Z</dcterms:created>
  <dcterms:modified xsi:type="dcterms:W3CDTF">2025-03-31T10:16:21Z</dcterms:modified>
  <cp:category>CHARTE</cp:category>
</cp:coreProperties>
</file>