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9"/>
  </p:notesMasterIdLst>
  <p:sldIdLst>
    <p:sldId id="256" r:id="rId2"/>
    <p:sldId id="449" r:id="rId3"/>
    <p:sldId id="276" r:id="rId4"/>
    <p:sldId id="332" r:id="rId5"/>
    <p:sldId id="460" r:id="rId6"/>
    <p:sldId id="375" r:id="rId7"/>
    <p:sldId id="315" r:id="rId8"/>
    <p:sldId id="412" r:id="rId9"/>
    <p:sldId id="335" r:id="rId10"/>
    <p:sldId id="461" r:id="rId11"/>
    <p:sldId id="258" r:id="rId12"/>
    <p:sldId id="428" r:id="rId13"/>
    <p:sldId id="420" r:id="rId14"/>
    <p:sldId id="423" r:id="rId15"/>
    <p:sldId id="431" r:id="rId16"/>
    <p:sldId id="456" r:id="rId17"/>
    <p:sldId id="427" r:id="rId18"/>
    <p:sldId id="425" r:id="rId19"/>
    <p:sldId id="433" r:id="rId20"/>
    <p:sldId id="333" r:id="rId21"/>
    <p:sldId id="337" r:id="rId22"/>
    <p:sldId id="418" r:id="rId23"/>
    <p:sldId id="443" r:id="rId24"/>
    <p:sldId id="410" r:id="rId25"/>
    <p:sldId id="411" r:id="rId26"/>
    <p:sldId id="409" r:id="rId27"/>
    <p:sldId id="435" r:id="rId28"/>
    <p:sldId id="422" r:id="rId29"/>
    <p:sldId id="326" r:id="rId30"/>
    <p:sldId id="450" r:id="rId31"/>
    <p:sldId id="453" r:id="rId32"/>
    <p:sldId id="321" r:id="rId33"/>
    <p:sldId id="325" r:id="rId34"/>
    <p:sldId id="322" r:id="rId35"/>
    <p:sldId id="454" r:id="rId36"/>
    <p:sldId id="455" r:id="rId37"/>
    <p:sldId id="275" r:id="rId3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  <a:srgbClr val="92D050"/>
    <a:srgbClr val="B9DEFF"/>
    <a:srgbClr val="73BD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42" autoAdjust="0"/>
    <p:restoredTop sz="94660"/>
  </p:normalViewPr>
  <p:slideViewPr>
    <p:cSldViewPr snapToGrid="0">
      <p:cViewPr varScale="1">
        <p:scale>
          <a:sx n="88" d="100"/>
          <a:sy n="88" d="100"/>
        </p:scale>
        <p:origin x="7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0D27EE-9520-47DF-B96F-D18F15B2287F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CBD838-6082-41F2-86DB-AFA9E46CFD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2526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4527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31/03/2025</a:t>
            </a:r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FRESCA Test Facility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D1C16-F7AC-43C8-86F3-BE66231DCF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788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31/03/2025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FRESCA Test Facility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D1C16-F7AC-43C8-86F3-BE66231DCF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376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8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31/03/2025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FRESCA Test Facility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D1C16-F7AC-43C8-86F3-BE66231DCF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2934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2" y="2663940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5099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31/03/2025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FRESCA Test Facility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8149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2" y="2663940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7248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8459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1" y="2765966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460850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1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31/03/2025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FRESCA Test Facility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D1C16-F7AC-43C8-86F3-BE66231DCFAD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6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96537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1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6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2333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31/03/2025</a:t>
            </a:r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FRESCA Test Facility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D1C16-F7AC-43C8-86F3-BE66231DCF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749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2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31/03/2025</a:t>
            </a:r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FRESCA Test Facility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D1C16-F7AC-43C8-86F3-BE66231DCF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060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9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269779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31/03/2025</a:t>
            </a:r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FRESCA Test Facility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D1C16-F7AC-43C8-86F3-BE66231DCF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454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49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325608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31/03/2025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FRESCA Test Facility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D1C16-F7AC-43C8-86F3-BE66231DCF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408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cid:1F6998D1-460D-4D0E-ADFA-8BB2919227A4" TargetMode="External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11" Type="http://schemas.openxmlformats.org/officeDocument/2006/relationships/image" Target="../media/image55.jpeg"/><Relationship Id="rId5" Type="http://schemas.openxmlformats.org/officeDocument/2006/relationships/image" Target="../media/image50.jpeg"/><Relationship Id="rId10" Type="http://schemas.openxmlformats.org/officeDocument/2006/relationships/image" Target="../media/image54.jpeg"/><Relationship Id="rId4" Type="http://schemas.openxmlformats.org/officeDocument/2006/relationships/image" Target="../media/image49.jpeg"/><Relationship Id="rId9" Type="http://schemas.openxmlformats.org/officeDocument/2006/relationships/image" Target="../media/image5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2.png"/><Relationship Id="rId4" Type="http://schemas.openxmlformats.org/officeDocument/2006/relationships/image" Target="../media/image91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image" Target="../media/image94.png"/><Relationship Id="rId7" Type="http://schemas.openxmlformats.org/officeDocument/2006/relationships/image" Target="../media/image98.jpe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7.png"/><Relationship Id="rId5" Type="http://schemas.openxmlformats.org/officeDocument/2006/relationships/image" Target="../media/image96.jpeg"/><Relationship Id="rId4" Type="http://schemas.openxmlformats.org/officeDocument/2006/relationships/image" Target="../media/image95.png"/><Relationship Id="rId9" Type="http://schemas.openxmlformats.org/officeDocument/2006/relationships/image" Target="../media/image10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jpeg"/><Relationship Id="rId3" Type="http://schemas.openxmlformats.org/officeDocument/2006/relationships/image" Target="../media/image102.jpeg"/><Relationship Id="rId7" Type="http://schemas.openxmlformats.org/officeDocument/2006/relationships/image" Target="../media/image106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5.png"/><Relationship Id="rId5" Type="http://schemas.openxmlformats.org/officeDocument/2006/relationships/image" Target="../media/image104.jpeg"/><Relationship Id="rId10" Type="http://schemas.openxmlformats.org/officeDocument/2006/relationships/image" Target="../media/image109.jpeg"/><Relationship Id="rId4" Type="http://schemas.openxmlformats.org/officeDocument/2006/relationships/image" Target="../media/image103.png"/><Relationship Id="rId9" Type="http://schemas.openxmlformats.org/officeDocument/2006/relationships/image" Target="../media/image10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7" Type="http://schemas.openxmlformats.org/officeDocument/2006/relationships/image" Target="../media/image11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4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0.png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e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78495"/>
            <a:ext cx="7772400" cy="1274763"/>
          </a:xfrm>
        </p:spPr>
        <p:txBody>
          <a:bodyPr>
            <a:normAutofit fontScale="90000"/>
          </a:bodyPr>
          <a:lstStyle/>
          <a:p>
            <a:r>
              <a:rPr lang="en-GB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FRESCA Test Facility</a:t>
            </a:r>
            <a:br>
              <a:rPr lang="en-GB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CERN Sc cable test stations </a:t>
            </a:r>
            <a:endParaRPr lang="en-GB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0100" y="4298763"/>
            <a:ext cx="7543800" cy="1655762"/>
          </a:xfrm>
        </p:spPr>
        <p:txBody>
          <a:bodyPr>
            <a:normAutofit/>
          </a:bodyPr>
          <a:lstStyle/>
          <a:p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J. Fleiter, F. Girardot, A. Vande Craen and T.  Boutboul</a:t>
            </a:r>
          </a:p>
          <a:p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Contributions from many CERN colleagues in different departments</a:t>
            </a:r>
          </a:p>
          <a:p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5CF683F5-A58F-2DBF-B9F1-8CDDAC1B9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1</a:t>
            </a:fld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C1133ED-6287-34BC-0BB4-C6874029BA93}"/>
              </a:ext>
            </a:extLst>
          </p:cNvPr>
          <p:cNvSpPr txBox="1"/>
          <p:nvPr/>
        </p:nvSpPr>
        <p:spPr>
          <a:xfrm>
            <a:off x="457201" y="5800637"/>
            <a:ext cx="912222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</a:rPr>
              <a:t>5th Superconducting Magnet Test Facility Workshop  March 29 – April 4, 2025, Bad </a:t>
            </a:r>
            <a:r>
              <a:rPr lang="en-US" sz="1400" b="1" dirty="0" err="1">
                <a:solidFill>
                  <a:srgbClr val="000000"/>
                </a:solidFill>
              </a:rPr>
              <a:t>Zurzach</a:t>
            </a:r>
            <a:r>
              <a:rPr lang="en-US" sz="1400" b="1" dirty="0">
                <a:solidFill>
                  <a:srgbClr val="000000"/>
                </a:solidFill>
              </a:rPr>
              <a:t>, Switzerland </a:t>
            </a:r>
          </a:p>
        </p:txBody>
      </p:sp>
    </p:spTree>
    <p:extLst>
      <p:ext uri="{BB962C8B-B14F-4D97-AF65-F5344CB8AC3E}">
        <p14:creationId xmlns:p14="http://schemas.microsoft.com/office/powerpoint/2010/main" val="7607189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AD54F-DA29-3ACC-45ED-6FA2A2ABC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7" y="136523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FRESCA2 Inner / Outer Cryostats</a:t>
            </a:r>
            <a:endParaRPr lang="en-GB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DDF74A-BB4F-0752-2E9D-FAA0EAED27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10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E6C8EB-957B-7597-68FA-A96F708284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982" b="-6929"/>
          <a:stretch/>
        </p:blipFill>
        <p:spPr bwMode="auto">
          <a:xfrm>
            <a:off x="863600" y="1041400"/>
            <a:ext cx="6997700" cy="51822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47804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58">
            <a:extLst>
              <a:ext uri="{FF2B5EF4-FFF2-40B4-BE49-F238E27FC236}">
                <a16:creationId xmlns:a16="http://schemas.microsoft.com/office/drawing/2014/main" id="{0D5EB9EA-A1CE-4E2B-B5A9-F7FC073AD63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0092" y="1365694"/>
            <a:ext cx="760463" cy="1902245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9D97FF-D9A6-4F9F-AB22-2D6CF627F8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AB1A52-A991-4CEC-B982-DFD76AAD1A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91" y="1293898"/>
            <a:ext cx="2310286" cy="4423406"/>
          </a:xfrm>
          <a:prstGeom prst="rect">
            <a:avLst/>
          </a:prstGeom>
        </p:spPr>
      </p:pic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DF30678-73CA-4E92-89EC-153D83565BB1}"/>
              </a:ext>
            </a:extLst>
          </p:cNvPr>
          <p:cNvCxnSpPr>
            <a:cxnSpLocks/>
            <a:endCxn id="16" idx="1"/>
          </p:cNvCxnSpPr>
          <p:nvPr/>
        </p:nvCxnSpPr>
        <p:spPr>
          <a:xfrm flipV="1">
            <a:off x="1052801" y="2242308"/>
            <a:ext cx="1494546" cy="426011"/>
          </a:xfrm>
          <a:prstGeom prst="line">
            <a:avLst/>
          </a:prstGeom>
          <a:ln w="6350">
            <a:solidFill>
              <a:schemeClr val="accent1">
                <a:lumMod val="10000"/>
              </a:schemeClr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0E752C8-BCAA-4DC4-AC70-6A061CF537B8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1531062" y="4010361"/>
            <a:ext cx="846095" cy="573851"/>
          </a:xfrm>
          <a:prstGeom prst="line">
            <a:avLst/>
          </a:prstGeom>
          <a:ln w="6350">
            <a:solidFill>
              <a:schemeClr val="accent1">
                <a:lumMod val="10000"/>
              </a:schemeClr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2DBC6F94-EE35-4E8F-BF14-FA7EBE705B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5013" y="1379242"/>
            <a:ext cx="735050" cy="5008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DA40BB3-BE04-421F-9D7C-BE1FD0B1945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155" y="3588282"/>
            <a:ext cx="1283842" cy="19918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C567D24-4B29-43A4-A8AE-466C0BEAFC1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0791" y="1141101"/>
            <a:ext cx="826970" cy="132135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5B0A436-E28F-4078-8760-DA4179F05C6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7346" y="1249326"/>
            <a:ext cx="939152" cy="198596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0C854770-DC37-4914-BC15-E5BCAFD47F0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2960" y="2485775"/>
            <a:ext cx="298114" cy="801759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0F0CA63A-520C-4A4E-9B41-75BC1AC1B3E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3134" y="3860590"/>
            <a:ext cx="734057" cy="1311932"/>
          </a:xfrm>
          <a:prstGeom prst="rect">
            <a:avLst/>
          </a:prstGeom>
        </p:spPr>
      </p:pic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DCF8F3A-5BBF-430A-AE37-73127C877B35}"/>
              </a:ext>
            </a:extLst>
          </p:cNvPr>
          <p:cNvCxnSpPr>
            <a:cxnSpLocks/>
          </p:cNvCxnSpPr>
          <p:nvPr/>
        </p:nvCxnSpPr>
        <p:spPr>
          <a:xfrm flipV="1">
            <a:off x="3052170" y="1751991"/>
            <a:ext cx="1189102" cy="128063"/>
          </a:xfrm>
          <a:prstGeom prst="line">
            <a:avLst/>
          </a:prstGeom>
          <a:ln w="6350">
            <a:solidFill>
              <a:schemeClr val="accent1">
                <a:lumMod val="10000"/>
              </a:schemeClr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0565EA4-A166-43E6-BC6B-D9C9430F459E}"/>
              </a:ext>
            </a:extLst>
          </p:cNvPr>
          <p:cNvCxnSpPr>
            <a:cxnSpLocks/>
          </p:cNvCxnSpPr>
          <p:nvPr/>
        </p:nvCxnSpPr>
        <p:spPr>
          <a:xfrm>
            <a:off x="3052169" y="4572000"/>
            <a:ext cx="1331120" cy="251488"/>
          </a:xfrm>
          <a:prstGeom prst="line">
            <a:avLst/>
          </a:prstGeom>
          <a:ln w="6350">
            <a:solidFill>
              <a:schemeClr val="accent1">
                <a:lumMod val="10000"/>
              </a:schemeClr>
            </a:solidFill>
            <a:head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9" name="Picture 38">
            <a:extLst>
              <a:ext uri="{FF2B5EF4-FFF2-40B4-BE49-F238E27FC236}">
                <a16:creationId xmlns:a16="http://schemas.microsoft.com/office/drawing/2014/main" id="{A161EAE2-5E94-40BD-A9B5-37ECF4E6D3B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3572" y="3962822"/>
            <a:ext cx="936987" cy="1635061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D458857C-EE26-409F-8E94-875CFC3881B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6525" y="916022"/>
            <a:ext cx="753047" cy="872213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C14016B3-55C9-4CB6-BF24-7AE26AB50243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645" y="3588280"/>
            <a:ext cx="936987" cy="165340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CD28D98-5338-4235-9327-EB57DC9539DF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2980" y="3873907"/>
            <a:ext cx="813846" cy="1533458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FBA721D3-097A-45D5-B53A-7A0CCF5CA932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9630" y="2190774"/>
            <a:ext cx="526018" cy="661235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7E3876E3-C39E-4445-A87B-758141B04EB1}"/>
              </a:ext>
            </a:extLst>
          </p:cNvPr>
          <p:cNvSpPr txBox="1"/>
          <p:nvPr/>
        </p:nvSpPr>
        <p:spPr>
          <a:xfrm>
            <a:off x="2288359" y="3387697"/>
            <a:ext cx="1805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Outer cryostat assembly</a:t>
            </a:r>
            <a:endParaRPr lang="en-GB" sz="1100" b="1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4076D7D-51B6-4ABB-A236-77E74B9B6B77}"/>
              </a:ext>
            </a:extLst>
          </p:cNvPr>
          <p:cNvSpPr txBox="1"/>
          <p:nvPr/>
        </p:nvSpPr>
        <p:spPr>
          <a:xfrm>
            <a:off x="2362878" y="1010091"/>
            <a:ext cx="16561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Inner cryostat assembly</a:t>
            </a:r>
            <a:endParaRPr lang="en-GB" sz="1100" b="1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F70708F-53C9-4EC1-952A-F9671F7D75E7}"/>
              </a:ext>
            </a:extLst>
          </p:cNvPr>
          <p:cNvSpPr txBox="1"/>
          <p:nvPr/>
        </p:nvSpPr>
        <p:spPr>
          <a:xfrm>
            <a:off x="4437387" y="2489283"/>
            <a:ext cx="8269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Magnet assembly</a:t>
            </a:r>
            <a:endParaRPr lang="en-GB" sz="1100" b="1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392B50A-AE30-477B-8AEC-7DBC93971473}"/>
              </a:ext>
            </a:extLst>
          </p:cNvPr>
          <p:cNvSpPr txBox="1"/>
          <p:nvPr/>
        </p:nvSpPr>
        <p:spPr>
          <a:xfrm>
            <a:off x="6341374" y="947692"/>
            <a:ext cx="8745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Inner</a:t>
            </a:r>
          </a:p>
          <a:p>
            <a:pPr algn="ctr"/>
            <a:r>
              <a:rPr lang="en-US" sz="1050" b="1" dirty="0"/>
              <a:t>He vessel</a:t>
            </a:r>
            <a:endParaRPr lang="en-GB" sz="1050" b="1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E48150F-659C-4AF7-A562-5ECC716C1CE7}"/>
              </a:ext>
            </a:extLst>
          </p:cNvPr>
          <p:cNvSpPr txBox="1"/>
          <p:nvPr/>
        </p:nvSpPr>
        <p:spPr>
          <a:xfrm>
            <a:off x="7354528" y="1789184"/>
            <a:ext cx="64192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Lambda plate</a:t>
            </a:r>
            <a:endParaRPr lang="en-GB" sz="1100" b="1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C1ABBD1-512F-4349-B6D0-B4C0BDB3735F}"/>
              </a:ext>
            </a:extLst>
          </p:cNvPr>
          <p:cNvSpPr txBox="1"/>
          <p:nvPr/>
        </p:nvSpPr>
        <p:spPr>
          <a:xfrm>
            <a:off x="8235013" y="1923898"/>
            <a:ext cx="74755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Magnet current leads</a:t>
            </a:r>
            <a:endParaRPr lang="en-GB" sz="105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5DDBDE6-CEA5-432C-9DF8-2603249E0C82}"/>
              </a:ext>
            </a:extLst>
          </p:cNvPr>
          <p:cNvSpPr txBox="1"/>
          <p:nvPr/>
        </p:nvSpPr>
        <p:spPr>
          <a:xfrm>
            <a:off x="7026413" y="2863526"/>
            <a:ext cx="11024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Inner</a:t>
            </a:r>
          </a:p>
          <a:p>
            <a:pPr algn="ctr"/>
            <a:r>
              <a:rPr lang="en-US" sz="1100" b="1" dirty="0"/>
              <a:t>thermal screen</a:t>
            </a:r>
            <a:endParaRPr lang="en-GB" sz="1100" b="1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B43831B-66B1-4096-937F-2DACB2D0CC30}"/>
              </a:ext>
            </a:extLst>
          </p:cNvPr>
          <p:cNvSpPr txBox="1"/>
          <p:nvPr/>
        </p:nvSpPr>
        <p:spPr>
          <a:xfrm>
            <a:off x="8099237" y="3371394"/>
            <a:ext cx="90110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Outer</a:t>
            </a:r>
          </a:p>
          <a:p>
            <a:pPr algn="ctr"/>
            <a:r>
              <a:rPr lang="en-US" sz="1050" b="1" dirty="0"/>
              <a:t>thermal screen</a:t>
            </a:r>
            <a:endParaRPr lang="en-GB" sz="1050" b="1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7FE8E06-A317-4DDB-8643-D57132F11462}"/>
              </a:ext>
            </a:extLst>
          </p:cNvPr>
          <p:cNvSpPr txBox="1"/>
          <p:nvPr/>
        </p:nvSpPr>
        <p:spPr>
          <a:xfrm>
            <a:off x="6985565" y="5241680"/>
            <a:ext cx="96008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Outer</a:t>
            </a:r>
          </a:p>
          <a:p>
            <a:pPr algn="ctr"/>
            <a:r>
              <a:rPr lang="en-US" sz="1100" b="1" dirty="0"/>
              <a:t>He vessel</a:t>
            </a:r>
            <a:endParaRPr lang="en-GB" sz="1100" b="1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A53FBD9-99A0-49F3-8CB5-6C9575234DBC}"/>
              </a:ext>
            </a:extLst>
          </p:cNvPr>
          <p:cNvSpPr txBox="1"/>
          <p:nvPr/>
        </p:nvSpPr>
        <p:spPr>
          <a:xfrm>
            <a:off x="5383742" y="947419"/>
            <a:ext cx="86039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Inner</a:t>
            </a:r>
          </a:p>
          <a:p>
            <a:pPr algn="ctr"/>
            <a:r>
              <a:rPr lang="en-US" sz="1100" b="1" dirty="0"/>
              <a:t>vacuum vessel</a:t>
            </a:r>
            <a:endParaRPr lang="en-GB" sz="1100" b="1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4DEA01E-BC72-43C9-9262-EA3944FDB289}"/>
              </a:ext>
            </a:extLst>
          </p:cNvPr>
          <p:cNvSpPr txBox="1"/>
          <p:nvPr/>
        </p:nvSpPr>
        <p:spPr>
          <a:xfrm>
            <a:off x="5731869" y="3374963"/>
            <a:ext cx="86039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Outer</a:t>
            </a:r>
          </a:p>
          <a:p>
            <a:pPr algn="ctr"/>
            <a:r>
              <a:rPr lang="en-US" sz="1100" b="1" dirty="0"/>
              <a:t>vacuum vessel</a:t>
            </a:r>
            <a:endParaRPr lang="en-GB" sz="1100" b="1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B03A4822-A54F-4601-873B-CE9EDE8BD5DF}"/>
              </a:ext>
            </a:extLst>
          </p:cNvPr>
          <p:cNvSpPr txBox="1"/>
          <p:nvPr/>
        </p:nvSpPr>
        <p:spPr>
          <a:xfrm>
            <a:off x="4575537" y="5179053"/>
            <a:ext cx="860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Alignment system</a:t>
            </a:r>
            <a:endParaRPr lang="en-GB" sz="1100" b="1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E5F6EAE-8747-4619-85A8-53C4E1616D7D}"/>
              </a:ext>
            </a:extLst>
          </p:cNvPr>
          <p:cNvSpPr txBox="1"/>
          <p:nvPr/>
        </p:nvSpPr>
        <p:spPr>
          <a:xfrm>
            <a:off x="8162989" y="856248"/>
            <a:ext cx="93698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Radiation screen assembly</a:t>
            </a:r>
            <a:endParaRPr lang="en-GB" sz="1050" b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B566FFB-2D19-4C64-BFD0-96F8B2C3D9FB}"/>
              </a:ext>
            </a:extLst>
          </p:cNvPr>
          <p:cNvSpPr txBox="1"/>
          <p:nvPr/>
        </p:nvSpPr>
        <p:spPr>
          <a:xfrm>
            <a:off x="524866" y="1060793"/>
            <a:ext cx="14945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FRESCA2 cryostat</a:t>
            </a:r>
            <a:endParaRPr lang="en-GB" sz="11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3E1F319-A17C-4742-BB9E-993E5D3F3121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5660" y="1350113"/>
            <a:ext cx="980461" cy="191782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ED66E44-9B03-FD76-076D-7498EF4290EC}"/>
              </a:ext>
            </a:extLst>
          </p:cNvPr>
          <p:cNvSpPr txBox="1">
            <a:spLocks/>
          </p:cNvSpPr>
          <p:nvPr/>
        </p:nvSpPr>
        <p:spPr>
          <a:xfrm>
            <a:off x="457200" y="23349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FRESCA2 Assembly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3E7CC2-FF7B-6204-472F-A955D6B05F6C}"/>
              </a:ext>
            </a:extLst>
          </p:cNvPr>
          <p:cNvSpPr txBox="1"/>
          <p:nvPr/>
        </p:nvSpPr>
        <p:spPr>
          <a:xfrm>
            <a:off x="926963" y="6255462"/>
            <a:ext cx="728732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Slide from </a:t>
            </a:r>
            <a:r>
              <a:rPr lang="en-GB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GB" sz="11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Riffaud</a:t>
            </a:r>
            <a:r>
              <a:rPr lang="en-GB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on behalf of CERN EN-MME Design Team</a:t>
            </a:r>
          </a:p>
          <a:p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8E35F20-97A5-BC26-3F4C-9ED747407696}"/>
              </a:ext>
            </a:extLst>
          </p:cNvPr>
          <p:cNvCxnSpPr/>
          <p:nvPr/>
        </p:nvCxnSpPr>
        <p:spPr>
          <a:xfrm flipH="1">
            <a:off x="2623663" y="3332066"/>
            <a:ext cx="6368161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8204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61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466A9316-C19E-5DB8-CDC7-532E6CA954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9592" y="2020588"/>
            <a:ext cx="3239748" cy="178863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1651A3F-705F-1C1A-3D26-81E5BF116A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829" t="4069"/>
          <a:stretch/>
        </p:blipFill>
        <p:spPr>
          <a:xfrm>
            <a:off x="6869340" y="1047921"/>
            <a:ext cx="2179656" cy="128201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ECA7D43-63B9-1F21-7150-2087618A5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233494"/>
            <a:ext cx="8509459" cy="940443"/>
          </a:xfrm>
        </p:spPr>
        <p:txBody>
          <a:bodyPr/>
          <a:lstStyle/>
          <a:p>
            <a:r>
              <a:rPr lang="en-US" b="1" dirty="0"/>
              <a:t>FRESCA2 Magnet Test @SM18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4B9B32-5D55-0F73-5B4C-186152F81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676" y="1173937"/>
            <a:ext cx="8226854" cy="4667421"/>
          </a:xfrm>
        </p:spPr>
        <p:txBody>
          <a:bodyPr>
            <a:normAutofit/>
          </a:bodyPr>
          <a:lstStyle/>
          <a:p>
            <a:r>
              <a:rPr lang="en-US" sz="2400" dirty="0"/>
              <a:t>Bloc coil with flared ends</a:t>
            </a:r>
          </a:p>
          <a:p>
            <a:r>
              <a:rPr lang="en-US" sz="2400" dirty="0"/>
              <a:t>100 mm Ø free aperture</a:t>
            </a:r>
          </a:p>
          <a:p>
            <a:r>
              <a:rPr lang="en-US" sz="2400" dirty="0"/>
              <a:t>Magnet tested in SM18</a:t>
            </a:r>
          </a:p>
          <a:p>
            <a:pPr lvl="1"/>
            <a:r>
              <a:rPr lang="en-US" sz="2000" b="1" dirty="0"/>
              <a:t>14.6T @1.9 K</a:t>
            </a:r>
          </a:p>
          <a:p>
            <a:pPr lvl="1"/>
            <a:r>
              <a:rPr lang="en-US" sz="2000" b="1" dirty="0"/>
              <a:t>13.9T @ 4.3 K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C94B50-E054-BE7A-994C-9299AA2125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12</a:t>
            </a:fld>
            <a:endParaRPr lang="en-GB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2F4FEB1-F581-4E59-BF9A-90269A5E1E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1618" y="2658846"/>
            <a:ext cx="2195043" cy="3292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81456E9-726A-C0DD-495E-48BB7EDF2C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1216" y="4076701"/>
            <a:ext cx="3349903" cy="20759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B0367DC-1524-F747-BA32-4801191C607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4223854"/>
            <a:ext cx="2979447" cy="16394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A8D7BC1-E773-96B9-40A3-D89B27BC8BA9}"/>
              </a:ext>
            </a:extLst>
          </p:cNvPr>
          <p:cNvSpPr txBox="1"/>
          <p:nvPr/>
        </p:nvSpPr>
        <p:spPr>
          <a:xfrm>
            <a:off x="812592" y="6152090"/>
            <a:ext cx="81540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 Willering et al., "Tests of the FRESCA2 100 mm Bore Nb3Sn Block-Coil Magnet to a Record Field of 14.6 T," </a:t>
            </a:r>
            <a:r>
              <a:rPr lang="fr-FR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IEEE Trans. </a:t>
            </a:r>
            <a:r>
              <a:rPr lang="fr-FR" sz="9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</a:t>
            </a:r>
            <a:r>
              <a:rPr lang="fr-FR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9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fr-FR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vol. 29, no. 5, pp. 1-6, Aug. 2019</a:t>
            </a:r>
            <a:endParaRPr lang="en-US" sz="9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67D912-906F-3E37-B797-4A8DD4087254}"/>
              </a:ext>
            </a:extLst>
          </p:cNvPr>
          <p:cNvSpPr txBox="1"/>
          <p:nvPr/>
        </p:nvSpPr>
        <p:spPr>
          <a:xfrm>
            <a:off x="812592" y="6441425"/>
            <a:ext cx="75188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CEA–CERN Block-Type Dipole Magnet for Cable Testing: FRESCA2. In: </a:t>
            </a:r>
            <a:r>
              <a:rPr lang="en-US" sz="9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Schoerling</a:t>
            </a:r>
            <a:r>
              <a:rPr lang="en-US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D., </a:t>
            </a:r>
            <a:r>
              <a:rPr lang="en-US" sz="9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Zlobin</a:t>
            </a:r>
            <a:r>
              <a:rPr lang="en-US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A. (eds) Nb3Sn Accelerator Magnets. Particle Acceleration and Detection. Springer, Cham. </a:t>
            </a:r>
          </a:p>
        </p:txBody>
      </p:sp>
    </p:spTree>
    <p:extLst>
      <p:ext uri="{BB962C8B-B14F-4D97-AF65-F5344CB8AC3E}">
        <p14:creationId xmlns:p14="http://schemas.microsoft.com/office/powerpoint/2010/main" val="883121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3FF41-7A35-3ADB-3300-509F2F6A1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z="1400" smtClean="0">
                <a:latin typeface="+mj-lt"/>
              </a:rPr>
              <a:t>13</a:t>
            </a:fld>
            <a:endParaRPr lang="en-GB" sz="1400">
              <a:latin typeface="+mj-lt"/>
            </a:endParaRP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98FEBD9C-53E1-C2E2-59DB-D0A81316BAF0}"/>
              </a:ext>
            </a:extLst>
          </p:cNvPr>
          <p:cNvSpPr txBox="1">
            <a:spLocks/>
          </p:cNvSpPr>
          <p:nvPr/>
        </p:nvSpPr>
        <p:spPr>
          <a:xfrm>
            <a:off x="8185376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400">
                <a:latin typeface="+mj-lt"/>
              </a:rPr>
              <a:pPr/>
              <a:t>13</a:t>
            </a:fld>
            <a:endParaRPr lang="en-US" sz="1400" dirty="0"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BCD34BA-05D6-B7BB-E2EA-28E8A9D4664F}"/>
              </a:ext>
            </a:extLst>
          </p:cNvPr>
          <p:cNvSpPr/>
          <p:nvPr/>
        </p:nvSpPr>
        <p:spPr>
          <a:xfrm>
            <a:off x="47134" y="2097941"/>
            <a:ext cx="1028700" cy="20222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latin typeface="+mj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35DE184-DED7-74D8-97EF-5E95FE96C7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5970" y="2211975"/>
            <a:ext cx="2776427" cy="29242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5F8F545-A295-BD41-F203-C39B4C89B1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3227" y="4132241"/>
            <a:ext cx="2215952" cy="2224574"/>
          </a:xfrm>
          <a:prstGeom prst="rect">
            <a:avLst/>
          </a:prstGeom>
          <a:ln w="19050">
            <a:solidFill>
              <a:schemeClr val="accent1">
                <a:lumMod val="10000"/>
              </a:schemeClr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EDD11E0-AB39-EC5C-8175-9989672A42A8}"/>
              </a:ext>
            </a:extLst>
          </p:cNvPr>
          <p:cNvSpPr/>
          <p:nvPr/>
        </p:nvSpPr>
        <p:spPr>
          <a:xfrm>
            <a:off x="7211123" y="3206832"/>
            <a:ext cx="622818" cy="657809"/>
          </a:xfrm>
          <a:prstGeom prst="rect">
            <a:avLst/>
          </a:prstGeom>
          <a:noFill/>
          <a:ln>
            <a:solidFill>
              <a:schemeClr val="accent1">
                <a:lumMod val="1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400" dirty="0">
              <a:latin typeface="+mj-lt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27023CB-D811-1286-44FF-33B4522A685D}"/>
              </a:ext>
            </a:extLst>
          </p:cNvPr>
          <p:cNvCxnSpPr>
            <a:cxnSpLocks/>
          </p:cNvCxnSpPr>
          <p:nvPr/>
        </p:nvCxnSpPr>
        <p:spPr>
          <a:xfrm flipH="1">
            <a:off x="7052337" y="3862499"/>
            <a:ext cx="158789" cy="334831"/>
          </a:xfrm>
          <a:prstGeom prst="line">
            <a:avLst/>
          </a:prstGeom>
          <a:ln w="15875">
            <a:solidFill>
              <a:schemeClr val="accent1">
                <a:lumMod val="1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B0E9F0C-5369-53E8-C553-5727FD874855}"/>
              </a:ext>
            </a:extLst>
          </p:cNvPr>
          <p:cNvSpPr txBox="1"/>
          <p:nvPr/>
        </p:nvSpPr>
        <p:spPr>
          <a:xfrm>
            <a:off x="7276973" y="1911217"/>
            <a:ext cx="11233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+mj-lt"/>
              </a:rPr>
              <a:t>Top part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6A7C27-D078-2310-AADD-44F69F3D2835}"/>
              </a:ext>
            </a:extLst>
          </p:cNvPr>
          <p:cNvSpPr txBox="1"/>
          <p:nvPr/>
        </p:nvSpPr>
        <p:spPr>
          <a:xfrm>
            <a:off x="8313823" y="2069218"/>
            <a:ext cx="95400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+mj-lt"/>
              </a:rPr>
              <a:t>Rigid fixation to the lambda plate</a:t>
            </a:r>
            <a:endParaRPr lang="en-GB" sz="900" b="1" dirty="0">
              <a:latin typeface="+mj-lt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348E2F9-A0B3-CE99-DEFE-52E668F3045D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6796323" y="2323134"/>
            <a:ext cx="1517500" cy="39344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C6FAA34-1E33-D01E-75D9-AD5F95A9B7FA}"/>
              </a:ext>
            </a:extLst>
          </p:cNvPr>
          <p:cNvCxnSpPr>
            <a:cxnSpLocks/>
            <a:stCxn id="17" idx="1"/>
          </p:cNvCxnSpPr>
          <p:nvPr/>
        </p:nvCxnSpPr>
        <p:spPr>
          <a:xfrm>
            <a:off x="8313823" y="2323134"/>
            <a:ext cx="91117" cy="61046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A84FB00-EED2-7AE0-CADF-9F5CDB93EEA0}"/>
              </a:ext>
            </a:extLst>
          </p:cNvPr>
          <p:cNvSpPr txBox="1"/>
          <p:nvPr/>
        </p:nvSpPr>
        <p:spPr>
          <a:xfrm>
            <a:off x="7919552" y="5234892"/>
            <a:ext cx="134365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+mj-lt"/>
              </a:rPr>
              <a:t>Sample holder</a:t>
            </a:r>
          </a:p>
          <a:p>
            <a:r>
              <a:rPr lang="en-US" sz="1000" i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Torx angular positioning with the inner helium vessel</a:t>
            </a:r>
            <a:endParaRPr lang="en-GB" sz="1000" i="1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E819462-1A19-B8A0-4B74-2476F27ACBB0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6874671" y="5129311"/>
            <a:ext cx="1044881" cy="463372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B79126BA-3DF8-9C69-68E5-B7651381BCB6}"/>
              </a:ext>
            </a:extLst>
          </p:cNvPr>
          <p:cNvSpPr txBox="1"/>
          <p:nvPr/>
        </p:nvSpPr>
        <p:spPr>
          <a:xfrm>
            <a:off x="7919552" y="5897021"/>
            <a:ext cx="13436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+mj-lt"/>
              </a:rPr>
              <a:t>Inner helium vessel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1339C6B-3D46-608B-003D-E9238EA0C42B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7206505" y="5571185"/>
            <a:ext cx="713047" cy="452794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45AC73F-AB00-A810-46F7-CCBA020E116A}"/>
              </a:ext>
            </a:extLst>
          </p:cNvPr>
          <p:cNvSpPr txBox="1"/>
          <p:nvPr/>
        </p:nvSpPr>
        <p:spPr>
          <a:xfrm>
            <a:off x="4858986" y="3121905"/>
            <a:ext cx="134365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+mj-lt"/>
              </a:rPr>
              <a:t>Inner vacuum vessel</a:t>
            </a:r>
          </a:p>
          <a:p>
            <a:r>
              <a:rPr lang="en-US" sz="800" i="1" dirty="0">
                <a:solidFill>
                  <a:schemeClr val="bg2">
                    <a:lumMod val="10000"/>
                  </a:schemeClr>
                </a:solidFill>
                <a:latin typeface="+mj-lt"/>
              </a:rPr>
              <a:t>Centering (rotation free) with the micrometric xy table</a:t>
            </a:r>
            <a:endParaRPr lang="en-GB" sz="800" i="1" dirty="0">
              <a:solidFill>
                <a:schemeClr val="bg2">
                  <a:lumMod val="10000"/>
                </a:schemeClr>
              </a:solidFill>
              <a:latin typeface="+mj-lt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44EB2A0-FD38-6E44-6406-19F35620DA2C}"/>
              </a:ext>
            </a:extLst>
          </p:cNvPr>
          <p:cNvCxnSpPr>
            <a:cxnSpLocks/>
            <a:stCxn id="24" idx="2"/>
          </p:cNvCxnSpPr>
          <p:nvPr/>
        </p:nvCxnSpPr>
        <p:spPr>
          <a:xfrm>
            <a:off x="5530812" y="3722069"/>
            <a:ext cx="611861" cy="659434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CAC92D1-6D4A-3F25-279E-96900F659B98}"/>
              </a:ext>
            </a:extLst>
          </p:cNvPr>
          <p:cNvGrpSpPr/>
          <p:nvPr/>
        </p:nvGrpSpPr>
        <p:grpSpPr>
          <a:xfrm>
            <a:off x="313878" y="2235634"/>
            <a:ext cx="5176787" cy="4214976"/>
            <a:chOff x="-806383" y="607605"/>
            <a:chExt cx="6902383" cy="5619968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16FAE3A-B852-443E-324B-EAB2EC7EEE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8271" y="1212980"/>
              <a:ext cx="3701902" cy="3424215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6539DA6-735D-1A74-6B00-12DE2F1A2CD3}"/>
                </a:ext>
              </a:extLst>
            </p:cNvPr>
            <p:cNvSpPr txBox="1"/>
            <p:nvPr/>
          </p:nvSpPr>
          <p:spPr>
            <a:xfrm>
              <a:off x="1456817" y="607605"/>
              <a:ext cx="2199699" cy="49244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b="1" dirty="0">
                  <a:latin typeface="+mj-lt"/>
                </a:rPr>
                <a:t>Bottom part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8C0D6B74-4E51-2D28-E5DE-518C68A5BBA1}"/>
                </a:ext>
              </a:extLst>
            </p:cNvPr>
            <p:cNvCxnSpPr>
              <a:cxnSpLocks/>
              <a:stCxn id="30" idx="3"/>
            </p:cNvCxnSpPr>
            <p:nvPr/>
          </p:nvCxnSpPr>
          <p:spPr>
            <a:xfrm flipH="1" flipV="1">
              <a:off x="2362646" y="3212285"/>
              <a:ext cx="300261" cy="2181507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B5DDA06-F66E-F361-533E-1026920F04B6}"/>
                </a:ext>
              </a:extLst>
            </p:cNvPr>
            <p:cNvSpPr txBox="1"/>
            <p:nvPr/>
          </p:nvSpPr>
          <p:spPr>
            <a:xfrm>
              <a:off x="1478994" y="5055237"/>
              <a:ext cx="1183913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latin typeface="+mj-lt"/>
                </a:rPr>
                <a:t>Micrometric angular indexer</a:t>
              </a:r>
              <a:endParaRPr lang="en-GB" sz="900" b="1" dirty="0">
                <a:latin typeface="+mj-lt"/>
              </a:endParaRP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5B266F92-4BF4-E4F7-3D26-C11E7FC7307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74909" y="3183481"/>
              <a:ext cx="1907750" cy="3044092"/>
            </a:xfrm>
            <a:prstGeom prst="rect">
              <a:avLst/>
            </a:prstGeom>
          </p:spPr>
        </p:pic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644A59C6-F24F-E5D5-56B7-DE834E2F700C}"/>
                </a:ext>
              </a:extLst>
            </p:cNvPr>
            <p:cNvCxnSpPr>
              <a:cxnSpLocks/>
              <a:stCxn id="30" idx="3"/>
            </p:cNvCxnSpPr>
            <p:nvPr/>
          </p:nvCxnSpPr>
          <p:spPr>
            <a:xfrm>
              <a:off x="2662908" y="5393793"/>
              <a:ext cx="1032832" cy="197416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D56A16F-ABC8-1679-3C59-1ED7492F19A3}"/>
                </a:ext>
              </a:extLst>
            </p:cNvPr>
            <p:cNvSpPr txBox="1"/>
            <p:nvPr/>
          </p:nvSpPr>
          <p:spPr>
            <a:xfrm>
              <a:off x="5173955" y="4830096"/>
              <a:ext cx="922045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i="1" dirty="0">
                  <a:solidFill>
                    <a:schemeClr val="bg2">
                      <a:lumMod val="10000"/>
                    </a:schemeClr>
                  </a:solidFill>
                  <a:latin typeface="+mj-lt"/>
                </a:rPr>
                <a:t>Torx angular positioning</a:t>
              </a:r>
              <a:endParaRPr lang="en-GB" sz="800" b="1" i="1" dirty="0">
                <a:solidFill>
                  <a:schemeClr val="bg2">
                    <a:lumMod val="10000"/>
                  </a:schemeClr>
                </a:solidFill>
                <a:latin typeface="+mj-lt"/>
              </a:endParaRP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EA0097AD-67D5-F93A-939E-0FA48DC43288}"/>
                </a:ext>
              </a:extLst>
            </p:cNvPr>
            <p:cNvCxnSpPr>
              <a:cxnSpLocks/>
              <a:stCxn id="37" idx="1"/>
            </p:cNvCxnSpPr>
            <p:nvPr/>
          </p:nvCxnSpPr>
          <p:spPr>
            <a:xfrm flipH="1" flipV="1">
              <a:off x="3959115" y="4517023"/>
              <a:ext cx="1214840" cy="620851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FE556100-86A8-2316-35B1-9ECDC225EA09}"/>
                </a:ext>
              </a:extLst>
            </p:cNvPr>
            <p:cNvCxnSpPr>
              <a:cxnSpLocks/>
              <a:stCxn id="37" idx="1"/>
            </p:cNvCxnSpPr>
            <p:nvPr/>
          </p:nvCxnSpPr>
          <p:spPr>
            <a:xfrm flipH="1" flipV="1">
              <a:off x="4055395" y="4152903"/>
              <a:ext cx="1118560" cy="984971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AF856D2-0DC0-5EE6-BD5A-9D151615E587}"/>
                </a:ext>
              </a:extLst>
            </p:cNvPr>
            <p:cNvSpPr txBox="1"/>
            <p:nvPr/>
          </p:nvSpPr>
          <p:spPr>
            <a:xfrm>
              <a:off x="4943627" y="2739852"/>
              <a:ext cx="109998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+mj-lt"/>
                </a:rPr>
                <a:t>Inner helium vessel cane</a:t>
              </a:r>
              <a:endParaRPr lang="en-GB" sz="900" dirty="0">
                <a:latin typeface="+mj-lt"/>
              </a:endParaRP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AC6A6936-D66A-BF96-925B-E34904280599}"/>
                </a:ext>
              </a:extLst>
            </p:cNvPr>
            <p:cNvCxnSpPr>
              <a:cxnSpLocks/>
              <a:stCxn id="40" idx="2"/>
            </p:cNvCxnSpPr>
            <p:nvPr/>
          </p:nvCxnSpPr>
          <p:spPr>
            <a:xfrm flipH="1">
              <a:off x="4209893" y="3232295"/>
              <a:ext cx="1283725" cy="706149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A0B00BA-C2D4-0F74-1E68-160F77EEAD5D}"/>
                </a:ext>
              </a:extLst>
            </p:cNvPr>
            <p:cNvSpPr txBox="1"/>
            <p:nvPr/>
          </p:nvSpPr>
          <p:spPr>
            <a:xfrm>
              <a:off x="4133749" y="2272996"/>
              <a:ext cx="109998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>
                  <a:latin typeface="+mj-lt"/>
                </a:rPr>
                <a:t>Sample holder</a:t>
              </a:r>
              <a:endParaRPr lang="en-GB" sz="900" dirty="0">
                <a:latin typeface="+mj-lt"/>
              </a:endParaRP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31C704DD-8B9E-9AE8-F19E-26CFE5F3FEB1}"/>
                </a:ext>
              </a:extLst>
            </p:cNvPr>
            <p:cNvCxnSpPr>
              <a:cxnSpLocks/>
              <a:stCxn id="42" idx="2"/>
            </p:cNvCxnSpPr>
            <p:nvPr/>
          </p:nvCxnSpPr>
          <p:spPr>
            <a:xfrm flipH="1">
              <a:off x="4177251" y="2765439"/>
              <a:ext cx="506491" cy="650263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C444A49-75D1-3D03-3EF3-3B2FA876D1D2}"/>
                </a:ext>
              </a:extLst>
            </p:cNvPr>
            <p:cNvSpPr txBox="1"/>
            <p:nvPr/>
          </p:nvSpPr>
          <p:spPr>
            <a:xfrm>
              <a:off x="-806383" y="3253319"/>
              <a:ext cx="1094653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>
                  <a:latin typeface="+mj-lt"/>
                </a:rPr>
                <a:t>Rigid fixation to the magnet</a:t>
              </a:r>
              <a:endParaRPr lang="en-GB" sz="900" b="1" dirty="0">
                <a:latin typeface="+mj-lt"/>
              </a:endParaRP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45D8F739-EAC3-33C3-DB8C-5190687E77B7}"/>
                </a:ext>
              </a:extLst>
            </p:cNvPr>
            <p:cNvCxnSpPr>
              <a:cxnSpLocks/>
              <a:stCxn id="46" idx="3"/>
            </p:cNvCxnSpPr>
            <p:nvPr/>
          </p:nvCxnSpPr>
          <p:spPr>
            <a:xfrm flipV="1">
              <a:off x="288270" y="2631540"/>
              <a:ext cx="563791" cy="960333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CDFF8A0A-09CC-D600-D1F0-AD6E63B131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5718" y="2358686"/>
              <a:ext cx="1962626" cy="1110078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8C21304-6693-2069-9049-E78EE08AE395}"/>
              </a:ext>
            </a:extLst>
          </p:cNvPr>
          <p:cNvGrpSpPr/>
          <p:nvPr/>
        </p:nvGrpSpPr>
        <p:grpSpPr>
          <a:xfrm>
            <a:off x="342000" y="2235634"/>
            <a:ext cx="854135" cy="1635376"/>
            <a:chOff x="257178" y="512864"/>
            <a:chExt cx="1138846" cy="2180501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A2B297F8-FFF2-E253-42B2-650916EDCDC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178" y="512864"/>
              <a:ext cx="1138846" cy="2180501"/>
            </a:xfrm>
            <a:prstGeom prst="rect">
              <a:avLst/>
            </a:prstGeom>
          </p:spPr>
        </p:pic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51A15D00-3E5B-3499-603A-FE8439C5A2EF}"/>
                </a:ext>
              </a:extLst>
            </p:cNvPr>
            <p:cNvSpPr/>
            <p:nvPr/>
          </p:nvSpPr>
          <p:spPr>
            <a:xfrm rot="21159515">
              <a:off x="673681" y="1452145"/>
              <a:ext cx="337471" cy="21976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400" dirty="0">
                <a:latin typeface="+mj-lt"/>
              </a:endParaRPr>
            </a:p>
          </p:txBody>
        </p:sp>
      </p:grpSp>
      <p:sp>
        <p:nvSpPr>
          <p:cNvPr id="52" name="Oval 51">
            <a:extLst>
              <a:ext uri="{FF2B5EF4-FFF2-40B4-BE49-F238E27FC236}">
                <a16:creationId xmlns:a16="http://schemas.microsoft.com/office/drawing/2014/main" id="{867823BB-C75E-4DB5-D802-5B93A7D04FF1}"/>
              </a:ext>
            </a:extLst>
          </p:cNvPr>
          <p:cNvSpPr/>
          <p:nvPr/>
        </p:nvSpPr>
        <p:spPr>
          <a:xfrm rot="21159515">
            <a:off x="635815" y="3529277"/>
            <a:ext cx="251854" cy="16638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1400" dirty="0">
              <a:latin typeface="+mj-lt"/>
            </a:endParaRPr>
          </a:p>
        </p:txBody>
      </p:sp>
      <p:pic>
        <p:nvPicPr>
          <p:cNvPr id="65" name="Picture 64" descr="Close-up of a machine&#10;&#10;AI-generated content may be incorrect.">
            <a:extLst>
              <a:ext uri="{FF2B5EF4-FFF2-40B4-BE49-F238E27FC236}">
                <a16:creationId xmlns:a16="http://schemas.microsoft.com/office/drawing/2014/main" id="{5406F010-450B-8EBA-4085-321F8ECF16C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24" y="5240781"/>
            <a:ext cx="1748404" cy="1311303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138CAED6-49A6-3657-3B73-1B6F434F7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00" y="128345"/>
            <a:ext cx="8614824" cy="940443"/>
          </a:xfrm>
        </p:spPr>
        <p:txBody>
          <a:bodyPr/>
          <a:lstStyle/>
          <a:p>
            <a:r>
              <a:rPr lang="en-US" b="1" dirty="0"/>
              <a:t>Transfer of torque magnet/sample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A9D4D4A-7E4F-60E1-5799-DD54AF0F1F9C}"/>
              </a:ext>
            </a:extLst>
          </p:cNvPr>
          <p:cNvSpPr txBox="1"/>
          <p:nvPr/>
        </p:nvSpPr>
        <p:spPr>
          <a:xfrm>
            <a:off x="452588" y="1004667"/>
            <a:ext cx="881061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Magnetic torque between sample under test and magnet needs to be transferred via the holder and inner cryostat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Top and bottom of holder locked in rotation</a:t>
            </a:r>
          </a:p>
        </p:txBody>
      </p:sp>
    </p:spTree>
    <p:extLst>
      <p:ext uri="{BB962C8B-B14F-4D97-AF65-F5344CB8AC3E}">
        <p14:creationId xmlns:p14="http://schemas.microsoft.com/office/powerpoint/2010/main" val="2722294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CDE1B-A8A3-6BCF-1726-B82E6BF7E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Integration of FRESCA2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5F6B66-0D22-18F3-35E1-B75777E29D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228" y="1173936"/>
            <a:ext cx="8793204" cy="4667421"/>
          </a:xfrm>
        </p:spPr>
        <p:txBody>
          <a:bodyPr>
            <a:normAutofit/>
          </a:bodyPr>
          <a:lstStyle/>
          <a:p>
            <a:r>
              <a:rPr lang="en-GB" sz="2400" dirty="0"/>
              <a:t>Installed in the existing pit, no civil engineering work</a:t>
            </a:r>
          </a:p>
          <a:p>
            <a:r>
              <a:rPr lang="en-GB" sz="2400" dirty="0"/>
              <a:t>Half of the top plate shall be free of protruding components</a:t>
            </a:r>
          </a:p>
          <a:p>
            <a:r>
              <a:rPr lang="en-GB" sz="2400" dirty="0"/>
              <a:t>Cryostat position:</a:t>
            </a:r>
          </a:p>
          <a:p>
            <a:pPr lvl="1"/>
            <a:r>
              <a:rPr lang="en-GB" sz="2000" dirty="0"/>
              <a:t>Top flange of inner cryostats (F1 and F2) shall be at the same heights </a:t>
            </a:r>
          </a:p>
          <a:p>
            <a:pPr lvl="1"/>
            <a:r>
              <a:rPr lang="en-GB" sz="2000" dirty="0"/>
              <a:t>The centre of FRESCA 2 cryostat at same distance from wall as FRESCA 1</a:t>
            </a:r>
            <a:endParaRPr lang="en-US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9EB7A-B146-92B5-1572-36FB2B2288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14</a:t>
            </a:fld>
            <a:endParaRPr lang="en-GB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7B36B42A-199E-1CF4-D182-5E8FB4AE59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277" r="14547"/>
          <a:stretch/>
        </p:blipFill>
        <p:spPr bwMode="auto">
          <a:xfrm>
            <a:off x="1193800" y="3507647"/>
            <a:ext cx="3289300" cy="2594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machine in a factory&#10;&#10;AI-generated content may be incorrect.">
            <a:extLst>
              <a:ext uri="{FF2B5EF4-FFF2-40B4-BE49-F238E27FC236}">
                <a16:creationId xmlns:a16="http://schemas.microsoft.com/office/drawing/2014/main" id="{262A37D5-126E-D1FB-FB68-148783DDCB9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9904" y="3507647"/>
            <a:ext cx="2423720" cy="242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7751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DDC09-530D-A8B4-F00A-C16880C7C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FRESCA2 pit constraints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D03B49C4-4BFE-559F-02DE-64A9809049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60925" y="3343061"/>
            <a:ext cx="4915630" cy="2906200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EB077C-439E-CF97-F552-A3582B59DF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15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CEE2BDC-ADDB-B987-E7F0-14829C929F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7582" y="3200187"/>
            <a:ext cx="3938542" cy="2817300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D47291E-0131-D874-B148-EDE899E0687A}"/>
              </a:ext>
            </a:extLst>
          </p:cNvPr>
          <p:cNvSpPr txBox="1">
            <a:spLocks/>
          </p:cNvSpPr>
          <p:nvPr/>
        </p:nvSpPr>
        <p:spPr>
          <a:xfrm>
            <a:off x="457201" y="1173937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Small clearance cryostat /pit’s wall</a:t>
            </a:r>
          </a:p>
          <a:p>
            <a:r>
              <a:rPr lang="en-US" sz="2400" dirty="0"/>
              <a:t>Limited accessibility during installation</a:t>
            </a:r>
          </a:p>
          <a:p>
            <a:pPr lvl="1"/>
            <a:r>
              <a:rPr lang="en-GB" sz="2000" dirty="0"/>
              <a:t>No access to cryostat legs once cryostat is inside the pit</a:t>
            </a:r>
          </a:p>
          <a:p>
            <a:pPr lvl="1"/>
            <a:r>
              <a:rPr lang="en-GB" sz="2000" dirty="0"/>
              <a:t>Tight alignment of components required</a:t>
            </a:r>
          </a:p>
          <a:p>
            <a:pPr lvl="1"/>
            <a:r>
              <a:rPr lang="en-GB" sz="2000" dirty="0"/>
              <a:t>Welding of cryogenic connection were quite challenging</a:t>
            </a:r>
            <a:endParaRPr lang="en-US" sz="200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119FCA6-F404-0CAB-8963-602F92ED8A10}"/>
              </a:ext>
            </a:extLst>
          </p:cNvPr>
          <p:cNvCxnSpPr/>
          <p:nvPr/>
        </p:nvCxnSpPr>
        <p:spPr>
          <a:xfrm>
            <a:off x="937260" y="5007940"/>
            <a:ext cx="2933700" cy="0"/>
          </a:xfrm>
          <a:prstGeom prst="line">
            <a:avLst/>
          </a:prstGeom>
          <a:ln w="57150">
            <a:solidFill>
              <a:srgbClr val="FFFF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C0BCBF9-A7EA-9F53-4EB8-A48A27DC1E12}"/>
              </a:ext>
            </a:extLst>
          </p:cNvPr>
          <p:cNvCxnSpPr/>
          <p:nvPr/>
        </p:nvCxnSpPr>
        <p:spPr>
          <a:xfrm>
            <a:off x="5153545" y="4394281"/>
            <a:ext cx="2933700" cy="0"/>
          </a:xfrm>
          <a:prstGeom prst="line">
            <a:avLst/>
          </a:prstGeom>
          <a:ln w="57150">
            <a:solidFill>
              <a:srgbClr val="FFFF00"/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orking on a machine&#10;&#10;AI-generated content may be incorrect.">
            <a:extLst>
              <a:ext uri="{FF2B5EF4-FFF2-40B4-BE49-F238E27FC236}">
                <a16:creationId xmlns:a16="http://schemas.microsoft.com/office/drawing/2014/main" id="{ED07086B-4C71-D6CD-FEB2-370DED603E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084387" y="1343802"/>
            <a:ext cx="2201979" cy="1582356"/>
          </a:xfrm>
          <a:prstGeom prst="rect">
            <a:avLst/>
          </a:prstGeom>
        </p:spPr>
      </p:pic>
      <p:pic>
        <p:nvPicPr>
          <p:cNvPr id="8" name="Picture 7" descr="A machine with many wires and cables&#10;&#10;AI-generated content may be incorrect.">
            <a:extLst>
              <a:ext uri="{FF2B5EF4-FFF2-40B4-BE49-F238E27FC236}">
                <a16:creationId xmlns:a16="http://schemas.microsoft.com/office/drawing/2014/main" id="{8DB65C28-7304-F3B4-E9B9-C4FFF9EE58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793461" y="5701991"/>
            <a:ext cx="1945849" cy="1094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4269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D43DAC-E06F-8685-813F-5044863D3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FRESCA 2 Cryostat fabrication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887765-5F64-6A90-3858-CDEED0F7B4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16</a:t>
            </a:fld>
            <a:endParaRPr lang="en-GB"/>
          </a:p>
        </p:txBody>
      </p:sp>
      <p:pic>
        <p:nvPicPr>
          <p:cNvPr id="5" name="Image 18" descr="Une image contenant intérieur, compteur, sale, fraise&#10;&#10;Description générée automatiquement">
            <a:extLst>
              <a:ext uri="{FF2B5EF4-FFF2-40B4-BE49-F238E27FC236}">
                <a16:creationId xmlns:a16="http://schemas.microsoft.com/office/drawing/2014/main" id="{0409AFD5-584B-6AAE-2035-5B4C39B59A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604" y="4229050"/>
            <a:ext cx="2506438" cy="1647071"/>
          </a:xfrm>
          <a:prstGeom prst="rect">
            <a:avLst/>
          </a:prstGeom>
        </p:spPr>
      </p:pic>
      <p:pic>
        <p:nvPicPr>
          <p:cNvPr id="6" name="Image 7">
            <a:extLst>
              <a:ext uri="{FF2B5EF4-FFF2-40B4-BE49-F238E27FC236}">
                <a16:creationId xmlns:a16="http://schemas.microsoft.com/office/drawing/2014/main" id="{E628746C-BE04-9CD9-C6CA-4D9A7499F7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137390" y="3736506"/>
            <a:ext cx="1421921" cy="2944167"/>
          </a:xfrm>
          <a:prstGeom prst="rect">
            <a:avLst/>
          </a:prstGeom>
        </p:spPr>
      </p:pic>
      <p:pic>
        <p:nvPicPr>
          <p:cNvPr id="7" name="Image 16" descr="Une image contenant intérieur&#10;&#10;Description générée automatiquement">
            <a:extLst>
              <a:ext uri="{FF2B5EF4-FFF2-40B4-BE49-F238E27FC236}">
                <a16:creationId xmlns:a16="http://schemas.microsoft.com/office/drawing/2014/main" id="{9A7F5AFC-A52E-0895-AE66-83689CDE086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4250" y="1283635"/>
            <a:ext cx="2046184" cy="3062323"/>
          </a:xfrm>
          <a:prstGeom prst="rect">
            <a:avLst/>
          </a:prstGeom>
        </p:spPr>
      </p:pic>
      <p:pic>
        <p:nvPicPr>
          <p:cNvPr id="8" name="Image 6">
            <a:extLst>
              <a:ext uri="{FF2B5EF4-FFF2-40B4-BE49-F238E27FC236}">
                <a16:creationId xmlns:a16="http://schemas.microsoft.com/office/drawing/2014/main" id="{7734AF0F-0871-CD28-89F9-1A7712C61D3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6099" y="4345958"/>
            <a:ext cx="2126547" cy="1594910"/>
          </a:xfrm>
          <a:prstGeom prst="rect">
            <a:avLst/>
          </a:prstGeom>
        </p:spPr>
      </p:pic>
      <p:pic>
        <p:nvPicPr>
          <p:cNvPr id="9" name="Image 11" descr="Une image contenant sale, quai&#10;&#10;Description générée automatiquement">
            <a:extLst>
              <a:ext uri="{FF2B5EF4-FFF2-40B4-BE49-F238E27FC236}">
                <a16:creationId xmlns:a16="http://schemas.microsoft.com/office/drawing/2014/main" id="{C8A880E6-F998-09DA-A626-A730A2D9B60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478" y="3297112"/>
            <a:ext cx="2166206" cy="626917"/>
          </a:xfrm>
          <a:prstGeom prst="rect">
            <a:avLst/>
          </a:prstGeom>
        </p:spPr>
      </p:pic>
      <p:pic>
        <p:nvPicPr>
          <p:cNvPr id="10" name="Picture 91">
            <a:extLst>
              <a:ext uri="{FF2B5EF4-FFF2-40B4-BE49-F238E27FC236}">
                <a16:creationId xmlns:a16="http://schemas.microsoft.com/office/drawing/2014/main" id="{829D81A2-1890-B02F-5915-B7F2D48C372D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8372" y="2683413"/>
            <a:ext cx="2019993" cy="1662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38" descr="Une image contenant intérieur, plateforme, station, métro&#10;&#10;Description générée automatiquement">
            <a:extLst>
              <a:ext uri="{FF2B5EF4-FFF2-40B4-BE49-F238E27FC236}">
                <a16:creationId xmlns:a16="http://schemas.microsoft.com/office/drawing/2014/main" id="{C306D5B2-3E05-2E7E-8102-8468590AAF0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371" y="1734744"/>
            <a:ext cx="1872853" cy="1404640"/>
          </a:xfrm>
          <a:prstGeom prst="rect">
            <a:avLst/>
          </a:prstGeom>
        </p:spPr>
      </p:pic>
      <p:pic>
        <p:nvPicPr>
          <p:cNvPr id="12" name="Image 15" descr="Une image contenant mur, intérieur, mélangeur, sale&#10;&#10;Description générée automatiquement">
            <a:extLst>
              <a:ext uri="{FF2B5EF4-FFF2-40B4-BE49-F238E27FC236}">
                <a16:creationId xmlns:a16="http://schemas.microsoft.com/office/drawing/2014/main" id="{96949D49-3E2F-5537-0EE4-9A36E575998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71910" y="2017062"/>
            <a:ext cx="2373596" cy="1780197"/>
          </a:xfrm>
          <a:prstGeom prst="rect">
            <a:avLst/>
          </a:prstGeom>
        </p:spPr>
      </p:pic>
      <p:pic>
        <p:nvPicPr>
          <p:cNvPr id="13" name="Image 34" descr="Une image contenant intérieur, objets métalliques, inoxydable, argent&#10;&#10;Description générée automatiquement">
            <a:extLst>
              <a:ext uri="{FF2B5EF4-FFF2-40B4-BE49-F238E27FC236}">
                <a16:creationId xmlns:a16="http://schemas.microsoft.com/office/drawing/2014/main" id="{48EB8584-5BC8-B4DE-CFE8-7AFDB89FF60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63463" y="1395321"/>
            <a:ext cx="1422275" cy="106670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E6D2A58-53E8-F5F6-DFC5-08CE7DCBFA98}"/>
              </a:ext>
            </a:extLst>
          </p:cNvPr>
          <p:cNvSpPr txBox="1"/>
          <p:nvPr/>
        </p:nvSpPr>
        <p:spPr>
          <a:xfrm>
            <a:off x="841523" y="6256324"/>
            <a:ext cx="7287327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of FRESCA2 Cryostat by CERN main workshop, </a:t>
            </a:r>
            <a:r>
              <a:rPr lang="en-GB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en-GB" sz="11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Rigutto</a:t>
            </a:r>
            <a:r>
              <a:rPr lang="en-GB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(EN) on behalf of the project</a:t>
            </a:r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(EN)</a:t>
            </a:r>
            <a:endParaRPr lang="en-GB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5B9A29-105E-C44F-FD0F-1F6BE863B166}"/>
              </a:ext>
            </a:extLst>
          </p:cNvPr>
          <p:cNvSpPr txBox="1"/>
          <p:nvPr/>
        </p:nvSpPr>
        <p:spPr>
          <a:xfrm>
            <a:off x="316371" y="1125062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Performed @ CERN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164924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4F33D-145F-A508-B7B1-71EA27B36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Assembly of FRESCA 2</a:t>
            </a:r>
          </a:p>
        </p:txBody>
      </p:sp>
      <p:pic>
        <p:nvPicPr>
          <p:cNvPr id="8" name="Content Placeholder 7" descr="A person standing next to a large cylinder&#10;&#10;AI-generated content may be incorrect.">
            <a:extLst>
              <a:ext uri="{FF2B5EF4-FFF2-40B4-BE49-F238E27FC236}">
                <a16:creationId xmlns:a16="http://schemas.microsoft.com/office/drawing/2014/main" id="{C9E9B668-5169-F236-4415-059EB5625E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0680" y="1252989"/>
            <a:ext cx="2274171" cy="4541107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714C63-6882-6690-2639-3502E14A78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17</a:t>
            </a:fld>
            <a:endParaRPr lang="en-GB"/>
          </a:p>
        </p:txBody>
      </p:sp>
      <p:pic>
        <p:nvPicPr>
          <p:cNvPr id="14" name="Picture 13" descr="A large machine on a blue stand&#10;&#10;AI-generated content may be incorrect.">
            <a:extLst>
              <a:ext uri="{FF2B5EF4-FFF2-40B4-BE49-F238E27FC236}">
                <a16:creationId xmlns:a16="http://schemas.microsoft.com/office/drawing/2014/main" id="{0963464F-2993-5895-A32C-DC5849FD1AC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287" y="2985917"/>
            <a:ext cx="2163117" cy="28841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270964-0371-E1EE-637E-AB7C73132642}"/>
              </a:ext>
            </a:extLst>
          </p:cNvPr>
          <p:cNvSpPr txBox="1"/>
          <p:nvPr/>
        </p:nvSpPr>
        <p:spPr>
          <a:xfrm>
            <a:off x="863610" y="6290590"/>
            <a:ext cx="728732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Assembly of FRESCA2 Cryostat by CERN main workshop (EN) in collaboration with Sc team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134B1B-6DEB-7DF3-9A37-65B79861256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287" y="1252989"/>
            <a:ext cx="2163117" cy="1522670"/>
          </a:xfrm>
          <a:prstGeom prst="rect">
            <a:avLst/>
          </a:prstGeom>
        </p:spPr>
      </p:pic>
      <p:pic>
        <p:nvPicPr>
          <p:cNvPr id="4" name="Picture 3" descr="A large metal cylinder in a factory&#10;&#10;AI-generated content may be incorrect.">
            <a:extLst>
              <a:ext uri="{FF2B5EF4-FFF2-40B4-BE49-F238E27FC236}">
                <a16:creationId xmlns:a16="http://schemas.microsoft.com/office/drawing/2014/main" id="{2FDA992C-7D3F-F964-4524-DFB2DAAD235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7172" y="1229006"/>
            <a:ext cx="2806911" cy="456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9113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5E2C44-C594-5B4D-7219-713F2A346B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4"/>
            <a:ext cx="8420099" cy="940443"/>
          </a:xfrm>
        </p:spPr>
        <p:txBody>
          <a:bodyPr>
            <a:normAutofit/>
          </a:bodyPr>
          <a:lstStyle/>
          <a:p>
            <a:r>
              <a:rPr lang="en-US" sz="4400" b="1" dirty="0"/>
              <a:t>Installation of FRESCA 2 in b163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3D0D44-059B-D954-09F2-4F3F49571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18</a:t>
            </a:fld>
            <a:endParaRPr lang="en-GB"/>
          </a:p>
        </p:txBody>
      </p:sp>
      <p:pic>
        <p:nvPicPr>
          <p:cNvPr id="19" name="Picture 18" descr="A machine with wires and cables&#10;&#10;AI-generated content may be incorrect.">
            <a:extLst>
              <a:ext uri="{FF2B5EF4-FFF2-40B4-BE49-F238E27FC236}">
                <a16:creationId xmlns:a16="http://schemas.microsoft.com/office/drawing/2014/main" id="{72FF8FB7-DE9D-9AA3-91C9-1F2578DDF6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721219" y="2907900"/>
            <a:ext cx="3608936" cy="2030027"/>
          </a:xfrm>
          <a:prstGeom prst="rect">
            <a:avLst/>
          </a:prstGeom>
        </p:spPr>
      </p:pic>
      <p:pic>
        <p:nvPicPr>
          <p:cNvPr id="21" name="Picture 20" descr="A machine with many parts&#10;&#10;AI-generated content may be incorrect.">
            <a:extLst>
              <a:ext uri="{FF2B5EF4-FFF2-40B4-BE49-F238E27FC236}">
                <a16:creationId xmlns:a16="http://schemas.microsoft.com/office/drawing/2014/main" id="{0FFDEFD8-CBF6-6078-9541-BBECF9DB57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3822" y="1991444"/>
            <a:ext cx="2080942" cy="3699452"/>
          </a:xfrm>
          <a:prstGeom prst="rect">
            <a:avLst/>
          </a:prstGeom>
        </p:spPr>
      </p:pic>
      <p:pic>
        <p:nvPicPr>
          <p:cNvPr id="23" name="Picture 22" descr="A machine with many wires and cables&#10;&#10;AI-generated content may be incorrect.">
            <a:extLst>
              <a:ext uri="{FF2B5EF4-FFF2-40B4-BE49-F238E27FC236}">
                <a16:creationId xmlns:a16="http://schemas.microsoft.com/office/drawing/2014/main" id="{E6E162BC-FE6C-0581-2965-9DCF1C32C1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4216" y="2067643"/>
            <a:ext cx="2080942" cy="3699453"/>
          </a:xfrm>
          <a:prstGeom prst="rect">
            <a:avLst/>
          </a:prstGeom>
        </p:spPr>
      </p:pic>
      <p:pic>
        <p:nvPicPr>
          <p:cNvPr id="25" name="Picture 24" descr="A machine with many wires and cables&#10;&#10;AI-generated content may be incorrect.">
            <a:extLst>
              <a:ext uri="{FF2B5EF4-FFF2-40B4-BE49-F238E27FC236}">
                <a16:creationId xmlns:a16="http://schemas.microsoft.com/office/drawing/2014/main" id="{523E388B-EC4B-F222-6DBB-FA06DAA5896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624524" y="2910563"/>
            <a:ext cx="3656362" cy="2056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2630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718CF9-7B1C-DA33-B92A-2865CA5C9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FRESCA2 Test Facility in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BB6024-7FDD-904D-EABC-E5804D9FDD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19</a:t>
            </a:fld>
            <a:endParaRPr lang="en-GB"/>
          </a:p>
        </p:txBody>
      </p:sp>
      <p:pic>
        <p:nvPicPr>
          <p:cNvPr id="5" name="Picture 4" descr="A large room with pipes and machinery&#10;&#10;AI-generated content may be incorrect.">
            <a:extLst>
              <a:ext uri="{FF2B5EF4-FFF2-40B4-BE49-F238E27FC236}">
                <a16:creationId xmlns:a16="http://schemas.microsoft.com/office/drawing/2014/main" id="{D02FF99C-0E5D-76BA-ADB5-F9695A2FCB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9605" y="1067518"/>
            <a:ext cx="6951395" cy="467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046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D63C09-3E28-783E-DDCD-EA0EC13212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741C0-AE26-804A-34B4-77F33BC4E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16063-8374-513B-5CD1-A51F84C58E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371CB-6DBD-FA9F-D0BC-49E8D4706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445165"/>
            <a:ext cx="8595269" cy="4667421"/>
          </a:xfrm>
        </p:spPr>
        <p:txBody>
          <a:bodyPr>
            <a:normAutofit/>
          </a:bodyPr>
          <a:lstStyle/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FRESCA1</a:t>
            </a:r>
          </a:p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FRESCA2</a:t>
            </a:r>
          </a:p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Fabrication and installation of FRESCA2</a:t>
            </a:r>
          </a:p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circuits</a:t>
            </a:r>
          </a:p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Cryogenic distribution</a:t>
            </a:r>
          </a:p>
          <a:p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Overview of typical measurements in FRESCA</a:t>
            </a: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8155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4E0AB-E4F3-918D-4295-966A7D5AE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FRESCA Field profile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C8B445-1945-4C4C-3DD7-F0E4E03FBB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1298" y="1170723"/>
            <a:ext cx="8226854" cy="4667421"/>
          </a:xfrm>
        </p:spPr>
        <p:txBody>
          <a:bodyPr>
            <a:normAutofit/>
          </a:bodyPr>
          <a:lstStyle/>
          <a:p>
            <a:r>
              <a:rPr lang="en-GB" sz="2000" b="1" dirty="0"/>
              <a:t>Dipole magnets </a:t>
            </a:r>
          </a:p>
          <a:p>
            <a:pPr lvl="1"/>
            <a:r>
              <a:rPr lang="en-GB" sz="1800" b="1" dirty="0"/>
              <a:t>FRESCA1 warm bore of 70 mm , 9.6 T</a:t>
            </a:r>
          </a:p>
          <a:p>
            <a:pPr lvl="1"/>
            <a:r>
              <a:rPr lang="en-GB" sz="1800" b="1" dirty="0"/>
              <a:t>FRESCA2 warm bore of 82 mm, 13 T</a:t>
            </a:r>
          </a:p>
          <a:p>
            <a:pPr lvl="1"/>
            <a:r>
              <a:rPr lang="en-GB" sz="1800" b="1" dirty="0"/>
              <a:t>3% homogeneity over ~600/650 mm</a:t>
            </a:r>
          </a:p>
          <a:p>
            <a:r>
              <a:rPr lang="en-GB" sz="2000" dirty="0"/>
              <a:t>Cable sample splices placed out of field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E1289A-39EC-671B-169E-49AB1F20BC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20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D4DDC64-F8F1-7016-0B61-6DD08C14CE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3909" y="2994406"/>
            <a:ext cx="3720971" cy="86918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E5E870F-D36B-8562-55C1-772449B1C1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6173" y="3825216"/>
            <a:ext cx="3589152" cy="2272032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E39BB816-35BE-E68D-34C5-1A3191ED1AE8}"/>
              </a:ext>
            </a:extLst>
          </p:cNvPr>
          <p:cNvGrpSpPr/>
          <p:nvPr/>
        </p:nvGrpSpPr>
        <p:grpSpPr>
          <a:xfrm>
            <a:off x="6149182" y="1594555"/>
            <a:ext cx="2501922" cy="4341178"/>
            <a:chOff x="5734068" y="1659470"/>
            <a:chExt cx="2501922" cy="434117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1DF4F39-9DB4-A69F-B427-AD4CCAA59E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7686"/>
            <a:stretch/>
          </p:blipFill>
          <p:spPr>
            <a:xfrm>
              <a:off x="5734068" y="1659470"/>
              <a:ext cx="2501922" cy="417867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8408AD5-F9C7-C0B6-440F-EC51BDF3DC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5211945" y="3732635"/>
              <a:ext cx="3677088" cy="858938"/>
            </a:xfrm>
            <a:prstGeom prst="rect">
              <a:avLst/>
            </a:prstGeom>
          </p:spPr>
        </p:pic>
      </p:grp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0DC3701-CC7B-5201-45CB-13EEF814916A}"/>
              </a:ext>
            </a:extLst>
          </p:cNvPr>
          <p:cNvCxnSpPr/>
          <p:nvPr/>
        </p:nvCxnSpPr>
        <p:spPr>
          <a:xfrm>
            <a:off x="4175760" y="3337560"/>
            <a:ext cx="0" cy="227838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3B57457-696A-9E45-BFE8-DE5B110449EB}"/>
              </a:ext>
            </a:extLst>
          </p:cNvPr>
          <p:cNvCxnSpPr/>
          <p:nvPr/>
        </p:nvCxnSpPr>
        <p:spPr>
          <a:xfrm>
            <a:off x="2087880" y="3327569"/>
            <a:ext cx="0" cy="2278380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2448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09DB7-9DFB-76A4-5A57-DD867E0EB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FRESCA Sample Insert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E2FD01-DE4E-0155-CC3C-7BC815D0F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05" y="1084510"/>
            <a:ext cx="6026969" cy="4385738"/>
          </a:xfrm>
        </p:spPr>
        <p:txBody>
          <a:bodyPr>
            <a:noAutofit/>
          </a:bodyPr>
          <a:lstStyle/>
          <a:p>
            <a:r>
              <a:rPr lang="en-US" sz="2400" dirty="0"/>
              <a:t>FRESCA1 and FRESCA2 shares the same inserts:</a:t>
            </a:r>
          </a:p>
          <a:p>
            <a:pPr lvl="1"/>
            <a:r>
              <a:rPr lang="en-US" sz="2000" dirty="0"/>
              <a:t>2x 32 kA vapor cooled leads</a:t>
            </a:r>
          </a:p>
          <a:p>
            <a:pPr lvl="1"/>
            <a:r>
              <a:rPr lang="en-US" sz="2000" dirty="0"/>
              <a:t>1x Sc transformer 50 kA</a:t>
            </a:r>
          </a:p>
          <a:p>
            <a:pPr lvl="1"/>
            <a:endParaRPr lang="en-US" sz="2000" dirty="0"/>
          </a:p>
          <a:p>
            <a:r>
              <a:rPr lang="en-US" sz="2400" dirty="0"/>
              <a:t>Sample insert could be rotated by 90º   when sample is at 4.3 K or 1.9 K</a:t>
            </a:r>
          </a:p>
          <a:p>
            <a:pPr lvl="1"/>
            <a:r>
              <a:rPr lang="en-US" sz="2000" dirty="0"/>
              <a:t>Applied field </a:t>
            </a:r>
            <a:r>
              <a:rPr lang="en-US" sz="2000" b="1" dirty="0"/>
              <a:t>Perp or // to cable face</a:t>
            </a:r>
          </a:p>
          <a:p>
            <a:pPr lvl="1"/>
            <a:r>
              <a:rPr lang="en-US" sz="2000" dirty="0"/>
              <a:t>Change of field direction by polarity invertor</a:t>
            </a:r>
            <a:endParaRPr lang="en-US" sz="2400" dirty="0"/>
          </a:p>
          <a:p>
            <a:r>
              <a:rPr lang="en-US" sz="2400" dirty="0"/>
              <a:t>Hydraulic jack lifting the insert to unlock the antirotating system</a:t>
            </a:r>
          </a:p>
          <a:p>
            <a:r>
              <a:rPr lang="en-US" sz="2400" dirty="0"/>
              <a:t>Leak tightness maintained during rotation  </a:t>
            </a:r>
          </a:p>
          <a:p>
            <a:pPr lvl="1"/>
            <a:endParaRPr lang="en-US" sz="2000" dirty="0"/>
          </a:p>
          <a:p>
            <a:endParaRPr lang="en-US" sz="2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8D745-20D4-5D38-6B16-6FAE6CB982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21</a:t>
            </a:fld>
            <a:endParaRPr lang="en-GB"/>
          </a:p>
        </p:txBody>
      </p:sp>
      <p:pic>
        <p:nvPicPr>
          <p:cNvPr id="9" name="Picture 8" descr="A large metal structure with a large cylinder&#10;&#10;AI-generated content may be incorrect.">
            <a:extLst>
              <a:ext uri="{FF2B5EF4-FFF2-40B4-BE49-F238E27FC236}">
                <a16:creationId xmlns:a16="http://schemas.microsoft.com/office/drawing/2014/main" id="{11A93C38-5132-C9A4-4218-A03CB4CCE0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8084" y="1005019"/>
            <a:ext cx="1452698" cy="43857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F588EA7-C6C3-2A88-CEDE-A9FE2830C10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48453" y="1135212"/>
            <a:ext cx="1227037" cy="43350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FC10304-7F08-DEE8-8447-EF429FC8A8F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2832" y="1409274"/>
            <a:ext cx="1865252" cy="12752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2D041C8-56A9-FF3E-74AD-E52907941E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2"/>
          <a:stretch/>
        </p:blipFill>
        <p:spPr>
          <a:xfrm>
            <a:off x="5852211" y="2791394"/>
            <a:ext cx="1865252" cy="1275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0438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42D30-47DE-3BF2-BD29-5F21B36E8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Sample Holder of FRESCA1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2D818B-019C-3808-5271-2F9BEB0EF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77292" y="1296580"/>
            <a:ext cx="8226854" cy="4667421"/>
          </a:xfrm>
        </p:spPr>
        <p:txBody>
          <a:bodyPr>
            <a:normAutofit/>
          </a:bodyPr>
          <a:lstStyle/>
          <a:p>
            <a:pPr lvl="1"/>
            <a:r>
              <a:rPr lang="en-US" dirty="0"/>
              <a:t>Standard Rutherford cable holder:</a:t>
            </a:r>
          </a:p>
          <a:p>
            <a:pPr lvl="2"/>
            <a:r>
              <a:rPr lang="en-US" sz="1800" dirty="0"/>
              <a:t>Welded stainless steel tube structure </a:t>
            </a:r>
          </a:p>
          <a:p>
            <a:pPr lvl="2"/>
            <a:r>
              <a:rPr lang="en-US" sz="1800" dirty="0"/>
              <a:t>OD 69 mm</a:t>
            </a:r>
          </a:p>
          <a:p>
            <a:pPr lvl="2"/>
            <a:r>
              <a:rPr lang="en-US" sz="1800" dirty="0"/>
              <a:t>Inner cavity 35x35 mm</a:t>
            </a:r>
          </a:p>
          <a:p>
            <a:pPr lvl="2"/>
            <a:r>
              <a:rPr lang="en-US" sz="1800" dirty="0"/>
              <a:t>Pre-stress via M16 screw</a:t>
            </a:r>
          </a:p>
          <a:p>
            <a:pPr lvl="1"/>
            <a:r>
              <a:rPr lang="en-US" dirty="0"/>
              <a:t>High pressure holder</a:t>
            </a:r>
          </a:p>
          <a:p>
            <a:pPr lvl="2"/>
            <a:r>
              <a:rPr lang="en-US" sz="1800" dirty="0"/>
              <a:t>Based on bladder and Keys </a:t>
            </a:r>
          </a:p>
          <a:p>
            <a:pPr lvl="2"/>
            <a:r>
              <a:rPr lang="en-US" sz="1800" dirty="0"/>
              <a:t>Al shell</a:t>
            </a:r>
          </a:p>
          <a:p>
            <a:pPr marL="448056" lvl="1" indent="0">
              <a:buNone/>
            </a:pPr>
            <a:endParaRPr lang="en-US" dirty="0"/>
          </a:p>
          <a:p>
            <a:pPr lvl="1"/>
            <a:r>
              <a:rPr lang="en-US" dirty="0"/>
              <a:t>Cable mounted on plate (low Lorentz force)</a:t>
            </a:r>
          </a:p>
          <a:p>
            <a:pPr lvl="2"/>
            <a:r>
              <a:rPr lang="en-US" sz="1800" dirty="0"/>
              <a:t>Cable wrapped with Kapton</a:t>
            </a:r>
          </a:p>
          <a:p>
            <a:pPr lvl="2"/>
            <a:r>
              <a:rPr lang="en-US" sz="1800" dirty="0"/>
              <a:t>Cable assembly inserted in G10 structure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F40AB0-48EA-FEE4-C992-1CEBA0370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22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3F58272-1BCF-D0E3-9583-607FE9CF12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1130" y="3550206"/>
            <a:ext cx="3614749" cy="1200648"/>
          </a:xfrm>
          <a:prstGeom prst="rect">
            <a:avLst/>
          </a:prstGeom>
        </p:spPr>
      </p:pic>
      <p:pic>
        <p:nvPicPr>
          <p:cNvPr id="13" name="Picture 12" descr="A machine in a factory&#10;&#10;AI-generated content may be incorrect.">
            <a:extLst>
              <a:ext uri="{FF2B5EF4-FFF2-40B4-BE49-F238E27FC236}">
                <a16:creationId xmlns:a16="http://schemas.microsoft.com/office/drawing/2014/main" id="{F3C1042D-B73F-4E5D-DA08-4DF8EFB205E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0628" y="1904130"/>
            <a:ext cx="1543321" cy="12759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6150B5D-EA47-01BA-34BC-E8E6FEC9E6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8313" y="3787582"/>
            <a:ext cx="1685697" cy="78443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A55157-5C14-791C-E25A-DDC6A4337F0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5213" y="5021139"/>
            <a:ext cx="1333443" cy="100008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60EAB39-E598-B47C-6E1B-12B1A5C07DBA}"/>
              </a:ext>
            </a:extLst>
          </p:cNvPr>
          <p:cNvSpPr txBox="1"/>
          <p:nvPr/>
        </p:nvSpPr>
        <p:spPr>
          <a:xfrm>
            <a:off x="702764" y="6531447"/>
            <a:ext cx="68034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B. Bordini, Critical Current Measurements of High-</a:t>
            </a:r>
            <a:r>
              <a:rPr lang="en-GB" sz="9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Jc</a:t>
            </a:r>
            <a:r>
              <a:rPr lang="en-GB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Nb3Sn Rutherford Cables under Transverse Compression</a:t>
            </a:r>
            <a:r>
              <a:rPr lang="fr-FR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IEEE Trans. </a:t>
            </a:r>
            <a:r>
              <a:rPr lang="fr-FR" sz="9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</a:t>
            </a:r>
            <a:r>
              <a:rPr lang="fr-FR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9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fr-FR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vol. 24, no. 3, 2014</a:t>
            </a:r>
            <a:endParaRPr lang="en-US" sz="900" b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5EC6347-A37B-674B-8E71-02441124A8F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5727" y="1785481"/>
            <a:ext cx="2760116" cy="160400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B6EADC4-3590-C598-1AF1-3551BF5AD06B}"/>
              </a:ext>
            </a:extLst>
          </p:cNvPr>
          <p:cNvSpPr txBox="1"/>
          <p:nvPr/>
        </p:nvSpPr>
        <p:spPr>
          <a:xfrm>
            <a:off x="702764" y="6214501"/>
            <a:ext cx="80930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900" b="1" dirty="0">
                <a:solidFill>
                  <a:srgbClr val="000000"/>
                </a:solidFill>
              </a:rPr>
              <a:t>P. </a:t>
            </a:r>
            <a:r>
              <a:rPr lang="fr-FR" sz="900" b="1" dirty="0" err="1">
                <a:solidFill>
                  <a:srgbClr val="000000"/>
                </a:solidFill>
              </a:rPr>
              <a:t>Ebermann</a:t>
            </a:r>
            <a:r>
              <a:rPr lang="fr-FR" sz="900" b="1" dirty="0">
                <a:solidFill>
                  <a:srgbClr val="000000"/>
                </a:solidFill>
              </a:rPr>
              <a:t> et al </a:t>
            </a:r>
            <a:r>
              <a:rPr lang="en-GB" sz="900" b="1" dirty="0">
                <a:solidFill>
                  <a:srgbClr val="000000"/>
                </a:solidFill>
              </a:rPr>
              <a:t>Irreversible degradation of Nb3Sn Rutherford cables due to transverse compressive stress at room temperature </a:t>
            </a:r>
            <a:r>
              <a:rPr lang="fr-FR" sz="900" b="1" dirty="0">
                <a:solidFill>
                  <a:srgbClr val="000000"/>
                </a:solidFill>
              </a:rPr>
              <a:t>2018 </a:t>
            </a:r>
            <a:r>
              <a:rPr lang="fr-FR" sz="900" b="1" dirty="0" err="1">
                <a:solidFill>
                  <a:srgbClr val="000000"/>
                </a:solidFill>
              </a:rPr>
              <a:t>Supercond</a:t>
            </a:r>
            <a:r>
              <a:rPr lang="fr-FR" sz="900" b="1" dirty="0">
                <a:solidFill>
                  <a:srgbClr val="000000"/>
                </a:solidFill>
              </a:rPr>
              <a:t>. </a:t>
            </a:r>
            <a:r>
              <a:rPr lang="fr-FR" sz="900" b="1" dirty="0" err="1">
                <a:solidFill>
                  <a:srgbClr val="000000"/>
                </a:solidFill>
              </a:rPr>
              <a:t>Sci</a:t>
            </a:r>
            <a:r>
              <a:rPr lang="fr-FR" sz="900" b="1" dirty="0">
                <a:solidFill>
                  <a:srgbClr val="000000"/>
                </a:solidFill>
              </a:rPr>
              <a:t>. </a:t>
            </a:r>
            <a:r>
              <a:rPr lang="fr-FR" sz="900" b="1" dirty="0" err="1">
                <a:solidFill>
                  <a:srgbClr val="000000"/>
                </a:solidFill>
              </a:rPr>
              <a:t>Technol</a:t>
            </a:r>
            <a:r>
              <a:rPr lang="fr-FR" sz="900" b="1" dirty="0">
                <a:solidFill>
                  <a:srgbClr val="000000"/>
                </a:solidFill>
              </a:rPr>
              <a:t>. 31 065009</a:t>
            </a:r>
          </a:p>
        </p:txBody>
      </p:sp>
    </p:spTree>
    <p:extLst>
      <p:ext uri="{BB962C8B-B14F-4D97-AF65-F5344CB8AC3E}">
        <p14:creationId xmlns:p14="http://schemas.microsoft.com/office/powerpoint/2010/main" val="6612374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7" y="130496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4400" b="1" dirty="0"/>
              <a:t>Electrical Distribution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84918"/>
            <a:ext cx="9144000" cy="5155533"/>
          </a:xfrm>
        </p:spPr>
        <p:txBody>
          <a:bodyPr>
            <a:normAutofit fontScale="92500" lnSpcReduction="20000"/>
          </a:bodyPr>
          <a:lstStyle/>
          <a:p>
            <a:r>
              <a:rPr lang="en-GB" sz="2800" b="1" dirty="0"/>
              <a:t>Power converters</a:t>
            </a:r>
          </a:p>
          <a:p>
            <a:pPr lvl="1"/>
            <a:r>
              <a:rPr lang="en-GB" sz="2000" dirty="0"/>
              <a:t>Three </a:t>
            </a:r>
            <a:r>
              <a:rPr lang="en-GB" sz="2000" b="1" dirty="0"/>
              <a:t>16 kA -6 V </a:t>
            </a:r>
            <a:r>
              <a:rPr lang="en-GB" sz="2000" dirty="0"/>
              <a:t>power converters each equipped with </a:t>
            </a:r>
            <a:r>
              <a:rPr lang="en-GB" sz="2000" b="1" dirty="0"/>
              <a:t>DCCT</a:t>
            </a:r>
            <a:r>
              <a:rPr lang="en-GB" sz="2000" dirty="0"/>
              <a:t> and </a:t>
            </a:r>
            <a:r>
              <a:rPr lang="en-GB" sz="2000" b="1" dirty="0"/>
              <a:t>FGC2 </a:t>
            </a:r>
          </a:p>
          <a:p>
            <a:pPr lvl="2"/>
            <a:r>
              <a:rPr lang="en-GB" sz="2000" b="1" dirty="0"/>
              <a:t>16 kA </a:t>
            </a:r>
            <a:r>
              <a:rPr lang="en-GB" sz="2000" dirty="0"/>
              <a:t>for the </a:t>
            </a:r>
            <a:r>
              <a:rPr lang="en-GB" sz="2000" b="1" dirty="0"/>
              <a:t>magnet</a:t>
            </a:r>
          </a:p>
          <a:p>
            <a:pPr lvl="2"/>
            <a:r>
              <a:rPr lang="en-GB" sz="2000" b="1" dirty="0"/>
              <a:t>32 kA </a:t>
            </a:r>
            <a:r>
              <a:rPr lang="en-GB" sz="2000" dirty="0"/>
              <a:t>for the </a:t>
            </a:r>
            <a:r>
              <a:rPr lang="en-GB" sz="2000" b="1" dirty="0"/>
              <a:t>sample </a:t>
            </a:r>
          </a:p>
          <a:p>
            <a:pPr lvl="1"/>
            <a:r>
              <a:rPr lang="en-GB" sz="2200" dirty="0"/>
              <a:t>Sample could also be operated from a 50 kA Sc Transformer (PC 200 A, 4Q </a:t>
            </a:r>
            <a:r>
              <a:rPr lang="en-GB" sz="2000" dirty="0"/>
              <a:t>)</a:t>
            </a:r>
          </a:p>
          <a:p>
            <a:r>
              <a:rPr lang="it-IT" sz="2800" b="1" dirty="0"/>
              <a:t>FRESCA magnet polarity inverter</a:t>
            </a:r>
          </a:p>
          <a:p>
            <a:pPr lvl="1"/>
            <a:r>
              <a:rPr lang="en-GB" sz="2000" dirty="0"/>
              <a:t>allow to </a:t>
            </a:r>
            <a:r>
              <a:rPr lang="en-GB" sz="2000" b="1" dirty="0"/>
              <a:t>change</a:t>
            </a:r>
            <a:r>
              <a:rPr lang="en-GB" sz="2000" dirty="0"/>
              <a:t> the </a:t>
            </a:r>
            <a:r>
              <a:rPr lang="en-GB" sz="2000" b="1" dirty="0"/>
              <a:t>direction</a:t>
            </a:r>
            <a:r>
              <a:rPr lang="en-GB" sz="2000" dirty="0"/>
              <a:t> of the </a:t>
            </a:r>
            <a:r>
              <a:rPr lang="en-GB" sz="2000" b="1" dirty="0"/>
              <a:t>field </a:t>
            </a:r>
            <a:r>
              <a:rPr lang="en-GB" sz="2000" dirty="0"/>
              <a:t>applied to the cable samples.</a:t>
            </a:r>
          </a:p>
          <a:p>
            <a:pPr lvl="1"/>
            <a:r>
              <a:rPr lang="en-GB" sz="2000" b="1" dirty="0"/>
              <a:t>Interlocks </a:t>
            </a:r>
            <a:r>
              <a:rPr lang="en-GB" sz="2000" dirty="0"/>
              <a:t>switches to ensure it is in one position or in the other. </a:t>
            </a:r>
          </a:p>
          <a:p>
            <a:r>
              <a:rPr lang="it-IT" sz="2800" b="1" dirty="0"/>
              <a:t>FRESCA magnet selection switch</a:t>
            </a:r>
          </a:p>
          <a:p>
            <a:pPr lvl="1"/>
            <a:r>
              <a:rPr lang="en-GB" sz="2000" dirty="0"/>
              <a:t>allow to </a:t>
            </a:r>
            <a:r>
              <a:rPr lang="en-GB" sz="2000" b="1" dirty="0"/>
              <a:t>energize</a:t>
            </a:r>
            <a:r>
              <a:rPr lang="en-GB" sz="2000" dirty="0"/>
              <a:t> from a single 16 kA PC either </a:t>
            </a:r>
            <a:r>
              <a:rPr lang="en-GB" sz="2000" b="1" dirty="0"/>
              <a:t>FRESCA1</a:t>
            </a:r>
            <a:r>
              <a:rPr lang="en-GB" sz="2000" dirty="0"/>
              <a:t> or </a:t>
            </a:r>
            <a:r>
              <a:rPr lang="en-GB" sz="2000" b="1" dirty="0"/>
              <a:t>FRESCA2</a:t>
            </a:r>
            <a:r>
              <a:rPr lang="en-GB" sz="2000" dirty="0"/>
              <a:t> magnet</a:t>
            </a:r>
          </a:p>
          <a:p>
            <a:pPr lvl="1"/>
            <a:r>
              <a:rPr lang="en-GB" sz="2000" dirty="0"/>
              <a:t>Interlocks switches to ensure that the switch is in one position or in the other. </a:t>
            </a:r>
            <a:endParaRPr lang="it-IT" sz="2000" dirty="0"/>
          </a:p>
          <a:p>
            <a:r>
              <a:rPr lang="en-GB" sz="2800" b="1" dirty="0"/>
              <a:t>FRESCA sample quick disconnect</a:t>
            </a:r>
          </a:p>
          <a:p>
            <a:pPr lvl="1"/>
            <a:r>
              <a:rPr lang="en-GB" sz="1900" dirty="0"/>
              <a:t>Use to</a:t>
            </a:r>
            <a:r>
              <a:rPr lang="en-GB" sz="1900" b="1" dirty="0"/>
              <a:t> connect </a:t>
            </a:r>
            <a:r>
              <a:rPr lang="en-GB" sz="1900" dirty="0"/>
              <a:t>quickly the </a:t>
            </a:r>
            <a:r>
              <a:rPr lang="en-GB" sz="1900" b="1" dirty="0"/>
              <a:t>32 kA PC </a:t>
            </a:r>
            <a:r>
              <a:rPr lang="en-GB" sz="1900" dirty="0"/>
              <a:t>to the </a:t>
            </a:r>
            <a:r>
              <a:rPr lang="en-GB" sz="1900" b="1" dirty="0"/>
              <a:t>sample</a:t>
            </a:r>
            <a:r>
              <a:rPr lang="en-GB" sz="1900" dirty="0"/>
              <a:t> inserted either in </a:t>
            </a:r>
            <a:r>
              <a:rPr lang="en-GB" sz="1900" b="1" dirty="0"/>
              <a:t>FRESCA1</a:t>
            </a:r>
            <a:r>
              <a:rPr lang="en-GB" sz="1900" dirty="0"/>
              <a:t> or in </a:t>
            </a:r>
            <a:r>
              <a:rPr lang="en-GB" sz="1900" b="1" dirty="0"/>
              <a:t>FRESCA2</a:t>
            </a:r>
            <a:endParaRPr lang="en-GB" sz="1900" dirty="0"/>
          </a:p>
          <a:p>
            <a:pPr lvl="1"/>
            <a:r>
              <a:rPr lang="en-GB" sz="1900" b="1" dirty="0"/>
              <a:t>Interlocks</a:t>
            </a:r>
            <a:r>
              <a:rPr lang="en-GB" sz="1900" dirty="0"/>
              <a:t> switches provided to ensure that the switch is in one position or in the other. </a:t>
            </a:r>
          </a:p>
          <a:p>
            <a:pPr lvl="1"/>
            <a:endParaRPr lang="en-GB" sz="2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FDD49F4-06FF-4376-FDA7-80FC47EFC3BF}"/>
              </a:ext>
            </a:extLst>
          </p:cNvPr>
          <p:cNvGrpSpPr/>
          <p:nvPr/>
        </p:nvGrpSpPr>
        <p:grpSpPr>
          <a:xfrm>
            <a:off x="1062412" y="4481717"/>
            <a:ext cx="5907984" cy="2376283"/>
            <a:chOff x="1921567" y="2724153"/>
            <a:chExt cx="5907984" cy="237628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7307B9E-F091-EF5D-BA53-DE08475197C5}"/>
                </a:ext>
              </a:extLst>
            </p:cNvPr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921567" y="2724153"/>
              <a:ext cx="5907984" cy="2376283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4E44664-77B7-A027-38B8-AC9660DB6532}"/>
                </a:ext>
              </a:extLst>
            </p:cNvPr>
            <p:cNvSpPr/>
            <p:nvPr/>
          </p:nvSpPr>
          <p:spPr>
            <a:xfrm>
              <a:off x="6445250" y="4235450"/>
              <a:ext cx="558800" cy="9525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8" descr="A machine with wheels and wires&#10;&#10;AI-generated content may be incorrect.">
            <a:extLst>
              <a:ext uri="{FF2B5EF4-FFF2-40B4-BE49-F238E27FC236}">
                <a16:creationId xmlns:a16="http://schemas.microsoft.com/office/drawing/2014/main" id="{52206EC6-EC4A-A677-66BB-7DDA01FAC3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6899" y="4559842"/>
            <a:ext cx="2386834" cy="1909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796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191FD-EB55-5328-62F8-74416DD39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85235"/>
            <a:ext cx="8226854" cy="940443"/>
          </a:xfrm>
        </p:spPr>
        <p:txBody>
          <a:bodyPr/>
          <a:lstStyle/>
          <a:p>
            <a:pPr algn="ctr"/>
            <a:r>
              <a:rPr lang="en-US" b="1" dirty="0"/>
              <a:t>Station 32 kA Quick connect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1FEB7-4963-7B16-EDA7-5647E6DAD2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24</a:t>
            </a:fld>
            <a:endParaRPr lang="en-GB"/>
          </a:p>
        </p:txBody>
      </p:sp>
      <p:pic>
        <p:nvPicPr>
          <p:cNvPr id="11" name="Picture 10" descr="A machine with wires and cables&#10;&#10;AI-generated content may be incorrect.">
            <a:extLst>
              <a:ext uri="{FF2B5EF4-FFF2-40B4-BE49-F238E27FC236}">
                <a16:creationId xmlns:a16="http://schemas.microsoft.com/office/drawing/2014/main" id="{53140458-BAE0-D5DB-8EDC-9D69740FF8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2623" y="1165436"/>
            <a:ext cx="1413524" cy="1937012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272F4D8-6CF0-C0A0-70FF-A4C6844459FD}"/>
              </a:ext>
            </a:extLst>
          </p:cNvPr>
          <p:cNvSpPr txBox="1">
            <a:spLocks/>
          </p:cNvSpPr>
          <p:nvPr/>
        </p:nvSpPr>
        <p:spPr>
          <a:xfrm>
            <a:off x="103880" y="974264"/>
            <a:ext cx="6453439" cy="294045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Allow with one PC 32 kA to operate either:</a:t>
            </a:r>
          </a:p>
          <a:p>
            <a:pPr lvl="1"/>
            <a:r>
              <a:rPr lang="en-US" sz="2000" dirty="0"/>
              <a:t>Samples FRESCA1</a:t>
            </a:r>
          </a:p>
          <a:p>
            <a:pPr lvl="1"/>
            <a:r>
              <a:rPr lang="en-US" sz="2000" dirty="0"/>
              <a:t>On short circuit</a:t>
            </a:r>
          </a:p>
          <a:p>
            <a:pPr lvl="1"/>
            <a:r>
              <a:rPr lang="en-US" sz="2000" dirty="0"/>
              <a:t>Samples in FRESCA2</a:t>
            </a:r>
          </a:p>
          <a:p>
            <a:r>
              <a:rPr lang="en-US" sz="2400" dirty="0"/>
              <a:t>Water cooled  cables attached to a slidable clamp (pneumatic clamping) </a:t>
            </a:r>
          </a:p>
          <a:p>
            <a:r>
              <a:rPr lang="en-US" sz="2400" dirty="0"/>
              <a:t>Time of swapping ~3 mins</a:t>
            </a:r>
          </a:p>
        </p:txBody>
      </p:sp>
      <p:pic>
        <p:nvPicPr>
          <p:cNvPr id="13" name="Picture 12" descr="A person standing in a factory&#10;&#10;AI-generated content may be incorrect.">
            <a:extLst>
              <a:ext uri="{FF2B5EF4-FFF2-40B4-BE49-F238E27FC236}">
                <a16:creationId xmlns:a16="http://schemas.microsoft.com/office/drawing/2014/main" id="{F2A369A8-C4DD-83F7-228F-6B77DC9CDB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947" y="3777542"/>
            <a:ext cx="2802238" cy="22417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3F0049C-92FA-32D8-D348-2172411AF915}"/>
              </a:ext>
            </a:extLst>
          </p:cNvPr>
          <p:cNvSpPr txBox="1"/>
          <p:nvPr/>
        </p:nvSpPr>
        <p:spPr>
          <a:xfrm>
            <a:off x="559486" y="3777542"/>
            <a:ext cx="28022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Quick connect 1999-2019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 descr="A machine inside a factory&#10;&#10;AI-generated content may be incorrect.">
            <a:extLst>
              <a:ext uri="{FF2B5EF4-FFF2-40B4-BE49-F238E27FC236}">
                <a16:creationId xmlns:a16="http://schemas.microsoft.com/office/drawing/2014/main" id="{973D6701-D8FD-E810-F3B7-F762C22FAE1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90056" y="3579163"/>
            <a:ext cx="2493339" cy="24933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D228C17-B649-4146-EBB8-C977248B27F0}"/>
              </a:ext>
            </a:extLst>
          </p:cNvPr>
          <p:cNvSpPr txBox="1"/>
          <p:nvPr/>
        </p:nvSpPr>
        <p:spPr>
          <a:xfrm>
            <a:off x="4797147" y="3550373"/>
            <a:ext cx="28022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Quick connect 2020=&gt;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9142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6E590-F051-A7D8-D301-8D9A7A6F4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6"/>
            <a:ext cx="8226854" cy="940443"/>
          </a:xfrm>
        </p:spPr>
        <p:txBody>
          <a:bodyPr/>
          <a:lstStyle/>
          <a:p>
            <a:pPr algn="ctr"/>
            <a:r>
              <a:rPr lang="en-US" b="1" dirty="0"/>
              <a:t>Magnet Protection</a:t>
            </a:r>
          </a:p>
        </p:txBody>
      </p:sp>
      <p:pic>
        <p:nvPicPr>
          <p:cNvPr id="8" name="Content Placeholder 7" descr="A group of white lockers&#10;&#10;AI-generated content may be incorrect.">
            <a:extLst>
              <a:ext uri="{FF2B5EF4-FFF2-40B4-BE49-F238E27FC236}">
                <a16:creationId xmlns:a16="http://schemas.microsoft.com/office/drawing/2014/main" id="{371234A0-7A2C-ECAE-ADAC-7CC3816E8C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0627" y="3024640"/>
            <a:ext cx="2942772" cy="2942772"/>
          </a:xfr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1EA1FF-7319-C538-551B-12A1C15B80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25</a:t>
            </a:fld>
            <a:endParaRPr lang="en-GB"/>
          </a:p>
        </p:txBody>
      </p:sp>
      <p:pic>
        <p:nvPicPr>
          <p:cNvPr id="10" name="Picture 9" descr="A large electronic device with wires and wires&#10;&#10;AI-generated content may be incorrect.">
            <a:extLst>
              <a:ext uri="{FF2B5EF4-FFF2-40B4-BE49-F238E27FC236}">
                <a16:creationId xmlns:a16="http://schemas.microsoft.com/office/drawing/2014/main" id="{A3E2359D-B95E-A3CD-F18D-C3FCE5E1DD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87399" y="3024640"/>
            <a:ext cx="2942772" cy="2942772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63FB8CB-3EA1-E475-2E29-17E21DABE82E}"/>
              </a:ext>
            </a:extLst>
          </p:cNvPr>
          <p:cNvSpPr txBox="1">
            <a:spLocks/>
          </p:cNvSpPr>
          <p:nvPr/>
        </p:nvSpPr>
        <p:spPr>
          <a:xfrm>
            <a:off x="-1373" y="1173935"/>
            <a:ext cx="9144000" cy="50206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Redundant Quench Detection System (developed at CERN)</a:t>
            </a:r>
          </a:p>
          <a:p>
            <a:r>
              <a:rPr lang="en-GB" sz="2400" dirty="0"/>
              <a:t>Fast Mechanical switch, opening in less than 40 </a:t>
            </a:r>
            <a:r>
              <a:rPr lang="en-GB" sz="2400" dirty="0" err="1"/>
              <a:t>ms</a:t>
            </a:r>
            <a:endParaRPr lang="en-GB" sz="2400" dirty="0"/>
          </a:p>
          <a:p>
            <a:r>
              <a:rPr lang="en-GB" sz="2400" dirty="0"/>
              <a:t>Dump resistor 40 </a:t>
            </a:r>
            <a:r>
              <a:rPr lang="en-GB" sz="2400" dirty="0" err="1"/>
              <a:t>mOhm</a:t>
            </a:r>
            <a:r>
              <a:rPr lang="en-GB" sz="2400" dirty="0"/>
              <a:t> (F1) and 80 </a:t>
            </a:r>
            <a:r>
              <a:rPr lang="en-GB" sz="2400" dirty="0" err="1"/>
              <a:t>mOhm</a:t>
            </a:r>
            <a:r>
              <a:rPr lang="en-GB" sz="2400" dirty="0"/>
              <a:t> (F2)</a:t>
            </a:r>
          </a:p>
          <a:p>
            <a:r>
              <a:rPr lang="en-GB" sz="2400" dirty="0"/>
              <a:t>No quench heaters</a:t>
            </a:r>
          </a:p>
          <a:p>
            <a:endParaRPr lang="en-GB" sz="2000" dirty="0"/>
          </a:p>
          <a:p>
            <a:pPr marL="448056" lvl="1" indent="0">
              <a:buNone/>
            </a:pP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2122489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7" y="82991"/>
            <a:ext cx="8226854" cy="940443"/>
          </a:xfrm>
        </p:spPr>
        <p:txBody>
          <a:bodyPr>
            <a:normAutofit/>
          </a:bodyPr>
          <a:lstStyle/>
          <a:p>
            <a:r>
              <a:rPr lang="en-GB" sz="4400" b="1" dirty="0"/>
              <a:t>Data acquisition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50800" y="961064"/>
            <a:ext cx="6090115" cy="4667421"/>
          </a:xfrm>
        </p:spPr>
        <p:txBody>
          <a:bodyPr>
            <a:normAutofit fontScale="92500" lnSpcReduction="20000"/>
          </a:bodyPr>
          <a:lstStyle/>
          <a:p>
            <a:r>
              <a:rPr lang="en-GB" sz="2800" dirty="0"/>
              <a:t>DAQ shared between FRESCA1 and FRESCA2</a:t>
            </a:r>
          </a:p>
          <a:p>
            <a:r>
              <a:rPr lang="en-GB" sz="2800" dirty="0"/>
              <a:t>DAQ consists of commercial/CERN developed test equipment coupled to a PXI workstation.</a:t>
            </a:r>
          </a:p>
          <a:p>
            <a:pPr lvl="1"/>
            <a:r>
              <a:rPr lang="en-GB" sz="2400" dirty="0"/>
              <a:t>High accuracy low Voltage (</a:t>
            </a:r>
            <a:r>
              <a:rPr lang="en-GB" sz="2400" dirty="0" err="1"/>
              <a:t>nV</a:t>
            </a:r>
            <a:r>
              <a:rPr lang="en-GB" sz="2400" dirty="0"/>
              <a:t>) measurements (~10 Hz / channel ) </a:t>
            </a:r>
          </a:p>
          <a:p>
            <a:pPr lvl="2"/>
            <a:r>
              <a:rPr lang="en-GB" sz="2200" dirty="0"/>
              <a:t>8 x Keithley 2182A, inputs channels selected via matrix</a:t>
            </a:r>
          </a:p>
          <a:p>
            <a:pPr lvl="1"/>
            <a:r>
              <a:rPr lang="en-GB" sz="2400" dirty="0"/>
              <a:t>High frequency Voltage  measurements</a:t>
            </a:r>
          </a:p>
          <a:p>
            <a:pPr marL="448056" lvl="1" indent="0">
              <a:buNone/>
            </a:pPr>
            <a:r>
              <a:rPr lang="en-GB" sz="2400" dirty="0"/>
              <a:t>  (100 kHz)</a:t>
            </a:r>
          </a:p>
          <a:p>
            <a:pPr lvl="2"/>
            <a:r>
              <a:rPr lang="en-GB" sz="2200" dirty="0"/>
              <a:t>Gen3i transient recorder</a:t>
            </a:r>
          </a:p>
          <a:p>
            <a:pPr lvl="2"/>
            <a:r>
              <a:rPr lang="en-GB" sz="2200" dirty="0" err="1"/>
              <a:t>uQDS</a:t>
            </a:r>
            <a:r>
              <a:rPr lang="en-GB" sz="2200" dirty="0"/>
              <a:t> CERN developed for quench detection (see J. Steckert presentation, Thursday)</a:t>
            </a:r>
          </a:p>
          <a:p>
            <a:pPr lvl="1"/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 descr="A large electronic device with wires and wires&#10;&#10;AI-generated content may be incorrect.">
            <a:extLst>
              <a:ext uri="{FF2B5EF4-FFF2-40B4-BE49-F238E27FC236}">
                <a16:creationId xmlns:a16="http://schemas.microsoft.com/office/drawing/2014/main" id="{33F5D014-8552-1731-DFFD-DF431E312E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090241" y="894843"/>
            <a:ext cx="3248935" cy="264748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977FCF9-64ED-FFF4-FE55-A06FB8A15B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0965" y="4109884"/>
            <a:ext cx="2625131" cy="174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7135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4"/>
            <a:ext cx="8785654" cy="940443"/>
          </a:xfrm>
        </p:spPr>
        <p:txBody>
          <a:bodyPr>
            <a:normAutofit/>
          </a:bodyPr>
          <a:lstStyle/>
          <a:p>
            <a:r>
              <a:rPr lang="en-GB" sz="4400" b="1" dirty="0"/>
              <a:t>Cryogenic operation of FRESCA2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18461"/>
            <a:ext cx="9307286" cy="5155533"/>
          </a:xfrm>
        </p:spPr>
        <p:txBody>
          <a:bodyPr>
            <a:normAutofit/>
          </a:bodyPr>
          <a:lstStyle/>
          <a:p>
            <a:r>
              <a:rPr lang="en-GB" sz="2600" b="1" dirty="0"/>
              <a:t>Operation performed by an automate that controls: </a:t>
            </a:r>
          </a:p>
          <a:p>
            <a:pPr lvl="1"/>
            <a:r>
              <a:rPr lang="en-GB" sz="2000" b="1" dirty="0"/>
              <a:t>Purging Cool-down</a:t>
            </a:r>
            <a:r>
              <a:rPr lang="en-GB" sz="2000" dirty="0"/>
              <a:t> (300 K to 4.3 K  and 4 K 1.9 K) </a:t>
            </a:r>
          </a:p>
          <a:p>
            <a:pPr lvl="1"/>
            <a:r>
              <a:rPr lang="en-GB" sz="2000" b="1" dirty="0"/>
              <a:t>Nominal operation </a:t>
            </a:r>
            <a:r>
              <a:rPr lang="en-GB" sz="2000" dirty="0"/>
              <a:t>at </a:t>
            </a:r>
            <a:r>
              <a:rPr lang="en-GB" sz="2000" b="1" dirty="0"/>
              <a:t>4.3 K </a:t>
            </a:r>
            <a:r>
              <a:rPr lang="en-GB" sz="2000" dirty="0"/>
              <a:t>or </a:t>
            </a:r>
            <a:r>
              <a:rPr lang="en-GB" sz="2000" b="1" dirty="0"/>
              <a:t>1.9 K</a:t>
            </a:r>
          </a:p>
          <a:p>
            <a:pPr lvl="1"/>
            <a:r>
              <a:rPr lang="en-US" sz="2000" b="1" dirty="0"/>
              <a:t>Recovery</a:t>
            </a:r>
            <a:r>
              <a:rPr lang="en-US" sz="2000" dirty="0"/>
              <a:t> of nominal operation </a:t>
            </a:r>
            <a:r>
              <a:rPr lang="en-US" sz="2000" b="1" dirty="0"/>
              <a:t>after quench</a:t>
            </a:r>
          </a:p>
          <a:p>
            <a:pPr lvl="1"/>
            <a:r>
              <a:rPr lang="en-US" sz="2000" b="1" dirty="0"/>
              <a:t>Warm up </a:t>
            </a:r>
            <a:r>
              <a:rPr lang="en-US" sz="2000" dirty="0"/>
              <a:t>(1.9 K to 4.3 K)</a:t>
            </a:r>
            <a:endParaRPr lang="en-GB" sz="2000" dirty="0"/>
          </a:p>
          <a:p>
            <a:pPr lvl="1"/>
            <a:r>
              <a:rPr lang="en-GB" sz="2000" b="1" dirty="0"/>
              <a:t>Drain and warm up </a:t>
            </a:r>
            <a:r>
              <a:rPr lang="en-GB" sz="2000" dirty="0"/>
              <a:t>(4.3 K to 300 K)</a:t>
            </a:r>
          </a:p>
          <a:p>
            <a:r>
              <a:rPr lang="en-GB" sz="2400" dirty="0"/>
              <a:t>ΔT&lt;50 K for </a:t>
            </a:r>
            <a:r>
              <a:rPr lang="en-GB" sz="2400" b="1" dirty="0"/>
              <a:t>Magnet during </a:t>
            </a:r>
            <a:r>
              <a:rPr lang="en-GB" sz="2500" dirty="0"/>
              <a:t>cool down and warm up</a:t>
            </a:r>
          </a:p>
          <a:p>
            <a:r>
              <a:rPr lang="en-GB" sz="2300" b="1" dirty="0"/>
              <a:t>Maximum cool down/warm up time</a:t>
            </a:r>
            <a:endParaRPr lang="en-GB" sz="1800" b="1" dirty="0"/>
          </a:p>
          <a:p>
            <a:r>
              <a:rPr lang="en-GB" sz="2400" b="1" dirty="0" err="1"/>
              <a:t>Cryo</a:t>
            </a:r>
            <a:r>
              <a:rPr lang="en-GB" sz="2400" b="1" dirty="0"/>
              <a:t>. OK signals to QPS</a:t>
            </a:r>
          </a:p>
          <a:p>
            <a:pPr lvl="4"/>
            <a:r>
              <a:rPr lang="en-GB" sz="1800" dirty="0" err="1"/>
              <a:t>LHe</a:t>
            </a:r>
            <a:r>
              <a:rPr lang="en-GB" sz="1800" dirty="0"/>
              <a:t> level at its nominal</a:t>
            </a:r>
          </a:p>
          <a:p>
            <a:pPr lvl="4"/>
            <a:r>
              <a:rPr lang="en-GB" sz="1800" dirty="0"/>
              <a:t>Temp of magnet and sample leads</a:t>
            </a:r>
          </a:p>
          <a:p>
            <a:pPr lvl="4"/>
            <a:r>
              <a:rPr lang="en-GB" sz="1800" dirty="0"/>
              <a:t>Magnet bath temp. and pressure</a:t>
            </a:r>
          </a:p>
          <a:p>
            <a:pPr lvl="2"/>
            <a:endParaRPr lang="en-GB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432098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0230" y="4662702"/>
            <a:ext cx="3685162" cy="10703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9623" y="3747320"/>
            <a:ext cx="3553719" cy="277201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504" y="3712263"/>
            <a:ext cx="3621875" cy="2842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727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9F853-A0F3-8EB3-EA91-A69238C37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0496"/>
            <a:ext cx="8686800" cy="940443"/>
          </a:xfrm>
        </p:spPr>
        <p:txBody>
          <a:bodyPr/>
          <a:lstStyle/>
          <a:p>
            <a:r>
              <a:rPr lang="en-US" b="1" dirty="0"/>
              <a:t>Cryogenic distribution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164223-9D31-EE17-06C0-A56118E69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3904" y="1196881"/>
            <a:ext cx="8226854" cy="4667421"/>
          </a:xfrm>
        </p:spPr>
        <p:txBody>
          <a:bodyPr>
            <a:normAutofit/>
          </a:bodyPr>
          <a:lstStyle/>
          <a:p>
            <a:r>
              <a:rPr lang="en-US" sz="2800" dirty="0"/>
              <a:t>One </a:t>
            </a:r>
            <a:r>
              <a:rPr lang="en-US" sz="2800" dirty="0" err="1"/>
              <a:t>LHe</a:t>
            </a:r>
            <a:r>
              <a:rPr lang="en-US" sz="2800" dirty="0"/>
              <a:t> cold box ~5g/s </a:t>
            </a:r>
          </a:p>
          <a:p>
            <a:r>
              <a:rPr lang="en-US" sz="2800" dirty="0"/>
              <a:t>One buffer 6 </a:t>
            </a:r>
            <a:r>
              <a:rPr lang="en-US" sz="2800" dirty="0" err="1"/>
              <a:t>kLHe</a:t>
            </a:r>
            <a:r>
              <a:rPr lang="en-US" sz="2800" dirty="0"/>
              <a:t> </a:t>
            </a:r>
          </a:p>
          <a:p>
            <a:r>
              <a:rPr lang="en-US" sz="2800" dirty="0"/>
              <a:t>Few valve boxes, many </a:t>
            </a:r>
            <a:r>
              <a:rPr lang="en-US" sz="2800" dirty="0" err="1"/>
              <a:t>GHe</a:t>
            </a:r>
            <a:r>
              <a:rPr lang="en-US" sz="2800" dirty="0"/>
              <a:t> racks</a:t>
            </a:r>
          </a:p>
          <a:p>
            <a:r>
              <a:rPr lang="en-US" sz="2800" dirty="0"/>
              <a:t>9 test stations (2 cables, 7 strands)</a:t>
            </a:r>
          </a:p>
          <a:p>
            <a:r>
              <a:rPr lang="en-US" sz="2800" dirty="0"/>
              <a:t>Recovery </a:t>
            </a:r>
            <a:r>
              <a:rPr lang="en-US" sz="2800" dirty="0" err="1"/>
              <a:t>GHe</a:t>
            </a:r>
            <a:r>
              <a:rPr lang="en-US" sz="2800" dirty="0"/>
              <a:t> system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741789-2EE7-A6C8-9FCB-398A0B412E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28</a:t>
            </a:fld>
            <a:endParaRPr lang="en-GB"/>
          </a:p>
        </p:txBody>
      </p:sp>
      <p:pic>
        <p:nvPicPr>
          <p:cNvPr id="8" name="Picture 7" descr="A large machine with blue and black pipes&#10;&#10;AI-generated content may be incorrect.">
            <a:extLst>
              <a:ext uri="{FF2B5EF4-FFF2-40B4-BE49-F238E27FC236}">
                <a16:creationId xmlns:a16="http://schemas.microsoft.com/office/drawing/2014/main" id="{8ECDF1C8-5C6E-CB4B-C6FF-20214ECBA9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3069" y="3943334"/>
            <a:ext cx="2201364" cy="2201364"/>
          </a:xfrm>
          <a:prstGeom prst="rect">
            <a:avLst/>
          </a:prstGeom>
        </p:spPr>
      </p:pic>
      <p:pic>
        <p:nvPicPr>
          <p:cNvPr id="10" name="Picture 9" descr="A machine in a factory&#10;&#10;AI-generated content may be incorrect.">
            <a:extLst>
              <a:ext uri="{FF2B5EF4-FFF2-40B4-BE49-F238E27FC236}">
                <a16:creationId xmlns:a16="http://schemas.microsoft.com/office/drawing/2014/main" id="{F05CADA0-21BD-3BAE-349E-64026B8036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7954" y="3867499"/>
            <a:ext cx="2201364" cy="2201364"/>
          </a:xfrm>
          <a:prstGeom prst="rect">
            <a:avLst/>
          </a:prstGeom>
        </p:spPr>
      </p:pic>
      <p:pic>
        <p:nvPicPr>
          <p:cNvPr id="12" name="Picture 11" descr="A machine with several round metal objects&#10;&#10;AI-generated content may be incorrect.">
            <a:extLst>
              <a:ext uri="{FF2B5EF4-FFF2-40B4-BE49-F238E27FC236}">
                <a16:creationId xmlns:a16="http://schemas.microsoft.com/office/drawing/2014/main" id="{DDEBB7B7-7487-4B73-061D-325155B053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8184" y="3892580"/>
            <a:ext cx="2252118" cy="225211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0D89A4B-7B22-8760-AC4F-64006B39806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81673" y="1034856"/>
            <a:ext cx="3189327" cy="236567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246168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785E2-E55C-C20F-4812-7DA748E19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550" y="233494"/>
            <a:ext cx="8934449" cy="940443"/>
          </a:xfrm>
        </p:spPr>
        <p:txBody>
          <a:bodyPr/>
          <a:lstStyle/>
          <a:p>
            <a:r>
              <a:rPr lang="en-US" b="1" dirty="0"/>
              <a:t>Overview of typical measurements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3DDE7-3587-5B83-DFCD-60D59462DC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Cable </a:t>
            </a:r>
            <a:r>
              <a:rPr lang="en-US" dirty="0" err="1"/>
              <a:t>I</a:t>
            </a:r>
            <a:r>
              <a:rPr lang="en-US" baseline="-25000" dirty="0" err="1"/>
              <a:t>c</a:t>
            </a:r>
            <a:r>
              <a:rPr lang="en-US" dirty="0"/>
              <a:t> measurements  LTS/HTS </a:t>
            </a:r>
          </a:p>
          <a:p>
            <a:r>
              <a:rPr lang="en-US" dirty="0"/>
              <a:t>Cable Splice resistance</a:t>
            </a:r>
          </a:p>
          <a:p>
            <a:r>
              <a:rPr lang="en-US" dirty="0"/>
              <a:t>Normal zone propagation velocity</a:t>
            </a:r>
          </a:p>
          <a:p>
            <a:r>
              <a:rPr lang="en-US" dirty="0"/>
              <a:t>MQE and current distribution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99C037-B6F3-7116-4E21-4DAD4A26CE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79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C5F09A6-DC00-1087-B468-059D9EBA5DD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18528" y="1915630"/>
            <a:ext cx="2095500" cy="33942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to FRESCA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63" y="1173937"/>
            <a:ext cx="6955337" cy="4667421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GB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FRESCA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Facility for Reception of Superconducting Cables (High Energy collider application)</a:t>
            </a: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Electrical characterization of Sc cables in </a:t>
            </a:r>
            <a:r>
              <a:rPr lang="en-GB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LHe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in transverse field of up to 13 T, located @ CERN in b 163</a:t>
            </a:r>
          </a:p>
          <a:p>
            <a:pPr lvl="1"/>
            <a:r>
              <a:rPr lang="en-GB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FRESCA 1: </a:t>
            </a:r>
          </a:p>
          <a:p>
            <a:pPr lvl="2"/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operation @ CERN since 1998</a:t>
            </a:r>
          </a:p>
          <a:p>
            <a:pPr lvl="2"/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T=1.9-4.3 K</a:t>
            </a:r>
          </a:p>
          <a:p>
            <a:pPr lvl="2"/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Field of up to 9.6 T</a:t>
            </a:r>
          </a:p>
          <a:p>
            <a:pPr lvl="2"/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for qualification of LHC and HL LHC cables </a:t>
            </a:r>
          </a:p>
          <a:p>
            <a:pPr lvl="1"/>
            <a:r>
              <a:rPr lang="en-GB" sz="1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FRESCA 2:</a:t>
            </a:r>
          </a:p>
          <a:p>
            <a:pPr lvl="2"/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Installed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@ CERN, </a:t>
            </a: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being commissioned</a:t>
            </a:r>
          </a:p>
          <a:p>
            <a:pPr lvl="2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T=1.9-4.3 K in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LHe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possible higher Temp in </a:t>
            </a:r>
            <a:r>
              <a:rPr lang="en-GB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GHe</a:t>
            </a:r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lvl="2"/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operating field of up to 13 T</a:t>
            </a:r>
          </a:p>
          <a:p>
            <a:pPr lvl="2"/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be use for qualification of HFM and R&amp;D cables</a:t>
            </a:r>
          </a:p>
          <a:p>
            <a:pPr marL="36576" indent="0">
              <a:buNone/>
            </a:pPr>
            <a:endParaRPr lang="en-GB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569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885C21-A0E6-1673-A7A9-9C2F2F091B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99616-B74B-B21B-86DD-2D7975E7B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721"/>
            <a:ext cx="8686800" cy="985145"/>
          </a:xfrm>
        </p:spPr>
        <p:txBody>
          <a:bodyPr anchor="ctr">
            <a:noAutofit/>
          </a:bodyPr>
          <a:lstStyle/>
          <a:p>
            <a:r>
              <a:rPr lang="en-US" sz="4000" b="1" dirty="0"/>
              <a:t>Cable </a:t>
            </a:r>
            <a:r>
              <a:rPr lang="en-US" sz="4000" b="1" dirty="0" err="1"/>
              <a:t>I</a:t>
            </a:r>
            <a:r>
              <a:rPr lang="en-US" sz="4000" b="1" baseline="-25000" dirty="0" err="1"/>
              <a:t>c</a:t>
            </a:r>
            <a:r>
              <a:rPr lang="en-US" sz="4000" b="1" dirty="0"/>
              <a:t> measurements </a:t>
            </a:r>
            <a:r>
              <a:rPr lang="en-US" sz="4000" b="1" dirty="0" err="1"/>
              <a:t>NbTi</a:t>
            </a:r>
            <a:r>
              <a:rPr lang="en-US" sz="4000" b="1" dirty="0"/>
              <a:t> /Nb</a:t>
            </a:r>
            <a:r>
              <a:rPr lang="en-US" sz="4000" b="1" baseline="-25000" dirty="0"/>
              <a:t>3</a:t>
            </a:r>
            <a:r>
              <a:rPr lang="en-US" sz="4000" b="1" dirty="0"/>
              <a:t>Sn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2AF6F-53C8-0597-EC60-C328C89FC7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8854" y="1053516"/>
            <a:ext cx="3803196" cy="4350384"/>
          </a:xfrm>
        </p:spPr>
        <p:txBody>
          <a:bodyPr>
            <a:normAutofit/>
          </a:bodyPr>
          <a:lstStyle/>
          <a:p>
            <a:pPr marL="36576" indent="0">
              <a:lnSpc>
                <a:spcPct val="90000"/>
              </a:lnSpc>
              <a:buNone/>
            </a:pPr>
            <a:r>
              <a:rPr lang="en-US" sz="2000" b="1" dirty="0"/>
              <a:t>Qualification of LHC cables </a:t>
            </a:r>
            <a:r>
              <a:rPr lang="en-US" sz="2000" dirty="0"/>
              <a:t>cable </a:t>
            </a:r>
            <a:r>
              <a:rPr lang="en-US" sz="2000" dirty="0" err="1"/>
              <a:t>I</a:t>
            </a:r>
            <a:r>
              <a:rPr lang="en-US" sz="2000" baseline="-25000" dirty="0" err="1"/>
              <a:t>c</a:t>
            </a:r>
            <a:r>
              <a:rPr lang="en-US" sz="2000" dirty="0"/>
              <a:t> measured in FRESCA (1.9 K/ 4.3 K) and at BNL (4.3K)</a:t>
            </a:r>
          </a:p>
          <a:p>
            <a:pPr marL="36576" indent="0">
              <a:lnSpc>
                <a:spcPct val="90000"/>
              </a:lnSpc>
              <a:buNone/>
            </a:pPr>
            <a:endParaRPr lang="en-US" sz="2000" b="1" dirty="0"/>
          </a:p>
          <a:p>
            <a:pPr marL="36576" indent="0">
              <a:lnSpc>
                <a:spcPct val="90000"/>
              </a:lnSpc>
              <a:buNone/>
            </a:pPr>
            <a:endParaRPr lang="en-US" sz="2000" b="1" dirty="0"/>
          </a:p>
          <a:p>
            <a:pPr marL="36576" indent="0">
              <a:lnSpc>
                <a:spcPct val="90000"/>
              </a:lnSpc>
              <a:buNone/>
            </a:pPr>
            <a:endParaRPr lang="en-US" sz="2000" b="1" dirty="0"/>
          </a:p>
          <a:p>
            <a:pPr marL="36576" indent="0">
              <a:lnSpc>
                <a:spcPct val="90000"/>
              </a:lnSpc>
              <a:buNone/>
            </a:pPr>
            <a:endParaRPr lang="en-US" sz="2000" b="1" dirty="0"/>
          </a:p>
          <a:p>
            <a:pPr marL="36576" indent="0">
              <a:lnSpc>
                <a:spcPct val="90000"/>
              </a:lnSpc>
              <a:buNone/>
            </a:pPr>
            <a:endParaRPr lang="en-US" sz="2000" b="1" dirty="0"/>
          </a:p>
          <a:p>
            <a:pPr marL="36576" indent="0">
              <a:lnSpc>
                <a:spcPct val="90000"/>
              </a:lnSpc>
              <a:buNone/>
            </a:pPr>
            <a:endParaRPr lang="en-US" sz="2000" b="1" dirty="0"/>
          </a:p>
          <a:p>
            <a:pPr marL="36576" indent="0">
              <a:lnSpc>
                <a:spcPct val="90000"/>
              </a:lnSpc>
              <a:buNone/>
            </a:pPr>
            <a:r>
              <a:rPr lang="en-US" sz="2000" b="1" dirty="0"/>
              <a:t>Qualification of HL-LHC cables and FCM cables</a:t>
            </a:r>
          </a:p>
          <a:p>
            <a:pPr marL="36576" indent="0">
              <a:lnSpc>
                <a:spcPct val="90000"/>
              </a:lnSpc>
              <a:buNone/>
            </a:pPr>
            <a:endParaRPr lang="en-US" sz="2000" b="1" dirty="0"/>
          </a:p>
          <a:p>
            <a:pPr>
              <a:lnSpc>
                <a:spcPct val="90000"/>
              </a:lnSpc>
            </a:pPr>
            <a:endParaRPr lang="en-US" sz="2000" dirty="0"/>
          </a:p>
          <a:p>
            <a:pPr lvl="1">
              <a:lnSpc>
                <a:spcPct val="90000"/>
              </a:lnSpc>
            </a:pPr>
            <a:endParaRPr lang="en-US" sz="16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B489D5C-5740-522F-7E23-767BF593F6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/>
        </p:blipFill>
        <p:spPr>
          <a:xfrm>
            <a:off x="457200" y="2079096"/>
            <a:ext cx="2540603" cy="1811880"/>
          </a:xfrm>
          <a:prstGeom prst="rect">
            <a:avLst/>
          </a:prstGeom>
          <a:noFill/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8B5A5B-8B2A-EC77-947C-E9F94368D6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2"/>
            <a:ext cx="50142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5ED1C16-F7AC-43C8-86F3-BE66231DCFAD}" type="slidenum">
              <a:rPr lang="en-GB" smtClean="0"/>
              <a:pPr>
                <a:spcAft>
                  <a:spcPts val="600"/>
                </a:spcAft>
              </a:pPr>
              <a:t>30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3F5EEE5-7529-6253-69A2-A11E7CF470FB}"/>
              </a:ext>
            </a:extLst>
          </p:cNvPr>
          <p:cNvSpPr txBox="1">
            <a:spLocks/>
          </p:cNvSpPr>
          <p:nvPr/>
        </p:nvSpPr>
        <p:spPr>
          <a:xfrm>
            <a:off x="4344556" y="1053516"/>
            <a:ext cx="4572000" cy="435038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lnSpc>
                <a:spcPct val="90000"/>
              </a:lnSpc>
              <a:buNone/>
            </a:pPr>
            <a:r>
              <a:rPr lang="en-US" sz="2000" b="1" dirty="0" err="1"/>
              <a:t>I</a:t>
            </a:r>
            <a:r>
              <a:rPr lang="en-US" sz="2000" b="1" baseline="-25000" dirty="0" err="1"/>
              <a:t>c</a:t>
            </a:r>
            <a:r>
              <a:rPr lang="en-US" sz="2000" b="1" dirty="0"/>
              <a:t> degradation of Nb</a:t>
            </a:r>
            <a:r>
              <a:rPr lang="en-US" sz="2000" b="1" baseline="-25000" dirty="0"/>
              <a:t>3</a:t>
            </a:r>
            <a:r>
              <a:rPr lang="en-US" sz="2000" b="1" dirty="0"/>
              <a:t>Sn cables</a:t>
            </a:r>
          </a:p>
          <a:p>
            <a:pPr marL="36576" indent="0">
              <a:lnSpc>
                <a:spcPct val="90000"/>
              </a:lnSpc>
              <a:buFont typeface="Arial"/>
              <a:buNone/>
            </a:pPr>
            <a:r>
              <a:rPr lang="en-US" sz="1600" dirty="0"/>
              <a:t>Transverse stress applied to cables:</a:t>
            </a:r>
          </a:p>
          <a:p>
            <a:pPr lvl="1">
              <a:lnSpc>
                <a:spcPct val="90000"/>
              </a:lnSpc>
            </a:pPr>
            <a:r>
              <a:rPr lang="en-US" sz="1200" b="1" dirty="0"/>
              <a:t>At room temperature</a:t>
            </a:r>
          </a:p>
          <a:p>
            <a:pPr lvl="1">
              <a:lnSpc>
                <a:spcPct val="90000"/>
              </a:lnSpc>
            </a:pPr>
            <a:r>
              <a:rPr lang="en-US" sz="1200" b="1" dirty="0"/>
              <a:t>In situ with a specific holder</a:t>
            </a:r>
          </a:p>
          <a:p>
            <a:pPr lvl="1">
              <a:lnSpc>
                <a:spcPct val="90000"/>
              </a:lnSpc>
            </a:pPr>
            <a:endParaRPr lang="en-US" sz="16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59E3C1-FF3C-9584-95DE-B1C4D28107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7560" y="2551290"/>
            <a:ext cx="2459295" cy="18116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649FFB-63F0-B271-B12F-EC8D64F98A5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46855" y="2605026"/>
            <a:ext cx="2509685" cy="147174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4D16ED-6122-F429-F2F4-53B3984043E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9003" y="1438136"/>
            <a:ext cx="1589395" cy="73962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0721E8-2244-F6D8-E1E3-741FDA56B82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46855" y="4578511"/>
            <a:ext cx="2391100" cy="148895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C628624-367E-D451-AB22-E71F2FE2011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1856" y="4751860"/>
            <a:ext cx="1845787" cy="127721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3F6A9B1-181C-64B1-E98D-ECF283C2A787}"/>
              </a:ext>
            </a:extLst>
          </p:cNvPr>
          <p:cNvSpPr txBox="1"/>
          <p:nvPr/>
        </p:nvSpPr>
        <p:spPr>
          <a:xfrm>
            <a:off x="754059" y="6130815"/>
            <a:ext cx="809307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dirty="0">
                <a:solidFill>
                  <a:srgbClr val="000000"/>
                </a:solidFill>
              </a:rPr>
              <a:t>Critical Current Measurements of the Main LHC Superconducting Cables </a:t>
            </a:r>
            <a:r>
              <a:rPr lang="fr-FR" sz="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IEEE Trans. </a:t>
            </a:r>
            <a:r>
              <a:rPr lang="fr-FR" sz="8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</a:t>
            </a:r>
            <a:r>
              <a:rPr lang="fr-FR" sz="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8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fr-FR" sz="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800" b="1" dirty="0">
                <a:solidFill>
                  <a:srgbClr val="000000"/>
                </a:solidFill>
              </a:rPr>
              <a:t>VOL. 17, NO. 5, 2007 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B80BD08-0765-6BD7-D655-2AC6070D78DA}"/>
              </a:ext>
            </a:extLst>
          </p:cNvPr>
          <p:cNvSpPr txBox="1"/>
          <p:nvPr/>
        </p:nvSpPr>
        <p:spPr>
          <a:xfrm>
            <a:off x="754059" y="6262146"/>
            <a:ext cx="809307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b="1" dirty="0">
                <a:solidFill>
                  <a:srgbClr val="000000"/>
                </a:solidFill>
              </a:rPr>
              <a:t>P. </a:t>
            </a:r>
            <a:r>
              <a:rPr lang="fr-FR" sz="800" b="1" dirty="0" err="1">
                <a:solidFill>
                  <a:srgbClr val="000000"/>
                </a:solidFill>
              </a:rPr>
              <a:t>Ebermann</a:t>
            </a:r>
            <a:r>
              <a:rPr lang="fr-FR" sz="800" b="1" dirty="0">
                <a:solidFill>
                  <a:srgbClr val="000000"/>
                </a:solidFill>
              </a:rPr>
              <a:t> et al </a:t>
            </a:r>
            <a:r>
              <a:rPr lang="en-GB" sz="800" b="1" dirty="0">
                <a:solidFill>
                  <a:srgbClr val="000000"/>
                </a:solidFill>
              </a:rPr>
              <a:t>Irreversible degradation of Nb3Sn Rutherford cables due to transverse compressive stress at room temperature, </a:t>
            </a:r>
            <a:r>
              <a:rPr lang="fr-FR" sz="800" b="1" dirty="0">
                <a:solidFill>
                  <a:srgbClr val="000000"/>
                </a:solidFill>
              </a:rPr>
              <a:t> </a:t>
            </a:r>
            <a:r>
              <a:rPr lang="fr-FR" sz="800" b="1" dirty="0" err="1">
                <a:solidFill>
                  <a:srgbClr val="000000"/>
                </a:solidFill>
              </a:rPr>
              <a:t>Supercond</a:t>
            </a:r>
            <a:r>
              <a:rPr lang="fr-FR" sz="800" b="1" dirty="0">
                <a:solidFill>
                  <a:srgbClr val="000000"/>
                </a:solidFill>
              </a:rPr>
              <a:t>. </a:t>
            </a:r>
            <a:r>
              <a:rPr lang="fr-FR" sz="800" b="1" dirty="0" err="1">
                <a:solidFill>
                  <a:srgbClr val="000000"/>
                </a:solidFill>
              </a:rPr>
              <a:t>Sci</a:t>
            </a:r>
            <a:r>
              <a:rPr lang="fr-FR" sz="800" b="1" dirty="0">
                <a:solidFill>
                  <a:srgbClr val="000000"/>
                </a:solidFill>
              </a:rPr>
              <a:t>. </a:t>
            </a:r>
            <a:r>
              <a:rPr lang="fr-FR" sz="800" b="1" dirty="0" err="1">
                <a:solidFill>
                  <a:srgbClr val="000000"/>
                </a:solidFill>
              </a:rPr>
              <a:t>Technol</a:t>
            </a:r>
            <a:r>
              <a:rPr lang="fr-FR" sz="800" b="1" dirty="0">
                <a:solidFill>
                  <a:srgbClr val="000000"/>
                </a:solidFill>
              </a:rPr>
              <a:t>. 31 065009, 2018</a:t>
            </a:r>
          </a:p>
        </p:txBody>
      </p:sp>
      <p:pic>
        <p:nvPicPr>
          <p:cNvPr id="23" name="Content Placeholder 12">
            <a:extLst>
              <a:ext uri="{FF2B5EF4-FFF2-40B4-BE49-F238E27FC236}">
                <a16:creationId xmlns:a16="http://schemas.microsoft.com/office/drawing/2014/main" id="{B8E76BEE-5E95-6B26-2623-1E2A5CCD7BD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05898" y="4530605"/>
            <a:ext cx="2694701" cy="151292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762DEC3-548A-98A3-339B-F4237DC59D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4496718"/>
            <a:ext cx="2650748" cy="161766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B14F8C8-B1B7-8ED4-BEDD-AE5B2062C7AA}"/>
              </a:ext>
            </a:extLst>
          </p:cNvPr>
          <p:cNvSpPr txBox="1"/>
          <p:nvPr/>
        </p:nvSpPr>
        <p:spPr>
          <a:xfrm>
            <a:off x="754059" y="6384089"/>
            <a:ext cx="809307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b="1" dirty="0">
                <a:solidFill>
                  <a:srgbClr val="000000"/>
                </a:solidFill>
              </a:rPr>
              <a:t>L. </a:t>
            </a:r>
            <a:r>
              <a:rPr lang="fr-FR" sz="800" b="1" dirty="0" err="1">
                <a:solidFill>
                  <a:srgbClr val="000000"/>
                </a:solidFill>
              </a:rPr>
              <a:t>Bottura</a:t>
            </a:r>
            <a:r>
              <a:rPr lang="fr-FR" sz="800" b="1" dirty="0">
                <a:solidFill>
                  <a:srgbClr val="000000"/>
                </a:solidFill>
              </a:rPr>
              <a:t>, “Strand and </a:t>
            </a:r>
            <a:r>
              <a:rPr lang="fr-FR" sz="800" b="1" dirty="0" err="1">
                <a:solidFill>
                  <a:srgbClr val="000000"/>
                </a:solidFill>
              </a:rPr>
              <a:t>cable</a:t>
            </a:r>
            <a:r>
              <a:rPr lang="fr-FR" sz="800" b="1" dirty="0">
                <a:solidFill>
                  <a:srgbClr val="000000"/>
                </a:solidFill>
              </a:rPr>
              <a:t> R&amp;D for fast </a:t>
            </a:r>
            <a:r>
              <a:rPr lang="fr-FR" sz="800" b="1" dirty="0" err="1">
                <a:solidFill>
                  <a:srgbClr val="000000"/>
                </a:solidFill>
              </a:rPr>
              <a:t>cycled</a:t>
            </a:r>
            <a:r>
              <a:rPr lang="fr-FR" sz="800" b="1" dirty="0">
                <a:solidFill>
                  <a:srgbClr val="000000"/>
                </a:solidFill>
              </a:rPr>
              <a:t> magnets at CERN,” IEEE Trans. </a:t>
            </a:r>
            <a:r>
              <a:rPr lang="fr-FR" sz="800" b="1" dirty="0" err="1">
                <a:solidFill>
                  <a:srgbClr val="000000"/>
                </a:solidFill>
              </a:rPr>
              <a:t>Appl</a:t>
            </a:r>
            <a:r>
              <a:rPr lang="fr-FR" sz="800" b="1" dirty="0">
                <a:solidFill>
                  <a:srgbClr val="000000"/>
                </a:solidFill>
              </a:rPr>
              <a:t>. </a:t>
            </a:r>
            <a:r>
              <a:rPr lang="fr-FR" sz="800" b="1" dirty="0" err="1">
                <a:solidFill>
                  <a:srgbClr val="000000"/>
                </a:solidFill>
              </a:rPr>
              <a:t>Supercond</a:t>
            </a:r>
            <a:r>
              <a:rPr lang="fr-FR" sz="800" b="1" dirty="0">
                <a:solidFill>
                  <a:srgbClr val="000000"/>
                </a:solidFill>
              </a:rPr>
              <a:t>., vol. 21, no. 3, pp. 2354–2358, Jun. 2011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B4D6667-5B38-3508-ACBD-C17ECF8E490B}"/>
              </a:ext>
            </a:extLst>
          </p:cNvPr>
          <p:cNvSpPr txBox="1"/>
          <p:nvPr/>
        </p:nvSpPr>
        <p:spPr>
          <a:xfrm>
            <a:off x="754059" y="6528375"/>
            <a:ext cx="848389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b="1" dirty="0">
                <a:solidFill>
                  <a:srgbClr val="000000"/>
                </a:solidFill>
              </a:rPr>
              <a:t>J.E. Jean-Eudes Duvauchelle, </a:t>
            </a:r>
            <a:r>
              <a:rPr lang="en-GB" sz="800" b="1" dirty="0">
                <a:solidFill>
                  <a:srgbClr val="000000"/>
                </a:solidFill>
              </a:rPr>
              <a:t>Critical Current Measurements Under Transverse Pressure of a Nb3Sn Rutherford Cable Based on 1 mm RRP Wires,</a:t>
            </a:r>
            <a:r>
              <a:rPr lang="fr-FR" sz="800" b="1" dirty="0" err="1">
                <a:solidFill>
                  <a:srgbClr val="000000"/>
                </a:solidFill>
              </a:rPr>
              <a:t>Appl</a:t>
            </a:r>
            <a:r>
              <a:rPr lang="fr-FR" sz="800" b="1" dirty="0">
                <a:solidFill>
                  <a:srgbClr val="000000"/>
                </a:solidFill>
              </a:rPr>
              <a:t>. </a:t>
            </a:r>
            <a:r>
              <a:rPr lang="fr-FR" sz="800" b="1" dirty="0" err="1">
                <a:solidFill>
                  <a:srgbClr val="000000"/>
                </a:solidFill>
              </a:rPr>
              <a:t>Supercond</a:t>
            </a:r>
            <a:r>
              <a:rPr lang="fr-FR" sz="800" b="1" dirty="0">
                <a:solidFill>
                  <a:srgbClr val="000000"/>
                </a:solidFill>
              </a:rPr>
              <a:t>., vol. 28,  2018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053643A-2387-F979-F8A2-2F899B9EAE27}"/>
              </a:ext>
            </a:extLst>
          </p:cNvPr>
          <p:cNvSpPr txBox="1"/>
          <p:nvPr/>
        </p:nvSpPr>
        <p:spPr>
          <a:xfrm>
            <a:off x="771175" y="6673573"/>
            <a:ext cx="848389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800" b="1" dirty="0">
                <a:solidFill>
                  <a:srgbClr val="000000"/>
                </a:solidFill>
              </a:rPr>
              <a:t>J. Fleiter </a:t>
            </a:r>
            <a:r>
              <a:rPr lang="fr-FR" sz="800" b="1" dirty="0" err="1">
                <a:solidFill>
                  <a:srgbClr val="000000"/>
                </a:solidFill>
              </a:rPr>
              <a:t>Quench</a:t>
            </a:r>
            <a:r>
              <a:rPr lang="fr-FR" sz="800" b="1" dirty="0">
                <a:solidFill>
                  <a:srgbClr val="000000"/>
                </a:solidFill>
              </a:rPr>
              <a:t> Propagation in Nb3Sn Rutherford </a:t>
            </a:r>
            <a:r>
              <a:rPr lang="fr-FR" sz="800" b="1" dirty="0" err="1">
                <a:solidFill>
                  <a:srgbClr val="000000"/>
                </a:solidFill>
              </a:rPr>
              <a:t>Cables</a:t>
            </a:r>
            <a:r>
              <a:rPr lang="fr-FR" sz="800" b="1" dirty="0">
                <a:solidFill>
                  <a:srgbClr val="000000"/>
                </a:solidFill>
              </a:rPr>
              <a:t> for the Hi-</a:t>
            </a:r>
            <a:r>
              <a:rPr lang="fr-FR" sz="800" b="1" dirty="0" err="1">
                <a:solidFill>
                  <a:srgbClr val="000000"/>
                </a:solidFill>
              </a:rPr>
              <a:t>Lumi</a:t>
            </a:r>
            <a:r>
              <a:rPr lang="fr-FR" sz="800" b="1" dirty="0">
                <a:solidFill>
                  <a:srgbClr val="000000"/>
                </a:solidFill>
              </a:rPr>
              <a:t> </a:t>
            </a:r>
            <a:r>
              <a:rPr lang="fr-FR" sz="800" b="1" dirty="0" err="1">
                <a:solidFill>
                  <a:srgbClr val="000000"/>
                </a:solidFill>
              </a:rPr>
              <a:t>Quadrupole</a:t>
            </a:r>
            <a:r>
              <a:rPr lang="fr-FR" sz="800" b="1" dirty="0">
                <a:solidFill>
                  <a:srgbClr val="000000"/>
                </a:solidFill>
              </a:rPr>
              <a:t> Magnets", IEEE Trans. </a:t>
            </a:r>
            <a:r>
              <a:rPr lang="fr-FR" sz="800" b="1" dirty="0" err="1">
                <a:solidFill>
                  <a:srgbClr val="000000"/>
                </a:solidFill>
              </a:rPr>
              <a:t>Appl</a:t>
            </a:r>
            <a:r>
              <a:rPr lang="fr-FR" sz="800" b="1" dirty="0">
                <a:solidFill>
                  <a:srgbClr val="000000"/>
                </a:solidFill>
              </a:rPr>
              <a:t>. </a:t>
            </a:r>
            <a:r>
              <a:rPr lang="fr-FR" sz="800" b="1" dirty="0" err="1">
                <a:solidFill>
                  <a:srgbClr val="000000"/>
                </a:solidFill>
              </a:rPr>
              <a:t>Supercond</a:t>
            </a:r>
            <a:r>
              <a:rPr lang="fr-FR" sz="800" b="1" dirty="0">
                <a:solidFill>
                  <a:srgbClr val="000000"/>
                </a:solidFill>
              </a:rPr>
              <a:t>, vol.25, no.3, pp.1-4, 2015.</a:t>
            </a:r>
          </a:p>
        </p:txBody>
      </p:sp>
    </p:spTree>
    <p:extLst>
      <p:ext uri="{BB962C8B-B14F-4D97-AF65-F5344CB8AC3E}">
        <p14:creationId xmlns:p14="http://schemas.microsoft.com/office/powerpoint/2010/main" val="31102285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8A3079-6438-D3E5-094D-3223D8A031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D5ACC-F775-FA88-27F2-1CFFB5823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721"/>
            <a:ext cx="8686800" cy="985145"/>
          </a:xfrm>
        </p:spPr>
        <p:txBody>
          <a:bodyPr anchor="ctr">
            <a:noAutofit/>
          </a:bodyPr>
          <a:lstStyle/>
          <a:p>
            <a:r>
              <a:rPr lang="en-US" sz="4000" b="1" dirty="0"/>
              <a:t>Cable </a:t>
            </a:r>
            <a:r>
              <a:rPr lang="en-US" sz="4000" b="1" dirty="0" err="1"/>
              <a:t>I</a:t>
            </a:r>
            <a:r>
              <a:rPr lang="en-US" sz="4000" b="1" baseline="-25000" dirty="0" err="1"/>
              <a:t>c</a:t>
            </a:r>
            <a:r>
              <a:rPr lang="en-US" sz="4000" b="1" dirty="0"/>
              <a:t> measurements MgB</a:t>
            </a:r>
            <a:r>
              <a:rPr lang="en-US" sz="4000" b="1" baseline="-25000" dirty="0"/>
              <a:t>2</a:t>
            </a:r>
            <a:r>
              <a:rPr lang="en-US" sz="4000" b="1" dirty="0"/>
              <a:t> / 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A01F6-057A-A797-F7D2-291791C788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9204" y="1165867"/>
            <a:ext cx="3288846" cy="4350384"/>
          </a:xfrm>
        </p:spPr>
        <p:txBody>
          <a:bodyPr>
            <a:normAutofit/>
          </a:bodyPr>
          <a:lstStyle/>
          <a:p>
            <a:pPr marL="36576" indent="0">
              <a:lnSpc>
                <a:spcPct val="90000"/>
              </a:lnSpc>
              <a:buNone/>
            </a:pPr>
            <a:r>
              <a:rPr lang="en-US" sz="2000" b="1" dirty="0"/>
              <a:t>MgB</a:t>
            </a:r>
            <a:r>
              <a:rPr lang="en-US" sz="2000" b="1" baseline="-25000" dirty="0"/>
              <a:t>2 </a:t>
            </a:r>
            <a:r>
              <a:rPr lang="en-US" sz="2000" b="1" dirty="0"/>
              <a:t>cables of Sc Link 4 K</a:t>
            </a:r>
            <a:endParaRPr lang="en-US" sz="2000" dirty="0"/>
          </a:p>
          <a:p>
            <a:pPr marL="448056" lvl="1" indent="0">
              <a:lnSpc>
                <a:spcPct val="90000"/>
              </a:lnSpc>
              <a:buNone/>
            </a:pPr>
            <a:r>
              <a:rPr lang="en-US" sz="1600" b="1" dirty="0"/>
              <a:t>Up to 22 kA in </a:t>
            </a:r>
            <a:r>
              <a:rPr lang="en-US" sz="1600" b="1" dirty="0" err="1"/>
              <a:t>s.f.</a:t>
            </a:r>
            <a:endParaRPr lang="en-US" sz="1600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DED526-1F65-FFAC-CC31-0B8206E979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6356352"/>
            <a:ext cx="50142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5ED1C16-F7AC-43C8-86F3-BE66231DCFAD}" type="slidenum">
              <a:rPr lang="en-GB" smtClean="0"/>
              <a:pPr>
                <a:spcAft>
                  <a:spcPts val="600"/>
                </a:spcAft>
              </a:pPr>
              <a:t>31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43D14EA-3CD6-D86F-A465-D3B31FF23B54}"/>
              </a:ext>
            </a:extLst>
          </p:cNvPr>
          <p:cNvSpPr txBox="1">
            <a:spLocks/>
          </p:cNvSpPr>
          <p:nvPr/>
        </p:nvSpPr>
        <p:spPr>
          <a:xfrm>
            <a:off x="4185232" y="1087183"/>
            <a:ext cx="4196768" cy="435038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lnSpc>
                <a:spcPct val="90000"/>
              </a:lnSpc>
              <a:buNone/>
            </a:pPr>
            <a:r>
              <a:rPr lang="en-US" sz="2000" b="1" dirty="0"/>
              <a:t>REBCO ROEBEL 4K</a:t>
            </a:r>
          </a:p>
          <a:p>
            <a:pPr marL="36576" indent="0">
              <a:lnSpc>
                <a:spcPct val="90000"/>
              </a:lnSpc>
              <a:buNone/>
            </a:pPr>
            <a:r>
              <a:rPr lang="en-US" sz="1600" b="1" dirty="0"/>
              <a:t>  </a:t>
            </a:r>
            <a:r>
              <a:rPr lang="en-US" sz="1400" b="1" dirty="0"/>
              <a:t>15 kA sf, 12 kA 8 T </a:t>
            </a:r>
            <a:endParaRPr lang="en-US" sz="1600" b="1" dirty="0"/>
          </a:p>
          <a:p>
            <a:pPr marL="36576" indent="0">
              <a:lnSpc>
                <a:spcPct val="90000"/>
              </a:lnSpc>
              <a:buNone/>
            </a:pPr>
            <a:endParaRPr lang="en-US" sz="2000" b="1" dirty="0"/>
          </a:p>
          <a:p>
            <a:pPr marL="36576" indent="0">
              <a:lnSpc>
                <a:spcPct val="90000"/>
              </a:lnSpc>
              <a:buNone/>
            </a:pPr>
            <a:endParaRPr lang="en-US" sz="2000" b="1" dirty="0"/>
          </a:p>
          <a:p>
            <a:pPr marL="36576" indent="0">
              <a:lnSpc>
                <a:spcPct val="90000"/>
              </a:lnSpc>
              <a:buNone/>
            </a:pPr>
            <a:endParaRPr lang="en-US" sz="2000" b="1" dirty="0"/>
          </a:p>
          <a:p>
            <a:pPr marL="36576" indent="0">
              <a:lnSpc>
                <a:spcPct val="90000"/>
              </a:lnSpc>
              <a:buNone/>
            </a:pPr>
            <a:endParaRPr lang="en-US" sz="2000" b="1" dirty="0"/>
          </a:p>
          <a:p>
            <a:pPr marL="36576" indent="0">
              <a:lnSpc>
                <a:spcPct val="90000"/>
              </a:lnSpc>
              <a:buNone/>
            </a:pPr>
            <a:r>
              <a:rPr lang="en-US" sz="2000" b="1" dirty="0"/>
              <a:t>CORC cable 4K</a:t>
            </a:r>
          </a:p>
          <a:p>
            <a:pPr marL="36576" indent="0">
              <a:lnSpc>
                <a:spcPct val="90000"/>
              </a:lnSpc>
              <a:buNone/>
            </a:pPr>
            <a:endParaRPr lang="en-US" sz="2000" b="1" dirty="0"/>
          </a:p>
          <a:p>
            <a:pPr marL="36576" indent="0">
              <a:lnSpc>
                <a:spcPct val="90000"/>
              </a:lnSpc>
              <a:buNone/>
            </a:pPr>
            <a:endParaRPr lang="en-US" sz="2000" b="1" dirty="0"/>
          </a:p>
          <a:p>
            <a:pPr marL="36576" indent="0">
              <a:lnSpc>
                <a:spcPct val="90000"/>
              </a:lnSpc>
              <a:buNone/>
            </a:pPr>
            <a:endParaRPr lang="en-US" sz="2000" b="1" dirty="0"/>
          </a:p>
          <a:p>
            <a:pPr marL="36576" indent="0">
              <a:lnSpc>
                <a:spcPct val="90000"/>
              </a:lnSpc>
              <a:buNone/>
            </a:pPr>
            <a:endParaRPr lang="en-US" sz="2000" b="1" dirty="0"/>
          </a:p>
          <a:p>
            <a:pPr marL="36576" indent="0">
              <a:lnSpc>
                <a:spcPct val="90000"/>
              </a:lnSpc>
              <a:buNone/>
            </a:pPr>
            <a:r>
              <a:rPr lang="en-US" sz="2000" b="1" dirty="0"/>
              <a:t>Twisted Pair REBCO 4K </a:t>
            </a:r>
          </a:p>
          <a:p>
            <a:pPr marL="36576" indent="0">
              <a:lnSpc>
                <a:spcPct val="90000"/>
              </a:lnSpc>
              <a:buNone/>
            </a:pPr>
            <a:endParaRPr lang="en-US" sz="2000" b="1" dirty="0"/>
          </a:p>
          <a:p>
            <a:pPr marL="36576" indent="0">
              <a:lnSpc>
                <a:spcPct val="90000"/>
              </a:lnSpc>
              <a:buNone/>
            </a:pPr>
            <a:endParaRPr lang="en-US" sz="2000" b="1" dirty="0"/>
          </a:p>
          <a:p>
            <a:pPr lvl="1">
              <a:lnSpc>
                <a:spcPct val="90000"/>
              </a:lnSpc>
            </a:pPr>
            <a:endParaRPr lang="en-US" sz="1600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B35F877-54F1-0997-4A54-C5C612A25D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2279" y="1960402"/>
            <a:ext cx="2311522" cy="186485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0E8EAAE-6F27-265A-5013-82F71EF38B8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6554" y="1733692"/>
            <a:ext cx="1887807" cy="92517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FE5DCA8-1042-272A-283F-AB74DCE077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25021" y="1465153"/>
            <a:ext cx="2144553" cy="164491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7416768-8F64-6FC3-29AC-21CB177C642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5798" y="3483006"/>
            <a:ext cx="2040984" cy="9651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D9CD5BA-C947-6337-6960-164EDBAAA59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1524" y="3342128"/>
            <a:ext cx="2409527" cy="138523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9DE64DA-EA82-B9D5-91D3-93843E9E89A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354" y="4812477"/>
            <a:ext cx="1854546" cy="129011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9325188-ED0E-7B0F-83B2-55A717CDFE34}"/>
              </a:ext>
            </a:extLst>
          </p:cNvPr>
          <p:cNvSpPr txBox="1"/>
          <p:nvPr/>
        </p:nvSpPr>
        <p:spPr>
          <a:xfrm>
            <a:off x="594632" y="6161032"/>
            <a:ext cx="809307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K. </a:t>
            </a:r>
            <a:r>
              <a:rPr lang="en-US" sz="800" b="1" dirty="0" err="1">
                <a:solidFill>
                  <a:srgbClr val="000000"/>
                </a:solidFill>
              </a:rPr>
              <a:t>Konstantopoulou</a:t>
            </a:r>
            <a:r>
              <a:rPr lang="en-US" sz="800" b="1" dirty="0">
                <a:solidFill>
                  <a:srgbClr val="000000"/>
                </a:solidFill>
              </a:rPr>
              <a:t>, Electro-Magnetic Performance of MgB2 Cables for the High Current Transmission Lines at CERN, </a:t>
            </a:r>
            <a:r>
              <a:rPr lang="fr-FR" sz="8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</a:t>
            </a:r>
            <a:r>
              <a:rPr lang="fr-FR" sz="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8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fr-FR" sz="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800" b="1" dirty="0">
                <a:solidFill>
                  <a:srgbClr val="000000"/>
                </a:solidFill>
              </a:rPr>
              <a:t>., VOL. 29, NO. 5, 2019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2007271-F447-D42D-2BD8-298AF84A04E9}"/>
              </a:ext>
            </a:extLst>
          </p:cNvPr>
          <p:cNvSpPr txBox="1"/>
          <p:nvPr/>
        </p:nvSpPr>
        <p:spPr>
          <a:xfrm>
            <a:off x="588768" y="6500814"/>
            <a:ext cx="758983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dirty="0">
                <a:solidFill>
                  <a:srgbClr val="000000"/>
                </a:solidFill>
              </a:rPr>
              <a:t>T. Mulder Performance Test of an 8 kA @ 10-T 4.2-K </a:t>
            </a:r>
            <a:r>
              <a:rPr lang="en-GB" sz="800" b="1" dirty="0" err="1">
                <a:solidFill>
                  <a:srgbClr val="000000"/>
                </a:solidFill>
              </a:rPr>
              <a:t>ReBCO</a:t>
            </a:r>
            <a:r>
              <a:rPr lang="en-GB" sz="800" b="1" dirty="0">
                <a:solidFill>
                  <a:srgbClr val="000000"/>
                </a:solidFill>
              </a:rPr>
              <a:t>-CORC Cable,, </a:t>
            </a:r>
            <a:r>
              <a:rPr lang="fr-FR" sz="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IEEE Trans. </a:t>
            </a:r>
            <a:r>
              <a:rPr lang="fr-FR" sz="8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</a:t>
            </a:r>
            <a:r>
              <a:rPr lang="fr-FR" sz="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8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fr-FR" sz="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800" b="1" dirty="0">
                <a:solidFill>
                  <a:srgbClr val="000000"/>
                </a:solidFill>
              </a:rPr>
              <a:t>VOL. 26, NO. 4, JUNE 2016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4D79FE8-6CC3-B4A5-D133-6E356B64B389}"/>
              </a:ext>
            </a:extLst>
          </p:cNvPr>
          <p:cNvSpPr txBox="1"/>
          <p:nvPr/>
        </p:nvSpPr>
        <p:spPr>
          <a:xfrm>
            <a:off x="588768" y="6663588"/>
            <a:ext cx="809307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dirty="0">
                <a:solidFill>
                  <a:srgbClr val="000000"/>
                </a:solidFill>
              </a:rPr>
              <a:t>A. Ballarino  First tests of twisted-pair HTS 1 kA range cables for use in superconducting links </a:t>
            </a:r>
            <a:r>
              <a:rPr lang="fr-FR" sz="800" b="1" dirty="0" err="1">
                <a:solidFill>
                  <a:srgbClr val="000000"/>
                </a:solidFill>
              </a:rPr>
              <a:t>Physics</a:t>
            </a:r>
            <a:r>
              <a:rPr lang="fr-FR" sz="800" b="1" dirty="0">
                <a:solidFill>
                  <a:srgbClr val="000000"/>
                </a:solidFill>
              </a:rPr>
              <a:t> </a:t>
            </a:r>
            <a:r>
              <a:rPr lang="fr-FR" sz="800" b="1" dirty="0" err="1">
                <a:solidFill>
                  <a:srgbClr val="000000"/>
                </a:solidFill>
              </a:rPr>
              <a:t>Procedia</a:t>
            </a:r>
            <a:r>
              <a:rPr lang="fr-FR" sz="800" b="1" dirty="0">
                <a:solidFill>
                  <a:srgbClr val="000000"/>
                </a:solidFill>
              </a:rPr>
              <a:t> Vol. 36, 2012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18B4F93-ADB3-C209-323D-020737F80CA5}"/>
              </a:ext>
            </a:extLst>
          </p:cNvPr>
          <p:cNvSpPr txBox="1"/>
          <p:nvPr/>
        </p:nvSpPr>
        <p:spPr>
          <a:xfrm>
            <a:off x="600498" y="6338040"/>
            <a:ext cx="809307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dirty="0">
                <a:solidFill>
                  <a:srgbClr val="000000"/>
                </a:solidFill>
              </a:rPr>
              <a:t>J. Fleiter Electrical characterization of REBCO </a:t>
            </a:r>
            <a:r>
              <a:rPr lang="en-GB" sz="800" b="1" dirty="0" err="1">
                <a:solidFill>
                  <a:srgbClr val="000000"/>
                </a:solidFill>
              </a:rPr>
              <a:t>Roebel</a:t>
            </a:r>
            <a:r>
              <a:rPr lang="en-GB" sz="800" b="1" dirty="0">
                <a:solidFill>
                  <a:srgbClr val="000000"/>
                </a:solidFill>
              </a:rPr>
              <a:t> cables</a:t>
            </a:r>
            <a:r>
              <a:rPr lang="fr-FR" sz="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800" b="1" dirty="0" err="1">
                <a:solidFill>
                  <a:srgbClr val="000000"/>
                </a:solidFill>
              </a:rPr>
              <a:t>Supercond</a:t>
            </a:r>
            <a:r>
              <a:rPr lang="fr-FR" sz="800" b="1" dirty="0">
                <a:solidFill>
                  <a:srgbClr val="000000"/>
                </a:solidFill>
              </a:rPr>
              <a:t>. </a:t>
            </a:r>
            <a:r>
              <a:rPr lang="fr-FR" sz="800" b="1" dirty="0" err="1">
                <a:solidFill>
                  <a:srgbClr val="000000"/>
                </a:solidFill>
              </a:rPr>
              <a:t>Sci</a:t>
            </a:r>
            <a:r>
              <a:rPr lang="fr-FR" sz="800" b="1" dirty="0">
                <a:solidFill>
                  <a:srgbClr val="000000"/>
                </a:solidFill>
              </a:rPr>
              <a:t>. </a:t>
            </a:r>
            <a:r>
              <a:rPr lang="fr-FR" sz="800" b="1" dirty="0" err="1">
                <a:solidFill>
                  <a:srgbClr val="000000"/>
                </a:solidFill>
              </a:rPr>
              <a:t>Technol</a:t>
            </a:r>
            <a:r>
              <a:rPr lang="fr-FR" sz="800" b="1" dirty="0">
                <a:solidFill>
                  <a:srgbClr val="000000"/>
                </a:solidFill>
              </a:rPr>
              <a:t>. 26 065014 2013</a:t>
            </a:r>
            <a:r>
              <a:rPr lang="en-GB" sz="800" b="1" dirty="0">
                <a:solidFill>
                  <a:srgbClr val="000000"/>
                </a:solidFill>
              </a:rPr>
              <a:t> </a:t>
            </a:r>
            <a:endParaRPr lang="en-US" sz="800" b="1" dirty="0">
              <a:solidFill>
                <a:srgbClr val="000000"/>
              </a:solidFill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D7ABF47-3780-E529-E1BE-AF4468FCD36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83061" y="4965290"/>
            <a:ext cx="1027456" cy="131514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29A4A835-5892-D1D5-F05D-EF9AF4D87A2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7645" y="3859977"/>
            <a:ext cx="2321791" cy="1905000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814ACDE9-0DD9-9791-C46D-01CCA5AD105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1241907" y="3255010"/>
            <a:ext cx="3892815" cy="135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4275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6CF3D-E83F-5298-FCB6-CB52E6D80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150536"/>
            <a:ext cx="8226854" cy="940443"/>
          </a:xfrm>
        </p:spPr>
        <p:txBody>
          <a:bodyPr/>
          <a:lstStyle/>
          <a:p>
            <a:r>
              <a:rPr lang="en-US" b="1" dirty="0"/>
              <a:t>Cable Splice resistance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72B523-622F-6C7C-2FE6-E5DB11DD0C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76953"/>
            <a:ext cx="3718560" cy="4667421"/>
          </a:xfrm>
        </p:spPr>
        <p:txBody>
          <a:bodyPr/>
          <a:lstStyle/>
          <a:p>
            <a:pPr marL="36576" indent="0">
              <a:buNone/>
            </a:pPr>
            <a:r>
              <a:rPr lang="en-US" dirty="0"/>
              <a:t>LHC Nb-Ti cables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7800B-31E0-5ABC-C6A6-2A1097C468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32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04E06F6-2BBA-71C8-2C1A-8AD2801D30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699" y="1831365"/>
            <a:ext cx="2526903" cy="17330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9A8709C-E55E-97C9-824C-4EE5D0CE35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613" y="3684386"/>
            <a:ext cx="2669759" cy="201839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4A2811A-7B0F-CF7A-6478-048138C7A0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038" y="1753126"/>
            <a:ext cx="2315908" cy="1845324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313456D7-053A-F55D-07E4-64BA53E696FB}"/>
              </a:ext>
            </a:extLst>
          </p:cNvPr>
          <p:cNvSpPr txBox="1">
            <a:spLocks/>
          </p:cNvSpPr>
          <p:nvPr/>
        </p:nvSpPr>
        <p:spPr>
          <a:xfrm>
            <a:off x="5314827" y="1173185"/>
            <a:ext cx="3718560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dirty="0"/>
              <a:t>MgB</a:t>
            </a:r>
            <a:r>
              <a:rPr lang="en-US" baseline="-25000" dirty="0"/>
              <a:t>2</a:t>
            </a:r>
            <a:r>
              <a:rPr lang="en-US" dirty="0"/>
              <a:t> cables Sc Link</a:t>
            </a:r>
          </a:p>
          <a:p>
            <a:endParaRPr lang="en-US" dirty="0"/>
          </a:p>
          <a:p>
            <a:pPr marL="36576" indent="0">
              <a:buFont typeface="Arial"/>
              <a:buNone/>
            </a:pP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7B069AF-55EF-53DA-9D13-54535C53B3C2}"/>
              </a:ext>
            </a:extLst>
          </p:cNvPr>
          <p:cNvSpPr txBox="1"/>
          <p:nvPr/>
        </p:nvSpPr>
        <p:spPr>
          <a:xfrm>
            <a:off x="669482" y="6171405"/>
            <a:ext cx="810939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 dirty="0">
                <a:solidFill>
                  <a:srgbClr val="000000"/>
                </a:solidFill>
              </a:rPr>
              <a:t>The Electrical Resistance of Rutherford-Type Superconducting Cable Splices </a:t>
            </a:r>
            <a:r>
              <a:rPr lang="fr-FR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IEEE Trans. </a:t>
            </a:r>
            <a:r>
              <a:rPr lang="fr-FR" sz="9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</a:t>
            </a:r>
            <a:r>
              <a:rPr lang="fr-FR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9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fr-FR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900" b="1" dirty="0">
                <a:solidFill>
                  <a:srgbClr val="000000"/>
                </a:solidFill>
              </a:rPr>
              <a:t>, VOL. 25, NO. 3, 2015 </a:t>
            </a:r>
            <a:endParaRPr lang="en-US" sz="900" b="1" dirty="0">
              <a:solidFill>
                <a:srgbClr val="00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AC0C0ED-67E0-E3AA-0CB4-D75E89F965B1}"/>
              </a:ext>
            </a:extLst>
          </p:cNvPr>
          <p:cNvSpPr txBox="1"/>
          <p:nvPr/>
        </p:nvSpPr>
        <p:spPr>
          <a:xfrm>
            <a:off x="685801" y="6446441"/>
            <a:ext cx="81093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 dirty="0">
                <a:solidFill>
                  <a:srgbClr val="000000"/>
                </a:solidFill>
              </a:rPr>
              <a:t>S. Giannelli Investigation of Splice Resistances of High-Current MgB2 Cables Operated in Liquid and Helium Gas </a:t>
            </a:r>
            <a:r>
              <a:rPr lang="fr-FR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IEEE Trans. </a:t>
            </a:r>
            <a:r>
              <a:rPr lang="fr-FR" sz="9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</a:t>
            </a:r>
            <a:r>
              <a:rPr lang="fr-FR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9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fr-FR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900" b="1" dirty="0">
                <a:solidFill>
                  <a:srgbClr val="000000"/>
                </a:solidFill>
              </a:rPr>
              <a:t>, VOL. 27, NO. 4, AUGUST 2017 </a:t>
            </a:r>
            <a:endParaRPr lang="en-US" sz="900" b="1" dirty="0">
              <a:solidFill>
                <a:srgbClr val="0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4F98BD-BA52-E7D3-1623-60E0EAFF8E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6870" y="3816125"/>
            <a:ext cx="2669759" cy="18068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ACC8C3-BC11-9D25-DFDC-320BFDF3B1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31929" y="3620572"/>
            <a:ext cx="3263265" cy="23625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CCCD370-E5AB-9E40-A426-2890C600ED4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9686" y="1830566"/>
            <a:ext cx="1582969" cy="1264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3496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033DC-7990-27B2-00D9-8F70EF9C4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6523"/>
            <a:ext cx="8226854" cy="940443"/>
          </a:xfrm>
        </p:spPr>
        <p:txBody>
          <a:bodyPr>
            <a:noAutofit/>
          </a:bodyPr>
          <a:lstStyle/>
          <a:p>
            <a:r>
              <a:rPr lang="en-US" sz="4000" b="1" dirty="0"/>
              <a:t>Normal zone propagation velocity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5DEE4A-2572-1F13-4364-8F0A7EBE0F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33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84BD73-68CE-E9D7-D50A-D4FCE4B25EB5}"/>
              </a:ext>
            </a:extLst>
          </p:cNvPr>
          <p:cNvSpPr txBox="1"/>
          <p:nvPr/>
        </p:nvSpPr>
        <p:spPr>
          <a:xfrm>
            <a:off x="752848" y="6280724"/>
            <a:ext cx="76355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 dirty="0">
                <a:solidFill>
                  <a:srgbClr val="000000"/>
                </a:solidFill>
              </a:rPr>
              <a:t>J. Fleiter Quench Propagation in Nb3Sn Rutherford Cables for the Hi-Lumi Quadrupole Magnets", IEEE Trans. Appl. </a:t>
            </a:r>
            <a:r>
              <a:rPr lang="en-GB" sz="900" b="1" dirty="0" err="1">
                <a:solidFill>
                  <a:srgbClr val="000000"/>
                </a:solidFill>
              </a:rPr>
              <a:t>Supercond</a:t>
            </a:r>
            <a:r>
              <a:rPr lang="en-GB" sz="900" b="1" dirty="0">
                <a:solidFill>
                  <a:srgbClr val="000000"/>
                </a:solidFill>
              </a:rPr>
              <a:t>, vol.25, no.3, pp.1-4, 2015.</a:t>
            </a:r>
            <a:endParaRPr lang="en-US" sz="900" b="1" dirty="0">
              <a:solidFill>
                <a:srgbClr val="000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D97785A-1557-64F8-741A-225B8599E8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815" y="2468574"/>
            <a:ext cx="3566874" cy="147747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EE56118-9968-1E53-F8D7-8C111EE77C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8962" y="3883017"/>
            <a:ext cx="2569997" cy="207686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5F6D2A5-769D-CF58-79CB-4FB429501D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24494" y="3833041"/>
            <a:ext cx="3342160" cy="217681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49247B4-E202-816A-54E0-82113E3CB1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6605" y="1062305"/>
            <a:ext cx="3350443" cy="2676389"/>
          </a:xfrm>
          <a:prstGeom prst="rect">
            <a:avLst/>
          </a:prstGeom>
        </p:spPr>
      </p:pic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09C70FA1-25F5-39AE-EFFA-C9B69A5A0651}"/>
              </a:ext>
            </a:extLst>
          </p:cNvPr>
          <p:cNvSpPr txBox="1">
            <a:spLocks/>
          </p:cNvSpPr>
          <p:nvPr/>
        </p:nvSpPr>
        <p:spPr>
          <a:xfrm>
            <a:off x="457200" y="1325608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NZPV measured by time of flight</a:t>
            </a:r>
          </a:p>
          <a:p>
            <a:r>
              <a:rPr lang="en-US" sz="2400" dirty="0"/>
              <a:t>Quench triggered by Heater</a:t>
            </a:r>
          </a:p>
          <a:p>
            <a:r>
              <a:rPr lang="en-US" sz="2400" dirty="0"/>
              <a:t>Transverse delay quench</a:t>
            </a:r>
          </a:p>
          <a:p>
            <a:pPr marL="36576" indent="0">
              <a:buNone/>
            </a:pPr>
            <a:endParaRPr lang="en-US" sz="2400" dirty="0"/>
          </a:p>
          <a:p>
            <a:pPr marL="36576" indent="0">
              <a:buNone/>
            </a:pPr>
            <a:endParaRPr lang="en-US" sz="24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D1DE8F2-9634-E854-EC9D-DA9C8D8EED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57072" y="4017089"/>
            <a:ext cx="3530929" cy="2127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8507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24DD1-0193-7551-158D-EC0470D94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MQE and current distribution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6E0A7-9531-6A90-A189-DBCFA2F5DC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40670" y="1172486"/>
            <a:ext cx="4795439" cy="4667421"/>
          </a:xfrm>
        </p:spPr>
        <p:txBody>
          <a:bodyPr/>
          <a:lstStyle/>
          <a:p>
            <a:pPr marL="36576" indent="0">
              <a:buNone/>
            </a:pPr>
            <a:r>
              <a:rPr lang="en-US" dirty="0"/>
              <a:t>MQE on Nb-Ti Nb</a:t>
            </a:r>
            <a:r>
              <a:rPr lang="en-US" baseline="-25000" dirty="0"/>
              <a:t>3</a:t>
            </a:r>
            <a:r>
              <a:rPr lang="en-US" dirty="0"/>
              <a:t>Sn cables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6F1D60-1177-1951-7EAA-AE328F9446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34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A66DC41-B7FC-BA6E-2C21-9CBE8367BC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950" y="1783132"/>
            <a:ext cx="2636150" cy="190107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F02F06A-31B4-ED44-46A5-6944675A9B49}"/>
              </a:ext>
            </a:extLst>
          </p:cNvPr>
          <p:cNvSpPr txBox="1">
            <a:spLocks/>
          </p:cNvSpPr>
          <p:nvPr/>
        </p:nvSpPr>
        <p:spPr>
          <a:xfrm>
            <a:off x="4988915" y="1163946"/>
            <a:ext cx="4033437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dirty="0"/>
              <a:t>Current distribution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EC91282-6245-7B93-2E2B-733603F99C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2930" y="1688429"/>
            <a:ext cx="3042576" cy="16476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1F2455-F5E2-5D40-6325-9490D0A896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0943" y="3694331"/>
            <a:ext cx="3251917" cy="181233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35EEEB0-59A7-8444-89E6-1E7AD5CB9107}"/>
              </a:ext>
            </a:extLst>
          </p:cNvPr>
          <p:cNvSpPr txBox="1"/>
          <p:nvPr/>
        </p:nvSpPr>
        <p:spPr>
          <a:xfrm>
            <a:off x="716991" y="6189570"/>
            <a:ext cx="822685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dirty="0">
                <a:solidFill>
                  <a:srgbClr val="000000"/>
                </a:solidFill>
              </a:rPr>
              <a:t>A. Verweij. , Experimental results of current distribution in Rutherford-type LHC cables </a:t>
            </a:r>
            <a:r>
              <a:rPr lang="fr-FR" sz="8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Cryogenics</a:t>
            </a:r>
            <a:r>
              <a:rPr lang="fr-FR" sz="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40 (2000) 663-70 </a:t>
            </a:r>
            <a:endParaRPr lang="en-US" sz="800" b="1" dirty="0">
              <a:solidFill>
                <a:srgbClr val="0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3A49B2E-F85B-3082-91B0-E3CCBC6F1BC7}"/>
              </a:ext>
            </a:extLst>
          </p:cNvPr>
          <p:cNvSpPr txBox="1"/>
          <p:nvPr/>
        </p:nvSpPr>
        <p:spPr>
          <a:xfrm>
            <a:off x="728576" y="6373574"/>
            <a:ext cx="815406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W. M. de Rapper et al., Thermal Stability at 1.9 K and 4.3 K of Nb3Sn Cables for Quadrupole Magnets for the LHC Upgrade </a:t>
            </a:r>
            <a:r>
              <a:rPr lang="fr-FR" sz="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IEEE Trans. </a:t>
            </a:r>
            <a:r>
              <a:rPr lang="fr-FR" sz="8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</a:t>
            </a:r>
            <a:r>
              <a:rPr lang="fr-FR" sz="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8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fr-FR" sz="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vol. 23, no. 3, 2013</a:t>
            </a:r>
            <a:endParaRPr lang="en-US" sz="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2983D72-DF85-48E0-007E-8DA7B376409B}"/>
              </a:ext>
            </a:extLst>
          </p:cNvPr>
          <p:cNvSpPr txBox="1"/>
          <p:nvPr/>
        </p:nvSpPr>
        <p:spPr>
          <a:xfrm>
            <a:off x="728575" y="6546375"/>
            <a:ext cx="815406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 Willering et al., Stability of Nb-Ti Rutherford Cables Exhibiting Different Contact Resistances </a:t>
            </a:r>
            <a:r>
              <a:rPr lang="fr-FR" sz="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IEEE Trans. </a:t>
            </a:r>
            <a:r>
              <a:rPr lang="fr-FR" sz="8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</a:t>
            </a:r>
            <a:r>
              <a:rPr lang="fr-FR" sz="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8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fr-FR" sz="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vol. 18, no. 2, 2008</a:t>
            </a:r>
            <a:endParaRPr lang="en-US" sz="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480AEB4-46A9-E4EE-8850-D6BDD7ECA8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991" y="3879362"/>
            <a:ext cx="3033999" cy="211732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768EEFB-B353-3CB3-2C48-3D503B755402}"/>
              </a:ext>
            </a:extLst>
          </p:cNvPr>
          <p:cNvSpPr txBox="1"/>
          <p:nvPr/>
        </p:nvSpPr>
        <p:spPr>
          <a:xfrm>
            <a:off x="5286897" y="7915839"/>
            <a:ext cx="4643436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	</a:t>
            </a: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	  	 		  		</a:t>
            </a:r>
          </a:p>
          <a:p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B106F2D-DE35-5250-D37C-8A6DE9C1A45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1808" y="3377330"/>
            <a:ext cx="1546219" cy="231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2762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10C22-FC32-3779-8E34-08B7B26EE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31DD61-00A0-0839-ED03-0234467C39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Electrical commissioning of FRESCA2 May-June 2025</a:t>
            </a:r>
          </a:p>
          <a:p>
            <a:r>
              <a:rPr lang="en-US" dirty="0"/>
              <a:t>First test of Sc cable Q3 2025</a:t>
            </a:r>
          </a:p>
          <a:p>
            <a:r>
              <a:rPr lang="en-US" dirty="0"/>
              <a:t>Develop a VTI operated with </a:t>
            </a:r>
            <a:r>
              <a:rPr lang="en-US" dirty="0" err="1"/>
              <a:t>GHe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6CEB9F-0F9B-528C-CB61-36948A9555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4320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5B545E-DF69-0358-FC3F-175549527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E7BCB-E655-156C-2FF5-ACB97678D0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FRESCA:</a:t>
            </a:r>
          </a:p>
          <a:p>
            <a:pPr lvl="1"/>
            <a:r>
              <a:rPr lang="en-US" dirty="0"/>
              <a:t>A versatile cable test station </a:t>
            </a:r>
          </a:p>
          <a:p>
            <a:pPr lvl="1"/>
            <a:r>
              <a:rPr lang="en-US" dirty="0"/>
              <a:t>Mandatory tool to qualify Sc cable for accelerators applications</a:t>
            </a:r>
          </a:p>
          <a:p>
            <a:pPr lvl="1"/>
            <a:r>
              <a:rPr lang="en-US" dirty="0"/>
              <a:t>In operation since 25 years</a:t>
            </a:r>
          </a:p>
          <a:p>
            <a:pPr lvl="1"/>
            <a:r>
              <a:rPr lang="en-US" dirty="0"/>
              <a:t>Installation of FRESCA2 completed</a:t>
            </a:r>
          </a:p>
          <a:p>
            <a:pPr lvl="1"/>
            <a:r>
              <a:rPr lang="en-US" dirty="0"/>
              <a:t>Cryogenic Commissioning Completed</a:t>
            </a:r>
          </a:p>
          <a:p>
            <a:pPr lvl="1"/>
            <a:r>
              <a:rPr lang="en-US" dirty="0"/>
              <a:t>Electrical commissioning to be completed by mid 2025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B5369F-7DD5-D737-F796-33F34FEDBD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0223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37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309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67C9F7-B42C-B532-0143-E6B9A4C425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34738F-318F-AC1E-8D14-660F1E20C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 of measurements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35184-D076-859E-7CC3-3BB81DAFBB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B2D8E6-3A87-2128-CCF5-014016552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562" y="1173937"/>
            <a:ext cx="7812814" cy="4667421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Rutherford cables (Nb-Ti, Nb</a:t>
            </a:r>
            <a:r>
              <a:rPr lang="en-GB" sz="1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Sn),  round cables (Nb-Ti, MgB</a:t>
            </a:r>
            <a:r>
              <a:rPr lang="en-GB" sz="18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2,</a:t>
            </a: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HTS), HTS stacks , </a:t>
            </a:r>
            <a:r>
              <a:rPr lang="en-GB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Roebel</a:t>
            </a: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cable…</a:t>
            </a:r>
          </a:p>
          <a:p>
            <a:pPr>
              <a:lnSpc>
                <a:spcPct val="150000"/>
              </a:lnSpc>
            </a:pP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UI-measurements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(B, B-direction, T and </a:t>
            </a:r>
            <a:r>
              <a:rPr lang="en-GB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/dt) ⇒</a:t>
            </a:r>
            <a:r>
              <a:rPr lang="en-GB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Ic</a:t>
            </a: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Iq</a:t>
            </a: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n-value</a:t>
            </a:r>
          </a:p>
          <a:p>
            <a:pPr>
              <a:lnSpc>
                <a:spcPct val="150000"/>
              </a:lnSpc>
            </a:pP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UB-measurements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(I, B-direction, T and dB/dt) ⇒</a:t>
            </a: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flux jump stability</a:t>
            </a:r>
          </a:p>
          <a:p>
            <a:pPr>
              <a:lnSpc>
                <a:spcPct val="150000"/>
              </a:lnSpc>
            </a:pP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RRR measurement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(as function of B if needed)</a:t>
            </a:r>
          </a:p>
          <a:p>
            <a:pPr>
              <a:lnSpc>
                <a:spcPct val="150000"/>
              </a:lnSpc>
            </a:pP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of the self field along the cable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⇒transport current distribution among the strands, BICCs</a:t>
            </a:r>
          </a:p>
          <a:p>
            <a:pPr>
              <a:lnSpc>
                <a:spcPct val="150000"/>
              </a:lnSpc>
            </a:pP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of splice/joint resistances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(accuracy better than 0.05 </a:t>
            </a:r>
            <a:r>
              <a:rPr lang="en-GB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nΩ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of (Minimum) Quench Energy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(as function of B, I, T, heater position, heat pulse duration)</a:t>
            </a:r>
          </a:p>
          <a:p>
            <a:pPr>
              <a:lnSpc>
                <a:spcPct val="150000"/>
              </a:lnSpc>
            </a:pPr>
            <a:r>
              <a:rPr lang="en-GB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 of quench velocity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(as function of B, T)</a:t>
            </a:r>
          </a:p>
          <a:p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103F9C-D18C-21BC-D581-8B6C9E512180}"/>
              </a:ext>
            </a:extLst>
          </p:cNvPr>
          <p:cNvSpPr txBox="1"/>
          <p:nvPr/>
        </p:nvSpPr>
        <p:spPr>
          <a:xfrm>
            <a:off x="5575300" y="5684063"/>
            <a:ext cx="7137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ore details in next slides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BBD2A5A-15BC-152F-415C-49D2D8E684AD}"/>
              </a:ext>
            </a:extLst>
          </p:cNvPr>
          <p:cNvSpPr txBox="1"/>
          <p:nvPr/>
        </p:nvSpPr>
        <p:spPr>
          <a:xfrm>
            <a:off x="774493" y="6193002"/>
            <a:ext cx="1281067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A.P. Verweij, </a:t>
            </a:r>
            <a:r>
              <a:rPr lang="en-GB" sz="105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Workshop on test facilities and measurement equipment needed for the LHC exploitation , 12 April 2006</a:t>
            </a:r>
            <a:endParaRPr lang="en-US" sz="105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83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050A3-63DE-8C4F-5808-9EFBE1ECB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4"/>
            <a:ext cx="8686799" cy="940443"/>
          </a:xfrm>
        </p:spPr>
        <p:txBody>
          <a:bodyPr>
            <a:normAutofit fontScale="90000"/>
          </a:bodyPr>
          <a:lstStyle/>
          <a:p>
            <a:r>
              <a:rPr lang="en-GB" sz="4800" b="1" dirty="0"/>
              <a:t>CERN strand and cable Test Facility </a:t>
            </a:r>
            <a:br>
              <a:rPr lang="en-GB" sz="4800" b="1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42B502-2030-82F7-8E06-D3E4A979C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5</a:t>
            </a:fld>
            <a:endParaRPr lang="en-GB"/>
          </a:p>
        </p:txBody>
      </p:sp>
      <p:pic>
        <p:nvPicPr>
          <p:cNvPr id="5" name="Picture 4" descr="A large room with yellow flooring and yellow beams&#10;&#10;AI-generated content may be incorrect.">
            <a:extLst>
              <a:ext uri="{FF2B5EF4-FFF2-40B4-BE49-F238E27FC236}">
                <a16:creationId xmlns:a16="http://schemas.microsoft.com/office/drawing/2014/main" id="{90E72222-F671-BA5E-244B-5093B62104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8814" y="1020081"/>
            <a:ext cx="4817838" cy="481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783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4205203"/>
            <a:ext cx="9144000" cy="4667421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56247" y="141344"/>
            <a:ext cx="9144000" cy="62189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4400" b="1" dirty="0"/>
              <a:t>CERN strand and cable Test Facility </a:t>
            </a:r>
          </a:p>
          <a:p>
            <a:pPr lvl="1"/>
            <a:r>
              <a:rPr lang="en-GB" sz="2000" dirty="0"/>
              <a:t>Test stations 1-4: Strand</a:t>
            </a:r>
            <a:r>
              <a:rPr lang="en-GB" sz="2000" i="1" dirty="0"/>
              <a:t> </a:t>
            </a:r>
            <a:r>
              <a:rPr lang="en-GB" sz="2000" i="1" dirty="0" err="1"/>
              <a:t>I</a:t>
            </a:r>
            <a:r>
              <a:rPr lang="en-GB" sz="2000" i="1" baseline="-25000" dirty="0" err="1"/>
              <a:t>c</a:t>
            </a:r>
            <a:r>
              <a:rPr lang="en-GB" sz="2000" dirty="0"/>
              <a:t> (12-15 T, 1.9-4.3 K)</a:t>
            </a:r>
          </a:p>
          <a:p>
            <a:pPr lvl="1"/>
            <a:r>
              <a:rPr lang="en-GB" sz="2000" dirty="0"/>
              <a:t>Test station 5: cable magnetization (1.8 T. 1.9-4.3 K)</a:t>
            </a:r>
          </a:p>
          <a:p>
            <a:pPr lvl="1"/>
            <a:r>
              <a:rPr lang="en-GB" sz="2000" dirty="0"/>
              <a:t>Test station 6: VSM (10 T, Variable Temp.)</a:t>
            </a:r>
          </a:p>
          <a:p>
            <a:pPr lvl="1"/>
            <a:r>
              <a:rPr lang="en-GB" sz="2000" dirty="0"/>
              <a:t>Test station 7: RRR and inter-strand resistance</a:t>
            </a:r>
          </a:p>
          <a:p>
            <a:pPr lvl="1"/>
            <a:r>
              <a:rPr lang="en-GB" sz="2000" b="1" dirty="0"/>
              <a:t>FRESCA1</a:t>
            </a:r>
            <a:r>
              <a:rPr lang="en-GB" sz="2000" dirty="0"/>
              <a:t>: cable </a:t>
            </a:r>
            <a:r>
              <a:rPr lang="en-GB" sz="2000" i="1" dirty="0" err="1"/>
              <a:t>I</a:t>
            </a:r>
            <a:r>
              <a:rPr lang="en-GB" sz="2000" i="1" baseline="-25000" dirty="0" err="1"/>
              <a:t>c</a:t>
            </a:r>
            <a:r>
              <a:rPr lang="en-GB" sz="2000" dirty="0"/>
              <a:t> test station (9.6 T 1.9-4.3 K)</a:t>
            </a:r>
          </a:p>
          <a:p>
            <a:pPr lvl="1"/>
            <a:r>
              <a:rPr lang="en-GB" sz="2000" b="1" dirty="0">
                <a:solidFill>
                  <a:srgbClr val="FF0000"/>
                </a:solidFill>
              </a:rPr>
              <a:t>FRESCA2: cable </a:t>
            </a:r>
            <a:r>
              <a:rPr lang="en-GB" sz="2000" b="1" i="1" dirty="0" err="1">
                <a:solidFill>
                  <a:srgbClr val="FF0000"/>
                </a:solidFill>
              </a:rPr>
              <a:t>I</a:t>
            </a:r>
            <a:r>
              <a:rPr lang="en-GB" sz="2000" b="1" i="1" baseline="-25000" dirty="0" err="1">
                <a:solidFill>
                  <a:srgbClr val="FF0000"/>
                </a:solidFill>
              </a:rPr>
              <a:t>c</a:t>
            </a:r>
            <a:r>
              <a:rPr lang="en-GB" sz="2000" b="1" i="1" dirty="0">
                <a:solidFill>
                  <a:srgbClr val="FF0000"/>
                </a:solidFill>
              </a:rPr>
              <a:t> </a:t>
            </a:r>
            <a:r>
              <a:rPr lang="en-GB" sz="2000" b="1" dirty="0">
                <a:solidFill>
                  <a:srgbClr val="FF0000"/>
                </a:solidFill>
              </a:rPr>
              <a:t>test station (13 T, 1.9-4.3 K)</a:t>
            </a:r>
          </a:p>
          <a:p>
            <a:pPr lvl="1"/>
            <a:r>
              <a:rPr lang="en-GB" sz="2000" b="1" dirty="0">
                <a:solidFill>
                  <a:srgbClr val="FF0000"/>
                </a:solidFill>
              </a:rPr>
              <a:t>Upgrade of Test station 1: Strand </a:t>
            </a:r>
            <a:r>
              <a:rPr lang="en-GB" sz="2000" b="1" i="1" dirty="0" err="1">
                <a:solidFill>
                  <a:srgbClr val="FF0000"/>
                </a:solidFill>
              </a:rPr>
              <a:t>I</a:t>
            </a:r>
            <a:r>
              <a:rPr lang="en-GB" sz="2000" b="1" i="1" baseline="-25000" dirty="0" err="1">
                <a:solidFill>
                  <a:srgbClr val="FF0000"/>
                </a:solidFill>
              </a:rPr>
              <a:t>c</a:t>
            </a:r>
            <a:r>
              <a:rPr lang="en-GB" sz="2000" b="1" dirty="0">
                <a:solidFill>
                  <a:srgbClr val="FF0000"/>
                </a:solidFill>
              </a:rPr>
              <a:t> (20 T, 1.9-4.3 K, then VTI)</a:t>
            </a:r>
          </a:p>
          <a:p>
            <a:pPr lvl="1"/>
            <a:r>
              <a:rPr lang="en-GB" sz="2000" b="1" dirty="0">
                <a:solidFill>
                  <a:srgbClr val="FF0000"/>
                </a:solidFill>
              </a:rPr>
              <a:t>Upgrade of test station 5 : Strand </a:t>
            </a:r>
            <a:r>
              <a:rPr lang="en-GB" sz="2000" b="1" dirty="0" err="1">
                <a:solidFill>
                  <a:srgbClr val="FF0000"/>
                </a:solidFill>
              </a:rPr>
              <a:t>Ic</a:t>
            </a:r>
            <a:r>
              <a:rPr lang="en-GB" sz="2000" b="1" dirty="0">
                <a:solidFill>
                  <a:srgbClr val="FF0000"/>
                </a:solidFill>
              </a:rPr>
              <a:t> (split pair 10 T, 1.9-4.3 K, then VTI)</a:t>
            </a:r>
          </a:p>
          <a:p>
            <a:pPr lvl="1"/>
            <a:endParaRPr lang="en-GB" sz="2000" dirty="0"/>
          </a:p>
          <a:p>
            <a:pPr lvl="1"/>
            <a:endParaRPr lang="en-GB" sz="2400" dirty="0"/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682653" y="2757127"/>
            <a:ext cx="8461347" cy="110896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 rot="20125882">
            <a:off x="7075101" y="2124541"/>
            <a:ext cx="2145154" cy="525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2800" b="1" dirty="0">
                <a:solidFill>
                  <a:srgbClr val="FF0000"/>
                </a:solidFill>
              </a:rPr>
              <a:t>Upgrade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829270" y="3952875"/>
            <a:ext cx="7857531" cy="2663108"/>
            <a:chOff x="625598" y="3171946"/>
            <a:chExt cx="8410381" cy="3156515"/>
          </a:xfrm>
        </p:grpSpPr>
        <p:grpSp>
          <p:nvGrpSpPr>
            <p:cNvPr id="71" name="Group 70"/>
            <p:cNvGrpSpPr/>
            <p:nvPr/>
          </p:nvGrpSpPr>
          <p:grpSpPr>
            <a:xfrm>
              <a:off x="625598" y="3171946"/>
              <a:ext cx="8192646" cy="3156515"/>
              <a:chOff x="625598" y="3162421"/>
              <a:chExt cx="8192646" cy="3156515"/>
            </a:xfrm>
          </p:grpSpPr>
          <p:grpSp>
            <p:nvGrpSpPr>
              <p:cNvPr id="69" name="Group 68"/>
              <p:cNvGrpSpPr/>
              <p:nvPr/>
            </p:nvGrpSpPr>
            <p:grpSpPr>
              <a:xfrm>
                <a:off x="625598" y="3162421"/>
                <a:ext cx="8192646" cy="3156515"/>
                <a:chOff x="625598" y="3162421"/>
                <a:chExt cx="8192646" cy="3156515"/>
              </a:xfrm>
            </p:grpSpPr>
            <p:grpSp>
              <p:nvGrpSpPr>
                <p:cNvPr id="67" name="Group 66"/>
                <p:cNvGrpSpPr/>
                <p:nvPr/>
              </p:nvGrpSpPr>
              <p:grpSpPr>
                <a:xfrm>
                  <a:off x="625598" y="3162421"/>
                  <a:ext cx="8192646" cy="3156515"/>
                  <a:chOff x="625598" y="3181471"/>
                  <a:chExt cx="8192646" cy="3156515"/>
                </a:xfrm>
              </p:grpSpPr>
              <p:grpSp>
                <p:nvGrpSpPr>
                  <p:cNvPr id="12" name="Group 11"/>
                  <p:cNvGrpSpPr/>
                  <p:nvPr/>
                </p:nvGrpSpPr>
                <p:grpSpPr>
                  <a:xfrm>
                    <a:off x="625598" y="3181471"/>
                    <a:ext cx="8192646" cy="3156515"/>
                    <a:chOff x="1511304" y="831146"/>
                    <a:chExt cx="8306464" cy="3325049"/>
                  </a:xfrm>
                </p:grpSpPr>
                <p:pic>
                  <p:nvPicPr>
                    <p:cNvPr id="13" name="Picture 12"/>
                    <p:cNvPicPr>
                      <a:picLocks noChangeAspect="1"/>
                    </p:cNvPicPr>
                    <p:nvPr/>
                  </p:nvPicPr>
                  <p:blipFill rotWithShape="1">
                    <a:blip r:embed="rId2" cstate="print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/>
                  </p:blipFill>
                  <p:spPr>
                    <a:xfrm>
                      <a:off x="1511304" y="831146"/>
                      <a:ext cx="8306464" cy="3325049"/>
                    </a:xfrm>
                    <a:prstGeom prst="rect">
                      <a:avLst/>
                    </a:prstGeom>
                  </p:spPr>
                </p:pic>
                <p:sp>
                  <p:nvSpPr>
                    <p:cNvPr id="14" name="Rectangle 13"/>
                    <p:cNvSpPr/>
                    <p:nvPr/>
                  </p:nvSpPr>
                  <p:spPr>
                    <a:xfrm>
                      <a:off x="3469837" y="2745407"/>
                      <a:ext cx="759806" cy="624202"/>
                    </a:xfrm>
                    <a:prstGeom prst="rect">
                      <a:avLst/>
                    </a:prstGeom>
                    <a:noFill/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>
                        <a:solidFill>
                          <a:srgbClr val="FF0000"/>
                        </a:solidFill>
                      </a:endParaRPr>
                    </a:p>
                  </p:txBody>
                </p:sp>
                <p:sp>
                  <p:nvSpPr>
                    <p:cNvPr id="15" name="Rectangle 14"/>
                    <p:cNvSpPr/>
                    <p:nvPr/>
                  </p:nvSpPr>
                  <p:spPr>
                    <a:xfrm>
                      <a:off x="7443912" y="1387994"/>
                      <a:ext cx="759806" cy="624202"/>
                    </a:xfrm>
                    <a:prstGeom prst="rect">
                      <a:avLst/>
                    </a:prstGeom>
                    <a:noFill/>
                    <a:ln w="25400"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>
                        <a:solidFill>
                          <a:srgbClr val="FF0000"/>
                        </a:solidFill>
                      </a:endParaRPr>
                    </a:p>
                  </p:txBody>
                </p:sp>
              </p:grpSp>
              <p:sp>
                <p:nvSpPr>
                  <p:cNvPr id="29" name="Rectangle 28"/>
                  <p:cNvSpPr/>
                  <p:nvPr/>
                </p:nvSpPr>
                <p:spPr>
                  <a:xfrm>
                    <a:off x="5291640" y="4572639"/>
                    <a:ext cx="661984" cy="38580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sz="1600" b="1" dirty="0">
                        <a:solidFill>
                          <a:srgbClr val="0070C0"/>
                        </a:solidFill>
                      </a:rPr>
                      <a:t>VSM</a:t>
                    </a:r>
                    <a:endParaRPr lang="en-GB" sz="1600" dirty="0">
                      <a:solidFill>
                        <a:srgbClr val="0070C0"/>
                      </a:solidFill>
                    </a:endParaRPr>
                  </a:p>
                </p:txBody>
              </p:sp>
              <p:sp>
                <p:nvSpPr>
                  <p:cNvPr id="30" name="Rectangle 29"/>
                  <p:cNvSpPr/>
                  <p:nvPr/>
                </p:nvSpPr>
                <p:spPr>
                  <a:xfrm>
                    <a:off x="5963427" y="4488657"/>
                    <a:ext cx="660296" cy="38580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sz="1600" b="1" dirty="0">
                        <a:solidFill>
                          <a:srgbClr val="0070C0"/>
                        </a:solidFill>
                      </a:rPr>
                      <a:t>RRR</a:t>
                    </a:r>
                    <a:endParaRPr lang="en-GB" sz="1600" dirty="0">
                      <a:solidFill>
                        <a:srgbClr val="0070C0"/>
                      </a:solidFill>
                    </a:endParaRPr>
                  </a:p>
                </p:txBody>
              </p:sp>
              <p:sp>
                <p:nvSpPr>
                  <p:cNvPr id="31" name="Rectangle 30"/>
                  <p:cNvSpPr/>
                  <p:nvPr/>
                </p:nvSpPr>
                <p:spPr>
                  <a:xfrm>
                    <a:off x="4399564" y="4502538"/>
                    <a:ext cx="982594" cy="66638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GB" sz="1600" b="1" dirty="0">
                        <a:solidFill>
                          <a:srgbClr val="0070C0"/>
                        </a:solidFill>
                      </a:rPr>
                      <a:t>Magnetization</a:t>
                    </a:r>
                    <a:endParaRPr lang="en-GB" sz="1600" dirty="0">
                      <a:solidFill>
                        <a:srgbClr val="0070C0"/>
                      </a:solidFill>
                    </a:endParaRPr>
                  </a:p>
                </p:txBody>
              </p:sp>
              <p:cxnSp>
                <p:nvCxnSpPr>
                  <p:cNvPr id="32" name="Straight Arrow Connector 31"/>
                  <p:cNvCxnSpPr/>
                  <p:nvPr/>
                </p:nvCxnSpPr>
                <p:spPr>
                  <a:xfrm flipV="1">
                    <a:off x="4953781" y="4109365"/>
                    <a:ext cx="0" cy="398594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6" name="Rectangle 35"/>
                  <p:cNvSpPr/>
                  <p:nvPr/>
                </p:nvSpPr>
                <p:spPr>
                  <a:xfrm>
                    <a:off x="6530975" y="4443560"/>
                    <a:ext cx="1198727" cy="38580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sz="1600" b="1" dirty="0">
                        <a:solidFill>
                          <a:srgbClr val="0070C0"/>
                        </a:solidFill>
                      </a:rPr>
                      <a:t>FRESCA1</a:t>
                    </a:r>
                    <a:endParaRPr lang="en-GB" sz="1600" dirty="0">
                      <a:solidFill>
                        <a:srgbClr val="0070C0"/>
                      </a:solidFill>
                    </a:endParaRPr>
                  </a:p>
                </p:txBody>
              </p:sp>
              <p:sp>
                <p:nvSpPr>
                  <p:cNvPr id="37" name="Rectangle 36"/>
                  <p:cNvSpPr/>
                  <p:nvPr/>
                </p:nvSpPr>
                <p:spPr>
                  <a:xfrm>
                    <a:off x="6503253" y="4851196"/>
                    <a:ext cx="1198727" cy="38580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rgbClr val="FF0000"/>
                    </a:solidFill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GB" sz="1600" b="1" dirty="0">
                        <a:solidFill>
                          <a:srgbClr val="FF0000"/>
                        </a:solidFill>
                      </a:rPr>
                      <a:t>FRESCA2</a:t>
                    </a:r>
                    <a:endParaRPr lang="en-GB" sz="1600" dirty="0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38" name="Oval 37"/>
                  <p:cNvSpPr/>
                  <p:nvPr/>
                </p:nvSpPr>
                <p:spPr>
                  <a:xfrm>
                    <a:off x="2807679" y="3928435"/>
                    <a:ext cx="182032" cy="180930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39" name="Oval 38"/>
                  <p:cNvSpPr/>
                  <p:nvPr/>
                </p:nvSpPr>
                <p:spPr>
                  <a:xfrm>
                    <a:off x="3319170" y="3909415"/>
                    <a:ext cx="182032" cy="180930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0" name="Oval 39"/>
                  <p:cNvSpPr/>
                  <p:nvPr/>
                </p:nvSpPr>
                <p:spPr>
                  <a:xfrm>
                    <a:off x="3828517" y="3919567"/>
                    <a:ext cx="182032" cy="180930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1" name="Oval 40"/>
                  <p:cNvSpPr/>
                  <p:nvPr/>
                </p:nvSpPr>
                <p:spPr>
                  <a:xfrm>
                    <a:off x="4333344" y="3919567"/>
                    <a:ext cx="182032" cy="180930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2" name="Oval 41"/>
                  <p:cNvSpPr/>
                  <p:nvPr/>
                </p:nvSpPr>
                <p:spPr>
                  <a:xfrm>
                    <a:off x="4836295" y="3937990"/>
                    <a:ext cx="182032" cy="180930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3" name="Oval 42"/>
                  <p:cNvSpPr/>
                  <p:nvPr/>
                </p:nvSpPr>
                <p:spPr>
                  <a:xfrm>
                    <a:off x="5493942" y="3919567"/>
                    <a:ext cx="182032" cy="180930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4" name="Oval 43"/>
                  <p:cNvSpPr/>
                  <p:nvPr/>
                </p:nvSpPr>
                <p:spPr>
                  <a:xfrm>
                    <a:off x="5848372" y="3918313"/>
                    <a:ext cx="182032" cy="180930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5" name="Oval 44"/>
                  <p:cNvSpPr/>
                  <p:nvPr/>
                </p:nvSpPr>
                <p:spPr>
                  <a:xfrm>
                    <a:off x="7809981" y="4410654"/>
                    <a:ext cx="245944" cy="273294"/>
                  </a:xfrm>
                  <a:prstGeom prst="ellipse">
                    <a:avLst/>
                  </a:prstGeom>
                  <a:solidFill>
                    <a:srgbClr val="0C377B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46" name="Oval 45"/>
                  <p:cNvSpPr/>
                  <p:nvPr/>
                </p:nvSpPr>
                <p:spPr>
                  <a:xfrm>
                    <a:off x="7832412" y="4764076"/>
                    <a:ext cx="245944" cy="273294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47" name="Rectangle 46"/>
                  <p:cNvSpPr/>
                  <p:nvPr/>
                </p:nvSpPr>
                <p:spPr>
                  <a:xfrm>
                    <a:off x="2601036" y="4484139"/>
                    <a:ext cx="1852461" cy="385801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n-GB" sz="1600" b="1" dirty="0" err="1">
                        <a:solidFill>
                          <a:srgbClr val="0070C0"/>
                        </a:solidFill>
                      </a:rPr>
                      <a:t>Ic</a:t>
                    </a:r>
                    <a:r>
                      <a:rPr lang="en-GB" sz="1600" b="1" dirty="0">
                        <a:solidFill>
                          <a:srgbClr val="0070C0"/>
                        </a:solidFill>
                      </a:rPr>
                      <a:t> strands 1-4</a:t>
                    </a:r>
                    <a:endParaRPr lang="en-GB" sz="1600" dirty="0">
                      <a:solidFill>
                        <a:srgbClr val="0070C0"/>
                      </a:solidFill>
                    </a:endParaRPr>
                  </a:p>
                </p:txBody>
              </p:sp>
              <p:sp>
                <p:nvSpPr>
                  <p:cNvPr id="60" name="Oval 59"/>
                  <p:cNvSpPr/>
                  <p:nvPr/>
                </p:nvSpPr>
                <p:spPr>
                  <a:xfrm>
                    <a:off x="7800108" y="4029030"/>
                    <a:ext cx="245944" cy="273294"/>
                  </a:xfrm>
                  <a:prstGeom prst="ellipse">
                    <a:avLst/>
                  </a:prstGeom>
                  <a:solidFill>
                    <a:srgbClr val="5F5F5F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1" name="Oval 60"/>
                  <p:cNvSpPr/>
                  <p:nvPr/>
                </p:nvSpPr>
                <p:spPr>
                  <a:xfrm>
                    <a:off x="7724210" y="3619145"/>
                    <a:ext cx="245944" cy="273294"/>
                  </a:xfrm>
                  <a:prstGeom prst="ellipse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68" name="Group 67"/>
                <p:cNvGrpSpPr/>
                <p:nvPr/>
              </p:nvGrpSpPr>
              <p:grpSpPr>
                <a:xfrm>
                  <a:off x="2918535" y="3764917"/>
                  <a:ext cx="5215782" cy="1262728"/>
                  <a:chOff x="2918535" y="3764917"/>
                  <a:chExt cx="5215782" cy="1262728"/>
                </a:xfrm>
              </p:grpSpPr>
              <p:cxnSp>
                <p:nvCxnSpPr>
                  <p:cNvPr id="24" name="Straight Arrow Connector 23"/>
                  <p:cNvCxnSpPr/>
                  <p:nvPr/>
                </p:nvCxnSpPr>
                <p:spPr>
                  <a:xfrm flipV="1">
                    <a:off x="2918535" y="4084506"/>
                    <a:ext cx="0" cy="398594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Arrow Connector 25"/>
                  <p:cNvCxnSpPr/>
                  <p:nvPr/>
                </p:nvCxnSpPr>
                <p:spPr>
                  <a:xfrm flipV="1">
                    <a:off x="3439235" y="4084506"/>
                    <a:ext cx="0" cy="398594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Arrow Connector 26"/>
                  <p:cNvCxnSpPr/>
                  <p:nvPr/>
                </p:nvCxnSpPr>
                <p:spPr>
                  <a:xfrm flipV="1">
                    <a:off x="3921835" y="4121894"/>
                    <a:ext cx="0" cy="398594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Arrow Connector 27"/>
                  <p:cNvCxnSpPr/>
                  <p:nvPr/>
                </p:nvCxnSpPr>
                <p:spPr>
                  <a:xfrm flipV="1">
                    <a:off x="4442828" y="4092312"/>
                    <a:ext cx="0" cy="398594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Arrow Connector 32"/>
                  <p:cNvCxnSpPr/>
                  <p:nvPr/>
                </p:nvCxnSpPr>
                <p:spPr>
                  <a:xfrm flipV="1">
                    <a:off x="5584958" y="4184703"/>
                    <a:ext cx="0" cy="398594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Arrow Connector 33"/>
                  <p:cNvCxnSpPr/>
                  <p:nvPr/>
                </p:nvCxnSpPr>
                <p:spPr>
                  <a:xfrm flipH="1" flipV="1">
                    <a:off x="6068508" y="4206251"/>
                    <a:ext cx="208467" cy="314237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Arrow Connector 56"/>
                  <p:cNvCxnSpPr/>
                  <p:nvPr/>
                </p:nvCxnSpPr>
                <p:spPr>
                  <a:xfrm flipV="1">
                    <a:off x="7635896" y="4577599"/>
                    <a:ext cx="137139" cy="164675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Arrow Connector 61"/>
                  <p:cNvCxnSpPr>
                    <a:endCxn id="46" idx="3"/>
                  </p:cNvCxnSpPr>
                  <p:nvPr/>
                </p:nvCxnSpPr>
                <p:spPr>
                  <a:xfrm flipV="1">
                    <a:off x="7664681" y="4978297"/>
                    <a:ext cx="203749" cy="49348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Arrow Connector 64"/>
                  <p:cNvCxnSpPr>
                    <a:stCxn id="59" idx="1"/>
                  </p:cNvCxnSpPr>
                  <p:nvPr/>
                </p:nvCxnSpPr>
                <p:spPr>
                  <a:xfrm flipH="1">
                    <a:off x="8003564" y="3764917"/>
                    <a:ext cx="130753" cy="385146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58" name="Rectangle 57"/>
              <p:cNvSpPr/>
              <p:nvPr/>
            </p:nvSpPr>
            <p:spPr>
              <a:xfrm>
                <a:off x="6414186" y="3501513"/>
                <a:ext cx="1141339" cy="6663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r>
                  <a:rPr lang="en-GB" sz="1600" b="1" dirty="0">
                    <a:solidFill>
                      <a:srgbClr val="00B050"/>
                    </a:solidFill>
                  </a:rPr>
                  <a:t>Cold Box</a:t>
                </a:r>
              </a:p>
              <a:p>
                <a:r>
                  <a:rPr lang="en-GB" sz="1600" b="1" dirty="0">
                    <a:solidFill>
                      <a:srgbClr val="00B050"/>
                    </a:solidFill>
                  </a:rPr>
                  <a:t> 5 g/s</a:t>
                </a:r>
                <a:endParaRPr lang="en-GB" sz="1600" dirty="0">
                  <a:solidFill>
                    <a:srgbClr val="00B050"/>
                  </a:solidFill>
                </a:endParaRPr>
              </a:p>
            </p:txBody>
          </p:sp>
          <p:cxnSp>
            <p:nvCxnSpPr>
              <p:cNvPr id="55" name="Straight Arrow Connector 54"/>
              <p:cNvCxnSpPr>
                <a:stCxn id="58" idx="3"/>
              </p:cNvCxnSpPr>
              <p:nvPr/>
            </p:nvCxnSpPr>
            <p:spPr>
              <a:xfrm flipV="1">
                <a:off x="7555526" y="3759261"/>
                <a:ext cx="265916" cy="75444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Rectangle 58"/>
            <p:cNvSpPr/>
            <p:nvPr/>
          </p:nvSpPr>
          <p:spPr>
            <a:xfrm>
              <a:off x="8134317" y="3441249"/>
              <a:ext cx="901662" cy="66638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r>
                <a:rPr lang="en-GB" sz="1600" b="1" dirty="0">
                  <a:solidFill>
                    <a:srgbClr val="5F5F5F"/>
                  </a:solidFill>
                </a:rPr>
                <a:t>Buffer</a:t>
              </a:r>
            </a:p>
            <a:p>
              <a:r>
                <a:rPr lang="en-GB" sz="1600" b="1" dirty="0">
                  <a:solidFill>
                    <a:srgbClr val="5F5F5F"/>
                  </a:solidFill>
                </a:rPr>
                <a:t>6 </a:t>
              </a:r>
              <a:r>
                <a:rPr lang="en-GB" sz="1600" b="1" dirty="0" err="1">
                  <a:solidFill>
                    <a:srgbClr val="5F5F5F"/>
                  </a:solidFill>
                </a:rPr>
                <a:t>kLHe</a:t>
              </a:r>
              <a:endParaRPr lang="en-GB" sz="1600" dirty="0">
                <a:solidFill>
                  <a:srgbClr val="5F5F5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9575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E0BDA-747A-2F21-A889-3E873AB64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FRESCA1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DB4780-090A-3F8A-FB84-66EAECA424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95289"/>
            <a:ext cx="5067300" cy="4667421"/>
          </a:xfrm>
        </p:spPr>
        <p:txBody>
          <a:bodyPr>
            <a:noAutofit/>
          </a:bodyPr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Built in 1995-1998, operational since then</a:t>
            </a: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lvl="1"/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88 mm dipole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to 10.1T (at 1.9 K, ~12 kA), </a:t>
            </a:r>
          </a:p>
          <a:p>
            <a:pPr lvl="1"/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Operating field of 9.6 T</a:t>
            </a:r>
          </a:p>
          <a:p>
            <a:pPr lvl="1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 housed in an independently cooled cryostat.</a:t>
            </a:r>
          </a:p>
          <a:p>
            <a:pPr lvl="1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leads of 18 kA</a:t>
            </a:r>
          </a:p>
          <a:p>
            <a:pPr lvl="1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supply of 16 kA 6V 1Q</a:t>
            </a:r>
          </a:p>
          <a:p>
            <a:pPr lvl="1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Dump resistor of 40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mOhm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</a:p>
          <a:p>
            <a:pPr lvl="1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Housed in a second cryostat (called 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Inner Cryostat ID ~70 mm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 volume </a:t>
            </a:r>
            <a:r>
              <a:rPr lang="en-GB" sz="1600" b="1" dirty="0"/>
              <a:t>(homo. field)</a:t>
            </a:r>
            <a:r>
              <a:rPr lang="en-GB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600 mm x 70 mm ∅</a:t>
            </a:r>
          </a:p>
          <a:p>
            <a:pPr lvl="1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Free aperture in Sample holder for Nb-Ti and Nb</a:t>
            </a:r>
            <a:r>
              <a:rPr lang="en-GB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cables  35x35 mm</a:t>
            </a:r>
            <a:r>
              <a:rPr lang="en-GB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/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current with external 32 kA PC or internal Sc transformer (~50 kA).</a:t>
            </a:r>
          </a:p>
          <a:p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754C2E-F226-15C9-20ED-4D5652D5AF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en-GB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C7EEC7-412F-5395-A693-9D46AA6A31ED}"/>
              </a:ext>
            </a:extLst>
          </p:cNvPr>
          <p:cNvSpPr txBox="1"/>
          <p:nvPr/>
        </p:nvSpPr>
        <p:spPr>
          <a:xfrm>
            <a:off x="774493" y="6193002"/>
            <a:ext cx="1281067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A.P. Verweij, 1.9 K Test Facility for the Reception of the Superconducting Cables for the LHC, </a:t>
            </a:r>
            <a:r>
              <a:rPr lang="fr-FR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IEEE Trans. </a:t>
            </a:r>
            <a:r>
              <a:rPr lang="fr-FR" sz="9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</a:t>
            </a:r>
            <a:r>
              <a:rPr lang="fr-FR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9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fr-FR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VOL. 9, NO. 2, JUNE 1999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96F186-EDEF-BB02-E7CC-68B87DF7C0D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91350" y="2709301"/>
            <a:ext cx="2152650" cy="310571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DE573D4-3A4C-9A41-2BE9-97A1868C749C}"/>
              </a:ext>
            </a:extLst>
          </p:cNvPr>
          <p:cNvSpPr txBox="1"/>
          <p:nvPr/>
        </p:nvSpPr>
        <p:spPr>
          <a:xfrm>
            <a:off x="774493" y="6389558"/>
            <a:ext cx="728732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D. Leroy, Design and Manufacture of a Large-Bore 10 T Superconducting Dipole for the CERN Cable Test Facility,</a:t>
            </a:r>
            <a:r>
              <a:rPr lang="fr-FR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IEEE Trans. </a:t>
            </a:r>
            <a:r>
              <a:rPr lang="fr-FR" sz="9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</a:t>
            </a:r>
            <a:r>
              <a:rPr lang="fr-FR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sz="9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fr-FR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10, 1 (2000) pp.178-82</a:t>
            </a:r>
            <a:r>
              <a:rPr lang="en-US" sz="9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675D0FF-425B-88F3-F296-DBF8F35428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4501" y="549944"/>
            <a:ext cx="3471805" cy="1897537"/>
          </a:xfrm>
          <a:prstGeom prst="rect">
            <a:avLst/>
          </a:prstGeom>
        </p:spPr>
      </p:pic>
      <p:pic>
        <p:nvPicPr>
          <p:cNvPr id="18" name="Picture 17" descr="A large metal cylinder in a factory&#10;&#10;AI-generated content may be incorrect.">
            <a:extLst>
              <a:ext uri="{FF2B5EF4-FFF2-40B4-BE49-F238E27FC236}">
                <a16:creationId xmlns:a16="http://schemas.microsoft.com/office/drawing/2014/main" id="{C000F4E9-950B-7835-C303-22854FC2DB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1990" y="3332321"/>
            <a:ext cx="1776702" cy="2220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755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6A69C-D2D0-117F-979E-CDB906184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FRESCA1 Test Facility in 1999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B0B4DE-2C07-CFCA-CC92-77CAF1431C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8</a:t>
            </a:fld>
            <a:endParaRPr lang="en-GB"/>
          </a:p>
        </p:txBody>
      </p:sp>
      <p:pic>
        <p:nvPicPr>
          <p:cNvPr id="10" name="Picture 9" descr="A person standing in a factory&#10;&#10;AI-generated content may be incorrect.">
            <a:extLst>
              <a:ext uri="{FF2B5EF4-FFF2-40B4-BE49-F238E27FC236}">
                <a16:creationId xmlns:a16="http://schemas.microsoft.com/office/drawing/2014/main" id="{AF717F83-2C8A-3AF8-A184-C82DA9496E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141" y="1486617"/>
            <a:ext cx="5466562" cy="4373250"/>
          </a:xfrm>
          <a:prstGeom prst="rect">
            <a:avLst/>
          </a:prstGeom>
        </p:spPr>
      </p:pic>
      <p:pic>
        <p:nvPicPr>
          <p:cNvPr id="20" name="Picture 19" descr="A machine in a factory&#10;&#10;AI-generated content may be incorrect.">
            <a:extLst>
              <a:ext uri="{FF2B5EF4-FFF2-40B4-BE49-F238E27FC236}">
                <a16:creationId xmlns:a16="http://schemas.microsoft.com/office/drawing/2014/main" id="{CDB7CFA5-C54E-C8F6-237E-1BE72B89BC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1" y="1486617"/>
            <a:ext cx="2948122" cy="4373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144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ED286F-9A48-90E6-E612-93AB526194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9C14E-2342-5229-3C1A-7D4779367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FRESCA2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5200A-99E7-27F2-AFB6-78B89BAEE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2120"/>
            <a:ext cx="5019367" cy="4667421"/>
          </a:xfrm>
        </p:spPr>
        <p:txBody>
          <a:bodyPr>
            <a:noAutofit/>
          </a:bodyPr>
          <a:lstStyle/>
          <a:p>
            <a:r>
              <a:rPr lang="en-GB" sz="2000" b="1" dirty="0"/>
              <a:t>Being commissioned in 2025</a:t>
            </a:r>
          </a:p>
          <a:p>
            <a:r>
              <a:rPr lang="en-GB" sz="2000" b="1" dirty="0"/>
              <a:t>Magnet: </a:t>
            </a:r>
          </a:p>
          <a:p>
            <a:pPr lvl="1"/>
            <a:r>
              <a:rPr lang="en-GB" sz="1600" dirty="0"/>
              <a:t>100 mm aperture dipole up to 14.6 T (at 1.9 K, ~12 kA)</a:t>
            </a:r>
          </a:p>
          <a:p>
            <a:pPr lvl="1"/>
            <a:r>
              <a:rPr lang="en-GB" sz="1600" b="1" dirty="0"/>
              <a:t>Operating field of 13 T</a:t>
            </a:r>
            <a:r>
              <a:rPr lang="en-GB" sz="1600" dirty="0"/>
              <a:t>, 10.6 kA</a:t>
            </a:r>
          </a:p>
          <a:p>
            <a:pPr lvl="1"/>
            <a:r>
              <a:rPr lang="en-GB" sz="1600" dirty="0"/>
              <a:t>Magnet housed in an independently cooled cryostat.</a:t>
            </a:r>
          </a:p>
          <a:p>
            <a:pPr lvl="1"/>
            <a:r>
              <a:rPr lang="en-GB" sz="1600" dirty="0"/>
              <a:t>13 kA  HTS Current leads of  LHC</a:t>
            </a:r>
          </a:p>
          <a:p>
            <a:pPr lvl="1"/>
            <a:r>
              <a:rPr lang="en-GB" sz="1600" dirty="0"/>
              <a:t>Power supply of 16 kA 6V</a:t>
            </a:r>
          </a:p>
          <a:p>
            <a:pPr lvl="1"/>
            <a:r>
              <a:rPr lang="en-GB" sz="1600" dirty="0"/>
              <a:t>Dump resistor of 80 </a:t>
            </a:r>
            <a:r>
              <a:rPr lang="en-GB" sz="1600" dirty="0" err="1"/>
              <a:t>mOhm</a:t>
            </a:r>
            <a:endParaRPr lang="en-GB" sz="1600" dirty="0"/>
          </a:p>
          <a:p>
            <a:pPr lvl="1"/>
            <a:endParaRPr lang="en-GB" sz="1200" dirty="0"/>
          </a:p>
          <a:p>
            <a:r>
              <a:rPr lang="en-GB" sz="2000" b="1" dirty="0"/>
              <a:t>Sample</a:t>
            </a:r>
          </a:p>
          <a:p>
            <a:pPr lvl="1"/>
            <a:r>
              <a:rPr lang="en-GB" sz="1600" dirty="0"/>
              <a:t>Housed in a second cryostat (called Inner </a:t>
            </a:r>
            <a:r>
              <a:rPr lang="en-GB" sz="1600" b="1" dirty="0"/>
              <a:t>Cryostat ID of ~82 mm</a:t>
            </a:r>
            <a:r>
              <a:rPr lang="en-GB" sz="1600" dirty="0"/>
              <a:t>)</a:t>
            </a:r>
          </a:p>
          <a:p>
            <a:pPr lvl="1"/>
            <a:r>
              <a:rPr lang="en-GB" sz="1600" dirty="0"/>
              <a:t>Test volume (homo. field) 650 mm x 82 mm ∅</a:t>
            </a:r>
          </a:p>
          <a:p>
            <a:pPr lvl="1"/>
            <a:r>
              <a:rPr lang="en-GB" sz="1600" dirty="0"/>
              <a:t>Sample current with external 32 kA PC or internal </a:t>
            </a:r>
            <a:r>
              <a:rPr lang="en-GB" sz="1600" dirty="0" err="1"/>
              <a:t>s.c.</a:t>
            </a:r>
            <a:r>
              <a:rPr lang="en-GB" sz="1600" dirty="0"/>
              <a:t> transformer (&gt;50 kA).</a:t>
            </a:r>
          </a:p>
          <a:p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6E5F65-A5DE-5944-DA4B-E514510781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5ED1C16-F7AC-43C8-86F3-BE66231DCFAD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AB68BA-31D6-E34B-53FA-51050C1DB4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859746" y="270465"/>
            <a:ext cx="3440579" cy="65875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4EF286-EBDB-93B3-9D1D-3A6745ECAB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8589" y="2635191"/>
            <a:ext cx="920358" cy="2475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4634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CERN_4-3</Template>
  <TotalTime>19561</TotalTime>
  <Words>2590</Words>
  <Application>Microsoft Office PowerPoint</Application>
  <PresentationFormat>On-screen Show (4:3)</PresentationFormat>
  <Paragraphs>361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Arial</vt:lpstr>
      <vt:lpstr>Calibri</vt:lpstr>
      <vt:lpstr>Optima</vt:lpstr>
      <vt:lpstr>Times New Roman</vt:lpstr>
      <vt:lpstr>CERNCorporate4-3</vt:lpstr>
      <vt:lpstr>FRESCA Test Facility CERN Sc cable test stations </vt:lpstr>
      <vt:lpstr>Outline</vt:lpstr>
      <vt:lpstr>Introduction to FRESCA</vt:lpstr>
      <vt:lpstr>Type of measurements </vt:lpstr>
      <vt:lpstr>CERN strand and cable Test Facility  </vt:lpstr>
      <vt:lpstr>PowerPoint Presentation</vt:lpstr>
      <vt:lpstr>FRESCA1</vt:lpstr>
      <vt:lpstr>FRESCA1 Test Facility in 1999</vt:lpstr>
      <vt:lpstr>FRESCA2</vt:lpstr>
      <vt:lpstr>FRESCA2 Inner / Outer Cryostats</vt:lpstr>
      <vt:lpstr>PowerPoint Presentation</vt:lpstr>
      <vt:lpstr>FRESCA2 Magnet Test @SM18</vt:lpstr>
      <vt:lpstr>Transfer of torque magnet/sample</vt:lpstr>
      <vt:lpstr>Integration of FRESCA2</vt:lpstr>
      <vt:lpstr>FRESCA2 pit constraints</vt:lpstr>
      <vt:lpstr>FRESCA 2 Cryostat fabrication</vt:lpstr>
      <vt:lpstr>Assembly of FRESCA 2</vt:lpstr>
      <vt:lpstr>Installation of FRESCA 2 in b163</vt:lpstr>
      <vt:lpstr>FRESCA2 Test Facility in 2024</vt:lpstr>
      <vt:lpstr>FRESCA Field profile</vt:lpstr>
      <vt:lpstr>FRESCA Sample Insert</vt:lpstr>
      <vt:lpstr>Sample Holder of FRESCA1</vt:lpstr>
      <vt:lpstr>Electrical Distribution</vt:lpstr>
      <vt:lpstr>Station 32 kA Quick connect</vt:lpstr>
      <vt:lpstr>Magnet Protection</vt:lpstr>
      <vt:lpstr>Data acquisition system</vt:lpstr>
      <vt:lpstr>Cryogenic operation of FRESCA2</vt:lpstr>
      <vt:lpstr>Cryogenic distribution system</vt:lpstr>
      <vt:lpstr>Overview of typical measurements </vt:lpstr>
      <vt:lpstr>Cable Ic measurements NbTi /Nb3Sn</vt:lpstr>
      <vt:lpstr>Cable Ic measurements MgB2 / HTS</vt:lpstr>
      <vt:lpstr>Cable Splice resistance</vt:lpstr>
      <vt:lpstr>Normal zone propagation velocity</vt:lpstr>
      <vt:lpstr>MQE and current distribution</vt:lpstr>
      <vt:lpstr>Next steps</vt:lpstr>
      <vt:lpstr>Conclusions</vt:lpstr>
      <vt:lpstr>Thank you for your attention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Fresca 2 cryostat status</dc:title>
  <dc:creator>Arnaud Vande Craen</dc:creator>
  <cp:lastModifiedBy>Jerome Fleiter</cp:lastModifiedBy>
  <cp:revision>426</cp:revision>
  <cp:lastPrinted>2018-02-02T07:03:40Z</cp:lastPrinted>
  <dcterms:created xsi:type="dcterms:W3CDTF">2018-02-01T09:40:51Z</dcterms:created>
  <dcterms:modified xsi:type="dcterms:W3CDTF">2025-03-31T11:38:46Z</dcterms:modified>
</cp:coreProperties>
</file>