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9716"/>
    <a:srgbClr val="298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00"/>
    <p:restoredTop sz="95940"/>
  </p:normalViewPr>
  <p:slideViewPr>
    <p:cSldViewPr snapToGrid="0">
      <p:cViewPr>
        <p:scale>
          <a:sx n="55" d="100"/>
          <a:sy n="55" d="100"/>
        </p:scale>
        <p:origin x="1320" y="1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Users\m\mbajko\2016%20TF\SMTW\Copy%20of%20Test%20Stand%20workshopTop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WORKSHOP PARTICIPANTS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37A4-A444-9FFF-9620C066968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37A4-A444-9FFF-9620C066968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37A4-A444-9FFF-9620C066968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37A4-A444-9FFF-9620C066968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5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37A4-A444-9FFF-9620C0669689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37A4-A444-9FFF-9620C066968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37A4-A444-9FFF-9620C066968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37A4-A444-9FFF-9620C066968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37A4-A444-9FFF-9620C0669689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lumMod val="60000"/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3-37A4-A444-9FFF-9620C0669689}"/>
              </c:ext>
            </c:extLst>
          </c:dPt>
          <c:cat>
            <c:strRef>
              <c:f>participants!$J$4:$J$13</c:f>
              <c:strCache>
                <c:ptCount val="10"/>
                <c:pt idx="0">
                  <c:v>USA</c:v>
                </c:pt>
                <c:pt idx="1">
                  <c:v>CERN</c:v>
                </c:pt>
                <c:pt idx="2">
                  <c:v>JAPAN</c:v>
                </c:pt>
                <c:pt idx="3">
                  <c:v>ITALY</c:v>
                </c:pt>
                <c:pt idx="4">
                  <c:v>FRANCE</c:v>
                </c:pt>
                <c:pt idx="5">
                  <c:v>SWEDEN</c:v>
                </c:pt>
                <c:pt idx="6">
                  <c:v>SPAIN</c:v>
                </c:pt>
                <c:pt idx="7">
                  <c:v>SWITZERLAND</c:v>
                </c:pt>
                <c:pt idx="8">
                  <c:v>GERMANY</c:v>
                </c:pt>
                <c:pt idx="9">
                  <c:v>RUSSIA</c:v>
                </c:pt>
              </c:strCache>
            </c:strRef>
          </c:cat>
          <c:val>
            <c:numRef>
              <c:f>participants!$K$4:$K$13</c:f>
              <c:numCache>
                <c:formatCode>General</c:formatCode>
                <c:ptCount val="10"/>
                <c:pt idx="0">
                  <c:v>9</c:v>
                </c:pt>
                <c:pt idx="1">
                  <c:v>30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7A4-A444-9FFF-9620C0669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A0B74-6C69-C949-BBAB-EC3FB20E31FE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2D640-BCE5-0946-AAB8-10A73DE2C8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62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F2150-4378-6C4C-8A76-78AD580D1697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49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3C6-A6D2-C846-B067-879FCC5DF1EA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2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2AE4-68B1-BB47-AE07-F5038F88DE10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4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1EB3-8C77-114C-A647-7C16BEB05433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9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C11C-B6FE-EE4F-942F-94F1CCCD3747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7C9A9-FB63-3843-9523-E4243CFFFA5C}" type="datetime1">
              <a:rPr lang="de-CH" smtClean="0"/>
              <a:t>01.04.25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5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F37F-BE61-DE48-B179-09C42F11E27A}" type="datetime1">
              <a:rPr lang="de-CH" smtClean="0"/>
              <a:t>01.04.25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A734-1D58-9842-BAFC-ADFD76581B3B}" type="datetime1">
              <a:rPr lang="de-CH" smtClean="0"/>
              <a:t>01.04.25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4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0A64-8761-8C49-9A47-732BB192DC99}" type="datetime1">
              <a:rPr lang="de-CH" smtClean="0"/>
              <a:t>01.04.25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32D32-45F3-9C41-94A6-B0A96E7A7D33}" type="datetime1">
              <a:rPr lang="de-CH" smtClean="0"/>
              <a:t>01.04.25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55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350A1-1DFC-B04F-82E0-0063368AF0B9}" type="datetime1">
              <a:rPr lang="de-CH" smtClean="0"/>
              <a:t>01.04.25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5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FC1364A-8E90-5942-981B-7C03BEE41604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5412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6ECD6-4E8C-9754-F985-817015C82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8" y="1371600"/>
            <a:ext cx="5342398" cy="2696866"/>
          </a:xfrm>
        </p:spPr>
        <p:txBody>
          <a:bodyPr anchor="t">
            <a:normAutofit/>
          </a:bodyPr>
          <a:lstStyle/>
          <a:p>
            <a:r>
              <a:rPr lang="en-GB" sz="4400" b="1" dirty="0"/>
              <a:t>SMTF</a:t>
            </a:r>
            <a:br>
              <a:rPr lang="en-GB" sz="4400" b="1" dirty="0"/>
            </a:br>
            <a:r>
              <a:rPr lang="en-GB" sz="4400" b="1" dirty="0">
                <a:effectLst/>
              </a:rPr>
              <a:t> </a:t>
            </a:r>
            <a:r>
              <a:rPr lang="en-GB" sz="3600" b="1" dirty="0">
                <a:effectLst/>
              </a:rPr>
              <a:t>Workshops</a:t>
            </a:r>
            <a:endParaRPr lang="en-GB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C1C077-072A-60AD-D0A5-C6BA99A29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4323906" cy="1287887"/>
          </a:xfrm>
        </p:spPr>
        <p:txBody>
          <a:bodyPr anchor="b">
            <a:normAutofit/>
          </a:bodyPr>
          <a:lstStyle/>
          <a:p>
            <a:r>
              <a:rPr lang="en-GB" sz="2400" dirty="0"/>
              <a:t>Marta Bajko</a:t>
            </a:r>
          </a:p>
          <a:p>
            <a:r>
              <a:rPr lang="en-GB" sz="2400" dirty="0"/>
              <a:t>CERN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D19884-1252-DEE5-0323-C8D7F9758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0C6D2-573C-DBDF-4E85-74A6C6E93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Bajko CERN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28B954E5-2A8D-44FA-ABD2-4DE4CE1E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fld id="{2B6A0707-BFCA-4BDD-8B25-E2A14A0F80A6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6" name="Picture 5" descr="A picture containing steel, indoor, engineering, blue&#10;&#10;Description automatically generated">
            <a:extLst>
              <a:ext uri="{FF2B5EF4-FFF2-40B4-BE49-F238E27FC236}">
                <a16:creationId xmlns:a16="http://schemas.microsoft.com/office/drawing/2014/main" id="{70F9181C-2731-0D0F-E64E-41A5B8081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06"/>
          <a:stretch/>
        </p:blipFill>
        <p:spPr>
          <a:xfrm>
            <a:off x="6440650" y="522573"/>
            <a:ext cx="5135392" cy="58128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099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00E06-E13D-4E1A-CD53-1F4509295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146127"/>
            <a:ext cx="10363200" cy="748136"/>
          </a:xfrm>
        </p:spPr>
        <p:txBody>
          <a:bodyPr>
            <a:normAutofit/>
          </a:bodyPr>
          <a:lstStyle/>
          <a:p>
            <a:r>
              <a:rPr lang="en-GB" dirty="0"/>
              <a:t>Superconducting Magnet Test Facility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E18C5-57B2-B9A0-E22C-DF7E9D86A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015" y="808056"/>
            <a:ext cx="10363200" cy="33826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organisation of the workshop raised from the needs of collaboration of test stand that are related to the HL-LHC,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A1E9696-66F5-1B84-230E-31138AF7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9BAA97-D8A3-0204-8510-5C862C174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26" y="3298887"/>
            <a:ext cx="4919589" cy="2459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A57D4-BB58-E805-414D-AE22A62927D1}"/>
              </a:ext>
            </a:extLst>
          </p:cNvPr>
          <p:cNvSpPr txBox="1">
            <a:spLocks/>
          </p:cNvSpPr>
          <p:nvPr/>
        </p:nvSpPr>
        <p:spPr>
          <a:xfrm>
            <a:off x="1136015" y="1966204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                  </a:t>
            </a:r>
            <a:r>
              <a:rPr lang="en-GB" b="1" dirty="0"/>
              <a:t>             </a:t>
            </a:r>
            <a:r>
              <a:rPr lang="en-GB" dirty="0"/>
              <a:t>   but we already wanted to include those not necessarily working for the HL-LHC. In total 12 institutes were invited.</a:t>
            </a:r>
          </a:p>
        </p:txBody>
      </p:sp>
      <p:pic>
        <p:nvPicPr>
          <p:cNvPr id="9" name="Picture 8" descr="A picture containing text, screenshot, font&#10;&#10;Description automatically generated">
            <a:extLst>
              <a:ext uri="{FF2B5EF4-FFF2-40B4-BE49-F238E27FC236}">
                <a16:creationId xmlns:a16="http://schemas.microsoft.com/office/drawing/2014/main" id="{0043AA8E-B34E-5A7F-5FB7-A7F27F7B21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8" r="3799"/>
          <a:stretch/>
        </p:blipFill>
        <p:spPr>
          <a:xfrm>
            <a:off x="834355" y="3291958"/>
            <a:ext cx="5363994" cy="24567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7EFDFE-33ED-9384-073B-0053154A9F62}"/>
              </a:ext>
            </a:extLst>
          </p:cNvPr>
          <p:cNvSpPr txBox="1"/>
          <p:nvPr/>
        </p:nvSpPr>
        <p:spPr>
          <a:xfrm>
            <a:off x="1424661" y="6008109"/>
            <a:ext cx="7694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EUCRAD</a:t>
            </a:r>
            <a:r>
              <a:rPr lang="en-GB" baseline="30000" dirty="0">
                <a:solidFill>
                  <a:schemeClr val="tx2"/>
                </a:solidFill>
              </a:rPr>
              <a:t>2</a:t>
            </a:r>
            <a:r>
              <a:rPr lang="en-GB" dirty="0">
                <a:solidFill>
                  <a:schemeClr val="tx2"/>
                </a:solidFill>
              </a:rPr>
              <a:t> Trans National Access related to the Sc magnet testing CERN </a:t>
            </a:r>
          </a:p>
          <a:p>
            <a:r>
              <a:rPr lang="en-GB" dirty="0">
                <a:solidFill>
                  <a:schemeClr val="tx2"/>
                </a:solidFill>
              </a:rPr>
              <a:t>became a partner of this workshop. 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5B6615E-E3DE-F74E-251D-3DD48ED84E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A7939AB-A57D-E19B-B136-A80580099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34531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357C4-7037-A96B-1435-5AFCAA51E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965" y="1235691"/>
            <a:ext cx="2158144" cy="1187570"/>
          </a:xfrm>
        </p:spPr>
        <p:txBody>
          <a:bodyPr/>
          <a:lstStyle/>
          <a:p>
            <a:pPr algn="l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edition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C3581-D5FF-E091-25D4-93E554867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986" y="736966"/>
            <a:ext cx="3159510" cy="3382658"/>
          </a:xfrm>
        </p:spPr>
        <p:txBody>
          <a:bodyPr>
            <a:normAutofit/>
          </a:bodyPr>
          <a:lstStyle/>
          <a:p>
            <a:r>
              <a:rPr lang="en-GB" dirty="0"/>
              <a:t>@ CERN</a:t>
            </a:r>
          </a:p>
          <a:p>
            <a:r>
              <a:rPr lang="en-GB" dirty="0"/>
              <a:t>13-14 June 2016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SM18 test stand visit</a:t>
            </a:r>
          </a:p>
          <a:p>
            <a:r>
              <a:rPr lang="en-GB" dirty="0"/>
              <a:t>63 participants</a:t>
            </a:r>
          </a:p>
          <a:p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4AB866-A8B6-9F8C-9309-ECEB321C88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770" y="6647998"/>
            <a:ext cx="2743200" cy="365125"/>
          </a:xfrm>
        </p:spPr>
        <p:txBody>
          <a:bodyPr/>
          <a:lstStyle/>
          <a:p>
            <a:fld id="{D4D99FAA-5ACE-1648-BF34-ECD718D4998F}" type="datetime1">
              <a:rPr lang="de-CH" smtClean="0"/>
              <a:t>01.04.25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61A2234-56A0-FC3D-1365-9107F5B1E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67622" y="6519535"/>
            <a:ext cx="4040373" cy="365125"/>
          </a:xfrm>
        </p:spPr>
        <p:txBody>
          <a:bodyPr/>
          <a:lstStyle/>
          <a:p>
            <a:r>
              <a:rPr lang="en-US" dirty="0"/>
              <a:t>M. Bajko TETM 26th June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52FF789-9D9D-8670-7A23-265C5610D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99FCF9A-5FE3-15A6-1286-11060D7774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823048"/>
              </p:ext>
            </p:extLst>
          </p:nvPr>
        </p:nvGraphicFramePr>
        <p:xfrm>
          <a:off x="8413848" y="4298830"/>
          <a:ext cx="3725764" cy="1992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2F5C00C-AD54-D244-9A46-0AF2838B5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20" y="262009"/>
            <a:ext cx="4599854" cy="613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99AFE09-2487-03B1-F139-62823B08A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2" t="50463" r="22610" b="-1"/>
          <a:stretch/>
        </p:blipFill>
        <p:spPr bwMode="auto">
          <a:xfrm>
            <a:off x="3999598" y="4017135"/>
            <a:ext cx="7642971" cy="20766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96CACF-A2C2-A24E-89B9-2FB65109EFB9}"/>
              </a:ext>
            </a:extLst>
          </p:cNvPr>
          <p:cNvSpPr txBox="1"/>
          <p:nvPr/>
        </p:nvSpPr>
        <p:spPr>
          <a:xfrm>
            <a:off x="1048764" y="6244731"/>
            <a:ext cx="10871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EUCRAD</a:t>
            </a:r>
            <a:r>
              <a:rPr lang="en-GB" baseline="30000" dirty="0">
                <a:solidFill>
                  <a:schemeClr val="tx2"/>
                </a:solidFill>
              </a:rPr>
              <a:t>2</a:t>
            </a:r>
            <a:r>
              <a:rPr lang="en-GB" dirty="0">
                <a:solidFill>
                  <a:schemeClr val="tx2"/>
                </a:solidFill>
              </a:rPr>
              <a:t> Trans National Access related to the Sc magnet testing CERN partner of this workshop.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94724-6AC2-4639-4311-C9D2C29DC2DB}"/>
              </a:ext>
            </a:extLst>
          </p:cNvPr>
          <p:cNvSpPr txBox="1"/>
          <p:nvPr/>
        </p:nvSpPr>
        <p:spPr>
          <a:xfrm>
            <a:off x="967422" y="1896987"/>
            <a:ext cx="182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Geneva (CH)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741E6CF-8DA7-4E76-EE43-A59F317A4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15" y="2329272"/>
            <a:ext cx="3412128" cy="227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1ADD28-7F0E-0781-0133-AD7670412299}"/>
              </a:ext>
            </a:extLst>
          </p:cNvPr>
          <p:cNvSpPr txBox="1"/>
          <p:nvPr/>
        </p:nvSpPr>
        <p:spPr>
          <a:xfrm>
            <a:off x="985148" y="4720636"/>
            <a:ext cx="2684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Marta Bajko chair of the workshop and of the local Organising Committee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F04D99B4-2413-2FDD-1B4E-D9055DF3EE9B}"/>
              </a:ext>
            </a:extLst>
          </p:cNvPr>
          <p:cNvSpPr txBox="1">
            <a:spLocks/>
          </p:cNvSpPr>
          <p:nvPr/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March 2025</a:t>
            </a:r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B7DD6D10-8E14-BC64-7E84-528A1918DD88}"/>
              </a:ext>
            </a:extLst>
          </p:cNvPr>
          <p:cNvSpPr txBox="1">
            <a:spLocks/>
          </p:cNvSpPr>
          <p:nvPr/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M. Bajko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8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tatue of a person holding a torch with Statue of Liberty in the background&#10;&#10;Description automatically generated">
            <a:extLst>
              <a:ext uri="{FF2B5EF4-FFF2-40B4-BE49-F238E27FC236}">
                <a16:creationId xmlns:a16="http://schemas.microsoft.com/office/drawing/2014/main" id="{4266186B-8834-979C-12C3-993195189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1" y="2478349"/>
            <a:ext cx="2328495" cy="3104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BBA626-A91A-5848-DEF1-3C149DDF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70" y="808056"/>
            <a:ext cx="2332877" cy="1077229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2</a:t>
            </a:r>
            <a:r>
              <a:rPr lang="en-GB" baseline="30000" dirty="0"/>
              <a:t>nd </a:t>
            </a:r>
            <a:r>
              <a:rPr lang="en-GB" dirty="0"/>
              <a:t>edition</a:t>
            </a:r>
          </a:p>
        </p:txBody>
      </p:sp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C489D8E-6A17-5344-B19A-139CBA156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66546" y="455038"/>
            <a:ext cx="5208742" cy="4126476"/>
          </a:xfr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4B46315-A14B-2A18-5F3A-B7D1B96C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BAB92E-9D98-5F70-78AA-F370107EC855}"/>
              </a:ext>
            </a:extLst>
          </p:cNvPr>
          <p:cNvSpPr txBox="1"/>
          <p:nvPr/>
        </p:nvSpPr>
        <p:spPr>
          <a:xfrm>
            <a:off x="1033670" y="5622936"/>
            <a:ext cx="2899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Joseph </a:t>
            </a:r>
            <a:r>
              <a:rPr lang="en-GB" dirty="0" err="1"/>
              <a:t>Muratore</a:t>
            </a:r>
            <a:r>
              <a:rPr lang="en-GB" dirty="0"/>
              <a:t> as local Organising committee chair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D7B2151-BE46-2915-DEE7-B39D49907F6E}"/>
              </a:ext>
            </a:extLst>
          </p:cNvPr>
          <p:cNvSpPr txBox="1">
            <a:spLocks/>
          </p:cNvSpPr>
          <p:nvPr/>
        </p:nvSpPr>
        <p:spPr>
          <a:xfrm>
            <a:off x="8575288" y="455038"/>
            <a:ext cx="3616712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BNL</a:t>
            </a:r>
          </a:p>
          <a:p>
            <a:r>
              <a:rPr lang="en-GB" dirty="0"/>
              <a:t>8-9 May 2028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BNL vertical test stand visit</a:t>
            </a:r>
          </a:p>
          <a:p>
            <a:r>
              <a:rPr lang="en-GB" dirty="0"/>
              <a:t>63 participants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E9B5CD-0E05-EE42-BB94-0B97FD086F2A}"/>
              </a:ext>
            </a:extLst>
          </p:cNvPr>
          <p:cNvSpPr txBox="1"/>
          <p:nvPr/>
        </p:nvSpPr>
        <p:spPr>
          <a:xfrm>
            <a:off x="992301" y="1871945"/>
            <a:ext cx="214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Long Island (USA)-Brookhaven</a:t>
            </a:r>
          </a:p>
        </p:txBody>
      </p:sp>
      <p:pic>
        <p:nvPicPr>
          <p:cNvPr id="16" name="Picture 15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35CCAC54-EBB7-E925-13A0-2B4367829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424" y="3429000"/>
            <a:ext cx="7772400" cy="3368295"/>
          </a:xfrm>
          <a:prstGeom prst="rect">
            <a:avLst/>
          </a:prstGeom>
        </p:spPr>
      </p:pic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4509BDD3-29D0-B86B-BD36-350C36F0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40A926A-05B8-321A-4773-5C575B27A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357295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BA626-A91A-5848-DEF1-3C149DDF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682" y="1016006"/>
            <a:ext cx="2403707" cy="735924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edition</a:t>
            </a:r>
          </a:p>
        </p:txBody>
      </p:sp>
      <p:pic>
        <p:nvPicPr>
          <p:cNvPr id="15" name="Content Placeholder 14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AAA43B50-FBC7-A52C-7029-5837C0709D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8482" y="5126633"/>
            <a:ext cx="1292411" cy="895369"/>
          </a:xfrm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5BB6071-D8FC-2646-82F8-DC88BA73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BAB92E-9D98-5F70-78AA-F370107EC855}"/>
              </a:ext>
            </a:extLst>
          </p:cNvPr>
          <p:cNvSpPr txBox="1"/>
          <p:nvPr/>
        </p:nvSpPr>
        <p:spPr>
          <a:xfrm>
            <a:off x="957082" y="5126633"/>
            <a:ext cx="3033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Kevin Peptone and Roger </a:t>
            </a:r>
            <a:r>
              <a:rPr lang="en-GB" dirty="0" err="1"/>
              <a:t>Ruber</a:t>
            </a:r>
            <a:r>
              <a:rPr lang="en-GB" dirty="0"/>
              <a:t> as local Organising committee chair</a:t>
            </a:r>
          </a:p>
        </p:txBody>
      </p:sp>
      <p:pic>
        <p:nvPicPr>
          <p:cNvPr id="10" name="Picture 2" descr="Decorative image: the University Main Building">
            <a:extLst>
              <a:ext uri="{FF2B5EF4-FFF2-40B4-BE49-F238E27FC236}">
                <a16:creationId xmlns:a16="http://schemas.microsoft.com/office/drawing/2014/main" id="{0047FE87-4F5F-7626-DED4-029F717E0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" y="2574538"/>
            <a:ext cx="4327581" cy="244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F80395-BA32-1ADD-8B7A-669BAEE038D8}"/>
              </a:ext>
            </a:extLst>
          </p:cNvPr>
          <p:cNvSpPr txBox="1">
            <a:spLocks/>
          </p:cNvSpPr>
          <p:nvPr/>
        </p:nvSpPr>
        <p:spPr>
          <a:xfrm>
            <a:off x="8861041" y="897793"/>
            <a:ext cx="315951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FREIA</a:t>
            </a:r>
          </a:p>
          <a:p>
            <a:r>
              <a:rPr lang="en-GB" dirty="0"/>
              <a:t>11-12 June 2019</a:t>
            </a:r>
          </a:p>
          <a:p>
            <a:r>
              <a:rPr lang="en-GB" dirty="0"/>
              <a:t>2 full days</a:t>
            </a:r>
          </a:p>
          <a:p>
            <a:r>
              <a:rPr lang="en-GB" dirty="0"/>
              <a:t>Industrial exhibition</a:t>
            </a:r>
          </a:p>
          <a:p>
            <a:r>
              <a:rPr lang="en-GB" dirty="0"/>
              <a:t>GERSEMI test stand visit</a:t>
            </a:r>
          </a:p>
          <a:p>
            <a:r>
              <a:rPr lang="en-GB" dirty="0"/>
              <a:t>45 participants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D11948-3FC0-2B67-A82A-4680269F1256}"/>
              </a:ext>
            </a:extLst>
          </p:cNvPr>
          <p:cNvSpPr txBox="1"/>
          <p:nvPr/>
        </p:nvSpPr>
        <p:spPr>
          <a:xfrm>
            <a:off x="1021277" y="1808114"/>
            <a:ext cx="3228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Uppsala (S) @ the oldest Scandinavian University</a:t>
            </a:r>
          </a:p>
        </p:txBody>
      </p:sp>
      <p:pic>
        <p:nvPicPr>
          <p:cNvPr id="18" name="Picture 17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0FD8B3A7-94C3-CAB2-6E8B-88C32354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496" y="649357"/>
            <a:ext cx="4885864" cy="53496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D3833DD-C8C1-FAC1-B623-70BD8B171BF8}"/>
              </a:ext>
            </a:extLst>
          </p:cNvPr>
          <p:cNvSpPr txBox="1"/>
          <p:nvPr/>
        </p:nvSpPr>
        <p:spPr>
          <a:xfrm>
            <a:off x="1021277" y="6339913"/>
            <a:ext cx="1015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ARIES Trans National Access related to the Sc magnet testing CERN is partner of this workshop. 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FCD0BD33-640A-4D0F-38C6-5529442C0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78DEFB1B-2BFE-48E2-D3EA-79EF53012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</p:spTree>
    <p:extLst>
      <p:ext uri="{BB962C8B-B14F-4D97-AF65-F5344CB8AC3E}">
        <p14:creationId xmlns:p14="http://schemas.microsoft.com/office/powerpoint/2010/main" val="87868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C72A-6769-DE17-525D-B4B02807F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712" y="1139415"/>
            <a:ext cx="2106628" cy="713069"/>
          </a:xfrm>
        </p:spPr>
        <p:txBody>
          <a:bodyPr/>
          <a:lstStyle/>
          <a:p>
            <a:pPr algn="l"/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edition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D791809-2BA2-0CE3-9F45-D3C9D4699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080D47-4C8C-3D26-F22E-680C8DB45912}"/>
              </a:ext>
            </a:extLst>
          </p:cNvPr>
          <p:cNvSpPr txBox="1">
            <a:spLocks/>
          </p:cNvSpPr>
          <p:nvPr/>
        </p:nvSpPr>
        <p:spPr>
          <a:xfrm>
            <a:off x="9118752" y="950479"/>
            <a:ext cx="2684462" cy="338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INFN Salerno</a:t>
            </a:r>
          </a:p>
          <a:p>
            <a:r>
              <a:rPr lang="en-GB" dirty="0"/>
              <a:t>24-28 June 2023</a:t>
            </a:r>
          </a:p>
          <a:p>
            <a:r>
              <a:rPr lang="en-GB" dirty="0"/>
              <a:t>2 full days</a:t>
            </a:r>
          </a:p>
          <a:p>
            <a:r>
              <a:rPr lang="en-GB" dirty="0">
                <a:solidFill>
                  <a:schemeClr val="tx2"/>
                </a:solidFill>
              </a:rPr>
              <a:t>2.5 day of IDSM</a:t>
            </a:r>
          </a:p>
          <a:p>
            <a:r>
              <a:rPr lang="en-GB" dirty="0">
                <a:solidFill>
                  <a:schemeClr val="tx2"/>
                </a:solidFill>
              </a:rPr>
              <a:t>20 lectures off line</a:t>
            </a:r>
          </a:p>
          <a:p>
            <a:r>
              <a:rPr lang="en-GB" dirty="0"/>
              <a:t>THOR test stand visit</a:t>
            </a:r>
          </a:p>
          <a:p>
            <a:r>
              <a:rPr lang="en-GB" dirty="0"/>
              <a:t>59 participants over the two workshops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55183-3433-3969-31A1-1321998B3207}"/>
              </a:ext>
            </a:extLst>
          </p:cNvPr>
          <p:cNvSpPr txBox="1"/>
          <p:nvPr/>
        </p:nvSpPr>
        <p:spPr>
          <a:xfrm>
            <a:off x="946873" y="6404214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HFM program is partner of this workshop.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D86FC-E4F6-06A2-3F2C-03C9BC46C563}"/>
              </a:ext>
            </a:extLst>
          </p:cNvPr>
          <p:cNvSpPr txBox="1"/>
          <p:nvPr/>
        </p:nvSpPr>
        <p:spPr>
          <a:xfrm>
            <a:off x="991606" y="5293501"/>
            <a:ext cx="3818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Umberto Gambardella, Domenico D Agostino</a:t>
            </a:r>
          </a:p>
          <a:p>
            <a:r>
              <a:rPr lang="en-GB" dirty="0"/>
              <a:t>as local Organising committee chair</a:t>
            </a:r>
          </a:p>
        </p:txBody>
      </p:sp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69D7236-33BA-1D54-F773-139CDD50C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052" y="130168"/>
            <a:ext cx="5411372" cy="3948986"/>
          </a:xfrm>
          <a:prstGeom prst="rect">
            <a:avLst/>
          </a:prstGeom>
        </p:spPr>
      </p:pic>
      <p:pic>
        <p:nvPicPr>
          <p:cNvPr id="11" name="Picture 10" descr="A picture containing outdoor, grass, sky, cloud&#10;&#10;Description automatically generated">
            <a:extLst>
              <a:ext uri="{FF2B5EF4-FFF2-40B4-BE49-F238E27FC236}">
                <a16:creationId xmlns:a16="http://schemas.microsoft.com/office/drawing/2014/main" id="{25B38995-BEE2-9548-67B2-DF05A5115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92" y="2889011"/>
            <a:ext cx="3159510" cy="2372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013B5B-663A-CE30-A601-A4BB2C0E76CE}"/>
              </a:ext>
            </a:extLst>
          </p:cNvPr>
          <p:cNvSpPr txBox="1"/>
          <p:nvPr/>
        </p:nvSpPr>
        <p:spPr>
          <a:xfrm>
            <a:off x="950262" y="1691604"/>
            <a:ext cx="2852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Paestum (IT) a major ancient Greek city with the best conservation of the ruins in EU</a:t>
            </a:r>
          </a:p>
        </p:txBody>
      </p:sp>
      <p:pic>
        <p:nvPicPr>
          <p:cNvPr id="14" name="Picture 1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BC11D0E-D0BF-B959-CBD0-4CE06A11CD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4293" t="26108"/>
          <a:stretch/>
        </p:blipFill>
        <p:spPr>
          <a:xfrm>
            <a:off x="5150251" y="4142136"/>
            <a:ext cx="5625362" cy="2439815"/>
          </a:xfrm>
          <a:prstGeom prst="rect">
            <a:avLst/>
          </a:prstGeom>
        </p:spPr>
      </p:pic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BAD52582-F830-D192-7BB7-F99B83331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C1D8D9D9-0536-6C44-58FC-32DB0518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37130" y="3661144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  <p:pic>
        <p:nvPicPr>
          <p:cNvPr id="8" name="Picture 7" descr="A computer graphics of a magnet test&#10;&#10;AI-generated content may be incorrect.">
            <a:extLst>
              <a:ext uri="{FF2B5EF4-FFF2-40B4-BE49-F238E27FC236}">
                <a16:creationId xmlns:a16="http://schemas.microsoft.com/office/drawing/2014/main" id="{7B1C40E8-EC5A-4B3C-8A1C-336D1E2121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4114" y="1940308"/>
            <a:ext cx="4488838" cy="259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8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F1AA0-1D55-CABB-FF3A-1E8CCD01D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FF184-BA6B-6BED-47EE-8D4860F68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712" y="945445"/>
            <a:ext cx="2106628" cy="713069"/>
          </a:xfrm>
        </p:spPr>
        <p:txBody>
          <a:bodyPr/>
          <a:lstStyle/>
          <a:p>
            <a:pPr algn="l"/>
            <a:r>
              <a:rPr lang="en-GB" baseline="30000" dirty="0"/>
              <a:t>5th</a:t>
            </a:r>
            <a:r>
              <a:rPr lang="en-GB" dirty="0"/>
              <a:t> edition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F0A12A7-706B-E079-7CD5-5BFDF2DCF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3267BB-8476-24E0-F380-A00916964099}"/>
              </a:ext>
            </a:extLst>
          </p:cNvPr>
          <p:cNvSpPr txBox="1">
            <a:spLocks/>
          </p:cNvSpPr>
          <p:nvPr/>
        </p:nvSpPr>
        <p:spPr>
          <a:xfrm>
            <a:off x="8611994" y="928177"/>
            <a:ext cx="3007814" cy="338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@ PSI Switzerland</a:t>
            </a:r>
          </a:p>
          <a:p>
            <a:r>
              <a:rPr lang="en-GB" dirty="0"/>
              <a:t> 31</a:t>
            </a:r>
            <a:r>
              <a:rPr lang="en-GB" baseline="30000" dirty="0"/>
              <a:t>st</a:t>
            </a:r>
            <a:r>
              <a:rPr lang="en-GB" dirty="0"/>
              <a:t> June-4</a:t>
            </a:r>
            <a:r>
              <a:rPr lang="en-GB" baseline="30000" dirty="0"/>
              <a:t>th</a:t>
            </a:r>
            <a:r>
              <a:rPr lang="en-GB" dirty="0"/>
              <a:t>.  April 2025</a:t>
            </a:r>
          </a:p>
          <a:p>
            <a:r>
              <a:rPr lang="en-GB" dirty="0"/>
              <a:t>2 full days SMTF</a:t>
            </a:r>
          </a:p>
          <a:p>
            <a:r>
              <a:rPr lang="en-GB" dirty="0"/>
              <a:t>2 day of IDSM</a:t>
            </a:r>
          </a:p>
          <a:p>
            <a:r>
              <a:rPr lang="en-GB" dirty="0" err="1"/>
              <a:t>Aprox</a:t>
            </a:r>
            <a:r>
              <a:rPr lang="en-GB" dirty="0"/>
              <a:t> 20 lectures offline</a:t>
            </a:r>
          </a:p>
          <a:p>
            <a:r>
              <a:rPr lang="en-GB" dirty="0"/>
              <a:t>PSI Installation visit</a:t>
            </a:r>
          </a:p>
          <a:p>
            <a:r>
              <a:rPr lang="en-GB" dirty="0"/>
              <a:t>61 participants over the two workshops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A90102-A712-A900-42E8-05E785E7F91B}"/>
              </a:ext>
            </a:extLst>
          </p:cNvPr>
          <p:cNvSpPr txBox="1"/>
          <p:nvPr/>
        </p:nvSpPr>
        <p:spPr>
          <a:xfrm>
            <a:off x="946873" y="6404214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CERN is partner of this workshop.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01923-6A38-C67D-A0AA-98EB2042CE28}"/>
              </a:ext>
            </a:extLst>
          </p:cNvPr>
          <p:cNvSpPr txBox="1"/>
          <p:nvPr/>
        </p:nvSpPr>
        <p:spPr>
          <a:xfrm>
            <a:off x="950262" y="1497634"/>
            <a:ext cx="2735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The townscape of Bad </a:t>
            </a:r>
            <a:r>
              <a:rPr lang="en-GB" sz="1600" dirty="0" err="1"/>
              <a:t>Zurzach</a:t>
            </a:r>
            <a:r>
              <a:rPr lang="en-GB" sz="1600" dirty="0"/>
              <a:t> dates back to the Middle Ages, when it was known as “</a:t>
            </a:r>
            <a:r>
              <a:rPr lang="en-GB" sz="1600" dirty="0" err="1"/>
              <a:t>Tenedo</a:t>
            </a:r>
            <a:r>
              <a:rPr lang="en-GB" sz="1600" dirty="0"/>
              <a:t>”. 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129CD004-63B9-DFD4-1255-9B9DEE1E3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810065" y="5270604"/>
            <a:ext cx="2662729" cy="182880"/>
          </a:xfrm>
        </p:spPr>
        <p:txBody>
          <a:bodyPr/>
          <a:lstStyle/>
          <a:p>
            <a:r>
              <a:rPr lang="de-CH" dirty="0"/>
              <a:t>March 2025</a:t>
            </a: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46B17D40-90F5-7260-36EB-DC050072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242144" y="3381198"/>
            <a:ext cx="5885352" cy="179176"/>
          </a:xfrm>
        </p:spPr>
        <p:txBody>
          <a:bodyPr/>
          <a:lstStyle/>
          <a:p>
            <a:r>
              <a:rPr lang="en-US" dirty="0"/>
              <a:t>M. Bajko CERN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E4DBECF-1210-A2D8-7C7F-98B9EEB2B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62" y="164592"/>
            <a:ext cx="4763831" cy="338265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927477A-B15D-03E7-7756-BB21FC564D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66"/>
          <a:stretch/>
        </p:blipFill>
        <p:spPr bwMode="auto">
          <a:xfrm>
            <a:off x="468712" y="2724063"/>
            <a:ext cx="3007814" cy="228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4238EEAF-0A40-6220-94D0-2C28856A6265}"/>
              </a:ext>
            </a:extLst>
          </p:cNvPr>
          <p:cNvSpPr txBox="1">
            <a:spLocks/>
          </p:cNvSpPr>
          <p:nvPr/>
        </p:nvSpPr>
        <p:spPr>
          <a:xfrm rot="5400000">
            <a:off x="-2245849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M. Bajko CERN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C2FC3F-A965-6EEB-2A73-D626E33B4912}"/>
              </a:ext>
            </a:extLst>
          </p:cNvPr>
          <p:cNvSpPr txBox="1"/>
          <p:nvPr/>
        </p:nvSpPr>
        <p:spPr>
          <a:xfrm>
            <a:off x="4306567" y="3698779"/>
            <a:ext cx="593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We invited the Fusion community</a:t>
            </a:r>
          </a:p>
          <a:p>
            <a:r>
              <a:rPr lang="en-GB" dirty="0">
                <a:solidFill>
                  <a:schemeClr val="tx2"/>
                </a:solidFill>
              </a:rPr>
              <a:t>We have a “Women in Science and Technology” session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694F5D-CF42-E0F5-C798-E17E66338BAE}"/>
              </a:ext>
            </a:extLst>
          </p:cNvPr>
          <p:cNvSpPr txBox="1"/>
          <p:nvPr/>
        </p:nvSpPr>
        <p:spPr>
          <a:xfrm>
            <a:off x="963795" y="4597580"/>
            <a:ext cx="44559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LOC chair: Carolin Zoller</a:t>
            </a:r>
          </a:p>
          <a:p>
            <a:r>
              <a:rPr lang="en-GB" sz="1400" dirty="0"/>
              <a:t>LOC Members: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Michal Duda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Quentin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Gorit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VDL ETG&amp;PSI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Stéphane Sanfilippo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Stefan Keller PSI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Kamil Sedlak EPFL</a:t>
            </a:r>
            <a:r>
              <a:rPr lang="en-GB" sz="1400" dirty="0"/>
              <a:t>, 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Nadja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Zingg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EPFL</a:t>
            </a:r>
            <a:endParaRPr lang="en-GB" sz="1400" dirty="0">
              <a:effectLst/>
            </a:endParaRPr>
          </a:p>
          <a:p>
            <a:r>
              <a:rPr lang="en-GB" sz="1400" dirty="0"/>
              <a:t>SOC chair : Marta Bajko SMTF, Gerard </a:t>
            </a:r>
            <a:r>
              <a:rPr lang="en-GB" sz="1400" dirty="0" err="1"/>
              <a:t>Willering</a:t>
            </a:r>
            <a:r>
              <a:rPr lang="en-GB" sz="1400" dirty="0"/>
              <a:t>, Maxim  </a:t>
            </a:r>
            <a:r>
              <a:rPr lang="en-GB" sz="1400" dirty="0" err="1"/>
              <a:t>Marchevskii</a:t>
            </a:r>
            <a:r>
              <a:rPr lang="en-GB" sz="1400" dirty="0"/>
              <a:t> IDSM, </a:t>
            </a:r>
          </a:p>
          <a:p>
            <a:r>
              <a:rPr lang="en-GB" sz="1400" dirty="0"/>
              <a:t>SOC members: Hugo Bajas Training, Roser </a:t>
            </a:r>
            <a:r>
              <a:rPr lang="en-GB" sz="1400" dirty="0" err="1"/>
              <a:t>Vallcorba</a:t>
            </a:r>
            <a:r>
              <a:rPr lang="en-GB" sz="1400" dirty="0"/>
              <a:t>, </a:t>
            </a:r>
            <a:r>
              <a:rPr lang="en-GB" sz="1400" dirty="0" err="1"/>
              <a:t>Stoyan</a:t>
            </a:r>
            <a:r>
              <a:rPr lang="en-GB" sz="1400" dirty="0"/>
              <a:t> </a:t>
            </a:r>
            <a:r>
              <a:rPr lang="en-GB" sz="1400" dirty="0" err="1"/>
              <a:t>Stoynev</a:t>
            </a:r>
            <a:endParaRPr lang="en-GB" sz="14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7882A71-1AF9-DDC8-8370-46732F9FF5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2" b="16563"/>
          <a:stretch/>
        </p:blipFill>
        <p:spPr bwMode="auto">
          <a:xfrm>
            <a:off x="5436676" y="4496638"/>
            <a:ext cx="5476157" cy="22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46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5A2F2-E998-36EF-176D-A5069A7D9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smtf-info.web.cern.ch</a:t>
            </a:r>
            <a:r>
              <a:rPr lang="en-GB" dirty="0"/>
              <a:t>/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8685F-FBF9-F403-2537-00819CEE7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1EB3-8C77-114C-A647-7C16BEB05433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BB2B7-8285-FB2C-7CB3-97EFDB01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473A2-D85A-991C-145C-C0D9F3F92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5EF2820-A239-67FD-A9DC-BDC02FF55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87" y="1300038"/>
            <a:ext cx="7772400" cy="4257923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AC065DC-EE7D-825E-11B3-2CAB06E69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423107"/>
            <a:ext cx="7772400" cy="427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01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191A1-693E-D945-D667-8A5FFD18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Roser </a:t>
            </a:r>
            <a:br>
              <a:rPr lang="en-GB" dirty="0"/>
            </a:br>
            <a:r>
              <a:rPr lang="en-GB" dirty="0"/>
              <a:t>Thanks Carolin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5DA19-6E01-CB97-9FA8-D633C8606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1EB3-8C77-114C-A647-7C16BEB05433}" type="datetime1">
              <a:rPr lang="de-CH" smtClean="0"/>
              <a:t>01.04.25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A351A-627A-0D27-6AB1-927F31D36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38F74-8BE3-3A71-5005-055BB5C3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2D2EE972-447F-D8C2-F5B2-93DFF60B82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45" t="12374" r="11011"/>
          <a:stretch/>
        </p:blipFill>
        <p:spPr>
          <a:xfrm>
            <a:off x="3895106" y="2790701"/>
            <a:ext cx="3123211" cy="369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{597A31D6-9EAB-0B48-9293-824F026116AA}tf16401378</Template>
  <TotalTime>6005</TotalTime>
  <Words>506</Words>
  <Application>Microsoft Macintosh PowerPoint</Application>
  <PresentationFormat>Widescreen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MS Shell Dlg 2</vt:lpstr>
      <vt:lpstr>Wingdings</vt:lpstr>
      <vt:lpstr>Wingdings 3</vt:lpstr>
      <vt:lpstr>Madison</vt:lpstr>
      <vt:lpstr>SMTF  Workshops</vt:lpstr>
      <vt:lpstr>Superconducting Magnet Test Facility Workshop</vt:lpstr>
      <vt:lpstr>1st edition</vt:lpstr>
      <vt:lpstr>2nd edition</vt:lpstr>
      <vt:lpstr>3rd edition</vt:lpstr>
      <vt:lpstr>4th edition</vt:lpstr>
      <vt:lpstr>5th edition</vt:lpstr>
      <vt:lpstr>https://smtf-info.web.cern.ch/</vt:lpstr>
      <vt:lpstr>Thanks Roser  Thanks Carolin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SMTS-IDSM-TIDM2 x Sc Magnets</dc:title>
  <dc:creator>Marta Bajko</dc:creator>
  <cp:lastModifiedBy>Marta Bajko</cp:lastModifiedBy>
  <cp:revision>44</cp:revision>
  <dcterms:created xsi:type="dcterms:W3CDTF">2023-06-22T08:02:29Z</dcterms:created>
  <dcterms:modified xsi:type="dcterms:W3CDTF">2025-04-01T13:02:48Z</dcterms:modified>
</cp:coreProperties>
</file>