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029" r:id="rId3"/>
    <p:sldId id="2055" r:id="rId4"/>
    <p:sldId id="2180" r:id="rId5"/>
    <p:sldId id="2170" r:id="rId6"/>
    <p:sldId id="2128" r:id="rId7"/>
    <p:sldId id="2024" r:id="rId8"/>
    <p:sldId id="2045" r:id="rId9"/>
    <p:sldId id="2025" r:id="rId10"/>
    <p:sldId id="2163" r:id="rId11"/>
    <p:sldId id="2164" r:id="rId12"/>
    <p:sldId id="2165" r:id="rId13"/>
    <p:sldId id="2056" r:id="rId14"/>
    <p:sldId id="2057" r:id="rId15"/>
    <p:sldId id="2058" r:id="rId16"/>
    <p:sldId id="2062" r:id="rId17"/>
    <p:sldId id="2171" r:id="rId18"/>
    <p:sldId id="2174" r:id="rId19"/>
    <p:sldId id="2176" r:id="rId20"/>
    <p:sldId id="2175" r:id="rId21"/>
    <p:sldId id="2181" r:id="rId22"/>
    <p:sldId id="2178" r:id="rId23"/>
    <p:sldId id="2179" r:id="rId24"/>
    <p:sldId id="2173" r:id="rId25"/>
    <p:sldId id="2183" r:id="rId26"/>
    <p:sldId id="2172" r:id="rId27"/>
    <p:sldId id="2150" r:id="rId28"/>
    <p:sldId id="2177" r:id="rId29"/>
    <p:sldId id="2182" r:id="rId30"/>
    <p:sldId id="863" r:id="rId31"/>
    <p:sldId id="2065" r:id="rId32"/>
    <p:sldId id="2066" r:id="rId33"/>
    <p:sldId id="2067" r:id="rId34"/>
    <p:sldId id="2023" r:id="rId35"/>
    <p:sldId id="272" r:id="rId36"/>
    <p:sldId id="2019" r:id="rId37"/>
    <p:sldId id="2050" r:id="rId38"/>
    <p:sldId id="2026" r:id="rId3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Default Section" id="{E5DCE240-4DBF-E94F-8E7D-2507A74D9429}">
          <p14:sldIdLst>
            <p14:sldId id="256"/>
            <p14:sldId id="2029"/>
            <p14:sldId id="2055"/>
            <p14:sldId id="2180"/>
            <p14:sldId id="2170"/>
            <p14:sldId id="2128"/>
            <p14:sldId id="2024"/>
            <p14:sldId id="2045"/>
            <p14:sldId id="2025"/>
            <p14:sldId id="2163"/>
            <p14:sldId id="2164"/>
            <p14:sldId id="2165"/>
            <p14:sldId id="2056"/>
            <p14:sldId id="2057"/>
            <p14:sldId id="2058"/>
            <p14:sldId id="2062"/>
            <p14:sldId id="2171"/>
            <p14:sldId id="2174"/>
            <p14:sldId id="2176"/>
            <p14:sldId id="2175"/>
            <p14:sldId id="2181"/>
            <p14:sldId id="2178"/>
            <p14:sldId id="2179"/>
            <p14:sldId id="2173"/>
            <p14:sldId id="2183"/>
            <p14:sldId id="2172"/>
            <p14:sldId id="2150"/>
            <p14:sldId id="2177"/>
            <p14:sldId id="2182"/>
            <p14:sldId id="863"/>
            <p14:sldId id="2065"/>
            <p14:sldId id="2066"/>
            <p14:sldId id="2067"/>
          </p14:sldIdLst>
        </p14:section>
        <p14:section name="Backup" id="{4ED7AE90-8841-7B4A-BB0A-2E341D9E2243}">
          <p14:sldIdLst>
            <p14:sldId id="2023"/>
            <p14:sldId id="272"/>
            <p14:sldId id="2019"/>
            <p14:sldId id="2050"/>
            <p14:sldId id="202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8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93"/>
    <p:restoredTop sz="94366"/>
  </p:normalViewPr>
  <p:slideViewPr>
    <p:cSldViewPr snapToGrid="0" snapToObjects="1">
      <p:cViewPr>
        <p:scale>
          <a:sx n="54" d="100"/>
          <a:sy n="54" d="100"/>
        </p:scale>
        <p:origin x="528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F4A44D-F9FB-F341-B4CB-D8DF2408A8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EE71D3-F16E-C74A-B850-2EBECCB97E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8E4D7-26F9-5244-A705-35723188DE87}" type="datetimeFigureOut">
              <a:rPr lang="en-US" smtClean="0"/>
              <a:t>3/24/25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B42848-1C1B-3C47-B06A-D6323FB4D1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15902C-9A6D-9449-A842-0E9EEAB4E0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A1B12-0D4C-8748-A5BF-F4746E4F2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24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Shape 100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09" name="Shape 100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2400">
        <a:latin typeface="+mn-lt"/>
        <a:ea typeface="+mn-ea"/>
        <a:cs typeface="+mn-cs"/>
        <a:sym typeface="Calibri"/>
      </a:defRPr>
    </a:lvl1pPr>
    <a:lvl2pPr indent="228600" latinLnBrk="0">
      <a:defRPr sz="2400">
        <a:latin typeface="+mn-lt"/>
        <a:ea typeface="+mn-ea"/>
        <a:cs typeface="+mn-cs"/>
        <a:sym typeface="Calibri"/>
      </a:defRPr>
    </a:lvl2pPr>
    <a:lvl3pPr indent="457200" latinLnBrk="0">
      <a:defRPr sz="2400">
        <a:latin typeface="+mn-lt"/>
        <a:ea typeface="+mn-ea"/>
        <a:cs typeface="+mn-cs"/>
        <a:sym typeface="Calibri"/>
      </a:defRPr>
    </a:lvl3pPr>
    <a:lvl4pPr indent="685800" latinLnBrk="0">
      <a:defRPr sz="2400">
        <a:latin typeface="+mn-lt"/>
        <a:ea typeface="+mn-ea"/>
        <a:cs typeface="+mn-cs"/>
        <a:sym typeface="Calibri"/>
      </a:defRPr>
    </a:lvl4pPr>
    <a:lvl5pPr indent="914400" latinLnBrk="0">
      <a:defRPr sz="2400">
        <a:latin typeface="+mn-lt"/>
        <a:ea typeface="+mn-ea"/>
        <a:cs typeface="+mn-cs"/>
        <a:sym typeface="Calibri"/>
      </a:defRPr>
    </a:lvl5pPr>
    <a:lvl6pPr indent="1143000" latinLnBrk="0">
      <a:defRPr sz="2400">
        <a:latin typeface="+mn-lt"/>
        <a:ea typeface="+mn-ea"/>
        <a:cs typeface="+mn-cs"/>
        <a:sym typeface="Calibri"/>
      </a:defRPr>
    </a:lvl6pPr>
    <a:lvl7pPr indent="1371600" latinLnBrk="0">
      <a:defRPr sz="2400">
        <a:latin typeface="+mn-lt"/>
        <a:ea typeface="+mn-ea"/>
        <a:cs typeface="+mn-cs"/>
        <a:sym typeface="Calibri"/>
      </a:defRPr>
    </a:lvl7pPr>
    <a:lvl8pPr indent="1600200" latinLnBrk="0">
      <a:defRPr sz="2400">
        <a:latin typeface="+mn-lt"/>
        <a:ea typeface="+mn-ea"/>
        <a:cs typeface="+mn-cs"/>
        <a:sym typeface="Calibri"/>
      </a:defRPr>
    </a:lvl8pPr>
    <a:lvl9pPr indent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813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868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608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962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3101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491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3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120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540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249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351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800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</a:t>
            </a:r>
          </a:p>
        </p:txBody>
      </p:sp>
    </p:spTree>
    <p:extLst>
      <p:ext uri="{BB962C8B-B14F-4D97-AF65-F5344CB8AC3E}">
        <p14:creationId xmlns:p14="http://schemas.microsoft.com/office/powerpoint/2010/main" val="236433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"/>
          <p:cNvGrpSpPr/>
          <p:nvPr/>
        </p:nvGrpSpPr>
        <p:grpSpPr>
          <a:xfrm>
            <a:off x="2730559" y="-285258"/>
            <a:ext cx="18896263" cy="14275987"/>
            <a:chOff x="0" y="0"/>
            <a:chExt cx="18896262" cy="14275986"/>
          </a:xfrm>
        </p:grpSpPr>
        <p:grpSp>
          <p:nvGrpSpPr>
            <p:cNvPr id="67" name="Group"/>
            <p:cNvGrpSpPr/>
            <p:nvPr/>
          </p:nvGrpSpPr>
          <p:grpSpPr>
            <a:xfrm>
              <a:off x="1253052" y="14031754"/>
              <a:ext cx="16435735" cy="244233"/>
              <a:chOff x="0" y="0"/>
              <a:chExt cx="16435735" cy="244231"/>
            </a:xfrm>
          </p:grpSpPr>
          <p:sp>
            <p:nvSpPr>
              <p:cNvPr id="59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0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63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61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2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66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64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5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6" name="Group"/>
            <p:cNvGrpSpPr/>
            <p:nvPr/>
          </p:nvGrpSpPr>
          <p:grpSpPr>
            <a:xfrm>
              <a:off x="1253052" y="0"/>
              <a:ext cx="16435735" cy="244233"/>
              <a:chOff x="0" y="0"/>
              <a:chExt cx="16435735" cy="244231"/>
            </a:xfrm>
          </p:grpSpPr>
          <p:sp>
            <p:nvSpPr>
              <p:cNvPr id="68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72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70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1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75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73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4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83" name="Group"/>
            <p:cNvGrpSpPr/>
            <p:nvPr/>
          </p:nvGrpSpPr>
          <p:grpSpPr>
            <a:xfrm>
              <a:off x="0" y="2570118"/>
              <a:ext cx="245504" cy="10058272"/>
              <a:chOff x="0" y="-1"/>
              <a:chExt cx="245503" cy="10058271"/>
            </a:xfrm>
          </p:grpSpPr>
          <p:sp>
            <p:nvSpPr>
              <p:cNvPr id="77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8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9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0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1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2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90" name="Group"/>
            <p:cNvGrpSpPr/>
            <p:nvPr/>
          </p:nvGrpSpPr>
          <p:grpSpPr>
            <a:xfrm>
              <a:off x="18650759" y="2570118"/>
              <a:ext cx="245504" cy="10058272"/>
              <a:chOff x="0" y="-1"/>
              <a:chExt cx="245503" cy="10058271"/>
            </a:xfrm>
          </p:grpSpPr>
          <p:sp>
            <p:nvSpPr>
              <p:cNvPr id="84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6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7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8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9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92" name="Rectangle"/>
          <p:cNvSpPr/>
          <p:nvPr/>
        </p:nvSpPr>
        <p:spPr>
          <a:xfrm>
            <a:off x="3048919" y="12647548"/>
            <a:ext cx="21387918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9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285" y="12915720"/>
            <a:ext cx="3140938" cy="527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20160714_001-2-Edit_blueppt.jpg" descr="20160714_001-2-Edit_blue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0625" y="-1"/>
            <a:ext cx="24518542" cy="16929506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-53758" y="9783877"/>
            <a:ext cx="24491516" cy="3937828"/>
          </a:xfrm>
          <a:prstGeom prst="rect">
            <a:avLst/>
          </a:prstGeom>
          <a:gradFill>
            <a:gsLst>
              <a:gs pos="0">
                <a:srgbClr val="1F497D">
                  <a:alpha val="61000"/>
                </a:srgbClr>
              </a:gs>
              <a:gs pos="100000">
                <a:schemeClr val="accent3">
                  <a:alpha val="0"/>
                </a:schemeClr>
              </a:gs>
            </a:gsLst>
            <a:lin ang="16200000"/>
          </a:gra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65578" y="9783877"/>
            <a:ext cx="16452852" cy="1610107"/>
          </a:xfrm>
          <a:prstGeom prst="rect">
            <a:avLst/>
          </a:prstGeom>
        </p:spPr>
        <p:txBody>
          <a:bodyPr anchor="b"/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2pPr>
            <a:lvl3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3pPr>
            <a:lvl4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4pPr>
            <a:lvl5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Rectangle"/>
          <p:cNvSpPr/>
          <p:nvPr/>
        </p:nvSpPr>
        <p:spPr>
          <a:xfrm>
            <a:off x="-53758" y="4367615"/>
            <a:ext cx="24491516" cy="4367618"/>
          </a:xfrm>
          <a:prstGeom prst="rect">
            <a:avLst/>
          </a:prstGeom>
          <a:solidFill>
            <a:srgbClr val="00395A">
              <a:alpha val="90000"/>
            </a:srgbClr>
          </a:solidFill>
          <a:ln w="12700">
            <a:solidFill>
              <a:srgbClr val="4A7EBB"/>
            </a:solidFill>
          </a:ln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8" name="Rectangle"/>
          <p:cNvSpPr>
            <a:spLocks noGrp="1"/>
          </p:cNvSpPr>
          <p:nvPr>
            <p:ph type="body" sz="half" idx="13"/>
          </p:nvPr>
        </p:nvSpPr>
        <p:spPr>
          <a:xfrm>
            <a:off x="4725" y="5077962"/>
            <a:ext cx="24374552" cy="3149602"/>
          </a:xfrm>
          <a:prstGeom prst="rect">
            <a:avLst/>
          </a:prstGeom>
        </p:spPr>
        <p:txBody>
          <a:bodyPr anchor="ctr"/>
          <a:lstStyle/>
          <a:p>
            <a:pPr marL="124324" indent="-124324">
              <a:defRPr sz="4800"/>
            </a:pPr>
            <a:endParaRPr/>
          </a:p>
        </p:txBody>
      </p:sp>
      <p:pic>
        <p:nvPicPr>
          <p:cNvPr id="99" name="image3.png" descr="image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308" y="143041"/>
            <a:ext cx="5684676" cy="20408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670591" y="12481561"/>
            <a:ext cx="483809" cy="4622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592A2-ECC3-0E4A-B463-89504456CB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90166" y="12798154"/>
            <a:ext cx="2976746" cy="73025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48729-6195-DD44-A2D3-291CAFCD7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83242" y="12798154"/>
            <a:ext cx="14173200" cy="730250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Challenges in Instrumentation and Diagnostics in the Hybrid Magnet Program  - S. </a:t>
            </a:r>
            <a:r>
              <a:rPr lang="en-US" dirty="0" err="1"/>
              <a:t>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52858-B553-9448-B8BF-6E8AE784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pic>
        <p:nvPicPr>
          <p:cNvPr id="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474" y="12883246"/>
            <a:ext cx="3140937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67861" y="0"/>
            <a:ext cx="24493100" cy="2286000"/>
          </a:xfrm>
          <a:prstGeom prst="rect">
            <a:avLst/>
          </a:prstGeom>
          <a:solidFill>
            <a:srgbClr val="1F497D"/>
          </a:solidFill>
          <a:ln w="12700">
            <a:solidFill>
              <a:srgbClr val="4A7EBB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pic>
        <p:nvPicPr>
          <p:cNvPr id="5" name="image3.png" descr="image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437" y="451313"/>
            <a:ext cx="3577429" cy="128429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ine"/>
          <p:cNvSpPr/>
          <p:nvPr/>
        </p:nvSpPr>
        <p:spPr>
          <a:xfrm flipV="1">
            <a:off x="3882952" y="187140"/>
            <a:ext cx="2" cy="1939646"/>
          </a:xfrm>
          <a:prstGeom prst="line">
            <a:avLst/>
          </a:prstGeom>
          <a:ln w="50800">
            <a:solidFill>
              <a:schemeClr val="accent2">
                <a:satOff val="-4966"/>
                <a:lumOff val="-10549"/>
              </a:schemeClr>
            </a:solidFill>
          </a:ln>
          <a:effectLst>
            <a:outerShdw blurRad="76200" dist="381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5021309" y="-25400"/>
            <a:ext cx="19396623" cy="221307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8" tIns="91438" rIns="91438" bIns="9143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lvl1pPr algn="r">
              <a:defRPr sz="20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703555" y="2612015"/>
            <a:ext cx="22270530" cy="9051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8" tIns="91438" rIns="91438" bIns="91438">
            <a:normAutofit/>
          </a:bodyPr>
          <a:lstStyle>
            <a:lvl2pPr marL="977648" indent="-520448"/>
            <a:lvl3pPr marL="1388423" indent="-474023"/>
            <a:lvl4pPr marL="1754777" indent="-383177"/>
            <a:lvl5pPr marL="2281428" indent="-452628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B474A73-0449-0095-D147-0F55450412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4/03/2025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FDF06CE-6FF2-5A52-DDD9-9B7FE616F0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Challenges in Instrumentation and Diagnostics in the Hybrid Magnet Program  - S. Prestemon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ransition spd="med"/>
  <p:hf hdr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titleStyle>
    <p:bodyStyle>
      <a:lvl1pPr marL="103603" marR="0" indent="-10360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955962" marR="0" indent="-49876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o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1348921" marR="0" indent="-434521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1706880" marR="0" indent="-33528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2205990" marR="0" indent="-37719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2788919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32461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37033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4160520" marR="0" indent="-50292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10" Type="http://schemas.openxmlformats.org/officeDocument/2006/relationships/image" Target="../media/image72.tiff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3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elfem.lbl.gov/" TargetMode="External"/><Relationship Id="rId11" Type="http://schemas.openxmlformats.org/officeDocument/2006/relationships/image" Target="../media/image80.png"/><Relationship Id="rId5" Type="http://schemas.openxmlformats.org/officeDocument/2006/relationships/image" Target="../media/image75.png"/><Relationship Id="rId10" Type="http://schemas.openxmlformats.org/officeDocument/2006/relationships/image" Target="../media/image79.png"/><Relationship Id="rId4" Type="http://schemas.openxmlformats.org/officeDocument/2006/relationships/image" Target="../media/image74.png"/><Relationship Id="rId9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emf"/><Relationship Id="rId3" Type="http://schemas.openxmlformats.org/officeDocument/2006/relationships/image" Target="../media/image90.png"/><Relationship Id="rId7" Type="http://schemas.openxmlformats.org/officeDocument/2006/relationships/image" Target="../media/image9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microsoft.com/office/2007/relationships/hdphoto" Target="../media/hdphoto1.wdp"/><Relationship Id="rId4" Type="http://schemas.openxmlformats.org/officeDocument/2006/relationships/image" Target="../media/image9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103.jpeg"/><Relationship Id="rId7" Type="http://schemas.openxmlformats.org/officeDocument/2006/relationships/image" Target="../media/image90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jpg"/><Relationship Id="rId4" Type="http://schemas.openxmlformats.org/officeDocument/2006/relationships/image" Target="../media/image104.png"/><Relationship Id="rId9" Type="http://schemas.openxmlformats.org/officeDocument/2006/relationships/image" Target="../media/image10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Soren Prestemon…"/>
          <p:cNvSpPr txBox="1">
            <a:spLocks noGrp="1"/>
          </p:cNvSpPr>
          <p:nvPr>
            <p:ph type="body" sz="half" idx="1"/>
          </p:nvPr>
        </p:nvSpPr>
        <p:spPr>
          <a:xfrm>
            <a:off x="3962400" y="10546080"/>
            <a:ext cx="16456025" cy="36271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sz="4000" dirty="0"/>
              <a:t>Soren Prestemon</a:t>
            </a:r>
            <a:r>
              <a:rPr lang="en-US" sz="4000" dirty="0"/>
              <a:t> </a:t>
            </a:r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sz="4000" dirty="0"/>
              <a:t>US Magnet Development Program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sz="4000" dirty="0"/>
              <a:t>Lawrence Berkeley National Laboratory</a:t>
            </a: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lang="en-US" sz="4000" dirty="0"/>
              <a:t>On behalf of the US MDP Collaboration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sz="4000" dirty="0"/>
          </a:p>
        </p:txBody>
      </p:sp>
      <p:sp>
        <p:nvSpPr>
          <p:cNvPr id="1012" name="High Field Magnet Technology…"/>
          <p:cNvSpPr txBox="1"/>
          <p:nvPr/>
        </p:nvSpPr>
        <p:spPr>
          <a:xfrm>
            <a:off x="-1" y="5657675"/>
            <a:ext cx="24384000" cy="2646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91438" tIns="91438" rIns="91438" bIns="91438">
            <a:spAutoFit/>
          </a:bodyPr>
          <a:lstStyle>
            <a:lvl1pPr algn="ctr">
              <a:defRPr sz="67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rPr lang="en-US" sz="8000" b="1" dirty="0"/>
              <a:t>Challenges in Instrumentation and Diagnostics in the Hybrid Magnet Program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A8773-1A3F-49E5-AB18-721629AC0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Bi2212 magnets</a:t>
            </a:r>
            <a:br>
              <a:rPr lang="en-US" dirty="0"/>
            </a:br>
            <a:r>
              <a:rPr lang="en-US" dirty="0"/>
              <a:t>Technical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9683C-B2CD-4C7E-8A2B-3352B3A90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708" y="2613564"/>
            <a:ext cx="18074980" cy="874424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Possibility of fabricating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Rutherford cable </a:t>
            </a:r>
            <a:r>
              <a:rPr lang="en-US" dirty="0"/>
              <a:t>is a major advantage towards accelerator magnets</a:t>
            </a:r>
          </a:p>
          <a:p>
            <a:r>
              <a:rPr lang="en-US" dirty="0"/>
              <a:t>However,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challenging fabrication </a:t>
            </a:r>
            <a:r>
              <a:rPr lang="en-US" dirty="0"/>
              <a:t>process</a:t>
            </a:r>
          </a:p>
          <a:p>
            <a:pPr lvl="1"/>
            <a:r>
              <a:rPr lang="en-US" dirty="0"/>
              <a:t>50 bar in O</a:t>
            </a:r>
            <a:r>
              <a:rPr lang="en-US" baseline="-25000" dirty="0"/>
              <a:t>2 </a:t>
            </a:r>
            <a:r>
              <a:rPr lang="en-US" dirty="0"/>
              <a:t>at 885-900 </a:t>
            </a:r>
            <a:r>
              <a:rPr lang="en-US" dirty="0">
                <a:sym typeface="Symbol" panose="05050102010706020507" pitchFamily="18" charset="2"/>
              </a:rPr>
              <a:t>C</a:t>
            </a:r>
            <a:endParaRPr lang="en-US" dirty="0"/>
          </a:p>
          <a:p>
            <a:endParaRPr lang="en-US" dirty="0"/>
          </a:p>
          <a:p>
            <a:r>
              <a:rPr lang="en-US" dirty="0"/>
              <a:t>R&amp;D to minimize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“leakage” </a:t>
            </a:r>
            <a:r>
              <a:rPr lang="en-US" dirty="0"/>
              <a:t>observed after heat treatment</a:t>
            </a:r>
          </a:p>
          <a:p>
            <a:pPr lvl="1"/>
            <a:r>
              <a:rPr lang="en-US" dirty="0"/>
              <a:t>The Bi-2212 liquid leaks through the encasing metal (Ag alloy) at high temperatures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degradation</a:t>
            </a:r>
            <a:r>
              <a:rPr lang="en-US" dirty="0">
                <a:sym typeface="Wingdings" panose="05000000000000000000" pitchFamily="2" charset="2"/>
              </a:rPr>
              <a:t> of performance</a:t>
            </a:r>
            <a:endParaRPr lang="en-US" dirty="0"/>
          </a:p>
          <a:p>
            <a:endParaRPr lang="en-US" dirty="0"/>
          </a:p>
          <a:p>
            <a:r>
              <a:rPr lang="en-US" dirty="0"/>
              <a:t>Major improvements (but not total removal yet) obtained with </a:t>
            </a:r>
          </a:p>
          <a:p>
            <a:pPr lvl="1"/>
            <a:r>
              <a:rPr lang="en-US" dirty="0"/>
              <a:t>Combination of 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TiO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coating </a:t>
            </a:r>
            <a:r>
              <a:rPr lang="en-US" dirty="0"/>
              <a:t>with 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mullite sleeve </a:t>
            </a:r>
            <a:r>
              <a:rPr lang="en-US" dirty="0"/>
              <a:t>as insulation</a:t>
            </a:r>
          </a:p>
          <a:p>
            <a:pPr lvl="1"/>
            <a:r>
              <a:rPr lang="en-US" dirty="0"/>
              <a:t>Over pressure heat treatment</a:t>
            </a:r>
          </a:p>
          <a:p>
            <a:pPr lvl="2"/>
            <a:r>
              <a:rPr lang="en-US" dirty="0"/>
              <a:t>Achieved in “short” (~½ m)  furnaces </a:t>
            </a:r>
          </a:p>
          <a:p>
            <a:pPr lvl="2"/>
            <a:r>
              <a:rPr lang="en-US" dirty="0"/>
              <a:t>Development of a longer (1 m +) furnace on going at NHMF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973A-3D11-4074-9173-F3E756F23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B79AF9-6BB2-4313-81CC-56D0E98F5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1428" y="13044483"/>
            <a:ext cx="486026" cy="492438"/>
          </a:xfrm>
        </p:spPr>
        <p:txBody>
          <a:bodyPr/>
          <a:lstStyle/>
          <a:p>
            <a:fld id="{E6910A57-C4C2-471D-B852-7E80F10F5A4C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3DCCE3-3B48-42A7-BFC3-36D134F304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49" r="3566"/>
          <a:stretch/>
        </p:blipFill>
        <p:spPr>
          <a:xfrm>
            <a:off x="18384688" y="2678382"/>
            <a:ext cx="5689604" cy="2055300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290C7E-D9B0-44B1-8FE8-A5D77AF5E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95080" y="5263262"/>
            <a:ext cx="5779212" cy="24482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13F24C-98E4-4553-AD04-758748206C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102"/>
          <a:stretch/>
        </p:blipFill>
        <p:spPr>
          <a:xfrm rot="16200000">
            <a:off x="17459229" y="9177136"/>
            <a:ext cx="4547294" cy="1832276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9" name="Picture 8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A4857135-B76F-4851-9F22-A76DCF3088C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5" t="11864" r="12592" b="37442"/>
          <a:stretch/>
        </p:blipFill>
        <p:spPr>
          <a:xfrm rot="5400000">
            <a:off x="20258149" y="9010190"/>
            <a:ext cx="4511758" cy="2184904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5139BE9-5050-E584-3F8F-B79BDDFBF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1458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102C4-E019-47A2-B34C-489DFAFEA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B12212 magnets</a:t>
            </a:r>
            <a:br>
              <a:rPr lang="en-US" dirty="0"/>
            </a:br>
            <a:r>
              <a:rPr lang="en-US" dirty="0"/>
              <a:t>Development of racetrack and CCT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D31FA-F432-4A23-B017-029CDD91B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3833664"/>
            <a:ext cx="15437296" cy="8496944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RC7n8 </a:t>
            </a:r>
            <a:r>
              <a:rPr lang="en-US" dirty="0"/>
              <a:t>(2019)</a:t>
            </a:r>
          </a:p>
          <a:p>
            <a:pPr lvl="1"/>
            <a:r>
              <a:rPr lang="en-US" dirty="0"/>
              <a:t>4.7 T reached in with racetrack coils configurations </a:t>
            </a:r>
          </a:p>
          <a:p>
            <a:pPr lvl="1"/>
            <a:r>
              <a:rPr lang="en-US" dirty="0"/>
              <a:t>Highest field so far in “no bore” design</a:t>
            </a:r>
          </a:p>
          <a:p>
            <a:r>
              <a:rPr lang="en-US" dirty="0"/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Bin5 </a:t>
            </a:r>
            <a:r>
              <a:rPr lang="en-US" dirty="0"/>
              <a:t>(2021)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b="1" dirty="0"/>
              <a:t>1.6 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in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31 mm </a:t>
            </a:r>
            <a:r>
              <a:rPr lang="en-US" dirty="0"/>
              <a:t>aperture </a:t>
            </a:r>
          </a:p>
          <a:p>
            <a:pPr lvl="1"/>
            <a:r>
              <a:rPr lang="en-US" dirty="0"/>
              <a:t>Successfully tested in stand alone</a:t>
            </a:r>
          </a:p>
          <a:p>
            <a:pPr lvl="1"/>
            <a:r>
              <a:rPr lang="en-US" dirty="0"/>
              <a:t>Ready to be tested in CCT5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Next steps</a:t>
            </a:r>
          </a:p>
          <a:p>
            <a:pPr lvl="1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BiCCT1 and 2</a:t>
            </a:r>
          </a:p>
          <a:p>
            <a:pPr lvl="1"/>
            <a:r>
              <a:rPr lang="en-US" dirty="0"/>
              <a:t>Progressively larger cable</a:t>
            </a:r>
          </a:p>
          <a:p>
            <a:pPr lvl="1"/>
            <a:r>
              <a:rPr lang="en-US" dirty="0"/>
              <a:t>Target: </a:t>
            </a:r>
            <a:r>
              <a:rPr lang="en-US" b="1" dirty="0"/>
              <a:t>5 T to 7 T </a:t>
            </a:r>
            <a:r>
              <a:rPr lang="en-US" dirty="0"/>
              <a:t>in </a:t>
            </a:r>
            <a:r>
              <a:rPr lang="en-US" b="1" dirty="0"/>
              <a:t>40 mm </a:t>
            </a:r>
            <a:r>
              <a:rPr lang="en-US" dirty="0"/>
              <a:t>aperture</a:t>
            </a:r>
          </a:p>
          <a:p>
            <a:pPr lvl="1"/>
            <a:r>
              <a:rPr lang="en-US" dirty="0"/>
              <a:t>Coil fabrication in progress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8C3D1A-110B-4CA1-BF15-238FA294C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BC4A6D-13B4-4D5B-87C1-7E57F1AB3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1428" y="13044483"/>
            <a:ext cx="486026" cy="492438"/>
          </a:xfrm>
        </p:spPr>
        <p:txBody>
          <a:bodyPr/>
          <a:lstStyle/>
          <a:p>
            <a:fld id="{E6910A57-C4C2-471D-B852-7E80F10F5A4C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84F48F-387C-4CBB-969E-C0466862F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23" b="29252"/>
          <a:stretch/>
        </p:blipFill>
        <p:spPr>
          <a:xfrm>
            <a:off x="16726218" y="3834391"/>
            <a:ext cx="7321464" cy="290617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361FC4F-12FA-449D-A39B-F0C3FB6E3F84}"/>
              </a:ext>
            </a:extLst>
          </p:cNvPr>
          <p:cNvSpPr txBox="1">
            <a:spLocks/>
          </p:cNvSpPr>
          <p:nvPr/>
        </p:nvSpPr>
        <p:spPr>
          <a:xfrm>
            <a:off x="1219200" y="2516661"/>
            <a:ext cx="22754528" cy="874266"/>
          </a:xfrm>
          <a:prstGeom prst="rect">
            <a:avLst/>
          </a:prstGeom>
        </p:spPr>
        <p:txBody>
          <a:bodyPr vert="horz" lIns="182880" tIns="91440" rIns="182880" bIns="9144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600" dirty="0"/>
              <a:t>LBNL has being focusing on </a:t>
            </a:r>
            <a:r>
              <a:rPr lang="en-US" sz="5600" dirty="0">
                <a:solidFill>
                  <a:schemeClr val="accent6">
                    <a:lumMod val="75000"/>
                  </a:schemeClr>
                </a:solidFill>
              </a:rPr>
              <a:t>racetracks</a:t>
            </a:r>
            <a:r>
              <a:rPr lang="en-US" sz="5600" dirty="0"/>
              <a:t> and canted </a:t>
            </a:r>
            <a:r>
              <a:rPr lang="en-US" sz="5600" dirty="0">
                <a:solidFill>
                  <a:schemeClr val="accent6">
                    <a:lumMod val="75000"/>
                  </a:schemeClr>
                </a:solidFill>
              </a:rPr>
              <a:t>Canted-Cos</a:t>
            </a:r>
            <a:r>
              <a:rPr lang="en-US" sz="5600" dirty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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90BA03-3CB0-4422-BFCB-95F5CB8D80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521" t="37260" r="47911" b="48311"/>
          <a:stretch/>
        </p:blipFill>
        <p:spPr>
          <a:xfrm>
            <a:off x="13748544" y="7051029"/>
            <a:ext cx="7803252" cy="1944658"/>
          </a:xfrm>
          <a:prstGeom prst="rect">
            <a:avLst/>
          </a:prstGeom>
          <a:ln w="6350">
            <a:solidFill>
              <a:schemeClr val="tx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9C4FF2-24AD-49B5-AD59-438948AD53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384"/>
          <a:stretch/>
        </p:blipFill>
        <p:spPr>
          <a:xfrm>
            <a:off x="21742985" y="7040861"/>
            <a:ext cx="2304698" cy="1954826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24D062-5CB9-4C37-AEA4-3AD122DF986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7" t="4722" r="16006" b="4537"/>
          <a:stretch/>
        </p:blipFill>
        <p:spPr>
          <a:xfrm>
            <a:off x="11529346" y="7037060"/>
            <a:ext cx="1962168" cy="1962168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1F40B0-47B9-444F-855C-799FF17C817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95"/>
          <a:stretch/>
        </p:blipFill>
        <p:spPr>
          <a:xfrm>
            <a:off x="20746986" y="9677037"/>
            <a:ext cx="3351072" cy="2882050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FAFF8C-688D-47C6-9E82-9ED60A0AB54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15" t="3062" r="54998" b="32540"/>
          <a:stretch/>
        </p:blipFill>
        <p:spPr>
          <a:xfrm>
            <a:off x="14258659" y="9691938"/>
            <a:ext cx="1973938" cy="2929068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2665657-20B5-439D-B630-DA7111327E6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7" t="4630" r="16006" b="4630"/>
          <a:stretch/>
        </p:blipFill>
        <p:spPr>
          <a:xfrm>
            <a:off x="11098474" y="9691938"/>
            <a:ext cx="2926080" cy="2929068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5AF279-6495-4121-9700-25BA1DC6C21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2302" t="935" r="6766" b="69049"/>
          <a:stretch/>
        </p:blipFill>
        <p:spPr>
          <a:xfrm>
            <a:off x="16513699" y="9677036"/>
            <a:ext cx="3950030" cy="2929068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DE9D0DA-7FD4-25EB-8709-A8EE2D6DF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012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D17CD-B3E9-44EF-B411-EB14848DC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B12212 magnets</a:t>
            </a:r>
            <a:br>
              <a:rPr lang="en-US" dirty="0"/>
            </a:br>
            <a:r>
              <a:rPr lang="en-US" dirty="0"/>
              <a:t>Development of SMCT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936D4-C3E9-49B9-B6AA-8C2A35A49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736002"/>
            <a:ext cx="16013360" cy="5379816"/>
          </a:xfrm>
        </p:spPr>
        <p:txBody>
          <a:bodyPr>
            <a:normAutofit/>
          </a:bodyPr>
          <a:lstStyle/>
          <a:p>
            <a:r>
              <a:rPr lang="en-US" dirty="0"/>
              <a:t>An SMCT-type coil is in the process to be fabricated by FNAL</a:t>
            </a:r>
          </a:p>
          <a:p>
            <a:pPr lvl="1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Goal: 1-2 T </a:t>
            </a:r>
            <a:r>
              <a:rPr lang="en-US" dirty="0"/>
              <a:t>in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15 mm </a:t>
            </a:r>
            <a:r>
              <a:rPr lang="en-US" dirty="0"/>
              <a:t>aperture </a:t>
            </a:r>
          </a:p>
          <a:p>
            <a:pPr lvl="1"/>
            <a:r>
              <a:rPr lang="en-US" dirty="0"/>
              <a:t>Winding test performed with plastic parts</a:t>
            </a:r>
          </a:p>
          <a:p>
            <a:pPr lvl="1"/>
            <a:r>
              <a:rPr lang="en-US" dirty="0"/>
              <a:t>Fabrication of Inconel 3D printed mandrel completed</a:t>
            </a:r>
          </a:p>
          <a:p>
            <a:pPr lvl="1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A98E8E-FCF8-45A8-80B8-AE8AD622C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63B998-3A62-41BE-8888-5B8B8FC38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1428" y="13044483"/>
            <a:ext cx="486026" cy="492438"/>
          </a:xfrm>
        </p:spPr>
        <p:txBody>
          <a:bodyPr/>
          <a:lstStyle/>
          <a:p>
            <a:fld id="{E6910A57-C4C2-471D-B852-7E80F10F5A4C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E10DC0-3C34-46BE-B8DB-943648CCCB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941" r="34521"/>
          <a:stretch/>
        </p:blipFill>
        <p:spPr>
          <a:xfrm>
            <a:off x="526704" y="8401886"/>
            <a:ext cx="10656000" cy="4022248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0" name="Picture 9" descr="A group of metal parts on a table&#10;&#10;AI-generated content may be incorrect.">
            <a:extLst>
              <a:ext uri="{FF2B5EF4-FFF2-40B4-BE49-F238E27FC236}">
                <a16:creationId xmlns:a16="http://schemas.microsoft.com/office/drawing/2014/main" id="{B738CFB6-E262-478B-BEAF-94180794DD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037" t="18765" r="6903" b="13807"/>
          <a:stretch/>
        </p:blipFill>
        <p:spPr>
          <a:xfrm>
            <a:off x="16889276" y="8360721"/>
            <a:ext cx="6579888" cy="406341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9C78556-9C45-4522-AFFA-45034F8C90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75201" y="2363785"/>
            <a:ext cx="5420870" cy="1606810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8722AAD-1D73-4931-AE6D-9664122BEE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62370" y="4113112"/>
            <a:ext cx="5433700" cy="3031512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22" name="Picture 21" descr="A black and white object with white objects on it&#10;&#10;AI-generated content may be incorrect.">
            <a:extLst>
              <a:ext uri="{FF2B5EF4-FFF2-40B4-BE49-F238E27FC236}">
                <a16:creationId xmlns:a16="http://schemas.microsoft.com/office/drawing/2014/main" id="{79EC4DA4-39AC-46EF-9D80-CEF690C0B8F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776" t="11075" r="11796" b="9523"/>
          <a:stretch/>
        </p:blipFill>
        <p:spPr>
          <a:xfrm>
            <a:off x="11327905" y="8401887"/>
            <a:ext cx="5231786" cy="402389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133AB3F-C24F-2026-41A3-72F7DF10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2626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5948D-EA26-B6CE-B318-5BEC96F02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C3 is a 6-layer CCT magnet using CORC conductor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83B54-FBEB-373F-362D-6D2A0959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6A6C1-E1A8-F9FF-FE2E-9A8CD4743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433FB-1312-3FC3-972D-88B2D0E87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B7E218-72FC-F92D-4EB8-35664BCC1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1" y="3261998"/>
            <a:ext cx="21579839" cy="93567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C8BB77-A23C-1512-E066-32B8E1467FAB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Xiaorong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Wang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3B193F-A3D2-0E0D-1377-7A19F74BB4B2}"/>
              </a:ext>
            </a:extLst>
          </p:cNvPr>
          <p:cNvSpPr txBox="1"/>
          <p:nvPr/>
        </p:nvSpPr>
        <p:spPr>
          <a:xfrm>
            <a:off x="18097993" y="2357691"/>
            <a:ext cx="6037700" cy="2862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145 m of CORC® wires in six pieces, maximum piece length 35 m</a:t>
            </a:r>
            <a:endParaRPr lang="en-US" dirty="0">
              <a:solidFill>
                <a:srgbClr val="19376A"/>
              </a:solidFill>
              <a:latin typeface="Courier New" panose="02070309020205020404" pitchFamily="49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Specified the minimum tape </a:t>
            </a:r>
            <a:r>
              <a:rPr lang="en-US" i="1" dirty="0" err="1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I</a:t>
            </a:r>
            <a:r>
              <a:rPr lang="en-US" dirty="0" err="1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c</a:t>
            </a: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 for HM tapes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32EA3C-2385-443F-7A72-02794BD34E02}"/>
              </a:ext>
            </a:extLst>
          </p:cNvPr>
          <p:cNvSpPr txBox="1"/>
          <p:nvPr/>
        </p:nvSpPr>
        <p:spPr>
          <a:xfrm>
            <a:off x="16387011" y="7939461"/>
            <a:ext cx="7748682" cy="24006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ap="flat">
            <a:solidFill>
              <a:schemeClr val="tx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Instrumentation: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Fiberoptics for strain measurements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dirty="0"/>
              <a:t>Voltage taps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3513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2E5E0-B6ED-B008-B7F9-FE5A2D75A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1" y="-25400"/>
            <a:ext cx="19967852" cy="2213071"/>
          </a:xfrm>
        </p:spPr>
        <p:txBody>
          <a:bodyPr/>
          <a:lstStyle/>
          <a:p>
            <a:r>
              <a:rPr lang="en-US" dirty="0"/>
              <a:t>C3 achieved 5.2T =&gt; major goal of the 2020 MDP roadmap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98A45-2999-F843-443D-391E0FCB20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918" y="2612017"/>
            <a:ext cx="21353557" cy="293077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 First test successfully completed – decision to limit to 10 micro-volt/layer</a:t>
            </a:r>
          </a:p>
          <a:p>
            <a:r>
              <a:rPr lang="en-US" dirty="0"/>
              <a:t> Second test campaign in coming months</a:t>
            </a:r>
          </a:p>
          <a:p>
            <a:pPr lvl="1"/>
            <a:r>
              <a:rPr lang="en-US" dirty="0"/>
              <a:t>Will include magnetic measurements</a:t>
            </a:r>
          </a:p>
          <a:p>
            <a:pPr lvl="1"/>
            <a:r>
              <a:rPr lang="en-US" dirty="0"/>
              <a:t>Push to higher field (higher voltage)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0BDEF-8A8D-9547-2910-9C6FDF083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7D3D1-9085-D25F-2E33-8C874F252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A1F95-7B9D-DC7D-1030-3291A9786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992C2B-27C6-AAC9-84A3-644EAED12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8444" y="2427604"/>
            <a:ext cx="7162637" cy="35400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C35993-FE44-2F3A-80D8-FB221D937440}"/>
              </a:ext>
            </a:extLst>
          </p:cNvPr>
          <p:cNvSpPr txBox="1"/>
          <p:nvPr/>
        </p:nvSpPr>
        <p:spPr>
          <a:xfrm>
            <a:off x="412880" y="7047572"/>
            <a:ext cx="4496004" cy="40626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Strain measured via distributed optical fiber – </a:t>
            </a:r>
            <a:r>
              <a:rPr lang="en-US" dirty="0"/>
              <a:t>fibers in each layer, all worked well throughout test 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</a:t>
            </a: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Linqing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Luo et al 2025 SUST 38 035029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B7C7554-F445-B8C4-9FBE-A37C585AF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242" y="7130809"/>
            <a:ext cx="11239166" cy="542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25FA493-B1C6-06A1-6683-F3D651B0B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10" y="6846955"/>
            <a:ext cx="4359160" cy="570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9F512D3-A34A-A7E7-422E-85FB44AC4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6154" y="7051428"/>
            <a:ext cx="4104965" cy="537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E0BD3BE-1713-7AE3-7A06-032B3096D6BD}"/>
              </a:ext>
            </a:extLst>
          </p:cNvPr>
          <p:cNvSpPr txBox="1"/>
          <p:nvPr/>
        </p:nvSpPr>
        <p:spPr>
          <a:xfrm>
            <a:off x="7570562" y="6392149"/>
            <a:ext cx="16400557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Teaser of data to come – example layer 6 (will be presented at MT29 by </a:t>
            </a:r>
            <a:r>
              <a:rPr kumimoji="0" lang="en-US" sz="3600" b="1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Linqing</a:t>
            </a:r>
            <a:r>
              <a:rPr kumimoji="0" lang="en-US" sz="36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Luo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7469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C752F-6551-4249-153B-DDB3DFBA3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 concept yielding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D9A7C-4748-7FEA-DFAF-F3FA28F4C9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COMB-STAR-1 magnet (2023-24) Achieved 1.5 T bore field @ 3.3 kA in </a:t>
            </a:r>
            <a:r>
              <a:rPr lang="en-US" dirty="0" err="1"/>
              <a:t>LHe</a:t>
            </a:r>
            <a:endParaRPr lang="en-US" dirty="0"/>
          </a:p>
          <a:p>
            <a:pPr lvl="1"/>
            <a:r>
              <a:rPr lang="en-US" dirty="0"/>
              <a:t>Degradation in one coil explored vi micro-CT scan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6278F-7179-4801-E302-EE3F99B04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DAABD-38AA-5C35-E1A4-B83107CE3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02AAE-0D3A-77BA-844E-CEC436B5B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4925AB-E691-5207-CFC7-A79899F74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72542"/>
            <a:ext cx="12192000" cy="63585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CE657D-F1A1-4318-2865-E63BD1949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1822" y="4224916"/>
            <a:ext cx="10832918" cy="83992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EA7E08-2ED6-8059-7EB4-0262D6C52005}"/>
              </a:ext>
            </a:extLst>
          </p:cNvPr>
          <p:cNvSpPr txBox="1"/>
          <p:nvPr/>
        </p:nvSpPr>
        <p:spPr>
          <a:xfrm>
            <a:off x="20360640" y="2398655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Vadim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Kashikhin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303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066B-0F96-9B50-EFEE-448103131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5841" y="0"/>
            <a:ext cx="19602092" cy="2187671"/>
          </a:xfrm>
        </p:spPr>
        <p:txBody>
          <a:bodyPr/>
          <a:lstStyle/>
          <a:p>
            <a:r>
              <a:rPr lang="en-US" dirty="0"/>
              <a:t>Major push now is to integrate HTS and LTS in hybrid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82882-DD8A-2902-68BC-ADE5D75BA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6CE1B-31D4-5B41-A742-92748175C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76A14-E18E-CB3A-7B7A-944CCEE54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987ED2-4CE8-C64A-F96E-A9185C770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58" t="10806" r="26510" b="18895"/>
          <a:stretch/>
        </p:blipFill>
        <p:spPr>
          <a:xfrm>
            <a:off x="2743200" y="3123933"/>
            <a:ext cx="21610320" cy="94870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3A4107-169E-BBFF-8DF6-3A5456DC8537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Paolo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Ferracin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BB95AA-ECEC-A84F-D023-FF5ECB469674}"/>
              </a:ext>
            </a:extLst>
          </p:cNvPr>
          <p:cNvSpPr txBox="1"/>
          <p:nvPr/>
        </p:nvSpPr>
        <p:spPr>
          <a:xfrm rot="21064356">
            <a:off x="7723654" y="7313460"/>
            <a:ext cx="11649411" cy="1107992"/>
          </a:xfrm>
          <a:prstGeom prst="rect">
            <a:avLst/>
          </a:prstGeom>
          <a:solidFill>
            <a:srgbClr val="FFFFFF">
              <a:alpha val="34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Tentative – dates still being revised</a:t>
            </a:r>
          </a:p>
        </p:txBody>
      </p:sp>
    </p:spTree>
    <p:extLst>
      <p:ext uri="{BB962C8B-B14F-4D97-AF65-F5344CB8AC3E}">
        <p14:creationId xmlns:p14="http://schemas.microsoft.com/office/powerpoint/2010/main" val="55471510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7199F-67B0-FCF7-CB20-A7DE43AB9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panose="02000503000000020004" pitchFamily="2" charset="0"/>
              </a:rPr>
              <a:t>Review of challenges and driving questions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45DE2-DF3F-B3F4-25F7-5BC295D2BA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HTS magnet development</a:t>
            </a:r>
          </a:p>
          <a:p>
            <a:r>
              <a:rPr lang="en-US" dirty="0"/>
              <a:t> Questions related to conductors</a:t>
            </a:r>
          </a:p>
          <a:p>
            <a:r>
              <a:rPr lang="en-US" dirty="0"/>
              <a:t> Questions related to cables</a:t>
            </a:r>
          </a:p>
          <a:p>
            <a:r>
              <a:rPr lang="en-US" dirty="0"/>
              <a:t> Questions related to coils &amp; magnets</a:t>
            </a:r>
          </a:p>
          <a:p>
            <a:endParaRPr lang="en-US" dirty="0"/>
          </a:p>
          <a:p>
            <a:r>
              <a:rPr lang="en-US" dirty="0"/>
              <a:t> How hybrid magnet tests can guide development of HTS accelerator magnets</a:t>
            </a:r>
          </a:p>
          <a:p>
            <a:r>
              <a:rPr lang="en-US" dirty="0"/>
              <a:t> Issues that are specific to hybrid operation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A8ABF-67D6-348D-46FC-2198C35B6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8E1D3-2C38-A7DE-B2B1-C7AEDF967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39384-90AE-783E-0BCD-04BAFD979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7224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8CC6E-7ACC-75BC-BEAF-6B3B49FD5F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D12B-263A-2D8B-52DE-1C13AE76C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5747" y="-1337"/>
            <a:ext cx="19942185" cy="2213071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Helvetica Neue" panose="02000503000000020004" pitchFamily="2" charset="0"/>
              </a:rPr>
              <a:t>Review of challenges and driving questions - </a:t>
            </a:r>
            <a:r>
              <a:rPr lang="en-US" dirty="0"/>
              <a:t>related to conductors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C65D4-80E0-A608-27E4-7E3E67EBE8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Characterization of properties - and variation of properties along length</a:t>
            </a:r>
          </a:p>
          <a:p>
            <a:r>
              <a:rPr lang="en-US" dirty="0"/>
              <a:t> What are the mechanisms of conductor degradation?</a:t>
            </a:r>
          </a:p>
          <a:p>
            <a:pPr lvl="1"/>
            <a:r>
              <a:rPr lang="en-US" dirty="0"/>
              <a:t>Thermal, mechanical; coupling to electromagnetic behavior</a:t>
            </a:r>
          </a:p>
          <a:p>
            <a:r>
              <a:rPr lang="en-US" dirty="0"/>
              <a:t> Are flux jumps an issue in HTS? Under what conditions? (impact protection via threshold)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9B62B-A022-CA91-C655-3053E08A4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27F40-4244-A41E-1E16-EE39C4242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96CAE-D41D-9DA8-288F-FEB2E17A0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94B5F7-D230-59B2-DF06-8F4B90668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9143" y="6531415"/>
            <a:ext cx="6520900" cy="50172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917C35-8A30-B967-5F62-615BB44F6F55}"/>
              </a:ext>
            </a:extLst>
          </p:cNvPr>
          <p:cNvSpPr txBox="1"/>
          <p:nvPr/>
        </p:nvSpPr>
        <p:spPr>
          <a:xfrm>
            <a:off x="17554074" y="11548637"/>
            <a:ext cx="7591926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/pdf/2502.02706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6AB121-79FB-A3EF-EC8F-04D1BA76AB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957" y="6993601"/>
            <a:ext cx="14610347" cy="51046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C3B33D-2A20-39C6-23D7-72263D5865B6}"/>
              </a:ext>
            </a:extLst>
          </p:cNvPr>
          <p:cNvSpPr txBox="1"/>
          <p:nvPr/>
        </p:nvSpPr>
        <p:spPr>
          <a:xfrm>
            <a:off x="8015650" y="11659211"/>
            <a:ext cx="9951293" cy="1477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>
              <a:buNone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See C. </a:t>
            </a:r>
            <a:r>
              <a:rPr lang="en-US" sz="2800" dirty="0">
                <a:solidFill>
                  <a:srgbClr val="084379"/>
                </a:solidFill>
                <a:effectLst/>
                <a:latin typeface="Helvetica" pitchFamily="2" charset="0"/>
              </a:rPr>
              <a:t>F. Gömöry, et al., </a:t>
            </a:r>
            <a:r>
              <a:rPr lang="en-US" sz="2800" dirty="0" err="1">
                <a:solidFill>
                  <a:srgbClr val="084379"/>
                </a:solidFill>
                <a:effectLst/>
                <a:latin typeface="Helvetica" pitchFamily="2" charset="0"/>
              </a:rPr>
              <a:t>SuST</a:t>
            </a:r>
            <a:r>
              <a:rPr lang="en-US" sz="2800" dirty="0">
                <a:solidFill>
                  <a:srgbClr val="084379"/>
                </a:solidFill>
                <a:effectLst/>
                <a:latin typeface="Helvetica" pitchFamily="2" charset="0"/>
              </a:rPr>
              <a:t> 36 (2023) 054001</a:t>
            </a:r>
          </a:p>
          <a:p>
            <a:r>
              <a:rPr lang="en-US" sz="2800" dirty="0">
                <a:solidFill>
                  <a:srgbClr val="084379"/>
                </a:solidFill>
                <a:effectLst/>
                <a:latin typeface="Helvetica" pitchFamily="2" charset="0"/>
              </a:rPr>
              <a:t>DOI: </a:t>
            </a:r>
            <a:r>
              <a:rPr lang="en-US" sz="2800" dirty="0">
                <a:solidFill>
                  <a:srgbClr val="0B4CB4"/>
                </a:solidFill>
                <a:effectLst/>
                <a:latin typeface="Helvetica" pitchFamily="2" charset="0"/>
              </a:rPr>
              <a:t>10.1088/1361-6668/acb73f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ACCF9A-F95B-AC3B-A6D8-5EB009179D2C}"/>
              </a:ext>
            </a:extLst>
          </p:cNvPr>
          <p:cNvSpPr txBox="1"/>
          <p:nvPr/>
        </p:nvSpPr>
        <p:spPr>
          <a:xfrm>
            <a:off x="2526632" y="6220901"/>
            <a:ext cx="9047747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C. Senatore, CCA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ECDF14-77B2-EBF1-C7A9-C292BE702B72}"/>
              </a:ext>
            </a:extLst>
          </p:cNvPr>
          <p:cNvSpPr txBox="1"/>
          <p:nvPr/>
        </p:nvSpPr>
        <p:spPr>
          <a:xfrm>
            <a:off x="18480504" y="5809339"/>
            <a:ext cx="5579539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J. </a:t>
            </a:r>
            <a:r>
              <a:rPr lang="en-US" i="1" dirty="0" err="1"/>
              <a:t>J</a:t>
            </a: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aroszynski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, CCA</a:t>
            </a:r>
          </a:p>
        </p:txBody>
      </p:sp>
    </p:spTree>
    <p:extLst>
      <p:ext uri="{BB962C8B-B14F-4D97-AF65-F5344CB8AC3E}">
        <p14:creationId xmlns:p14="http://schemas.microsoft.com/office/powerpoint/2010/main" val="344554857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2F3F5-C724-40A6-11DD-0F78B51C3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A8191-5093-B55C-A4BC-2C4915116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5747" y="-1337"/>
            <a:ext cx="19942185" cy="2213071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 Neue" panose="02000503000000020004" pitchFamily="2" charset="0"/>
              </a:rPr>
              <a:t>Review of challenges and driving questions - </a:t>
            </a:r>
            <a:r>
              <a:rPr lang="en-US" dirty="0"/>
              <a:t>related to cables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7E4C6-FBE4-711D-30BF-ED61F1552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8545" y="2332035"/>
            <a:ext cx="11718908" cy="9051929"/>
          </a:xfrm>
        </p:spPr>
        <p:txBody>
          <a:bodyPr>
            <a:normAutofit/>
          </a:bodyPr>
          <a:lstStyle/>
          <a:p>
            <a:r>
              <a:rPr lang="en-US" sz="3600" dirty="0"/>
              <a:t> Characterization of cable properties</a:t>
            </a:r>
          </a:p>
          <a:p>
            <a:pPr lvl="1"/>
            <a:r>
              <a:rPr lang="en-US" sz="3600" dirty="0"/>
              <a:t>Can we deduce cable properties from constituent tape/wire properties?</a:t>
            </a:r>
          </a:p>
          <a:p>
            <a:pPr lvl="1"/>
            <a:r>
              <a:rPr lang="en-US" sz="3600" dirty="0"/>
              <a:t>Can we agree on a ”standard” for cable </a:t>
            </a:r>
            <a:r>
              <a:rPr lang="en-US" sz="3600" dirty="0" err="1"/>
              <a:t>Ic</a:t>
            </a:r>
            <a:r>
              <a:rPr lang="en-US" sz="3600" dirty="0"/>
              <a:t> measurement?</a:t>
            </a:r>
          </a:p>
          <a:p>
            <a:pPr lvl="1"/>
            <a:r>
              <a:rPr lang="en-US" sz="3600" dirty="0"/>
              <a:t>Determination of contact resistance, its variation</a:t>
            </a:r>
          </a:p>
          <a:p>
            <a:r>
              <a:rPr lang="en-US" sz="3600" dirty="0"/>
              <a:t> How does termination design impact current distribution?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64A2F-4624-4D9E-F1EE-C50C84BFF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6EA86-39BF-0F09-D3C3-8B6E2765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7D54E-59F5-458E-66AF-8C86B426C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4413AB-E47A-6F77-7FE2-DD1232FEE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4980" y="7279937"/>
            <a:ext cx="11231731" cy="5316449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59206AC-BEFA-037A-6123-0313E842EE58}"/>
              </a:ext>
            </a:extLst>
          </p:cNvPr>
          <p:cNvSpPr txBox="1">
            <a:spLocks/>
          </p:cNvSpPr>
          <p:nvPr/>
        </p:nvSpPr>
        <p:spPr>
          <a:xfrm>
            <a:off x="12192000" y="2454024"/>
            <a:ext cx="12154430" cy="5275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8" tIns="91438" rIns="91438" bIns="91438">
            <a:normAutofit/>
          </a:bodyPr>
          <a:lstStyle>
            <a:lvl1pPr marL="103603" marR="0" indent="-103603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1pPr>
            <a:lvl2pPr marL="977648" marR="0" indent="-520448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o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2pPr>
            <a:lvl3pPr marL="1388423" marR="0" indent="-474023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3pPr>
            <a:lvl4pPr marL="1754777" marR="0" indent="-383177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4pPr>
            <a:lvl5pPr marL="2281428" marR="0" indent="-452628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5pPr>
            <a:lvl6pPr marL="2788919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6pPr>
            <a:lvl7pPr marL="3246120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7pPr>
            <a:lvl8pPr marL="3703320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8pPr>
            <a:lvl9pPr marL="4160520" marR="0" indent="-502920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9pPr>
          </a:lstStyle>
          <a:p>
            <a:pPr hangingPunct="1"/>
            <a:r>
              <a:rPr lang="en-US" sz="3600" dirty="0"/>
              <a:t>What are best practices for joint design &amp; fabrication?</a:t>
            </a:r>
          </a:p>
          <a:p>
            <a:pPr hangingPunct="1"/>
            <a:r>
              <a:rPr lang="en-US" sz="3600" dirty="0"/>
              <a:t>  What are mechanisms of cable damage?</a:t>
            </a:r>
          </a:p>
          <a:p>
            <a:pPr hangingPunct="1"/>
            <a:r>
              <a:rPr lang="en-US" sz="3600" dirty="0"/>
              <a:t> Can we define acceptable design criteria for cables?</a:t>
            </a:r>
          </a:p>
          <a:p>
            <a:pPr hangingPunct="1"/>
            <a:r>
              <a:rPr lang="en-US" sz="3600" dirty="0"/>
              <a:t> Can we use cable n-value, i.e. V(I) as a means of monitoring operational margin?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6BA7DF-A546-C3C0-8600-34E6A516191F}"/>
              </a:ext>
            </a:extLst>
          </p:cNvPr>
          <p:cNvSpPr txBox="1"/>
          <p:nvPr/>
        </p:nvSpPr>
        <p:spPr>
          <a:xfrm>
            <a:off x="926432" y="7168915"/>
            <a:ext cx="12344400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0" i="1" u="none" strike="noStrike" dirty="0" err="1">
                <a:solidFill>
                  <a:srgbClr val="222222"/>
                </a:solidFill>
                <a:effectLst/>
                <a:latin typeface="-apple-system"/>
              </a:rPr>
              <a:t>Teyber</a:t>
            </a:r>
            <a:r>
              <a:rPr lang="en-US" b="0" i="1" u="none" strike="noStrike" dirty="0">
                <a:solidFill>
                  <a:srgbClr val="222222"/>
                </a:solidFill>
                <a:effectLst/>
                <a:latin typeface="-apple-system"/>
              </a:rPr>
              <a:t> et al., Sci Rep</a:t>
            </a:r>
            <a:r>
              <a:rPr lang="en-US" b="0" i="0" u="none" strike="noStrike" dirty="0">
                <a:solidFill>
                  <a:srgbClr val="222222"/>
                </a:solidFill>
                <a:effectLst/>
                <a:latin typeface="-apple-system"/>
              </a:rPr>
              <a:t> </a:t>
            </a:r>
            <a:r>
              <a:rPr lang="en-US" b="1" i="0" u="none" strike="noStrike" dirty="0">
                <a:solidFill>
                  <a:srgbClr val="222222"/>
                </a:solidFill>
                <a:effectLst/>
                <a:latin typeface="-apple-system"/>
              </a:rPr>
              <a:t>12</a:t>
            </a:r>
            <a:r>
              <a:rPr lang="en-US" b="0" i="0" u="none" strike="noStrike" dirty="0">
                <a:solidFill>
                  <a:srgbClr val="222222"/>
                </a:solidFill>
                <a:effectLst/>
                <a:latin typeface="-apple-system"/>
              </a:rPr>
              <a:t>, 22503 (2022)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BE1FE6-45EC-21D8-D780-E858C854EF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545" y="7920037"/>
            <a:ext cx="5448300" cy="4610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C1D271-10D9-A355-2D40-580F302D4F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7807" y="9027111"/>
            <a:ext cx="6247063" cy="35030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689BA6A-6801-D01A-C440-A8D4B15531DF}"/>
              </a:ext>
            </a:extLst>
          </p:cNvPr>
          <p:cNvSpPr txBox="1"/>
          <p:nvPr/>
        </p:nvSpPr>
        <p:spPr>
          <a:xfrm>
            <a:off x="13102390" y="6659575"/>
            <a:ext cx="12344400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 D Weiss et al 2020 </a:t>
            </a:r>
            <a:r>
              <a:rPr lang="en-US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Sci. Technol. 33 044001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639F00C-FC87-6582-CE54-71899BAD62BF}"/>
              </a:ext>
            </a:extLst>
          </p:cNvPr>
          <p:cNvSpPr/>
          <p:nvPr/>
        </p:nvSpPr>
        <p:spPr>
          <a:xfrm>
            <a:off x="4730126" y="8329855"/>
            <a:ext cx="11183643" cy="3188117"/>
          </a:xfrm>
          <a:prstGeom prst="roundRect">
            <a:avLst>
              <a:gd name="adj" fmla="val 5182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12328BB-2D55-23E7-BA3A-7A4FAFEE77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8087" y="8832904"/>
            <a:ext cx="5628752" cy="1993710"/>
          </a:xfrm>
          <a:prstGeom prst="rect">
            <a:avLst/>
          </a:prstGeom>
        </p:spPr>
      </p:pic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34C75942-158A-F18E-FDFE-79826FCD35A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6791" y="8600199"/>
            <a:ext cx="3922431" cy="276659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61B74D3-6B31-DACD-77E0-DEAB1A0AB734}"/>
              </a:ext>
            </a:extLst>
          </p:cNvPr>
          <p:cNvSpPr txBox="1"/>
          <p:nvPr/>
        </p:nvSpPr>
        <p:spPr>
          <a:xfrm>
            <a:off x="7173521" y="10904010"/>
            <a:ext cx="8373669" cy="553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Reed Teyber et al 2020 SUST. 33 095009</a:t>
            </a:r>
          </a:p>
        </p:txBody>
      </p:sp>
    </p:spTree>
    <p:extLst>
      <p:ext uri="{BB962C8B-B14F-4D97-AF65-F5344CB8AC3E}">
        <p14:creationId xmlns:p14="http://schemas.microsoft.com/office/powerpoint/2010/main" val="24019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EF5AA-59C9-1092-A627-9C213161E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47FFB-92D0-7441-0861-0B34D2806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" y="2612015"/>
            <a:ext cx="23163313" cy="988478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The US Magnet Development Program – hybrid magnet elements</a:t>
            </a:r>
            <a:endParaRPr lang="en-US" dirty="0">
              <a:latin typeface="Helvetica Neue" panose="02000503000000020004" pitchFamily="2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The Nb</a:t>
            </a:r>
            <a:r>
              <a:rPr lang="en-US" baseline="-25000" dirty="0">
                <a:effectLst/>
                <a:latin typeface="Helvetica Neue" panose="02000503000000020004" pitchFamily="2" charset="0"/>
              </a:rPr>
              <a:t>3</a:t>
            </a:r>
            <a:r>
              <a:rPr lang="en-US" dirty="0">
                <a:effectLst/>
                <a:latin typeface="Helvetica Neue" panose="02000503000000020004" pitchFamily="2" charset="0"/>
              </a:rPr>
              <a:t>Sn magnet </a:t>
            </a:r>
            <a:r>
              <a:rPr lang="en-US" dirty="0" err="1">
                <a:effectLst/>
                <a:latin typeface="Helvetica Neue" panose="02000503000000020004" pitchFamily="2" charset="0"/>
              </a:rPr>
              <a:t>outsert</a:t>
            </a:r>
            <a:r>
              <a:rPr lang="en-US" dirty="0">
                <a:effectLst/>
                <a:latin typeface="Helvetica Neue" panose="02000503000000020004" pitchFamily="2" charset="0"/>
              </a:rPr>
              <a:t>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HTS insert program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 Review of challenges and driving questions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 Instrumentation and diagnostic needs</a:t>
            </a:r>
          </a:p>
          <a:p>
            <a:pPr>
              <a:buFont typeface="Wingdings" pitchFamily="2" charset="2"/>
              <a:buChar char="Ø"/>
            </a:pP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The role</a:t>
            </a:r>
            <a:r>
              <a:rPr lang="en-US" dirty="0">
                <a:latin typeface="Helvetica Neue" panose="02000503000000020004" pitchFamily="2" charset="0"/>
              </a:rPr>
              <a:t> of modeling and analysis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Summary perspectives</a:t>
            </a:r>
            <a:endParaRPr lang="en-US" dirty="0">
              <a:effectLst/>
              <a:latin typeface="Helvetica Neue" panose="02000503000000020004" pitchFamily="2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66FCB-35B7-5C8D-453B-40554B8A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72A6F-3744-6D5E-A213-12B2F8BFE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61495-CCF2-2829-ACAC-7BF50DAD9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C13D0A-C2BB-C921-FA1B-75E6AA3C8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5206" y="6255096"/>
            <a:ext cx="2770551" cy="18468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F86B30-CD21-118B-EA9A-AA0D4C1B0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10525" y="9299954"/>
            <a:ext cx="5242515" cy="1257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8AC9B2-3CD0-CB3A-24E5-E893DFB836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27872" y="9299954"/>
            <a:ext cx="5484768" cy="14260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B6943C-C124-13DA-B165-41031DB0DC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98994" y="6304025"/>
            <a:ext cx="3712427" cy="179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50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97C92-BF99-EB5D-D86B-0CD9E2FC8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5B7E6-1986-DBEF-9383-E4BDCA44F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5747" y="-1337"/>
            <a:ext cx="19942185" cy="2213071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 Neue" panose="02000503000000020004" pitchFamily="2" charset="0"/>
              </a:rPr>
              <a:t>Review of challenges and driving questions - </a:t>
            </a:r>
            <a:r>
              <a:rPr lang="en-US" dirty="0"/>
              <a:t>coils &amp; magnets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D7B1C-16C8-194F-3EAB-B2151AD34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3555" y="2539826"/>
            <a:ext cx="22270530" cy="9051929"/>
          </a:xfrm>
        </p:spPr>
        <p:txBody>
          <a:bodyPr/>
          <a:lstStyle/>
          <a:p>
            <a:r>
              <a:rPr lang="en-US" dirty="0"/>
              <a:t> What are the tradeoffs in terms of magnet inductance and protection strategy?</a:t>
            </a:r>
          </a:p>
          <a:p>
            <a:pPr lvl="1"/>
            <a:r>
              <a:rPr lang="en-US" dirty="0"/>
              <a:t>Traditionally want cables to reduce inductance, help with L/R decay</a:t>
            </a:r>
          </a:p>
          <a:p>
            <a:pPr lvl="2"/>
            <a:r>
              <a:rPr lang="en-US" dirty="0"/>
              <a:t>Note the solenoid </a:t>
            </a:r>
            <a:r>
              <a:rPr lang="en-US" b="1" i="1" dirty="0"/>
              <a:t>community does not typically use cables</a:t>
            </a:r>
            <a:r>
              <a:rPr lang="en-US" dirty="0"/>
              <a:t>!</a:t>
            </a:r>
          </a:p>
          <a:p>
            <a:r>
              <a:rPr lang="en-US" dirty="0"/>
              <a:t> Can we predict magnetization and hysteresis in HTS magnets?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7EEA9-2940-09F1-4838-DBB7AAA7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B7EF9-3CB9-A185-3F6F-314A3FB99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BF0F7-9188-462A-267B-F96EDB5F9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20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747FE1-9914-4BE9-0168-2DF28B956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8844" y="6405997"/>
            <a:ext cx="13307591" cy="59973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C495615-7D92-76A2-F3D2-09A2CBED43A3}"/>
              </a:ext>
            </a:extLst>
          </p:cNvPr>
          <p:cNvSpPr txBox="1"/>
          <p:nvPr/>
        </p:nvSpPr>
        <p:spPr>
          <a:xfrm>
            <a:off x="17016291" y="5431585"/>
            <a:ext cx="7491663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“The NHMFL 32 T superconducting magnet”, H. </a:t>
            </a: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Weijers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, EUCAS 2017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892FAD-5309-3BFF-B217-A560F9C33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523" y="6427679"/>
            <a:ext cx="7772400" cy="563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95840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39B70-39C2-3137-3C52-71E329A41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New paradigms: quench-free HTS magnet designs?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A9E4BF-E3B4-AF48-71DE-B66C58710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B48BFCB-3913-8127-E0DB-20DCB4B7BF30}"/>
              </a:ext>
            </a:extLst>
          </p:cNvPr>
          <p:cNvGrpSpPr/>
          <p:nvPr/>
        </p:nvGrpSpPr>
        <p:grpSpPr>
          <a:xfrm>
            <a:off x="178420" y="2553128"/>
            <a:ext cx="11340610" cy="4767039"/>
            <a:chOff x="178420" y="2553128"/>
            <a:chExt cx="11340610" cy="4767039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1CA8BF5-EF0F-4903-ED31-4CD2790CD27B}"/>
                </a:ext>
              </a:extLst>
            </p:cNvPr>
            <p:cNvSpPr/>
            <p:nvPr/>
          </p:nvSpPr>
          <p:spPr>
            <a:xfrm>
              <a:off x="178420" y="2553128"/>
              <a:ext cx="11122789" cy="4767039"/>
            </a:xfrm>
            <a:prstGeom prst="roundRect">
              <a:avLst>
                <a:gd name="adj" fmla="val 543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499FC83-4599-201C-F3CE-1DA78A019B5A}"/>
                </a:ext>
              </a:extLst>
            </p:cNvPr>
            <p:cNvSpPr txBox="1"/>
            <p:nvPr/>
          </p:nvSpPr>
          <p:spPr>
            <a:xfrm>
              <a:off x="396241" y="2553128"/>
              <a:ext cx="11122789" cy="44012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Traditional superconducting magnet design ensures magnet can survive quenches</a:t>
              </a:r>
            </a:p>
            <a:p>
              <a:pPr lvl="1"/>
              <a:r>
                <a:rPr lang="en-US" sz="4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Motivation: </a:t>
              </a:r>
            </a:p>
            <a:p>
              <a:pPr marL="571500" lvl="2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spontaneous quenches =&gt; lack of reliable precursor, not controllable</a:t>
              </a:r>
            </a:p>
            <a:p>
              <a:pPr marL="571500" lvl="2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Training =&gt; potential for improved performance after quenching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4692A8E-CC12-6C4E-9740-B842D761FF46}"/>
              </a:ext>
            </a:extLst>
          </p:cNvPr>
          <p:cNvGrpSpPr/>
          <p:nvPr/>
        </p:nvGrpSpPr>
        <p:grpSpPr>
          <a:xfrm>
            <a:off x="11794271" y="2499077"/>
            <a:ext cx="11913183" cy="4767039"/>
            <a:chOff x="11794271" y="2499077"/>
            <a:chExt cx="11913183" cy="4767039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EA76624-A8E3-9909-BCB9-35AD721C4806}"/>
                </a:ext>
              </a:extLst>
            </p:cNvPr>
            <p:cNvSpPr/>
            <p:nvPr/>
          </p:nvSpPr>
          <p:spPr>
            <a:xfrm>
              <a:off x="11794271" y="2499077"/>
              <a:ext cx="11913183" cy="4767039"/>
            </a:xfrm>
            <a:prstGeom prst="roundRect">
              <a:avLst>
                <a:gd name="adj" fmla="val 543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79C235-547E-C296-AA5F-A1B3A8E21CE1}"/>
                </a:ext>
              </a:extLst>
            </p:cNvPr>
            <p:cNvSpPr txBox="1"/>
            <p:nvPr/>
          </p:nvSpPr>
          <p:spPr>
            <a:xfrm>
              <a:off x="12782797" y="6359789"/>
              <a:ext cx="9660890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Design to eliminate run-away quenching !? 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45A6F2-32E8-462E-E601-DA3553E06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05784" y="2553128"/>
            <a:ext cx="11801670" cy="3858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we contemplate a new paradigm for HTS?</a:t>
            </a:r>
          </a:p>
          <a:p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Higher MQE =&gt; not (?) susceptible to spontaneous quenches =&gt; no “random” behavior</a:t>
            </a:r>
          </a:p>
          <a:p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far no indication that HTS magnets exhibit training =&gt; no performance enhancement</a:t>
            </a:r>
          </a:p>
          <a:p>
            <a:pPr marL="0" indent="0">
              <a:buNone/>
            </a:pP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477991-C4C0-6D1A-1BCC-A24422620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1297" y="7981117"/>
            <a:ext cx="6012348" cy="456758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5374BE6-997E-9C8E-97CF-F7210130F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9177" y="7973068"/>
            <a:ext cx="5062233" cy="45319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AFE423-1A33-9BF2-8594-97D08B4C21FF}"/>
              </a:ext>
            </a:extLst>
          </p:cNvPr>
          <p:cNvSpPr txBox="1"/>
          <p:nvPr/>
        </p:nvSpPr>
        <p:spPr>
          <a:xfrm>
            <a:off x="11905785" y="7252931"/>
            <a:ext cx="12623458" cy="677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T. Shen et al., PHYS. REV. ACCEL. BEAMS 25, 122401 (2022) </a:t>
            </a:r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CFDB7448-F473-879C-D6F2-43C125AE6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AE1582-27E2-A56C-F84B-03D8EAA98127}"/>
              </a:ext>
            </a:extLst>
          </p:cNvPr>
          <p:cNvSpPr txBox="1"/>
          <p:nvPr/>
        </p:nvSpPr>
        <p:spPr>
          <a:xfrm>
            <a:off x="220537" y="7435409"/>
            <a:ext cx="8328003" cy="64633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“Typical” Nb</a:t>
            </a:r>
            <a:r>
              <a:rPr kumimoji="0" lang="en-US" sz="360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3</a:t>
            </a: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Sn CCT </a:t>
            </a:r>
            <a:r>
              <a:rPr lang="en-US" dirty="0"/>
              <a:t>magnet training</a:t>
            </a:r>
            <a:endParaRPr kumimoji="0" lang="en-US" sz="36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4666E-E19D-E5C4-9B36-ABB0D351E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BE9908-B6E2-AF69-C36C-0D265248DCC9}"/>
              </a:ext>
            </a:extLst>
          </p:cNvPr>
          <p:cNvGrpSpPr>
            <a:grpSpLocks noChangeAspect="1"/>
          </p:cNvGrpSpPr>
          <p:nvPr/>
        </p:nvGrpSpPr>
        <p:grpSpPr>
          <a:xfrm>
            <a:off x="288063" y="8000674"/>
            <a:ext cx="6191659" cy="4643745"/>
            <a:chOff x="1190225" y="1721577"/>
            <a:chExt cx="3645545" cy="273415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734C27B-704E-BCF3-0E6B-B60E26A79753}"/>
                </a:ext>
              </a:extLst>
            </p:cNvPr>
            <p:cNvGrpSpPr/>
            <p:nvPr/>
          </p:nvGrpSpPr>
          <p:grpSpPr>
            <a:xfrm>
              <a:off x="1190225" y="1721577"/>
              <a:ext cx="3645545" cy="2734159"/>
              <a:chOff x="1190225" y="1721577"/>
              <a:chExt cx="3645545" cy="273415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71E7748-E7C6-9EDE-EA97-24CF7898A5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0225" y="1721577"/>
                <a:ext cx="3645545" cy="2734159"/>
              </a:xfrm>
              <a:prstGeom prst="rect">
                <a:avLst/>
              </a:prstGeom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31C275F-6B63-39AF-239B-026499471ABA}"/>
                  </a:ext>
                </a:extLst>
              </p:cNvPr>
              <p:cNvCxnSpPr/>
              <p:nvPr/>
            </p:nvCxnSpPr>
            <p:spPr>
              <a:xfrm flipH="1">
                <a:off x="2790093" y="1922586"/>
                <a:ext cx="0" cy="143021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380CB1-0567-11AE-3DE8-6A1535CA484C}"/>
                </a:ext>
              </a:extLst>
            </p:cNvPr>
            <p:cNvSpPr txBox="1"/>
            <p:nvPr/>
          </p:nvSpPr>
          <p:spPr>
            <a:xfrm>
              <a:off x="1694326" y="3566450"/>
              <a:ext cx="2035242" cy="335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Sub 2/3 thermal cycle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7476CAC-7B4C-EB52-F422-362610F42224}"/>
                </a:ext>
              </a:extLst>
            </p:cNvPr>
            <p:cNvCxnSpPr/>
            <p:nvPr/>
          </p:nvCxnSpPr>
          <p:spPr>
            <a:xfrm flipV="1">
              <a:off x="2605054" y="3333067"/>
              <a:ext cx="178461" cy="31137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14331C9-D40A-49E1-06EC-73E64F63CDE8}"/>
              </a:ext>
            </a:extLst>
          </p:cNvPr>
          <p:cNvSpPr txBox="1"/>
          <p:nvPr/>
        </p:nvSpPr>
        <p:spPr>
          <a:xfrm>
            <a:off x="5839124" y="8342071"/>
            <a:ext cx="6329424" cy="2154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457200" marR="0" indent="-4572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“Rapid” training to ~75% short-sample, then rate changes</a:t>
            </a:r>
          </a:p>
          <a:p>
            <a:pPr marL="457200" marR="0" indent="-4572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dirty="0"/>
              <a:t>“Fair” memory after thermal cycle</a:t>
            </a:r>
            <a:endParaRPr kumimoji="0" lang="en-US" sz="32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3F41B2-D949-871D-6011-31138C106CE5}"/>
              </a:ext>
            </a:extLst>
          </p:cNvPr>
          <p:cNvSpPr txBox="1"/>
          <p:nvPr/>
        </p:nvSpPr>
        <p:spPr>
          <a:xfrm>
            <a:off x="6479722" y="10965143"/>
            <a:ext cx="9336063" cy="14773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“Thermal runaway criterion as a basis for the protection of high-temperature superconductor magnets”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 Marchevsky and S Prestemon 2024 SUST. 37 035012</a:t>
            </a:r>
          </a:p>
        </p:txBody>
      </p:sp>
    </p:spTree>
    <p:extLst>
      <p:ext uri="{BB962C8B-B14F-4D97-AF65-F5344CB8AC3E}">
        <p14:creationId xmlns:p14="http://schemas.microsoft.com/office/powerpoint/2010/main" val="322731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C713D-BD87-F03D-F02A-98D2AF976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BF5A4-9F85-5BC0-BE5A-896F10BC1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panose="02000503000000020004" pitchFamily="2" charset="0"/>
              </a:rPr>
              <a:t>Review of challenges and driving questions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A03DA-404B-B0FB-8F85-166C9DE15B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3554" y="2612015"/>
            <a:ext cx="18017583" cy="915486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 How can hybrid magnet tests guide development of HTS accelerator magnets?</a:t>
            </a:r>
          </a:p>
          <a:p>
            <a:pPr lvl="1"/>
            <a:r>
              <a:rPr lang="en-US" dirty="0"/>
              <a:t> “low field” all-HTS accelerator magnets allow “rapid, low-cost” development of processes</a:t>
            </a:r>
          </a:p>
          <a:p>
            <a:pPr lvl="2"/>
            <a:r>
              <a:rPr lang="en-US" dirty="0"/>
              <a:t>How to handle conductors</a:t>
            </a:r>
          </a:p>
          <a:p>
            <a:pPr lvl="2"/>
            <a:r>
              <a:rPr lang="en-US" dirty="0"/>
              <a:t>Tooling and assembly process development</a:t>
            </a:r>
          </a:p>
          <a:p>
            <a:pPr lvl="2"/>
            <a:r>
              <a:rPr lang="en-US" dirty="0"/>
              <a:t>Understand V(I) transition and magnet testing protocols</a:t>
            </a:r>
          </a:p>
          <a:p>
            <a:pPr lvl="1"/>
            <a:r>
              <a:rPr lang="en-US" dirty="0"/>
              <a:t>The big issues appear at higher field</a:t>
            </a:r>
          </a:p>
          <a:p>
            <a:pPr lvl="2"/>
            <a:r>
              <a:rPr lang="en-US" dirty="0"/>
              <a:t>More stored energy means real magnet protection strategies are needed</a:t>
            </a:r>
          </a:p>
          <a:p>
            <a:pPr lvl="3"/>
            <a:r>
              <a:rPr lang="en-US" dirty="0"/>
              <a:t>Extraction via dump resistor may no longer be sufficient</a:t>
            </a:r>
          </a:p>
          <a:p>
            <a:pPr lvl="2"/>
            <a:r>
              <a:rPr lang="en-US" dirty="0"/>
              <a:t>Higher forces mean stresses and potential for conductor degradation</a:t>
            </a:r>
          </a:p>
          <a:p>
            <a:pPr marL="914400" lvl="2" indent="0">
              <a:buNone/>
            </a:pPr>
            <a:endParaRPr lang="en-US" dirty="0"/>
          </a:p>
          <a:p>
            <a:pPr marL="0" indent="-37042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Putting HTS dipoles in a background field is likely the fastest, most effective means of probing these issues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C3838-9236-15FB-D093-AE58FFB0D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E1391-793D-3620-C755-0B2814C2D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2ED8B-0CFE-E188-2EA0-907BA65AE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7CB5A9-16E4-64E6-BC9C-CF65DABDB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3987" y="2394890"/>
            <a:ext cx="3593945" cy="4794559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9223C4-C3E4-7E8C-554D-9EA0605AA0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521" t="37260" r="47911" b="48311"/>
          <a:stretch/>
        </p:blipFill>
        <p:spPr>
          <a:xfrm>
            <a:off x="18601937" y="10121087"/>
            <a:ext cx="5782063" cy="1440955"/>
          </a:xfrm>
          <a:prstGeom prst="rect">
            <a:avLst/>
          </a:prstGeom>
          <a:ln w="6350">
            <a:solidFill>
              <a:schemeClr val="tx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716242-0508-92D9-191A-11FD9A5010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384"/>
          <a:stretch/>
        </p:blipFill>
        <p:spPr>
          <a:xfrm>
            <a:off x="21683203" y="7517815"/>
            <a:ext cx="2700797" cy="2290794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59EBE2-7F40-4476-D7C6-5EE5C1C4003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7" t="4722" r="16006" b="4537"/>
          <a:stretch/>
        </p:blipFill>
        <p:spPr>
          <a:xfrm>
            <a:off x="19221669" y="7517816"/>
            <a:ext cx="2290794" cy="2290794"/>
          </a:xfrm>
          <a:prstGeom prst="rect">
            <a:avLst/>
          </a:prstGeom>
          <a:ln w="3175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231310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69054-4CE6-4CE9-AB6D-496655380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high field LTS/HTS hybrid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FD72E-7FFD-4104-AEF6-BCC36D1AC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615687"/>
            <a:ext cx="22843958" cy="4842080"/>
          </a:xfrm>
        </p:spPr>
        <p:txBody>
          <a:bodyPr>
            <a:normAutofit/>
          </a:bodyPr>
          <a:lstStyle/>
          <a:p>
            <a:r>
              <a:rPr lang="en-US" dirty="0"/>
              <a:t>Work ongoing in MDP to combine </a:t>
            </a:r>
            <a:r>
              <a:rPr lang="en-US" b="1" dirty="0"/>
              <a:t>CCT5</a:t>
            </a:r>
            <a:r>
              <a:rPr lang="en-US" dirty="0"/>
              <a:t> with </a:t>
            </a:r>
            <a:r>
              <a:rPr lang="en-US" b="1" dirty="0"/>
              <a:t>Bin5</a:t>
            </a:r>
            <a:r>
              <a:rPr lang="en-US" dirty="0"/>
              <a:t> in hybrid configuration</a:t>
            </a:r>
          </a:p>
          <a:p>
            <a:pPr lvl="1"/>
            <a:r>
              <a:rPr lang="en-US" dirty="0"/>
              <a:t>Lesson learned: not simple insertion, but rather an </a:t>
            </a:r>
            <a:r>
              <a:rPr lang="en-US" b="1" dirty="0"/>
              <a:t>integrated design</a:t>
            </a:r>
          </a:p>
          <a:p>
            <a:r>
              <a:rPr lang="en-US" dirty="0"/>
              <a:t>Test expected by May 2025: </a:t>
            </a:r>
            <a:r>
              <a:rPr lang="en-US" b="1" dirty="0"/>
              <a:t>first hybrid magnet </a:t>
            </a:r>
            <a:r>
              <a:rPr lang="en-US" dirty="0"/>
              <a:t>at </a:t>
            </a:r>
            <a:r>
              <a:rPr lang="en-US" b="1" dirty="0"/>
              <a:t>10 T field level</a:t>
            </a:r>
          </a:p>
          <a:p>
            <a:pPr lvl="1"/>
            <a:r>
              <a:rPr lang="en-US" dirty="0"/>
              <a:t>Again, still relatively “low field”, but first milestone towards higher field </a:t>
            </a:r>
          </a:p>
          <a:p>
            <a:pPr lvl="2"/>
            <a:r>
              <a:rPr lang="en-US" dirty="0"/>
              <a:t>With </a:t>
            </a:r>
            <a:r>
              <a:rPr lang="en-US" b="1" dirty="0"/>
              <a:t>CCT6/SMCT </a:t>
            </a:r>
            <a:r>
              <a:rPr lang="en-US" dirty="0"/>
              <a:t>and </a:t>
            </a:r>
            <a:r>
              <a:rPr lang="en-US" b="1" dirty="0"/>
              <a:t>future Bi2212 and REBCO inserts</a:t>
            </a:r>
            <a:r>
              <a:rPr lang="en-US" dirty="0"/>
              <a:t>: explore the </a:t>
            </a:r>
            <a:r>
              <a:rPr lang="en-US" b="1" dirty="0"/>
              <a:t>15-20 T</a:t>
            </a:r>
            <a:r>
              <a:rPr lang="en-US" dirty="0"/>
              <a:t> field level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405A79-E833-4E0D-BF86-636087A2A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122541-C209-464D-A91D-2F8F4415C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1428" y="13044483"/>
            <a:ext cx="486026" cy="492438"/>
          </a:xfrm>
        </p:spPr>
        <p:txBody>
          <a:bodyPr/>
          <a:lstStyle/>
          <a:p>
            <a:fld id="{E6910A57-C4C2-471D-B852-7E80F10F5A4C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41B31C-DBA3-4CC3-BD34-0428CA38D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9873" y="7712461"/>
            <a:ext cx="5535826" cy="3617854"/>
          </a:xfrm>
          <a:prstGeom prst="rect">
            <a:avLst/>
          </a:prstGeom>
          <a:ln>
            <a:solidFill>
              <a:schemeClr val="bg2"/>
            </a:solidFill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654441D-0E85-4C6C-8FA4-D6D420193213}"/>
              </a:ext>
            </a:extLst>
          </p:cNvPr>
          <p:cNvGrpSpPr/>
          <p:nvPr/>
        </p:nvGrpSpPr>
        <p:grpSpPr>
          <a:xfrm>
            <a:off x="540725" y="7697109"/>
            <a:ext cx="4391918" cy="4391918"/>
            <a:chOff x="9716700" y="1196752"/>
            <a:chExt cx="1819656" cy="181965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80D6D0C-0ADC-4A4A-A1F0-057908E85D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63" t="4767" r="853" b="4780"/>
            <a:stretch/>
          </p:blipFill>
          <p:spPr>
            <a:xfrm>
              <a:off x="9716700" y="1196752"/>
              <a:ext cx="1819656" cy="1819656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35B45B9-CB4D-4535-B943-9BE2F87FC416}"/>
                </a:ext>
              </a:extLst>
            </p:cNvPr>
            <p:cNvSpPr/>
            <p:nvPr/>
          </p:nvSpPr>
          <p:spPr>
            <a:xfrm>
              <a:off x="10525957" y="1999834"/>
              <a:ext cx="200280" cy="2107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FDCBF97A-2FAA-405E-8F27-713082E78E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3" t="4767" r="853" b="4780"/>
          <a:stretch/>
        </p:blipFill>
        <p:spPr>
          <a:xfrm>
            <a:off x="6296996" y="7697110"/>
            <a:ext cx="4391916" cy="4391916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2" name="Arrow: Striped Right 11">
            <a:extLst>
              <a:ext uri="{FF2B5EF4-FFF2-40B4-BE49-F238E27FC236}">
                <a16:creationId xmlns:a16="http://schemas.microsoft.com/office/drawing/2014/main" id="{9B3BAFD2-C531-4A58-8C2F-65C30FE1C6E3}"/>
              </a:ext>
            </a:extLst>
          </p:cNvPr>
          <p:cNvSpPr/>
          <p:nvPr/>
        </p:nvSpPr>
        <p:spPr>
          <a:xfrm>
            <a:off x="5168119" y="9682362"/>
            <a:ext cx="893402" cy="42141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F42032-D979-436D-9A4E-056D514C20C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7524797" y="7208716"/>
            <a:ext cx="5662930" cy="462534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687F6D-8D15-64D2-4CA0-4949C4CF3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261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1C0DF-82A7-E371-9C23-246C21A18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F0B3C-44CB-3FA2-383C-C51DC079D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panose="02000503000000020004" pitchFamily="2" charset="0"/>
              </a:rPr>
              <a:t>Review of challenges and driving questions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6B1A8-F602-C6E0-ACA1-172A7E31D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Issues that are specific to hybrid operation</a:t>
            </a:r>
          </a:p>
          <a:p>
            <a:pPr lvl="1"/>
            <a:r>
              <a:rPr lang="en-US" dirty="0"/>
              <a:t>The potential for spontaneous quenching of </a:t>
            </a:r>
            <a:r>
              <a:rPr lang="en-US" dirty="0" err="1"/>
              <a:t>outsert</a:t>
            </a:r>
            <a:r>
              <a:rPr lang="en-US" dirty="0"/>
              <a:t> must be considered</a:t>
            </a:r>
          </a:p>
          <a:p>
            <a:pPr lvl="2"/>
            <a:r>
              <a:rPr lang="en-US" dirty="0"/>
              <a:t>Concept of “non-quenching” HTS protection cannot be fully explored/exploited</a:t>
            </a:r>
          </a:p>
          <a:p>
            <a:pPr lvl="1"/>
            <a:r>
              <a:rPr lang="en-US" dirty="0"/>
              <a:t>Independent power supplies has implications</a:t>
            </a:r>
          </a:p>
          <a:p>
            <a:pPr lvl="2"/>
            <a:r>
              <a:rPr lang="en-US" dirty="0"/>
              <a:t>Need to synchronize/coordinate protection actions, e.g. energy extraction</a:t>
            </a:r>
          </a:p>
          <a:p>
            <a:pPr lvl="2"/>
            <a:r>
              <a:rPr lang="en-US" dirty="0"/>
              <a:t>Separate inductances and strong mutual inductance complicates LR circuit, response</a:t>
            </a:r>
          </a:p>
          <a:p>
            <a:pPr lvl="2"/>
            <a:r>
              <a:rPr lang="en-US" dirty="0"/>
              <a:t>Forces/temperatures/stresses may vary depending on details of how protection actions are taken, e.g. order of actions, delays, etc.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78F7F-DDEA-4329-5FC7-D0EC987FB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28303-2629-14CF-CC14-A70B8D59D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CDA86-32D1-82BD-0907-9C5E593C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06948A-FB25-E7E3-5C55-8B6764104702}"/>
              </a:ext>
            </a:extLst>
          </p:cNvPr>
          <p:cNvSpPr txBox="1"/>
          <p:nvPr/>
        </p:nvSpPr>
        <p:spPr>
          <a:xfrm>
            <a:off x="6422361" y="10426299"/>
            <a:ext cx="10832918" cy="16619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Test infrastructure investments to enable hybrid magnet testing </a:t>
            </a:r>
            <a:r>
              <a:rPr lang="en-US" sz="4800" b="1" dirty="0">
                <a:solidFill>
                  <a:schemeClr val="accent6">
                    <a:lumMod val="50000"/>
                  </a:schemeClr>
                </a:solidFill>
              </a:rPr>
              <a:t>are</a:t>
            </a:r>
            <a:r>
              <a:rPr kumimoji="0" lang="en-US" sz="48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significant!</a:t>
            </a:r>
          </a:p>
        </p:txBody>
      </p:sp>
    </p:spTree>
    <p:extLst>
      <p:ext uri="{BB962C8B-B14F-4D97-AF65-F5344CB8AC3E}">
        <p14:creationId xmlns:p14="http://schemas.microsoft.com/office/powerpoint/2010/main" val="713993503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5340D-2799-1AD7-7A4B-82F8A5D81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and diagnostics needs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1D29A0-2184-B071-B66F-3E54622C3A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Diagnostics that provide understanding; corelated with models =&gt; physics</a:t>
            </a:r>
          </a:p>
          <a:p>
            <a:r>
              <a:rPr lang="en-US" dirty="0"/>
              <a:t> Instrumentation that guide operation</a:t>
            </a:r>
          </a:p>
          <a:p>
            <a:pPr lvl="1"/>
            <a:r>
              <a:rPr lang="en-US" dirty="0"/>
              <a:t>Protection, e.g. voltage, temperature, current redistribution,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System integrity, e.g. strain, and history of temp., current distribution, etc.</a:t>
            </a:r>
          </a:p>
          <a:p>
            <a:r>
              <a:rPr lang="en-US" dirty="0"/>
              <a:t> Controls software that leverages instrumentation to perform actions</a:t>
            </a:r>
          </a:p>
          <a:p>
            <a:pPr lvl="1"/>
            <a:r>
              <a:rPr lang="en-US" dirty="0"/>
              <a:t>FPGAs, cryo-electronics, etc.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0F99F-0EEC-BDD7-9B82-23908F2C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FA6AE-7314-340E-77B2-2E8326BF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ADEB4-1669-E9C2-E8A9-45FFFCBBB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96484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239CB-3294-A460-8FAB-03B1851CA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505" y="-25400"/>
            <a:ext cx="19653427" cy="2213071"/>
          </a:xfrm>
        </p:spPr>
        <p:txBody>
          <a:bodyPr/>
          <a:lstStyle/>
          <a:p>
            <a:r>
              <a:rPr lang="en-US" dirty="0"/>
              <a:t>How modeling connects with - and enhances - instrumentation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E18AA-E24D-0FEA-9FC5-10DAA3450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612015"/>
            <a:ext cx="15304168" cy="9051929"/>
          </a:xfrm>
        </p:spPr>
        <p:txBody>
          <a:bodyPr/>
          <a:lstStyle/>
          <a:p>
            <a:r>
              <a:rPr lang="en-US" dirty="0"/>
              <a:t> Models + diagnostics data = understanding of physics</a:t>
            </a:r>
          </a:p>
          <a:p>
            <a:pPr lvl="1"/>
            <a:r>
              <a:rPr lang="en-US" dirty="0"/>
              <a:t>Important to match model to measurement</a:t>
            </a:r>
          </a:p>
          <a:p>
            <a:pPr lvl="1"/>
            <a:r>
              <a:rPr lang="en-US" dirty="0"/>
              <a:t>Models depend on reliable measured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2F16D-6D77-2874-2E91-AA774C0B9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707AB-8A09-3C49-F498-88CBDB5CB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BDC03-9B76-5289-3704-1DFA99E99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26</a:t>
            </a:fld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7867442E-1205-2C3C-AEE8-ADFFD74AE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399" y="4060541"/>
            <a:ext cx="16467601" cy="8260361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235DEA9-0922-4FD5-F149-15AB6F23A47C}"/>
              </a:ext>
            </a:extLst>
          </p:cNvPr>
          <p:cNvSpPr txBox="1"/>
          <p:nvPr/>
        </p:nvSpPr>
        <p:spPr>
          <a:xfrm>
            <a:off x="21139352" y="2187671"/>
            <a:ext cx="3244648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Giorgio Vallone</a:t>
            </a:r>
          </a:p>
        </p:txBody>
      </p:sp>
    </p:spTree>
    <p:extLst>
      <p:ext uri="{BB962C8B-B14F-4D97-AF65-F5344CB8AC3E}">
        <p14:creationId xmlns:p14="http://schemas.microsoft.com/office/powerpoint/2010/main" val="300982233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250B0-C242-407C-85A6-93ED40E15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modelling techniques and material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7827E-EFD4-4BFB-BA4C-217BB9143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736002"/>
            <a:ext cx="13801896" cy="29698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Training studies with </a:t>
            </a:r>
          </a:p>
          <a:p>
            <a:pPr lvl="1"/>
            <a:r>
              <a:rPr lang="en-US" sz="3600" dirty="0">
                <a:solidFill>
                  <a:schemeClr val="tx1"/>
                </a:solidFill>
              </a:rPr>
              <a:t>Debonding strength measurements </a:t>
            </a:r>
          </a:p>
          <a:p>
            <a:pPr lvl="1"/>
            <a:r>
              <a:rPr lang="en-US" sz="3600" dirty="0">
                <a:solidFill>
                  <a:schemeClr val="tx1"/>
                </a:solidFill>
              </a:rPr>
              <a:t>Finite element models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E9F027-ED10-4A5E-B0EE-098CB25E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29F137-B8E7-4B50-AC1D-F57124C6A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1428" y="13044483"/>
            <a:ext cx="486026" cy="492438"/>
          </a:xfrm>
        </p:spPr>
        <p:txBody>
          <a:bodyPr/>
          <a:lstStyle/>
          <a:p>
            <a:fld id="{E6910A57-C4C2-471D-B852-7E80F10F5A4C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6" name="Picture 5" descr="A yellow and blue circle with black text&#10;&#10;Description automatically generated">
            <a:extLst>
              <a:ext uri="{FF2B5EF4-FFF2-40B4-BE49-F238E27FC236}">
                <a16:creationId xmlns:a16="http://schemas.microsoft.com/office/drawing/2014/main" id="{CB0D4B2C-520B-43D8-B7E9-D9DC2AA05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652" y="6529008"/>
            <a:ext cx="3096196" cy="22012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 descr="A diagram of a spiraling wire&#10;&#10;Description automatically generated with medium confidence">
            <a:extLst>
              <a:ext uri="{FF2B5EF4-FFF2-40B4-BE49-F238E27FC236}">
                <a16:creationId xmlns:a16="http://schemas.microsoft.com/office/drawing/2014/main" id="{041C02FD-9DF7-4971-88B3-E870FAFE74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332" t="33308" r="332" b="16692"/>
          <a:stretch/>
        </p:blipFill>
        <p:spPr>
          <a:xfrm>
            <a:off x="17632979" y="6529008"/>
            <a:ext cx="6428214" cy="22012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20515D1-257F-4F89-A1EA-77D06830AF03}"/>
              </a:ext>
            </a:extLst>
          </p:cNvPr>
          <p:cNvSpPr txBox="1">
            <a:spLocks/>
          </p:cNvSpPr>
          <p:nvPr/>
        </p:nvSpPr>
        <p:spPr>
          <a:xfrm>
            <a:off x="19664464" y="6529007"/>
            <a:ext cx="2365240" cy="56009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1200"/>
              </a:spcBef>
              <a:spcAft>
                <a:spcPct val="0"/>
              </a:spcAft>
              <a:defRPr sz="1600">
                <a:solidFill>
                  <a:srgbClr val="003366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288925" indent="-227013" algn="l" rtl="0" eaLnBrk="1" fontAlgn="base" hangingPunct="1">
              <a:spcBef>
                <a:spcPts val="900"/>
              </a:spcBef>
              <a:spcAft>
                <a:spcPct val="0"/>
              </a:spcAft>
              <a:buSzPct val="85000"/>
              <a:buFont typeface="Arial"/>
              <a:buChar char="•"/>
              <a:defRPr sz="1600">
                <a:solidFill>
                  <a:srgbClr val="003366"/>
                </a:solidFill>
                <a:latin typeface="Century Gothic" panose="020B0502020202020204" pitchFamily="34" charset="0"/>
                <a:ea typeface="+mn-ea"/>
              </a:defRPr>
            </a:lvl2pPr>
            <a:lvl3pPr marL="458788" indent="-177800" algn="l" rtl="0" eaLnBrk="1" fontAlgn="base" hangingPunct="1">
              <a:spcBef>
                <a:spcPts val="500"/>
              </a:spcBef>
              <a:spcAft>
                <a:spcPct val="0"/>
              </a:spcAft>
              <a:buSzPct val="75000"/>
              <a:buFont typeface="Lucida Grande" pitchFamily="-109" charset="0"/>
              <a:buChar char="–"/>
              <a:defRPr sz="1600">
                <a:solidFill>
                  <a:srgbClr val="003366"/>
                </a:solidFill>
                <a:latin typeface="Century Gothic" panose="020B0502020202020204" pitchFamily="34" charset="0"/>
                <a:ea typeface="+mn-ea"/>
              </a:defRPr>
            </a:lvl3pPr>
            <a:lvl4pPr marL="687388" indent="-177800" algn="l" rtl="0" eaLnBrk="1" fontAlgn="base" hangingPunct="1">
              <a:spcBef>
                <a:spcPts val="400"/>
              </a:spcBef>
              <a:spcAft>
                <a:spcPct val="0"/>
              </a:spcAft>
              <a:buSzPct val="50000"/>
              <a:buFont typeface="Arial"/>
              <a:buChar char="•"/>
              <a:defRPr sz="1600">
                <a:solidFill>
                  <a:srgbClr val="003366"/>
                </a:solidFill>
                <a:latin typeface="Century Gothic" panose="020B0502020202020204" pitchFamily="34" charset="0"/>
                <a:ea typeface="+mn-ea"/>
              </a:defRPr>
            </a:lvl4pPr>
            <a:lvl5pPr marL="1146175" indent="-23653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66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9pPr>
          </a:lstStyle>
          <a:p>
            <a:pPr marL="0" indent="0" algn="ctr"/>
            <a:r>
              <a:rPr lang="en-US" sz="2400" b="1" dirty="0">
                <a:latin typeface="+mj-lt"/>
              </a:rPr>
              <a:t>Cable Strain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7BCF2B-E9FD-4107-AE3C-50506D66A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22524" y="7336040"/>
            <a:ext cx="1484552" cy="1334736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4E7632-DB3B-484B-9F2C-B179C15939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35282" y="2575497"/>
            <a:ext cx="4547924" cy="26821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18C64F-6621-438F-B86D-0E410922DF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36416" y="2558599"/>
            <a:ext cx="3414248" cy="269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4F3FD53-8FC4-4D84-8007-A4976A32BC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61410" y="9527075"/>
            <a:ext cx="2321796" cy="2310634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88BABAE-7451-4196-8850-05C26F1058D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2" t="35266" r="23460" b="39806"/>
          <a:stretch/>
        </p:blipFill>
        <p:spPr>
          <a:xfrm>
            <a:off x="12043168" y="9547804"/>
            <a:ext cx="3760736" cy="2330024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D6202B4-6A6E-4DFE-A49C-8AB5812B7BD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5782" b="43722"/>
          <a:stretch/>
        </p:blipFill>
        <p:spPr>
          <a:xfrm>
            <a:off x="15936417" y="9527075"/>
            <a:ext cx="2619074" cy="2371486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EB2613F-9AFE-45AA-BB7F-E514D8BE83B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8" t="19982" r="59688" b="54212"/>
          <a:stretch/>
        </p:blipFill>
        <p:spPr>
          <a:xfrm>
            <a:off x="18688002" y="9527075"/>
            <a:ext cx="2942320" cy="2310634"/>
          </a:xfrm>
          <a:prstGeom prst="rect">
            <a:avLst/>
          </a:prstGeom>
          <a:ln w="3175">
            <a:solidFill>
              <a:schemeClr val="tx2"/>
            </a:solidFill>
          </a:ln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1D80034-4783-49ED-8FEF-5D51D5C79818}"/>
              </a:ext>
            </a:extLst>
          </p:cNvPr>
          <p:cNvSpPr txBox="1">
            <a:spLocks/>
          </p:cNvSpPr>
          <p:nvPr/>
        </p:nvSpPr>
        <p:spPr>
          <a:xfrm>
            <a:off x="1219200" y="5802588"/>
            <a:ext cx="13218452" cy="3446980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Computing/measuring strain</a:t>
            </a:r>
          </a:p>
          <a:p>
            <a:pPr lvl="1"/>
            <a:r>
              <a:rPr lang="en-US" sz="3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Measurements with fibers compared to FEM</a:t>
            </a:r>
          </a:p>
          <a:p>
            <a:endParaRPr lang="en-US" sz="36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endParaRPr lang="en-US" sz="36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D4D2E99-94F9-4D28-9698-311FB6672448}"/>
              </a:ext>
            </a:extLst>
          </p:cNvPr>
          <p:cNvSpPr txBox="1">
            <a:spLocks/>
          </p:cNvSpPr>
          <p:nvPr/>
        </p:nvSpPr>
        <p:spPr>
          <a:xfrm>
            <a:off x="939701" y="9249568"/>
            <a:ext cx="10956480" cy="3446980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Measure and compute </a:t>
            </a:r>
            <a:r>
              <a:rPr lang="en-US" sz="3600" b="1" dirty="0">
                <a:solidFill>
                  <a:schemeClr val="tx1"/>
                </a:solidFill>
                <a:latin typeface="Franklin Gothic Medium" panose="020B0603020102020204" pitchFamily="34" charset="0"/>
              </a:rPr>
              <a:t>failure criteria</a:t>
            </a:r>
            <a:r>
              <a:rPr lang="en-US" sz="3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 in Nb</a:t>
            </a:r>
            <a:r>
              <a:rPr lang="en-US" sz="3600" baseline="-250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3</a:t>
            </a:r>
            <a:r>
              <a:rPr lang="en-US" sz="3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Sn</a:t>
            </a:r>
          </a:p>
          <a:p>
            <a:pPr lvl="1"/>
            <a:r>
              <a:rPr lang="en-US" sz="3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How do we pre-load magnets to minimize conductor degradation?</a:t>
            </a:r>
          </a:p>
          <a:p>
            <a:endParaRPr lang="en-US" sz="36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endParaRPr lang="en-US" sz="36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endParaRPr lang="en-US" sz="36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3E9D6AD-A7AE-7B22-D27D-EEC7576C2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470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D6C00-9C56-56FF-1DE6-51164245E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0127" y="187596"/>
            <a:ext cx="19797806" cy="2000075"/>
          </a:xfrm>
        </p:spPr>
        <p:txBody>
          <a:bodyPr/>
          <a:lstStyle/>
          <a:p>
            <a:r>
              <a:rPr lang="en-US" dirty="0"/>
              <a:t>Modeling on multiple fronts (examples)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8FB51-1E06-741E-4E23-C88468471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8E3FE-D6F1-7E1D-D9D8-99F2D1818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CD749-7971-F52F-02A5-D4DB504FE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82783F-3091-9130-3418-2D8DAB0EB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5942" y="3020971"/>
            <a:ext cx="4478058" cy="37684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0DD6D5-8333-417B-55EF-6D814344C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00360" y="7795054"/>
            <a:ext cx="8658906" cy="48668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7CE55F-5311-4679-CC22-E9DEF7B54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01328" y="6835163"/>
            <a:ext cx="4482672" cy="29065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2386750-4AC6-9B5C-62F7-12DE99068636}"/>
              </a:ext>
            </a:extLst>
          </p:cNvPr>
          <p:cNvSpPr txBox="1"/>
          <p:nvPr/>
        </p:nvSpPr>
        <p:spPr>
          <a:xfrm>
            <a:off x="12897853" y="3711593"/>
            <a:ext cx="6978741" cy="46166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BELFEM</a:t>
            </a: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: </a:t>
            </a:r>
          </a:p>
          <a:p>
            <a:pPr marL="457200" marR="0" indent="-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Goal: predict quench propagation along three-dimensional thin shells</a:t>
            </a:r>
          </a:p>
          <a:p>
            <a:pPr marL="457200" marR="0" indent="-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Strong collaboration with Polytechnique Montréal</a:t>
            </a:r>
          </a:p>
          <a:p>
            <a:pPr marL="457200" marR="0" indent="-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Use state of the art numerical models and solver libraries (h-phi &amp; STRUMPACK)</a:t>
            </a:r>
          </a:p>
          <a:p>
            <a:pPr marL="457200" marR="0" indent="-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6BEB49-FA75-8B88-D36B-F6369D47DE7C}"/>
              </a:ext>
            </a:extLst>
          </p:cNvPr>
          <p:cNvSpPr txBox="1"/>
          <p:nvPr/>
        </p:nvSpPr>
        <p:spPr>
          <a:xfrm>
            <a:off x="13298905" y="2323959"/>
            <a:ext cx="12344400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23824" lvl="1" indent="0">
              <a:buNone/>
            </a:pPr>
            <a:r>
              <a:rPr lang="en-US" sz="3600" b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Berkeley Lab Finite Element Framework for High Temperature Superconductors</a:t>
            </a:r>
            <a:endParaRPr lang="en-US" sz="3600" dirty="0">
              <a:latin typeface="Times New Roman" panose="02020603050405020304" pitchFamily="18" charset="0"/>
              <a:ea typeface="Yu Gothic UI Semilight" panose="020B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408EAA-DC76-40D7-D1BA-1298B19BA533}"/>
              </a:ext>
            </a:extLst>
          </p:cNvPr>
          <p:cNvSpPr txBox="1"/>
          <p:nvPr/>
        </p:nvSpPr>
        <p:spPr>
          <a:xfrm>
            <a:off x="12532571" y="11964518"/>
            <a:ext cx="5101463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en-US" sz="3600" dirty="0">
                <a:latin typeface="Century Gothic" panose="020B0502020202020204" pitchFamily="34" charset="0"/>
                <a:hlinkClick r:id="rId6"/>
              </a:rPr>
              <a:t>https://belfem.lbl.gov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pic>
        <p:nvPicPr>
          <p:cNvPr id="13" name="Picture 2" descr="École Polytechnique de Montréal (Canada)">
            <a:extLst>
              <a:ext uri="{FF2B5EF4-FFF2-40B4-BE49-F238E27FC236}">
                <a16:creationId xmlns:a16="http://schemas.microsoft.com/office/drawing/2014/main" id="{765905AA-E7DE-4863-9A7B-40AC9BEB7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7382" y="10399744"/>
            <a:ext cx="329184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5E61E5-5E77-4C14-E90E-E899AE023D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959" y="3081289"/>
            <a:ext cx="11743641" cy="380230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D745BC0-2AB2-0124-EDB7-19D22A61ABB4}"/>
              </a:ext>
            </a:extLst>
          </p:cNvPr>
          <p:cNvCxnSpPr/>
          <p:nvPr/>
        </p:nvCxnSpPr>
        <p:spPr>
          <a:xfrm>
            <a:off x="12532571" y="2776731"/>
            <a:ext cx="0" cy="9269444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4764039-1D54-5F05-124C-F891EDFE395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49" y="2651431"/>
            <a:ext cx="936104" cy="3284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2E01CAD-E794-4676-CF47-1B5A6F0084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63594" y="2541107"/>
            <a:ext cx="540103" cy="5491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6C41704-5A38-92EA-0E66-FDF51656FF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811" y="7165774"/>
            <a:ext cx="4292709" cy="532132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A4F6C4-43B9-B38E-0C51-2D3221D811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97303" y="8808548"/>
            <a:ext cx="3534859" cy="367855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3BF10F4-6635-C733-16AE-5CF9C91C4F5B}"/>
              </a:ext>
            </a:extLst>
          </p:cNvPr>
          <p:cNvSpPr txBox="1"/>
          <p:nvPr/>
        </p:nvSpPr>
        <p:spPr>
          <a:xfrm>
            <a:off x="5980282" y="7607749"/>
            <a:ext cx="6187007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/>
              <a:t>Bi2212 – Strain Effects On </a:t>
            </a:r>
            <a:r>
              <a:rPr lang="en-GB" dirty="0" err="1"/>
              <a:t>I</a:t>
            </a:r>
            <a:r>
              <a:rPr lang="en-GB" baseline="-25000" dirty="0" err="1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341956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B7D5C-017D-1829-5021-97CA2723E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visions of how HTS will be utilized in large-scale applications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3AAC3F-DB10-C13B-E304-39786F5D58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Systems must be reliable and fault-tolerant</a:t>
            </a:r>
          </a:p>
          <a:p>
            <a:r>
              <a:rPr lang="en-US" dirty="0"/>
              <a:t> Developments should enable automation (fabrication, qualification, operation)</a:t>
            </a:r>
          </a:p>
          <a:p>
            <a:r>
              <a:rPr lang="en-US" dirty="0"/>
              <a:t> Paradigms should be capable of adapting to advances in conductor manufacturing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F48B0-6872-5A0E-01EB-7545142A0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14A69-5E17-EA85-0D87-48E2831A0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96C72-2CF3-4F81-89C6-C9376C8AB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4B09B9-0DE2-A930-5A8F-B97EE47FB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1057" y="7435516"/>
            <a:ext cx="6533511" cy="47955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E420E8-C3BC-222F-B218-09E4044BA7D7}"/>
              </a:ext>
            </a:extLst>
          </p:cNvPr>
          <p:cNvSpPr txBox="1"/>
          <p:nvPr/>
        </p:nvSpPr>
        <p:spPr>
          <a:xfrm>
            <a:off x="1636296" y="5657672"/>
            <a:ext cx="12127830" cy="24006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Traditional paths: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dirty="0"/>
              <a:t>Passive 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protection (e.g. cold diodes + subdivision)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dirty="0"/>
              <a:t>Active with heaters, dump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CC5EE4-558B-A136-8CE8-3B8C0C744129}"/>
              </a:ext>
            </a:extLst>
          </p:cNvPr>
          <p:cNvSpPr txBox="1"/>
          <p:nvPr/>
        </p:nvSpPr>
        <p:spPr>
          <a:xfrm>
            <a:off x="13507454" y="5657673"/>
            <a:ext cx="12127830" cy="24006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New paradigms: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dirty="0"/>
              <a:t>Pre-emptive depowering, non-quenching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power redistribution via cold power-electronics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dirty="0"/>
              <a:t>…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249892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7CC16-1A7C-A9CF-6A60-A7D44EBF2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361" y="237071"/>
            <a:ext cx="19632572" cy="1950600"/>
          </a:xfrm>
        </p:spPr>
        <p:txBody>
          <a:bodyPr/>
          <a:lstStyle/>
          <a:p>
            <a:r>
              <a:rPr lang="en-US" dirty="0"/>
              <a:t>Our program has been reviewed and revised to align with P5 recommendations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C4DF6-7E89-2AEA-4BC2-A18781195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67057-CAC5-9DA1-9FC9-7605D84C9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A582A-6E3B-8414-9F16-FC4477F5C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B21AF8-E00E-1A05-3ACF-DC55A4E68C36}"/>
              </a:ext>
            </a:extLst>
          </p:cNvPr>
          <p:cNvSpPr txBox="1"/>
          <p:nvPr/>
        </p:nvSpPr>
        <p:spPr>
          <a:xfrm>
            <a:off x="354112" y="4023951"/>
            <a:ext cx="7317937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Improve integration for hybrid magnets</a:t>
            </a:r>
          </a:p>
          <a:p>
            <a:pPr defTabSz="342900"/>
            <a:r>
              <a:rPr lang="en-US" sz="2800" dirty="0"/>
              <a:t>Investigate HEP-motivated solenoid designs</a:t>
            </a:r>
            <a:endParaRPr lang="en-US" sz="2800" dirty="0"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D5C2F9-5E1E-F872-6E89-6B472B920BAC}"/>
              </a:ext>
            </a:extLst>
          </p:cNvPr>
          <p:cNvSpPr txBox="1"/>
          <p:nvPr/>
        </p:nvSpPr>
        <p:spPr>
          <a:xfrm>
            <a:off x="354111" y="7566172"/>
            <a:ext cx="6648860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Strengthen linkage between technologies and magnets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3F9D09-24CC-0ECC-EBB3-E06EDF675F4A}"/>
              </a:ext>
            </a:extLst>
          </p:cNvPr>
          <p:cNvSpPr txBox="1"/>
          <p:nvPr/>
        </p:nvSpPr>
        <p:spPr>
          <a:xfrm>
            <a:off x="354112" y="10989575"/>
            <a:ext cx="7317937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Align with, and support, collider design efforts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7C71A1-329F-BE2C-2D49-62E41DF88849}"/>
              </a:ext>
            </a:extLst>
          </p:cNvPr>
          <p:cNvSpPr txBox="1"/>
          <p:nvPr/>
        </p:nvSpPr>
        <p:spPr>
          <a:xfrm>
            <a:off x="354112" y="2883100"/>
            <a:ext cx="6470434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Central focus: develop and test high field magnets for HEP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A3D8CE-EE4C-0F2C-4FA3-2924AC36D146}"/>
              </a:ext>
            </a:extLst>
          </p:cNvPr>
          <p:cNvSpPr txBox="1"/>
          <p:nvPr/>
        </p:nvSpPr>
        <p:spPr>
          <a:xfrm>
            <a:off x="354111" y="5990774"/>
            <a:ext cx="6047109" cy="13619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Support magnets with critical materials, expertise &amp; dev. of new enabling technologies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7FDDCC-3A1C-7374-DF61-BDE1BF2D6BAD}"/>
              </a:ext>
            </a:extLst>
          </p:cNvPr>
          <p:cNvSpPr txBox="1"/>
          <p:nvPr/>
        </p:nvSpPr>
        <p:spPr>
          <a:xfrm>
            <a:off x="354112" y="9485829"/>
            <a:ext cx="6961042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Forward looking – what is enabled by our advances, and what is achievable for colliders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7859AB-E661-1052-612F-B9F6290C2B82}"/>
              </a:ext>
            </a:extLst>
          </p:cNvPr>
          <p:cNvCxnSpPr>
            <a:cxnSpLocks/>
          </p:cNvCxnSpPr>
          <p:nvPr/>
        </p:nvCxnSpPr>
        <p:spPr>
          <a:xfrm>
            <a:off x="354111" y="8884632"/>
            <a:ext cx="664886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D474C0-768F-9590-CF27-187A31C6795C}"/>
              </a:ext>
            </a:extLst>
          </p:cNvPr>
          <p:cNvCxnSpPr>
            <a:cxnSpLocks/>
          </p:cNvCxnSpPr>
          <p:nvPr/>
        </p:nvCxnSpPr>
        <p:spPr>
          <a:xfrm>
            <a:off x="354111" y="5291592"/>
            <a:ext cx="664886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AA6B19B-BC9B-1CE1-0BB3-1304BEAA8C22}"/>
              </a:ext>
            </a:extLst>
          </p:cNvPr>
          <p:cNvSpPr txBox="1"/>
          <p:nvPr/>
        </p:nvSpPr>
        <p:spPr>
          <a:xfrm>
            <a:off x="0" y="11911733"/>
            <a:ext cx="24417932" cy="80021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2000">
                <a:schemeClr val="accent1">
                  <a:lumMod val="50000"/>
                </a:schemeClr>
              </a:gs>
              <a:gs pos="79000">
                <a:srgbClr val="002060"/>
              </a:gs>
              <a:gs pos="100000">
                <a:schemeClr val="bg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>
            <a:noFill/>
            <a:miter lim="400000"/>
          </a:ln>
          <a:effectLst>
            <a:glow rad="409505">
              <a:schemeClr val="accent1"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Further build collaborations, leverage synergies with fusion and with the NHMFL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09602A0-C1A7-864A-E7C2-01DAE89AC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568" y="2511650"/>
            <a:ext cx="16357839" cy="908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415F6-9D23-7446-A9BC-4E27BA11C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363049-45BA-4B4C-881D-DDA2A0F28B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68248" y="12773722"/>
            <a:ext cx="8578301" cy="730250"/>
          </a:xfrm>
        </p:spPr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0B29F1B-547B-161D-A666-3F2340F24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B4ACC-D835-7825-DAD4-7374CEE9F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73B0CD-EAF7-B2C1-7ED0-8937E7E67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132" y="3010290"/>
            <a:ext cx="24415132" cy="8654974"/>
          </a:xfrm>
          <a:prstGeom prst="rect">
            <a:avLst/>
          </a:prstGeom>
          <a:effectLst>
            <a:softEdge rad="259234"/>
          </a:effectLst>
        </p:spPr>
      </p:pic>
    </p:spTree>
    <p:extLst>
      <p:ext uri="{BB962C8B-B14F-4D97-AF65-F5344CB8AC3E}">
        <p14:creationId xmlns:p14="http://schemas.microsoft.com/office/powerpoint/2010/main" val="5477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2D1E8D2-5155-9138-1E6B-25789D649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3475" y="2401249"/>
            <a:ext cx="8041542" cy="68472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60525D-426E-7783-00BA-89CE26548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facility needs for MDP Roadmap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54EE5-9350-26FD-65F6-C3A4882E5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9054" y="2612015"/>
            <a:ext cx="22270530" cy="971932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 Large-bore Nb3Sn dipoles will utilize large diameter “Utility Structure”</a:t>
            </a:r>
          </a:p>
          <a:p>
            <a:pPr lvl="1"/>
            <a:r>
              <a:rPr lang="en-US" dirty="0"/>
              <a:t>Need test cryostats with ~1m diameter</a:t>
            </a:r>
          </a:p>
          <a:p>
            <a:pPr lvl="1"/>
            <a:r>
              <a:rPr lang="en-US" dirty="0"/>
              <a:t>Large stored energy =&gt; requisite dump resistors</a:t>
            </a:r>
          </a:p>
          <a:p>
            <a:pPr lvl="1"/>
            <a:r>
              <a:rPr lang="en-US" dirty="0"/>
              <a:t>Accommodate CLIQ, heaters, other protection methodologies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 Hybrid magnets will require independent power and energy extraction systems</a:t>
            </a:r>
          </a:p>
          <a:p>
            <a:pPr lvl="1"/>
            <a:r>
              <a:rPr lang="en-US" dirty="0"/>
              <a:t>Preferably use IGBTs for fast switching</a:t>
            </a:r>
          </a:p>
          <a:p>
            <a:pPr lvl="1"/>
            <a:r>
              <a:rPr lang="en-US" dirty="0"/>
              <a:t>Ample current for each (preferably &gt;16kA)</a:t>
            </a:r>
          </a:p>
          <a:p>
            <a:pPr lvl="1"/>
            <a:r>
              <a:rPr lang="en-US" dirty="0"/>
              <a:t>Energy extractions should accommodate different dump resistor values</a:t>
            </a:r>
          </a:p>
          <a:p>
            <a:pPr lvl="1"/>
            <a:r>
              <a:rPr lang="en-US" dirty="0"/>
              <a:t>Want both 4.5K and 1.9K capability within MDP</a:t>
            </a:r>
          </a:p>
          <a:p>
            <a:endParaRPr lang="en-US" dirty="0"/>
          </a:p>
          <a:p>
            <a:r>
              <a:rPr lang="en-US" dirty="0"/>
              <a:t> For development magnets (e.g. subscale)</a:t>
            </a:r>
          </a:p>
          <a:p>
            <a:pPr lvl="1"/>
            <a:r>
              <a:rPr lang="en-US" dirty="0"/>
              <a:t>Need high current </a:t>
            </a:r>
          </a:p>
          <a:p>
            <a:pPr lvl="1"/>
            <a:r>
              <a:rPr lang="en-US" dirty="0"/>
              <a:t>Need to accommodate very low inductance (low stored energy)</a:t>
            </a:r>
          </a:p>
          <a:p>
            <a:pPr lvl="1"/>
            <a:r>
              <a:rPr lang="en-US" dirty="0"/>
              <a:t>Need fast energy extraction (high </a:t>
            </a:r>
            <a:r>
              <a:rPr lang="en-US" dirty="0" err="1"/>
              <a:t>J</a:t>
            </a:r>
            <a:r>
              <a:rPr lang="en-US" baseline="-25000" dirty="0" err="1"/>
              <a:t>cu</a:t>
            </a:r>
            <a:r>
              <a:rPr lang="en-US" dirty="0"/>
              <a:t>)</a:t>
            </a:r>
          </a:p>
          <a:p>
            <a:pPr lvl="1"/>
            <a:endParaRPr lang="en-US" baseline="-25000" dirty="0"/>
          </a:p>
          <a:p>
            <a:r>
              <a:rPr lang="en-US" dirty="0"/>
              <a:t>In addition, need magnetic measurements, hysteresis, losses, etc.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FB53D-6DB0-9B01-2198-D9A16EC2C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E28EF-F49E-0F76-20BD-FF92DD0C6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19009-1ED1-54E4-E0E6-737A831D9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97FE76-98EE-7662-F59D-B4B854B2305F}"/>
              </a:ext>
            </a:extLst>
          </p:cNvPr>
          <p:cNvSpPr txBox="1"/>
          <p:nvPr/>
        </p:nvSpPr>
        <p:spPr>
          <a:xfrm>
            <a:off x="16746583" y="10006149"/>
            <a:ext cx="6766560" cy="1846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Planned: 860mm OD compatible with LBNL cryostat and future FNAL HFMTF</a:t>
            </a:r>
          </a:p>
        </p:txBody>
      </p:sp>
    </p:spTree>
    <p:extLst>
      <p:ext uri="{BB962C8B-B14F-4D97-AF65-F5344CB8AC3E}">
        <p14:creationId xmlns:p14="http://schemas.microsoft.com/office/powerpoint/2010/main" val="2554517546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A0037-8750-7EC6-0360-08E4DB61C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R&amp;D testing must accommodate new instrumentation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F42B7-C710-AAFD-519E-ECEAF9188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3554" y="2279112"/>
            <a:ext cx="23714377" cy="7557220"/>
          </a:xfrm>
        </p:spPr>
        <p:txBody>
          <a:bodyPr>
            <a:normAutofit/>
          </a:bodyPr>
          <a:lstStyle/>
          <a:p>
            <a:r>
              <a:rPr lang="en-US" sz="4000" dirty="0"/>
              <a:t> Continued diagnostics &amp; instrumentation developments challenge test facilities</a:t>
            </a:r>
          </a:p>
          <a:p>
            <a:pPr lvl="1"/>
            <a:r>
              <a:rPr lang="en-US" sz="4000" dirty="0"/>
              <a:t>Many issues unique to magnet R&amp;D:</a:t>
            </a:r>
          </a:p>
          <a:p>
            <a:pPr lvl="2"/>
            <a:r>
              <a:rPr lang="en-US" sz="4000" dirty="0"/>
              <a:t>New diagnostics require adapting wiring / ports</a:t>
            </a:r>
          </a:p>
          <a:p>
            <a:pPr lvl="2"/>
            <a:r>
              <a:rPr lang="en-US" sz="4000" dirty="0"/>
              <a:t>New protections schemes require integration and commissioning</a:t>
            </a:r>
          </a:p>
          <a:p>
            <a:pPr lvl="2"/>
            <a:r>
              <a:rPr lang="en-US" sz="4000" dirty="0"/>
              <a:t>Magnet test plans are challenged to leverage diagnostics feedback</a:t>
            </a:r>
          </a:p>
          <a:p>
            <a:pPr marL="914400" lvl="2" indent="0">
              <a:buNone/>
            </a:pPr>
            <a:endParaRPr lang="en-US" sz="4000" dirty="0"/>
          </a:p>
          <a:p>
            <a:pPr lvl="1"/>
            <a:r>
              <a:rPr lang="en-US" sz="4000" dirty="0"/>
              <a:t>Example: power cryo-electronics offer new opportunities, but may pose difficulties:</a:t>
            </a:r>
          </a:p>
          <a:p>
            <a:pPr lvl="2"/>
            <a:r>
              <a:rPr lang="en-US" sz="4000" dirty="0"/>
              <a:t>Integration into existing systems</a:t>
            </a:r>
          </a:p>
          <a:p>
            <a:pPr lvl="2"/>
            <a:r>
              <a:rPr lang="en-US" sz="4000" dirty="0"/>
              <a:t>Validation, fault scenario evaluations, safety reviews, </a:t>
            </a:r>
            <a:r>
              <a:rPr lang="en-US" sz="4000" dirty="0" err="1"/>
              <a:t>etc</a:t>
            </a:r>
            <a:endParaRPr lang="en-US" sz="4000" dirty="0"/>
          </a:p>
          <a:p>
            <a:pPr lvl="1"/>
            <a:endParaRPr lang="en-US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2EC20-8C24-EC00-B95F-23FE4AE45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77D13-447B-5904-40B8-70BAD16B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53303-7C6C-AA41-0F90-188CDE34F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83E944-5957-3B7E-1C39-2E2D8F28E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0766" y="10170494"/>
            <a:ext cx="12773234" cy="25010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4B3F8A-999E-034A-F257-289DEC08C888}"/>
              </a:ext>
            </a:extLst>
          </p:cNvPr>
          <p:cNvSpPr txBox="1"/>
          <p:nvPr/>
        </p:nvSpPr>
        <p:spPr>
          <a:xfrm>
            <a:off x="16903968" y="9467002"/>
            <a:ext cx="625362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E. Ravaioli, CERN MSC Seminar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0686D0-C377-8482-28B3-35EEFD9B0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643" y="9600524"/>
            <a:ext cx="8826500" cy="310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546078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C8738-E139-B6C6-21BF-F860550F2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Facilities within MDP, and upgrade paths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253103-2F3C-5786-C87D-C82963EAA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BNL:</a:t>
            </a:r>
          </a:p>
          <a:p>
            <a:pPr lvl="1"/>
            <a:r>
              <a:rPr lang="en-US" b="1" i="1" dirty="0"/>
              <a:t>Already demonstrated </a:t>
            </a:r>
            <a:r>
              <a:rPr lang="en-US" dirty="0"/>
              <a:t>hybrid magnet testing capabilities (1.9K)</a:t>
            </a:r>
          </a:p>
          <a:p>
            <a:pPr lvl="2"/>
            <a:r>
              <a:rPr lang="en-US" dirty="0"/>
              <a:t>10T common coil + independent powering of insert coils</a:t>
            </a:r>
          </a:p>
          <a:p>
            <a:pPr lvl="2"/>
            <a:r>
              <a:rPr lang="en-US" dirty="0"/>
              <a:t>Independent IGBT switching and energy extraction</a:t>
            </a:r>
          </a:p>
          <a:p>
            <a:pPr lvl="2"/>
            <a:r>
              <a:rPr lang="en-US" dirty="0"/>
              <a:t>Recently upgraded to &gt;10kA + 20kA (?) for insert and </a:t>
            </a:r>
            <a:r>
              <a:rPr lang="en-US" dirty="0" err="1"/>
              <a:t>outsert</a:t>
            </a:r>
            <a:r>
              <a:rPr lang="en-US" dirty="0"/>
              <a:t> powering</a:t>
            </a:r>
          </a:p>
          <a:p>
            <a:r>
              <a:rPr lang="en-US" dirty="0"/>
              <a:t>LBNL:</a:t>
            </a:r>
          </a:p>
          <a:p>
            <a:pPr lvl="1"/>
            <a:r>
              <a:rPr lang="en-US" dirty="0"/>
              <a:t>Hybrid capability </a:t>
            </a:r>
            <a:r>
              <a:rPr lang="en-US" b="1" i="1" dirty="0"/>
              <a:t>recently developed </a:t>
            </a:r>
            <a:r>
              <a:rPr lang="en-US" dirty="0"/>
              <a:t>(4.2K)</a:t>
            </a:r>
            <a:endParaRPr lang="en-US" b="1" i="1" dirty="0"/>
          </a:p>
          <a:p>
            <a:pPr lvl="2"/>
            <a:r>
              <a:rPr lang="en-US" dirty="0"/>
              <a:t>First test using insert cable in a ~8.5T “</a:t>
            </a:r>
            <a:r>
              <a:rPr lang="en-US" dirty="0" err="1"/>
              <a:t>outsert</a:t>
            </a:r>
            <a:r>
              <a:rPr lang="en-US" dirty="0"/>
              <a:t>” dipole completed</a:t>
            </a:r>
          </a:p>
          <a:p>
            <a:pPr lvl="2"/>
            <a:r>
              <a:rPr lang="en-US" dirty="0"/>
              <a:t>Independent IGBT switching and energy extraction</a:t>
            </a:r>
          </a:p>
          <a:p>
            <a:pPr lvl="2"/>
            <a:r>
              <a:rPr lang="en-US" dirty="0"/>
              <a:t>Insert currently limited to ~7.2kA; further upgrade planned</a:t>
            </a:r>
          </a:p>
          <a:p>
            <a:r>
              <a:rPr lang="en-US" dirty="0"/>
              <a:t> FNAL:</a:t>
            </a:r>
          </a:p>
          <a:p>
            <a:pPr lvl="1"/>
            <a:r>
              <a:rPr lang="en-US" dirty="0"/>
              <a:t>Hybrid capability </a:t>
            </a:r>
            <a:r>
              <a:rPr lang="en-US" b="1" i="1" dirty="0"/>
              <a:t>being developed </a:t>
            </a:r>
            <a:r>
              <a:rPr lang="en-US" dirty="0"/>
              <a:t>as part of joint HEP-FES Cable Test Facility project</a:t>
            </a:r>
          </a:p>
          <a:p>
            <a:pPr lvl="1"/>
            <a:r>
              <a:rPr lang="en-US" dirty="0"/>
              <a:t>Will have independent IGBT switching and energy extraction</a:t>
            </a:r>
          </a:p>
          <a:p>
            <a:pPr lvl="1"/>
            <a:r>
              <a:rPr lang="en-US" dirty="0"/>
              <a:t>Current &gt;20kA for both insert and </a:t>
            </a:r>
            <a:r>
              <a:rPr lang="en-US" dirty="0" err="1"/>
              <a:t>outsert</a:t>
            </a:r>
            <a:endParaRPr lang="en-US" dirty="0"/>
          </a:p>
          <a:p>
            <a:pPr lvl="1"/>
            <a:r>
              <a:rPr lang="en-US" dirty="0"/>
              <a:t>Large bore cryostat (~1.2m) with 1.9K capability</a:t>
            </a:r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CCD12-2FBE-7116-0F55-FF2314FB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A4A5D-995E-6F39-3623-2903BFF89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4B559-836E-6F6F-F2F6-32050DAB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D34BB9-ABA7-7738-FC87-AEC031AC01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90166" y="2771381"/>
            <a:ext cx="5430357" cy="98892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540CF2-05BD-25A3-0C28-D1BE2C5C7D93}"/>
              </a:ext>
            </a:extLst>
          </p:cNvPr>
          <p:cNvSpPr txBox="1"/>
          <p:nvPr/>
        </p:nvSpPr>
        <p:spPr>
          <a:xfrm>
            <a:off x="20378539" y="1750422"/>
            <a:ext cx="3056227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George Velev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040D28A-22FC-6C17-BC4B-2FFD48DC48D9}"/>
              </a:ext>
            </a:extLst>
          </p:cNvPr>
          <p:cNvSpPr/>
          <p:nvPr/>
        </p:nvSpPr>
        <p:spPr>
          <a:xfrm>
            <a:off x="16084731" y="10110652"/>
            <a:ext cx="2455818" cy="653143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4638510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FE4BD-46AB-4757-32E7-6AC3B316D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1" y="-25400"/>
            <a:ext cx="19967852" cy="2213071"/>
          </a:xfrm>
        </p:spPr>
        <p:txBody>
          <a:bodyPr>
            <a:normAutofit/>
          </a:bodyPr>
          <a:lstStyle/>
          <a:p>
            <a:r>
              <a:rPr lang="en-US" dirty="0"/>
              <a:t>The US MDP currently pursues research addressing a– critical – subset of the magnet needs for a future FCC hadron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59574-879D-3ED8-90FE-686702E2E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F2BC9-C680-5886-F12C-F910D68B8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A7E11-BD2F-46E7-1179-0880ABEE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16C9ED-4A81-3167-69EE-377B81970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1111"/>
            <a:ext cx="20316138" cy="982452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55D8C6-C10B-D839-B794-810C802DAC65}"/>
              </a:ext>
            </a:extLst>
          </p:cNvPr>
          <p:cNvSpPr/>
          <p:nvPr/>
        </p:nvSpPr>
        <p:spPr>
          <a:xfrm>
            <a:off x="12756995" y="6222380"/>
            <a:ext cx="7660258" cy="2341757"/>
          </a:xfrm>
          <a:prstGeom prst="roundRect">
            <a:avLst/>
          </a:prstGeom>
          <a:noFill/>
          <a:ln w="41275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3C57E25-6EF2-15DA-0DE6-24C8A8E411B1}"/>
              </a:ext>
            </a:extLst>
          </p:cNvPr>
          <p:cNvSpPr/>
          <p:nvPr/>
        </p:nvSpPr>
        <p:spPr>
          <a:xfrm>
            <a:off x="12756995" y="8564138"/>
            <a:ext cx="3763165" cy="633440"/>
          </a:xfrm>
          <a:prstGeom prst="roundRect">
            <a:avLst/>
          </a:prstGeom>
          <a:noFill/>
          <a:ln w="38100" cap="flat">
            <a:solidFill>
              <a:srgbClr val="FF0000"/>
            </a:solidFill>
            <a:prstDash val="sysDash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8FC707-E582-B77F-FD33-6B871E5E596A}"/>
              </a:ext>
            </a:extLst>
          </p:cNvPr>
          <p:cNvSpPr txBox="1"/>
          <p:nvPr/>
        </p:nvSpPr>
        <p:spPr>
          <a:xfrm>
            <a:off x="20417253" y="6282151"/>
            <a:ext cx="3722907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i="1" dirty="0">
                <a:solidFill>
                  <a:srgbClr val="FF0000"/>
                </a:solidFill>
              </a:rPr>
              <a:t>Current MDP is h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ighly relevant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61475D-4250-C9A4-940D-6395F9EE0928}"/>
              </a:ext>
            </a:extLst>
          </p:cNvPr>
          <p:cNvCxnSpPr/>
          <p:nvPr/>
        </p:nvCxnSpPr>
        <p:spPr>
          <a:xfrm>
            <a:off x="13258800" y="7289800"/>
            <a:ext cx="736600" cy="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C4D89A-EDC7-88E7-95A7-F2CE7D5D9E12}"/>
              </a:ext>
            </a:extLst>
          </p:cNvPr>
          <p:cNvSpPr txBox="1"/>
          <p:nvPr/>
        </p:nvSpPr>
        <p:spPr>
          <a:xfrm>
            <a:off x="13131800" y="6578600"/>
            <a:ext cx="111760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x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x T</a:t>
            </a:r>
          </a:p>
        </p:txBody>
      </p:sp>
    </p:spTree>
    <p:extLst>
      <p:ext uri="{BB962C8B-B14F-4D97-AF65-F5344CB8AC3E}">
        <p14:creationId xmlns:p14="http://schemas.microsoft.com/office/powerpoint/2010/main" val="265347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01838966-E66D-6042-B87F-DE67CF6E2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35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CF9FE3-E9D8-B74F-A6DA-DB62D7DFC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muon collider will require critical advances in magnet technology – ripe for synergies with other applications</a:t>
            </a:r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828FBD0C-7EC3-C64D-9A8E-DA8D16146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7A249-3372-D087-BBD7-ACAF5087E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80665B-06D0-5CE9-9F90-969CFDC4B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4791" y="2364515"/>
            <a:ext cx="12124659" cy="10107618"/>
          </a:xfrm>
          <a:prstGeom prst="rect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417CC5FA-D8E6-6383-FC50-6B4380FA8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481943"/>
            <a:ext cx="12124659" cy="999019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Radiation is a major consideration:</a:t>
            </a:r>
          </a:p>
          <a:p>
            <a:pPr lvl="1"/>
            <a:r>
              <a:rPr lang="en-US" dirty="0"/>
              <a:t>Study tradeoff in aperture/</a:t>
            </a:r>
            <a:r>
              <a:rPr lang="en-US" dirty="0" err="1"/>
              <a:t>bore+shielding</a:t>
            </a:r>
            <a:r>
              <a:rPr lang="en-US" dirty="0"/>
              <a:t> vs magnet radiation hardness</a:t>
            </a:r>
          </a:p>
          <a:p>
            <a:pPr lvl="1"/>
            <a:r>
              <a:rPr lang="en-US" dirty="0"/>
              <a:t>Further advance understanding of radiation hardness of superconductors and magnet materials</a:t>
            </a:r>
          </a:p>
          <a:p>
            <a:pPr lvl="1"/>
            <a:endParaRPr lang="en-US" dirty="0"/>
          </a:p>
          <a:p>
            <a:r>
              <a:rPr lang="en-US" b="1" dirty="0"/>
              <a:t> Rapid acceleration is critical:</a:t>
            </a:r>
          </a:p>
          <a:p>
            <a:pPr lvl="1"/>
            <a:r>
              <a:rPr lang="en-US" dirty="0"/>
              <a:t>Study fixed-field booster options where applicable</a:t>
            </a:r>
          </a:p>
          <a:p>
            <a:pPr lvl="1"/>
            <a:r>
              <a:rPr lang="en-US" dirty="0"/>
              <a:t>Further investigate high dB/dt magnet concepts</a:t>
            </a:r>
          </a:p>
          <a:p>
            <a:pPr lvl="1"/>
            <a:r>
              <a:rPr lang="en-US" dirty="0"/>
              <a:t>Evaluate acceleration (particularly low-energy) schemes in an integrated approach</a:t>
            </a:r>
          </a:p>
          <a:p>
            <a:pPr lvl="1"/>
            <a:endParaRPr lang="en-US" dirty="0"/>
          </a:p>
          <a:p>
            <a:r>
              <a:rPr lang="en-US" dirty="0"/>
              <a:t> </a:t>
            </a:r>
            <a:r>
              <a:rPr lang="en-US" b="1" dirty="0"/>
              <a:t>Large thermal loads </a:t>
            </a:r>
            <a:r>
              <a:rPr lang="en-US" dirty="0"/>
              <a:t>suggest higher-temperature operation </a:t>
            </a:r>
          </a:p>
          <a:p>
            <a:pPr lvl="1"/>
            <a:r>
              <a:rPr lang="en-US" dirty="0"/>
              <a:t>Explore all-HTS option</a:t>
            </a:r>
          </a:p>
          <a:p>
            <a:pPr lvl="1"/>
            <a:r>
              <a:rPr lang="en-US" dirty="0"/>
              <a:t>Explore facility and operational cost models</a:t>
            </a:r>
          </a:p>
          <a:p>
            <a:pPr lvl="1"/>
            <a:endParaRPr lang="en-US" dirty="0"/>
          </a:p>
          <a:p>
            <a:r>
              <a:rPr lang="en-US" b="1" dirty="0"/>
              <a:t>Leverage strong synergies with fusion and High-Field magnets </a:t>
            </a:r>
            <a:r>
              <a:rPr lang="en-US" dirty="0"/>
              <a:t>(e.g. condensed matter):</a:t>
            </a:r>
          </a:p>
          <a:p>
            <a:pPr lvl="1"/>
            <a:r>
              <a:rPr lang="en-US" dirty="0"/>
              <a:t>Fastest development path for very challenging target and cooling magnets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B23734D-EB84-120A-A590-4C0A6D738601}"/>
              </a:ext>
            </a:extLst>
          </p:cNvPr>
          <p:cNvSpPr/>
          <p:nvPr/>
        </p:nvSpPr>
        <p:spPr>
          <a:xfrm>
            <a:off x="17983200" y="5105400"/>
            <a:ext cx="3883712" cy="2387600"/>
          </a:xfrm>
          <a:prstGeom prst="roundRect">
            <a:avLst/>
          </a:prstGeom>
          <a:noFill/>
          <a:ln w="3810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8640C-2F05-E047-B53E-0EB8F3F345BC}"/>
              </a:ext>
            </a:extLst>
          </p:cNvPr>
          <p:cNvSpPr txBox="1"/>
          <p:nvPr/>
        </p:nvSpPr>
        <p:spPr>
          <a:xfrm>
            <a:off x="20408139" y="9856952"/>
            <a:ext cx="3883711" cy="24006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New P5-aligned MDP roadmap focuses on these areas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EAA397-2B83-9681-AEF1-5D2E9925A431}"/>
              </a:ext>
            </a:extLst>
          </p:cNvPr>
          <p:cNvCxnSpPr>
            <a:cxnSpLocks/>
          </p:cNvCxnSpPr>
          <p:nvPr/>
        </p:nvCxnSpPr>
        <p:spPr>
          <a:xfrm flipH="1" flipV="1">
            <a:off x="21488400" y="7669844"/>
            <a:ext cx="609600" cy="2187108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06405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3A4EAF2B-D18A-084A-7F4A-83696F9E356D}"/>
              </a:ext>
            </a:extLst>
          </p:cNvPr>
          <p:cNvGrpSpPr/>
          <p:nvPr/>
        </p:nvGrpSpPr>
        <p:grpSpPr>
          <a:xfrm>
            <a:off x="127256" y="7590027"/>
            <a:ext cx="19901479" cy="5055106"/>
            <a:chOff x="3808040" y="8050596"/>
            <a:chExt cx="18244414" cy="440296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2D8657-1842-C5B3-2B4B-FF555182E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34758" y="8269562"/>
              <a:ext cx="5679187" cy="418399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415ED57-6FCF-EF89-0530-BDEA2AC5B4D5}"/>
                </a:ext>
              </a:extLst>
            </p:cNvPr>
            <p:cNvSpPr txBox="1"/>
            <p:nvPr/>
          </p:nvSpPr>
          <p:spPr>
            <a:xfrm>
              <a:off x="17991846" y="11492340"/>
              <a:ext cx="2549426" cy="68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HTS insert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694549-32A1-BF73-929D-17D51227FD37}"/>
                </a:ext>
              </a:extLst>
            </p:cNvPr>
            <p:cNvSpPr txBox="1"/>
            <p:nvPr/>
          </p:nvSpPr>
          <p:spPr>
            <a:xfrm>
              <a:off x="19030091" y="9986027"/>
              <a:ext cx="3022363" cy="68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Nb</a:t>
              </a:r>
              <a:r>
                <a:rPr kumimoji="0" lang="en-US" sz="3600" b="0" i="0" u="none" strike="noStrike" cap="none" spc="0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3</a:t>
              </a: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Sn </a:t>
              </a:r>
              <a:r>
                <a:rPr lang="en-US" dirty="0" err="1"/>
                <a:t>out</a:t>
              </a:r>
              <a:r>
                <a:rPr kumimoji="0" lang="en-US" sz="36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sert</a:t>
              </a:r>
              <a:endPara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CF32753-F632-EB04-C2FF-2D71D084245F}"/>
                </a:ext>
              </a:extLst>
            </p:cNvPr>
            <p:cNvSpPr/>
            <p:nvPr/>
          </p:nvSpPr>
          <p:spPr>
            <a:xfrm flipH="1">
              <a:off x="17628346" y="9894980"/>
              <a:ext cx="1223481" cy="458130"/>
            </a:xfrm>
            <a:custGeom>
              <a:avLst/>
              <a:gdLst>
                <a:gd name="connsiteX0" fmla="*/ 0 w 1504973"/>
                <a:gd name="connsiteY0" fmla="*/ 1242223 h 1242223"/>
                <a:gd name="connsiteX1" fmla="*/ 863600 w 1504973"/>
                <a:gd name="connsiteY1" fmla="*/ 1039023 h 1242223"/>
                <a:gd name="connsiteX2" fmla="*/ 1143000 w 1504973"/>
                <a:gd name="connsiteY2" fmla="*/ 454823 h 1242223"/>
                <a:gd name="connsiteX3" fmla="*/ 1473200 w 1504973"/>
                <a:gd name="connsiteY3" fmla="*/ 48423 h 1242223"/>
                <a:gd name="connsiteX4" fmla="*/ 1473200 w 1504973"/>
                <a:gd name="connsiteY4" fmla="*/ 23023 h 124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4973" h="1242223">
                  <a:moveTo>
                    <a:pt x="0" y="1242223"/>
                  </a:moveTo>
                  <a:cubicBezTo>
                    <a:pt x="336550" y="1206239"/>
                    <a:pt x="673100" y="1170256"/>
                    <a:pt x="863600" y="1039023"/>
                  </a:cubicBezTo>
                  <a:cubicBezTo>
                    <a:pt x="1054100" y="907790"/>
                    <a:pt x="1041400" y="619923"/>
                    <a:pt x="1143000" y="454823"/>
                  </a:cubicBezTo>
                  <a:cubicBezTo>
                    <a:pt x="1244600" y="289723"/>
                    <a:pt x="1418167" y="120390"/>
                    <a:pt x="1473200" y="48423"/>
                  </a:cubicBezTo>
                  <a:cubicBezTo>
                    <a:pt x="1528233" y="-23544"/>
                    <a:pt x="1500716" y="-261"/>
                    <a:pt x="1473200" y="23023"/>
                  </a:cubicBezTo>
                </a:path>
              </a:pathLst>
            </a:custGeom>
            <a:noFill/>
            <a:ln w="50800" cap="sq">
              <a:solidFill>
                <a:srgbClr val="00B050"/>
              </a:solidFill>
              <a:prstDash val="solid"/>
              <a:round/>
              <a:tailEnd type="stealth" w="lg" len="lg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34D89BEF-76BE-F2B6-706F-692A1E0FA25E}"/>
                </a:ext>
              </a:extLst>
            </p:cNvPr>
            <p:cNvSpPr/>
            <p:nvPr/>
          </p:nvSpPr>
          <p:spPr>
            <a:xfrm flipH="1">
              <a:off x="16504322" y="10814357"/>
              <a:ext cx="2347506" cy="686131"/>
            </a:xfrm>
            <a:custGeom>
              <a:avLst/>
              <a:gdLst>
                <a:gd name="connsiteX0" fmla="*/ 0 w 1504973"/>
                <a:gd name="connsiteY0" fmla="*/ 1242223 h 1242223"/>
                <a:gd name="connsiteX1" fmla="*/ 863600 w 1504973"/>
                <a:gd name="connsiteY1" fmla="*/ 1039023 h 1242223"/>
                <a:gd name="connsiteX2" fmla="*/ 1143000 w 1504973"/>
                <a:gd name="connsiteY2" fmla="*/ 454823 h 1242223"/>
                <a:gd name="connsiteX3" fmla="*/ 1473200 w 1504973"/>
                <a:gd name="connsiteY3" fmla="*/ 48423 h 1242223"/>
                <a:gd name="connsiteX4" fmla="*/ 1473200 w 1504973"/>
                <a:gd name="connsiteY4" fmla="*/ 23023 h 124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4973" h="1242223">
                  <a:moveTo>
                    <a:pt x="0" y="1242223"/>
                  </a:moveTo>
                  <a:cubicBezTo>
                    <a:pt x="336550" y="1206239"/>
                    <a:pt x="673100" y="1170256"/>
                    <a:pt x="863600" y="1039023"/>
                  </a:cubicBezTo>
                  <a:cubicBezTo>
                    <a:pt x="1054100" y="907790"/>
                    <a:pt x="1041400" y="619923"/>
                    <a:pt x="1143000" y="454823"/>
                  </a:cubicBezTo>
                  <a:cubicBezTo>
                    <a:pt x="1244600" y="289723"/>
                    <a:pt x="1418167" y="120390"/>
                    <a:pt x="1473200" y="48423"/>
                  </a:cubicBezTo>
                  <a:cubicBezTo>
                    <a:pt x="1528233" y="-23544"/>
                    <a:pt x="1500716" y="-261"/>
                    <a:pt x="1473200" y="23023"/>
                  </a:cubicBezTo>
                </a:path>
              </a:pathLst>
            </a:custGeom>
            <a:noFill/>
            <a:ln w="50800" cap="sq">
              <a:solidFill>
                <a:srgbClr val="00B050"/>
              </a:solidFill>
              <a:prstDash val="solid"/>
              <a:round/>
              <a:tailEnd type="stealth" w="lg" len="lg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0422AD-F863-7BB2-A502-902CB20A8758}"/>
                </a:ext>
              </a:extLst>
            </p:cNvPr>
            <p:cNvSpPr txBox="1"/>
            <p:nvPr/>
          </p:nvSpPr>
          <p:spPr>
            <a:xfrm>
              <a:off x="3808040" y="8050596"/>
              <a:ext cx="12256384" cy="17692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MDP stress-managed hybrid magnets are under development</a:t>
              </a:r>
            </a:p>
            <a:p>
              <a:pPr marL="571500" marR="0" indent="-5715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4000" dirty="0"/>
                <a:t>Critical for strain sensitive Nb</a:t>
              </a:r>
              <a:r>
                <a:rPr lang="en-US" sz="4000" baseline="-25000" dirty="0"/>
                <a:t>3</a:t>
              </a:r>
              <a:r>
                <a:rPr lang="en-US" sz="4000" dirty="0"/>
                <a:t>Sn &amp; HTS conductors</a:t>
              </a:r>
            </a:p>
            <a:p>
              <a:pPr marL="571500" marR="0" indent="-5715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4000" dirty="0"/>
                <a:t>Characterized by significant interfaces</a:t>
              </a:r>
            </a:p>
          </p:txBody>
        </p:sp>
      </p:grp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D693518-3351-BB33-730E-390493E7DF33}"/>
              </a:ext>
            </a:extLst>
          </p:cNvPr>
          <p:cNvSpPr/>
          <p:nvPr/>
        </p:nvSpPr>
        <p:spPr>
          <a:xfrm>
            <a:off x="12192000" y="2449742"/>
            <a:ext cx="12022585" cy="4803708"/>
          </a:xfrm>
          <a:prstGeom prst="roundRect">
            <a:avLst>
              <a:gd name="adj" fmla="val 8176"/>
            </a:avLst>
          </a:prstGeom>
          <a:solidFill>
            <a:schemeClr val="accent5">
              <a:lumMod val="20000"/>
              <a:lumOff val="80000"/>
            </a:schemeClr>
          </a:solidFill>
          <a:ln w="38100" cap="flat">
            <a:solidFill>
              <a:srgbClr val="C0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55B62401-9349-24EA-8E4D-C8B315547355}"/>
              </a:ext>
            </a:extLst>
          </p:cNvPr>
          <p:cNvSpPr/>
          <p:nvPr/>
        </p:nvSpPr>
        <p:spPr>
          <a:xfrm>
            <a:off x="127256" y="2395765"/>
            <a:ext cx="11255710" cy="4857685"/>
          </a:xfrm>
          <a:prstGeom prst="roundRect">
            <a:avLst>
              <a:gd name="adj" fmla="val 8176"/>
            </a:avLst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A54249-AB3E-A8EB-FC7E-DD2FBA740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mechanical stresses is key to higher fields – exploring stress-managed structures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11127-87BC-136F-1B12-2EF9B27DC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DE1C35F-D5E2-517A-3A54-6F99D068B3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7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4782" y="2751843"/>
            <a:ext cx="4500769" cy="43186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9EB621B-0893-43E3-5938-9D2FEA723F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7496" y="2751843"/>
            <a:ext cx="4413029" cy="426725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389A92A-96D6-70EC-0697-8FDE43AAE558}"/>
              </a:ext>
            </a:extLst>
          </p:cNvPr>
          <p:cNvSpPr txBox="1"/>
          <p:nvPr/>
        </p:nvSpPr>
        <p:spPr>
          <a:xfrm>
            <a:off x="450691" y="4018929"/>
            <a:ext cx="5880287" cy="27699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400" dirty="0"/>
              <a:t>“Traditional” Cos-theta</a:t>
            </a:r>
          </a:p>
          <a:p>
            <a:r>
              <a:rPr lang="en-US" sz="4400" dirty="0"/>
              <a:t>- </a:t>
            </a:r>
            <a:r>
              <a:rPr lang="en-US" sz="4000" dirty="0"/>
              <a:t>Midplane stress due to azimuthal force accumulation</a:t>
            </a:r>
            <a:endParaRPr lang="en-US" sz="4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7E1B6A-9C14-B946-47D1-DFF97534B198}"/>
              </a:ext>
            </a:extLst>
          </p:cNvPr>
          <p:cNvSpPr txBox="1"/>
          <p:nvPr/>
        </p:nvSpPr>
        <p:spPr>
          <a:xfrm>
            <a:off x="12483436" y="4198369"/>
            <a:ext cx="6406730" cy="28315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400" dirty="0"/>
              <a:t>“Stress-managed” Cos-theta</a:t>
            </a:r>
          </a:p>
          <a:p>
            <a:r>
              <a:rPr lang="en-US" sz="4400" dirty="0"/>
              <a:t>- </a:t>
            </a:r>
            <a:r>
              <a:rPr lang="en-US" sz="4000" dirty="0"/>
              <a:t>Groups of turns, azimuthal forces intercepted by support</a:t>
            </a:r>
            <a:endParaRPr lang="en-US" sz="4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11EB4AD-534A-91CB-E28D-28A1FF0C9E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716" y="3416247"/>
            <a:ext cx="5938291" cy="44899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82346E7-33CD-B3EA-8C0B-1DAF83A47D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48819" y="3291563"/>
            <a:ext cx="5442928" cy="654649"/>
          </a:xfrm>
          <a:prstGeom prst="rect">
            <a:avLst/>
          </a:prstGeom>
        </p:spPr>
      </p:pic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212FE60F-8C11-A121-D81C-F887FE54B4C7}"/>
              </a:ext>
            </a:extLst>
          </p:cNvPr>
          <p:cNvCxnSpPr>
            <a:cxnSpLocks/>
          </p:cNvCxnSpPr>
          <p:nvPr/>
        </p:nvCxnSpPr>
        <p:spPr>
          <a:xfrm>
            <a:off x="17590024" y="10641428"/>
            <a:ext cx="1588739" cy="1383062"/>
          </a:xfrm>
          <a:prstGeom prst="curvedConnector3">
            <a:avLst>
              <a:gd name="adj1" fmla="val 50000"/>
            </a:avLst>
          </a:prstGeom>
          <a:noFill/>
          <a:ln w="317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90B3A17-AB1A-F867-B5FE-681837259D2B}"/>
              </a:ext>
            </a:extLst>
          </p:cNvPr>
          <p:cNvSpPr txBox="1"/>
          <p:nvPr/>
        </p:nvSpPr>
        <p:spPr>
          <a:xfrm>
            <a:off x="19341470" y="11324316"/>
            <a:ext cx="5042530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Serves as good candidate for muon collider ring dipole</a:t>
            </a:r>
          </a:p>
        </p:txBody>
      </p:sp>
      <p:sp>
        <p:nvSpPr>
          <p:cNvPr id="64" name="Date Placeholder 63">
            <a:extLst>
              <a:ext uri="{FF2B5EF4-FFF2-40B4-BE49-F238E27FC236}">
                <a16:creationId xmlns:a16="http://schemas.microsoft.com/office/drawing/2014/main" id="{64EC1532-B489-D5D7-350D-4FFD65A50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C7C69F-09BC-C740-0A0D-BDF963791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22D588-6967-9A59-4019-5A46116D6CA0}"/>
              </a:ext>
            </a:extLst>
          </p:cNvPr>
          <p:cNvSpPr txBox="1"/>
          <p:nvPr/>
        </p:nvSpPr>
        <p:spPr>
          <a:xfrm>
            <a:off x="169414" y="10462542"/>
            <a:ext cx="10931111" cy="203132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000" i="1" dirty="0"/>
              <a:t>These “stress-managed” structures may enable combined function high-field accelerator magnets, which are subject to complex force distributions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853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01;p1">
            <a:extLst>
              <a:ext uri="{FF2B5EF4-FFF2-40B4-BE49-F238E27FC236}">
                <a16:creationId xmlns:a16="http://schemas.microsoft.com/office/drawing/2014/main" id="{FE076DBB-7269-06F9-746A-5EB915C4E04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42714" y="7239763"/>
            <a:ext cx="6218412" cy="528676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4A114D-9228-422E-9E74-DF24035D5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synergies with Fusion REBCO research are leveraged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57FDF-A868-5516-912B-60845689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BC078-A23D-DA31-77A7-26E827E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F37ED-C333-7B61-41EE-2093F5B60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37</a:t>
            </a:fld>
            <a:endParaRPr lang="en-US"/>
          </a:p>
        </p:txBody>
      </p:sp>
      <p:pic>
        <p:nvPicPr>
          <p:cNvPr id="7" name="Google Shape;96;p1">
            <a:extLst>
              <a:ext uri="{FF2B5EF4-FFF2-40B4-BE49-F238E27FC236}">
                <a16:creationId xmlns:a16="http://schemas.microsoft.com/office/drawing/2014/main" id="{F0695C4B-8B67-13EC-3E80-D4C3F94BFDD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551" y="2568649"/>
            <a:ext cx="3913990" cy="30091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7;p1">
            <a:extLst>
              <a:ext uri="{FF2B5EF4-FFF2-40B4-BE49-F238E27FC236}">
                <a16:creationId xmlns:a16="http://schemas.microsoft.com/office/drawing/2014/main" id="{AC65AB56-B802-6B55-C7C0-290743CC8ECE}"/>
              </a:ext>
            </a:extLst>
          </p:cNvPr>
          <p:cNvSpPr txBox="1"/>
          <p:nvPr/>
        </p:nvSpPr>
        <p:spPr>
          <a:xfrm>
            <a:off x="-28941" y="6063262"/>
            <a:ext cx="10994898" cy="572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91400" rIns="182850" bIns="91400" anchor="t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two layer Cable Model Coil to test for cyclic degradation</a:t>
            </a:r>
            <a:endParaRPr sz="2800" dirty="0"/>
          </a:p>
        </p:txBody>
      </p:sp>
      <p:pic>
        <p:nvPicPr>
          <p:cNvPr id="10" name="Google Shape;103;p1">
            <a:extLst>
              <a:ext uri="{FF2B5EF4-FFF2-40B4-BE49-F238E27FC236}">
                <a16:creationId xmlns:a16="http://schemas.microsoft.com/office/drawing/2014/main" id="{E76FE326-5490-A41D-9D1A-3EE32570CFA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1476" y="9239272"/>
            <a:ext cx="2217420" cy="1901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00;p1">
            <a:extLst>
              <a:ext uri="{FF2B5EF4-FFF2-40B4-BE49-F238E27FC236}">
                <a16:creationId xmlns:a16="http://schemas.microsoft.com/office/drawing/2014/main" id="{EDD253E4-4A4D-7F8A-7170-33907A8F1AD5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04273" y="7108629"/>
            <a:ext cx="4814491" cy="55490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585584A-D474-E907-C2FB-C43F9165F1F2}"/>
              </a:ext>
            </a:extLst>
          </p:cNvPr>
          <p:cNvSpPr txBox="1"/>
          <p:nvPr/>
        </p:nvSpPr>
        <p:spPr>
          <a:xfrm>
            <a:off x="4418260" y="2310467"/>
            <a:ext cx="6002104" cy="31393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 sign of degradation seen in high field &amp; low-cycle fatigue testing - IC&gt;80% sum of tapes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Demonstrate feasibility of direct dry wound (non-VPI) coil design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AE0792E-138B-B308-03F3-2450FAA66B1D}"/>
              </a:ext>
            </a:extLst>
          </p:cNvPr>
          <p:cNvCxnSpPr/>
          <p:nvPr/>
        </p:nvCxnSpPr>
        <p:spPr>
          <a:xfrm>
            <a:off x="10693161" y="3259581"/>
            <a:ext cx="0" cy="864108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Google Shape;882;p13" descr="Diagram&#10;&#10;Description automatically generated with low confidence">
            <a:extLst>
              <a:ext uri="{FF2B5EF4-FFF2-40B4-BE49-F238E27FC236}">
                <a16:creationId xmlns:a16="http://schemas.microsoft.com/office/drawing/2014/main" id="{3C576435-190C-5014-1CA9-DBFD18C1D58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627879" y="4000576"/>
            <a:ext cx="5455145" cy="8641080"/>
          </a:xfrm>
          <a:prstGeom prst="rect">
            <a:avLst/>
          </a:prstGeom>
          <a:solidFill>
            <a:srgbClr val="DDEBEE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0" name="Google Shape;890;p13">
            <a:extLst>
              <a:ext uri="{FF2B5EF4-FFF2-40B4-BE49-F238E27FC236}">
                <a16:creationId xmlns:a16="http://schemas.microsoft.com/office/drawing/2014/main" id="{11EE6C5A-F978-774A-0D72-078134103C0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687438" y="4523021"/>
            <a:ext cx="6150173" cy="3782554"/>
          </a:xfrm>
          <a:prstGeom prst="rect">
            <a:avLst/>
          </a:prstGeom>
          <a:noFill/>
          <a:ln w="9525" cap="flat" cmpd="sng">
            <a:solidFill>
              <a:srgbClr val="1F2B48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" name="Google Shape;891;p13">
            <a:extLst>
              <a:ext uri="{FF2B5EF4-FFF2-40B4-BE49-F238E27FC236}">
                <a16:creationId xmlns:a16="http://schemas.microsoft.com/office/drawing/2014/main" id="{C66BAF5E-6B37-03CC-64F3-3BC1FEA1BAC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2192001" y="8350179"/>
            <a:ext cx="5088686" cy="418664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C2969B-B100-6122-1F68-CB9B47072BEE}"/>
              </a:ext>
            </a:extLst>
          </p:cNvPr>
          <p:cNvSpPr txBox="1"/>
          <p:nvPr/>
        </p:nvSpPr>
        <p:spPr>
          <a:xfrm>
            <a:off x="10965959" y="2310467"/>
            <a:ext cx="13011492" cy="2154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DOE Offices of HEP &amp; FES jointly funding a large-bore cable test facility</a:t>
            </a:r>
          </a:p>
          <a:p>
            <a:pPr marL="457200" marR="0" indent="-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dirty="0"/>
              <a:t>Will provide 15T dipole field over 750mm good-field, 1.9-50K on-sample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Cryostat will enable testing of high-field hybrid magnets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Being located at FNAL</a:t>
            </a:r>
          </a:p>
        </p:txBody>
      </p:sp>
    </p:spTree>
    <p:extLst>
      <p:ext uri="{BB962C8B-B14F-4D97-AF65-F5344CB8AC3E}">
        <p14:creationId xmlns:p14="http://schemas.microsoft.com/office/powerpoint/2010/main" val="156111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F6BE5-8294-9B4C-22D7-289F97920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Bi2212 shows strong promise – being readied for hybrids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8256E-313A-5938-3EFD-3B9E2B5C7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9C3BC-2B48-F1CF-E6B0-50D36CC3F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F7AE2-9B6D-79DF-4E08-A2E59260C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CE6A7F-7514-3302-5C87-EBF2A50B1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40897"/>
            <a:ext cx="4031256" cy="36388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4C6859-B63A-F1BA-CB00-E4D1342BE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6" y="6019323"/>
            <a:ext cx="4003761" cy="33720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4578A3-5F70-061D-65C1-2B074C152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042" y="9313818"/>
            <a:ext cx="7955280" cy="317486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943853-3FCF-5381-BF13-8300E5F88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389" y="2350926"/>
            <a:ext cx="9164532" cy="70781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E9B2BC-05B6-718A-2E3C-5CE281B38A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24320" y="2620481"/>
            <a:ext cx="4836028" cy="46674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5E44EA-DAAF-EABF-5511-2082034C052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776" r="12854"/>
          <a:stretch/>
        </p:blipFill>
        <p:spPr>
          <a:xfrm>
            <a:off x="19404204" y="7458724"/>
            <a:ext cx="4873717" cy="492165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7489DA7-F4C1-C24F-CD05-EF3E97F03F3C}"/>
              </a:ext>
            </a:extLst>
          </p:cNvPr>
          <p:cNvSpPr txBox="1"/>
          <p:nvPr/>
        </p:nvSpPr>
        <p:spPr>
          <a:xfrm>
            <a:off x="14736360" y="3013378"/>
            <a:ext cx="7270200" cy="5078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Calibi"/>
              </a:rPr>
              <a:t>CCT6-Bi-CCT1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ID 40mm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OD 95mm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SSL 5T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17-strand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0.8mm diameter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/>
              </a:solidFill>
              <a:latin typeface="Calibi"/>
            </a:endParaRPr>
          </a:p>
          <a:p>
            <a:r>
              <a:rPr lang="en-US" b="1" i="1" dirty="0">
                <a:solidFill>
                  <a:schemeClr val="tx1"/>
                </a:solidFill>
                <a:latin typeface="Calibi"/>
              </a:rPr>
              <a:t>3 coils at FSU, ready for reaction</a:t>
            </a:r>
          </a:p>
          <a:p>
            <a:endParaRPr lang="en-US" sz="3600" b="1" dirty="0">
              <a:solidFill>
                <a:schemeClr val="tx1"/>
              </a:solidFill>
              <a:latin typeface="Calib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8BDC8A-C47F-A7F1-0562-7AA413024F9A}"/>
              </a:ext>
            </a:extLst>
          </p:cNvPr>
          <p:cNvSpPr txBox="1"/>
          <p:nvPr/>
        </p:nvSpPr>
        <p:spPr>
          <a:xfrm>
            <a:off x="14599921" y="8139623"/>
            <a:ext cx="4348690" cy="3970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Calibi"/>
              </a:rPr>
              <a:t>CCT6-Bi-CCT2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ID 40mm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OD 115mm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SSL 6.8T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23</a:t>
            </a:r>
            <a:r>
              <a:rPr lang="en-US" sz="3600" b="1" dirty="0">
                <a:solidFill>
                  <a:schemeClr val="tx1"/>
                </a:solidFill>
                <a:latin typeface="Calibi"/>
              </a:rPr>
              <a:t>-strand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1.0mm diameter</a:t>
            </a:r>
            <a:endParaRPr lang="en-US" b="1" dirty="0">
              <a:solidFill>
                <a:schemeClr val="tx1"/>
              </a:solidFill>
              <a:latin typeface="Calibi"/>
            </a:endParaRPr>
          </a:p>
          <a:p>
            <a:endParaRPr lang="en-US" sz="3600" b="1" dirty="0">
              <a:solidFill>
                <a:schemeClr val="tx1"/>
              </a:solidFill>
              <a:latin typeface="Calibi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3380E1F-F288-7FE6-603D-4DCF8FB57042}"/>
              </a:ext>
            </a:extLst>
          </p:cNvPr>
          <p:cNvSpPr/>
          <p:nvPr/>
        </p:nvSpPr>
        <p:spPr>
          <a:xfrm>
            <a:off x="14367970" y="2541670"/>
            <a:ext cx="9914298" cy="4921659"/>
          </a:xfrm>
          <a:prstGeom prst="roundRect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8D2B4AF-2AE5-A81F-149B-FEAEBC261E3A}"/>
              </a:ext>
            </a:extLst>
          </p:cNvPr>
          <p:cNvSpPr/>
          <p:nvPr/>
        </p:nvSpPr>
        <p:spPr>
          <a:xfrm>
            <a:off x="14363623" y="7567027"/>
            <a:ext cx="9914298" cy="4921659"/>
          </a:xfrm>
          <a:prstGeom prst="roundRect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1" name="Picture 20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14E1A73D-EED6-5BAA-A110-B41E79F09A1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5" t="11863" r="12592" b="7349"/>
          <a:stretch/>
        </p:blipFill>
        <p:spPr>
          <a:xfrm rot="5400000">
            <a:off x="17780159" y="5024245"/>
            <a:ext cx="7030136" cy="5425439"/>
          </a:xfrm>
          <a:prstGeom prst="rect">
            <a:avLst/>
          </a:prstGeom>
          <a:effectLst>
            <a:glow rad="300997">
              <a:schemeClr val="accent1">
                <a:alpha val="40000"/>
              </a:schemeClr>
            </a:glow>
            <a:softEdge rad="226077"/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467FB37-C0C6-336D-3889-D236D1A9ECE0}"/>
              </a:ext>
            </a:extLst>
          </p:cNvPr>
          <p:cNvSpPr txBox="1"/>
          <p:nvPr/>
        </p:nvSpPr>
        <p:spPr>
          <a:xfrm>
            <a:off x="19003603" y="8989853"/>
            <a:ext cx="2863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Renegade furnace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F1B31A-0F1C-6E02-AE53-835493DFF5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7332" y="9485914"/>
            <a:ext cx="3382558" cy="3083364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75194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D75D3E-2DED-4C58-30E6-267C07876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Arrow 15">
            <a:extLst>
              <a:ext uri="{FF2B5EF4-FFF2-40B4-BE49-F238E27FC236}">
                <a16:creationId xmlns:a16="http://schemas.microsoft.com/office/drawing/2014/main" id="{520AFAC9-4908-8EEA-0FBA-BF9E93486676}"/>
              </a:ext>
            </a:extLst>
          </p:cNvPr>
          <p:cNvSpPr/>
          <p:nvPr/>
        </p:nvSpPr>
        <p:spPr>
          <a:xfrm>
            <a:off x="106229" y="10683283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C554E8BF-393B-571B-8ADA-4F9CF07F3D7E}"/>
              </a:ext>
            </a:extLst>
          </p:cNvPr>
          <p:cNvSpPr/>
          <p:nvPr/>
        </p:nvSpPr>
        <p:spPr>
          <a:xfrm>
            <a:off x="106229" y="8535127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D0426411-C5C6-147C-5409-432D7B822D08}"/>
              </a:ext>
            </a:extLst>
          </p:cNvPr>
          <p:cNvSpPr/>
          <p:nvPr/>
        </p:nvSpPr>
        <p:spPr>
          <a:xfrm>
            <a:off x="82167" y="6777475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AA05C1F0-802A-6ED4-DDA3-390DC100C155}"/>
              </a:ext>
            </a:extLst>
          </p:cNvPr>
          <p:cNvSpPr/>
          <p:nvPr/>
        </p:nvSpPr>
        <p:spPr>
          <a:xfrm>
            <a:off x="58104" y="2274753"/>
            <a:ext cx="15438570" cy="4391160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2D0DA6-60A6-5A79-5F79-D4F6B7BA8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themes of MDP magnet R&amp;D to-date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31F2F0-9BEA-6819-AB1E-62C182D93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2792304"/>
            <a:ext cx="15231978" cy="9852701"/>
          </a:xfrm>
        </p:spPr>
        <p:txBody>
          <a:bodyPr>
            <a:normAutofit/>
          </a:bodyPr>
          <a:lstStyle/>
          <a:p>
            <a:r>
              <a:rPr lang="en-US" sz="4000" dirty="0"/>
              <a:t> Understanding the disturbance spectrum and its control</a:t>
            </a:r>
          </a:p>
          <a:p>
            <a:pPr lvl="1"/>
            <a:r>
              <a:rPr lang="en-US" sz="4000" dirty="0"/>
              <a:t>Study training, operating margin, and means to mitigate/reduce</a:t>
            </a:r>
          </a:p>
          <a:p>
            <a:pPr lvl="1"/>
            <a:endParaRPr lang="en-US" sz="4000" dirty="0"/>
          </a:p>
          <a:p>
            <a:r>
              <a:rPr lang="en-US" sz="4000" dirty="0"/>
              <a:t> Develop stress-management concepts to enable high-field accelerator magnets with strain-sensitive materials (Nb3Sn, HTS)</a:t>
            </a:r>
          </a:p>
          <a:p>
            <a:endParaRPr lang="en-US" sz="4000" dirty="0"/>
          </a:p>
          <a:p>
            <a:r>
              <a:rPr lang="en-US" sz="4000" dirty="0"/>
              <a:t>Develop and demonstrate REBCO and Bi2212 magnet technologies</a:t>
            </a:r>
          </a:p>
          <a:p>
            <a:endParaRPr lang="en-US" sz="4000" dirty="0"/>
          </a:p>
          <a:p>
            <a:r>
              <a:rPr lang="en-US" sz="4000" dirty="0"/>
              <a:t> Explore the viability of hybrid HTS/LTS magnets for efficient high-field accelerator magnets</a:t>
            </a:r>
          </a:p>
          <a:p>
            <a:endParaRPr lang="en-US" sz="4000" dirty="0"/>
          </a:p>
          <a:p>
            <a:r>
              <a:rPr lang="en-US" sz="4000" dirty="0"/>
              <a:t> Work with industry to advance superconductors  tailored to HEP needs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24327-5099-F212-F1DE-E7930B102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DF569-D887-1063-ED21-52D55AEA2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A0AE0-2021-AED8-27AC-775BB5577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4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7CC8117-823F-2CF8-DB82-CA1D4C600E28}"/>
              </a:ext>
            </a:extLst>
          </p:cNvPr>
          <p:cNvSpPr/>
          <p:nvPr/>
        </p:nvSpPr>
        <p:spPr>
          <a:xfrm>
            <a:off x="15785433" y="2396630"/>
            <a:ext cx="8598567" cy="3881909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Use fast turn-around platforms (subscale magnets, mirror magnets, </a:t>
            </a: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etc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) 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Develop and apply advanced diagnostics, modeling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i="1" dirty="0"/>
              <a:t>Explore “Quench Current-boosting”, high-Cp concepts, etc.</a:t>
            </a:r>
            <a:endParaRPr kumimoji="0" lang="en-US" sz="36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9935E3D-3AD6-1422-3DF2-E4EEF926B595}"/>
              </a:ext>
            </a:extLst>
          </p:cNvPr>
          <p:cNvSpPr/>
          <p:nvPr/>
        </p:nvSpPr>
        <p:spPr>
          <a:xfrm>
            <a:off x="15785432" y="6359446"/>
            <a:ext cx="8598567" cy="2043108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Focus on developing conductor / cable / coil / magnet processes, identifying key issues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9F5E6DA-03F4-71CF-29E4-AE5F95645885}"/>
              </a:ext>
            </a:extLst>
          </p:cNvPr>
          <p:cNvSpPr/>
          <p:nvPr/>
        </p:nvSpPr>
        <p:spPr>
          <a:xfrm>
            <a:off x="15785431" y="8513946"/>
            <a:ext cx="8598567" cy="1430174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Leverage elements above to design optimized high-field configurations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7B608DA-D4CE-6513-3A1D-5BD07725544B}"/>
              </a:ext>
            </a:extLst>
          </p:cNvPr>
          <p:cNvSpPr/>
          <p:nvPr/>
        </p:nvSpPr>
        <p:spPr>
          <a:xfrm>
            <a:off x="15785431" y="9986659"/>
            <a:ext cx="8598567" cy="2656042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Longstanding nexus between Labs, Universities, and industry in the US 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kumimoji="0" lang="en-US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Example: Annual Low Temperature  Superconductor  Workshop &gt;40+ years!</a:t>
            </a:r>
          </a:p>
        </p:txBody>
      </p:sp>
    </p:spTree>
    <p:extLst>
      <p:ext uri="{BB962C8B-B14F-4D97-AF65-F5344CB8AC3E}">
        <p14:creationId xmlns:p14="http://schemas.microsoft.com/office/powerpoint/2010/main" val="99042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F8FF5-0496-E9C3-1F0B-E48301B57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Driving questions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AC940-E05D-2F6B-35C6-CB9A15973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3554" y="2612015"/>
            <a:ext cx="23003899" cy="9852701"/>
          </a:xfrm>
        </p:spPr>
        <p:txBody>
          <a:bodyPr>
            <a:normAutofit/>
          </a:bodyPr>
          <a:lstStyle/>
          <a:p>
            <a:r>
              <a:rPr lang="en-US" dirty="0"/>
              <a:t> Can stress management be used to produce high field magnets with large apertures that can approach the conductor limits without degradation?</a:t>
            </a:r>
          </a:p>
          <a:p>
            <a:r>
              <a:rPr lang="en-US" dirty="0"/>
              <a:t> What are the most effective impregnation materials regarding training, degradation, radiation hardness, </a:t>
            </a:r>
            <a:r>
              <a:rPr lang="en-US" dirty="0" err="1"/>
              <a:t>etc</a:t>
            </a:r>
            <a:r>
              <a:rPr lang="en-US" dirty="0"/>
              <a:t>?</a:t>
            </a:r>
          </a:p>
          <a:p>
            <a:r>
              <a:rPr lang="en-US" dirty="0"/>
              <a:t>Can training be significantly reduced / eliminated and degradation avoided by using stress management together with wax or Telene-based impregnation for large aperture (&gt; ~ 120mm) high field magnets (&gt;~10T)?</a:t>
            </a:r>
          </a:p>
          <a:p>
            <a:r>
              <a:rPr lang="en-US" dirty="0"/>
              <a:t> Are HTS conductors compatible with the hybrid HTS/LTS approach and what needs to be done to improve the compatibility?</a:t>
            </a:r>
          </a:p>
          <a:p>
            <a:r>
              <a:rPr lang="en-US" dirty="0"/>
              <a:t> How do we minimize critical current degradation in HTS materials during coil and magnet fabrication, under Lorentz forces, and due to thermo-cycling?</a:t>
            </a:r>
          </a:p>
          <a:p>
            <a:r>
              <a:rPr lang="en-US" dirty="0"/>
              <a:t>Stronger support materials are needed for fields &gt; ~16 T magnets. How does this affect fabrication of components (machinability, scale up, 3D printing, etc.)?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A3C90-753A-57BB-24B8-898E8D757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3AF4A-1889-55E6-4FF0-28D40FE6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78244-1E75-E066-2150-57BAE0347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6146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EDBA7-0A23-4C7D-9DD9-342EEBBD9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magnets R&amp;D focus</a:t>
            </a:r>
            <a:br>
              <a:rPr lang="en-US" dirty="0"/>
            </a:br>
            <a:r>
              <a:rPr lang="en-US" dirty="0"/>
              <a:t> 2) Stress management designs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18BF6-7129-4786-97FC-8BB892A54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720" y="2974981"/>
            <a:ext cx="13465876" cy="906759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In a traditional dipole designs, </a:t>
            </a:r>
            <a:r>
              <a:rPr lang="en-US" dirty="0" err="1"/>
              <a:t>e.m.</a:t>
            </a:r>
            <a:r>
              <a:rPr lang="en-US" dirty="0"/>
              <a:t> forces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accumulate</a:t>
            </a:r>
            <a:r>
              <a:rPr lang="en-US" dirty="0"/>
              <a:t> on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mid-plane</a:t>
            </a:r>
            <a:r>
              <a:rPr lang="en-US" dirty="0"/>
              <a:t> and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radially</a:t>
            </a:r>
          </a:p>
          <a:p>
            <a:pPr lvl="1"/>
            <a:r>
              <a:rPr lang="en-US" dirty="0"/>
              <a:t>In the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15-20 T</a:t>
            </a:r>
            <a:r>
              <a:rPr lang="en-US" dirty="0"/>
              <a:t> range, stress of the order of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150-200 MPa</a:t>
            </a:r>
          </a:p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is brittle and strain sensitive </a:t>
            </a:r>
          </a:p>
          <a:p>
            <a:pPr marL="9144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Performance degradation </a:t>
            </a:r>
            <a:r>
              <a:rPr lang="en-US" dirty="0">
                <a:sym typeface="Wingdings" panose="05000000000000000000" pitchFamily="2" charset="2"/>
              </a:rPr>
              <a:t>with about </a:t>
            </a:r>
            <a:r>
              <a:rPr lang="en-US" dirty="0">
                <a:sym typeface="Symbol" panose="05050102010706020507" pitchFamily="18" charset="2"/>
              </a:rPr>
              <a:t> 150 MPa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endParaRPr lang="en-US" dirty="0"/>
          </a:p>
          <a:p>
            <a:r>
              <a:rPr lang="en-US" dirty="0"/>
              <a:t>MDP has being focusing on the development of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stress managed structures</a:t>
            </a:r>
          </a:p>
          <a:p>
            <a:pPr lvl="1"/>
            <a:r>
              <a:rPr lang="en-US" dirty="0"/>
              <a:t>The coil includes structural elements</a:t>
            </a:r>
          </a:p>
          <a:p>
            <a:pPr lvl="2"/>
            <a:r>
              <a:rPr lang="en-US" dirty="0"/>
              <a:t>Radially: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mandrels</a:t>
            </a:r>
          </a:p>
          <a:p>
            <a:pPr lvl="2"/>
            <a:r>
              <a:rPr lang="en-US" dirty="0"/>
              <a:t>Azimuthally: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ribs</a:t>
            </a:r>
          </a:p>
          <a:p>
            <a:pPr lvl="1"/>
            <a:r>
              <a:rPr lang="en-US" dirty="0"/>
              <a:t>Interception of </a:t>
            </a:r>
            <a:r>
              <a:rPr lang="en-US" dirty="0" err="1"/>
              <a:t>e.m.</a:t>
            </a:r>
            <a:r>
              <a:rPr lang="en-US" dirty="0"/>
              <a:t> forces</a:t>
            </a:r>
          </a:p>
          <a:p>
            <a:pPr marL="1828800" lvl="2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R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isk reduction </a:t>
            </a:r>
            <a:r>
              <a:rPr lang="en-US" dirty="0"/>
              <a:t>of conductor degradation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070908-B327-45FD-BCD5-214C423A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ADEBB7-CFE3-4A30-A3CF-39BB97239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1428" y="13044483"/>
            <a:ext cx="486026" cy="492438"/>
          </a:xfrm>
        </p:spPr>
        <p:txBody>
          <a:bodyPr/>
          <a:lstStyle/>
          <a:p>
            <a:fld id="{E6910A57-C4C2-471D-B852-7E80F10F5A4C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0785559-4501-4690-A458-82CA6AE7BDE5}"/>
              </a:ext>
            </a:extLst>
          </p:cNvPr>
          <p:cNvGrpSpPr/>
          <p:nvPr/>
        </p:nvGrpSpPr>
        <p:grpSpPr>
          <a:xfrm>
            <a:off x="14502450" y="2806541"/>
            <a:ext cx="4020784" cy="4020784"/>
            <a:chOff x="9048328" y="1340768"/>
            <a:chExt cx="2010392" cy="201039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D5AB79-F18F-4FAE-B572-73E586973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48328" y="1340768"/>
              <a:ext cx="2010392" cy="201039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9" name="Arc 8">
              <a:extLst>
                <a:ext uri="{FF2B5EF4-FFF2-40B4-BE49-F238E27FC236}">
                  <a16:creationId xmlns:a16="http://schemas.microsoft.com/office/drawing/2014/main" id="{E2C3ABC4-AE55-48C0-8AF5-9FC4BB617EDE}"/>
                </a:ext>
              </a:extLst>
            </p:cNvPr>
            <p:cNvSpPr/>
            <p:nvPr/>
          </p:nvSpPr>
          <p:spPr>
            <a:xfrm>
              <a:off x="9624392" y="1916832"/>
              <a:ext cx="822960" cy="822960"/>
            </a:xfrm>
            <a:prstGeom prst="arc">
              <a:avLst>
                <a:gd name="adj1" fmla="val 17285625"/>
                <a:gd name="adj2" fmla="val 0"/>
              </a:avLst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156D51B9-E114-4984-9231-A65FEEBEF9D3}"/>
                </a:ext>
              </a:extLst>
            </p:cNvPr>
            <p:cNvSpPr/>
            <p:nvPr/>
          </p:nvSpPr>
          <p:spPr>
            <a:xfrm>
              <a:off x="9624575" y="1802714"/>
              <a:ext cx="1008112" cy="1008112"/>
            </a:xfrm>
            <a:prstGeom prst="arc">
              <a:avLst>
                <a:gd name="adj1" fmla="val 17285625"/>
                <a:gd name="adj2" fmla="val 202490"/>
              </a:avLst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E39C49D-8731-42BA-A4B9-85816F4D0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5130" y="2668775"/>
            <a:ext cx="4020784" cy="4020784"/>
          </a:xfrm>
          <a:prstGeom prst="rect">
            <a:avLst/>
          </a:prstGeom>
          <a:ln>
            <a:solidFill>
              <a:schemeClr val="bg2"/>
            </a:solidFill>
          </a:ln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C3B37AB-AC08-4BF0-A793-0170E271FABF}"/>
              </a:ext>
            </a:extLst>
          </p:cNvPr>
          <p:cNvCxnSpPr/>
          <p:nvPr/>
        </p:nvCxnSpPr>
        <p:spPr>
          <a:xfrm flipV="1">
            <a:off x="21553402" y="3616173"/>
            <a:ext cx="288032" cy="34249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055D0AA-BA56-4456-8368-6DF30157E0A7}"/>
              </a:ext>
            </a:extLst>
          </p:cNvPr>
          <p:cNvCxnSpPr>
            <a:cxnSpLocks/>
          </p:cNvCxnSpPr>
          <p:nvPr/>
        </p:nvCxnSpPr>
        <p:spPr>
          <a:xfrm flipV="1">
            <a:off x="21697418" y="3973747"/>
            <a:ext cx="448816" cy="27126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B80F8C-87B1-4975-9C0F-0028D1B8B5E6}"/>
              </a:ext>
            </a:extLst>
          </p:cNvPr>
          <p:cNvCxnSpPr>
            <a:cxnSpLocks/>
          </p:cNvCxnSpPr>
          <p:nvPr/>
        </p:nvCxnSpPr>
        <p:spPr>
          <a:xfrm flipV="1">
            <a:off x="21848058" y="4464128"/>
            <a:ext cx="425424" cy="313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>
            <a:extLst>
              <a:ext uri="{FF2B5EF4-FFF2-40B4-BE49-F238E27FC236}">
                <a16:creationId xmlns:a16="http://schemas.microsoft.com/office/drawing/2014/main" id="{2DCE9A5D-2738-4EF0-A8D1-DE0C09E5BC14}"/>
              </a:ext>
            </a:extLst>
          </p:cNvPr>
          <p:cNvSpPr/>
          <p:nvPr/>
        </p:nvSpPr>
        <p:spPr>
          <a:xfrm rot="10800000">
            <a:off x="15725186" y="3980675"/>
            <a:ext cx="1645920" cy="1645920"/>
          </a:xfrm>
          <a:prstGeom prst="arc">
            <a:avLst>
              <a:gd name="adj1" fmla="val 17285625"/>
              <a:gd name="adj2" fmla="val 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7200"/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49230093-DC49-4B94-9D1C-4704BF31DCAB}"/>
              </a:ext>
            </a:extLst>
          </p:cNvPr>
          <p:cNvSpPr/>
          <p:nvPr/>
        </p:nvSpPr>
        <p:spPr>
          <a:xfrm rot="10800000">
            <a:off x="15299098" y="3847673"/>
            <a:ext cx="2016224" cy="2016224"/>
          </a:xfrm>
          <a:prstGeom prst="arc">
            <a:avLst>
              <a:gd name="adj1" fmla="val 17285625"/>
              <a:gd name="adj2" fmla="val 20249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7200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2A65B282-7FFB-4600-BF25-55874D262DAF}"/>
              </a:ext>
            </a:extLst>
          </p:cNvPr>
          <p:cNvSpPr/>
          <p:nvPr/>
        </p:nvSpPr>
        <p:spPr>
          <a:xfrm rot="10800000" flipH="1">
            <a:off x="15661124" y="3957713"/>
            <a:ext cx="2011680" cy="2011680"/>
          </a:xfrm>
          <a:prstGeom prst="arc">
            <a:avLst>
              <a:gd name="adj1" fmla="val 17847276"/>
              <a:gd name="adj2" fmla="val 32124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7200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BD92B33-6A83-43EF-9E1B-0A7B8177CCB4}"/>
              </a:ext>
            </a:extLst>
          </p:cNvPr>
          <p:cNvSpPr/>
          <p:nvPr/>
        </p:nvSpPr>
        <p:spPr>
          <a:xfrm rot="10800000" flipH="1">
            <a:off x="15652942" y="4070037"/>
            <a:ext cx="1645920" cy="1645920"/>
          </a:xfrm>
          <a:prstGeom prst="arc">
            <a:avLst>
              <a:gd name="adj1" fmla="val 17285625"/>
              <a:gd name="adj2" fmla="val 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7200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1382605D-3965-4793-9F1B-97C57B1BE7F6}"/>
              </a:ext>
            </a:extLst>
          </p:cNvPr>
          <p:cNvSpPr/>
          <p:nvPr/>
        </p:nvSpPr>
        <p:spPr>
          <a:xfrm flipH="1">
            <a:off x="15729506" y="3964540"/>
            <a:ext cx="1645920" cy="1645922"/>
          </a:xfrm>
          <a:prstGeom prst="arc">
            <a:avLst>
              <a:gd name="adj1" fmla="val 17285625"/>
              <a:gd name="adj2" fmla="val 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7200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0547DA31-FB08-4C9A-8069-7914455C2F39}"/>
              </a:ext>
            </a:extLst>
          </p:cNvPr>
          <p:cNvSpPr/>
          <p:nvPr/>
        </p:nvSpPr>
        <p:spPr>
          <a:xfrm flipH="1">
            <a:off x="15303642" y="3704277"/>
            <a:ext cx="2011680" cy="2011680"/>
          </a:xfrm>
          <a:prstGeom prst="arc">
            <a:avLst>
              <a:gd name="adj1" fmla="val 17285625"/>
              <a:gd name="adj2" fmla="val 20249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720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B04481E-BEF2-402A-87A5-7A6189B82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825526">
            <a:off x="21470683" y="4731353"/>
            <a:ext cx="902286" cy="11583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3DFAD70-16F8-4C8C-8C27-0FC03FC40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191749">
            <a:off x="19807813" y="4720159"/>
            <a:ext cx="902286" cy="115834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A0E3BEF-3564-4CDA-AC86-887E5DF22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993519">
            <a:off x="19831285" y="3472375"/>
            <a:ext cx="902286" cy="115834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F3E28169-3E26-418E-8A81-9C5C28D80066}"/>
              </a:ext>
            </a:extLst>
          </p:cNvPr>
          <p:cNvGrpSpPr/>
          <p:nvPr/>
        </p:nvGrpSpPr>
        <p:grpSpPr>
          <a:xfrm>
            <a:off x="19552008" y="7995141"/>
            <a:ext cx="3573904" cy="3594210"/>
            <a:chOff x="8951003" y="1686002"/>
            <a:chExt cx="1572768" cy="1581704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586088-10B5-4B5D-BF0D-D29E7FE7C1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90" t="4326" r="15664" b="3989"/>
            <a:stretch/>
          </p:blipFill>
          <p:spPr>
            <a:xfrm>
              <a:off x="8951003" y="1686002"/>
              <a:ext cx="1572768" cy="1581704"/>
            </a:xfrm>
            <a:prstGeom prst="rect">
              <a:avLst/>
            </a:prstGeom>
          </p:spPr>
        </p:pic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CC05500-431B-42B1-B2A1-8651A9697E3A}"/>
                </a:ext>
              </a:extLst>
            </p:cNvPr>
            <p:cNvSpPr/>
            <p:nvPr/>
          </p:nvSpPr>
          <p:spPr>
            <a:xfrm>
              <a:off x="9304544" y="2040875"/>
              <a:ext cx="858516" cy="8620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FD9B2DD-865B-4B68-831A-926162E99930}"/>
              </a:ext>
            </a:extLst>
          </p:cNvPr>
          <p:cNvGrpSpPr/>
          <p:nvPr/>
        </p:nvGrpSpPr>
        <p:grpSpPr>
          <a:xfrm>
            <a:off x="14651025" y="8023198"/>
            <a:ext cx="3573902" cy="3583628"/>
            <a:chOff x="4325827" y="2326132"/>
            <a:chExt cx="1161288" cy="1164448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1E2CE160-CCF2-45E9-862B-E551EDDFB1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70" t="4390" r="1105" b="4748"/>
            <a:stretch/>
          </p:blipFill>
          <p:spPr>
            <a:xfrm>
              <a:off x="4325827" y="2326132"/>
              <a:ext cx="1161288" cy="1164448"/>
            </a:xfrm>
            <a:prstGeom prst="rect">
              <a:avLst/>
            </a:prstGeom>
          </p:spPr>
        </p:pic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D995C4FE-3719-4D3B-8919-8C57DDD076D7}"/>
                </a:ext>
              </a:extLst>
            </p:cNvPr>
            <p:cNvSpPr/>
            <p:nvPr/>
          </p:nvSpPr>
          <p:spPr>
            <a:xfrm>
              <a:off x="4654443" y="2656328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756D99-20C7-9E34-D397-B1FAB2146603}"/>
              </a:ext>
            </a:extLst>
          </p:cNvPr>
          <p:cNvCxnSpPr/>
          <p:nvPr/>
        </p:nvCxnSpPr>
        <p:spPr>
          <a:xfrm>
            <a:off x="842211" y="7074568"/>
            <a:ext cx="23124694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6E4F869-C57E-534A-414D-91F91EC84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61029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2A3FEBF-AB87-062B-85C4-C29558EBDA90}"/>
              </a:ext>
            </a:extLst>
          </p:cNvPr>
          <p:cNvSpPr/>
          <p:nvPr/>
        </p:nvSpPr>
        <p:spPr>
          <a:xfrm>
            <a:off x="16489952" y="3688080"/>
            <a:ext cx="7747462" cy="8905448"/>
          </a:xfrm>
          <a:prstGeom prst="roundRect">
            <a:avLst>
              <a:gd name="adj" fmla="val 3684"/>
            </a:avLst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8BE2B6-BB5E-4A0F-F721-29C2CE348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5959" y="3836661"/>
            <a:ext cx="4673362" cy="43086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2D3A74-BE8E-982C-A48F-5AAD8D9A7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priority now is to build the 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dirty="0" err="1"/>
              <a:t>outserts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44C529-D07C-ABCF-C0B2-4AF7EDDDC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587" y="2612015"/>
            <a:ext cx="10164648" cy="7568305"/>
          </a:xfrm>
        </p:spPr>
        <p:txBody>
          <a:bodyPr/>
          <a:lstStyle/>
          <a:p>
            <a:r>
              <a:rPr lang="en-US" dirty="0"/>
              <a:t>Canted Cosine theta:</a:t>
            </a:r>
          </a:p>
          <a:p>
            <a:pPr lvl="1"/>
            <a:r>
              <a:rPr lang="en-US" dirty="0"/>
              <a:t>4 layers</a:t>
            </a:r>
          </a:p>
          <a:p>
            <a:pPr lvl="2"/>
            <a:r>
              <a:rPr lang="en-US" dirty="0"/>
              <a:t>Bore field of ~12 T / 13 T for standalone operation </a:t>
            </a:r>
          </a:p>
          <a:p>
            <a:pPr lvl="2"/>
            <a:r>
              <a:rPr lang="en-US" dirty="0"/>
              <a:t>Bore diameter: 120 mm</a:t>
            </a:r>
          </a:p>
          <a:p>
            <a:r>
              <a:rPr lang="en-US" dirty="0"/>
              <a:t>Stress-managed Cosine Theta:</a:t>
            </a:r>
          </a:p>
          <a:p>
            <a:pPr lvl="1"/>
            <a:r>
              <a:rPr lang="en-US" dirty="0"/>
              <a:t>2 layers</a:t>
            </a:r>
          </a:p>
          <a:p>
            <a:pPr lvl="2"/>
            <a:r>
              <a:rPr lang="en-US" dirty="0"/>
              <a:t>Bore field of ~12 T</a:t>
            </a:r>
          </a:p>
          <a:p>
            <a:pPr lvl="2"/>
            <a:r>
              <a:rPr lang="en-US" dirty="0"/>
              <a:t>Bore diameter: 120mm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165E5-BD0E-A6CD-C61C-1317E9620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84357-C71C-B745-35EF-A33622D7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A781E-DD24-47E4-D834-39A4B6A5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13D751-5CBF-9305-6BFA-80331271D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9951" y="4114800"/>
            <a:ext cx="7747462" cy="84787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34E049-E6DE-2392-4017-70353A6FDB80}"/>
              </a:ext>
            </a:extLst>
          </p:cNvPr>
          <p:cNvSpPr txBox="1"/>
          <p:nvPr/>
        </p:nvSpPr>
        <p:spPr>
          <a:xfrm>
            <a:off x="17790356" y="3836661"/>
            <a:ext cx="6772373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i="1" dirty="0"/>
              <a:t>30+ % current margin at target fields of 12 T, 4.2 K and 13 T, 1.9 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072A53-FAA1-3DA1-DC3B-B8486E808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27890" y="8216680"/>
            <a:ext cx="4549500" cy="4407328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3E42AF0-887A-4158-2504-4F2A4ECAC169}"/>
              </a:ext>
            </a:extLst>
          </p:cNvPr>
          <p:cNvSpPr/>
          <p:nvPr/>
        </p:nvSpPr>
        <p:spPr>
          <a:xfrm>
            <a:off x="10698480" y="3727483"/>
            <a:ext cx="5466156" cy="8905448"/>
          </a:xfrm>
          <a:prstGeom prst="roundRect">
            <a:avLst>
              <a:gd name="adj" fmla="val 3684"/>
            </a:avLst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3A4A83-65B0-534D-E131-BC4481D182F8}"/>
              </a:ext>
            </a:extLst>
          </p:cNvPr>
          <p:cNvSpPr txBox="1"/>
          <p:nvPr/>
        </p:nvSpPr>
        <p:spPr>
          <a:xfrm>
            <a:off x="11826240" y="2906379"/>
            <a:ext cx="1521566" cy="861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SMCT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2F53CF-4827-7C1D-4195-411D4B8F0F18}"/>
              </a:ext>
            </a:extLst>
          </p:cNvPr>
          <p:cNvSpPr txBox="1"/>
          <p:nvPr/>
        </p:nvSpPr>
        <p:spPr>
          <a:xfrm>
            <a:off x="19816793" y="2906379"/>
            <a:ext cx="1063108" cy="861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92103A-F24A-0F17-B3D3-99D040C4342F}"/>
              </a:ext>
            </a:extLst>
          </p:cNvPr>
          <p:cNvSpPr txBox="1"/>
          <p:nvPr/>
        </p:nvSpPr>
        <p:spPr>
          <a:xfrm>
            <a:off x="396240" y="10393680"/>
            <a:ext cx="9914995" cy="2031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These are two variants on stress-management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CCT is a “limiting case” of maximal SM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SMCT is a more efficient design</a:t>
            </a:r>
          </a:p>
        </p:txBody>
      </p:sp>
    </p:spTree>
    <p:extLst>
      <p:ext uri="{BB962C8B-B14F-4D97-AF65-F5344CB8AC3E}">
        <p14:creationId xmlns:p14="http://schemas.microsoft.com/office/powerpoint/2010/main" val="160497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8A8DA-1E07-6B83-2951-F5E349326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Subscale magnets are used to evaluate impregnation materials – the return of Paraffin Wax!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3DAE5-A8BA-839D-315F-93D902FA5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9DD9C-BA0A-9CD6-CEE4-DCAC1D7FE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E4F98-D5A3-499F-9676-145C73E23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 descr="A graph with numbers and colored squares&#10;&#10;Description automatically generated">
            <a:extLst>
              <a:ext uri="{FF2B5EF4-FFF2-40B4-BE49-F238E27FC236}">
                <a16:creationId xmlns:a16="http://schemas.microsoft.com/office/drawing/2014/main" id="{EF2501E4-FC93-EDC4-1837-339C20A78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262" y="4816398"/>
            <a:ext cx="17497788" cy="788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CB4FB2-1446-16B1-A8EB-9F7420005190}"/>
              </a:ext>
            </a:extLst>
          </p:cNvPr>
          <p:cNvSpPr txBox="1"/>
          <p:nvPr/>
        </p:nvSpPr>
        <p:spPr>
          <a:xfrm>
            <a:off x="12253025" y="2516676"/>
            <a:ext cx="12532348" cy="2862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14400" lvl="2" indent="0">
              <a:buNone/>
            </a:pPr>
            <a:r>
              <a:rPr lang="en-US" i="1" dirty="0"/>
              <a:t>Daly et al 2022 ,SUST 35 055014</a:t>
            </a:r>
          </a:p>
          <a:p>
            <a:pPr marL="914400" lvl="2" indent="0">
              <a:buNone/>
            </a:pPr>
            <a:r>
              <a:rPr lang="en-US" i="1" dirty="0"/>
              <a:t>D. Arbelaez, IEEE TAS, Vol. 32, No. 6, Sep. 2022, 4003207.</a:t>
            </a:r>
          </a:p>
          <a:p>
            <a:pPr marL="914400" lvl="2" indent="0">
              <a:buNone/>
            </a:pPr>
            <a:r>
              <a:rPr lang="en-US" i="1" dirty="0"/>
              <a:t>D Arbelaez et al., SUST, 37 065015, 2024</a:t>
            </a:r>
          </a:p>
          <a:p>
            <a:pPr marL="914400" lvl="2" indent="0">
              <a:buNone/>
            </a:pPr>
            <a:r>
              <a:rPr lang="en-US" i="1" dirty="0"/>
              <a:t>E. </a:t>
            </a:r>
            <a:r>
              <a:rPr lang="en-US" i="1" dirty="0" err="1"/>
              <a:t>Barzi</a:t>
            </a:r>
            <a:r>
              <a:rPr lang="en-US" i="1" dirty="0"/>
              <a:t> et al 2024 SUST. 37 045008</a:t>
            </a:r>
          </a:p>
          <a:p>
            <a:pPr marL="914400" lvl="2" indent="0">
              <a:buNone/>
            </a:pPr>
            <a:endParaRPr lang="en-US" i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21914A7-0E20-1E46-B4CB-39D26CCC3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983" y="5682850"/>
            <a:ext cx="4237898" cy="379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9D3762-838C-D58D-912F-FADB8DCE5D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883644"/>
            <a:ext cx="8354458" cy="268632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7CC98A29-090A-43A3-14BF-2EF884C32E7E}"/>
              </a:ext>
            </a:extLst>
          </p:cNvPr>
          <p:cNvSpPr/>
          <p:nvPr/>
        </p:nvSpPr>
        <p:spPr>
          <a:xfrm>
            <a:off x="9723120" y="5378050"/>
            <a:ext cx="5029200" cy="2241951"/>
          </a:xfrm>
          <a:prstGeom prst="ellipse">
            <a:avLst/>
          </a:prstGeom>
          <a:noFill/>
          <a:ln w="3175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9DA31A-7C44-BFD5-9B1B-CB13EF26A1FA}"/>
              </a:ext>
            </a:extLst>
          </p:cNvPr>
          <p:cNvSpPr txBox="1"/>
          <p:nvPr/>
        </p:nvSpPr>
        <p:spPr>
          <a:xfrm>
            <a:off x="14935200" y="5699760"/>
            <a:ext cx="890016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i="1" dirty="0">
                <a:solidFill>
                  <a:srgbClr val="FF0000"/>
                </a:solidFill>
              </a:rPr>
              <a:t>Very promising – is it a lasting breakthrough?</a:t>
            </a:r>
            <a:endParaRPr kumimoji="0" lang="en-US" sz="3600" b="1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DEE76E-FFA7-4815-6352-CDBC1BAAAA26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Diego Arbelaez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33A19-F33B-18A8-2920-A2DBACFF6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923" y="3178809"/>
            <a:ext cx="12745895" cy="5203422"/>
          </a:xfrm>
        </p:spPr>
        <p:txBody>
          <a:bodyPr>
            <a:normAutofit/>
          </a:bodyPr>
          <a:lstStyle/>
          <a:p>
            <a:r>
              <a:rPr lang="en-US" sz="4000" dirty="0"/>
              <a:t> Subscale CCT’s built with Paraffin wax (sub-6), then filled-wax (sub-7)</a:t>
            </a:r>
          </a:p>
          <a:p>
            <a:r>
              <a:rPr lang="en-US" sz="4000" dirty="0"/>
              <a:t> Subscale with </a:t>
            </a:r>
            <a:r>
              <a:rPr lang="en-US" sz="4000" dirty="0" err="1"/>
              <a:t>Telene</a:t>
            </a:r>
            <a:r>
              <a:rPr lang="en-US" sz="4000" dirty="0"/>
              <a:t> is being fabricated</a:t>
            </a:r>
          </a:p>
        </p:txBody>
      </p:sp>
    </p:spTree>
    <p:extLst>
      <p:ext uri="{BB962C8B-B14F-4D97-AF65-F5344CB8AC3E}">
        <p14:creationId xmlns:p14="http://schemas.microsoft.com/office/powerpoint/2010/main" val="303785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379F541-DE15-5F94-9D81-8812FB99DA57}"/>
              </a:ext>
            </a:extLst>
          </p:cNvPr>
          <p:cNvSpPr/>
          <p:nvPr/>
        </p:nvSpPr>
        <p:spPr>
          <a:xfrm>
            <a:off x="141174" y="7903470"/>
            <a:ext cx="11186160" cy="466223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88C31-591F-8046-C5BC-EF21D4EF7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to demonstrate technology at relevant stress levels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F82D3-8169-9CB6-55F9-5E12465DB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765A0-3CED-9AFF-26B1-7A75DADA0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Challenges in Instrumentation and Diagnostics in the Hybrid Magnet Program  - S. Prestemon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CC899-917A-7BD2-CE87-45D407E7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1DD3E2-DD59-FACB-5B0F-130AB42E791D}"/>
              </a:ext>
            </a:extLst>
          </p:cNvPr>
          <p:cNvSpPr txBox="1"/>
          <p:nvPr/>
        </p:nvSpPr>
        <p:spPr>
          <a:xfrm>
            <a:off x="18739099" y="11545179"/>
            <a:ext cx="4968355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Practice winding of CCT6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90EB935-401F-C1A8-F323-267F16BFC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" y="2616132"/>
            <a:ext cx="110871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E3A557-8A42-2901-98D7-C42AED0A64FD}"/>
              </a:ext>
            </a:extLst>
          </p:cNvPr>
          <p:cNvSpPr txBox="1"/>
          <p:nvPr/>
        </p:nvSpPr>
        <p:spPr>
          <a:xfrm>
            <a:off x="4087723" y="2580504"/>
            <a:ext cx="1867171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✔️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6B8564-CD30-25B7-526B-7FD8A138274D}"/>
              </a:ext>
            </a:extLst>
          </p:cNvPr>
          <p:cNvSpPr txBox="1"/>
          <p:nvPr/>
        </p:nvSpPr>
        <p:spPr>
          <a:xfrm>
            <a:off x="4087723" y="4697927"/>
            <a:ext cx="1867171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✔️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27DA77-7292-85CC-6CC2-9355DD46955D}"/>
              </a:ext>
            </a:extLst>
          </p:cNvPr>
          <p:cNvSpPr txBox="1"/>
          <p:nvPr/>
        </p:nvSpPr>
        <p:spPr>
          <a:xfrm>
            <a:off x="1084647" y="5679171"/>
            <a:ext cx="6720840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Under fabrication at LBNL; test planned at FNAL in late April</a:t>
            </a:r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C13B0C-5DD7-4977-65DC-778A8D2B4F33}"/>
              </a:ext>
            </a:extLst>
          </p:cNvPr>
          <p:cNvCxnSpPr/>
          <p:nvPr/>
        </p:nvCxnSpPr>
        <p:spPr>
          <a:xfrm flipV="1">
            <a:off x="5582875" y="4553833"/>
            <a:ext cx="744038" cy="906873"/>
          </a:xfrm>
          <a:prstGeom prst="straightConnector1">
            <a:avLst/>
          </a:prstGeom>
          <a:noFill/>
          <a:ln w="444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6F9FD03-EE85-C091-594A-A2C6C9011F5F}"/>
              </a:ext>
            </a:extLst>
          </p:cNvPr>
          <p:cNvSpPr txBox="1"/>
          <p:nvPr/>
        </p:nvSpPr>
        <p:spPr>
          <a:xfrm>
            <a:off x="7800452" y="5669010"/>
            <a:ext cx="8251634" cy="3416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 rtl="0"/>
            <a:r>
              <a:rPr lang="en-US" sz="3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“Flagship” ~14T large bore dipole construction beginning; highly relevant to muon collider storage ring and FCC-</a:t>
            </a:r>
            <a:r>
              <a:rPr lang="en-US" sz="36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hh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AE15FE2-2710-86D0-D3DE-544DAE80207C}"/>
              </a:ext>
            </a:extLst>
          </p:cNvPr>
          <p:cNvCxnSpPr/>
          <p:nvPr/>
        </p:nvCxnSpPr>
        <p:spPr>
          <a:xfrm flipV="1">
            <a:off x="8625881" y="4553833"/>
            <a:ext cx="744038" cy="906873"/>
          </a:xfrm>
          <a:prstGeom prst="straightConnector1">
            <a:avLst/>
          </a:prstGeom>
          <a:noFill/>
          <a:ln w="444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04EB49-B5ED-9417-75AB-E1ADA3049297}"/>
              </a:ext>
            </a:extLst>
          </p:cNvPr>
          <p:cNvGrpSpPr/>
          <p:nvPr/>
        </p:nvGrpSpPr>
        <p:grpSpPr>
          <a:xfrm>
            <a:off x="894015" y="7903470"/>
            <a:ext cx="9433468" cy="4662232"/>
            <a:chOff x="5578504" y="3158588"/>
            <a:chExt cx="3405839" cy="156455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93A8AA1-27AA-7696-E864-D760D5E42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78504" y="3328660"/>
              <a:ext cx="3405839" cy="139448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6212245-6AA5-8140-CF81-C04955C49506}"/>
                </a:ext>
              </a:extLst>
            </p:cNvPr>
            <p:cNvSpPr txBox="1"/>
            <p:nvPr/>
          </p:nvSpPr>
          <p:spPr>
            <a:xfrm>
              <a:off x="5917058" y="3158588"/>
              <a:ext cx="2109062" cy="1962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Stress on Turn from Lorentz Force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4DB54CB-3B29-5231-C663-EB661E49ADCC}"/>
              </a:ext>
            </a:extLst>
          </p:cNvPr>
          <p:cNvSpPr txBox="1"/>
          <p:nvPr/>
        </p:nvSpPr>
        <p:spPr>
          <a:xfrm>
            <a:off x="19842480" y="3992880"/>
            <a:ext cx="28885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E6B0FD23-CCF7-3E95-9732-BE7FD4825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721" y="7522159"/>
            <a:ext cx="4771815" cy="504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A group of people working on a machine&#10;&#10;AI-generated content may be incorrect.">
            <a:extLst>
              <a:ext uri="{FF2B5EF4-FFF2-40B4-BE49-F238E27FC236}">
                <a16:creationId xmlns:a16="http://schemas.microsoft.com/office/drawing/2014/main" id="{F70F19D0-ED05-0D5D-9243-780D1EC849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5920" y="2092619"/>
            <a:ext cx="7449660" cy="558724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215E42B-81F6-0D03-ED72-E1CF5FCE9AB7}"/>
              </a:ext>
            </a:extLst>
          </p:cNvPr>
          <p:cNvSpPr txBox="1"/>
          <p:nvPr/>
        </p:nvSpPr>
        <p:spPr>
          <a:xfrm>
            <a:off x="14153148" y="2519940"/>
            <a:ext cx="2732772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CCT5w coils completed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06B1DA-CC25-2073-DE3F-2B2EC391A1E2}"/>
              </a:ext>
            </a:extLst>
          </p:cNvPr>
          <p:cNvSpPr txBox="1"/>
          <p:nvPr/>
        </p:nvSpPr>
        <p:spPr>
          <a:xfrm>
            <a:off x="12696202" y="9217990"/>
            <a:ext cx="5307651" cy="29546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ap="flat">
            <a:solidFill>
              <a:schemeClr val="tx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Instrumentation: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dirty="0"/>
              <a:t>Quench antennas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Strain measurements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dirty="0"/>
              <a:t>Voltage taps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3558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152565</TotalTime>
  <Words>3646</Words>
  <Application>Microsoft Macintosh PowerPoint</Application>
  <PresentationFormat>Custom</PresentationFormat>
  <Paragraphs>501</Paragraphs>
  <Slides>38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2" baseType="lpstr">
      <vt:lpstr>-apple-system</vt:lpstr>
      <vt:lpstr>Arial</vt:lpstr>
      <vt:lpstr>Calibi</vt:lpstr>
      <vt:lpstr>Calibri</vt:lpstr>
      <vt:lpstr>Century Gothic</vt:lpstr>
      <vt:lpstr>Courier New</vt:lpstr>
      <vt:lpstr>Franklin Gothic Book</vt:lpstr>
      <vt:lpstr>Franklin Gothic Medium</vt:lpstr>
      <vt:lpstr>Helvetica</vt:lpstr>
      <vt:lpstr>Helvetica Neue</vt:lpstr>
      <vt:lpstr>Symbol</vt:lpstr>
      <vt:lpstr>Times New Roman</vt:lpstr>
      <vt:lpstr>Wingdings</vt:lpstr>
      <vt:lpstr>ATAP No Footer</vt:lpstr>
      <vt:lpstr>PowerPoint Presentation</vt:lpstr>
      <vt:lpstr>Outline</vt:lpstr>
      <vt:lpstr>Our program has been reviewed and revised to align with P5 recommendations</vt:lpstr>
      <vt:lpstr>Central themes of MDP magnet R&amp;D to-date</vt:lpstr>
      <vt:lpstr>Driving questions </vt:lpstr>
      <vt:lpstr>Nb3Sn magnets R&amp;D focus  2) Stress management designs</vt:lpstr>
      <vt:lpstr>A priority now is to build the Nb3Sn outserts</vt:lpstr>
      <vt:lpstr>Subscale magnets are used to evaluate impregnation materials – the return of Paraffin Wax!</vt:lpstr>
      <vt:lpstr>Need to demonstrate technology at relevant stress levels</vt:lpstr>
      <vt:lpstr>Bi2212 magnets Technical challenges</vt:lpstr>
      <vt:lpstr>B12212 magnets Development of racetrack and CCT magnets</vt:lpstr>
      <vt:lpstr>B12212 magnets Development of SMCT magnets</vt:lpstr>
      <vt:lpstr>C3 is a 6-layer CCT magnet using CORC conductor</vt:lpstr>
      <vt:lpstr>C3 achieved 5.2T =&gt; major goal of the 2020 MDP roadmap</vt:lpstr>
      <vt:lpstr>COMB concept yielding results</vt:lpstr>
      <vt:lpstr>Major push now is to integrate HTS and LTS in hybrid magnets</vt:lpstr>
      <vt:lpstr>Review of challenges and driving questions</vt:lpstr>
      <vt:lpstr>Review of challenges and driving questions - related to conductors </vt:lpstr>
      <vt:lpstr>Review of challenges and driving questions - related to cables </vt:lpstr>
      <vt:lpstr>Review of challenges and driving questions - coils &amp; magnets </vt:lpstr>
      <vt:lpstr>New paradigms: quench-free HTS magnet designs?</vt:lpstr>
      <vt:lpstr>Review of challenges and driving questions</vt:lpstr>
      <vt:lpstr>Towards high field LTS/HTS hybrid magnets</vt:lpstr>
      <vt:lpstr>Review of challenges and driving questions</vt:lpstr>
      <vt:lpstr>Instrumentation and diagnostics needs</vt:lpstr>
      <vt:lpstr>How modeling connects with - and enhances - instrumentation</vt:lpstr>
      <vt:lpstr>New modelling techniques and material studies</vt:lpstr>
      <vt:lpstr>Modeling on multiple fronts (examples)</vt:lpstr>
      <vt:lpstr>Possible visions of how HTS will be utilized in large-scale applications</vt:lpstr>
      <vt:lpstr>Thank you!</vt:lpstr>
      <vt:lpstr>Test facility needs for MDP Roadmap</vt:lpstr>
      <vt:lpstr>Magnet R&amp;D testing must accommodate new instrumentation</vt:lpstr>
      <vt:lpstr>Facilities within MDP, and upgrade paths</vt:lpstr>
      <vt:lpstr>The US MDP currently pursues research addressing a– critical – subset of the magnet needs for a future FCC hadron collider</vt:lpstr>
      <vt:lpstr>A muon collider will require critical advances in magnet technology – ripe for synergies with other applications</vt:lpstr>
      <vt:lpstr>Managing mechanical stresses is key to higher fields – exploring stress-managed structures </vt:lpstr>
      <vt:lpstr>Strong synergies with Fusion REBCO research are leveraged</vt:lpstr>
      <vt:lpstr>Bi2212 shows strong promise – being readied for hybrids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Zlobin x8192 11001N</dc:creator>
  <cp:lastModifiedBy>soprestemon</cp:lastModifiedBy>
  <cp:revision>648</cp:revision>
  <cp:lastPrinted>2023-04-29T12:33:36Z</cp:lastPrinted>
  <dcterms:modified xsi:type="dcterms:W3CDTF">2025-04-03T04:54:41Z</dcterms:modified>
</cp:coreProperties>
</file>