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485" r:id="rId5"/>
    <p:sldId id="500" r:id="rId6"/>
    <p:sldId id="443" r:id="rId7"/>
    <p:sldId id="491" r:id="rId8"/>
    <p:sldId id="482" r:id="rId9"/>
    <p:sldId id="483" r:id="rId10"/>
    <p:sldId id="493" r:id="rId11"/>
    <p:sldId id="495" r:id="rId12"/>
    <p:sldId id="488" r:id="rId13"/>
    <p:sldId id="496" r:id="rId14"/>
    <p:sldId id="497" r:id="rId15"/>
    <p:sldId id="498" r:id="rId16"/>
    <p:sldId id="501" r:id="rId17"/>
    <p:sldId id="484" r:id="rId18"/>
  </p:sldIdLst>
  <p:sldSz cx="9144000" cy="5143500" type="screen16x9"/>
  <p:notesSz cx="7315200" cy="96012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2F8E"/>
    <a:srgbClr val="EDB120"/>
    <a:srgbClr val="0072BD"/>
    <a:srgbClr val="FFFFFF"/>
    <a:srgbClr val="D95319"/>
    <a:srgbClr val="77AC30"/>
    <a:srgbClr val="BDB76B"/>
    <a:srgbClr val="00FFFF"/>
    <a:srgbClr val="D85319"/>
    <a:srgbClr val="80B1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1" autoAdjust="0"/>
    <p:restoredTop sz="96781" autoAdjust="0"/>
  </p:normalViewPr>
  <p:slideViewPr>
    <p:cSldViewPr snapToGrid="0" snapToObjects="1" showGuides="1">
      <p:cViewPr varScale="1">
        <p:scale>
          <a:sx n="101" d="100"/>
          <a:sy n="101" d="100"/>
        </p:scale>
        <p:origin x="296" y="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508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01.04.2025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01/04/2025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0389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 txBox="1">
            <a:spLocks/>
          </p:cNvSpPr>
          <p:nvPr userDrawn="1"/>
        </p:nvSpPr>
        <p:spPr>
          <a:xfrm rot="16200000">
            <a:off x="-2009127" y="2627987"/>
            <a:ext cx="4279231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HTS quench detection using optical fibers, SQD wires and thermocouple arrays</a:t>
            </a:r>
            <a:endParaRPr lang="en-US" sz="800" noProof="0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274529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685800" rtl="0" eaLnBrk="1" latinLnBrk="0" hangingPunct="1">
              <a:defRPr sz="7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/>
              <a:t>Nikolay</a:t>
            </a:r>
            <a:r>
              <a:rPr lang="fr-FR" sz="900" baseline="0" dirty="0"/>
              <a:t> </a:t>
            </a:r>
            <a:r>
              <a:rPr lang="fr-FR" sz="900" dirty="0"/>
              <a:t>Bykovskiy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943010" y="199940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z="900" smtClean="0"/>
              <a:pPr/>
              <a:t>‹#›</a:t>
            </a:fld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WPMAG final meeting / New task proposals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51/jphyscol:1984113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9/SAS60918.2024.10636574" TargetMode="External"/><Relationship Id="rId5" Type="http://schemas.openxmlformats.org/officeDocument/2006/relationships/image" Target="../media/image29.png"/><Relationship Id="rId4" Type="http://schemas.openxmlformats.org/officeDocument/2006/relationships/hyperlink" Target="https://doi.org/10.1109/TASC.2025.3532931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180" y="0"/>
            <a:ext cx="7731820" cy="5144400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7260" y="1096415"/>
            <a:ext cx="4396740" cy="1569506"/>
          </a:xfrm>
        </p:spPr>
        <p:txBody>
          <a:bodyPr>
            <a:noAutofit/>
          </a:bodyPr>
          <a:lstStyle/>
          <a:p>
            <a:r>
              <a:rPr lang="en-US" sz="3100" dirty="0"/>
              <a:t>HTS quench detection using optical fibers, SQD wires and thermocouple arrays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47260" y="3910076"/>
            <a:ext cx="1440000" cy="1244155"/>
          </a:xfrm>
        </p:spPr>
        <p:txBody>
          <a:bodyPr lIns="90000"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1400" b="1" dirty="0"/>
              <a:t>IDSM Workshop</a:t>
            </a:r>
          </a:p>
          <a:p>
            <a:pPr>
              <a:spcBef>
                <a:spcPts val="1200"/>
              </a:spcBef>
            </a:pPr>
            <a:r>
              <a:rPr lang="en-US" sz="1400" b="1" dirty="0"/>
              <a:t>03/04/2025</a:t>
            </a:r>
            <a:endParaRPr lang="fr-FR" sz="1400" b="1" dirty="0"/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3307260" y="2665921"/>
            <a:ext cx="1440000" cy="1244155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400" b="1" dirty="0"/>
              <a:t>Nikolay Bykovskiy</a:t>
            </a:r>
          </a:p>
        </p:txBody>
      </p:sp>
    </p:spTree>
    <p:extLst>
      <p:ext uri="{BB962C8B-B14F-4D97-AF65-F5344CB8AC3E}">
        <p14:creationId xmlns:p14="http://schemas.microsoft.com/office/powerpoint/2010/main" val="389869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5C434-A641-5947-20B9-2B655B194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response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357472D-9C31-1353-9F23-4F2828719AEB}"/>
              </a:ext>
            </a:extLst>
          </p:cNvPr>
          <p:cNvGrpSpPr/>
          <p:nvPr/>
        </p:nvGrpSpPr>
        <p:grpSpPr>
          <a:xfrm>
            <a:off x="1331469" y="1737396"/>
            <a:ext cx="6898131" cy="2522781"/>
            <a:chOff x="1331469" y="1792263"/>
            <a:chExt cx="6898131" cy="252278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44395A3-7716-2C9D-F37C-11456CDE86ED}"/>
                </a:ext>
              </a:extLst>
            </p:cNvPr>
            <p:cNvGrpSpPr/>
            <p:nvPr/>
          </p:nvGrpSpPr>
          <p:grpSpPr>
            <a:xfrm>
              <a:off x="1331469" y="2122594"/>
              <a:ext cx="3117160" cy="2117103"/>
              <a:chOff x="3286356" y="2918218"/>
              <a:chExt cx="2482674" cy="1686175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2FFCC1A2-5624-6B9A-CA98-6A16F704C6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86356" y="2938189"/>
                <a:ext cx="2482674" cy="1666204"/>
              </a:xfrm>
              <a:prstGeom prst="rect">
                <a:avLst/>
              </a:prstGeom>
            </p:spPr>
          </p:pic>
          <p:sp>
            <p:nvSpPr>
              <p:cNvPr id="26" name="TextBox 2">
                <a:extLst>
                  <a:ext uri="{FF2B5EF4-FFF2-40B4-BE49-F238E27FC236}">
                    <a16:creationId xmlns:a16="http://schemas.microsoft.com/office/drawing/2014/main" id="{3C417E32-0663-0661-9A83-425C6D433250}"/>
                  </a:ext>
                </a:extLst>
              </p:cNvPr>
              <p:cNvSpPr txBox="1"/>
              <p:nvPr/>
            </p:nvSpPr>
            <p:spPr>
              <a:xfrm rot="10800000" flipV="1">
                <a:off x="4741480" y="2918218"/>
                <a:ext cx="512614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100" kern="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~70 K</a:t>
                </a:r>
              </a:p>
            </p:txBody>
          </p:sp>
          <p:sp>
            <p:nvSpPr>
              <p:cNvPr id="27" name="TextBox 2">
                <a:extLst>
                  <a:ext uri="{FF2B5EF4-FFF2-40B4-BE49-F238E27FC236}">
                    <a16:creationId xmlns:a16="http://schemas.microsoft.com/office/drawing/2014/main" id="{2DAC6E82-B1FC-06C7-4DAC-D3DF818C6E0F}"/>
                  </a:ext>
                </a:extLst>
              </p:cNvPr>
              <p:cNvSpPr txBox="1"/>
              <p:nvPr/>
            </p:nvSpPr>
            <p:spPr>
              <a:xfrm rot="10800000" flipV="1">
                <a:off x="4044920" y="2926341"/>
                <a:ext cx="424414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100" kern="0" dirty="0">
                    <a:solidFill>
                      <a:schemeClr val="tx1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6 kA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9FDC64B-2180-18FC-9AB6-EE31ED1A26C9}"/>
                  </a:ext>
                </a:extLst>
              </p:cNvPr>
              <p:cNvSpPr txBox="1"/>
              <p:nvPr/>
            </p:nvSpPr>
            <p:spPr>
              <a:xfrm>
                <a:off x="5218410" y="3489325"/>
                <a:ext cx="465792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kern="0" dirty="0">
                    <a:solidFill>
                      <a:srgbClr val="C00000"/>
                    </a:solidFill>
                  </a:rPr>
                  <a:t>SQD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FF2EE3-073D-C591-A83F-54CCFF155B6B}"/>
                  </a:ext>
                </a:extLst>
              </p:cNvPr>
              <p:cNvSpPr txBox="1"/>
              <p:nvPr/>
            </p:nvSpPr>
            <p:spPr>
              <a:xfrm>
                <a:off x="5017916" y="3767228"/>
                <a:ext cx="465792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kern="0" dirty="0">
                    <a:solidFill>
                      <a:srgbClr val="00B0F0"/>
                    </a:solidFill>
                  </a:rPr>
                  <a:t>FBG</a:t>
                </a:r>
                <a:endParaRPr lang="en-US" sz="1400" kern="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BA52AB0-16C1-2396-C470-85DB4AE03E09}"/>
                  </a:ext>
                </a:extLst>
              </p:cNvPr>
              <p:cNvSpPr txBox="1"/>
              <p:nvPr/>
            </p:nvSpPr>
            <p:spPr>
              <a:xfrm>
                <a:off x="4671368" y="3611770"/>
                <a:ext cx="389634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kern="0" dirty="0">
                    <a:solidFill>
                      <a:srgbClr val="BF9F2B"/>
                    </a:solidFill>
                  </a:rPr>
                  <a:t>TC</a:t>
                </a:r>
              </a:p>
            </p:txBody>
          </p:sp>
          <p:sp>
            <p:nvSpPr>
              <p:cNvPr id="31" name="TextBox 2">
                <a:extLst>
                  <a:ext uri="{FF2B5EF4-FFF2-40B4-BE49-F238E27FC236}">
                    <a16:creationId xmlns:a16="http://schemas.microsoft.com/office/drawing/2014/main" id="{83941D03-8B03-C454-CD6C-3EEE787AC4ED}"/>
                  </a:ext>
                </a:extLst>
              </p:cNvPr>
              <p:cNvSpPr txBox="1"/>
              <p:nvPr/>
            </p:nvSpPr>
            <p:spPr>
              <a:xfrm rot="10800000" flipV="1">
                <a:off x="4106213" y="3656636"/>
                <a:ext cx="515205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100" kern="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~15 K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4E89AFC-4703-C982-35EF-5F3F19259A61}"/>
                </a:ext>
              </a:extLst>
            </p:cNvPr>
            <p:cNvSpPr txBox="1"/>
            <p:nvPr/>
          </p:nvSpPr>
          <p:spPr>
            <a:xfrm>
              <a:off x="1331469" y="1792263"/>
              <a:ext cx="31171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en-US" sz="1400" kern="0" dirty="0"/>
                <a:t>Quench by embedded heater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374F955-B439-AC72-C655-6DB6400EC51B}"/>
                </a:ext>
              </a:extLst>
            </p:cNvPr>
            <p:cNvSpPr txBox="1"/>
            <p:nvPr/>
          </p:nvSpPr>
          <p:spPr>
            <a:xfrm>
              <a:off x="5112440" y="1792263"/>
              <a:ext cx="31171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en-US" sz="1400" kern="0" dirty="0"/>
                <a:t>Quench by overcurrent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FAD1ACF-20D7-1B42-0AD8-9BC8925C1DCC}"/>
                </a:ext>
              </a:extLst>
            </p:cNvPr>
            <p:cNvGrpSpPr/>
            <p:nvPr/>
          </p:nvGrpSpPr>
          <p:grpSpPr>
            <a:xfrm>
              <a:off x="5112439" y="2143698"/>
              <a:ext cx="3117158" cy="2171346"/>
              <a:chOff x="3286356" y="2935026"/>
              <a:chExt cx="2482673" cy="1729377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077FBF40-4758-1EC1-122E-32EF3263B5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3286356" y="2938187"/>
                <a:ext cx="2399265" cy="1726216"/>
              </a:xfrm>
              <a:prstGeom prst="rect">
                <a:avLst/>
              </a:prstGeom>
            </p:spPr>
          </p:pic>
          <p:sp>
            <p:nvSpPr>
              <p:cNvPr id="37" name="TextBox 2">
                <a:extLst>
                  <a:ext uri="{FF2B5EF4-FFF2-40B4-BE49-F238E27FC236}">
                    <a16:creationId xmlns:a16="http://schemas.microsoft.com/office/drawing/2014/main" id="{F80294AE-A00C-4CDE-98B6-4E590CCC66FA}"/>
                  </a:ext>
                </a:extLst>
              </p:cNvPr>
              <p:cNvSpPr txBox="1"/>
              <p:nvPr/>
            </p:nvSpPr>
            <p:spPr>
              <a:xfrm rot="10800000" flipV="1">
                <a:off x="4559620" y="2935026"/>
                <a:ext cx="512614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100" kern="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~85 K</a:t>
                </a:r>
              </a:p>
            </p:txBody>
          </p:sp>
          <p:sp>
            <p:nvSpPr>
              <p:cNvPr id="38" name="TextBox 2">
                <a:extLst>
                  <a:ext uri="{FF2B5EF4-FFF2-40B4-BE49-F238E27FC236}">
                    <a16:creationId xmlns:a16="http://schemas.microsoft.com/office/drawing/2014/main" id="{4B3E4A4A-202C-7E83-5372-840E12759EEA}"/>
                  </a:ext>
                </a:extLst>
              </p:cNvPr>
              <p:cNvSpPr txBox="1"/>
              <p:nvPr/>
            </p:nvSpPr>
            <p:spPr>
              <a:xfrm rot="10800000" flipV="1">
                <a:off x="4205291" y="2936459"/>
                <a:ext cx="424414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100" kern="0" dirty="0">
                    <a:solidFill>
                      <a:schemeClr val="tx1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8 kA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4A9CCEF-F136-37FE-F646-607B6244EEAB}"/>
                  </a:ext>
                </a:extLst>
              </p:cNvPr>
              <p:cNvSpPr txBox="1"/>
              <p:nvPr/>
            </p:nvSpPr>
            <p:spPr>
              <a:xfrm>
                <a:off x="5303237" y="2935026"/>
                <a:ext cx="465792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kern="0" dirty="0">
                    <a:solidFill>
                      <a:srgbClr val="C00000"/>
                    </a:solidFill>
                  </a:rPr>
                  <a:t>SQD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E600C72-808D-43BB-D256-B2BFA26C0EB5}"/>
                  </a:ext>
                </a:extLst>
              </p:cNvPr>
              <p:cNvSpPr txBox="1"/>
              <p:nvPr/>
            </p:nvSpPr>
            <p:spPr>
              <a:xfrm>
                <a:off x="5303237" y="4021360"/>
                <a:ext cx="465792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kern="0" dirty="0">
                    <a:solidFill>
                      <a:srgbClr val="00B0F0"/>
                    </a:solidFill>
                  </a:rPr>
                  <a:t>FBG</a:t>
                </a:r>
                <a:endParaRPr lang="en-US" sz="1400" kern="0" dirty="0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F07E096-6855-108F-6950-E8726E80DF1E}"/>
                  </a:ext>
                </a:extLst>
              </p:cNvPr>
              <p:cNvSpPr txBox="1"/>
              <p:nvPr/>
            </p:nvSpPr>
            <p:spPr>
              <a:xfrm>
                <a:off x="4794348" y="3820131"/>
                <a:ext cx="389634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kern="0" dirty="0">
                    <a:solidFill>
                      <a:srgbClr val="BF9F2B"/>
                    </a:solidFill>
                  </a:rPr>
                  <a:t>TC</a:t>
                </a:r>
              </a:p>
            </p:txBody>
          </p:sp>
          <p:sp>
            <p:nvSpPr>
              <p:cNvPr id="42" name="TextBox 2">
                <a:extLst>
                  <a:ext uri="{FF2B5EF4-FFF2-40B4-BE49-F238E27FC236}">
                    <a16:creationId xmlns:a16="http://schemas.microsoft.com/office/drawing/2014/main" id="{4A650CAB-4EF0-4C33-A103-7EE17C0FE51A}"/>
                  </a:ext>
                </a:extLst>
              </p:cNvPr>
              <p:cNvSpPr txBox="1"/>
              <p:nvPr/>
            </p:nvSpPr>
            <p:spPr>
              <a:xfrm rot="10800000" flipV="1">
                <a:off x="4114500" y="3915227"/>
                <a:ext cx="515205" cy="2083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100" kern="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~20 K</a:t>
                </a:r>
              </a:p>
            </p:txBody>
          </p:sp>
        </p:grp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54133FC7-77F4-596A-E25F-7F381DEC6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698" y="737978"/>
            <a:ext cx="4379351" cy="848525"/>
          </a:xfrm>
          <a:prstGeom prst="roundRect">
            <a:avLst>
              <a:gd name="adj" fmla="val 10447"/>
            </a:avLst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FC0E1110-3008-1203-6F22-AAF840B59F1E}"/>
              </a:ext>
            </a:extLst>
          </p:cNvPr>
          <p:cNvSpPr txBox="1"/>
          <p:nvPr/>
        </p:nvSpPr>
        <p:spPr>
          <a:xfrm>
            <a:off x="5208102" y="742361"/>
            <a:ext cx="3644349" cy="844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400" dirty="0"/>
              <a:t>Limited quench testing due to steel casing cracked</a:t>
            </a:r>
            <a:r>
              <a:rPr lang="en-US" sz="1400" kern="0" dirty="0"/>
              <a:t> by EM load ~1200 </a:t>
            </a:r>
            <a:r>
              <a:rPr lang="en-US" sz="1400" kern="0" dirty="0" err="1"/>
              <a:t>kN</a:t>
            </a:r>
            <a:r>
              <a:rPr lang="en-US" sz="1400" kern="0" dirty="0"/>
              <a:t>/m (at 8.3 kA, 7.2 T) during DC testing…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A32C8DA-0EE2-3D54-B94C-F3A88300854E}"/>
              </a:ext>
            </a:extLst>
          </p:cNvPr>
          <p:cNvSpPr txBox="1"/>
          <p:nvPr/>
        </p:nvSpPr>
        <p:spPr>
          <a:xfrm>
            <a:off x="740698" y="4371278"/>
            <a:ext cx="8153113" cy="585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400" dirty="0">
                <a:solidFill>
                  <a:schemeClr val="accent2"/>
                </a:solidFill>
                <a:sym typeface="Wingdings" panose="05000000000000000000" pitchFamily="2" charset="2"/>
              </a:rPr>
              <a:t>N</a:t>
            </a:r>
            <a:r>
              <a:rPr lang="en-US" sz="1400" dirty="0">
                <a:solidFill>
                  <a:schemeClr val="accent2"/>
                </a:solidFill>
              </a:rPr>
              <a:t>ew sample needed to address numerous test issues: fracture of steel structure, arcing to ground, SULTAN false-positive quench triggers, damage of the coil terminal and optical feedthroughs…</a:t>
            </a:r>
            <a:endParaRPr lang="en-US" sz="1400" kern="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90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019AC-BB7A-C5D2-434A-3DE9406F1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coil: recycle of the instrumentation plate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1DF2AB-D253-A05A-953F-D8580DE899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95" y="1092364"/>
            <a:ext cx="3310602" cy="1451450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7E6029-8390-2B98-CAB8-64B35EDE1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779" y="1092364"/>
            <a:ext cx="1645436" cy="14514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86DA1A-3183-CBFE-9C74-38D523D50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434" y="1092364"/>
            <a:ext cx="2922208" cy="1451450"/>
          </a:xfrm>
          <a:prstGeom prst="rect">
            <a:avLst/>
          </a:prstGeom>
        </p:spPr>
      </p:pic>
      <p:sp>
        <p:nvSpPr>
          <p:cNvPr id="14" name="TextBox 15">
            <a:extLst>
              <a:ext uri="{FF2B5EF4-FFF2-40B4-BE49-F238E27FC236}">
                <a16:creationId xmlns:a16="http://schemas.microsoft.com/office/drawing/2014/main" id="{1A9BA0FE-36D5-A79C-80C0-724809D0311F}"/>
              </a:ext>
            </a:extLst>
          </p:cNvPr>
          <p:cNvSpPr txBox="1"/>
          <p:nvPr/>
        </p:nvSpPr>
        <p:spPr>
          <a:xfrm>
            <a:off x="446695" y="625508"/>
            <a:ext cx="33106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>
                <a:sym typeface="Wingdings" panose="05000000000000000000" pitchFamily="2" charset="2"/>
              </a:rPr>
              <a:t>Flat racetrack coil using MQXF conductor (thanks D. Araujo for the coil winding!)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8A8893EE-61CF-EDBF-11A8-C3C8E04F0573}"/>
              </a:ext>
            </a:extLst>
          </p:cNvPr>
          <p:cNvSpPr txBox="1"/>
          <p:nvPr/>
        </p:nvSpPr>
        <p:spPr>
          <a:xfrm>
            <a:off x="6797300" y="625509"/>
            <a:ext cx="19943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>
                <a:sym typeface="Wingdings" panose="05000000000000000000" pitchFamily="2" charset="2"/>
              </a:rPr>
              <a:t>Protection by high-current diodes (~10 V discharge)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083E49-EA41-94AD-B843-E61C1D65FF87}"/>
              </a:ext>
            </a:extLst>
          </p:cNvPr>
          <p:cNvSpPr txBox="1"/>
          <p:nvPr/>
        </p:nvSpPr>
        <p:spPr>
          <a:xfrm>
            <a:off x="3903435" y="717840"/>
            <a:ext cx="29222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>
                <a:sym typeface="Wingdings" panose="05000000000000000000" pitchFamily="2" charset="2"/>
              </a:rPr>
              <a:t>Laser-welded steel structure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7FE345E-B8D8-E043-A417-20F864D82BB1}"/>
              </a:ext>
            </a:extLst>
          </p:cNvPr>
          <p:cNvGrpSpPr/>
          <p:nvPr/>
        </p:nvGrpSpPr>
        <p:grpSpPr>
          <a:xfrm>
            <a:off x="692159" y="2795233"/>
            <a:ext cx="2984699" cy="2117350"/>
            <a:chOff x="3339106" y="2918022"/>
            <a:chExt cx="2377175" cy="1686371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4718CCF2-A35E-3B38-EAFD-43A261D48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3339106" y="2938189"/>
              <a:ext cx="2377175" cy="1666204"/>
            </a:xfrm>
            <a:prstGeom prst="rect">
              <a:avLst/>
            </a:prstGeom>
          </p:spPr>
        </p:pic>
        <p:sp>
          <p:nvSpPr>
            <p:cNvPr id="68" name="TextBox 2">
              <a:extLst>
                <a:ext uri="{FF2B5EF4-FFF2-40B4-BE49-F238E27FC236}">
                  <a16:creationId xmlns:a16="http://schemas.microsoft.com/office/drawing/2014/main" id="{8E7658A7-55A9-5B95-2CEF-25E54B3C4B78}"/>
                </a:ext>
              </a:extLst>
            </p:cNvPr>
            <p:cNvSpPr txBox="1"/>
            <p:nvPr/>
          </p:nvSpPr>
          <p:spPr>
            <a:xfrm rot="10800000" flipV="1">
              <a:off x="3849905" y="2922516"/>
              <a:ext cx="512614" cy="2083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100" kern="0" dirty="0">
                  <a:solidFill>
                    <a:srgbClr val="7E2F8E"/>
                  </a:solidFill>
                  <a:sym typeface="Wingdings" panose="05000000000000000000" pitchFamily="2" charset="2"/>
                </a:rPr>
                <a:t>~50 K</a:t>
              </a:r>
            </a:p>
          </p:txBody>
        </p:sp>
        <p:sp>
          <p:nvSpPr>
            <p:cNvPr id="69" name="TextBox 2">
              <a:extLst>
                <a:ext uri="{FF2B5EF4-FFF2-40B4-BE49-F238E27FC236}">
                  <a16:creationId xmlns:a16="http://schemas.microsoft.com/office/drawing/2014/main" id="{EB354D1E-76C8-6F91-A6A9-CCA833228900}"/>
                </a:ext>
              </a:extLst>
            </p:cNvPr>
            <p:cNvSpPr txBox="1"/>
            <p:nvPr/>
          </p:nvSpPr>
          <p:spPr>
            <a:xfrm rot="10800000" flipV="1">
              <a:off x="3402266" y="3100971"/>
              <a:ext cx="475412" cy="2083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100" kern="0" dirty="0">
                  <a:solidFill>
                    <a:srgbClr val="77AC30"/>
                  </a:solidFill>
                  <a:sym typeface="Wingdings" panose="05000000000000000000" pitchFamily="2" charset="2"/>
                </a:rPr>
                <a:t>10 kA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4DE9D5B-3A5D-C309-736D-77FB2F2B0765}"/>
                </a:ext>
              </a:extLst>
            </p:cNvPr>
            <p:cNvSpPr txBox="1"/>
            <p:nvPr/>
          </p:nvSpPr>
          <p:spPr>
            <a:xfrm>
              <a:off x="4527693" y="3013244"/>
              <a:ext cx="465792" cy="2083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kern="0" dirty="0">
                  <a:solidFill>
                    <a:srgbClr val="D95319"/>
                  </a:solidFill>
                </a:rPr>
                <a:t>SQD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2375D0E-966A-0494-FBB9-D45060B9868D}"/>
                </a:ext>
              </a:extLst>
            </p:cNvPr>
            <p:cNvSpPr txBox="1"/>
            <p:nvPr/>
          </p:nvSpPr>
          <p:spPr>
            <a:xfrm>
              <a:off x="4493759" y="3871425"/>
              <a:ext cx="465792" cy="2083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kern="0" dirty="0">
                  <a:solidFill>
                    <a:srgbClr val="0072BD"/>
                  </a:solidFill>
                </a:rPr>
                <a:t>TC</a:t>
              </a:r>
              <a:endParaRPr lang="en-US" sz="1400" kern="0" dirty="0">
                <a:solidFill>
                  <a:srgbClr val="0072BD"/>
                </a:solidFill>
              </a:endParaRPr>
            </a:p>
          </p:txBody>
        </p:sp>
        <p:sp>
          <p:nvSpPr>
            <p:cNvPr id="73" name="TextBox 2">
              <a:extLst>
                <a:ext uri="{FF2B5EF4-FFF2-40B4-BE49-F238E27FC236}">
                  <a16:creationId xmlns:a16="http://schemas.microsoft.com/office/drawing/2014/main" id="{D700F87D-3F24-38EF-D35B-59CA5549E6E0}"/>
                </a:ext>
              </a:extLst>
            </p:cNvPr>
            <p:cNvSpPr txBox="1"/>
            <p:nvPr/>
          </p:nvSpPr>
          <p:spPr>
            <a:xfrm rot="10800000" flipV="1">
              <a:off x="5201076" y="3009707"/>
              <a:ext cx="515205" cy="2083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100" kern="0" dirty="0">
                  <a:sym typeface="Wingdings" panose="05000000000000000000" pitchFamily="2" charset="2"/>
                </a:rPr>
                <a:t>FBG</a:t>
              </a:r>
            </a:p>
          </p:txBody>
        </p:sp>
        <p:sp>
          <p:nvSpPr>
            <p:cNvPr id="84" name="TextBox 2">
              <a:extLst>
                <a:ext uri="{FF2B5EF4-FFF2-40B4-BE49-F238E27FC236}">
                  <a16:creationId xmlns:a16="http://schemas.microsoft.com/office/drawing/2014/main" id="{308BB375-1579-1ACA-63A3-301B8B583596}"/>
                </a:ext>
              </a:extLst>
            </p:cNvPr>
            <p:cNvSpPr txBox="1"/>
            <p:nvPr/>
          </p:nvSpPr>
          <p:spPr>
            <a:xfrm rot="10800000" flipV="1">
              <a:off x="3578462" y="2918022"/>
              <a:ext cx="512614" cy="2083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100" kern="0" dirty="0">
                  <a:solidFill>
                    <a:srgbClr val="EDB120"/>
                  </a:solidFill>
                  <a:sym typeface="Wingdings" panose="05000000000000000000" pitchFamily="2" charset="2"/>
                </a:rPr>
                <a:t>4 V</a:t>
              </a:r>
            </a:p>
          </p:txBody>
        </p:sp>
        <p:sp>
          <p:nvSpPr>
            <p:cNvPr id="85" name="TextBox 2">
              <a:extLst>
                <a:ext uri="{FF2B5EF4-FFF2-40B4-BE49-F238E27FC236}">
                  <a16:creationId xmlns:a16="http://schemas.microsoft.com/office/drawing/2014/main" id="{BCA39686-ED0F-7B4E-4E2E-86BB076B7ECF}"/>
                </a:ext>
              </a:extLst>
            </p:cNvPr>
            <p:cNvSpPr txBox="1"/>
            <p:nvPr/>
          </p:nvSpPr>
          <p:spPr>
            <a:xfrm rot="10800000" flipV="1">
              <a:off x="3402266" y="3871425"/>
              <a:ext cx="512614" cy="2083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100" kern="0" dirty="0">
                  <a:solidFill>
                    <a:srgbClr val="7E2F8E"/>
                  </a:solidFill>
                  <a:sym typeface="Wingdings" panose="05000000000000000000" pitchFamily="2" charset="2"/>
                </a:rPr>
                <a:t>~8 K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6A75795-7A93-710E-8CA2-73FC393C99BE}"/>
              </a:ext>
            </a:extLst>
          </p:cNvPr>
          <p:cNvGrpSpPr/>
          <p:nvPr/>
        </p:nvGrpSpPr>
        <p:grpSpPr>
          <a:xfrm>
            <a:off x="1474713" y="2901700"/>
            <a:ext cx="7360609" cy="1933974"/>
            <a:chOff x="1474713" y="2825595"/>
            <a:chExt cx="7360609" cy="1933974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FF017D45-4813-9DC9-74C1-08EB780EC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3919357" y="2825595"/>
              <a:ext cx="2561050" cy="1933974"/>
            </a:xfrm>
            <a:prstGeom prst="rect">
              <a:avLst/>
            </a:prstGeom>
          </p:spPr>
        </p:pic>
        <p:sp>
          <p:nvSpPr>
            <p:cNvPr id="86" name="TextBox 15">
              <a:extLst>
                <a:ext uri="{FF2B5EF4-FFF2-40B4-BE49-F238E27FC236}">
                  <a16:creationId xmlns:a16="http://schemas.microsoft.com/office/drawing/2014/main" id="{16E37307-DE6A-1479-1E04-E0A125A309F9}"/>
                </a:ext>
              </a:extLst>
            </p:cNvPr>
            <p:cNvSpPr txBox="1"/>
            <p:nvPr/>
          </p:nvSpPr>
          <p:spPr>
            <a:xfrm>
              <a:off x="6633177" y="2944673"/>
              <a:ext cx="2202145" cy="14619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400" dirty="0">
                  <a:sym typeface="Wingdings" panose="05000000000000000000" pitchFamily="2" charset="2"/>
                </a:rPr>
                <a:t>QD response delayed by a fraction of second</a:t>
              </a:r>
            </a:p>
            <a:p>
              <a:pPr marL="171450" indent="-1714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400" dirty="0">
                  <a:sym typeface="Wingdings" panose="05000000000000000000" pitchFamily="2" charset="2"/>
                </a:rPr>
                <a:t>Current cannot be maintained by PS</a:t>
              </a:r>
              <a:br>
                <a:rPr lang="en-US" sz="1400" dirty="0">
                  <a:sym typeface="Wingdings" panose="05000000000000000000" pitchFamily="2" charset="2"/>
                </a:rPr>
              </a:br>
              <a:r>
                <a:rPr lang="en-US" sz="1400" dirty="0">
                  <a:sym typeface="Wingdings" panose="05000000000000000000" pitchFamily="2" charset="2"/>
                </a:rPr>
                <a:t>due to coil becoming resistive too fast…</a:t>
              </a:r>
            </a:p>
          </p:txBody>
        </p: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A5B6696E-F066-E60F-602F-705985121A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74713" y="4027219"/>
              <a:ext cx="2454141" cy="194158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937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19687-6C66-F0A7-E9A0-6767A8DC2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tooling for QD sensors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15F4AD-1AF0-0764-B669-3826481A5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958" y="1446860"/>
            <a:ext cx="2763854" cy="3314178"/>
          </a:xfrm>
          <a:prstGeom prst="rect">
            <a:avLst/>
          </a:prstGeom>
        </p:spPr>
      </p:pic>
      <p:pic>
        <p:nvPicPr>
          <p:cNvPr id="6" name="Picture 5" descr="A machine with gears and wires&#10;&#10;AI-generated content may be incorrect.">
            <a:extLst>
              <a:ext uri="{FF2B5EF4-FFF2-40B4-BE49-F238E27FC236}">
                <a16:creationId xmlns:a16="http://schemas.microsoft.com/office/drawing/2014/main" id="{750F48E0-2950-4560-7839-FE442AF67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986" y="1118735"/>
            <a:ext cx="1985214" cy="1985214"/>
          </a:xfrm>
          <a:prstGeom prst="rect">
            <a:avLst/>
          </a:prstGeom>
        </p:spPr>
      </p:pic>
      <p:sp>
        <p:nvSpPr>
          <p:cNvPr id="7" name="TextBox 15">
            <a:extLst>
              <a:ext uri="{FF2B5EF4-FFF2-40B4-BE49-F238E27FC236}">
                <a16:creationId xmlns:a16="http://schemas.microsoft.com/office/drawing/2014/main" id="{0EECC5F5-CA76-2C3A-1D78-F41BB4D330AE}"/>
              </a:ext>
            </a:extLst>
          </p:cNvPr>
          <p:cNvSpPr txBox="1"/>
          <p:nvPr/>
        </p:nvSpPr>
        <p:spPr>
          <a:xfrm>
            <a:off x="4395700" y="774574"/>
            <a:ext cx="37517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>
                <a:sym typeface="Wingdings" panose="05000000000000000000" pitchFamily="2" charset="2"/>
              </a:rPr>
              <a:t>Twisted-pair with back-twist pay-off (SQD)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01FEF7-B82B-A5CB-50B1-93A0DD1401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306" t="9952" b="16466"/>
          <a:stretch/>
        </p:blipFill>
        <p:spPr>
          <a:xfrm>
            <a:off x="4049687" y="3611916"/>
            <a:ext cx="3116728" cy="1149121"/>
          </a:xfrm>
          <a:prstGeom prst="rect">
            <a:avLst/>
          </a:prstGeom>
        </p:spPr>
      </p:pic>
      <p:sp>
        <p:nvSpPr>
          <p:cNvPr id="12" name="TextBox 15">
            <a:extLst>
              <a:ext uri="{FF2B5EF4-FFF2-40B4-BE49-F238E27FC236}">
                <a16:creationId xmlns:a16="http://schemas.microsoft.com/office/drawing/2014/main" id="{CE88C0E9-265C-5D5D-89CD-E523A334FBBC}"/>
              </a:ext>
            </a:extLst>
          </p:cNvPr>
          <p:cNvSpPr txBox="1"/>
          <p:nvPr/>
        </p:nvSpPr>
        <p:spPr>
          <a:xfrm>
            <a:off x="528084" y="774574"/>
            <a:ext cx="3521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>
                <a:sym typeface="Wingdings" panose="05000000000000000000" pitchFamily="2" charset="2"/>
              </a:rPr>
              <a:t>Small braiding machine for insulation (SQD and TC) and shielding (TC)</a:t>
            </a: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72212F8E-4BD7-ECBE-2F7D-62D84388A8F6}"/>
              </a:ext>
            </a:extLst>
          </p:cNvPr>
          <p:cNvSpPr txBox="1"/>
          <p:nvPr/>
        </p:nvSpPr>
        <p:spPr>
          <a:xfrm>
            <a:off x="4049687" y="3304139"/>
            <a:ext cx="46996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>
                <a:sym typeface="Wingdings" panose="05000000000000000000" pitchFamily="2" charset="2"/>
              </a:rPr>
              <a:t>Optical fiber reinforced by copper braid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33C8D8-EBB2-13A5-78AE-C23DB0C6EA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8677" y="3611916"/>
            <a:ext cx="1420618" cy="114912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1DF7176-01C3-38B0-861A-AF4E300C90E1}"/>
              </a:ext>
            </a:extLst>
          </p:cNvPr>
          <p:cNvSpPr txBox="1"/>
          <p:nvPr/>
        </p:nvSpPr>
        <p:spPr>
          <a:xfrm>
            <a:off x="8038986" y="4186477"/>
            <a:ext cx="71882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050" dirty="0">
                <a:sym typeface="Wingdings" panose="05000000000000000000" pitchFamily="2" charset="2"/>
              </a:rPr>
              <a:t>data by H. Bajas</a:t>
            </a:r>
          </a:p>
        </p:txBody>
      </p:sp>
    </p:spTree>
    <p:extLst>
      <p:ext uri="{BB962C8B-B14F-4D97-AF65-F5344CB8AC3E}">
        <p14:creationId xmlns:p14="http://schemas.microsoft.com/office/powerpoint/2010/main" val="24028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7DA21-5D28-64A4-75E3-AE8BAFE73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05DF57-FCB4-27E9-A432-20FBD62D0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115837"/>
            <a:ext cx="3621999" cy="458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A805C7-F0D3-E0E8-0034-B397C169C6F2}"/>
              </a:ext>
            </a:extLst>
          </p:cNvPr>
          <p:cNvSpPr txBox="1"/>
          <p:nvPr/>
        </p:nvSpPr>
        <p:spPr>
          <a:xfrm>
            <a:off x="4247641" y="2709237"/>
            <a:ext cx="42707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1200" kern="0" dirty="0"/>
              <a:t>Co-wound strip for quench detection and turn insulation: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7CC0B93-0329-F449-CDE7-709A8C381B11}"/>
              </a:ext>
            </a:extLst>
          </p:cNvPr>
          <p:cNvCxnSpPr>
            <a:cxnSpLocks/>
          </p:cNvCxnSpPr>
          <p:nvPr/>
        </p:nvCxnSpPr>
        <p:spPr>
          <a:xfrm>
            <a:off x="6143003" y="2963604"/>
            <a:ext cx="97631" cy="1881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249056F-2039-19D9-8456-E56C6E42A9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17"/>
          <a:stretch/>
        </p:blipFill>
        <p:spPr>
          <a:xfrm>
            <a:off x="1049993" y="2889569"/>
            <a:ext cx="2668386" cy="18421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8129CB-73AF-5223-82E6-9E4F3CACD0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237915"/>
            <a:ext cx="3621999" cy="4068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4C9FAB0-D59E-CFC3-3716-B9A0593892F2}"/>
              </a:ext>
            </a:extLst>
          </p:cNvPr>
          <p:cNvSpPr txBox="1"/>
          <p:nvPr/>
        </p:nvSpPr>
        <p:spPr>
          <a:xfrm>
            <a:off x="4121366" y="3869450"/>
            <a:ext cx="45232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1200" kern="0" dirty="0"/>
              <a:t>Co-wound strip can also provide mechanical reinforcement: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C27443-671E-DB47-2FE8-FDDC628B97EE}"/>
              </a:ext>
            </a:extLst>
          </p:cNvPr>
          <p:cNvSpPr txBox="1"/>
          <p:nvPr/>
        </p:nvSpPr>
        <p:spPr>
          <a:xfrm>
            <a:off x="1049994" y="2581792"/>
            <a:ext cx="26683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1400" kern="0" dirty="0">
                <a:solidFill>
                  <a:schemeClr val="accent2"/>
                </a:solidFill>
              </a:rPr>
              <a:t>Reel-to-reel epoxy filling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673889-FCCC-CB1F-9E27-5C0C04F8F432}"/>
              </a:ext>
            </a:extLst>
          </p:cNvPr>
          <p:cNvSpPr txBox="1"/>
          <p:nvPr/>
        </p:nvSpPr>
        <p:spPr>
          <a:xfrm>
            <a:off x="1049994" y="1224532"/>
            <a:ext cx="305036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en-US" sz="1400" kern="0" dirty="0">
                <a:sym typeface="Wingdings" panose="05000000000000000000" pitchFamily="2" charset="2"/>
              </a:rPr>
              <a:t> </a:t>
            </a:r>
            <a:r>
              <a:rPr lang="en-US" sz="1400" kern="0" dirty="0"/>
              <a:t>SQD, TC and optical fibers will be embedded in the two new samples as a co-wound strip: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051EE03-0C1A-2A1A-4DA4-8F9DD84C5A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5493" y="960330"/>
            <a:ext cx="2209140" cy="12670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D296763-6ADA-1F19-AC33-AE470E631A82}"/>
              </a:ext>
            </a:extLst>
          </p:cNvPr>
          <p:cNvSpPr txBox="1"/>
          <p:nvPr/>
        </p:nvSpPr>
        <p:spPr>
          <a:xfrm>
            <a:off x="6435493" y="652553"/>
            <a:ext cx="22091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1400" kern="0" dirty="0">
                <a:solidFill>
                  <a:schemeClr val="accent2"/>
                </a:solidFill>
              </a:rPr>
              <a:t>LASSO double pancake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92F1B2F-2CCF-F81F-88F3-2F81C8A7BF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2298" y="960330"/>
            <a:ext cx="1889668" cy="126907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23D022A-7F1D-DEF9-439C-91D6244ABBCB}"/>
              </a:ext>
            </a:extLst>
          </p:cNvPr>
          <p:cNvSpPr txBox="1"/>
          <p:nvPr/>
        </p:nvSpPr>
        <p:spPr>
          <a:xfrm>
            <a:off x="4222298" y="652553"/>
            <a:ext cx="18896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1400" kern="0" dirty="0">
                <a:solidFill>
                  <a:schemeClr val="accent2"/>
                </a:solidFill>
              </a:rPr>
              <a:t>LASSO racetrack</a:t>
            </a:r>
          </a:p>
        </p:txBody>
      </p:sp>
    </p:spTree>
    <p:extLst>
      <p:ext uri="{BB962C8B-B14F-4D97-AF65-F5344CB8AC3E}">
        <p14:creationId xmlns:p14="http://schemas.microsoft.com/office/powerpoint/2010/main" val="1487021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D07D-15C3-0B7A-6207-ABF3382FE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674B4E-1017-78A5-0FF7-E1368F40CA0C}"/>
              </a:ext>
            </a:extLst>
          </p:cNvPr>
          <p:cNvSpPr txBox="1"/>
          <p:nvPr/>
        </p:nvSpPr>
        <p:spPr>
          <a:xfrm>
            <a:off x="1381059" y="934445"/>
            <a:ext cx="6552149" cy="35855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kern="0" dirty="0"/>
              <a:t>SQD wires, thermocouple chain and optical fibers offer promising ways for the temperature-based quench detection uncoupled from EM noise and mechanical strain. </a:t>
            </a:r>
          </a:p>
          <a:p>
            <a:pPr>
              <a:spcAft>
                <a:spcPts val="600"/>
              </a:spcAft>
            </a:pPr>
            <a:r>
              <a:rPr lang="en-US" sz="1600" kern="0" dirty="0"/>
              <a:t>Practical way of their integration is being developed, next attempt is focused on a co-wound strip.</a:t>
            </a:r>
          </a:p>
          <a:p>
            <a:pPr>
              <a:spcAft>
                <a:spcPts val="600"/>
              </a:spcAft>
            </a:pPr>
            <a:r>
              <a:rPr lang="en-US" sz="1600" kern="0" dirty="0"/>
              <a:t>The remaining issues are: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kern="0" dirty="0"/>
              <a:t>SQD: industrial availability of specific layouts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kern="0" dirty="0"/>
              <a:t>TC: long-length manufacturing, varying sensitivity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kern="0" dirty="0"/>
              <a:t>Optical fibers: optimal sensing method? increasing complexity for large magnets?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1600" kern="0" dirty="0"/>
          </a:p>
          <a:p>
            <a:pPr>
              <a:spcAft>
                <a:spcPts val="600"/>
              </a:spcAft>
            </a:pPr>
            <a:r>
              <a:rPr lang="en-US" sz="1600" kern="0" dirty="0">
                <a:solidFill>
                  <a:schemeClr val="accent2"/>
                </a:solidFill>
              </a:rPr>
              <a:t>THANK YOU FOR YOU ATTENTION!</a:t>
            </a:r>
          </a:p>
        </p:txBody>
      </p:sp>
    </p:spTree>
    <p:extLst>
      <p:ext uri="{BB962C8B-B14F-4D97-AF65-F5344CB8AC3E}">
        <p14:creationId xmlns:p14="http://schemas.microsoft.com/office/powerpoint/2010/main" val="188192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C4B2B3-53F8-33AA-16E5-D5DF03E13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04" y="1760407"/>
            <a:ext cx="3819304" cy="140202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2D0576-A578-D2ED-2F36-420DD89053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62" t="10177" r="8424" b="15892"/>
          <a:stretch/>
        </p:blipFill>
        <p:spPr>
          <a:xfrm>
            <a:off x="4805329" y="247250"/>
            <a:ext cx="3819304" cy="46905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5428D9-A0A2-BA71-582E-CB1A61928C6A}"/>
              </a:ext>
            </a:extLst>
          </p:cNvPr>
          <p:cNvSpPr txBox="1"/>
          <p:nvPr/>
        </p:nvSpPr>
        <p:spPr>
          <a:xfrm>
            <a:off x="704504" y="3256852"/>
            <a:ext cx="381930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https://doi.org/10.1051/jphyscol:19841130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5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408EC-9204-43DF-A340-9E135BB9F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FB89B6-F3D6-665F-F8C7-D7108D81627A}"/>
              </a:ext>
            </a:extLst>
          </p:cNvPr>
          <p:cNvSpPr txBox="1"/>
          <p:nvPr/>
        </p:nvSpPr>
        <p:spPr>
          <a:xfrm>
            <a:off x="1226664" y="1309866"/>
            <a:ext cx="669067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/>
              <a:t>QD methods studied at EPFL-SPC in the context of fusion magnets: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400" dirty="0"/>
              <a:t>Superconducting quench detection (SQD) wires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400" dirty="0"/>
              <a:t>Thermocouple chain (TC)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400" dirty="0"/>
              <a:t>Optical fibers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Aiming at temperature-based response immune to:</a:t>
            </a:r>
          </a:p>
          <a:p>
            <a:pPr marL="285750" indent="-285750">
              <a:spcAft>
                <a:spcPts val="1200"/>
              </a:spcAft>
              <a:buFont typeface="Symbol" panose="05050102010706020507" pitchFamily="18" charset="2"/>
              <a:buChar char="-"/>
            </a:pPr>
            <a:r>
              <a:rPr lang="en-US" sz="1400" dirty="0"/>
              <a:t>electromagnetic noise (challenging for SQD and TC)</a:t>
            </a:r>
          </a:p>
          <a:p>
            <a:pPr marL="285750" indent="-285750">
              <a:spcAft>
                <a:spcPts val="1200"/>
              </a:spcAft>
              <a:buFont typeface="Symbol" panose="05050102010706020507" pitchFamily="18" charset="2"/>
              <a:buChar char="-"/>
            </a:pPr>
            <a:r>
              <a:rPr lang="en-US" sz="1400" dirty="0"/>
              <a:t>mechanical strain (challenging for optical fibers)</a:t>
            </a:r>
          </a:p>
        </p:txBody>
      </p:sp>
    </p:spTree>
    <p:extLst>
      <p:ext uri="{BB962C8B-B14F-4D97-AF65-F5344CB8AC3E}">
        <p14:creationId xmlns:p14="http://schemas.microsoft.com/office/powerpoint/2010/main" val="590445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74E89-9E8A-CAE0-89FD-E17F1ABF3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SQD</a:t>
            </a:r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30DD5DD-44CA-BEB8-AB19-C9DD6DEDB43C}"/>
              </a:ext>
            </a:extLst>
          </p:cNvPr>
          <p:cNvGrpSpPr/>
          <p:nvPr/>
        </p:nvGrpSpPr>
        <p:grpSpPr>
          <a:xfrm>
            <a:off x="1491050" y="807858"/>
            <a:ext cx="2480132" cy="1848984"/>
            <a:chOff x="3396809" y="785338"/>
            <a:chExt cx="2262537" cy="168676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7FF9C9C-027F-55C3-A99F-87FBDB03F343}"/>
                </a:ext>
              </a:extLst>
            </p:cNvPr>
            <p:cNvSpPr/>
            <p:nvPr/>
          </p:nvSpPr>
          <p:spPr>
            <a:xfrm>
              <a:off x="5439968" y="1036476"/>
              <a:ext cx="201482" cy="20148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387BA22-3393-6414-4115-3ECC952371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2932" y="1108808"/>
              <a:ext cx="98525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93EF63B-76EB-4C44-35DA-FCC0785141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2932" y="1161896"/>
              <a:ext cx="98525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3411FF8-8E74-2D51-C758-C81C2A6E8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75614" y="1097048"/>
              <a:ext cx="1782200" cy="79468"/>
            </a:xfrm>
            <a:prstGeom prst="rect">
              <a:avLst/>
            </a:prstGeom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92D2007-CAB4-5F7C-DFA4-6438184ECD0D}"/>
                </a:ext>
              </a:extLst>
            </p:cNvPr>
            <p:cNvGrpSpPr/>
            <p:nvPr/>
          </p:nvGrpSpPr>
          <p:grpSpPr>
            <a:xfrm rot="16200000" flipV="1">
              <a:off x="4282553" y="515862"/>
              <a:ext cx="133700" cy="1905187"/>
              <a:chOff x="7218604" y="-733354"/>
              <a:chExt cx="222604" cy="3172038"/>
            </a:xfrm>
          </p:grpSpPr>
          <p:sp>
            <p:nvSpPr>
              <p:cNvPr id="56" name="Freeform 21">
                <a:extLst>
                  <a:ext uri="{FF2B5EF4-FFF2-40B4-BE49-F238E27FC236}">
                    <a16:creationId xmlns:a16="http://schemas.microsoft.com/office/drawing/2014/main" id="{F2D5133C-632D-E349-6416-AB3EE6E247A1}"/>
                  </a:ext>
                </a:extLst>
              </p:cNvPr>
              <p:cNvSpPr/>
              <p:nvPr/>
            </p:nvSpPr>
            <p:spPr>
              <a:xfrm rot="5400000">
                <a:off x="7162306" y="930881"/>
                <a:ext cx="335200" cy="222604"/>
              </a:xfrm>
              <a:custGeom>
                <a:avLst/>
                <a:gdLst>
                  <a:gd name="connsiteX0" fmla="*/ 852027 w 1704054"/>
                  <a:gd name="connsiteY0" fmla="*/ 0 h 852027"/>
                  <a:gd name="connsiteX1" fmla="*/ 1704054 w 1704054"/>
                  <a:gd name="connsiteY1" fmla="*/ 852027 h 852027"/>
                  <a:gd name="connsiteX2" fmla="*/ 1671745 w 1704054"/>
                  <a:gd name="connsiteY2" fmla="*/ 852027 h 852027"/>
                  <a:gd name="connsiteX3" fmla="*/ 852027 w 1704054"/>
                  <a:gd name="connsiteY3" fmla="*/ 32309 h 852027"/>
                  <a:gd name="connsiteX4" fmla="*/ 32309 w 1704054"/>
                  <a:gd name="connsiteY4" fmla="*/ 852027 h 852027"/>
                  <a:gd name="connsiteX5" fmla="*/ 0 w 1704054"/>
                  <a:gd name="connsiteY5" fmla="*/ 852027 h 852027"/>
                  <a:gd name="connsiteX6" fmla="*/ 852027 w 1704054"/>
                  <a:gd name="connsiteY6" fmla="*/ 0 h 85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4054" h="852027">
                    <a:moveTo>
                      <a:pt x="852027" y="0"/>
                    </a:moveTo>
                    <a:cubicBezTo>
                      <a:pt x="1322589" y="0"/>
                      <a:pt x="1704054" y="381465"/>
                      <a:pt x="1704054" y="852027"/>
                    </a:cubicBezTo>
                    <a:lnTo>
                      <a:pt x="1671745" y="852027"/>
                    </a:lnTo>
                    <a:cubicBezTo>
                      <a:pt x="1671745" y="399309"/>
                      <a:pt x="1304745" y="32309"/>
                      <a:pt x="852027" y="32309"/>
                    </a:cubicBezTo>
                    <a:cubicBezTo>
                      <a:pt x="399309" y="32309"/>
                      <a:pt x="32309" y="399309"/>
                      <a:pt x="32309" y="852027"/>
                    </a:cubicBezTo>
                    <a:lnTo>
                      <a:pt x="0" y="852027"/>
                    </a:lnTo>
                    <a:cubicBezTo>
                      <a:pt x="0" y="381465"/>
                      <a:pt x="381465" y="0"/>
                      <a:pt x="8520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711651FE-5812-F317-EDF1-FBF86725D90D}"/>
                  </a:ext>
                </a:extLst>
              </p:cNvPr>
              <p:cNvCxnSpPr/>
              <p:nvPr/>
            </p:nvCxnSpPr>
            <p:spPr>
              <a:xfrm rot="16200000" flipH="1" flipV="1">
                <a:off x="6411592" y="73658"/>
                <a:ext cx="1614024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8" name="Freeform 23">
                <a:extLst>
                  <a:ext uri="{FF2B5EF4-FFF2-40B4-BE49-F238E27FC236}">
                    <a16:creationId xmlns:a16="http://schemas.microsoft.com/office/drawing/2014/main" id="{6E977053-5E1E-D885-DED5-FE0DC191439E}"/>
                  </a:ext>
                </a:extLst>
              </p:cNvPr>
              <p:cNvSpPr/>
              <p:nvPr/>
            </p:nvSpPr>
            <p:spPr>
              <a:xfrm rot="5400000">
                <a:off x="7162306" y="1259992"/>
                <a:ext cx="335200" cy="222604"/>
              </a:xfrm>
              <a:custGeom>
                <a:avLst/>
                <a:gdLst>
                  <a:gd name="connsiteX0" fmla="*/ 852027 w 1704054"/>
                  <a:gd name="connsiteY0" fmla="*/ 0 h 852027"/>
                  <a:gd name="connsiteX1" fmla="*/ 1704054 w 1704054"/>
                  <a:gd name="connsiteY1" fmla="*/ 852027 h 852027"/>
                  <a:gd name="connsiteX2" fmla="*/ 1671745 w 1704054"/>
                  <a:gd name="connsiteY2" fmla="*/ 852027 h 852027"/>
                  <a:gd name="connsiteX3" fmla="*/ 852027 w 1704054"/>
                  <a:gd name="connsiteY3" fmla="*/ 32309 h 852027"/>
                  <a:gd name="connsiteX4" fmla="*/ 32309 w 1704054"/>
                  <a:gd name="connsiteY4" fmla="*/ 852027 h 852027"/>
                  <a:gd name="connsiteX5" fmla="*/ 0 w 1704054"/>
                  <a:gd name="connsiteY5" fmla="*/ 852027 h 852027"/>
                  <a:gd name="connsiteX6" fmla="*/ 852027 w 1704054"/>
                  <a:gd name="connsiteY6" fmla="*/ 0 h 85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4054" h="852027">
                    <a:moveTo>
                      <a:pt x="852027" y="0"/>
                    </a:moveTo>
                    <a:cubicBezTo>
                      <a:pt x="1322589" y="0"/>
                      <a:pt x="1704054" y="381465"/>
                      <a:pt x="1704054" y="852027"/>
                    </a:cubicBezTo>
                    <a:lnTo>
                      <a:pt x="1671745" y="852027"/>
                    </a:lnTo>
                    <a:cubicBezTo>
                      <a:pt x="1671745" y="399309"/>
                      <a:pt x="1304745" y="32309"/>
                      <a:pt x="852027" y="32309"/>
                    </a:cubicBezTo>
                    <a:cubicBezTo>
                      <a:pt x="399309" y="32309"/>
                      <a:pt x="32309" y="399309"/>
                      <a:pt x="32309" y="852027"/>
                    </a:cubicBezTo>
                    <a:lnTo>
                      <a:pt x="0" y="852027"/>
                    </a:lnTo>
                    <a:cubicBezTo>
                      <a:pt x="0" y="381465"/>
                      <a:pt x="381465" y="0"/>
                      <a:pt x="8520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 24">
                <a:extLst>
                  <a:ext uri="{FF2B5EF4-FFF2-40B4-BE49-F238E27FC236}">
                    <a16:creationId xmlns:a16="http://schemas.microsoft.com/office/drawing/2014/main" id="{58DAA81D-02D4-19F5-CB21-ED9E2036A114}"/>
                  </a:ext>
                </a:extLst>
              </p:cNvPr>
              <p:cNvSpPr/>
              <p:nvPr/>
            </p:nvSpPr>
            <p:spPr>
              <a:xfrm rot="5400000">
                <a:off x="7162306" y="1589103"/>
                <a:ext cx="335200" cy="222604"/>
              </a:xfrm>
              <a:custGeom>
                <a:avLst/>
                <a:gdLst>
                  <a:gd name="connsiteX0" fmla="*/ 852027 w 1704054"/>
                  <a:gd name="connsiteY0" fmla="*/ 0 h 852027"/>
                  <a:gd name="connsiteX1" fmla="*/ 1704054 w 1704054"/>
                  <a:gd name="connsiteY1" fmla="*/ 852027 h 852027"/>
                  <a:gd name="connsiteX2" fmla="*/ 1671745 w 1704054"/>
                  <a:gd name="connsiteY2" fmla="*/ 852027 h 852027"/>
                  <a:gd name="connsiteX3" fmla="*/ 852027 w 1704054"/>
                  <a:gd name="connsiteY3" fmla="*/ 32309 h 852027"/>
                  <a:gd name="connsiteX4" fmla="*/ 32309 w 1704054"/>
                  <a:gd name="connsiteY4" fmla="*/ 852027 h 852027"/>
                  <a:gd name="connsiteX5" fmla="*/ 0 w 1704054"/>
                  <a:gd name="connsiteY5" fmla="*/ 852027 h 852027"/>
                  <a:gd name="connsiteX6" fmla="*/ 852027 w 1704054"/>
                  <a:gd name="connsiteY6" fmla="*/ 0 h 85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4054" h="852027">
                    <a:moveTo>
                      <a:pt x="852027" y="0"/>
                    </a:moveTo>
                    <a:cubicBezTo>
                      <a:pt x="1322589" y="0"/>
                      <a:pt x="1704054" y="381465"/>
                      <a:pt x="1704054" y="852027"/>
                    </a:cubicBezTo>
                    <a:lnTo>
                      <a:pt x="1671745" y="852027"/>
                    </a:lnTo>
                    <a:cubicBezTo>
                      <a:pt x="1671745" y="399309"/>
                      <a:pt x="1304745" y="32309"/>
                      <a:pt x="852027" y="32309"/>
                    </a:cubicBezTo>
                    <a:cubicBezTo>
                      <a:pt x="399309" y="32309"/>
                      <a:pt x="32309" y="399309"/>
                      <a:pt x="32309" y="852027"/>
                    </a:cubicBezTo>
                    <a:lnTo>
                      <a:pt x="0" y="852027"/>
                    </a:lnTo>
                    <a:cubicBezTo>
                      <a:pt x="0" y="381465"/>
                      <a:pt x="381465" y="0"/>
                      <a:pt x="8520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B32DAA06-7B66-E2FE-8A13-E1F850AD7086}"/>
                  </a:ext>
                </a:extLst>
              </p:cNvPr>
              <p:cNvCxnSpPr/>
              <p:nvPr/>
            </p:nvCxnSpPr>
            <p:spPr>
              <a:xfrm rot="16200000" flipH="1" flipV="1">
                <a:off x="6929985" y="2150065"/>
                <a:ext cx="577238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CEB1C47-D139-BE2B-33BD-F1560736B658}"/>
                </a:ext>
              </a:extLst>
            </p:cNvPr>
            <p:cNvCxnSpPr>
              <a:stCxn id="40" idx="2"/>
            </p:cNvCxnSpPr>
            <p:nvPr/>
          </p:nvCxnSpPr>
          <p:spPr>
            <a:xfrm flipH="1">
              <a:off x="3406232" y="2237671"/>
              <a:ext cx="737726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EB6E2D6-CCAC-C2D9-2A27-B5802508538B}"/>
                </a:ext>
              </a:extLst>
            </p:cNvPr>
            <p:cNvSpPr/>
            <p:nvPr/>
          </p:nvSpPr>
          <p:spPr>
            <a:xfrm>
              <a:off x="4143958" y="2003241"/>
              <a:ext cx="468860" cy="4688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3812231-D2B9-92EF-C4DD-7ABC0B083894}"/>
                </a:ext>
              </a:extLst>
            </p:cNvPr>
            <p:cNvGrpSpPr/>
            <p:nvPr/>
          </p:nvGrpSpPr>
          <p:grpSpPr>
            <a:xfrm rot="16200000">
              <a:off x="4651832" y="1333923"/>
              <a:ext cx="364982" cy="342372"/>
              <a:chOff x="8128678" y="1914860"/>
              <a:chExt cx="364982" cy="342372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EBF1E8AC-7E45-AFCC-AEB5-633416AA6C11}"/>
                  </a:ext>
                </a:extLst>
              </p:cNvPr>
              <p:cNvSpPr/>
              <p:nvPr/>
            </p:nvSpPr>
            <p:spPr>
              <a:xfrm rot="10800000">
                <a:off x="8191246" y="1914860"/>
                <a:ext cx="179452" cy="341750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F945D403-FB84-5721-3D0F-F9231DFA3F28}"/>
                  </a:ext>
                </a:extLst>
              </p:cNvPr>
              <p:cNvCxnSpPr/>
              <p:nvPr/>
            </p:nvCxnSpPr>
            <p:spPr>
              <a:xfrm>
                <a:off x="8128678" y="1940941"/>
                <a:ext cx="364982" cy="316291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739B978-C733-63AB-EDA2-4DDE6E175287}"/>
                </a:ext>
              </a:extLst>
            </p:cNvPr>
            <p:cNvCxnSpPr/>
            <p:nvPr/>
          </p:nvCxnSpPr>
          <p:spPr>
            <a:xfrm flipH="1">
              <a:off x="4192603" y="2237671"/>
              <a:ext cx="360000" cy="0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FB6FCC9-323F-8EB6-62FB-F00A77707F56}"/>
                </a:ext>
              </a:extLst>
            </p:cNvPr>
            <p:cNvCxnSpPr>
              <a:endCxn id="40" idx="6"/>
            </p:cNvCxnSpPr>
            <p:nvPr/>
          </p:nvCxnSpPr>
          <p:spPr>
            <a:xfrm flipH="1">
              <a:off x="4612818" y="2237671"/>
              <a:ext cx="689180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4D25699-CC10-EB63-ADF3-7E3C25272DB1}"/>
                </a:ext>
              </a:extLst>
            </p:cNvPr>
            <p:cNvCxnSpPr/>
            <p:nvPr/>
          </p:nvCxnSpPr>
          <p:spPr>
            <a:xfrm>
              <a:off x="5301996" y="1535306"/>
              <a:ext cx="0" cy="702365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6D08E37-E885-5479-7A14-07CC070DF31A}"/>
                </a:ext>
              </a:extLst>
            </p:cNvPr>
            <p:cNvCxnSpPr/>
            <p:nvPr/>
          </p:nvCxnSpPr>
          <p:spPr>
            <a:xfrm>
              <a:off x="3406230" y="1535306"/>
              <a:ext cx="0" cy="702365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5D0A96C-4553-A051-D2AF-8FEEC3112F98}"/>
                </a:ext>
              </a:extLst>
            </p:cNvPr>
            <p:cNvSpPr/>
            <p:nvPr/>
          </p:nvSpPr>
          <p:spPr>
            <a:xfrm rot="5400000">
              <a:off x="3885405" y="492949"/>
              <a:ext cx="937415" cy="1698424"/>
            </a:xfrm>
            <a:prstGeom prst="rect">
              <a:avLst/>
            </a:prstGeom>
            <a:solidFill>
              <a:srgbClr val="ED7D31">
                <a:alpha val="24000"/>
              </a:srgbClr>
            </a:solidFill>
            <a:ln w="12700" cap="flat" cmpd="sng" algn="ctr">
              <a:solidFill>
                <a:srgbClr val="ED7D31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CAADC3A-658F-71CC-D5B5-04B04BCEC315}"/>
                </a:ext>
              </a:extLst>
            </p:cNvPr>
            <p:cNvSpPr txBox="1"/>
            <p:nvPr/>
          </p:nvSpPr>
          <p:spPr>
            <a:xfrm>
              <a:off x="3504899" y="1158761"/>
              <a:ext cx="1698425" cy="23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50" b="1" dirty="0">
                  <a:solidFill>
                    <a:schemeClr val="accent5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Thermal coupling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C18D867-1350-BDAD-1AEB-AD7BC19F5505}"/>
                </a:ext>
              </a:extLst>
            </p:cNvPr>
            <p:cNvSpPr txBox="1"/>
            <p:nvPr/>
          </p:nvSpPr>
          <p:spPr>
            <a:xfrm>
              <a:off x="5221817" y="785338"/>
              <a:ext cx="237871" cy="308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600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A3206C3B-97A7-C93D-13E0-50925BFC3FE9}"/>
                </a:ext>
              </a:extLst>
            </p:cNvPr>
            <p:cNvSpPr/>
            <p:nvPr/>
          </p:nvSpPr>
          <p:spPr>
            <a:xfrm>
              <a:off x="5330588" y="1085948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441BE71-A5CD-DCDD-6F2B-D04ECE339679}"/>
                </a:ext>
              </a:extLst>
            </p:cNvPr>
            <p:cNvSpPr/>
            <p:nvPr/>
          </p:nvSpPr>
          <p:spPr>
            <a:xfrm>
              <a:off x="5330588" y="1142767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3D90837-DB7A-9096-F6D4-D2DD4BC20F9B}"/>
                </a:ext>
              </a:extLst>
            </p:cNvPr>
            <p:cNvSpPr txBox="1"/>
            <p:nvPr/>
          </p:nvSpPr>
          <p:spPr>
            <a:xfrm>
              <a:off x="3504899" y="859618"/>
              <a:ext cx="1698425" cy="23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050" b="1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SQD twisted pair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7D7C3A0-101B-7D55-81D9-42FF1D8BAC59}"/>
                </a:ext>
              </a:extLst>
            </p:cNvPr>
            <p:cNvSpPr txBox="1"/>
            <p:nvPr/>
          </p:nvSpPr>
          <p:spPr>
            <a:xfrm>
              <a:off x="3504899" y="1604886"/>
              <a:ext cx="1698425" cy="23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Coil winding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FE88D88-4611-11CF-122C-ECEE229D53B6}"/>
                </a:ext>
              </a:extLst>
            </p:cNvPr>
            <p:cNvSpPr txBox="1"/>
            <p:nvPr/>
          </p:nvSpPr>
          <p:spPr>
            <a:xfrm>
              <a:off x="5421475" y="1010579"/>
              <a:ext cx="237871" cy="23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050" dirty="0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sz="105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BCE8D29-4CB1-82CE-3B51-592998871740}"/>
                  </a:ext>
                </a:extLst>
              </p:cNvPr>
              <p:cNvSpPr txBox="1"/>
              <p:nvPr/>
            </p:nvSpPr>
            <p:spPr>
              <a:xfrm>
                <a:off x="4490775" y="1004604"/>
                <a:ext cx="4068847" cy="35525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400" dirty="0">
                    <a:sym typeface="Wingdings" panose="05000000000000000000" pitchFamily="2" charset="2"/>
                  </a:rPr>
                  <a:t> measuring resistance of insulated thermally-coupled SC wire:</a:t>
                </a: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Distributed spatial sensing</a:t>
                </a: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Sensitivity controlled by I</a:t>
                </a:r>
                <a:r>
                  <a:rPr lang="en-US" sz="1400" baseline="-250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2</a:t>
                </a: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and wire off-state resistance </a:t>
                </a: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Twisted-pair SQD allows eliminating inductive noise and necessity of electrical contact with the main winding (no HV penetration!).</a:t>
                </a: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SQD practically immune to mechanical strain</a:t>
                </a:r>
                <a:endParaRPr lang="en-US" sz="1400" dirty="0">
                  <a:solidFill>
                    <a:srgbClr val="00B050"/>
                  </a:solidFill>
                </a:endParaRPr>
              </a:p>
              <a:p>
                <a:pPr marL="285750" indent="-285750">
                  <a:lnSpc>
                    <a:spcPct val="120000"/>
                  </a:lnSpc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D8531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D85319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i="1">
                            <a:solidFill>
                              <a:srgbClr val="D8531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solidFill>
                              <a:srgbClr val="D8531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>
                                <a:solidFill>
                                  <a:srgbClr val="D8531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D85319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D85319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>
                    <a:solidFill>
                      <a:srgbClr val="D85319"/>
                    </a:solidFill>
                  </a:rPr>
                  <a:t> of SQD wire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D85319"/>
                        </a:solidFill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1400" dirty="0">
                    <a:solidFill>
                      <a:srgbClr val="D85319"/>
                    </a:solidFill>
                  </a:rPr>
                  <a:t> conductor </a:t>
                </a:r>
                <a:r>
                  <a:rPr lang="en-US" sz="1400" dirty="0" err="1">
                    <a:solidFill>
                      <a:srgbClr val="D85319"/>
                    </a:solidFill>
                  </a:rPr>
                  <a:t>Tq</a:t>
                </a:r>
                <a:br>
                  <a:rPr lang="en-US" sz="1400" dirty="0">
                    <a:solidFill>
                      <a:srgbClr val="D85319"/>
                    </a:solidFill>
                  </a:rPr>
                </a:br>
                <a:r>
                  <a:rPr lang="en-US" sz="1400" dirty="0" err="1">
                    <a:solidFill>
                      <a:srgbClr val="D85319"/>
                    </a:solidFill>
                  </a:rPr>
                  <a:t>Tq</a:t>
                </a:r>
                <a:r>
                  <a:rPr lang="en-US" sz="1400" dirty="0">
                    <a:solidFill>
                      <a:srgbClr val="D85319"/>
                    </a:solidFill>
                  </a:rPr>
                  <a:t> of LTS conductors ~ Tc (i.e. ~10 K)</a:t>
                </a:r>
                <a:br>
                  <a:rPr lang="en-US" sz="1400" dirty="0">
                    <a:solidFill>
                      <a:srgbClr val="D85319"/>
                    </a:solidFill>
                  </a:rPr>
                </a:br>
                <a:r>
                  <a:rPr lang="en-US" sz="1400" dirty="0" err="1">
                    <a:solidFill>
                      <a:srgbClr val="D85319"/>
                    </a:solidFill>
                  </a:rPr>
                  <a:t>Tq</a:t>
                </a:r>
                <a:r>
                  <a:rPr lang="en-US" sz="1400" dirty="0">
                    <a:solidFill>
                      <a:srgbClr val="D85319"/>
                    </a:solidFill>
                  </a:rPr>
                  <a:t> of HTS conductors?</a:t>
                </a: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BCE8D29-4CB1-82CE-3B51-592998871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775" y="1004604"/>
                <a:ext cx="4068847" cy="3552576"/>
              </a:xfrm>
              <a:prstGeom prst="rect">
                <a:avLst/>
              </a:prstGeom>
              <a:blipFill>
                <a:blip r:embed="rId3"/>
                <a:stretch>
                  <a:fillRect l="-450" t="-343" r="-1199" b="-8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" name="Picture 61">
            <a:extLst>
              <a:ext uri="{FF2B5EF4-FFF2-40B4-BE49-F238E27FC236}">
                <a16:creationId xmlns:a16="http://schemas.microsoft.com/office/drawing/2014/main" id="{70A722D8-07A9-75CE-AB14-235E3ED2F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4223" y="2947516"/>
            <a:ext cx="2700820" cy="178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2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3028D-1E27-093C-172B-733F76D9E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SQD: quench temperature of HTS conductors?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77CEA3C-58A3-8663-2A3C-EE31DF6AAC96}"/>
              </a:ext>
            </a:extLst>
          </p:cNvPr>
          <p:cNvGrpSpPr/>
          <p:nvPr/>
        </p:nvGrpSpPr>
        <p:grpSpPr>
          <a:xfrm>
            <a:off x="1981396" y="2984591"/>
            <a:ext cx="6830637" cy="1968805"/>
            <a:chOff x="1981396" y="2984591"/>
            <a:chExt cx="6830637" cy="196880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D84EC1E-6445-030B-9168-C412457DC9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39695" y="3095724"/>
              <a:ext cx="3273971" cy="1683136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A535598-A03C-7547-F415-AD2A3644B90D}"/>
                </a:ext>
              </a:extLst>
            </p:cNvPr>
            <p:cNvSpPr/>
            <p:nvPr/>
          </p:nvSpPr>
          <p:spPr>
            <a:xfrm>
              <a:off x="8255773" y="2984591"/>
              <a:ext cx="556260" cy="192798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83F1AE8-108E-36B1-FB04-333233B5C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1396" y="3018045"/>
              <a:ext cx="2729863" cy="1935351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D0D93D2-2A28-70C8-C0D6-F499D6A75171}"/>
              </a:ext>
            </a:extLst>
          </p:cNvPr>
          <p:cNvGrpSpPr/>
          <p:nvPr/>
        </p:nvGrpSpPr>
        <p:grpSpPr>
          <a:xfrm>
            <a:off x="1918334" y="759415"/>
            <a:ext cx="6773975" cy="1919681"/>
            <a:chOff x="1918334" y="759415"/>
            <a:chExt cx="6773975" cy="191968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530EFAF-A39B-58E7-ECFA-CECAAAF85A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9507" y="1021557"/>
              <a:ext cx="2194647" cy="617436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A381E33-4977-DA61-72F9-4D3428A57DEF}"/>
                </a:ext>
              </a:extLst>
            </p:cNvPr>
            <p:cNvSpPr/>
            <p:nvPr/>
          </p:nvSpPr>
          <p:spPr>
            <a:xfrm>
              <a:off x="5547595" y="939453"/>
              <a:ext cx="279689" cy="27968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2D6A03B-3632-2A68-6975-EDF28CD65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8334" y="759415"/>
              <a:ext cx="3044388" cy="191968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CA7DAD3-9C83-C56A-FD6D-F0B80AAB6FBE}"/>
                </a:ext>
              </a:extLst>
            </p:cNvPr>
            <p:cNvSpPr txBox="1"/>
            <p:nvPr/>
          </p:nvSpPr>
          <p:spPr>
            <a:xfrm>
              <a:off x="5481936" y="1859912"/>
              <a:ext cx="32103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de-CH" sz="1400" dirty="0">
                  <a:sym typeface="Wingdings" panose="05000000000000000000" pitchFamily="2" charset="2"/>
                </a:rPr>
                <a:t>T</a:t>
              </a:r>
              <a:r>
                <a:rPr lang="de-CH" sz="1400" baseline="-25000" dirty="0">
                  <a:sym typeface="Wingdings" panose="05000000000000000000" pitchFamily="2" charset="2"/>
                </a:rPr>
                <a:t>q</a:t>
              </a:r>
              <a:r>
                <a:rPr lang="de-CH" sz="1400" dirty="0">
                  <a:sym typeface="Wingdings" panose="05000000000000000000" pitchFamily="2" charset="2"/>
                </a:rPr>
                <a:t> </a:t>
              </a:r>
              <a:r>
                <a:rPr lang="en-US" sz="1400" dirty="0">
                  <a:sym typeface="Wingdings" panose="05000000000000000000" pitchFamily="2" charset="2"/>
                </a:rPr>
                <a:t>determines balance between cooling and Joule heating</a:t>
              </a:r>
              <a:endParaRPr lang="en-US" sz="1400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884E88DF-A537-749C-CA1A-0613546C08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87" y="4408812"/>
            <a:ext cx="522696" cy="4791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A0A10D-F2CF-0BCD-A608-188F356B13F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51" y="2811274"/>
            <a:ext cx="653369" cy="7629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84836A3-2248-D176-1E04-127A5A4FAD7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58" y="2007401"/>
            <a:ext cx="773154" cy="7731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A8B5F6-BD98-A618-335E-4D00852D152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58" y="1203528"/>
            <a:ext cx="773154" cy="7731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71A97A-4DFA-FE22-8E0C-E213B87B6B9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58" y="3604940"/>
            <a:ext cx="773154" cy="77315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7D0A953-5CD3-AF51-56CF-6319722A4AEF}"/>
              </a:ext>
            </a:extLst>
          </p:cNvPr>
          <p:cNvSpPr txBox="1"/>
          <p:nvPr/>
        </p:nvSpPr>
        <p:spPr>
          <a:xfrm>
            <a:off x="331227" y="649589"/>
            <a:ext cx="14062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dirty="0">
                <a:solidFill>
                  <a:schemeClr val="accent2"/>
                </a:solidFill>
                <a:sym typeface="Wingdings" panose="05000000000000000000" pitchFamily="2" charset="2"/>
              </a:rPr>
              <a:t>SULTAN</a:t>
            </a:r>
            <a:br>
              <a:rPr lang="en-US" sz="1400" dirty="0">
                <a:solidFill>
                  <a:schemeClr val="accent2"/>
                </a:solidFill>
                <a:sym typeface="Wingdings" panose="05000000000000000000" pitchFamily="2" charset="2"/>
              </a:rPr>
            </a:br>
            <a:r>
              <a:rPr lang="en-US" sz="1400" dirty="0">
                <a:solidFill>
                  <a:schemeClr val="accent2"/>
                </a:solidFill>
                <a:sym typeface="Wingdings" panose="05000000000000000000" pitchFamily="2" charset="2"/>
              </a:rPr>
              <a:t>QE samples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88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8DD86-EAAF-1D64-EC76-A4B6E7992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SQD: testing on sub-size fusion conductors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071B888-B817-5217-6487-DAC491A06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8562" y="1328670"/>
            <a:ext cx="2053120" cy="25864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102EA8-43EB-93B9-5B11-25BB8299E1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9313" y="2868918"/>
            <a:ext cx="3119420" cy="20924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230139A-160E-591B-A679-A3250416EC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4675" y="744995"/>
            <a:ext cx="2822296" cy="187956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807EA11-4ECA-6EF9-4C5C-03B34443BE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1948" y="1359738"/>
            <a:ext cx="1748983" cy="256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0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E3975-24A5-2470-030E-E619E6A86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Thermocouple chain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40F4FA-073C-8BB8-34E2-38FDEE7F0423}"/>
              </a:ext>
            </a:extLst>
          </p:cNvPr>
          <p:cNvSpPr/>
          <p:nvPr/>
        </p:nvSpPr>
        <p:spPr>
          <a:xfrm>
            <a:off x="4711670" y="1891088"/>
            <a:ext cx="412641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400" b="1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measuring voltage over series connected thermocouple wires:</a:t>
            </a: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</a:rPr>
              <a:t>Continuous response on T gradient among joints</a:t>
            </a: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  <a:sym typeface="Wingdings" panose="05000000000000000000" pitchFamily="2" charset="2"/>
              </a:rPr>
              <a:t>Immune to EM noise by using shielding sleeve</a:t>
            </a:r>
            <a:endParaRPr lang="en-US" sz="1400" dirty="0">
              <a:solidFill>
                <a:srgbClr val="00B05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D85319"/>
                </a:solidFill>
              </a:rPr>
              <a:t>Varying sensitivity due to discrete sensing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FDB309-FDAD-845B-CA76-469E47CEFA46}"/>
              </a:ext>
            </a:extLst>
          </p:cNvPr>
          <p:cNvSpPr/>
          <p:nvPr/>
        </p:nvSpPr>
        <p:spPr>
          <a:xfrm>
            <a:off x="1019370" y="734894"/>
            <a:ext cx="294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Conventional thermocouple: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response on 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Δ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only at the ends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C07FB5E-5A9C-E6A8-4405-917369E787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4387" y="1355292"/>
            <a:ext cx="3944452" cy="44744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24064AB-9D3A-372A-1980-2690142F23FB}"/>
              </a:ext>
            </a:extLst>
          </p:cNvPr>
          <p:cNvSpPr/>
          <p:nvPr/>
        </p:nvSpPr>
        <p:spPr>
          <a:xfrm>
            <a:off x="4572000" y="734893"/>
            <a:ext cx="4021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rgbClr val="413C3A"/>
                </a:solidFill>
                <a:latin typeface="Arial"/>
                <a:ea typeface="Calibri" panose="020F0502020204030204" pitchFamily="34" charset="0"/>
              </a:rPr>
              <a:t>Array of thermocouple wires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 connected in series: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response on 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Δ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along the length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4" name="Picture 13" descr="https://upload.wikimedia.org/wikipedia/commons/thumb/f/f8/Low_temperature_thermocouples_reference_functions.svg/1024px-Low_temperature_thermocouples_reference_functions.svg.png">
            <a:extLst>
              <a:ext uri="{FF2B5EF4-FFF2-40B4-BE49-F238E27FC236}">
                <a16:creationId xmlns:a16="http://schemas.microsoft.com/office/drawing/2014/main" id="{A7E5591F-D874-81EB-80A5-2505A5176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245" y="2779346"/>
            <a:ext cx="2132273" cy="21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D45BD5D8-72EF-7999-45A8-C191F4B5638E}"/>
              </a:ext>
            </a:extLst>
          </p:cNvPr>
          <p:cNvGrpSpPr/>
          <p:nvPr/>
        </p:nvGrpSpPr>
        <p:grpSpPr>
          <a:xfrm>
            <a:off x="1019370" y="2202910"/>
            <a:ext cx="2820565" cy="374246"/>
            <a:chOff x="4492174" y="554592"/>
            <a:chExt cx="2685708" cy="35635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2D76AE0-D759-FC11-9558-292F12FC2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02436" y="620366"/>
              <a:ext cx="1175446" cy="20481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5EBF5C6-1B83-D744-4543-8918E8A20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2174" y="554592"/>
              <a:ext cx="1629039" cy="356352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E77C460-DDD1-3FDA-4420-F5863A0CCAC6}"/>
              </a:ext>
            </a:extLst>
          </p:cNvPr>
          <p:cNvGrpSpPr/>
          <p:nvPr/>
        </p:nvGrpSpPr>
        <p:grpSpPr>
          <a:xfrm>
            <a:off x="834589" y="1442779"/>
            <a:ext cx="3316506" cy="644543"/>
            <a:chOff x="834589" y="1684370"/>
            <a:chExt cx="3316506" cy="64454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A2EFDDA-B175-F00B-A0D1-AC5E5C9F5274}"/>
                </a:ext>
              </a:extLst>
            </p:cNvPr>
            <p:cNvGrpSpPr/>
            <p:nvPr/>
          </p:nvGrpSpPr>
          <p:grpSpPr>
            <a:xfrm>
              <a:off x="1203552" y="1741944"/>
              <a:ext cx="2586992" cy="145188"/>
              <a:chOff x="612775" y="5788879"/>
              <a:chExt cx="4480560" cy="251460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0793F11-BAFA-D274-D345-60ADA942B0D9}"/>
                  </a:ext>
                </a:extLst>
              </p:cNvPr>
              <p:cNvCxnSpPr/>
              <p:nvPr/>
            </p:nvCxnSpPr>
            <p:spPr>
              <a:xfrm flipV="1">
                <a:off x="5093335" y="5788879"/>
                <a:ext cx="0" cy="251460"/>
              </a:xfrm>
              <a:prstGeom prst="line">
                <a:avLst/>
              </a:prstGeom>
              <a:noFill/>
              <a:ln w="25400" cap="flat" cmpd="sng" algn="ctr">
                <a:solidFill>
                  <a:srgbClr val="413C3A"/>
                </a:solidFill>
                <a:prstDash val="solid"/>
                <a:miter lim="800000"/>
                <a:headEnd type="none"/>
                <a:tailEnd type="none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36D70DC1-29A7-0EF9-A7F2-6E01DE539215}"/>
                  </a:ext>
                </a:extLst>
              </p:cNvPr>
              <p:cNvCxnSpPr/>
              <p:nvPr/>
            </p:nvCxnSpPr>
            <p:spPr>
              <a:xfrm>
                <a:off x="612775" y="6040339"/>
                <a:ext cx="1143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headEnd type="oval"/>
                <a:tailEnd type="none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BB7CB1FF-A43A-DECC-5F65-DDA1A0A15E1C}"/>
                  </a:ext>
                </a:extLst>
              </p:cNvPr>
              <p:cNvCxnSpPr/>
              <p:nvPr/>
            </p:nvCxnSpPr>
            <p:spPr>
              <a:xfrm>
                <a:off x="612775" y="5788879"/>
                <a:ext cx="1143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headEnd type="oval"/>
                <a:tailEnd type="none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76FC4AF6-C42E-3A95-F9E6-EB2FA6361DF0}"/>
                  </a:ext>
                </a:extLst>
              </p:cNvPr>
              <p:cNvCxnSpPr/>
              <p:nvPr/>
            </p:nvCxnSpPr>
            <p:spPr>
              <a:xfrm>
                <a:off x="1755775" y="5788879"/>
                <a:ext cx="333756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diamond"/>
                <a:tailEnd type="diamon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EF324791-9018-D546-27DB-4721F582D719}"/>
                  </a:ext>
                </a:extLst>
              </p:cNvPr>
              <p:cNvCxnSpPr/>
              <p:nvPr/>
            </p:nvCxnSpPr>
            <p:spPr>
              <a:xfrm>
                <a:off x="1755775" y="6040339"/>
                <a:ext cx="333756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00B050"/>
                </a:solidFill>
                <a:prstDash val="solid"/>
                <a:miter lim="800000"/>
                <a:headEnd type="diamond"/>
                <a:tailEnd type="diamond"/>
              </a:ln>
              <a:effectLst/>
            </p:spPr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1DE5A62-157B-CC0A-C6F5-068AB3785AE4}"/>
                </a:ext>
              </a:extLst>
            </p:cNvPr>
            <p:cNvSpPr/>
            <p:nvPr/>
          </p:nvSpPr>
          <p:spPr>
            <a:xfrm>
              <a:off x="3429993" y="1897237"/>
              <a:ext cx="721102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413C3A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</a:rPr>
                <a:t>sense point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E1E27D1-C86E-6990-B957-37E49F7CD2EC}"/>
                </a:ext>
              </a:extLst>
            </p:cNvPr>
            <p:cNvSpPr/>
            <p:nvPr/>
          </p:nvSpPr>
          <p:spPr>
            <a:xfrm>
              <a:off x="1557612" y="1913415"/>
              <a:ext cx="611774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413C3A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</a:rPr>
                <a:t>ref point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F9B2B64-4189-88F6-4768-044590131897}"/>
                </a:ext>
              </a:extLst>
            </p:cNvPr>
            <p:cNvSpPr/>
            <p:nvPr/>
          </p:nvSpPr>
          <p:spPr>
            <a:xfrm>
              <a:off x="834589" y="1684370"/>
              <a:ext cx="42565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i="0" u="none" strike="noStrike" kern="0" cap="none" spc="0" normalizeH="0" baseline="0" noProof="0" dirty="0">
                  <a:ln>
                    <a:noFill/>
                  </a:ln>
                  <a:solidFill>
                    <a:srgbClr val="413C3A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</a:rPr>
                <a:t>V</a:t>
              </a:r>
              <a:endParaRPr kumimoji="0" lang="en-US" sz="1050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</a:endParaRP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AED1579-3304-F428-1A99-4F84DAC6044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846211" y="3491579"/>
            <a:ext cx="3300804" cy="14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443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24628-B917-BF9D-B5CD-F5D82D201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fibers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F957D0-A2F1-F6CD-E313-10C2384C3D41}"/>
              </a:ext>
            </a:extLst>
          </p:cNvPr>
          <p:cNvSpPr/>
          <p:nvPr/>
        </p:nvSpPr>
        <p:spPr>
          <a:xfrm>
            <a:off x="1030215" y="2812768"/>
            <a:ext cx="2915828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400" b="1" dirty="0">
                <a:sym typeface="Wingdings" panose="05000000000000000000" pitchFamily="2" charset="2"/>
              </a:rPr>
              <a:t> </a:t>
            </a:r>
            <a:r>
              <a:rPr lang="en-US" sz="1400" dirty="0">
                <a:sym typeface="Wingdings" panose="05000000000000000000" pitchFamily="2" charset="2"/>
              </a:rPr>
              <a:t>measuring </a:t>
            </a:r>
            <a:r>
              <a:rPr lang="en-US" sz="1400" dirty="0"/>
              <a:t>spectral shift of light reflected by each FBG:</a:t>
            </a: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</a:rPr>
              <a:t>Continuous temperature monitoring at each FBG location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  <a:sym typeface="Wingdings" panose="05000000000000000000" pitchFamily="2" charset="2"/>
              </a:rPr>
              <a:t>Decoupled mechanically by Teflon tubing</a:t>
            </a:r>
            <a:endParaRPr lang="en-US" sz="1400" dirty="0">
              <a:solidFill>
                <a:srgbClr val="00B05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D85319"/>
                </a:solidFill>
              </a:rPr>
              <a:t>Brittle; high spatial resolution over long length is cumbersome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D6FED3-A4A7-77AF-692F-23B8F6A64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8367" y="1375415"/>
            <a:ext cx="2399524" cy="12895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5F8C617-8814-9F66-7482-3DC03EDF1412}"/>
              </a:ext>
            </a:extLst>
          </p:cNvPr>
          <p:cNvSpPr/>
          <p:nvPr/>
        </p:nvSpPr>
        <p:spPr>
          <a:xfrm>
            <a:off x="1030215" y="704386"/>
            <a:ext cx="2511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chemeClr val="accent2"/>
                </a:solidFill>
                <a:sym typeface="Wingdings" panose="05000000000000000000" pitchFamily="2" charset="2"/>
              </a:rPr>
              <a:t>FBG studied by Hugo Bajas at SPC till mid-2024</a:t>
            </a:r>
            <a:endParaRPr lang="en-US" sz="1400" dirty="0">
              <a:solidFill>
                <a:schemeClr val="accent2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101544A-69AC-DC68-05A5-A505394870EF}"/>
              </a:ext>
            </a:extLst>
          </p:cNvPr>
          <p:cNvGrpSpPr/>
          <p:nvPr/>
        </p:nvGrpSpPr>
        <p:grpSpPr>
          <a:xfrm>
            <a:off x="4333179" y="503174"/>
            <a:ext cx="4270342" cy="2256115"/>
            <a:chOff x="4333179" y="503174"/>
            <a:chExt cx="4270342" cy="22561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208BE7D-3B4B-C1A1-12D7-B8522F77C2DD}"/>
                </a:ext>
              </a:extLst>
            </p:cNvPr>
            <p:cNvSpPr/>
            <p:nvPr/>
          </p:nvSpPr>
          <p:spPr>
            <a:xfrm>
              <a:off x="4333179" y="503174"/>
              <a:ext cx="4121426" cy="10520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spcAft>
                  <a:spcPts val="600"/>
                </a:spcAft>
              </a:pPr>
              <a:r>
                <a:rPr lang="en-US" sz="1400" dirty="0">
                  <a:sym typeface="Wingdings" panose="05000000000000000000" pitchFamily="2" charset="2"/>
                </a:rPr>
                <a:t>SPC samples in 2025 will include bare fibers for Distributed Fiber Optic Sensing (DFOS) using: </a:t>
              </a:r>
            </a:p>
            <a:p>
              <a:pPr marL="342900" indent="-342900" algn="l">
                <a:lnSpc>
                  <a:spcPct val="110000"/>
                </a:lnSpc>
                <a:spcAft>
                  <a:spcPts val="600"/>
                </a:spcAft>
                <a:buFont typeface="+mj-lt"/>
                <a:buAutoNum type="arabicPeriod"/>
              </a:pPr>
              <a:r>
                <a:rPr lang="en-US" sz="1400" b="1" dirty="0"/>
                <a:t>Rayleigh OFDR by ENEA:</a:t>
              </a:r>
              <a:br>
                <a:rPr lang="en-US" sz="1400" dirty="0">
                  <a:solidFill>
                    <a:schemeClr val="accent2"/>
                  </a:solidFill>
                </a:rPr>
              </a:br>
              <a:r>
                <a:rPr lang="en-US" sz="1100" dirty="0"/>
                <a:t>Spatial resolution ~5 mm, Rate ~100 Hz, Range ~0.1 km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CD6E786-FDA1-E3CF-ACFE-B7608A5FF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1394" y="1624110"/>
              <a:ext cx="2369250" cy="112103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705CAB4-B46A-1C99-31FC-E617D68E5481}"/>
                </a:ext>
              </a:extLst>
            </p:cNvPr>
            <p:cNvSpPr txBox="1"/>
            <p:nvPr/>
          </p:nvSpPr>
          <p:spPr>
            <a:xfrm>
              <a:off x="7139155" y="1666682"/>
              <a:ext cx="1464366" cy="10926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D85319"/>
                  </a:solidFill>
                </a:rPr>
                <a:t>Sensitivity decreasing at low temperature</a:t>
              </a:r>
            </a:p>
            <a:p>
              <a:pPr>
                <a:spcBef>
                  <a:spcPts val="600"/>
                </a:spcBef>
              </a:pPr>
              <a:r>
                <a:rPr lang="en-US" sz="900" dirty="0">
                  <a:hlinkClick r:id="rId4"/>
                </a:rPr>
                <a:t>https://doi.org/10.1109/</a:t>
              </a:r>
              <a:br>
                <a:rPr lang="en-US" sz="900" dirty="0">
                  <a:hlinkClick r:id="rId4"/>
                </a:rPr>
              </a:br>
              <a:r>
                <a:rPr lang="en-US" sz="900" dirty="0">
                  <a:hlinkClick r:id="rId4"/>
                </a:rPr>
                <a:t>TASC.2025.3532931</a:t>
              </a:r>
              <a:endParaRPr lang="en-US" sz="9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9FAB0D4-E2F8-089A-1293-FBD936F3E957}"/>
              </a:ext>
            </a:extLst>
          </p:cNvPr>
          <p:cNvGrpSpPr/>
          <p:nvPr/>
        </p:nvGrpSpPr>
        <p:grpSpPr>
          <a:xfrm>
            <a:off x="4333179" y="2909333"/>
            <a:ext cx="4343229" cy="1948932"/>
            <a:chOff x="4333179" y="2909333"/>
            <a:chExt cx="4343229" cy="19489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F59E1A-7D1F-5358-1043-5EA8753BC872}"/>
                </a:ext>
              </a:extLst>
            </p:cNvPr>
            <p:cNvSpPr/>
            <p:nvPr/>
          </p:nvSpPr>
          <p:spPr>
            <a:xfrm>
              <a:off x="4333179" y="2909333"/>
              <a:ext cx="4270342" cy="501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10000"/>
                </a:lnSpc>
                <a:spcBef>
                  <a:spcPts val="9000"/>
                </a:spcBef>
                <a:spcAft>
                  <a:spcPts val="600"/>
                </a:spcAft>
                <a:buFont typeface="+mj-lt"/>
                <a:buAutoNum type="arabicPeriod" startAt="2"/>
              </a:pPr>
              <a:r>
                <a:rPr lang="en-US" sz="1400" b="1" dirty="0"/>
                <a:t>Brillouin OFDA by University of Campania:</a:t>
              </a:r>
              <a:br>
                <a:rPr lang="en-US" sz="1400" dirty="0">
                  <a:solidFill>
                    <a:schemeClr val="accent2"/>
                  </a:solidFill>
                </a:rPr>
              </a:br>
              <a:r>
                <a:rPr lang="en-US" sz="1100" dirty="0"/>
                <a:t>Spatial resolution ~10 mm, Rate ~10 Hz, Range ~0.3 km</a:t>
              </a:r>
              <a:endParaRPr lang="en-US" sz="1400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C314A3-CAB5-429D-3A50-3CFBD60EF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83940" y="3473732"/>
              <a:ext cx="1716157" cy="138453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69750F-9F1D-A6F7-37E4-A06B21AAA011}"/>
                </a:ext>
              </a:extLst>
            </p:cNvPr>
            <p:cNvSpPr txBox="1"/>
            <p:nvPr/>
          </p:nvSpPr>
          <p:spPr>
            <a:xfrm>
              <a:off x="6727857" y="3518077"/>
              <a:ext cx="1948551" cy="12464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>
                  <a:solidFill>
                    <a:srgbClr val="D85319"/>
                  </a:solidFill>
                </a:rPr>
                <a:t>Closed-loop sensing</a:t>
              </a:r>
            </a:p>
            <a:p>
              <a:pPr>
                <a:spcAft>
                  <a:spcPts val="600"/>
                </a:spcAft>
              </a:pPr>
              <a:r>
                <a:rPr lang="en-US" sz="1400" dirty="0">
                  <a:solidFill>
                    <a:srgbClr val="00B050"/>
                  </a:solidFill>
                </a:rPr>
                <a:t>Sensitivity increasing at low temperature (!)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US" sz="900" dirty="0">
                  <a:hlinkClick r:id="rId6"/>
                </a:rPr>
                <a:t>https://doi.org/10.1109/</a:t>
              </a:r>
              <a:br>
                <a:rPr lang="en-US" sz="900" dirty="0">
                  <a:hlinkClick r:id="rId6"/>
                </a:rPr>
              </a:br>
              <a:r>
                <a:rPr lang="en-US" sz="900" dirty="0">
                  <a:hlinkClick r:id="rId6"/>
                </a:rPr>
                <a:t>SAS60918.2024.10636574</a:t>
              </a:r>
              <a:endParaRPr lang="en-US" sz="900" dirty="0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DA618C5-F2E8-0231-771C-126774E79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17246" y="3560476"/>
              <a:ext cx="1326737" cy="6852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125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2B291-9A07-C890-F634-3B85FAE41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sample – LASSO coil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8C6F679-ABB6-E1F9-E3B0-0EA855491DF2}"/>
              </a:ext>
            </a:extLst>
          </p:cNvPr>
          <p:cNvGrpSpPr/>
          <p:nvPr/>
        </p:nvGrpSpPr>
        <p:grpSpPr>
          <a:xfrm>
            <a:off x="348161" y="642837"/>
            <a:ext cx="3968055" cy="4282178"/>
            <a:chOff x="392611" y="411072"/>
            <a:chExt cx="3968055" cy="42821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F8E8D28-3209-EF84-10BB-6B20954B27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8617"/>
            <a:stretch/>
          </p:blipFill>
          <p:spPr>
            <a:xfrm>
              <a:off x="579616" y="1402927"/>
              <a:ext cx="1620000" cy="2349849"/>
            </a:xfrm>
            <a:prstGeom prst="roundRect">
              <a:avLst>
                <a:gd name="adj" fmla="val 3598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86B2611-C4B0-3B4B-08A3-C407B6F27B7F}"/>
                </a:ext>
              </a:extLst>
            </p:cNvPr>
            <p:cNvSpPr txBox="1"/>
            <p:nvPr/>
          </p:nvSpPr>
          <p:spPr>
            <a:xfrm>
              <a:off x="783005" y="3851994"/>
              <a:ext cx="3294992" cy="8412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indent="-17145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400" kern="0" dirty="0"/>
                <a:t>20-turn flat racetrack</a:t>
              </a:r>
            </a:p>
            <a:p>
              <a:pPr marL="171450" indent="-17145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400" kern="0" dirty="0"/>
                <a:t>Fiberglass turn insulation</a:t>
              </a:r>
            </a:p>
            <a:p>
              <a:pPr marL="171450" indent="-17145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400" kern="0" dirty="0"/>
                <a:t>Impregnated and i</a:t>
              </a:r>
              <a:r>
                <a:rPr lang="en-US" sz="1400" dirty="0"/>
                <a:t>ndirectly cooled</a:t>
              </a:r>
              <a:endParaRPr lang="en-US" sz="1400" kern="0" dirty="0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A8688C5-D035-C842-F431-EAD3989CC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9380" y="728088"/>
              <a:ext cx="3317933" cy="435879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5606DC1-050E-022D-0F15-5ADDB5CF0FCF}"/>
                </a:ext>
              </a:extLst>
            </p:cNvPr>
            <p:cNvGrpSpPr/>
            <p:nvPr/>
          </p:nvGrpSpPr>
          <p:grpSpPr>
            <a:xfrm>
              <a:off x="2322778" y="1427103"/>
              <a:ext cx="1986332" cy="2274962"/>
              <a:chOff x="2322778" y="1427103"/>
              <a:chExt cx="1986332" cy="2274962"/>
            </a:xfrm>
          </p:grpSpPr>
          <p:pic>
            <p:nvPicPr>
              <p:cNvPr id="15" name="Grafik 117">
                <a:extLst>
                  <a:ext uri="{FF2B5EF4-FFF2-40B4-BE49-F238E27FC236}">
                    <a16:creationId xmlns:a16="http://schemas.microsoft.com/office/drawing/2014/main" id="{31A8BCB0-E61C-4AA7-A36D-A1A1A06749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80870"/>
              <a:stretch/>
            </p:blipFill>
            <p:spPr>
              <a:xfrm>
                <a:off x="2425490" y="1980113"/>
                <a:ext cx="1516033" cy="1041687"/>
              </a:xfrm>
              <a:prstGeom prst="rect">
                <a:avLst/>
              </a:prstGeom>
            </p:spPr>
          </p:pic>
          <p:sp>
            <p:nvSpPr>
              <p:cNvPr id="16" name="TextBox 2">
                <a:extLst>
                  <a:ext uri="{FF2B5EF4-FFF2-40B4-BE49-F238E27FC236}">
                    <a16:creationId xmlns:a16="http://schemas.microsoft.com/office/drawing/2014/main" id="{5F42644C-2E71-169E-9CAA-CF34D83D64FF}"/>
                  </a:ext>
                </a:extLst>
              </p:cNvPr>
              <p:cNvSpPr txBox="1"/>
              <p:nvPr/>
            </p:nvSpPr>
            <p:spPr>
              <a:xfrm rot="10800000" flipV="1">
                <a:off x="2509094" y="1427103"/>
                <a:ext cx="1425742" cy="3847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48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~13% DMSO </a:t>
                </a:r>
                <a:b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48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</a:b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48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(common cryoprotective agent)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74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Wingdings" panose="05000000000000000000" pitchFamily="2" charset="2"/>
                </a:endParaRPr>
              </a:p>
            </p:txBody>
          </p:sp>
          <p:cxnSp>
            <p:nvCxnSpPr>
              <p:cNvPr id="17" name="Gerader Verbinder 124">
                <a:extLst>
                  <a:ext uri="{FF2B5EF4-FFF2-40B4-BE49-F238E27FC236}">
                    <a16:creationId xmlns:a16="http://schemas.microsoft.com/office/drawing/2014/main" id="{F2CFE811-C337-6ABF-203E-3C76BE29CC4B}"/>
                  </a:ext>
                </a:extLst>
              </p:cNvPr>
              <p:cNvCxnSpPr>
                <a:cxnSpLocks/>
                <a:endCxn id="24" idx="0"/>
              </p:cNvCxnSpPr>
              <p:nvPr/>
            </p:nvCxnSpPr>
            <p:spPr>
              <a:xfrm flipH="1">
                <a:off x="2839359" y="2831466"/>
                <a:ext cx="859718" cy="378156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8" name="TextBox 2">
                <a:extLst>
                  <a:ext uri="{FF2B5EF4-FFF2-40B4-BE49-F238E27FC236}">
                    <a16:creationId xmlns:a16="http://schemas.microsoft.com/office/drawing/2014/main" id="{88C530FB-DB81-3265-A1C9-70CB123E6464}"/>
                  </a:ext>
                </a:extLst>
              </p:cNvPr>
              <p:cNvSpPr txBox="1"/>
              <p:nvPr/>
            </p:nvSpPr>
            <p:spPr>
              <a:xfrm rot="10800000" flipV="1">
                <a:off x="3275946" y="3209622"/>
                <a:ext cx="1033164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Steel casing</a:t>
                </a:r>
                <a:b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</a:b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(2 welded U-shapes, 4 mm thick)</a:t>
                </a:r>
              </a:p>
            </p:txBody>
          </p:sp>
          <p:cxnSp>
            <p:nvCxnSpPr>
              <p:cNvPr id="19" name="Gerader Verbinder 124">
                <a:extLst>
                  <a:ext uri="{FF2B5EF4-FFF2-40B4-BE49-F238E27FC236}">
                    <a16:creationId xmlns:a16="http://schemas.microsoft.com/office/drawing/2014/main" id="{6875BCB6-E401-B901-F86E-9FB440AF7BDB}"/>
                  </a:ext>
                </a:extLst>
              </p:cNvPr>
              <p:cNvCxnSpPr>
                <a:cxnSpLocks/>
                <a:stCxn id="24" idx="0"/>
              </p:cNvCxnSpPr>
              <p:nvPr/>
            </p:nvCxnSpPr>
            <p:spPr>
              <a:xfrm flipH="1" flipV="1">
                <a:off x="2626326" y="2854325"/>
                <a:ext cx="213033" cy="355297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B1D11F45-6457-CA47-2312-8F494E3EA2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66603" y="1923193"/>
                <a:ext cx="1403924" cy="0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F8B6FC3-FD48-A3FF-604F-F8FDC7086F7F}"/>
                  </a:ext>
                </a:extLst>
              </p:cNvPr>
              <p:cNvSpPr txBox="1"/>
              <p:nvPr/>
            </p:nvSpPr>
            <p:spPr>
              <a:xfrm>
                <a:off x="2984448" y="1869332"/>
                <a:ext cx="398112" cy="107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36000" tIns="0" rIns="36000" bIns="0">
                <a:spAutoFit/>
              </a:bodyPr>
              <a:lstStyle/>
              <a:p>
                <a:pPr algn="ctr">
                  <a:spcAft>
                    <a:spcPts val="400"/>
                  </a:spcAft>
                </a:pPr>
                <a:r>
                  <a:rPr lang="en-US" sz="700" kern="0" dirty="0"/>
                  <a:t>142 mm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81B031C-6D5A-9455-1D76-D3B9F632BD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76639" y="2031200"/>
                <a:ext cx="0" cy="906937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843739B-9DED-1E28-DDD3-9C646FC71A1A}"/>
                  </a:ext>
                </a:extLst>
              </p:cNvPr>
              <p:cNvSpPr txBox="1"/>
              <p:nvPr/>
            </p:nvSpPr>
            <p:spPr>
              <a:xfrm rot="16200000">
                <a:off x="2202429" y="2430807"/>
                <a:ext cx="348421" cy="107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36000" tIns="0" rIns="36000" bIns="0">
                <a:spAutoFit/>
              </a:bodyPr>
              <a:lstStyle/>
              <a:p>
                <a:pPr algn="ctr">
                  <a:spcAft>
                    <a:spcPts val="400"/>
                  </a:spcAft>
                </a:pPr>
                <a:r>
                  <a:rPr lang="en-US" sz="700" dirty="0"/>
                  <a:t>9</a:t>
                </a:r>
                <a:r>
                  <a:rPr lang="en-US" sz="700" kern="0" dirty="0"/>
                  <a:t>2 mm</a:t>
                </a:r>
              </a:p>
            </p:txBody>
          </p:sp>
          <p:sp>
            <p:nvSpPr>
              <p:cNvPr id="24" name="TextBox 2">
                <a:extLst>
                  <a:ext uri="{FF2B5EF4-FFF2-40B4-BE49-F238E27FC236}">
                    <a16:creationId xmlns:a16="http://schemas.microsoft.com/office/drawing/2014/main" id="{F6D9D2D5-7B06-A9B5-703A-EDF52C1AFCB3}"/>
                  </a:ext>
                </a:extLst>
              </p:cNvPr>
              <p:cNvSpPr txBox="1"/>
              <p:nvPr/>
            </p:nvSpPr>
            <p:spPr>
              <a:xfrm rot="10800000" flipV="1">
                <a:off x="2322778" y="3209622"/>
                <a:ext cx="1033163" cy="3847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Inlet cooling</a:t>
                </a:r>
                <a:b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</a:b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(supercritical helium)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25" name="Gerader Verbinder 121">
                <a:extLst>
                  <a:ext uri="{FF2B5EF4-FFF2-40B4-BE49-F238E27FC236}">
                    <a16:creationId xmlns:a16="http://schemas.microsoft.com/office/drawing/2014/main" id="{7387FB6E-D00A-C5DF-93C9-7D31B4FE30F5}"/>
                  </a:ext>
                </a:extLst>
              </p:cNvPr>
              <p:cNvCxnSpPr>
                <a:cxnSpLocks/>
                <a:stCxn id="18" idx="0"/>
              </p:cNvCxnSpPr>
              <p:nvPr/>
            </p:nvCxnSpPr>
            <p:spPr>
              <a:xfrm flipH="1" flipV="1">
                <a:off x="3636688" y="2889250"/>
                <a:ext cx="155840" cy="320372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Gerader Verbinder 121">
                <a:extLst>
                  <a:ext uri="{FF2B5EF4-FFF2-40B4-BE49-F238E27FC236}">
                    <a16:creationId xmlns:a16="http://schemas.microsoft.com/office/drawing/2014/main" id="{41ECB571-6479-4351-ABFF-25C85E3F0C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57787" y="1814205"/>
                <a:ext cx="112413" cy="333808"/>
              </a:xfrm>
              <a:prstGeom prst="line">
                <a:avLst/>
              </a:prstGeom>
              <a:noFill/>
              <a:ln w="9525" cap="flat" cmpd="sng" algn="ctr">
                <a:solidFill>
                  <a:srgbClr val="00748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0749233-358D-C582-1AAE-36DBAA4FD611}"/>
                </a:ext>
              </a:extLst>
            </p:cNvPr>
            <p:cNvCxnSpPr>
              <a:endCxn id="11" idx="2"/>
            </p:cNvCxnSpPr>
            <p:nvPr/>
          </p:nvCxnSpPr>
          <p:spPr>
            <a:xfrm flipV="1">
              <a:off x="1655087" y="1163967"/>
              <a:ext cx="573260" cy="972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FEFC4E8-DDA0-F925-D213-BBDEF86A36DF}"/>
                </a:ext>
              </a:extLst>
            </p:cNvPr>
            <p:cNvSpPr txBox="1"/>
            <p:nvPr/>
          </p:nvSpPr>
          <p:spPr>
            <a:xfrm>
              <a:off x="392611" y="411072"/>
              <a:ext cx="396805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en-US" sz="1200" kern="0" dirty="0">
                  <a:solidFill>
                    <a:schemeClr val="tx1"/>
                  </a:solidFill>
                </a:rPr>
                <a:t>Laminated stacked-tape soldered conductor (</a:t>
              </a:r>
              <a:r>
                <a:rPr lang="en-US" sz="1200" kern="0" dirty="0">
                  <a:solidFill>
                    <a:schemeClr val="accent2"/>
                  </a:solidFill>
                </a:rPr>
                <a:t>LASSO</a:t>
              </a:r>
              <a:r>
                <a:rPr lang="en-US" sz="1200" kern="0" dirty="0">
                  <a:solidFill>
                    <a:schemeClr val="tx1"/>
                  </a:solidFill>
                </a:rPr>
                <a:t>)</a:t>
              </a:r>
              <a:endParaRPr lang="en-US" sz="1200" kern="0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9DD06CC-F6CF-5AA8-DDAA-9F45FA244143}"/>
              </a:ext>
            </a:extLst>
          </p:cNvPr>
          <p:cNvGrpSpPr/>
          <p:nvPr/>
        </p:nvGrpSpPr>
        <p:grpSpPr>
          <a:xfrm>
            <a:off x="4397027" y="684325"/>
            <a:ext cx="4589318" cy="4240690"/>
            <a:chOff x="4397027" y="651900"/>
            <a:chExt cx="4589318" cy="4240690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6AFED722-CBF2-C8D2-84A2-69B0D657E2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0593" b="1112"/>
            <a:stretch/>
          </p:blipFill>
          <p:spPr>
            <a:xfrm>
              <a:off x="4485894" y="651900"/>
              <a:ext cx="2159389" cy="761721"/>
            </a:xfrm>
            <a:prstGeom prst="rect">
              <a:avLst/>
            </a:prstGeom>
          </p:spPr>
        </p:pic>
        <p:sp>
          <p:nvSpPr>
            <p:cNvPr id="6" name="TextBox 15">
              <a:extLst>
                <a:ext uri="{FF2B5EF4-FFF2-40B4-BE49-F238E27FC236}">
                  <a16:creationId xmlns:a16="http://schemas.microsoft.com/office/drawing/2014/main" id="{4B78D13A-5AA1-338F-26C2-0E8E5D64B92F}"/>
                </a:ext>
              </a:extLst>
            </p:cNvPr>
            <p:cNvSpPr txBox="1"/>
            <p:nvPr/>
          </p:nvSpPr>
          <p:spPr>
            <a:xfrm>
              <a:off x="4397027" y="2277598"/>
              <a:ext cx="4589318" cy="10464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spcAft>
                  <a:spcPts val="1200"/>
                </a:spcAft>
                <a:buFont typeface="+mj-lt"/>
                <a:buAutoNum type="arabicParenBoth"/>
              </a:pPr>
              <a:r>
                <a:rPr lang="en-US" sz="1400" dirty="0">
                  <a:sym typeface="Wingdings" panose="05000000000000000000" pitchFamily="2" charset="2"/>
                </a:rPr>
                <a:t>Twisted-pair Nb</a:t>
              </a:r>
              <a:r>
                <a:rPr lang="en-US" sz="1400" baseline="-25000" dirty="0">
                  <a:sym typeface="Wingdings" panose="05000000000000000000" pitchFamily="2" charset="2"/>
                </a:rPr>
                <a:t>3</a:t>
              </a:r>
              <a:r>
                <a:rPr lang="en-US" sz="1400" dirty="0">
                  <a:sym typeface="Wingdings" panose="05000000000000000000" pitchFamily="2" charset="2"/>
                </a:rPr>
                <a:t>Sn 0.2 mm, acrylate insulation</a:t>
              </a:r>
            </a:p>
            <a:p>
              <a:pPr marL="342900" indent="-342900">
                <a:spcAft>
                  <a:spcPts val="1200"/>
                </a:spcAft>
                <a:buFont typeface="+mj-lt"/>
                <a:buAutoNum type="arabicParenBoth"/>
              </a:pPr>
              <a:r>
                <a:rPr lang="en-US" sz="1400" dirty="0">
                  <a:sym typeface="Wingdings" panose="05000000000000000000" pitchFamily="2" charset="2"/>
                </a:rPr>
                <a:t>Type K 0.2 mm, ~60 joints, wrapped copper shield</a:t>
              </a:r>
            </a:p>
            <a:p>
              <a:pPr marL="342900" indent="-342900">
                <a:spcAft>
                  <a:spcPts val="1200"/>
                </a:spcAft>
                <a:buFont typeface="+mj-lt"/>
                <a:buAutoNum type="arabicParenBoth"/>
              </a:pPr>
              <a:r>
                <a:rPr lang="en-US" sz="1400" dirty="0">
                  <a:sym typeface="Wingdings" panose="05000000000000000000" pitchFamily="2" charset="2"/>
                </a:rPr>
                <a:t>48 FBGs in 0.6 mm Teflon tubing in 4 paths: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E5FFA38-BDDE-1F36-5D20-A02564CB7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85894" y="3511757"/>
              <a:ext cx="4234695" cy="1380833"/>
            </a:xfrm>
            <a:prstGeom prst="rect">
              <a:avLst/>
            </a:prstGeom>
          </p:spPr>
        </p:pic>
        <p:pic>
          <p:nvPicPr>
            <p:cNvPr id="48" name="Grafik 5">
              <a:extLst>
                <a:ext uri="{FF2B5EF4-FFF2-40B4-BE49-F238E27FC236}">
                  <a16:creationId xmlns:a16="http://schemas.microsoft.com/office/drawing/2014/main" id="{23F3000E-137D-69B9-56D4-FCE30A9FA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57632" y="651900"/>
              <a:ext cx="1952744" cy="1437980"/>
            </a:xfrm>
            <a:prstGeom prst="rect">
              <a:avLst/>
            </a:prstGeom>
          </p:spPr>
        </p:pic>
        <p:pic>
          <p:nvPicPr>
            <p:cNvPr id="49" name="Grafik 15">
              <a:extLst>
                <a:ext uri="{FF2B5EF4-FFF2-40B4-BE49-F238E27FC236}">
                  <a16:creationId xmlns:a16="http://schemas.microsoft.com/office/drawing/2014/main" id="{C516F62E-C99B-95A2-ED0A-AB76FFD6A3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8462"/>
            <a:stretch/>
          </p:blipFill>
          <p:spPr>
            <a:xfrm>
              <a:off x="4485894" y="1524514"/>
              <a:ext cx="2159389" cy="565366"/>
            </a:xfrm>
            <a:prstGeom prst="rect">
              <a:avLst/>
            </a:prstGeom>
          </p:spPr>
        </p:pic>
        <p:sp>
          <p:nvSpPr>
            <p:cNvPr id="50" name="TextBox 15">
              <a:extLst>
                <a:ext uri="{FF2B5EF4-FFF2-40B4-BE49-F238E27FC236}">
                  <a16:creationId xmlns:a16="http://schemas.microsoft.com/office/drawing/2014/main" id="{74DD3405-8801-69AF-5DCB-7E416C6A99D3}"/>
                </a:ext>
              </a:extLst>
            </p:cNvPr>
            <p:cNvSpPr txBox="1"/>
            <p:nvPr/>
          </p:nvSpPr>
          <p:spPr>
            <a:xfrm>
              <a:off x="7289378" y="1681092"/>
              <a:ext cx="48796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>
                  <a:sym typeface="Wingdings" panose="05000000000000000000" pitchFamily="2" charset="2"/>
                </a:rPr>
                <a:t>(1)</a:t>
              </a:r>
            </a:p>
          </p:txBody>
        </p:sp>
        <p:sp>
          <p:nvSpPr>
            <p:cNvPr id="51" name="TextBox 15">
              <a:extLst>
                <a:ext uri="{FF2B5EF4-FFF2-40B4-BE49-F238E27FC236}">
                  <a16:creationId xmlns:a16="http://schemas.microsoft.com/office/drawing/2014/main" id="{7C0C1403-A930-65AD-922D-BF81EE447B56}"/>
                </a:ext>
              </a:extLst>
            </p:cNvPr>
            <p:cNvSpPr txBox="1"/>
            <p:nvPr/>
          </p:nvSpPr>
          <p:spPr>
            <a:xfrm>
              <a:off x="7289379" y="1145367"/>
              <a:ext cx="48796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>
                  <a:sym typeface="Wingdings" panose="05000000000000000000" pitchFamily="2" charset="2"/>
                </a:rPr>
                <a:t>(2)</a:t>
              </a:r>
            </a:p>
          </p:txBody>
        </p:sp>
        <p:sp>
          <p:nvSpPr>
            <p:cNvPr id="52" name="TextBox 15">
              <a:extLst>
                <a:ext uri="{FF2B5EF4-FFF2-40B4-BE49-F238E27FC236}">
                  <a16:creationId xmlns:a16="http://schemas.microsoft.com/office/drawing/2014/main" id="{9AE93CF0-4F90-AEA9-BE06-859521D896E2}"/>
                </a:ext>
              </a:extLst>
            </p:cNvPr>
            <p:cNvSpPr txBox="1"/>
            <p:nvPr/>
          </p:nvSpPr>
          <p:spPr>
            <a:xfrm>
              <a:off x="8261328" y="875802"/>
              <a:ext cx="48796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>
                  <a:sym typeface="Wingdings" panose="05000000000000000000" pitchFamily="2" charset="2"/>
                </a:rPr>
                <a:t>(3)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989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9A7CB31-E4DC-4063-BDCD-36DC5F1DA1C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822</Words>
  <Application>Microsoft Office PowerPoint</Application>
  <PresentationFormat>On-screen Show (16:9)</PresentationFormat>
  <Paragraphs>122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Franklin Gothic Demi Cond</vt:lpstr>
      <vt:lpstr>Symbol</vt:lpstr>
      <vt:lpstr>Wingdings</vt:lpstr>
      <vt:lpstr>Thème Office</vt:lpstr>
      <vt:lpstr>HTS quench detection using optical fibers, SQD wires and thermocouple arrays</vt:lpstr>
      <vt:lpstr>PowerPoint Presentation</vt:lpstr>
      <vt:lpstr>Introduction</vt:lpstr>
      <vt:lpstr>SQD</vt:lpstr>
      <vt:lpstr>SQD: quench temperature of HTS conductors?</vt:lpstr>
      <vt:lpstr>SQD: testing on sub-size fusion conductors</vt:lpstr>
      <vt:lpstr>Thermocouple chain</vt:lpstr>
      <vt:lpstr>Optical fibers</vt:lpstr>
      <vt:lpstr>Test sample – LASSO coil</vt:lpstr>
      <vt:lpstr>Detection response</vt:lpstr>
      <vt:lpstr>Nb3Sn coil: recycle of the instrumentation plate</vt:lpstr>
      <vt:lpstr>New tooling for QD sensors</vt:lpstr>
      <vt:lpstr>Future plans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Bykovskiy Nikolay</cp:lastModifiedBy>
  <cp:revision>2478</cp:revision>
  <cp:lastPrinted>2021-12-03T15:56:54Z</cp:lastPrinted>
  <dcterms:created xsi:type="dcterms:W3CDTF">2019-04-02T06:24:35Z</dcterms:created>
  <dcterms:modified xsi:type="dcterms:W3CDTF">2025-04-01T09:32:47Z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