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71" r:id="rId2"/>
    <p:sldId id="349" r:id="rId3"/>
    <p:sldId id="333" r:id="rId4"/>
    <p:sldId id="359" r:id="rId5"/>
    <p:sldId id="360" r:id="rId6"/>
    <p:sldId id="361" r:id="rId7"/>
    <p:sldId id="340" r:id="rId8"/>
    <p:sldId id="345" r:id="rId9"/>
    <p:sldId id="344" r:id="rId10"/>
    <p:sldId id="352" r:id="rId11"/>
    <p:sldId id="353" r:id="rId12"/>
    <p:sldId id="341" r:id="rId13"/>
    <p:sldId id="337" r:id="rId14"/>
    <p:sldId id="354" r:id="rId15"/>
    <p:sldId id="348" r:id="rId16"/>
    <p:sldId id="343" r:id="rId17"/>
    <p:sldId id="357" r:id="rId18"/>
    <p:sldId id="339" r:id="rId19"/>
    <p:sldId id="35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6" autoAdjust="0"/>
    <p:restoredTop sz="94660"/>
  </p:normalViewPr>
  <p:slideViewPr>
    <p:cSldViewPr snapToGrid="0">
      <p:cViewPr varScale="1">
        <p:scale>
          <a:sx n="74" d="100"/>
          <a:sy n="74" d="100"/>
        </p:scale>
        <p:origin x="208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4" d="100"/>
          <a:sy n="124" d="100"/>
        </p:scale>
        <p:origin x="496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0A6598-93DF-D5CB-4E46-68F5552C6E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3C7A5D-9BF0-009E-C8A3-6110AD14B83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8022F-6ABC-4B1C-8867-BB727B33C823}" type="datetimeFigureOut">
              <a:rPr lang="en-CH" smtClean="0"/>
              <a:t>04/03/2025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B23094-A1CF-3CAB-2508-5AFC025AD67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759DBF-37A1-6CFA-3470-E9E596F79D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C7119-D0C3-42DB-B371-6799C1EF8A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385832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0A59F7-3798-4934-A7E3-87D128CC52BF}" type="datetimeFigureOut">
              <a:rPr lang="en-CH" smtClean="0"/>
              <a:t>04/03/2025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20A6A-40D5-45E6-BD80-2645EDC1308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71671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302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21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97758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5996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14435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824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158464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34838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984596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2847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200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090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025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876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082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61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4/3/2025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078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2644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429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477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6462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Jens Steckert | UQDS</a:t>
            </a:r>
          </a:p>
        </p:txBody>
      </p:sp>
    </p:spTree>
    <p:extLst>
      <p:ext uri="{BB962C8B-B14F-4D97-AF65-F5344CB8AC3E}">
        <p14:creationId xmlns:p14="http://schemas.microsoft.com/office/powerpoint/2010/main" val="331386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7.png"/><Relationship Id="rId7" Type="http://schemas.openxmlformats.org/officeDocument/2006/relationships/image" Target="../media/image3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11" Type="http://schemas.openxmlformats.org/officeDocument/2006/relationships/image" Target="../media/image34.png"/><Relationship Id="rId5" Type="http://schemas.openxmlformats.org/officeDocument/2006/relationships/image" Target="../media/image31.svg"/><Relationship Id="rId10" Type="http://schemas.openxmlformats.org/officeDocument/2006/relationships/image" Target="../media/image16.png"/><Relationship Id="rId4" Type="http://schemas.openxmlformats.org/officeDocument/2006/relationships/image" Target="../media/image30.png"/><Relationship Id="rId9" Type="http://schemas.openxmlformats.org/officeDocument/2006/relationships/image" Target="../media/image29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10" Type="http://schemas.openxmlformats.org/officeDocument/2006/relationships/image" Target="../media/image36.png"/><Relationship Id="rId4" Type="http://schemas.openxmlformats.org/officeDocument/2006/relationships/image" Target="../media/image29.svg"/><Relationship Id="rId9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7" y="3285323"/>
            <a:ext cx="11376025" cy="2153265"/>
          </a:xfrm>
        </p:spPr>
        <p:txBody>
          <a:bodyPr/>
          <a:lstStyle/>
          <a:p>
            <a:r>
              <a:rPr lang="en-GB" sz="4000" dirty="0"/>
              <a:t>Advanced DAQ and Quench Detection using FPGA based UQDS systems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5091608"/>
            <a:ext cx="11538977" cy="1305145"/>
          </a:xfrm>
        </p:spPr>
        <p:txBody>
          <a:bodyPr/>
          <a:lstStyle/>
          <a:p>
            <a:r>
              <a:rPr lang="en-US" b="1" dirty="0"/>
              <a:t>Jens Steckert</a:t>
            </a:r>
            <a:r>
              <a:rPr lang="en-US" dirty="0"/>
              <a:t>, Reiner Denz, Tomasz Podzorny, Jelena Spasic </a:t>
            </a:r>
            <a:br>
              <a:rPr lang="en-US" dirty="0"/>
            </a:br>
            <a:r>
              <a:rPr lang="en-US" dirty="0"/>
              <a:t>David Bailey, Daniel Blasco Serrano, Magnus Christensen, Adam Hollos, Josef Kopal, Surbhi Mundra, Guzman Martin, Andrzej Skoczen, Dragos Gabriel Vancea, Vito Vizziello &amp; MPE-EP Colleagues</a:t>
            </a:r>
          </a:p>
          <a:p>
            <a:r>
              <a:rPr lang="en-US" dirty="0"/>
              <a:t>Thanks to SM18 &amp; Test bench crews for their support !</a:t>
            </a:r>
          </a:p>
        </p:txBody>
      </p:sp>
    </p:spTree>
    <p:extLst>
      <p:ext uri="{BB962C8B-B14F-4D97-AF65-F5344CB8AC3E}">
        <p14:creationId xmlns:p14="http://schemas.microsoft.com/office/powerpoint/2010/main" val="3440069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97DD2-FD93-AD82-A6D9-A5943370D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90012"/>
            <a:ext cx="11376025" cy="623185"/>
          </a:xfrm>
        </p:spPr>
        <p:txBody>
          <a:bodyPr/>
          <a:lstStyle/>
          <a:p>
            <a:r>
              <a:rPr lang="en-US" dirty="0"/>
              <a:t>UQDS – more than the “blue boxes”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97CDDE-BC86-974C-E335-6C5895303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7E760A-192B-E887-4744-B9F51742F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405DB3-7D78-6EB7-6B7E-07B7F26DA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D587211-C9CF-DCA1-239D-86BC4002EDDC}"/>
              </a:ext>
            </a:extLst>
          </p:cNvPr>
          <p:cNvSpPr txBox="1">
            <a:spLocks/>
          </p:cNvSpPr>
          <p:nvPr/>
        </p:nvSpPr>
        <p:spPr>
          <a:xfrm>
            <a:off x="407987" y="897738"/>
            <a:ext cx="11556935" cy="313710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It’s a hardware and </a:t>
            </a:r>
            <a:r>
              <a:rPr lang="en-US"/>
              <a:t>Gateware</a:t>
            </a:r>
            <a:r>
              <a:rPr lang="en-US" dirty="0"/>
              <a:t> framework providing building blocks for: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Programmable logic &amp; Flexible Gateware framework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High performance isolated analogue input channels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Interlocks &amp; digital I/O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Communication solution with us precision (with EDAQ)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Allows for rapid development of new electronics </a:t>
            </a:r>
            <a:br>
              <a:rPr lang="en-US" dirty="0"/>
            </a:br>
            <a:r>
              <a:rPr lang="en-US" dirty="0"/>
              <a:t>due to existing “Lego bricks”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744B47-8DE9-E5AD-802D-04C748D2E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558" y="4107799"/>
            <a:ext cx="5227974" cy="226109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FEF3E4B-825F-0F03-A132-44495DD057D5}"/>
              </a:ext>
            </a:extLst>
          </p:cNvPr>
          <p:cNvSpPr/>
          <p:nvPr/>
        </p:nvSpPr>
        <p:spPr>
          <a:xfrm>
            <a:off x="4285115" y="4772634"/>
            <a:ext cx="2960254" cy="6604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UQDSv3 channel (adapted)</a:t>
            </a:r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9A4178-7E23-A72E-EBC6-4A2F92828A59}"/>
              </a:ext>
            </a:extLst>
          </p:cNvPr>
          <p:cNvSpPr/>
          <p:nvPr/>
        </p:nvSpPr>
        <p:spPr>
          <a:xfrm>
            <a:off x="4285115" y="5523838"/>
            <a:ext cx="2960254" cy="6604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UQDSv3 channel (adapted)</a:t>
            </a:r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9DF998-E874-A980-453E-FD67004E3C4D}"/>
              </a:ext>
            </a:extLst>
          </p:cNvPr>
          <p:cNvSpPr/>
          <p:nvPr/>
        </p:nvSpPr>
        <p:spPr>
          <a:xfrm>
            <a:off x="3254577" y="4772634"/>
            <a:ext cx="984107" cy="14528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UQDS </a:t>
            </a:r>
            <a:br>
              <a:rPr lang="en-US" dirty="0"/>
            </a:br>
            <a:r>
              <a:rPr lang="en-US" dirty="0"/>
              <a:t>FPGA</a:t>
            </a:r>
          </a:p>
          <a:p>
            <a:pPr algn="ctr"/>
            <a:r>
              <a:rPr lang="en-US" dirty="0"/>
              <a:t>Block</a:t>
            </a:r>
          </a:p>
          <a:p>
            <a:pPr algn="ctr"/>
            <a:endParaRPr lang="en-US" dirty="0"/>
          </a:p>
          <a:p>
            <a:pPr algn="ctr"/>
            <a:endParaRPr lang="en-CH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F63C02-4DC9-EA53-1C54-3AECC19EC943}"/>
              </a:ext>
            </a:extLst>
          </p:cNvPr>
          <p:cNvSpPr txBox="1"/>
          <p:nvPr/>
        </p:nvSpPr>
        <p:spPr>
          <a:xfrm>
            <a:off x="182379" y="5010726"/>
            <a:ext cx="2494273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Example:</a:t>
            </a:r>
          </a:p>
          <a:p>
            <a:pPr algn="l"/>
            <a:r>
              <a:rPr lang="en-US" dirty="0"/>
              <a:t>DQQDL_004 for LHC </a:t>
            </a:r>
            <a:br>
              <a:rPr lang="en-US" dirty="0"/>
            </a:br>
            <a:r>
              <a:rPr lang="en-US" dirty="0"/>
              <a:t>main dipoles</a:t>
            </a:r>
            <a:br>
              <a:rPr lang="en-US" dirty="0"/>
            </a:br>
            <a:r>
              <a:rPr lang="en-US" dirty="0"/>
              <a:t>&lt; 2 Months to prototype </a:t>
            </a:r>
            <a:endParaRPr lang="en-CH" dirty="0"/>
          </a:p>
        </p:txBody>
      </p:sp>
      <p:sp>
        <p:nvSpPr>
          <p:cNvPr id="17" name="Graphic 13" descr="Puzzle with solid fill">
            <a:extLst>
              <a:ext uri="{FF2B5EF4-FFF2-40B4-BE49-F238E27FC236}">
                <a16:creationId xmlns:a16="http://schemas.microsoft.com/office/drawing/2014/main" id="{18746CDB-19C0-8901-16D0-DAA1C2798464}"/>
              </a:ext>
            </a:extLst>
          </p:cNvPr>
          <p:cNvSpPr/>
          <p:nvPr/>
        </p:nvSpPr>
        <p:spPr>
          <a:xfrm rot="2676465">
            <a:off x="3456355" y="5646324"/>
            <a:ext cx="543143" cy="531190"/>
          </a:xfrm>
          <a:custGeom>
            <a:avLst/>
            <a:gdLst>
              <a:gd name="connsiteX0" fmla="*/ 1556168 w 2407997"/>
              <a:gd name="connsiteY0" fmla="*/ 1827068 h 2407997"/>
              <a:gd name="connsiteX1" fmla="*/ 1426739 w 2407997"/>
              <a:gd name="connsiteY1" fmla="*/ 1429749 h 2407997"/>
              <a:gd name="connsiteX2" fmla="*/ 1447809 w 2407997"/>
              <a:gd name="connsiteY2" fmla="*/ 1408679 h 2407997"/>
              <a:gd name="connsiteX3" fmla="*/ 1851148 w 2407997"/>
              <a:gd name="connsiteY3" fmla="*/ 1532089 h 2407997"/>
              <a:gd name="connsiteX4" fmla="*/ 2064858 w 2407997"/>
              <a:gd name="connsiteY4" fmla="*/ 1703658 h 2407997"/>
              <a:gd name="connsiteX5" fmla="*/ 2407998 w 2407997"/>
              <a:gd name="connsiteY5" fmla="*/ 1360519 h 2407997"/>
              <a:gd name="connsiteX6" fmla="*/ 1896298 w 2407997"/>
              <a:gd name="connsiteY6" fmla="*/ 848819 h 2407997"/>
              <a:gd name="connsiteX7" fmla="*/ 2067868 w 2407997"/>
              <a:gd name="connsiteY7" fmla="*/ 635109 h 2407997"/>
              <a:gd name="connsiteX8" fmla="*/ 2191278 w 2407997"/>
              <a:gd name="connsiteY8" fmla="*/ 231770 h 2407997"/>
              <a:gd name="connsiteX9" fmla="*/ 2170208 w 2407997"/>
              <a:gd name="connsiteY9" fmla="*/ 210700 h 2407997"/>
              <a:gd name="connsiteX10" fmla="*/ 1772888 w 2407997"/>
              <a:gd name="connsiteY10" fmla="*/ 340130 h 2407997"/>
              <a:gd name="connsiteX11" fmla="*/ 1559178 w 2407997"/>
              <a:gd name="connsiteY11" fmla="*/ 511699 h 2407997"/>
              <a:gd name="connsiteX12" fmla="*/ 1047479 w 2407997"/>
              <a:gd name="connsiteY12" fmla="*/ 0 h 2407997"/>
              <a:gd name="connsiteX13" fmla="*/ 701329 w 2407997"/>
              <a:gd name="connsiteY13" fmla="*/ 343140 h 2407997"/>
              <a:gd name="connsiteX14" fmla="*/ 872899 w 2407997"/>
              <a:gd name="connsiteY14" fmla="*/ 556849 h 2407997"/>
              <a:gd name="connsiteX15" fmla="*/ 1002329 w 2407997"/>
              <a:gd name="connsiteY15" fmla="*/ 954169 h 2407997"/>
              <a:gd name="connsiteX16" fmla="*/ 981259 w 2407997"/>
              <a:gd name="connsiteY16" fmla="*/ 975239 h 2407997"/>
              <a:gd name="connsiteX17" fmla="*/ 577919 w 2407997"/>
              <a:gd name="connsiteY17" fmla="*/ 851829 h 2407997"/>
              <a:gd name="connsiteX18" fmla="*/ 364210 w 2407997"/>
              <a:gd name="connsiteY18" fmla="*/ 680259 h 2407997"/>
              <a:gd name="connsiteX19" fmla="*/ 0 w 2407997"/>
              <a:gd name="connsiteY19" fmla="*/ 1047479 h 2407997"/>
              <a:gd name="connsiteX20" fmla="*/ 511699 w 2407997"/>
              <a:gd name="connsiteY20" fmla="*/ 1559178 h 2407997"/>
              <a:gd name="connsiteX21" fmla="*/ 340130 w 2407997"/>
              <a:gd name="connsiteY21" fmla="*/ 1772888 h 2407997"/>
              <a:gd name="connsiteX22" fmla="*/ 216720 w 2407997"/>
              <a:gd name="connsiteY22" fmla="*/ 2176228 h 2407997"/>
              <a:gd name="connsiteX23" fmla="*/ 237790 w 2407997"/>
              <a:gd name="connsiteY23" fmla="*/ 2197298 h 2407997"/>
              <a:gd name="connsiteX24" fmla="*/ 635109 w 2407997"/>
              <a:gd name="connsiteY24" fmla="*/ 2067868 h 2407997"/>
              <a:gd name="connsiteX25" fmla="*/ 848819 w 2407997"/>
              <a:gd name="connsiteY25" fmla="*/ 1896298 h 2407997"/>
              <a:gd name="connsiteX26" fmla="*/ 1360519 w 2407997"/>
              <a:gd name="connsiteY26" fmla="*/ 2407998 h 2407997"/>
              <a:gd name="connsiteX27" fmla="*/ 1727738 w 2407997"/>
              <a:gd name="connsiteY27" fmla="*/ 2040778 h 2407997"/>
              <a:gd name="connsiteX28" fmla="*/ 1556168 w 2407997"/>
              <a:gd name="connsiteY28" fmla="*/ 1827068 h 240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407997" h="2407997">
                <a:moveTo>
                  <a:pt x="1556168" y="1827068"/>
                </a:moveTo>
                <a:cubicBezTo>
                  <a:pt x="1357509" y="1833088"/>
                  <a:pt x="1285269" y="1577238"/>
                  <a:pt x="1426739" y="1429749"/>
                </a:cubicBezTo>
                <a:lnTo>
                  <a:pt x="1447809" y="1408679"/>
                </a:lnTo>
                <a:cubicBezTo>
                  <a:pt x="1595298" y="1267209"/>
                  <a:pt x="1857168" y="1333429"/>
                  <a:pt x="1851148" y="1532089"/>
                </a:cubicBezTo>
                <a:cubicBezTo>
                  <a:pt x="1848138" y="1646468"/>
                  <a:pt x="1983588" y="1784928"/>
                  <a:pt x="2064858" y="1703658"/>
                </a:cubicBezTo>
                <a:lnTo>
                  <a:pt x="2407998" y="1360519"/>
                </a:lnTo>
                <a:lnTo>
                  <a:pt x="1896298" y="848819"/>
                </a:lnTo>
                <a:cubicBezTo>
                  <a:pt x="1815028" y="767549"/>
                  <a:pt x="1953488" y="632099"/>
                  <a:pt x="2067868" y="635109"/>
                </a:cubicBezTo>
                <a:cubicBezTo>
                  <a:pt x="2266528" y="641129"/>
                  <a:pt x="2332748" y="379260"/>
                  <a:pt x="2191278" y="231770"/>
                </a:cubicBezTo>
                <a:lnTo>
                  <a:pt x="2170208" y="210700"/>
                </a:lnTo>
                <a:cubicBezTo>
                  <a:pt x="2022718" y="69230"/>
                  <a:pt x="1766868" y="141470"/>
                  <a:pt x="1772888" y="340130"/>
                </a:cubicBezTo>
                <a:cubicBezTo>
                  <a:pt x="1775898" y="454510"/>
                  <a:pt x="1640448" y="592969"/>
                  <a:pt x="1559178" y="511699"/>
                </a:cubicBezTo>
                <a:lnTo>
                  <a:pt x="1047479" y="0"/>
                </a:lnTo>
                <a:lnTo>
                  <a:pt x="701329" y="343140"/>
                </a:lnTo>
                <a:cubicBezTo>
                  <a:pt x="620059" y="424410"/>
                  <a:pt x="758519" y="559859"/>
                  <a:pt x="872899" y="556849"/>
                </a:cubicBezTo>
                <a:cubicBezTo>
                  <a:pt x="1071559" y="550829"/>
                  <a:pt x="1143799" y="806679"/>
                  <a:pt x="1002329" y="954169"/>
                </a:cubicBezTo>
                <a:lnTo>
                  <a:pt x="981259" y="975239"/>
                </a:lnTo>
                <a:cubicBezTo>
                  <a:pt x="833769" y="1116709"/>
                  <a:pt x="571899" y="1050489"/>
                  <a:pt x="577919" y="851829"/>
                </a:cubicBezTo>
                <a:cubicBezTo>
                  <a:pt x="580929" y="737449"/>
                  <a:pt x="445480" y="598989"/>
                  <a:pt x="364210" y="680259"/>
                </a:cubicBezTo>
                <a:lnTo>
                  <a:pt x="0" y="1047479"/>
                </a:lnTo>
                <a:lnTo>
                  <a:pt x="511699" y="1559178"/>
                </a:lnTo>
                <a:cubicBezTo>
                  <a:pt x="592969" y="1640448"/>
                  <a:pt x="454510" y="1775898"/>
                  <a:pt x="340130" y="1772888"/>
                </a:cubicBezTo>
                <a:cubicBezTo>
                  <a:pt x="141470" y="1766868"/>
                  <a:pt x="75250" y="2028738"/>
                  <a:pt x="216720" y="2176228"/>
                </a:cubicBezTo>
                <a:lnTo>
                  <a:pt x="237790" y="2197298"/>
                </a:lnTo>
                <a:cubicBezTo>
                  <a:pt x="385280" y="2338768"/>
                  <a:pt x="641129" y="2266528"/>
                  <a:pt x="635109" y="2067868"/>
                </a:cubicBezTo>
                <a:cubicBezTo>
                  <a:pt x="632099" y="1953488"/>
                  <a:pt x="767549" y="1815028"/>
                  <a:pt x="848819" y="1896298"/>
                </a:cubicBezTo>
                <a:lnTo>
                  <a:pt x="1360519" y="2407998"/>
                </a:lnTo>
                <a:lnTo>
                  <a:pt x="1727738" y="2040778"/>
                </a:lnTo>
                <a:cubicBezTo>
                  <a:pt x="1809008" y="1959508"/>
                  <a:pt x="1673558" y="1824058"/>
                  <a:pt x="1556168" y="1827068"/>
                </a:cubicBezTo>
                <a:close/>
              </a:path>
            </a:pathLst>
          </a:custGeom>
          <a:solidFill>
            <a:srgbClr val="FFC000"/>
          </a:solidFill>
          <a:ln w="30063" cap="flat">
            <a:noFill/>
            <a:prstDash val="solid"/>
            <a:miter/>
          </a:ln>
        </p:spPr>
        <p:txBody>
          <a:bodyPr rtlCol="0" anchor="ctr"/>
          <a:lstStyle/>
          <a:p>
            <a:endParaRPr lang="en-CH" dirty="0"/>
          </a:p>
        </p:txBody>
      </p:sp>
      <p:pic>
        <p:nvPicPr>
          <p:cNvPr id="20" name="Graphic 19" descr="Building Brick Wall outline">
            <a:extLst>
              <a:ext uri="{FF2B5EF4-FFF2-40B4-BE49-F238E27FC236}">
                <a16:creationId xmlns:a16="http://schemas.microsoft.com/office/drawing/2014/main" id="{0623CCB4-ADBE-05EA-AC6D-28BCB5D1F8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86710" y="1988813"/>
            <a:ext cx="4727163" cy="472716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FEA8169-6C2F-148C-ACBE-0795D095601D}"/>
              </a:ext>
            </a:extLst>
          </p:cNvPr>
          <p:cNvSpPr txBox="1"/>
          <p:nvPr/>
        </p:nvSpPr>
        <p:spPr>
          <a:xfrm>
            <a:off x="8949065" y="5440218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FPGA</a:t>
            </a:r>
            <a:endParaRPr lang="en-CH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AB50524-533C-C65D-004D-80BD7ACD5E32}"/>
              </a:ext>
            </a:extLst>
          </p:cNvPr>
          <p:cNvSpPr txBox="1"/>
          <p:nvPr/>
        </p:nvSpPr>
        <p:spPr>
          <a:xfrm>
            <a:off x="10005990" y="5455606"/>
            <a:ext cx="88966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Gateware</a:t>
            </a:r>
            <a:endParaRPr lang="en-CH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9EAAC7-AB07-4845-CCC3-5D0ED9ED46B3}"/>
              </a:ext>
            </a:extLst>
          </p:cNvPr>
          <p:cNvSpPr txBox="1"/>
          <p:nvPr/>
        </p:nvSpPr>
        <p:spPr>
          <a:xfrm>
            <a:off x="8366903" y="4764708"/>
            <a:ext cx="71654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ADC </a:t>
            </a:r>
            <a:br>
              <a:rPr lang="en-US" sz="1400" dirty="0"/>
            </a:br>
            <a:r>
              <a:rPr lang="en-US" sz="1400" dirty="0"/>
              <a:t>channels</a:t>
            </a:r>
            <a:endParaRPr lang="en-CH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3CCC7C-FB5D-2555-263D-FB35B7BEF02E}"/>
              </a:ext>
            </a:extLst>
          </p:cNvPr>
          <p:cNvSpPr txBox="1"/>
          <p:nvPr/>
        </p:nvSpPr>
        <p:spPr>
          <a:xfrm>
            <a:off x="9522691" y="4742915"/>
            <a:ext cx="65723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Power </a:t>
            </a:r>
            <a:br>
              <a:rPr lang="en-US" sz="1400" dirty="0"/>
            </a:br>
            <a:r>
              <a:rPr lang="en-US" sz="1400" dirty="0"/>
              <a:t>supplies</a:t>
            </a:r>
            <a:endParaRPr lang="en-CH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FEF9740-3649-F1D4-4D13-360495B6BF70}"/>
              </a:ext>
            </a:extLst>
          </p:cNvPr>
          <p:cNvSpPr txBox="1"/>
          <p:nvPr/>
        </p:nvSpPr>
        <p:spPr>
          <a:xfrm>
            <a:off x="10522562" y="4848917"/>
            <a:ext cx="9874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Interlocks</a:t>
            </a:r>
            <a:endParaRPr lang="en-CH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B924C31-781D-2C31-FA3D-6D79BD6B2053}"/>
              </a:ext>
            </a:extLst>
          </p:cNvPr>
          <p:cNvSpPr txBox="1"/>
          <p:nvPr/>
        </p:nvSpPr>
        <p:spPr>
          <a:xfrm>
            <a:off x="8845670" y="4179610"/>
            <a:ext cx="83516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Testing </a:t>
            </a:r>
            <a:br>
              <a:rPr lang="en-US" sz="1400" dirty="0"/>
            </a:br>
            <a:r>
              <a:rPr lang="en-US" sz="1400" dirty="0"/>
              <a:t>framework</a:t>
            </a:r>
            <a:endParaRPr lang="en-CH" sz="1400" dirty="0"/>
          </a:p>
        </p:txBody>
      </p:sp>
      <p:pic>
        <p:nvPicPr>
          <p:cNvPr id="29" name="Graphic 28" descr="Radioactive with solid fill">
            <a:extLst>
              <a:ext uri="{FF2B5EF4-FFF2-40B4-BE49-F238E27FC236}">
                <a16:creationId xmlns:a16="http://schemas.microsoft.com/office/drawing/2014/main" id="{84621937-D6C6-ED9B-3BD8-C6C5516B7F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222223" y="4160278"/>
            <a:ext cx="457200" cy="4572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A4BECFE-EB25-8A5A-0DDC-AAD254AFC185}"/>
              </a:ext>
            </a:extLst>
          </p:cNvPr>
          <p:cNvSpPr txBox="1"/>
          <p:nvPr/>
        </p:nvSpPr>
        <p:spPr>
          <a:xfrm>
            <a:off x="8257097" y="3543562"/>
            <a:ext cx="93615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Standard</a:t>
            </a:r>
            <a:br>
              <a:rPr lang="en-US" dirty="0"/>
            </a:br>
            <a:r>
              <a:rPr lang="en-US" dirty="0"/>
              <a:t>API</a:t>
            </a:r>
            <a:endParaRPr lang="en-CH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638004A-E794-2533-76AD-1CCD5FA27086}"/>
              </a:ext>
            </a:extLst>
          </p:cNvPr>
          <p:cNvSpPr txBox="1"/>
          <p:nvPr/>
        </p:nvSpPr>
        <p:spPr>
          <a:xfrm>
            <a:off x="9452159" y="3540089"/>
            <a:ext cx="72776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Fast </a:t>
            </a:r>
            <a:br>
              <a:rPr lang="en-US" sz="1600" dirty="0"/>
            </a:br>
            <a:r>
              <a:rPr lang="en-US" sz="1600" dirty="0"/>
              <a:t>Logging</a:t>
            </a:r>
            <a:endParaRPr lang="en-CH" sz="16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49FA17C-4C8D-D471-B4AF-D9D03298655A}"/>
              </a:ext>
            </a:extLst>
          </p:cNvPr>
          <p:cNvSpPr txBox="1"/>
          <p:nvPr/>
        </p:nvSpPr>
        <p:spPr>
          <a:xfrm rot="20253515">
            <a:off x="10537557" y="2719139"/>
            <a:ext cx="100027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And more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8882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C2B61-79FA-42E9-08AF-E9326B7D1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4/3/2025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3DC168-6012-2813-A0F5-ED6B7FEC4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C606E-E431-B16F-A3C4-D54F78E29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849E0BC-0659-65F6-7740-DD416BB0611A}"/>
              </a:ext>
            </a:extLst>
          </p:cNvPr>
          <p:cNvSpPr txBox="1">
            <a:spLocks/>
          </p:cNvSpPr>
          <p:nvPr/>
        </p:nvSpPr>
        <p:spPr>
          <a:xfrm>
            <a:off x="109728" y="172864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UQDS ecosystem</a:t>
            </a:r>
            <a:endParaRPr lang="en-CH" dirty="0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CC51CA9C-D60C-C434-756C-A3392729B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" y="1468690"/>
            <a:ext cx="2483305" cy="8673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45A348-93F7-C2A7-2C5F-239648459B63}"/>
              </a:ext>
            </a:extLst>
          </p:cNvPr>
          <p:cNvSpPr txBox="1"/>
          <p:nvPr/>
        </p:nvSpPr>
        <p:spPr>
          <a:xfrm>
            <a:off x="2686409" y="1688749"/>
            <a:ext cx="210314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UQDSv2</a:t>
            </a:r>
            <a:br>
              <a:rPr lang="en-US" dirty="0"/>
            </a:br>
            <a:r>
              <a:rPr lang="en-US" dirty="0"/>
              <a:t>16 isolated channels</a:t>
            </a:r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453A20-C24F-78AF-6FCB-B952A6A216F2}"/>
              </a:ext>
            </a:extLst>
          </p:cNvPr>
          <p:cNvSpPr txBox="1"/>
          <p:nvPr/>
        </p:nvSpPr>
        <p:spPr>
          <a:xfrm>
            <a:off x="7292033" y="1563822"/>
            <a:ext cx="175689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33 configurations</a:t>
            </a:r>
            <a:br>
              <a:rPr lang="en-US" dirty="0"/>
            </a:br>
            <a:r>
              <a:rPr lang="en-US" dirty="0"/>
              <a:t>… and counting</a:t>
            </a:r>
            <a:endParaRPr lang="en-CH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D0B941C-5998-EFD1-7511-5011BB33F6AF}"/>
              </a:ext>
            </a:extLst>
          </p:cNvPr>
          <p:cNvGrpSpPr/>
          <p:nvPr/>
        </p:nvGrpSpPr>
        <p:grpSpPr>
          <a:xfrm>
            <a:off x="5214968" y="1345624"/>
            <a:ext cx="1739800" cy="999012"/>
            <a:chOff x="4802621" y="3133352"/>
            <a:chExt cx="1739800" cy="999012"/>
          </a:xfrm>
        </p:grpSpPr>
        <p:sp>
          <p:nvSpPr>
            <p:cNvPr id="12" name="Graphic 13" descr="Puzzle with solid fill">
              <a:extLst>
                <a:ext uri="{FF2B5EF4-FFF2-40B4-BE49-F238E27FC236}">
                  <a16:creationId xmlns:a16="http://schemas.microsoft.com/office/drawing/2014/main" id="{8D6DB6AF-7C4C-8CB8-944C-B2E9B2579FB6}"/>
                </a:ext>
              </a:extLst>
            </p:cNvPr>
            <p:cNvSpPr/>
            <p:nvPr/>
          </p:nvSpPr>
          <p:spPr>
            <a:xfrm rot="2676465">
              <a:off x="4802621" y="3133352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C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13" name="Graphic 13" descr="Puzzle with solid fill">
              <a:extLst>
                <a:ext uri="{FF2B5EF4-FFF2-40B4-BE49-F238E27FC236}">
                  <a16:creationId xmlns:a16="http://schemas.microsoft.com/office/drawing/2014/main" id="{7E9FA212-A7D4-4801-E340-590AD0079998}"/>
                </a:ext>
              </a:extLst>
            </p:cNvPr>
            <p:cNvSpPr/>
            <p:nvPr/>
          </p:nvSpPr>
          <p:spPr>
            <a:xfrm rot="2676465">
              <a:off x="4977622" y="3210015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14" name="Graphic 13" descr="Puzzle with solid fill">
              <a:extLst>
                <a:ext uri="{FF2B5EF4-FFF2-40B4-BE49-F238E27FC236}">
                  <a16:creationId xmlns:a16="http://schemas.microsoft.com/office/drawing/2014/main" id="{6EA797B8-A20B-72AE-776C-C6D1C1636886}"/>
                </a:ext>
              </a:extLst>
            </p:cNvPr>
            <p:cNvSpPr/>
            <p:nvPr/>
          </p:nvSpPr>
          <p:spPr>
            <a:xfrm rot="2676465">
              <a:off x="5195049" y="3248496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15" name="Graphic 13" descr="Puzzle with solid fill">
              <a:extLst>
                <a:ext uri="{FF2B5EF4-FFF2-40B4-BE49-F238E27FC236}">
                  <a16:creationId xmlns:a16="http://schemas.microsoft.com/office/drawing/2014/main" id="{F078176B-803D-CA87-A4D2-BFFFE0426D72}"/>
                </a:ext>
              </a:extLst>
            </p:cNvPr>
            <p:cNvSpPr/>
            <p:nvPr/>
          </p:nvSpPr>
          <p:spPr>
            <a:xfrm rot="2676465">
              <a:off x="5347449" y="3277452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92D05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16" name="Graphic 13" descr="Puzzle with solid fill">
              <a:extLst>
                <a:ext uri="{FF2B5EF4-FFF2-40B4-BE49-F238E27FC236}">
                  <a16:creationId xmlns:a16="http://schemas.microsoft.com/office/drawing/2014/main" id="{668AD1ED-E155-7F8A-3B93-BFFC6BA8312A}"/>
                </a:ext>
              </a:extLst>
            </p:cNvPr>
            <p:cNvSpPr/>
            <p:nvPr/>
          </p:nvSpPr>
          <p:spPr>
            <a:xfrm rot="2676465">
              <a:off x="5641077" y="3212184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tx1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FD643BE-11A2-9CC1-B1EE-6D5817A30A69}"/>
              </a:ext>
            </a:extLst>
          </p:cNvPr>
          <p:cNvSpPr txBox="1"/>
          <p:nvPr/>
        </p:nvSpPr>
        <p:spPr>
          <a:xfrm>
            <a:off x="9600240" y="1400912"/>
            <a:ext cx="2436564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~120 systems </a:t>
            </a:r>
            <a:br>
              <a:rPr lang="en-US" dirty="0"/>
            </a:br>
            <a:r>
              <a:rPr lang="en-US" dirty="0"/>
              <a:t>produced and in use</a:t>
            </a:r>
            <a:br>
              <a:rPr lang="en-US" dirty="0"/>
            </a:br>
            <a:r>
              <a:rPr lang="en-US" dirty="0"/>
              <a:t>(usage: see next slides)</a:t>
            </a:r>
            <a:endParaRPr lang="en-CH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03B417B-96E6-AD0D-6991-5255CB9224BF}"/>
              </a:ext>
            </a:extLst>
          </p:cNvPr>
          <p:cNvSpPr/>
          <p:nvPr/>
        </p:nvSpPr>
        <p:spPr>
          <a:xfrm>
            <a:off x="3216" y="2548906"/>
            <a:ext cx="12192000" cy="10396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D9B117C-6AC7-B790-A284-C982306E3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56" y="2611302"/>
            <a:ext cx="2127682" cy="939726"/>
          </a:xfrm>
          <a:prstGeom prst="rect">
            <a:avLst/>
          </a:prstGeom>
        </p:spPr>
      </p:pic>
      <p:pic>
        <p:nvPicPr>
          <p:cNvPr id="20" name="Graphic 19" descr="Puzzle outline">
            <a:extLst>
              <a:ext uri="{FF2B5EF4-FFF2-40B4-BE49-F238E27FC236}">
                <a16:creationId xmlns:a16="http://schemas.microsoft.com/office/drawing/2014/main" id="{5A3A43C9-01DA-F45A-5BEA-B50A02333B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45617" y="2576205"/>
            <a:ext cx="914400" cy="914400"/>
          </a:xfrm>
          <a:prstGeom prst="rect">
            <a:avLst/>
          </a:prstGeom>
        </p:spPr>
      </p:pic>
      <p:pic>
        <p:nvPicPr>
          <p:cNvPr id="21" name="Graphic 20" descr="Puzzle outline">
            <a:extLst>
              <a:ext uri="{FF2B5EF4-FFF2-40B4-BE49-F238E27FC236}">
                <a16:creationId xmlns:a16="http://schemas.microsoft.com/office/drawing/2014/main" id="{DC246E74-3B83-8A41-3BB9-AEB180BA2F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22658" y="2581234"/>
            <a:ext cx="914400" cy="9144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299BEF2-3006-E4DF-AE0B-5DBF04F2525B}"/>
              </a:ext>
            </a:extLst>
          </p:cNvPr>
          <p:cNvSpPr txBox="1"/>
          <p:nvPr/>
        </p:nvSpPr>
        <p:spPr>
          <a:xfrm>
            <a:off x="7596170" y="2782471"/>
            <a:ext cx="159017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3 config blocks </a:t>
            </a:r>
            <a:br>
              <a:rPr lang="en-US" dirty="0"/>
            </a:br>
            <a:r>
              <a:rPr lang="en-US" dirty="0"/>
              <a:t>planned</a:t>
            </a:r>
            <a:endParaRPr lang="en-CH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FA03FA-488F-88E0-7AEB-06BEDC82494F}"/>
              </a:ext>
            </a:extLst>
          </p:cNvPr>
          <p:cNvSpPr txBox="1"/>
          <p:nvPr/>
        </p:nvSpPr>
        <p:spPr>
          <a:xfrm>
            <a:off x="9641388" y="2702974"/>
            <a:ext cx="2051844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60 boards produced</a:t>
            </a:r>
            <a:br>
              <a:rPr lang="en-US" dirty="0"/>
            </a:br>
            <a:r>
              <a:rPr lang="en-US" dirty="0"/>
              <a:t>production of </a:t>
            </a:r>
            <a:br>
              <a:rPr lang="en-US" dirty="0"/>
            </a:br>
            <a:r>
              <a:rPr lang="en-US" dirty="0"/>
              <a:t>630 boards pending</a:t>
            </a:r>
            <a:endParaRPr lang="en-CH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4EC5E25-815B-A812-2A93-BD8FD71E6724}"/>
              </a:ext>
            </a:extLst>
          </p:cNvPr>
          <p:cNvGrpSpPr/>
          <p:nvPr/>
        </p:nvGrpSpPr>
        <p:grpSpPr>
          <a:xfrm>
            <a:off x="2022403" y="2774075"/>
            <a:ext cx="505266" cy="505262"/>
            <a:chOff x="8135809" y="175489"/>
            <a:chExt cx="669862" cy="66986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8039C60-1FCD-7A4D-A573-76066A9D80F6}"/>
                </a:ext>
              </a:extLst>
            </p:cNvPr>
            <p:cNvSpPr/>
            <p:nvPr/>
          </p:nvSpPr>
          <p:spPr>
            <a:xfrm>
              <a:off x="8135810" y="175489"/>
              <a:ext cx="669861" cy="66986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pic>
          <p:nvPicPr>
            <p:cNvPr id="26" name="Graphic 25" descr="Radioactive with solid fill">
              <a:extLst>
                <a:ext uri="{FF2B5EF4-FFF2-40B4-BE49-F238E27FC236}">
                  <a16:creationId xmlns:a16="http://schemas.microsoft.com/office/drawing/2014/main" id="{0B7BEA4D-5247-CE67-9468-E455CD32A40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135809" y="175489"/>
              <a:ext cx="669861" cy="669860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BC3CFE6A-C665-06E4-B6F2-6D194FA0D692}"/>
              </a:ext>
            </a:extLst>
          </p:cNvPr>
          <p:cNvSpPr txBox="1"/>
          <p:nvPr/>
        </p:nvSpPr>
        <p:spPr>
          <a:xfrm>
            <a:off x="2747240" y="2659608"/>
            <a:ext cx="1821011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Versatile quench </a:t>
            </a:r>
            <a:br>
              <a:rPr lang="en-US" dirty="0"/>
            </a:br>
            <a:r>
              <a:rPr lang="en-US" dirty="0"/>
              <a:t>detector board for</a:t>
            </a:r>
          </a:p>
          <a:p>
            <a:pPr algn="l"/>
            <a:r>
              <a:rPr lang="en-US" dirty="0"/>
              <a:t>LHC CONS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6BCEF1B-8498-2C0E-BE7D-0E8FD247CB7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943" y="3693749"/>
            <a:ext cx="2150220" cy="95864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87939CA-A5A9-409E-0DC6-DB21BB986F8F}"/>
              </a:ext>
            </a:extLst>
          </p:cNvPr>
          <p:cNvSpPr txBox="1"/>
          <p:nvPr/>
        </p:nvSpPr>
        <p:spPr>
          <a:xfrm>
            <a:off x="2644472" y="3707276"/>
            <a:ext cx="2051844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Bus-bar and </a:t>
            </a:r>
            <a:br>
              <a:rPr lang="en-US" dirty="0"/>
            </a:br>
            <a:r>
              <a:rPr lang="en-US" dirty="0"/>
              <a:t>current lead monitor</a:t>
            </a:r>
            <a:br>
              <a:rPr lang="en-US" dirty="0"/>
            </a:br>
            <a:r>
              <a:rPr lang="en-US" dirty="0"/>
              <a:t>DQQBSv2</a:t>
            </a:r>
            <a:endParaRPr lang="en-CH" dirty="0"/>
          </a:p>
        </p:txBody>
      </p:sp>
      <p:sp>
        <p:nvSpPr>
          <p:cNvPr id="30" name="Graphic 13" descr="Puzzle with solid fill">
            <a:extLst>
              <a:ext uri="{FF2B5EF4-FFF2-40B4-BE49-F238E27FC236}">
                <a16:creationId xmlns:a16="http://schemas.microsoft.com/office/drawing/2014/main" id="{B1791113-B0F2-FA38-DF94-4F28935CF0BE}"/>
              </a:ext>
            </a:extLst>
          </p:cNvPr>
          <p:cNvSpPr/>
          <p:nvPr/>
        </p:nvSpPr>
        <p:spPr>
          <a:xfrm rot="2676465">
            <a:off x="5351248" y="3633270"/>
            <a:ext cx="901344" cy="854912"/>
          </a:xfrm>
          <a:custGeom>
            <a:avLst/>
            <a:gdLst>
              <a:gd name="connsiteX0" fmla="*/ 1556168 w 2407997"/>
              <a:gd name="connsiteY0" fmla="*/ 1827068 h 2407997"/>
              <a:gd name="connsiteX1" fmla="*/ 1426739 w 2407997"/>
              <a:gd name="connsiteY1" fmla="*/ 1429749 h 2407997"/>
              <a:gd name="connsiteX2" fmla="*/ 1447809 w 2407997"/>
              <a:gd name="connsiteY2" fmla="*/ 1408679 h 2407997"/>
              <a:gd name="connsiteX3" fmla="*/ 1851148 w 2407997"/>
              <a:gd name="connsiteY3" fmla="*/ 1532089 h 2407997"/>
              <a:gd name="connsiteX4" fmla="*/ 2064858 w 2407997"/>
              <a:gd name="connsiteY4" fmla="*/ 1703658 h 2407997"/>
              <a:gd name="connsiteX5" fmla="*/ 2407998 w 2407997"/>
              <a:gd name="connsiteY5" fmla="*/ 1360519 h 2407997"/>
              <a:gd name="connsiteX6" fmla="*/ 1896298 w 2407997"/>
              <a:gd name="connsiteY6" fmla="*/ 848819 h 2407997"/>
              <a:gd name="connsiteX7" fmla="*/ 2067868 w 2407997"/>
              <a:gd name="connsiteY7" fmla="*/ 635109 h 2407997"/>
              <a:gd name="connsiteX8" fmla="*/ 2191278 w 2407997"/>
              <a:gd name="connsiteY8" fmla="*/ 231770 h 2407997"/>
              <a:gd name="connsiteX9" fmla="*/ 2170208 w 2407997"/>
              <a:gd name="connsiteY9" fmla="*/ 210700 h 2407997"/>
              <a:gd name="connsiteX10" fmla="*/ 1772888 w 2407997"/>
              <a:gd name="connsiteY10" fmla="*/ 340130 h 2407997"/>
              <a:gd name="connsiteX11" fmla="*/ 1559178 w 2407997"/>
              <a:gd name="connsiteY11" fmla="*/ 511699 h 2407997"/>
              <a:gd name="connsiteX12" fmla="*/ 1047479 w 2407997"/>
              <a:gd name="connsiteY12" fmla="*/ 0 h 2407997"/>
              <a:gd name="connsiteX13" fmla="*/ 701329 w 2407997"/>
              <a:gd name="connsiteY13" fmla="*/ 343140 h 2407997"/>
              <a:gd name="connsiteX14" fmla="*/ 872899 w 2407997"/>
              <a:gd name="connsiteY14" fmla="*/ 556849 h 2407997"/>
              <a:gd name="connsiteX15" fmla="*/ 1002329 w 2407997"/>
              <a:gd name="connsiteY15" fmla="*/ 954169 h 2407997"/>
              <a:gd name="connsiteX16" fmla="*/ 981259 w 2407997"/>
              <a:gd name="connsiteY16" fmla="*/ 975239 h 2407997"/>
              <a:gd name="connsiteX17" fmla="*/ 577919 w 2407997"/>
              <a:gd name="connsiteY17" fmla="*/ 851829 h 2407997"/>
              <a:gd name="connsiteX18" fmla="*/ 364210 w 2407997"/>
              <a:gd name="connsiteY18" fmla="*/ 680259 h 2407997"/>
              <a:gd name="connsiteX19" fmla="*/ 0 w 2407997"/>
              <a:gd name="connsiteY19" fmla="*/ 1047479 h 2407997"/>
              <a:gd name="connsiteX20" fmla="*/ 511699 w 2407997"/>
              <a:gd name="connsiteY20" fmla="*/ 1559178 h 2407997"/>
              <a:gd name="connsiteX21" fmla="*/ 340130 w 2407997"/>
              <a:gd name="connsiteY21" fmla="*/ 1772888 h 2407997"/>
              <a:gd name="connsiteX22" fmla="*/ 216720 w 2407997"/>
              <a:gd name="connsiteY22" fmla="*/ 2176228 h 2407997"/>
              <a:gd name="connsiteX23" fmla="*/ 237790 w 2407997"/>
              <a:gd name="connsiteY23" fmla="*/ 2197298 h 2407997"/>
              <a:gd name="connsiteX24" fmla="*/ 635109 w 2407997"/>
              <a:gd name="connsiteY24" fmla="*/ 2067868 h 2407997"/>
              <a:gd name="connsiteX25" fmla="*/ 848819 w 2407997"/>
              <a:gd name="connsiteY25" fmla="*/ 1896298 h 2407997"/>
              <a:gd name="connsiteX26" fmla="*/ 1360519 w 2407997"/>
              <a:gd name="connsiteY26" fmla="*/ 2407998 h 2407997"/>
              <a:gd name="connsiteX27" fmla="*/ 1727738 w 2407997"/>
              <a:gd name="connsiteY27" fmla="*/ 2040778 h 2407997"/>
              <a:gd name="connsiteX28" fmla="*/ 1556168 w 2407997"/>
              <a:gd name="connsiteY28" fmla="*/ 1827068 h 240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407997" h="2407997">
                <a:moveTo>
                  <a:pt x="1556168" y="1827068"/>
                </a:moveTo>
                <a:cubicBezTo>
                  <a:pt x="1357509" y="1833088"/>
                  <a:pt x="1285269" y="1577238"/>
                  <a:pt x="1426739" y="1429749"/>
                </a:cubicBezTo>
                <a:lnTo>
                  <a:pt x="1447809" y="1408679"/>
                </a:lnTo>
                <a:cubicBezTo>
                  <a:pt x="1595298" y="1267209"/>
                  <a:pt x="1857168" y="1333429"/>
                  <a:pt x="1851148" y="1532089"/>
                </a:cubicBezTo>
                <a:cubicBezTo>
                  <a:pt x="1848138" y="1646468"/>
                  <a:pt x="1983588" y="1784928"/>
                  <a:pt x="2064858" y="1703658"/>
                </a:cubicBezTo>
                <a:lnTo>
                  <a:pt x="2407998" y="1360519"/>
                </a:lnTo>
                <a:lnTo>
                  <a:pt x="1896298" y="848819"/>
                </a:lnTo>
                <a:cubicBezTo>
                  <a:pt x="1815028" y="767549"/>
                  <a:pt x="1953488" y="632099"/>
                  <a:pt x="2067868" y="635109"/>
                </a:cubicBezTo>
                <a:cubicBezTo>
                  <a:pt x="2266528" y="641129"/>
                  <a:pt x="2332748" y="379260"/>
                  <a:pt x="2191278" y="231770"/>
                </a:cubicBezTo>
                <a:lnTo>
                  <a:pt x="2170208" y="210700"/>
                </a:lnTo>
                <a:cubicBezTo>
                  <a:pt x="2022718" y="69230"/>
                  <a:pt x="1766868" y="141470"/>
                  <a:pt x="1772888" y="340130"/>
                </a:cubicBezTo>
                <a:cubicBezTo>
                  <a:pt x="1775898" y="454510"/>
                  <a:pt x="1640448" y="592969"/>
                  <a:pt x="1559178" y="511699"/>
                </a:cubicBezTo>
                <a:lnTo>
                  <a:pt x="1047479" y="0"/>
                </a:lnTo>
                <a:lnTo>
                  <a:pt x="701329" y="343140"/>
                </a:lnTo>
                <a:cubicBezTo>
                  <a:pt x="620059" y="424410"/>
                  <a:pt x="758519" y="559859"/>
                  <a:pt x="872899" y="556849"/>
                </a:cubicBezTo>
                <a:cubicBezTo>
                  <a:pt x="1071559" y="550829"/>
                  <a:pt x="1143799" y="806679"/>
                  <a:pt x="1002329" y="954169"/>
                </a:cubicBezTo>
                <a:lnTo>
                  <a:pt x="981259" y="975239"/>
                </a:lnTo>
                <a:cubicBezTo>
                  <a:pt x="833769" y="1116709"/>
                  <a:pt x="571899" y="1050489"/>
                  <a:pt x="577919" y="851829"/>
                </a:cubicBezTo>
                <a:cubicBezTo>
                  <a:pt x="580929" y="737449"/>
                  <a:pt x="445480" y="598989"/>
                  <a:pt x="364210" y="680259"/>
                </a:cubicBezTo>
                <a:lnTo>
                  <a:pt x="0" y="1047479"/>
                </a:lnTo>
                <a:lnTo>
                  <a:pt x="511699" y="1559178"/>
                </a:lnTo>
                <a:cubicBezTo>
                  <a:pt x="592969" y="1640448"/>
                  <a:pt x="454510" y="1775898"/>
                  <a:pt x="340130" y="1772888"/>
                </a:cubicBezTo>
                <a:cubicBezTo>
                  <a:pt x="141470" y="1766868"/>
                  <a:pt x="75250" y="2028738"/>
                  <a:pt x="216720" y="2176228"/>
                </a:cubicBezTo>
                <a:lnTo>
                  <a:pt x="237790" y="2197298"/>
                </a:lnTo>
                <a:cubicBezTo>
                  <a:pt x="385280" y="2338768"/>
                  <a:pt x="641129" y="2266528"/>
                  <a:pt x="635109" y="2067868"/>
                </a:cubicBezTo>
                <a:cubicBezTo>
                  <a:pt x="632099" y="1953488"/>
                  <a:pt x="767549" y="1815028"/>
                  <a:pt x="848819" y="1896298"/>
                </a:cubicBezTo>
                <a:lnTo>
                  <a:pt x="1360519" y="2407998"/>
                </a:lnTo>
                <a:lnTo>
                  <a:pt x="1727738" y="2040778"/>
                </a:lnTo>
                <a:cubicBezTo>
                  <a:pt x="1809008" y="1959508"/>
                  <a:pt x="1673558" y="1824058"/>
                  <a:pt x="1556168" y="1827068"/>
                </a:cubicBezTo>
                <a:close/>
              </a:path>
            </a:pathLst>
          </a:custGeom>
          <a:solidFill>
            <a:srgbClr val="FFC000"/>
          </a:solidFill>
          <a:ln w="30063" cap="flat">
            <a:noFill/>
            <a:prstDash val="solid"/>
            <a:miter/>
          </a:ln>
        </p:spPr>
        <p:txBody>
          <a:bodyPr rtlCol="0" anchor="ctr"/>
          <a:lstStyle/>
          <a:p>
            <a:endParaRPr lang="en-CH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15A401A-5152-756E-1EFB-F4C2EE41A027}"/>
              </a:ext>
            </a:extLst>
          </p:cNvPr>
          <p:cNvSpPr txBox="1"/>
          <p:nvPr/>
        </p:nvSpPr>
        <p:spPr>
          <a:xfrm>
            <a:off x="7329610" y="3940547"/>
            <a:ext cx="152605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2 config blocks</a:t>
            </a:r>
            <a:endParaRPr lang="en-CH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65D9332-D09E-EE48-EDB2-EB5DDC54D966}"/>
              </a:ext>
            </a:extLst>
          </p:cNvPr>
          <p:cNvSpPr txBox="1"/>
          <p:nvPr/>
        </p:nvSpPr>
        <p:spPr>
          <a:xfrm>
            <a:off x="9561520" y="3670653"/>
            <a:ext cx="2604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122 installed in LHC</a:t>
            </a:r>
            <a:br>
              <a:rPr lang="en-US" dirty="0"/>
            </a:br>
            <a:r>
              <a:rPr lang="en-US" dirty="0"/>
              <a:t>Production of 500 more started </a:t>
            </a:r>
          </a:p>
        </p:txBody>
      </p:sp>
      <p:pic>
        <p:nvPicPr>
          <p:cNvPr id="33" name="Graphic 32" descr="Puzzle outline">
            <a:extLst>
              <a:ext uri="{FF2B5EF4-FFF2-40B4-BE49-F238E27FC236}">
                <a16:creationId xmlns:a16="http://schemas.microsoft.com/office/drawing/2014/main" id="{E2CD7F9B-FED3-3A51-9553-72CB220F98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89449" y="3621847"/>
            <a:ext cx="914400" cy="91440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22A2615A-B7B3-3D3F-FBDC-1B3308D4496A}"/>
              </a:ext>
            </a:extLst>
          </p:cNvPr>
          <p:cNvGrpSpPr/>
          <p:nvPr/>
        </p:nvGrpSpPr>
        <p:grpSpPr>
          <a:xfrm>
            <a:off x="1942535" y="3901121"/>
            <a:ext cx="505266" cy="505262"/>
            <a:chOff x="8135809" y="175489"/>
            <a:chExt cx="669862" cy="669860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601FD41-546D-693E-4739-47A73A4172ED}"/>
                </a:ext>
              </a:extLst>
            </p:cNvPr>
            <p:cNvSpPr/>
            <p:nvPr/>
          </p:nvSpPr>
          <p:spPr>
            <a:xfrm>
              <a:off x="8135810" y="175489"/>
              <a:ext cx="669861" cy="66986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pic>
          <p:nvPicPr>
            <p:cNvPr id="36" name="Graphic 35" descr="Radioactive with solid fill">
              <a:extLst>
                <a:ext uri="{FF2B5EF4-FFF2-40B4-BE49-F238E27FC236}">
                  <a16:creationId xmlns:a16="http://schemas.microsoft.com/office/drawing/2014/main" id="{FAA8F377-7B6A-EE17-858A-9588160C1DE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135809" y="175489"/>
              <a:ext cx="669861" cy="669860"/>
            </a:xfrm>
            <a:prstGeom prst="rect">
              <a:avLst/>
            </a:prstGeom>
          </p:spPr>
        </p:pic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6F1E028A-8193-BE2F-08BF-6E2629601793}"/>
              </a:ext>
            </a:extLst>
          </p:cNvPr>
          <p:cNvSpPr/>
          <p:nvPr/>
        </p:nvSpPr>
        <p:spPr>
          <a:xfrm>
            <a:off x="0" y="876539"/>
            <a:ext cx="12192000" cy="4747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Image			Description		Configuration				Status</a:t>
            </a:r>
            <a:endParaRPr lang="en-CH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9CFC179-8A97-5D5B-1A7F-994211B7B329}"/>
              </a:ext>
            </a:extLst>
          </p:cNvPr>
          <p:cNvSpPr/>
          <p:nvPr/>
        </p:nvSpPr>
        <p:spPr>
          <a:xfrm>
            <a:off x="0" y="4714773"/>
            <a:ext cx="12192000" cy="15869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1</a:t>
            </a:r>
            <a:endParaRPr lang="en-CH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31700C9-D64F-58A4-D1BC-F6A2911EE7D1}"/>
              </a:ext>
            </a:extLst>
          </p:cNvPr>
          <p:cNvSpPr txBox="1"/>
          <p:nvPr/>
        </p:nvSpPr>
        <p:spPr>
          <a:xfrm>
            <a:off x="2730839" y="4705413"/>
            <a:ext cx="230697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P</a:t>
            </a:r>
            <a:r>
              <a:rPr lang="en-US" dirty="0"/>
              <a:t>rotection </a:t>
            </a:r>
            <a:br>
              <a:rPr lang="en-US" dirty="0"/>
            </a:br>
            <a:r>
              <a:rPr lang="en-US" b="1" dirty="0"/>
              <a:t>D</a:t>
            </a:r>
            <a:r>
              <a:rPr lang="en-US" dirty="0"/>
              <a:t>evices </a:t>
            </a:r>
            <a:br>
              <a:rPr lang="en-US" dirty="0"/>
            </a:br>
            <a:r>
              <a:rPr lang="en-US" b="1" dirty="0"/>
              <a:t>S</a:t>
            </a:r>
            <a:r>
              <a:rPr lang="en-US" dirty="0"/>
              <a:t>upervision </a:t>
            </a:r>
            <a:br>
              <a:rPr lang="en-US" dirty="0"/>
            </a:br>
            <a:r>
              <a:rPr lang="en-US" b="1" dirty="0"/>
              <a:t>U</a:t>
            </a:r>
            <a:r>
              <a:rPr lang="en-US" dirty="0"/>
              <a:t>nit for HiLumi</a:t>
            </a:r>
            <a:endParaRPr lang="en-CH" dirty="0"/>
          </a:p>
        </p:txBody>
      </p:sp>
      <p:sp>
        <p:nvSpPr>
          <p:cNvPr id="40" name="Graphic 13" descr="Puzzle with solid fill">
            <a:extLst>
              <a:ext uri="{FF2B5EF4-FFF2-40B4-BE49-F238E27FC236}">
                <a16:creationId xmlns:a16="http://schemas.microsoft.com/office/drawing/2014/main" id="{2E585FE9-5805-1D8C-A30D-E444C185B72E}"/>
              </a:ext>
            </a:extLst>
          </p:cNvPr>
          <p:cNvSpPr/>
          <p:nvPr/>
        </p:nvSpPr>
        <p:spPr>
          <a:xfrm rot="2676465">
            <a:off x="5417124" y="4792978"/>
            <a:ext cx="901344" cy="854912"/>
          </a:xfrm>
          <a:custGeom>
            <a:avLst/>
            <a:gdLst>
              <a:gd name="connsiteX0" fmla="*/ 1556168 w 2407997"/>
              <a:gd name="connsiteY0" fmla="*/ 1827068 h 2407997"/>
              <a:gd name="connsiteX1" fmla="*/ 1426739 w 2407997"/>
              <a:gd name="connsiteY1" fmla="*/ 1429749 h 2407997"/>
              <a:gd name="connsiteX2" fmla="*/ 1447809 w 2407997"/>
              <a:gd name="connsiteY2" fmla="*/ 1408679 h 2407997"/>
              <a:gd name="connsiteX3" fmla="*/ 1851148 w 2407997"/>
              <a:gd name="connsiteY3" fmla="*/ 1532089 h 2407997"/>
              <a:gd name="connsiteX4" fmla="*/ 2064858 w 2407997"/>
              <a:gd name="connsiteY4" fmla="*/ 1703658 h 2407997"/>
              <a:gd name="connsiteX5" fmla="*/ 2407998 w 2407997"/>
              <a:gd name="connsiteY5" fmla="*/ 1360519 h 2407997"/>
              <a:gd name="connsiteX6" fmla="*/ 1896298 w 2407997"/>
              <a:gd name="connsiteY6" fmla="*/ 848819 h 2407997"/>
              <a:gd name="connsiteX7" fmla="*/ 2067868 w 2407997"/>
              <a:gd name="connsiteY7" fmla="*/ 635109 h 2407997"/>
              <a:gd name="connsiteX8" fmla="*/ 2191278 w 2407997"/>
              <a:gd name="connsiteY8" fmla="*/ 231770 h 2407997"/>
              <a:gd name="connsiteX9" fmla="*/ 2170208 w 2407997"/>
              <a:gd name="connsiteY9" fmla="*/ 210700 h 2407997"/>
              <a:gd name="connsiteX10" fmla="*/ 1772888 w 2407997"/>
              <a:gd name="connsiteY10" fmla="*/ 340130 h 2407997"/>
              <a:gd name="connsiteX11" fmla="*/ 1559178 w 2407997"/>
              <a:gd name="connsiteY11" fmla="*/ 511699 h 2407997"/>
              <a:gd name="connsiteX12" fmla="*/ 1047479 w 2407997"/>
              <a:gd name="connsiteY12" fmla="*/ 0 h 2407997"/>
              <a:gd name="connsiteX13" fmla="*/ 701329 w 2407997"/>
              <a:gd name="connsiteY13" fmla="*/ 343140 h 2407997"/>
              <a:gd name="connsiteX14" fmla="*/ 872899 w 2407997"/>
              <a:gd name="connsiteY14" fmla="*/ 556849 h 2407997"/>
              <a:gd name="connsiteX15" fmla="*/ 1002329 w 2407997"/>
              <a:gd name="connsiteY15" fmla="*/ 954169 h 2407997"/>
              <a:gd name="connsiteX16" fmla="*/ 981259 w 2407997"/>
              <a:gd name="connsiteY16" fmla="*/ 975239 h 2407997"/>
              <a:gd name="connsiteX17" fmla="*/ 577919 w 2407997"/>
              <a:gd name="connsiteY17" fmla="*/ 851829 h 2407997"/>
              <a:gd name="connsiteX18" fmla="*/ 364210 w 2407997"/>
              <a:gd name="connsiteY18" fmla="*/ 680259 h 2407997"/>
              <a:gd name="connsiteX19" fmla="*/ 0 w 2407997"/>
              <a:gd name="connsiteY19" fmla="*/ 1047479 h 2407997"/>
              <a:gd name="connsiteX20" fmla="*/ 511699 w 2407997"/>
              <a:gd name="connsiteY20" fmla="*/ 1559178 h 2407997"/>
              <a:gd name="connsiteX21" fmla="*/ 340130 w 2407997"/>
              <a:gd name="connsiteY21" fmla="*/ 1772888 h 2407997"/>
              <a:gd name="connsiteX22" fmla="*/ 216720 w 2407997"/>
              <a:gd name="connsiteY22" fmla="*/ 2176228 h 2407997"/>
              <a:gd name="connsiteX23" fmla="*/ 237790 w 2407997"/>
              <a:gd name="connsiteY23" fmla="*/ 2197298 h 2407997"/>
              <a:gd name="connsiteX24" fmla="*/ 635109 w 2407997"/>
              <a:gd name="connsiteY24" fmla="*/ 2067868 h 2407997"/>
              <a:gd name="connsiteX25" fmla="*/ 848819 w 2407997"/>
              <a:gd name="connsiteY25" fmla="*/ 1896298 h 2407997"/>
              <a:gd name="connsiteX26" fmla="*/ 1360519 w 2407997"/>
              <a:gd name="connsiteY26" fmla="*/ 2407998 h 2407997"/>
              <a:gd name="connsiteX27" fmla="*/ 1727738 w 2407997"/>
              <a:gd name="connsiteY27" fmla="*/ 2040778 h 2407997"/>
              <a:gd name="connsiteX28" fmla="*/ 1556168 w 2407997"/>
              <a:gd name="connsiteY28" fmla="*/ 1827068 h 240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407997" h="2407997">
                <a:moveTo>
                  <a:pt x="1556168" y="1827068"/>
                </a:moveTo>
                <a:cubicBezTo>
                  <a:pt x="1357509" y="1833088"/>
                  <a:pt x="1285269" y="1577238"/>
                  <a:pt x="1426739" y="1429749"/>
                </a:cubicBezTo>
                <a:lnTo>
                  <a:pt x="1447809" y="1408679"/>
                </a:lnTo>
                <a:cubicBezTo>
                  <a:pt x="1595298" y="1267209"/>
                  <a:pt x="1857168" y="1333429"/>
                  <a:pt x="1851148" y="1532089"/>
                </a:cubicBezTo>
                <a:cubicBezTo>
                  <a:pt x="1848138" y="1646468"/>
                  <a:pt x="1983588" y="1784928"/>
                  <a:pt x="2064858" y="1703658"/>
                </a:cubicBezTo>
                <a:lnTo>
                  <a:pt x="2407998" y="1360519"/>
                </a:lnTo>
                <a:lnTo>
                  <a:pt x="1896298" y="848819"/>
                </a:lnTo>
                <a:cubicBezTo>
                  <a:pt x="1815028" y="767549"/>
                  <a:pt x="1953488" y="632099"/>
                  <a:pt x="2067868" y="635109"/>
                </a:cubicBezTo>
                <a:cubicBezTo>
                  <a:pt x="2266528" y="641129"/>
                  <a:pt x="2332748" y="379260"/>
                  <a:pt x="2191278" y="231770"/>
                </a:cubicBezTo>
                <a:lnTo>
                  <a:pt x="2170208" y="210700"/>
                </a:lnTo>
                <a:cubicBezTo>
                  <a:pt x="2022718" y="69230"/>
                  <a:pt x="1766868" y="141470"/>
                  <a:pt x="1772888" y="340130"/>
                </a:cubicBezTo>
                <a:cubicBezTo>
                  <a:pt x="1775898" y="454510"/>
                  <a:pt x="1640448" y="592969"/>
                  <a:pt x="1559178" y="511699"/>
                </a:cubicBezTo>
                <a:lnTo>
                  <a:pt x="1047479" y="0"/>
                </a:lnTo>
                <a:lnTo>
                  <a:pt x="701329" y="343140"/>
                </a:lnTo>
                <a:cubicBezTo>
                  <a:pt x="620059" y="424410"/>
                  <a:pt x="758519" y="559859"/>
                  <a:pt x="872899" y="556849"/>
                </a:cubicBezTo>
                <a:cubicBezTo>
                  <a:pt x="1071559" y="550829"/>
                  <a:pt x="1143799" y="806679"/>
                  <a:pt x="1002329" y="954169"/>
                </a:cubicBezTo>
                <a:lnTo>
                  <a:pt x="981259" y="975239"/>
                </a:lnTo>
                <a:cubicBezTo>
                  <a:pt x="833769" y="1116709"/>
                  <a:pt x="571899" y="1050489"/>
                  <a:pt x="577919" y="851829"/>
                </a:cubicBezTo>
                <a:cubicBezTo>
                  <a:pt x="580929" y="737449"/>
                  <a:pt x="445480" y="598989"/>
                  <a:pt x="364210" y="680259"/>
                </a:cubicBezTo>
                <a:lnTo>
                  <a:pt x="0" y="1047479"/>
                </a:lnTo>
                <a:lnTo>
                  <a:pt x="511699" y="1559178"/>
                </a:lnTo>
                <a:cubicBezTo>
                  <a:pt x="592969" y="1640448"/>
                  <a:pt x="454510" y="1775898"/>
                  <a:pt x="340130" y="1772888"/>
                </a:cubicBezTo>
                <a:cubicBezTo>
                  <a:pt x="141470" y="1766868"/>
                  <a:pt x="75250" y="2028738"/>
                  <a:pt x="216720" y="2176228"/>
                </a:cubicBezTo>
                <a:lnTo>
                  <a:pt x="237790" y="2197298"/>
                </a:lnTo>
                <a:cubicBezTo>
                  <a:pt x="385280" y="2338768"/>
                  <a:pt x="641129" y="2266528"/>
                  <a:pt x="635109" y="2067868"/>
                </a:cubicBezTo>
                <a:cubicBezTo>
                  <a:pt x="632099" y="1953488"/>
                  <a:pt x="767549" y="1815028"/>
                  <a:pt x="848819" y="1896298"/>
                </a:cubicBezTo>
                <a:lnTo>
                  <a:pt x="1360519" y="2407998"/>
                </a:lnTo>
                <a:lnTo>
                  <a:pt x="1727738" y="2040778"/>
                </a:lnTo>
                <a:cubicBezTo>
                  <a:pt x="1809008" y="1959508"/>
                  <a:pt x="1673558" y="1824058"/>
                  <a:pt x="1556168" y="1827068"/>
                </a:cubicBezTo>
                <a:close/>
              </a:path>
            </a:pathLst>
          </a:custGeom>
          <a:solidFill>
            <a:schemeClr val="tx1"/>
          </a:solidFill>
          <a:ln w="30063" cap="flat">
            <a:noFill/>
            <a:prstDash val="solid"/>
            <a:miter/>
          </a:ln>
        </p:spPr>
        <p:txBody>
          <a:bodyPr rtlCol="0" anchor="ctr"/>
          <a:lstStyle/>
          <a:p>
            <a:endParaRPr lang="en-CH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48628B8-ECC4-1557-5E7C-B1C8F03FA73D}"/>
              </a:ext>
            </a:extLst>
          </p:cNvPr>
          <p:cNvSpPr txBox="1"/>
          <p:nvPr/>
        </p:nvSpPr>
        <p:spPr>
          <a:xfrm>
            <a:off x="9647887" y="4977411"/>
            <a:ext cx="225702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10 systems produced </a:t>
            </a:r>
            <a:br>
              <a:rPr lang="en-US" dirty="0"/>
            </a:br>
            <a:r>
              <a:rPr lang="en-US" dirty="0"/>
              <a:t>for IT STRING</a:t>
            </a:r>
            <a:endParaRPr lang="en-CH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4D7F52A-3703-3DE6-2D52-3DC58DCF30A4}"/>
              </a:ext>
            </a:extLst>
          </p:cNvPr>
          <p:cNvSpPr txBox="1"/>
          <p:nvPr/>
        </p:nvSpPr>
        <p:spPr>
          <a:xfrm>
            <a:off x="6608909" y="5081934"/>
            <a:ext cx="25135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3 configurations planned</a:t>
            </a:r>
            <a:endParaRPr lang="en-CH" dirty="0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E7F8A433-4B00-432F-5940-3B01312980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179" y="4757867"/>
            <a:ext cx="2638481" cy="10209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A966341-BD51-F96E-EA84-7ABA79D8BF51}"/>
              </a:ext>
            </a:extLst>
          </p:cNvPr>
          <p:cNvSpPr txBox="1"/>
          <p:nvPr/>
        </p:nvSpPr>
        <p:spPr>
          <a:xfrm>
            <a:off x="180474" y="5853477"/>
            <a:ext cx="21287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/>
              <a:t>100 analog channels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8843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E0CCD44B-A462-0226-9F6A-515743F6ABEC}"/>
              </a:ext>
            </a:extLst>
          </p:cNvPr>
          <p:cNvSpPr/>
          <p:nvPr/>
        </p:nvSpPr>
        <p:spPr>
          <a:xfrm>
            <a:off x="-4788" y="2648067"/>
            <a:ext cx="12192000" cy="14586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44A588-0B7F-E0E8-C57E-741E98649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70" y="216092"/>
            <a:ext cx="11376025" cy="1065742"/>
          </a:xfrm>
        </p:spPr>
        <p:txBody>
          <a:bodyPr/>
          <a:lstStyle/>
          <a:p>
            <a:r>
              <a:rPr lang="en-US" dirty="0"/>
              <a:t>UQDS ecosystem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9013A-577F-7154-C0EA-5030359C4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4/3/2025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E416B0-342D-644F-D919-01B5DEEC0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5492F-41B2-0229-6F45-CFD26D163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08D25B-C9DA-CF05-BCA9-F3A55E83008A}"/>
              </a:ext>
            </a:extLst>
          </p:cNvPr>
          <p:cNvSpPr txBox="1"/>
          <p:nvPr/>
        </p:nvSpPr>
        <p:spPr>
          <a:xfrm>
            <a:off x="3297974" y="2853695"/>
            <a:ext cx="2782813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UQDSv3</a:t>
            </a:r>
            <a:br>
              <a:rPr lang="en-US" dirty="0"/>
            </a:br>
            <a:r>
              <a:rPr lang="en-US" dirty="0"/>
              <a:t>Up to 32 isolated channels,</a:t>
            </a:r>
          </a:p>
          <a:p>
            <a:pPr algn="l"/>
            <a:r>
              <a:rPr lang="en-US" dirty="0"/>
              <a:t>Faster acquisition speed</a:t>
            </a:r>
          </a:p>
          <a:p>
            <a:pPr algn="l"/>
            <a:r>
              <a:rPr lang="en-US" dirty="0"/>
              <a:t>Optimized mechanics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EE97EF-A33B-A3BD-F50E-D7B57213EAD1}"/>
              </a:ext>
            </a:extLst>
          </p:cNvPr>
          <p:cNvSpPr txBox="1"/>
          <p:nvPr/>
        </p:nvSpPr>
        <p:spPr>
          <a:xfrm>
            <a:off x="8132677" y="1543409"/>
            <a:ext cx="351378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34 pieces installed in LHC around </a:t>
            </a:r>
            <a:br>
              <a:rPr lang="en-US" dirty="0"/>
            </a:br>
            <a:r>
              <a:rPr lang="en-US" dirty="0"/>
              <a:t>experiments</a:t>
            </a:r>
            <a:endParaRPr lang="en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7405C1-19E3-256A-4D1B-AC68F8679090}"/>
              </a:ext>
            </a:extLst>
          </p:cNvPr>
          <p:cNvSpPr txBox="1"/>
          <p:nvPr/>
        </p:nvSpPr>
        <p:spPr>
          <a:xfrm>
            <a:off x="3305095" y="4370208"/>
            <a:ext cx="2410916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DQQDL_004</a:t>
            </a:r>
            <a:br>
              <a:rPr lang="en-US" dirty="0"/>
            </a:br>
            <a:r>
              <a:rPr lang="en-US" dirty="0"/>
              <a:t>Upgrade of LHC dipole </a:t>
            </a:r>
            <a:br>
              <a:rPr lang="en-US" dirty="0"/>
            </a:br>
            <a:r>
              <a:rPr lang="en-US" dirty="0"/>
              <a:t>quench detectors</a:t>
            </a:r>
            <a:endParaRPr lang="en-CH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85E81791-BD11-B98A-C800-F5C46F1C2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0" y="5762861"/>
            <a:ext cx="11376024" cy="64465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 Evolutionary upgrades and extensions of the ecosystem </a:t>
            </a:r>
            <a:endParaRPr lang="en-CH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258A7D-A9E6-AFF6-6029-41FEE011B2E4}"/>
              </a:ext>
            </a:extLst>
          </p:cNvPr>
          <p:cNvSpPr txBox="1"/>
          <p:nvPr/>
        </p:nvSpPr>
        <p:spPr>
          <a:xfrm>
            <a:off x="8132677" y="4410653"/>
            <a:ext cx="446276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Large production of </a:t>
            </a:r>
            <a:r>
              <a:rPr lang="en-US" b="1" dirty="0"/>
              <a:t>2600</a:t>
            </a:r>
            <a:r>
              <a:rPr lang="en-US" dirty="0"/>
              <a:t> pieces</a:t>
            </a:r>
            <a:br>
              <a:rPr lang="en-US" dirty="0"/>
            </a:br>
            <a:r>
              <a:rPr lang="en-US" dirty="0"/>
              <a:t>Variable threshold &amp; radiation tolerant</a:t>
            </a:r>
            <a:br>
              <a:rPr lang="en-US" dirty="0"/>
            </a:br>
            <a:r>
              <a:rPr lang="en-US" dirty="0"/>
              <a:t>Prototypes in testing</a:t>
            </a:r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3B68FC-C9C6-1569-94D0-A52B6F350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14" y="4288711"/>
            <a:ext cx="2859222" cy="1236614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04825393-AEE2-A245-E46D-EC4C2F0DB440}"/>
              </a:ext>
            </a:extLst>
          </p:cNvPr>
          <p:cNvGrpSpPr/>
          <p:nvPr/>
        </p:nvGrpSpPr>
        <p:grpSpPr>
          <a:xfrm>
            <a:off x="2572774" y="5201205"/>
            <a:ext cx="505266" cy="505262"/>
            <a:chOff x="8135809" y="175489"/>
            <a:chExt cx="669862" cy="66986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F3AE863-12C1-214D-12FF-660976821686}"/>
                </a:ext>
              </a:extLst>
            </p:cNvPr>
            <p:cNvSpPr/>
            <p:nvPr/>
          </p:nvSpPr>
          <p:spPr>
            <a:xfrm>
              <a:off x="8135810" y="175489"/>
              <a:ext cx="669861" cy="66986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pic>
          <p:nvPicPr>
            <p:cNvPr id="22" name="Graphic 21" descr="Radioactive with solid fill">
              <a:extLst>
                <a:ext uri="{FF2B5EF4-FFF2-40B4-BE49-F238E27FC236}">
                  <a16:creationId xmlns:a16="http://schemas.microsoft.com/office/drawing/2014/main" id="{27F3739F-375C-4866-E2E2-4484D9447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135809" y="175489"/>
              <a:ext cx="669861" cy="669860"/>
            </a:xfrm>
            <a:prstGeom prst="rect">
              <a:avLst/>
            </a:prstGeom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AFF5842A-A723-E5D6-F5F0-050AC304B255}"/>
              </a:ext>
            </a:extLst>
          </p:cNvPr>
          <p:cNvSpPr/>
          <p:nvPr/>
        </p:nvSpPr>
        <p:spPr>
          <a:xfrm>
            <a:off x="0" y="876539"/>
            <a:ext cx="12192000" cy="4747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Image			   Description		   Configuration				Status</a:t>
            </a:r>
            <a:endParaRPr lang="en-CH" dirty="0"/>
          </a:p>
        </p:txBody>
      </p:sp>
      <p:pic>
        <p:nvPicPr>
          <p:cNvPr id="14" name="Graphic 13" descr="Puzzle outline">
            <a:extLst>
              <a:ext uri="{FF2B5EF4-FFF2-40B4-BE49-F238E27FC236}">
                <a16:creationId xmlns:a16="http://schemas.microsoft.com/office/drawing/2014/main" id="{3931FEE6-C6BC-A167-157E-00FDB3C302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67737" y="2678960"/>
            <a:ext cx="914400" cy="914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EC1108C-C375-8A3B-45D6-2B8088092AF4}"/>
              </a:ext>
            </a:extLst>
          </p:cNvPr>
          <p:cNvSpPr txBox="1"/>
          <p:nvPr/>
        </p:nvSpPr>
        <p:spPr>
          <a:xfrm>
            <a:off x="6438634" y="3534865"/>
            <a:ext cx="135934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At least 7 for </a:t>
            </a:r>
            <a:br>
              <a:rPr lang="en-US" dirty="0"/>
            </a:br>
            <a:r>
              <a:rPr lang="en-US" dirty="0"/>
              <a:t>LHC HiLumi</a:t>
            </a:r>
            <a:endParaRPr lang="en-CH" dirty="0"/>
          </a:p>
        </p:txBody>
      </p:sp>
      <p:pic>
        <p:nvPicPr>
          <p:cNvPr id="17" name="Graphic 16" descr="Puzzle outline">
            <a:extLst>
              <a:ext uri="{FF2B5EF4-FFF2-40B4-BE49-F238E27FC236}">
                <a16:creationId xmlns:a16="http://schemas.microsoft.com/office/drawing/2014/main" id="{A0BD8F75-9AA2-3608-AB13-54A9C5BADA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46976" y="2703379"/>
            <a:ext cx="914400" cy="9144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6AEF027-36C6-6649-F67A-89E3CD7674E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74" y="2881970"/>
            <a:ext cx="3165531" cy="98725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36C573C-A88B-FA22-6FAB-ABCC88DEEC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433" y="1410130"/>
            <a:ext cx="2821288" cy="1169072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2A6C0B1A-524D-D13D-81A7-4CE6EDD220A6}"/>
              </a:ext>
            </a:extLst>
          </p:cNvPr>
          <p:cNvGrpSpPr/>
          <p:nvPr/>
        </p:nvGrpSpPr>
        <p:grpSpPr>
          <a:xfrm>
            <a:off x="2618088" y="2102137"/>
            <a:ext cx="505266" cy="505262"/>
            <a:chOff x="8135809" y="175489"/>
            <a:chExt cx="669862" cy="66986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FDFEE36-52CB-8838-307A-D4AE29599045}"/>
                </a:ext>
              </a:extLst>
            </p:cNvPr>
            <p:cNvSpPr/>
            <p:nvPr/>
          </p:nvSpPr>
          <p:spPr>
            <a:xfrm>
              <a:off x="8135810" y="175489"/>
              <a:ext cx="669861" cy="66986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pic>
          <p:nvPicPr>
            <p:cNvPr id="29" name="Graphic 28" descr="Radioactive with solid fill">
              <a:extLst>
                <a:ext uri="{FF2B5EF4-FFF2-40B4-BE49-F238E27FC236}">
                  <a16:creationId xmlns:a16="http://schemas.microsoft.com/office/drawing/2014/main" id="{05FCF05D-BB7F-5461-4DBE-2ECB497412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135809" y="175489"/>
              <a:ext cx="669861" cy="669860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6FCD0F70-02C7-B701-D2F5-80195FA453D7}"/>
              </a:ext>
            </a:extLst>
          </p:cNvPr>
          <p:cNvSpPr txBox="1"/>
          <p:nvPr/>
        </p:nvSpPr>
        <p:spPr>
          <a:xfrm>
            <a:off x="3264727" y="1552349"/>
            <a:ext cx="453325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Rad tol upgrade for QDS crate controller for ion run. FPGA with UQDS firmware, rapid development thanks to ready building blocks</a:t>
            </a:r>
            <a:endParaRPr lang="en-CH" dirty="0"/>
          </a:p>
        </p:txBody>
      </p:sp>
      <p:sp>
        <p:nvSpPr>
          <p:cNvPr id="31" name="Graphic 13" descr="Puzzle with solid fill">
            <a:extLst>
              <a:ext uri="{FF2B5EF4-FFF2-40B4-BE49-F238E27FC236}">
                <a16:creationId xmlns:a16="http://schemas.microsoft.com/office/drawing/2014/main" id="{AFC7131B-FF5A-2A6B-5E04-39DE7182FA47}"/>
              </a:ext>
            </a:extLst>
          </p:cNvPr>
          <p:cNvSpPr/>
          <p:nvPr/>
        </p:nvSpPr>
        <p:spPr>
          <a:xfrm rot="2676465">
            <a:off x="6473672" y="4223097"/>
            <a:ext cx="901344" cy="854912"/>
          </a:xfrm>
          <a:custGeom>
            <a:avLst/>
            <a:gdLst>
              <a:gd name="connsiteX0" fmla="*/ 1556168 w 2407997"/>
              <a:gd name="connsiteY0" fmla="*/ 1827068 h 2407997"/>
              <a:gd name="connsiteX1" fmla="*/ 1426739 w 2407997"/>
              <a:gd name="connsiteY1" fmla="*/ 1429749 h 2407997"/>
              <a:gd name="connsiteX2" fmla="*/ 1447809 w 2407997"/>
              <a:gd name="connsiteY2" fmla="*/ 1408679 h 2407997"/>
              <a:gd name="connsiteX3" fmla="*/ 1851148 w 2407997"/>
              <a:gd name="connsiteY3" fmla="*/ 1532089 h 2407997"/>
              <a:gd name="connsiteX4" fmla="*/ 2064858 w 2407997"/>
              <a:gd name="connsiteY4" fmla="*/ 1703658 h 2407997"/>
              <a:gd name="connsiteX5" fmla="*/ 2407998 w 2407997"/>
              <a:gd name="connsiteY5" fmla="*/ 1360519 h 2407997"/>
              <a:gd name="connsiteX6" fmla="*/ 1896298 w 2407997"/>
              <a:gd name="connsiteY6" fmla="*/ 848819 h 2407997"/>
              <a:gd name="connsiteX7" fmla="*/ 2067868 w 2407997"/>
              <a:gd name="connsiteY7" fmla="*/ 635109 h 2407997"/>
              <a:gd name="connsiteX8" fmla="*/ 2191278 w 2407997"/>
              <a:gd name="connsiteY8" fmla="*/ 231770 h 2407997"/>
              <a:gd name="connsiteX9" fmla="*/ 2170208 w 2407997"/>
              <a:gd name="connsiteY9" fmla="*/ 210700 h 2407997"/>
              <a:gd name="connsiteX10" fmla="*/ 1772888 w 2407997"/>
              <a:gd name="connsiteY10" fmla="*/ 340130 h 2407997"/>
              <a:gd name="connsiteX11" fmla="*/ 1559178 w 2407997"/>
              <a:gd name="connsiteY11" fmla="*/ 511699 h 2407997"/>
              <a:gd name="connsiteX12" fmla="*/ 1047479 w 2407997"/>
              <a:gd name="connsiteY12" fmla="*/ 0 h 2407997"/>
              <a:gd name="connsiteX13" fmla="*/ 701329 w 2407997"/>
              <a:gd name="connsiteY13" fmla="*/ 343140 h 2407997"/>
              <a:gd name="connsiteX14" fmla="*/ 872899 w 2407997"/>
              <a:gd name="connsiteY14" fmla="*/ 556849 h 2407997"/>
              <a:gd name="connsiteX15" fmla="*/ 1002329 w 2407997"/>
              <a:gd name="connsiteY15" fmla="*/ 954169 h 2407997"/>
              <a:gd name="connsiteX16" fmla="*/ 981259 w 2407997"/>
              <a:gd name="connsiteY16" fmla="*/ 975239 h 2407997"/>
              <a:gd name="connsiteX17" fmla="*/ 577919 w 2407997"/>
              <a:gd name="connsiteY17" fmla="*/ 851829 h 2407997"/>
              <a:gd name="connsiteX18" fmla="*/ 364210 w 2407997"/>
              <a:gd name="connsiteY18" fmla="*/ 680259 h 2407997"/>
              <a:gd name="connsiteX19" fmla="*/ 0 w 2407997"/>
              <a:gd name="connsiteY19" fmla="*/ 1047479 h 2407997"/>
              <a:gd name="connsiteX20" fmla="*/ 511699 w 2407997"/>
              <a:gd name="connsiteY20" fmla="*/ 1559178 h 2407997"/>
              <a:gd name="connsiteX21" fmla="*/ 340130 w 2407997"/>
              <a:gd name="connsiteY21" fmla="*/ 1772888 h 2407997"/>
              <a:gd name="connsiteX22" fmla="*/ 216720 w 2407997"/>
              <a:gd name="connsiteY22" fmla="*/ 2176228 h 2407997"/>
              <a:gd name="connsiteX23" fmla="*/ 237790 w 2407997"/>
              <a:gd name="connsiteY23" fmla="*/ 2197298 h 2407997"/>
              <a:gd name="connsiteX24" fmla="*/ 635109 w 2407997"/>
              <a:gd name="connsiteY24" fmla="*/ 2067868 h 2407997"/>
              <a:gd name="connsiteX25" fmla="*/ 848819 w 2407997"/>
              <a:gd name="connsiteY25" fmla="*/ 1896298 h 2407997"/>
              <a:gd name="connsiteX26" fmla="*/ 1360519 w 2407997"/>
              <a:gd name="connsiteY26" fmla="*/ 2407998 h 2407997"/>
              <a:gd name="connsiteX27" fmla="*/ 1727738 w 2407997"/>
              <a:gd name="connsiteY27" fmla="*/ 2040778 h 2407997"/>
              <a:gd name="connsiteX28" fmla="*/ 1556168 w 2407997"/>
              <a:gd name="connsiteY28" fmla="*/ 1827068 h 240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407997" h="2407997">
                <a:moveTo>
                  <a:pt x="1556168" y="1827068"/>
                </a:moveTo>
                <a:cubicBezTo>
                  <a:pt x="1357509" y="1833088"/>
                  <a:pt x="1285269" y="1577238"/>
                  <a:pt x="1426739" y="1429749"/>
                </a:cubicBezTo>
                <a:lnTo>
                  <a:pt x="1447809" y="1408679"/>
                </a:lnTo>
                <a:cubicBezTo>
                  <a:pt x="1595298" y="1267209"/>
                  <a:pt x="1857168" y="1333429"/>
                  <a:pt x="1851148" y="1532089"/>
                </a:cubicBezTo>
                <a:cubicBezTo>
                  <a:pt x="1848138" y="1646468"/>
                  <a:pt x="1983588" y="1784928"/>
                  <a:pt x="2064858" y="1703658"/>
                </a:cubicBezTo>
                <a:lnTo>
                  <a:pt x="2407998" y="1360519"/>
                </a:lnTo>
                <a:lnTo>
                  <a:pt x="1896298" y="848819"/>
                </a:lnTo>
                <a:cubicBezTo>
                  <a:pt x="1815028" y="767549"/>
                  <a:pt x="1953488" y="632099"/>
                  <a:pt x="2067868" y="635109"/>
                </a:cubicBezTo>
                <a:cubicBezTo>
                  <a:pt x="2266528" y="641129"/>
                  <a:pt x="2332748" y="379260"/>
                  <a:pt x="2191278" y="231770"/>
                </a:cubicBezTo>
                <a:lnTo>
                  <a:pt x="2170208" y="210700"/>
                </a:lnTo>
                <a:cubicBezTo>
                  <a:pt x="2022718" y="69230"/>
                  <a:pt x="1766868" y="141470"/>
                  <a:pt x="1772888" y="340130"/>
                </a:cubicBezTo>
                <a:cubicBezTo>
                  <a:pt x="1775898" y="454510"/>
                  <a:pt x="1640448" y="592969"/>
                  <a:pt x="1559178" y="511699"/>
                </a:cubicBezTo>
                <a:lnTo>
                  <a:pt x="1047479" y="0"/>
                </a:lnTo>
                <a:lnTo>
                  <a:pt x="701329" y="343140"/>
                </a:lnTo>
                <a:cubicBezTo>
                  <a:pt x="620059" y="424410"/>
                  <a:pt x="758519" y="559859"/>
                  <a:pt x="872899" y="556849"/>
                </a:cubicBezTo>
                <a:cubicBezTo>
                  <a:pt x="1071559" y="550829"/>
                  <a:pt x="1143799" y="806679"/>
                  <a:pt x="1002329" y="954169"/>
                </a:cubicBezTo>
                <a:lnTo>
                  <a:pt x="981259" y="975239"/>
                </a:lnTo>
                <a:cubicBezTo>
                  <a:pt x="833769" y="1116709"/>
                  <a:pt x="571899" y="1050489"/>
                  <a:pt x="577919" y="851829"/>
                </a:cubicBezTo>
                <a:cubicBezTo>
                  <a:pt x="580929" y="737449"/>
                  <a:pt x="445480" y="598989"/>
                  <a:pt x="364210" y="680259"/>
                </a:cubicBezTo>
                <a:lnTo>
                  <a:pt x="0" y="1047479"/>
                </a:lnTo>
                <a:lnTo>
                  <a:pt x="511699" y="1559178"/>
                </a:lnTo>
                <a:cubicBezTo>
                  <a:pt x="592969" y="1640448"/>
                  <a:pt x="454510" y="1775898"/>
                  <a:pt x="340130" y="1772888"/>
                </a:cubicBezTo>
                <a:cubicBezTo>
                  <a:pt x="141470" y="1766868"/>
                  <a:pt x="75250" y="2028738"/>
                  <a:pt x="216720" y="2176228"/>
                </a:cubicBezTo>
                <a:lnTo>
                  <a:pt x="237790" y="2197298"/>
                </a:lnTo>
                <a:cubicBezTo>
                  <a:pt x="385280" y="2338768"/>
                  <a:pt x="641129" y="2266528"/>
                  <a:pt x="635109" y="2067868"/>
                </a:cubicBezTo>
                <a:cubicBezTo>
                  <a:pt x="632099" y="1953488"/>
                  <a:pt x="767549" y="1815028"/>
                  <a:pt x="848819" y="1896298"/>
                </a:cubicBezTo>
                <a:lnTo>
                  <a:pt x="1360519" y="2407998"/>
                </a:lnTo>
                <a:lnTo>
                  <a:pt x="1727738" y="2040778"/>
                </a:lnTo>
                <a:cubicBezTo>
                  <a:pt x="1809008" y="1959508"/>
                  <a:pt x="1673558" y="1824058"/>
                  <a:pt x="1556168" y="1827068"/>
                </a:cubicBezTo>
                <a:close/>
              </a:path>
            </a:pathLst>
          </a:custGeom>
          <a:solidFill>
            <a:srgbClr val="FFC000"/>
          </a:solidFill>
          <a:ln w="30063" cap="flat">
            <a:noFill/>
            <a:prstDash val="solid"/>
            <a:miter/>
          </a:ln>
        </p:spPr>
        <p:txBody>
          <a:bodyPr rtlCol="0" anchor="ctr"/>
          <a:lstStyle/>
          <a:p>
            <a:endParaRPr lang="en-CH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3C34482-ECA8-9045-606C-1CD4CA8B33C7}"/>
              </a:ext>
            </a:extLst>
          </p:cNvPr>
          <p:cNvSpPr txBox="1"/>
          <p:nvPr/>
        </p:nvSpPr>
        <p:spPr>
          <a:xfrm>
            <a:off x="5876949" y="5193546"/>
            <a:ext cx="196207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1 test ,1 production</a:t>
            </a:r>
            <a:endParaRPr lang="en-CH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12348E6-DCF8-6989-7985-616DECAD65F8}"/>
              </a:ext>
            </a:extLst>
          </p:cNvPr>
          <p:cNvSpPr txBox="1"/>
          <p:nvPr/>
        </p:nvSpPr>
        <p:spPr>
          <a:xfrm>
            <a:off x="8132677" y="2853695"/>
            <a:ext cx="3411190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Evolutionary upgrade of UQDSv2</a:t>
            </a:r>
            <a:br>
              <a:rPr lang="en-US" dirty="0"/>
            </a:br>
            <a:r>
              <a:rPr lang="en-US" dirty="0"/>
              <a:t>Baseline for the HiLumi </a:t>
            </a:r>
            <a:br>
              <a:rPr lang="en-US" dirty="0"/>
            </a:br>
            <a:r>
              <a:rPr lang="en-US" dirty="0"/>
              <a:t>First prototype in testing</a:t>
            </a:r>
            <a:br>
              <a:rPr lang="en-US" dirty="0"/>
            </a:br>
            <a:r>
              <a:rPr lang="en-US" dirty="0"/>
              <a:t>Production of pre-series started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64944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17D674-B88A-5468-AE4F-0C7BF7AF4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81807"/>
            <a:ext cx="1155693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Ethernet based solution with ~ 1000x the throughput compared to field bus used in LHC</a:t>
            </a:r>
            <a:br>
              <a:rPr lang="en-US" dirty="0"/>
            </a:br>
            <a:r>
              <a:rPr lang="en-US" dirty="0"/>
              <a:t>(~10Mbit per client)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Timing precision &gt; 1000x better than previous solution using ethernet precision timing protocol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/>
              <a:t>absolute precision better than 1 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Connects to services such as logging and post mortem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R&amp;D for high bandwidth communication </a:t>
            </a:r>
            <a:r>
              <a:rPr lang="en-US"/>
              <a:t>using </a:t>
            </a:r>
            <a:br>
              <a:rPr lang="en-US"/>
            </a:br>
            <a:r>
              <a:rPr lang="en-US"/>
              <a:t>gigabit </a:t>
            </a:r>
            <a:r>
              <a:rPr lang="en-US" dirty="0"/>
              <a:t>ethernet started 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8559D6-C06F-FA78-A5F2-82929FC49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EDAQ – timing and communication for UQDS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3E8AA-6EB5-6695-D980-D2218E010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ED571-80C6-B778-B31D-DF7A6054A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AE5BC6-18EE-151B-077A-229E98798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A9DF17-AC3E-EEAD-8BFD-281876F6F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472" y="4233435"/>
            <a:ext cx="3977862" cy="170053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3C9C12E-3A52-377B-7F2F-9EEDF6583FE3}"/>
              </a:ext>
            </a:extLst>
          </p:cNvPr>
          <p:cNvGrpSpPr/>
          <p:nvPr/>
        </p:nvGrpSpPr>
        <p:grpSpPr>
          <a:xfrm>
            <a:off x="6704280" y="2754351"/>
            <a:ext cx="5487721" cy="4103649"/>
            <a:chOff x="6704280" y="2754351"/>
            <a:chExt cx="5487721" cy="410364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157CDB3-561B-C297-3D7B-DBBD172442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04280" y="2754351"/>
              <a:ext cx="5487721" cy="410364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851277F-588B-1B44-2F62-ECBBC8D5625E}"/>
                </a:ext>
              </a:extLst>
            </p:cNvPr>
            <p:cNvSpPr txBox="1"/>
            <p:nvPr/>
          </p:nvSpPr>
          <p:spPr>
            <a:xfrm>
              <a:off x="8666393" y="5939935"/>
              <a:ext cx="244938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Q2 quench in cluster F1</a:t>
              </a:r>
              <a:endParaRPr lang="en-CH" dirty="0"/>
            </a:p>
          </p:txBody>
        </p:sp>
      </p:grpSp>
    </p:spTree>
    <p:extLst>
      <p:ext uri="{BB962C8B-B14F-4D97-AF65-F5344CB8AC3E}">
        <p14:creationId xmlns:p14="http://schemas.microsoft.com/office/powerpoint/2010/main" val="59137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DE9936-A520-EB2D-F2B1-F340A2E04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569856"/>
            <a:ext cx="11376024" cy="26309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PDPAC card is implementing core UQDS and EDAQ functionality on one PCB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Polyvalent use case, same hardware used for: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UQDSv3 controller: General UQDS firmware and EDAQ for communication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PDSU controller: Special firmware for protection devices supervision, trigger matrix/controller EDAQ com.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CLIQ controller: Crate controller &amp; EDAQ for communication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PDPACv2 adds faster uC to FPGA link and gigabit ethernet capable microcontroller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52078D8-97E2-47E4-9DA6-60764E97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68571"/>
            <a:ext cx="11376025" cy="647419"/>
          </a:xfrm>
        </p:spPr>
        <p:txBody>
          <a:bodyPr/>
          <a:lstStyle/>
          <a:p>
            <a:r>
              <a:rPr lang="en-US" dirty="0"/>
              <a:t>EDAQ &amp; UQDS combined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9FFB1-25C7-B7D7-FCFD-C14D789D4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66354-8A21-0292-4B22-EEC8C6B22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D63F4-9A65-17DF-0809-C6ABE2417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896CD95-95BF-BCC2-006A-7B087FCE6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407" y="887905"/>
            <a:ext cx="6152668" cy="248798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73EAFD5-96AB-1BB9-0E91-6EECB7CB0E06}"/>
              </a:ext>
            </a:extLst>
          </p:cNvPr>
          <p:cNvSpPr/>
          <p:nvPr/>
        </p:nvSpPr>
        <p:spPr>
          <a:xfrm>
            <a:off x="5149273" y="887905"/>
            <a:ext cx="2558472" cy="2487985"/>
          </a:xfrm>
          <a:prstGeom prst="rect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UQDS</a:t>
            </a:r>
            <a:endParaRPr lang="en-CH">
              <a:solidFill>
                <a:srgbClr val="FFFF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CB65B8-F174-3414-9E23-F1D91ED8B5E5}"/>
              </a:ext>
            </a:extLst>
          </p:cNvPr>
          <p:cNvSpPr/>
          <p:nvPr/>
        </p:nvSpPr>
        <p:spPr>
          <a:xfrm>
            <a:off x="2655454" y="887905"/>
            <a:ext cx="2424589" cy="2487985"/>
          </a:xfrm>
          <a:prstGeom prst="rect">
            <a:avLst/>
          </a:prstGeom>
          <a:noFill/>
          <a:ln w="444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EDAQ</a:t>
            </a:r>
            <a:endParaRPr lang="en-CH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160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>
            <a:extLst>
              <a:ext uri="{FF2B5EF4-FFF2-40B4-BE49-F238E27FC236}">
                <a16:creationId xmlns:a16="http://schemas.microsoft.com/office/drawing/2014/main" id="{BB5C28C7-2A9F-F10B-2F9C-66B8BF67FF4C}"/>
              </a:ext>
            </a:extLst>
          </p:cNvPr>
          <p:cNvSpPr/>
          <p:nvPr/>
        </p:nvSpPr>
        <p:spPr>
          <a:xfrm>
            <a:off x="0" y="5500166"/>
            <a:ext cx="8693762" cy="8340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D2F5111-7AA3-5B41-B0FA-EA048FD19CB5}"/>
              </a:ext>
            </a:extLst>
          </p:cNvPr>
          <p:cNvSpPr/>
          <p:nvPr/>
        </p:nvSpPr>
        <p:spPr>
          <a:xfrm>
            <a:off x="-1" y="1897977"/>
            <a:ext cx="8773015" cy="8340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7125A4D-0A0D-44F3-613C-9E246EF41B55}"/>
              </a:ext>
            </a:extLst>
          </p:cNvPr>
          <p:cNvSpPr/>
          <p:nvPr/>
        </p:nvSpPr>
        <p:spPr>
          <a:xfrm>
            <a:off x="-1" y="3802984"/>
            <a:ext cx="12189341" cy="8340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0393D7-1FF8-78CD-EC70-789F884E7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547" y="186301"/>
            <a:ext cx="11376025" cy="1065742"/>
          </a:xfrm>
        </p:spPr>
        <p:txBody>
          <a:bodyPr/>
          <a:lstStyle/>
          <a:p>
            <a:r>
              <a:rPr lang="en-US" dirty="0"/>
              <a:t>Applications at CERN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06DBC-C59F-231A-BAA4-F89F77ACE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4/3/2025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E044A5-D6AC-ADCD-E92E-EE93B2648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83B1E-0E97-466B-43BA-64F0C83F1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71060F-E86C-0977-3BAB-5D429D7C8DA3}"/>
              </a:ext>
            </a:extLst>
          </p:cNvPr>
          <p:cNvSpPr txBox="1"/>
          <p:nvPr/>
        </p:nvSpPr>
        <p:spPr>
          <a:xfrm>
            <a:off x="338547" y="1339399"/>
            <a:ext cx="289829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FAIR magnet test stand in </a:t>
            </a:r>
            <a:br>
              <a:rPr lang="en-US" b="1" dirty="0"/>
            </a:br>
            <a:r>
              <a:rPr lang="en-US" b="1" dirty="0"/>
              <a:t>B180</a:t>
            </a:r>
            <a:endParaRPr lang="en-CH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722015-7EA0-7CB0-1AAE-E1F13CA070F9}"/>
              </a:ext>
            </a:extLst>
          </p:cNvPr>
          <p:cNvSpPr txBox="1"/>
          <p:nvPr/>
        </p:nvSpPr>
        <p:spPr>
          <a:xfrm>
            <a:off x="3484768" y="1380314"/>
            <a:ext cx="150041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18 x UQDSv2 </a:t>
            </a:r>
            <a:endParaRPr lang="en-CH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2E86F0-2DEB-4537-1E8B-F18CB3844DA8}"/>
              </a:ext>
            </a:extLst>
          </p:cNvPr>
          <p:cNvSpPr txBox="1"/>
          <p:nvPr/>
        </p:nvSpPr>
        <p:spPr>
          <a:xfrm>
            <a:off x="351081" y="2165438"/>
            <a:ext cx="235102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FRESCA facility B163</a:t>
            </a:r>
            <a:endParaRPr lang="en-CH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B26903-A1E9-84AA-E10E-31B649F760CB}"/>
              </a:ext>
            </a:extLst>
          </p:cNvPr>
          <p:cNvSpPr txBox="1"/>
          <p:nvPr/>
        </p:nvSpPr>
        <p:spPr>
          <a:xfrm>
            <a:off x="3482574" y="2176240"/>
            <a:ext cx="13080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8 x UQDSv2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BF47E5-57D6-96FE-F762-EF0A2230E3DB}"/>
              </a:ext>
            </a:extLst>
          </p:cNvPr>
          <p:cNvSpPr txBox="1"/>
          <p:nvPr/>
        </p:nvSpPr>
        <p:spPr>
          <a:xfrm>
            <a:off x="6911870" y="1439335"/>
            <a:ext cx="2949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C3</a:t>
            </a:r>
            <a:endParaRPr lang="en-CH" dirty="0">
              <a:solidFill>
                <a:schemeClr val="bg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798BABF-FB5B-3C27-B24F-41BB79BCB010}"/>
              </a:ext>
            </a:extLst>
          </p:cNvPr>
          <p:cNvGrpSpPr/>
          <p:nvPr/>
        </p:nvGrpSpPr>
        <p:grpSpPr>
          <a:xfrm>
            <a:off x="5135264" y="1872432"/>
            <a:ext cx="854912" cy="901344"/>
            <a:chOff x="10364319" y="2159704"/>
            <a:chExt cx="854912" cy="901344"/>
          </a:xfrm>
        </p:grpSpPr>
        <p:sp>
          <p:nvSpPr>
            <p:cNvPr id="16" name="Graphic 13" descr="Puzzle with solid fill">
              <a:extLst>
                <a:ext uri="{FF2B5EF4-FFF2-40B4-BE49-F238E27FC236}">
                  <a16:creationId xmlns:a16="http://schemas.microsoft.com/office/drawing/2014/main" id="{1C778BDA-3FFF-8D64-F92D-5FC91D97BB72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436BA7D-113E-17A3-0F62-C13F46AAF0B0}"/>
                </a:ext>
              </a:extLst>
            </p:cNvPr>
            <p:cNvSpPr txBox="1"/>
            <p:nvPr/>
          </p:nvSpPr>
          <p:spPr>
            <a:xfrm>
              <a:off x="10598099" y="2471876"/>
              <a:ext cx="2949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C7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B7635A7-BD22-F259-DC84-90831A3B6FBA}"/>
              </a:ext>
            </a:extLst>
          </p:cNvPr>
          <p:cNvGrpSpPr/>
          <p:nvPr/>
        </p:nvGrpSpPr>
        <p:grpSpPr>
          <a:xfrm>
            <a:off x="7128024" y="1872949"/>
            <a:ext cx="854912" cy="901344"/>
            <a:chOff x="10509244" y="3266694"/>
            <a:chExt cx="854912" cy="901344"/>
          </a:xfrm>
        </p:grpSpPr>
        <p:sp>
          <p:nvSpPr>
            <p:cNvPr id="19" name="Graphic 13" descr="Puzzle with solid fill">
              <a:extLst>
                <a:ext uri="{FF2B5EF4-FFF2-40B4-BE49-F238E27FC236}">
                  <a16:creationId xmlns:a16="http://schemas.microsoft.com/office/drawing/2014/main" id="{E6CDDA9A-4F4D-90CB-8D80-40D2CC43D525}"/>
                </a:ext>
              </a:extLst>
            </p:cNvPr>
            <p:cNvSpPr/>
            <p:nvPr/>
          </p:nvSpPr>
          <p:spPr>
            <a:xfrm rot="2700000">
              <a:off x="10486028" y="328991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6B21698-B84A-F536-A317-45048A01855D}"/>
                </a:ext>
              </a:extLst>
            </p:cNvPr>
            <p:cNvSpPr txBox="1"/>
            <p:nvPr/>
          </p:nvSpPr>
          <p:spPr>
            <a:xfrm>
              <a:off x="10681456" y="3578866"/>
              <a:ext cx="42319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C20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8771B8F-AA43-2E6D-836A-D0E73CB1939E}"/>
              </a:ext>
            </a:extLst>
          </p:cNvPr>
          <p:cNvSpPr txBox="1"/>
          <p:nvPr/>
        </p:nvSpPr>
        <p:spPr>
          <a:xfrm>
            <a:off x="327616" y="3070339"/>
            <a:ext cx="328295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SM18 cluster F1 &amp; F2</a:t>
            </a:r>
            <a:br>
              <a:rPr lang="en-US" b="1" dirty="0"/>
            </a:br>
            <a:r>
              <a:rPr lang="en-US" b="1" dirty="0"/>
              <a:t>(HiLumi Q2 &amp; SC Link testing)</a:t>
            </a:r>
            <a:endParaRPr lang="en-CH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9EF2D8-C211-AE74-7DDA-12E4ED57998B}"/>
              </a:ext>
            </a:extLst>
          </p:cNvPr>
          <p:cNvSpPr txBox="1"/>
          <p:nvPr/>
        </p:nvSpPr>
        <p:spPr>
          <a:xfrm>
            <a:off x="3475519" y="3082556"/>
            <a:ext cx="14362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30 x UQDSv2</a:t>
            </a:r>
            <a:endParaRPr lang="en-CH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905C623-486D-DA65-D475-DD92A791628F}"/>
              </a:ext>
            </a:extLst>
          </p:cNvPr>
          <p:cNvSpPr txBox="1"/>
          <p:nvPr/>
        </p:nvSpPr>
        <p:spPr>
          <a:xfrm>
            <a:off x="303919" y="4893201"/>
            <a:ext cx="238526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SM18 HiLumi STRING</a:t>
            </a:r>
            <a:endParaRPr lang="en-CH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BDAAAB-F089-9B99-8DD0-4F93A3D0E657}"/>
              </a:ext>
            </a:extLst>
          </p:cNvPr>
          <p:cNvSpPr txBox="1"/>
          <p:nvPr/>
        </p:nvSpPr>
        <p:spPr>
          <a:xfrm>
            <a:off x="3446854" y="4864568"/>
            <a:ext cx="14362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35 x UQDSv2</a:t>
            </a:r>
            <a:endParaRPr lang="en-CH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0F0DA26-C320-F94D-DE8A-8643BB4CA4A3}"/>
              </a:ext>
            </a:extLst>
          </p:cNvPr>
          <p:cNvSpPr txBox="1"/>
          <p:nvPr/>
        </p:nvSpPr>
        <p:spPr>
          <a:xfrm>
            <a:off x="312562" y="5749616"/>
            <a:ext cx="12311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LHC tunnel</a:t>
            </a:r>
            <a:endParaRPr lang="en-CH" b="1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1E554F9-77FF-6211-455E-BCBDD0C2D198}"/>
              </a:ext>
            </a:extLst>
          </p:cNvPr>
          <p:cNvGrpSpPr/>
          <p:nvPr/>
        </p:nvGrpSpPr>
        <p:grpSpPr>
          <a:xfrm>
            <a:off x="5254189" y="2792267"/>
            <a:ext cx="854912" cy="901344"/>
            <a:chOff x="10364319" y="2159704"/>
            <a:chExt cx="854912" cy="901344"/>
          </a:xfrm>
        </p:grpSpPr>
        <p:sp>
          <p:nvSpPr>
            <p:cNvPr id="35" name="Graphic 13" descr="Puzzle with solid fill">
              <a:extLst>
                <a:ext uri="{FF2B5EF4-FFF2-40B4-BE49-F238E27FC236}">
                  <a16:creationId xmlns:a16="http://schemas.microsoft.com/office/drawing/2014/main" id="{AE36AC58-602D-65D8-374A-547CDC71D4A0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00B0F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CF6CB8A-4D22-9358-B0D0-2119DF506176}"/>
                </a:ext>
              </a:extLst>
            </p:cNvPr>
            <p:cNvSpPr txBox="1"/>
            <p:nvPr/>
          </p:nvSpPr>
          <p:spPr>
            <a:xfrm>
              <a:off x="10598099" y="2471876"/>
              <a:ext cx="42319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C22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598CD90-27F0-AC55-F059-3E02F1385CD7}"/>
              </a:ext>
            </a:extLst>
          </p:cNvPr>
          <p:cNvGrpSpPr/>
          <p:nvPr/>
        </p:nvGrpSpPr>
        <p:grpSpPr>
          <a:xfrm>
            <a:off x="6244749" y="2792265"/>
            <a:ext cx="854912" cy="901344"/>
            <a:chOff x="10364319" y="2159704"/>
            <a:chExt cx="854912" cy="901344"/>
          </a:xfrm>
        </p:grpSpPr>
        <p:sp>
          <p:nvSpPr>
            <p:cNvPr id="38" name="Graphic 13" descr="Puzzle with solid fill">
              <a:extLst>
                <a:ext uri="{FF2B5EF4-FFF2-40B4-BE49-F238E27FC236}">
                  <a16:creationId xmlns:a16="http://schemas.microsoft.com/office/drawing/2014/main" id="{756C0C4C-CBF1-7EC8-260D-6876DF2A1ED5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D7F1F0D-8EFC-40F1-7DF1-E55713D4CF2B}"/>
                </a:ext>
              </a:extLst>
            </p:cNvPr>
            <p:cNvSpPr txBox="1"/>
            <p:nvPr/>
          </p:nvSpPr>
          <p:spPr>
            <a:xfrm>
              <a:off x="10598099" y="2471876"/>
              <a:ext cx="42319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C23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3CB7661-D766-2B34-CBD3-CBBB26B1A9F7}"/>
              </a:ext>
            </a:extLst>
          </p:cNvPr>
          <p:cNvGrpSpPr/>
          <p:nvPr/>
        </p:nvGrpSpPr>
        <p:grpSpPr>
          <a:xfrm>
            <a:off x="6124742" y="1864922"/>
            <a:ext cx="854912" cy="901344"/>
            <a:chOff x="10509244" y="3266694"/>
            <a:chExt cx="854912" cy="901344"/>
          </a:xfrm>
        </p:grpSpPr>
        <p:sp>
          <p:nvSpPr>
            <p:cNvPr id="41" name="Graphic 13" descr="Puzzle with solid fill">
              <a:extLst>
                <a:ext uri="{FF2B5EF4-FFF2-40B4-BE49-F238E27FC236}">
                  <a16:creationId xmlns:a16="http://schemas.microsoft.com/office/drawing/2014/main" id="{FF28F6C9-07B8-B3F5-284F-A907D89A613B}"/>
                </a:ext>
              </a:extLst>
            </p:cNvPr>
            <p:cNvSpPr/>
            <p:nvPr/>
          </p:nvSpPr>
          <p:spPr>
            <a:xfrm rot="2700000">
              <a:off x="10486028" y="328991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00B05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5F2FCE1-E899-E8F5-DCDD-FD9507FA2E67}"/>
                </a:ext>
              </a:extLst>
            </p:cNvPr>
            <p:cNvSpPr txBox="1"/>
            <p:nvPr/>
          </p:nvSpPr>
          <p:spPr>
            <a:xfrm>
              <a:off x="10681456" y="3578866"/>
              <a:ext cx="42319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C19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7D86BA1-BAC0-96BF-D15F-D7823BD5E4B5}"/>
              </a:ext>
            </a:extLst>
          </p:cNvPr>
          <p:cNvGrpSpPr/>
          <p:nvPr/>
        </p:nvGrpSpPr>
        <p:grpSpPr>
          <a:xfrm>
            <a:off x="5285199" y="1060456"/>
            <a:ext cx="854912" cy="901344"/>
            <a:chOff x="10364319" y="2159704"/>
            <a:chExt cx="854912" cy="901344"/>
          </a:xfrm>
        </p:grpSpPr>
        <p:sp>
          <p:nvSpPr>
            <p:cNvPr id="44" name="Graphic 13" descr="Puzzle with solid fill">
              <a:extLst>
                <a:ext uri="{FF2B5EF4-FFF2-40B4-BE49-F238E27FC236}">
                  <a16:creationId xmlns:a16="http://schemas.microsoft.com/office/drawing/2014/main" id="{5AF6469B-56B4-8F63-C656-E56C1F1FDCA2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C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73F3E22-B241-FBAE-5CC7-21FDC4244F36}"/>
                </a:ext>
              </a:extLst>
            </p:cNvPr>
            <p:cNvSpPr txBox="1"/>
            <p:nvPr/>
          </p:nvSpPr>
          <p:spPr>
            <a:xfrm>
              <a:off x="10598099" y="2471876"/>
              <a:ext cx="2949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C3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84B05E1-B8FD-179A-59A2-6933CA30276D}"/>
              </a:ext>
            </a:extLst>
          </p:cNvPr>
          <p:cNvGrpSpPr/>
          <p:nvPr/>
        </p:nvGrpSpPr>
        <p:grpSpPr>
          <a:xfrm>
            <a:off x="7274477" y="2792264"/>
            <a:ext cx="854912" cy="901344"/>
            <a:chOff x="10364319" y="2159704"/>
            <a:chExt cx="854912" cy="901344"/>
          </a:xfrm>
        </p:grpSpPr>
        <p:sp>
          <p:nvSpPr>
            <p:cNvPr id="47" name="Graphic 13" descr="Puzzle with solid fill">
              <a:extLst>
                <a:ext uri="{FF2B5EF4-FFF2-40B4-BE49-F238E27FC236}">
                  <a16:creationId xmlns:a16="http://schemas.microsoft.com/office/drawing/2014/main" id="{CA6DED6C-28E5-7F4D-09DB-AB3EE7FE595E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00206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E994E00-6986-C23E-2C44-6898610BC22A}"/>
                </a:ext>
              </a:extLst>
            </p:cNvPr>
            <p:cNvSpPr txBox="1"/>
            <p:nvPr/>
          </p:nvSpPr>
          <p:spPr>
            <a:xfrm>
              <a:off x="10598099" y="2471876"/>
              <a:ext cx="42319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C24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E73917F6-11E0-B27E-674A-3F55F8222FB9}"/>
              </a:ext>
            </a:extLst>
          </p:cNvPr>
          <p:cNvSpPr txBox="1"/>
          <p:nvPr/>
        </p:nvSpPr>
        <p:spPr>
          <a:xfrm>
            <a:off x="3450908" y="5608997"/>
            <a:ext cx="300082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122 x DQQBSv2 around IPs</a:t>
            </a:r>
          </a:p>
          <a:p>
            <a:pPr algn="l"/>
            <a:r>
              <a:rPr lang="en-US" b="1" dirty="0"/>
              <a:t>40 x DQAMGS babysitter</a:t>
            </a:r>
            <a:endParaRPr lang="en-CH" b="1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3A604F1-1A35-EC59-51E8-437900A225BB}"/>
              </a:ext>
            </a:extLst>
          </p:cNvPr>
          <p:cNvSpPr txBox="1"/>
          <p:nvPr/>
        </p:nvSpPr>
        <p:spPr>
          <a:xfrm>
            <a:off x="312562" y="4072418"/>
            <a:ext cx="29665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SM18 clusters A, B, C, D, G</a:t>
            </a:r>
            <a:endParaRPr lang="en-CH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0E7EF91-7E44-2876-59EE-408BC6551298}"/>
              </a:ext>
            </a:extLst>
          </p:cNvPr>
          <p:cNvSpPr txBox="1"/>
          <p:nvPr/>
        </p:nvSpPr>
        <p:spPr>
          <a:xfrm>
            <a:off x="3475519" y="3999687"/>
            <a:ext cx="14362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10 x UQDSv2</a:t>
            </a:r>
            <a:endParaRPr lang="en-CH" b="1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529E0AE-2A10-30FD-24D8-BB31335E285C}"/>
              </a:ext>
            </a:extLst>
          </p:cNvPr>
          <p:cNvGrpSpPr/>
          <p:nvPr/>
        </p:nvGrpSpPr>
        <p:grpSpPr>
          <a:xfrm>
            <a:off x="5608629" y="3777146"/>
            <a:ext cx="1739800" cy="999012"/>
            <a:chOff x="4802621" y="3133352"/>
            <a:chExt cx="1739800" cy="999012"/>
          </a:xfrm>
        </p:grpSpPr>
        <p:sp>
          <p:nvSpPr>
            <p:cNvPr id="55" name="Graphic 13" descr="Puzzle with solid fill">
              <a:extLst>
                <a:ext uri="{FF2B5EF4-FFF2-40B4-BE49-F238E27FC236}">
                  <a16:creationId xmlns:a16="http://schemas.microsoft.com/office/drawing/2014/main" id="{BA2857F2-F597-F0AE-4F08-4957AE865758}"/>
                </a:ext>
              </a:extLst>
            </p:cNvPr>
            <p:cNvSpPr/>
            <p:nvPr/>
          </p:nvSpPr>
          <p:spPr>
            <a:xfrm rot="2676465">
              <a:off x="4802621" y="3133352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C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56" name="Graphic 13" descr="Puzzle with solid fill">
              <a:extLst>
                <a:ext uri="{FF2B5EF4-FFF2-40B4-BE49-F238E27FC236}">
                  <a16:creationId xmlns:a16="http://schemas.microsoft.com/office/drawing/2014/main" id="{647960FE-2BEA-D59B-6855-7B76C2B2E77A}"/>
                </a:ext>
              </a:extLst>
            </p:cNvPr>
            <p:cNvSpPr/>
            <p:nvPr/>
          </p:nvSpPr>
          <p:spPr>
            <a:xfrm rot="2676465">
              <a:off x="4977622" y="3210015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57" name="Graphic 13" descr="Puzzle with solid fill">
              <a:extLst>
                <a:ext uri="{FF2B5EF4-FFF2-40B4-BE49-F238E27FC236}">
                  <a16:creationId xmlns:a16="http://schemas.microsoft.com/office/drawing/2014/main" id="{88B04540-F2B4-6558-2E1A-F6C3B7094A10}"/>
                </a:ext>
              </a:extLst>
            </p:cNvPr>
            <p:cNvSpPr/>
            <p:nvPr/>
          </p:nvSpPr>
          <p:spPr>
            <a:xfrm rot="2676465">
              <a:off x="5195049" y="3248496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58" name="Graphic 13" descr="Puzzle with solid fill">
              <a:extLst>
                <a:ext uri="{FF2B5EF4-FFF2-40B4-BE49-F238E27FC236}">
                  <a16:creationId xmlns:a16="http://schemas.microsoft.com/office/drawing/2014/main" id="{B3C136CC-89C3-2A74-D87D-4AA96EEBB472}"/>
                </a:ext>
              </a:extLst>
            </p:cNvPr>
            <p:cNvSpPr/>
            <p:nvPr/>
          </p:nvSpPr>
          <p:spPr>
            <a:xfrm rot="2676465">
              <a:off x="5347449" y="3277452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92D05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59" name="Graphic 13" descr="Puzzle with solid fill">
              <a:extLst>
                <a:ext uri="{FF2B5EF4-FFF2-40B4-BE49-F238E27FC236}">
                  <a16:creationId xmlns:a16="http://schemas.microsoft.com/office/drawing/2014/main" id="{489DA50F-DF68-B6A2-41AA-CFB3C2ECE6EE}"/>
                </a:ext>
              </a:extLst>
            </p:cNvPr>
            <p:cNvSpPr/>
            <p:nvPr/>
          </p:nvSpPr>
          <p:spPr>
            <a:xfrm rot="2676465">
              <a:off x="5641077" y="3212184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tx1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93652F3A-7A00-CA7F-AC53-64AA65A4E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3015" y="-26479"/>
            <a:ext cx="3439775" cy="27317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076197E-38E0-BBC2-1E5D-DE037157E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5988" y="1206833"/>
            <a:ext cx="2311892" cy="3141869"/>
          </a:xfrm>
          <a:prstGeom prst="rect">
            <a:avLst/>
          </a:prstGeom>
        </p:spPr>
      </p:pic>
      <p:grpSp>
        <p:nvGrpSpPr>
          <p:cNvPr id="60" name="Group 59">
            <a:extLst>
              <a:ext uri="{FF2B5EF4-FFF2-40B4-BE49-F238E27FC236}">
                <a16:creationId xmlns:a16="http://schemas.microsoft.com/office/drawing/2014/main" id="{A49E4172-4FB7-ED2E-859F-4188DC0ED334}"/>
              </a:ext>
            </a:extLst>
          </p:cNvPr>
          <p:cNvGrpSpPr/>
          <p:nvPr/>
        </p:nvGrpSpPr>
        <p:grpSpPr>
          <a:xfrm>
            <a:off x="8308093" y="2781258"/>
            <a:ext cx="854912" cy="901344"/>
            <a:chOff x="10364319" y="2159704"/>
            <a:chExt cx="854912" cy="901344"/>
          </a:xfrm>
        </p:grpSpPr>
        <p:sp>
          <p:nvSpPr>
            <p:cNvPr id="61" name="Graphic 13" descr="Puzzle with solid fill">
              <a:extLst>
                <a:ext uri="{FF2B5EF4-FFF2-40B4-BE49-F238E27FC236}">
                  <a16:creationId xmlns:a16="http://schemas.microsoft.com/office/drawing/2014/main" id="{00779716-6B61-90DF-8D63-2A4448D76CF2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C0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0C1EE18-20D6-4B93-FCDC-01230C283F1C}"/>
                </a:ext>
              </a:extLst>
            </p:cNvPr>
            <p:cNvSpPr txBox="1"/>
            <p:nvPr/>
          </p:nvSpPr>
          <p:spPr>
            <a:xfrm>
              <a:off x="10598099" y="2471876"/>
              <a:ext cx="2949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C6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6283E48A-A2B0-450B-6E4E-EBBBDA7ABBFA}"/>
              </a:ext>
            </a:extLst>
          </p:cNvPr>
          <p:cNvSpPr/>
          <p:nvPr/>
        </p:nvSpPr>
        <p:spPr>
          <a:xfrm>
            <a:off x="7774794" y="3802984"/>
            <a:ext cx="4414546" cy="8324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tx1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3AFE698-D3C3-9490-DA4D-B5FD6B5AF8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0611" y="3583798"/>
            <a:ext cx="3968730" cy="327420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F62C450-CBB9-756F-9520-12CDD4F8E5EF}"/>
              </a:ext>
            </a:extLst>
          </p:cNvPr>
          <p:cNvSpPr/>
          <p:nvPr/>
        </p:nvSpPr>
        <p:spPr>
          <a:xfrm>
            <a:off x="7989572" y="3803809"/>
            <a:ext cx="4208012" cy="831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 Full exploitation of flexible Gateware to follow the rich test program in SM18 </a:t>
            </a:r>
            <a:endParaRPr lang="en-CH" dirty="0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1DFCDC7-DB7B-F7E6-21EF-B370C61E3C87}"/>
              </a:ext>
            </a:extLst>
          </p:cNvPr>
          <p:cNvGrpSpPr/>
          <p:nvPr/>
        </p:nvGrpSpPr>
        <p:grpSpPr>
          <a:xfrm>
            <a:off x="8038109" y="1872285"/>
            <a:ext cx="854912" cy="901344"/>
            <a:chOff x="10364319" y="2159704"/>
            <a:chExt cx="854912" cy="901344"/>
          </a:xfrm>
        </p:grpSpPr>
        <p:sp>
          <p:nvSpPr>
            <p:cNvPr id="11" name="Graphic 13" descr="Puzzle with solid fill">
              <a:extLst>
                <a:ext uri="{FF2B5EF4-FFF2-40B4-BE49-F238E27FC236}">
                  <a16:creationId xmlns:a16="http://schemas.microsoft.com/office/drawing/2014/main" id="{0FEC53EA-5258-959E-0F05-FD6C8CA4645C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C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5017230-AB27-0185-777F-C1F02BBDB755}"/>
                </a:ext>
              </a:extLst>
            </p:cNvPr>
            <p:cNvSpPr txBox="1"/>
            <p:nvPr/>
          </p:nvSpPr>
          <p:spPr>
            <a:xfrm>
              <a:off x="10598099" y="2471876"/>
              <a:ext cx="42319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C28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617FAD9-C2AC-9AAB-9E5E-F4284A55A6F2}"/>
              </a:ext>
            </a:extLst>
          </p:cNvPr>
          <p:cNvGrpSpPr/>
          <p:nvPr/>
        </p:nvGrpSpPr>
        <p:grpSpPr>
          <a:xfrm>
            <a:off x="7357080" y="4637290"/>
            <a:ext cx="854912" cy="901344"/>
            <a:chOff x="10364319" y="2159704"/>
            <a:chExt cx="854912" cy="901344"/>
          </a:xfrm>
        </p:grpSpPr>
        <p:sp>
          <p:nvSpPr>
            <p:cNvPr id="66" name="Graphic 13" descr="Puzzle with solid fill">
              <a:extLst>
                <a:ext uri="{FF2B5EF4-FFF2-40B4-BE49-F238E27FC236}">
                  <a16:creationId xmlns:a16="http://schemas.microsoft.com/office/drawing/2014/main" id="{E292179D-97EA-6B35-4E22-CBB2DE63BD33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00206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D4070DA-9CFC-74DC-2B38-029D5491EC87}"/>
                </a:ext>
              </a:extLst>
            </p:cNvPr>
            <p:cNvSpPr txBox="1"/>
            <p:nvPr/>
          </p:nvSpPr>
          <p:spPr>
            <a:xfrm>
              <a:off x="10598099" y="2471876"/>
              <a:ext cx="42319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C24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1251EC0-6575-D171-4F1E-5125C88AF678}"/>
              </a:ext>
            </a:extLst>
          </p:cNvPr>
          <p:cNvGrpSpPr/>
          <p:nvPr/>
        </p:nvGrpSpPr>
        <p:grpSpPr>
          <a:xfrm>
            <a:off x="5052332" y="4617908"/>
            <a:ext cx="854912" cy="901344"/>
            <a:chOff x="10364319" y="2159704"/>
            <a:chExt cx="854912" cy="901344"/>
          </a:xfrm>
        </p:grpSpPr>
        <p:sp>
          <p:nvSpPr>
            <p:cNvPr id="69" name="Graphic 13" descr="Puzzle with solid fill">
              <a:extLst>
                <a:ext uri="{FF2B5EF4-FFF2-40B4-BE49-F238E27FC236}">
                  <a16:creationId xmlns:a16="http://schemas.microsoft.com/office/drawing/2014/main" id="{94D2E3A6-ADCF-7DF4-E26E-6CCFDAACC20D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C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02FF179-3792-A659-B3C6-880D4F74DF8C}"/>
                </a:ext>
              </a:extLst>
            </p:cNvPr>
            <p:cNvSpPr txBox="1"/>
            <p:nvPr/>
          </p:nvSpPr>
          <p:spPr>
            <a:xfrm>
              <a:off x="10598099" y="2471876"/>
              <a:ext cx="42319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C30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14A98EE3-FD0E-E4E0-8BBA-28BCE132EE34}"/>
              </a:ext>
            </a:extLst>
          </p:cNvPr>
          <p:cNvGrpSpPr/>
          <p:nvPr/>
        </p:nvGrpSpPr>
        <p:grpSpPr>
          <a:xfrm>
            <a:off x="6310238" y="4668525"/>
            <a:ext cx="854912" cy="901344"/>
            <a:chOff x="10398583" y="2205353"/>
            <a:chExt cx="854912" cy="901344"/>
          </a:xfrm>
        </p:grpSpPr>
        <p:sp>
          <p:nvSpPr>
            <p:cNvPr id="72" name="Graphic 13" descr="Puzzle with solid fill">
              <a:extLst>
                <a:ext uri="{FF2B5EF4-FFF2-40B4-BE49-F238E27FC236}">
                  <a16:creationId xmlns:a16="http://schemas.microsoft.com/office/drawing/2014/main" id="{D9538552-6197-1A23-2F1D-446404BEEAE1}"/>
                </a:ext>
              </a:extLst>
            </p:cNvPr>
            <p:cNvSpPr/>
            <p:nvPr/>
          </p:nvSpPr>
          <p:spPr>
            <a:xfrm rot="2700000">
              <a:off x="10375367" y="2228569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F3C8569-2433-313F-B568-6E7BC012EFE2}"/>
                </a:ext>
              </a:extLst>
            </p:cNvPr>
            <p:cNvSpPr txBox="1"/>
            <p:nvPr/>
          </p:nvSpPr>
          <p:spPr>
            <a:xfrm>
              <a:off x="10598099" y="2471876"/>
              <a:ext cx="42319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C33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DF34D2D8-A164-35DB-DF3B-B11E74F4535D}"/>
              </a:ext>
            </a:extLst>
          </p:cNvPr>
          <p:cNvSpPr txBox="1"/>
          <p:nvPr/>
        </p:nvSpPr>
        <p:spPr>
          <a:xfrm>
            <a:off x="5882322" y="4955191"/>
            <a:ext cx="41036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/>
              <a:t>…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29488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FCA4D8F6-944E-D13E-7EC5-3D5093659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814" y="3595108"/>
            <a:ext cx="5060405" cy="264102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A0393D7-1FF8-78CD-EC70-789F884E7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outside CERN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06DBC-C59F-231A-BAA4-F89F77ACE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4/3/2025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E044A5-D6AC-ADCD-E92E-EE93B2648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83B1E-0E97-466B-43BA-64F0C83F1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71060F-E86C-0977-3BAB-5D429D7C8DA3}"/>
              </a:ext>
            </a:extLst>
          </p:cNvPr>
          <p:cNvSpPr txBox="1"/>
          <p:nvPr/>
        </p:nvSpPr>
        <p:spPr>
          <a:xfrm>
            <a:off x="351081" y="1443062"/>
            <a:ext cx="201760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FREIA test facility </a:t>
            </a:r>
            <a:br>
              <a:rPr lang="en-US" b="1" dirty="0"/>
            </a:br>
            <a:r>
              <a:rPr lang="en-US" b="1" dirty="0"/>
              <a:t>Uppsala Sweden</a:t>
            </a:r>
            <a:endParaRPr lang="en-CH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722015-7EA0-7CB0-1AAE-E1F13CA070F9}"/>
              </a:ext>
            </a:extLst>
          </p:cNvPr>
          <p:cNvSpPr txBox="1"/>
          <p:nvPr/>
        </p:nvSpPr>
        <p:spPr>
          <a:xfrm>
            <a:off x="5521755" y="1423804"/>
            <a:ext cx="305211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2x UQDSv2</a:t>
            </a:r>
          </a:p>
          <a:p>
            <a:pPr algn="l"/>
            <a:r>
              <a:rPr lang="en-US" b="1" dirty="0"/>
              <a:t>For test of HiLumi magnets </a:t>
            </a:r>
            <a:endParaRPr lang="en-CH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2E86F0-2DEB-4537-1E8B-F18CB3844DA8}"/>
              </a:ext>
            </a:extLst>
          </p:cNvPr>
          <p:cNvSpPr txBox="1"/>
          <p:nvPr/>
        </p:nvSpPr>
        <p:spPr>
          <a:xfrm>
            <a:off x="404941" y="4045824"/>
            <a:ext cx="188320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IFJ PAN </a:t>
            </a:r>
            <a:br>
              <a:rPr lang="en-US" b="1" dirty="0"/>
            </a:br>
            <a:r>
              <a:rPr lang="en-US" b="1" dirty="0"/>
              <a:t>Krakow Poland</a:t>
            </a:r>
            <a:endParaRPr lang="en-CH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DFF8C4-8F6D-C1C9-CD78-A3237A5BA514}"/>
              </a:ext>
            </a:extLst>
          </p:cNvPr>
          <p:cNvSpPr txBox="1"/>
          <p:nvPr/>
        </p:nvSpPr>
        <p:spPr>
          <a:xfrm>
            <a:off x="4033436" y="4151659"/>
            <a:ext cx="151145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2 x UQDSv2</a:t>
            </a:r>
            <a:endParaRPr lang="en-CH" b="1" dirty="0"/>
          </a:p>
        </p:txBody>
      </p:sp>
      <p:sp>
        <p:nvSpPr>
          <p:cNvPr id="14" name="Graphic 13" descr="Puzzle with solid fill">
            <a:extLst>
              <a:ext uri="{FF2B5EF4-FFF2-40B4-BE49-F238E27FC236}">
                <a16:creationId xmlns:a16="http://schemas.microsoft.com/office/drawing/2014/main" id="{21A0745F-BFE4-7A14-655B-07D5704A532E}"/>
              </a:ext>
            </a:extLst>
          </p:cNvPr>
          <p:cNvSpPr/>
          <p:nvPr/>
        </p:nvSpPr>
        <p:spPr>
          <a:xfrm rot="2700000">
            <a:off x="9272712" y="1245878"/>
            <a:ext cx="901344" cy="854912"/>
          </a:xfrm>
          <a:custGeom>
            <a:avLst/>
            <a:gdLst>
              <a:gd name="connsiteX0" fmla="*/ 1556168 w 2407997"/>
              <a:gd name="connsiteY0" fmla="*/ 1827068 h 2407997"/>
              <a:gd name="connsiteX1" fmla="*/ 1426739 w 2407997"/>
              <a:gd name="connsiteY1" fmla="*/ 1429749 h 2407997"/>
              <a:gd name="connsiteX2" fmla="*/ 1447809 w 2407997"/>
              <a:gd name="connsiteY2" fmla="*/ 1408679 h 2407997"/>
              <a:gd name="connsiteX3" fmla="*/ 1851148 w 2407997"/>
              <a:gd name="connsiteY3" fmla="*/ 1532089 h 2407997"/>
              <a:gd name="connsiteX4" fmla="*/ 2064858 w 2407997"/>
              <a:gd name="connsiteY4" fmla="*/ 1703658 h 2407997"/>
              <a:gd name="connsiteX5" fmla="*/ 2407998 w 2407997"/>
              <a:gd name="connsiteY5" fmla="*/ 1360519 h 2407997"/>
              <a:gd name="connsiteX6" fmla="*/ 1896298 w 2407997"/>
              <a:gd name="connsiteY6" fmla="*/ 848819 h 2407997"/>
              <a:gd name="connsiteX7" fmla="*/ 2067868 w 2407997"/>
              <a:gd name="connsiteY7" fmla="*/ 635109 h 2407997"/>
              <a:gd name="connsiteX8" fmla="*/ 2191278 w 2407997"/>
              <a:gd name="connsiteY8" fmla="*/ 231770 h 2407997"/>
              <a:gd name="connsiteX9" fmla="*/ 2170208 w 2407997"/>
              <a:gd name="connsiteY9" fmla="*/ 210700 h 2407997"/>
              <a:gd name="connsiteX10" fmla="*/ 1772888 w 2407997"/>
              <a:gd name="connsiteY10" fmla="*/ 340130 h 2407997"/>
              <a:gd name="connsiteX11" fmla="*/ 1559178 w 2407997"/>
              <a:gd name="connsiteY11" fmla="*/ 511699 h 2407997"/>
              <a:gd name="connsiteX12" fmla="*/ 1047479 w 2407997"/>
              <a:gd name="connsiteY12" fmla="*/ 0 h 2407997"/>
              <a:gd name="connsiteX13" fmla="*/ 701329 w 2407997"/>
              <a:gd name="connsiteY13" fmla="*/ 343140 h 2407997"/>
              <a:gd name="connsiteX14" fmla="*/ 872899 w 2407997"/>
              <a:gd name="connsiteY14" fmla="*/ 556849 h 2407997"/>
              <a:gd name="connsiteX15" fmla="*/ 1002329 w 2407997"/>
              <a:gd name="connsiteY15" fmla="*/ 954169 h 2407997"/>
              <a:gd name="connsiteX16" fmla="*/ 981259 w 2407997"/>
              <a:gd name="connsiteY16" fmla="*/ 975239 h 2407997"/>
              <a:gd name="connsiteX17" fmla="*/ 577919 w 2407997"/>
              <a:gd name="connsiteY17" fmla="*/ 851829 h 2407997"/>
              <a:gd name="connsiteX18" fmla="*/ 364210 w 2407997"/>
              <a:gd name="connsiteY18" fmla="*/ 680259 h 2407997"/>
              <a:gd name="connsiteX19" fmla="*/ 0 w 2407997"/>
              <a:gd name="connsiteY19" fmla="*/ 1047479 h 2407997"/>
              <a:gd name="connsiteX20" fmla="*/ 511699 w 2407997"/>
              <a:gd name="connsiteY20" fmla="*/ 1559178 h 2407997"/>
              <a:gd name="connsiteX21" fmla="*/ 340130 w 2407997"/>
              <a:gd name="connsiteY21" fmla="*/ 1772888 h 2407997"/>
              <a:gd name="connsiteX22" fmla="*/ 216720 w 2407997"/>
              <a:gd name="connsiteY22" fmla="*/ 2176228 h 2407997"/>
              <a:gd name="connsiteX23" fmla="*/ 237790 w 2407997"/>
              <a:gd name="connsiteY23" fmla="*/ 2197298 h 2407997"/>
              <a:gd name="connsiteX24" fmla="*/ 635109 w 2407997"/>
              <a:gd name="connsiteY24" fmla="*/ 2067868 h 2407997"/>
              <a:gd name="connsiteX25" fmla="*/ 848819 w 2407997"/>
              <a:gd name="connsiteY25" fmla="*/ 1896298 h 2407997"/>
              <a:gd name="connsiteX26" fmla="*/ 1360519 w 2407997"/>
              <a:gd name="connsiteY26" fmla="*/ 2407998 h 2407997"/>
              <a:gd name="connsiteX27" fmla="*/ 1727738 w 2407997"/>
              <a:gd name="connsiteY27" fmla="*/ 2040778 h 2407997"/>
              <a:gd name="connsiteX28" fmla="*/ 1556168 w 2407997"/>
              <a:gd name="connsiteY28" fmla="*/ 1827068 h 240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407997" h="2407997">
                <a:moveTo>
                  <a:pt x="1556168" y="1827068"/>
                </a:moveTo>
                <a:cubicBezTo>
                  <a:pt x="1357509" y="1833088"/>
                  <a:pt x="1285269" y="1577238"/>
                  <a:pt x="1426739" y="1429749"/>
                </a:cubicBezTo>
                <a:lnTo>
                  <a:pt x="1447809" y="1408679"/>
                </a:lnTo>
                <a:cubicBezTo>
                  <a:pt x="1595298" y="1267209"/>
                  <a:pt x="1857168" y="1333429"/>
                  <a:pt x="1851148" y="1532089"/>
                </a:cubicBezTo>
                <a:cubicBezTo>
                  <a:pt x="1848138" y="1646468"/>
                  <a:pt x="1983588" y="1784928"/>
                  <a:pt x="2064858" y="1703658"/>
                </a:cubicBezTo>
                <a:lnTo>
                  <a:pt x="2407998" y="1360519"/>
                </a:lnTo>
                <a:lnTo>
                  <a:pt x="1896298" y="848819"/>
                </a:lnTo>
                <a:cubicBezTo>
                  <a:pt x="1815028" y="767549"/>
                  <a:pt x="1953488" y="632099"/>
                  <a:pt x="2067868" y="635109"/>
                </a:cubicBezTo>
                <a:cubicBezTo>
                  <a:pt x="2266528" y="641129"/>
                  <a:pt x="2332748" y="379260"/>
                  <a:pt x="2191278" y="231770"/>
                </a:cubicBezTo>
                <a:lnTo>
                  <a:pt x="2170208" y="210700"/>
                </a:lnTo>
                <a:cubicBezTo>
                  <a:pt x="2022718" y="69230"/>
                  <a:pt x="1766868" y="141470"/>
                  <a:pt x="1772888" y="340130"/>
                </a:cubicBezTo>
                <a:cubicBezTo>
                  <a:pt x="1775898" y="454510"/>
                  <a:pt x="1640448" y="592969"/>
                  <a:pt x="1559178" y="511699"/>
                </a:cubicBezTo>
                <a:lnTo>
                  <a:pt x="1047479" y="0"/>
                </a:lnTo>
                <a:lnTo>
                  <a:pt x="701329" y="343140"/>
                </a:lnTo>
                <a:cubicBezTo>
                  <a:pt x="620059" y="424410"/>
                  <a:pt x="758519" y="559859"/>
                  <a:pt x="872899" y="556849"/>
                </a:cubicBezTo>
                <a:cubicBezTo>
                  <a:pt x="1071559" y="550829"/>
                  <a:pt x="1143799" y="806679"/>
                  <a:pt x="1002329" y="954169"/>
                </a:cubicBezTo>
                <a:lnTo>
                  <a:pt x="981259" y="975239"/>
                </a:lnTo>
                <a:cubicBezTo>
                  <a:pt x="833769" y="1116709"/>
                  <a:pt x="571899" y="1050489"/>
                  <a:pt x="577919" y="851829"/>
                </a:cubicBezTo>
                <a:cubicBezTo>
                  <a:pt x="580929" y="737449"/>
                  <a:pt x="445480" y="598989"/>
                  <a:pt x="364210" y="680259"/>
                </a:cubicBezTo>
                <a:lnTo>
                  <a:pt x="0" y="1047479"/>
                </a:lnTo>
                <a:lnTo>
                  <a:pt x="511699" y="1559178"/>
                </a:lnTo>
                <a:cubicBezTo>
                  <a:pt x="592969" y="1640448"/>
                  <a:pt x="454510" y="1775898"/>
                  <a:pt x="340130" y="1772888"/>
                </a:cubicBezTo>
                <a:cubicBezTo>
                  <a:pt x="141470" y="1766868"/>
                  <a:pt x="75250" y="2028738"/>
                  <a:pt x="216720" y="2176228"/>
                </a:cubicBezTo>
                <a:lnTo>
                  <a:pt x="237790" y="2197298"/>
                </a:lnTo>
                <a:cubicBezTo>
                  <a:pt x="385280" y="2338768"/>
                  <a:pt x="641129" y="2266528"/>
                  <a:pt x="635109" y="2067868"/>
                </a:cubicBezTo>
                <a:cubicBezTo>
                  <a:pt x="632099" y="1953488"/>
                  <a:pt x="767549" y="1815028"/>
                  <a:pt x="848819" y="1896298"/>
                </a:cubicBezTo>
                <a:lnTo>
                  <a:pt x="1360519" y="2407998"/>
                </a:lnTo>
                <a:lnTo>
                  <a:pt x="1727738" y="2040778"/>
                </a:lnTo>
                <a:cubicBezTo>
                  <a:pt x="1809008" y="1959508"/>
                  <a:pt x="1673558" y="1824058"/>
                  <a:pt x="1556168" y="1827068"/>
                </a:cubicBezTo>
                <a:close/>
              </a:path>
            </a:pathLst>
          </a:custGeom>
          <a:solidFill>
            <a:srgbClr val="FFC000"/>
          </a:solidFill>
          <a:ln w="30063" cap="flat">
            <a:noFill/>
            <a:prstDash val="solid"/>
            <a:miter/>
          </a:ln>
        </p:spPr>
        <p:txBody>
          <a:bodyPr rtlCol="0" anchor="ctr"/>
          <a:lstStyle/>
          <a:p>
            <a:endParaRPr lang="en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BF47E5-57D6-96FE-F762-EF0A2230E3DB}"/>
              </a:ext>
            </a:extLst>
          </p:cNvPr>
          <p:cNvSpPr txBox="1"/>
          <p:nvPr/>
        </p:nvSpPr>
        <p:spPr>
          <a:xfrm>
            <a:off x="10936701" y="1386888"/>
            <a:ext cx="2949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C3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771B8F-AA43-2E6D-836A-D0E73CB1939E}"/>
              </a:ext>
            </a:extLst>
          </p:cNvPr>
          <p:cNvSpPr txBox="1"/>
          <p:nvPr/>
        </p:nvSpPr>
        <p:spPr>
          <a:xfrm>
            <a:off x="329763" y="2590464"/>
            <a:ext cx="145777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PSI Villingen </a:t>
            </a:r>
            <a:br>
              <a:rPr lang="en-US" b="1" dirty="0"/>
            </a:br>
            <a:r>
              <a:rPr lang="en-US" b="1" dirty="0"/>
              <a:t>Switzerland</a:t>
            </a:r>
            <a:endParaRPr lang="en-CH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AD24B03-8B21-87F2-B096-12CD2E81E499}"/>
              </a:ext>
            </a:extLst>
          </p:cNvPr>
          <p:cNvSpPr txBox="1"/>
          <p:nvPr/>
        </p:nvSpPr>
        <p:spPr>
          <a:xfrm>
            <a:off x="5521755" y="2522562"/>
            <a:ext cx="353184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2x UQDSv2 for SC Magnet Lab</a:t>
            </a:r>
          </a:p>
          <a:p>
            <a:pPr algn="l"/>
            <a:r>
              <a:rPr lang="en-US" b="1" dirty="0"/>
              <a:t>7x UQDSv2 quench detection of </a:t>
            </a:r>
            <a:br>
              <a:rPr lang="en-US" b="1" dirty="0"/>
            </a:br>
            <a:r>
              <a:rPr lang="en-US" b="1" dirty="0"/>
              <a:t>SLS2.0 2x super bend magnet</a:t>
            </a:r>
            <a:endParaRPr lang="en-CH"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04799F-BC55-4170-6CBC-D209ACD48048}"/>
              </a:ext>
            </a:extLst>
          </p:cNvPr>
          <p:cNvGrpSpPr/>
          <p:nvPr/>
        </p:nvGrpSpPr>
        <p:grpSpPr>
          <a:xfrm>
            <a:off x="9375941" y="2427753"/>
            <a:ext cx="854912" cy="901344"/>
            <a:chOff x="10364319" y="2159704"/>
            <a:chExt cx="854912" cy="901344"/>
          </a:xfrm>
        </p:grpSpPr>
        <p:sp>
          <p:nvSpPr>
            <p:cNvPr id="12" name="Graphic 13" descr="Puzzle with solid fill">
              <a:extLst>
                <a:ext uri="{FF2B5EF4-FFF2-40B4-BE49-F238E27FC236}">
                  <a16:creationId xmlns:a16="http://schemas.microsoft.com/office/drawing/2014/main" id="{C8052CA7-C534-531B-E1A5-E7E0C26B7929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DB5C609-BE47-168E-EF81-EB5EBE36D082}"/>
                </a:ext>
              </a:extLst>
            </p:cNvPr>
            <p:cNvSpPr txBox="1"/>
            <p:nvPr/>
          </p:nvSpPr>
          <p:spPr>
            <a:xfrm>
              <a:off x="10598099" y="2471876"/>
              <a:ext cx="29495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C8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4472FE0-9834-73F8-DB27-97A915B56C1E}"/>
              </a:ext>
            </a:extLst>
          </p:cNvPr>
          <p:cNvGrpSpPr/>
          <p:nvPr/>
        </p:nvGrpSpPr>
        <p:grpSpPr>
          <a:xfrm>
            <a:off x="10566244" y="2452214"/>
            <a:ext cx="854912" cy="901344"/>
            <a:chOff x="10364319" y="2159704"/>
            <a:chExt cx="854912" cy="901344"/>
          </a:xfrm>
        </p:grpSpPr>
        <p:sp>
          <p:nvSpPr>
            <p:cNvPr id="29" name="Graphic 13" descr="Puzzle with solid fill">
              <a:extLst>
                <a:ext uri="{FF2B5EF4-FFF2-40B4-BE49-F238E27FC236}">
                  <a16:creationId xmlns:a16="http://schemas.microsoft.com/office/drawing/2014/main" id="{B55A9933-7D6A-677C-BC6A-45CF775661AD}"/>
                </a:ext>
              </a:extLst>
            </p:cNvPr>
            <p:cNvSpPr/>
            <p:nvPr/>
          </p:nvSpPr>
          <p:spPr>
            <a:xfrm rot="2700000">
              <a:off x="10341103" y="21829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30E30AA-7844-8ACB-B6DE-D93D5F4A834C}"/>
                </a:ext>
              </a:extLst>
            </p:cNvPr>
            <p:cNvSpPr txBox="1"/>
            <p:nvPr/>
          </p:nvSpPr>
          <p:spPr>
            <a:xfrm>
              <a:off x="10598099" y="2471876"/>
              <a:ext cx="42319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C16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72E930FB-1333-BB56-699F-E1228B0070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546" y="1358300"/>
            <a:ext cx="1454848" cy="67206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6D47705-7028-6BB0-58B3-A51BCD7B7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4789" y="2484816"/>
            <a:ext cx="2540878" cy="938726"/>
          </a:xfrm>
          <a:prstGeom prst="rect">
            <a:avLst/>
          </a:prstGeom>
        </p:spPr>
      </p:pic>
      <p:sp>
        <p:nvSpPr>
          <p:cNvPr id="16" name="Arrow: Up-Down 15">
            <a:extLst>
              <a:ext uri="{FF2B5EF4-FFF2-40B4-BE49-F238E27FC236}">
                <a16:creationId xmlns:a16="http://schemas.microsoft.com/office/drawing/2014/main" id="{312AD4FC-287C-072D-7CA9-DD3B37FEFD4C}"/>
              </a:ext>
            </a:extLst>
          </p:cNvPr>
          <p:cNvSpPr/>
          <p:nvPr/>
        </p:nvSpPr>
        <p:spPr>
          <a:xfrm>
            <a:off x="11378467" y="3771676"/>
            <a:ext cx="534767" cy="2145068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300 uV</a:t>
            </a:r>
            <a:endParaRPr lang="en-CH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9A9275-32AD-6927-B46A-A2D2FDCDCE43}"/>
              </a:ext>
            </a:extLst>
          </p:cNvPr>
          <p:cNvSpPr txBox="1"/>
          <p:nvPr/>
        </p:nvSpPr>
        <p:spPr>
          <a:xfrm>
            <a:off x="9752942" y="6359157"/>
            <a:ext cx="167674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/>
              <a:t>50Hz moving average filter</a:t>
            </a:r>
            <a:endParaRPr lang="en-CH" sz="11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EE74B16-51D9-26D8-3562-4CBF14C1264F}"/>
              </a:ext>
            </a:extLst>
          </p:cNvPr>
          <p:cNvSpPr txBox="1"/>
          <p:nvPr/>
        </p:nvSpPr>
        <p:spPr>
          <a:xfrm>
            <a:off x="8848666" y="5734597"/>
            <a:ext cx="128240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Data: M. Duda PSI</a:t>
            </a:r>
            <a:endParaRPr lang="en-CH" sz="12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EE2E701-72E6-9E7B-ABC6-58994515E3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8223" y="3899875"/>
            <a:ext cx="1047005" cy="84589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3200AB7-3E2C-4914-F918-32E3583336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9216" y="5201510"/>
            <a:ext cx="1624660" cy="84589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53A73EA-3D8C-1895-8524-A72179196F44}"/>
              </a:ext>
            </a:extLst>
          </p:cNvPr>
          <p:cNvSpPr txBox="1"/>
          <p:nvPr/>
        </p:nvSpPr>
        <p:spPr>
          <a:xfrm>
            <a:off x="338074" y="5362746"/>
            <a:ext cx="188320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INFN LASA</a:t>
            </a:r>
            <a:br>
              <a:rPr lang="en-US" b="1" dirty="0"/>
            </a:br>
            <a:r>
              <a:rPr lang="en-US" b="1" dirty="0"/>
              <a:t>(Milano)</a:t>
            </a:r>
            <a:endParaRPr lang="en-CH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0142F8-EDD1-A453-B37B-EBF48602D038}"/>
              </a:ext>
            </a:extLst>
          </p:cNvPr>
          <p:cNvSpPr txBox="1"/>
          <p:nvPr/>
        </p:nvSpPr>
        <p:spPr>
          <a:xfrm>
            <a:off x="4057891" y="5106049"/>
            <a:ext cx="267590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Collaboration agreement in preparation for 2x UQDS &amp; Training</a:t>
            </a:r>
            <a:endParaRPr lang="en-CH" b="1" dirty="0"/>
          </a:p>
        </p:txBody>
      </p:sp>
    </p:spTree>
    <p:extLst>
      <p:ext uri="{BB962C8B-B14F-4D97-AF65-F5344CB8AC3E}">
        <p14:creationId xmlns:p14="http://schemas.microsoft.com/office/powerpoint/2010/main" val="192037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CAA64E-D0DB-10DD-5B6A-9FD4569B23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Software support other than the rigid CERN controls stack is could be improved</a:t>
            </a:r>
          </a:p>
          <a:p>
            <a:r>
              <a:rPr lang="en-US" dirty="0"/>
              <a:t>Work has started on a Python based library for communication and configuration</a:t>
            </a:r>
          </a:p>
          <a:p>
            <a:pPr lvl="1"/>
            <a:r>
              <a:rPr lang="en-US" dirty="0"/>
              <a:t>Handles communication protocol via: UART, SPI, I2C or EDAQ</a:t>
            </a:r>
          </a:p>
          <a:p>
            <a:pPr lvl="1"/>
            <a:r>
              <a:rPr lang="en-US" dirty="0"/>
              <a:t>Abstracts settings and allows user friendly configuration of the system (no register settings in hex anymore)</a:t>
            </a:r>
          </a:p>
          <a:p>
            <a:r>
              <a:rPr lang="en-US" dirty="0"/>
              <a:t>Plans for a more user-friendly GUI (based on the library)</a:t>
            </a:r>
          </a:p>
          <a:p>
            <a:r>
              <a:rPr lang="en-US" dirty="0"/>
              <a:t>Currently R&amp;D for much faster communication speeds which would allow continuous logging with 100..200kHz </a:t>
            </a:r>
            <a:r>
              <a:rPr lang="en-US"/>
              <a:t>via Ethernet</a:t>
            </a:r>
          </a:p>
          <a:p>
            <a:r>
              <a:rPr lang="en-US"/>
              <a:t>R&amp;D for novel QD methods: DAC channel to inject signals into magnet</a:t>
            </a:r>
            <a:endParaRPr lang="en-US" dirty="0"/>
          </a:p>
          <a:p>
            <a:r>
              <a:rPr lang="en-US" dirty="0"/>
              <a:t>Next big challenge after STRING will be HiLumi with about 175 UQDS3 systems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A449F9-0227-449B-7E26-2B14F9DE6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A9530-F836-1AC2-C174-9C500D56A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4/3/2025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083EF5-3B93-695E-904E-F6ABD9609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772335-4D33-65A7-396B-B24110294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4678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029BD3-3B8A-7EC6-494A-74E062A0B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Established platform with full system integration in CERN controls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Inhouse solution with full control about all elements 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We can cope with obsolescence etc…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Quite unique feature set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High performance measurement channels with galvanic insulation of ~5kV peak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FPGA for real time processing of data &amp; hardware interlocks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Radiation tolerant versions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Flexible adaptable design which can serve many purposes 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Focus now on completion of units for IT STRING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UQDS3 development ongoing</a:t>
            </a:r>
          </a:p>
          <a:p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138872-79AB-8D86-9F04-13875C886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6C61EA-FDE7-B549-CACD-C353CB49B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62ABE-9603-983D-4FB1-5454D7578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6A6053-B93F-45D4-E841-EF0808A29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0090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3096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F86360-E112-E0AC-D9F0-FDDC8C35C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621" y="2094436"/>
            <a:ext cx="9025943" cy="2392249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Motivation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HiLumi comprises of many different new and complex magnets: 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/>
              <a:t>Big variety but small numbers per item (compared to LHC)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DC3EE5-182D-C0DF-92F6-321DD1BE9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621" y="199108"/>
            <a:ext cx="11376025" cy="1065742"/>
          </a:xfrm>
        </p:spPr>
        <p:txBody>
          <a:bodyPr/>
          <a:lstStyle/>
          <a:p>
            <a:r>
              <a:rPr lang="en-US" dirty="0"/>
              <a:t>Introduction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B3F7EB-FE68-9B6E-615B-89EABDC6A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70250-0D60-1538-C0E6-E3DA32E99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0BC90-72F4-8FC5-E4AF-B22153C98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848D31-0C95-D90D-19D7-7C0FF82FB83D}"/>
              </a:ext>
            </a:extLst>
          </p:cNvPr>
          <p:cNvGrpSpPr/>
          <p:nvPr/>
        </p:nvGrpSpPr>
        <p:grpSpPr>
          <a:xfrm>
            <a:off x="9518680" y="1166203"/>
            <a:ext cx="2543965" cy="1688509"/>
            <a:chOff x="3903670" y="3800336"/>
            <a:chExt cx="2929806" cy="205658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EECE1BF-08D4-2DBF-423F-06621B3E57BA}"/>
                </a:ext>
              </a:extLst>
            </p:cNvPr>
            <p:cNvSpPr txBox="1"/>
            <p:nvPr/>
          </p:nvSpPr>
          <p:spPr>
            <a:xfrm>
              <a:off x="3978755" y="3800336"/>
              <a:ext cx="82080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MQXFA</a:t>
              </a:r>
              <a:endParaRPr lang="en-CH" b="1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A651CBE-B9A5-8C34-16BD-AF5BFB0120E9}"/>
                </a:ext>
              </a:extLst>
            </p:cNvPr>
            <p:cNvSpPr txBox="1"/>
            <p:nvPr/>
          </p:nvSpPr>
          <p:spPr>
            <a:xfrm>
              <a:off x="4259262" y="4362063"/>
              <a:ext cx="97469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MCBXFA</a:t>
              </a:r>
              <a:endParaRPr lang="en-CH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6999E54-702E-953F-7045-6BC611A03929}"/>
                </a:ext>
              </a:extLst>
            </p:cNvPr>
            <p:cNvSpPr txBox="1"/>
            <p:nvPr/>
          </p:nvSpPr>
          <p:spPr>
            <a:xfrm>
              <a:off x="6012738" y="4344515"/>
              <a:ext cx="82073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MQSXF</a:t>
              </a:r>
              <a:endParaRPr lang="en-CH" b="1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8D0795F-5C62-2E55-B61E-6821D3C5ABD9}"/>
                </a:ext>
              </a:extLst>
            </p:cNvPr>
            <p:cNvSpPr txBox="1"/>
            <p:nvPr/>
          </p:nvSpPr>
          <p:spPr>
            <a:xfrm>
              <a:off x="3903670" y="4820228"/>
              <a:ext cx="98745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MCBXFB</a:t>
              </a:r>
              <a:endParaRPr lang="en-CH" b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8128F6E-4F86-4345-2753-D076BD1F00ED}"/>
                </a:ext>
              </a:extLst>
            </p:cNvPr>
            <p:cNvSpPr txBox="1"/>
            <p:nvPr/>
          </p:nvSpPr>
          <p:spPr>
            <a:xfrm>
              <a:off x="5249614" y="3849101"/>
              <a:ext cx="119263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MCBRDHA</a:t>
              </a:r>
              <a:endParaRPr lang="en-CH" b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699D4A2-E694-1272-1D15-82A15D955709}"/>
                </a:ext>
              </a:extLst>
            </p:cNvPr>
            <p:cNvSpPr txBox="1"/>
            <p:nvPr/>
          </p:nvSpPr>
          <p:spPr>
            <a:xfrm>
              <a:off x="5416327" y="4656752"/>
              <a:ext cx="69249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MBRD</a:t>
              </a:r>
              <a:endParaRPr lang="en-CH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8A4AB84-1EFA-4E61-9C0C-06CF70F659DC}"/>
                </a:ext>
              </a:extLst>
            </p:cNvPr>
            <p:cNvSpPr txBox="1"/>
            <p:nvPr/>
          </p:nvSpPr>
          <p:spPr>
            <a:xfrm>
              <a:off x="4820009" y="5156185"/>
              <a:ext cx="85921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SC Link</a:t>
              </a:r>
              <a:endParaRPr lang="en-CH" b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43C584D-90F6-C903-4C06-09CA797E9BB1}"/>
                </a:ext>
              </a:extLst>
            </p:cNvPr>
            <p:cNvSpPr txBox="1"/>
            <p:nvPr/>
          </p:nvSpPr>
          <p:spPr>
            <a:xfrm>
              <a:off x="5959211" y="5108224"/>
              <a:ext cx="83356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MQXFB</a:t>
              </a:r>
              <a:endParaRPr lang="en-CH" b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92A8642-9DFF-C01D-E1CC-8203FFC36854}"/>
                </a:ext>
              </a:extLst>
            </p:cNvPr>
            <p:cNvSpPr txBox="1"/>
            <p:nvPr/>
          </p:nvSpPr>
          <p:spPr>
            <a:xfrm>
              <a:off x="4127512" y="5430658"/>
              <a:ext cx="65402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MBXF</a:t>
              </a:r>
              <a:endParaRPr lang="en-CH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2B7489C-4694-4051-0080-C6B49F900CFF}"/>
                </a:ext>
              </a:extLst>
            </p:cNvPr>
            <p:cNvSpPr txBox="1"/>
            <p:nvPr/>
          </p:nvSpPr>
          <p:spPr>
            <a:xfrm>
              <a:off x="5268474" y="5579918"/>
              <a:ext cx="119263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/>
                <a:t>MCBRDVA</a:t>
              </a:r>
              <a:endParaRPr lang="en-CH" b="1" dirty="0"/>
            </a:p>
          </p:txBody>
        </p:sp>
      </p:grp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EC8D1A3B-62E9-69C9-A9FA-183650E59E9C}"/>
              </a:ext>
            </a:extLst>
          </p:cNvPr>
          <p:cNvSpPr txBox="1">
            <a:spLocks/>
          </p:cNvSpPr>
          <p:nvPr/>
        </p:nvSpPr>
        <p:spPr>
          <a:xfrm>
            <a:off x="440697" y="3567070"/>
            <a:ext cx="11621948" cy="27926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Basic concept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Design one generic </a:t>
            </a:r>
            <a:r>
              <a:rPr lang="en-US" dirty="0"/>
              <a:t>system with enough resources to perform quench detection and monitoring of all HiLumi circuit elements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Base new design on programmable Logic (FPGA) in combination with a number of galvanically isolated front-end channels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Design is a quench detection AND measurement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10E412-BC3A-80CB-7B1B-D61C10F8AF8C}"/>
              </a:ext>
            </a:extLst>
          </p:cNvPr>
          <p:cNvSpPr txBox="1"/>
          <p:nvPr/>
        </p:nvSpPr>
        <p:spPr>
          <a:xfrm>
            <a:off x="405354" y="1038347"/>
            <a:ext cx="8887048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TE-MPE-EP designed, built and operates the LHC quench detection system </a:t>
            </a:r>
            <a:br>
              <a:rPr lang="en-US" dirty="0"/>
            </a:br>
            <a:r>
              <a:rPr lang="en-US" dirty="0"/>
              <a:t>comprising 13000 interlocking quench detectors and a total of 20k active circuit boards </a:t>
            </a:r>
            <a:br>
              <a:rPr lang="en-US" dirty="0"/>
            </a:br>
            <a:r>
              <a:rPr lang="en-US" dirty="0"/>
              <a:t>located all over LHC’s 27km tunnel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6842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36DAD870-2A14-1113-126E-DAB3C5F4B6DA}"/>
              </a:ext>
            </a:extLst>
          </p:cNvPr>
          <p:cNvSpPr/>
          <p:nvPr/>
        </p:nvSpPr>
        <p:spPr>
          <a:xfrm>
            <a:off x="2827949" y="807348"/>
            <a:ext cx="8555202" cy="511128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DF7DC4-C139-D0D4-E30C-2CF42BD24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69186"/>
            <a:ext cx="11376025" cy="1065742"/>
          </a:xfrm>
        </p:spPr>
        <p:txBody>
          <a:bodyPr/>
          <a:lstStyle/>
          <a:p>
            <a:r>
              <a:rPr lang="en-US" dirty="0"/>
              <a:t>System overview (UQDSv2)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F6C036-5326-1518-2D8C-D2D6F6AE7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0E31A-A3BB-2A04-714E-664E54095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96613-2665-C8E4-343A-DEB69233F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34459CF-D1C5-5F73-EF89-DAC0A53E7C65}"/>
              </a:ext>
            </a:extLst>
          </p:cNvPr>
          <p:cNvSpPr/>
          <p:nvPr/>
        </p:nvSpPr>
        <p:spPr>
          <a:xfrm>
            <a:off x="3962982" y="1271389"/>
            <a:ext cx="2485677" cy="568441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Insulated font-end channel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BEDB77-AB3A-921F-98C4-2277D6F4A601}"/>
              </a:ext>
            </a:extLst>
          </p:cNvPr>
          <p:cNvSpPr/>
          <p:nvPr/>
        </p:nvSpPr>
        <p:spPr>
          <a:xfrm>
            <a:off x="3962982" y="1934813"/>
            <a:ext cx="2485677" cy="568441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Insulated font-end channel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D192A72-AED8-8BDE-DBF6-044C045572C2}"/>
              </a:ext>
            </a:extLst>
          </p:cNvPr>
          <p:cNvSpPr/>
          <p:nvPr/>
        </p:nvSpPr>
        <p:spPr>
          <a:xfrm>
            <a:off x="3952654" y="3095411"/>
            <a:ext cx="2485677" cy="568441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Insulated font-end channel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ADB865-7F31-2B89-62F0-A2AF6086C406}"/>
              </a:ext>
            </a:extLst>
          </p:cNvPr>
          <p:cNvSpPr txBox="1"/>
          <p:nvPr/>
        </p:nvSpPr>
        <p:spPr>
          <a:xfrm>
            <a:off x="5053699" y="2393220"/>
            <a:ext cx="2055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.</a:t>
            </a:r>
          </a:p>
          <a:p>
            <a:r>
              <a:rPr lang="en-GB" sz="1400" b="1" dirty="0"/>
              <a:t>.</a:t>
            </a:r>
          </a:p>
          <a:p>
            <a:r>
              <a:rPr lang="en-GB" sz="1400" b="1" dirty="0"/>
              <a:t>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CA7A935-0E88-D68E-C25D-9397970A5602}"/>
              </a:ext>
            </a:extLst>
          </p:cNvPr>
          <p:cNvSpPr/>
          <p:nvPr/>
        </p:nvSpPr>
        <p:spPr>
          <a:xfrm>
            <a:off x="7723482" y="1379867"/>
            <a:ext cx="1887329" cy="1887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Processing Element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(FPGA)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C966716-ADED-B2B7-0912-A5F741D8EF28}"/>
              </a:ext>
            </a:extLst>
          </p:cNvPr>
          <p:cNvCxnSpPr/>
          <p:nvPr/>
        </p:nvCxnSpPr>
        <p:spPr>
          <a:xfrm>
            <a:off x="9610811" y="1778791"/>
            <a:ext cx="321203" cy="0"/>
          </a:xfrm>
          <a:prstGeom prst="straightConnector1">
            <a:avLst/>
          </a:prstGeom>
          <a:noFill/>
          <a:ln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8E67EF4-B839-805C-46DD-75FC0FCAE4A9}"/>
              </a:ext>
            </a:extLst>
          </p:cNvPr>
          <p:cNvSpPr/>
          <p:nvPr/>
        </p:nvSpPr>
        <p:spPr>
          <a:xfrm>
            <a:off x="9932014" y="1379867"/>
            <a:ext cx="1111217" cy="1132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Interlocks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dirty="0">
                <a:solidFill>
                  <a:schemeClr val="tx1"/>
                </a:solidFill>
              </a:rPr>
              <a:t>&amp;</a:t>
            </a:r>
          </a:p>
          <a:p>
            <a:pPr algn="ctr"/>
            <a:r>
              <a:rPr lang="en-GB" sz="1600" dirty="0">
                <a:solidFill>
                  <a:schemeClr val="tx1"/>
                </a:solidFill>
              </a:rPr>
              <a:t>Active</a:t>
            </a:r>
          </a:p>
          <a:p>
            <a:pPr algn="ctr"/>
            <a:r>
              <a:rPr lang="en-GB" sz="1600" dirty="0">
                <a:solidFill>
                  <a:schemeClr val="tx1"/>
                </a:solidFill>
              </a:rPr>
              <a:t>triggers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A6CAC5-FD76-78BC-A8A6-A61D110F097D}"/>
              </a:ext>
            </a:extLst>
          </p:cNvPr>
          <p:cNvSpPr txBox="1"/>
          <p:nvPr/>
        </p:nvSpPr>
        <p:spPr>
          <a:xfrm>
            <a:off x="3909586" y="3742747"/>
            <a:ext cx="2492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Up to 16 channels</a:t>
            </a:r>
            <a:br>
              <a:rPr lang="en-GB" dirty="0"/>
            </a:br>
            <a:r>
              <a:rPr lang="en-GB" dirty="0"/>
              <a:t>           </a:t>
            </a:r>
            <a:r>
              <a:rPr lang="en-GB" dirty="0">
                <a:solidFill>
                  <a:srgbClr val="FF0000"/>
                </a:solidFill>
              </a:rPr>
              <a:t>galvanic insulation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6847D1-5B9B-E2A1-8A6C-5DDB378152EF}"/>
              </a:ext>
            </a:extLst>
          </p:cNvPr>
          <p:cNvSpPr/>
          <p:nvPr/>
        </p:nvSpPr>
        <p:spPr>
          <a:xfrm>
            <a:off x="7549704" y="1295611"/>
            <a:ext cx="3493528" cy="2783653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Digital platform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6AA0EB3-5C2A-76A0-EB27-E0CBFEA700E0}"/>
              </a:ext>
            </a:extLst>
          </p:cNvPr>
          <p:cNvCxnSpPr>
            <a:cxnSpLocks/>
          </p:cNvCxnSpPr>
          <p:nvPr/>
        </p:nvCxnSpPr>
        <p:spPr>
          <a:xfrm>
            <a:off x="6865620" y="1271387"/>
            <a:ext cx="0" cy="451764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66FBC187-B3DF-CC69-F034-C4BA8A01D559}"/>
              </a:ext>
            </a:extLst>
          </p:cNvPr>
          <p:cNvSpPr/>
          <p:nvPr/>
        </p:nvSpPr>
        <p:spPr>
          <a:xfrm>
            <a:off x="7549703" y="4335964"/>
            <a:ext cx="3493528" cy="4069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Communication interface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27D63C3-7169-7F3F-7BFA-2B141274B4BD}"/>
              </a:ext>
            </a:extLst>
          </p:cNvPr>
          <p:cNvCxnSpPr/>
          <p:nvPr/>
        </p:nvCxnSpPr>
        <p:spPr>
          <a:xfrm>
            <a:off x="6900912" y="4549946"/>
            <a:ext cx="639616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C686476-2EF6-C4AC-4178-7BA4A677AB52}"/>
              </a:ext>
            </a:extLst>
          </p:cNvPr>
          <p:cNvCxnSpPr/>
          <p:nvPr/>
        </p:nvCxnSpPr>
        <p:spPr>
          <a:xfrm>
            <a:off x="6438331" y="1556881"/>
            <a:ext cx="416961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AFB709C-7F87-FA1B-8CD7-FEE3E4F35BBF}"/>
              </a:ext>
            </a:extLst>
          </p:cNvPr>
          <p:cNvCxnSpPr/>
          <p:nvPr/>
        </p:nvCxnSpPr>
        <p:spPr>
          <a:xfrm>
            <a:off x="6438331" y="2205895"/>
            <a:ext cx="416961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36C7AB3-0957-2802-E0D0-5982C0C2EB82}"/>
              </a:ext>
            </a:extLst>
          </p:cNvPr>
          <p:cNvCxnSpPr/>
          <p:nvPr/>
        </p:nvCxnSpPr>
        <p:spPr>
          <a:xfrm>
            <a:off x="6438331" y="3374709"/>
            <a:ext cx="416961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03DF2CBB-ACAD-5D0F-EE25-726244131A04}"/>
              </a:ext>
            </a:extLst>
          </p:cNvPr>
          <p:cNvSpPr/>
          <p:nvPr/>
        </p:nvSpPr>
        <p:spPr>
          <a:xfrm>
            <a:off x="7549703" y="4961424"/>
            <a:ext cx="3493528" cy="376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tx1"/>
                </a:solidFill>
              </a:rPr>
              <a:t>Power Supply (monitored) 230V AC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E68FBC6-BDCF-178D-C416-07BB4EE920E8}"/>
              </a:ext>
            </a:extLst>
          </p:cNvPr>
          <p:cNvSpPr/>
          <p:nvPr/>
        </p:nvSpPr>
        <p:spPr>
          <a:xfrm>
            <a:off x="7549703" y="5447936"/>
            <a:ext cx="3493528" cy="3791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tx1"/>
                </a:solidFill>
              </a:rPr>
              <a:t>Power Supply (monitored) 230V AC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8429ED8-A66C-D2EB-ABE6-C59A7373D296}"/>
              </a:ext>
            </a:extLst>
          </p:cNvPr>
          <p:cNvCxnSpPr/>
          <p:nvPr/>
        </p:nvCxnSpPr>
        <p:spPr>
          <a:xfrm>
            <a:off x="6910087" y="5236829"/>
            <a:ext cx="639616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9986B9D-F688-4B67-BF3A-9044C583A859}"/>
              </a:ext>
            </a:extLst>
          </p:cNvPr>
          <p:cNvCxnSpPr/>
          <p:nvPr/>
        </p:nvCxnSpPr>
        <p:spPr>
          <a:xfrm>
            <a:off x="6910087" y="5618697"/>
            <a:ext cx="639616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BEC59C9-7C2D-8371-7E82-0F701A29B09A}"/>
              </a:ext>
            </a:extLst>
          </p:cNvPr>
          <p:cNvCxnSpPr/>
          <p:nvPr/>
        </p:nvCxnSpPr>
        <p:spPr>
          <a:xfrm>
            <a:off x="6910087" y="2323531"/>
            <a:ext cx="639616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EB36867-490A-C97D-15C7-F724C02AE392}"/>
              </a:ext>
            </a:extLst>
          </p:cNvPr>
          <p:cNvSpPr txBox="1"/>
          <p:nvPr/>
        </p:nvSpPr>
        <p:spPr>
          <a:xfrm rot="16200000">
            <a:off x="6104132" y="3248450"/>
            <a:ext cx="1863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Passive mid-plane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CD400C-98E3-ECF6-E818-B5D12D4391B2}"/>
              </a:ext>
            </a:extLst>
          </p:cNvPr>
          <p:cNvCxnSpPr/>
          <p:nvPr/>
        </p:nvCxnSpPr>
        <p:spPr>
          <a:xfrm>
            <a:off x="3962982" y="4239294"/>
            <a:ext cx="425669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141369F-44B6-E6BD-3B8E-207820597706}"/>
              </a:ext>
            </a:extLst>
          </p:cNvPr>
          <p:cNvCxnSpPr>
            <a:cxnSpLocks/>
          </p:cNvCxnSpPr>
          <p:nvPr/>
        </p:nvCxnSpPr>
        <p:spPr>
          <a:xfrm flipH="1">
            <a:off x="11087037" y="4549946"/>
            <a:ext cx="601712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EA0F56C-09EB-868C-69CE-4F722BD9AF7C}"/>
              </a:ext>
            </a:extLst>
          </p:cNvPr>
          <p:cNvCxnSpPr>
            <a:cxnSpLocks/>
          </p:cNvCxnSpPr>
          <p:nvPr/>
        </p:nvCxnSpPr>
        <p:spPr>
          <a:xfrm flipH="1">
            <a:off x="11043231" y="1867740"/>
            <a:ext cx="601712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409F5A5D-5385-EC1A-EB01-6307B5AE9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665146" y="5163610"/>
            <a:ext cx="3473014" cy="1478610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2261B24-B2E9-D0EF-3E96-FA3D79E07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669724" y="123335"/>
            <a:ext cx="3493523" cy="3519725"/>
          </a:xfrm>
          <a:prstGeom prst="rect">
            <a:avLst/>
          </a:prstGeom>
          <a:ln w="38100">
            <a:solidFill>
              <a:srgbClr val="FF9999"/>
            </a:solidFill>
          </a:ln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78623E0-1AF6-482F-90F1-00C59A076268}"/>
              </a:ext>
            </a:extLst>
          </p:cNvPr>
          <p:cNvCxnSpPr>
            <a:cxnSpLocks/>
          </p:cNvCxnSpPr>
          <p:nvPr/>
        </p:nvCxnSpPr>
        <p:spPr>
          <a:xfrm>
            <a:off x="2261467" y="1569305"/>
            <a:ext cx="1691187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BE233AF-AA72-A739-44A6-573281EB3905}"/>
              </a:ext>
            </a:extLst>
          </p:cNvPr>
          <p:cNvCxnSpPr>
            <a:cxnSpLocks/>
          </p:cNvCxnSpPr>
          <p:nvPr/>
        </p:nvCxnSpPr>
        <p:spPr>
          <a:xfrm>
            <a:off x="2261467" y="2219033"/>
            <a:ext cx="1691187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49EDC7C-C82E-6F0C-C7AE-9F881A5F9E11}"/>
              </a:ext>
            </a:extLst>
          </p:cNvPr>
          <p:cNvCxnSpPr/>
          <p:nvPr/>
        </p:nvCxnSpPr>
        <p:spPr>
          <a:xfrm>
            <a:off x="2974742" y="3374709"/>
            <a:ext cx="934844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9C5A665-3208-6736-7B98-AA44E1B2ACC4}"/>
              </a:ext>
            </a:extLst>
          </p:cNvPr>
          <p:cNvSpPr txBox="1"/>
          <p:nvPr/>
        </p:nvSpPr>
        <p:spPr>
          <a:xfrm>
            <a:off x="1425038" y="2860406"/>
            <a:ext cx="126964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Voltage taps</a:t>
            </a:r>
            <a:endParaRPr lang="en-CH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50395D3-822A-C4E4-F5C8-6C28DDEB04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9553" y="1052458"/>
            <a:ext cx="3617819" cy="15518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DCFFF2-DDB8-7EC1-05B9-7F4D348957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7614022" y="3668381"/>
            <a:ext cx="3438381" cy="1469908"/>
          </a:xfrm>
          <a:prstGeom prst="rect">
            <a:avLst/>
          </a:prstGeom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F45577F0-CFBD-1057-8319-879BC9BD6D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46" y="4076575"/>
            <a:ext cx="6448643" cy="2252292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CCCFE5EA-0DB0-08EB-F3CD-7A47C038CDF0}"/>
              </a:ext>
            </a:extLst>
          </p:cNvPr>
          <p:cNvGrpSpPr/>
          <p:nvPr/>
        </p:nvGrpSpPr>
        <p:grpSpPr>
          <a:xfrm rot="16200000">
            <a:off x="835471" y="2223235"/>
            <a:ext cx="796018" cy="169424"/>
            <a:chOff x="8793162" y="9454448"/>
            <a:chExt cx="1621711" cy="289211"/>
          </a:xfrm>
        </p:grpSpPr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F6D09BAA-5ADE-C8B5-8EF5-02BD157AF7DF}"/>
                </a:ext>
              </a:extLst>
            </p:cNvPr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45" dirty="0"/>
            </a:p>
          </p:txBody>
        </p:sp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5423CDD4-0483-2D1C-7329-96D9989B19B0}"/>
                </a:ext>
              </a:extLst>
            </p:cNvPr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45" dirty="0"/>
            </a:p>
          </p:txBody>
        </p: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F2FE1EF9-CF07-8878-5154-4F20BE806556}"/>
                </a:ext>
              </a:extLst>
            </p:cNvPr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45" dirty="0"/>
            </a:p>
          </p:txBody>
        </p:sp>
        <p:sp>
          <p:nvSpPr>
            <p:cNvPr id="45" name="Arc 44">
              <a:extLst>
                <a:ext uri="{FF2B5EF4-FFF2-40B4-BE49-F238E27FC236}">
                  <a16:creationId xmlns:a16="http://schemas.microsoft.com/office/drawing/2014/main" id="{CA4DF589-6CB2-CE9B-CFAF-02223F49E6C2}"/>
                </a:ext>
              </a:extLst>
            </p:cNvPr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45" dirty="0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90566D5-60FF-63AF-9189-6B53DC1BB693}"/>
                </a:ext>
              </a:extLst>
            </p:cNvPr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47FAE9C-ED6A-D089-35A0-94B6336C7744}"/>
                </a:ext>
              </a:extLst>
            </p:cNvPr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A9E3FD4-3F49-A2B9-4044-198140C99593}"/>
              </a:ext>
            </a:extLst>
          </p:cNvPr>
          <p:cNvGrpSpPr/>
          <p:nvPr/>
        </p:nvGrpSpPr>
        <p:grpSpPr>
          <a:xfrm rot="16200000">
            <a:off x="835655" y="1436152"/>
            <a:ext cx="796018" cy="169424"/>
            <a:chOff x="8793162" y="9454448"/>
            <a:chExt cx="1621711" cy="289211"/>
          </a:xfrm>
        </p:grpSpPr>
        <p:sp>
          <p:nvSpPr>
            <p:cNvPr id="49" name="Arc 48">
              <a:extLst>
                <a:ext uri="{FF2B5EF4-FFF2-40B4-BE49-F238E27FC236}">
                  <a16:creationId xmlns:a16="http://schemas.microsoft.com/office/drawing/2014/main" id="{E0836277-71D4-1E71-9065-AF20F3AFAA35}"/>
                </a:ext>
              </a:extLst>
            </p:cNvPr>
            <p:cNvSpPr/>
            <p:nvPr/>
          </p:nvSpPr>
          <p:spPr>
            <a:xfrm flipH="1">
              <a:off x="9033291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45" dirty="0"/>
            </a:p>
          </p:txBody>
        </p:sp>
        <p:sp>
          <p:nvSpPr>
            <p:cNvPr id="50" name="Arc 49">
              <a:extLst>
                <a:ext uri="{FF2B5EF4-FFF2-40B4-BE49-F238E27FC236}">
                  <a16:creationId xmlns:a16="http://schemas.microsoft.com/office/drawing/2014/main" id="{24AD0ADE-A72C-D7A2-9EB8-9CF4BC8E067E}"/>
                </a:ext>
              </a:extLst>
            </p:cNvPr>
            <p:cNvSpPr/>
            <p:nvPr/>
          </p:nvSpPr>
          <p:spPr>
            <a:xfrm flipH="1">
              <a:off x="9319796" y="9454448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45" dirty="0"/>
            </a:p>
          </p:txBody>
        </p:sp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73AB269B-0C59-59AB-D7A3-EB784B8880F7}"/>
                </a:ext>
              </a:extLst>
            </p:cNvPr>
            <p:cNvSpPr/>
            <p:nvPr/>
          </p:nvSpPr>
          <p:spPr>
            <a:xfrm flipH="1">
              <a:off x="9604714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45" dirty="0"/>
            </a:p>
          </p:txBody>
        </p:sp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259350E7-0AE9-E68F-B21B-4CF06F1261AB}"/>
                </a:ext>
              </a:extLst>
            </p:cNvPr>
            <p:cNvSpPr/>
            <p:nvPr/>
          </p:nvSpPr>
          <p:spPr>
            <a:xfrm flipH="1">
              <a:off x="9889632" y="9458741"/>
              <a:ext cx="284918" cy="284918"/>
            </a:xfrm>
            <a:prstGeom prst="arc">
              <a:avLst>
                <a:gd name="adj1" fmla="val 10777888"/>
                <a:gd name="adj2" fmla="val 1158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045" dirty="0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262D1718-5F46-2CC3-9B34-3B82FCA95C43}"/>
                </a:ext>
              </a:extLst>
            </p:cNvPr>
            <p:cNvCxnSpPr/>
            <p:nvPr/>
          </p:nvCxnSpPr>
          <p:spPr>
            <a:xfrm flipH="1" flipV="1">
              <a:off x="8793162" y="9596908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2606C5A-BACC-CC8E-FC9B-56FF3F71DD68}"/>
                </a:ext>
              </a:extLst>
            </p:cNvPr>
            <p:cNvCxnSpPr/>
            <p:nvPr/>
          </p:nvCxnSpPr>
          <p:spPr>
            <a:xfrm flipH="1" flipV="1">
              <a:off x="10174550" y="9596909"/>
              <a:ext cx="24032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E4D3F2DA-35E8-7E8C-48F9-82B589C7E752}"/>
              </a:ext>
            </a:extLst>
          </p:cNvPr>
          <p:cNvCxnSpPr>
            <a:cxnSpLocks/>
          </p:cNvCxnSpPr>
          <p:nvPr/>
        </p:nvCxnSpPr>
        <p:spPr>
          <a:xfrm>
            <a:off x="1624699" y="2039561"/>
            <a:ext cx="2" cy="5360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99D2218-83FA-3CEF-75A3-194DC5EC3B5E}"/>
              </a:ext>
            </a:extLst>
          </p:cNvPr>
          <p:cNvCxnSpPr>
            <a:cxnSpLocks/>
          </p:cNvCxnSpPr>
          <p:nvPr/>
        </p:nvCxnSpPr>
        <p:spPr>
          <a:xfrm>
            <a:off x="1624699" y="1262817"/>
            <a:ext cx="2" cy="45911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9E4E11E-2A44-DC45-C352-FF10EBB0135D}"/>
              </a:ext>
            </a:extLst>
          </p:cNvPr>
          <p:cNvCxnSpPr/>
          <p:nvPr/>
        </p:nvCxnSpPr>
        <p:spPr>
          <a:xfrm>
            <a:off x="1232406" y="1181836"/>
            <a:ext cx="6754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D6672585-A950-8137-D828-EE5CB15E1F97}"/>
              </a:ext>
            </a:extLst>
          </p:cNvPr>
          <p:cNvCxnSpPr/>
          <p:nvPr/>
        </p:nvCxnSpPr>
        <p:spPr>
          <a:xfrm>
            <a:off x="1239197" y="1859332"/>
            <a:ext cx="6754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789CE62-BBE7-C5C1-D766-5D2798A8C0A5}"/>
              </a:ext>
            </a:extLst>
          </p:cNvPr>
          <p:cNvCxnSpPr/>
          <p:nvPr/>
        </p:nvCxnSpPr>
        <p:spPr>
          <a:xfrm>
            <a:off x="1239197" y="1968360"/>
            <a:ext cx="6754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3EA570A-9732-2440-BF38-8A46A46459B7}"/>
              </a:ext>
            </a:extLst>
          </p:cNvPr>
          <p:cNvCxnSpPr/>
          <p:nvPr/>
        </p:nvCxnSpPr>
        <p:spPr>
          <a:xfrm>
            <a:off x="1232406" y="2646974"/>
            <a:ext cx="6754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ight Brace 70">
            <a:extLst>
              <a:ext uri="{FF2B5EF4-FFF2-40B4-BE49-F238E27FC236}">
                <a16:creationId xmlns:a16="http://schemas.microsoft.com/office/drawing/2014/main" id="{FF5DF6FD-FD41-37CF-C43C-1A3A54070D34}"/>
              </a:ext>
            </a:extLst>
          </p:cNvPr>
          <p:cNvSpPr/>
          <p:nvPr/>
        </p:nvSpPr>
        <p:spPr>
          <a:xfrm>
            <a:off x="1984917" y="1122854"/>
            <a:ext cx="166906" cy="787080"/>
          </a:xfrm>
          <a:prstGeom prst="rightBrace">
            <a:avLst>
              <a:gd name="adj1" fmla="val 8333"/>
              <a:gd name="adj2" fmla="val 5736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72" name="Right Brace 71">
            <a:extLst>
              <a:ext uri="{FF2B5EF4-FFF2-40B4-BE49-F238E27FC236}">
                <a16:creationId xmlns:a16="http://schemas.microsoft.com/office/drawing/2014/main" id="{208BBF79-B7BE-2197-2887-BDCE1EE44198}"/>
              </a:ext>
            </a:extLst>
          </p:cNvPr>
          <p:cNvSpPr/>
          <p:nvPr/>
        </p:nvSpPr>
        <p:spPr>
          <a:xfrm>
            <a:off x="1976407" y="1934813"/>
            <a:ext cx="166906" cy="787080"/>
          </a:xfrm>
          <a:prstGeom prst="rightBrace">
            <a:avLst>
              <a:gd name="adj1" fmla="val 8333"/>
              <a:gd name="adj2" fmla="val 3583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8331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B0E5E9-194C-6418-9787-73028A1C3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830" y="1352343"/>
            <a:ext cx="3708399" cy="4474844"/>
          </a:xfrm>
        </p:spPr>
        <p:txBody>
          <a:bodyPr/>
          <a:lstStyle/>
          <a:p>
            <a:r>
              <a:rPr lang="en-US" dirty="0"/>
              <a:t>Galvanically isolated measurement channel ~</a:t>
            </a:r>
            <a:r>
              <a:rPr lang="en-US"/>
              <a:t>2.5kV/1h, 5kV/1s</a:t>
            </a:r>
            <a:endParaRPr lang="en-US" dirty="0"/>
          </a:p>
          <a:p>
            <a:r>
              <a:rPr lang="en-US" dirty="0"/>
              <a:t>Fully differential architecture with very good common mode rejection</a:t>
            </a:r>
          </a:p>
          <a:p>
            <a:r>
              <a:rPr lang="en-US" dirty="0"/>
              <a:t>High performance 20-bit, 1Msps ADC</a:t>
            </a:r>
          </a:p>
          <a:p>
            <a:r>
              <a:rPr lang="en-US" dirty="0"/>
              <a:t>Robust input protection (1kV/1s differential)</a:t>
            </a:r>
          </a:p>
          <a:p>
            <a:r>
              <a:rPr lang="en-US" dirty="0"/>
              <a:t>Excellent signal quality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409F6B-9578-C420-76ED-5D6F82EA9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36525"/>
            <a:ext cx="11376025" cy="1065742"/>
          </a:xfrm>
        </p:spPr>
        <p:txBody>
          <a:bodyPr/>
          <a:lstStyle/>
          <a:p>
            <a:r>
              <a:rPr lang="en-US" dirty="0"/>
              <a:t>Measurement channel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09111-3E8B-0E99-336F-C469FA849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4/3/2025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24A954-3D41-330F-BD25-0D111E5A5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B2DF0-E942-CCCA-9069-3A2F4C80B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23F320-633D-7B08-B28F-EC4F24171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7229" y="1107794"/>
            <a:ext cx="8084771" cy="3459796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BACF38D-BF70-3FC2-0ED8-78496E13C8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336608"/>
              </p:ext>
            </p:extLst>
          </p:nvPr>
        </p:nvGraphicFramePr>
        <p:xfrm>
          <a:off x="5929361" y="4598587"/>
          <a:ext cx="6262639" cy="2259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8882">
                  <a:extLst>
                    <a:ext uri="{9D8B030D-6E8A-4147-A177-3AD203B41FA5}">
                      <a16:colId xmlns:a16="http://schemas.microsoft.com/office/drawing/2014/main" val="3959590639"/>
                    </a:ext>
                  </a:extLst>
                </a:gridCol>
                <a:gridCol w="3363757">
                  <a:extLst>
                    <a:ext uri="{9D8B030D-6E8A-4147-A177-3AD203B41FA5}">
                      <a16:colId xmlns:a16="http://schemas.microsoft.com/office/drawing/2014/main" val="1718762465"/>
                    </a:ext>
                  </a:extLst>
                </a:gridCol>
              </a:tblGrid>
              <a:tr h="201312">
                <a:tc>
                  <a:txBody>
                    <a:bodyPr/>
                    <a:lstStyle/>
                    <a:p>
                      <a:r>
                        <a:rPr lang="en-GB" sz="1200" b="1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3115503"/>
                  </a:ext>
                </a:extLst>
              </a:tr>
              <a:tr h="331573">
                <a:tc>
                  <a:txBody>
                    <a:bodyPr/>
                    <a:lstStyle/>
                    <a:p>
                      <a:r>
                        <a:rPr lang="en-GB" sz="1200" b="1" dirty="0"/>
                        <a:t>Resolution</a:t>
                      </a:r>
                      <a:r>
                        <a:rPr lang="en-GB" sz="1200" b="1" baseline="0" dirty="0"/>
                        <a:t> (20-bit ADC)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105 nV/LSB .. 48 uV/LSB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290241"/>
                  </a:ext>
                </a:extLst>
              </a:tr>
              <a:tr h="201312">
                <a:tc>
                  <a:txBody>
                    <a:bodyPr/>
                    <a:lstStyle/>
                    <a:p>
                      <a:r>
                        <a:rPr lang="en-GB" sz="1200" b="1" dirty="0"/>
                        <a:t>ADC speed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Up</a:t>
                      </a:r>
                      <a:r>
                        <a:rPr lang="en-GB" sz="1200" b="1" baseline="0" dirty="0"/>
                        <a:t> to 909 kS/s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376654"/>
                  </a:ext>
                </a:extLst>
              </a:tr>
              <a:tr h="316107">
                <a:tc>
                  <a:txBody>
                    <a:bodyPr/>
                    <a:lstStyle/>
                    <a:p>
                      <a:r>
                        <a:rPr lang="en-GB" sz="1200" b="1" dirty="0"/>
                        <a:t>Analogue</a:t>
                      </a:r>
                      <a:r>
                        <a:rPr lang="en-GB" sz="1200" b="1" baseline="0" dirty="0"/>
                        <a:t> bandwidth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baseline="0" dirty="0"/>
                        <a:t>120 kHz @ G=1 (customizable)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471595"/>
                  </a:ext>
                </a:extLst>
              </a:tr>
              <a:tr h="331573">
                <a:tc>
                  <a:txBody>
                    <a:bodyPr/>
                    <a:lstStyle/>
                    <a:p>
                      <a:r>
                        <a:rPr lang="en-GB" sz="1200" b="1" dirty="0"/>
                        <a:t>Active input voltage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+/-50 mV (G=450) .. +/-22.5 V (G=1)</a:t>
                      </a:r>
                      <a:br>
                        <a:rPr lang="en-GB" sz="1200" b="1" dirty="0"/>
                      </a:br>
                      <a:r>
                        <a:rPr lang="en-GB" sz="1200" b="1" dirty="0"/>
                        <a:t>(1.2kV with divider)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3617594"/>
                  </a:ext>
                </a:extLst>
              </a:tr>
              <a:tr h="331573">
                <a:tc>
                  <a:txBody>
                    <a:bodyPr/>
                    <a:lstStyle/>
                    <a:p>
                      <a:r>
                        <a:rPr lang="en-GB" sz="1200" b="1" dirty="0"/>
                        <a:t>Max differential input</a:t>
                      </a:r>
                      <a:r>
                        <a:rPr lang="en-GB" sz="1200" b="1" baseline="0" dirty="0"/>
                        <a:t> voltage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 kV/10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961294"/>
                  </a:ext>
                </a:extLst>
              </a:tr>
              <a:tr h="201312">
                <a:tc>
                  <a:txBody>
                    <a:bodyPr/>
                    <a:lstStyle/>
                    <a:p>
                      <a:r>
                        <a:rPr lang="en-GB" sz="1200" b="1" dirty="0"/>
                        <a:t>Galvanic</a:t>
                      </a:r>
                      <a:r>
                        <a:rPr lang="en-GB" sz="1200" b="1" baseline="0" dirty="0"/>
                        <a:t> insulation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2.5 kV/1h, 5kV</a:t>
                      </a:r>
                      <a:r>
                        <a:rPr lang="en-GB" sz="1200" b="1"/>
                        <a:t>/1s</a:t>
                      </a:r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5641399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6B170AA-F7ED-8C5E-1621-D2900F531085}"/>
              </a:ext>
            </a:extLst>
          </p:cNvPr>
          <p:cNvCxnSpPr/>
          <p:nvPr/>
        </p:nvCxnSpPr>
        <p:spPr>
          <a:xfrm>
            <a:off x="11370365" y="1461052"/>
            <a:ext cx="0" cy="1679713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735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9C8622-7B64-9B0D-037D-338C15C1C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602" y="2107464"/>
            <a:ext cx="3629173" cy="4608512"/>
          </a:xfrm>
        </p:spPr>
        <p:txBody>
          <a:bodyPr/>
          <a:lstStyle/>
          <a:p>
            <a:r>
              <a:rPr lang="en-US" dirty="0"/>
              <a:t>Total Harmonic Distortion</a:t>
            </a:r>
            <a:br>
              <a:rPr lang="en-US" dirty="0"/>
            </a:br>
            <a:r>
              <a:rPr lang="en-US" dirty="0"/>
              <a:t>(THD)</a:t>
            </a:r>
          </a:p>
          <a:p>
            <a:r>
              <a:rPr lang="en-US" dirty="0"/>
              <a:t>Noise</a:t>
            </a:r>
          </a:p>
          <a:p>
            <a:r>
              <a:rPr lang="en-US" dirty="0"/>
              <a:t>Common mode rejection ratio (CMRR)</a:t>
            </a:r>
          </a:p>
          <a:p>
            <a:r>
              <a:rPr lang="en-US" dirty="0"/>
              <a:t>Bandwidth</a:t>
            </a:r>
          </a:p>
          <a:p>
            <a:r>
              <a:rPr lang="en-US" dirty="0"/>
              <a:t>Linearity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1BFE96-0703-E452-332D-182C6BF53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Analog channel </a:t>
            </a:r>
            <a:br>
              <a:rPr lang="en-US" dirty="0"/>
            </a:br>
            <a:r>
              <a:rPr lang="en-US" dirty="0"/>
              <a:t>measurements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1B26AC-963E-11BC-940B-6CEF02768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4/3/2025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ECBD2-1810-8627-35D6-AA072A1A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1F33F-EC99-C6D2-E7C5-DC82B8881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screen shot of a computer&#10;&#10;Description automatically generated">
            <a:extLst>
              <a:ext uri="{FF2B5EF4-FFF2-40B4-BE49-F238E27FC236}">
                <a16:creationId xmlns:a16="http://schemas.microsoft.com/office/drawing/2014/main" id="{002B90D1-1D74-B5C7-7E7C-0DFD0EA2D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388" y="1589411"/>
            <a:ext cx="7756937" cy="36217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47E36D0-D9D7-D3B1-FDF4-002466481F1C}"/>
              </a:ext>
            </a:extLst>
          </p:cNvPr>
          <p:cNvSpPr txBox="1"/>
          <p:nvPr/>
        </p:nvSpPr>
        <p:spPr>
          <a:xfrm>
            <a:off x="6549778" y="2584567"/>
            <a:ext cx="253922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Total Harmonic distortion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&lt;-110dBfs @ 1kHz</a:t>
            </a:r>
            <a:endParaRPr lang="en-CH" dirty="0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C8F7889-1BE3-C155-71E2-2AA9087654A5}"/>
              </a:ext>
            </a:extLst>
          </p:cNvPr>
          <p:cNvGrpSpPr/>
          <p:nvPr/>
        </p:nvGrpSpPr>
        <p:grpSpPr>
          <a:xfrm>
            <a:off x="4120710" y="551551"/>
            <a:ext cx="7756937" cy="5519288"/>
            <a:chOff x="4116388" y="681487"/>
            <a:chExt cx="7756937" cy="551928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152F603-8E22-9433-F7F9-A23A580701A8}"/>
                </a:ext>
              </a:extLst>
            </p:cNvPr>
            <p:cNvSpPr/>
            <p:nvPr/>
          </p:nvSpPr>
          <p:spPr>
            <a:xfrm>
              <a:off x="4116388" y="681487"/>
              <a:ext cx="7756937" cy="5519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ECC97D8-85BB-2C72-6E83-7724ACF503BB}"/>
                </a:ext>
              </a:extLst>
            </p:cNvPr>
            <p:cNvGrpSpPr/>
            <p:nvPr/>
          </p:nvGrpSpPr>
          <p:grpSpPr>
            <a:xfrm>
              <a:off x="5776490" y="1269736"/>
              <a:ext cx="4267218" cy="4563431"/>
              <a:chOff x="5888015" y="1933397"/>
              <a:chExt cx="2082927" cy="2227515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2028B185-3CE7-4BA5-74F1-7D41EB280E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88015" y="1933397"/>
                <a:ext cx="2082927" cy="1864368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E90897-F1FE-9808-7510-02CE961C4FA1}"/>
                  </a:ext>
                </a:extLst>
              </p:cNvPr>
              <p:cNvSpPr txBox="1"/>
              <p:nvPr/>
            </p:nvSpPr>
            <p:spPr>
              <a:xfrm>
                <a:off x="5986912" y="3890493"/>
                <a:ext cx="1070409" cy="2704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Noise: 2.3 .. 2.6 ppm </a:t>
                </a:r>
                <a:br>
                  <a:rPr lang="en-US" dirty="0"/>
                </a:br>
                <a:r>
                  <a:rPr lang="en-US" dirty="0"/>
                  <a:t>standard deviation</a:t>
                </a:r>
                <a:endParaRPr lang="en-CH" dirty="0"/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7080FB8-A056-859D-651F-C87207F2B34C}"/>
              </a:ext>
            </a:extLst>
          </p:cNvPr>
          <p:cNvGrpSpPr/>
          <p:nvPr/>
        </p:nvGrpSpPr>
        <p:grpSpPr>
          <a:xfrm>
            <a:off x="5016271" y="604597"/>
            <a:ext cx="5958393" cy="5698707"/>
            <a:chOff x="9814656" y="187623"/>
            <a:chExt cx="2096310" cy="200494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04853DA-3CB2-C083-A26B-09D398458C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14656" y="187623"/>
              <a:ext cx="2096310" cy="200494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2402455-22F8-8678-A2AC-2E5758BEF7B5}"/>
                </a:ext>
              </a:extLst>
            </p:cNvPr>
            <p:cNvSpPr txBox="1"/>
            <p:nvPr/>
          </p:nvSpPr>
          <p:spPr>
            <a:xfrm>
              <a:off x="10084794" y="1305374"/>
              <a:ext cx="1740861" cy="6463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/>
                <a:t>Common mode </a:t>
              </a:r>
              <a:br>
                <a:rPr lang="en-US" sz="1400" dirty="0"/>
              </a:br>
              <a:r>
                <a:rPr lang="en-US" sz="1400" dirty="0"/>
                <a:t>rejection vs frequency</a:t>
              </a:r>
            </a:p>
            <a:p>
              <a:pPr algn="l"/>
              <a:r>
                <a:rPr lang="en-US" sz="1400" dirty="0"/>
                <a:t>&gt; 100dB </a:t>
              </a:r>
              <a:endParaRPr lang="en-CH" sz="1400" dirty="0"/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26D6DE12-14DF-51A9-D5AB-107C2BE207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8416" y="367595"/>
            <a:ext cx="5572879" cy="569215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ABD7CC98-2FA8-0599-274C-027353EA19D2}"/>
              </a:ext>
            </a:extLst>
          </p:cNvPr>
          <p:cNvGrpSpPr/>
          <p:nvPr/>
        </p:nvGrpSpPr>
        <p:grpSpPr>
          <a:xfrm>
            <a:off x="5091800" y="289347"/>
            <a:ext cx="5806112" cy="5806112"/>
            <a:chOff x="2587924" y="52428"/>
            <a:chExt cx="5806112" cy="5806112"/>
          </a:xfrm>
        </p:grpSpPr>
        <p:pic>
          <p:nvPicPr>
            <p:cNvPr id="21" name="Picture 20" descr="A graph with blue dots and red lines&#10;&#10;Description automatically generated">
              <a:extLst>
                <a:ext uri="{FF2B5EF4-FFF2-40B4-BE49-F238E27FC236}">
                  <a16:creationId xmlns:a16="http://schemas.microsoft.com/office/drawing/2014/main" id="{1E56CCEC-0AD0-1FD1-13F6-9F091229905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7924" y="52428"/>
              <a:ext cx="5806112" cy="5806112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BF68978-0992-8A38-7996-5CD1E849A7DA}"/>
                </a:ext>
              </a:extLst>
            </p:cNvPr>
            <p:cNvSpPr txBox="1"/>
            <p:nvPr/>
          </p:nvSpPr>
          <p:spPr>
            <a:xfrm>
              <a:off x="5782711" y="4332878"/>
              <a:ext cx="1989689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dirty="0"/>
                <a:t>Linearity (calibrated):</a:t>
              </a:r>
              <a:br>
                <a:rPr lang="en-US" sz="1600" dirty="0"/>
              </a:br>
              <a:r>
                <a:rPr lang="en-US" sz="1600" dirty="0"/>
                <a:t> &lt; 5ppm</a:t>
              </a:r>
            </a:p>
            <a:p>
              <a:pPr algn="l"/>
              <a:r>
                <a:rPr lang="en-US" sz="1600" dirty="0"/>
                <a:t>(uncalibrated ~0.1%)</a:t>
              </a:r>
              <a:endParaRPr lang="en-CH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33474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FF9490-8A31-CA7D-7601-93A828583C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Excellent analogue performance both in  AC and DC measurements</a:t>
            </a:r>
          </a:p>
          <a:p>
            <a:r>
              <a:rPr lang="en-US" dirty="0"/>
              <a:t>Real time digital signal processing on FPGA (filters, gain/offset correction)</a:t>
            </a:r>
          </a:p>
          <a:p>
            <a:r>
              <a:rPr lang="en-US" dirty="0"/>
              <a:t>Quench detection algorithms or other user code in FPGA</a:t>
            </a:r>
          </a:p>
          <a:p>
            <a:r>
              <a:rPr lang="en-US" dirty="0"/>
              <a:t>Various hard interlock options and standards (modular design)</a:t>
            </a:r>
          </a:p>
          <a:p>
            <a:r>
              <a:rPr lang="en-US" dirty="0"/>
              <a:t>Post-Mortem event recording with large buffers</a:t>
            </a:r>
          </a:p>
          <a:p>
            <a:r>
              <a:rPr lang="en-US" dirty="0"/>
              <a:t>Absolute time synchronization on microsecond level using Ethernet PTP</a:t>
            </a:r>
          </a:p>
          <a:p>
            <a:r>
              <a:rPr lang="en-US" dirty="0"/>
              <a:t>Fast logging up to 10kHz via EDAQ (Currently R&amp;D to increase to 100..200kHz)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8737ED-8D2B-F76D-8BD8-70A028942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Properties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4739D-CC05-4493-2305-89FBD11B7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4/3/2025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5BE3E-61AC-4053-6A33-6F16BB97D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7733C-EEE8-760D-4BDE-CAE3B89C8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492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BF7CB06-587E-EA11-7551-24B95607C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143" y="930800"/>
            <a:ext cx="10680887" cy="59298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94902CE-0C4B-A81B-57E8-32CF5758C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005" y="136525"/>
            <a:ext cx="11376025" cy="1065742"/>
          </a:xfrm>
        </p:spPr>
        <p:txBody>
          <a:bodyPr/>
          <a:lstStyle/>
          <a:p>
            <a:r>
              <a:rPr lang="en-US"/>
              <a:t>Gateware</a:t>
            </a:r>
            <a:r>
              <a:rPr lang="en-US" dirty="0"/>
              <a:t> structure – Multi-platform Multi-purpose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3BF55-D0B2-62E6-D3D4-9BD72C5B8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B7EA297-0106-FD4A-4487-4BE9D05D19C2}"/>
              </a:ext>
            </a:extLst>
          </p:cNvPr>
          <p:cNvSpPr/>
          <p:nvPr/>
        </p:nvSpPr>
        <p:spPr>
          <a:xfrm>
            <a:off x="3644299" y="2615184"/>
            <a:ext cx="5006340" cy="4004408"/>
          </a:xfrm>
          <a:prstGeom prst="rect">
            <a:avLst/>
          </a:prstGeom>
          <a:solidFill>
            <a:schemeClr val="accent1">
              <a:alpha val="76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b="1" dirty="0"/>
              <a:t>Hardware abstraction Layer</a:t>
            </a:r>
            <a:br>
              <a:rPr lang="en-US" b="1" dirty="0"/>
            </a:br>
            <a:r>
              <a:rPr lang="en-US" dirty="0"/>
              <a:t>Hardware specific interfaces</a:t>
            </a:r>
            <a:br>
              <a:rPr lang="en-US" dirty="0"/>
            </a:br>
            <a:r>
              <a:rPr lang="en-US" dirty="0"/>
              <a:t>Static for each hardware</a:t>
            </a:r>
          </a:p>
          <a:p>
            <a:r>
              <a:rPr lang="en-US" dirty="0"/>
              <a:t>Interfaces to payload code “config block”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8004AA1-5DF9-BB60-F619-F426B3E3CA0A}"/>
              </a:ext>
            </a:extLst>
          </p:cNvPr>
          <p:cNvGrpSpPr/>
          <p:nvPr/>
        </p:nvGrpSpPr>
        <p:grpSpPr>
          <a:xfrm>
            <a:off x="9177021" y="735643"/>
            <a:ext cx="2107370" cy="2126429"/>
            <a:chOff x="9177020" y="735643"/>
            <a:chExt cx="2407997" cy="2407997"/>
          </a:xfrm>
        </p:grpSpPr>
        <p:sp>
          <p:nvSpPr>
            <p:cNvPr id="19" name="Graphic 13" descr="Puzzle with solid fill">
              <a:extLst>
                <a:ext uri="{FF2B5EF4-FFF2-40B4-BE49-F238E27FC236}">
                  <a16:creationId xmlns:a16="http://schemas.microsoft.com/office/drawing/2014/main" id="{DBC294B1-73D3-5839-E7E7-783E9E562706}"/>
                </a:ext>
              </a:extLst>
            </p:cNvPr>
            <p:cNvSpPr/>
            <p:nvPr/>
          </p:nvSpPr>
          <p:spPr>
            <a:xfrm rot="2676465">
              <a:off x="9177020" y="735643"/>
              <a:ext cx="2407997" cy="2407997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C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B5BE69A-4B0D-B927-6452-98C5BF19C9CB}"/>
                </a:ext>
              </a:extLst>
            </p:cNvPr>
            <p:cNvSpPr txBox="1"/>
            <p:nvPr/>
          </p:nvSpPr>
          <p:spPr>
            <a:xfrm>
              <a:off x="9723925" y="1765152"/>
              <a:ext cx="1771319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tx2"/>
                  </a:solidFill>
                </a:rPr>
                <a:t>Superconducting Link </a:t>
              </a:r>
              <a:br>
                <a:rPr lang="en-US" sz="1400" dirty="0">
                  <a:solidFill>
                    <a:schemeClr val="tx2"/>
                  </a:solidFill>
                </a:rPr>
              </a:br>
              <a:r>
                <a:rPr lang="en-US" sz="1400" dirty="0">
                  <a:solidFill>
                    <a:schemeClr val="tx2"/>
                  </a:solidFill>
                </a:rPr>
                <a:t>protection</a:t>
              </a:r>
              <a:endParaRPr lang="en-CH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397FA37-B2CB-B24F-5172-FA9B32C6B514}"/>
              </a:ext>
            </a:extLst>
          </p:cNvPr>
          <p:cNvGrpSpPr/>
          <p:nvPr/>
        </p:nvGrpSpPr>
        <p:grpSpPr>
          <a:xfrm>
            <a:off x="9171928" y="2711281"/>
            <a:ext cx="2064649" cy="2057229"/>
            <a:chOff x="9232144" y="2848815"/>
            <a:chExt cx="2064649" cy="2057229"/>
          </a:xfrm>
        </p:grpSpPr>
        <p:sp>
          <p:nvSpPr>
            <p:cNvPr id="22" name="Graphic 13" descr="Puzzle with solid fill">
              <a:extLst>
                <a:ext uri="{FF2B5EF4-FFF2-40B4-BE49-F238E27FC236}">
                  <a16:creationId xmlns:a16="http://schemas.microsoft.com/office/drawing/2014/main" id="{9BF6F667-047E-75EC-BFC8-A5392811D38B}"/>
                </a:ext>
              </a:extLst>
            </p:cNvPr>
            <p:cNvSpPr/>
            <p:nvPr/>
          </p:nvSpPr>
          <p:spPr>
            <a:xfrm rot="2676465">
              <a:off x="9232144" y="2848815"/>
              <a:ext cx="2064649" cy="2057229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92D05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A69FA0-CFC4-F50A-FB5A-B67AEBCC90E6}"/>
                </a:ext>
              </a:extLst>
            </p:cNvPr>
            <p:cNvSpPr txBox="1"/>
            <p:nvPr/>
          </p:nvSpPr>
          <p:spPr>
            <a:xfrm>
              <a:off x="9519697" y="3769707"/>
              <a:ext cx="1729641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tx2"/>
                  </a:solidFill>
                </a:rPr>
                <a:t>Inner triplet protection</a:t>
              </a:r>
              <a:endParaRPr lang="en-CH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F972630-0946-3996-9141-31179E0BA5D0}"/>
              </a:ext>
            </a:extLst>
          </p:cNvPr>
          <p:cNvGrpSpPr/>
          <p:nvPr/>
        </p:nvGrpSpPr>
        <p:grpSpPr>
          <a:xfrm>
            <a:off x="9170561" y="4631436"/>
            <a:ext cx="2140668" cy="2171006"/>
            <a:chOff x="9136740" y="4943136"/>
            <a:chExt cx="2140668" cy="2171006"/>
          </a:xfrm>
        </p:grpSpPr>
        <p:sp>
          <p:nvSpPr>
            <p:cNvPr id="23" name="Graphic 13" descr="Puzzle with solid fill">
              <a:extLst>
                <a:ext uri="{FF2B5EF4-FFF2-40B4-BE49-F238E27FC236}">
                  <a16:creationId xmlns:a16="http://schemas.microsoft.com/office/drawing/2014/main" id="{0A78E2A1-8B03-3433-36C7-F8DBD86BE342}"/>
                </a:ext>
              </a:extLst>
            </p:cNvPr>
            <p:cNvSpPr/>
            <p:nvPr/>
          </p:nvSpPr>
          <p:spPr>
            <a:xfrm rot="2676465">
              <a:off x="9136740" y="4943136"/>
              <a:ext cx="2140668" cy="2171006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8D8BC40-7796-8DCD-3F83-B8AF512D84DB}"/>
                </a:ext>
              </a:extLst>
            </p:cNvPr>
            <p:cNvSpPr txBox="1"/>
            <p:nvPr/>
          </p:nvSpPr>
          <p:spPr>
            <a:xfrm>
              <a:off x="9757580" y="5907971"/>
              <a:ext cx="92813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tx2"/>
                  </a:solidFill>
                </a:rPr>
                <a:t>Swiss Knife</a:t>
              </a:r>
              <a:endParaRPr lang="en-CH" sz="1400" dirty="0">
                <a:solidFill>
                  <a:schemeClr val="tx2"/>
                </a:solidFill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37FD2B35-28A0-4B3E-7D36-6F66AE57AF13}"/>
              </a:ext>
            </a:extLst>
          </p:cNvPr>
          <p:cNvSpPr/>
          <p:nvPr/>
        </p:nvSpPr>
        <p:spPr>
          <a:xfrm>
            <a:off x="3644298" y="2615184"/>
            <a:ext cx="5006340" cy="272529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/>
              <a:t>Common UQDS services </a:t>
            </a:r>
            <a:br>
              <a:rPr lang="en-US" dirty="0"/>
            </a:br>
            <a:r>
              <a:rPr lang="en-US" dirty="0"/>
              <a:t>(interfaces, communication &amp; control)</a:t>
            </a:r>
            <a:endParaRPr lang="en-CH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DA885C2-BDAB-9433-27AF-A088E1487DD1}"/>
              </a:ext>
            </a:extLst>
          </p:cNvPr>
          <p:cNvGrpSpPr/>
          <p:nvPr/>
        </p:nvGrpSpPr>
        <p:grpSpPr>
          <a:xfrm>
            <a:off x="4943470" y="2488588"/>
            <a:ext cx="2407997" cy="2407997"/>
            <a:chOff x="5948133" y="3020530"/>
            <a:chExt cx="2407997" cy="2407997"/>
          </a:xfrm>
        </p:grpSpPr>
        <p:sp>
          <p:nvSpPr>
            <p:cNvPr id="17" name="Graphic 13" descr="Puzzle with solid fill">
              <a:extLst>
                <a:ext uri="{FF2B5EF4-FFF2-40B4-BE49-F238E27FC236}">
                  <a16:creationId xmlns:a16="http://schemas.microsoft.com/office/drawing/2014/main" id="{45658CDB-1110-6BC6-ABDE-5CDBE4D0616D}"/>
                </a:ext>
              </a:extLst>
            </p:cNvPr>
            <p:cNvSpPr/>
            <p:nvPr/>
          </p:nvSpPr>
          <p:spPr>
            <a:xfrm rot="2676465">
              <a:off x="5948133" y="3020530"/>
              <a:ext cx="2407997" cy="2407997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FF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FB0464B-DE0E-4459-58EA-A09D4D8DE7D5}"/>
                </a:ext>
              </a:extLst>
            </p:cNvPr>
            <p:cNvSpPr txBox="1"/>
            <p:nvPr/>
          </p:nvSpPr>
          <p:spPr>
            <a:xfrm>
              <a:off x="6453222" y="3911272"/>
              <a:ext cx="139781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Payload code</a:t>
              </a:r>
            </a:p>
            <a:p>
              <a:pPr algn="l"/>
              <a:r>
                <a:rPr lang="en-US" dirty="0"/>
                <a:t>“config block”</a:t>
              </a:r>
              <a:endParaRPr lang="en-CH" dirty="0"/>
            </a:p>
          </p:txBody>
        </p:sp>
      </p:grpSp>
    </p:spTree>
    <p:extLst>
      <p:ext uri="{BB962C8B-B14F-4D97-AF65-F5344CB8AC3E}">
        <p14:creationId xmlns:p14="http://schemas.microsoft.com/office/powerpoint/2010/main" val="101899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8FD2D4-960A-AF33-C940-3DE713481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56686"/>
          </a:xfrm>
        </p:spPr>
        <p:txBody>
          <a:bodyPr/>
          <a:lstStyle/>
          <a:p>
            <a:r>
              <a:rPr lang="en-US" dirty="0"/>
              <a:t>Multi-purpose </a:t>
            </a:r>
            <a:r>
              <a:rPr lang="en-US"/>
              <a:t>Gateware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on multiple Hardware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29E410-B431-C00E-9955-28E953BB8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A8380-98FB-D970-DEF9-EEF4BD3DD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Jens Steckert | UQDS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BC68E-A32D-518E-7210-29C4B392D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4AA322-2F11-76B2-5FDD-3FE8EE2BC976}"/>
              </a:ext>
            </a:extLst>
          </p:cNvPr>
          <p:cNvGrpSpPr/>
          <p:nvPr/>
        </p:nvGrpSpPr>
        <p:grpSpPr>
          <a:xfrm>
            <a:off x="4537543" y="3365198"/>
            <a:ext cx="7246470" cy="2917587"/>
            <a:chOff x="4537543" y="3365198"/>
            <a:chExt cx="7246470" cy="2917587"/>
          </a:xfrm>
        </p:grpSpPr>
        <p:sp>
          <p:nvSpPr>
            <p:cNvPr id="22" name="Graphic 13" descr="Puzzle with solid fill">
              <a:extLst>
                <a:ext uri="{FF2B5EF4-FFF2-40B4-BE49-F238E27FC236}">
                  <a16:creationId xmlns:a16="http://schemas.microsoft.com/office/drawing/2014/main" id="{4868EDA8-38A4-1B5C-9F6A-4B767F8F0386}"/>
                </a:ext>
              </a:extLst>
            </p:cNvPr>
            <p:cNvSpPr/>
            <p:nvPr/>
          </p:nvSpPr>
          <p:spPr>
            <a:xfrm rot="2676465">
              <a:off x="4784801" y="3413087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AE28E4F-5823-E675-0497-4FE797C86431}"/>
                </a:ext>
              </a:extLst>
            </p:cNvPr>
            <p:cNvSpPr txBox="1"/>
            <p:nvPr/>
          </p:nvSpPr>
          <p:spPr>
            <a:xfrm>
              <a:off x="5739587" y="4877679"/>
              <a:ext cx="44884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HAL</a:t>
              </a:r>
              <a:endParaRPr lang="en-CH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738224A-F455-F35E-D4D1-389EEFEF9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37543" y="5290933"/>
              <a:ext cx="2224715" cy="99185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7130BBE-B821-2087-BCAB-BBF9CDA5F6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09509" y="5299344"/>
              <a:ext cx="2218014" cy="979623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20A80AB-0E6F-AC89-8722-466434357796}"/>
                </a:ext>
              </a:extLst>
            </p:cNvPr>
            <p:cNvSpPr/>
            <p:nvPr/>
          </p:nvSpPr>
          <p:spPr>
            <a:xfrm>
              <a:off x="4537543" y="4732711"/>
              <a:ext cx="2224714" cy="55440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Hardware abstraction Layer</a:t>
              </a:r>
              <a:endParaRPr lang="en-CH" sz="16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240488F-8E04-F124-7258-01239C7158CE}"/>
                </a:ext>
              </a:extLst>
            </p:cNvPr>
            <p:cNvSpPr/>
            <p:nvPr/>
          </p:nvSpPr>
          <p:spPr>
            <a:xfrm>
              <a:off x="7009510" y="4726010"/>
              <a:ext cx="2218014" cy="55579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Hardware abstraction Layer</a:t>
              </a:r>
              <a:endParaRPr lang="en-CH" sz="16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C393AD2-D342-B2E2-C4B6-19239EB25581}"/>
                </a:ext>
              </a:extLst>
            </p:cNvPr>
            <p:cNvSpPr/>
            <p:nvPr/>
          </p:nvSpPr>
          <p:spPr>
            <a:xfrm>
              <a:off x="4538668" y="3365198"/>
              <a:ext cx="7245344" cy="1354101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US" dirty="0"/>
                <a:t>Common Logic &amp; communication interface</a:t>
              </a:r>
              <a:endParaRPr lang="en-CH" dirty="0"/>
            </a:p>
          </p:txBody>
        </p:sp>
        <p:sp>
          <p:nvSpPr>
            <p:cNvPr id="21" name="Graphic 13" descr="Puzzle with solid fill">
              <a:extLst>
                <a:ext uri="{FF2B5EF4-FFF2-40B4-BE49-F238E27FC236}">
                  <a16:creationId xmlns:a16="http://schemas.microsoft.com/office/drawing/2014/main" id="{3ABAFCA5-7C40-9E92-E8C0-90F0952264EE}"/>
                </a:ext>
              </a:extLst>
            </p:cNvPr>
            <p:cNvSpPr/>
            <p:nvPr/>
          </p:nvSpPr>
          <p:spPr>
            <a:xfrm rot="2676465">
              <a:off x="7724271" y="3455476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C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3" name="Graphic 13" descr="Puzzle with solid fill">
              <a:extLst>
                <a:ext uri="{FF2B5EF4-FFF2-40B4-BE49-F238E27FC236}">
                  <a16:creationId xmlns:a16="http://schemas.microsoft.com/office/drawing/2014/main" id="{B7A9F0F3-1C83-0BE8-2A19-24F610D0D7BB}"/>
                </a:ext>
              </a:extLst>
            </p:cNvPr>
            <p:cNvSpPr/>
            <p:nvPr/>
          </p:nvSpPr>
          <p:spPr>
            <a:xfrm rot="2676465">
              <a:off x="5024300" y="3551835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4" name="Graphic 13" descr="Puzzle with solid fill">
              <a:extLst>
                <a:ext uri="{FF2B5EF4-FFF2-40B4-BE49-F238E27FC236}">
                  <a16:creationId xmlns:a16="http://schemas.microsoft.com/office/drawing/2014/main" id="{483DF35F-E479-8341-AF99-634EECEC79E0}"/>
                </a:ext>
              </a:extLst>
            </p:cNvPr>
            <p:cNvSpPr/>
            <p:nvPr/>
          </p:nvSpPr>
          <p:spPr>
            <a:xfrm rot="2676465">
              <a:off x="10175329" y="3498769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92D05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5" name="Graphic 13" descr="Puzzle with solid fill">
              <a:extLst>
                <a:ext uri="{FF2B5EF4-FFF2-40B4-BE49-F238E27FC236}">
                  <a16:creationId xmlns:a16="http://schemas.microsoft.com/office/drawing/2014/main" id="{D5878227-E6B3-D332-4412-AB75A24DFD2C}"/>
                </a:ext>
              </a:extLst>
            </p:cNvPr>
            <p:cNvSpPr/>
            <p:nvPr/>
          </p:nvSpPr>
          <p:spPr>
            <a:xfrm rot="2676465">
              <a:off x="10351323" y="3684451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tx1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2A3085A-1547-A665-C9A1-804F4D136D89}"/>
                </a:ext>
              </a:extLst>
            </p:cNvPr>
            <p:cNvSpPr txBox="1"/>
            <p:nvPr/>
          </p:nvSpPr>
          <p:spPr>
            <a:xfrm>
              <a:off x="6168919" y="3744432"/>
              <a:ext cx="138499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Config blocks</a:t>
              </a:r>
              <a:endParaRPr lang="en-CH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845DD62-57CF-D823-069B-06D319E1045A}"/>
                </a:ext>
              </a:extLst>
            </p:cNvPr>
            <p:cNvSpPr/>
            <p:nvPr/>
          </p:nvSpPr>
          <p:spPr>
            <a:xfrm>
              <a:off x="9423616" y="4732711"/>
              <a:ext cx="2360396" cy="54628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Hardware abstraction Layer</a:t>
              </a:r>
              <a:endParaRPr lang="en-CH" sz="1600" dirty="0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CB28F9B-A00F-7295-FCFD-3B94FDC17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23617" y="5305821"/>
              <a:ext cx="2360396" cy="973146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85F9A3E1-23C0-A9C1-4E90-4D982599478E}"/>
              </a:ext>
            </a:extLst>
          </p:cNvPr>
          <p:cNvSpPr txBox="1"/>
          <p:nvPr/>
        </p:nvSpPr>
        <p:spPr>
          <a:xfrm>
            <a:off x="279495" y="3293869"/>
            <a:ext cx="3733927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/>
              <a:t>Gateware</a:t>
            </a:r>
            <a:r>
              <a:rPr lang="en-US" dirty="0"/>
              <a:t> compiled from common code base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Common Repository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Application specific parts defined in HDL and Spreadsheet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Automatic VHDL code generation for register map and interfaces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Toolchain heavily scripted (Python &amp; tcl)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Hardware-in-the loop verification techniques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CCFD104-B8DE-5AA4-9E46-324E13D9943D}"/>
              </a:ext>
            </a:extLst>
          </p:cNvPr>
          <p:cNvGrpSpPr/>
          <p:nvPr/>
        </p:nvGrpSpPr>
        <p:grpSpPr>
          <a:xfrm>
            <a:off x="6127329" y="201320"/>
            <a:ext cx="4845471" cy="2894225"/>
            <a:chOff x="6127329" y="201320"/>
            <a:chExt cx="4845471" cy="2894225"/>
          </a:xfrm>
        </p:grpSpPr>
        <p:sp>
          <p:nvSpPr>
            <p:cNvPr id="35" name="Graphic 13" descr="Puzzle with solid fill">
              <a:extLst>
                <a:ext uri="{FF2B5EF4-FFF2-40B4-BE49-F238E27FC236}">
                  <a16:creationId xmlns:a16="http://schemas.microsoft.com/office/drawing/2014/main" id="{8B8B5952-2321-E7D3-56A3-372836FDCEAE}"/>
                </a:ext>
              </a:extLst>
            </p:cNvPr>
            <p:cNvSpPr/>
            <p:nvPr/>
          </p:nvSpPr>
          <p:spPr>
            <a:xfrm rot="2676465">
              <a:off x="7620731" y="201320"/>
              <a:ext cx="901344" cy="854912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33" name="Cloud 32">
              <a:extLst>
                <a:ext uri="{FF2B5EF4-FFF2-40B4-BE49-F238E27FC236}">
                  <a16:creationId xmlns:a16="http://schemas.microsoft.com/office/drawing/2014/main" id="{9458D23E-13CD-C32F-BF7D-9D99B6922E75}"/>
                </a:ext>
              </a:extLst>
            </p:cNvPr>
            <p:cNvSpPr/>
            <p:nvPr/>
          </p:nvSpPr>
          <p:spPr>
            <a:xfrm>
              <a:off x="8795972" y="461891"/>
              <a:ext cx="2060245" cy="1214279"/>
            </a:xfrm>
            <a:prstGeom prst="cloud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Common Codebase</a:t>
              </a:r>
              <a:endParaRPr lang="en-CH" dirty="0"/>
            </a:p>
          </p:txBody>
        </p:sp>
        <p:sp>
          <p:nvSpPr>
            <p:cNvPr id="36" name="Flowchart: Document 35">
              <a:extLst>
                <a:ext uri="{FF2B5EF4-FFF2-40B4-BE49-F238E27FC236}">
                  <a16:creationId xmlns:a16="http://schemas.microsoft.com/office/drawing/2014/main" id="{A187C181-A130-C787-68D7-35CA6596719F}"/>
                </a:ext>
              </a:extLst>
            </p:cNvPr>
            <p:cNvSpPr/>
            <p:nvPr/>
          </p:nvSpPr>
          <p:spPr>
            <a:xfrm>
              <a:off x="6156235" y="246502"/>
              <a:ext cx="1172928" cy="1003077"/>
            </a:xfrm>
            <a:prstGeom prst="flowChartDocumen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Spreadsheet</a:t>
              </a:r>
              <a:br>
                <a:rPr lang="en-US" sz="1200" dirty="0"/>
              </a:br>
              <a:r>
                <a:rPr lang="en-US" sz="1200" dirty="0"/>
                <a:t>(config block specific)</a:t>
              </a:r>
              <a:endParaRPr lang="en-CH" sz="1200" dirty="0"/>
            </a:p>
          </p:txBody>
        </p:sp>
        <p:pic>
          <p:nvPicPr>
            <p:cNvPr id="38" name="Graphic 37" descr="Gears with solid fill">
              <a:extLst>
                <a:ext uri="{FF2B5EF4-FFF2-40B4-BE49-F238E27FC236}">
                  <a16:creationId xmlns:a16="http://schemas.microsoft.com/office/drawing/2014/main" id="{BF664968-9110-1E49-CBAA-6B6DBD1A67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607065" y="1920869"/>
              <a:ext cx="914400" cy="914400"/>
            </a:xfrm>
            <a:prstGeom prst="rect">
              <a:avLst/>
            </a:prstGeom>
          </p:spPr>
        </p:pic>
        <p:sp>
          <p:nvSpPr>
            <p:cNvPr id="40" name="Flowchart: Multidocument 39">
              <a:extLst>
                <a:ext uri="{FF2B5EF4-FFF2-40B4-BE49-F238E27FC236}">
                  <a16:creationId xmlns:a16="http://schemas.microsoft.com/office/drawing/2014/main" id="{A67E14AE-6942-D3BE-1534-DB201FD80F17}"/>
                </a:ext>
              </a:extLst>
            </p:cNvPr>
            <p:cNvSpPr/>
            <p:nvPr/>
          </p:nvSpPr>
          <p:spPr>
            <a:xfrm>
              <a:off x="7088171" y="1199161"/>
              <a:ext cx="1518894" cy="687358"/>
            </a:xfrm>
            <a:prstGeom prst="flowChartMultidocument">
              <a:avLst/>
            </a:prstGeom>
            <a:solidFill>
              <a:schemeClr val="tx1"/>
            </a:solid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Configuration files &amp; HAL</a:t>
              </a:r>
              <a:endParaRPr lang="en-CH" sz="1400" dirty="0"/>
            </a:p>
          </p:txBody>
        </p:sp>
        <p:sp>
          <p:nvSpPr>
            <p:cNvPr id="41" name="Flowchart: Manual Operation 40">
              <a:extLst>
                <a:ext uri="{FF2B5EF4-FFF2-40B4-BE49-F238E27FC236}">
                  <a16:creationId xmlns:a16="http://schemas.microsoft.com/office/drawing/2014/main" id="{0388E5E2-42BF-0343-4217-DAC9219AF13E}"/>
                </a:ext>
              </a:extLst>
            </p:cNvPr>
            <p:cNvSpPr/>
            <p:nvPr/>
          </p:nvSpPr>
          <p:spPr>
            <a:xfrm>
              <a:off x="6127329" y="1986426"/>
              <a:ext cx="4845471" cy="791661"/>
            </a:xfrm>
            <a:prstGeom prst="flowChartManualOperation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2"/>
                  </a:solidFill>
                </a:rPr>
                <a:t>      Toolchain</a:t>
              </a:r>
              <a:endParaRPr lang="en-CH" dirty="0">
                <a:solidFill>
                  <a:schemeClr val="tx2"/>
                </a:solidFill>
              </a:endParaRPr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530416C2-F341-2058-2AD5-74AE6E6D73A8}"/>
                </a:ext>
              </a:extLst>
            </p:cNvPr>
            <p:cNvSpPr/>
            <p:nvPr/>
          </p:nvSpPr>
          <p:spPr>
            <a:xfrm rot="5400000">
              <a:off x="8312503" y="2687082"/>
              <a:ext cx="315631" cy="501295"/>
            </a:xfrm>
            <a:prstGeom prst="rightArrow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22A67E0-064F-E402-4D39-641FBF0F7AFA}"/>
              </a:ext>
            </a:extLst>
          </p:cNvPr>
          <p:cNvSpPr txBox="1"/>
          <p:nvPr/>
        </p:nvSpPr>
        <p:spPr>
          <a:xfrm>
            <a:off x="499575" y="1986426"/>
            <a:ext cx="496199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/>
              <a:t>Toolchain allows selection of target hardware </a:t>
            </a:r>
            <a:br>
              <a:rPr lang="en-US" dirty="0"/>
            </a:br>
            <a:r>
              <a:rPr lang="en-US" dirty="0"/>
              <a:t>and config block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1908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1E650-0578-EE82-4D50-4CAA8B0CF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97C0D28-7267-1E0D-2BCB-B4CCD020CD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2441" y="2293285"/>
            <a:ext cx="5686963" cy="28604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6AC83A2-8234-7BB3-73E1-0C1126185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6953" y="985762"/>
            <a:ext cx="5637276" cy="58530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3B721B-BC51-47AF-EF81-249DA49D11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2441" y="979093"/>
            <a:ext cx="5637276" cy="5859757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FAA7DF-74C8-D635-D782-5C03496C1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5102351"/>
            <a:ext cx="11376024" cy="1098423"/>
          </a:xfrm>
        </p:spPr>
        <p:txBody>
          <a:bodyPr/>
          <a:lstStyle/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828F53-34D4-C474-8471-5A43CE4A7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Gateware</a:t>
            </a:r>
            <a:r>
              <a:rPr lang="en-US" dirty="0"/>
              <a:t> structure – “config block” examples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50ED2-E8F3-5B8F-A2BE-3E06FD09A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pPr/>
              <a:t>4/3/2025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5BAD-ED35-E6DD-DC62-717AA66E1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45438C9-A092-1ACD-1F5D-4EE930739769}"/>
              </a:ext>
            </a:extLst>
          </p:cNvPr>
          <p:cNvGrpSpPr/>
          <p:nvPr/>
        </p:nvGrpSpPr>
        <p:grpSpPr>
          <a:xfrm>
            <a:off x="3739659" y="3901506"/>
            <a:ext cx="2356341" cy="2246115"/>
            <a:chOff x="578558" y="3898353"/>
            <a:chExt cx="2407997" cy="2407997"/>
          </a:xfrm>
        </p:grpSpPr>
        <p:sp>
          <p:nvSpPr>
            <p:cNvPr id="7" name="Graphic 13" descr="Puzzle with solid fill">
              <a:extLst>
                <a:ext uri="{FF2B5EF4-FFF2-40B4-BE49-F238E27FC236}">
                  <a16:creationId xmlns:a16="http://schemas.microsoft.com/office/drawing/2014/main" id="{B5384CA2-5FFC-362A-6BEF-C38F743E57EA}"/>
                </a:ext>
              </a:extLst>
            </p:cNvPr>
            <p:cNvSpPr/>
            <p:nvPr/>
          </p:nvSpPr>
          <p:spPr>
            <a:xfrm rot="2676465">
              <a:off x="578558" y="3898353"/>
              <a:ext cx="2407997" cy="2407997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FF000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3FA11FA-7EFA-0D32-6D92-56D3FA7D19A5}"/>
                </a:ext>
              </a:extLst>
            </p:cNvPr>
            <p:cNvSpPr txBox="1"/>
            <p:nvPr/>
          </p:nvSpPr>
          <p:spPr>
            <a:xfrm>
              <a:off x="1122954" y="4963850"/>
              <a:ext cx="15544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Swiss Knife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B1057E0-E1B0-03A6-6C91-80778E4C8141}"/>
              </a:ext>
            </a:extLst>
          </p:cNvPr>
          <p:cNvGrpSpPr/>
          <p:nvPr/>
        </p:nvGrpSpPr>
        <p:grpSpPr>
          <a:xfrm>
            <a:off x="2306118" y="2392691"/>
            <a:ext cx="2126637" cy="2044865"/>
            <a:chOff x="1192083" y="2918993"/>
            <a:chExt cx="2126637" cy="2044865"/>
          </a:xfrm>
        </p:grpSpPr>
        <p:sp>
          <p:nvSpPr>
            <p:cNvPr id="10" name="Graphic 13" descr="Puzzle with solid fill">
              <a:extLst>
                <a:ext uri="{FF2B5EF4-FFF2-40B4-BE49-F238E27FC236}">
                  <a16:creationId xmlns:a16="http://schemas.microsoft.com/office/drawing/2014/main" id="{990A3673-A857-8B8C-4569-DFC2918C4476}"/>
                </a:ext>
              </a:extLst>
            </p:cNvPr>
            <p:cNvSpPr/>
            <p:nvPr/>
          </p:nvSpPr>
          <p:spPr>
            <a:xfrm rot="2676465">
              <a:off x="1192083" y="2918993"/>
              <a:ext cx="2126637" cy="2044865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3E65D78-D422-28E2-38BF-483F72CF2BD3}"/>
                </a:ext>
              </a:extLst>
            </p:cNvPr>
            <p:cNvSpPr txBox="1"/>
            <p:nvPr/>
          </p:nvSpPr>
          <p:spPr>
            <a:xfrm>
              <a:off x="1609949" y="3792955"/>
              <a:ext cx="138499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Q3 protection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A93ABC-CCA4-1A64-3747-6B5D9C988AF9}"/>
              </a:ext>
            </a:extLst>
          </p:cNvPr>
          <p:cNvGrpSpPr/>
          <p:nvPr/>
        </p:nvGrpSpPr>
        <p:grpSpPr>
          <a:xfrm>
            <a:off x="583614" y="1027681"/>
            <a:ext cx="2144942" cy="2044865"/>
            <a:chOff x="1192083" y="2918993"/>
            <a:chExt cx="2144942" cy="2044865"/>
          </a:xfrm>
        </p:grpSpPr>
        <p:sp>
          <p:nvSpPr>
            <p:cNvPr id="20" name="Graphic 13" descr="Puzzle with solid fill">
              <a:extLst>
                <a:ext uri="{FF2B5EF4-FFF2-40B4-BE49-F238E27FC236}">
                  <a16:creationId xmlns:a16="http://schemas.microsoft.com/office/drawing/2014/main" id="{F304DAB0-6278-9562-E804-76FD2AE8B43C}"/>
                </a:ext>
              </a:extLst>
            </p:cNvPr>
            <p:cNvSpPr/>
            <p:nvPr/>
          </p:nvSpPr>
          <p:spPr>
            <a:xfrm rot="2676465">
              <a:off x="1192083" y="2918993"/>
              <a:ext cx="2126637" cy="2044865"/>
            </a:xfrm>
            <a:custGeom>
              <a:avLst/>
              <a:gdLst>
                <a:gd name="connsiteX0" fmla="*/ 1556168 w 2407997"/>
                <a:gd name="connsiteY0" fmla="*/ 1827068 h 2407997"/>
                <a:gd name="connsiteX1" fmla="*/ 1426739 w 2407997"/>
                <a:gd name="connsiteY1" fmla="*/ 1429749 h 2407997"/>
                <a:gd name="connsiteX2" fmla="*/ 1447809 w 2407997"/>
                <a:gd name="connsiteY2" fmla="*/ 1408679 h 2407997"/>
                <a:gd name="connsiteX3" fmla="*/ 1851148 w 2407997"/>
                <a:gd name="connsiteY3" fmla="*/ 1532089 h 2407997"/>
                <a:gd name="connsiteX4" fmla="*/ 2064858 w 2407997"/>
                <a:gd name="connsiteY4" fmla="*/ 1703658 h 2407997"/>
                <a:gd name="connsiteX5" fmla="*/ 2407998 w 2407997"/>
                <a:gd name="connsiteY5" fmla="*/ 1360519 h 2407997"/>
                <a:gd name="connsiteX6" fmla="*/ 1896298 w 2407997"/>
                <a:gd name="connsiteY6" fmla="*/ 848819 h 2407997"/>
                <a:gd name="connsiteX7" fmla="*/ 2067868 w 2407997"/>
                <a:gd name="connsiteY7" fmla="*/ 635109 h 2407997"/>
                <a:gd name="connsiteX8" fmla="*/ 2191278 w 2407997"/>
                <a:gd name="connsiteY8" fmla="*/ 231770 h 2407997"/>
                <a:gd name="connsiteX9" fmla="*/ 2170208 w 2407997"/>
                <a:gd name="connsiteY9" fmla="*/ 210700 h 2407997"/>
                <a:gd name="connsiteX10" fmla="*/ 1772888 w 2407997"/>
                <a:gd name="connsiteY10" fmla="*/ 340130 h 2407997"/>
                <a:gd name="connsiteX11" fmla="*/ 1559178 w 2407997"/>
                <a:gd name="connsiteY11" fmla="*/ 511699 h 2407997"/>
                <a:gd name="connsiteX12" fmla="*/ 1047479 w 2407997"/>
                <a:gd name="connsiteY12" fmla="*/ 0 h 2407997"/>
                <a:gd name="connsiteX13" fmla="*/ 701329 w 2407997"/>
                <a:gd name="connsiteY13" fmla="*/ 343140 h 2407997"/>
                <a:gd name="connsiteX14" fmla="*/ 872899 w 2407997"/>
                <a:gd name="connsiteY14" fmla="*/ 556849 h 2407997"/>
                <a:gd name="connsiteX15" fmla="*/ 1002329 w 2407997"/>
                <a:gd name="connsiteY15" fmla="*/ 954169 h 2407997"/>
                <a:gd name="connsiteX16" fmla="*/ 981259 w 2407997"/>
                <a:gd name="connsiteY16" fmla="*/ 975239 h 2407997"/>
                <a:gd name="connsiteX17" fmla="*/ 577919 w 2407997"/>
                <a:gd name="connsiteY17" fmla="*/ 851829 h 2407997"/>
                <a:gd name="connsiteX18" fmla="*/ 364210 w 2407997"/>
                <a:gd name="connsiteY18" fmla="*/ 680259 h 2407997"/>
                <a:gd name="connsiteX19" fmla="*/ 0 w 2407997"/>
                <a:gd name="connsiteY19" fmla="*/ 1047479 h 2407997"/>
                <a:gd name="connsiteX20" fmla="*/ 511699 w 2407997"/>
                <a:gd name="connsiteY20" fmla="*/ 1559178 h 2407997"/>
                <a:gd name="connsiteX21" fmla="*/ 340130 w 2407997"/>
                <a:gd name="connsiteY21" fmla="*/ 1772888 h 2407997"/>
                <a:gd name="connsiteX22" fmla="*/ 216720 w 2407997"/>
                <a:gd name="connsiteY22" fmla="*/ 2176228 h 2407997"/>
                <a:gd name="connsiteX23" fmla="*/ 237790 w 2407997"/>
                <a:gd name="connsiteY23" fmla="*/ 2197298 h 2407997"/>
                <a:gd name="connsiteX24" fmla="*/ 635109 w 2407997"/>
                <a:gd name="connsiteY24" fmla="*/ 2067868 h 2407997"/>
                <a:gd name="connsiteX25" fmla="*/ 848819 w 2407997"/>
                <a:gd name="connsiteY25" fmla="*/ 1896298 h 2407997"/>
                <a:gd name="connsiteX26" fmla="*/ 1360519 w 2407997"/>
                <a:gd name="connsiteY26" fmla="*/ 2407998 h 2407997"/>
                <a:gd name="connsiteX27" fmla="*/ 1727738 w 2407997"/>
                <a:gd name="connsiteY27" fmla="*/ 2040778 h 2407997"/>
                <a:gd name="connsiteX28" fmla="*/ 1556168 w 2407997"/>
                <a:gd name="connsiteY28" fmla="*/ 1827068 h 240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07997" h="2407997">
                  <a:moveTo>
                    <a:pt x="1556168" y="1827068"/>
                  </a:moveTo>
                  <a:cubicBezTo>
                    <a:pt x="1357509" y="1833088"/>
                    <a:pt x="1285269" y="1577238"/>
                    <a:pt x="1426739" y="1429749"/>
                  </a:cubicBezTo>
                  <a:lnTo>
                    <a:pt x="1447809" y="1408679"/>
                  </a:lnTo>
                  <a:cubicBezTo>
                    <a:pt x="1595298" y="1267209"/>
                    <a:pt x="1857168" y="1333429"/>
                    <a:pt x="1851148" y="1532089"/>
                  </a:cubicBezTo>
                  <a:cubicBezTo>
                    <a:pt x="1848138" y="1646468"/>
                    <a:pt x="1983588" y="1784928"/>
                    <a:pt x="2064858" y="1703658"/>
                  </a:cubicBezTo>
                  <a:lnTo>
                    <a:pt x="2407998" y="1360519"/>
                  </a:lnTo>
                  <a:lnTo>
                    <a:pt x="1896298" y="848819"/>
                  </a:lnTo>
                  <a:cubicBezTo>
                    <a:pt x="1815028" y="767549"/>
                    <a:pt x="1953488" y="632099"/>
                    <a:pt x="2067868" y="635109"/>
                  </a:cubicBezTo>
                  <a:cubicBezTo>
                    <a:pt x="2266528" y="641129"/>
                    <a:pt x="2332748" y="379260"/>
                    <a:pt x="2191278" y="231770"/>
                  </a:cubicBezTo>
                  <a:lnTo>
                    <a:pt x="2170208" y="210700"/>
                  </a:lnTo>
                  <a:cubicBezTo>
                    <a:pt x="2022718" y="69230"/>
                    <a:pt x="1766868" y="141470"/>
                    <a:pt x="1772888" y="340130"/>
                  </a:cubicBezTo>
                  <a:cubicBezTo>
                    <a:pt x="1775898" y="454510"/>
                    <a:pt x="1640448" y="592969"/>
                    <a:pt x="1559178" y="511699"/>
                  </a:cubicBezTo>
                  <a:lnTo>
                    <a:pt x="1047479" y="0"/>
                  </a:lnTo>
                  <a:lnTo>
                    <a:pt x="701329" y="343140"/>
                  </a:lnTo>
                  <a:cubicBezTo>
                    <a:pt x="620059" y="424410"/>
                    <a:pt x="758519" y="559859"/>
                    <a:pt x="872899" y="556849"/>
                  </a:cubicBezTo>
                  <a:cubicBezTo>
                    <a:pt x="1071559" y="550829"/>
                    <a:pt x="1143799" y="806679"/>
                    <a:pt x="1002329" y="954169"/>
                  </a:cubicBezTo>
                  <a:lnTo>
                    <a:pt x="981259" y="975239"/>
                  </a:lnTo>
                  <a:cubicBezTo>
                    <a:pt x="833769" y="1116709"/>
                    <a:pt x="571899" y="1050489"/>
                    <a:pt x="577919" y="851829"/>
                  </a:cubicBezTo>
                  <a:cubicBezTo>
                    <a:pt x="580929" y="737449"/>
                    <a:pt x="445480" y="598989"/>
                    <a:pt x="364210" y="680259"/>
                  </a:cubicBezTo>
                  <a:lnTo>
                    <a:pt x="0" y="1047479"/>
                  </a:lnTo>
                  <a:lnTo>
                    <a:pt x="511699" y="1559178"/>
                  </a:lnTo>
                  <a:cubicBezTo>
                    <a:pt x="592969" y="1640448"/>
                    <a:pt x="454510" y="1775898"/>
                    <a:pt x="340130" y="1772888"/>
                  </a:cubicBezTo>
                  <a:cubicBezTo>
                    <a:pt x="141470" y="1766868"/>
                    <a:pt x="75250" y="2028738"/>
                    <a:pt x="216720" y="2176228"/>
                  </a:cubicBezTo>
                  <a:lnTo>
                    <a:pt x="237790" y="2197298"/>
                  </a:lnTo>
                  <a:cubicBezTo>
                    <a:pt x="385280" y="2338768"/>
                    <a:pt x="641129" y="2266528"/>
                    <a:pt x="635109" y="2067868"/>
                  </a:cubicBezTo>
                  <a:cubicBezTo>
                    <a:pt x="632099" y="1953488"/>
                    <a:pt x="767549" y="1815028"/>
                    <a:pt x="848819" y="1896298"/>
                  </a:cubicBezTo>
                  <a:lnTo>
                    <a:pt x="1360519" y="2407998"/>
                  </a:lnTo>
                  <a:lnTo>
                    <a:pt x="1727738" y="2040778"/>
                  </a:lnTo>
                  <a:cubicBezTo>
                    <a:pt x="1809008" y="1959508"/>
                    <a:pt x="1673558" y="1824058"/>
                    <a:pt x="1556168" y="1827068"/>
                  </a:cubicBezTo>
                  <a:close/>
                </a:path>
              </a:pathLst>
            </a:custGeom>
            <a:solidFill>
              <a:srgbClr val="00B050"/>
            </a:solidFill>
            <a:ln w="300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H" dirty="0">
                <a:solidFill>
                  <a:srgbClr val="92D050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C419317-3A20-DE73-B75C-FC4CE409D7BB}"/>
                </a:ext>
              </a:extLst>
            </p:cNvPr>
            <p:cNvSpPr txBox="1"/>
            <p:nvPr/>
          </p:nvSpPr>
          <p:spPr>
            <a:xfrm>
              <a:off x="1609949" y="3792955"/>
              <a:ext cx="172707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</a:rPr>
                <a:t>IT corrector Prot.</a:t>
              </a:r>
              <a:endParaRPr lang="en-CH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06A6435E-E013-B350-1B66-A735AD072E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8292" y="985762"/>
            <a:ext cx="7674093" cy="339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80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63974</TotalTime>
  <Words>1611</Words>
  <Application>Microsoft Office PowerPoint</Application>
  <PresentationFormat>Widescreen</PresentationFormat>
  <Paragraphs>296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Aptos</vt:lpstr>
      <vt:lpstr>Arial</vt:lpstr>
      <vt:lpstr>Wingdings</vt:lpstr>
      <vt:lpstr>1_Office Theme</vt:lpstr>
      <vt:lpstr>Advanced DAQ and Quench Detection using FPGA based UQDS systems</vt:lpstr>
      <vt:lpstr>Introduction</vt:lpstr>
      <vt:lpstr>System overview (UQDSv2)</vt:lpstr>
      <vt:lpstr>Measurement channel</vt:lpstr>
      <vt:lpstr>Analog channel  measurements</vt:lpstr>
      <vt:lpstr>System Properties</vt:lpstr>
      <vt:lpstr>Gateware structure – Multi-platform Multi-purpose</vt:lpstr>
      <vt:lpstr>Multi-purpose Gateware  on multiple Hardware</vt:lpstr>
      <vt:lpstr>Gateware structure – “config block” examples</vt:lpstr>
      <vt:lpstr>UQDS – more than the “blue boxes”</vt:lpstr>
      <vt:lpstr>PowerPoint Presentation</vt:lpstr>
      <vt:lpstr>UQDS ecosystem</vt:lpstr>
      <vt:lpstr>EDAQ – timing and communication for UQDS</vt:lpstr>
      <vt:lpstr>EDAQ &amp; UQDS combined</vt:lpstr>
      <vt:lpstr>Applications at CERN</vt:lpstr>
      <vt:lpstr>Applications outside CERN</vt:lpstr>
      <vt:lpstr>Outlook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Jens Steckert</dc:creator>
  <cp:lastModifiedBy>Jens Steckert</cp:lastModifiedBy>
  <cp:revision>426</cp:revision>
  <dcterms:created xsi:type="dcterms:W3CDTF">2021-10-12T09:43:36Z</dcterms:created>
  <dcterms:modified xsi:type="dcterms:W3CDTF">2025-04-03T09:08:56Z</dcterms:modified>
</cp:coreProperties>
</file>