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64" r:id="rId3"/>
    <p:sldId id="269" r:id="rId4"/>
    <p:sldId id="270" r:id="rId5"/>
    <p:sldId id="259" r:id="rId6"/>
    <p:sldId id="265" r:id="rId7"/>
    <p:sldId id="266" r:id="rId8"/>
    <p:sldId id="267" r:id="rId9"/>
    <p:sldId id="272" r:id="rId10"/>
    <p:sldId id="273" r:id="rId11"/>
    <p:sldId id="271" r:id="rId12"/>
    <p:sldId id="260" r:id="rId13"/>
    <p:sldId id="261" r:id="rId14"/>
    <p:sldId id="262" r:id="rId15"/>
    <p:sldId id="275" r:id="rId16"/>
    <p:sldId id="274" r:id="rId17"/>
    <p:sldId id="263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1F1F1F"/>
    <a:srgbClr val="F7CD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E5BE2-20D9-4B80-8791-15A4F06B5047}" type="datetimeFigureOut">
              <a:rPr lang="en-150" smtClean="0"/>
              <a:t>01/04/2025</a:t>
            </a:fld>
            <a:endParaRPr lang="en-15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15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CF116D-3894-4A48-8861-FC8C680EC228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709709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6953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20A2A-9447-433E-9A98-C57E5B6F27EB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90086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E143-DCFA-4EC8-8874-ED56B4ACDD20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04215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D7030-D68B-47E3-91F3-5CB447F5A2AA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075418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B4306-663B-465F-BACC-426693B9D403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8227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C9E62-9FF9-49E1-8972-76709ABB5D99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66333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5D872-A2C2-4E52-B7C5-8930035D7FC4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791386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16721-942E-41C7-83D7-34E23D1F1E03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917778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A90023-6FD7-4F36-BF67-F019D30DED23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5255073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DA1A-7638-41D3-A4C1-991D5C2BB29A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999240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DA55-7A2B-4BF0-B4EE-E8FC174F7DCC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92413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826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2C06F-6115-4CDB-AF7E-381650A8383F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06899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F1AE-9EA4-408C-A521-A3BB5CA13D56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98401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2F9F6-71F4-411B-BB41-46F64750CD65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145724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0ABBD-0E9D-4499-BC79-E55F40676FB0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547307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C02C-EE99-4932-85CD-0666EB716532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276263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435A-61B7-4A9D-93A6-B5F406E1EB76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46387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1EB3-699A-4A3E-BB7F-94D0442CEF8F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81513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6D642-72E0-44E3-89EC-BED2E3057754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125644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A369-BB43-4C09-9979-53FCD1EE405A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693102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29554-6F69-4100-9E3A-6487DE7A2296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79557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2869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0D3A1-9E7B-4E85-A367-6DCBFC0B2FE1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7416624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E23D-63E3-45A1-8558-F09AD0354115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3053424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E5A8-A274-40F1-8CDF-8D3378C916EA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2354783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B745-047A-4271-8E2A-54B87E4B362D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0822970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BD781-D05D-4C11-AFEC-E5AF5A52FC77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182724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665180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295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131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909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4C55D62-307C-4BC3-9238-91C37FC95ED7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439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E7CD73-B533-4544-B5E5-63F9079BF434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15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572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648C0D0-2415-415A-8A8D-268B93C8CE39}" type="datetime8">
              <a:rPr lang="en-150" smtClean="0"/>
              <a:t>01/04/2025 21:25</a:t>
            </a:fld>
            <a:endParaRPr lang="en-15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15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94D31D-56C9-47F6-8B3F-AC8F14C298D0}" type="slidenum">
              <a:rPr lang="en-150" smtClean="0"/>
              <a:t>‹#›</a:t>
            </a:fld>
            <a:endParaRPr lang="en-15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88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A4A3A4"/>
          </p15:clr>
        </p15:guide>
        <p15:guide id="2" pos="7242">
          <p15:clr>
            <a:srgbClr val="A4A3A4"/>
          </p15:clr>
        </p15:guide>
        <p15:guide id="3" orient="horz" pos="4110">
          <p15:clr>
            <a:srgbClr val="A4A3A4"/>
          </p15:clr>
        </p15:guide>
        <p15:guide id="4" orient="horz" pos="913">
          <p15:clr>
            <a:srgbClr val="A4A3A4"/>
          </p15:clr>
        </p15:guide>
        <p15:guide id="5" pos="3772">
          <p15:clr>
            <a:srgbClr val="A4A3A4"/>
          </p15:clr>
        </p15:guide>
        <p15:guide id="6" pos="3908">
          <p15:clr>
            <a:srgbClr val="A4A3A4"/>
          </p15:clr>
        </p15:guide>
        <p15:guide id="7" pos="2751">
          <p15:clr>
            <a:srgbClr val="A4A3A4"/>
          </p15:clr>
        </p15:guide>
        <p15:guide id="8" pos="2615">
          <p15:clr>
            <a:srgbClr val="A4A3A4"/>
          </p15:clr>
        </p15:guide>
        <p15:guide id="9" pos="1595">
          <p15:clr>
            <a:srgbClr val="A4A3A4"/>
          </p15:clr>
        </p15:guide>
        <p15:guide id="10" pos="1459">
          <p15:clr>
            <a:srgbClr val="A4A3A4"/>
          </p15:clr>
        </p15:guide>
        <p15:guide id="11" pos="4929">
          <p15:clr>
            <a:srgbClr val="A4A3A4"/>
          </p15:clr>
        </p15:guide>
        <p15:guide id="12" pos="5065">
          <p15:clr>
            <a:srgbClr val="A4A3A4"/>
          </p15:clr>
        </p15:guide>
        <p15:guide id="13" pos="6085">
          <p15:clr>
            <a:srgbClr val="A4A3A4"/>
          </p15:clr>
        </p15:guide>
        <p15:guide id="14" pos="6221">
          <p15:clr>
            <a:srgbClr val="A4A3A4"/>
          </p15:clr>
        </p15:guide>
        <p15:guide id="15" pos="2172">
          <p15:clr>
            <a:srgbClr val="A4A3A4"/>
          </p15:clr>
        </p15:guide>
        <p15:guide id="16" pos="2036">
          <p15:clr>
            <a:srgbClr val="A4A3A4"/>
          </p15:clr>
        </p15:guide>
        <p15:guide id="17" pos="3194">
          <p15:clr>
            <a:srgbClr val="A4A3A4"/>
          </p15:clr>
        </p15:guide>
        <p15:guide id="18" pos="3330">
          <p15:clr>
            <a:srgbClr val="A4A3A4"/>
          </p15:clr>
        </p15:guide>
        <p15:guide id="19" pos="881">
          <p15:clr>
            <a:srgbClr val="A4A3A4"/>
          </p15:clr>
        </p15:guide>
        <p15:guide id="20" pos="1017">
          <p15:clr>
            <a:srgbClr val="A4A3A4"/>
          </p15:clr>
        </p15:guide>
        <p15:guide id="21" pos="4351">
          <p15:clr>
            <a:srgbClr val="A4A3A4"/>
          </p15:clr>
        </p15:guide>
        <p15:guide id="22" pos="4487">
          <p15:clr>
            <a:srgbClr val="A4A3A4"/>
          </p15:clr>
        </p15:guide>
        <p15:guide id="23" pos="5508">
          <p15:clr>
            <a:srgbClr val="A4A3A4"/>
          </p15:clr>
        </p15:guide>
        <p15:guide id="24" pos="5642">
          <p15:clr>
            <a:srgbClr val="A4A3A4"/>
          </p15:clr>
        </p15:guide>
        <p15:guide id="25" pos="6663">
          <p15:clr>
            <a:srgbClr val="A4A3A4"/>
          </p15:clr>
        </p15:guide>
        <p15:guide id="26" pos="6799">
          <p15:clr>
            <a:srgbClr val="A4A3A4"/>
          </p15:clr>
        </p15:guide>
        <p15:guide id="27" orient="horz" pos="229">
          <p15:clr>
            <a:srgbClr val="A4A3A4"/>
          </p15:clr>
        </p15:guide>
        <p15:guide id="28" orient="horz" pos="867">
          <p15:clr>
            <a:srgbClr val="A4A3A4"/>
          </p15:clr>
        </p15:guide>
        <p15:guide id="29" orient="horz" pos="3793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0.jpg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B8D9-EEEE-44CE-A456-FBF215EFA7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150" dirty="0"/>
              <a:t>Use of </a:t>
            </a:r>
            <a:r>
              <a:rPr lang="en-150" dirty="0" err="1"/>
              <a:t>uQDS</a:t>
            </a:r>
            <a:endParaRPr lang="en-15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60BD86-1191-BEF0-2576-5267EA98BD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150" dirty="0"/>
              <a:t>Various real life scenarios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70D029-AE58-240C-270E-BC8E7953A1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l-PL" dirty="0"/>
              <a:t>Michal Duda</a:t>
            </a:r>
            <a:endParaRPr lang="en-15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2D8F40-3D47-DD59-6683-E112BC483C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5325" y="6129300"/>
            <a:ext cx="8782050" cy="252028"/>
          </a:xfrm>
        </p:spPr>
        <p:txBody>
          <a:bodyPr/>
          <a:lstStyle/>
          <a:p>
            <a:r>
              <a:rPr lang="en-US" dirty="0"/>
              <a:t>3rd Instrumentation and Diagnostics for Superconducting Magnets Workshop (IDSM 3)</a:t>
            </a:r>
            <a:r>
              <a:rPr lang="pl-PL" dirty="0"/>
              <a:t>, 3.04.2025</a:t>
            </a: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2610842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1BF8FE-0080-460F-7E14-D9E02040E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10</a:t>
            </a:fld>
            <a:endParaRPr lang="en-15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BAB33D6-BCDB-DFC6-CD6C-D93837AFC187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310" y="1088740"/>
            <a:ext cx="8099380" cy="5129013"/>
          </a:xfr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EA4EA78-2B5B-91E9-9D8C-C745B6DF2D36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..set up protection parameters.. </a:t>
            </a:r>
            <a:r>
              <a:rPr lang="en-US" dirty="0">
                <a:solidFill>
                  <a:srgbClr val="FFC000"/>
                </a:solidFill>
              </a:rPr>
              <a:t>Wait!</a:t>
            </a:r>
            <a:endParaRPr lang="en-150" dirty="0"/>
          </a:p>
        </p:txBody>
      </p:sp>
      <p:pic>
        <p:nvPicPr>
          <p:cNvPr id="12" name="Picture 11" descr="A collage of a person&#10;&#10;AI-generated content may be incorrect.">
            <a:extLst>
              <a:ext uri="{FF2B5EF4-FFF2-40B4-BE49-F238E27FC236}">
                <a16:creationId xmlns:a16="http://schemas.microsoft.com/office/drawing/2014/main" id="{8DCAA774-8079-70D3-18E2-3F6C0B320D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306" y="4627078"/>
            <a:ext cx="2431384" cy="15906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3C7E37-E9FA-3840-69FF-ABB944F9F5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992" r="6246"/>
          <a:stretch/>
        </p:blipFill>
        <p:spPr>
          <a:xfrm>
            <a:off x="3708400" y="1093483"/>
            <a:ext cx="1837531" cy="1294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689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722755-9953-B0D4-2F22-7B1533134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11</a:t>
            </a:fld>
            <a:endParaRPr lang="en-15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CFB324E5-443E-46E9-55C2-4DEC7EC965F6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uQDS</a:t>
            </a:r>
            <a:r>
              <a:rPr lang="en-US" dirty="0"/>
              <a:t> config file</a:t>
            </a:r>
            <a:endParaRPr lang="en-15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6C6617D-2001-EB23-5D41-044C5E31FC17}"/>
              </a:ext>
            </a:extLst>
          </p:cNvPr>
          <p:cNvSpPr/>
          <p:nvPr/>
        </p:nvSpPr>
        <p:spPr>
          <a:xfrm>
            <a:off x="1800225" y="892025"/>
            <a:ext cx="2238375" cy="5859768"/>
          </a:xfrm>
          <a:prstGeom prst="rect">
            <a:avLst/>
          </a:prstGeom>
          <a:solidFill>
            <a:srgbClr val="1F1F1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000" dirty="0" err="1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7AA64AA-8122-0F03-E672-29260BA403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999"/>
          <a:stretch/>
        </p:blipFill>
        <p:spPr>
          <a:xfrm>
            <a:off x="3846400" y="892025"/>
            <a:ext cx="6812076" cy="5859768"/>
          </a:xfrm>
          <a:prstGeom prst="rect">
            <a:avLst/>
          </a:prstGeom>
        </p:spPr>
      </p:pic>
      <p:pic>
        <p:nvPicPr>
          <p:cNvPr id="20" name="Picture 19" descr="A person with a mustache holding his hand to his head&#10;&#10;AI-generated content may be incorrect.">
            <a:extLst>
              <a:ext uri="{FF2B5EF4-FFF2-40B4-BE49-F238E27FC236}">
                <a16:creationId xmlns:a16="http://schemas.microsoft.com/office/drawing/2014/main" id="{4E7981F3-1B53-D0D6-FB6F-0A210B2ECA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946" y="892025"/>
            <a:ext cx="1955950" cy="195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83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AF2BC-BC27-A88C-D75C-291A27020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Case #1</a:t>
            </a:r>
            <a:r>
              <a:rPr lang="en-US" dirty="0"/>
              <a:t> HTS tape characterization</a:t>
            </a:r>
            <a:endParaRPr lang="en-15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DFDEA1-9BD8-3723-1604-5BB163A9A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12</a:t>
            </a:fld>
            <a:endParaRPr lang="en-150"/>
          </a:p>
        </p:txBody>
      </p:sp>
      <p:pic>
        <p:nvPicPr>
          <p:cNvPr id="6" name="8F901614-866E-432B-9A95-FD14D23A4BD3" descr="IMG_4936.jpg">
            <a:extLst>
              <a:ext uri="{FF2B5EF4-FFF2-40B4-BE49-F238E27FC236}">
                <a16:creationId xmlns:a16="http://schemas.microsoft.com/office/drawing/2014/main" id="{A30E1CAB-9AD4-C021-7394-7E3F8FD4D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693" y="278296"/>
            <a:ext cx="2520000" cy="189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4664B84-2675-7D7B-ABFB-687E58BBED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138" y="2819400"/>
            <a:ext cx="5489899" cy="36571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7C8BEE-63A0-1D71-E326-D1ABDA57AA7B}"/>
              </a:ext>
            </a:extLst>
          </p:cNvPr>
          <p:cNvSpPr txBox="1"/>
          <p:nvPr/>
        </p:nvSpPr>
        <p:spPr>
          <a:xfrm>
            <a:off x="6877456" y="2482568"/>
            <a:ext cx="475675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150" sz="2000" dirty="0"/>
              <a:t>HTS cable degradation </a:t>
            </a:r>
            <a:r>
              <a:rPr lang="en-US" sz="2000" dirty="0"/>
              <a:t>after heat treatment</a:t>
            </a:r>
            <a:endParaRPr lang="en-150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F9B7D4-1FCD-070E-3646-975861C13478}"/>
              </a:ext>
            </a:extLst>
          </p:cNvPr>
          <p:cNvSpPr txBox="1"/>
          <p:nvPr/>
        </p:nvSpPr>
        <p:spPr>
          <a:xfrm>
            <a:off x="1016130" y="1348914"/>
            <a:ext cx="428704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150" sz="2000" dirty="0"/>
              <a:t>HTS </a:t>
            </a:r>
            <a:r>
              <a:rPr lang="en-US" sz="2000" dirty="0"/>
              <a:t>tape degradation after different steps of coil production</a:t>
            </a:r>
            <a:endParaRPr lang="en-150" sz="20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C93EE48-212B-B686-1C43-380A8AD890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963" y="2029808"/>
            <a:ext cx="5407346" cy="365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008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AF2BC-BC27-A88C-D75C-291A27020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Case #2</a:t>
            </a:r>
            <a:r>
              <a:rPr lang="en-US" dirty="0"/>
              <a:t> LTS/HTS splice</a:t>
            </a:r>
            <a:endParaRPr lang="en-15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9DEAC5-8BBE-393D-C8A9-34BD2C762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13</a:t>
            </a:fld>
            <a:endParaRPr lang="en-15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1D7ADA-D065-A874-D0E5-28F8CA22CD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77"/>
          <a:stretch/>
        </p:blipFill>
        <p:spPr bwMode="auto">
          <a:xfrm>
            <a:off x="6437499" y="278296"/>
            <a:ext cx="3916176" cy="178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A7AD7A9-2EBF-FB8F-2299-22249A39B14A}"/>
              </a:ext>
            </a:extLst>
          </p:cNvPr>
          <p:cNvSpPr txBox="1"/>
          <p:nvPr/>
        </p:nvSpPr>
        <p:spPr>
          <a:xfrm>
            <a:off x="890587" y="954722"/>
            <a:ext cx="428704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LTS/</a:t>
            </a:r>
            <a:r>
              <a:rPr lang="en-150" sz="2000" dirty="0"/>
              <a:t>HTS </a:t>
            </a:r>
            <a:r>
              <a:rPr lang="en-US" sz="2000" dirty="0"/>
              <a:t>splice test, current sharing effects and single tape quenching</a:t>
            </a:r>
            <a:endParaRPr lang="en-150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954511-062A-181B-DF82-A69534BF4C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2329014"/>
            <a:ext cx="6296025" cy="42195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14AD0A8-407D-D781-4CB0-B051E1061A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670629"/>
            <a:ext cx="4698279" cy="3211941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ACAEB5A7-4302-AE06-30A4-6A1EEA3D4BF3}"/>
              </a:ext>
            </a:extLst>
          </p:cNvPr>
          <p:cNvSpPr/>
          <p:nvPr/>
        </p:nvSpPr>
        <p:spPr>
          <a:xfrm>
            <a:off x="2028825" y="2200275"/>
            <a:ext cx="771525" cy="1409700"/>
          </a:xfrm>
          <a:prstGeom prst="ellipse">
            <a:avLst/>
          </a:prstGeom>
          <a:noFill/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000" dirty="0" err="1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7856106-4F2D-8445-CAD5-1557D1FDCB50}"/>
              </a:ext>
            </a:extLst>
          </p:cNvPr>
          <p:cNvCxnSpPr>
            <a:cxnSpLocks/>
            <a:stCxn id="11" idx="6"/>
          </p:cNvCxnSpPr>
          <p:nvPr/>
        </p:nvCxnSpPr>
        <p:spPr>
          <a:xfrm>
            <a:off x="2800350" y="2905125"/>
            <a:ext cx="4943475" cy="371475"/>
          </a:xfrm>
          <a:prstGeom prst="straightConnector1">
            <a:avLst/>
          </a:prstGeom>
          <a:ln w="127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9579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29890962-FC82-88E5-81D6-22EC434613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6845" y="2195478"/>
            <a:ext cx="2514150" cy="21767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2AF2BC-BC27-A88C-D75C-291A27020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Case #3.1 </a:t>
            </a:r>
            <a:r>
              <a:rPr lang="en-US" dirty="0"/>
              <a:t>HTS insulated double pancake</a:t>
            </a:r>
            <a:endParaRPr lang="en-15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C2C45E-7732-F51C-D0CA-E9727A0A4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425" y="1356546"/>
            <a:ext cx="4171948" cy="4644616"/>
          </a:xfrm>
        </p:spPr>
        <p:txBody>
          <a:bodyPr/>
          <a:lstStyle/>
          <a:p>
            <a:r>
              <a:rPr lang="en-US" dirty="0"/>
              <a:t>AC losses in HTS cable study</a:t>
            </a:r>
          </a:p>
          <a:p>
            <a:r>
              <a:rPr lang="en-US" dirty="0"/>
              <a:t>PCB pick-up coils used as protection to compensate signals</a:t>
            </a:r>
            <a:endParaRPr lang="en-15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5FA82E-B02B-A0C9-3917-4E138C679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14</a:t>
            </a:fld>
            <a:endParaRPr lang="en-15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3A91C7-D898-66F3-D257-D1B1FF8ECC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7274" y="1376773"/>
            <a:ext cx="6629400" cy="42195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201FA80-1C5B-442E-4393-798B2FD31C2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0926" b="34815"/>
          <a:stretch/>
        </p:blipFill>
        <p:spPr>
          <a:xfrm>
            <a:off x="1" y="4000500"/>
            <a:ext cx="3546348" cy="269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9719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AF2BC-BC27-A88C-D75C-291A27020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Case #3.2 </a:t>
            </a:r>
            <a:r>
              <a:rPr lang="en-US" dirty="0"/>
              <a:t>insulated CORC coil</a:t>
            </a:r>
            <a:endParaRPr lang="en-15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5FA82E-B02B-A0C9-3917-4E138C679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15</a:t>
            </a:fld>
            <a:endParaRPr lang="en-1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17E7F1-5274-9C2D-8426-D58B12DD09F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366" y="4340538"/>
            <a:ext cx="2320874" cy="17501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4660C1-4FDA-0CE2-5ABD-8190CEA2EE7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9" t="44074" r="17407" b="-1"/>
          <a:stretch/>
        </p:blipFill>
        <p:spPr>
          <a:xfrm>
            <a:off x="919766" y="4338445"/>
            <a:ext cx="2320874" cy="17522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FD9E536-9E43-20E1-B1EE-5CBF2E21C9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942" y="1001440"/>
            <a:ext cx="10945644" cy="21513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48DC8A5-AA57-D0A2-DA17-3491E1F06C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6761" y="3338326"/>
            <a:ext cx="4695825" cy="32102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A30FBCA-A436-5836-864E-D2051D67C6B6}"/>
              </a:ext>
            </a:extLst>
          </p:cNvPr>
          <p:cNvSpPr txBox="1"/>
          <p:nvPr/>
        </p:nvSpPr>
        <p:spPr>
          <a:xfrm>
            <a:off x="919766" y="3610345"/>
            <a:ext cx="4173900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Ramp rate and AC losses study</a:t>
            </a:r>
          </a:p>
          <a:p>
            <a:pPr algn="l"/>
            <a:r>
              <a:rPr lang="en-US" sz="2000" dirty="0"/>
              <a:t>Co-wind wire used as main protection</a:t>
            </a:r>
            <a:endParaRPr lang="en-150" sz="2000" dirty="0"/>
          </a:p>
        </p:txBody>
      </p:sp>
    </p:spTree>
    <p:extLst>
      <p:ext uri="{BB962C8B-B14F-4D97-AF65-F5344CB8AC3E}">
        <p14:creationId xmlns:p14="http://schemas.microsoft.com/office/powerpoint/2010/main" val="24201559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AF2BC-BC27-A88C-D75C-291A27020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Case #3.3 </a:t>
            </a:r>
            <a:r>
              <a:rPr lang="en-US" dirty="0"/>
              <a:t>HTS insulated coil cooled by PHP</a:t>
            </a:r>
            <a:endParaRPr lang="en-15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5FA82E-B02B-A0C9-3917-4E138C679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16</a:t>
            </a:fld>
            <a:endParaRPr lang="en-150"/>
          </a:p>
        </p:txBody>
      </p:sp>
      <p:pic>
        <p:nvPicPr>
          <p:cNvPr id="14" name="Picture 13" descr="A round metal object with wires on a table&#10;&#10;AI-generated content may be incorrect.">
            <a:extLst>
              <a:ext uri="{FF2B5EF4-FFF2-40B4-BE49-F238E27FC236}">
                <a16:creationId xmlns:a16="http://schemas.microsoft.com/office/drawing/2014/main" id="{1079BBE0-34F2-12D0-3FB2-2B725120C8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1"/>
          <a:stretch/>
        </p:blipFill>
        <p:spPr>
          <a:xfrm>
            <a:off x="695325" y="1376773"/>
            <a:ext cx="2676524" cy="23909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DF43A6-8BDB-CF69-AA27-824C48E60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9148" y="1376773"/>
            <a:ext cx="6961682" cy="4644616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8FE7A93-3E9F-0236-ACAF-AB8DE82F2459}"/>
              </a:ext>
            </a:extLst>
          </p:cNvPr>
          <p:cNvCxnSpPr/>
          <p:nvPr/>
        </p:nvCxnSpPr>
        <p:spPr>
          <a:xfrm>
            <a:off x="10944225" y="5029200"/>
            <a:ext cx="285750" cy="179903"/>
          </a:xfrm>
          <a:prstGeom prst="straightConnector1">
            <a:avLst/>
          </a:prstGeom>
          <a:ln w="127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6E2F92B-DAED-CC41-9685-C72A4489E0D7}"/>
              </a:ext>
            </a:extLst>
          </p:cNvPr>
          <p:cNvSpPr txBox="1"/>
          <p:nvPr/>
        </p:nvSpPr>
        <p:spPr>
          <a:xfrm>
            <a:off x="9618504" y="4711898"/>
            <a:ext cx="126444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rgbClr val="FF9900"/>
                </a:solidFill>
              </a:rPr>
              <a:t>V threshold</a:t>
            </a:r>
            <a:endParaRPr lang="en-150" sz="2000" dirty="0">
              <a:solidFill>
                <a:srgbClr val="FF99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93EF6E-EF26-85E7-40EA-1FC57A78B24A}"/>
              </a:ext>
            </a:extLst>
          </p:cNvPr>
          <p:cNvSpPr txBox="1"/>
          <p:nvPr/>
        </p:nvSpPr>
        <p:spPr>
          <a:xfrm>
            <a:off x="695325" y="3965945"/>
            <a:ext cx="3813175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Ramp rate and AC losses study</a:t>
            </a:r>
          </a:p>
          <a:p>
            <a:pPr algn="l"/>
            <a:r>
              <a:rPr lang="en-US" sz="2000" dirty="0"/>
              <a:t>Coil cooled by PHP</a:t>
            </a:r>
          </a:p>
          <a:p>
            <a:pPr algn="l"/>
            <a:r>
              <a:rPr lang="en-US" sz="2000" dirty="0"/>
              <a:t>Unbalanced coil algorithm used for protection</a:t>
            </a:r>
            <a:endParaRPr lang="en-150" sz="2000" dirty="0"/>
          </a:p>
        </p:txBody>
      </p:sp>
    </p:spTree>
    <p:extLst>
      <p:ext uri="{BB962C8B-B14F-4D97-AF65-F5344CB8AC3E}">
        <p14:creationId xmlns:p14="http://schemas.microsoft.com/office/powerpoint/2010/main" val="525615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356C7-DFDE-BB5A-B134-3AD6DA422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</a:t>
            </a:r>
            <a:endParaRPr lang="en-15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E0373-6215-97D7-999E-419773D98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581977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/>
              <a:t>Real</a:t>
            </a:r>
            <a:r>
              <a:rPr lang="en-US" dirty="0"/>
              <a:t>y</a:t>
            </a:r>
            <a:r>
              <a:rPr lang="en-150" dirty="0"/>
              <a:t> universal – you can test whatever you want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15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/>
              <a:t>Flexibility </a:t>
            </a:r>
            <a:r>
              <a:rPr lang="en-US" dirty="0"/>
              <a:t>–</a:t>
            </a:r>
            <a:r>
              <a:rPr lang="en-150" dirty="0"/>
              <a:t> </a:t>
            </a:r>
            <a:r>
              <a:rPr lang="en-US" dirty="0"/>
              <a:t>different </a:t>
            </a:r>
            <a:r>
              <a:rPr lang="en-150" dirty="0"/>
              <a:t>quench protection algorithm</a:t>
            </a:r>
            <a:r>
              <a:rPr lang="en-US" dirty="0"/>
              <a:t>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15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Precision</a:t>
            </a:r>
            <a:r>
              <a:rPr lang="en-150" dirty="0"/>
              <a:t> – down to 1uV</a:t>
            </a:r>
            <a:r>
              <a:rPr lang="en-US" dirty="0"/>
              <a:t> and</a:t>
            </a:r>
            <a:r>
              <a:rPr lang="en-150" dirty="0"/>
              <a:t> 200kHz</a:t>
            </a:r>
            <a:r>
              <a:rPr lang="en-US" dirty="0"/>
              <a:t> sampling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Modular – 16 channels/crate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Easy to setup – config files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Successful technology transfer between</a:t>
            </a:r>
            <a:br>
              <a:rPr lang="en-US" dirty="0"/>
            </a:br>
            <a:r>
              <a:rPr lang="en-US" dirty="0"/>
              <a:t>Coffee Enthusiast Resource Network (CERN) and Pleasure Science Institute (PSI)</a:t>
            </a:r>
            <a:endParaRPr lang="en-15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150" dirty="0"/>
          </a:p>
        </p:txBody>
      </p:sp>
      <p:pic>
        <p:nvPicPr>
          <p:cNvPr id="7" name="Picture Placeholder 6" descr="A close-up of a blue panel&#10;&#10;AI-generated content may be incorrect.">
            <a:extLst>
              <a:ext uri="{FF2B5EF4-FFF2-40B4-BE49-F238E27FC236}">
                <a16:creationId xmlns:a16="http://schemas.microsoft.com/office/drawing/2014/main" id="{EF8272D5-3066-65DE-F95F-F887132B693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3" r="11693"/>
          <a:stretch>
            <a:fillRect/>
          </a:stretch>
        </p:blipFill>
        <p:spPr>
          <a:xfrm>
            <a:off x="6826250" y="1449388"/>
            <a:ext cx="4670425" cy="4572000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8518D1-ED60-F0AC-357F-25B25E8BF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17</a:t>
            </a:fld>
            <a:endParaRPr lang="en-1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1872BDA-6BD3-CC25-1B2B-68BBAC1EA255}"/>
              </a:ext>
            </a:extLst>
          </p:cNvPr>
          <p:cNvGrpSpPr/>
          <p:nvPr/>
        </p:nvGrpSpPr>
        <p:grpSpPr>
          <a:xfrm>
            <a:off x="6826250" y="1449388"/>
            <a:ext cx="4694985" cy="4796865"/>
            <a:chOff x="6826250" y="1449388"/>
            <a:chExt cx="4694985" cy="479686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25F153A-7053-3809-BC8C-A66692DD60D5}"/>
                </a:ext>
              </a:extLst>
            </p:cNvPr>
            <p:cNvSpPr txBox="1"/>
            <p:nvPr/>
          </p:nvSpPr>
          <p:spPr>
            <a:xfrm>
              <a:off x="6826251" y="4227442"/>
              <a:ext cx="4694984" cy="20188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ctr" anchorCtr="0">
              <a:noAutofit/>
            </a:bodyPr>
            <a:lstStyle/>
            <a:p>
              <a:pPr algn="l"/>
              <a:r>
                <a:rPr lang="en-150" sz="2800" b="1" dirty="0"/>
                <a:t>Thank you for your attention!</a:t>
              </a:r>
            </a:p>
          </p:txBody>
        </p:sp>
        <p:pic>
          <p:nvPicPr>
            <p:cNvPr id="4" name="Picture 3" descr="A cartoon person holding money&#10;&#10;AI-generated content may be incorrect.">
              <a:extLst>
                <a:ext uri="{FF2B5EF4-FFF2-40B4-BE49-F238E27FC236}">
                  <a16:creationId xmlns:a16="http://schemas.microsoft.com/office/drawing/2014/main" id="{EE537CA1-1C8F-B0FF-02D8-E9B6BB302E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2" t="19176" r="1561" b="17200"/>
            <a:stretch/>
          </p:blipFill>
          <p:spPr>
            <a:xfrm>
              <a:off x="6826250" y="1449388"/>
              <a:ext cx="4694984" cy="30694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773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4F51E9E-9A5E-B46E-FD4B-3E295DB57F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Motivation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err="1"/>
              <a:t>uQDS</a:t>
            </a:r>
            <a:endParaRPr lang="en-US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Swiss knife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Real life scenarios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Highlights</a:t>
            </a:r>
            <a:endParaRPr lang="en-150" sz="3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F1B2C8-0C88-4558-55AF-5F5F3453A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2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437999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8DE94E0-2472-06C5-9022-A709422612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19875" y="1177201"/>
            <a:ext cx="5070532" cy="20367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2AF2BC-BC27-A88C-D75C-291A27020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en-15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C2C45E-7732-F51C-D0CA-E9727A0A4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088740"/>
            <a:ext cx="5924550" cy="4644616"/>
          </a:xfrm>
        </p:spPr>
        <p:txBody>
          <a:bodyPr/>
          <a:lstStyle/>
          <a:p>
            <a:r>
              <a:rPr lang="en-US" sz="3200" dirty="0"/>
              <a:t>What do we need at a </a:t>
            </a:r>
            <a:r>
              <a:rPr lang="en-US" sz="3200" dirty="0" err="1"/>
              <a:t>teststand</a:t>
            </a:r>
            <a:r>
              <a:rPr lang="en-US" sz="3200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Flexibility – from sample to magnet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Easy setup – programmable by config file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Safety – interlock</a:t>
            </a:r>
          </a:p>
          <a:p>
            <a:endParaRPr lang="en-US" dirty="0"/>
          </a:p>
          <a:p>
            <a:r>
              <a:rPr lang="en-US" sz="3200" dirty="0"/>
              <a:t>What to choose for a </a:t>
            </a:r>
            <a:r>
              <a:rPr lang="en-US" sz="3200" dirty="0" err="1"/>
              <a:t>teststand</a:t>
            </a:r>
            <a:r>
              <a:rPr lang="en-US" sz="3200" dirty="0"/>
              <a:t>?</a:t>
            </a:r>
            <a:endParaRPr lang="en-150" sz="3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Different commercial hardware exist..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..but no dedicated 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Small selection built-</a:t>
            </a:r>
            <a:r>
              <a:rPr lang="pl-PL" dirty="0"/>
              <a:t>in</a:t>
            </a:r>
            <a:r>
              <a:rPr lang="en-US" dirty="0"/>
              <a:t>-house hardware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Different operating software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08B345-28C7-D448-A131-AAFAA1CCE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3</a:t>
            </a:fld>
            <a:endParaRPr lang="en-15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898C5EE-C6BE-DCA5-B733-AE97EDCBF6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3573" y="3629886"/>
            <a:ext cx="1840878" cy="2949818"/>
          </a:xfrm>
          <a:prstGeom prst="rect">
            <a:avLst/>
          </a:prstGeom>
        </p:spPr>
      </p:pic>
      <p:pic>
        <p:nvPicPr>
          <p:cNvPr id="19" name="Picture 18" descr="A close-up of a digital voltmeter&#10;&#10;AI-generated content may be incorrect.">
            <a:extLst>
              <a:ext uri="{FF2B5EF4-FFF2-40B4-BE49-F238E27FC236}">
                <a16:creationId xmlns:a16="http://schemas.microsoft.com/office/drawing/2014/main" id="{330610FC-C9CA-B304-E21C-98E9BB0D4E6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37" b="22809"/>
          <a:stretch/>
        </p:blipFill>
        <p:spPr>
          <a:xfrm>
            <a:off x="9528463" y="3644040"/>
            <a:ext cx="2041026" cy="746985"/>
          </a:xfrm>
          <a:prstGeom prst="rect">
            <a:avLst/>
          </a:prstGeom>
        </p:spPr>
      </p:pic>
      <p:pic>
        <p:nvPicPr>
          <p:cNvPr id="12" name="Picture 11" descr="A close-up of a digital voltmeter&#10;&#10;AI-generated content may be incorrect.">
            <a:extLst>
              <a:ext uri="{FF2B5EF4-FFF2-40B4-BE49-F238E27FC236}">
                <a16:creationId xmlns:a16="http://schemas.microsoft.com/office/drawing/2014/main" id="{FCAAF160-278B-C47C-D1E2-DD67E652D7F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37" b="22809"/>
          <a:stretch/>
        </p:blipFill>
        <p:spPr>
          <a:xfrm>
            <a:off x="9528463" y="4391025"/>
            <a:ext cx="2041026" cy="746985"/>
          </a:xfrm>
          <a:prstGeom prst="rect">
            <a:avLst/>
          </a:prstGeom>
        </p:spPr>
      </p:pic>
      <p:pic>
        <p:nvPicPr>
          <p:cNvPr id="13" name="Picture 12" descr="A close-up of a digital voltmeter&#10;&#10;AI-generated content may be incorrect.">
            <a:extLst>
              <a:ext uri="{FF2B5EF4-FFF2-40B4-BE49-F238E27FC236}">
                <a16:creationId xmlns:a16="http://schemas.microsoft.com/office/drawing/2014/main" id="{F64D13A7-EB05-B156-1B96-E8C1DFEEFEA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37" b="22809"/>
          <a:stretch/>
        </p:blipFill>
        <p:spPr>
          <a:xfrm>
            <a:off x="9528463" y="5130501"/>
            <a:ext cx="2041026" cy="746985"/>
          </a:xfrm>
          <a:prstGeom prst="rect">
            <a:avLst/>
          </a:prstGeom>
        </p:spPr>
      </p:pic>
      <p:pic>
        <p:nvPicPr>
          <p:cNvPr id="14" name="Picture 13" descr="A close-up of a digital voltmeter&#10;&#10;AI-generated content may be incorrect.">
            <a:extLst>
              <a:ext uri="{FF2B5EF4-FFF2-40B4-BE49-F238E27FC236}">
                <a16:creationId xmlns:a16="http://schemas.microsoft.com/office/drawing/2014/main" id="{D503A96E-979A-C578-5B60-7ABC56ECA16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37" b="22809"/>
          <a:stretch/>
        </p:blipFill>
        <p:spPr>
          <a:xfrm>
            <a:off x="9528463" y="5832720"/>
            <a:ext cx="2041026" cy="746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423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675E2E04-974B-95CC-45A0-CAF12F9266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8741" y="3741016"/>
            <a:ext cx="4271854" cy="16141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2AF2BC-BC27-A88C-D75C-291A27020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51591"/>
            <a:ext cx="8964613" cy="810444"/>
          </a:xfrm>
        </p:spPr>
        <p:txBody>
          <a:bodyPr/>
          <a:lstStyle/>
          <a:p>
            <a:r>
              <a:rPr lang="en-US" dirty="0"/>
              <a:t>universal Quench Detection System</a:t>
            </a:r>
            <a:endParaRPr lang="en-15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C2C45E-7732-F51C-D0CA-E9727A0A4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955" y="1074025"/>
            <a:ext cx="3643432" cy="4182059"/>
          </a:xfrm>
        </p:spPr>
        <p:txBody>
          <a:bodyPr/>
          <a:lstStyle/>
          <a:p>
            <a:r>
              <a:rPr lang="en-150" sz="2400" dirty="0"/>
              <a:t>Highlights</a:t>
            </a:r>
            <a:r>
              <a:rPr lang="en-150" sz="2400" dirty="0">
                <a:solidFill>
                  <a:srgbClr val="FF0000"/>
                </a:solidFill>
              </a:rPr>
              <a:t>*</a:t>
            </a:r>
            <a:r>
              <a:rPr lang="en-150" sz="24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/>
              <a:t>16 high resolution galvanically isolated channels/crate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/>
              <a:t>Modularity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/>
              <a:t>Protection fully configurable </a:t>
            </a:r>
            <a:r>
              <a:rPr lang="en-US" dirty="0"/>
              <a:t>by</a:t>
            </a:r>
            <a:r>
              <a:rPr lang="en-150" dirty="0"/>
              <a:t> csv/</a:t>
            </a:r>
            <a:r>
              <a:rPr lang="en-150" dirty="0" err="1"/>
              <a:t>xls</a:t>
            </a:r>
            <a:r>
              <a:rPr lang="en-150" dirty="0"/>
              <a:t> file</a:t>
            </a:r>
            <a:r>
              <a:rPr lang="en-US" dirty="0"/>
              <a:t>s</a:t>
            </a:r>
            <a:endParaRPr lang="en-15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/>
              <a:t>Fast real-time data logger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/>
              <a:t>Digital signal processing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/>
              <a:t>System interlock functionality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/>
              <a:t>Works as standalone system (no PC required)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15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08B345-28C7-D448-A131-AAFAA1CCE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4</a:t>
            </a:fld>
            <a:endParaRPr lang="en-1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4DC7BD-1FC2-3823-B565-B6F8677698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8340536" y="1001302"/>
            <a:ext cx="3758943" cy="13086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9AFA969-737D-1E28-E8F5-13B478217D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5877" y="1017463"/>
            <a:ext cx="3507523" cy="2431916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50B83F73-37AB-2292-86AE-766AAB86CC0C}"/>
              </a:ext>
            </a:extLst>
          </p:cNvPr>
          <p:cNvGrpSpPr/>
          <p:nvPr/>
        </p:nvGrpSpPr>
        <p:grpSpPr>
          <a:xfrm>
            <a:off x="8492890" y="2104207"/>
            <a:ext cx="3343742" cy="4182059"/>
            <a:chOff x="8540518" y="2802463"/>
            <a:chExt cx="3343742" cy="4182059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09413DD-0480-049B-525A-F1944DCE1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40518" y="2802463"/>
              <a:ext cx="3343742" cy="4182059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D4A448D-7FF9-4D73-ACC7-89D7DA28FC42}"/>
                </a:ext>
              </a:extLst>
            </p:cNvPr>
            <p:cNvSpPr/>
            <p:nvPr/>
          </p:nvSpPr>
          <p:spPr>
            <a:xfrm>
              <a:off x="9206750" y="3489960"/>
              <a:ext cx="2026517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b="1" cap="none" spc="50" dirty="0" err="1">
                  <a:ln w="3175" cmpd="sng">
                    <a:solidFill>
                      <a:schemeClr val="tx1"/>
                    </a:solidFill>
                    <a:prstDash val="solid"/>
                  </a:ln>
                  <a:solidFill>
                    <a:srgbClr val="FFFF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uQDS</a:t>
              </a:r>
              <a:endParaRPr lang="en-US" sz="2000" b="1" cap="none" spc="50" dirty="0">
                <a:ln w="3175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B4EB77FF-F24A-15E6-3402-81C9C78970A5}"/>
              </a:ext>
            </a:extLst>
          </p:cNvPr>
          <p:cNvSpPr txBox="1"/>
          <p:nvPr/>
        </p:nvSpPr>
        <p:spPr>
          <a:xfrm>
            <a:off x="597453" y="5816420"/>
            <a:ext cx="47536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FF0000"/>
                </a:solidFill>
              </a:rPr>
              <a:t>*</a:t>
            </a:r>
            <a:r>
              <a:rPr lang="en-US" sz="1200" i="1" dirty="0"/>
              <a:t> besides quench detection functionality and from user perspective, not salesman – see Jen’s talk ;)</a:t>
            </a:r>
          </a:p>
        </p:txBody>
      </p:sp>
    </p:spTree>
    <p:extLst>
      <p:ext uri="{BB962C8B-B14F-4D97-AF65-F5344CB8AC3E}">
        <p14:creationId xmlns:p14="http://schemas.microsoft.com/office/powerpoint/2010/main" val="125776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2" name="Picture 371">
            <a:extLst>
              <a:ext uri="{FF2B5EF4-FFF2-40B4-BE49-F238E27FC236}">
                <a16:creationId xmlns:a16="http://schemas.microsoft.com/office/drawing/2014/main" id="{27C4303C-071C-F2CC-DB34-EF2F0B73DD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745" y="4733094"/>
            <a:ext cx="2749536" cy="19418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2AF2BC-BC27-A88C-D75C-291A27020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C8: Swiss knife</a:t>
            </a:r>
            <a:endParaRPr lang="en-15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C2C45E-7732-F51C-D0CA-E9727A0A4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578167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/>
              <a:t>4 main protection algorithms for different coils</a:t>
            </a:r>
            <a:br>
              <a:rPr lang="en-150"/>
            </a:br>
            <a:r>
              <a:rPr lang="en-150"/>
              <a:t>v taps configuration, used as single or combined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15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/>
              <a:t>Dedicated algorithm for Cu and HTS leads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15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/>
              <a:t>Current dependent thresholds and validation times for all logics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15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/>
              <a:t>Additional settings for inductive signals or residual resistance removal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15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150" dirty="0"/>
          </a:p>
        </p:txBody>
      </p:sp>
      <p:pic>
        <p:nvPicPr>
          <p:cNvPr id="370" name="Picture 369">
            <a:extLst>
              <a:ext uri="{FF2B5EF4-FFF2-40B4-BE49-F238E27FC236}">
                <a16:creationId xmlns:a16="http://schemas.microsoft.com/office/drawing/2014/main" id="{C188821E-222E-B502-319A-351CC4FAC4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1798" y="893279"/>
            <a:ext cx="5259333" cy="5686425"/>
          </a:xfrm>
          <a:prstGeom prst="rect">
            <a:avLst/>
          </a:prstGeom>
        </p:spPr>
      </p:pic>
      <p:sp>
        <p:nvSpPr>
          <p:cNvPr id="371" name="Slide Number Placeholder 370">
            <a:extLst>
              <a:ext uri="{FF2B5EF4-FFF2-40B4-BE49-F238E27FC236}">
                <a16:creationId xmlns:a16="http://schemas.microsoft.com/office/drawing/2014/main" id="{F665CD51-03C9-C6EB-A224-02B8DF8FB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5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699756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294C48D9-3965-545C-145A-486B4571C26C}"/>
              </a:ext>
            </a:extLst>
          </p:cNvPr>
          <p:cNvSpPr txBox="1"/>
          <p:nvPr/>
        </p:nvSpPr>
        <p:spPr>
          <a:xfrm>
            <a:off x="600074" y="1128482"/>
            <a:ext cx="6339681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i="0" u="none" strike="noStrike" baseline="0" dirty="0">
                <a:latin typeface="Arial" panose="020B0604020202020204" pitchFamily="34" charset="0"/>
              </a:rPr>
              <a:t>Single coil</a:t>
            </a:r>
            <a:r>
              <a:rPr lang="en-US" sz="2000" i="0" u="none" strike="noStrike" baseline="0" dirty="0">
                <a:solidFill>
                  <a:srgbClr val="FF0000"/>
                </a:solidFill>
                <a:latin typeface="Arial" panose="020B0604020202020204" pitchFamily="34" charset="0"/>
              </a:rPr>
              <a:t>*</a:t>
            </a:r>
            <a:r>
              <a:rPr lang="en-US" sz="2000" i="0" u="none" strike="noStrike" baseline="0" dirty="0">
                <a:latin typeface="Arial" panose="020B0604020202020204" pitchFamily="34" charset="0"/>
              </a:rPr>
              <a:t> with only 2 v taps</a:t>
            </a:r>
          </a:p>
          <a:p>
            <a:r>
              <a:rPr lang="en-US" sz="1400" i="1" u="none" strike="noStrike" baseline="0" dirty="0">
                <a:solidFill>
                  <a:srgbClr val="FFC000"/>
                </a:solidFill>
                <a:latin typeface="Arial" panose="020B0604020202020204" pitchFamily="34" charset="0"/>
              </a:rPr>
              <a:t>not really safe scenario except...</a:t>
            </a:r>
            <a:endParaRPr lang="en-US" sz="2000" i="1" u="none" strike="noStrike" baseline="0" dirty="0">
              <a:solidFill>
                <a:srgbClr val="FFC000"/>
              </a:solidFill>
              <a:latin typeface="Arial" panose="020B0604020202020204" pitchFamily="34" charset="0"/>
            </a:endParaRPr>
          </a:p>
          <a:p>
            <a:endParaRPr lang="en-US" sz="1400" b="1" i="0" u="none" strike="noStrike" baseline="0" dirty="0">
              <a:latin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</a:endParaRPr>
          </a:p>
          <a:p>
            <a:endParaRPr lang="en-US" sz="1400" b="1" i="0" u="none" strike="noStrike" baseline="0" dirty="0">
              <a:latin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</a:endParaRPr>
          </a:p>
          <a:p>
            <a:endParaRPr lang="en-US" sz="1400" b="1" i="0" u="none" strike="noStrike" baseline="0" dirty="0">
              <a:latin typeface="Arial" panose="020B0604020202020204" pitchFamily="34" charset="0"/>
            </a:endParaRPr>
          </a:p>
          <a:p>
            <a:r>
              <a:rPr lang="pl-PL" sz="1400" b="1" i="0" u="none" strike="noStrike" baseline="0" dirty="0">
                <a:latin typeface="Arial" panose="020B0604020202020204" pitchFamily="34" charset="0"/>
              </a:rPr>
              <a:t>L1</a:t>
            </a:r>
            <a:r>
              <a:rPr lang="pl-PL" sz="1400" b="0" i="0" u="none" strike="noStrike" baseline="0" dirty="0">
                <a:latin typeface="Arial" panose="020B0604020202020204" pitchFamily="34" charset="0"/>
              </a:rPr>
              <a:t>: Ures_A1 = U</a:t>
            </a:r>
            <a:r>
              <a:rPr lang="en-US" sz="1400" b="0" i="0" u="none" strike="noStrike" baseline="0" dirty="0">
                <a:latin typeface="Arial" panose="020B0604020202020204" pitchFamily="34" charset="0"/>
              </a:rPr>
              <a:t>coil</a:t>
            </a:r>
            <a:r>
              <a:rPr lang="pl-PL" sz="1400" b="0" i="0" u="none" strike="noStrike" baseline="0" dirty="0">
                <a:latin typeface="Arial" panose="020B0604020202020204" pitchFamily="34" charset="0"/>
              </a:rPr>
              <a:t> </a:t>
            </a:r>
            <a:r>
              <a:rPr lang="en-US" sz="1400" b="0" i="0" u="none" strike="noStrike" baseline="0" dirty="0">
                <a:latin typeface="Arial" panose="020B0604020202020204" pitchFamily="34" charset="0"/>
              </a:rPr>
              <a:t>–</a:t>
            </a:r>
            <a:r>
              <a:rPr lang="pl-PL" sz="1400" b="0" i="0" u="none" strike="noStrike" baseline="0" dirty="0">
                <a:latin typeface="Arial" panose="020B0604020202020204" pitchFamily="34" charset="0"/>
              </a:rPr>
              <a:t> L*di/</a:t>
            </a:r>
            <a:r>
              <a:rPr lang="pl-PL" sz="1400" b="0" i="0" u="none" strike="noStrike" baseline="0" dirty="0" err="1">
                <a:latin typeface="Arial" panose="020B0604020202020204" pitchFamily="34" charset="0"/>
              </a:rPr>
              <a:t>dt</a:t>
            </a:r>
            <a:endParaRPr lang="en-150" sz="4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A74B24-8112-EC7C-86F2-21C73E432210}"/>
              </a:ext>
            </a:extLst>
          </p:cNvPr>
          <p:cNvSpPr txBox="1"/>
          <p:nvPr/>
        </p:nvSpPr>
        <p:spPr>
          <a:xfrm>
            <a:off x="600074" y="3769829"/>
            <a:ext cx="6581775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i="0" u="none" strike="noStrike" baseline="0" dirty="0">
                <a:latin typeface="Arial" panose="020B0604020202020204" pitchFamily="34" charset="0"/>
              </a:rPr>
              <a:t>Two coils or single coil with symmetric v taps</a:t>
            </a:r>
          </a:p>
          <a:p>
            <a:r>
              <a:rPr lang="pl-PL" sz="1400" i="1" dirty="0">
                <a:solidFill>
                  <a:srgbClr val="FFC000"/>
                </a:solidFill>
                <a:latin typeface="Arial" panose="020B0604020202020204" pitchFamily="34" charset="0"/>
              </a:rPr>
              <a:t>a</a:t>
            </a:r>
            <a:r>
              <a:rPr lang="en-US" sz="1400" i="1" dirty="0">
                <a:solidFill>
                  <a:srgbClr val="FFC000"/>
                </a:solidFill>
                <a:latin typeface="Arial" panose="020B0604020202020204" pitchFamily="34" charset="0"/>
              </a:rPr>
              <a:t> bit better </a:t>
            </a:r>
            <a:r>
              <a:rPr lang="en-US" sz="1400" i="1" u="none" strike="noStrike" baseline="0" dirty="0">
                <a:solidFill>
                  <a:srgbClr val="FFC000"/>
                </a:solidFill>
                <a:latin typeface="Arial" panose="020B0604020202020204" pitchFamily="34" charset="0"/>
              </a:rPr>
              <a:t>but still something missing...</a:t>
            </a:r>
            <a:endParaRPr lang="en-US" sz="1200" i="1" u="none" strike="noStrike" baseline="0" dirty="0">
              <a:solidFill>
                <a:srgbClr val="FFC000"/>
              </a:solidFill>
              <a:latin typeface="Arial" panose="020B0604020202020204" pitchFamily="34" charset="0"/>
            </a:endParaRPr>
          </a:p>
          <a:p>
            <a:endParaRPr lang="en-US" sz="1400" b="1" i="0" u="none" strike="noStrike" baseline="0" dirty="0">
              <a:latin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</a:endParaRPr>
          </a:p>
          <a:p>
            <a:endParaRPr lang="en-US" sz="1400" b="1" i="0" u="none" strike="noStrike" baseline="0" dirty="0">
              <a:latin typeface="Arial" panose="020B0604020202020204" pitchFamily="34" charset="0"/>
            </a:endParaRPr>
          </a:p>
          <a:p>
            <a:endParaRPr lang="en-US" sz="1400" b="1" i="0" u="none" strike="noStrike" baseline="0" dirty="0">
              <a:latin typeface="Arial" panose="020B0604020202020204" pitchFamily="34" charset="0"/>
            </a:endParaRPr>
          </a:p>
          <a:p>
            <a:endParaRPr lang="en-US" sz="1400" b="1" i="0" u="none" strike="noStrike" baseline="0" dirty="0">
              <a:latin typeface="Arial" panose="020B0604020202020204" pitchFamily="34" charset="0"/>
            </a:endParaRPr>
          </a:p>
          <a:p>
            <a:pPr algn="l"/>
            <a:r>
              <a:rPr lang="en-US" sz="1400" b="1" i="0" u="none" strike="noStrike" baseline="0" dirty="0">
                <a:latin typeface="Arial" panose="020B0604020202020204" pitchFamily="34" charset="0"/>
              </a:rPr>
              <a:t>L1</a:t>
            </a:r>
            <a:r>
              <a:rPr lang="en-US" sz="1400" b="0" i="0" u="none" strike="noStrike" baseline="0" dirty="0">
                <a:latin typeface="Arial" panose="020B0604020202020204" pitchFamily="34" charset="0"/>
              </a:rPr>
              <a:t>: Ures_A1 = (Ucoil1 + Ucoil2) – </a:t>
            </a:r>
            <a:r>
              <a:rPr lang="pl-PL" sz="1400" b="0" i="0" u="none" strike="noStrike" baseline="0" dirty="0">
                <a:latin typeface="Arial" panose="020B0604020202020204" pitchFamily="34" charset="0"/>
              </a:rPr>
              <a:t>L*di/</a:t>
            </a:r>
            <a:r>
              <a:rPr lang="pl-PL" sz="1400" b="0" i="0" u="none" strike="noStrike" baseline="0" dirty="0" err="1">
                <a:latin typeface="Arial" panose="020B0604020202020204" pitchFamily="34" charset="0"/>
              </a:rPr>
              <a:t>dt</a:t>
            </a:r>
            <a:endParaRPr lang="en-150" sz="1400" dirty="0"/>
          </a:p>
          <a:p>
            <a:pPr algn="l"/>
            <a:r>
              <a:rPr lang="en-US" sz="1400" b="1" i="0" u="none" strike="noStrike" baseline="0" dirty="0">
                <a:latin typeface="Arial" panose="020B0604020202020204" pitchFamily="34" charset="0"/>
              </a:rPr>
              <a:t>L2</a:t>
            </a:r>
            <a:r>
              <a:rPr lang="en-US" sz="1400" b="0" i="0" u="none" strike="noStrike" baseline="0" dirty="0">
                <a:latin typeface="Arial" panose="020B0604020202020204" pitchFamily="34" charset="0"/>
              </a:rPr>
              <a:t>: Ures1_A2 = Ucoil1 </a:t>
            </a:r>
            <a:r>
              <a:rPr lang="en-US" sz="1400" dirty="0">
                <a:latin typeface="Arial" panose="020B0604020202020204" pitchFamily="34" charset="0"/>
              </a:rPr>
              <a:t>–</a:t>
            </a:r>
            <a:r>
              <a:rPr lang="en-US" sz="1400" b="0" i="0" u="none" strike="noStrike" baseline="0" dirty="0">
                <a:latin typeface="Arial" panose="020B0604020202020204" pitchFamily="34" charset="0"/>
              </a:rPr>
              <a:t> Ucoil2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2AF2BC-BC27-A88C-D75C-291A27020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Logics A1 and A2</a:t>
            </a:r>
            <a:endParaRPr lang="en-1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349297-A43F-01CA-2F1D-0FE3AEE7A8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8678"/>
          <a:stretch/>
        </p:blipFill>
        <p:spPr>
          <a:xfrm>
            <a:off x="7802160" y="969479"/>
            <a:ext cx="3694514" cy="56007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EB3607E-BA74-FEBE-BCF3-4CDF06236FB7}"/>
              </a:ext>
            </a:extLst>
          </p:cNvPr>
          <p:cNvSpPr/>
          <p:nvPr/>
        </p:nvSpPr>
        <p:spPr>
          <a:xfrm>
            <a:off x="7802160" y="2266950"/>
            <a:ext cx="3761190" cy="4303229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000" dirty="0" err="1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1D82A6-659E-AEEB-59EF-609577F758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20" t="5216" r="55641" b="9493"/>
          <a:stretch/>
        </p:blipFill>
        <p:spPr>
          <a:xfrm>
            <a:off x="3890961" y="1790807"/>
            <a:ext cx="2363693" cy="108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EEA615-6798-3D44-846C-9BFCCFB6A2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999" t="4492" r="2764" b="10924"/>
          <a:stretch/>
        </p:blipFill>
        <p:spPr>
          <a:xfrm>
            <a:off x="4158849" y="4418564"/>
            <a:ext cx="2628177" cy="1080000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C05B8B6-053E-6C38-BC87-9FD190AD3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6</a:t>
            </a:fld>
            <a:endParaRPr lang="en-1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7039FD-5F3C-F84D-B54F-9E0919507FD1}"/>
              </a:ext>
            </a:extLst>
          </p:cNvPr>
          <p:cNvSpPr txBox="1"/>
          <p:nvPr/>
        </p:nvSpPr>
        <p:spPr>
          <a:xfrm>
            <a:off x="1168953" y="6134177"/>
            <a:ext cx="47536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FF0000"/>
                </a:solidFill>
              </a:rPr>
              <a:t>*</a:t>
            </a:r>
            <a:r>
              <a:rPr lang="en-US" sz="1200" i="1" dirty="0"/>
              <a:t> or sample</a:t>
            </a:r>
          </a:p>
        </p:txBody>
      </p:sp>
    </p:spTree>
    <p:extLst>
      <p:ext uri="{BB962C8B-B14F-4D97-AF65-F5344CB8AC3E}">
        <p14:creationId xmlns:p14="http://schemas.microsoft.com/office/powerpoint/2010/main" val="3357842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746FB41F-CCD6-8B56-E7D1-70E02BA4F155}"/>
              </a:ext>
            </a:extLst>
          </p:cNvPr>
          <p:cNvSpPr txBox="1"/>
          <p:nvPr/>
        </p:nvSpPr>
        <p:spPr>
          <a:xfrm>
            <a:off x="600074" y="1040825"/>
            <a:ext cx="6987727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150" sz="2000" i="0" u="none" strike="noStrike" baseline="0" dirty="0">
                <a:latin typeface="Arial" panose="020B0604020202020204" pitchFamily="34" charset="0"/>
              </a:rPr>
              <a:t>Four coils or luxury 4 symmetric v taps</a:t>
            </a:r>
          </a:p>
          <a:p>
            <a:r>
              <a:rPr lang="en-150" sz="1400" i="1" u="none" strike="noStrike" baseline="0" dirty="0">
                <a:solidFill>
                  <a:srgbClr val="FF9900"/>
                </a:solidFill>
                <a:latin typeface="Arial" panose="020B0604020202020204" pitchFamily="34" charset="0"/>
              </a:rPr>
              <a:t>vary rare scenario but may happen if you were good..</a:t>
            </a:r>
            <a:endParaRPr lang="en-150" sz="1400" b="1" i="1" u="none" strike="noStrike" baseline="0" dirty="0">
              <a:solidFill>
                <a:srgbClr val="FF9900"/>
              </a:solidFill>
              <a:latin typeface="Arial" panose="020B0604020202020204" pitchFamily="34" charset="0"/>
            </a:endParaRPr>
          </a:p>
          <a:p>
            <a:pPr algn="l"/>
            <a:endParaRPr lang="en-US" sz="1400" b="1" i="0" u="none" strike="noStrike" baseline="0" dirty="0">
              <a:latin typeface="Arial" panose="020B0604020202020204" pitchFamily="34" charset="0"/>
            </a:endParaRPr>
          </a:p>
          <a:p>
            <a:pPr algn="l"/>
            <a:endParaRPr lang="en-US" sz="1400" b="1" dirty="0">
              <a:latin typeface="Arial" panose="020B0604020202020204" pitchFamily="34" charset="0"/>
            </a:endParaRPr>
          </a:p>
          <a:p>
            <a:pPr algn="l"/>
            <a:endParaRPr lang="en-US" sz="1400" b="1" i="0" u="none" strike="noStrike" baseline="0" dirty="0">
              <a:latin typeface="Arial" panose="020B0604020202020204" pitchFamily="34" charset="0"/>
            </a:endParaRPr>
          </a:p>
          <a:p>
            <a:pPr algn="l"/>
            <a:endParaRPr lang="en-US" sz="1400" b="1" dirty="0">
              <a:latin typeface="Arial" panose="020B0604020202020204" pitchFamily="34" charset="0"/>
            </a:endParaRPr>
          </a:p>
          <a:p>
            <a:pPr algn="l"/>
            <a:endParaRPr lang="en-150" sz="1400" b="1" i="0" u="none" strike="noStrike" baseline="0" dirty="0">
              <a:latin typeface="Arial" panose="020B0604020202020204" pitchFamily="34" charset="0"/>
            </a:endParaRPr>
          </a:p>
          <a:p>
            <a:pPr algn="l"/>
            <a:r>
              <a:rPr lang="en-150" sz="1400" b="1" i="0" u="none" strike="noStrike" baseline="0" dirty="0">
                <a:latin typeface="Arial" panose="020B0604020202020204" pitchFamily="34" charset="0"/>
              </a:rPr>
              <a:t>L3</a:t>
            </a:r>
            <a:r>
              <a:rPr lang="en-150" sz="1400" b="0" i="0" u="none" strike="noStrike" baseline="0" dirty="0">
                <a:latin typeface="Arial" panose="020B0604020202020204" pitchFamily="34" charset="0"/>
              </a:rPr>
              <a:t>: Ures_B1 = U_0_25 – U_25_50</a:t>
            </a:r>
          </a:p>
          <a:p>
            <a:pPr algn="l"/>
            <a:r>
              <a:rPr lang="en-150" sz="1400" b="1" i="0" u="none" strike="noStrike" baseline="0" dirty="0">
                <a:latin typeface="Arial" panose="020B0604020202020204" pitchFamily="34" charset="0"/>
              </a:rPr>
              <a:t>L4</a:t>
            </a:r>
            <a:r>
              <a:rPr lang="en-150" sz="1400" b="0" i="0" u="none" strike="noStrike" baseline="0" dirty="0">
                <a:latin typeface="Arial" panose="020B0604020202020204" pitchFamily="34" charset="0"/>
              </a:rPr>
              <a:t>: Ures_B2 = U_50_75 – U_75_100</a:t>
            </a:r>
          </a:p>
          <a:p>
            <a:pPr algn="l"/>
            <a:r>
              <a:rPr lang="en-150" sz="1400" b="1" i="0" u="none" strike="noStrike" baseline="0" dirty="0">
                <a:latin typeface="Arial" panose="020B0604020202020204" pitchFamily="34" charset="0"/>
              </a:rPr>
              <a:t>L5</a:t>
            </a:r>
            <a:r>
              <a:rPr lang="en-150" sz="1400" b="0" i="0" u="none" strike="noStrike" baseline="0" dirty="0">
                <a:latin typeface="Arial" panose="020B0604020202020204" pitchFamily="34" charset="0"/>
              </a:rPr>
              <a:t>: Ures_B3 = (U_0_25 + U_25_50) – (U_50_75 + U_75_100)</a:t>
            </a:r>
            <a:endParaRPr lang="en-150" sz="4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BEEEB0-BEEB-9CE9-70EC-EB6CEA34B7FD}"/>
              </a:ext>
            </a:extLst>
          </p:cNvPr>
          <p:cNvSpPr txBox="1"/>
          <p:nvPr/>
        </p:nvSpPr>
        <p:spPr>
          <a:xfrm>
            <a:off x="600074" y="3937024"/>
            <a:ext cx="6581775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i="0" u="none" strike="noStrike" baseline="0" dirty="0">
                <a:latin typeface="Arial" panose="020B0604020202020204" pitchFamily="34" charset="0"/>
              </a:rPr>
              <a:t>Three coils or asymmetric v taps</a:t>
            </a:r>
          </a:p>
          <a:p>
            <a:r>
              <a:rPr lang="en-US" sz="1400" i="1" dirty="0">
                <a:solidFill>
                  <a:srgbClr val="FFC000"/>
                </a:solidFill>
                <a:latin typeface="Arial" panose="020B0604020202020204" pitchFamily="34" charset="0"/>
              </a:rPr>
              <a:t>..if you were nasty</a:t>
            </a:r>
          </a:p>
          <a:p>
            <a:endParaRPr lang="en-US" sz="1400" i="1" u="none" strike="noStrike" baseline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  <a:p>
            <a:endParaRPr lang="en-US" sz="14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  <a:p>
            <a:endParaRPr lang="en-US" sz="1400" i="1" u="none" strike="noStrike" baseline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  <a:p>
            <a:endParaRPr lang="en-US" sz="14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  <a:p>
            <a:endParaRPr lang="en-US" sz="1200" i="1" u="none" strike="noStrike" baseline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  <a:p>
            <a:pPr algn="l"/>
            <a:r>
              <a:rPr lang="pl-PL" sz="1400" b="1" i="0" u="none" strike="noStrike" baseline="0" dirty="0">
                <a:latin typeface="Arial" panose="020B0604020202020204" pitchFamily="34" charset="0"/>
              </a:rPr>
              <a:t>L6</a:t>
            </a:r>
            <a:r>
              <a:rPr lang="pl-PL" sz="1400" b="0" i="0" u="none" strike="noStrike" baseline="0" dirty="0">
                <a:latin typeface="Arial" panose="020B0604020202020204" pitchFamily="34" charset="0"/>
              </a:rPr>
              <a:t>: Ures_C1 = U_0_33 * </a:t>
            </a:r>
            <a:r>
              <a:rPr lang="en-US" sz="1400" b="0" i="0" u="none" strike="noStrike" baseline="0" dirty="0">
                <a:latin typeface="Arial" panose="020B0604020202020204" pitchFamily="34" charset="0"/>
              </a:rPr>
              <a:t>S</a:t>
            </a:r>
            <a:r>
              <a:rPr lang="pl-PL" sz="1400" b="0" i="0" u="none" strike="noStrike" baseline="0" dirty="0">
                <a:latin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</a:rPr>
              <a:t>–</a:t>
            </a:r>
            <a:r>
              <a:rPr lang="en-US" sz="1400" b="0" i="0" u="none" strike="noStrike" baseline="0" dirty="0">
                <a:latin typeface="Arial" panose="020B0604020202020204" pitchFamily="34" charset="0"/>
              </a:rPr>
              <a:t> </a:t>
            </a:r>
            <a:r>
              <a:rPr lang="pl-PL" sz="1400" b="0" i="0" u="none" strike="noStrike" baseline="0" dirty="0">
                <a:latin typeface="Arial" panose="020B0604020202020204" pitchFamily="34" charset="0"/>
              </a:rPr>
              <a:t>(U_33_66 + U_66_100)</a:t>
            </a:r>
            <a:r>
              <a:rPr lang="en-US" sz="1400" b="0" i="0" u="none" strike="noStrike" baseline="0" dirty="0">
                <a:latin typeface="Arial" panose="020B0604020202020204" pitchFamily="34" charset="0"/>
              </a:rPr>
              <a:t> –</a:t>
            </a:r>
            <a:r>
              <a:rPr lang="en-US" sz="1400" dirty="0">
                <a:latin typeface="Arial" panose="020B0604020202020204" pitchFamily="34" charset="0"/>
              </a:rPr>
              <a:t> (I * R1 + I</a:t>
            </a:r>
            <a:r>
              <a:rPr lang="en-US" sz="1400" baseline="30000" dirty="0">
                <a:latin typeface="Arial" panose="020B0604020202020204" pitchFamily="34" charset="0"/>
              </a:rPr>
              <a:t>2</a:t>
            </a:r>
            <a:r>
              <a:rPr lang="en-US" sz="1400" dirty="0">
                <a:latin typeface="Arial" panose="020B0604020202020204" pitchFamily="34" charset="0"/>
              </a:rPr>
              <a:t> * R2)</a:t>
            </a:r>
            <a:endParaRPr lang="pl-PL" sz="1400" b="0" i="0" u="none" strike="noStrike" baseline="0" dirty="0">
              <a:latin typeface="Arial" panose="020B0604020202020204" pitchFamily="34" charset="0"/>
            </a:endParaRPr>
          </a:p>
          <a:p>
            <a:pPr algn="l"/>
            <a:r>
              <a:rPr lang="pl-PL" sz="1400" b="1" i="0" u="none" strike="noStrike" baseline="0" dirty="0">
                <a:latin typeface="Arial" panose="020B0604020202020204" pitchFamily="34" charset="0"/>
              </a:rPr>
              <a:t>L7</a:t>
            </a:r>
            <a:r>
              <a:rPr lang="pl-PL" sz="1400" b="0" i="0" u="none" strike="noStrike" baseline="0" dirty="0">
                <a:latin typeface="Arial" panose="020B0604020202020204" pitchFamily="34" charset="0"/>
              </a:rPr>
              <a:t>: Ures_C2 = U_66_100 * </a:t>
            </a:r>
            <a:r>
              <a:rPr lang="en-US" sz="1400" b="0" i="0" u="none" strike="noStrike" baseline="0" dirty="0">
                <a:latin typeface="Arial" panose="020B0604020202020204" pitchFamily="34" charset="0"/>
              </a:rPr>
              <a:t>S</a:t>
            </a:r>
            <a:r>
              <a:rPr lang="pl-PL" sz="1400" b="0" i="0" u="none" strike="noStrike" baseline="0" dirty="0">
                <a:latin typeface="Arial" panose="020B0604020202020204" pitchFamily="34" charset="0"/>
              </a:rPr>
              <a:t> </a:t>
            </a:r>
            <a:r>
              <a:rPr lang="en-US" sz="1400" b="0" i="0" u="none" strike="noStrike" baseline="0" dirty="0">
                <a:latin typeface="Arial" panose="020B0604020202020204" pitchFamily="34" charset="0"/>
              </a:rPr>
              <a:t>– </a:t>
            </a:r>
            <a:r>
              <a:rPr lang="pl-PL" sz="1400" b="0" i="0" u="none" strike="noStrike" baseline="0" dirty="0">
                <a:latin typeface="Arial" panose="020B0604020202020204" pitchFamily="34" charset="0"/>
              </a:rPr>
              <a:t>(U_0_33 + U_33_66)</a:t>
            </a:r>
            <a:r>
              <a:rPr lang="en-US" sz="1400" b="0" i="0" u="none" strike="noStrike" baseline="0" dirty="0">
                <a:latin typeface="Arial" panose="020B0604020202020204" pitchFamily="34" charset="0"/>
              </a:rPr>
              <a:t> – (I * R3 + I</a:t>
            </a:r>
            <a:r>
              <a:rPr lang="en-US" sz="1400" b="0" i="0" u="none" strike="noStrike" baseline="30000" dirty="0">
                <a:latin typeface="Arial" panose="020B0604020202020204" pitchFamily="34" charset="0"/>
              </a:rPr>
              <a:t>2</a:t>
            </a:r>
            <a:r>
              <a:rPr lang="en-US" sz="1400" b="0" i="0" u="none" strike="noStrike" baseline="0" dirty="0">
                <a:latin typeface="Arial" panose="020B0604020202020204" pitchFamily="34" charset="0"/>
              </a:rPr>
              <a:t> * R4)</a:t>
            </a:r>
            <a:endParaRPr lang="en-150" sz="4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2AF2BC-BC27-A88C-D75C-291A27020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Logics </a:t>
            </a:r>
            <a:r>
              <a:rPr lang="pl-PL" dirty="0"/>
              <a:t>B</a:t>
            </a:r>
            <a:r>
              <a:rPr lang="en-US" dirty="0"/>
              <a:t> and </a:t>
            </a:r>
            <a:r>
              <a:rPr lang="pl-PL" dirty="0"/>
              <a:t>C</a:t>
            </a:r>
            <a:endParaRPr lang="en-1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349297-A43F-01CA-2F1D-0FE3AEE7A8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8678"/>
          <a:stretch/>
        </p:blipFill>
        <p:spPr>
          <a:xfrm>
            <a:off x="7802160" y="969479"/>
            <a:ext cx="3694514" cy="56007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EB3607E-BA74-FEBE-BCF3-4CDF06236FB7}"/>
              </a:ext>
            </a:extLst>
          </p:cNvPr>
          <p:cNvSpPr/>
          <p:nvPr/>
        </p:nvSpPr>
        <p:spPr>
          <a:xfrm>
            <a:off x="7802160" y="969480"/>
            <a:ext cx="3761190" cy="127842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000" dirty="0" err="1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C431575-9ECE-5006-2225-10F5A675D247}"/>
              </a:ext>
            </a:extLst>
          </p:cNvPr>
          <p:cNvSpPr/>
          <p:nvPr/>
        </p:nvSpPr>
        <p:spPr>
          <a:xfrm>
            <a:off x="7802160" y="4610101"/>
            <a:ext cx="3761190" cy="1960079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000" dirty="0" err="1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9A934C-D06F-F507-C833-14B4E509AB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190" b="62083"/>
          <a:stretch/>
        </p:blipFill>
        <p:spPr>
          <a:xfrm>
            <a:off x="3524142" y="1769420"/>
            <a:ext cx="4063659" cy="108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3BACD5-2ADB-8230-72A4-105A6274C1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466" t="59554" r="6909" b="2530"/>
          <a:stretch/>
        </p:blipFill>
        <p:spPr>
          <a:xfrm>
            <a:off x="3742656" y="4300590"/>
            <a:ext cx="3439193" cy="108000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8E80995-EE3D-07B4-B120-6647EFAFA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7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456970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AF2BC-BC27-A88C-D75C-291A27020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 D</a:t>
            </a:r>
            <a:endParaRPr lang="en-1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349297-A43F-01CA-2F1D-0FE3AEE7A8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8678"/>
          <a:stretch/>
        </p:blipFill>
        <p:spPr>
          <a:xfrm>
            <a:off x="7802160" y="969479"/>
            <a:ext cx="3694514" cy="56007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EB3607E-BA74-FEBE-BCF3-4CDF06236FB7}"/>
              </a:ext>
            </a:extLst>
          </p:cNvPr>
          <p:cNvSpPr/>
          <p:nvPr/>
        </p:nvSpPr>
        <p:spPr>
          <a:xfrm>
            <a:off x="7802160" y="969479"/>
            <a:ext cx="3761190" cy="3573945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000" dirty="0" err="1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5404A4-BF62-64D4-D244-4E442B51C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8</a:t>
            </a:fld>
            <a:endParaRPr lang="en-1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F525C4-7CBF-ACB3-3EC1-64348ABBB9A1}"/>
              </a:ext>
            </a:extLst>
          </p:cNvPr>
          <p:cNvSpPr txBox="1"/>
          <p:nvPr/>
        </p:nvSpPr>
        <p:spPr>
          <a:xfrm>
            <a:off x="600074" y="1040825"/>
            <a:ext cx="6987727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i="0" u="none" strike="noStrike" baseline="0" dirty="0">
                <a:latin typeface="Arial" panose="020B0604020202020204" pitchFamily="34" charset="0"/>
              </a:rPr>
              <a:t>Standard leads protection but can be used freely</a:t>
            </a:r>
            <a:endParaRPr lang="en-150" sz="2000" i="0" u="none" strike="noStrike" baseline="0" dirty="0">
              <a:latin typeface="Arial" panose="020B0604020202020204" pitchFamily="34" charset="0"/>
            </a:endParaRPr>
          </a:p>
          <a:p>
            <a:pPr algn="l"/>
            <a:endParaRPr lang="en-US" sz="1400" b="1" i="0" u="none" strike="noStrike" baseline="0" dirty="0">
              <a:latin typeface="Arial" panose="020B0604020202020204" pitchFamily="34" charset="0"/>
            </a:endParaRPr>
          </a:p>
          <a:p>
            <a:pPr algn="l"/>
            <a:endParaRPr lang="en-US" sz="1400" b="1" dirty="0">
              <a:latin typeface="Arial" panose="020B0604020202020204" pitchFamily="34" charset="0"/>
            </a:endParaRPr>
          </a:p>
          <a:p>
            <a:pPr algn="l"/>
            <a:endParaRPr lang="en-US" sz="1400" b="1" i="0" u="none" strike="noStrike" baseline="0" dirty="0">
              <a:latin typeface="Arial" panose="020B0604020202020204" pitchFamily="34" charset="0"/>
            </a:endParaRPr>
          </a:p>
          <a:p>
            <a:pPr algn="l"/>
            <a:endParaRPr lang="en-US" sz="1400" b="1" dirty="0">
              <a:latin typeface="Arial" panose="020B0604020202020204" pitchFamily="34" charset="0"/>
            </a:endParaRPr>
          </a:p>
          <a:p>
            <a:pPr algn="l"/>
            <a:endParaRPr lang="en-150" sz="1400" b="1" i="0" u="none" strike="noStrike" baseline="0" dirty="0">
              <a:latin typeface="Arial" panose="020B0604020202020204" pitchFamily="34" charset="0"/>
            </a:endParaRPr>
          </a:p>
          <a:p>
            <a:pPr algn="l"/>
            <a:r>
              <a:rPr lang="en-150" sz="1400" b="1" i="0" u="none" strike="noStrike" baseline="0" dirty="0">
                <a:latin typeface="Arial" panose="020B0604020202020204" pitchFamily="34" charset="0"/>
              </a:rPr>
              <a:t>L</a:t>
            </a:r>
            <a:r>
              <a:rPr lang="en-US" sz="1400" b="1" i="0" u="none" strike="noStrike" baseline="0" dirty="0">
                <a:latin typeface="Arial" panose="020B0604020202020204" pitchFamily="34" charset="0"/>
              </a:rPr>
              <a:t>8+L10</a:t>
            </a:r>
            <a:r>
              <a:rPr lang="en-150" sz="1400" b="0" i="0" u="none" strike="noStrike" baseline="0" dirty="0">
                <a:latin typeface="Arial" panose="020B0604020202020204" pitchFamily="34" charset="0"/>
              </a:rPr>
              <a:t>: </a:t>
            </a:r>
            <a:r>
              <a:rPr lang="en-US" sz="1400" b="0" i="0" u="none" strike="noStrike" baseline="0" dirty="0">
                <a:latin typeface="Arial" panose="020B0604020202020204" pitchFamily="34" charset="0"/>
              </a:rPr>
              <a:t>direct protection of Cu section</a:t>
            </a:r>
            <a:endParaRPr lang="en-150" sz="1400" b="0" i="0" u="none" strike="noStrike" baseline="0" dirty="0">
              <a:latin typeface="Arial" panose="020B0604020202020204" pitchFamily="34" charset="0"/>
            </a:endParaRPr>
          </a:p>
          <a:p>
            <a:r>
              <a:rPr lang="en-150" sz="1400" b="1" i="0" u="none" strike="noStrike" baseline="0" dirty="0">
                <a:latin typeface="Arial" panose="020B0604020202020204" pitchFamily="34" charset="0"/>
              </a:rPr>
              <a:t>L</a:t>
            </a:r>
            <a:r>
              <a:rPr lang="en-US" sz="1400" b="1" i="0" u="none" strike="noStrike" baseline="0" dirty="0">
                <a:latin typeface="Arial" panose="020B0604020202020204" pitchFamily="34" charset="0"/>
              </a:rPr>
              <a:t>9+L11</a:t>
            </a:r>
            <a:r>
              <a:rPr lang="en-150" sz="1400" b="0" i="0" u="none" strike="noStrike" baseline="0" dirty="0">
                <a:latin typeface="Arial" panose="020B0604020202020204" pitchFamily="34" charset="0"/>
              </a:rPr>
              <a:t>: </a:t>
            </a:r>
            <a:r>
              <a:rPr lang="en-US" sz="1400" b="0" i="0" u="none" strike="noStrike" baseline="0" dirty="0">
                <a:latin typeface="Arial" panose="020B0604020202020204" pitchFamily="34" charset="0"/>
              </a:rPr>
              <a:t>direct protection of HTS section</a:t>
            </a:r>
            <a:endParaRPr lang="en-150" sz="1400" b="0" i="0" u="none" strike="noStrike" baseline="0" dirty="0">
              <a:latin typeface="Arial" panose="020B0604020202020204" pitchFamily="34" charset="0"/>
            </a:endParaRPr>
          </a:p>
          <a:p>
            <a:pPr algn="l"/>
            <a:r>
              <a:rPr lang="en-150" sz="1400" b="1" i="0" u="none" strike="noStrike" baseline="0" dirty="0">
                <a:latin typeface="Arial" panose="020B0604020202020204" pitchFamily="34" charset="0"/>
              </a:rPr>
              <a:t>L</a:t>
            </a:r>
            <a:r>
              <a:rPr lang="en-US" sz="1400" b="1" i="0" u="none" strike="noStrike" baseline="0" dirty="0">
                <a:latin typeface="Arial" panose="020B0604020202020204" pitchFamily="34" charset="0"/>
              </a:rPr>
              <a:t>12+L13</a:t>
            </a:r>
            <a:r>
              <a:rPr lang="en-150" sz="1400" b="0" i="0" u="none" strike="noStrike" baseline="0" dirty="0">
                <a:latin typeface="Arial" panose="020B0604020202020204" pitchFamily="34" charset="0"/>
              </a:rPr>
              <a:t>:</a:t>
            </a:r>
            <a:r>
              <a:rPr lang="en-US" sz="1400" b="0" i="0" u="none" strike="noStrike" baseline="0" dirty="0">
                <a:latin typeface="Arial" panose="020B0604020202020204" pitchFamily="34" charset="0"/>
              </a:rPr>
              <a:t> differential Cu and HTS sections</a:t>
            </a:r>
            <a:endParaRPr lang="en-150" sz="40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A4D0ECF-11AE-A8A7-0B45-A4E2DFE07AF2}"/>
              </a:ext>
            </a:extLst>
          </p:cNvPr>
          <p:cNvGrpSpPr/>
          <p:nvPr/>
        </p:nvGrpSpPr>
        <p:grpSpPr>
          <a:xfrm>
            <a:off x="4420350" y="1499937"/>
            <a:ext cx="2363693" cy="1403684"/>
            <a:chOff x="4420350" y="1499937"/>
            <a:chExt cx="2363693" cy="140368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79C7458-D618-E586-3B57-8B8157DED0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520" t="5216" r="55641" b="9493"/>
            <a:stretch/>
          </p:blipFill>
          <p:spPr>
            <a:xfrm>
              <a:off x="4420350" y="1628785"/>
              <a:ext cx="2363693" cy="1080000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44098C9-B86E-84CC-3129-FFAAEB8831D6}"/>
                </a:ext>
              </a:extLst>
            </p:cNvPr>
            <p:cNvSpPr/>
            <p:nvPr/>
          </p:nvSpPr>
          <p:spPr>
            <a:xfrm>
              <a:off x="5093368" y="1499937"/>
              <a:ext cx="1002632" cy="1403684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 sz="2000" dirty="0" err="1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8164736-8DDE-7734-13AD-77B212EC1349}"/>
              </a:ext>
            </a:extLst>
          </p:cNvPr>
          <p:cNvSpPr txBox="1"/>
          <p:nvPr/>
        </p:nvSpPr>
        <p:spPr>
          <a:xfrm>
            <a:off x="600074" y="3937024"/>
            <a:ext cx="65817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i="0" u="none" strike="noStrike" baseline="0" dirty="0">
                <a:latin typeface="Arial" panose="020B0604020202020204" pitchFamily="34" charset="0"/>
              </a:rPr>
              <a:t>All ABCD</a:t>
            </a:r>
            <a:r>
              <a:rPr lang="en-US" sz="2000" i="0" u="none" strike="noStrike" baseline="0" dirty="0">
                <a:solidFill>
                  <a:srgbClr val="FF0000"/>
                </a:solidFill>
                <a:latin typeface="Arial" panose="020B0604020202020204" pitchFamily="34" charset="0"/>
              </a:rPr>
              <a:t>*</a:t>
            </a:r>
            <a:r>
              <a:rPr lang="en-US" sz="2000" i="0" u="none" strike="noStrike" baseline="0" dirty="0">
                <a:latin typeface="Arial" panose="020B0604020202020204" pitchFamily="34" charset="0"/>
              </a:rPr>
              <a:t> logics cover most of the </a:t>
            </a:r>
            <a:r>
              <a:rPr lang="en-US" sz="2000" i="0" u="none" strike="noStrike" baseline="0" dirty="0" err="1">
                <a:latin typeface="Arial" panose="020B0604020202020204" pitchFamily="34" charset="0"/>
              </a:rPr>
              <a:t>teststand</a:t>
            </a:r>
            <a:r>
              <a:rPr lang="en-US" sz="2000" i="0" u="none" strike="noStrike" baseline="0" dirty="0">
                <a:latin typeface="Arial" panose="020B0604020202020204" pitchFamily="34" charset="0"/>
              </a:rPr>
              <a:t> scenarios giving the necessary flexibility and safety</a:t>
            </a:r>
            <a:endParaRPr lang="en-150" sz="4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251784-24B3-4C06-BE27-ED685DDFB0C4}"/>
              </a:ext>
            </a:extLst>
          </p:cNvPr>
          <p:cNvSpPr txBox="1"/>
          <p:nvPr/>
        </p:nvSpPr>
        <p:spPr>
          <a:xfrm>
            <a:off x="1168953" y="6134177"/>
            <a:ext cx="47536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FF0000"/>
                </a:solidFill>
              </a:rPr>
              <a:t>*</a:t>
            </a:r>
            <a:r>
              <a:rPr lang="en-US" sz="1200" i="1" dirty="0"/>
              <a:t> more might come, but so far system works for 2+ years</a:t>
            </a:r>
          </a:p>
        </p:txBody>
      </p:sp>
    </p:spTree>
    <p:extLst>
      <p:ext uri="{BB962C8B-B14F-4D97-AF65-F5344CB8AC3E}">
        <p14:creationId xmlns:p14="http://schemas.microsoft.com/office/powerpoint/2010/main" val="906238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722755-9953-B0D4-2F22-7B1533134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31D-56C9-47F6-8B3F-AC8F14C298D0}" type="slidenum">
              <a:rPr lang="en-150" smtClean="0"/>
              <a:t>9</a:t>
            </a:fld>
            <a:endParaRPr lang="en-150"/>
          </a:p>
        </p:txBody>
      </p:sp>
      <p:pic>
        <p:nvPicPr>
          <p:cNvPr id="5" name="Picture 4" descr="A room with a lot of tools and equipment&#10;&#10;AI-generated content may be incorrect.">
            <a:extLst>
              <a:ext uri="{FF2B5EF4-FFF2-40B4-BE49-F238E27FC236}">
                <a16:creationId xmlns:a16="http://schemas.microsoft.com/office/drawing/2014/main" id="{AA06AF4B-04E9-3CB7-DBC3-776190CDEB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972" y="1088740"/>
            <a:ext cx="6552802" cy="4944163"/>
          </a:xfrm>
          <a:prstGeom prst="rect">
            <a:avLst/>
          </a:prstGeom>
        </p:spPr>
      </p:pic>
      <p:pic>
        <p:nvPicPr>
          <p:cNvPr id="6" name="Picture 5" descr="A box with wires and wires&#10;&#10;AI-generated content may be incorrect.">
            <a:extLst>
              <a:ext uri="{FF2B5EF4-FFF2-40B4-BE49-F238E27FC236}">
                <a16:creationId xmlns:a16="http://schemas.microsoft.com/office/drawing/2014/main" id="{B58CD39F-055F-B85F-F24D-D64486F450F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5" t="15780"/>
          <a:stretch/>
        </p:blipFill>
        <p:spPr>
          <a:xfrm rot="5400000">
            <a:off x="-136535" y="1796774"/>
            <a:ext cx="4930793" cy="3514724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45380A90-7A89-F749-FD1D-524127D56815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Check if all signals are connected..</a:t>
            </a:r>
            <a:endParaRPr lang="en-150" dirty="0"/>
          </a:p>
        </p:txBody>
      </p:sp>
      <p:pic>
        <p:nvPicPr>
          <p:cNvPr id="16" name="Picture 15" descr="A person holding his head&#10;&#10;AI-generated content may be incorrect.">
            <a:extLst>
              <a:ext uri="{FF2B5EF4-FFF2-40B4-BE49-F238E27FC236}">
                <a16:creationId xmlns:a16="http://schemas.microsoft.com/office/drawing/2014/main" id="{78B8F60E-642B-B224-8B58-191D354AF7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720" y="1088740"/>
            <a:ext cx="2544739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58176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_PSI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eme1_PSI" id="{87E7A5A6-400A-426E-9180-3A1169127F22}" vid="{CA8BCE8A-657B-436C-9BF3-2CDDF33D244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Theme1_PSI</Template>
  <TotalTime>0</TotalTime>
  <Words>690</Words>
  <Application>Microsoft Office PowerPoint</Application>
  <PresentationFormat>Widescreen</PresentationFormat>
  <Paragraphs>141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Aptos</vt:lpstr>
      <vt:lpstr>Arial</vt:lpstr>
      <vt:lpstr>Calibri</vt:lpstr>
      <vt:lpstr>Theme1_PSI</vt:lpstr>
      <vt:lpstr>Use of uQDS</vt:lpstr>
      <vt:lpstr>PowerPoint Presentation</vt:lpstr>
      <vt:lpstr>Motivation</vt:lpstr>
      <vt:lpstr>universal Quench Detection System</vt:lpstr>
      <vt:lpstr>C8: Swiss knife</vt:lpstr>
      <vt:lpstr>Logics A1 and A2</vt:lpstr>
      <vt:lpstr>Logics B and C</vt:lpstr>
      <vt:lpstr>Logic D</vt:lpstr>
      <vt:lpstr>PowerPoint Presentation</vt:lpstr>
      <vt:lpstr>PowerPoint Presentation</vt:lpstr>
      <vt:lpstr>PowerPoint Presentation</vt:lpstr>
      <vt:lpstr>Case #1 HTS tape characterization</vt:lpstr>
      <vt:lpstr>Case #2 LTS/HTS splice</vt:lpstr>
      <vt:lpstr>Case #3.1 HTS insulated double pancake</vt:lpstr>
      <vt:lpstr>Case #3.2 insulated CORC coil</vt:lpstr>
      <vt:lpstr>Case #3.3 HTS insulated coil cooled by PHP</vt:lpstr>
      <vt:lpstr>Highlights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of uQDS</dc:title>
  <dc:creator>Duda Michal</dc:creator>
  <cp:lastModifiedBy>Duda Michal</cp:lastModifiedBy>
  <cp:revision>39</cp:revision>
  <dcterms:created xsi:type="dcterms:W3CDTF">2025-03-21T15:19:30Z</dcterms:created>
  <dcterms:modified xsi:type="dcterms:W3CDTF">2025-04-01T20:23:59Z</dcterms:modified>
</cp:coreProperties>
</file>