
<file path=[Content_Types].xml><?xml version="1.0" encoding="utf-8"?>
<Types xmlns="http://schemas.openxmlformats.org/package/2006/content-types">
  <Default Extension="bin" ContentType="video/unknown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326" r:id="rId3"/>
    <p:sldId id="853" r:id="rId4"/>
    <p:sldId id="847" r:id="rId5"/>
    <p:sldId id="303" r:id="rId6"/>
    <p:sldId id="304" r:id="rId7"/>
    <p:sldId id="882" r:id="rId8"/>
    <p:sldId id="308" r:id="rId9"/>
    <p:sldId id="872" r:id="rId10"/>
    <p:sldId id="873" r:id="rId11"/>
    <p:sldId id="874" r:id="rId12"/>
    <p:sldId id="875" r:id="rId13"/>
    <p:sldId id="867" r:id="rId14"/>
    <p:sldId id="868" r:id="rId15"/>
    <p:sldId id="869" r:id="rId16"/>
    <p:sldId id="870" r:id="rId17"/>
    <p:sldId id="325" r:id="rId18"/>
    <p:sldId id="880" r:id="rId19"/>
    <p:sldId id="881" r:id="rId20"/>
    <p:sldId id="877" r:id="rId21"/>
    <p:sldId id="884" r:id="rId22"/>
    <p:sldId id="879" r:id="rId23"/>
    <p:sldId id="883" r:id="rId24"/>
    <p:sldId id="835" r:id="rId25"/>
    <p:sldId id="878" r:id="rId26"/>
    <p:sldId id="841" r:id="rId27"/>
    <p:sldId id="858" r:id="rId28"/>
    <p:sldId id="314" r:id="rId29"/>
    <p:sldId id="862" r:id="rId30"/>
    <p:sldId id="861" r:id="rId31"/>
    <p:sldId id="307" r:id="rId32"/>
    <p:sldId id="306" r:id="rId33"/>
    <p:sldId id="864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26BC10-F178-DCA8-5797-09350B783897}" v="324" dt="2025-04-01T12:05:31.015"/>
    <p1510:client id="{57D7CFE9-DAB9-B5A4-8198-91506B1E667D}" v="1732" dt="2025-04-01T14:06:27.680"/>
    <p1510:client id="{A67BB1BC-801F-07CC-0612-21067408AFFD}" v="451" dt="2025-04-03T06:48:47.6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F2828-8B02-4E0D-9FD0-B7ED745635A3}" type="datetimeFigureOut">
              <a:rPr lang="en-US" smtClean="0"/>
              <a:t>4/3/2025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F71F8-9A6C-44E8-AA58-302F2B21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64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F71F8-9A6C-44E8-AA58-302F2B215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51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 10A /s up to 500 A</a:t>
            </a:r>
            <a:r>
              <a:rPr lang="it-IT" sz="120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5 A/s </a:t>
            </a:r>
            <a:r>
              <a:rPr lang="it-IT" sz="1200" b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above 500A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3F71F8-9A6C-44E8-AA58-302F2B2151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9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60714_001-2-Edit_blueppt.jpg"/>
          <p:cNvPicPr>
            <a:picLocks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21978" r="42" b="20335"/>
          <a:stretch/>
        </p:blipFill>
        <p:spPr>
          <a:xfrm>
            <a:off x="-600" y="0"/>
            <a:ext cx="12193200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8592" y="186639"/>
            <a:ext cx="2842337" cy="1020399"/>
          </a:xfrm>
          <a:prstGeom prst="rect">
            <a:avLst/>
          </a:prstGeom>
        </p:spPr>
      </p:pic>
      <p:pic>
        <p:nvPicPr>
          <p:cNvPr id="7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653136"/>
            <a:ext cx="8534400" cy="985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32000" y="6448251"/>
            <a:ext cx="53280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/>
              <a:t>S. Krave | Update on Fibers at FNAL</a:t>
            </a:r>
          </a:p>
        </p:txBody>
      </p:sp>
      <p:sp>
        <p:nvSpPr>
          <p:cNvPr id="6" name="Slide Number Placeholder 5" hidden="1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895296" y="2099704"/>
            <a:ext cx="10382304" cy="2193392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2162664"/>
          </a:xfr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11" descr="RGB_White-Seal_White-Mark_SC_Horizontal–400dpi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9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3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900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98764" y="971552"/>
            <a:ext cx="115824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733">
                <a:solidFill>
                  <a:srgbClr val="505050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98764" y="4943005"/>
            <a:ext cx="115824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33" b="1" i="0">
                <a:solidFill>
                  <a:srgbClr val="004C97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35944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S. Krave | Update on Fibers at FNAL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C62C411-78B7-E24A-910B-DB22279E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22041" y="6229315"/>
            <a:ext cx="1477859" cy="26553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A7D9CF0-9F7A-8149-A2E0-1D1F97884E19}"/>
              </a:ext>
            </a:extLst>
          </p:cNvPr>
          <p:cNvSpPr/>
          <p:nvPr userDrawn="1"/>
        </p:nvSpPr>
        <p:spPr>
          <a:xfrm>
            <a:off x="292101" y="6316134"/>
            <a:ext cx="10041468" cy="97367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00061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5" y="971552"/>
            <a:ext cx="11563351" cy="5059363"/>
          </a:xfrm>
          <a:prstGeom prst="rect">
            <a:avLst/>
          </a:prstGeom>
        </p:spPr>
        <p:txBody>
          <a:bodyPr lIns="0" tIns="0" rIns="0" bIns="0"/>
          <a:lstStyle>
            <a:lvl1pPr marL="306910" indent="-306910">
              <a:spcBef>
                <a:spcPts val="1312"/>
              </a:spcBef>
              <a:defRPr sz="2400">
                <a:solidFill>
                  <a:srgbClr val="505050"/>
                </a:solidFill>
              </a:defRPr>
            </a:lvl1pPr>
            <a:lvl2pPr marL="376757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133">
                <a:solidFill>
                  <a:srgbClr val="505050"/>
                </a:solidFill>
              </a:defRPr>
            </a:lvl2pPr>
            <a:lvl3pPr marL="764097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2000">
                <a:solidFill>
                  <a:srgbClr val="505050"/>
                </a:solidFill>
              </a:defRPr>
            </a:lvl3pPr>
            <a:lvl4pPr marL="1142971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sz="1867">
                <a:solidFill>
                  <a:srgbClr val="505050"/>
                </a:solidFill>
              </a:defRPr>
            </a:lvl4pPr>
            <a:lvl5pPr marL="1519729" marR="0" indent="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 sz="1867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styles.</a:t>
            </a:r>
          </a:p>
          <a:p>
            <a:pPr marL="683667" marR="0" lvl="1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/>
              <a:t>Second level</a:t>
            </a:r>
          </a:p>
          <a:p>
            <a:pPr marL="1071007" marR="0" lvl="2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/>
              <a:t>Third level</a:t>
            </a:r>
          </a:p>
          <a:p>
            <a:pPr marL="1447764" marR="0" lvl="3" indent="-304792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/>
              <a:t>Fourth level</a:t>
            </a:r>
          </a:p>
          <a:p>
            <a:pPr marL="1826638" marR="0" lvl="4" indent="-306910" algn="l" defTabSz="609585" rtl="0" eaLnBrk="1" fontAlgn="base" latinLnBrk="0" hangingPunct="1">
              <a:lnSpc>
                <a:spcPct val="100000"/>
              </a:lnSpc>
              <a:spcBef>
                <a:spcPts val="1312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04800" y="251752"/>
            <a:ext cx="115824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933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82436" y="6504215"/>
            <a:ext cx="900491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40804" y="6504216"/>
            <a:ext cx="8349491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S. Krave | Update on Fibers at FNAL</a:t>
            </a:r>
            <a:endParaRPr lang="en-US" b="1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333" y="6504215"/>
            <a:ext cx="552451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22041" y="6229315"/>
            <a:ext cx="1477859" cy="2655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92101" y="6316134"/>
            <a:ext cx="10041468" cy="97367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27609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an Pong\Documents\LBNL\Logo\LBNL_Full_Logo_Final.jpg" hidden="1"/>
          <p:cNvPicPr preferRelativeResize="0"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000" y="108000"/>
            <a:ext cx="1440000" cy="12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68000"/>
            <a:ext cx="10972800" cy="4641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30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93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5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01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63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11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878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783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80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680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03294" y="6433343"/>
            <a:ext cx="15511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2000" y="6433343"/>
            <a:ext cx="532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S. Krave | Update on Fibers at FNAL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68408" y="6433343"/>
            <a:ext cx="18139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6910A57-C4C2-471D-B852-7E80F10F5A4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459" y="6323774"/>
            <a:ext cx="12191541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9" descr="RGB_White-Seal_White-Mark_SC_Horizontal–400dpi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3" y="6457861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5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emf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bin"/><Relationship Id="rId1" Type="http://schemas.microsoft.com/office/2007/relationships/media" Target="../media/media2.bin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>
                <a:latin typeface="Helvetica"/>
                <a:cs typeface="Helvetica"/>
              </a:rPr>
              <a:t>Update on the Fiberoptic Sensing at Fermilab</a:t>
            </a:r>
            <a:endParaRPr lang="en-GB" b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653136"/>
            <a:ext cx="10363200" cy="1224136"/>
          </a:xfrm>
          <a:solidFill>
            <a:srgbClr val="EAEAEA">
              <a:alpha val="23137"/>
            </a:srgb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US"/>
              <a:t>S. </a:t>
            </a:r>
            <a:r>
              <a:rPr lang="en-US" err="1"/>
              <a:t>Krave</a:t>
            </a:r>
            <a:r>
              <a:rPr lang="en-US"/>
              <a:t>, M. </a:t>
            </a:r>
            <a:r>
              <a:rPr lang="en-US" err="1"/>
              <a:t>Baldini</a:t>
            </a:r>
            <a:endParaRPr lang="en-US"/>
          </a:p>
          <a:p>
            <a:pPr>
              <a:lnSpc>
                <a:spcPct val="80000"/>
              </a:lnSpc>
              <a:spcBef>
                <a:spcPts val="800"/>
              </a:spcBef>
              <a:defRPr sz="3600"/>
            </a:pPr>
            <a:r>
              <a:rPr lang="en-GB" sz="1800" b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Instrumentation and Diagnostics for Superconducting Magnets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451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9106C-2FF0-B499-C387-F3C7FB91E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Nb3Sn test: 15T, 80% </a:t>
            </a:r>
            <a:r>
              <a:rPr lang="en-US" err="1"/>
              <a:t>Ic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D6A62A-9304-DE06-1471-D488E2CBC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BD9FF-83CB-1B66-161F-BC35D20BF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10</a:t>
            </a:fld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233C7C3-16C0-E376-3A3B-0CE5566948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551811"/>
              </p:ext>
            </p:extLst>
          </p:nvPr>
        </p:nvGraphicFramePr>
        <p:xfrm>
          <a:off x="4740620" y="1258880"/>
          <a:ext cx="448833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3487">
                  <a:extLst>
                    <a:ext uri="{9D8B030D-6E8A-4147-A177-3AD203B41FA5}">
                      <a16:colId xmlns:a16="http://schemas.microsoft.com/office/drawing/2014/main" val="106199698"/>
                    </a:ext>
                  </a:extLst>
                </a:gridCol>
                <a:gridCol w="739943">
                  <a:extLst>
                    <a:ext uri="{9D8B030D-6E8A-4147-A177-3AD203B41FA5}">
                      <a16:colId xmlns:a16="http://schemas.microsoft.com/office/drawing/2014/main" val="3668454139"/>
                    </a:ext>
                  </a:extLst>
                </a:gridCol>
                <a:gridCol w="748725">
                  <a:extLst>
                    <a:ext uri="{9D8B030D-6E8A-4147-A177-3AD203B41FA5}">
                      <a16:colId xmlns:a16="http://schemas.microsoft.com/office/drawing/2014/main" val="3914944449"/>
                    </a:ext>
                  </a:extLst>
                </a:gridCol>
                <a:gridCol w="748725">
                  <a:extLst>
                    <a:ext uri="{9D8B030D-6E8A-4147-A177-3AD203B41FA5}">
                      <a16:colId xmlns:a16="http://schemas.microsoft.com/office/drawing/2014/main" val="2999010891"/>
                    </a:ext>
                  </a:extLst>
                </a:gridCol>
                <a:gridCol w="748725">
                  <a:extLst>
                    <a:ext uri="{9D8B030D-6E8A-4147-A177-3AD203B41FA5}">
                      <a16:colId xmlns:a16="http://schemas.microsoft.com/office/drawing/2014/main" val="219335787"/>
                    </a:ext>
                  </a:extLst>
                </a:gridCol>
                <a:gridCol w="748725">
                  <a:extLst>
                    <a:ext uri="{9D8B030D-6E8A-4147-A177-3AD203B41FA5}">
                      <a16:colId xmlns:a16="http://schemas.microsoft.com/office/drawing/2014/main" val="1385273106"/>
                    </a:ext>
                  </a:extLst>
                </a:gridCol>
              </a:tblGrid>
              <a:tr h="219677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Spot Heater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Pulse (</a:t>
                      </a:r>
                      <a:r>
                        <a:rPr lang="en-US" sz="105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µs</a:t>
                      </a:r>
                      <a:r>
                        <a:rPr lang="en-US" sz="105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Current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Power 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Quench Y/N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05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05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T? (K)</a:t>
                      </a:r>
                      <a:endParaRPr lang="el-GR" sz="1050">
                        <a:effectLst/>
                      </a:endParaRPr>
                    </a:p>
                  </a:txBody>
                  <a:tcPr marL="47625" marR="47625" marT="38100" marB="38100" anchor="ctr"/>
                </a:tc>
                <a:extLst>
                  <a:ext uri="{0D108BD9-81ED-4DB2-BD59-A6C34878D82A}">
                    <a16:rowId xmlns:a16="http://schemas.microsoft.com/office/drawing/2014/main" val="2406313805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733222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070670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64807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99810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5.04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1542254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7.875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8101038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>
                          <a:highlight>
                            <a:srgbClr val="FFFF00"/>
                          </a:highlight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~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707141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1.26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584993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1.715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698307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7179662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2.84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968626"/>
                  </a:ext>
                </a:extLst>
              </a:tr>
              <a:tr h="21967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0.095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>
                          <a:highlight>
                            <a:srgbClr val="FFFF00"/>
                          </a:highlight>
                        </a:rPr>
                        <a:t>3.16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/>
                        <a:t>8.85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750551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C4AEC8B-24D4-9221-0456-28855201AB9B}"/>
              </a:ext>
            </a:extLst>
          </p:cNvPr>
          <p:cNvSpPr txBox="1">
            <a:spLocks/>
          </p:cNvSpPr>
          <p:nvPr/>
        </p:nvSpPr>
        <p:spPr>
          <a:xfrm>
            <a:off x="142889" y="2174927"/>
            <a:ext cx="4114427" cy="167317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Current ~ 290A</a:t>
            </a:r>
          </a:p>
          <a:p>
            <a:r>
              <a:rPr lang="en-US" sz="1400"/>
              <a:t>Spot heater pulse length remained constant</a:t>
            </a:r>
          </a:p>
          <a:p>
            <a:r>
              <a:rPr lang="en-US" sz="1400"/>
              <a:t>Temperature variation is better seen on the one half of the barrel.</a:t>
            </a:r>
          </a:p>
          <a:p>
            <a:pPr marL="457200" lvl="1" indent="0">
              <a:buNone/>
            </a:pPr>
            <a:endParaRPr lang="en-US" sz="1400"/>
          </a:p>
          <a:p>
            <a:pPr marL="457200" lvl="1" indent="0">
              <a:buNone/>
            </a:pPr>
            <a:endParaRPr lang="en-US" sz="1400"/>
          </a:p>
          <a:p>
            <a:pPr marL="457200" lvl="1" indent="0">
              <a:buNone/>
            </a:pPr>
            <a:endParaRPr lang="en-US" sz="10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6C37D5-D865-F38F-8AF2-8593122903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48" y="3694728"/>
            <a:ext cx="4126150" cy="237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6BDB72-7ACF-B71E-68B6-2108D0605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2168" y="3577300"/>
            <a:ext cx="3015079" cy="237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57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830B-03CD-B142-0455-79CA3D43C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Nb3Sn test 2: 15T, 60% and 40% </a:t>
            </a:r>
            <a:r>
              <a:rPr lang="en-US" err="1"/>
              <a:t>Ic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03B43C-BE02-8E54-5998-8B0C0FF68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1FB42-C6D2-59BC-E4C2-E6CB1DF2A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150C9CA-2BB6-002C-5A80-2D8025DC038B}"/>
              </a:ext>
            </a:extLst>
          </p:cNvPr>
          <p:cNvGraphicFramePr>
            <a:graphicFrameLocks noGrp="1"/>
          </p:cNvGraphicFramePr>
          <p:nvPr/>
        </p:nvGraphicFramePr>
        <p:xfrm>
          <a:off x="4711147" y="1418857"/>
          <a:ext cx="405450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751">
                  <a:extLst>
                    <a:ext uri="{9D8B030D-6E8A-4147-A177-3AD203B41FA5}">
                      <a16:colId xmlns:a16="http://schemas.microsoft.com/office/drawing/2014/main" val="106199698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3668454139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3914944449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2999010891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219335787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1385273106"/>
                    </a:ext>
                  </a:extLst>
                </a:gridCol>
              </a:tblGrid>
              <a:tr h="305052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Spot Heater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Pulse</a:t>
                      </a:r>
                    </a:p>
                    <a:p>
                      <a:pPr algn="ctr"/>
                      <a:r>
                        <a:rPr lang="en-US" sz="1200"/>
                        <a:t>(</a:t>
                      </a:r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µs</a:t>
                      </a:r>
                      <a:r>
                        <a:rPr lang="en-US" sz="12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Current</a:t>
                      </a:r>
                    </a:p>
                    <a:p>
                      <a:pPr algn="ctr"/>
                      <a:r>
                        <a:rPr lang="en-US" sz="1200"/>
                        <a:t>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Power</a:t>
                      </a:r>
                    </a:p>
                    <a:p>
                      <a:pPr algn="ctr"/>
                      <a:r>
                        <a:rPr lang="en-US" sz="1200"/>
                        <a:t>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Quench</a:t>
                      </a:r>
                    </a:p>
                    <a:p>
                      <a:pPr algn="ctr"/>
                      <a:r>
                        <a:rPr lang="en-US" sz="1200"/>
                        <a:t>(Y/N)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T?</a:t>
                      </a:r>
                    </a:p>
                    <a:p>
                      <a:pPr algn="ctr"/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(K)</a:t>
                      </a:r>
                      <a:endParaRPr lang="el-GR" sz="1200">
                        <a:effectLst/>
                      </a:endParaRPr>
                    </a:p>
                  </a:txBody>
                  <a:tcPr marL="47625" marR="47625" marT="38100" marB="38100" anchor="ctr"/>
                </a:tc>
                <a:extLst>
                  <a:ext uri="{0D108BD9-81ED-4DB2-BD59-A6C34878D82A}">
                    <a16:rowId xmlns:a16="http://schemas.microsoft.com/office/drawing/2014/main" val="2406313805"/>
                  </a:ext>
                </a:extLst>
              </a:tr>
              <a:tr h="1743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5.04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733222"/>
                  </a:ext>
                </a:extLst>
              </a:tr>
              <a:tr h="1743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5.92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070670"/>
                  </a:ext>
                </a:extLst>
              </a:tr>
              <a:tr h="1743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6.86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64807"/>
                  </a:ext>
                </a:extLst>
              </a:tr>
              <a:tr h="17431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highlight>
                            <a:srgbClr val="FFFF00"/>
                          </a:highlight>
                        </a:rPr>
                        <a:t>7.875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6.5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299810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49991C6-9534-CC0D-6B59-83489E4AF72B}"/>
              </a:ext>
            </a:extLst>
          </p:cNvPr>
          <p:cNvSpPr txBox="1">
            <a:spLocks/>
          </p:cNvSpPr>
          <p:nvPr/>
        </p:nvSpPr>
        <p:spPr>
          <a:xfrm>
            <a:off x="222249" y="1000615"/>
            <a:ext cx="3634133" cy="565452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r>
              <a:rPr lang="en-US" b="1"/>
              <a:t>60% IC ~ 216A</a:t>
            </a:r>
          </a:p>
          <a:p>
            <a:pPr lvl="1"/>
            <a:endParaRPr lang="en-US" sz="105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r>
              <a:rPr lang="en-US" sz="2000" b="1"/>
              <a:t>40% IC ~ 144A</a:t>
            </a:r>
          </a:p>
          <a:p>
            <a:pPr marL="0" indent="0">
              <a:buNone/>
            </a:pPr>
            <a:endParaRPr lang="en-US" sz="180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681EE7F-CC59-4C15-2611-3F627D12DE7D}"/>
              </a:ext>
            </a:extLst>
          </p:cNvPr>
          <p:cNvGraphicFramePr>
            <a:graphicFrameLocks noGrp="1"/>
          </p:cNvGraphicFramePr>
          <p:nvPr/>
        </p:nvGraphicFramePr>
        <p:xfrm>
          <a:off x="4711147" y="4062614"/>
          <a:ext cx="4054506" cy="1469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751">
                  <a:extLst>
                    <a:ext uri="{9D8B030D-6E8A-4147-A177-3AD203B41FA5}">
                      <a16:colId xmlns:a16="http://schemas.microsoft.com/office/drawing/2014/main" val="106199698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3668454139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3914944449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2999010891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219335787"/>
                    </a:ext>
                  </a:extLst>
                </a:gridCol>
                <a:gridCol w="675751">
                  <a:extLst>
                    <a:ext uri="{9D8B030D-6E8A-4147-A177-3AD203B41FA5}">
                      <a16:colId xmlns:a16="http://schemas.microsoft.com/office/drawing/2014/main" val="1385273106"/>
                    </a:ext>
                  </a:extLst>
                </a:gridCol>
              </a:tblGrid>
              <a:tr h="541221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Spot Heater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Pulse</a:t>
                      </a:r>
                    </a:p>
                    <a:p>
                      <a:pPr algn="ctr"/>
                      <a:r>
                        <a:rPr lang="en-US" sz="1200"/>
                        <a:t>(</a:t>
                      </a:r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µs</a:t>
                      </a:r>
                      <a:r>
                        <a:rPr lang="en-US" sz="120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Current</a:t>
                      </a:r>
                    </a:p>
                    <a:p>
                      <a:pPr algn="ctr"/>
                      <a:r>
                        <a:rPr lang="en-US" sz="1200"/>
                        <a:t>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Power</a:t>
                      </a:r>
                    </a:p>
                    <a:p>
                      <a:pPr algn="ctr"/>
                      <a:r>
                        <a:rPr lang="en-US" sz="1200"/>
                        <a:t>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Quench</a:t>
                      </a:r>
                    </a:p>
                    <a:p>
                      <a:pPr algn="ctr"/>
                      <a:r>
                        <a:rPr lang="en-US" sz="1200"/>
                        <a:t>(Y/N)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T?</a:t>
                      </a:r>
                    </a:p>
                    <a:p>
                      <a:pPr algn="ctr"/>
                      <a:r>
                        <a:rPr lang="en-US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(K)</a:t>
                      </a:r>
                      <a:endParaRPr lang="el-GR" sz="1200">
                        <a:effectLst/>
                      </a:endParaRPr>
                    </a:p>
                  </a:txBody>
                  <a:tcPr marL="47625" marR="47625" marT="38100" marB="38100" anchor="ctr"/>
                </a:tc>
                <a:extLst>
                  <a:ext uri="{0D108BD9-81ED-4DB2-BD59-A6C34878D82A}">
                    <a16:rowId xmlns:a16="http://schemas.microsoft.com/office/drawing/2014/main" val="2406313805"/>
                  </a:ext>
                </a:extLst>
              </a:tr>
              <a:tr h="30926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733222"/>
                  </a:ext>
                </a:extLst>
              </a:tr>
              <a:tr h="30926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highlight>
                            <a:srgbClr val="FFFF00"/>
                          </a:highlight>
                        </a:rPr>
                        <a:t>15.44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070670"/>
                  </a:ext>
                </a:extLst>
              </a:tr>
              <a:tr h="30926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16.94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86480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66DA1E9-5893-69CA-2C32-515A128624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06" y="1683022"/>
            <a:ext cx="2391818" cy="17863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5081817-E850-6E8E-ABBE-0F044315D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36" y="4188542"/>
            <a:ext cx="2620287" cy="197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68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E3B64-B4DC-C6E6-C98E-9A0551B06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0590"/>
            <a:ext cx="12192000" cy="1080000"/>
          </a:xfrm>
        </p:spPr>
        <p:txBody>
          <a:bodyPr/>
          <a:lstStyle/>
          <a:p>
            <a:r>
              <a:rPr lang="en-US"/>
              <a:t>Minimum quench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6CF813-4E85-8C9B-6600-02645FF1C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DD74A5-EB4F-C5B3-E15D-30D4B0AD1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718C16C-9D0E-3CDA-C185-5611D5923986}"/>
              </a:ext>
            </a:extLst>
          </p:cNvPr>
          <p:cNvSpPr txBox="1">
            <a:spLocks/>
          </p:cNvSpPr>
          <p:nvPr/>
        </p:nvSpPr>
        <p:spPr>
          <a:xfrm>
            <a:off x="160868" y="1830916"/>
            <a:ext cx="4313765" cy="199490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Helvetica"/>
                <a:cs typeface="Helvetica"/>
              </a:rPr>
              <a:t>Current vs Power</a:t>
            </a:r>
          </a:p>
          <a:p>
            <a:pPr lvl="1"/>
            <a:r>
              <a:rPr lang="en-US" sz="1200" dirty="0">
                <a:latin typeface="Helvetica"/>
                <a:cs typeface="Helvetica"/>
              </a:rPr>
              <a:t>Roughly 0.4 </a:t>
            </a:r>
            <a:r>
              <a:rPr lang="en-US" sz="1200" dirty="0" err="1">
                <a:latin typeface="Helvetica"/>
                <a:cs typeface="Helvetica"/>
              </a:rPr>
              <a:t>mJ</a:t>
            </a:r>
            <a:r>
              <a:rPr lang="en-US" sz="1200" dirty="0">
                <a:latin typeface="Helvetica"/>
                <a:cs typeface="Helvetica"/>
              </a:rPr>
              <a:t> to 3 </a:t>
            </a:r>
            <a:r>
              <a:rPr lang="en-US" sz="1200" dirty="0" err="1">
                <a:latin typeface="Helvetica"/>
                <a:cs typeface="Helvetica"/>
              </a:rPr>
              <a:t>mJ</a:t>
            </a:r>
            <a:r>
              <a:rPr lang="en-US" sz="1200" dirty="0">
                <a:latin typeface="Helvetica"/>
                <a:cs typeface="Helvetica"/>
              </a:rPr>
              <a:t> (200µS pulses) 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6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600" dirty="0">
                <a:latin typeface="Helvetica"/>
                <a:cs typeface="Helvetica"/>
              </a:rPr>
              <a:t> Current vs DT</a:t>
            </a:r>
          </a:p>
          <a:p>
            <a:pPr lvl="1"/>
            <a:r>
              <a:rPr lang="en-US" sz="1600" dirty="0">
                <a:latin typeface="Helvetica"/>
                <a:cs typeface="Helvetica"/>
              </a:rPr>
              <a:t>Higher current will produce a greater change in temperature from quench </a:t>
            </a:r>
          </a:p>
          <a:p>
            <a:pPr lvl="1"/>
            <a:r>
              <a:rPr lang="en-US" sz="1600" dirty="0">
                <a:latin typeface="Helvetica"/>
                <a:cs typeface="Helvetica"/>
              </a:rPr>
              <a:t>Can detect small temperature changes</a:t>
            </a:r>
          </a:p>
          <a:p>
            <a:pPr lvl="1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D7A7BC-13B4-D8B3-194E-500DFF4E0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1083" y="1436402"/>
            <a:ext cx="3555264" cy="2695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A2AB91-BD8C-94AB-1013-4470FDE7F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115" y="3352489"/>
            <a:ext cx="3555264" cy="2673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598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5EFB8-7627-F842-8BC7-66C1B13F7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2600"/>
            <a:ext cx="12192000" cy="1080000"/>
          </a:xfrm>
        </p:spPr>
        <p:txBody>
          <a:bodyPr/>
          <a:lstStyle/>
          <a:p>
            <a:r>
              <a:rPr lang="en-US"/>
              <a:t>REBCO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DA4AE-6611-A21B-5B73-C4F927C02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462467-8552-48D1-7253-D50CC068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5BEA2-E98C-BA90-1847-E0A4552EE05B}"/>
              </a:ext>
            </a:extLst>
          </p:cNvPr>
          <p:cNvSpPr/>
          <p:nvPr/>
        </p:nvSpPr>
        <p:spPr>
          <a:xfrm>
            <a:off x="10016882" y="2924598"/>
            <a:ext cx="438669" cy="2488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FE35F-3AE2-FB2A-7244-D7C85987D1E6}"/>
              </a:ext>
            </a:extLst>
          </p:cNvPr>
          <p:cNvSpPr/>
          <p:nvPr/>
        </p:nvSpPr>
        <p:spPr>
          <a:xfrm>
            <a:off x="10016882" y="3233953"/>
            <a:ext cx="438669" cy="2488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75BDE51-E61E-2344-6ACB-B63C1CA40EA0}"/>
              </a:ext>
            </a:extLst>
          </p:cNvPr>
          <p:cNvCxnSpPr>
            <a:cxnSpLocks/>
          </p:cNvCxnSpPr>
          <p:nvPr/>
        </p:nvCxnSpPr>
        <p:spPr>
          <a:xfrm>
            <a:off x="10455551" y="3358392"/>
            <a:ext cx="2872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2B0B91E-1A35-7406-AF6F-CA3D79167950}"/>
              </a:ext>
            </a:extLst>
          </p:cNvPr>
          <p:cNvSpPr/>
          <p:nvPr/>
        </p:nvSpPr>
        <p:spPr>
          <a:xfrm>
            <a:off x="10016882" y="2057515"/>
            <a:ext cx="438669" cy="2488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B1D36E-EFBE-D0D7-17E6-F0F45CF5500A}"/>
              </a:ext>
            </a:extLst>
          </p:cNvPr>
          <p:cNvSpPr/>
          <p:nvPr/>
        </p:nvSpPr>
        <p:spPr>
          <a:xfrm>
            <a:off x="10016882" y="2381347"/>
            <a:ext cx="438669" cy="24887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A9DFF5-8BEE-FB1C-17B1-928AD0318749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0455551" y="2505786"/>
            <a:ext cx="2872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9322186-ECCC-3691-3064-96438560FD48}"/>
              </a:ext>
            </a:extLst>
          </p:cNvPr>
          <p:cNvSpPr txBox="1"/>
          <p:nvPr/>
        </p:nvSpPr>
        <p:spPr>
          <a:xfrm>
            <a:off x="10684725" y="2026575"/>
            <a:ext cx="614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SH: 1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99F8DD-3730-0C83-7C55-37760726C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504" y="3711169"/>
            <a:ext cx="4477713" cy="2078026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20EF160-54D1-EC83-838F-FD1526BA3E73}"/>
              </a:ext>
            </a:extLst>
          </p:cNvPr>
          <p:cNvGraphicFramePr>
            <a:graphicFrameLocks noGrp="1"/>
          </p:cNvGraphicFramePr>
          <p:nvPr/>
        </p:nvGraphicFramePr>
        <p:xfrm>
          <a:off x="8151800" y="1154784"/>
          <a:ext cx="2171650" cy="2702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25">
                  <a:extLst>
                    <a:ext uri="{9D8B030D-6E8A-4147-A177-3AD203B41FA5}">
                      <a16:colId xmlns:a16="http://schemas.microsoft.com/office/drawing/2014/main" val="3585149011"/>
                    </a:ext>
                  </a:extLst>
                </a:gridCol>
                <a:gridCol w="1085825">
                  <a:extLst>
                    <a:ext uri="{9D8B030D-6E8A-4147-A177-3AD203B41FA5}">
                      <a16:colId xmlns:a16="http://schemas.microsoft.com/office/drawing/2014/main" val="439193149"/>
                    </a:ext>
                  </a:extLst>
                </a:gridCol>
              </a:tblGrid>
              <a:tr h="3002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Gage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Location(m)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081966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4.461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084225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4.603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686737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4.699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114016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4.811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953963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/>
                        <a:t>4.916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937974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5.020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170634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5.125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549643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5.229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257366"/>
                  </a:ext>
                </a:extLst>
              </a:tr>
              <a:tr h="266879"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4C97"/>
                          </a:solidFill>
                        </a:rPr>
                        <a:t>5.334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248321"/>
                  </a:ext>
                </a:extLst>
              </a:tr>
            </a:tbl>
          </a:graphicData>
        </a:graphic>
      </p:graphicFrame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69A14CD-6A0D-5F17-CB50-7D61C7399361}"/>
              </a:ext>
            </a:extLst>
          </p:cNvPr>
          <p:cNvSpPr txBox="1">
            <a:spLocks/>
          </p:cNvSpPr>
          <p:nvPr/>
        </p:nvSpPr>
        <p:spPr>
          <a:xfrm>
            <a:off x="82855" y="4139431"/>
            <a:ext cx="3935082" cy="7119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90000"/>
              </a:lnSpc>
            </a:pPr>
            <a:r>
              <a:rPr lang="en-US" sz="1600"/>
              <a:t>The red dots indicate the spot on the fiber where the gage positions were recorded</a:t>
            </a:r>
          </a:p>
          <a:p>
            <a:pPr marL="457200" indent="-457200">
              <a:lnSpc>
                <a:spcPct val="90000"/>
              </a:lnSpc>
            </a:pPr>
            <a:endParaRPr lang="en-US" sz="180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B5AEC46-094C-828B-7B36-CD4C48EC7CE8}"/>
              </a:ext>
            </a:extLst>
          </p:cNvPr>
          <p:cNvGraphicFramePr>
            <a:graphicFrameLocks noGrp="1"/>
          </p:cNvGraphicFramePr>
          <p:nvPr/>
        </p:nvGraphicFramePr>
        <p:xfrm>
          <a:off x="150733" y="1152817"/>
          <a:ext cx="529001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2037">
                  <a:extLst>
                    <a:ext uri="{9D8B030D-6E8A-4147-A177-3AD203B41FA5}">
                      <a16:colId xmlns:a16="http://schemas.microsoft.com/office/drawing/2014/main" val="4038553200"/>
                    </a:ext>
                  </a:extLst>
                </a:gridCol>
                <a:gridCol w="706836">
                  <a:extLst>
                    <a:ext uri="{9D8B030D-6E8A-4147-A177-3AD203B41FA5}">
                      <a16:colId xmlns:a16="http://schemas.microsoft.com/office/drawing/2014/main" val="601051450"/>
                    </a:ext>
                  </a:extLst>
                </a:gridCol>
                <a:gridCol w="785375">
                  <a:extLst>
                    <a:ext uri="{9D8B030D-6E8A-4147-A177-3AD203B41FA5}">
                      <a16:colId xmlns:a16="http://schemas.microsoft.com/office/drawing/2014/main" val="660455571"/>
                    </a:ext>
                  </a:extLst>
                </a:gridCol>
                <a:gridCol w="880741">
                  <a:extLst>
                    <a:ext uri="{9D8B030D-6E8A-4147-A177-3AD203B41FA5}">
                      <a16:colId xmlns:a16="http://schemas.microsoft.com/office/drawing/2014/main" val="3025237703"/>
                    </a:ext>
                  </a:extLst>
                </a:gridCol>
                <a:gridCol w="774154">
                  <a:extLst>
                    <a:ext uri="{9D8B030D-6E8A-4147-A177-3AD203B41FA5}">
                      <a16:colId xmlns:a16="http://schemas.microsoft.com/office/drawing/2014/main" val="996411334"/>
                    </a:ext>
                  </a:extLst>
                </a:gridCol>
                <a:gridCol w="673178">
                  <a:extLst>
                    <a:ext uri="{9D8B030D-6E8A-4147-A177-3AD203B41FA5}">
                      <a16:colId xmlns:a16="http://schemas.microsoft.com/office/drawing/2014/main" val="2120742712"/>
                    </a:ext>
                  </a:extLst>
                </a:gridCol>
                <a:gridCol w="847690">
                  <a:extLst>
                    <a:ext uri="{9D8B030D-6E8A-4147-A177-3AD203B41FA5}">
                      <a16:colId xmlns:a16="http://schemas.microsoft.com/office/drawing/2014/main" val="2615866526"/>
                    </a:ext>
                  </a:extLst>
                </a:gridCol>
              </a:tblGrid>
              <a:tr h="637017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Test 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Current (A)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Magnetic Field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Gage 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Sample Rate (Hz)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Spot Heater</a:t>
                      </a:r>
                    </a:p>
                    <a:p>
                      <a:pPr algn="ctr"/>
                      <a:r>
                        <a:rPr lang="en-US" sz="1200"/>
                        <a:t>(Y or 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Spot Heater Pulse (</a:t>
                      </a:r>
                      <a:r>
                        <a:rPr lang="en-US" sz="1200" err="1"/>
                        <a:t>ms</a:t>
                      </a:r>
                      <a:r>
                        <a:rPr lang="en-US" sz="120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726159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650 (IC)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578981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515765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30, 40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633782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30, 40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49376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829917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0856918"/>
                  </a:ext>
                </a:extLst>
              </a:tr>
              <a:tr h="212339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354419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4CC643-74FE-7D89-AE9D-A0E5028E80D0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0455551" y="2181954"/>
            <a:ext cx="2872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419883-3F35-512D-6F0E-F4F65F684382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10455551" y="3049037"/>
            <a:ext cx="2872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FD2F100-E9DB-0F26-7CF6-75F6D30FD0F6}"/>
              </a:ext>
            </a:extLst>
          </p:cNvPr>
          <p:cNvSpPr txBox="1"/>
          <p:nvPr/>
        </p:nvSpPr>
        <p:spPr>
          <a:xfrm>
            <a:off x="10684725" y="2339832"/>
            <a:ext cx="614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SH: 2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DC265AC-8DAE-879E-5C45-D01CCB93C337}"/>
              </a:ext>
            </a:extLst>
          </p:cNvPr>
          <p:cNvCxnSpPr>
            <a:cxnSpLocks/>
          </p:cNvCxnSpPr>
          <p:nvPr/>
        </p:nvCxnSpPr>
        <p:spPr>
          <a:xfrm flipV="1">
            <a:off x="5714694" y="4896293"/>
            <a:ext cx="1295016" cy="9591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7E88CC-653F-7AF3-7504-05C86C067872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7394944" y="5202683"/>
            <a:ext cx="168908" cy="664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218206A-3DAE-0AAA-D977-B5C6A15EB27A}"/>
              </a:ext>
            </a:extLst>
          </p:cNvPr>
          <p:cNvSpPr txBox="1"/>
          <p:nvPr/>
        </p:nvSpPr>
        <p:spPr>
          <a:xfrm>
            <a:off x="5283379" y="5855429"/>
            <a:ext cx="11758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Spot Heater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59BE17-9005-6A6D-48DE-C3AA1C651039}"/>
              </a:ext>
            </a:extLst>
          </p:cNvPr>
          <p:cNvSpPr txBox="1"/>
          <p:nvPr/>
        </p:nvSpPr>
        <p:spPr>
          <a:xfrm>
            <a:off x="6975903" y="5867028"/>
            <a:ext cx="117589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Spot Heater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19CA7BA-AD62-243A-2444-1916EAF2AC7E}"/>
              </a:ext>
            </a:extLst>
          </p:cNvPr>
          <p:cNvSpPr txBox="1"/>
          <p:nvPr/>
        </p:nvSpPr>
        <p:spPr>
          <a:xfrm>
            <a:off x="10742816" y="2895148"/>
            <a:ext cx="614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SH: 1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785993C-4F5D-70F2-44CE-90C5940DC326}"/>
              </a:ext>
            </a:extLst>
          </p:cNvPr>
          <p:cNvSpPr txBox="1"/>
          <p:nvPr/>
        </p:nvSpPr>
        <p:spPr>
          <a:xfrm>
            <a:off x="10742816" y="3208405"/>
            <a:ext cx="614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SH: 2</a:t>
            </a:r>
          </a:p>
        </p:txBody>
      </p:sp>
    </p:spTree>
    <p:extLst>
      <p:ext uri="{BB962C8B-B14F-4D97-AF65-F5344CB8AC3E}">
        <p14:creationId xmlns:p14="http://schemas.microsoft.com/office/powerpoint/2010/main" val="1437443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3C2E9-AB7A-D1D8-84D3-F13BAFF88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REBCO Test: critical current measurements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8CBA09-8ABD-EAFA-A35B-A62882F0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5337C1-40F4-23F8-AE9E-FF704D1CB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940D6EC-30A6-42BE-43DD-BC608B0E17F1}"/>
              </a:ext>
            </a:extLst>
          </p:cNvPr>
          <p:cNvSpPr txBox="1">
            <a:spLocks/>
          </p:cNvSpPr>
          <p:nvPr/>
        </p:nvSpPr>
        <p:spPr>
          <a:xfrm>
            <a:off x="605937" y="1085796"/>
            <a:ext cx="4836008" cy="30635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Ramp to IC = 650A</a:t>
            </a:r>
          </a:p>
          <a:p>
            <a:r>
              <a:rPr lang="en-US" sz="2000"/>
              <a:t>No clear voltage rise in the data</a:t>
            </a:r>
          </a:p>
          <a:p>
            <a:r>
              <a:rPr lang="en-US" sz="2000"/>
              <a:t>The quench start propagated at the end of the barrel</a:t>
            </a:r>
          </a:p>
          <a:p>
            <a:r>
              <a:rPr lang="en-US" sz="2000"/>
              <a:t>Sample was degraded after reaching </a:t>
            </a:r>
            <a:r>
              <a:rPr lang="en-US" sz="2000" err="1"/>
              <a:t>Ic</a:t>
            </a:r>
            <a:endParaRPr lang="en-US" sz="20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519364-0100-BB7C-7D4B-AD0A49CFB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649" y="3052464"/>
            <a:ext cx="4185436" cy="316643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237CE5-7393-8197-8116-AFC604E1A0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184"/>
          <a:stretch/>
        </p:blipFill>
        <p:spPr>
          <a:xfrm>
            <a:off x="6602683" y="982590"/>
            <a:ext cx="3024698" cy="2069874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C30F39-A775-9213-8443-63CA9AF5DEC1}"/>
              </a:ext>
            </a:extLst>
          </p:cNvPr>
          <p:cNvCxnSpPr>
            <a:cxnSpLocks/>
          </p:cNvCxnSpPr>
          <p:nvPr/>
        </p:nvCxnSpPr>
        <p:spPr>
          <a:xfrm>
            <a:off x="8228832" y="3297749"/>
            <a:ext cx="0" cy="2520049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B88E9A2-652D-C90C-87D9-6408058422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492" y="3297749"/>
            <a:ext cx="4604940" cy="279310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22516A1-8ED1-BA46-6E82-508AA2550FD2}"/>
              </a:ext>
            </a:extLst>
          </p:cNvPr>
          <p:cNvCxnSpPr>
            <a:cxnSpLocks/>
          </p:cNvCxnSpPr>
          <p:nvPr/>
        </p:nvCxnSpPr>
        <p:spPr>
          <a:xfrm flipH="1" flipV="1">
            <a:off x="6461874" y="5077885"/>
            <a:ext cx="3158435" cy="890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04148D-FAA1-5A3B-8009-6CC1CACA3E38}"/>
              </a:ext>
            </a:extLst>
          </p:cNvPr>
          <p:cNvCxnSpPr>
            <a:cxnSpLocks/>
          </p:cNvCxnSpPr>
          <p:nvPr/>
        </p:nvCxnSpPr>
        <p:spPr>
          <a:xfrm flipH="1" flipV="1">
            <a:off x="6417700" y="5365015"/>
            <a:ext cx="3158435" cy="8907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488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AC894-3707-F00B-01B1-A25EA62A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REBCO Test: critical current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6B747-655E-D23E-7D84-6609E432C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C73241-59E7-41AD-6C3D-398EFE30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FEEDB0-3376-A4C0-23E7-F9949AB19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658" y="1209569"/>
            <a:ext cx="7202510" cy="44895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3EE3F8-DF8C-2A30-D020-6954F9C757B8}"/>
              </a:ext>
            </a:extLst>
          </p:cNvPr>
          <p:cNvSpPr txBox="1"/>
          <p:nvPr/>
        </p:nvSpPr>
        <p:spPr>
          <a:xfrm>
            <a:off x="7804597" y="1775702"/>
            <a:ext cx="415457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seconds of data during quench at IC</a:t>
            </a:r>
          </a:p>
          <a:p>
            <a:pPr lvl="1"/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collected every 12 </a:t>
            </a:r>
            <a:r>
              <a:rPr lang="en-US" sz="160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ms</a:t>
            </a:r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lvl="1"/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Heat propagation began at the end of the barrel</a:t>
            </a:r>
          </a:p>
          <a:p>
            <a:pPr lvl="1"/>
            <a:r>
              <a:rPr 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 variation is large~ 242 K </a:t>
            </a:r>
          </a:p>
          <a:p>
            <a:pPr marL="457200" lvl="1" indent="0">
              <a:buNone/>
            </a:pPr>
            <a:endParaRPr lang="en-US" sz="1600">
              <a:solidFill>
                <a:srgbClr val="50504E"/>
              </a:solidFill>
              <a:highlight>
                <a:srgbClr val="FFFF0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8E0719-6272-23BB-9BAB-05666E4C9906}"/>
              </a:ext>
            </a:extLst>
          </p:cNvPr>
          <p:cNvSpPr txBox="1"/>
          <p:nvPr/>
        </p:nvSpPr>
        <p:spPr>
          <a:xfrm>
            <a:off x="3238500" y="5812367"/>
            <a:ext cx="1686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Fiber length (m)</a:t>
            </a:r>
          </a:p>
        </p:txBody>
      </p:sp>
    </p:spTree>
    <p:extLst>
      <p:ext uri="{BB962C8B-B14F-4D97-AF65-F5344CB8AC3E}">
        <p14:creationId xmlns:p14="http://schemas.microsoft.com/office/powerpoint/2010/main" val="3645588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7B780-4213-BE18-51B1-3BDC2A4FD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REBCO TEST with spot heater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D8173-70DA-ECF7-9D44-66448AA97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4EF30B-F029-2146-DDB3-76E91BD30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F8D8ED0-1EC2-A1A2-9102-33BE9BFE7A3C}"/>
              </a:ext>
            </a:extLst>
          </p:cNvPr>
          <p:cNvSpPr txBox="1">
            <a:spLocks/>
          </p:cNvSpPr>
          <p:nvPr/>
        </p:nvSpPr>
        <p:spPr>
          <a:xfrm>
            <a:off x="228601" y="1428750"/>
            <a:ext cx="4820652" cy="170391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>
                <a:latin typeface="Helvetica" panose="020B0604020202020204" pitchFamily="34" charset="0"/>
                <a:cs typeface="Helvetica" panose="020B0604020202020204" pitchFamily="34" charset="0"/>
              </a:rPr>
              <a:t>Ramp to 80% of IC (I = 580 A) found in first test </a:t>
            </a:r>
          </a:p>
          <a:p>
            <a:r>
              <a:rPr lang="en-US" sz="1600">
                <a:latin typeface="Helvetica" panose="020B0604020202020204" pitchFamily="34" charset="0"/>
                <a:cs typeface="Helvetica" panose="020B0604020202020204" pitchFamily="34" charset="0"/>
              </a:rPr>
              <a:t>Quenched at ~ 160 A: sample was degraded after the first quench</a:t>
            </a:r>
          </a:p>
          <a:p>
            <a:r>
              <a:rPr lang="en-US" sz="1600">
                <a:latin typeface="Helvetica" panose="020B0604020202020204" pitchFamily="34" charset="0"/>
                <a:cs typeface="Helvetica" panose="020B0604020202020204" pitchFamily="34" charset="0"/>
              </a:rPr>
              <a:t>Similar to run #1, quench propagated from the end of the barrel</a:t>
            </a:r>
          </a:p>
          <a:p>
            <a:pPr marL="457200" lvl="1" indent="0">
              <a:buFont typeface="Arial" pitchFamily="34" charset="0"/>
              <a:buNone/>
            </a:pPr>
            <a:endParaRPr 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F79758-0027-B15A-8923-2593546F6CD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799"/>
          <a:stretch/>
        </p:blipFill>
        <p:spPr>
          <a:xfrm>
            <a:off x="8235771" y="3429000"/>
            <a:ext cx="3727628" cy="26322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E6FA9F-12AF-DD15-23B9-FE665E8A287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015"/>
          <a:stretch/>
        </p:blipFill>
        <p:spPr>
          <a:xfrm>
            <a:off x="5049253" y="1288918"/>
            <a:ext cx="3859675" cy="2724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AB515A-AB85-CC07-B537-38F413E2F1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420"/>
          <a:stretch/>
        </p:blipFill>
        <p:spPr>
          <a:xfrm>
            <a:off x="130529" y="2864919"/>
            <a:ext cx="4301211" cy="303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07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3BD8AB29-9868-3ABD-57DC-39BDD5410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Experiment with STAR wire in liquid N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E0177D-9955-40F6-FD9D-1460A0EE9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4B3CFD2-54BD-3742-16E8-8579E7830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8F5A5D8-8320-A822-1AFF-4AEFB0A8CE7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243817" y="1180491"/>
            <a:ext cx="3147620" cy="1519779"/>
          </a:xfrm>
        </p:spPr>
        <p:txBody>
          <a:bodyPr vert="horz" lIns="0" tIns="0" rIns="0" bIns="0" rtlCol="0" anchor="t">
            <a:normAutofit/>
          </a:bodyPr>
          <a:lstStyle/>
          <a:p>
            <a:r>
              <a:rPr lang="it-IT" sz="1800" b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Fiber in direct contact in Liquid N</a:t>
            </a:r>
          </a:p>
          <a:p>
            <a:r>
              <a:rPr lang="it-IT" sz="1800" b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Fiber wrapped with Kapton</a:t>
            </a:r>
          </a:p>
          <a:p>
            <a:r>
              <a:rPr lang="it-IT" sz="1800" b="1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Fiber impregnated in wax</a:t>
            </a:r>
          </a:p>
        </p:txBody>
      </p:sp>
      <p:pic>
        <p:nvPicPr>
          <p:cNvPr id="2" name="Immagine 1" descr="Immagine che contiene Ricambio auto, interno, macchina, ruota&#10;&#10;Descrizione generata automaticamente">
            <a:extLst>
              <a:ext uri="{FF2B5EF4-FFF2-40B4-BE49-F238E27FC236}">
                <a16:creationId xmlns:a16="http://schemas.microsoft.com/office/drawing/2014/main" id="{05779504-03DC-6D0C-12D1-1370C8E1C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4117" y="1244600"/>
            <a:ext cx="3657600" cy="4876800"/>
          </a:xfrm>
          <a:prstGeom prst="rect">
            <a:avLst/>
          </a:prstGeom>
        </p:spPr>
      </p:pic>
      <p:pic>
        <p:nvPicPr>
          <p:cNvPr id="8" name="Immagine 10" descr="Immagine che contiene strumento, metallo, acciaio, ferro&#10;&#10;Descrizione generata automaticamente">
            <a:extLst>
              <a:ext uri="{FF2B5EF4-FFF2-40B4-BE49-F238E27FC236}">
                <a16:creationId xmlns:a16="http://schemas.microsoft.com/office/drawing/2014/main" id="{14E3FEEA-92A3-D9A8-4062-92D361B6309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881" b="44219"/>
          <a:stretch/>
        </p:blipFill>
        <p:spPr>
          <a:xfrm>
            <a:off x="4468546" y="1180491"/>
            <a:ext cx="4781546" cy="1032183"/>
          </a:xfrm>
          <a:prstGeom prst="rect">
            <a:avLst/>
          </a:prstGeom>
        </p:spPr>
      </p:pic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F1727963-A93E-ABCA-7F9D-A337E723A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606" y="3489817"/>
            <a:ext cx="3514501" cy="23178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052C2E-2662-37C9-9DEB-E494AF8052B8}"/>
              </a:ext>
            </a:extLst>
          </p:cNvPr>
          <p:cNvSpPr txBox="1"/>
          <p:nvPr/>
        </p:nvSpPr>
        <p:spPr>
          <a:xfrm>
            <a:off x="4988582" y="2630166"/>
            <a:ext cx="32540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No temperature variation observed in the fiber</a:t>
            </a:r>
          </a:p>
          <a:p>
            <a:endParaRPr lang="en-US"/>
          </a:p>
          <a:p>
            <a:r>
              <a:rPr lang="en-US"/>
              <a:t>Wax case: Max current 700 A,</a:t>
            </a:r>
          </a:p>
          <a:p>
            <a:r>
              <a:rPr lang="en-US"/>
              <a:t>Voltage threshold 50 mV</a:t>
            </a:r>
          </a:p>
          <a:p>
            <a:endParaRPr lang="en-US"/>
          </a:p>
          <a:p>
            <a:r>
              <a:rPr lang="en-US"/>
              <a:t>11 tapes: </a:t>
            </a:r>
          </a:p>
        </p:txBody>
      </p:sp>
    </p:spTree>
    <p:extLst>
      <p:ext uri="{BB962C8B-B14F-4D97-AF65-F5344CB8AC3E}">
        <p14:creationId xmlns:p14="http://schemas.microsoft.com/office/powerpoint/2010/main" val="8988949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5F6A7-D8D4-5DDF-7AED-7D94CB1C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Fiber on Small Sample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03C848-68EB-1484-CB32-64E2C724D6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1717675"/>
            <a:ext cx="4616451" cy="395128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Calibri"/>
                <a:cs typeface="Calibri"/>
              </a:rPr>
              <a:t>Test Objective:</a:t>
            </a:r>
          </a:p>
          <a:p>
            <a:pPr lvl="1"/>
            <a:r>
              <a:rPr lang="en-US">
                <a:ea typeface="Calibri"/>
                <a:cs typeface="Calibri"/>
              </a:rPr>
              <a:t>Measurement of composite stacks usually relies on strain gages to determine stack modulus and </a:t>
            </a:r>
            <a:r>
              <a:rPr lang="en-US" err="1">
                <a:ea typeface="Calibri"/>
                <a:cs typeface="Calibri"/>
              </a:rPr>
              <a:t>Poissons</a:t>
            </a:r>
            <a:r>
              <a:rPr lang="en-US">
                <a:ea typeface="Calibri"/>
                <a:cs typeface="Calibri"/>
              </a:rPr>
              <a:t> ratio.</a:t>
            </a:r>
          </a:p>
          <a:p>
            <a:pPr lvl="1"/>
            <a:r>
              <a:rPr lang="en-US">
                <a:ea typeface="Calibri"/>
                <a:cs typeface="Calibri"/>
              </a:rPr>
              <a:t>Strain gages are sensitive to placement</a:t>
            </a:r>
          </a:p>
          <a:p>
            <a:pPr lvl="2"/>
            <a:r>
              <a:rPr lang="en-US">
                <a:ea typeface="Calibri"/>
                <a:cs typeface="Calibri"/>
              </a:rPr>
              <a:t>Does the gage cover 3 cables and 2 layers of insulation or 3 layers of insulation?</a:t>
            </a:r>
          </a:p>
          <a:p>
            <a:pPr lvl="2"/>
            <a:r>
              <a:rPr lang="en-US">
                <a:ea typeface="Calibri"/>
                <a:cs typeface="Calibri"/>
              </a:rPr>
              <a:t>Is the loading even?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C011D1-EA74-B4F2-C575-1CB7198C66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0B2A35D-5E63-D806-E8A2-2DAA4EDEE7E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ED5035-C995-B008-F19B-916404A19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B76BF6-2A4E-8628-C009-7BE46B344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CCAF1F-7A2E-D67E-27E0-75511E1EC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8261" y="1080000"/>
            <a:ext cx="2907553" cy="24293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D9454F-0128-EE22-5A83-9C626F0F0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4550" y="2939698"/>
            <a:ext cx="3915321" cy="301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7C8295-76DE-E289-6E9A-2A6F41A4E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4190" y="3900675"/>
            <a:ext cx="2669799" cy="205160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6F40B9-774B-40C7-A215-BE7890EBD15E}"/>
              </a:ext>
            </a:extLst>
          </p:cNvPr>
          <p:cNvSpPr txBox="1"/>
          <p:nvPr/>
        </p:nvSpPr>
        <p:spPr>
          <a:xfrm>
            <a:off x="9419436" y="4753582"/>
            <a:ext cx="28865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Composite measurement using Luna Fiber on QXF Stack</a:t>
            </a:r>
          </a:p>
          <a:p>
            <a:endParaRPr lang="en-US"/>
          </a:p>
          <a:p>
            <a:r>
              <a:rPr lang="en-US"/>
              <a:t>~18 </a:t>
            </a:r>
            <a:r>
              <a:rPr lang="en-US" err="1"/>
              <a:t>GPa</a:t>
            </a:r>
            <a:r>
              <a:rPr lang="en-US"/>
              <a:t>  to 30 </a:t>
            </a:r>
            <a:r>
              <a:rPr lang="en-US" err="1"/>
              <a:t>kN</a:t>
            </a:r>
            <a:endParaRPr lang="en-US"/>
          </a:p>
        </p:txBody>
      </p:sp>
      <p:pic>
        <p:nvPicPr>
          <p:cNvPr id="14" name="Picture 13" descr="A football ball on a beach&#10;&#10;Description automatically generated with medium confidence">
            <a:extLst>
              <a:ext uri="{FF2B5EF4-FFF2-40B4-BE49-F238E27FC236}">
                <a16:creationId xmlns:a16="http://schemas.microsoft.com/office/drawing/2014/main" id="{116C6030-5278-C766-4C26-7D270C91CAE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5"/>
          <a:srcRect l="21247" t="18498" r="19634" b="18498"/>
          <a:stretch/>
        </p:blipFill>
        <p:spPr>
          <a:xfrm>
            <a:off x="9423151" y="1400783"/>
            <a:ext cx="1756880" cy="24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60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CFB3C-74D5-A604-946D-A16E00A39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Fiber on QXF Coil Section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5632E3D-A04A-40D8-1560-2A4E7BD5D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1302441"/>
            <a:ext cx="4635961" cy="482372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Calibri"/>
                <a:cs typeface="Calibri"/>
              </a:rPr>
              <a:t>Test objective: Measure strain gradients near the wedge pole transition and effects of cooldown</a:t>
            </a:r>
          </a:p>
          <a:p>
            <a:r>
              <a:rPr lang="en-US">
                <a:ea typeface="Calibri"/>
                <a:cs typeface="Calibri"/>
              </a:rPr>
              <a:t>Data shown</a:t>
            </a:r>
          </a:p>
          <a:p>
            <a:pPr lvl="1"/>
            <a:r>
              <a:rPr lang="en-US">
                <a:ea typeface="Calibri"/>
                <a:cs typeface="Calibri"/>
              </a:rPr>
              <a:t>Data in region of interest lost</a:t>
            </a:r>
          </a:p>
          <a:p>
            <a:pPr lvl="2"/>
            <a:r>
              <a:rPr lang="en-US">
                <a:ea typeface="Calibri"/>
                <a:cs typeface="Calibri"/>
              </a:rPr>
              <a:t>High strain gradient</a:t>
            </a:r>
            <a:br>
              <a:rPr lang="en-US">
                <a:ea typeface="Calibri"/>
                <a:cs typeface="Calibri"/>
              </a:rPr>
            </a:br>
            <a:endParaRPr lang="en-US">
              <a:ea typeface="Calibri"/>
              <a:cs typeface="Calibri"/>
            </a:endParaRPr>
          </a:p>
          <a:p>
            <a:pPr lvl="1"/>
            <a:r>
              <a:rPr lang="en-US">
                <a:ea typeface="Calibri"/>
                <a:cs typeface="Calibri"/>
              </a:rPr>
              <a:t>Fiber over magnet parts shows smooth strain behavior</a:t>
            </a:r>
          </a:p>
          <a:p>
            <a:pPr lvl="1"/>
            <a:r>
              <a:rPr lang="en-US">
                <a:ea typeface="Calibri"/>
                <a:cs typeface="Calibri"/>
              </a:rPr>
              <a:t>Fiber on coil is all over the place, lost several points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D66C1FD-8E0C-7C72-3521-81482BB8C5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974EA01-4378-6D96-D257-21772177B6E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B434EA-81C1-2984-81CB-E5E8BC7AB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DF31C-A459-9364-4994-289C70BD7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6" name="Picture Placeholder 4">
            <a:extLst>
              <a:ext uri="{FF2B5EF4-FFF2-40B4-BE49-F238E27FC236}">
                <a16:creationId xmlns:a16="http://schemas.microsoft.com/office/drawing/2014/main" id="{41B529F3-99C9-3999-D2F5-0B05A27617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22" r="164"/>
          <a:stretch/>
        </p:blipFill>
        <p:spPr>
          <a:xfrm>
            <a:off x="9059317" y="3536444"/>
            <a:ext cx="2947982" cy="2476442"/>
          </a:xfrm>
          <a:prstGeom prst="rect">
            <a:avLst/>
          </a:prstGeom>
        </p:spPr>
      </p:pic>
      <p:pic>
        <p:nvPicPr>
          <p:cNvPr id="7" name="Picture Placeholder 2">
            <a:extLst>
              <a:ext uri="{FF2B5EF4-FFF2-40B4-BE49-F238E27FC236}">
                <a16:creationId xmlns:a16="http://schemas.microsoft.com/office/drawing/2014/main" id="{EBEF737D-752D-BF23-A7B7-D0AD51DE4B8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" r="1133"/>
          <a:stretch>
            <a:fillRect/>
          </a:stretch>
        </p:blipFill>
        <p:spPr>
          <a:xfrm>
            <a:off x="9059316" y="1304742"/>
            <a:ext cx="2947982" cy="20168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B1F0EF7-8CD4-F7DF-8B71-1BAD895ECB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3"/>
          <a:stretch/>
        </p:blipFill>
        <p:spPr>
          <a:xfrm>
            <a:off x="5269439" y="1170241"/>
            <a:ext cx="3468161" cy="247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959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4086EE4-3B81-188A-3941-5962BE3C1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defPPr>
              <a:defRPr lang="en-US"/>
            </a:defPPr>
            <a:lvl1pPr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3700">
                <a:solidFill>
                  <a:schemeClr val="bg1"/>
                </a:solidFill>
                <a:latin typeface="Calibri"/>
              </a:rPr>
              <a:t>Fiber optics sensor overview</a:t>
            </a:r>
          </a:p>
        </p:txBody>
      </p:sp>
      <p:pic>
        <p:nvPicPr>
          <p:cNvPr id="6" name="Picture 2" descr="Enhanced Strain Measurement Range of an FBG Sensor Embedded in ...">
            <a:extLst>
              <a:ext uri="{FF2B5EF4-FFF2-40B4-BE49-F238E27FC236}">
                <a16:creationId xmlns:a16="http://schemas.microsoft.com/office/drawing/2014/main" id="{C07A3B6A-65C2-FA58-6D06-967D2F25885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600" y="1240323"/>
            <a:ext cx="4114801" cy="262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EBECFB7-EECE-A94E-9A7C-AA526C0534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928731" y="5189336"/>
            <a:ext cx="8653669" cy="936833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>
                <a:ea typeface="Calibri"/>
                <a:cs typeface="Calibri"/>
              </a:rPr>
              <a:t>We primarily use a Luna </a:t>
            </a:r>
            <a:r>
              <a:rPr lang="en-US" dirty="0" err="1">
                <a:ea typeface="Calibri"/>
                <a:cs typeface="Calibri"/>
              </a:rPr>
              <a:t>ODiSI</a:t>
            </a:r>
            <a:r>
              <a:rPr lang="en-US" dirty="0">
                <a:ea typeface="Calibri"/>
                <a:cs typeface="Calibri"/>
              </a:rPr>
              <a:t> 6108 for distributed sensing</a:t>
            </a:r>
          </a:p>
          <a:p>
            <a:pPr lvl="1"/>
            <a:r>
              <a:rPr lang="en-US" dirty="0">
                <a:ea typeface="Calibri"/>
                <a:cs typeface="Calibri"/>
              </a:rPr>
              <a:t>8 channels up to 384,000 measurements per second</a:t>
            </a:r>
          </a:p>
          <a:p>
            <a:pPr lvl="1"/>
            <a:r>
              <a:rPr lang="en-US" dirty="0">
                <a:ea typeface="Calibri"/>
                <a:cs typeface="Calibri"/>
              </a:rPr>
              <a:t>To 250 Hz</a:t>
            </a:r>
          </a:p>
          <a:p>
            <a:pPr lvl="1"/>
            <a:r>
              <a:rPr lang="en-US" dirty="0">
                <a:ea typeface="Calibri"/>
                <a:cs typeface="Calibri"/>
              </a:rPr>
              <a:t>And 0.65mm gage pitch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2932BE-C34C-2BFA-4DD9-7F6A3D1A5B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199" y="2181292"/>
            <a:ext cx="3297950" cy="1512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02B098-1A4E-96FF-1105-DEB3116511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3568" y="3260350"/>
            <a:ext cx="2895158" cy="18313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9D7045B-9C36-9BE3-40BB-5EE5649BE432}"/>
              </a:ext>
            </a:extLst>
          </p:cNvPr>
          <p:cNvSpPr txBox="1"/>
          <p:nvPr/>
        </p:nvSpPr>
        <p:spPr>
          <a:xfrm>
            <a:off x="-1702" y="3919938"/>
            <a:ext cx="5446364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 sz="2800">
                <a:solidFill>
                  <a:schemeClr val="accent6">
                    <a:lumMod val="75000"/>
                  </a:schemeClr>
                </a:solidFill>
                <a:latin typeface="Helvetica"/>
                <a:cs typeface="Helvetica"/>
              </a:rPr>
              <a:t>FBG sensor: discrete sensor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83FEE0-BA7E-CA5C-8600-47B4C21F5056}"/>
              </a:ext>
            </a:extLst>
          </p:cNvPr>
          <p:cNvSpPr txBox="1"/>
          <p:nvPr/>
        </p:nvSpPr>
        <p:spPr>
          <a:xfrm>
            <a:off x="6094437" y="1245666"/>
            <a:ext cx="5678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609585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1219170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828754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2438339" algn="l" defTabSz="609585" rtl="0" fontAlgn="base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3047924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3657509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4267093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4876678" algn="l" defTabSz="609585" rtl="0" eaLnBrk="1" latinLnBrk="0" hangingPunct="1">
              <a:defRPr sz="32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algn="ctr"/>
            <a:r>
              <a:rPr lang="en-US" sz="2800">
                <a:solidFill>
                  <a:schemeClr val="accent6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Rayleigh sensor: distributed sensor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AF911-C459-F877-19CA-3C1374C25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693E69-4F71-A679-0332-1612B4BC9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986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AF032-2670-733B-3483-9F9307DFD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I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C01EB3-6760-9760-994F-3D1B0FED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DE812-B017-D00D-6E57-B5F0537F5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323454D-9AD2-C9E2-BCCB-3D3592FE5593}"/>
              </a:ext>
            </a:extLst>
          </p:cNvPr>
          <p:cNvSpPr txBox="1">
            <a:spLocks/>
          </p:cNvSpPr>
          <p:nvPr/>
        </p:nvSpPr>
        <p:spPr>
          <a:xfrm>
            <a:off x="351367" y="1219536"/>
            <a:ext cx="11949792" cy="505936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Helvetica"/>
                <a:cs typeface="Helvetica"/>
              </a:rPr>
              <a:t>Three tests were performed using fiber optics:</a:t>
            </a:r>
          </a:p>
          <a:p>
            <a:r>
              <a:rPr lang="en-US" sz="1800" dirty="0">
                <a:latin typeface="Helvetica"/>
                <a:cs typeface="Helvetica"/>
              </a:rPr>
              <a:t>Two tests in liquid He with fibers installed on REBCO tape and Nb3Sn strands. </a:t>
            </a:r>
          </a:p>
          <a:p>
            <a:r>
              <a:rPr lang="en-US" sz="1800" dirty="0">
                <a:latin typeface="Helvetica"/>
                <a:cs typeface="Helvetica"/>
              </a:rPr>
              <a:t>Test on wax impregnated REBCO STAR wire in liquid N</a:t>
            </a:r>
          </a:p>
          <a:p>
            <a:r>
              <a:rPr lang="en-US" sz="1800" b="1" dirty="0">
                <a:latin typeface="Helvetica"/>
                <a:cs typeface="Helvetica"/>
              </a:rPr>
              <a:t>REBCO tape results</a:t>
            </a:r>
          </a:p>
          <a:p>
            <a:pPr lvl="1"/>
            <a:r>
              <a:rPr lang="en-US" sz="1800" dirty="0">
                <a:latin typeface="Helvetica"/>
                <a:cs typeface="Helvetica"/>
              </a:rPr>
              <a:t>Quench at IC was clearly observed</a:t>
            </a:r>
          </a:p>
          <a:p>
            <a:pPr lvl="1"/>
            <a:r>
              <a:rPr lang="en-US" sz="1800" dirty="0">
                <a:latin typeface="Helvetica"/>
                <a:cs typeface="Helvetica"/>
              </a:rPr>
              <a:t>Tape was degraded from IC run</a:t>
            </a:r>
          </a:p>
          <a:p>
            <a:pPr lvl="1"/>
            <a:r>
              <a:rPr lang="en-US" sz="1800" dirty="0">
                <a:latin typeface="Helvetica"/>
                <a:cs typeface="Helvetica"/>
              </a:rPr>
              <a:t>Tests with a spot heater were inconclusive because samples were degraded </a:t>
            </a:r>
          </a:p>
          <a:p>
            <a:r>
              <a:rPr lang="en-US" sz="1800" b="1" dirty="0">
                <a:latin typeface="Helvetica"/>
                <a:cs typeface="Helvetica"/>
              </a:rPr>
              <a:t>Nb3Sn sample</a:t>
            </a:r>
          </a:p>
          <a:p>
            <a:pPr lvl="1"/>
            <a:r>
              <a:rPr lang="en-US" sz="1800" dirty="0">
                <a:latin typeface="Helvetica"/>
                <a:cs typeface="Helvetica"/>
              </a:rPr>
              <a:t>Minimum quench power and change in temperature could be estimated with the fiber data </a:t>
            </a:r>
          </a:p>
          <a:p>
            <a:r>
              <a:rPr lang="en-US" sz="2200" dirty="0">
                <a:latin typeface="Helvetica"/>
                <a:cs typeface="Helvetica"/>
              </a:rPr>
              <a:t>On short </a:t>
            </a:r>
            <a:r>
              <a:rPr lang="en-US" sz="2200" dirty="0" err="1">
                <a:latin typeface="Helvetica"/>
                <a:cs typeface="Helvetica"/>
              </a:rPr>
              <a:t>smples</a:t>
            </a:r>
            <a:r>
              <a:rPr lang="en-US" sz="2200" dirty="0">
                <a:latin typeface="Helvetica"/>
                <a:cs typeface="Helvetica"/>
              </a:rPr>
              <a:t>, a dedicated fixture for testing with integrated fibers should be considered</a:t>
            </a:r>
          </a:p>
          <a:p>
            <a:r>
              <a:rPr lang="en-US" sz="1800" b="1" dirty="0">
                <a:latin typeface="Helvetica"/>
                <a:cs typeface="Helvetica"/>
              </a:rPr>
              <a:t>STAR wire in liquid N</a:t>
            </a:r>
          </a:p>
          <a:p>
            <a:pPr lvl="1"/>
            <a:r>
              <a:rPr lang="en-US" sz="1800" dirty="0">
                <a:latin typeface="Helvetica"/>
                <a:cs typeface="Helvetica"/>
              </a:rPr>
              <a:t>No Temperature variations observed. Power is probably too low</a:t>
            </a:r>
          </a:p>
          <a:p>
            <a:r>
              <a:rPr lang="en-US" sz="2200" dirty="0">
                <a:latin typeface="Helvetica"/>
                <a:cs typeface="Helvetica"/>
              </a:rPr>
              <a:t>Technical details</a:t>
            </a:r>
            <a:endParaRPr 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1800" dirty="0">
                <a:latin typeface="Helvetica"/>
                <a:cs typeface="Helvetica"/>
              </a:rPr>
              <a:t>Integration between datasets could use some work</a:t>
            </a: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800" b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endParaRPr lang="en-US" sz="18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469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942393-548B-1FF6-E761-EC32C6FF6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Fiber Grids</a:t>
            </a:r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615D9B8-7D71-754C-63A5-12F70AFA13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>
                <a:ea typeface="+mn-lt"/>
                <a:cs typeface="+mn-lt"/>
              </a:rPr>
              <a:t>Distributed fibers are very interesting on their own, but consider that along the length of the fiber, most measurements are nearly redundant as the sensors are typically arranged in a linear fashion</a:t>
            </a:r>
          </a:p>
          <a:p>
            <a:r>
              <a:rPr lang="en-US">
                <a:ea typeface="+mn-lt"/>
                <a:cs typeface="+mn-lt"/>
              </a:rPr>
              <a:t>To extract the most information from the fiber, considering the large amount of data that may be obtained, additional dimensions are added.</a:t>
            </a:r>
          </a:p>
          <a:p>
            <a:r>
              <a:rPr lang="en-US">
                <a:ea typeface="+mn-lt"/>
                <a:cs typeface="+mn-lt"/>
              </a:rPr>
              <a:t>Arranging fibers in 3 directions, it becomes possible to solve the 2d strain state of a surface (rosette)</a:t>
            </a:r>
          </a:p>
          <a:p>
            <a:endParaRPr lang="en-US">
              <a:ea typeface="+mn-lt"/>
              <a:cs typeface="+mn-lt"/>
            </a:endParaRPr>
          </a:p>
          <a:p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After obtaining strain measurements in 3 directions, each direction is interpolated onto a rectangular grid </a:t>
            </a:r>
          </a:p>
          <a:p>
            <a:pPr lvl="1"/>
            <a:r>
              <a:rPr lang="en-US">
                <a:ea typeface="+mn-lt"/>
                <a:cs typeface="+mn-lt"/>
              </a:rPr>
              <a:t>Interpolation only valid within area bounded by points with all directions measured </a:t>
            </a:r>
          </a:p>
          <a:p>
            <a:pPr lvl="1"/>
            <a:r>
              <a:rPr lang="en-US">
                <a:ea typeface="+mn-lt"/>
                <a:cs typeface="+mn-lt"/>
              </a:rPr>
              <a:t>Principal strain calculated on grid </a:t>
            </a:r>
          </a:p>
          <a:p>
            <a:pPr lvl="1"/>
            <a:r>
              <a:rPr lang="en-US">
                <a:ea typeface="+mn-lt"/>
                <a:cs typeface="+mn-lt"/>
              </a:rPr>
              <a:t>X strain is the 0° orientation fiber </a:t>
            </a:r>
          </a:p>
          <a:p>
            <a:pPr lvl="1"/>
            <a:r>
              <a:rPr lang="en-US">
                <a:ea typeface="+mn-lt"/>
                <a:cs typeface="+mn-lt"/>
              </a:rPr>
              <a:t>Y strain is calculated as 𝟐 𝟑 (𝟔𝟎° + 120° - 0.5 * 0°) After loading the dataset, most operations are linear and calculate very quickly. (sub </a:t>
            </a:r>
            <a:r>
              <a:rPr lang="en-US" err="1">
                <a:ea typeface="+mn-lt"/>
                <a:cs typeface="+mn-lt"/>
              </a:rPr>
              <a:t>ms</a:t>
            </a:r>
            <a:r>
              <a:rPr lang="en-US">
                <a:ea typeface="+mn-lt"/>
                <a:cs typeface="+mn-lt"/>
              </a:rPr>
              <a:t> per sample) </a:t>
            </a:r>
            <a:endParaRPr lang="en-US">
              <a:ea typeface="Calibri"/>
              <a:cs typeface="Calibri"/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6CFC6FD-985D-8A4D-5A76-2B4991797C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EA4CF1-4707-D41D-EB1E-CCA848015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9ACC1D-D384-4F3E-587A-EC76D6288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21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16BD7-DB9B-9101-7135-0B374B3D94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2913" y="1263161"/>
            <a:ext cx="2898476" cy="32271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27ADF-7BF7-0578-EC9C-DB62195E1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920" y="4491127"/>
            <a:ext cx="3971027" cy="15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953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705A9-081E-8382-C3CE-59F3DEF0E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Strain map during welding of Hi-Lumi </a:t>
            </a:r>
            <a:r>
              <a:rPr lang="en-US" err="1"/>
              <a:t>coldmass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F54019-EA70-0DEF-26C4-AE41737FF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B8774-D69C-C915-72DE-7262FF3A7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CD60FC-FB10-100D-1CE2-8E49CF9BF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28" b="28689"/>
          <a:stretch/>
        </p:blipFill>
        <p:spPr>
          <a:xfrm>
            <a:off x="792205" y="1080000"/>
            <a:ext cx="2553129" cy="2239347"/>
          </a:xfrm>
          <a:prstGeom prst="rect">
            <a:avLst/>
          </a:prstGeom>
        </p:spPr>
      </p:pic>
      <p:pic>
        <p:nvPicPr>
          <p:cNvPr id="6" name="Content Placeholder 8">
            <a:extLst>
              <a:ext uri="{FF2B5EF4-FFF2-40B4-BE49-F238E27FC236}">
                <a16:creationId xmlns:a16="http://schemas.microsoft.com/office/drawing/2014/main" id="{0F33D08F-7A67-FC41-FB8D-348DA3F3C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811107" y="511650"/>
            <a:ext cx="2097560" cy="38175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99498F-C9ED-EB1D-2216-39E263BB9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4701" y="1113355"/>
            <a:ext cx="3087526" cy="2315645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3C4FB96-1449-A565-7587-BB48243522F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1086" t="8594" r="1086" b="3503"/>
          <a:stretch/>
        </p:blipFill>
        <p:spPr>
          <a:xfrm>
            <a:off x="7905482" y="3429000"/>
            <a:ext cx="4411711" cy="29085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304D80-5037-7765-0E8C-0228D2E86FC6}"/>
              </a:ext>
            </a:extLst>
          </p:cNvPr>
          <p:cNvSpPr txBox="1"/>
          <p:nvPr/>
        </p:nvSpPr>
        <p:spPr>
          <a:xfrm>
            <a:off x="0" y="108000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CM01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19DEE5-1468-CF3D-E5C1-4488FE0507F5}"/>
              </a:ext>
            </a:extLst>
          </p:cNvPr>
          <p:cNvSpPr txBox="1"/>
          <p:nvPr/>
        </p:nvSpPr>
        <p:spPr>
          <a:xfrm>
            <a:off x="7905482" y="118698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CM02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17D237-DC1C-9185-16E5-E8E472C0B6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33929" y="3469211"/>
            <a:ext cx="4251299" cy="26490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09E0954-9CCE-9B63-1689-E5DE6235FDAD}"/>
              </a:ext>
            </a:extLst>
          </p:cNvPr>
          <p:cNvSpPr txBox="1"/>
          <p:nvPr/>
        </p:nvSpPr>
        <p:spPr>
          <a:xfrm>
            <a:off x="3957112" y="4096332"/>
            <a:ext cx="36500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Some average shear strain, but overall azimuthal strain is low ~30 µε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/>
              <a:t>This is consistent with addition of shim between the SS shell and the magnets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621D996-EE57-03CE-4E0B-25AA2573898E}"/>
              </a:ext>
            </a:extLst>
          </p:cNvPr>
          <p:cNvSpPr/>
          <p:nvPr/>
        </p:nvSpPr>
        <p:spPr>
          <a:xfrm>
            <a:off x="7117918" y="460104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04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908945-E6CF-84F9-0F5B-DD1227087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5AE0F-A8D4-D03D-5453-8A001A5A3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2" name="Cm2largeazistrainplot">
            <a:hlinkClick r:id="" action="ppaction://media"/>
            <a:extLst>
              <a:ext uri="{FF2B5EF4-FFF2-40B4-BE49-F238E27FC236}">
                <a16:creationId xmlns:a16="http://schemas.microsoft.com/office/drawing/2014/main" id="{B24D1F13-280B-E246-4045-F67D327DAF7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38400" y="6858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10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CD14A61-720F-E29F-84AD-C2FA01140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QXFSM03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183E028-45E4-0DD7-AFA6-6AFE3E2D1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093" b="8193"/>
          <a:stretch/>
        </p:blipFill>
        <p:spPr>
          <a:xfrm>
            <a:off x="8916965" y="3902785"/>
            <a:ext cx="3289773" cy="211485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D3CAC-6696-FA57-E466-5094EB6CD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19D45-3AA9-CD55-1880-E5E9D4E24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A23483-0932-5815-0198-7696884D3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854" y="1140004"/>
            <a:ext cx="5669771" cy="2651990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C3007F9C-4D0E-01D4-4861-CDC9E821184C}"/>
              </a:ext>
            </a:extLst>
          </p:cNvPr>
          <p:cNvSpPr txBox="1">
            <a:spLocks/>
          </p:cNvSpPr>
          <p:nvPr/>
        </p:nvSpPr>
        <p:spPr>
          <a:xfrm>
            <a:off x="158541" y="1055759"/>
            <a:ext cx="5698347" cy="27362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0990" indent="-380990"/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Fibers have been installed on ID and OD of coil</a:t>
            </a:r>
          </a:p>
          <a:p>
            <a:pPr marL="380990" indent="-380990"/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Test goals:</a:t>
            </a:r>
          </a:p>
          <a:p>
            <a:pPr marL="781040" lvl="1" indent="-380990"/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Validate fibers mounted directly to coil during magnet powering</a:t>
            </a:r>
          </a:p>
          <a:p>
            <a:pPr marL="781040" lvl="1" indent="-380990"/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View pole/wedge strain discontinuity behavior during operation</a:t>
            </a:r>
          </a:p>
          <a:p>
            <a:pPr marL="781040" lvl="1" indent="-380990"/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Observe magnet mechanics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54B78CF-5011-05E1-C153-86EC626E0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0557" y="3851998"/>
            <a:ext cx="3093182" cy="23198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C2FEDD-581D-090D-7BBE-6010BBC49067}"/>
              </a:ext>
            </a:extLst>
          </p:cNvPr>
          <p:cNvSpPr txBox="1"/>
          <p:nvPr/>
        </p:nvSpPr>
        <p:spPr>
          <a:xfrm>
            <a:off x="158541" y="3845151"/>
            <a:ext cx="5705008" cy="25545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000">
                <a:latin typeface="Helvetica"/>
                <a:cs typeface="Helvetica"/>
              </a:rPr>
              <a:t>We lost the outer fibers during initial loading. Issue: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One break on the edge coming out of the coil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Added strain relief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One termination was crushed</a:t>
            </a:r>
            <a:endParaRPr lang="en-US" sz="20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Keep both ends of fiber accessible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One internal fiber damage during assembly</a:t>
            </a:r>
            <a:endParaRPr lang="en-US" sz="20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latin typeface="Helvetica"/>
                <a:cs typeface="Helvetica"/>
              </a:rPr>
              <a:t>One internal fiber damage during loading</a:t>
            </a:r>
            <a:endParaRPr lang="en-US" sz="20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925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DDF6D-6AF5-17E9-5EA5-602740BFC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data from the prestress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8FE977-3E3C-976D-29DF-5FB9C0156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9FC8B-E047-5F1F-48D2-5CA1B6A7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7959C1-FED0-DC0E-9350-F43131905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0000"/>
            <a:ext cx="5502554" cy="36683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73F4B2-0B56-5D1E-0D9C-97312622ABF2}"/>
              </a:ext>
            </a:extLst>
          </p:cNvPr>
          <p:cNvSpPr txBox="1"/>
          <p:nvPr/>
        </p:nvSpPr>
        <p:spPr>
          <a:xfrm>
            <a:off x="115607" y="4645753"/>
            <a:ext cx="5126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Strain Data from RE Outer Fiber at 1500psi (before it broke)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CB19F1-A7B4-3388-5786-B40BB707E4C2}"/>
              </a:ext>
            </a:extLst>
          </p:cNvPr>
          <p:cNvSpPr txBox="1"/>
          <p:nvPr/>
        </p:nvSpPr>
        <p:spPr>
          <a:xfrm>
            <a:off x="6455923" y="4748370"/>
            <a:ext cx="51264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Strain Data from LE Inner Fiber at During prestressing</a:t>
            </a:r>
          </a:p>
          <a:p>
            <a:r>
              <a:rPr lang="en-US"/>
              <a:t>Additional analysis from grid coming soon (a few solid days of reconfiguring code)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E13B00C-9D1E-C912-0644-572DBABDB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137" y="1186301"/>
            <a:ext cx="4512039" cy="337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74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C3FB6-EF78-9A09-2DEA-8FFBF3A91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Fiber optics on SMCTM1 magnet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CD540F-6786-091B-C71F-D064F59F7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B0F4C0-3B83-F859-AA44-C5EA327E0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6" name="Picture 5" descr="A picture containing miller&#10;&#10;Description automatically generated">
            <a:extLst>
              <a:ext uri="{FF2B5EF4-FFF2-40B4-BE49-F238E27FC236}">
                <a16:creationId xmlns:a16="http://schemas.microsoft.com/office/drawing/2014/main" id="{B0764141-85A8-A52E-A27B-AB2488985B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45870"/>
            <a:ext cx="6759148" cy="328569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141B97-8EA7-6FAD-209B-6C1DDB1C2070}"/>
              </a:ext>
            </a:extLst>
          </p:cNvPr>
          <p:cNvSpPr txBox="1"/>
          <p:nvPr/>
        </p:nvSpPr>
        <p:spPr>
          <a:xfrm>
            <a:off x="431515" y="1112880"/>
            <a:ext cx="5815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7 m Rayleigh fiber on the magnet skin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3FC48C-8583-DCDC-8A6B-18FDF5DEDEEC}"/>
              </a:ext>
            </a:extLst>
          </p:cNvPr>
          <p:cNvSpPr txBox="1"/>
          <p:nvPr/>
        </p:nvSpPr>
        <p:spPr>
          <a:xfrm>
            <a:off x="7090489" y="1249726"/>
            <a:ext cx="46699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Validate updated fiber feedthrough and connectors at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Validate fiber splices at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Measure shell strain during testing: failed</a:t>
            </a:r>
          </a:p>
        </p:txBody>
      </p:sp>
      <p:pic>
        <p:nvPicPr>
          <p:cNvPr id="8" name="Picture 7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673B3AA8-6117-1496-BDB6-84ADC2B22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375" y="3118662"/>
            <a:ext cx="4122492" cy="30918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9120A2-2D0C-13D8-D6A1-5887F7EE7996}"/>
              </a:ext>
            </a:extLst>
          </p:cNvPr>
          <p:cNvSpPr txBox="1"/>
          <p:nvPr/>
        </p:nvSpPr>
        <p:spPr>
          <a:xfrm>
            <a:off x="228600" y="5118476"/>
            <a:ext cx="70924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Helvetica" panose="020B0604020202020204" pitchFamily="34" charset="0"/>
                <a:cs typeface="Helvetica" panose="020B0604020202020204" pitchFamily="34" charset="0"/>
              </a:rPr>
              <a:t>Tape is used to guarantee a uniform small distribution of glue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Tape disconnected from the shell at cold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Fiber followed the tape</a:t>
            </a:r>
          </a:p>
        </p:txBody>
      </p:sp>
    </p:spTree>
    <p:extLst>
      <p:ext uri="{BB962C8B-B14F-4D97-AF65-F5344CB8AC3E}">
        <p14:creationId xmlns:p14="http://schemas.microsoft.com/office/powerpoint/2010/main" val="4062802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appliance, dirty&#10;&#10;Description automatically generated">
            <a:extLst>
              <a:ext uri="{FF2B5EF4-FFF2-40B4-BE49-F238E27FC236}">
                <a16:creationId xmlns:a16="http://schemas.microsoft.com/office/drawing/2014/main" id="{042E6A83-69A0-B7B3-4239-0A66C01115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45" b="27704"/>
          <a:stretch/>
        </p:blipFill>
        <p:spPr>
          <a:xfrm>
            <a:off x="0" y="575353"/>
            <a:ext cx="10500189" cy="40198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DC3034-6838-056C-F6B8-8B75B2FC3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Strain fiber on CCT magnet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8D09B6-AB6A-578B-B5BF-58145A0B7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0395F-8A12-AD41-3FDA-6E90219BB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rgbClr val="FFFFFF"/>
                </a:solidFill>
              </a:rPr>
              <a:t>4/3/2025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FEEBF-A291-C507-CCEB-2D185DE7C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E6910A57-C4C2-471D-B852-7E80F10F5A4C}" type="slidenum">
              <a:rPr lang="en-GB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780011-17C0-968D-A718-AA2679CADDA1}"/>
              </a:ext>
            </a:extLst>
          </p:cNvPr>
          <p:cNvSpPr txBox="1"/>
          <p:nvPr/>
        </p:nvSpPr>
        <p:spPr>
          <a:xfrm>
            <a:off x="227350" y="4744702"/>
            <a:ext cx="116701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>
                <a:latin typeface="Helvetica" panose="020B0604020202020204" pitchFamily="34" charset="0"/>
                <a:cs typeface="Helvetica" panose="020B0604020202020204" pitchFamily="34" charset="0"/>
              </a:rPr>
              <a:t>Fiber survived and we collected data during test (Analysis is ongoing).</a:t>
            </a:r>
          </a:p>
          <a:p>
            <a:pPr marL="781040" lvl="1" indent="-380990">
              <a:spcBef>
                <a:spcPts val="0"/>
              </a:spcBef>
              <a:buChar char="•"/>
            </a:pPr>
            <a:r>
              <a:rPr lang="en-US" sz="2200">
                <a:solidFill>
                  <a:srgbClr val="505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Signal at cold is still intermittent. We suspect that the issue is at the connector level. One possible solution is to splice everything.</a:t>
            </a:r>
            <a:endParaRPr lang="tr-TR" sz="2200" b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7483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1DE5BF1C-D180-C585-4A9C-3CD00009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Summary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C303C0-EB29-B9D3-6FB1-35605D201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9E037D-DF96-E032-6557-87B5C6452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B2504A-90CF-F008-27A9-998AFA3798AC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258985" y="1280330"/>
            <a:ext cx="11443280" cy="4740327"/>
          </a:xfrm>
        </p:spPr>
        <p:txBody>
          <a:bodyPr vert="horz" lIns="0" tIns="0" rIns="0" bIns="0" rtlCol="0" anchor="t">
            <a:normAutofit fontScale="85000" lnSpcReduction="20000"/>
          </a:bodyPr>
          <a:lstStyle/>
          <a:p>
            <a:pPr marL="380365" indent="-380365">
              <a:spcBef>
                <a:spcPts val="0"/>
              </a:spcBef>
              <a:buChar char="•"/>
            </a:pPr>
            <a:r>
              <a:rPr lang="en-US" sz="2800" b="0">
                <a:solidFill>
                  <a:srgbClr val="505050"/>
                </a:solidFill>
                <a:latin typeface="Helvetica"/>
                <a:cs typeface="Helvetica"/>
              </a:rPr>
              <a:t>Tests in liquid N and liquid He show that </a:t>
            </a:r>
            <a:r>
              <a:rPr lang="en-US" sz="2800">
                <a:solidFill>
                  <a:srgbClr val="505050"/>
                </a:solidFill>
                <a:latin typeface="Helvetica"/>
                <a:cs typeface="Helvetica"/>
              </a:rPr>
              <a:t>t</a:t>
            </a:r>
            <a:r>
              <a:rPr lang="tr-TR" sz="2800" b="0" err="1">
                <a:solidFill>
                  <a:srgbClr val="505050"/>
                </a:solidFill>
                <a:latin typeface="Helvetica"/>
                <a:cs typeface="Helvetica"/>
              </a:rPr>
              <a:t>emperature</a:t>
            </a:r>
            <a:r>
              <a:rPr lang="tr-TR" sz="2800" b="0">
                <a:solidFill>
                  <a:srgbClr val="505050"/>
                </a:solidFill>
                <a:latin typeface="Helvetica"/>
                <a:cs typeface="Helvetica"/>
              </a:rPr>
              <a:t> </a:t>
            </a:r>
            <a:r>
              <a:rPr lang="tr-TR" sz="2800" b="0" err="1">
                <a:solidFill>
                  <a:srgbClr val="505050"/>
                </a:solidFill>
                <a:latin typeface="Helvetica"/>
                <a:cs typeface="Helvetica"/>
              </a:rPr>
              <a:t>variation</a:t>
            </a:r>
            <a:r>
              <a:rPr lang="en-US" sz="2800" b="0">
                <a:solidFill>
                  <a:srgbClr val="505050"/>
                </a:solidFill>
                <a:latin typeface="Helvetica"/>
                <a:cs typeface="Helvetica"/>
              </a:rPr>
              <a:t>s</a:t>
            </a:r>
            <a:r>
              <a:rPr lang="tr-TR" sz="2800" b="0">
                <a:solidFill>
                  <a:srgbClr val="505050"/>
                </a:solidFill>
                <a:latin typeface="Helvetica"/>
                <a:cs typeface="Helvetica"/>
              </a:rPr>
              <a:t> </a:t>
            </a:r>
            <a:r>
              <a:rPr lang="en-US" sz="2800" b="0">
                <a:solidFill>
                  <a:srgbClr val="505050"/>
                </a:solidFill>
                <a:latin typeface="Helvetica"/>
                <a:cs typeface="Helvetica"/>
              </a:rPr>
              <a:t>can be measured</a:t>
            </a:r>
            <a:endParaRPr lang="en-US">
              <a:latin typeface="Helvetica"/>
              <a:cs typeface="Helvetica"/>
            </a:endParaRPr>
          </a:p>
          <a:p>
            <a:pPr marL="780415" lvl="1" indent="-380365">
              <a:spcBef>
                <a:spcPts val="0"/>
              </a:spcBef>
            </a:pP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Spatial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information on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where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the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quench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is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and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how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it</a:t>
            </a:r>
            <a:r>
              <a:rPr lang="it-IT" sz="2400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 </a:t>
            </a:r>
            <a:r>
              <a:rPr lang="it-IT" sz="2400" err="1">
                <a:solidFill>
                  <a:srgbClr val="505050"/>
                </a:solidFill>
                <a:latin typeface="Helvetica"/>
                <a:ea typeface="ＭＳ Ｐゴシック"/>
                <a:cs typeface="Helvetica"/>
              </a:rPr>
              <a:t>propagates</a:t>
            </a:r>
            <a:endParaRPr lang="it-IT" sz="2400">
              <a:solidFill>
                <a:srgbClr val="505050"/>
              </a:solidFill>
              <a:latin typeface="Helvetica"/>
              <a:ea typeface="ＭＳ Ｐゴシック"/>
              <a:cs typeface="Helvetica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800" b="0">
                <a:solidFill>
                  <a:srgbClr val="505050"/>
                </a:solidFill>
                <a:latin typeface="Helvetica"/>
                <a:cs typeface="Helvetica"/>
              </a:rPr>
              <a:t> </a:t>
            </a:r>
          </a:p>
          <a:p>
            <a:pPr marL="380365" indent="-380365">
              <a:spcBef>
                <a:spcPts val="0"/>
              </a:spcBef>
              <a:buChar char="•"/>
            </a:pPr>
            <a:r>
              <a:rPr lang="en-US" sz="2800" b="0">
                <a:solidFill>
                  <a:srgbClr val="505050"/>
                </a:solidFill>
                <a:latin typeface="Helvetica"/>
                <a:cs typeface="Helvetica"/>
              </a:rPr>
              <a:t>However, there is still a </a:t>
            </a:r>
            <a:r>
              <a:rPr lang="en-US" sz="2800">
                <a:solidFill>
                  <a:srgbClr val="505050"/>
                </a:solidFill>
                <a:latin typeface="Helvetica"/>
                <a:cs typeface="Helvetica"/>
              </a:rPr>
              <a:t>long way to go to make those sensors a robust tool for quench detection:</a:t>
            </a:r>
          </a:p>
          <a:p>
            <a:pPr marL="1180465" lvl="2" indent="-380365">
              <a:spcBef>
                <a:spcPts val="0"/>
              </a:spcBef>
            </a:pPr>
            <a:r>
              <a:rPr lang="en-US" sz="2000">
                <a:solidFill>
                  <a:srgbClr val="505050"/>
                </a:solidFill>
                <a:latin typeface="Helvetica"/>
                <a:cs typeface="Helvetica"/>
              </a:rPr>
              <a:t>Are those sensitive/fast enough to detect a quench at the beginning and start protection?</a:t>
            </a:r>
          </a:p>
          <a:p>
            <a:pPr marL="1180465" lvl="2" indent="-380365">
              <a:spcBef>
                <a:spcPts val="0"/>
              </a:spcBef>
            </a:pPr>
            <a:r>
              <a:rPr lang="en-US" sz="2000">
                <a:solidFill>
                  <a:srgbClr val="505050"/>
                </a:solidFill>
                <a:latin typeface="Helvetica"/>
                <a:cs typeface="Helvetica"/>
              </a:rPr>
              <a:t>Good thermal contact</a:t>
            </a:r>
          </a:p>
          <a:p>
            <a:pPr marL="1180465" lvl="2" indent="-380365">
              <a:spcBef>
                <a:spcPts val="0"/>
              </a:spcBef>
            </a:pPr>
            <a:r>
              <a:rPr lang="en-US" sz="2000">
                <a:solidFill>
                  <a:srgbClr val="505050"/>
                </a:solidFill>
                <a:latin typeface="Helvetica"/>
                <a:cs typeface="Helvetica"/>
              </a:rPr>
              <a:t>Sample rate</a:t>
            </a:r>
          </a:p>
          <a:p>
            <a:pPr marL="380365" indent="-380365">
              <a:spcBef>
                <a:spcPts val="0"/>
              </a:spcBef>
              <a:buChar char="•"/>
            </a:pPr>
            <a:endParaRPr lang="en-US" sz="2800" b="0">
              <a:solidFill>
                <a:srgbClr val="505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80365" indent="-380365">
              <a:spcBef>
                <a:spcPts val="0"/>
              </a:spcBef>
            </a:pPr>
            <a:r>
              <a:rPr lang="en-US" sz="2800">
                <a:solidFill>
                  <a:srgbClr val="505050"/>
                </a:solidFill>
                <a:latin typeface="Helvetica"/>
                <a:cs typeface="Helvetica"/>
              </a:rPr>
              <a:t>Distributed strain and temperature Fibers are a useful tool for magnet assembly and diagnostics, especially  in a distributed rosette configuration</a:t>
            </a:r>
          </a:p>
          <a:p>
            <a:pPr lvl="1">
              <a:spcBef>
                <a:spcPts val="0"/>
              </a:spcBef>
            </a:pPr>
            <a:r>
              <a:rPr lang="en-US" sz="2400">
                <a:solidFill>
                  <a:srgbClr val="505050"/>
                </a:solidFill>
                <a:latin typeface="Helvetica"/>
                <a:cs typeface="Helvetica"/>
              </a:rPr>
              <a:t>Strain</a:t>
            </a:r>
            <a:r>
              <a:rPr lang="en-US" sz="2400" b="0">
                <a:solidFill>
                  <a:srgbClr val="505050"/>
                </a:solidFill>
                <a:latin typeface="Helvetica"/>
                <a:cs typeface="Helvetica"/>
              </a:rPr>
              <a:t> sensors are very easy to break especially </a:t>
            </a:r>
            <a:r>
              <a:rPr lang="en-US" sz="2400">
                <a:solidFill>
                  <a:srgbClr val="505050"/>
                </a:solidFill>
                <a:latin typeface="Helvetica"/>
                <a:cs typeface="Helvetica"/>
              </a:rPr>
              <a:t>in the presence of edges/angles/ feedthrough opening (ex. Exit a coil)</a:t>
            </a:r>
            <a:endParaRPr lang="en-US" sz="2400">
              <a:ea typeface="Calibri"/>
              <a:cs typeface="Calibri"/>
            </a:endParaRPr>
          </a:p>
          <a:p>
            <a:pPr marL="780415" lvl="1" indent="-380365">
              <a:spcBef>
                <a:spcPts val="0"/>
              </a:spcBef>
              <a:buChar char="•"/>
            </a:pPr>
            <a:r>
              <a:rPr lang="en-US" sz="2200" b="0">
                <a:solidFill>
                  <a:srgbClr val="505050"/>
                </a:solidFill>
                <a:latin typeface="Helvetica"/>
                <a:cs typeface="Helvetica"/>
              </a:rPr>
              <a:t>Fiber need to be protected.</a:t>
            </a:r>
          </a:p>
          <a:p>
            <a:pPr marL="780415" lvl="1" indent="-380365">
              <a:spcBef>
                <a:spcPts val="0"/>
              </a:spcBef>
              <a:buChar char="•"/>
            </a:pPr>
            <a:r>
              <a:rPr lang="en-US" sz="2200">
                <a:solidFill>
                  <a:srgbClr val="505050"/>
                </a:solidFill>
                <a:latin typeface="Helvetica"/>
                <a:cs typeface="Helvetica"/>
              </a:rPr>
              <a:t>Signal at cold is still intermittent.</a:t>
            </a:r>
            <a:endParaRPr lang="tr-TR" sz="2200" b="0">
              <a:solidFill>
                <a:srgbClr val="505050"/>
              </a:solidFill>
              <a:latin typeface="Helvetica"/>
              <a:cs typeface="Helvetica"/>
            </a:endParaRPr>
          </a:p>
          <a:p>
            <a:pPr marL="380365" indent="-380365">
              <a:spcBef>
                <a:spcPts val="0"/>
              </a:spcBef>
            </a:pPr>
            <a:r>
              <a:rPr lang="en-US" sz="2600">
                <a:solidFill>
                  <a:srgbClr val="505050"/>
                </a:solidFill>
                <a:latin typeface="Helvetica"/>
                <a:ea typeface="Calibri"/>
                <a:cs typeface="Helvetica"/>
              </a:rPr>
              <a:t>While easy to understand visualizations are possible, they potentially come with substantial labor overhead</a:t>
            </a:r>
            <a:endParaRPr lang="en-US" sz="2600" b="0">
              <a:solidFill>
                <a:srgbClr val="505050"/>
              </a:solidFill>
              <a:latin typeface="Helvetica"/>
              <a:ea typeface="Calibri"/>
              <a:cs typeface="Helvetica"/>
            </a:endParaRPr>
          </a:p>
          <a:p>
            <a:pPr marL="380365" indent="-380365">
              <a:buFont typeface="Calibri" charset="0"/>
              <a:buChar char="-"/>
            </a:pPr>
            <a:endParaRPr lang="it-IT" sz="2133">
              <a:solidFill>
                <a:srgbClr val="505050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4331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08D6C-6EB0-EC09-CB2A-33E726BDC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Acknowledgments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33D6B3-C074-DCAE-0CF6-BB02087B5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64A57-4B5E-E370-0F2B-4B746E503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379556-CB72-E35D-8D5D-A1BD4BF22C04}"/>
              </a:ext>
            </a:extLst>
          </p:cNvPr>
          <p:cNvSpPr txBox="1"/>
          <p:nvPr/>
        </p:nvSpPr>
        <p:spPr>
          <a:xfrm>
            <a:off x="622969" y="1713025"/>
            <a:ext cx="10611537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>
                <a:latin typeface="Helvetica"/>
                <a:ea typeface="Cambria"/>
                <a:cs typeface="Helvetica"/>
              </a:rPr>
              <a:t>Nisa </a:t>
            </a:r>
            <a:r>
              <a:rPr lang="en-US" sz="2400" err="1">
                <a:latin typeface="Helvetica"/>
                <a:ea typeface="Cambria"/>
                <a:cs typeface="Helvetica"/>
              </a:rPr>
              <a:t>Kuvvet</a:t>
            </a:r>
            <a:r>
              <a:rPr lang="en-US" sz="2400">
                <a:latin typeface="Helvetica"/>
                <a:ea typeface="Cambria"/>
                <a:cs typeface="Helvetica"/>
              </a:rPr>
              <a:t>, Undergraduate student, Dartmouth</a:t>
            </a:r>
          </a:p>
          <a:p>
            <a:r>
              <a:rPr lang="en-US" sz="2400">
                <a:latin typeface="Helvetica"/>
                <a:ea typeface="Cambria"/>
                <a:cs typeface="Helvetica"/>
              </a:rPr>
              <a:t>Simone </a:t>
            </a:r>
            <a:r>
              <a:rPr lang="en-US" sz="2400" err="1">
                <a:latin typeface="Helvetica"/>
                <a:ea typeface="Cambria"/>
                <a:cs typeface="Helvetica"/>
              </a:rPr>
              <a:t>Busatto</a:t>
            </a:r>
            <a:r>
              <a:rPr lang="en-US" sz="2400">
                <a:latin typeface="Helvetica"/>
                <a:ea typeface="Cambria"/>
                <a:cs typeface="Helvetica"/>
              </a:rPr>
              <a:t>, Graduate student, LASA</a:t>
            </a:r>
          </a:p>
          <a:p>
            <a:r>
              <a:rPr lang="en-US" sz="2400">
                <a:solidFill>
                  <a:srgbClr val="262626"/>
                </a:solidFill>
                <a:effectLst/>
                <a:latin typeface="Helvetica"/>
                <a:ea typeface="Cambria"/>
                <a:cs typeface="Helvetica"/>
              </a:rPr>
              <a:t>Emily Spreitzer</a:t>
            </a:r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, </a:t>
            </a:r>
            <a:r>
              <a:rPr lang="en-US" sz="2400">
                <a:latin typeface="Helvetica"/>
                <a:ea typeface="Cambria"/>
                <a:cs typeface="Helvetica"/>
              </a:rPr>
              <a:t>Undergraduate student,  </a:t>
            </a:r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Northern Illinois University</a:t>
            </a:r>
            <a:endParaRPr lang="en-US" sz="2400">
              <a:solidFill>
                <a:srgbClr val="262626"/>
              </a:solidFill>
              <a:effectLst/>
              <a:latin typeface="Helvetica"/>
              <a:ea typeface="Cambria"/>
              <a:cs typeface="Helvetica"/>
            </a:endParaRPr>
          </a:p>
          <a:p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Kristofer Thomas, Undergraduate student,</a:t>
            </a:r>
            <a:r>
              <a:rPr lang="en-US" sz="2400">
                <a:solidFill>
                  <a:srgbClr val="000000"/>
                </a:solidFill>
                <a:latin typeface="Helvetica"/>
                <a:ea typeface="Cambria"/>
                <a:cs typeface="Helvetica"/>
              </a:rPr>
              <a:t> University of Southern California</a:t>
            </a:r>
            <a:endParaRPr lang="en-US" sz="2200">
              <a:solidFill>
                <a:srgbClr val="000000"/>
              </a:solidFill>
              <a:latin typeface="Helvetica"/>
              <a:ea typeface="Cambria"/>
              <a:cs typeface="Helvetica"/>
            </a:endParaRPr>
          </a:p>
          <a:p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Chris English, Undergraduate Student, </a:t>
            </a:r>
            <a:r>
              <a:rPr lang="en-US" sz="22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Northern Illinois University</a:t>
            </a:r>
            <a:endParaRPr lang="en-US" sz="2200">
              <a:solidFill>
                <a:srgbClr val="000000"/>
              </a:solidFill>
              <a:latin typeface="Helvetica"/>
              <a:ea typeface="Cambria"/>
              <a:cs typeface="Helvetica"/>
            </a:endParaRPr>
          </a:p>
          <a:p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Alex </a:t>
            </a:r>
            <a:r>
              <a:rPr lang="en-US" sz="2400" err="1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Jacopin</a:t>
            </a:r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, Undergraduate Student, </a:t>
            </a:r>
            <a:r>
              <a:rPr lang="en-US" sz="22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Northern Illinois University</a:t>
            </a:r>
            <a:endParaRPr lang="en-US" sz="2200">
              <a:solidFill>
                <a:srgbClr val="000000"/>
              </a:solidFill>
              <a:latin typeface="Helvetica"/>
              <a:ea typeface="Cambria"/>
              <a:cs typeface="Helvetica"/>
            </a:endParaRPr>
          </a:p>
          <a:p>
            <a:endParaRPr lang="en-US" sz="2400">
              <a:solidFill>
                <a:srgbClr val="262626"/>
              </a:solidFill>
              <a:latin typeface="Helvetica" panose="020B0604020202020204" pitchFamily="34" charset="0"/>
              <a:ea typeface="Cambria" panose="02040503050406030204" pitchFamily="18" charset="0"/>
              <a:cs typeface="Helvetica" panose="020B0604020202020204" pitchFamily="34" charset="0"/>
            </a:endParaRPr>
          </a:p>
          <a:p>
            <a:endParaRPr lang="en-US" sz="2400">
              <a:solidFill>
                <a:srgbClr val="262626"/>
              </a:solidFill>
              <a:latin typeface="Helvetica" panose="020B0604020202020204" pitchFamily="34" charset="0"/>
              <a:ea typeface="Cambria" panose="02040503050406030204" pitchFamily="18" charset="0"/>
              <a:cs typeface="Helvetica" panose="020B0604020202020204" pitchFamily="34" charset="0"/>
            </a:endParaRPr>
          </a:p>
          <a:p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James </a:t>
            </a:r>
            <a:r>
              <a:rPr lang="en-US" sz="2400" err="1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Karambis</a:t>
            </a:r>
            <a:r>
              <a:rPr lang="en-US" sz="2400">
                <a:solidFill>
                  <a:srgbClr val="262626"/>
                </a:solidFill>
                <a:latin typeface="Helvetica"/>
                <a:ea typeface="Cambria"/>
                <a:cs typeface="Helvetica"/>
              </a:rPr>
              <a:t>, All things technical, FNAL</a:t>
            </a:r>
            <a:endParaRPr lang="en-US" sz="2400">
              <a:solidFill>
                <a:srgbClr val="262626"/>
              </a:solidFill>
              <a:latin typeface="Helvetica" panose="020B0604020202020204" pitchFamily="34" charset="0"/>
              <a:ea typeface="Cambria" panose="02040503050406030204" pitchFamily="18" charset="0"/>
              <a:cs typeface="Helvetica" panose="020B0604020202020204" pitchFamily="34" charset="0"/>
            </a:endParaRPr>
          </a:p>
          <a:p>
            <a:endParaRPr lang="en-US" sz="2400">
              <a:solidFill>
                <a:srgbClr val="262626"/>
              </a:solidFill>
              <a:latin typeface="Helvetica" panose="020B0604020202020204" pitchFamily="34" charset="0"/>
              <a:ea typeface="Cambria" panose="02040503050406030204" pitchFamily="18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660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2CF61D4-9D7C-F15D-9523-35522D20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C8C57F6-1E08-8D01-3890-B55B6C4EA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457200" lvl="1" indent="0">
              <a:buNone/>
            </a:pPr>
            <a:endParaRPr lang="en-US" sz="1600"/>
          </a:p>
          <a:p>
            <a:pPr marL="400050"/>
            <a:r>
              <a:rPr lang="en-US" sz="2400" b="1">
                <a:latin typeface="Helvetica"/>
                <a:cs typeface="Helvetica"/>
              </a:rPr>
              <a:t>Quench propagation studies and small scale measurements using distributed fiber sensing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Barrel Samples: Nb</a:t>
            </a:r>
            <a:r>
              <a:rPr lang="en-US" sz="2400" baseline="-25000">
                <a:latin typeface="Helvetica"/>
                <a:cs typeface="Helvetica"/>
              </a:rPr>
              <a:t>3</a:t>
            </a:r>
            <a:r>
              <a:rPr lang="en-US" sz="2400">
                <a:latin typeface="Helvetica"/>
                <a:cs typeface="Helvetica"/>
              </a:rPr>
              <a:t>Sn and REBCO</a:t>
            </a:r>
            <a:endParaRPr lang="en-US" sz="2400">
              <a:latin typeface="Helvetica"/>
              <a:ea typeface="Calibri"/>
              <a:cs typeface="Calibri"/>
            </a:endParaRPr>
          </a:p>
          <a:p>
            <a:pPr lvl="1"/>
            <a:r>
              <a:rPr lang="en-US" sz="2400">
                <a:latin typeface="Helvetica"/>
                <a:cs typeface="Helvetica"/>
              </a:rPr>
              <a:t>Test with a star cable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Ten Stack measurement</a:t>
            </a:r>
            <a:endParaRPr lang="en-US" sz="24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2400">
                <a:latin typeface="Helvetica"/>
                <a:cs typeface="Helvetica"/>
              </a:rPr>
              <a:t>Coil Mechanics</a:t>
            </a:r>
            <a:endParaRPr lang="en-US" sz="24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endParaRPr lang="en-US" sz="1800" b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2400" b="1">
                <a:latin typeface="Helvetica"/>
                <a:cs typeface="Helvetica"/>
              </a:rPr>
              <a:t>Strain measurements on magnets and distributed rosettes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 CCT subscale magnet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SMCT magnet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AUP cryo-assembly during welding</a:t>
            </a:r>
          </a:p>
          <a:p>
            <a:pPr lvl="1"/>
            <a:r>
              <a:rPr lang="en-US" sz="2400">
                <a:latin typeface="Helvetica"/>
                <a:cs typeface="Helvetica"/>
              </a:rPr>
              <a:t>Mirror magnet</a:t>
            </a:r>
          </a:p>
          <a:p>
            <a:pPr marL="0" indent="0">
              <a:buNone/>
            </a:pPr>
            <a:endParaRPr lang="en-US" sz="24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14400" lvl="2" indent="0">
              <a:buNone/>
            </a:pPr>
            <a:endParaRPr lang="en-US" sz="1400"/>
          </a:p>
          <a:p>
            <a:pPr lvl="2"/>
            <a:endParaRPr lang="en-US" sz="140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AE796-FED6-5CF5-A0E2-23B74D69D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4DBF7-1A23-447C-0D87-470D2278B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3" name="Picture 2" descr="Immagine che contiene bottiglia, cilindro, interno&#10;&#10;Descrizione generata automaticamente">
            <a:extLst>
              <a:ext uri="{FF2B5EF4-FFF2-40B4-BE49-F238E27FC236}">
                <a16:creationId xmlns:a16="http://schemas.microsoft.com/office/drawing/2014/main" id="{9A96516F-6D18-AD1B-4C10-E501B61941B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3" t="19425" r="49543"/>
          <a:stretch/>
        </p:blipFill>
        <p:spPr>
          <a:xfrm>
            <a:off x="7609527" y="2090481"/>
            <a:ext cx="2034284" cy="1903993"/>
          </a:xfrm>
          <a:prstGeom prst="rect">
            <a:avLst/>
          </a:prstGeom>
        </p:spPr>
      </p:pic>
      <p:pic>
        <p:nvPicPr>
          <p:cNvPr id="6" name="Picture 5" descr="A football ball on a beach&#10;&#10;Description automatically generated with medium confidence">
            <a:extLst>
              <a:ext uri="{FF2B5EF4-FFF2-40B4-BE49-F238E27FC236}">
                <a16:creationId xmlns:a16="http://schemas.microsoft.com/office/drawing/2014/main" id="{5781FA50-F406-774D-528F-4C29D7F30B17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/>
          <a:srcRect l="21247" t="18498" r="19634" b="18498"/>
          <a:stretch/>
        </p:blipFill>
        <p:spPr>
          <a:xfrm>
            <a:off x="9637160" y="3688689"/>
            <a:ext cx="1756880" cy="249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76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B9CD0C-6F11-95EE-1CA1-D1446186F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F1A6F2-7E23-32BB-318D-5ED81B602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75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E84C978B-D3E4-CF55-5129-95E749761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Spot Heater induced Quench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8414AE-0FAC-E824-B627-FD581F613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5B4B19B-B73B-2626-5935-1CD56F934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dirty="0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458BF7-7FC2-48F3-87D6-5B379669D7B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847166" y="1283862"/>
            <a:ext cx="7153049" cy="1281589"/>
          </a:xfrm>
        </p:spPr>
        <p:txBody>
          <a:bodyPr vert="horz" lIns="0" tIns="0" rIns="0" bIns="0" rtlCol="0" anchor="t">
            <a:normAutofit/>
          </a:bodyPr>
          <a:lstStyle/>
          <a:p>
            <a:pPr marL="380990" indent="-380990">
              <a:buChar char="•"/>
            </a:pPr>
            <a:r>
              <a:rPr lang="it-IT" sz="2133" b="0">
                <a:solidFill>
                  <a:schemeClr val="tx1"/>
                </a:solidFill>
              </a:rPr>
              <a:t>Test at 4 different magnetic fields (15T, 14T, 12T, 10T) at 4.5 K.</a:t>
            </a:r>
            <a:endParaRPr lang="it-IT" sz="2133">
              <a:solidFill>
                <a:schemeClr val="tx1"/>
              </a:solidFill>
            </a:endParaRPr>
          </a:p>
          <a:p>
            <a:pPr marL="380990" indent="-380990">
              <a:buChar char="•"/>
            </a:pPr>
            <a:r>
              <a:rPr lang="it-IT" sz="2133" b="0">
                <a:solidFill>
                  <a:schemeClr val="tx1"/>
                </a:solidFill>
              </a:rPr>
              <a:t>Current set at 80% of the critical current.</a:t>
            </a:r>
          </a:p>
          <a:p>
            <a:pPr marL="380990" indent="-380990">
              <a:buChar char="•"/>
            </a:pPr>
            <a:r>
              <a:rPr lang="it-IT" sz="2133" b="0">
                <a:solidFill>
                  <a:schemeClr val="tx1"/>
                </a:solidFill>
              </a:rPr>
              <a:t>Increase of pulse power given to the spot heater</a:t>
            </a:r>
            <a:endParaRPr lang="it-IT" sz="2133" b="0">
              <a:solidFill>
                <a:schemeClr val="accent6"/>
              </a:solidFill>
            </a:endParaRPr>
          </a:p>
          <a:p>
            <a:pPr marL="990575" lvl="1" indent="-380990">
              <a:buFont typeface="Courier New" charset="0"/>
              <a:buChar char="o"/>
            </a:pPr>
            <a:endParaRPr lang="it-IT" sz="2000">
              <a:solidFill>
                <a:schemeClr val="accent6"/>
              </a:solidFill>
            </a:endParaRPr>
          </a:p>
          <a:p>
            <a:pPr marL="380990" indent="-380990">
              <a:buChar char="•"/>
            </a:pPr>
            <a:endParaRPr lang="it-IT" sz="2133" b="0">
              <a:solidFill>
                <a:schemeClr val="accent6"/>
              </a:solidFill>
            </a:endParaRPr>
          </a:p>
          <a:p>
            <a:pPr marL="380990" indent="-380990">
              <a:buChar char="•"/>
            </a:pPr>
            <a:endParaRPr lang="it-IT" sz="2133" b="0">
              <a:solidFill>
                <a:schemeClr val="accent6"/>
              </a:solidFill>
            </a:endParaRPr>
          </a:p>
          <a:p>
            <a:endParaRPr lang="it-IT" sz="2133" b="0">
              <a:solidFill>
                <a:schemeClr val="accent6"/>
              </a:solidFill>
            </a:endParaRPr>
          </a:p>
          <a:p>
            <a:endParaRPr lang="it-IT" sz="2133" b="0">
              <a:solidFill>
                <a:schemeClr val="accent6"/>
              </a:solidFill>
            </a:endParaRPr>
          </a:p>
          <a:p>
            <a:endParaRPr lang="it-IT" sz="2133" b="0">
              <a:solidFill>
                <a:schemeClr val="accent6"/>
              </a:solidFill>
            </a:endParaRPr>
          </a:p>
          <a:p>
            <a:endParaRPr lang="it-IT" sz="2133" b="0">
              <a:solidFill>
                <a:schemeClr val="accent6"/>
              </a:solidFill>
            </a:endParaRPr>
          </a:p>
        </p:txBody>
      </p:sp>
      <p:graphicFrame>
        <p:nvGraphicFramePr>
          <p:cNvPr id="12" name="Tabella 11">
            <a:extLst>
              <a:ext uri="{FF2B5EF4-FFF2-40B4-BE49-F238E27FC236}">
                <a16:creationId xmlns:a16="http://schemas.microsoft.com/office/drawing/2014/main" id="{2250F820-C552-6EE8-1D23-DA118E03A1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690590"/>
              </p:ext>
            </p:extLst>
          </p:nvPr>
        </p:nvGraphicFramePr>
        <p:xfrm>
          <a:off x="0" y="1110415"/>
          <a:ext cx="4913283" cy="2663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9130">
                  <a:extLst>
                    <a:ext uri="{9D8B030D-6E8A-4147-A177-3AD203B41FA5}">
                      <a16:colId xmlns:a16="http://schemas.microsoft.com/office/drawing/2014/main" val="3489440357"/>
                    </a:ext>
                  </a:extLst>
                </a:gridCol>
                <a:gridCol w="2404153">
                  <a:extLst>
                    <a:ext uri="{9D8B030D-6E8A-4147-A177-3AD203B41FA5}">
                      <a16:colId xmlns:a16="http://schemas.microsoft.com/office/drawing/2014/main" val="1345913707"/>
                    </a:ext>
                  </a:extLst>
                </a:gridCol>
              </a:tblGrid>
              <a:tr h="532740"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 b="1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Magnetic</a:t>
                      </a:r>
                      <a:r>
                        <a:rPr lang="tr-TR" sz="2400" b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tr-TR" sz="2400" b="1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Field</a:t>
                      </a:r>
                      <a:r>
                        <a:rPr lang="tr-TR" sz="2400" b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 b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Current​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669578"/>
                  </a:ext>
                </a:extLst>
              </a:tr>
              <a:tr h="532740"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15T​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300A​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606347"/>
                  </a:ext>
                </a:extLst>
              </a:tr>
              <a:tr h="532740"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14T​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372A​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507986"/>
                  </a:ext>
                </a:extLst>
              </a:tr>
              <a:tr h="532740"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12T​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555A 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D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151200"/>
                  </a:ext>
                </a:extLst>
              </a:tr>
              <a:tr h="532740"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10T​</a:t>
                      </a: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tr-TR" sz="2400">
                          <a:solidFill>
                            <a:srgbClr val="003087"/>
                          </a:solidFill>
                          <a:effectLst/>
                          <a:latin typeface="Calibri"/>
                        </a:rPr>
                        <a:t>788A</a:t>
                      </a:r>
                      <a:endParaRPr lang="tr-TR" sz="1600">
                        <a:solidFill>
                          <a:srgbClr val="004C97"/>
                        </a:solidFill>
                        <a:effectLst/>
                        <a:latin typeface="Helvetica"/>
                      </a:endParaRPr>
                    </a:p>
                  </a:txBody>
                  <a:tcPr marL="121920" marR="121920" marT="60960" marB="6096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693436"/>
                  </a:ext>
                </a:extLst>
              </a:tr>
            </a:tbl>
          </a:graphicData>
        </a:graphic>
      </p:graphicFrame>
      <p:pic>
        <p:nvPicPr>
          <p:cNvPr id="2" name="Immagine 7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AF9D65E2-004C-F189-A50E-B26540C9F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1627" y="2565451"/>
            <a:ext cx="4558301" cy="3626675"/>
          </a:xfrm>
          <a:prstGeom prst="rect">
            <a:avLst/>
          </a:prstGeom>
        </p:spPr>
      </p:pic>
      <p:sp>
        <p:nvSpPr>
          <p:cNvPr id="5" name="Segnaposto testo 2">
            <a:extLst>
              <a:ext uri="{FF2B5EF4-FFF2-40B4-BE49-F238E27FC236}">
                <a16:creationId xmlns:a16="http://schemas.microsoft.com/office/drawing/2014/main" id="{D5287834-E294-8F28-019E-9B4285B61263}"/>
              </a:ext>
            </a:extLst>
          </p:cNvPr>
          <p:cNvSpPr txBox="1">
            <a:spLocks/>
          </p:cNvSpPr>
          <p:nvPr/>
        </p:nvSpPr>
        <p:spPr>
          <a:xfrm>
            <a:off x="137452" y="4116258"/>
            <a:ext cx="5958548" cy="175583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2400">
                <a:solidFill>
                  <a:schemeClr val="tx1"/>
                </a:solidFill>
                <a:cs typeface="Helvetica"/>
              </a:rPr>
              <a:t>In the first test 13.08 mJ were required to quench the wire, most likely beccause of bad thermal contact between the spot heater and the wire.</a:t>
            </a:r>
            <a:endParaRPr lang="it-IT" sz="2400">
              <a:solidFill>
                <a:schemeClr val="tx1"/>
              </a:solidFill>
            </a:endParaRPr>
          </a:p>
          <a:p>
            <a:pPr algn="just"/>
            <a:r>
              <a:rPr lang="it-IT" sz="2400">
                <a:solidFill>
                  <a:schemeClr val="tx1"/>
                </a:solidFill>
                <a:cs typeface="Helvetica"/>
              </a:rPr>
              <a:t>Very high temperatures were reached during this test.</a:t>
            </a:r>
          </a:p>
        </p:txBody>
      </p:sp>
    </p:spTree>
    <p:extLst>
      <p:ext uri="{BB962C8B-B14F-4D97-AF65-F5344CB8AC3E}">
        <p14:creationId xmlns:p14="http://schemas.microsoft.com/office/powerpoint/2010/main" val="25742991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8E8D1974-912A-695A-6E66-4B3B1AFCF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2D plot of the T profile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94B2A33-4F79-57DE-DE75-BD31F0DE4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4163E7-9958-30E1-5F6C-4151563A9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dirty="0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" name="Immagine 7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F881D446-D360-11EE-9975-BD8DA648DD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922" y="1068999"/>
            <a:ext cx="3276601" cy="2756937"/>
          </a:xfrm>
          <a:prstGeom prst="rect">
            <a:avLst/>
          </a:prstGeom>
        </p:spPr>
      </p:pic>
      <p:pic>
        <p:nvPicPr>
          <p:cNvPr id="9" name="Immagine 8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CD307677-C1D3-DC5F-04DC-E52EBD45E2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045" y="1068999"/>
            <a:ext cx="3264312" cy="2756937"/>
          </a:xfrm>
          <a:prstGeom prst="rect">
            <a:avLst/>
          </a:prstGeom>
        </p:spPr>
      </p:pic>
      <p:pic>
        <p:nvPicPr>
          <p:cNvPr id="10" name="Immagine 9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78A93554-2B28-6BC3-F6C1-FE41801D08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6833" y="1068999"/>
            <a:ext cx="3104536" cy="2609453"/>
          </a:xfrm>
          <a:prstGeom prst="rect">
            <a:avLst/>
          </a:prstGeom>
        </p:spPr>
      </p:pic>
      <p:pic>
        <p:nvPicPr>
          <p:cNvPr id="11" name="Immagine 10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D92680D9-7BAF-6053-4896-DB246F7307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06" y="3672499"/>
            <a:ext cx="3276601" cy="2756937"/>
          </a:xfrm>
          <a:prstGeom prst="rect">
            <a:avLst/>
          </a:prstGeom>
        </p:spPr>
      </p:pic>
      <p:pic>
        <p:nvPicPr>
          <p:cNvPr id="12" name="Immagine 11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AEA1AF3A-97B4-1620-E33B-0263766CA4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1045" y="3672499"/>
            <a:ext cx="3264312" cy="2744647"/>
          </a:xfrm>
          <a:prstGeom prst="rect">
            <a:avLst/>
          </a:prstGeom>
        </p:spPr>
      </p:pic>
      <p:pic>
        <p:nvPicPr>
          <p:cNvPr id="13" name="Immagine 12" descr="Immagine che contiene testo, schermata, Policromia, linea&#10;&#10;Descrizione generata automaticamente">
            <a:extLst>
              <a:ext uri="{FF2B5EF4-FFF2-40B4-BE49-F238E27FC236}">
                <a16:creationId xmlns:a16="http://schemas.microsoft.com/office/drawing/2014/main" id="{7CE2E1E5-A0D2-AFD6-C5EA-402E21169B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6833" y="3733951"/>
            <a:ext cx="3104536" cy="257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88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3B402-A51C-6AE3-70BB-03DCF5827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Milestones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A1782D-1F76-B1C8-2EB9-DDCE2DB98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BC1BF-79E3-AFBE-D199-FBB85CA68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581969-6FDD-641C-66F2-C31BF2EBE1C9}"/>
              </a:ext>
            </a:extLst>
          </p:cNvPr>
          <p:cNvSpPr txBox="1"/>
          <p:nvPr/>
        </p:nvSpPr>
        <p:spPr>
          <a:xfrm>
            <a:off x="801384" y="1764706"/>
            <a:ext cx="935975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Calibration of FBG fibers in a small cryostat (2021)</a:t>
            </a:r>
            <a:b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80808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Installation of fibers on an MDP magnet and strain measurement during a quench. </a:t>
            </a:r>
            <a:br>
              <a:rPr lang="en-US" sz="2200" b="0">
                <a:effectLst/>
                <a:highlight>
                  <a:srgbClr val="80808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Modification of magnet test facility top plate to accommodate fiber line (2021)</a:t>
            </a:r>
            <a:b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Design a proof of principle experiment for quench detection:</a:t>
            </a:r>
            <a:b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Small coil fabrication and tests (March 2023)</a:t>
            </a:r>
            <a:b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Energy spectrum analysis (Dec 2023)</a:t>
            </a:r>
            <a:br>
              <a:rPr lang="en-US" sz="2200" b="0">
                <a:effectLst/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Coil azimuthal strain mapping:</a:t>
            </a:r>
            <a:br>
              <a:rPr lang="en-US" sz="2200" b="0">
                <a:effectLst/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Experiment on coil ten stacks sample made with different epoxy (March 2023)</a:t>
            </a:r>
            <a:br>
              <a:rPr lang="en-US" sz="2200" b="0">
                <a:effectLst/>
                <a:highlight>
                  <a:srgbClr val="00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200" b="0">
                <a:effectLst/>
                <a:highlight>
                  <a:srgbClr val="C0C0C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Install distributed fiber on a mirror magnet for coil strain map (Dec 2022</a:t>
            </a:r>
            <a:endParaRPr lang="en-US" sz="2200">
              <a:highlight>
                <a:srgbClr val="C0C0C0"/>
              </a:highlight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24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2B355-AD0A-689B-01D4-E21D2700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/>
              <a:t>Quench propagation study</a:t>
            </a:r>
            <a:r>
              <a:rPr lang="en-US" sz="4400"/>
              <a:t> on Nb3Sn strand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7462A-5ED2-1DAF-AC00-B0203FBA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A15A5-2992-431D-04DA-0F938A644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72D33C-29BC-06E1-FE4E-D9B0FC5555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24" y="923898"/>
            <a:ext cx="3698542" cy="17272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B8A1DB-6F22-273A-E18F-84C50F7A3B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5" y="2681382"/>
            <a:ext cx="3698542" cy="17272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D52136-DCFC-28E2-717D-4A9B6757CD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2" y="4534893"/>
            <a:ext cx="3832349" cy="1789707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3B9F53A0-34FB-96A3-5A3E-CB1BC6934627}"/>
              </a:ext>
            </a:extLst>
          </p:cNvPr>
          <p:cNvSpPr txBox="1">
            <a:spLocks/>
          </p:cNvSpPr>
          <p:nvPr/>
        </p:nvSpPr>
        <p:spPr>
          <a:xfrm>
            <a:off x="3974645" y="1460953"/>
            <a:ext cx="7569214" cy="108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err="1"/>
              <a:t>Nb₃Sn</a:t>
            </a:r>
            <a:r>
              <a:rPr lang="tr-TR" sz="2000"/>
              <a:t> </a:t>
            </a:r>
            <a:r>
              <a:rPr lang="en-US" sz="2000"/>
              <a:t>witness</a:t>
            </a:r>
            <a:r>
              <a:rPr lang="tr-TR" sz="2000"/>
              <a:t> sample from QXFA coil </a:t>
            </a:r>
          </a:p>
          <a:p>
            <a:r>
              <a:rPr lang="en-US" sz="2000"/>
              <a:t>Strain gauge was used as a spot heater </a:t>
            </a:r>
            <a:r>
              <a:rPr lang="tr-TR" sz="2000"/>
              <a:t>to quench the wire</a:t>
            </a:r>
          </a:p>
          <a:p>
            <a:r>
              <a:rPr lang="en-US" sz="2000"/>
              <a:t>5 m </a:t>
            </a:r>
            <a:r>
              <a:rPr lang="tr-TR" sz="2000"/>
              <a:t>temperature and strain </a:t>
            </a:r>
            <a:r>
              <a:rPr lang="en-US" sz="2000"/>
              <a:t>fiber </a:t>
            </a:r>
            <a:r>
              <a:rPr lang="tr-TR" sz="2000"/>
              <a:t>to </a:t>
            </a:r>
            <a:r>
              <a:rPr lang="en-US" sz="2000"/>
              <a:t>study quench propagation.</a:t>
            </a:r>
            <a:endParaRPr lang="tr-TR" sz="2000"/>
          </a:p>
          <a:p>
            <a:endParaRPr lang="tr-TR" sz="1800"/>
          </a:p>
          <a:p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2059D9F-CE1D-56FB-6DFE-B94AF5A749B9}"/>
              </a:ext>
            </a:extLst>
          </p:cNvPr>
          <p:cNvSpPr txBox="1">
            <a:spLocks/>
          </p:cNvSpPr>
          <p:nvPr/>
        </p:nvSpPr>
        <p:spPr>
          <a:xfrm>
            <a:off x="4013186" y="3170401"/>
            <a:ext cx="7569214" cy="764469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Test 1: </a:t>
            </a:r>
            <a:r>
              <a:rPr lang="tr-TR" sz="2000"/>
              <a:t>At 15T, 14T, 12T, 10T </a:t>
            </a:r>
            <a:r>
              <a:rPr lang="tr-TR" sz="2000" err="1"/>
              <a:t>ramped</a:t>
            </a:r>
            <a:r>
              <a:rPr lang="tr-TR" sz="2000"/>
              <a:t> </a:t>
            </a:r>
            <a:r>
              <a:rPr lang="tr-TR" sz="2000" err="1"/>
              <a:t>up</a:t>
            </a:r>
            <a:r>
              <a:rPr lang="tr-TR" sz="2000"/>
              <a:t> </a:t>
            </a:r>
            <a:r>
              <a:rPr lang="tr-TR" sz="2000" err="1"/>
              <a:t>the</a:t>
            </a:r>
            <a:r>
              <a:rPr lang="tr-TR" sz="2000"/>
              <a:t> </a:t>
            </a:r>
            <a:r>
              <a:rPr lang="tr-TR" sz="2000" err="1"/>
              <a:t>current</a:t>
            </a:r>
            <a:r>
              <a:rPr lang="tr-TR" sz="2000"/>
              <a:t> </a:t>
            </a:r>
            <a:r>
              <a:rPr lang="tr-TR" sz="2000" err="1"/>
              <a:t>until</a:t>
            </a:r>
            <a:r>
              <a:rPr lang="tr-TR" sz="2000"/>
              <a:t> </a:t>
            </a:r>
            <a:r>
              <a:rPr lang="tr-TR" sz="2000" err="1"/>
              <a:t>quench</a:t>
            </a:r>
            <a:endParaRPr lang="en-US" sz="2000" err="1"/>
          </a:p>
          <a:p>
            <a:endParaRPr lang="tr-TR" sz="1800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F83CF6B-9D9A-56F1-A9B3-55AA4A4C6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802386"/>
              </p:ext>
            </p:extLst>
          </p:nvPr>
        </p:nvGraphicFramePr>
        <p:xfrm>
          <a:off x="4495800" y="4104873"/>
          <a:ext cx="5867400" cy="2173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3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675"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Magnetic Field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Critical Current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675"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15T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376A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675"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14T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466A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675"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12T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693A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675"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10T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/>
                        <a:t>985A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825AD18-3116-3884-4FF4-B26FB71BF105}"/>
              </a:ext>
            </a:extLst>
          </p:cNvPr>
          <p:cNvSpPr txBox="1"/>
          <p:nvPr/>
        </p:nvSpPr>
        <p:spPr>
          <a:xfrm>
            <a:off x="4034957" y="2814588"/>
            <a:ext cx="27284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/>
              <a:t>Test in liquid He at 4.5 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8B466F-DEC6-16D6-12F8-6082EFCAC20F}"/>
              </a:ext>
            </a:extLst>
          </p:cNvPr>
          <p:cNvSpPr txBox="1"/>
          <p:nvPr/>
        </p:nvSpPr>
        <p:spPr>
          <a:xfrm>
            <a:off x="8821516" y="1142387"/>
            <a:ext cx="1496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Year 2023 </a:t>
            </a:r>
          </a:p>
        </p:txBody>
      </p:sp>
    </p:spTree>
    <p:extLst>
      <p:ext uri="{BB962C8B-B14F-4D97-AF65-F5344CB8AC3E}">
        <p14:creationId xmlns:p14="http://schemas.microsoft.com/office/powerpoint/2010/main" val="2667515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E58B92D1-AC28-896C-3F07-3F1EC014B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12T Nb3Sn DATA analysis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EFD084-D5FC-5984-2EC2-27DC4FF23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075E22-4690-181A-BB18-71DB39D2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dirty="0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448C122-E10D-B5C9-0ACE-AD5B6CBD0E0F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7539202" y="3948538"/>
            <a:ext cx="3760787" cy="773112"/>
          </a:xfrm>
        </p:spPr>
        <p:txBody>
          <a:bodyPr vert="horz" lIns="0" tIns="0" rIns="0" bIns="0" rtlCol="0" anchor="t">
            <a:normAutofit fontScale="70000" lnSpcReduction="20000"/>
          </a:bodyPr>
          <a:lstStyle/>
          <a:p>
            <a:r>
              <a:rPr lang="it-IT"/>
              <a:t>Ramp before and after the quench (just first wrapping)</a:t>
            </a:r>
          </a:p>
        </p:txBody>
      </p:sp>
      <p:pic>
        <p:nvPicPr>
          <p:cNvPr id="8" name="Immagine 7" descr="Immagine che contiene testo, diagramma, Diagramma, schermata&#10;&#10;Descrizione generata automaticamente">
            <a:extLst>
              <a:ext uri="{FF2B5EF4-FFF2-40B4-BE49-F238E27FC236}">
                <a16:creationId xmlns:a16="http://schemas.microsoft.com/office/drawing/2014/main" id="{7A117DDB-9263-8CD4-1487-728407537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71" y="1585198"/>
            <a:ext cx="5899343" cy="4750087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CD2C0003-F8CD-6C14-94F9-77985AB28296}"/>
              </a:ext>
            </a:extLst>
          </p:cNvPr>
          <p:cNvCxnSpPr/>
          <p:nvPr/>
        </p:nvCxnSpPr>
        <p:spPr>
          <a:xfrm flipH="1">
            <a:off x="2628900" y="1434498"/>
            <a:ext cx="2082799" cy="12086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00B72A5-170D-8A70-E675-13A6E377A479}"/>
              </a:ext>
            </a:extLst>
          </p:cNvPr>
          <p:cNvCxnSpPr>
            <a:cxnSpLocks/>
          </p:cNvCxnSpPr>
          <p:nvPr/>
        </p:nvCxnSpPr>
        <p:spPr>
          <a:xfrm flipH="1" flipV="1">
            <a:off x="4800601" y="2768602"/>
            <a:ext cx="2368548" cy="15007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C83F90E-3548-6BF6-A68B-F7E77E567D6B}"/>
              </a:ext>
            </a:extLst>
          </p:cNvPr>
          <p:cNvCxnSpPr>
            <a:cxnSpLocks/>
          </p:cNvCxnSpPr>
          <p:nvPr/>
        </p:nvCxnSpPr>
        <p:spPr>
          <a:xfrm flipH="1">
            <a:off x="3769360" y="4586820"/>
            <a:ext cx="3346872" cy="2696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Segnaposto testo 2">
            <a:extLst>
              <a:ext uri="{FF2B5EF4-FFF2-40B4-BE49-F238E27FC236}">
                <a16:creationId xmlns:a16="http://schemas.microsoft.com/office/drawing/2014/main" id="{2D388A15-4488-3645-5F65-C2A570091753}"/>
              </a:ext>
            </a:extLst>
          </p:cNvPr>
          <p:cNvSpPr txBox="1">
            <a:spLocks/>
          </p:cNvSpPr>
          <p:nvPr/>
        </p:nvSpPr>
        <p:spPr>
          <a:xfrm>
            <a:off x="2935819" y="1201076"/>
            <a:ext cx="4544484" cy="466843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300" b="1" i="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4572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9144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0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3716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82880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733"/>
              <a:t>Heating due to contact with the probe</a:t>
            </a:r>
          </a:p>
        </p:txBody>
      </p:sp>
      <p:pic>
        <p:nvPicPr>
          <p:cNvPr id="13" name="Immagine 12" descr="Immagine che contiene strumento, Laboratorio, Locale degli attrezzi, ingegneria&#10;&#10;Descrizione generata automaticamente">
            <a:extLst>
              <a:ext uri="{FF2B5EF4-FFF2-40B4-BE49-F238E27FC236}">
                <a16:creationId xmlns:a16="http://schemas.microsoft.com/office/drawing/2014/main" id="{40A3DAEE-D2A1-8DEA-2942-841591506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8016" y="1545693"/>
            <a:ext cx="4283160" cy="21456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0FF9A0-57F7-443C-8D90-89679FF777CF}"/>
              </a:ext>
            </a:extLst>
          </p:cNvPr>
          <p:cNvSpPr txBox="1"/>
          <p:nvPr/>
        </p:nvSpPr>
        <p:spPr>
          <a:xfrm>
            <a:off x="7539202" y="4832735"/>
            <a:ext cx="40620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Issue: negative T variation during ramping suggests that</a:t>
            </a:r>
          </a:p>
          <a:p>
            <a:r>
              <a:rPr lang="en-US" sz="2000">
                <a:highlight>
                  <a:srgbClr val="FFFF00"/>
                </a:highlight>
                <a:latin typeface="Helvetica" panose="020B0604020202020204" pitchFamily="34" charset="0"/>
                <a:cs typeface="Helvetica" panose="020B0604020202020204" pitchFamily="34" charset="0"/>
              </a:rPr>
              <a:t>Strain and temperature are not fully decoupled</a:t>
            </a:r>
          </a:p>
        </p:txBody>
      </p:sp>
    </p:spTree>
    <p:extLst>
      <p:ext uri="{BB962C8B-B14F-4D97-AF65-F5344CB8AC3E}">
        <p14:creationId xmlns:p14="http://schemas.microsoft.com/office/powerpoint/2010/main" val="3462722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6D031236-D334-42C2-D51D-D262C3307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T variation during quench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111898-9396-82BF-4F1E-34B3F3EA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C6EC44-CA95-B926-B88E-BF3FADF41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dirty="0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7" name="Immagine 16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DC2F271D-7335-1B7E-B26A-70B30AAA7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73" y="1210720"/>
            <a:ext cx="5414432" cy="4432120"/>
          </a:xfrm>
          <a:prstGeom prst="rect">
            <a:avLst/>
          </a:prstGeom>
        </p:spPr>
      </p:pic>
      <p:pic>
        <p:nvPicPr>
          <p:cNvPr id="18" name="Immagine 17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AA3D39F6-9C91-13A2-C27C-520B8FBA9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021" y="1110016"/>
            <a:ext cx="5784849" cy="443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1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F6EE7-0974-995A-9E59-ED25E4A63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Nb</a:t>
            </a:r>
            <a:r>
              <a:rPr lang="en-US" baseline="-25000" dirty="0">
                <a:ea typeface="Calibri"/>
                <a:cs typeface="Calibri"/>
              </a:rPr>
              <a:t>3</a:t>
            </a:r>
            <a:r>
              <a:rPr lang="en-US" dirty="0">
                <a:ea typeface="Calibri"/>
                <a:cs typeface="Calibri"/>
              </a:rPr>
              <a:t>Sn Quench Propagation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C5E6F4-ABA6-9A45-B060-C8BA7E18CA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Calibri"/>
                <a:cs typeface="Calibri"/>
              </a:rPr>
              <a:t>Strain Sensor Readout during quench at 15T</a:t>
            </a:r>
          </a:p>
          <a:p>
            <a:r>
              <a:rPr lang="en-US">
                <a:ea typeface="Calibri"/>
                <a:cs typeface="Calibri"/>
              </a:rPr>
              <a:t>Mapped around barrel. </a:t>
            </a:r>
          </a:p>
          <a:p>
            <a:r>
              <a:rPr lang="en-US">
                <a:ea typeface="Calibri"/>
                <a:cs typeface="Calibri"/>
              </a:rPr>
              <a:t>Turn 6 is at top of sample</a:t>
            </a:r>
          </a:p>
          <a:p>
            <a:pPr lvl="1"/>
            <a:r>
              <a:rPr lang="en-US">
                <a:ea typeface="Calibri"/>
                <a:cs typeface="Calibri"/>
              </a:rPr>
              <a:t>Hard to see, but quench propagated from top to bottom over ~3 frames at 160 Hz</a:t>
            </a:r>
          </a:p>
          <a:p>
            <a:pPr lvl="1"/>
            <a:r>
              <a:rPr lang="en-US">
                <a:ea typeface="Calibri"/>
                <a:cs typeface="Calibri"/>
              </a:rPr>
              <a:t>Perhaps originated at yellow spot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CFAF05-7260-F2EB-602F-CC9B38DB4E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A35053-427C-3406-1F69-0CDF5DA24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0192C-06EC-6DA4-9AE9-79CEF096A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15T_160Hz_2.6mm_Strain_dev">
            <a:hlinkClick r:id="" action="ppaction://media"/>
            <a:extLst>
              <a:ext uri="{FF2B5EF4-FFF2-40B4-BE49-F238E27FC236}">
                <a16:creationId xmlns:a16="http://schemas.microsoft.com/office/drawing/2014/main" id="{55E927D7-9600-28ED-C5F6-84AB90102D9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938837" y="1447800"/>
            <a:ext cx="6255544" cy="470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41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AEA1792F-A67D-066C-76EC-A6D389865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/>
              <a:t>Quench at 15T with spot heater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68724D-C907-F0B9-5AF8-67538A3D7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4/3/2025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346620-4550-C462-8C59-70DF1A840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9" name="Immagine 8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0B586521-6D3B-C749-62B4-CED1F09DF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64" y="1080000"/>
            <a:ext cx="6123515" cy="5171492"/>
          </a:xfrm>
          <a:prstGeom prst="rect">
            <a:avLst/>
          </a:prstGeom>
        </p:spPr>
      </p:pic>
      <p:cxnSp>
        <p:nvCxnSpPr>
          <p:cNvPr id="2" name="Connettore 2 1">
            <a:extLst>
              <a:ext uri="{FF2B5EF4-FFF2-40B4-BE49-F238E27FC236}">
                <a16:creationId xmlns:a16="http://schemas.microsoft.com/office/drawing/2014/main" id="{5F0BD86D-7E99-E53E-1CD2-D2D51F3C0728}"/>
              </a:ext>
            </a:extLst>
          </p:cNvPr>
          <p:cNvCxnSpPr/>
          <p:nvPr/>
        </p:nvCxnSpPr>
        <p:spPr>
          <a:xfrm flipH="1">
            <a:off x="3016248" y="1676781"/>
            <a:ext cx="876300" cy="3725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AC41AEC-22B1-BBE4-1274-C544448E26EA}"/>
              </a:ext>
            </a:extLst>
          </p:cNvPr>
          <p:cNvSpPr txBox="1"/>
          <p:nvPr/>
        </p:nvSpPr>
        <p:spPr>
          <a:xfrm>
            <a:off x="3892548" y="1389318"/>
            <a:ext cx="1231635" cy="3282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333">
                <a:solidFill>
                  <a:srgbClr val="FF0000"/>
                </a:solidFill>
                <a:latin typeface="Helvetica"/>
              </a:rPr>
              <a:t>Spot Heater</a:t>
            </a:r>
          </a:p>
        </p:txBody>
      </p:sp>
      <p:grpSp>
        <p:nvGrpSpPr>
          <p:cNvPr id="3" name="Gruppo 11">
            <a:extLst>
              <a:ext uri="{FF2B5EF4-FFF2-40B4-BE49-F238E27FC236}">
                <a16:creationId xmlns:a16="http://schemas.microsoft.com/office/drawing/2014/main" id="{1CF28C42-8663-99F6-F766-A2BF5CA9966F}"/>
              </a:ext>
            </a:extLst>
          </p:cNvPr>
          <p:cNvGrpSpPr/>
          <p:nvPr/>
        </p:nvGrpSpPr>
        <p:grpSpPr>
          <a:xfrm>
            <a:off x="6721913" y="1405055"/>
            <a:ext cx="361952" cy="2351616"/>
            <a:chOff x="2622549" y="1027113"/>
            <a:chExt cx="327026" cy="1470024"/>
          </a:xfrm>
        </p:grpSpPr>
        <p:cxnSp>
          <p:nvCxnSpPr>
            <p:cNvPr id="5" name="Connettore 2 10">
              <a:extLst>
                <a:ext uri="{FF2B5EF4-FFF2-40B4-BE49-F238E27FC236}">
                  <a16:creationId xmlns:a16="http://schemas.microsoft.com/office/drawing/2014/main" id="{66092254-D69F-CDF6-DDC8-E839199615F8}"/>
                </a:ext>
              </a:extLst>
            </p:cNvPr>
            <p:cNvCxnSpPr/>
            <p:nvPr/>
          </p:nvCxnSpPr>
          <p:spPr>
            <a:xfrm>
              <a:off x="2781300" y="1027113"/>
              <a:ext cx="1588" cy="1470024"/>
            </a:xfrm>
            <a:prstGeom prst="straightConnector1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2 13">
              <a:extLst>
                <a:ext uri="{FF2B5EF4-FFF2-40B4-BE49-F238E27FC236}">
                  <a16:creationId xmlns:a16="http://schemas.microsoft.com/office/drawing/2014/main" id="{86620385-9931-1A46-29EF-5153E8F9B3C9}"/>
                </a:ext>
              </a:extLst>
            </p:cNvPr>
            <p:cNvCxnSpPr/>
            <p:nvPr/>
          </p:nvCxnSpPr>
          <p:spPr>
            <a:xfrm>
              <a:off x="2622549" y="1035051"/>
              <a:ext cx="327026" cy="1454149"/>
            </a:xfrm>
            <a:prstGeom prst="straightConnector1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o 7">
            <a:extLst>
              <a:ext uri="{FF2B5EF4-FFF2-40B4-BE49-F238E27FC236}">
                <a16:creationId xmlns:a16="http://schemas.microsoft.com/office/drawing/2014/main" id="{1BC580E8-EECC-43EE-DE23-515DF1883875}"/>
              </a:ext>
            </a:extLst>
          </p:cNvPr>
          <p:cNvGrpSpPr/>
          <p:nvPr/>
        </p:nvGrpSpPr>
        <p:grpSpPr>
          <a:xfrm>
            <a:off x="9720668" y="844548"/>
            <a:ext cx="107951" cy="2584452"/>
            <a:chOff x="2741611" y="2844799"/>
            <a:chExt cx="88901" cy="1382714"/>
          </a:xfrm>
        </p:grpSpPr>
        <p:cxnSp>
          <p:nvCxnSpPr>
            <p:cNvPr id="12" name="Connettore 2 14">
              <a:extLst>
                <a:ext uri="{FF2B5EF4-FFF2-40B4-BE49-F238E27FC236}">
                  <a16:creationId xmlns:a16="http://schemas.microsoft.com/office/drawing/2014/main" id="{DA382DC9-CF56-88BD-A2F0-FF04B1643C80}"/>
                </a:ext>
              </a:extLst>
            </p:cNvPr>
            <p:cNvCxnSpPr>
              <a:cxnSpLocks/>
            </p:cNvCxnSpPr>
            <p:nvPr/>
          </p:nvCxnSpPr>
          <p:spPr>
            <a:xfrm>
              <a:off x="2741611" y="2844801"/>
              <a:ext cx="1589" cy="1382712"/>
            </a:xfrm>
            <a:prstGeom prst="straightConnector1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5">
              <a:extLst>
                <a:ext uri="{FF2B5EF4-FFF2-40B4-BE49-F238E27FC236}">
                  <a16:creationId xmlns:a16="http://schemas.microsoft.com/office/drawing/2014/main" id="{9EBAD9B6-20AB-4768-6932-30E363FA0987}"/>
                </a:ext>
              </a:extLst>
            </p:cNvPr>
            <p:cNvCxnSpPr>
              <a:cxnSpLocks/>
            </p:cNvCxnSpPr>
            <p:nvPr/>
          </p:nvCxnSpPr>
          <p:spPr>
            <a:xfrm>
              <a:off x="2828924" y="2844799"/>
              <a:ext cx="1588" cy="1382712"/>
            </a:xfrm>
            <a:prstGeom prst="straightConnector1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Immagine 1" descr="Immagine che contiene cilindro, bottiglia, terreno, faraglioni&#10;&#10;Descrizione generata automaticamente">
            <a:extLst>
              <a:ext uri="{FF2B5EF4-FFF2-40B4-BE49-F238E27FC236}">
                <a16:creationId xmlns:a16="http://schemas.microsoft.com/office/drawing/2014/main" id="{2637B297-2F19-06B9-1B2A-E3B009035B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892" r="-490" b="475"/>
          <a:stretch/>
        </p:blipFill>
        <p:spPr>
          <a:xfrm>
            <a:off x="10103889" y="977280"/>
            <a:ext cx="2175964" cy="2628088"/>
          </a:xfrm>
          <a:prstGeom prst="rect">
            <a:avLst/>
          </a:prstGeom>
        </p:spPr>
      </p:pic>
      <p:pic>
        <p:nvPicPr>
          <p:cNvPr id="16" name="Immagine 9" descr="Immagine che contiene bottiglia, cilindro, liquido, Materiale trasparente&#10;&#10;Descrizione generata automaticamente">
            <a:extLst>
              <a:ext uri="{FF2B5EF4-FFF2-40B4-BE49-F238E27FC236}">
                <a16:creationId xmlns:a16="http://schemas.microsoft.com/office/drawing/2014/main" id="{F0E40C50-6EBF-5B4E-A53D-08AC903E82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7656" y="285072"/>
            <a:ext cx="2184732" cy="3528484"/>
          </a:xfrm>
          <a:prstGeom prst="rect">
            <a:avLst/>
          </a:prstGeom>
        </p:spPr>
      </p:pic>
      <p:sp>
        <p:nvSpPr>
          <p:cNvPr id="17" name="Segnaposto testo 2">
            <a:extLst>
              <a:ext uri="{FF2B5EF4-FFF2-40B4-BE49-F238E27FC236}">
                <a16:creationId xmlns:a16="http://schemas.microsoft.com/office/drawing/2014/main" id="{1A456A77-FC57-0E5B-DCB0-9EBCA0106C10}"/>
              </a:ext>
            </a:extLst>
          </p:cNvPr>
          <p:cNvSpPr txBox="1">
            <a:spLocks/>
          </p:cNvSpPr>
          <p:nvPr/>
        </p:nvSpPr>
        <p:spPr>
          <a:xfrm>
            <a:off x="6721913" y="4224141"/>
            <a:ext cx="5165287" cy="2348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2200">
                <a:solidFill>
                  <a:schemeClr val="tx1"/>
                </a:solidFill>
                <a:cs typeface="Helvetica"/>
              </a:rPr>
              <a:t>One side of the barrel was more sensitive to temperature variation, maybe this is due to the different arrangement of the sensors. </a:t>
            </a:r>
            <a:r>
              <a:rPr lang="it-IT" sz="2200">
                <a:solidFill>
                  <a:schemeClr val="tx1"/>
                </a:solidFill>
                <a:highlight>
                  <a:srgbClr val="FFFF00"/>
                </a:highlight>
                <a:cs typeface="Helvetica"/>
              </a:rPr>
              <a:t>Issue:  we need better thermal contact? </a:t>
            </a:r>
            <a:endParaRPr lang="it-IT" sz="220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7898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3DE3F-996A-0726-C1EC-6D7211A0D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Nb</a:t>
            </a:r>
            <a:r>
              <a:rPr lang="en-US" baseline="-25000"/>
              <a:t>3</a:t>
            </a:r>
            <a:r>
              <a:rPr lang="en-US"/>
              <a:t>Sn sample: test 2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521F6C-083A-ECD1-A7AE-7CF304641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4/3/2025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DDE7B-160B-58A7-EA46-5A892163E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10A57-C4C2-471D-B852-7E80F10F5A4C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B2B91DF-93A9-B9A6-9ACA-3EE6E90FCA66}"/>
              </a:ext>
            </a:extLst>
          </p:cNvPr>
          <p:cNvSpPr txBox="1">
            <a:spLocks/>
          </p:cNvSpPr>
          <p:nvPr/>
        </p:nvSpPr>
        <p:spPr>
          <a:xfrm>
            <a:off x="164904" y="1428959"/>
            <a:ext cx="4460148" cy="2224347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latin typeface="Helvetica"/>
                <a:cs typeface="Helvetica"/>
              </a:rPr>
              <a:t>Two spot heaters 1 and 2 were attached, each with the same resistance:</a:t>
            </a:r>
          </a:p>
          <a:p>
            <a:pPr lvl="1">
              <a:buFont typeface="Arial" pitchFamily="34" charset="0"/>
              <a:buChar char="•"/>
            </a:pPr>
            <a:r>
              <a:rPr lang="en-US" sz="1400">
                <a:latin typeface="Helvetica"/>
                <a:cs typeface="Helvetica"/>
              </a:rPr>
              <a:t>		R = 350</a:t>
            </a:r>
            <a:r>
              <a:rPr lang="el-GR" sz="1400">
                <a:solidFill>
                  <a:srgbClr val="001D35"/>
                </a:solidFill>
                <a:latin typeface="Helvetica"/>
                <a:cs typeface="Helvetica"/>
              </a:rPr>
              <a:t>Ω</a:t>
            </a:r>
            <a:endParaRPr lang="en-US" sz="1400">
              <a:latin typeface="Helvetica"/>
              <a:cs typeface="Helvetica"/>
            </a:endParaRPr>
          </a:p>
          <a:p>
            <a:r>
              <a:rPr lang="en-US" sz="1400">
                <a:latin typeface="Helvetica"/>
                <a:cs typeface="Helvetica"/>
              </a:rPr>
              <a:t>Each turn of the fiber was identified: 50 cm wrapped around the Nb3Sn strand.</a:t>
            </a:r>
          </a:p>
          <a:p>
            <a:r>
              <a:rPr lang="en-US" sz="1400">
                <a:latin typeface="Helvetica"/>
                <a:cs typeface="Helvetica"/>
              </a:rPr>
              <a:t>Covered with </a:t>
            </a:r>
            <a:r>
              <a:rPr lang="en-US" sz="1400" err="1">
                <a:latin typeface="Helvetica"/>
                <a:cs typeface="Helvetica"/>
              </a:rPr>
              <a:t>Stycast</a:t>
            </a:r>
            <a:r>
              <a:rPr lang="en-US" sz="1400">
                <a:latin typeface="Helvetica"/>
                <a:cs typeface="Helvetica"/>
              </a:rPr>
              <a:t> 2850 FT</a:t>
            </a:r>
            <a:endParaRPr lang="en-US" sz="140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/>
            <a:r>
              <a:rPr lang="en-US" sz="1000">
                <a:latin typeface="Helvetica"/>
                <a:cs typeface="Helvetica"/>
              </a:rPr>
              <a:t>During painting with </a:t>
            </a:r>
            <a:r>
              <a:rPr lang="en-US" sz="1000" err="1">
                <a:latin typeface="Helvetica"/>
                <a:cs typeface="Helvetica"/>
              </a:rPr>
              <a:t>Stycast</a:t>
            </a:r>
            <a:r>
              <a:rPr lang="en-US" sz="1000">
                <a:latin typeface="Helvetica"/>
                <a:cs typeface="Helvetica"/>
              </a:rPr>
              <a:t>, the fibers shifted somewhat</a:t>
            </a:r>
          </a:p>
          <a:p>
            <a:r>
              <a:rPr lang="en-US" sz="1400">
                <a:latin typeface="Helvetica"/>
                <a:cs typeface="Helvetica"/>
              </a:rPr>
              <a:t>Magnetic Field: 15T, 12T</a:t>
            </a:r>
          </a:p>
          <a:p>
            <a:r>
              <a:rPr lang="en-US" sz="1400">
                <a:latin typeface="Helvetica"/>
                <a:cs typeface="Helvetica"/>
              </a:rPr>
              <a:t>Minimum quench power tests done at different magnetic field and current levels </a:t>
            </a:r>
          </a:p>
          <a:p>
            <a:pPr marL="0" indent="0">
              <a:buNone/>
            </a:pPr>
            <a:endParaRPr lang="en-US" sz="14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6B0B81-516F-7FD3-E5DD-6FD403D2D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454" y="1220394"/>
            <a:ext cx="4666158" cy="23596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9EE36E-91D8-B7EF-89CC-C60376D5D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5251" y="3033662"/>
            <a:ext cx="4460148" cy="307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65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DP_template.pptx" id="{96EB11EC-4848-4146-863E-4F32E6568D2C}" vid="{743B1CAF-C298-45C4-A0E3-80F7E987BC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MDP_wide_template</Template>
  <TotalTime>0</TotalTime>
  <Words>2129</Words>
  <Application>Microsoft Office PowerPoint</Application>
  <PresentationFormat>Widescreen</PresentationFormat>
  <Paragraphs>533</Paragraphs>
  <Slides>33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Aptos</vt:lpstr>
      <vt:lpstr>Arial</vt:lpstr>
      <vt:lpstr>Calibri</vt:lpstr>
      <vt:lpstr>Courier New</vt:lpstr>
      <vt:lpstr>Helvetica</vt:lpstr>
      <vt:lpstr>Times New Roman</vt:lpstr>
      <vt:lpstr>Office Theme</vt:lpstr>
      <vt:lpstr>Update on the Fiberoptic Sensing at Fermilab</vt:lpstr>
      <vt:lpstr>Fiber optics sensor overview</vt:lpstr>
      <vt:lpstr>Outline</vt:lpstr>
      <vt:lpstr>Quench propagation study on Nb3Sn strand</vt:lpstr>
      <vt:lpstr>12T Nb3Sn DATA analysis</vt:lpstr>
      <vt:lpstr>T variation during quench</vt:lpstr>
      <vt:lpstr>Nb3Sn Quench Propagation</vt:lpstr>
      <vt:lpstr>Quench at 15T with spot heater</vt:lpstr>
      <vt:lpstr>Nb3Sn sample: test 2</vt:lpstr>
      <vt:lpstr>Nb3Sn test: 15T, 80% Ic</vt:lpstr>
      <vt:lpstr>Nb3Sn test 2: 15T, 60% and 40% Ic</vt:lpstr>
      <vt:lpstr>Minimum quench power</vt:lpstr>
      <vt:lpstr>REBCO test</vt:lpstr>
      <vt:lpstr>REBCO Test: critical current measurements</vt:lpstr>
      <vt:lpstr>REBCO Test: critical current measurements</vt:lpstr>
      <vt:lpstr>REBCO TEST with spot heater</vt:lpstr>
      <vt:lpstr>Experiment with STAR wire in liquid N</vt:lpstr>
      <vt:lpstr>Fiber on Small Sample</vt:lpstr>
      <vt:lpstr>Fiber on QXF Coil Section</vt:lpstr>
      <vt:lpstr>Conclusion I</vt:lpstr>
      <vt:lpstr>Fiber Grids</vt:lpstr>
      <vt:lpstr>Strain map during welding of Hi-Lumi coldmass</vt:lpstr>
      <vt:lpstr>PowerPoint Presentation</vt:lpstr>
      <vt:lpstr>QXFSM03</vt:lpstr>
      <vt:lpstr>Some data from the prestress </vt:lpstr>
      <vt:lpstr>Fiber optics on SMCTM1 magnet</vt:lpstr>
      <vt:lpstr>Strain fiber on CCT magnet </vt:lpstr>
      <vt:lpstr>Summary</vt:lpstr>
      <vt:lpstr>Acknowledgments</vt:lpstr>
      <vt:lpstr>PowerPoint Presentation</vt:lpstr>
      <vt:lpstr>Spot Heater induced Quench</vt:lpstr>
      <vt:lpstr>2D plot of the T profile</vt:lpstr>
      <vt:lpstr>Milestones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Fiber Optics/Acoustic Sensors Status at FNAL</dc:title>
  <dc:creator>Steven T. Krave</dc:creator>
  <cp:lastModifiedBy>Steven T. Krave</cp:lastModifiedBy>
  <cp:revision>31</cp:revision>
  <dcterms:created xsi:type="dcterms:W3CDTF">2023-08-14T14:38:14Z</dcterms:created>
  <dcterms:modified xsi:type="dcterms:W3CDTF">2025-04-03T08:10:10Z</dcterms:modified>
</cp:coreProperties>
</file>