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332" r:id="rId3"/>
    <p:sldId id="333" r:id="rId4"/>
    <p:sldId id="334" r:id="rId5"/>
    <p:sldId id="339" r:id="rId6"/>
    <p:sldId id="314" r:id="rId7"/>
    <p:sldId id="322" r:id="rId8"/>
    <p:sldId id="315" r:id="rId9"/>
    <p:sldId id="320" r:id="rId10"/>
    <p:sldId id="336" r:id="rId11"/>
    <p:sldId id="316" r:id="rId12"/>
    <p:sldId id="331" r:id="rId13"/>
    <p:sldId id="335" r:id="rId14"/>
    <p:sldId id="328" r:id="rId15"/>
    <p:sldId id="327" r:id="rId16"/>
    <p:sldId id="329" r:id="rId17"/>
    <p:sldId id="313" r:id="rId18"/>
    <p:sldId id="337" r:id="rId19"/>
    <p:sldId id="338" r:id="rId20"/>
    <p:sldId id="34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03079F-541F-804F-A4B6-EC5E0269F2B1}">
          <p14:sldIdLst>
            <p14:sldId id="256"/>
            <p14:sldId id="332"/>
            <p14:sldId id="333"/>
            <p14:sldId id="334"/>
            <p14:sldId id="339"/>
            <p14:sldId id="314"/>
            <p14:sldId id="322"/>
            <p14:sldId id="315"/>
            <p14:sldId id="320"/>
            <p14:sldId id="336"/>
            <p14:sldId id="316"/>
            <p14:sldId id="331"/>
            <p14:sldId id="335"/>
            <p14:sldId id="328"/>
            <p14:sldId id="327"/>
            <p14:sldId id="329"/>
            <p14:sldId id="313"/>
            <p14:sldId id="337"/>
            <p14:sldId id="338"/>
            <p14:sldId id="340"/>
          </p14:sldIdLst>
        </p14:section>
        <p14:section name="Untitled Section" id="{BF787CC2-8078-1244-878E-66B62BE3987F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B289"/>
    <a:srgbClr val="1F497D"/>
    <a:srgbClr val="98A1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4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B4A47-BF6B-488B-9653-8208F29C1A89}" type="datetimeFigureOut">
              <a:rPr lang="en-US" smtClean="0"/>
              <a:t>4/2/25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EEDD7-6ADE-4249-B350-56E7512B7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26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6;p4" descr="image4.jpg">
            <a:extLst>
              <a:ext uri="{FF2B5EF4-FFF2-40B4-BE49-F238E27FC236}">
                <a16:creationId xmlns:a16="http://schemas.microsoft.com/office/drawing/2014/main" id="{59C6736C-833B-A231-952F-F6D51E820F0F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40000"/>
          </a:blip>
          <a:srcRect b="4306"/>
          <a:stretch/>
        </p:blipFill>
        <p:spPr>
          <a:xfrm>
            <a:off x="4200" y="0"/>
            <a:ext cx="12187799" cy="63150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7;p4">
            <a:extLst>
              <a:ext uri="{FF2B5EF4-FFF2-40B4-BE49-F238E27FC236}">
                <a16:creationId xmlns:a16="http://schemas.microsoft.com/office/drawing/2014/main" id="{3F20544F-B656-4777-15EE-1C61A533D828}"/>
              </a:ext>
            </a:extLst>
          </p:cNvPr>
          <p:cNvSpPr/>
          <p:nvPr userDrawn="1"/>
        </p:nvSpPr>
        <p:spPr>
          <a:xfrm>
            <a:off x="-1" y="3656013"/>
            <a:ext cx="12187799" cy="2669740"/>
          </a:xfrm>
          <a:prstGeom prst="rect">
            <a:avLst/>
          </a:prstGeom>
          <a:gradFill>
            <a:gsLst>
              <a:gs pos="0">
                <a:srgbClr val="1F497D"/>
              </a:gs>
              <a:gs pos="100000">
                <a:srgbClr val="A5A5A5">
                  <a:alpha val="47843"/>
                </a:srgbClr>
              </a:gs>
            </a:gsLst>
            <a:lin ang="16200000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ibre Franklin"/>
              <a:buNone/>
            </a:pPr>
            <a:endParaRPr sz="3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780BB0-97B1-17ED-E02B-1BA9D62ACC8B}"/>
              </a:ext>
            </a:extLst>
          </p:cNvPr>
          <p:cNvSpPr/>
          <p:nvPr userDrawn="1"/>
        </p:nvSpPr>
        <p:spPr>
          <a:xfrm>
            <a:off x="-1" y="2409825"/>
            <a:ext cx="12192001" cy="1381125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2B78CD-7438-AB12-E677-0B54F36D47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9" y="2399146"/>
            <a:ext cx="12183599" cy="139180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BFA140-40FC-EBC7-30FA-092E4E0D8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9261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346D9-8585-5AF9-6CDA-FE1CAE31F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oogle Shape;15;p4" descr="RGB_White-Seal_White-Mark_SC_Horizontal–400dpi.png">
            <a:extLst>
              <a:ext uri="{FF2B5EF4-FFF2-40B4-BE49-F238E27FC236}">
                <a16:creationId xmlns:a16="http://schemas.microsoft.com/office/drawing/2014/main" id="{CD67CF29-1468-63B4-FB3A-42A47D0E1CA6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885076" y="6392947"/>
            <a:ext cx="2490584" cy="41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8910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6;p5">
            <a:extLst>
              <a:ext uri="{FF2B5EF4-FFF2-40B4-BE49-F238E27FC236}">
                <a16:creationId xmlns:a16="http://schemas.microsoft.com/office/drawing/2014/main" id="{A1CD272A-A506-0471-7A18-EB78408B0FBA}"/>
              </a:ext>
            </a:extLst>
          </p:cNvPr>
          <p:cNvSpPr/>
          <p:nvPr userDrawn="1"/>
        </p:nvSpPr>
        <p:spPr>
          <a:xfrm>
            <a:off x="4201" y="-5773"/>
            <a:ext cx="12187800" cy="1167823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endParaRPr sz="4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CDA7A-CA03-24F4-40E3-67F3E5300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1"/>
            <a:ext cx="10909300" cy="11620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27333-ABA8-0B5C-26C5-4F6379849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497B1-A15C-06CB-AED5-217ED8ED3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9/14/2022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30F7E-19BD-5731-1E8D-26297896A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NAME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25BF4-5FC4-596C-DB1D-908546736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38D572-6E90-4CFC-B748-E5A2419AD3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2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89C16-2A8B-F7F4-EB63-0D7E8BD3F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37509-EB5E-6B25-8338-A09A92FA6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2B5D8-9038-2606-FC41-FE222B50E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03F95-5784-CC1E-E841-71ED38648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NAME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D9D79-D1A0-9D65-8B8F-50A837336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6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C021DE-A4FD-71A8-C45B-46FD3C194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CFA098-4282-7A1F-325F-EDD6A5A4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NAME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2E2EB-4F80-1524-CC58-7494CCA4D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Google Shape;26;p5">
            <a:extLst>
              <a:ext uri="{FF2B5EF4-FFF2-40B4-BE49-F238E27FC236}">
                <a16:creationId xmlns:a16="http://schemas.microsoft.com/office/drawing/2014/main" id="{E2BAB203-C4A1-8D67-0AA4-6116A572B5A8}"/>
              </a:ext>
            </a:extLst>
          </p:cNvPr>
          <p:cNvSpPr/>
          <p:nvPr userDrawn="1"/>
        </p:nvSpPr>
        <p:spPr>
          <a:xfrm>
            <a:off x="4201" y="-5773"/>
            <a:ext cx="12187800" cy="1167823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endParaRPr sz="4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42F78D-59E0-F3F9-C10C-EA686D3A9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1"/>
            <a:ext cx="10909300" cy="11620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23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75A3C3-17B3-2CF6-6134-65EDD1B4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6829B4-1F77-F071-44BE-91414458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NAME | 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C213B-08A8-4634-8AB9-4CCD570A2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67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;p3">
            <a:extLst>
              <a:ext uri="{FF2B5EF4-FFF2-40B4-BE49-F238E27FC236}">
                <a16:creationId xmlns:a16="http://schemas.microsoft.com/office/drawing/2014/main" id="{316B812B-B10B-EB34-3E63-C8E967C1C8E5}"/>
              </a:ext>
            </a:extLst>
          </p:cNvPr>
          <p:cNvSpPr/>
          <p:nvPr userDrawn="1"/>
        </p:nvSpPr>
        <p:spPr>
          <a:xfrm>
            <a:off x="4201" y="6311900"/>
            <a:ext cx="12187800" cy="580673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340EF9-D2A0-E89F-A6A1-E25D9FDD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DF544-8A0D-C4C0-CA6A-353C45A3E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8C8ED-2E99-1715-80AB-96974C7B5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1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9/14/2022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05E55-7E19-B7C0-3531-CDDC8EB83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611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NAME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D7185-6FEA-8C6F-3919-B618E80D9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61125"/>
            <a:ext cx="1285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938D572-6E90-4CFC-B748-E5A2419AD3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oogle Shape;12;p3">
            <a:extLst>
              <a:ext uri="{FF2B5EF4-FFF2-40B4-BE49-F238E27FC236}">
                <a16:creationId xmlns:a16="http://schemas.microsoft.com/office/drawing/2014/main" id="{76142BE0-C307-01DE-9803-C75390DF6AF4}"/>
              </a:ext>
            </a:extLst>
          </p:cNvPr>
          <p:cNvPicPr preferRelativeResize="0"/>
          <p:nvPr userDrawn="1"/>
        </p:nvPicPr>
        <p:blipFill rotWithShape="1">
          <a:blip r:embed="rId7">
            <a:alphaModFix/>
          </a:blip>
          <a:srcRect/>
          <a:stretch/>
        </p:blipFill>
        <p:spPr>
          <a:xfrm>
            <a:off x="9983071" y="6311477"/>
            <a:ext cx="2208929" cy="562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;p3">
            <a:extLst>
              <a:ext uri="{FF2B5EF4-FFF2-40B4-BE49-F238E27FC236}">
                <a16:creationId xmlns:a16="http://schemas.microsoft.com/office/drawing/2014/main" id="{A1C9886B-9AB0-5671-BDD3-4B536577F2AC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rcRect/>
          <a:stretch/>
        </p:blipFill>
        <p:spPr>
          <a:xfrm>
            <a:off x="0" y="6310453"/>
            <a:ext cx="682171" cy="582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536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8.png"/><Relationship Id="rId7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10.png"/><Relationship Id="rId4" Type="http://schemas.openxmlformats.org/officeDocument/2006/relationships/image" Target="../media/image39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0F83D-FCA4-9E05-5FFD-EBF933D7C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335695"/>
            <a:ext cx="12187798" cy="1455253"/>
          </a:xfrm>
        </p:spPr>
        <p:txBody>
          <a:bodyPr>
            <a:normAutofit fontScale="90000"/>
          </a:bodyPr>
          <a:lstStyle/>
          <a:p>
            <a:br>
              <a:rPr lang="en-US" sz="5300" dirty="0"/>
            </a:br>
            <a:r>
              <a:rPr lang="en-US" sz="4000" dirty="0"/>
              <a:t>TITO: Individual Tape Powering Experiments in CORC</a:t>
            </a:r>
            <a:r>
              <a:rPr lang="en-US" sz="4000" baseline="30000" dirty="0"/>
              <a:t>®</a:t>
            </a:r>
            <a:r>
              <a:rPr lang="en-US" sz="4000" dirty="0"/>
              <a:t> High Temperature Superconducting Cables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41204C-8ED3-9F01-78FB-3B669F332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" y="4392613"/>
            <a:ext cx="12115800" cy="1655762"/>
          </a:xfrm>
        </p:spPr>
        <p:txBody>
          <a:bodyPr>
            <a:normAutofit/>
          </a:bodyPr>
          <a:lstStyle/>
          <a:p>
            <a:r>
              <a:rPr lang="en-US" dirty="0"/>
              <a:t>Reed </a:t>
            </a:r>
            <a:r>
              <a:rPr lang="en-US" dirty="0" err="1"/>
              <a:t>Teyber</a:t>
            </a:r>
            <a:r>
              <a:rPr lang="en-US" dirty="0"/>
              <a:t>, Chet Spencer - </a:t>
            </a:r>
            <a:r>
              <a:rPr lang="en-US" i="1" dirty="0"/>
              <a:t>LBNL</a:t>
            </a:r>
            <a:endParaRPr lang="en-US" dirty="0"/>
          </a:p>
          <a:p>
            <a:r>
              <a:rPr lang="en-US" dirty="0"/>
              <a:t>Jeremy Weiss (PI) and Danko van der Laan - </a:t>
            </a:r>
            <a:r>
              <a:rPr lang="en-US" i="1" dirty="0"/>
              <a:t>Advanced Conductor Technologies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B95EF-219B-2838-F877-E2CA62779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370" y="5714743"/>
            <a:ext cx="2225201" cy="48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1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BECD6-C00D-5CCF-8456-F39D85E50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05952-29AD-5D9A-92F0-DB23D1808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Goals of our work &amp; 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06F1A-0B1E-214C-52DB-694C7CA34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EBC22-FF00-C784-4A77-D384438CC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2"/>
            <a:ext cx="11636044" cy="4351269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Our work aims to build on these excellent manuscripts via</a:t>
            </a:r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Automation of TITO tape powering, switching and measurement process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Measurement of all tape voltages during TITO experiments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lvl="1"/>
            <a:r>
              <a:rPr lang="en-US" sz="2800" dirty="0"/>
              <a:t>Development of a TITO simulation tool to resolve current percolation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Optimization-based fit of TITO model to experiments to extract distribution of inter-tape resistances in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B0B3-5177-085D-9201-53F750EBCF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587E6-AD84-2684-A1BD-6F624BB79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D2ABF3-4640-570E-1AB8-05435D1E4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9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677AF-BB20-43D8-5D93-CAB00D85C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C936-FC62-1061-561A-8A84BE4FE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TITO Simulator - Percolation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1239E-5007-0384-028E-0F6441FC9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56ADF-2C13-DA1C-5277-3938F0E81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0389B-A547-E250-EAA9-08876F2AE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C1742-ACD4-C57A-432E-DFE625F43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793" y="1172464"/>
            <a:ext cx="7628633" cy="30480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C85BE7-2FDC-A401-646C-B01EC6A3B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933" y="4120737"/>
            <a:ext cx="2064784" cy="5187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2D391B-05F3-6068-6721-B554A8904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3667" y="4706606"/>
            <a:ext cx="6134100" cy="1536700"/>
          </a:xfrm>
          <a:prstGeom prst="rect">
            <a:avLst/>
          </a:prstGeom>
        </p:spPr>
      </p:pic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8446D719-3087-6BEE-EC89-F6FB68A46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4" y="1392519"/>
            <a:ext cx="4215043" cy="1634886"/>
          </a:xfrm>
        </p:spPr>
        <p:txBody>
          <a:bodyPr>
            <a:normAutofit/>
          </a:bodyPr>
          <a:lstStyle/>
          <a:p>
            <a:r>
              <a:rPr lang="en-US" dirty="0"/>
              <a:t>4 tape cable illustrates TITO percolation effect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3B6DDB-7B0B-2733-3425-2BCF8E925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585F04-79B5-2983-93E1-7931277983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513" y="2317593"/>
            <a:ext cx="2884360" cy="1628977"/>
          </a:xfrm>
          <a:prstGeom prst="rect">
            <a:avLst/>
          </a:prstGeom>
        </p:spPr>
      </p:pic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2298CCA-6AC7-65DB-1AAE-AEE74D677A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427" y="4258200"/>
            <a:ext cx="2755704" cy="16475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7497D7-5671-8EB7-7AE4-3413B742259F}"/>
              </a:ext>
            </a:extLst>
          </p:cNvPr>
          <p:cNvCxnSpPr>
            <a:cxnSpLocks/>
          </p:cNvCxnSpPr>
          <p:nvPr/>
        </p:nvCxnSpPr>
        <p:spPr>
          <a:xfrm flipH="1">
            <a:off x="1356420" y="4871644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F8AFD0-7006-F1CF-7984-AD2537EE3F04}"/>
              </a:ext>
            </a:extLst>
          </p:cNvPr>
          <p:cNvCxnSpPr>
            <a:cxnSpLocks/>
          </p:cNvCxnSpPr>
          <p:nvPr/>
        </p:nvCxnSpPr>
        <p:spPr>
          <a:xfrm flipH="1">
            <a:off x="1867693" y="4860999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078169-6B6F-2237-D332-3911182C585A}"/>
              </a:ext>
            </a:extLst>
          </p:cNvPr>
          <p:cNvCxnSpPr>
            <a:cxnSpLocks/>
          </p:cNvCxnSpPr>
          <p:nvPr/>
        </p:nvCxnSpPr>
        <p:spPr>
          <a:xfrm flipH="1">
            <a:off x="2327275" y="4871644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190612-0BF6-3971-98B0-B5BC55355F06}"/>
              </a:ext>
            </a:extLst>
          </p:cNvPr>
          <p:cNvCxnSpPr>
            <a:cxnSpLocks/>
          </p:cNvCxnSpPr>
          <p:nvPr/>
        </p:nvCxnSpPr>
        <p:spPr>
          <a:xfrm flipH="1">
            <a:off x="2838548" y="4860999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92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B5187-93B2-DFBC-004E-14AB600BD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22FA1-018C-A3A4-1760-1AFF39CC1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Uniform Resistivity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AB35F-E66D-391A-B6EB-0D0E48459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22021-F0CB-61A9-AB38-A0F34C289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B41F6-7C2B-98B2-9CB4-A77842BFA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9E466E-4E40-7AC0-4F57-53570DACC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957" y="1245776"/>
            <a:ext cx="5050625" cy="49792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F75A7B-BBE5-81CF-9976-B9E66C282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364" y="1393901"/>
            <a:ext cx="2892066" cy="48311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66A992-E284-1F66-4080-24C41F01084E}"/>
              </a:ext>
            </a:extLst>
          </p:cNvPr>
          <p:cNvSpPr/>
          <p:nvPr/>
        </p:nvSpPr>
        <p:spPr>
          <a:xfrm>
            <a:off x="8153400" y="1393901"/>
            <a:ext cx="2892066" cy="483114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7FCEA3-3DC7-B99C-E191-78B3DC6BA3DE}"/>
              </a:ext>
            </a:extLst>
          </p:cNvPr>
          <p:cNvCxnSpPr>
            <a:cxnSpLocks/>
          </p:cNvCxnSpPr>
          <p:nvPr/>
        </p:nvCxnSpPr>
        <p:spPr>
          <a:xfrm>
            <a:off x="6889576" y="4758219"/>
            <a:ext cx="10146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9A54218-17DC-4378-7D2C-CD719A916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82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06C2F-E17C-D40E-A770-C86317770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C7F9-9137-F549-DEDF-3D286227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Goals of our work &amp; 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84F4C-6C5F-4740-323F-C69DEBB7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8F2E0-92FA-CE07-8A3F-964C3ABD7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2"/>
            <a:ext cx="11636044" cy="4351269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Our work aims to build on these excellent manuscripts via</a:t>
            </a:r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Automation of TITO tape powering, switching and measurement process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Measurement of all tape voltages during TITO experiments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Development of a TITO simulation tool to resolve current percolation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800" dirty="0"/>
              <a:t>Optimization-based fit of TITO model to experiments to extract distribution of inter-tape resistances in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AD1FC-739B-3EF5-7666-AC859FBBA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9AA0E-88AA-6353-2089-6C31D6B1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8305EB-633C-466A-EEC9-6EC916874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19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394FF-5181-4051-0F39-212F4FA88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Formulation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7665D-C116-090A-5FEF-402DB750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44FA0-9E9A-4082-EBFB-6F66CEEA5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F3F2E3-2170-1863-889A-402CC33BB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99" y="2232861"/>
            <a:ext cx="1890301" cy="446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D10652-2758-5FAC-5960-D3ACFCE54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093" y="3229791"/>
            <a:ext cx="4066756" cy="4788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E02678-C49B-1C95-9A85-E88C8A20F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775" y="4026582"/>
            <a:ext cx="3303533" cy="7853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592A42-4B49-C71F-7657-E0D485D06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7964" y="2707559"/>
            <a:ext cx="5117634" cy="32190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07DF97-ABAE-D66B-6B4A-34053E9DED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8113" y="1777344"/>
            <a:ext cx="1757894" cy="14020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A175FB-7875-25BA-830D-BC408350E5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211" y="4169653"/>
            <a:ext cx="1285900" cy="7617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495F15-CB02-3515-E3AD-88E8867DC0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220" y="2153360"/>
            <a:ext cx="1172008" cy="20520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6B6B01-380D-3B81-C9F3-9976BDFE07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806" y="1799557"/>
            <a:ext cx="1382714" cy="38967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4F784E1-CA93-4013-8331-40F112E46E83}"/>
              </a:ext>
            </a:extLst>
          </p:cNvPr>
          <p:cNvSpPr/>
          <p:nvPr/>
        </p:nvSpPr>
        <p:spPr>
          <a:xfrm>
            <a:off x="227601" y="1743284"/>
            <a:ext cx="1629656" cy="321907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5BEE0A-10A1-6297-EF36-6EC29BB9DB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46A2B0-5BA8-0FDE-FD03-FB92F550331D}"/>
              </a:ext>
            </a:extLst>
          </p:cNvPr>
          <p:cNvSpPr txBox="1"/>
          <p:nvPr/>
        </p:nvSpPr>
        <p:spPr>
          <a:xfrm>
            <a:off x="119237" y="1182391"/>
            <a:ext cx="2197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Sum over all TITO </a:t>
            </a:r>
            <a:r>
              <a:rPr lang="en-US" sz="1400" i="1" dirty="0" err="1">
                <a:solidFill>
                  <a:schemeClr val="accent2"/>
                </a:solidFill>
              </a:rPr>
              <a:t>exps</a:t>
            </a:r>
            <a:endParaRPr lang="en-US" sz="1400" i="1" dirty="0">
              <a:solidFill>
                <a:schemeClr val="accent2"/>
              </a:solidFill>
            </a:endParaRPr>
          </a:p>
          <a:p>
            <a:r>
              <a:rPr lang="en-US" sz="1400" i="1" dirty="0">
                <a:solidFill>
                  <a:schemeClr val="accent2"/>
                </a:solidFill>
              </a:rPr>
              <a:t>30 A only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5AD97F-C6DF-D852-0402-306450196B71}"/>
              </a:ext>
            </a:extLst>
          </p:cNvPr>
          <p:cNvSpPr/>
          <p:nvPr/>
        </p:nvSpPr>
        <p:spPr>
          <a:xfrm>
            <a:off x="2141377" y="3094786"/>
            <a:ext cx="4252283" cy="18365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5B69FA3-1CA2-2C59-4BB1-5000C0415767}"/>
              </a:ext>
            </a:extLst>
          </p:cNvPr>
          <p:cNvCxnSpPr>
            <a:cxnSpLocks/>
          </p:cNvCxnSpPr>
          <p:nvPr/>
        </p:nvCxnSpPr>
        <p:spPr>
          <a:xfrm>
            <a:off x="1855765" y="3730201"/>
            <a:ext cx="1155792" cy="350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F7D1637-5BA5-BE9F-EF91-B100A62A87DA}"/>
              </a:ext>
            </a:extLst>
          </p:cNvPr>
          <p:cNvCxnSpPr>
            <a:cxnSpLocks/>
          </p:cNvCxnSpPr>
          <p:nvPr/>
        </p:nvCxnSpPr>
        <p:spPr>
          <a:xfrm>
            <a:off x="5118100" y="2672301"/>
            <a:ext cx="0" cy="656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8FEDB08-92A5-D82A-0846-74086507A569}"/>
              </a:ext>
            </a:extLst>
          </p:cNvPr>
          <p:cNvSpPr txBox="1"/>
          <p:nvPr/>
        </p:nvSpPr>
        <p:spPr>
          <a:xfrm>
            <a:off x="2912603" y="2608057"/>
            <a:ext cx="1814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12 contact resistance params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A036654-F4B6-2CCC-E1D0-CAE3C78A29F5}"/>
              </a:ext>
            </a:extLst>
          </p:cNvPr>
          <p:cNvSpPr txBox="1"/>
          <p:nvPr/>
        </p:nvSpPr>
        <p:spPr>
          <a:xfrm>
            <a:off x="4521923" y="2001262"/>
            <a:ext cx="2197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Defect in termination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EF1E92-5F92-44EE-8739-501530C47E88}"/>
              </a:ext>
            </a:extLst>
          </p:cNvPr>
          <p:cNvSpPr txBox="1"/>
          <p:nvPr/>
        </p:nvSpPr>
        <p:spPr>
          <a:xfrm>
            <a:off x="2316346" y="4993340"/>
            <a:ext cx="4252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56 parallel CPU differential evolution optimization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0283E77-9705-D86D-296A-929CA9AAD1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65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1FFC7-1696-5377-33CE-C0E4019F7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Optimized Parameters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BC87F-57B8-AB0B-E2C2-67DE5FDA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A5296-0FD3-444C-0D92-233DB85D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0CF2C3-42DF-8691-53D5-1695B52A7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159" y="1369552"/>
            <a:ext cx="3091240" cy="37628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2E7076-4D09-3CC7-7A72-C2CC9BDF9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10" y="1189612"/>
            <a:ext cx="4520629" cy="50640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669E36-A984-820C-1F50-C41A9C242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669" y="4115892"/>
            <a:ext cx="2009557" cy="16448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11">
                <a:extLst>
                  <a:ext uri="{FF2B5EF4-FFF2-40B4-BE49-F238E27FC236}">
                    <a16:creationId xmlns:a16="http://schemas.microsoft.com/office/drawing/2014/main" id="{A5414406-11D4-D403-AAFE-F2B0E03485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9541" y="1400807"/>
                <a:ext cx="3859059" cy="2715085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Reported values from superconductor to Interface</a:t>
                </a:r>
              </a:p>
              <a:p>
                <a:pPr lvl="1"/>
                <a:r>
                  <a:rPr lang="en-US" sz="1600" i="1" dirty="0"/>
                  <a:t>L2 T0 -&gt; L1 T2: </a:t>
                </a:r>
              </a:p>
              <a:p>
                <a:pPr lvl="2"/>
                <a:r>
                  <a:rPr lang="en-US" sz="1200" i="1" dirty="0"/>
                  <a:t>5.1 + 9.9 = 15e-9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𝛺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i="1" dirty="0"/>
                  <a:t>] </a:t>
                </a:r>
                <a:endParaRPr lang="en-US" sz="1600" i="1" dirty="0"/>
              </a:p>
              <a:p>
                <a:pPr lvl="1"/>
                <a:r>
                  <a:rPr lang="en-US" sz="1600" i="1" dirty="0"/>
                  <a:t>L2T0 -&gt; L3 T0:</a:t>
                </a:r>
              </a:p>
              <a:p>
                <a:pPr lvl="2"/>
                <a:r>
                  <a:rPr lang="en-US" sz="1200" i="1" dirty="0"/>
                  <a:t>5.1 + 29.3 = 34.4e-9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𝛺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i="1" dirty="0"/>
                  <a:t>] </a:t>
                </a:r>
                <a:endParaRPr lang="en-US" sz="1600" i="1" dirty="0"/>
              </a:p>
              <a:p>
                <a:pPr lvl="1"/>
                <a:r>
                  <a:rPr lang="en-US" sz="1600" i="1" dirty="0"/>
                  <a:t>Literature “NL”:</a:t>
                </a:r>
              </a:p>
              <a:p>
                <a:pPr lvl="2"/>
                <a:r>
                  <a:rPr lang="en-US" sz="1200" i="1" dirty="0"/>
                  <a:t>16e-9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𝛺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i="1" dirty="0"/>
                  <a:t>] 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19" name="Content Placeholder 11">
                <a:extLst>
                  <a:ext uri="{FF2B5EF4-FFF2-40B4-BE49-F238E27FC236}">
                    <a16:creationId xmlns:a16="http://schemas.microsoft.com/office/drawing/2014/main" id="{A5414406-11D4-D403-AAFE-F2B0E03485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41" y="1400807"/>
                <a:ext cx="3859059" cy="2715085"/>
              </a:xfrm>
              <a:blipFill>
                <a:blip r:embed="rId5"/>
                <a:stretch>
                  <a:fillRect l="-1634" t="-2336" r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1CF7A23-B6ED-5C76-373D-23116515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DB88E2-4CFA-385B-9D86-DB8E870527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C3E418-A5C3-C3D8-CEC4-B938B93A4A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9890" y="5130637"/>
            <a:ext cx="2099441" cy="110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66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65A0B-2518-238B-756C-B07604B8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Optimized Resistivity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C6B55-8AE9-F6F4-D8B7-1927F9D6E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2046E-82DB-A3A4-61F2-46DA2738C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1F8A90-11F7-8C71-DD1D-62DF416CF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84269"/>
            <a:ext cx="5022762" cy="4885362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2C9715-736B-D99A-C6D1-6CD218543F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641957-B432-A12F-4977-F258AE17D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F587A9-A4A8-CF97-7C5E-E2B1B91E9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040" y="1251601"/>
            <a:ext cx="5056970" cy="49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86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23782-62C3-D60F-F6CE-32ECC3889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50946-D930-CC3D-0CBF-A2E8A58F6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Impact of Contact Resistance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B3765-F9E8-F6BF-7DB5-22B27EA3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00014-4E8F-9FA4-F3BB-48CF3FBF5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13BA46-6BCD-1DD6-4B66-FFFF86737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135" y="1363814"/>
            <a:ext cx="5417465" cy="4448024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187CBB6-8880-5EE5-3E4B-6F9D333B4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A09737-E5E7-C65B-AB8A-10AC1811D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56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4DB1E-6571-5436-DF92-DB2238A40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F41D0-D9DB-3064-6456-2B5E62E9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0D88B-F9A4-D020-B55F-5227A166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9D2E3-5DE5-5E93-4F47-907B47E58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8" y="1394622"/>
            <a:ext cx="6702087" cy="4795971"/>
          </a:xfrm>
        </p:spPr>
        <p:txBody>
          <a:bodyPr>
            <a:normAutofit/>
          </a:bodyPr>
          <a:lstStyle/>
          <a:p>
            <a:r>
              <a:rPr lang="en-US" sz="2400" dirty="0"/>
              <a:t>Model guided dis-aggregation of local inter-tape contact resistance from bulk cable behavior</a:t>
            </a:r>
          </a:p>
          <a:p>
            <a:r>
              <a:rPr lang="en-US" sz="2400" dirty="0"/>
              <a:t>Accounting of percolation effect suggests higher resistances than previously reported</a:t>
            </a:r>
          </a:p>
          <a:p>
            <a:r>
              <a:rPr lang="en-US" sz="2400" dirty="0"/>
              <a:t>Results show layer-dependent inter-tape contact resistances</a:t>
            </a:r>
          </a:p>
          <a:p>
            <a:r>
              <a:rPr lang="en-US" sz="2400" dirty="0"/>
              <a:t>Results show layer-dependent sensitivities to bending </a:t>
            </a:r>
          </a:p>
          <a:p>
            <a:r>
              <a:rPr lang="en-US" sz="2400" dirty="0"/>
              <a:t>”Peaks” in </a:t>
            </a:r>
            <a:r>
              <a:rPr lang="en-US" sz="2400" dirty="0" err="1"/>
              <a:t>Rct</a:t>
            </a:r>
            <a:r>
              <a:rPr lang="en-US" sz="2400" dirty="0"/>
              <a:t> fit possibly result of internal tape defect</a:t>
            </a:r>
          </a:p>
          <a:p>
            <a:pPr lvl="1"/>
            <a:r>
              <a:rPr lang="en-US" dirty="0"/>
              <a:t>Would benefit from more statistics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03CBA5-AFFF-D414-3FC6-D228C5B70F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3623"/>
          <a:stretch/>
        </p:blipFill>
        <p:spPr>
          <a:xfrm>
            <a:off x="6930159" y="1777430"/>
            <a:ext cx="5129835" cy="3814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201883-7A17-98C8-1600-380D9875A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1F251BA-541F-79DB-F3EE-111494581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ABF6017-0118-F3E5-1232-C0400F902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</p:spTree>
    <p:extLst>
      <p:ext uri="{BB962C8B-B14F-4D97-AF65-F5344CB8AC3E}">
        <p14:creationId xmlns:p14="http://schemas.microsoft.com/office/powerpoint/2010/main" val="2544885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9736A-BA17-CEE7-4ADB-F3C231215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499DD-1403-6452-B1B8-A2A3D42AD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791AE-49B5-46F2-91A3-CA8C64856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75ECD-A2B0-B55C-DE64-1EA089881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2"/>
            <a:ext cx="11289203" cy="4790421"/>
          </a:xfrm>
        </p:spPr>
        <p:txBody>
          <a:bodyPr>
            <a:normAutofit/>
          </a:bodyPr>
          <a:lstStyle/>
          <a:p>
            <a:r>
              <a:rPr lang="en-US" sz="2600" dirty="0"/>
              <a:t>Faster optimization process towards near-real time (e.g. sub-minute) monitoring </a:t>
            </a:r>
          </a:p>
          <a:p>
            <a:pPr marL="0" indent="0">
              <a:buNone/>
            </a:pPr>
            <a:endParaRPr lang="en-US" sz="2600" dirty="0"/>
          </a:p>
          <a:p>
            <a:r>
              <a:rPr lang="en-US" sz="2600" dirty="0"/>
              <a:t>Simplified / more efficient fabrication of TITO terminations to facilitate testing more samples, higher tape count cables</a:t>
            </a:r>
          </a:p>
          <a:p>
            <a:pPr marL="0" indent="0">
              <a:buNone/>
            </a:pPr>
            <a:endParaRPr lang="en-US" sz="2600" dirty="0"/>
          </a:p>
          <a:p>
            <a:r>
              <a:rPr lang="en-US" sz="2600" dirty="0"/>
              <a:t>Higher current TITO terminations, move towards probing tape performance limits</a:t>
            </a:r>
          </a:p>
          <a:p>
            <a:pPr marL="0" indent="0">
              <a:buNone/>
            </a:pPr>
            <a:endParaRPr lang="en-US" sz="2600" dirty="0"/>
          </a:p>
          <a:p>
            <a:r>
              <a:rPr lang="en-US" sz="2600" dirty="0"/>
              <a:t>Development of TITO percolation model with internal tape defects, working toward simplified cable modeling tool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871F49-57B6-D6CD-B839-45E581C0B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D23C8E6-6227-9286-41F3-D0BCDC4CE2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1563124-F7A8-40AD-1939-D670879F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657EFAA2-D275-B76A-B9C0-820517A0BE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6475" y="3429000"/>
            <a:ext cx="2026208" cy="172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16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ACE9F-6A63-E4E1-78EA-4E72FB0AA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49BE-96FA-EDE3-396C-1CA60ED08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7A10-FA1F-01C0-D908-15812DD6E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4"/>
            <a:ext cx="11602860" cy="2034376"/>
          </a:xfrm>
        </p:spPr>
        <p:txBody>
          <a:bodyPr>
            <a:normAutofit/>
          </a:bodyPr>
          <a:lstStyle/>
          <a:p>
            <a:r>
              <a:rPr lang="en-US" sz="2600" dirty="0"/>
              <a:t>We are investigating reduced-cost CORC</a:t>
            </a:r>
            <a:r>
              <a:rPr lang="en-US" sz="2600" baseline="30000" dirty="0"/>
              <a:t> ®</a:t>
            </a:r>
            <a:r>
              <a:rPr lang="en-US" sz="2600" dirty="0"/>
              <a:t> cables using tapes with dropouts </a:t>
            </a:r>
          </a:p>
          <a:p>
            <a:r>
              <a:rPr lang="en-US" sz="2600" dirty="0"/>
              <a:t>To do this, need to understand and manipulate inter-tape contact resistance</a:t>
            </a:r>
          </a:p>
          <a:p>
            <a:r>
              <a:rPr lang="en-US" sz="2600" dirty="0"/>
              <a:t>We present our Tape-In-Tape-Out (TITO) model-guided methodology to characterize inter-tape contact resistances in CORC</a:t>
            </a:r>
            <a:r>
              <a:rPr lang="en-US" sz="2600" baseline="30000" dirty="0"/>
              <a:t> ®</a:t>
            </a:r>
            <a:r>
              <a:rPr lang="en-US" sz="2600" dirty="0"/>
              <a:t> cables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8DBEC-641D-A891-A962-50B4AF65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5" name="Picture 1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C28B1AB-EA4D-31E4-84A1-7AD99F887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5297" y="3896202"/>
            <a:ext cx="3438538" cy="205577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588177-FBA8-1386-AB86-3D97EF652DE2}"/>
              </a:ext>
            </a:extLst>
          </p:cNvPr>
          <p:cNvCxnSpPr>
            <a:cxnSpLocks/>
          </p:cNvCxnSpPr>
          <p:nvPr/>
        </p:nvCxnSpPr>
        <p:spPr>
          <a:xfrm flipH="1">
            <a:off x="4769210" y="4764295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40F03B-C8D9-DE14-6C61-B685BB1874EC}"/>
              </a:ext>
            </a:extLst>
          </p:cNvPr>
          <p:cNvCxnSpPr>
            <a:cxnSpLocks/>
          </p:cNvCxnSpPr>
          <p:nvPr/>
        </p:nvCxnSpPr>
        <p:spPr>
          <a:xfrm flipH="1">
            <a:off x="5378121" y="4792776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00A55C9-FB95-42FA-0A26-E4B8FA9CF3C8}"/>
              </a:ext>
            </a:extLst>
          </p:cNvPr>
          <p:cNvCxnSpPr>
            <a:cxnSpLocks/>
          </p:cNvCxnSpPr>
          <p:nvPr/>
        </p:nvCxnSpPr>
        <p:spPr>
          <a:xfrm flipH="1">
            <a:off x="6035374" y="4756364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86F1150-CA44-3782-52AA-F3474FA7D62A}"/>
              </a:ext>
            </a:extLst>
          </p:cNvPr>
          <p:cNvSpPr txBox="1"/>
          <p:nvPr/>
        </p:nvSpPr>
        <p:spPr>
          <a:xfrm>
            <a:off x="4007069" y="3631223"/>
            <a:ext cx="320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~Constant voltage between dropouts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76E676-EC3E-75CE-F95E-91BF70548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92" y="4036374"/>
            <a:ext cx="2225201" cy="4816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E616AF-1030-4EC8-49F2-D0BF56355F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617" y="4545829"/>
            <a:ext cx="2433981" cy="13746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2E1D8B-7453-7B50-0306-5A5CD5972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5848" y="3452164"/>
            <a:ext cx="2073742" cy="7732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AAA422-C3F7-B1B3-6D07-ED78427AB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6568" y="4346121"/>
            <a:ext cx="3252302" cy="1499784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44AFF4-35A5-91BD-389E-77598FE3417F}"/>
              </a:ext>
            </a:extLst>
          </p:cNvPr>
          <p:cNvCxnSpPr>
            <a:cxnSpLocks/>
          </p:cNvCxnSpPr>
          <p:nvPr/>
        </p:nvCxnSpPr>
        <p:spPr>
          <a:xfrm flipH="1">
            <a:off x="6629604" y="4756364"/>
            <a:ext cx="277813" cy="441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F92F95F-0788-DCB1-6750-51E8EB749A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B80E377-E379-11F7-EDE6-0B9DA75CC3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53850EC-58B8-A2A2-3817-EF52AF559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</p:spTree>
    <p:extLst>
      <p:ext uri="{BB962C8B-B14F-4D97-AF65-F5344CB8AC3E}">
        <p14:creationId xmlns:p14="http://schemas.microsoft.com/office/powerpoint/2010/main" val="194737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924AA-A7F2-A542-AF4F-02BF26BEC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C2B84-57DD-ABAF-B166-10DC66E09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6233F-BF2F-19E3-6207-41B89765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5C98-408F-7284-B9A8-C26F658D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2"/>
            <a:ext cx="5645148" cy="479597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400" dirty="0"/>
              <a:t>Thanks to support of DOE Fusion Energy Sciences (FES), SBIR phase 1 proposal with ACT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Thanks to support of DOE High Energy Physics (HEP), US Magnet Development Program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81F115-4536-B858-9F5C-45F59D8DF5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3623"/>
          <a:stretch/>
        </p:blipFill>
        <p:spPr>
          <a:xfrm>
            <a:off x="5875283" y="1394622"/>
            <a:ext cx="5851927" cy="43512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2B6C59-0958-08E3-8B6B-30199D061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9E03AFE-B24F-4587-9713-9E99638C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BFB79FE-6F2E-ACEB-4603-3DF28827F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240B68-4D6F-8283-3A0B-B5CFB2102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1635" y="5013010"/>
            <a:ext cx="3213850" cy="9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319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ECB57-1B71-BA68-0790-373B264E4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BA52E-B4B8-8A6C-A148-83BC5533F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CORC</a:t>
            </a:r>
            <a:r>
              <a:rPr lang="en-US" sz="4400" baseline="30000" dirty="0"/>
              <a:t> ®</a:t>
            </a:r>
            <a:r>
              <a:rPr lang="en-US" dirty="0"/>
              <a:t> Contact Resistance – Prior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43A16-4A5B-7A9A-060C-341857F1B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73DE63-78E3-7121-BE95-87B97CC3D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579" y="1708713"/>
            <a:ext cx="2687342" cy="11143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68B862-ECC9-002C-3914-711F7EDAD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038" y="2880462"/>
            <a:ext cx="3908425" cy="17707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38100E-E9C1-D3D7-8756-6FE849708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038" y="4692686"/>
            <a:ext cx="2893068" cy="15200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3FD188-6ADD-0B98-4F9D-02828367E57F}"/>
                  </a:ext>
                </a:extLst>
              </p:cNvPr>
              <p:cNvSpPr txBox="1"/>
              <p:nvPr/>
            </p:nvSpPr>
            <p:spPr>
              <a:xfrm>
                <a:off x="3952464" y="5367387"/>
                <a:ext cx="163640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160 [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dirty="0"/>
                  <a:t>] = 16e-9 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dirty="0"/>
                  <a:t>]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3FD188-6ADD-0B98-4F9D-02828367E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464" y="5367387"/>
                <a:ext cx="1636403" cy="461665"/>
              </a:xfrm>
              <a:prstGeom prst="rect">
                <a:avLst/>
              </a:prstGeom>
              <a:blipFill>
                <a:blip r:embed="rId5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6E4682-538C-8258-C118-43A023D51C2B}"/>
              </a:ext>
            </a:extLst>
          </p:cNvPr>
          <p:cNvCxnSpPr>
            <a:cxnSpLocks/>
          </p:cNvCxnSpPr>
          <p:nvPr/>
        </p:nvCxnSpPr>
        <p:spPr>
          <a:xfrm>
            <a:off x="2901084" y="5598220"/>
            <a:ext cx="11375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3AA195C1-58E6-2900-490F-F92D502EE8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9463" y="1658474"/>
            <a:ext cx="2885100" cy="9080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4B464A0-B384-C799-8FF2-68E67109E2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1818" y="3102954"/>
            <a:ext cx="4110584" cy="28985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862EAE-603F-0686-7FB2-4DCCD0AB78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A7746-94CC-E6C9-60A4-888AAA55B9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BDC92-301C-EDED-8C3B-B8E6D6EFA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021F37-6F17-54A2-B9CC-E916A5FFF183}"/>
              </a:ext>
            </a:extLst>
          </p:cNvPr>
          <p:cNvSpPr txBox="1"/>
          <p:nvPr/>
        </p:nvSpPr>
        <p:spPr>
          <a:xfrm>
            <a:off x="8834360" y="1243088"/>
            <a:ext cx="83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Twente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CB2131-C300-02F4-D16D-0D47AA050E12}"/>
              </a:ext>
            </a:extLst>
          </p:cNvPr>
          <p:cNvSpPr txBox="1"/>
          <p:nvPr/>
        </p:nvSpPr>
        <p:spPr>
          <a:xfrm>
            <a:off x="2364474" y="1233133"/>
            <a:ext cx="1383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FSU/NHMFL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707E5B-00D0-4B78-848E-E9B2348AE9AF}"/>
              </a:ext>
            </a:extLst>
          </p:cNvPr>
          <p:cNvSpPr/>
          <p:nvPr/>
        </p:nvSpPr>
        <p:spPr>
          <a:xfrm>
            <a:off x="1086790" y="1561671"/>
            <a:ext cx="4245498" cy="465110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7DB9F6-A01B-C5E7-5F17-987DCFDBDA61}"/>
              </a:ext>
            </a:extLst>
          </p:cNvPr>
          <p:cNvSpPr/>
          <p:nvPr/>
        </p:nvSpPr>
        <p:spPr>
          <a:xfrm>
            <a:off x="7043348" y="1561670"/>
            <a:ext cx="4245498" cy="465110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4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C5165-D9B9-388A-54B3-56C3B1D63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34D1F-9A78-C3C0-CB64-AE051E866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Goals of our work &amp; 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6C6EC-F6DC-99D3-A03A-8A2E0351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7E90D-C519-0BAF-2FD7-64530D461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2"/>
            <a:ext cx="11636044" cy="4351269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Our work aims to build on these excellent manuscripts via </a:t>
            </a:r>
          </a:p>
          <a:p>
            <a:pPr lvl="1"/>
            <a:r>
              <a:rPr lang="en-US" sz="2800" dirty="0"/>
              <a:t>Automation of TITO tape powering, switching and measurement process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800" dirty="0"/>
              <a:t>Measurement of all tape voltages during TITO experiments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800" dirty="0"/>
              <a:t>Development of a TITO simulation tool to resolve current percolation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800" dirty="0"/>
              <a:t>Optimization-based fit of TITO model to experiments to extract distribution of inter-tape resistances in cable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5826E1-91D9-8EE6-9020-A20E6D900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4F0EDB-4358-03BB-A736-CB48A87EB2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A56E9CE-3122-D116-114C-C9BF22EB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</p:spTree>
    <p:extLst>
      <p:ext uri="{BB962C8B-B14F-4D97-AF65-F5344CB8AC3E}">
        <p14:creationId xmlns:p14="http://schemas.microsoft.com/office/powerpoint/2010/main" val="397712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6EC76-D90C-99E4-292B-5858101F6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A6513-4F36-FC2B-D547-EE1D643DB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Goals of our work &amp; 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E215A-008C-E404-F9DB-DF9B7350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15FB-BF41-FB4B-294F-964BD9970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59" y="1394622"/>
            <a:ext cx="11636044" cy="4351269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Our work aims to build on these excellent manuscripts via</a:t>
            </a:r>
          </a:p>
          <a:p>
            <a:pPr lvl="1"/>
            <a:r>
              <a:rPr lang="en-US" sz="2800" dirty="0"/>
              <a:t>Automation of TITO tape powering, switching and measurement process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lvl="1"/>
            <a:r>
              <a:rPr lang="en-US" sz="2800" dirty="0"/>
              <a:t>Measurement of all tape voltages during TITO experiments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bg2"/>
              </a:solidFill>
            </a:endParaRPr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Development of a TITO simulation tool to resolve current percolation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Optimization-based fit of TITO model to experiments to extract distribution of inter-tape resistances in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129FA-C3D3-266B-C3C7-3386B521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1125"/>
            <a:ext cx="2743200" cy="365125"/>
          </a:xfrm>
        </p:spPr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07BCF-D4BC-4EDA-18ED-3B20763D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1125"/>
            <a:ext cx="4114800" cy="365125"/>
          </a:xfrm>
        </p:spPr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A96F12-E4AF-8EB4-4B3F-C83972814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1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3251C-1C7D-0B12-8FFC-D209AE942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5DCD5-A448-C192-83C2-2641C4D82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TITO Terminations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230C8-7F5F-09CA-B9F6-B364F4817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BDB05-BF19-8017-1EAA-DAB686F61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3A944-7628-CB1A-6CE6-18DFC9BED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0FB96C-57CD-A81D-02C3-C48D3884A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232369"/>
            <a:ext cx="6787055" cy="49911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4DA7C9-B33F-5256-B17C-7E8613107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C0094D-A985-6AA7-C626-E8AF4330F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955" y="1924795"/>
            <a:ext cx="1799690" cy="23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24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10AFF-1270-1DE1-85E9-4EE59FC51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2B8CD-EA94-4234-237C-551AF2D0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Switch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DB086-B97E-B866-3DC7-37CFF9685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F4A18-B56A-D12B-5E9C-F54A30886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361E2-1A16-8DF4-3D45-2F3889AF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FF3EA0-D52C-00CF-CFF6-FF4101DFEC1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00" y="1767644"/>
            <a:ext cx="3843589" cy="13692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8CD056C-1576-C33A-6381-42680E581BD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296" y="1767644"/>
            <a:ext cx="3561104" cy="1245628"/>
          </a:xfrm>
          <a:prstGeom prst="rect">
            <a:avLst/>
          </a:prstGeom>
        </p:spPr>
      </p:pic>
      <p:pic>
        <p:nvPicPr>
          <p:cNvPr id="22" name="Picture 21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87ADA5BE-0016-606B-1430-3FF3A42ECE1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2524" y="3159055"/>
            <a:ext cx="6348126" cy="3025958"/>
          </a:xfrm>
          <a:prstGeom prst="rect">
            <a:avLst/>
          </a:prstGeom>
        </p:spPr>
      </p:pic>
      <p:pic>
        <p:nvPicPr>
          <p:cNvPr id="23" name="Picture 22" descr="A green circuit board with many wires&#10;&#10;AI-generated content may be incorrect.">
            <a:extLst>
              <a:ext uri="{FF2B5EF4-FFF2-40B4-BE49-F238E27FC236}">
                <a16:creationId xmlns:a16="http://schemas.microsoft.com/office/drawing/2014/main" id="{8875DB39-FDF6-FA71-F2D2-2FA01D54DE2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489" y="1320422"/>
            <a:ext cx="4219850" cy="48645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FB4849-5F2F-1AAD-69BF-4A558BC556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BF7552-88F0-A669-5B77-08ECCB08BC41}"/>
                  </a:ext>
                </a:extLst>
              </p:cNvPr>
              <p:cNvSpPr txBox="1"/>
              <p:nvPr/>
            </p:nvSpPr>
            <p:spPr>
              <a:xfrm>
                <a:off x="5804899" y="1279041"/>
                <a:ext cx="48192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i="1" dirty="0">
                    <a:solidFill>
                      <a:schemeClr val="accent2"/>
                    </a:solidFill>
                  </a:rPr>
                  <a:t>Infineon IRLB3813 MOSFETS – 1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1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@ 77 </m:t>
                    </m:r>
                    <m:r>
                      <a:rPr lang="en-US" sz="1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sz="1800" i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BF7552-88F0-A669-5B77-08ECCB08BC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899" y="1279041"/>
                <a:ext cx="4819277" cy="369332"/>
              </a:xfrm>
              <a:prstGeom prst="rect">
                <a:avLst/>
              </a:prstGeom>
              <a:blipFill>
                <a:blip r:embed="rId7"/>
                <a:stretch>
                  <a:fillRect l="-787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5607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CFE12-ACFF-6FA6-780F-1468F5E37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1FEC3-3D47-CE16-5E3A-F827902B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Methods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7E3D6-ACF7-B085-8676-3DD94F25F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DDB92-7CC7-E254-65B9-1F9D0D514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CFB82-9E7C-9AC4-2987-A718961E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0D8BDB-4C7B-90A6-12A4-697FD549E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4323"/>
            <a:ext cx="6754849" cy="4495777"/>
          </a:xfrm>
          <a:prstGeom prst="rect">
            <a:avLst/>
          </a:prstGeom>
        </p:spPr>
      </p:pic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3D9A1724-A3A2-3665-59C0-B15CF56CE7A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9904" y="1411536"/>
            <a:ext cx="4950346" cy="42198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A98DFB-0DA9-1EC0-6C36-4AAE0261D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55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A1B23-F6FB-6B1C-9571-68E5F315B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7125F-85E6-14F5-218D-F8216703C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TITO Experiments and Voltage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5244B-202D-6C9C-F89F-A7510EF6A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63973-1F54-3950-4D94-4F0A95A16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Teyber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IDSM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C9D56-1B9B-2BB6-347F-B663E9B8F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D572-6E90-4CFC-B748-E5A2419AD3C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IMG_9427">
            <a:hlinkClick r:id="" action="ppaction://media"/>
            <a:extLst>
              <a:ext uri="{FF2B5EF4-FFF2-40B4-BE49-F238E27FC236}">
                <a16:creationId xmlns:a16="http://schemas.microsoft.com/office/drawing/2014/main" id="{0478D409-7970-E6A6-8BD4-16561D44C5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783" y="1419365"/>
            <a:ext cx="2691250" cy="4784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F39262-D427-F0F2-4DD6-B46F47FF053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6785" y="1455473"/>
            <a:ext cx="1890142" cy="2332276"/>
          </a:xfrm>
          <a:prstGeom prst="rect">
            <a:avLst/>
          </a:prstGeom>
        </p:spPr>
      </p:pic>
      <p:pic>
        <p:nvPicPr>
          <p:cNvPr id="14" name="Picture 13" descr="A blue round object with wires&#10;&#10;AI-generated content may be incorrect.">
            <a:extLst>
              <a:ext uri="{FF2B5EF4-FFF2-40B4-BE49-F238E27FC236}">
                <a16:creationId xmlns:a16="http://schemas.microsoft.com/office/drawing/2014/main" id="{25486577-4861-399B-E7DC-DED2E42E539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6786" y="3928553"/>
            <a:ext cx="1890142" cy="2276852"/>
          </a:xfrm>
          <a:prstGeom prst="rect">
            <a:avLst/>
          </a:prstGeom>
        </p:spPr>
      </p:pic>
      <p:sp>
        <p:nvSpPr>
          <p:cNvPr id="25" name="Content Placeholder 11">
            <a:extLst>
              <a:ext uri="{FF2B5EF4-FFF2-40B4-BE49-F238E27FC236}">
                <a16:creationId xmlns:a16="http://schemas.microsoft.com/office/drawing/2014/main" id="{C20E57AB-5FF5-3DB8-C3E7-2B1A4664A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5" y="1392519"/>
            <a:ext cx="3379362" cy="1634886"/>
          </a:xfrm>
        </p:spPr>
        <p:txBody>
          <a:bodyPr>
            <a:normAutofit/>
          </a:bodyPr>
          <a:lstStyle/>
          <a:p>
            <a:r>
              <a:rPr lang="en-US" dirty="0"/>
              <a:t>Straight</a:t>
            </a:r>
          </a:p>
          <a:p>
            <a:r>
              <a:rPr lang="en-US" dirty="0"/>
              <a:t>152mm (6”) radius</a:t>
            </a:r>
          </a:p>
          <a:p>
            <a:r>
              <a:rPr lang="en-US" dirty="0"/>
              <a:t>76mm (3”) radius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A64F89-2934-FFBC-F4EE-0B11726066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5636" y="6377464"/>
            <a:ext cx="2099441" cy="480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DCD3D3-DA6A-5B18-DFBF-97ED655F78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3815" y="5131533"/>
            <a:ext cx="1971932" cy="11680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3D021E-7239-03B3-F3D9-750A5B489A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31836" y="2040841"/>
            <a:ext cx="1797279" cy="3146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49ABC1-D04B-936C-8D2A-55ABC2C022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71603" y="1515252"/>
            <a:ext cx="2120397" cy="5975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D3B461-0BA9-4D25-92C6-6B577273A993}"/>
              </a:ext>
            </a:extLst>
          </p:cNvPr>
          <p:cNvSpPr txBox="1"/>
          <p:nvPr/>
        </p:nvSpPr>
        <p:spPr>
          <a:xfrm>
            <a:off x="10123815" y="1184623"/>
            <a:ext cx="1890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</a:rPr>
              <a:t>All TITO experiments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FF87DC-DBDF-1A6A-3D46-142B72542EE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5603" b="82262"/>
          <a:stretch/>
        </p:blipFill>
        <p:spPr>
          <a:xfrm>
            <a:off x="483264" y="3928553"/>
            <a:ext cx="3039684" cy="6458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2574E87-A2DD-08E3-F159-CA8048129B0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43367"/>
          <a:stretch/>
        </p:blipFill>
        <p:spPr>
          <a:xfrm>
            <a:off x="362714" y="3386013"/>
            <a:ext cx="3350509" cy="5347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0B82EF6-C748-7CF2-E8C6-1CE7652A400C}"/>
              </a:ext>
            </a:extLst>
          </p:cNvPr>
          <p:cNvSpPr/>
          <p:nvPr/>
        </p:nvSpPr>
        <p:spPr>
          <a:xfrm>
            <a:off x="362714" y="3386014"/>
            <a:ext cx="3194023" cy="11884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0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CMT Template 16 by 9 v2.potx" id="{FE809078-244C-46C6-A6EF-09D33C00D246}" vid="{CBA5E76E-B75F-41BC-85CC-6713D7583C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04_16_2024_Teyber_BCMT_TITO_R1</Template>
  <TotalTime>19258</TotalTime>
  <Words>776</Words>
  <Application>Microsoft Macintosh PowerPoint</Application>
  <PresentationFormat>Widescreen</PresentationFormat>
  <Paragraphs>153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Libre Franklin</vt:lpstr>
      <vt:lpstr>Office Theme</vt:lpstr>
      <vt:lpstr> TITO: Individual Tape Powering Experiments in CORC® High Temperature Superconducting Cables </vt:lpstr>
      <vt:lpstr>Objectives</vt:lpstr>
      <vt:lpstr>CORC ® Contact Resistance – Prior Work</vt:lpstr>
      <vt:lpstr>Goals of our work &amp; Outline</vt:lpstr>
      <vt:lpstr>Goals of our work &amp; Outline</vt:lpstr>
      <vt:lpstr>TITO Terminations</vt:lpstr>
      <vt:lpstr>Cryo Switch Network</vt:lpstr>
      <vt:lpstr>Experimental Methods</vt:lpstr>
      <vt:lpstr>TITO Experiments and Voltage Results</vt:lpstr>
      <vt:lpstr>Goals of our work &amp; Outline</vt:lpstr>
      <vt:lpstr>TITO Simulator - Percolation Model</vt:lpstr>
      <vt:lpstr>Results – Uniform Resistivity</vt:lpstr>
      <vt:lpstr>Goals of our work &amp; Outline</vt:lpstr>
      <vt:lpstr>Optimization Formulation</vt:lpstr>
      <vt:lpstr>Optimized Parameters</vt:lpstr>
      <vt:lpstr>Results – Optimized Resistivity</vt:lpstr>
      <vt:lpstr>Visualizing Impact of Contact Resistance</vt:lpstr>
      <vt:lpstr>Summary</vt:lpstr>
      <vt:lpstr>Future work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FES SBIR Phase 1 with ACT “Development of long-length CORC® cables and cable-in-conduit-conductors for compact fusion reactors”</dc:title>
  <dc:creator>Reed Teyber</dc:creator>
  <cp:lastModifiedBy>Reed Teyber</cp:lastModifiedBy>
  <cp:revision>358</cp:revision>
  <dcterms:created xsi:type="dcterms:W3CDTF">2024-04-15T21:03:01Z</dcterms:created>
  <dcterms:modified xsi:type="dcterms:W3CDTF">2025-04-03T02:44:17Z</dcterms:modified>
</cp:coreProperties>
</file>