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4"/>
  </p:sldMasterIdLst>
  <p:notesMasterIdLst>
    <p:notesMasterId r:id="rId29"/>
  </p:notesMasterIdLst>
  <p:handoutMasterIdLst>
    <p:handoutMasterId r:id="rId30"/>
  </p:handoutMasterIdLst>
  <p:sldIdLst>
    <p:sldId id="294" r:id="rId5"/>
    <p:sldId id="381" r:id="rId6"/>
    <p:sldId id="374" r:id="rId7"/>
    <p:sldId id="382" r:id="rId8"/>
    <p:sldId id="383" r:id="rId9"/>
    <p:sldId id="375" r:id="rId10"/>
    <p:sldId id="384" r:id="rId11"/>
    <p:sldId id="322" r:id="rId12"/>
    <p:sldId id="323" r:id="rId13"/>
    <p:sldId id="325" r:id="rId14"/>
    <p:sldId id="326" r:id="rId15"/>
    <p:sldId id="331" r:id="rId16"/>
    <p:sldId id="330" r:id="rId17"/>
    <p:sldId id="332" r:id="rId18"/>
    <p:sldId id="385" r:id="rId19"/>
    <p:sldId id="328" r:id="rId20"/>
    <p:sldId id="353" r:id="rId21"/>
    <p:sldId id="373" r:id="rId22"/>
    <p:sldId id="335" r:id="rId23"/>
    <p:sldId id="354" r:id="rId24"/>
    <p:sldId id="356" r:id="rId25"/>
    <p:sldId id="377" r:id="rId26"/>
    <p:sldId id="333" r:id="rId27"/>
    <p:sldId id="380" r:id="rId28"/>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4E"/>
    <a:srgbClr val="4E4E4E"/>
    <a:srgbClr val="404040"/>
    <a:srgbClr val="004C97"/>
    <a:srgbClr val="63666A"/>
    <a:srgbClr val="99D6EA"/>
    <a:srgbClr val="505050"/>
    <a:srgbClr val="A7A8AA"/>
    <a:srgbClr val="003087"/>
    <a:srgbClr val="0F2D6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1" autoAdjust="0"/>
    <p:restoredTop sz="94660"/>
  </p:normalViewPr>
  <p:slideViewPr>
    <p:cSldViewPr snapToGrid="0" snapToObjects="1" showGuides="1">
      <p:cViewPr varScale="1">
        <p:scale>
          <a:sx n="110" d="100"/>
          <a:sy n="110" d="100"/>
        </p:scale>
        <p:origin x="638" y="77"/>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4/3/2025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dirty="0"/>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4/3/2025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dirty="0"/>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3" y="728664"/>
            <a:ext cx="8672513" cy="3794522"/>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4/4/2025</a:t>
            </a:r>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Krave | Transient Current Measurements for SMCT1b</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4/4/2025</a:t>
            </a:r>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Krave | Transient Current Measurements for SMCT1b</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191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30188" indent="-230188">
              <a:defRPr sz="1800">
                <a:solidFill>
                  <a:srgbClr val="505050"/>
                </a:solidFill>
              </a:defRPr>
            </a:lvl1pPr>
            <a:lvl2pPr marL="514350"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r>
              <a:rPr lang="en-US"/>
              <a:t>4/4/2025</a:t>
            </a:r>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a:t>S. Krave | Transient Current Measurements for SMCT1b</a:t>
            </a:r>
            <a:endParaRPr lang="en-US" b="1" dirty="0"/>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4/4/2025</a:t>
            </a:r>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Krave | Transient Current Measurements for SMCT1b</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r>
              <a:rPr lang="en-US"/>
              <a:t>4/4/2025</a:t>
            </a:r>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a:t>S. Krave | Transient Current Measurements for SMCT1b</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dirty="0"/>
              <a:t>Click icon to add picture</a:t>
            </a:r>
          </a:p>
        </p:txBody>
      </p:sp>
    </p:spTree>
    <p:extLst>
      <p:ext uri="{BB962C8B-B14F-4D97-AF65-F5344CB8AC3E}">
        <p14:creationId xmlns:p14="http://schemas.microsoft.com/office/powerpoint/2010/main" val="2882221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4/4/2025</a:t>
            </a:r>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a:t>S. Krave | Transient Current Measurements for SMCT1b</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dirty="0"/>
              <a:t>Click icon to add picture</a:t>
            </a:r>
          </a:p>
        </p:txBody>
      </p:sp>
    </p:spTree>
    <p:extLst>
      <p:ext uri="{BB962C8B-B14F-4D97-AF65-F5344CB8AC3E}">
        <p14:creationId xmlns:p14="http://schemas.microsoft.com/office/powerpoint/2010/main" val="830161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4/4/2025</a:t>
            </a:r>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S. Krave | Transient Current Measurements for SMCT1b</a:t>
            </a:r>
            <a:endParaRPr lang="en-US" b="1"/>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04" r:id="rId2"/>
    <p:sldLayoutId id="2147484105" r:id="rId3"/>
    <p:sldLayoutId id="2147484120" r:id="rId4"/>
    <p:sldLayoutId id="2147484103" r:id="rId5"/>
    <p:sldLayoutId id="2147484122" r:id="rId6"/>
    <p:sldLayoutId id="2147484116" r:id="rId7"/>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8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4.x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agenda.infn.it/event/32061/contributions/193766/" TargetMode="External"/><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noAutofit/>
          </a:bodyPr>
          <a:lstStyle/>
          <a:p>
            <a:r>
              <a:rPr lang="en-US" sz="2400" dirty="0"/>
              <a:t>Transient Current </a:t>
            </a:r>
            <a:r>
              <a:rPr lang="en-US" sz="2400"/>
              <a:t>Measurements for SMCT1b</a:t>
            </a:r>
            <a:endParaRPr lang="en-US" sz="2400" dirty="0"/>
          </a:p>
        </p:txBody>
      </p:sp>
      <p:sp>
        <p:nvSpPr>
          <p:cNvPr id="4" name="Text Placeholder 3"/>
          <p:cNvSpPr>
            <a:spLocks noGrp="1"/>
          </p:cNvSpPr>
          <p:nvPr>
            <p:ph type="body" sz="quarter" idx="10"/>
          </p:nvPr>
        </p:nvSpPr>
        <p:spPr/>
        <p:txBody>
          <a:bodyPr/>
          <a:lstStyle/>
          <a:p>
            <a:r>
              <a:rPr lang="en-US" dirty="0"/>
              <a:t>S. Krave</a:t>
            </a:r>
          </a:p>
          <a:p>
            <a:r>
              <a:rPr lang="en-US" dirty="0"/>
              <a:t>IDSM 3</a:t>
            </a:r>
          </a:p>
          <a:p>
            <a:r>
              <a:rPr lang="en-US" dirty="0"/>
              <a:t>4 April 2025</a:t>
            </a:r>
          </a:p>
        </p:txBody>
      </p:sp>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1A93658-0921-DFDD-AF67-85A4216F8B2F}"/>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FDA2F70E-207C-6C78-33BA-E258BAA8B4D3}"/>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55D0744C-839F-8B1A-EDF0-D8EF41C8295C}"/>
              </a:ext>
            </a:extLst>
          </p:cNvPr>
          <p:cNvSpPr>
            <a:spLocks noGrp="1"/>
          </p:cNvSpPr>
          <p:nvPr>
            <p:ph type="sldNum" sz="quarter" idx="18"/>
          </p:nvPr>
        </p:nvSpPr>
        <p:spPr/>
        <p:txBody>
          <a:bodyPr/>
          <a:lstStyle/>
          <a:p>
            <a:pPr>
              <a:defRPr/>
            </a:pPr>
            <a:fld id="{979A04A2-726F-2143-A443-7788AF27176E}" type="slidenum">
              <a:rPr lang="en-US" smtClean="0"/>
              <a:pPr>
                <a:defRPr/>
              </a:pPr>
              <a:t>10</a:t>
            </a:fld>
            <a:endParaRPr lang="en-US" dirty="0"/>
          </a:p>
        </p:txBody>
      </p:sp>
      <p:sp>
        <p:nvSpPr>
          <p:cNvPr id="7" name="Title 6">
            <a:extLst>
              <a:ext uri="{FF2B5EF4-FFF2-40B4-BE49-F238E27FC236}">
                <a16:creationId xmlns:a16="http://schemas.microsoft.com/office/drawing/2014/main" id="{EC500C2E-EB29-D815-4DB0-2EB9F02B4CFF}"/>
              </a:ext>
            </a:extLst>
          </p:cNvPr>
          <p:cNvSpPr>
            <a:spLocks noGrp="1"/>
          </p:cNvSpPr>
          <p:nvPr>
            <p:ph type="title"/>
          </p:nvPr>
        </p:nvSpPr>
        <p:spPr/>
        <p:txBody>
          <a:bodyPr/>
          <a:lstStyle/>
          <a:p>
            <a:endParaRPr lang="en-US" dirty="0"/>
          </a:p>
        </p:txBody>
      </p:sp>
      <p:sp>
        <p:nvSpPr>
          <p:cNvPr id="11" name="Content Placeholder 10">
            <a:extLst>
              <a:ext uri="{FF2B5EF4-FFF2-40B4-BE49-F238E27FC236}">
                <a16:creationId xmlns:a16="http://schemas.microsoft.com/office/drawing/2014/main" id="{ED33F814-ECBB-C3DE-3308-8FEB84DEC317}"/>
              </a:ext>
            </a:extLst>
          </p:cNvPr>
          <p:cNvSpPr>
            <a:spLocks noGrp="1"/>
          </p:cNvSpPr>
          <p:nvPr>
            <p:ph sz="half" idx="15"/>
          </p:nvPr>
        </p:nvSpPr>
        <p:spPr/>
        <p:txBody>
          <a:bodyPr/>
          <a:lstStyle/>
          <a:p>
            <a:endParaRPr lang="en-US" dirty="0"/>
          </a:p>
        </p:txBody>
      </p:sp>
      <p:pic>
        <p:nvPicPr>
          <p:cNvPr id="13" name="Picture 12">
            <a:extLst>
              <a:ext uri="{FF2B5EF4-FFF2-40B4-BE49-F238E27FC236}">
                <a16:creationId xmlns:a16="http://schemas.microsoft.com/office/drawing/2014/main" id="{19BD5527-2750-7B7C-DA76-831F7F0A9F7E}"/>
              </a:ext>
            </a:extLst>
          </p:cNvPr>
          <p:cNvPicPr>
            <a:picLocks noChangeAspect="1"/>
          </p:cNvPicPr>
          <p:nvPr/>
        </p:nvPicPr>
        <p:blipFill>
          <a:blip r:embed="rId2"/>
          <a:stretch>
            <a:fillRect/>
          </a:stretch>
        </p:blipFill>
        <p:spPr>
          <a:xfrm>
            <a:off x="429419" y="51503"/>
            <a:ext cx="7792723" cy="422105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pic>
      <p:sp>
        <p:nvSpPr>
          <p:cNvPr id="14" name="TextBox 13">
            <a:extLst>
              <a:ext uri="{FF2B5EF4-FFF2-40B4-BE49-F238E27FC236}">
                <a16:creationId xmlns:a16="http://schemas.microsoft.com/office/drawing/2014/main" id="{6780FA3A-F94A-D37F-C586-EA5858C6C37F}"/>
              </a:ext>
            </a:extLst>
          </p:cNvPr>
          <p:cNvSpPr txBox="1"/>
          <p:nvPr/>
        </p:nvSpPr>
        <p:spPr>
          <a:xfrm>
            <a:off x="799514" y="4072040"/>
            <a:ext cx="1713441" cy="646331"/>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800" dirty="0"/>
              <a:t>Current Drop</a:t>
            </a:r>
          </a:p>
          <a:p>
            <a:pPr algn="ctr"/>
            <a:r>
              <a:rPr lang="en-US" sz="1800" dirty="0"/>
              <a:t>-340 mA</a:t>
            </a:r>
          </a:p>
        </p:txBody>
      </p:sp>
      <p:cxnSp>
        <p:nvCxnSpPr>
          <p:cNvPr id="16" name="Straight Arrow Connector 15">
            <a:extLst>
              <a:ext uri="{FF2B5EF4-FFF2-40B4-BE49-F238E27FC236}">
                <a16:creationId xmlns:a16="http://schemas.microsoft.com/office/drawing/2014/main" id="{E6858E38-1E1C-2F2C-B778-C99783F3CBC0}"/>
              </a:ext>
            </a:extLst>
          </p:cNvPr>
          <p:cNvCxnSpPr>
            <a:cxnSpLocks/>
          </p:cNvCxnSpPr>
          <p:nvPr/>
        </p:nvCxnSpPr>
        <p:spPr>
          <a:xfrm flipV="1">
            <a:off x="1530604" y="3670757"/>
            <a:ext cx="0" cy="401283"/>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17" name="TextBox 16">
            <a:extLst>
              <a:ext uri="{FF2B5EF4-FFF2-40B4-BE49-F238E27FC236}">
                <a16:creationId xmlns:a16="http://schemas.microsoft.com/office/drawing/2014/main" id="{1B22B3AF-7B57-973E-8068-74AE3226347F}"/>
              </a:ext>
            </a:extLst>
          </p:cNvPr>
          <p:cNvSpPr txBox="1"/>
          <p:nvPr/>
        </p:nvSpPr>
        <p:spPr>
          <a:xfrm>
            <a:off x="3335257" y="3290084"/>
            <a:ext cx="1713441" cy="923330"/>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800" dirty="0"/>
              <a:t>Half Coil Bucked ~100 mV</a:t>
            </a:r>
          </a:p>
        </p:txBody>
      </p:sp>
      <p:cxnSp>
        <p:nvCxnSpPr>
          <p:cNvPr id="18" name="Straight Arrow Connector 17">
            <a:extLst>
              <a:ext uri="{FF2B5EF4-FFF2-40B4-BE49-F238E27FC236}">
                <a16:creationId xmlns:a16="http://schemas.microsoft.com/office/drawing/2014/main" id="{F955D3F9-F672-821D-ABDB-F1CAB1BCAABE}"/>
              </a:ext>
            </a:extLst>
          </p:cNvPr>
          <p:cNvCxnSpPr>
            <a:cxnSpLocks/>
            <a:stCxn id="17" idx="1"/>
          </p:cNvCxnSpPr>
          <p:nvPr/>
        </p:nvCxnSpPr>
        <p:spPr>
          <a:xfrm flipH="1" flipV="1">
            <a:off x="2230083" y="3020807"/>
            <a:ext cx="1105174" cy="73094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28" name="TextBox 27">
            <a:extLst>
              <a:ext uri="{FF2B5EF4-FFF2-40B4-BE49-F238E27FC236}">
                <a16:creationId xmlns:a16="http://schemas.microsoft.com/office/drawing/2014/main" id="{EAABD717-AEE1-7BB5-432D-043C191B40EA}"/>
              </a:ext>
            </a:extLst>
          </p:cNvPr>
          <p:cNvSpPr txBox="1"/>
          <p:nvPr/>
        </p:nvSpPr>
        <p:spPr>
          <a:xfrm>
            <a:off x="3615077" y="551424"/>
            <a:ext cx="1713441"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800" dirty="0"/>
              <a:t>“Acoustic” response</a:t>
            </a:r>
          </a:p>
        </p:txBody>
      </p:sp>
      <p:cxnSp>
        <p:nvCxnSpPr>
          <p:cNvPr id="29" name="Straight Arrow Connector 28">
            <a:extLst>
              <a:ext uri="{FF2B5EF4-FFF2-40B4-BE49-F238E27FC236}">
                <a16:creationId xmlns:a16="http://schemas.microsoft.com/office/drawing/2014/main" id="{D7CC0A7B-2367-CD46-50F9-CF719E73F6D7}"/>
              </a:ext>
            </a:extLst>
          </p:cNvPr>
          <p:cNvCxnSpPr>
            <a:cxnSpLocks/>
            <a:stCxn id="28" idx="1"/>
          </p:cNvCxnSpPr>
          <p:nvPr/>
        </p:nvCxnSpPr>
        <p:spPr>
          <a:xfrm flipH="1">
            <a:off x="3158762" y="874590"/>
            <a:ext cx="456315" cy="9016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Oval 29">
            <a:extLst>
              <a:ext uri="{FF2B5EF4-FFF2-40B4-BE49-F238E27FC236}">
                <a16:creationId xmlns:a16="http://schemas.microsoft.com/office/drawing/2014/main" id="{1A88F6FB-F1C6-B209-1DDE-AA23AD0C7817}"/>
              </a:ext>
            </a:extLst>
          </p:cNvPr>
          <p:cNvSpPr/>
          <p:nvPr/>
        </p:nvSpPr>
        <p:spPr>
          <a:xfrm>
            <a:off x="1530604" y="1776245"/>
            <a:ext cx="3256317" cy="1090256"/>
          </a:xfrm>
          <a:prstGeom prst="ellipse">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27804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F0A6B0-CC18-14FA-019F-B738699943B4}"/>
              </a:ext>
            </a:extLst>
          </p:cNvPr>
          <p:cNvSpPr>
            <a:spLocks noGrp="1"/>
          </p:cNvSpPr>
          <p:nvPr>
            <p:ph type="body" sz="half" idx="2"/>
          </p:nvPr>
        </p:nvSpPr>
        <p:spPr/>
        <p:txBody>
          <a:bodyPr/>
          <a:lstStyle/>
          <a:p>
            <a:r>
              <a:rPr lang="en-US" dirty="0"/>
              <a:t>One of the first current spikes recorded on slight current change between 10 and 10.5 kA. The magnet did not quench</a:t>
            </a:r>
          </a:p>
        </p:txBody>
      </p:sp>
      <p:sp>
        <p:nvSpPr>
          <p:cNvPr id="4" name="Date Placeholder 3">
            <a:extLst>
              <a:ext uri="{FF2B5EF4-FFF2-40B4-BE49-F238E27FC236}">
                <a16:creationId xmlns:a16="http://schemas.microsoft.com/office/drawing/2014/main" id="{7747E8FA-EE4B-3092-E2AF-CDB4475C7FEF}"/>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16241953-939F-19F9-09A4-3FC4C32091EA}"/>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32511E8E-09B9-9E16-B8BD-5A962F7D056A}"/>
              </a:ext>
            </a:extLst>
          </p:cNvPr>
          <p:cNvSpPr>
            <a:spLocks noGrp="1"/>
          </p:cNvSpPr>
          <p:nvPr>
            <p:ph type="sldNum" sz="quarter" idx="18"/>
          </p:nvPr>
        </p:nvSpPr>
        <p:spPr/>
        <p:txBody>
          <a:bodyPr/>
          <a:lstStyle/>
          <a:p>
            <a:pPr>
              <a:defRPr/>
            </a:pPr>
            <a:fld id="{979A04A2-726F-2143-A443-7788AF27176E}" type="slidenum">
              <a:rPr lang="en-US" smtClean="0"/>
              <a:pPr>
                <a:defRPr/>
              </a:pPr>
              <a:t>11</a:t>
            </a:fld>
            <a:endParaRPr lang="en-US" dirty="0"/>
          </a:p>
        </p:txBody>
      </p:sp>
      <p:sp>
        <p:nvSpPr>
          <p:cNvPr id="7" name="Title 6">
            <a:extLst>
              <a:ext uri="{FF2B5EF4-FFF2-40B4-BE49-F238E27FC236}">
                <a16:creationId xmlns:a16="http://schemas.microsoft.com/office/drawing/2014/main" id="{DEEFC878-8A47-E530-FF8F-46034E49840E}"/>
              </a:ext>
            </a:extLst>
          </p:cNvPr>
          <p:cNvSpPr>
            <a:spLocks noGrp="1"/>
          </p:cNvSpPr>
          <p:nvPr>
            <p:ph type="title"/>
          </p:nvPr>
        </p:nvSpPr>
        <p:spPr/>
        <p:txBody>
          <a:bodyPr/>
          <a:lstStyle/>
          <a:p>
            <a:r>
              <a:rPr lang="en-US" dirty="0"/>
              <a:t>Example Data from Non-quench Spike</a:t>
            </a:r>
          </a:p>
        </p:txBody>
      </p:sp>
      <p:pic>
        <p:nvPicPr>
          <p:cNvPr id="13" name="Content Placeholder 12">
            <a:extLst>
              <a:ext uri="{FF2B5EF4-FFF2-40B4-BE49-F238E27FC236}">
                <a16:creationId xmlns:a16="http://schemas.microsoft.com/office/drawing/2014/main" id="{80092B33-41A6-3793-1AD4-42CC068FA640}"/>
              </a:ext>
            </a:extLst>
          </p:cNvPr>
          <p:cNvPicPr>
            <a:picLocks noGrp="1" noChangeAspect="1"/>
          </p:cNvPicPr>
          <p:nvPr>
            <p:ph sz="half" idx="15"/>
          </p:nvPr>
        </p:nvPicPr>
        <p:blipFill>
          <a:blip r:embed="rId2"/>
          <a:stretch>
            <a:fillRect/>
          </a:stretch>
        </p:blipFill>
        <p:spPr>
          <a:xfrm>
            <a:off x="3705225" y="719138"/>
            <a:ext cx="5022849" cy="3767137"/>
          </a:xfrm>
        </p:spPr>
      </p:pic>
    </p:spTree>
    <p:extLst>
      <p:ext uri="{BB962C8B-B14F-4D97-AF65-F5344CB8AC3E}">
        <p14:creationId xmlns:p14="http://schemas.microsoft.com/office/powerpoint/2010/main" val="765395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8CF7F8D-2CFC-23AB-BF7A-8B09C3AFF5DA}"/>
              </a:ext>
            </a:extLst>
          </p:cNvPr>
          <p:cNvSpPr>
            <a:spLocks noGrp="1"/>
          </p:cNvSpPr>
          <p:nvPr>
            <p:ph type="body" sz="half" idx="2"/>
          </p:nvPr>
        </p:nvSpPr>
        <p:spPr>
          <a:xfrm>
            <a:off x="228600" y="719138"/>
            <a:ext cx="5105400" cy="3767007"/>
          </a:xfrm>
        </p:spPr>
        <p:txBody>
          <a:bodyPr/>
          <a:lstStyle/>
          <a:p>
            <a:r>
              <a:rPr lang="en-US" dirty="0"/>
              <a:t>Estimate a change in length based on inductance per unit length</a:t>
            </a:r>
          </a:p>
          <a:p>
            <a:pPr marL="285750" indent="-285750">
              <a:buFont typeface="Arial" panose="020B0604020202020204" pitchFamily="34" charset="0"/>
              <a:buChar char="•"/>
            </a:pPr>
            <a:r>
              <a:rPr lang="en-US" dirty="0"/>
              <a:t>Stress managed structure  and laminations are very rigid</a:t>
            </a:r>
          </a:p>
          <a:p>
            <a:pPr marL="285750" indent="-285750">
              <a:buFont typeface="Arial" panose="020B0604020202020204" pitchFamily="34" charset="0"/>
              <a:buChar char="•"/>
            </a:pPr>
            <a:r>
              <a:rPr lang="en-US" dirty="0"/>
              <a:t>Inductance/StraightSectionLength</a:t>
            </a:r>
          </a:p>
          <a:p>
            <a:pPr marL="742950" lvl="1" indent="-285750">
              <a:buFont typeface="Arial" panose="020B0604020202020204" pitchFamily="34" charset="0"/>
              <a:buChar char="•"/>
            </a:pPr>
            <a:r>
              <a:rPr lang="en-US" dirty="0"/>
              <a:t>4.06 mH/0.5m = 0.0081 mH/M</a:t>
            </a:r>
          </a:p>
          <a:p>
            <a:pPr marL="742950" lvl="1" indent="-285750">
              <a:buFont typeface="Arial" panose="020B0604020202020204" pitchFamily="34" charset="0"/>
              <a:buChar char="•"/>
            </a:pPr>
            <a:r>
              <a:rPr lang="en-US" dirty="0"/>
              <a:t>Note, for individual coils, </a:t>
            </a:r>
          </a:p>
          <a:p>
            <a:pPr marL="285750" indent="-285750">
              <a:buFont typeface="Arial" panose="020B0604020202020204" pitchFamily="34" charset="0"/>
              <a:buChar char="•"/>
            </a:pPr>
            <a:r>
              <a:rPr lang="en-US" dirty="0"/>
              <a:t>Assume energy is conserved and calculate the current change as a function of inductance</a:t>
            </a:r>
          </a:p>
          <a:p>
            <a:pPr marL="285750" indent="-285750">
              <a:buFont typeface="Arial" panose="020B0604020202020204" pitchFamily="34" charset="0"/>
              <a:buChar char="•"/>
            </a:pPr>
            <a:r>
              <a:rPr lang="en-US" dirty="0"/>
              <a:t>Example shown for 300 mA dip in current</a:t>
            </a:r>
          </a:p>
          <a:p>
            <a:pPr marL="742950" lvl="1" indent="-285750">
              <a:buFont typeface="Arial" panose="020B0604020202020204" pitchFamily="34" charset="0"/>
              <a:buChar char="•"/>
            </a:pPr>
            <a:r>
              <a:rPr lang="en-US" dirty="0"/>
              <a:t>If this was an energy loss it would be 12.18 Joules</a:t>
            </a:r>
          </a:p>
          <a:p>
            <a:pPr marL="742950" lvl="1" indent="-285750">
              <a:buFont typeface="Arial" panose="020B0604020202020204" pitchFamily="34" charset="0"/>
              <a:buChar char="•"/>
            </a:pPr>
            <a:r>
              <a:rPr lang="en-US" dirty="0"/>
              <a:t>The corresponding length change is 50 µm</a:t>
            </a:r>
          </a:p>
          <a:p>
            <a:pPr marL="285750" indent="-285750">
              <a:buFont typeface="Arial" panose="020B0604020202020204" pitchFamily="34" charset="0"/>
              <a:buChar char="•"/>
            </a:pPr>
            <a:r>
              <a:rPr lang="en-US" dirty="0"/>
              <a:t>Estimate the length change based on the different inductance from Inner/outer coil extracted from balancing. As a ratio of the total inductance or length change (maybe re-evaluate later)</a:t>
            </a:r>
          </a:p>
          <a:p>
            <a:pPr marL="742950" lvl="1" indent="-285750">
              <a:buFont typeface="Arial" panose="020B0604020202020204" pitchFamily="34" charset="0"/>
              <a:buChar char="•"/>
            </a:pPr>
            <a:r>
              <a:rPr lang="en-US" dirty="0" err="1"/>
              <a:t>L</a:t>
            </a:r>
            <a:r>
              <a:rPr lang="en-US" baseline="-25000" dirty="0" err="1"/>
              <a:t>outer</a:t>
            </a:r>
            <a:r>
              <a:rPr lang="en-US" baseline="-25000" dirty="0"/>
              <a:t>  </a:t>
            </a:r>
            <a:r>
              <a:rPr lang="en-US" dirty="0"/>
              <a:t>= 2.8 * </a:t>
            </a:r>
            <a:r>
              <a:rPr lang="en-US" dirty="0" err="1"/>
              <a:t>L</a:t>
            </a:r>
            <a:r>
              <a:rPr lang="en-US" baseline="-25000" dirty="0" err="1"/>
              <a:t>inner</a:t>
            </a:r>
            <a:endParaRPr lang="en-US" baseline="-25000" dirty="0"/>
          </a:p>
          <a:p>
            <a:pPr marL="742950" lvl="1" indent="-285750">
              <a:buFont typeface="Arial" panose="020B0604020202020204" pitchFamily="34" charset="0"/>
              <a:buChar char="•"/>
            </a:pPr>
            <a:r>
              <a:rPr lang="en-US" dirty="0" err="1"/>
              <a:t>Dl</a:t>
            </a:r>
            <a:r>
              <a:rPr lang="en-US" baseline="-25000" dirty="0" err="1"/>
              <a:t>inner</a:t>
            </a:r>
            <a:r>
              <a:rPr lang="en-US" dirty="0"/>
              <a:t>/dL</a:t>
            </a:r>
            <a:r>
              <a:rPr lang="en-US" baseline="-25000" dirty="0"/>
              <a:t> </a:t>
            </a:r>
            <a:r>
              <a:rPr lang="en-US" dirty="0"/>
              <a:t>= 3.8* </a:t>
            </a:r>
            <a:r>
              <a:rPr lang="en-US" dirty="0" err="1"/>
              <a:t>dl</a:t>
            </a:r>
            <a:r>
              <a:rPr lang="en-US" baseline="-25000" dirty="0" err="1"/>
              <a:t>total</a:t>
            </a:r>
            <a:r>
              <a:rPr lang="en-US" dirty="0"/>
              <a:t>/dL</a:t>
            </a:r>
          </a:p>
          <a:p>
            <a:pPr marL="742950" lvl="1" indent="-285750">
              <a:buFont typeface="Arial" panose="020B0604020202020204" pitchFamily="34" charset="0"/>
              <a:buChar char="•"/>
            </a:pPr>
            <a:r>
              <a:rPr lang="en-US" dirty="0"/>
              <a:t>So that 300 mA spike above is now associated with a ~200 µm change of the inner coil</a:t>
            </a:r>
          </a:p>
        </p:txBody>
      </p:sp>
      <p:sp>
        <p:nvSpPr>
          <p:cNvPr id="4" name="Date Placeholder 3">
            <a:extLst>
              <a:ext uri="{FF2B5EF4-FFF2-40B4-BE49-F238E27FC236}">
                <a16:creationId xmlns:a16="http://schemas.microsoft.com/office/drawing/2014/main" id="{8A0265A2-E97B-0393-214D-A526809C001E}"/>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63AB7A2E-7305-2FEC-40AD-304B168B32E3}"/>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2017315B-A6C4-831D-FC1F-A391E7E3F6BB}"/>
              </a:ext>
            </a:extLst>
          </p:cNvPr>
          <p:cNvSpPr>
            <a:spLocks noGrp="1"/>
          </p:cNvSpPr>
          <p:nvPr>
            <p:ph type="sldNum" sz="quarter" idx="18"/>
          </p:nvPr>
        </p:nvSpPr>
        <p:spPr/>
        <p:txBody>
          <a:bodyPr/>
          <a:lstStyle/>
          <a:p>
            <a:pPr>
              <a:defRPr/>
            </a:pPr>
            <a:fld id="{979A04A2-726F-2143-A443-7788AF27176E}" type="slidenum">
              <a:rPr lang="en-US" smtClean="0"/>
              <a:pPr>
                <a:defRPr/>
              </a:pPr>
              <a:t>12</a:t>
            </a:fld>
            <a:endParaRPr lang="en-US" dirty="0"/>
          </a:p>
        </p:txBody>
      </p:sp>
      <p:sp>
        <p:nvSpPr>
          <p:cNvPr id="7" name="Title 6">
            <a:extLst>
              <a:ext uri="{FF2B5EF4-FFF2-40B4-BE49-F238E27FC236}">
                <a16:creationId xmlns:a16="http://schemas.microsoft.com/office/drawing/2014/main" id="{8DDB6816-8E1C-68A7-3E4B-6AC0FFC197BD}"/>
              </a:ext>
            </a:extLst>
          </p:cNvPr>
          <p:cNvSpPr>
            <a:spLocks noGrp="1"/>
          </p:cNvSpPr>
          <p:nvPr>
            <p:ph type="title"/>
          </p:nvPr>
        </p:nvSpPr>
        <p:spPr/>
        <p:txBody>
          <a:bodyPr/>
          <a:lstStyle/>
          <a:p>
            <a:r>
              <a:rPr lang="en-US" dirty="0"/>
              <a:t>Determining displacement via conservation of energy</a:t>
            </a:r>
          </a:p>
        </p:txBody>
      </p:sp>
      <p:pic>
        <p:nvPicPr>
          <p:cNvPr id="11" name="Picture 10">
            <a:extLst>
              <a:ext uri="{FF2B5EF4-FFF2-40B4-BE49-F238E27FC236}">
                <a16:creationId xmlns:a16="http://schemas.microsoft.com/office/drawing/2014/main" id="{1EE88ADA-5EA4-786D-34FB-253962DB633D}"/>
              </a:ext>
            </a:extLst>
          </p:cNvPr>
          <p:cNvPicPr>
            <a:picLocks noChangeAspect="1"/>
          </p:cNvPicPr>
          <p:nvPr/>
        </p:nvPicPr>
        <p:blipFill>
          <a:blip r:embed="rId2"/>
          <a:stretch>
            <a:fillRect/>
          </a:stretch>
        </p:blipFill>
        <p:spPr>
          <a:xfrm>
            <a:off x="5621648" y="3291198"/>
            <a:ext cx="3238952" cy="1305107"/>
          </a:xfrm>
          <a:prstGeom prst="rect">
            <a:avLst/>
          </a:prstGeom>
        </p:spPr>
      </p:pic>
      <p:pic>
        <p:nvPicPr>
          <p:cNvPr id="3" name="Picture 2">
            <a:extLst>
              <a:ext uri="{FF2B5EF4-FFF2-40B4-BE49-F238E27FC236}">
                <a16:creationId xmlns:a16="http://schemas.microsoft.com/office/drawing/2014/main" id="{23C8D8D7-375D-E7D7-1EE0-03036E476F34}"/>
              </a:ext>
            </a:extLst>
          </p:cNvPr>
          <p:cNvPicPr>
            <a:picLocks noChangeAspect="1"/>
          </p:cNvPicPr>
          <p:nvPr/>
        </p:nvPicPr>
        <p:blipFill>
          <a:blip r:embed="rId3"/>
          <a:srcRect l="2850" t="31017" r="34317" b="27735"/>
          <a:stretch/>
        </p:blipFill>
        <p:spPr>
          <a:xfrm>
            <a:off x="5621648" y="1168895"/>
            <a:ext cx="3080318" cy="1402855"/>
          </a:xfrm>
          <a:prstGeom prst="rect">
            <a:avLst/>
          </a:prstGeom>
        </p:spPr>
      </p:pic>
    </p:spTree>
    <p:extLst>
      <p:ext uri="{BB962C8B-B14F-4D97-AF65-F5344CB8AC3E}">
        <p14:creationId xmlns:p14="http://schemas.microsoft.com/office/powerpoint/2010/main" val="117461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00C44517-5163-FDE7-17BA-2D076E4FA779}"/>
                  </a:ext>
                </a:extLst>
              </p:cNvPr>
              <p:cNvSpPr>
                <a:spLocks noGrp="1"/>
              </p:cNvSpPr>
              <p:nvPr>
                <p:ph type="body" sz="half" idx="2"/>
              </p:nvPr>
            </p:nvSpPr>
            <p:spPr/>
            <p:txBody>
              <a:bodyPr/>
              <a:lstStyle/>
              <a:p>
                <a:r>
                  <a:rPr lang="en-US" dirty="0"/>
                  <a:t>Use the known dump resistor value of 0.06 Ω and dump current, we can calculate inductance as </a:t>
                </a:r>
                <a14:m>
                  <m:oMath xmlns:m="http://schemas.openxmlformats.org/officeDocument/2006/math">
                    <m:r>
                      <a:rPr lang="en-US" b="1" i="1" smtClean="0">
                        <a:latin typeface="Cambria Math" panose="02040503050406030204" pitchFamily="18" charset="0"/>
                      </a:rPr>
                      <m:t>𝑳</m:t>
                    </m:r>
                    <m:r>
                      <a:rPr lang="en-US" b="1" i="1" smtClean="0">
                        <a:latin typeface="Cambria Math" panose="02040503050406030204" pitchFamily="18" charset="0"/>
                      </a:rPr>
                      <m:t>= </m:t>
                    </m:r>
                    <m:f>
                      <m:fPr>
                        <m:ctrlPr>
                          <a:rPr lang="en-US" b="1" i="1" smtClean="0">
                            <a:latin typeface="Cambria Math" panose="02040503050406030204" pitchFamily="18" charset="0"/>
                          </a:rPr>
                        </m:ctrlPr>
                      </m:fPr>
                      <m:num>
                        <m:r>
                          <a:rPr lang="en-US" b="1" i="1" smtClean="0">
                            <a:latin typeface="Cambria Math" panose="02040503050406030204" pitchFamily="18" charset="0"/>
                          </a:rPr>
                          <m:t>𝑰</m:t>
                        </m:r>
                        <m:r>
                          <a:rPr lang="en-US" b="1" i="1" smtClean="0">
                            <a:latin typeface="Cambria Math" panose="02040503050406030204" pitchFamily="18" charset="0"/>
                          </a:rPr>
                          <m:t>∗</m:t>
                        </m:r>
                        <m:r>
                          <a:rPr lang="en-US" b="1" i="1" smtClean="0">
                            <a:latin typeface="Cambria Math" panose="02040503050406030204" pitchFamily="18" charset="0"/>
                          </a:rPr>
                          <m:t>𝑹</m:t>
                        </m:r>
                      </m:num>
                      <m:den>
                        <m:r>
                          <a:rPr lang="en-US" b="1" i="1" smtClean="0">
                            <a:latin typeface="Cambria Math" panose="02040503050406030204" pitchFamily="18" charset="0"/>
                          </a:rPr>
                          <m:t>𝒅𝒊</m:t>
                        </m:r>
                        <m:r>
                          <a:rPr lang="en-US" b="1" i="1" smtClean="0">
                            <a:latin typeface="Cambria Math" panose="02040503050406030204" pitchFamily="18" charset="0"/>
                          </a:rPr>
                          <m:t>/</m:t>
                        </m:r>
                        <m:r>
                          <a:rPr lang="en-US" b="1" i="1" smtClean="0">
                            <a:latin typeface="Cambria Math" panose="02040503050406030204" pitchFamily="18" charset="0"/>
                          </a:rPr>
                          <m:t>𝒅𝒕</m:t>
                        </m:r>
                      </m:den>
                    </m:f>
                  </m:oMath>
                </a14:m>
                <a:endParaRPr lang="en-US" b="1" dirty="0"/>
              </a:p>
              <a:p>
                <a:pPr marL="285750" indent="-285750">
                  <a:buFont typeface="Arial" panose="020B0604020202020204" pitchFamily="34" charset="0"/>
                  <a:buChar char="•"/>
                </a:pPr>
                <a:r>
                  <a:rPr lang="en-US" dirty="0"/>
                  <a:t>The SMCT at quench current of ~10.8 kA has an effective inductance of ~4.1 </a:t>
                </a:r>
                <a:r>
                  <a:rPr lang="en-US" dirty="0" err="1"/>
                  <a:t>mH</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This is in line with the measured inductance of the magnet on the bench.</a:t>
                </a:r>
              </a:p>
              <a:p>
                <a:endParaRPr lang="en-US" dirty="0"/>
              </a:p>
            </p:txBody>
          </p:sp>
        </mc:Choice>
        <mc:Fallback xmlns="">
          <p:sp>
            <p:nvSpPr>
              <p:cNvPr id="2" name="Text Placeholder 1">
                <a:extLst>
                  <a:ext uri="{FF2B5EF4-FFF2-40B4-BE49-F238E27FC236}">
                    <a16:creationId xmlns:a16="http://schemas.microsoft.com/office/drawing/2014/main" id="{00C44517-5163-FDE7-17BA-2D076E4FA779}"/>
                  </a:ext>
                </a:extLst>
              </p:cNvPr>
              <p:cNvSpPr>
                <a:spLocks noGrp="1" noRot="1" noChangeAspect="1" noMove="1" noResize="1" noEditPoints="1" noAdjustHandles="1" noChangeArrowheads="1" noChangeShapeType="1" noTextEdit="1"/>
              </p:cNvSpPr>
              <p:nvPr>
                <p:ph type="body" sz="half" idx="2"/>
              </p:nvPr>
            </p:nvSpPr>
            <p:spPr>
              <a:blipFill>
                <a:blip r:embed="rId2"/>
                <a:stretch>
                  <a:fillRect l="-3427" t="-1456" r="-3629"/>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AA30D74F-D763-6A45-5CCC-066BC0593B87}"/>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8CEA69B2-403A-28AF-05BE-4ECD9846074D}"/>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B9C1CF64-2D21-0415-E8EB-1EB640325627}"/>
              </a:ext>
            </a:extLst>
          </p:cNvPr>
          <p:cNvSpPr>
            <a:spLocks noGrp="1"/>
          </p:cNvSpPr>
          <p:nvPr>
            <p:ph type="sldNum" sz="quarter" idx="18"/>
          </p:nvPr>
        </p:nvSpPr>
        <p:spPr/>
        <p:txBody>
          <a:bodyPr/>
          <a:lstStyle/>
          <a:p>
            <a:pPr>
              <a:defRPr/>
            </a:pPr>
            <a:fld id="{979A04A2-726F-2143-A443-7788AF27176E}" type="slidenum">
              <a:rPr lang="en-US" smtClean="0"/>
              <a:pPr>
                <a:defRPr/>
              </a:pPr>
              <a:t>13</a:t>
            </a:fld>
            <a:endParaRPr lang="en-US" dirty="0"/>
          </a:p>
        </p:txBody>
      </p:sp>
      <p:sp>
        <p:nvSpPr>
          <p:cNvPr id="7" name="Title 6">
            <a:extLst>
              <a:ext uri="{FF2B5EF4-FFF2-40B4-BE49-F238E27FC236}">
                <a16:creationId xmlns:a16="http://schemas.microsoft.com/office/drawing/2014/main" id="{5F7B445E-6F25-A52E-F30D-72EED746B47C}"/>
              </a:ext>
            </a:extLst>
          </p:cNvPr>
          <p:cNvSpPr>
            <a:spLocks noGrp="1"/>
          </p:cNvSpPr>
          <p:nvPr>
            <p:ph type="title"/>
          </p:nvPr>
        </p:nvSpPr>
        <p:spPr/>
        <p:txBody>
          <a:bodyPr/>
          <a:lstStyle/>
          <a:p>
            <a:r>
              <a:rPr lang="en-US" dirty="0"/>
              <a:t>Calculating Inductance</a:t>
            </a:r>
          </a:p>
        </p:txBody>
      </p:sp>
      <p:pic>
        <p:nvPicPr>
          <p:cNvPr id="15" name="Content Placeholder 14">
            <a:extLst>
              <a:ext uri="{FF2B5EF4-FFF2-40B4-BE49-F238E27FC236}">
                <a16:creationId xmlns:a16="http://schemas.microsoft.com/office/drawing/2014/main" id="{A40AC066-BD10-8095-B32E-E7711185E3BA}"/>
              </a:ext>
            </a:extLst>
          </p:cNvPr>
          <p:cNvPicPr>
            <a:picLocks noGrp="1" noChangeAspect="1"/>
          </p:cNvPicPr>
          <p:nvPr>
            <p:ph sz="half" idx="15"/>
          </p:nvPr>
        </p:nvPicPr>
        <p:blipFill>
          <a:blip r:embed="rId3"/>
          <a:stretch>
            <a:fillRect/>
          </a:stretch>
        </p:blipFill>
        <p:spPr>
          <a:xfrm>
            <a:off x="3705225" y="719138"/>
            <a:ext cx="5022849" cy="3767137"/>
          </a:xfrm>
        </p:spPr>
      </p:pic>
      <p:cxnSp>
        <p:nvCxnSpPr>
          <p:cNvPr id="17" name="Straight Connector 16">
            <a:extLst>
              <a:ext uri="{FF2B5EF4-FFF2-40B4-BE49-F238E27FC236}">
                <a16:creationId xmlns:a16="http://schemas.microsoft.com/office/drawing/2014/main" id="{5A697C9B-7FBB-DBF5-E94C-F16BF0F67FBB}"/>
              </a:ext>
            </a:extLst>
          </p:cNvPr>
          <p:cNvCxnSpPr>
            <a:cxnSpLocks/>
          </p:cNvCxnSpPr>
          <p:nvPr/>
        </p:nvCxnSpPr>
        <p:spPr>
          <a:xfrm>
            <a:off x="5038344" y="1025769"/>
            <a:ext cx="457200" cy="3030416"/>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8035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E4B1F2-C6FE-0644-5299-F7D7E572E8E6}"/>
              </a:ext>
            </a:extLst>
          </p:cNvPr>
          <p:cNvSpPr>
            <a:spLocks noGrp="1"/>
          </p:cNvSpPr>
          <p:nvPr>
            <p:ph type="body" sz="half" idx="2"/>
          </p:nvPr>
        </p:nvSpPr>
        <p:spPr>
          <a:xfrm>
            <a:off x="228600" y="1143000"/>
            <a:ext cx="3027894" cy="3343145"/>
          </a:xfrm>
        </p:spPr>
        <p:txBody>
          <a:bodyPr/>
          <a:lstStyle/>
          <a:p>
            <a:r>
              <a:rPr lang="en-US" dirty="0"/>
              <a:t>Developed a dynamic filter to better identify spikes without washing out data shape</a:t>
            </a:r>
          </a:p>
          <a:p>
            <a:endParaRPr lang="en-US" dirty="0"/>
          </a:p>
          <a:p>
            <a:pPr marL="285750" indent="-285750">
              <a:buFont typeface="Arial" panose="020B0604020202020204" pitchFamily="34" charset="0"/>
              <a:buChar char="•"/>
            </a:pPr>
            <a:r>
              <a:rPr lang="en-US" dirty="0"/>
              <a:t>Using a min prominence of 0.075 A, 18 spikes were detected in the last 90 seconds of ramp</a:t>
            </a:r>
          </a:p>
          <a:p>
            <a:pPr marL="285750" indent="-285750">
              <a:buFont typeface="Arial" panose="020B0604020202020204" pitchFamily="34" charset="0"/>
              <a:buChar char="•"/>
            </a:pPr>
            <a:r>
              <a:rPr lang="en-US" dirty="0"/>
              <a:t>Average displacement for whole coil of 12.5 µm per detectable event</a:t>
            </a:r>
          </a:p>
          <a:p>
            <a:pPr marL="285750" indent="-285750">
              <a:buFont typeface="Arial" panose="020B0604020202020204" pitchFamily="34" charset="0"/>
              <a:buChar char="•"/>
            </a:pPr>
            <a:r>
              <a:rPr lang="en-US" dirty="0"/>
              <a:t>Total displacement of 223 µm</a:t>
            </a:r>
          </a:p>
          <a:p>
            <a:pPr marL="285750" indent="-285750">
              <a:buFont typeface="Arial" panose="020B0604020202020204" pitchFamily="34" charset="0"/>
              <a:buChar char="•"/>
            </a:pPr>
            <a:r>
              <a:rPr lang="en-US" dirty="0"/>
              <a:t>If the inner coil only is responsible for this shift, it is moving 855 µm in the last 90 seconds of the ramp</a:t>
            </a:r>
          </a:p>
        </p:txBody>
      </p:sp>
      <p:sp>
        <p:nvSpPr>
          <p:cNvPr id="4" name="Date Placeholder 3">
            <a:extLst>
              <a:ext uri="{FF2B5EF4-FFF2-40B4-BE49-F238E27FC236}">
                <a16:creationId xmlns:a16="http://schemas.microsoft.com/office/drawing/2014/main" id="{6C1461C9-4AC9-27BF-622A-0A883856007F}"/>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F55969CA-48B0-E7D8-2F24-7D957D0CF118}"/>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92C5C8FB-B570-C476-DFF3-412A6F3AEF94}"/>
              </a:ext>
            </a:extLst>
          </p:cNvPr>
          <p:cNvSpPr>
            <a:spLocks noGrp="1"/>
          </p:cNvSpPr>
          <p:nvPr>
            <p:ph type="sldNum" sz="quarter" idx="18"/>
          </p:nvPr>
        </p:nvSpPr>
        <p:spPr/>
        <p:txBody>
          <a:bodyPr/>
          <a:lstStyle/>
          <a:p>
            <a:pPr>
              <a:defRPr/>
            </a:pPr>
            <a:fld id="{979A04A2-726F-2143-A443-7788AF27176E}" type="slidenum">
              <a:rPr lang="en-US" smtClean="0"/>
              <a:pPr>
                <a:defRPr/>
              </a:pPr>
              <a:t>14</a:t>
            </a:fld>
            <a:endParaRPr lang="en-US" dirty="0"/>
          </a:p>
        </p:txBody>
      </p:sp>
      <p:sp>
        <p:nvSpPr>
          <p:cNvPr id="7" name="Title 6">
            <a:extLst>
              <a:ext uri="{FF2B5EF4-FFF2-40B4-BE49-F238E27FC236}">
                <a16:creationId xmlns:a16="http://schemas.microsoft.com/office/drawing/2014/main" id="{34281520-A6E9-342F-2050-1336C43F87BA}"/>
              </a:ext>
            </a:extLst>
          </p:cNvPr>
          <p:cNvSpPr>
            <a:spLocks noGrp="1"/>
          </p:cNvSpPr>
          <p:nvPr>
            <p:ph type="title"/>
          </p:nvPr>
        </p:nvSpPr>
        <p:spPr>
          <a:xfrm>
            <a:off x="228600" y="190520"/>
            <a:ext cx="8686800" cy="641330"/>
          </a:xfrm>
        </p:spPr>
        <p:txBody>
          <a:bodyPr/>
          <a:lstStyle/>
          <a:p>
            <a:r>
              <a:rPr lang="en-US" dirty="0"/>
              <a:t>Ramp 55: Data collected with normal ramp and AC Current measurement</a:t>
            </a:r>
          </a:p>
        </p:txBody>
      </p:sp>
      <p:pic>
        <p:nvPicPr>
          <p:cNvPr id="17" name="Content Placeholder 16">
            <a:extLst>
              <a:ext uri="{FF2B5EF4-FFF2-40B4-BE49-F238E27FC236}">
                <a16:creationId xmlns:a16="http://schemas.microsoft.com/office/drawing/2014/main" id="{A9EB319F-6B79-C8BB-37F2-0A34C14FEC54}"/>
              </a:ext>
            </a:extLst>
          </p:cNvPr>
          <p:cNvPicPr>
            <a:picLocks noGrp="1" noChangeAspect="1"/>
          </p:cNvPicPr>
          <p:nvPr>
            <p:ph sz="half" idx="15"/>
          </p:nvPr>
        </p:nvPicPr>
        <p:blipFill>
          <a:blip r:embed="rId2"/>
          <a:stretch>
            <a:fillRect/>
          </a:stretch>
        </p:blipFill>
        <p:spPr>
          <a:xfrm>
            <a:off x="3705225" y="719138"/>
            <a:ext cx="5022849" cy="3767137"/>
          </a:xfrm>
        </p:spPr>
      </p:pic>
    </p:spTree>
    <p:extLst>
      <p:ext uri="{BB962C8B-B14F-4D97-AF65-F5344CB8AC3E}">
        <p14:creationId xmlns:p14="http://schemas.microsoft.com/office/powerpoint/2010/main" val="2585574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25D358-4573-B4F9-C788-DB941258B03A}"/>
              </a:ext>
            </a:extLst>
          </p:cNvPr>
          <p:cNvSpPr>
            <a:spLocks noGrp="1"/>
          </p:cNvSpPr>
          <p:nvPr>
            <p:ph type="body" sz="half" idx="2"/>
          </p:nvPr>
        </p:nvSpPr>
        <p:spPr/>
        <p:txBody>
          <a:bodyPr/>
          <a:lstStyle/>
          <a:p>
            <a:r>
              <a:rPr lang="en-US" dirty="0"/>
              <a:t>Since magnet structure is instrumented with strain gages, it may be possible to check for motion on gages.</a:t>
            </a:r>
          </a:p>
          <a:p>
            <a:pPr marL="285750" indent="-285750">
              <a:buFont typeface="Arial" panose="020B0604020202020204" pitchFamily="34" charset="0"/>
              <a:buChar char="•"/>
            </a:pPr>
            <a:r>
              <a:rPr lang="en-US" dirty="0"/>
              <a:t>Best gages here are bullets which measure load. They do not measure structure strain.</a:t>
            </a:r>
          </a:p>
          <a:p>
            <a:pPr marL="285750" indent="-285750">
              <a:buFont typeface="Arial" panose="020B0604020202020204" pitchFamily="34" charset="0"/>
              <a:buChar char="•"/>
            </a:pPr>
            <a:r>
              <a:rPr lang="en-US" dirty="0"/>
              <a:t>Note that dl/l per event is expected to be ~12µm/2m (6 µε)</a:t>
            </a:r>
          </a:p>
          <a:p>
            <a:r>
              <a:rPr lang="en-US" dirty="0"/>
              <a:t>On first glance, the strain gages are too noisy to see any generic </a:t>
            </a:r>
            <a:r>
              <a:rPr lang="en-US" dirty="0" err="1"/>
              <a:t>bahavior</a:t>
            </a:r>
            <a:r>
              <a:rPr lang="en-US" dirty="0"/>
              <a:t> that matches</a:t>
            </a:r>
          </a:p>
          <a:p>
            <a:pPr marL="285750" indent="-285750">
              <a:buFont typeface="Arial" panose="020B0604020202020204" pitchFamily="34" charset="0"/>
              <a:buChar char="•"/>
            </a:pPr>
            <a:r>
              <a:rPr lang="en-US" dirty="0"/>
              <a:t>Future work: apply some filtering</a:t>
            </a:r>
          </a:p>
          <a:p>
            <a:pPr marL="285750" indent="-285750">
              <a:buFont typeface="Arial" panose="020B0604020202020204" pitchFamily="34" charset="0"/>
              <a:buChar char="•"/>
            </a:pPr>
            <a:r>
              <a:rPr lang="en-US" dirty="0"/>
              <a:t>Additional work:</a:t>
            </a:r>
          </a:p>
          <a:p>
            <a:pPr marL="742950" lvl="1" indent="-285750">
              <a:buFont typeface="Arial" panose="020B0604020202020204" pitchFamily="34" charset="0"/>
              <a:buChar char="•"/>
            </a:pPr>
            <a:r>
              <a:rPr lang="en-US" dirty="0"/>
              <a:t>Look into timing of strain discontinuities with spike events. </a:t>
            </a:r>
          </a:p>
        </p:txBody>
      </p:sp>
      <p:pic>
        <p:nvPicPr>
          <p:cNvPr id="9" name="Content Placeholder 8">
            <a:extLst>
              <a:ext uri="{FF2B5EF4-FFF2-40B4-BE49-F238E27FC236}">
                <a16:creationId xmlns:a16="http://schemas.microsoft.com/office/drawing/2014/main" id="{37FEE42C-DA6E-556C-12F6-A8FEC8B2270B}"/>
              </a:ext>
            </a:extLst>
          </p:cNvPr>
          <p:cNvPicPr>
            <a:picLocks noGrp="1" noChangeAspect="1"/>
          </p:cNvPicPr>
          <p:nvPr>
            <p:ph sz="half" idx="15"/>
          </p:nvPr>
        </p:nvPicPr>
        <p:blipFill>
          <a:blip r:embed="rId2"/>
          <a:stretch>
            <a:fillRect/>
          </a:stretch>
        </p:blipFill>
        <p:spPr>
          <a:xfrm>
            <a:off x="3854433" y="719138"/>
            <a:ext cx="4724433" cy="3767137"/>
          </a:xfrm>
        </p:spPr>
      </p:pic>
      <p:sp>
        <p:nvSpPr>
          <p:cNvPr id="4" name="Date Placeholder 3">
            <a:extLst>
              <a:ext uri="{FF2B5EF4-FFF2-40B4-BE49-F238E27FC236}">
                <a16:creationId xmlns:a16="http://schemas.microsoft.com/office/drawing/2014/main" id="{62655BE9-0C8F-87CC-A0DB-3E297CA39E3A}"/>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BBAF5C3B-18FE-FF29-B37F-3BB0B3762A55}"/>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D032C2D0-1AF1-564F-DE97-3D7010F39569}"/>
              </a:ext>
            </a:extLst>
          </p:cNvPr>
          <p:cNvSpPr>
            <a:spLocks noGrp="1"/>
          </p:cNvSpPr>
          <p:nvPr>
            <p:ph type="sldNum" sz="quarter" idx="18"/>
          </p:nvPr>
        </p:nvSpPr>
        <p:spPr/>
        <p:txBody>
          <a:bodyPr/>
          <a:lstStyle/>
          <a:p>
            <a:pPr>
              <a:defRPr/>
            </a:pPr>
            <a:fld id="{979A04A2-726F-2143-A443-7788AF27176E}" type="slidenum">
              <a:rPr lang="en-US" smtClean="0"/>
              <a:pPr>
                <a:defRPr/>
              </a:pPr>
              <a:t>15</a:t>
            </a:fld>
            <a:endParaRPr lang="en-US" dirty="0"/>
          </a:p>
        </p:txBody>
      </p:sp>
      <p:sp>
        <p:nvSpPr>
          <p:cNvPr id="7" name="Title 6">
            <a:extLst>
              <a:ext uri="{FF2B5EF4-FFF2-40B4-BE49-F238E27FC236}">
                <a16:creationId xmlns:a16="http://schemas.microsoft.com/office/drawing/2014/main" id="{E1FC4F3C-FEE5-7E9A-93DF-D5A750727EE3}"/>
              </a:ext>
            </a:extLst>
          </p:cNvPr>
          <p:cNvSpPr>
            <a:spLocks noGrp="1"/>
          </p:cNvSpPr>
          <p:nvPr>
            <p:ph type="title"/>
          </p:nvPr>
        </p:nvSpPr>
        <p:spPr/>
        <p:txBody>
          <a:bodyPr/>
          <a:lstStyle/>
          <a:p>
            <a:r>
              <a:rPr lang="en-US" dirty="0"/>
              <a:t>Cross checking with strain gages</a:t>
            </a:r>
          </a:p>
        </p:txBody>
      </p:sp>
    </p:spTree>
    <p:extLst>
      <p:ext uri="{BB962C8B-B14F-4D97-AF65-F5344CB8AC3E}">
        <p14:creationId xmlns:p14="http://schemas.microsoft.com/office/powerpoint/2010/main" val="3206958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4BA7B86-4337-BDFF-B09A-83B21B443781}"/>
              </a:ext>
            </a:extLst>
          </p:cNvPr>
          <p:cNvSpPr>
            <a:spLocks noGrp="1"/>
          </p:cNvSpPr>
          <p:nvPr>
            <p:ph type="body" sz="half" idx="2"/>
          </p:nvPr>
        </p:nvSpPr>
        <p:spPr/>
        <p:txBody>
          <a:bodyPr/>
          <a:lstStyle/>
          <a:p>
            <a:r>
              <a:rPr lang="en-US" dirty="0"/>
              <a:t>As a function of friction, this behavior exhibits hysteresis and is reversible.</a:t>
            </a:r>
          </a:p>
          <a:p>
            <a:r>
              <a:rPr lang="en-US" dirty="0"/>
              <a:t>It exists during ramp down as well; however, the spikes occur in the opposite direction as the magnet inductance is decreasing.</a:t>
            </a:r>
          </a:p>
          <a:p>
            <a:endParaRPr lang="en-US" dirty="0"/>
          </a:p>
          <a:p>
            <a:r>
              <a:rPr lang="en-US" dirty="0"/>
              <a:t>This spike is positive 20 mA</a:t>
            </a:r>
          </a:p>
        </p:txBody>
      </p:sp>
      <p:pic>
        <p:nvPicPr>
          <p:cNvPr id="9" name="Content Placeholder 8">
            <a:extLst>
              <a:ext uri="{FF2B5EF4-FFF2-40B4-BE49-F238E27FC236}">
                <a16:creationId xmlns:a16="http://schemas.microsoft.com/office/drawing/2014/main" id="{58D0CFBA-2819-5AC7-C93C-DB37E0E4DD68}"/>
              </a:ext>
            </a:extLst>
          </p:cNvPr>
          <p:cNvPicPr>
            <a:picLocks noGrp="1" noChangeAspect="1"/>
          </p:cNvPicPr>
          <p:nvPr>
            <p:ph sz="half" idx="15"/>
          </p:nvPr>
        </p:nvPicPr>
        <p:blipFill>
          <a:blip r:embed="rId2"/>
          <a:stretch>
            <a:fillRect/>
          </a:stretch>
        </p:blipFill>
        <p:spPr>
          <a:xfrm>
            <a:off x="3705225" y="719138"/>
            <a:ext cx="5022849" cy="3767137"/>
          </a:xfrm>
        </p:spPr>
      </p:pic>
      <p:sp>
        <p:nvSpPr>
          <p:cNvPr id="4" name="Date Placeholder 3">
            <a:extLst>
              <a:ext uri="{FF2B5EF4-FFF2-40B4-BE49-F238E27FC236}">
                <a16:creationId xmlns:a16="http://schemas.microsoft.com/office/drawing/2014/main" id="{8887622C-3CDB-C390-24BF-8D52868CE0DA}"/>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40E7E49F-FE63-4030-8C04-5470981BD873}"/>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AC341DFA-BCAC-47BA-6599-B34C8400137F}"/>
              </a:ext>
            </a:extLst>
          </p:cNvPr>
          <p:cNvSpPr>
            <a:spLocks noGrp="1"/>
          </p:cNvSpPr>
          <p:nvPr>
            <p:ph type="sldNum" sz="quarter" idx="18"/>
          </p:nvPr>
        </p:nvSpPr>
        <p:spPr/>
        <p:txBody>
          <a:bodyPr/>
          <a:lstStyle/>
          <a:p>
            <a:pPr>
              <a:defRPr/>
            </a:pPr>
            <a:fld id="{979A04A2-726F-2143-A443-7788AF27176E}" type="slidenum">
              <a:rPr lang="en-US" smtClean="0"/>
              <a:pPr>
                <a:defRPr/>
              </a:pPr>
              <a:t>16</a:t>
            </a:fld>
            <a:endParaRPr lang="en-US" dirty="0"/>
          </a:p>
        </p:txBody>
      </p:sp>
      <p:sp>
        <p:nvSpPr>
          <p:cNvPr id="7" name="Title 6">
            <a:extLst>
              <a:ext uri="{FF2B5EF4-FFF2-40B4-BE49-F238E27FC236}">
                <a16:creationId xmlns:a16="http://schemas.microsoft.com/office/drawing/2014/main" id="{DA7AB109-3707-1449-CDB9-E5BC5E7E6AE7}"/>
              </a:ext>
            </a:extLst>
          </p:cNvPr>
          <p:cNvSpPr>
            <a:spLocks noGrp="1"/>
          </p:cNvSpPr>
          <p:nvPr>
            <p:ph type="title"/>
          </p:nvPr>
        </p:nvSpPr>
        <p:spPr/>
        <p:txBody>
          <a:bodyPr/>
          <a:lstStyle/>
          <a:p>
            <a:r>
              <a:rPr lang="en-US" dirty="0"/>
              <a:t>This spike behavior is reversible</a:t>
            </a:r>
          </a:p>
        </p:txBody>
      </p:sp>
    </p:spTree>
    <p:extLst>
      <p:ext uri="{BB962C8B-B14F-4D97-AF65-F5344CB8AC3E}">
        <p14:creationId xmlns:p14="http://schemas.microsoft.com/office/powerpoint/2010/main" val="3628710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1D6DD9F-9A30-C6B2-2065-40BF8718D478}"/>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If we look at the </a:t>
            </a:r>
            <a:r>
              <a:rPr lang="en-US" dirty="0" err="1"/>
              <a:t>halfcoil</a:t>
            </a:r>
            <a:r>
              <a:rPr lang="en-US" dirty="0"/>
              <a:t> imbalance on each event, we see that it resolves in ~1/120 s. This corresponds to 0.5 NPLC, likely a result of the power supply correcting the current in response to the spike.</a:t>
            </a:r>
          </a:p>
          <a:p>
            <a:pPr marL="285750" indent="-285750">
              <a:buFont typeface="Arial" panose="020B0604020202020204" pitchFamily="34" charset="0"/>
              <a:buChar char="•"/>
            </a:pPr>
            <a:r>
              <a:rPr lang="en-US" dirty="0"/>
              <a:t>We can calculate the volt-seconds of this event as the integral over the time window, assuming that the filtering applied reasonably removes offsets to the data and that the regular signal is centered on 0.</a:t>
            </a:r>
          </a:p>
          <a:p>
            <a:pPr marL="285750" indent="-285750">
              <a:buFont typeface="Arial" panose="020B0604020202020204" pitchFamily="34" charset="0"/>
              <a:buChar char="•"/>
            </a:pPr>
            <a:r>
              <a:rPr lang="en-US" dirty="0"/>
              <a:t>The small voltage bump ends with a value of &lt;1 mV*Second (except for the quench)</a:t>
            </a:r>
          </a:p>
        </p:txBody>
      </p:sp>
      <p:pic>
        <p:nvPicPr>
          <p:cNvPr id="9" name="Content Placeholder 8">
            <a:extLst>
              <a:ext uri="{FF2B5EF4-FFF2-40B4-BE49-F238E27FC236}">
                <a16:creationId xmlns:a16="http://schemas.microsoft.com/office/drawing/2014/main" id="{53CEE710-1021-4834-4F3F-45CB466E3020}"/>
              </a:ext>
            </a:extLst>
          </p:cNvPr>
          <p:cNvPicPr>
            <a:picLocks noGrp="1" noChangeAspect="1"/>
          </p:cNvPicPr>
          <p:nvPr>
            <p:ph sz="half" idx="15"/>
          </p:nvPr>
        </p:nvPicPr>
        <p:blipFill>
          <a:blip r:embed="rId2"/>
          <a:stretch>
            <a:fillRect/>
          </a:stretch>
        </p:blipFill>
        <p:spPr>
          <a:xfrm>
            <a:off x="3705225" y="719138"/>
            <a:ext cx="5022849" cy="3767137"/>
          </a:xfrm>
        </p:spPr>
      </p:pic>
      <p:sp>
        <p:nvSpPr>
          <p:cNvPr id="4" name="Date Placeholder 3">
            <a:extLst>
              <a:ext uri="{FF2B5EF4-FFF2-40B4-BE49-F238E27FC236}">
                <a16:creationId xmlns:a16="http://schemas.microsoft.com/office/drawing/2014/main" id="{CF8E8977-C95F-B57D-79CE-D083085AC940}"/>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7C728E03-1810-9E3A-EDF3-C09E0C5E59FC}"/>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AB1C58D4-7507-FF1F-5CD4-9F5DD34642A6}"/>
              </a:ext>
            </a:extLst>
          </p:cNvPr>
          <p:cNvSpPr>
            <a:spLocks noGrp="1"/>
          </p:cNvSpPr>
          <p:nvPr>
            <p:ph type="sldNum" sz="quarter" idx="18"/>
          </p:nvPr>
        </p:nvSpPr>
        <p:spPr/>
        <p:txBody>
          <a:bodyPr/>
          <a:lstStyle/>
          <a:p>
            <a:pPr>
              <a:defRPr/>
            </a:pPr>
            <a:fld id="{979A04A2-726F-2143-A443-7788AF27176E}" type="slidenum">
              <a:rPr lang="en-US" smtClean="0"/>
              <a:pPr>
                <a:defRPr/>
              </a:pPr>
              <a:t>17</a:t>
            </a:fld>
            <a:endParaRPr lang="en-US" dirty="0"/>
          </a:p>
        </p:txBody>
      </p:sp>
      <p:sp>
        <p:nvSpPr>
          <p:cNvPr id="7" name="Title 6">
            <a:extLst>
              <a:ext uri="{FF2B5EF4-FFF2-40B4-BE49-F238E27FC236}">
                <a16:creationId xmlns:a16="http://schemas.microsoft.com/office/drawing/2014/main" id="{D09326CC-F5A1-E019-EEEC-CE29162B46CE}"/>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3272798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E572C44-C375-751F-1916-446607A254B5}"/>
              </a:ext>
            </a:extLst>
          </p:cNvPr>
          <p:cNvSpPr>
            <a:spLocks noGrp="1"/>
          </p:cNvSpPr>
          <p:nvPr>
            <p:ph type="body" sz="half" idx="2"/>
          </p:nvPr>
        </p:nvSpPr>
        <p:spPr/>
        <p:txBody>
          <a:bodyPr/>
          <a:lstStyle/>
          <a:p>
            <a:r>
              <a:rPr lang="en-US" dirty="0"/>
              <a:t>Multiply by operating current at the time of each spike event, roughly 10 kA</a:t>
            </a:r>
          </a:p>
          <a:p>
            <a:pPr marL="285750" indent="-285750">
              <a:buFont typeface="Arial" panose="020B0604020202020204" pitchFamily="34" charset="0"/>
              <a:buChar char="•"/>
            </a:pPr>
            <a:r>
              <a:rPr lang="en-US" dirty="0"/>
              <a:t>Coil delta Q equivalent in Joules is nearly equivalent to </a:t>
            </a:r>
            <a:r>
              <a:rPr lang="en-US" dirty="0" err="1"/>
              <a:t>halfcoil</a:t>
            </a:r>
            <a:r>
              <a:rPr lang="en-US" dirty="0"/>
              <a:t> imbalance</a:t>
            </a:r>
          </a:p>
          <a:p>
            <a:pPr marL="742950" lvl="1" indent="-285750">
              <a:buFont typeface="Arial" panose="020B0604020202020204" pitchFamily="34" charset="0"/>
              <a:buChar char="•"/>
            </a:pPr>
            <a:r>
              <a:rPr lang="en-US" dirty="0"/>
              <a:t>This delta Q was calculated above from the energy change at the operating current as a function of inductance.</a:t>
            </a:r>
          </a:p>
          <a:p>
            <a:pPr marL="742950" lvl="1" indent="-285750">
              <a:buFont typeface="Arial" panose="020B0604020202020204" pitchFamily="34" charset="0"/>
              <a:buChar char="•"/>
            </a:pPr>
            <a:r>
              <a:rPr lang="en-US" dirty="0"/>
              <a:t>Does this make sense?</a:t>
            </a:r>
          </a:p>
          <a:p>
            <a:pPr marL="742950" lvl="1" indent="-285750">
              <a:buFont typeface="Arial" panose="020B0604020202020204" pitchFamily="34" charset="0"/>
              <a:buChar char="•"/>
            </a:pPr>
            <a:r>
              <a:rPr lang="en-US" dirty="0"/>
              <a:t>I would have assumed that the voltage present is proportional to the imbalance of the half-coil bucked signal</a:t>
            </a:r>
          </a:p>
        </p:txBody>
      </p:sp>
      <p:pic>
        <p:nvPicPr>
          <p:cNvPr id="9" name="Content Placeholder 8">
            <a:extLst>
              <a:ext uri="{FF2B5EF4-FFF2-40B4-BE49-F238E27FC236}">
                <a16:creationId xmlns:a16="http://schemas.microsoft.com/office/drawing/2014/main" id="{2699CDE3-F517-3915-83A5-0E90B98F3838}"/>
              </a:ext>
            </a:extLst>
          </p:cNvPr>
          <p:cNvPicPr>
            <a:picLocks noGrp="1" noChangeAspect="1"/>
          </p:cNvPicPr>
          <p:nvPr>
            <p:ph sz="half" idx="15"/>
          </p:nvPr>
        </p:nvPicPr>
        <p:blipFill>
          <a:blip r:embed="rId2"/>
          <a:stretch>
            <a:fillRect/>
          </a:stretch>
        </p:blipFill>
        <p:spPr>
          <a:xfrm>
            <a:off x="3705225" y="719138"/>
            <a:ext cx="5022849" cy="3767137"/>
          </a:xfrm>
        </p:spPr>
      </p:pic>
      <p:sp>
        <p:nvSpPr>
          <p:cNvPr id="4" name="Date Placeholder 3">
            <a:extLst>
              <a:ext uri="{FF2B5EF4-FFF2-40B4-BE49-F238E27FC236}">
                <a16:creationId xmlns:a16="http://schemas.microsoft.com/office/drawing/2014/main" id="{81296C8E-54F2-0BBB-3559-4C8EFBA7A066}"/>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0D93A6DC-8D9D-FB7C-2B0B-5D4209955103}"/>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5B52E939-75AF-9FBB-0F43-9D1ADF23E42D}"/>
              </a:ext>
            </a:extLst>
          </p:cNvPr>
          <p:cNvSpPr>
            <a:spLocks noGrp="1"/>
          </p:cNvSpPr>
          <p:nvPr>
            <p:ph type="sldNum" sz="quarter" idx="18"/>
          </p:nvPr>
        </p:nvSpPr>
        <p:spPr/>
        <p:txBody>
          <a:bodyPr/>
          <a:lstStyle/>
          <a:p>
            <a:pPr>
              <a:defRPr/>
            </a:pPr>
            <a:fld id="{979A04A2-726F-2143-A443-7788AF27176E}" type="slidenum">
              <a:rPr lang="en-US" smtClean="0"/>
              <a:pPr>
                <a:defRPr/>
              </a:pPr>
              <a:t>18</a:t>
            </a:fld>
            <a:endParaRPr lang="en-US" dirty="0"/>
          </a:p>
        </p:txBody>
      </p:sp>
      <p:sp>
        <p:nvSpPr>
          <p:cNvPr id="7" name="Title 6">
            <a:extLst>
              <a:ext uri="{FF2B5EF4-FFF2-40B4-BE49-F238E27FC236}">
                <a16:creationId xmlns:a16="http://schemas.microsoft.com/office/drawing/2014/main" id="{629E92AA-4448-9D81-CB67-96832F6D73F2}"/>
              </a:ext>
            </a:extLst>
          </p:cNvPr>
          <p:cNvSpPr>
            <a:spLocks noGrp="1"/>
          </p:cNvSpPr>
          <p:nvPr>
            <p:ph type="title"/>
          </p:nvPr>
        </p:nvSpPr>
        <p:spPr/>
        <p:txBody>
          <a:bodyPr/>
          <a:lstStyle/>
          <a:p>
            <a:r>
              <a:rPr lang="en-US" dirty="0"/>
              <a:t>Converting </a:t>
            </a:r>
            <a:r>
              <a:rPr lang="en-US" dirty="0" err="1"/>
              <a:t>halfcoil</a:t>
            </a:r>
            <a:r>
              <a:rPr lang="en-US" dirty="0"/>
              <a:t> to similar units (by multiplying by I</a:t>
            </a:r>
            <a:r>
              <a:rPr lang="en-US" baseline="-25000" dirty="0"/>
              <a:t>OP)</a:t>
            </a:r>
            <a:endParaRPr lang="en-US" dirty="0"/>
          </a:p>
        </p:txBody>
      </p:sp>
    </p:spTree>
    <p:extLst>
      <p:ext uri="{BB962C8B-B14F-4D97-AF65-F5344CB8AC3E}">
        <p14:creationId xmlns:p14="http://schemas.microsoft.com/office/powerpoint/2010/main" val="4120667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8BE280-A627-29BF-F56C-7B307C7035CA}"/>
              </a:ext>
            </a:extLst>
          </p:cNvPr>
          <p:cNvSpPr>
            <a:spLocks noGrp="1"/>
          </p:cNvSpPr>
          <p:nvPr>
            <p:ph type="body" sz="half" idx="2"/>
          </p:nvPr>
        </p:nvSpPr>
        <p:spPr/>
        <p:txBody>
          <a:bodyPr/>
          <a:lstStyle/>
          <a:p>
            <a:r>
              <a:rPr lang="en-US" dirty="0"/>
              <a:t>Following I present a couple events worth of data, 1</a:t>
            </a:r>
            <a:r>
              <a:rPr lang="en-US" baseline="30000" dirty="0"/>
              <a:t>st</a:t>
            </a:r>
            <a:r>
              <a:rPr lang="en-US" dirty="0"/>
              <a:t> the quench because that is what we care about, but then an additional event that is typical of all other observed events</a:t>
            </a:r>
          </a:p>
          <a:p>
            <a:endParaRPr lang="en-US" dirty="0"/>
          </a:p>
          <a:p>
            <a:r>
              <a:rPr lang="en-US" dirty="0"/>
              <a:t>Note that non-spike voltage growth begins ~5ms after spike</a:t>
            </a:r>
          </a:p>
          <a:p>
            <a:endParaRPr lang="en-US" dirty="0"/>
          </a:p>
          <a:p>
            <a:r>
              <a:rPr lang="en-US" dirty="0"/>
              <a:t>AE: Yes</a:t>
            </a:r>
          </a:p>
          <a:p>
            <a:r>
              <a:rPr lang="en-US" dirty="0"/>
              <a:t>Current Spike: Yes</a:t>
            </a:r>
          </a:p>
          <a:p>
            <a:r>
              <a:rPr lang="en-US" dirty="0"/>
              <a:t>Coil Imbalance: Yes</a:t>
            </a:r>
          </a:p>
          <a:p>
            <a:r>
              <a:rPr lang="en-US" dirty="0"/>
              <a:t>Most activity in purple/yellow</a:t>
            </a:r>
          </a:p>
        </p:txBody>
      </p:sp>
      <p:sp>
        <p:nvSpPr>
          <p:cNvPr id="4" name="Date Placeholder 3">
            <a:extLst>
              <a:ext uri="{FF2B5EF4-FFF2-40B4-BE49-F238E27FC236}">
                <a16:creationId xmlns:a16="http://schemas.microsoft.com/office/drawing/2014/main" id="{D80F4E2A-3E9A-DCB4-3D45-8069472E16DD}"/>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F82DEF8E-45DC-BF64-A5F4-183704BA7925}"/>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EAA6B899-CEB6-C798-1E01-1793826D34BD}"/>
              </a:ext>
            </a:extLst>
          </p:cNvPr>
          <p:cNvSpPr>
            <a:spLocks noGrp="1"/>
          </p:cNvSpPr>
          <p:nvPr>
            <p:ph type="sldNum" sz="quarter" idx="18"/>
          </p:nvPr>
        </p:nvSpPr>
        <p:spPr/>
        <p:txBody>
          <a:bodyPr/>
          <a:lstStyle/>
          <a:p>
            <a:pPr>
              <a:defRPr/>
            </a:pPr>
            <a:fld id="{979A04A2-726F-2143-A443-7788AF27176E}" type="slidenum">
              <a:rPr lang="en-US" smtClean="0"/>
              <a:pPr>
                <a:defRPr/>
              </a:pPr>
              <a:t>19</a:t>
            </a:fld>
            <a:endParaRPr lang="en-US" dirty="0"/>
          </a:p>
        </p:txBody>
      </p:sp>
      <p:sp>
        <p:nvSpPr>
          <p:cNvPr id="7" name="Title 6">
            <a:extLst>
              <a:ext uri="{FF2B5EF4-FFF2-40B4-BE49-F238E27FC236}">
                <a16:creationId xmlns:a16="http://schemas.microsoft.com/office/drawing/2014/main" id="{105E8551-CF60-4734-6BB6-1105A024C27F}"/>
              </a:ext>
            </a:extLst>
          </p:cNvPr>
          <p:cNvSpPr>
            <a:spLocks noGrp="1"/>
          </p:cNvSpPr>
          <p:nvPr>
            <p:ph type="title"/>
          </p:nvPr>
        </p:nvSpPr>
        <p:spPr/>
        <p:txBody>
          <a:bodyPr/>
          <a:lstStyle/>
          <a:p>
            <a:r>
              <a:rPr lang="en-US" dirty="0"/>
              <a:t>Event 18 (Raw data) The Quench</a:t>
            </a:r>
          </a:p>
        </p:txBody>
      </p:sp>
      <p:pic>
        <p:nvPicPr>
          <p:cNvPr id="13" name="Content Placeholder 12">
            <a:extLst>
              <a:ext uri="{FF2B5EF4-FFF2-40B4-BE49-F238E27FC236}">
                <a16:creationId xmlns:a16="http://schemas.microsoft.com/office/drawing/2014/main" id="{545B2DD1-6058-F930-3159-B262A548F012}"/>
              </a:ext>
            </a:extLst>
          </p:cNvPr>
          <p:cNvPicPr>
            <a:picLocks noGrp="1" noChangeAspect="1"/>
          </p:cNvPicPr>
          <p:nvPr>
            <p:ph sz="half" idx="15"/>
          </p:nvPr>
        </p:nvPicPr>
        <p:blipFill>
          <a:blip r:embed="rId2"/>
          <a:stretch>
            <a:fillRect/>
          </a:stretch>
        </p:blipFill>
        <p:spPr>
          <a:xfrm>
            <a:off x="3705225" y="719138"/>
            <a:ext cx="5022849" cy="3767137"/>
          </a:xfrm>
        </p:spPr>
      </p:pic>
    </p:spTree>
    <p:extLst>
      <p:ext uri="{BB962C8B-B14F-4D97-AF65-F5344CB8AC3E}">
        <p14:creationId xmlns:p14="http://schemas.microsoft.com/office/powerpoint/2010/main" val="1227977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EAD048A-F602-15E1-BE43-92A6FF4EBB9E}"/>
              </a:ext>
            </a:extLst>
          </p:cNvPr>
          <p:cNvSpPr>
            <a:spLocks noGrp="1"/>
          </p:cNvSpPr>
          <p:nvPr>
            <p:ph type="body" sz="half" idx="2"/>
          </p:nvPr>
        </p:nvSpPr>
        <p:spPr>
          <a:xfrm>
            <a:off x="228599" y="719138"/>
            <a:ext cx="3519055" cy="3767007"/>
          </a:xfrm>
        </p:spPr>
        <p:txBody>
          <a:bodyPr lIns="0" tIns="0" rIns="0" bIns="0" anchor="t"/>
          <a:lstStyle/>
          <a:p>
            <a:pPr marL="285750" indent="-285750">
              <a:buFont typeface="Arial" panose="020B0604020202020204" pitchFamily="34" charset="0"/>
              <a:buChar char="•"/>
            </a:pPr>
            <a:r>
              <a:rPr lang="en-US" dirty="0"/>
              <a:t>The SMCT Magnet is a 4 layer cosine theta design with an aperture of 60mm.</a:t>
            </a:r>
          </a:p>
          <a:p>
            <a:pPr marL="285750" indent="-285750">
              <a:buFont typeface="Arial" panose="020B0604020202020204" pitchFamily="34" charset="0"/>
              <a:buChar char="•"/>
            </a:pPr>
            <a:r>
              <a:rPr lang="en-US" dirty="0"/>
              <a:t>This presentation focuses on the mirror configuration test with both coils powered in series (1b)</a:t>
            </a:r>
          </a:p>
          <a:p>
            <a:pPr marL="742950" lvl="1" indent="-285750">
              <a:buFont typeface="Arial" panose="020B0604020202020204" pitchFamily="34" charset="0"/>
              <a:buChar char="•"/>
            </a:pPr>
            <a:r>
              <a:rPr lang="en-US" sz="1050" b="0" i="0" dirty="0">
                <a:solidFill>
                  <a:srgbClr val="333333"/>
                </a:solidFill>
                <a:effectLst/>
                <a:latin typeface="HelveticaNeue Regular"/>
              </a:rPr>
              <a:t>A. V. </a:t>
            </a:r>
            <a:r>
              <a:rPr lang="en-US" sz="1050" b="0" i="0" dirty="0" err="1">
                <a:solidFill>
                  <a:srgbClr val="333333"/>
                </a:solidFill>
                <a:effectLst/>
                <a:latin typeface="HelveticaNeue Regular"/>
              </a:rPr>
              <a:t>Zlobin</a:t>
            </a:r>
            <a:r>
              <a:rPr lang="en-US" sz="1050" b="0" i="0" dirty="0">
                <a:solidFill>
                  <a:srgbClr val="333333"/>
                </a:solidFill>
                <a:effectLst/>
                <a:latin typeface="HelveticaNeue Regular"/>
              </a:rPr>
              <a:t>, I. </a:t>
            </a:r>
            <a:r>
              <a:rPr lang="en-US" sz="1050" b="0" i="0" dirty="0" err="1">
                <a:solidFill>
                  <a:srgbClr val="333333"/>
                </a:solidFill>
                <a:effectLst/>
                <a:latin typeface="HelveticaNeue Regular"/>
              </a:rPr>
              <a:t>Novitski</a:t>
            </a:r>
            <a:r>
              <a:rPr lang="en-US" sz="1050" b="0" i="0" dirty="0">
                <a:solidFill>
                  <a:srgbClr val="333333"/>
                </a:solidFill>
                <a:effectLst/>
                <a:latin typeface="HelveticaNeue Regular"/>
              </a:rPr>
              <a:t>, M. </a:t>
            </a:r>
            <a:r>
              <a:rPr lang="en-US" sz="1050" b="0" i="0" dirty="0" err="1">
                <a:solidFill>
                  <a:srgbClr val="333333"/>
                </a:solidFill>
                <a:effectLst/>
                <a:latin typeface="HelveticaNeue Regular"/>
              </a:rPr>
              <a:t>Baldini</a:t>
            </a:r>
            <a:r>
              <a:rPr lang="en-US" sz="1050" b="0" i="0" dirty="0">
                <a:solidFill>
                  <a:srgbClr val="333333"/>
                </a:solidFill>
                <a:effectLst/>
                <a:latin typeface="HelveticaNeue Regular"/>
              </a:rPr>
              <a:t> and E. </a:t>
            </a:r>
            <a:r>
              <a:rPr lang="en-US" sz="1050" b="0" i="0" dirty="0" err="1">
                <a:solidFill>
                  <a:srgbClr val="333333"/>
                </a:solidFill>
                <a:effectLst/>
                <a:latin typeface="HelveticaNeue Regular"/>
              </a:rPr>
              <a:t>Barzi</a:t>
            </a:r>
            <a:r>
              <a:rPr lang="en-US" sz="1050" b="0" i="0" dirty="0">
                <a:solidFill>
                  <a:srgbClr val="333333"/>
                </a:solidFill>
                <a:effectLst/>
                <a:latin typeface="HelveticaNeue Regular"/>
              </a:rPr>
              <a:t>, </a:t>
            </a:r>
            <a:r>
              <a:rPr lang="en-US" sz="1050" b="0" i="1" dirty="0">
                <a:solidFill>
                  <a:srgbClr val="333333"/>
                </a:solidFill>
                <a:effectLst/>
                <a:latin typeface="HelveticaNeue Regular"/>
              </a:rPr>
              <a:t>Quench Performance of a Large-Aperture Nb3Sn Cos-Theta Coil With Stress Management in Dipole Mirror Configurations</a:t>
            </a:r>
            <a:endParaRPr lang="en-US" sz="1050" b="0" i="1" dirty="0">
              <a:solidFill>
                <a:srgbClr val="333333"/>
              </a:solidFill>
              <a:latin typeface="HelveticaNeue Regular"/>
            </a:endParaRPr>
          </a:p>
          <a:p>
            <a:pPr marL="285750" indent="-285750">
              <a:buFont typeface="Arial" panose="020B0604020202020204" pitchFamily="34" charset="0"/>
              <a:buChar char="•"/>
            </a:pPr>
            <a:r>
              <a:rPr lang="en-US" dirty="0"/>
              <a:t>The outer coil (stress managed coil) has already been tested without powering the inner coil (SMCT1a)</a:t>
            </a:r>
          </a:p>
        </p:txBody>
      </p:sp>
      <p:sp>
        <p:nvSpPr>
          <p:cNvPr id="4" name="Date Placeholder 3">
            <a:extLst>
              <a:ext uri="{FF2B5EF4-FFF2-40B4-BE49-F238E27FC236}">
                <a16:creationId xmlns:a16="http://schemas.microsoft.com/office/drawing/2014/main" id="{42CEB7D7-14F4-3809-1D7B-00EE89602338}"/>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FC9FDB4C-B9C7-703D-4DEC-6A43855422A9}"/>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7A38C9AC-B2E7-A707-4A99-433BF5324F6B}"/>
              </a:ext>
            </a:extLst>
          </p:cNvPr>
          <p:cNvSpPr>
            <a:spLocks noGrp="1"/>
          </p:cNvSpPr>
          <p:nvPr>
            <p:ph type="sldNum" sz="quarter" idx="18"/>
          </p:nvPr>
        </p:nvSpPr>
        <p:spPr/>
        <p:txBody>
          <a:bodyPr/>
          <a:lstStyle/>
          <a:p>
            <a:pPr>
              <a:defRPr/>
            </a:pPr>
            <a:fld id="{148C009B-CB69-E04A-B9B3-34B26D69E9CF}" type="slidenum">
              <a:rPr lang="en-US" smtClean="0"/>
              <a:pPr>
                <a:defRPr/>
              </a:pPr>
              <a:t>2</a:t>
            </a:fld>
            <a:endParaRPr lang="en-US" dirty="0"/>
          </a:p>
        </p:txBody>
      </p:sp>
      <p:sp>
        <p:nvSpPr>
          <p:cNvPr id="7" name="Title 6">
            <a:extLst>
              <a:ext uri="{FF2B5EF4-FFF2-40B4-BE49-F238E27FC236}">
                <a16:creationId xmlns:a16="http://schemas.microsoft.com/office/drawing/2014/main" id="{542051F8-0339-9A5A-3789-961A8C640FC9}"/>
              </a:ext>
            </a:extLst>
          </p:cNvPr>
          <p:cNvSpPr>
            <a:spLocks noGrp="1"/>
          </p:cNvSpPr>
          <p:nvPr>
            <p:ph type="title"/>
          </p:nvPr>
        </p:nvSpPr>
        <p:spPr/>
        <p:txBody>
          <a:bodyPr/>
          <a:lstStyle/>
          <a:p>
            <a:r>
              <a:rPr lang="en-US" dirty="0"/>
              <a:t>SMCT1b</a:t>
            </a:r>
          </a:p>
        </p:txBody>
      </p:sp>
      <p:pic>
        <p:nvPicPr>
          <p:cNvPr id="2" name="Picture 1">
            <a:extLst>
              <a:ext uri="{FF2B5EF4-FFF2-40B4-BE49-F238E27FC236}">
                <a16:creationId xmlns:a16="http://schemas.microsoft.com/office/drawing/2014/main" id="{630D6FE8-E29B-7D36-69AD-1F48B640FA05}"/>
              </a:ext>
            </a:extLst>
          </p:cNvPr>
          <p:cNvPicPr>
            <a:picLocks noChangeAspect="1"/>
          </p:cNvPicPr>
          <p:nvPr/>
        </p:nvPicPr>
        <p:blipFill>
          <a:blip r:embed="rId2"/>
          <a:srcRect t="408"/>
          <a:stretch/>
        </p:blipFill>
        <p:spPr>
          <a:xfrm>
            <a:off x="4195842" y="1087582"/>
            <a:ext cx="4200525" cy="2912237"/>
          </a:xfrm>
          <a:prstGeom prst="rect">
            <a:avLst/>
          </a:prstGeom>
        </p:spPr>
      </p:pic>
    </p:spTree>
    <p:extLst>
      <p:ext uri="{BB962C8B-B14F-4D97-AF65-F5344CB8AC3E}">
        <p14:creationId xmlns:p14="http://schemas.microsoft.com/office/powerpoint/2010/main" val="609362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FC49BB-1894-6F6F-F3F3-871E6F92542F}"/>
              </a:ext>
            </a:extLst>
          </p:cNvPr>
          <p:cNvSpPr>
            <a:spLocks noGrp="1"/>
          </p:cNvSpPr>
          <p:nvPr>
            <p:ph type="body" sz="half" idx="2"/>
          </p:nvPr>
        </p:nvSpPr>
        <p:spPr/>
        <p:txBody>
          <a:bodyPr/>
          <a:lstStyle/>
          <a:p>
            <a:r>
              <a:rPr lang="en-US" dirty="0"/>
              <a:t>Note that because of symmetric filter, </a:t>
            </a:r>
            <a:r>
              <a:rPr lang="en-US" dirty="0" err="1"/>
              <a:t>Halfcoil</a:t>
            </a:r>
            <a:r>
              <a:rPr lang="en-US" dirty="0"/>
              <a:t> data is blown out.</a:t>
            </a:r>
          </a:p>
          <a:p>
            <a:endParaRPr lang="en-US" dirty="0"/>
          </a:p>
          <a:p>
            <a:r>
              <a:rPr lang="en-US" dirty="0"/>
              <a:t>With filtering, sharp current spike is visible 10 </a:t>
            </a:r>
            <a:r>
              <a:rPr lang="en-US" dirty="0" err="1"/>
              <a:t>ms</a:t>
            </a:r>
            <a:r>
              <a:rPr lang="en-US" dirty="0"/>
              <a:t> before quench</a:t>
            </a:r>
          </a:p>
        </p:txBody>
      </p:sp>
      <p:pic>
        <p:nvPicPr>
          <p:cNvPr id="9" name="Content Placeholder 8">
            <a:extLst>
              <a:ext uri="{FF2B5EF4-FFF2-40B4-BE49-F238E27FC236}">
                <a16:creationId xmlns:a16="http://schemas.microsoft.com/office/drawing/2014/main" id="{4ADEDDCD-22A6-F457-8426-879622EA5013}"/>
              </a:ext>
            </a:extLst>
          </p:cNvPr>
          <p:cNvPicPr>
            <a:picLocks noGrp="1" noChangeAspect="1"/>
          </p:cNvPicPr>
          <p:nvPr>
            <p:ph sz="half" idx="15"/>
          </p:nvPr>
        </p:nvPicPr>
        <p:blipFill>
          <a:blip r:embed="rId2"/>
          <a:stretch>
            <a:fillRect/>
          </a:stretch>
        </p:blipFill>
        <p:spPr>
          <a:xfrm>
            <a:off x="3705225" y="719138"/>
            <a:ext cx="5022849" cy="3767137"/>
          </a:xfrm>
        </p:spPr>
      </p:pic>
      <p:sp>
        <p:nvSpPr>
          <p:cNvPr id="4" name="Date Placeholder 3">
            <a:extLst>
              <a:ext uri="{FF2B5EF4-FFF2-40B4-BE49-F238E27FC236}">
                <a16:creationId xmlns:a16="http://schemas.microsoft.com/office/drawing/2014/main" id="{EFADB0F9-B779-9C8C-766B-033AC1A60D6A}"/>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B5C2C6B7-DFB3-A3B4-9577-DC220BCF9BF5}"/>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1ED03886-15CD-7B27-E484-FBEFE2174FA7}"/>
              </a:ext>
            </a:extLst>
          </p:cNvPr>
          <p:cNvSpPr>
            <a:spLocks noGrp="1"/>
          </p:cNvSpPr>
          <p:nvPr>
            <p:ph type="sldNum" sz="quarter" idx="18"/>
          </p:nvPr>
        </p:nvSpPr>
        <p:spPr/>
        <p:txBody>
          <a:bodyPr/>
          <a:lstStyle/>
          <a:p>
            <a:pPr>
              <a:defRPr/>
            </a:pPr>
            <a:fld id="{979A04A2-726F-2143-A443-7788AF27176E}" type="slidenum">
              <a:rPr lang="en-US" smtClean="0"/>
              <a:pPr>
                <a:defRPr/>
              </a:pPr>
              <a:t>20</a:t>
            </a:fld>
            <a:endParaRPr lang="en-US" dirty="0"/>
          </a:p>
        </p:txBody>
      </p:sp>
      <p:sp>
        <p:nvSpPr>
          <p:cNvPr id="7" name="Title 6">
            <a:extLst>
              <a:ext uri="{FF2B5EF4-FFF2-40B4-BE49-F238E27FC236}">
                <a16:creationId xmlns:a16="http://schemas.microsoft.com/office/drawing/2014/main" id="{CD032C62-5D92-CC22-3602-CEFDF7E45251}"/>
              </a:ext>
            </a:extLst>
          </p:cNvPr>
          <p:cNvSpPr>
            <a:spLocks noGrp="1"/>
          </p:cNvSpPr>
          <p:nvPr>
            <p:ph type="title"/>
          </p:nvPr>
        </p:nvSpPr>
        <p:spPr/>
        <p:txBody>
          <a:bodyPr/>
          <a:lstStyle/>
          <a:p>
            <a:r>
              <a:rPr lang="en-US" dirty="0"/>
              <a:t>Event 18 with filtered curves</a:t>
            </a:r>
          </a:p>
        </p:txBody>
      </p:sp>
      <p:sp>
        <p:nvSpPr>
          <p:cNvPr id="3" name="TextBox 2">
            <a:extLst>
              <a:ext uri="{FF2B5EF4-FFF2-40B4-BE49-F238E27FC236}">
                <a16:creationId xmlns:a16="http://schemas.microsoft.com/office/drawing/2014/main" id="{1895C4AB-C43A-D1FC-CBEA-6184F5B8BD9C}"/>
              </a:ext>
            </a:extLst>
          </p:cNvPr>
          <p:cNvSpPr txBox="1"/>
          <p:nvPr/>
        </p:nvSpPr>
        <p:spPr>
          <a:xfrm>
            <a:off x="4511831" y="3095717"/>
            <a:ext cx="1713441"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800" dirty="0"/>
              <a:t>Dump Forced commutation start</a:t>
            </a:r>
          </a:p>
        </p:txBody>
      </p:sp>
      <p:cxnSp>
        <p:nvCxnSpPr>
          <p:cNvPr id="8" name="Straight Arrow Connector 7">
            <a:extLst>
              <a:ext uri="{FF2B5EF4-FFF2-40B4-BE49-F238E27FC236}">
                <a16:creationId xmlns:a16="http://schemas.microsoft.com/office/drawing/2014/main" id="{9868EBDF-09F5-3CA6-72E6-9BB69BC771A4}"/>
              </a:ext>
            </a:extLst>
          </p:cNvPr>
          <p:cNvCxnSpPr>
            <a:cxnSpLocks/>
            <a:stCxn id="3" idx="0"/>
          </p:cNvCxnSpPr>
          <p:nvPr/>
        </p:nvCxnSpPr>
        <p:spPr>
          <a:xfrm flipV="1">
            <a:off x="5368552" y="2417612"/>
            <a:ext cx="1025424" cy="6781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611126A3-CF64-D35F-3ED7-FC1AE74093A3}"/>
              </a:ext>
            </a:extLst>
          </p:cNvPr>
          <p:cNvSpPr txBox="1"/>
          <p:nvPr/>
        </p:nvSpPr>
        <p:spPr>
          <a:xfrm>
            <a:off x="7194654" y="310048"/>
            <a:ext cx="1713441"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800" dirty="0"/>
              <a:t>Dump begins</a:t>
            </a:r>
          </a:p>
        </p:txBody>
      </p:sp>
      <p:cxnSp>
        <p:nvCxnSpPr>
          <p:cNvPr id="13" name="Straight Arrow Connector 12">
            <a:extLst>
              <a:ext uri="{FF2B5EF4-FFF2-40B4-BE49-F238E27FC236}">
                <a16:creationId xmlns:a16="http://schemas.microsoft.com/office/drawing/2014/main" id="{E8AF1E53-69A8-BF79-87D8-28D1A57F4B91}"/>
              </a:ext>
            </a:extLst>
          </p:cNvPr>
          <p:cNvCxnSpPr>
            <a:cxnSpLocks/>
          </p:cNvCxnSpPr>
          <p:nvPr/>
        </p:nvCxnSpPr>
        <p:spPr>
          <a:xfrm flipH="1">
            <a:off x="6521518" y="657225"/>
            <a:ext cx="1596892" cy="12602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5851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C737765-1776-15FC-144E-A078B00843E1}"/>
              </a:ext>
            </a:extLst>
          </p:cNvPr>
          <p:cNvSpPr>
            <a:spLocks noGrp="1"/>
          </p:cNvSpPr>
          <p:nvPr>
            <p:ph type="body" sz="half" idx="2"/>
          </p:nvPr>
        </p:nvSpPr>
        <p:spPr/>
        <p:txBody>
          <a:bodyPr/>
          <a:lstStyle/>
          <a:p>
            <a:r>
              <a:rPr lang="en-US" dirty="0"/>
              <a:t>Note small bump in spike current channel as power supply appear to return to normal operation</a:t>
            </a:r>
          </a:p>
          <a:p>
            <a:pPr marL="285750" indent="-285750">
              <a:buFont typeface="Arial" panose="020B0604020202020204" pitchFamily="34" charset="0"/>
              <a:buChar char="•"/>
            </a:pPr>
            <a:r>
              <a:rPr lang="en-US" dirty="0"/>
              <a:t>Indicates that </a:t>
            </a:r>
            <a:r>
              <a:rPr lang="en-US" dirty="0" err="1"/>
              <a:t>halfcoil</a:t>
            </a:r>
            <a:r>
              <a:rPr lang="en-US" dirty="0"/>
              <a:t> spike is likely result of power supply correcting the current drop</a:t>
            </a:r>
          </a:p>
          <a:p>
            <a:pPr marL="285750" indent="-285750">
              <a:buFont typeface="Arial" panose="020B0604020202020204" pitchFamily="34" charset="0"/>
              <a:buChar char="•"/>
            </a:pPr>
            <a:r>
              <a:rPr lang="en-US" dirty="0"/>
              <a:t>This bump is almost always ~15 </a:t>
            </a:r>
            <a:r>
              <a:rPr lang="en-US" dirty="0" err="1"/>
              <a:t>ms</a:t>
            </a:r>
            <a:r>
              <a:rPr lang="en-US" dirty="0"/>
              <a:t> after the initial change (1 power line cycle)</a:t>
            </a:r>
          </a:p>
          <a:p>
            <a:pPr marL="742950" lvl="1" indent="-285750">
              <a:buFont typeface="Arial" panose="020B0604020202020204" pitchFamily="34" charset="0"/>
              <a:buChar char="•"/>
            </a:pPr>
            <a:r>
              <a:rPr lang="en-US" dirty="0"/>
              <a:t>Why? One would assume that spike events are random</a:t>
            </a:r>
          </a:p>
          <a:p>
            <a:pPr marL="742950" lvl="1" indent="-285750">
              <a:buFont typeface="Arial" panose="020B0604020202020204" pitchFamily="34" charset="0"/>
              <a:buChar char="•"/>
            </a:pPr>
            <a:r>
              <a:rPr lang="en-US" b="1" dirty="0"/>
              <a:t>Does the ripple in the magnet </a:t>
            </a:r>
            <a:r>
              <a:rPr lang="en-US" b="1" dirty="0" err="1"/>
              <a:t>psu</a:t>
            </a:r>
            <a:r>
              <a:rPr lang="en-US" b="1" dirty="0"/>
              <a:t> cause the motion???</a:t>
            </a:r>
          </a:p>
          <a:p>
            <a:r>
              <a:rPr lang="en-US" dirty="0"/>
              <a:t>This second spike is prevalent in many </a:t>
            </a:r>
            <a:r>
              <a:rPr lang="en-US" dirty="0" err="1"/>
              <a:t>halfcoil</a:t>
            </a:r>
            <a:r>
              <a:rPr lang="en-US" dirty="0"/>
              <a:t> signals.</a:t>
            </a:r>
          </a:p>
          <a:p>
            <a:endParaRPr lang="en-US" dirty="0"/>
          </a:p>
        </p:txBody>
      </p:sp>
      <p:pic>
        <p:nvPicPr>
          <p:cNvPr id="9" name="Content Placeholder 8">
            <a:extLst>
              <a:ext uri="{FF2B5EF4-FFF2-40B4-BE49-F238E27FC236}">
                <a16:creationId xmlns:a16="http://schemas.microsoft.com/office/drawing/2014/main" id="{1F28006F-E4DB-8BCC-4E0D-1DE706918B55}"/>
              </a:ext>
            </a:extLst>
          </p:cNvPr>
          <p:cNvPicPr>
            <a:picLocks noGrp="1" noChangeAspect="1"/>
          </p:cNvPicPr>
          <p:nvPr>
            <p:ph sz="half" idx="15"/>
          </p:nvPr>
        </p:nvPicPr>
        <p:blipFill>
          <a:blip r:embed="rId2"/>
          <a:stretch>
            <a:fillRect/>
          </a:stretch>
        </p:blipFill>
        <p:spPr>
          <a:xfrm>
            <a:off x="3705225" y="719138"/>
            <a:ext cx="5022849" cy="3767137"/>
          </a:xfrm>
        </p:spPr>
      </p:pic>
      <p:sp>
        <p:nvSpPr>
          <p:cNvPr id="4" name="Date Placeholder 3">
            <a:extLst>
              <a:ext uri="{FF2B5EF4-FFF2-40B4-BE49-F238E27FC236}">
                <a16:creationId xmlns:a16="http://schemas.microsoft.com/office/drawing/2014/main" id="{D130F655-B508-A041-6158-3DCDF706C612}"/>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5E18466E-DB51-9114-C300-C5FC0F5343F2}"/>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9D93025A-D5AD-5FC0-FD0D-375DBA19ECCF}"/>
              </a:ext>
            </a:extLst>
          </p:cNvPr>
          <p:cNvSpPr>
            <a:spLocks noGrp="1"/>
          </p:cNvSpPr>
          <p:nvPr>
            <p:ph type="sldNum" sz="quarter" idx="18"/>
          </p:nvPr>
        </p:nvSpPr>
        <p:spPr/>
        <p:txBody>
          <a:bodyPr/>
          <a:lstStyle/>
          <a:p>
            <a:pPr>
              <a:defRPr/>
            </a:pPr>
            <a:fld id="{979A04A2-726F-2143-A443-7788AF27176E}" type="slidenum">
              <a:rPr lang="en-US" smtClean="0"/>
              <a:pPr>
                <a:defRPr/>
              </a:pPr>
              <a:t>21</a:t>
            </a:fld>
            <a:endParaRPr lang="en-US" dirty="0"/>
          </a:p>
        </p:txBody>
      </p:sp>
      <p:sp>
        <p:nvSpPr>
          <p:cNvPr id="7" name="Title 6">
            <a:extLst>
              <a:ext uri="{FF2B5EF4-FFF2-40B4-BE49-F238E27FC236}">
                <a16:creationId xmlns:a16="http://schemas.microsoft.com/office/drawing/2014/main" id="{20E30B8C-5CF6-8E4F-1CD4-C2708C715F21}"/>
              </a:ext>
            </a:extLst>
          </p:cNvPr>
          <p:cNvSpPr>
            <a:spLocks noGrp="1"/>
          </p:cNvSpPr>
          <p:nvPr>
            <p:ph type="title"/>
          </p:nvPr>
        </p:nvSpPr>
        <p:spPr/>
        <p:txBody>
          <a:bodyPr/>
          <a:lstStyle/>
          <a:p>
            <a:endParaRPr lang="en-US"/>
          </a:p>
        </p:txBody>
      </p:sp>
      <p:sp>
        <p:nvSpPr>
          <p:cNvPr id="10" name="Oval 9">
            <a:extLst>
              <a:ext uri="{FF2B5EF4-FFF2-40B4-BE49-F238E27FC236}">
                <a16:creationId xmlns:a16="http://schemas.microsoft.com/office/drawing/2014/main" id="{3E839B96-6A1C-095F-5A96-100AEEF80ABF}"/>
              </a:ext>
            </a:extLst>
          </p:cNvPr>
          <p:cNvSpPr/>
          <p:nvPr/>
        </p:nvSpPr>
        <p:spPr>
          <a:xfrm>
            <a:off x="7423150" y="1739900"/>
            <a:ext cx="304800" cy="419100"/>
          </a:xfrm>
          <a:prstGeom prst="ellipse">
            <a:avLst/>
          </a:prstGeom>
          <a:noFill/>
          <a:ln w="571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2860009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9657B8-1137-EED8-2CB8-3A5D29582D19}"/>
              </a:ext>
            </a:extLst>
          </p:cNvPr>
          <p:cNvSpPr>
            <a:spLocks noGrp="1"/>
          </p:cNvSpPr>
          <p:nvPr>
            <p:ph type="body" sz="half" idx="2"/>
          </p:nvPr>
        </p:nvSpPr>
        <p:spPr/>
        <p:txBody>
          <a:bodyPr/>
          <a:lstStyle/>
          <a:p>
            <a:r>
              <a:rPr lang="en-US" dirty="0"/>
              <a:t>The onset of the current spike precedes the </a:t>
            </a:r>
            <a:r>
              <a:rPr lang="en-US" dirty="0" err="1"/>
              <a:t>halfcoil</a:t>
            </a:r>
            <a:r>
              <a:rPr lang="en-US" dirty="0"/>
              <a:t> signal by approximately 200µs</a:t>
            </a:r>
          </a:p>
          <a:p>
            <a:endParaRPr lang="en-US" dirty="0"/>
          </a:p>
          <a:p>
            <a:r>
              <a:rPr lang="en-US" dirty="0"/>
              <a:t>This change in current is ~ 90 mA (1 part in 125,000)</a:t>
            </a:r>
          </a:p>
        </p:txBody>
      </p:sp>
      <p:pic>
        <p:nvPicPr>
          <p:cNvPr id="9" name="Content Placeholder 8">
            <a:extLst>
              <a:ext uri="{FF2B5EF4-FFF2-40B4-BE49-F238E27FC236}">
                <a16:creationId xmlns:a16="http://schemas.microsoft.com/office/drawing/2014/main" id="{2949E112-C126-84C7-7FB6-E7C6F075613F}"/>
              </a:ext>
            </a:extLst>
          </p:cNvPr>
          <p:cNvPicPr>
            <a:picLocks noGrp="1" noChangeAspect="1"/>
          </p:cNvPicPr>
          <p:nvPr>
            <p:ph sz="half" idx="15"/>
          </p:nvPr>
        </p:nvPicPr>
        <p:blipFill>
          <a:blip r:embed="rId2"/>
          <a:stretch>
            <a:fillRect/>
          </a:stretch>
        </p:blipFill>
        <p:spPr>
          <a:xfrm>
            <a:off x="3705225" y="719138"/>
            <a:ext cx="5022849" cy="3767137"/>
          </a:xfrm>
        </p:spPr>
      </p:pic>
      <p:sp>
        <p:nvSpPr>
          <p:cNvPr id="4" name="Date Placeholder 3">
            <a:extLst>
              <a:ext uri="{FF2B5EF4-FFF2-40B4-BE49-F238E27FC236}">
                <a16:creationId xmlns:a16="http://schemas.microsoft.com/office/drawing/2014/main" id="{13D5F407-07DB-260B-EDE0-DC8B2AB38BF7}"/>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7F262CD0-7C8D-7278-1BF9-131935EA62F1}"/>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231F69CC-06AE-92DD-663A-BC5E93B3773A}"/>
              </a:ext>
            </a:extLst>
          </p:cNvPr>
          <p:cNvSpPr>
            <a:spLocks noGrp="1"/>
          </p:cNvSpPr>
          <p:nvPr>
            <p:ph type="sldNum" sz="quarter" idx="18"/>
          </p:nvPr>
        </p:nvSpPr>
        <p:spPr/>
        <p:txBody>
          <a:bodyPr/>
          <a:lstStyle/>
          <a:p>
            <a:pPr>
              <a:defRPr/>
            </a:pPr>
            <a:fld id="{979A04A2-726F-2143-A443-7788AF27176E}" type="slidenum">
              <a:rPr lang="en-US" smtClean="0"/>
              <a:pPr>
                <a:defRPr/>
              </a:pPr>
              <a:t>22</a:t>
            </a:fld>
            <a:endParaRPr lang="en-US" dirty="0"/>
          </a:p>
        </p:txBody>
      </p:sp>
      <p:sp>
        <p:nvSpPr>
          <p:cNvPr id="7" name="Title 6">
            <a:extLst>
              <a:ext uri="{FF2B5EF4-FFF2-40B4-BE49-F238E27FC236}">
                <a16:creationId xmlns:a16="http://schemas.microsoft.com/office/drawing/2014/main" id="{8DF26E86-2177-0AEE-9154-E49D365B4A39}"/>
              </a:ext>
            </a:extLst>
          </p:cNvPr>
          <p:cNvSpPr>
            <a:spLocks noGrp="1"/>
          </p:cNvSpPr>
          <p:nvPr>
            <p:ph type="title"/>
          </p:nvPr>
        </p:nvSpPr>
        <p:spPr/>
        <p:txBody>
          <a:bodyPr/>
          <a:lstStyle/>
          <a:p>
            <a:r>
              <a:rPr lang="en-US" dirty="0"/>
              <a:t>Timing</a:t>
            </a:r>
          </a:p>
        </p:txBody>
      </p:sp>
    </p:spTree>
    <p:extLst>
      <p:ext uri="{BB962C8B-B14F-4D97-AF65-F5344CB8AC3E}">
        <p14:creationId xmlns:p14="http://schemas.microsoft.com/office/powerpoint/2010/main" val="6483782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B1F1C9E-EB1E-61BC-5D62-B2D687B84319}"/>
              </a:ext>
            </a:extLst>
          </p:cNvPr>
          <p:cNvSpPr>
            <a:spLocks noGrp="1"/>
          </p:cNvSpPr>
          <p:nvPr>
            <p:ph type="body" sz="half" idx="2"/>
          </p:nvPr>
        </p:nvSpPr>
        <p:spPr>
          <a:xfrm>
            <a:off x="228600" y="719138"/>
            <a:ext cx="3651250" cy="3767007"/>
          </a:xfrm>
        </p:spPr>
        <p:txBody>
          <a:bodyPr/>
          <a:lstStyle/>
          <a:p>
            <a:r>
              <a:rPr lang="en-US" dirty="0"/>
              <a:t>Signals contain a large amount of 60 Hz and 720 Hz noise (12 cycles per cycle)</a:t>
            </a:r>
          </a:p>
          <a:p>
            <a:pPr marL="285750" indent="-285750">
              <a:buFont typeface="Arial" panose="020B0604020202020204" pitchFamily="34" charset="0"/>
              <a:buChar char="•"/>
            </a:pPr>
            <a:r>
              <a:rPr lang="en-US" dirty="0"/>
              <a:t>Applied an effective comb (</a:t>
            </a:r>
            <a:r>
              <a:rPr lang="en-US" dirty="0" err="1"/>
              <a:t>ish</a:t>
            </a:r>
            <a:r>
              <a:rPr lang="en-US" dirty="0"/>
              <a:t>) filter subtracting median of 12 cycles at 720 Hz from smoothed data.</a:t>
            </a:r>
          </a:p>
          <a:p>
            <a:pPr marL="285750" indent="-285750">
              <a:buFont typeface="Arial" panose="020B0604020202020204" pitchFamily="34" charset="0"/>
              <a:buChar char="•"/>
            </a:pPr>
            <a:r>
              <a:rPr lang="en-US" dirty="0"/>
              <a:t>This shifts data where nothing is very different back to centered on 0</a:t>
            </a:r>
          </a:p>
        </p:txBody>
      </p:sp>
      <p:pic>
        <p:nvPicPr>
          <p:cNvPr id="9" name="Content Placeholder 8">
            <a:extLst>
              <a:ext uri="{FF2B5EF4-FFF2-40B4-BE49-F238E27FC236}">
                <a16:creationId xmlns:a16="http://schemas.microsoft.com/office/drawing/2014/main" id="{CAD44BB3-DCAC-7C6F-49D7-6B9D2F923834}"/>
              </a:ext>
            </a:extLst>
          </p:cNvPr>
          <p:cNvPicPr>
            <a:picLocks noGrp="1" noChangeAspect="1"/>
          </p:cNvPicPr>
          <p:nvPr>
            <p:ph sz="half" idx="15"/>
          </p:nvPr>
        </p:nvPicPr>
        <p:blipFill>
          <a:blip r:embed="rId2"/>
          <a:stretch>
            <a:fillRect/>
          </a:stretch>
        </p:blipFill>
        <p:spPr>
          <a:xfrm>
            <a:off x="5319632" y="77816"/>
            <a:ext cx="3595768" cy="2805112"/>
          </a:xfrm>
        </p:spPr>
      </p:pic>
      <p:sp>
        <p:nvSpPr>
          <p:cNvPr id="4" name="Date Placeholder 3">
            <a:extLst>
              <a:ext uri="{FF2B5EF4-FFF2-40B4-BE49-F238E27FC236}">
                <a16:creationId xmlns:a16="http://schemas.microsoft.com/office/drawing/2014/main" id="{9E92BAD5-A2D4-CE02-24A0-F77619F2EE8B}"/>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DB1BEA18-A5BA-33DB-F17B-A2D688EA81B7}"/>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3921D9FD-D87E-B51F-E84B-4C81D576C69B}"/>
              </a:ext>
            </a:extLst>
          </p:cNvPr>
          <p:cNvSpPr>
            <a:spLocks noGrp="1"/>
          </p:cNvSpPr>
          <p:nvPr>
            <p:ph type="sldNum" sz="quarter" idx="18"/>
          </p:nvPr>
        </p:nvSpPr>
        <p:spPr/>
        <p:txBody>
          <a:bodyPr/>
          <a:lstStyle/>
          <a:p>
            <a:pPr>
              <a:defRPr/>
            </a:pPr>
            <a:fld id="{979A04A2-726F-2143-A443-7788AF27176E}" type="slidenum">
              <a:rPr lang="en-US" smtClean="0"/>
              <a:pPr>
                <a:defRPr/>
              </a:pPr>
              <a:t>23</a:t>
            </a:fld>
            <a:endParaRPr lang="en-US" dirty="0"/>
          </a:p>
        </p:txBody>
      </p:sp>
      <p:sp>
        <p:nvSpPr>
          <p:cNvPr id="7" name="Title 6">
            <a:extLst>
              <a:ext uri="{FF2B5EF4-FFF2-40B4-BE49-F238E27FC236}">
                <a16:creationId xmlns:a16="http://schemas.microsoft.com/office/drawing/2014/main" id="{CDE86D18-8C65-2F3E-B2B3-AF33BDC4DA25}"/>
              </a:ext>
            </a:extLst>
          </p:cNvPr>
          <p:cNvSpPr>
            <a:spLocks noGrp="1"/>
          </p:cNvSpPr>
          <p:nvPr>
            <p:ph type="title"/>
          </p:nvPr>
        </p:nvSpPr>
        <p:spPr/>
        <p:txBody>
          <a:bodyPr/>
          <a:lstStyle/>
          <a:p>
            <a:r>
              <a:rPr lang="en-US" dirty="0"/>
              <a:t>Noise reduction in signals</a:t>
            </a:r>
          </a:p>
        </p:txBody>
      </p:sp>
      <p:sp>
        <p:nvSpPr>
          <p:cNvPr id="3" name="TextBox 2">
            <a:extLst>
              <a:ext uri="{FF2B5EF4-FFF2-40B4-BE49-F238E27FC236}">
                <a16:creationId xmlns:a16="http://schemas.microsoft.com/office/drawing/2014/main" id="{0C0910E2-8E79-48FB-7DEC-674B8B2FB3C8}"/>
              </a:ext>
            </a:extLst>
          </p:cNvPr>
          <p:cNvSpPr txBox="1"/>
          <p:nvPr/>
        </p:nvSpPr>
        <p:spPr>
          <a:xfrm>
            <a:off x="4889500" y="3067050"/>
            <a:ext cx="2903223" cy="1162050"/>
          </a:xfrm>
          <a:prstGeom prst="rect">
            <a:avLst/>
          </a:prstGeom>
          <a:noFill/>
        </p:spPr>
        <p:txBody>
          <a:bodyPr wrap="square" rtlCol="0">
            <a:spAutoFit/>
          </a:bodyPr>
          <a:lstStyle/>
          <a:p>
            <a:endParaRPr lang="en-US" dirty="0"/>
          </a:p>
        </p:txBody>
      </p:sp>
      <p:sp>
        <p:nvSpPr>
          <p:cNvPr id="10" name="TextBox 9">
            <a:extLst>
              <a:ext uri="{FF2B5EF4-FFF2-40B4-BE49-F238E27FC236}">
                <a16:creationId xmlns:a16="http://schemas.microsoft.com/office/drawing/2014/main" id="{614E205B-5D49-41D7-D713-8D78AC816D0E}"/>
              </a:ext>
            </a:extLst>
          </p:cNvPr>
          <p:cNvSpPr txBox="1"/>
          <p:nvPr/>
        </p:nvSpPr>
        <p:spPr>
          <a:xfrm>
            <a:off x="4484373" y="3000791"/>
            <a:ext cx="4572000" cy="1569660"/>
          </a:xfrm>
          <a:prstGeom prst="rect">
            <a:avLst/>
          </a:prstGeom>
          <a:noFill/>
        </p:spPr>
        <p:txBody>
          <a:bodyPr wrap="square">
            <a:spAutoFit/>
          </a:bodyPr>
          <a:lstStyle/>
          <a:p>
            <a:r>
              <a:rPr lang="en-US" sz="800" b="0" i="0" dirty="0">
                <a:solidFill>
                  <a:srgbClr val="008013"/>
                </a:solidFill>
                <a:effectLst/>
                <a:latin typeface="Menlo"/>
              </a:rPr>
              <a:t>% </a:t>
            </a:r>
            <a:r>
              <a:rPr lang="en-US" sz="800" b="0" i="0" dirty="0" err="1">
                <a:solidFill>
                  <a:srgbClr val="008013"/>
                </a:solidFill>
                <a:effectLst/>
                <a:latin typeface="Menlo"/>
              </a:rPr>
              <a:t>oldDat</a:t>
            </a:r>
            <a:r>
              <a:rPr lang="en-US" sz="800" b="0" i="0" dirty="0">
                <a:solidFill>
                  <a:srgbClr val="008013"/>
                </a:solidFill>
                <a:effectLst/>
                <a:latin typeface="Menlo"/>
              </a:rPr>
              <a:t> is input data, Fs is sample frequency;</a:t>
            </a:r>
            <a:endParaRPr lang="en-US" sz="800" b="0" i="0" dirty="0">
              <a:effectLst/>
              <a:latin typeface="Menlo"/>
            </a:endParaRPr>
          </a:p>
          <a:p>
            <a:r>
              <a:rPr lang="en-US" sz="800" b="0" i="0" dirty="0" err="1">
                <a:effectLst/>
                <a:latin typeface="Menlo"/>
              </a:rPr>
              <a:t>nplc</a:t>
            </a:r>
            <a:r>
              <a:rPr lang="en-US" sz="800" b="0" i="0" dirty="0">
                <a:effectLst/>
                <a:latin typeface="Menlo"/>
              </a:rPr>
              <a:t> = 12; </a:t>
            </a:r>
            <a:r>
              <a:rPr lang="en-US" sz="800" b="0" i="0" dirty="0">
                <a:solidFill>
                  <a:srgbClr val="008013"/>
                </a:solidFill>
                <a:effectLst/>
                <a:latin typeface="Menlo"/>
              </a:rPr>
              <a:t>%Use median value for 10 </a:t>
            </a:r>
            <a:r>
              <a:rPr lang="en-US" sz="800" b="0" i="0" dirty="0" err="1">
                <a:solidFill>
                  <a:srgbClr val="008013"/>
                </a:solidFill>
                <a:effectLst/>
                <a:latin typeface="Menlo"/>
              </a:rPr>
              <a:t>nplc</a:t>
            </a:r>
            <a:r>
              <a:rPr lang="en-US" sz="800" b="0" i="0" dirty="0">
                <a:solidFill>
                  <a:srgbClr val="008013"/>
                </a:solidFill>
                <a:effectLst/>
                <a:latin typeface="Menlo"/>
              </a:rPr>
              <a:t> to compute average</a:t>
            </a:r>
            <a:endParaRPr lang="en-US" sz="800" b="0" i="0" dirty="0">
              <a:effectLst/>
              <a:latin typeface="Menlo"/>
            </a:endParaRPr>
          </a:p>
          <a:p>
            <a:r>
              <a:rPr lang="en-US" sz="800" b="0" i="0" dirty="0" err="1">
                <a:effectLst/>
                <a:latin typeface="Menlo"/>
              </a:rPr>
              <a:t>FsRef</a:t>
            </a:r>
            <a:r>
              <a:rPr lang="en-US" sz="800" b="0" i="0" dirty="0">
                <a:effectLst/>
                <a:latin typeface="Menlo"/>
              </a:rPr>
              <a:t> = 720; </a:t>
            </a:r>
            <a:r>
              <a:rPr lang="en-US" sz="800" b="0" i="0" dirty="0">
                <a:solidFill>
                  <a:srgbClr val="008013"/>
                </a:solidFill>
                <a:effectLst/>
                <a:latin typeface="Menlo"/>
              </a:rPr>
              <a:t>% Choose 60 Hz as reference, use 720 as it picks up a couple harmonics from the data.</a:t>
            </a:r>
            <a:endParaRPr lang="en-US" sz="800" b="0" i="0" dirty="0">
              <a:effectLst/>
              <a:latin typeface="Menlo"/>
            </a:endParaRPr>
          </a:p>
          <a:p>
            <a:r>
              <a:rPr lang="en-US" sz="800" b="0" i="0" dirty="0" err="1">
                <a:effectLst/>
                <a:latin typeface="Menlo"/>
              </a:rPr>
              <a:t>lFilt</a:t>
            </a:r>
            <a:r>
              <a:rPr lang="en-US" sz="800" b="0" i="0" dirty="0">
                <a:effectLst/>
                <a:latin typeface="Menlo"/>
              </a:rPr>
              <a:t> = round(</a:t>
            </a:r>
            <a:r>
              <a:rPr lang="en-US" sz="800" b="0" i="0" dirty="0" err="1">
                <a:effectLst/>
                <a:latin typeface="Menlo"/>
              </a:rPr>
              <a:t>nplc</a:t>
            </a:r>
            <a:r>
              <a:rPr lang="en-US" sz="800" b="0" i="0" dirty="0">
                <a:effectLst/>
                <a:latin typeface="Menlo"/>
              </a:rPr>
              <a:t>*Fs/</a:t>
            </a:r>
            <a:r>
              <a:rPr lang="en-US" sz="800" b="0" i="0" dirty="0" err="1">
                <a:effectLst/>
                <a:latin typeface="Menlo"/>
              </a:rPr>
              <a:t>FsRef</a:t>
            </a:r>
            <a:r>
              <a:rPr lang="en-US" sz="800" b="0" i="0" dirty="0">
                <a:effectLst/>
                <a:latin typeface="Menlo"/>
              </a:rPr>
              <a:t>);</a:t>
            </a:r>
          </a:p>
          <a:p>
            <a:r>
              <a:rPr lang="en-US" sz="800" b="0" i="0" dirty="0" err="1">
                <a:effectLst/>
                <a:latin typeface="Menlo"/>
              </a:rPr>
              <a:t>newRef</a:t>
            </a:r>
            <a:r>
              <a:rPr lang="en-US" sz="800" b="0" i="0" dirty="0">
                <a:effectLst/>
                <a:latin typeface="Menlo"/>
              </a:rPr>
              <a:t> = zeros(size(</a:t>
            </a:r>
            <a:r>
              <a:rPr lang="en-US" sz="800" b="0" i="0" dirty="0" err="1">
                <a:effectLst/>
                <a:latin typeface="Menlo"/>
              </a:rPr>
              <a:t>oldDat</a:t>
            </a:r>
            <a:r>
              <a:rPr lang="en-US" sz="800" b="0" i="0" dirty="0">
                <a:effectLst/>
                <a:latin typeface="Menlo"/>
              </a:rPr>
              <a:t>));</a:t>
            </a:r>
          </a:p>
          <a:p>
            <a:r>
              <a:rPr lang="en-US" sz="800" b="0" i="0" dirty="0">
                <a:solidFill>
                  <a:srgbClr val="0E00FF"/>
                </a:solidFill>
                <a:effectLst/>
                <a:latin typeface="Menlo"/>
              </a:rPr>
              <a:t>for </a:t>
            </a:r>
            <a:r>
              <a:rPr lang="en-US" sz="800" b="0" i="0" dirty="0">
                <a:effectLst/>
                <a:latin typeface="Menlo"/>
              </a:rPr>
              <a:t>n = 1:lFilt</a:t>
            </a:r>
          </a:p>
          <a:p>
            <a:r>
              <a:rPr lang="en-US" sz="800" b="0" i="0" dirty="0" err="1">
                <a:effectLst/>
                <a:latin typeface="Menlo"/>
              </a:rPr>
              <a:t>redDat</a:t>
            </a:r>
            <a:r>
              <a:rPr lang="en-US" sz="800" b="0" i="0" dirty="0">
                <a:effectLst/>
                <a:latin typeface="Menlo"/>
              </a:rPr>
              <a:t> = </a:t>
            </a:r>
            <a:r>
              <a:rPr lang="en-US" sz="800" b="0" i="0" dirty="0" err="1">
                <a:effectLst/>
                <a:latin typeface="Menlo"/>
              </a:rPr>
              <a:t>oldDat</a:t>
            </a:r>
            <a:r>
              <a:rPr lang="en-US" sz="800" b="0" i="0" dirty="0">
                <a:effectLst/>
                <a:latin typeface="Menlo"/>
              </a:rPr>
              <a:t>(</a:t>
            </a:r>
            <a:r>
              <a:rPr lang="en-US" sz="800" b="0" i="0" dirty="0" err="1">
                <a:effectLst/>
                <a:latin typeface="Menlo"/>
              </a:rPr>
              <a:t>n:lFilt:end</a:t>
            </a:r>
            <a:r>
              <a:rPr lang="en-US" sz="800" b="0" i="0" dirty="0">
                <a:effectLst/>
                <a:latin typeface="Menlo"/>
              </a:rPr>
              <a:t>);</a:t>
            </a:r>
          </a:p>
          <a:p>
            <a:r>
              <a:rPr lang="en-US" sz="800" b="0" i="0" dirty="0" err="1">
                <a:effectLst/>
                <a:latin typeface="Menlo"/>
              </a:rPr>
              <a:t>raDat</a:t>
            </a:r>
            <a:r>
              <a:rPr lang="en-US" sz="800" b="0" i="0" dirty="0">
                <a:effectLst/>
                <a:latin typeface="Menlo"/>
              </a:rPr>
              <a:t> = </a:t>
            </a:r>
            <a:r>
              <a:rPr lang="en-US" sz="800" b="0" i="0" dirty="0" err="1">
                <a:effectLst/>
                <a:latin typeface="Menlo"/>
              </a:rPr>
              <a:t>smoothdata</a:t>
            </a:r>
            <a:r>
              <a:rPr lang="en-US" sz="800" b="0" i="0" dirty="0">
                <a:effectLst/>
                <a:latin typeface="Menlo"/>
              </a:rPr>
              <a:t>(</a:t>
            </a:r>
            <a:r>
              <a:rPr lang="en-US" sz="800" b="0" i="0" dirty="0" err="1">
                <a:effectLst/>
                <a:latin typeface="Menlo"/>
              </a:rPr>
              <a:t>redDat</a:t>
            </a:r>
            <a:r>
              <a:rPr lang="en-US" sz="800" b="0" i="0" dirty="0">
                <a:effectLst/>
                <a:latin typeface="Menlo"/>
              </a:rPr>
              <a:t>,</a:t>
            </a:r>
            <a:r>
              <a:rPr lang="en-US" sz="800" b="0" i="0" dirty="0">
                <a:solidFill>
                  <a:srgbClr val="A709F5"/>
                </a:solidFill>
                <a:effectLst/>
                <a:latin typeface="Menlo"/>
              </a:rPr>
              <a:t>'</a:t>
            </a:r>
            <a:r>
              <a:rPr lang="en-US" sz="800" b="0" i="0" dirty="0" err="1">
                <a:solidFill>
                  <a:srgbClr val="A709F5"/>
                </a:solidFill>
                <a:effectLst/>
                <a:latin typeface="Menlo"/>
              </a:rPr>
              <a:t>movmedian</a:t>
            </a:r>
            <a:r>
              <a:rPr lang="en-US" sz="800" b="0" i="0" dirty="0">
                <a:solidFill>
                  <a:srgbClr val="A709F5"/>
                </a:solidFill>
                <a:effectLst/>
                <a:latin typeface="Menlo"/>
              </a:rPr>
              <a:t>'</a:t>
            </a:r>
            <a:r>
              <a:rPr lang="en-US" sz="800" b="0" i="0" dirty="0">
                <a:effectLst/>
                <a:latin typeface="Menlo"/>
              </a:rPr>
              <a:t>, </a:t>
            </a:r>
            <a:r>
              <a:rPr lang="en-US" sz="800" b="0" i="0" dirty="0" err="1">
                <a:effectLst/>
                <a:latin typeface="Menlo"/>
              </a:rPr>
              <a:t>nplc</a:t>
            </a:r>
            <a:r>
              <a:rPr lang="en-US" sz="800" b="0" i="0" dirty="0">
                <a:effectLst/>
                <a:latin typeface="Menlo"/>
              </a:rPr>
              <a:t>);</a:t>
            </a:r>
          </a:p>
          <a:p>
            <a:r>
              <a:rPr lang="en-US" sz="800" b="0" i="0" dirty="0" err="1">
                <a:effectLst/>
                <a:latin typeface="Menlo"/>
              </a:rPr>
              <a:t>newRef</a:t>
            </a:r>
            <a:r>
              <a:rPr lang="en-US" sz="800" b="0" i="0" dirty="0">
                <a:effectLst/>
                <a:latin typeface="Menlo"/>
              </a:rPr>
              <a:t>(</a:t>
            </a:r>
            <a:r>
              <a:rPr lang="en-US" sz="800" b="0" i="0" dirty="0" err="1">
                <a:effectLst/>
                <a:latin typeface="Menlo"/>
              </a:rPr>
              <a:t>n:lFilt:end</a:t>
            </a:r>
            <a:r>
              <a:rPr lang="en-US" sz="800" b="0" i="0" dirty="0">
                <a:effectLst/>
                <a:latin typeface="Menlo"/>
              </a:rPr>
              <a:t>)= </a:t>
            </a:r>
            <a:r>
              <a:rPr lang="en-US" sz="800" b="0" i="0" dirty="0" err="1">
                <a:effectLst/>
                <a:latin typeface="Menlo"/>
              </a:rPr>
              <a:t>raDat</a:t>
            </a:r>
            <a:r>
              <a:rPr lang="en-US" sz="800" b="0" i="0" dirty="0">
                <a:effectLst/>
                <a:latin typeface="Menlo"/>
              </a:rPr>
              <a:t>;</a:t>
            </a:r>
          </a:p>
          <a:p>
            <a:r>
              <a:rPr lang="en-US" sz="800" b="0" i="0" dirty="0">
                <a:solidFill>
                  <a:srgbClr val="0E00FF"/>
                </a:solidFill>
                <a:effectLst/>
                <a:latin typeface="Menlo"/>
              </a:rPr>
              <a:t>end</a:t>
            </a:r>
            <a:endParaRPr lang="en-US" sz="800" b="0" i="0" dirty="0">
              <a:effectLst/>
              <a:latin typeface="Menlo"/>
            </a:endParaRPr>
          </a:p>
          <a:p>
            <a:r>
              <a:rPr lang="en-US" sz="800" b="0" i="0" dirty="0" err="1">
                <a:effectLst/>
                <a:latin typeface="Menlo"/>
              </a:rPr>
              <a:t>newDat</a:t>
            </a:r>
            <a:r>
              <a:rPr lang="en-US" sz="800" b="0" i="0" dirty="0">
                <a:effectLst/>
                <a:latin typeface="Menlo"/>
              </a:rPr>
              <a:t> = </a:t>
            </a:r>
            <a:r>
              <a:rPr lang="en-US" sz="800" b="0" i="0" dirty="0" err="1">
                <a:effectLst/>
                <a:latin typeface="Menlo"/>
              </a:rPr>
              <a:t>oldDat</a:t>
            </a:r>
            <a:r>
              <a:rPr lang="en-US" sz="800" b="0" i="0" dirty="0">
                <a:effectLst/>
                <a:latin typeface="Menlo"/>
              </a:rPr>
              <a:t> - </a:t>
            </a:r>
            <a:r>
              <a:rPr lang="en-US" sz="800" b="0" i="0" dirty="0" err="1">
                <a:effectLst/>
                <a:latin typeface="Menlo"/>
              </a:rPr>
              <a:t>newRef</a:t>
            </a:r>
            <a:r>
              <a:rPr lang="en-US" sz="800" b="0" i="0" dirty="0">
                <a:effectLst/>
                <a:latin typeface="Menlo"/>
              </a:rPr>
              <a:t>; </a:t>
            </a:r>
            <a:r>
              <a:rPr lang="en-US" sz="800" b="0" i="0" dirty="0">
                <a:solidFill>
                  <a:srgbClr val="008013"/>
                </a:solidFill>
                <a:effectLst/>
                <a:latin typeface="Menlo"/>
              </a:rPr>
              <a:t>%Subtract new reference waveform</a:t>
            </a:r>
            <a:endParaRPr lang="en-US" sz="800" b="0" i="0" dirty="0">
              <a:effectLst/>
              <a:latin typeface="Menlo"/>
            </a:endParaRPr>
          </a:p>
          <a:p>
            <a:r>
              <a:rPr lang="en-US" sz="800" b="0" i="0" dirty="0">
                <a:effectLst/>
                <a:latin typeface="Menlo"/>
              </a:rPr>
              <a:t>toc</a:t>
            </a:r>
          </a:p>
        </p:txBody>
      </p:sp>
    </p:spTree>
    <p:extLst>
      <p:ext uri="{BB962C8B-B14F-4D97-AF65-F5344CB8AC3E}">
        <p14:creationId xmlns:p14="http://schemas.microsoft.com/office/powerpoint/2010/main" val="691707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9C4A55-599D-A8F2-3720-F1E726185B6E}"/>
              </a:ext>
            </a:extLst>
          </p:cNvPr>
          <p:cNvSpPr>
            <a:spLocks noGrp="1"/>
          </p:cNvSpPr>
          <p:nvPr>
            <p:ph type="body" sz="half" idx="2"/>
          </p:nvPr>
        </p:nvSpPr>
        <p:spPr>
          <a:xfrm>
            <a:off x="228599" y="719138"/>
            <a:ext cx="4662055" cy="3767007"/>
          </a:xfrm>
        </p:spPr>
        <p:txBody>
          <a:bodyPr/>
          <a:lstStyle/>
          <a:p>
            <a:pPr marL="285750" indent="-285750">
              <a:buFont typeface="Arial" panose="020B0604020202020204" pitchFamily="34" charset="0"/>
              <a:buChar char="•"/>
            </a:pPr>
            <a:r>
              <a:rPr lang="en-US" dirty="0"/>
              <a:t>Initial Measurements of SMCT1b showed large spike behavior.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Spikes followed training but were often not training events (mechanical hysteresis)</a:t>
            </a:r>
          </a:p>
          <a:p>
            <a:pPr marL="285750" indent="-285750">
              <a:buFont typeface="Arial" panose="020B0604020202020204" pitchFamily="34" charset="0"/>
              <a:buChar char="•"/>
            </a:pPr>
            <a:r>
              <a:rPr lang="en-US" dirty="0"/>
              <a:t>Acoustic Sensors picked up spike events, but not in an acoustic fashion</a:t>
            </a:r>
          </a:p>
          <a:p>
            <a:pPr marL="285750" indent="-285750">
              <a:buFont typeface="Arial" panose="020B0604020202020204" pitchFamily="34" charset="0"/>
              <a:buChar char="•"/>
            </a:pPr>
            <a:r>
              <a:rPr lang="en-US" dirty="0"/>
              <a:t>Detailed AC current measurements hint at substantial relative coil motion. This behavior is reversible an in line with expectations</a:t>
            </a:r>
          </a:p>
          <a:p>
            <a:pPr marL="285750" indent="-285750">
              <a:buFont typeface="Arial" panose="020B0604020202020204" pitchFamily="34" charset="0"/>
              <a:buChar char="•"/>
            </a:pPr>
            <a:r>
              <a:rPr lang="en-US" dirty="0"/>
              <a:t>The magnet just arrived back from the test stand for dis-assembly Monday. We will look for signs of motion.</a:t>
            </a:r>
          </a:p>
          <a:p>
            <a:pPr marL="285750" indent="-285750">
              <a:buFont typeface="Arial" panose="020B0604020202020204" pitchFamily="34" charset="0"/>
              <a:buChar char="•"/>
            </a:pPr>
            <a:r>
              <a:rPr lang="en-US" dirty="0"/>
              <a:t>This measurement is very easy and provides insight of quench events (in motion case) several </a:t>
            </a:r>
            <a:r>
              <a:rPr lang="en-US" dirty="0" err="1"/>
              <a:t>ms</a:t>
            </a:r>
            <a:r>
              <a:rPr lang="en-US" dirty="0"/>
              <a:t> before resistive growth</a:t>
            </a:r>
          </a:p>
          <a:p>
            <a:endParaRPr lang="en-US" dirty="0"/>
          </a:p>
        </p:txBody>
      </p:sp>
      <p:sp>
        <p:nvSpPr>
          <p:cNvPr id="4" name="Date Placeholder 3">
            <a:extLst>
              <a:ext uri="{FF2B5EF4-FFF2-40B4-BE49-F238E27FC236}">
                <a16:creationId xmlns:a16="http://schemas.microsoft.com/office/drawing/2014/main" id="{9F926CF8-23FE-5C32-E7D4-291DDA7050EC}"/>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E2950090-C405-8727-5A96-638CDC511894}"/>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FF30850C-CC72-C1A2-F42B-BC45B81DE017}"/>
              </a:ext>
            </a:extLst>
          </p:cNvPr>
          <p:cNvSpPr>
            <a:spLocks noGrp="1"/>
          </p:cNvSpPr>
          <p:nvPr>
            <p:ph type="sldNum" sz="quarter" idx="18"/>
          </p:nvPr>
        </p:nvSpPr>
        <p:spPr/>
        <p:txBody>
          <a:bodyPr/>
          <a:lstStyle/>
          <a:p>
            <a:pPr>
              <a:defRPr/>
            </a:pPr>
            <a:fld id="{979A04A2-726F-2143-A443-7788AF27176E}" type="slidenum">
              <a:rPr lang="en-US" smtClean="0"/>
              <a:pPr>
                <a:defRPr/>
              </a:pPr>
              <a:t>24</a:t>
            </a:fld>
            <a:endParaRPr lang="en-US" dirty="0"/>
          </a:p>
        </p:txBody>
      </p:sp>
      <p:sp>
        <p:nvSpPr>
          <p:cNvPr id="7" name="Title 6">
            <a:extLst>
              <a:ext uri="{FF2B5EF4-FFF2-40B4-BE49-F238E27FC236}">
                <a16:creationId xmlns:a16="http://schemas.microsoft.com/office/drawing/2014/main" id="{93197D97-87C3-32AE-8AA6-EF6F135901AA}"/>
              </a:ext>
            </a:extLst>
          </p:cNvPr>
          <p:cNvSpPr>
            <a:spLocks noGrp="1"/>
          </p:cNvSpPr>
          <p:nvPr>
            <p:ph type="title"/>
          </p:nvPr>
        </p:nvSpPr>
        <p:spPr/>
        <p:txBody>
          <a:bodyPr/>
          <a:lstStyle/>
          <a:p>
            <a:r>
              <a:rPr lang="en-US" dirty="0"/>
              <a:t>Conclusions</a:t>
            </a:r>
          </a:p>
        </p:txBody>
      </p:sp>
      <p:pic>
        <p:nvPicPr>
          <p:cNvPr id="9" name="Content Placeholder 8">
            <a:extLst>
              <a:ext uri="{FF2B5EF4-FFF2-40B4-BE49-F238E27FC236}">
                <a16:creationId xmlns:a16="http://schemas.microsoft.com/office/drawing/2014/main" id="{F17B962F-89D8-2B68-5535-9DAD1935C5B6}"/>
              </a:ext>
            </a:extLst>
          </p:cNvPr>
          <p:cNvPicPr>
            <a:picLocks noGrp="1" noChangeAspect="1"/>
          </p:cNvPicPr>
          <p:nvPr>
            <p:ph sz="half" idx="15"/>
          </p:nvPr>
        </p:nvPicPr>
        <p:blipFill>
          <a:blip r:embed="rId2"/>
          <a:stretch>
            <a:fillRect/>
          </a:stretch>
        </p:blipFill>
        <p:spPr>
          <a:xfrm>
            <a:off x="5120232" y="637310"/>
            <a:ext cx="3795168" cy="2055716"/>
          </a:xfrm>
        </p:spPr>
      </p:pic>
    </p:spTree>
    <p:extLst>
      <p:ext uri="{BB962C8B-B14F-4D97-AF65-F5344CB8AC3E}">
        <p14:creationId xmlns:p14="http://schemas.microsoft.com/office/powerpoint/2010/main" val="1031022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F924BB-87CE-FF73-AB63-7D91D1978B01}"/>
              </a:ext>
            </a:extLst>
          </p:cNvPr>
          <p:cNvSpPr>
            <a:spLocks noGrp="1"/>
          </p:cNvSpPr>
          <p:nvPr>
            <p:ph idx="1"/>
          </p:nvPr>
        </p:nvSpPr>
        <p:spPr>
          <a:xfrm>
            <a:off x="228604" y="728664"/>
            <a:ext cx="4544288" cy="3794522"/>
          </a:xfrm>
        </p:spPr>
        <p:txBody>
          <a:bodyPr/>
          <a:lstStyle/>
          <a:p>
            <a:r>
              <a:rPr lang="en-US" dirty="0"/>
              <a:t>SMCT01b was tested at FNAL in VMTF and utilized the built in quench protection and diagnostics</a:t>
            </a:r>
          </a:p>
          <a:p>
            <a:pPr lvl="1"/>
            <a:r>
              <a:rPr lang="en-US" dirty="0"/>
              <a:t>Several voltage taps at 7200 Hz +/-1 second of quench</a:t>
            </a:r>
          </a:p>
          <a:p>
            <a:pPr lvl="1"/>
            <a:r>
              <a:rPr lang="en-US" dirty="0"/>
              <a:t>Strain gauges (slow scan, every several seconds)</a:t>
            </a:r>
          </a:p>
          <a:p>
            <a:r>
              <a:rPr lang="en-US" dirty="0"/>
              <a:t>Additionally:</a:t>
            </a:r>
          </a:p>
          <a:p>
            <a:pPr lvl="1"/>
            <a:r>
              <a:rPr lang="en-US" dirty="0"/>
              <a:t>8 acoustic sensors</a:t>
            </a:r>
          </a:p>
          <a:p>
            <a:pPr lvl="1"/>
            <a:r>
              <a:rPr lang="en-US" dirty="0"/>
              <a:t>External fiber grid</a:t>
            </a:r>
          </a:p>
          <a:p>
            <a:pPr lvl="1"/>
            <a:endParaRPr lang="en-US" dirty="0"/>
          </a:p>
        </p:txBody>
      </p:sp>
      <p:sp>
        <p:nvSpPr>
          <p:cNvPr id="3" name="Title 2">
            <a:extLst>
              <a:ext uri="{FF2B5EF4-FFF2-40B4-BE49-F238E27FC236}">
                <a16:creationId xmlns:a16="http://schemas.microsoft.com/office/drawing/2014/main" id="{6623E8DF-81B5-686F-0905-B16F9F52ADE9}"/>
              </a:ext>
            </a:extLst>
          </p:cNvPr>
          <p:cNvSpPr>
            <a:spLocks noGrp="1"/>
          </p:cNvSpPr>
          <p:nvPr>
            <p:ph type="title"/>
          </p:nvPr>
        </p:nvSpPr>
        <p:spPr/>
        <p:txBody>
          <a:bodyPr/>
          <a:lstStyle/>
          <a:p>
            <a:r>
              <a:rPr lang="en-US" dirty="0"/>
              <a:t>Magnet instrumentation</a:t>
            </a:r>
          </a:p>
        </p:txBody>
      </p:sp>
      <p:sp>
        <p:nvSpPr>
          <p:cNvPr id="4" name="Date Placeholder 3">
            <a:extLst>
              <a:ext uri="{FF2B5EF4-FFF2-40B4-BE49-F238E27FC236}">
                <a16:creationId xmlns:a16="http://schemas.microsoft.com/office/drawing/2014/main" id="{6DDF67E2-8686-6721-6734-F907A2CF7CFA}"/>
              </a:ext>
            </a:extLst>
          </p:cNvPr>
          <p:cNvSpPr>
            <a:spLocks noGrp="1"/>
          </p:cNvSpPr>
          <p:nvPr>
            <p:ph type="dt" sz="half" idx="2"/>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DB73019F-0846-F52A-B2EB-579794277766}"/>
              </a:ext>
            </a:extLst>
          </p:cNvPr>
          <p:cNvSpPr>
            <a:spLocks noGrp="1"/>
          </p:cNvSpPr>
          <p:nvPr>
            <p:ph type="ftr" sz="quarter" idx="3"/>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0E81A75D-316B-6ACE-BAF8-DBED575D79B1}"/>
              </a:ext>
            </a:extLst>
          </p:cNvPr>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pic>
        <p:nvPicPr>
          <p:cNvPr id="7" name="Picture 6">
            <a:extLst>
              <a:ext uri="{FF2B5EF4-FFF2-40B4-BE49-F238E27FC236}">
                <a16:creationId xmlns:a16="http://schemas.microsoft.com/office/drawing/2014/main" id="{865C1E4C-ABCB-B9A0-6AA3-D73E2539DC9A}"/>
              </a:ext>
            </a:extLst>
          </p:cNvPr>
          <p:cNvPicPr>
            <a:picLocks noChangeAspect="1"/>
          </p:cNvPicPr>
          <p:nvPr/>
        </p:nvPicPr>
        <p:blipFill>
          <a:blip r:embed="rId2"/>
          <a:stretch>
            <a:fillRect/>
          </a:stretch>
        </p:blipFill>
        <p:spPr>
          <a:xfrm>
            <a:off x="5330400" y="2625925"/>
            <a:ext cx="3553091" cy="1728445"/>
          </a:xfrm>
          <a:prstGeom prst="rect">
            <a:avLst/>
          </a:prstGeom>
        </p:spPr>
      </p:pic>
      <p:pic>
        <p:nvPicPr>
          <p:cNvPr id="8" name="Picture 7">
            <a:extLst>
              <a:ext uri="{FF2B5EF4-FFF2-40B4-BE49-F238E27FC236}">
                <a16:creationId xmlns:a16="http://schemas.microsoft.com/office/drawing/2014/main" id="{683032D6-EBDC-1005-EF94-EE385DDCF0EF}"/>
              </a:ext>
            </a:extLst>
          </p:cNvPr>
          <p:cNvPicPr>
            <a:picLocks noChangeAspect="1"/>
          </p:cNvPicPr>
          <p:nvPr/>
        </p:nvPicPr>
        <p:blipFill>
          <a:blip r:embed="rId3"/>
          <a:stretch>
            <a:fillRect/>
          </a:stretch>
        </p:blipFill>
        <p:spPr>
          <a:xfrm>
            <a:off x="5330401" y="188814"/>
            <a:ext cx="3553091" cy="2058119"/>
          </a:xfrm>
          <a:prstGeom prst="rect">
            <a:avLst/>
          </a:prstGeom>
        </p:spPr>
      </p:pic>
      <p:sp>
        <p:nvSpPr>
          <p:cNvPr id="9" name="TextBox 8">
            <a:extLst>
              <a:ext uri="{FF2B5EF4-FFF2-40B4-BE49-F238E27FC236}">
                <a16:creationId xmlns:a16="http://schemas.microsoft.com/office/drawing/2014/main" id="{8E97B008-CCD9-1737-1E5A-007659BA5066}"/>
              </a:ext>
            </a:extLst>
          </p:cNvPr>
          <p:cNvSpPr txBox="1"/>
          <p:nvPr/>
        </p:nvSpPr>
        <p:spPr>
          <a:xfrm>
            <a:off x="5330401" y="3916171"/>
            <a:ext cx="1780015" cy="338554"/>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600" dirty="0"/>
              <a:t>Acoustic Sensors</a:t>
            </a:r>
          </a:p>
        </p:txBody>
      </p:sp>
    </p:spTree>
    <p:extLst>
      <p:ext uri="{BB962C8B-B14F-4D97-AF65-F5344CB8AC3E}">
        <p14:creationId xmlns:p14="http://schemas.microsoft.com/office/powerpoint/2010/main" val="429590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CB03ED5-09ED-62FB-C37F-BDAFE8CDC12E}"/>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Initial magnet ramps (6 or so) tripped on very large voltage spike events, tripped in FPGA detector. </a:t>
            </a:r>
          </a:p>
          <a:p>
            <a:pPr marL="742950" lvl="1" indent="-285750">
              <a:buFont typeface="Arial" panose="020B0604020202020204" pitchFamily="34" charset="0"/>
              <a:buChar char="•"/>
            </a:pPr>
            <a:r>
              <a:rPr lang="en-US" dirty="0"/>
              <a:t>These spikes assumed to not be quenches and were not logged normally.</a:t>
            </a:r>
          </a:p>
          <a:p>
            <a:pPr marL="285750" indent="-285750">
              <a:buFont typeface="Arial" panose="020B0604020202020204" pitchFamily="34" charset="0"/>
              <a:buChar char="•"/>
            </a:pPr>
            <a:r>
              <a:rPr lang="en-US" dirty="0"/>
              <a:t>An analog filter on the suspect channels (half-coil) was added to suppress initial trips</a:t>
            </a:r>
          </a:p>
          <a:p>
            <a:pPr marL="742950" lvl="1" indent="-285750">
              <a:buFont typeface="Arial" panose="020B0604020202020204" pitchFamily="34" charset="0"/>
              <a:buChar char="•"/>
            </a:pPr>
            <a:r>
              <a:rPr lang="en-US" dirty="0"/>
              <a:t>This allowed the magnet to continue to operate to such that we could observe magnet behavior</a:t>
            </a:r>
          </a:p>
          <a:p>
            <a:pPr marL="285750" indent="-285750">
              <a:buFont typeface="Arial" panose="020B0604020202020204" pitchFamily="34" charset="0"/>
              <a:buChar char="•"/>
            </a:pPr>
            <a:r>
              <a:rPr lang="en-US" dirty="0"/>
              <a:t>Spikes continued to occur, but at higher levels, apparently training.</a:t>
            </a:r>
          </a:p>
        </p:txBody>
      </p:sp>
      <p:sp>
        <p:nvSpPr>
          <p:cNvPr id="4" name="Date Placeholder 3">
            <a:extLst>
              <a:ext uri="{FF2B5EF4-FFF2-40B4-BE49-F238E27FC236}">
                <a16:creationId xmlns:a16="http://schemas.microsoft.com/office/drawing/2014/main" id="{D5EE440E-3976-5A71-B2B2-901D407DF4FC}"/>
              </a:ext>
            </a:extLst>
          </p:cNvPr>
          <p:cNvSpPr>
            <a:spLocks noGrp="1"/>
          </p:cNvSpPr>
          <p:nvPr>
            <p:ph type="dt" sz="half" idx="16"/>
          </p:nvPr>
        </p:nvSpPr>
        <p:spPr/>
        <p:txBody>
          <a:bodyPr/>
          <a:lstStyle/>
          <a:p>
            <a:pPr>
              <a:defRPr/>
            </a:pPr>
            <a:r>
              <a:rPr lang="en-US"/>
              <a:t>4/4/2025</a:t>
            </a:r>
          </a:p>
        </p:txBody>
      </p:sp>
      <p:sp>
        <p:nvSpPr>
          <p:cNvPr id="5" name="Footer Placeholder 4">
            <a:extLst>
              <a:ext uri="{FF2B5EF4-FFF2-40B4-BE49-F238E27FC236}">
                <a16:creationId xmlns:a16="http://schemas.microsoft.com/office/drawing/2014/main" id="{190EFEE3-4A6D-437D-3A17-17E1EE3A1D04}"/>
              </a:ext>
            </a:extLst>
          </p:cNvPr>
          <p:cNvSpPr>
            <a:spLocks noGrp="1"/>
          </p:cNvSpPr>
          <p:nvPr>
            <p:ph type="ftr" sz="quarter" idx="17"/>
          </p:nvPr>
        </p:nvSpPr>
        <p:spPr/>
        <p:txBody>
          <a:bodyPr/>
          <a:lstStyle/>
          <a:p>
            <a:pPr>
              <a:defRPr/>
            </a:pPr>
            <a:r>
              <a:rPr lang="en-US"/>
              <a:t>S. Krave | Transient Current Measurements for SMCT1b</a:t>
            </a:r>
            <a:endParaRPr lang="en-US" b="1"/>
          </a:p>
        </p:txBody>
      </p:sp>
      <p:sp>
        <p:nvSpPr>
          <p:cNvPr id="6" name="Slide Number Placeholder 5">
            <a:extLst>
              <a:ext uri="{FF2B5EF4-FFF2-40B4-BE49-F238E27FC236}">
                <a16:creationId xmlns:a16="http://schemas.microsoft.com/office/drawing/2014/main" id="{C79162B8-5AAF-B9A6-ADBB-70174F175B90}"/>
              </a:ext>
            </a:extLst>
          </p:cNvPr>
          <p:cNvSpPr>
            <a:spLocks noGrp="1"/>
          </p:cNvSpPr>
          <p:nvPr>
            <p:ph type="sldNum" sz="quarter" idx="18"/>
          </p:nvPr>
        </p:nvSpPr>
        <p:spPr/>
        <p:txBody>
          <a:bodyPr/>
          <a:lstStyle/>
          <a:p>
            <a:pPr>
              <a:defRPr/>
            </a:pPr>
            <a:fld id="{979A04A2-726F-2143-A443-7788AF27176E}" type="slidenum">
              <a:rPr lang="en-US" smtClean="0"/>
              <a:pPr>
                <a:defRPr/>
              </a:pPr>
              <a:t>4</a:t>
            </a:fld>
            <a:endParaRPr lang="en-US"/>
          </a:p>
        </p:txBody>
      </p:sp>
      <p:sp>
        <p:nvSpPr>
          <p:cNvPr id="7" name="Title 6">
            <a:extLst>
              <a:ext uri="{FF2B5EF4-FFF2-40B4-BE49-F238E27FC236}">
                <a16:creationId xmlns:a16="http://schemas.microsoft.com/office/drawing/2014/main" id="{9174D060-B173-FA5F-CB86-FEA7E83085CA}"/>
              </a:ext>
            </a:extLst>
          </p:cNvPr>
          <p:cNvSpPr>
            <a:spLocks noGrp="1"/>
          </p:cNvSpPr>
          <p:nvPr>
            <p:ph type="title"/>
          </p:nvPr>
        </p:nvSpPr>
        <p:spPr/>
        <p:txBody>
          <a:bodyPr/>
          <a:lstStyle/>
          <a:p>
            <a:r>
              <a:rPr lang="en-US" dirty="0"/>
              <a:t>Magnet Behavior</a:t>
            </a:r>
          </a:p>
        </p:txBody>
      </p:sp>
      <p:pic>
        <p:nvPicPr>
          <p:cNvPr id="10" name="Content Placeholder 9">
            <a:extLst>
              <a:ext uri="{FF2B5EF4-FFF2-40B4-BE49-F238E27FC236}">
                <a16:creationId xmlns:a16="http://schemas.microsoft.com/office/drawing/2014/main" id="{C342A33D-0110-EBAF-EF39-C1CA59096D2D}"/>
              </a:ext>
            </a:extLst>
          </p:cNvPr>
          <p:cNvPicPr>
            <a:picLocks noChangeAspect="1"/>
          </p:cNvPicPr>
          <p:nvPr/>
        </p:nvPicPr>
        <p:blipFill>
          <a:blip r:embed="rId2"/>
          <a:srcRect r="49179" b="44790"/>
          <a:stretch/>
        </p:blipFill>
        <p:spPr>
          <a:xfrm>
            <a:off x="6242296" y="190520"/>
            <a:ext cx="2575445" cy="2161965"/>
          </a:xfrm>
          <a:prstGeom prst="rect">
            <a:avLst/>
          </a:prstGeom>
        </p:spPr>
      </p:pic>
      <p:pic>
        <p:nvPicPr>
          <p:cNvPr id="8" name="Picture 7">
            <a:extLst>
              <a:ext uri="{FF2B5EF4-FFF2-40B4-BE49-F238E27FC236}">
                <a16:creationId xmlns:a16="http://schemas.microsoft.com/office/drawing/2014/main" id="{ACFE0336-3616-9818-713D-37C28C4374EE}"/>
              </a:ext>
            </a:extLst>
          </p:cNvPr>
          <p:cNvPicPr>
            <a:picLocks noChangeAspect="1"/>
          </p:cNvPicPr>
          <p:nvPr/>
        </p:nvPicPr>
        <p:blipFill>
          <a:blip r:embed="rId3"/>
          <a:stretch>
            <a:fillRect/>
          </a:stretch>
        </p:blipFill>
        <p:spPr>
          <a:xfrm>
            <a:off x="6456217" y="2489342"/>
            <a:ext cx="2720323" cy="2204513"/>
          </a:xfrm>
          <a:prstGeom prst="rect">
            <a:avLst/>
          </a:prstGeom>
        </p:spPr>
      </p:pic>
      <p:pic>
        <p:nvPicPr>
          <p:cNvPr id="12" name="Picture 11">
            <a:extLst>
              <a:ext uri="{FF2B5EF4-FFF2-40B4-BE49-F238E27FC236}">
                <a16:creationId xmlns:a16="http://schemas.microsoft.com/office/drawing/2014/main" id="{E4756C25-5187-5CF1-1048-3BADF16D9C2E}"/>
              </a:ext>
            </a:extLst>
          </p:cNvPr>
          <p:cNvPicPr>
            <a:picLocks noChangeAspect="1"/>
          </p:cNvPicPr>
          <p:nvPr/>
        </p:nvPicPr>
        <p:blipFill>
          <a:blip r:embed="rId4"/>
          <a:srcRect r="45928" b="43780"/>
          <a:stretch/>
        </p:blipFill>
        <p:spPr>
          <a:xfrm>
            <a:off x="3347800" y="0"/>
            <a:ext cx="2894496" cy="2325497"/>
          </a:xfrm>
          <a:prstGeom prst="rect">
            <a:avLst/>
          </a:prstGeom>
        </p:spPr>
      </p:pic>
    </p:spTree>
    <p:extLst>
      <p:ext uri="{BB962C8B-B14F-4D97-AF65-F5344CB8AC3E}">
        <p14:creationId xmlns:p14="http://schemas.microsoft.com/office/powerpoint/2010/main" val="361319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51666E6-BA33-3B37-40D0-214EBF19DB78}"/>
              </a:ext>
            </a:extLst>
          </p:cNvPr>
          <p:cNvSpPr>
            <a:spLocks noGrp="1"/>
          </p:cNvSpPr>
          <p:nvPr>
            <p:ph type="body" sz="half" idx="2"/>
          </p:nvPr>
        </p:nvSpPr>
        <p:spPr/>
        <p:txBody>
          <a:bodyPr/>
          <a:lstStyle/>
          <a:p>
            <a:r>
              <a:rPr lang="en-US" dirty="0"/>
              <a:t>Due to several compounding issues the acoustic sensors on this magnet initially appeared OK, but were mostly non-functional</a:t>
            </a:r>
          </a:p>
          <a:p>
            <a:pPr lvl="1"/>
            <a:r>
              <a:rPr lang="en-US" dirty="0"/>
              <a:t>Initial USB issues</a:t>
            </a:r>
          </a:p>
          <a:p>
            <a:pPr lvl="2"/>
            <a:r>
              <a:rPr lang="en-US" dirty="0"/>
              <a:t>Fixed, new cord</a:t>
            </a:r>
          </a:p>
          <a:p>
            <a:pPr lvl="1"/>
            <a:r>
              <a:rPr lang="en-US" dirty="0"/>
              <a:t>Sensors had no power</a:t>
            </a:r>
          </a:p>
          <a:p>
            <a:pPr lvl="2"/>
            <a:r>
              <a:rPr lang="en-US" dirty="0"/>
              <a:t>Installed current limiting resistors on each channel</a:t>
            </a:r>
          </a:p>
          <a:p>
            <a:pPr lvl="1"/>
            <a:r>
              <a:rPr lang="en-US" dirty="0"/>
              <a:t>Sensors produced incorrect data</a:t>
            </a:r>
          </a:p>
          <a:p>
            <a:pPr lvl="2"/>
            <a:r>
              <a:rPr lang="en-US" dirty="0"/>
              <a:t>Data was likely </a:t>
            </a:r>
            <a:r>
              <a:rPr lang="en-US" dirty="0" err="1"/>
              <a:t>emi</a:t>
            </a:r>
            <a:r>
              <a:rPr lang="en-US" dirty="0"/>
              <a:t> issue from sensor mis-wiring</a:t>
            </a:r>
          </a:p>
          <a:p>
            <a:pPr lvl="1"/>
            <a:r>
              <a:rPr lang="en-US" dirty="0"/>
              <a:t>They still pick something up.</a:t>
            </a:r>
          </a:p>
          <a:p>
            <a:endParaRPr lang="en-US" dirty="0"/>
          </a:p>
        </p:txBody>
      </p:sp>
      <p:sp>
        <p:nvSpPr>
          <p:cNvPr id="4" name="Date Placeholder 3">
            <a:extLst>
              <a:ext uri="{FF2B5EF4-FFF2-40B4-BE49-F238E27FC236}">
                <a16:creationId xmlns:a16="http://schemas.microsoft.com/office/drawing/2014/main" id="{1F9276B6-80D6-7E4C-9C2D-99B60CCB1E9D}"/>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3CF935BB-EA07-826C-7F79-2B51D433036F}"/>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D95950DA-C307-6092-FBFF-D7BD78FDDFA0}"/>
              </a:ext>
            </a:extLst>
          </p:cNvPr>
          <p:cNvSpPr>
            <a:spLocks noGrp="1"/>
          </p:cNvSpPr>
          <p:nvPr>
            <p:ph type="sldNum" sz="quarter" idx="18"/>
          </p:nvPr>
        </p:nvSpPr>
        <p:spPr/>
        <p:txBody>
          <a:bodyPr/>
          <a:lstStyle/>
          <a:p>
            <a:pPr>
              <a:defRPr/>
            </a:pPr>
            <a:fld id="{148C009B-CB69-E04A-B9B3-34B26D69E9CF}" type="slidenum">
              <a:rPr lang="en-US" smtClean="0"/>
              <a:pPr>
                <a:defRPr/>
              </a:pPr>
              <a:t>5</a:t>
            </a:fld>
            <a:endParaRPr lang="en-US" dirty="0"/>
          </a:p>
        </p:txBody>
      </p:sp>
      <p:sp>
        <p:nvSpPr>
          <p:cNvPr id="7" name="Title 6">
            <a:extLst>
              <a:ext uri="{FF2B5EF4-FFF2-40B4-BE49-F238E27FC236}">
                <a16:creationId xmlns:a16="http://schemas.microsoft.com/office/drawing/2014/main" id="{F07C1BEE-74B1-857F-8427-FC1EF758D9F6}"/>
              </a:ext>
            </a:extLst>
          </p:cNvPr>
          <p:cNvSpPr>
            <a:spLocks noGrp="1"/>
          </p:cNvSpPr>
          <p:nvPr>
            <p:ph type="title"/>
          </p:nvPr>
        </p:nvSpPr>
        <p:spPr/>
        <p:txBody>
          <a:bodyPr/>
          <a:lstStyle/>
          <a:p>
            <a:r>
              <a:rPr lang="en-US" dirty="0"/>
              <a:t>Example “Fake” acoustic data</a:t>
            </a:r>
          </a:p>
        </p:txBody>
      </p:sp>
      <p:pic>
        <p:nvPicPr>
          <p:cNvPr id="10" name="Content Placeholder 12">
            <a:extLst>
              <a:ext uri="{FF2B5EF4-FFF2-40B4-BE49-F238E27FC236}">
                <a16:creationId xmlns:a16="http://schemas.microsoft.com/office/drawing/2014/main" id="{B2C15A77-2AA7-9535-1327-19115C6E9EF3}"/>
              </a:ext>
            </a:extLst>
          </p:cNvPr>
          <p:cNvPicPr>
            <a:picLocks noGrp="1" noChangeAspect="1"/>
          </p:cNvPicPr>
          <p:nvPr>
            <p:ph sz="half" idx="15"/>
          </p:nvPr>
        </p:nvPicPr>
        <p:blipFill>
          <a:blip r:embed="rId2"/>
          <a:stretch>
            <a:fillRect/>
          </a:stretch>
        </p:blipFill>
        <p:spPr>
          <a:xfrm>
            <a:off x="4634345" y="719138"/>
            <a:ext cx="4093729" cy="3070297"/>
          </a:xfrm>
        </p:spPr>
      </p:pic>
      <p:pic>
        <p:nvPicPr>
          <p:cNvPr id="11" name="Picture 10">
            <a:extLst>
              <a:ext uri="{FF2B5EF4-FFF2-40B4-BE49-F238E27FC236}">
                <a16:creationId xmlns:a16="http://schemas.microsoft.com/office/drawing/2014/main" id="{F9D9A47E-5426-7AD4-5364-42CB39485F14}"/>
              </a:ext>
            </a:extLst>
          </p:cNvPr>
          <p:cNvPicPr>
            <a:picLocks noChangeAspect="1"/>
          </p:cNvPicPr>
          <p:nvPr/>
        </p:nvPicPr>
        <p:blipFill>
          <a:blip r:embed="rId3"/>
          <a:stretch>
            <a:fillRect/>
          </a:stretch>
        </p:blipFill>
        <p:spPr>
          <a:xfrm>
            <a:off x="4336473" y="3476600"/>
            <a:ext cx="1682273" cy="1205553"/>
          </a:xfrm>
          <a:prstGeom prst="rect">
            <a:avLst/>
          </a:prstGeom>
        </p:spPr>
      </p:pic>
    </p:spTree>
    <p:extLst>
      <p:ext uri="{BB962C8B-B14F-4D97-AF65-F5344CB8AC3E}">
        <p14:creationId xmlns:p14="http://schemas.microsoft.com/office/powerpoint/2010/main" val="643624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2BB744-9837-4CC9-BFF6-952CF4F2E380}"/>
              </a:ext>
            </a:extLst>
          </p:cNvPr>
          <p:cNvSpPr>
            <a:spLocks noGrp="1"/>
          </p:cNvSpPr>
          <p:nvPr>
            <p:ph type="body" sz="half" idx="2"/>
          </p:nvPr>
        </p:nvSpPr>
        <p:spPr>
          <a:xfrm>
            <a:off x="228600" y="719138"/>
            <a:ext cx="3765550" cy="3767007"/>
          </a:xfrm>
        </p:spPr>
        <p:txBody>
          <a:bodyPr/>
          <a:lstStyle/>
          <a:p>
            <a:r>
              <a:rPr lang="en-US" sz="1200" dirty="0"/>
              <a:t>Since additional channels were available, some additional instrumentation was added</a:t>
            </a:r>
          </a:p>
          <a:p>
            <a:pPr marL="171450" indent="-171450">
              <a:buFont typeface="Arial" panose="020B0604020202020204" pitchFamily="34" charset="0"/>
              <a:buChar char="•"/>
            </a:pPr>
            <a:r>
              <a:rPr lang="en-US" sz="1200" dirty="0"/>
              <a:t>Half-coil Bucked from AQD</a:t>
            </a:r>
          </a:p>
          <a:p>
            <a:pPr marL="171450" indent="-171450">
              <a:buFont typeface="Arial" panose="020B0604020202020204" pitchFamily="34" charset="0"/>
              <a:buChar char="•"/>
            </a:pPr>
            <a:r>
              <a:rPr lang="en-US" sz="1200" dirty="0"/>
              <a:t>Current (1V = 3kA)</a:t>
            </a:r>
          </a:p>
          <a:p>
            <a:pPr marL="171450" indent="-171450">
              <a:buFont typeface="Arial" panose="020B0604020202020204" pitchFamily="34" charset="0"/>
              <a:buChar char="•"/>
            </a:pPr>
            <a:r>
              <a:rPr lang="en-US" sz="1200" dirty="0"/>
              <a:t>Quench Trigger</a:t>
            </a:r>
          </a:p>
          <a:p>
            <a:endParaRPr lang="en-US" sz="1200" dirty="0"/>
          </a:p>
          <a:p>
            <a:r>
              <a:rPr lang="en-US" sz="1200" dirty="0"/>
              <a:t>A mix of plots for now from the </a:t>
            </a:r>
            <a:r>
              <a:rPr lang="en-US" sz="1200" dirty="0" err="1"/>
              <a:t>picoscope</a:t>
            </a:r>
            <a:r>
              <a:rPr lang="en-US" sz="1200" dirty="0"/>
              <a:t> app, used to capture and convert the data, and MATLAB, used for additional analysis and plotting.</a:t>
            </a:r>
          </a:p>
          <a:p>
            <a:endParaRPr lang="en-US" sz="1200" dirty="0"/>
          </a:p>
          <a:p>
            <a:r>
              <a:rPr lang="en-US" sz="1200" dirty="0"/>
              <a:t>This presentation focuses on ramp 55 when including current data, however voltage spikes and the correspondence in the acoustic channels holds for all ramps.</a:t>
            </a:r>
          </a:p>
          <a:p>
            <a:r>
              <a:rPr lang="en-US" sz="1200" dirty="0"/>
              <a:t>Spikes are most prevalent at high current and low to moderate ramp rates (below ~10ish kA).</a:t>
            </a:r>
          </a:p>
          <a:p>
            <a:pPr marL="285750" indent="-285750">
              <a:buFont typeface="Arial" panose="020B0604020202020204" pitchFamily="34" charset="0"/>
              <a:buChar char="•"/>
            </a:pPr>
            <a:r>
              <a:rPr lang="en-US" sz="1200" dirty="0"/>
              <a:t>I presume this is a mechanical hysteresis behavior with frictional forces preventing motion at lower current. </a:t>
            </a:r>
          </a:p>
        </p:txBody>
      </p:sp>
      <p:sp>
        <p:nvSpPr>
          <p:cNvPr id="4" name="Date Placeholder 3">
            <a:extLst>
              <a:ext uri="{FF2B5EF4-FFF2-40B4-BE49-F238E27FC236}">
                <a16:creationId xmlns:a16="http://schemas.microsoft.com/office/drawing/2014/main" id="{AA781A37-ADCA-43C1-7342-0E8A125E970B}"/>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78EDD311-C5C3-83C5-8C90-96C215FD0788}"/>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A1366B59-0F20-A11E-4253-88FEAB1045CF}"/>
              </a:ext>
            </a:extLst>
          </p:cNvPr>
          <p:cNvSpPr>
            <a:spLocks noGrp="1"/>
          </p:cNvSpPr>
          <p:nvPr>
            <p:ph type="sldNum" sz="quarter" idx="18"/>
          </p:nvPr>
        </p:nvSpPr>
        <p:spPr/>
        <p:txBody>
          <a:bodyPr/>
          <a:lstStyle/>
          <a:p>
            <a:pPr>
              <a:defRPr/>
            </a:pPr>
            <a:fld id="{979A04A2-726F-2143-A443-7788AF27176E}" type="slidenum">
              <a:rPr lang="en-US" smtClean="0"/>
              <a:pPr>
                <a:defRPr/>
              </a:pPr>
              <a:t>6</a:t>
            </a:fld>
            <a:endParaRPr lang="en-US" dirty="0"/>
          </a:p>
        </p:txBody>
      </p:sp>
      <p:sp>
        <p:nvSpPr>
          <p:cNvPr id="7" name="Title 6">
            <a:extLst>
              <a:ext uri="{FF2B5EF4-FFF2-40B4-BE49-F238E27FC236}">
                <a16:creationId xmlns:a16="http://schemas.microsoft.com/office/drawing/2014/main" id="{4B8DB438-66E6-1BDE-B7C8-919C6A39F9E8}"/>
              </a:ext>
            </a:extLst>
          </p:cNvPr>
          <p:cNvSpPr>
            <a:spLocks noGrp="1"/>
          </p:cNvSpPr>
          <p:nvPr>
            <p:ph type="title"/>
          </p:nvPr>
        </p:nvSpPr>
        <p:spPr/>
        <p:txBody>
          <a:bodyPr/>
          <a:lstStyle/>
          <a:p>
            <a:r>
              <a:rPr lang="en-US" dirty="0"/>
              <a:t>Adding Channels</a:t>
            </a:r>
          </a:p>
        </p:txBody>
      </p:sp>
      <p:pic>
        <p:nvPicPr>
          <p:cNvPr id="11" name="Content Placeholder 8">
            <a:extLst>
              <a:ext uri="{FF2B5EF4-FFF2-40B4-BE49-F238E27FC236}">
                <a16:creationId xmlns:a16="http://schemas.microsoft.com/office/drawing/2014/main" id="{0086F752-CF41-9F87-27F8-C1327E8AFB45}"/>
              </a:ext>
            </a:extLst>
          </p:cNvPr>
          <p:cNvPicPr>
            <a:picLocks noGrp="1" noChangeAspect="1"/>
          </p:cNvPicPr>
          <p:nvPr>
            <p:ph sz="half" idx="15"/>
          </p:nvPr>
        </p:nvPicPr>
        <p:blipFill>
          <a:blip r:embed="rId2"/>
          <a:stretch>
            <a:fillRect/>
          </a:stretch>
        </p:blipFill>
        <p:spPr>
          <a:xfrm>
            <a:off x="4022725" y="725489"/>
            <a:ext cx="4705349" cy="3529012"/>
          </a:xfrm>
        </p:spPr>
      </p:pic>
    </p:spTree>
    <p:extLst>
      <p:ext uri="{BB962C8B-B14F-4D97-AF65-F5344CB8AC3E}">
        <p14:creationId xmlns:p14="http://schemas.microsoft.com/office/powerpoint/2010/main" val="767003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4th Superconducting Magnet Test Facilities Workshop &amp; 2nd Workshop on Instrumentation and Diagnostics for Superconducting Magnets">
            <a:extLst>
              <a:ext uri="{FF2B5EF4-FFF2-40B4-BE49-F238E27FC236}">
                <a16:creationId xmlns:a16="http://schemas.microsoft.com/office/drawing/2014/main" id="{1BFF3DB0-671C-0688-1DCE-DA741D1E1B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6909" y="226599"/>
            <a:ext cx="2836539" cy="1893029"/>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a16="http://schemas.microsoft.com/office/drawing/2014/main" id="{1AD4C8B3-A5FC-9C41-A2FC-C2B75EF58317}"/>
              </a:ext>
            </a:extLst>
          </p:cNvPr>
          <p:cNvSpPr>
            <a:spLocks noGrp="1"/>
          </p:cNvSpPr>
          <p:nvPr>
            <p:ph type="body" sz="half" idx="2"/>
          </p:nvPr>
        </p:nvSpPr>
        <p:spPr/>
        <p:txBody>
          <a:bodyPr/>
          <a:lstStyle/>
          <a:p>
            <a:r>
              <a:rPr lang="en-US" dirty="0"/>
              <a:t>Following in work done at CERN by </a:t>
            </a:r>
            <a:r>
              <a:rPr lang="en-US" sz="1400" dirty="0">
                <a:hlinkClick r:id="rId3"/>
              </a:rPr>
              <a:t>Gerard </a:t>
            </a:r>
            <a:r>
              <a:rPr lang="en-US" sz="1400" dirty="0" err="1">
                <a:hlinkClick r:id="rId3"/>
              </a:rPr>
              <a:t>Willering</a:t>
            </a:r>
            <a:r>
              <a:rPr lang="en-US" sz="1400" dirty="0">
                <a:hlinkClick r:id="rId3"/>
              </a:rPr>
              <a:t>-</a:t>
            </a:r>
            <a:r>
              <a:rPr lang="nl-NL" sz="1400" i="1" dirty="0">
                <a:hlinkClick r:id="rId3"/>
              </a:rPr>
              <a:t>Transients and quantification of Coil Displacement in Accelerator Magnets</a:t>
            </a:r>
            <a:r>
              <a:rPr lang="en-US" i="1" dirty="0">
                <a:hlinkClick r:id="rId3"/>
              </a:rPr>
              <a:t> </a:t>
            </a:r>
            <a:r>
              <a:rPr lang="en-US" dirty="0"/>
              <a:t>, it may be possible to determine coil motion from voltage spikes/current dips</a:t>
            </a:r>
          </a:p>
          <a:p>
            <a:endParaRPr lang="en-US" dirty="0"/>
          </a:p>
          <a:p>
            <a:pPr marL="285750" indent="-285750">
              <a:buFont typeface="Arial" panose="020B0604020202020204" pitchFamily="34" charset="0"/>
              <a:buChar char="•"/>
            </a:pPr>
            <a:r>
              <a:rPr lang="en-US" dirty="0"/>
              <a:t>Likely need good resolution on the current channel, likely in the mA range.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Our current measurement is shown to the right</a:t>
            </a:r>
          </a:p>
          <a:p>
            <a:pPr marL="742950" lvl="1" indent="-285750">
              <a:buFont typeface="Arial" panose="020B0604020202020204" pitchFamily="34" charset="0"/>
              <a:buChar char="•"/>
            </a:pPr>
            <a:r>
              <a:rPr lang="en-US" dirty="0"/>
              <a:t>~+/- 20A</a:t>
            </a:r>
          </a:p>
          <a:p>
            <a:pPr marL="742950" lvl="1" indent="-285750">
              <a:buFont typeface="Arial" panose="020B0604020202020204" pitchFamily="34" charset="0"/>
              <a:buChar char="•"/>
            </a:pPr>
            <a:r>
              <a:rPr lang="en-US" dirty="0"/>
              <a:t>Low </a:t>
            </a:r>
            <a:r>
              <a:rPr lang="en-US"/>
              <a:t>measurement resolution (10A)</a:t>
            </a:r>
            <a:endParaRPr lang="en-US" dirty="0"/>
          </a:p>
          <a:p>
            <a:pPr marL="742950" lvl="1" indent="-285750">
              <a:buFont typeface="Arial" panose="020B0604020202020204" pitchFamily="34" charset="0"/>
              <a:buChar char="•"/>
            </a:pPr>
            <a:r>
              <a:rPr lang="en-US" dirty="0"/>
              <a:t>~3 orders of magnitude higher than we would like</a:t>
            </a:r>
          </a:p>
          <a:p>
            <a:endParaRPr lang="en-US" dirty="0"/>
          </a:p>
        </p:txBody>
      </p:sp>
      <p:sp>
        <p:nvSpPr>
          <p:cNvPr id="4" name="Date Placeholder 3">
            <a:extLst>
              <a:ext uri="{FF2B5EF4-FFF2-40B4-BE49-F238E27FC236}">
                <a16:creationId xmlns:a16="http://schemas.microsoft.com/office/drawing/2014/main" id="{1CCA62F8-CB42-C947-C0E0-DB006220AA47}"/>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61FA36E4-D516-9139-3AEB-F58BC6A49FEB}"/>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6026934B-ABE1-69E0-706A-B5EF92BCA8A3}"/>
              </a:ext>
            </a:extLst>
          </p:cNvPr>
          <p:cNvSpPr>
            <a:spLocks noGrp="1"/>
          </p:cNvSpPr>
          <p:nvPr>
            <p:ph type="sldNum" sz="quarter" idx="18"/>
          </p:nvPr>
        </p:nvSpPr>
        <p:spPr/>
        <p:txBody>
          <a:bodyPr/>
          <a:lstStyle/>
          <a:p>
            <a:pPr>
              <a:defRPr/>
            </a:pPr>
            <a:fld id="{979A04A2-726F-2143-A443-7788AF27176E}" type="slidenum">
              <a:rPr lang="en-US" smtClean="0"/>
              <a:pPr>
                <a:defRPr/>
              </a:pPr>
              <a:t>7</a:t>
            </a:fld>
            <a:endParaRPr lang="en-US" dirty="0"/>
          </a:p>
        </p:txBody>
      </p:sp>
      <p:sp>
        <p:nvSpPr>
          <p:cNvPr id="7" name="Title 6">
            <a:extLst>
              <a:ext uri="{FF2B5EF4-FFF2-40B4-BE49-F238E27FC236}">
                <a16:creationId xmlns:a16="http://schemas.microsoft.com/office/drawing/2014/main" id="{0830B5ED-EA45-6BC9-7F66-C9AD354674A9}"/>
              </a:ext>
            </a:extLst>
          </p:cNvPr>
          <p:cNvSpPr>
            <a:spLocks noGrp="1"/>
          </p:cNvSpPr>
          <p:nvPr>
            <p:ph type="title"/>
          </p:nvPr>
        </p:nvSpPr>
        <p:spPr/>
        <p:txBody>
          <a:bodyPr/>
          <a:lstStyle/>
          <a:p>
            <a:endParaRPr lang="en-US"/>
          </a:p>
        </p:txBody>
      </p:sp>
      <p:pic>
        <p:nvPicPr>
          <p:cNvPr id="13" name="Content Placeholder 12">
            <a:extLst>
              <a:ext uri="{FF2B5EF4-FFF2-40B4-BE49-F238E27FC236}">
                <a16:creationId xmlns:a16="http://schemas.microsoft.com/office/drawing/2014/main" id="{4FE29475-A9B5-CDA5-E530-1774DDE3263D}"/>
              </a:ext>
            </a:extLst>
          </p:cNvPr>
          <p:cNvPicPr>
            <a:picLocks noGrp="1" noChangeAspect="1"/>
          </p:cNvPicPr>
          <p:nvPr>
            <p:ph sz="half" idx="15"/>
          </p:nvPr>
        </p:nvPicPr>
        <p:blipFill>
          <a:blip r:embed="rId4"/>
          <a:stretch>
            <a:fillRect/>
          </a:stretch>
        </p:blipFill>
        <p:spPr>
          <a:xfrm>
            <a:off x="5042383" y="2116449"/>
            <a:ext cx="2889057" cy="2166793"/>
          </a:xfrm>
        </p:spPr>
      </p:pic>
      <p:sp>
        <p:nvSpPr>
          <p:cNvPr id="14" name="TextBox 13">
            <a:extLst>
              <a:ext uri="{FF2B5EF4-FFF2-40B4-BE49-F238E27FC236}">
                <a16:creationId xmlns:a16="http://schemas.microsoft.com/office/drawing/2014/main" id="{2C8A14EE-3A95-5449-CCF8-9909BC263693}"/>
              </a:ext>
            </a:extLst>
          </p:cNvPr>
          <p:cNvSpPr txBox="1"/>
          <p:nvPr/>
        </p:nvSpPr>
        <p:spPr>
          <a:xfrm>
            <a:off x="4849092" y="4281828"/>
            <a:ext cx="3401291" cy="3385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600" dirty="0"/>
              <a:t>Example current signal from VMTF</a:t>
            </a:r>
          </a:p>
        </p:txBody>
      </p:sp>
    </p:spTree>
    <p:extLst>
      <p:ext uri="{BB962C8B-B14F-4D97-AF65-F5344CB8AC3E}">
        <p14:creationId xmlns:p14="http://schemas.microsoft.com/office/powerpoint/2010/main" val="565836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17A1659-6695-91A6-F971-17955B371BFF}"/>
              </a:ext>
            </a:extLst>
          </p:cNvPr>
          <p:cNvSpPr>
            <a:spLocks noGrp="1"/>
          </p:cNvSpPr>
          <p:nvPr>
            <p:ph type="body" sz="half" idx="2"/>
          </p:nvPr>
        </p:nvSpPr>
        <p:spPr/>
        <p:txBody>
          <a:bodyPr/>
          <a:lstStyle/>
          <a:p>
            <a:r>
              <a:rPr lang="en-US" dirty="0"/>
              <a:t>DC Coupled Current channel smoothed and subtracted on 0-10V transducer output at 3 kA/volt</a:t>
            </a:r>
          </a:p>
          <a:p>
            <a:pPr marL="285750" indent="-285750">
              <a:buFont typeface="Arial" panose="020B0604020202020204" pitchFamily="34" charset="0"/>
              <a:buChar char="•"/>
            </a:pPr>
            <a:r>
              <a:rPr lang="en-US" dirty="0"/>
              <a:t>Not enough resolution to determine anything at this point</a:t>
            </a:r>
          </a:p>
          <a:p>
            <a:endParaRPr lang="en-US" dirty="0"/>
          </a:p>
        </p:txBody>
      </p:sp>
      <p:pic>
        <p:nvPicPr>
          <p:cNvPr id="9" name="Content Placeholder 8">
            <a:extLst>
              <a:ext uri="{FF2B5EF4-FFF2-40B4-BE49-F238E27FC236}">
                <a16:creationId xmlns:a16="http://schemas.microsoft.com/office/drawing/2014/main" id="{F9AD221D-844C-A1D9-758C-AEBD2D08D88D}"/>
              </a:ext>
            </a:extLst>
          </p:cNvPr>
          <p:cNvPicPr>
            <a:picLocks noGrp="1" noChangeAspect="1"/>
          </p:cNvPicPr>
          <p:nvPr>
            <p:ph sz="half" idx="15"/>
          </p:nvPr>
        </p:nvPicPr>
        <p:blipFill>
          <a:blip r:embed="rId2"/>
          <a:stretch>
            <a:fillRect/>
          </a:stretch>
        </p:blipFill>
        <p:spPr>
          <a:xfrm>
            <a:off x="3543300" y="864311"/>
            <a:ext cx="5346700" cy="3476790"/>
          </a:xfrm>
        </p:spPr>
      </p:pic>
      <p:sp>
        <p:nvSpPr>
          <p:cNvPr id="4" name="Date Placeholder 3">
            <a:extLst>
              <a:ext uri="{FF2B5EF4-FFF2-40B4-BE49-F238E27FC236}">
                <a16:creationId xmlns:a16="http://schemas.microsoft.com/office/drawing/2014/main" id="{85BE1C23-6A3C-5FA5-4CC1-8C77D0F82DE2}"/>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844E509A-4C67-9478-B2AA-FD25864912B4}"/>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E565D291-59EC-E41E-77AA-7B46CCB75716}"/>
              </a:ext>
            </a:extLst>
          </p:cNvPr>
          <p:cNvSpPr>
            <a:spLocks noGrp="1"/>
          </p:cNvSpPr>
          <p:nvPr>
            <p:ph type="sldNum" sz="quarter" idx="18"/>
          </p:nvPr>
        </p:nvSpPr>
        <p:spPr/>
        <p:txBody>
          <a:bodyPr/>
          <a:lstStyle/>
          <a:p>
            <a:pPr>
              <a:defRPr/>
            </a:pPr>
            <a:fld id="{979A04A2-726F-2143-A443-7788AF27176E}" type="slidenum">
              <a:rPr lang="en-US" smtClean="0"/>
              <a:pPr>
                <a:defRPr/>
              </a:pPr>
              <a:t>8</a:t>
            </a:fld>
            <a:endParaRPr lang="en-US" dirty="0"/>
          </a:p>
        </p:txBody>
      </p:sp>
      <p:sp>
        <p:nvSpPr>
          <p:cNvPr id="7" name="Title 6">
            <a:extLst>
              <a:ext uri="{FF2B5EF4-FFF2-40B4-BE49-F238E27FC236}">
                <a16:creationId xmlns:a16="http://schemas.microsoft.com/office/drawing/2014/main" id="{C6C415F1-D2F4-EE23-DC3D-CAD7DF7D58DF}"/>
              </a:ext>
            </a:extLst>
          </p:cNvPr>
          <p:cNvSpPr>
            <a:spLocks noGrp="1"/>
          </p:cNvSpPr>
          <p:nvPr>
            <p:ph type="title"/>
          </p:nvPr>
        </p:nvSpPr>
        <p:spPr/>
        <p:txBody>
          <a:bodyPr/>
          <a:lstStyle/>
          <a:p>
            <a:r>
              <a:rPr lang="en-US" dirty="0"/>
              <a:t>Early Correction/smoothing of current channel (</a:t>
            </a:r>
            <a:r>
              <a:rPr lang="en-US" dirty="0" err="1"/>
              <a:t>fullscale</a:t>
            </a:r>
            <a:r>
              <a:rPr lang="en-US" dirty="0"/>
              <a:t>)</a:t>
            </a:r>
          </a:p>
        </p:txBody>
      </p:sp>
    </p:spTree>
    <p:extLst>
      <p:ext uri="{BB962C8B-B14F-4D97-AF65-F5344CB8AC3E}">
        <p14:creationId xmlns:p14="http://schemas.microsoft.com/office/powerpoint/2010/main" val="3087972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BE0993-B2BF-9CFE-A168-1CB099A283AE}"/>
              </a:ext>
            </a:extLst>
          </p:cNvPr>
          <p:cNvSpPr>
            <a:spLocks noGrp="1"/>
          </p:cNvSpPr>
          <p:nvPr>
            <p:ph type="body" sz="half" idx="2"/>
          </p:nvPr>
        </p:nvSpPr>
        <p:spPr/>
        <p:txBody>
          <a:bodyPr/>
          <a:lstStyle/>
          <a:p>
            <a:r>
              <a:rPr lang="en-US" dirty="0"/>
              <a:t>After some unsuccessful processing of the power supply signal, we added a traditional current clamp (Rogowski coil). The Rogowski coil rejects DC and only shows AC component of signal.</a:t>
            </a:r>
          </a:p>
          <a:p>
            <a:pPr marL="285750" indent="-285750">
              <a:buFont typeface="Arial" panose="020B0604020202020204" pitchFamily="34" charset="0"/>
              <a:buChar char="•"/>
            </a:pPr>
            <a:r>
              <a:rPr lang="en-US" dirty="0"/>
              <a:t>Clamp Installed on + lead</a:t>
            </a:r>
          </a:p>
          <a:p>
            <a:pPr marL="285750" indent="-285750">
              <a:buFont typeface="Arial" panose="020B0604020202020204" pitchFamily="34" charset="0"/>
              <a:buChar char="•"/>
            </a:pPr>
            <a:r>
              <a:rPr lang="en-US" dirty="0"/>
              <a:t>Positive direction oriented towards magnet</a:t>
            </a:r>
          </a:p>
          <a:p>
            <a:pPr marL="285750" indent="-285750">
              <a:buFont typeface="Arial" panose="020B0604020202020204" pitchFamily="34" charset="0"/>
              <a:buChar char="•"/>
            </a:pPr>
            <a:r>
              <a:rPr lang="en-US" dirty="0"/>
              <a:t>Fluke I3000s, 10 Hz to 100 kHz</a:t>
            </a:r>
          </a:p>
          <a:p>
            <a:pPr marL="742950" lvl="1" indent="-285750">
              <a:buFont typeface="Arial" panose="020B0604020202020204" pitchFamily="34" charset="0"/>
              <a:buChar char="•"/>
            </a:pPr>
            <a:r>
              <a:rPr lang="en-US" dirty="0"/>
              <a:t>Set to 10 mV/Amp</a:t>
            </a:r>
          </a:p>
          <a:p>
            <a:pPr marL="742950" lvl="1" indent="-285750">
              <a:buFont typeface="Arial" panose="020B0604020202020204" pitchFamily="34" charset="0"/>
              <a:buChar char="•"/>
            </a:pPr>
            <a:r>
              <a:rPr lang="en-US" dirty="0"/>
              <a:t>Connected to picoscope</a:t>
            </a:r>
          </a:p>
          <a:p>
            <a:pPr marL="742950" lvl="1" indent="-285750">
              <a:buFont typeface="Arial" panose="020B0604020202020204" pitchFamily="34" charset="0"/>
              <a:buChar char="•"/>
            </a:pPr>
            <a:r>
              <a:rPr lang="en-US" dirty="0"/>
              <a:t>A bit broken, but still functional. Held together with electrical tape.</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endParaRPr lang="en-US" dirty="0"/>
          </a:p>
        </p:txBody>
      </p:sp>
      <p:sp>
        <p:nvSpPr>
          <p:cNvPr id="4" name="Date Placeholder 3">
            <a:extLst>
              <a:ext uri="{FF2B5EF4-FFF2-40B4-BE49-F238E27FC236}">
                <a16:creationId xmlns:a16="http://schemas.microsoft.com/office/drawing/2014/main" id="{CFB0D617-2060-D8AD-7FEA-627C0080B5F4}"/>
              </a:ext>
            </a:extLst>
          </p:cNvPr>
          <p:cNvSpPr>
            <a:spLocks noGrp="1"/>
          </p:cNvSpPr>
          <p:nvPr>
            <p:ph type="dt" sz="half" idx="16"/>
          </p:nvPr>
        </p:nvSpPr>
        <p:spPr/>
        <p:txBody>
          <a:bodyPr/>
          <a:lstStyle/>
          <a:p>
            <a:pPr>
              <a:defRPr/>
            </a:pPr>
            <a:r>
              <a:rPr lang="en-US"/>
              <a:t>4/4/2025</a:t>
            </a:r>
            <a:endParaRPr lang="en-US" dirty="0"/>
          </a:p>
        </p:txBody>
      </p:sp>
      <p:sp>
        <p:nvSpPr>
          <p:cNvPr id="5" name="Footer Placeholder 4">
            <a:extLst>
              <a:ext uri="{FF2B5EF4-FFF2-40B4-BE49-F238E27FC236}">
                <a16:creationId xmlns:a16="http://schemas.microsoft.com/office/drawing/2014/main" id="{10B3278A-264E-3E66-B48D-92F98C8A77BD}"/>
              </a:ext>
            </a:extLst>
          </p:cNvPr>
          <p:cNvSpPr>
            <a:spLocks noGrp="1"/>
          </p:cNvSpPr>
          <p:nvPr>
            <p:ph type="ftr" sz="quarter" idx="17"/>
          </p:nvPr>
        </p:nvSpPr>
        <p:spPr/>
        <p:txBody>
          <a:bodyPr/>
          <a:lstStyle/>
          <a:p>
            <a:pPr>
              <a:defRPr/>
            </a:pPr>
            <a:r>
              <a:rPr lang="en-US"/>
              <a:t>S. Krave | Transient Current Measurements for SMCT1b</a:t>
            </a:r>
            <a:endParaRPr lang="en-US" b="1" dirty="0"/>
          </a:p>
        </p:txBody>
      </p:sp>
      <p:sp>
        <p:nvSpPr>
          <p:cNvPr id="6" name="Slide Number Placeholder 5">
            <a:extLst>
              <a:ext uri="{FF2B5EF4-FFF2-40B4-BE49-F238E27FC236}">
                <a16:creationId xmlns:a16="http://schemas.microsoft.com/office/drawing/2014/main" id="{0FE48A7D-D1D7-9ED5-2F02-4AD44DCFB0C6}"/>
              </a:ext>
            </a:extLst>
          </p:cNvPr>
          <p:cNvSpPr>
            <a:spLocks noGrp="1"/>
          </p:cNvSpPr>
          <p:nvPr>
            <p:ph type="sldNum" sz="quarter" idx="18"/>
          </p:nvPr>
        </p:nvSpPr>
        <p:spPr/>
        <p:txBody>
          <a:bodyPr/>
          <a:lstStyle/>
          <a:p>
            <a:pPr>
              <a:defRPr/>
            </a:pPr>
            <a:fld id="{979A04A2-726F-2143-A443-7788AF27176E}" type="slidenum">
              <a:rPr lang="en-US" smtClean="0"/>
              <a:pPr>
                <a:defRPr/>
              </a:pPr>
              <a:t>9</a:t>
            </a:fld>
            <a:endParaRPr lang="en-US" dirty="0"/>
          </a:p>
        </p:txBody>
      </p:sp>
      <p:sp>
        <p:nvSpPr>
          <p:cNvPr id="7" name="Title 6">
            <a:extLst>
              <a:ext uri="{FF2B5EF4-FFF2-40B4-BE49-F238E27FC236}">
                <a16:creationId xmlns:a16="http://schemas.microsoft.com/office/drawing/2014/main" id="{089D1A12-952C-0939-78B9-E6FBA131B3E0}"/>
              </a:ext>
            </a:extLst>
          </p:cNvPr>
          <p:cNvSpPr>
            <a:spLocks noGrp="1"/>
          </p:cNvSpPr>
          <p:nvPr>
            <p:ph type="title"/>
          </p:nvPr>
        </p:nvSpPr>
        <p:spPr/>
        <p:txBody>
          <a:bodyPr/>
          <a:lstStyle/>
          <a:p>
            <a:r>
              <a:rPr lang="en-US" dirty="0"/>
              <a:t>Transient Current Measurement for Last Quenches</a:t>
            </a:r>
          </a:p>
        </p:txBody>
      </p:sp>
      <p:pic>
        <p:nvPicPr>
          <p:cNvPr id="1026" name="Picture 2">
            <a:extLst>
              <a:ext uri="{FF2B5EF4-FFF2-40B4-BE49-F238E27FC236}">
                <a16:creationId xmlns:a16="http://schemas.microsoft.com/office/drawing/2014/main" id="{C17D31FF-618F-20FF-6796-F62851E55251}"/>
              </a:ext>
            </a:extLst>
          </p:cNvPr>
          <p:cNvPicPr>
            <a:picLocks noGrp="1" noChangeAspect="1" noChangeArrowheads="1"/>
          </p:cNvPicPr>
          <p:nvPr>
            <p:ph sz="half" idx="15"/>
          </p:nvPr>
        </p:nvPicPr>
        <p:blipFill>
          <a:blip r:embed="rId2">
            <a:extLst>
              <a:ext uri="{28A0092B-C50C-407E-A947-70E740481C1C}">
                <a14:useLocalDpi xmlns:a14="http://schemas.microsoft.com/office/drawing/2010/main" val="0"/>
              </a:ext>
            </a:extLst>
          </a:blip>
          <a:srcRect/>
          <a:stretch>
            <a:fillRect/>
          </a:stretch>
        </p:blipFill>
        <p:spPr bwMode="auto">
          <a:xfrm>
            <a:off x="3705225" y="719138"/>
            <a:ext cx="5022849" cy="376713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FA03207-F853-731B-9C03-FE4D6F6973E6}"/>
              </a:ext>
            </a:extLst>
          </p:cNvPr>
          <p:cNvPicPr>
            <a:picLocks noChangeAspect="1"/>
          </p:cNvPicPr>
          <p:nvPr/>
        </p:nvPicPr>
        <p:blipFill>
          <a:blip r:embed="rId3"/>
          <a:stretch>
            <a:fillRect/>
          </a:stretch>
        </p:blipFill>
        <p:spPr>
          <a:xfrm rot="5400000">
            <a:off x="3899639" y="2602758"/>
            <a:ext cx="1688973" cy="2077801"/>
          </a:xfrm>
          <a:prstGeom prst="rect">
            <a:avLst/>
          </a:prstGeom>
        </p:spPr>
      </p:pic>
    </p:spTree>
    <p:extLst>
      <p:ext uri="{BB962C8B-B14F-4D97-AF65-F5344CB8AC3E}">
        <p14:creationId xmlns:p14="http://schemas.microsoft.com/office/powerpoint/2010/main" val="3493926715"/>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CC0BA59F-F041-4A4A-B5A7-70988B318AC9}" vid="{1D599B4C-3A8E-4AAF-AAD1-A724804068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AC8B11773DC345A6A7B1699CFCF121" ma:contentTypeVersion="17" ma:contentTypeDescription="Create a new document." ma:contentTypeScope="" ma:versionID="c6c0cbdbf797efe421e5378ad95f8212">
  <xsd:schema xmlns:xsd="http://www.w3.org/2001/XMLSchema" xmlns:xs="http://www.w3.org/2001/XMLSchema" xmlns:p="http://schemas.microsoft.com/office/2006/metadata/properties" xmlns:ns1="http://schemas.microsoft.com/sharepoint/v3" xmlns:ns3="35dea4f2-4136-4079-8218-3362b26dfbf2" xmlns:ns4="87d35bd7-cc13-486d-92f0-24078e59316b" targetNamespace="http://schemas.microsoft.com/office/2006/metadata/properties" ma:root="true" ma:fieldsID="d0f086e0ce6f8177c7f61b9b4105fea8" ns1:_="" ns3:_="" ns4:_="">
    <xsd:import namespace="http://schemas.microsoft.com/sharepoint/v3"/>
    <xsd:import namespace="35dea4f2-4136-4079-8218-3362b26dfbf2"/>
    <xsd:import namespace="87d35bd7-cc13-486d-92f0-24078e59316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1:_ip_UnifiedCompliancePolicyProperties" minOccurs="0"/>
                <xsd:element ref="ns1:_ip_UnifiedCompliancePolicyUIAction" minOccurs="0"/>
                <xsd:element ref="ns4:MediaServiceAutoTags" minOccurs="0"/>
                <xsd:element ref="ns4:MediaServiceOCR" minOccurs="0"/>
                <xsd:element ref="ns4:MediaServiceGenerationTime" minOccurs="0"/>
                <xsd:element ref="ns4:MediaServiceEventHashCode" minOccurs="0"/>
                <xsd:element ref="ns4:_activity" minOccurs="0"/>
                <xsd:element ref="ns4:MediaServiceObjectDetectorVersions" minOccurs="0"/>
                <xsd:element ref="ns4:MediaServiceSystemTags"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Unified Compliance Policy Properties" ma:hidden="true" ma:internalName="_ip_UnifiedCompliancePolicyProperties">
      <xsd:simpleType>
        <xsd:restriction base="dms:Note"/>
      </xsd:simpleType>
    </xsd:element>
    <xsd:element name="_ip_UnifiedCompliancePolicyUIAction" ma:index="1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5dea4f2-4136-4079-8218-3362b26dfbf2"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7d35bd7-cc13-486d-92f0-24078e59316b"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activity" ma:index="20" nillable="true" ma:displayName="_activity" ma:hidden="true" ma:internalName="_activity">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LengthInSeconds" ma:index="23" nillable="true" ma:displayName="MediaLengthInSeconds" ma:hidden="true" ma:internalName="MediaLengthInSeconds" ma:readOnly="true">
      <xsd:simpleType>
        <xsd:restriction base="dms:Unknown"/>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activity xmlns="87d35bd7-cc13-486d-92f0-24078e59316b"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055FD5B8-DB9D-4D67-90AF-348D5A9635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5dea4f2-4136-4079-8218-3362b26dfbf2"/>
    <ds:schemaRef ds:uri="87d35bd7-cc13-486d-92f0-24078e593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52231C9-F836-48FD-B2CE-B65338CA7C0E}">
  <ds:schemaRefs>
    <ds:schemaRef ds:uri="http://schemas.microsoft.com/sharepoint/v3/contenttype/forms"/>
  </ds:schemaRefs>
</ds:datastoreItem>
</file>

<file path=customXml/itemProps3.xml><?xml version="1.0" encoding="utf-8"?>
<ds:datastoreItem xmlns:ds="http://schemas.openxmlformats.org/officeDocument/2006/customXml" ds:itemID="{FE2E91D0-DD9B-4CEB-8AEE-54CF4B92116E}">
  <ds:schemaRefs>
    <ds:schemaRef ds:uri="http://purl.org/dc/elements/1.1/"/>
    <ds:schemaRef ds:uri="http://schemas.microsoft.com/office/2006/metadata/properties"/>
    <ds:schemaRef ds:uri="http://schemas.microsoft.com/office/infopath/2007/PartnerControls"/>
    <ds:schemaRef ds:uri="http://schemas.microsoft.com/sharepoint/v3"/>
    <ds:schemaRef ds:uri="http://purl.org/dc/terms/"/>
    <ds:schemaRef ds:uri="http://schemas.microsoft.com/office/2006/documentManagement/types"/>
    <ds:schemaRef ds:uri="http://schemas.openxmlformats.org/package/2006/metadata/core-properties"/>
    <ds:schemaRef ds:uri="87d35bd7-cc13-486d-92f0-24078e59316b"/>
    <ds:schemaRef ds:uri="35dea4f2-4136-4079-8218-3362b26dfbf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FNAL_PowerPoint_16x9_100716</Template>
  <TotalTime>80346</TotalTime>
  <Words>1991</Words>
  <Application>Microsoft Office PowerPoint</Application>
  <PresentationFormat>On-screen Show (16:9)</PresentationFormat>
  <Paragraphs>236</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Cambria Math</vt:lpstr>
      <vt:lpstr>Helvetica</vt:lpstr>
      <vt:lpstr>HelveticaNeue Regular</vt:lpstr>
      <vt:lpstr>Menlo</vt:lpstr>
      <vt:lpstr>Fermilab_PPT_090915</vt:lpstr>
      <vt:lpstr>PowerPoint Presentation</vt:lpstr>
      <vt:lpstr>SMCT1b</vt:lpstr>
      <vt:lpstr>Magnet instrumentation</vt:lpstr>
      <vt:lpstr>Magnet Behavior</vt:lpstr>
      <vt:lpstr>Example “Fake” acoustic data</vt:lpstr>
      <vt:lpstr>Adding Channels</vt:lpstr>
      <vt:lpstr>PowerPoint Presentation</vt:lpstr>
      <vt:lpstr>Early Correction/smoothing of current channel (fullscale)</vt:lpstr>
      <vt:lpstr>Transient Current Measurement for Last Quenches</vt:lpstr>
      <vt:lpstr>PowerPoint Presentation</vt:lpstr>
      <vt:lpstr>Example Data from Non-quench Spike</vt:lpstr>
      <vt:lpstr>Determining displacement via conservation of energy</vt:lpstr>
      <vt:lpstr>Calculating Inductance</vt:lpstr>
      <vt:lpstr>Ramp 55: Data collected with normal ramp and AC Current measurement</vt:lpstr>
      <vt:lpstr>Cross checking with strain gages</vt:lpstr>
      <vt:lpstr>This spike behavior is reversible</vt:lpstr>
      <vt:lpstr>PowerPoint Presentation</vt:lpstr>
      <vt:lpstr>Converting halfcoil to similar units (by multiplying by IOP)</vt:lpstr>
      <vt:lpstr>Event 18 (Raw data) The Quench</vt:lpstr>
      <vt:lpstr>Event 18 with filtered curves</vt:lpstr>
      <vt:lpstr>PowerPoint Presentation</vt:lpstr>
      <vt:lpstr>Timing</vt:lpstr>
      <vt:lpstr>Noise reduction in signals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T. Krave</dc:creator>
  <cp:lastModifiedBy>Steven T. Krave</cp:lastModifiedBy>
  <cp:revision>32</cp:revision>
  <cp:lastPrinted>2023-05-17T19:54:00Z</cp:lastPrinted>
  <dcterms:created xsi:type="dcterms:W3CDTF">2022-06-14T18:36:11Z</dcterms:created>
  <dcterms:modified xsi:type="dcterms:W3CDTF">2025-04-04T07:17:44Z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0x01010077AC8B11773DC345A6A7B1699CFCF121</vt:lpwstr>
  </property>
</Properties>
</file>