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  <p:sldId id="785" r:id="rId4"/>
    <p:sldId id="805" r:id="rId5"/>
    <p:sldId id="806" r:id="rId6"/>
    <p:sldId id="807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xim Martchevskii" initials="MM" lastIdx="1" clrIdx="0">
    <p:extLst>
      <p:ext uri="{19B8F6BF-5375-455C-9EA6-DF929625EA0E}">
        <p15:presenceInfo xmlns:p15="http://schemas.microsoft.com/office/powerpoint/2012/main" userId="S-1-5-21-1715567821-1060284298-725345543-3114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14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120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67442-C125-4433-BEB1-5F56A68208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5F3C5DB-1375-499B-A527-E458C4F769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1B7493-025E-4C7E-97B7-479AA341FC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55F3E-D3CB-443F-89EB-D6E1474D6930}" type="datetimeFigureOut">
              <a:rPr lang="en-US" smtClean="0"/>
              <a:t>4/2/2025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F45BA2-D8E5-4CAB-8121-5EE04FF689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65B37D-10B7-4D30-ADA3-39C554C743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F3E67-2E6A-41BA-A42A-D129B32DE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5620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12A52A-E087-4C0C-BB10-D11E437351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93FE7DE-6073-4D7C-B669-32F142BB50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B11F23-2F7F-4D5F-9552-0CCBCD0804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55F3E-D3CB-443F-89EB-D6E1474D6930}" type="datetimeFigureOut">
              <a:rPr lang="en-US" smtClean="0"/>
              <a:t>4/2/2025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812F70-2C44-4862-BEE0-06753EDDA8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255C5D-9F98-4AB5-8004-9AEA4C62D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F3E67-2E6A-41BA-A42A-D129B32DE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1070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61114DF-3919-41AF-A4BA-492C5343121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F66859C-51E6-4AF7-8CEA-D957F45B92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AD7F10-9EF0-4888-924A-0C9BD0209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55F3E-D3CB-443F-89EB-D6E1474D6930}" type="datetimeFigureOut">
              <a:rPr lang="en-US" smtClean="0"/>
              <a:t>4/2/2025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0956F6-3756-49FD-BFC6-88BA49CDB0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9AE21F-004F-4872-8177-CE3D9D676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F3E67-2E6A-41BA-A42A-D129B32DE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1578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BD9046-DC7A-4325-93B3-22F1C157B9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D3A84C-5FF2-4170-B0CD-DDE76C82A8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082D6C-67C4-471A-857A-BD12B85BD5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55F3E-D3CB-443F-89EB-D6E1474D6930}" type="datetimeFigureOut">
              <a:rPr lang="en-US" smtClean="0"/>
              <a:t>4/2/2025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B597C3-B178-4997-8D37-6933DA8421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101B8A-D35D-4870-852F-BB96620EAA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F3E67-2E6A-41BA-A42A-D129B32DE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6735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CC80D3-6803-4814-AD9C-E717D946C4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2207EF-D894-4ED0-8FEA-496120D9FC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14B85F-35E4-48B3-B72B-A1F435D87E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55F3E-D3CB-443F-89EB-D6E1474D6930}" type="datetimeFigureOut">
              <a:rPr lang="en-US" smtClean="0"/>
              <a:t>4/2/2025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0080FA-4839-414D-BFC2-E8623C0365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39D7CC-496C-4E40-84C0-0CA12222A3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F3E67-2E6A-41BA-A42A-D129B32DE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22440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9E5C31-57DB-4D0E-8D35-AF3D5B5A92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284FC8-51DB-4B0C-861E-69B090A463D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996CA76-ABAE-45BB-9759-2904892EA6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5BB67D-6922-4A6F-98E1-3F19283631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55F3E-D3CB-443F-89EB-D6E1474D6930}" type="datetimeFigureOut">
              <a:rPr lang="en-US" smtClean="0"/>
              <a:t>4/2/2025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4C3BB4-1845-4DFA-A42C-81A8B6833A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63F9BF-9AB0-465D-9AE7-11C559FB35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F3E67-2E6A-41BA-A42A-D129B32DE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8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59ED88-13C7-4F82-9113-1DDF2C1BCF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C1148B-188A-4118-BA52-033BFE8D67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D6F3F58-9238-4566-B1CD-403BD49A4E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8A95B78-50EB-4192-928E-6F8E97A786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7758F2D-054F-4AAB-9049-D27D434A890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7CD220F-A692-4A02-9773-76C6BA58DE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55F3E-D3CB-443F-89EB-D6E1474D6930}" type="datetimeFigureOut">
              <a:rPr lang="en-US" smtClean="0"/>
              <a:t>4/2/2025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DF1403-37FC-410F-9603-6717C43E8E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9AD7E8B-6222-4274-B2A8-E21F6B5771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F3E67-2E6A-41BA-A42A-D129B32DE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7640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3C082F-D597-45B1-9D3E-46DA71084A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A0EB9E8-D982-4F8D-BCFD-7AD193FB5D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55F3E-D3CB-443F-89EB-D6E1474D6930}" type="datetimeFigureOut">
              <a:rPr lang="en-US" smtClean="0"/>
              <a:t>4/2/2025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279719-F8A7-4777-874F-8800D153A7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39C526-2DBD-462E-AB12-790DE3FE3A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F3E67-2E6A-41BA-A42A-D129B32DE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5539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4DCE31E-7914-4AAA-88EB-6AF1205A75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55F3E-D3CB-443F-89EB-D6E1474D6930}" type="datetimeFigureOut">
              <a:rPr lang="en-US" smtClean="0"/>
              <a:t>4/2/2025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4E97EEC-62A3-4E51-A79E-7A8C71F99A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88ED2A-044A-4BBE-B0A4-18D02F0197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F3E67-2E6A-41BA-A42A-D129B32DE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3839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2B6458-67A1-437F-9732-6DD6497168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6584A1-B941-4401-8AD9-65EE103B4E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9604979-DF00-4696-A2BC-B03966D3B5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4A29B57-7198-4201-91D0-6845AFA295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55F3E-D3CB-443F-89EB-D6E1474D6930}" type="datetimeFigureOut">
              <a:rPr lang="en-US" smtClean="0"/>
              <a:t>4/2/2025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5F4523-9D87-4E33-A388-734ADA2ECB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7A1CE7-5A83-4977-BCC3-9A0A35EBBE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F3E67-2E6A-41BA-A42A-D129B32DE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2973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F4FCFE-D797-4E34-9057-0BDBFA7F20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F136E59-0B0F-4D9E-A8DD-27BF9FCDCC8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1755BF0-9431-43B8-AA90-0B22435022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2E7BC00-15AF-451A-B220-B308EA9DF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55F3E-D3CB-443F-89EB-D6E1474D6930}" type="datetimeFigureOut">
              <a:rPr lang="en-US" smtClean="0"/>
              <a:t>4/2/2025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7F6C5D-D9B5-49DD-B8FF-7C915ECEB5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D14501E-6CEB-4EDF-9C20-373E00BA6E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F3E67-2E6A-41BA-A42A-D129B32DE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2288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238E8E9-07A6-4B76-BA06-41B7C81CEC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67F9F6-6EF3-43EC-9EAA-EF5FB353B6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F44305-A352-4128-A09D-B177D101BB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D55F3E-D3CB-443F-89EB-D6E1474D6930}" type="datetimeFigureOut">
              <a:rPr lang="en-US" smtClean="0"/>
              <a:t>4/2/2025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BFAD20-4090-4747-8DF4-CB13DEA9C5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72AF78-99E3-42C4-B2E8-BB3035F229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CF3E67-2E6A-41BA-A42A-D129B32DE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531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0343ADE-40F7-47DC-BF46-CB0B6EB0C0F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789" r="2871" b="3852"/>
          <a:stretch/>
        </p:blipFill>
        <p:spPr>
          <a:xfrm>
            <a:off x="732544" y="312611"/>
            <a:ext cx="10418932" cy="605785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3F820C6-CE6B-FCF1-AEE9-D11A52BE58A4}"/>
              </a:ext>
            </a:extLst>
          </p:cNvPr>
          <p:cNvSpPr txBox="1"/>
          <p:nvPr/>
        </p:nvSpPr>
        <p:spPr>
          <a:xfrm>
            <a:off x="6831253" y="4612822"/>
            <a:ext cx="2965889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33 Participants</a:t>
            </a:r>
          </a:p>
          <a:p>
            <a:r>
              <a:rPr lang="en-US" dirty="0"/>
              <a:t>36 Presentations in 2.5 days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B4B4C77-5B8D-7A54-A86B-C73A5AE60CE2}"/>
              </a:ext>
            </a:extLst>
          </p:cNvPr>
          <p:cNvSpPr/>
          <p:nvPr/>
        </p:nvSpPr>
        <p:spPr>
          <a:xfrm>
            <a:off x="6831254" y="5352821"/>
            <a:ext cx="432022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https://idsm01.lbl.gov/timetablewithlinks/</a:t>
            </a:r>
          </a:p>
        </p:txBody>
      </p:sp>
    </p:spTree>
    <p:extLst>
      <p:ext uri="{BB962C8B-B14F-4D97-AF65-F5344CB8AC3E}">
        <p14:creationId xmlns:p14="http://schemas.microsoft.com/office/powerpoint/2010/main" val="7771774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03181" y="4286497"/>
            <a:ext cx="105272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Quench detection for HTS under extreme ac background/noise conditions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Way to detect the presence and accumulation of micro-cracks in HTS tapes in high-field solenoids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Ways to visualize and monitor current sharing in HTS cables, NI coils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03181" y="1194276"/>
            <a:ext cx="1042027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US" sz="2000" b="1" dirty="0"/>
              <a:t>Paradigm change for quench diagnostics: from investigating quench causes and locations after the event towards guarding magnet system to stay within its operational and safety margins in real-time.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3182" y="2298165"/>
            <a:ext cx="106113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Multi-technique diagnostics: combining voltage, acoustic and magnetic methods to get a full picture. Advanced, multi-functional probes for magnet disturbance spectra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US" dirty="0"/>
              <a:t>Need for well-designed and calibrated experiments to study training and build a database of diagnostic signals for typical transient events in magnets. 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US" dirty="0"/>
              <a:t>Make more magnet data available for developers of Deep Learning models; adopt ML and DL as standard analysis tools for our field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3182" y="5443833"/>
            <a:ext cx="10527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Cryogenics DAQs and digital processing integrated with the magnet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FPGAs for various diagnostics and magnet safety functions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332260" y="375495"/>
            <a:ext cx="93467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accent1">
                    <a:lumMod val="50000"/>
                  </a:schemeClr>
                </a:solidFill>
              </a:rPr>
              <a:t>IDSM’01 Workshop Summary: directions going forward</a:t>
            </a:r>
          </a:p>
        </p:txBody>
      </p:sp>
    </p:spTree>
    <p:extLst>
      <p:ext uri="{BB962C8B-B14F-4D97-AF65-F5344CB8AC3E}">
        <p14:creationId xmlns:p14="http://schemas.microsoft.com/office/powerpoint/2010/main" val="6836651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24DCBD-22EA-436A-B882-5CEF6AE21A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topics of IDSM’02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9425A2-ACFE-4B00-9568-43EA19D48C35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737603" y="6405632"/>
            <a:ext cx="2844800" cy="365125"/>
          </a:xfrm>
        </p:spPr>
        <p:txBody>
          <a:bodyPr/>
          <a:lstStyle/>
          <a:p>
            <a:fld id="{E6910A57-C4C2-471D-B852-7E80F10F5A4C}" type="slidenum">
              <a:rPr lang="en-GB" smtClean="0"/>
              <a:pPr/>
              <a:t>3</a:t>
            </a:fld>
            <a:endParaRPr lang="en-GB" dirty="0"/>
          </a:p>
        </p:txBody>
      </p:sp>
      <p:pic>
        <p:nvPicPr>
          <p:cNvPr id="6" name="Picture 9">
            <a:extLst>
              <a:ext uri="{FF2B5EF4-FFF2-40B4-BE49-F238E27FC236}">
                <a16:creationId xmlns:a16="http://schemas.microsoft.com/office/drawing/2014/main" id="{A7C3CAFA-B5D6-4115-8274-263C52CBEB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528" y="1346237"/>
            <a:ext cx="5294545" cy="1683558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94656176-FC44-4F71-88E5-22D43565FABF}"/>
              </a:ext>
            </a:extLst>
          </p:cNvPr>
          <p:cNvSpPr/>
          <p:nvPr/>
        </p:nvSpPr>
        <p:spPr>
          <a:xfrm>
            <a:off x="1203270" y="2985446"/>
            <a:ext cx="35189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>
                <a:solidFill>
                  <a:schemeClr val="accent4">
                    <a:lumMod val="50000"/>
                  </a:schemeClr>
                </a:solidFill>
              </a:rPr>
              <a:t>26-28 April, 2023, Paestum, Italy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42B216E-3C2F-4604-BEEC-B2F37CDD092A}"/>
              </a:ext>
            </a:extLst>
          </p:cNvPr>
          <p:cNvSpPr txBox="1"/>
          <p:nvPr/>
        </p:nvSpPr>
        <p:spPr>
          <a:xfrm>
            <a:off x="5989212" y="1197953"/>
            <a:ext cx="5709133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Understanding of magnet training (or lack thereof). Disturbance spectra of LTS high-field magnets</a:t>
            </a: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Quench detection and protection for HTS / hybrid magnet for HEP and Fusion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Novel diagnostic instrumentation approaches and techniques</a:t>
            </a: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Novel (</a:t>
            </a:r>
            <a:r>
              <a:rPr lang="en-US" sz="2400" dirty="0" err="1">
                <a:solidFill>
                  <a:schemeClr val="accent1">
                    <a:lumMod val="50000"/>
                  </a:schemeClr>
                </a:solidFill>
              </a:rPr>
              <a:t>cryo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) electronics, data analysis, modeling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1AE427E-223A-4992-ABFD-7A0889734810}"/>
              </a:ext>
            </a:extLst>
          </p:cNvPr>
          <p:cNvSpPr txBox="1"/>
          <p:nvPr/>
        </p:nvSpPr>
        <p:spPr>
          <a:xfrm>
            <a:off x="339966" y="4794134"/>
            <a:ext cx="50509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Joint with the Test Stands Workshop</a:t>
            </a:r>
          </a:p>
          <a:p>
            <a:r>
              <a:rPr lang="en-US" sz="2000" dirty="0"/>
              <a:t>Co-sponsored by CERN and INFN</a:t>
            </a:r>
          </a:p>
          <a:p>
            <a:r>
              <a:rPr lang="en-US" sz="2000" dirty="0"/>
              <a:t>- 50 participants</a:t>
            </a:r>
          </a:p>
          <a:p>
            <a:r>
              <a:rPr lang="en-US" sz="2000" dirty="0"/>
              <a:t>- 27 presentations in 2 days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3A9E599-D30D-4B6F-9301-615F881C48D2}"/>
              </a:ext>
            </a:extLst>
          </p:cNvPr>
          <p:cNvSpPr txBox="1"/>
          <p:nvPr/>
        </p:nvSpPr>
        <p:spPr>
          <a:xfrm>
            <a:off x="2468372" y="3554202"/>
            <a:ext cx="29225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A follow-up from IDSM’01 organized at Berkeley in 2019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00EE761-E656-474C-982C-CB5EABFD8B9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963" r="2871" b="3852"/>
          <a:stretch/>
        </p:blipFill>
        <p:spPr>
          <a:xfrm>
            <a:off x="411528" y="3455065"/>
            <a:ext cx="2024518" cy="1213939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D5AD3010-50ED-45EB-B073-C59DA2A16251}"/>
              </a:ext>
            </a:extLst>
          </p:cNvPr>
          <p:cNvSpPr/>
          <p:nvPr/>
        </p:nvSpPr>
        <p:spPr>
          <a:xfrm>
            <a:off x="6017491" y="5563223"/>
            <a:ext cx="596188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0070C0"/>
                </a:solidFill>
              </a:rPr>
              <a:t>https://agenda.infn.it/event/32061/</a:t>
            </a:r>
          </a:p>
        </p:txBody>
      </p:sp>
    </p:spTree>
    <p:extLst>
      <p:ext uri="{BB962C8B-B14F-4D97-AF65-F5344CB8AC3E}">
        <p14:creationId xmlns:p14="http://schemas.microsoft.com/office/powerpoint/2010/main" val="2739557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F8DBC1-9618-4641-BF71-51C74E89A0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IDSM’02 discussions summary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377483-B0D8-4D90-A530-016B8CDC9E33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737600" y="6448251"/>
            <a:ext cx="2844800" cy="365125"/>
          </a:xfrm>
        </p:spPr>
        <p:txBody>
          <a:bodyPr/>
          <a:lstStyle/>
          <a:p>
            <a:fld id="{E6910A57-C4C2-471D-B852-7E80F10F5A4C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3E0E26C-B48B-4A47-9A37-6E50B0ADAFE9}"/>
              </a:ext>
            </a:extLst>
          </p:cNvPr>
          <p:cNvSpPr txBox="1"/>
          <p:nvPr/>
        </p:nvSpPr>
        <p:spPr>
          <a:xfrm>
            <a:off x="1651279" y="1094908"/>
            <a:ext cx="9556523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Connecting mechanical transients with training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Development of correlation matrices for classification of damage in different impregnation materials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Digital twin models and use of AI for predicting magnet behavior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Monitoring inductance variation for quantifying coil block displacements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Current flow in a quenching cable and advanced quench antennas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Fiberoptic detection of heat (down to 20 K and below)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Use of fiber meshes for 2D mapping of strain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Alternative non-voltage QD: acoustic, RF, SC wire, thermocouples, MEMS sensor, Hall sensors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Use of strain gauges to monitor fast mechanical transients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Cryogenic data acquisition and digital processing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0DF56B9-1B2D-4089-A51F-6BB2949E045E}"/>
              </a:ext>
            </a:extLst>
          </p:cNvPr>
          <p:cNvSpPr/>
          <p:nvPr/>
        </p:nvSpPr>
        <p:spPr>
          <a:xfrm>
            <a:off x="623455" y="5319359"/>
            <a:ext cx="109589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nl-NL" dirty="0"/>
              <a:t>All speakers acknowledged the importance and challenge for future technology in </a:t>
            </a:r>
            <a:r>
              <a:rPr lang="nl-NL" b="1" dirty="0"/>
              <a:t>quench detection</a:t>
            </a:r>
            <a:r>
              <a:rPr lang="nl-NL" dirty="0"/>
              <a:t>, understanding </a:t>
            </a:r>
            <a:r>
              <a:rPr lang="nl-NL" b="1" dirty="0"/>
              <a:t>performance limitations </a:t>
            </a:r>
            <a:r>
              <a:rPr lang="nl-NL" dirty="0"/>
              <a:t>and identifying </a:t>
            </a:r>
            <a:r>
              <a:rPr lang="nl-NL" b="1" dirty="0"/>
              <a:t>degradation mechanisms</a:t>
            </a:r>
            <a:r>
              <a:rPr lang="nl-NL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654133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F7AADF9-0784-806A-3F17-98231D9451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750" cy="315321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0F12B6E-E29A-5E0F-0CB9-E3EFFDA9A7A5}"/>
              </a:ext>
            </a:extLst>
          </p:cNvPr>
          <p:cNvSpPr txBox="1"/>
          <p:nvPr/>
        </p:nvSpPr>
        <p:spPr>
          <a:xfrm>
            <a:off x="78709" y="3429000"/>
            <a:ext cx="50509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Joint with the SMTF</a:t>
            </a:r>
          </a:p>
          <a:p>
            <a:r>
              <a:rPr lang="en-US" sz="2000" dirty="0"/>
              <a:t>Co-sponsored by CERN and PSI/EPFL</a:t>
            </a:r>
          </a:p>
          <a:p>
            <a:r>
              <a:rPr lang="en-US" sz="2000" dirty="0"/>
              <a:t>.. Participants</a:t>
            </a:r>
          </a:p>
          <a:p>
            <a:r>
              <a:rPr lang="en-US" sz="2000" dirty="0"/>
              <a:t>18 presentations in 1.5 days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440D584-F063-4193-D3A3-945EEC05E4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38794" y="2254776"/>
            <a:ext cx="7374497" cy="367188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D5C5845-C941-E4D1-1C68-80C0B031234A}"/>
              </a:ext>
            </a:extLst>
          </p:cNvPr>
          <p:cNvSpPr txBox="1"/>
          <p:nvPr/>
        </p:nvSpPr>
        <p:spPr>
          <a:xfrm>
            <a:off x="4738794" y="5919226"/>
            <a:ext cx="1439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New chapter</a:t>
            </a:r>
          </a:p>
        </p:txBody>
      </p:sp>
    </p:spTree>
    <p:extLst>
      <p:ext uri="{BB962C8B-B14F-4D97-AF65-F5344CB8AC3E}">
        <p14:creationId xmlns:p14="http://schemas.microsoft.com/office/powerpoint/2010/main" val="19416247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2DFCBB4-6450-8CA9-371E-1DD542E662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971" y="138897"/>
            <a:ext cx="5199282" cy="343706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B90CD0B-98A9-3357-AD08-A382D1D356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832" y="3777481"/>
            <a:ext cx="5295559" cy="308051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7BD1365-E461-E41D-93BA-AB6FAEFA1D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51974" y="138897"/>
            <a:ext cx="5359996" cy="343706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2C70D1A-D182-8507-1B64-9CB74B4253C0}"/>
              </a:ext>
            </a:extLst>
          </p:cNvPr>
          <p:cNvSpPr txBox="1"/>
          <p:nvPr/>
        </p:nvSpPr>
        <p:spPr>
          <a:xfrm>
            <a:off x="5751974" y="4057650"/>
            <a:ext cx="59027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Program this year:</a:t>
            </a:r>
          </a:p>
          <a:p>
            <a:r>
              <a:rPr lang="en-US" dirty="0"/>
              <a:t>6 blocks of 3 talks.</a:t>
            </a:r>
          </a:p>
          <a:p>
            <a:r>
              <a:rPr lang="en-US" dirty="0"/>
              <a:t>Speakers are requested to leave time for discussion. Discussion is very welcome. </a:t>
            </a:r>
          </a:p>
        </p:txBody>
      </p:sp>
    </p:spTree>
    <p:extLst>
      <p:ext uri="{BB962C8B-B14F-4D97-AF65-F5344CB8AC3E}">
        <p14:creationId xmlns:p14="http://schemas.microsoft.com/office/powerpoint/2010/main" val="8298318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2020</TotalTime>
  <Words>448</Words>
  <Application>Microsoft Office PowerPoint</Application>
  <PresentationFormat>Widescreen</PresentationFormat>
  <Paragraphs>48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Key topics of IDSM’02</vt:lpstr>
      <vt:lpstr>IDSM’02 discussions summary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Maxim Martchevskii</dc:creator>
  <cp:lastModifiedBy>Gerard Willering</cp:lastModifiedBy>
  <cp:revision>31</cp:revision>
  <dcterms:created xsi:type="dcterms:W3CDTF">2023-04-24T07:29:05Z</dcterms:created>
  <dcterms:modified xsi:type="dcterms:W3CDTF">2025-04-02T20:59:51Z</dcterms:modified>
</cp:coreProperties>
</file>