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50" r:id="rId1"/>
    <p:sldMasterId id="2147483666" r:id="rId2"/>
    <p:sldMasterId id="2147483678" r:id="rId3"/>
  </p:sldMasterIdLst>
  <p:notesMasterIdLst>
    <p:notesMasterId r:id="rId19"/>
  </p:notesMasterIdLst>
  <p:sldIdLst>
    <p:sldId id="264" r:id="rId4"/>
    <p:sldId id="262" r:id="rId5"/>
    <p:sldId id="275" r:id="rId6"/>
    <p:sldId id="271" r:id="rId7"/>
    <p:sldId id="276" r:id="rId8"/>
    <p:sldId id="267" r:id="rId9"/>
    <p:sldId id="282" r:id="rId10"/>
    <p:sldId id="277" r:id="rId11"/>
    <p:sldId id="278" r:id="rId12"/>
    <p:sldId id="269" r:id="rId13"/>
    <p:sldId id="279" r:id="rId14"/>
    <p:sldId id="268" r:id="rId15"/>
    <p:sldId id="281" r:id="rId16"/>
    <p:sldId id="274" r:id="rId17"/>
    <p:sldId id="280" r:id="rId18"/>
  </p:sldIdLst>
  <p:sldSz cx="12192000" cy="6858000"/>
  <p:notesSz cx="6858000" cy="9144000"/>
  <p:embeddedFontLst>
    <p:embeddedFont>
      <p:font typeface="等线" panose="02010600030101010101" pitchFamily="2" charset="-122"/>
      <p:regular r:id="rId20"/>
      <p:bold r:id="rId21"/>
    </p:embeddedFont>
    <p:embeddedFont>
      <p:font typeface="Calibri" panose="020F0502020204030204" pitchFamily="34" charset="0"/>
      <p:regular r:id="rId22"/>
      <p:bold r:id="rId23"/>
      <p:italic r:id="rId24"/>
      <p:boldItalic r:id="rId25"/>
    </p:embeddedFont>
    <p:embeddedFont>
      <p:font typeface="Calibri Light" panose="020F0302020204030204" pitchFamily="34" charset="0"/>
      <p:regular r:id="rId26"/>
      <p:italic r:id="rId27"/>
    </p:embeddedFont>
    <p:embeddedFont>
      <p:font typeface="DokChampa" panose="020B0604020202020204" pitchFamily="34" charset="-34"/>
      <p:regular r:id="rId28"/>
    </p:embeddedFont>
    <p:embeddedFont>
      <p:font typeface="Work Sans" pitchFamily="2" charset="0"/>
      <p:regular r:id="rId29"/>
      <p:italic r:id="rId30"/>
    </p:embeddedFont>
    <p:embeddedFont>
      <p:font typeface="Work Sans Medium" pitchFamily="2" charset="0"/>
      <p:regular r:id="rId31"/>
      <p:italic r:id="rId32"/>
    </p:embeddedFont>
    <p:embeddedFont>
      <p:font typeface="Work Sans SemiBold" pitchFamily="2" charset="0"/>
      <p:regular r:id="rId33"/>
      <p:bold r:id="rId34"/>
      <p:italic r:id="rId35"/>
      <p:boldItalic r:id="rId36"/>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44" userDrawn="1">
          <p15:clr>
            <a:srgbClr val="A4A3A4"/>
          </p15:clr>
        </p15:guide>
        <p15:guide id="4" pos="597" userDrawn="1">
          <p15:clr>
            <a:srgbClr val="A4A3A4"/>
          </p15:clr>
        </p15:guide>
        <p15:guide id="5" pos="3273" userDrawn="1">
          <p15:clr>
            <a:srgbClr val="A4A3A4"/>
          </p15:clr>
        </p15:guide>
        <p15:guide id="6" pos="3500" userDrawn="1">
          <p15:clr>
            <a:srgbClr val="A4A3A4"/>
          </p15:clr>
        </p15:guide>
        <p15:guide id="7" pos="6153" userDrawn="1">
          <p15:clr>
            <a:srgbClr val="A4A3A4"/>
          </p15:clr>
        </p15:guide>
        <p15:guide id="8"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7"/>
  </p:normalViewPr>
  <p:slideViewPr>
    <p:cSldViewPr snapToGrid="0" showGuides="1">
      <p:cViewPr varScale="1">
        <p:scale>
          <a:sx n="109" d="100"/>
          <a:sy n="109" d="100"/>
        </p:scale>
        <p:origin x="78" y="150"/>
      </p:cViewPr>
      <p:guideLst>
        <p:guide orient="horz" pos="2160"/>
        <p:guide pos="3840"/>
        <p:guide orient="horz" pos="1344"/>
        <p:guide pos="597"/>
        <p:guide pos="3273"/>
        <p:guide pos="3500"/>
        <p:guide pos="6153"/>
        <p:guide orient="horz" pos="102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7.fntdata"/><Relationship Id="rId39" Type="http://schemas.openxmlformats.org/officeDocument/2006/relationships/theme" Target="theme/theme1.xml"/><Relationship Id="rId21" Type="http://schemas.openxmlformats.org/officeDocument/2006/relationships/font" Target="fonts/font2.fntdata"/><Relationship Id="rId34" Type="http://schemas.openxmlformats.org/officeDocument/2006/relationships/font" Target="fonts/font15.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7.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67863-098D-7443-8C24-5FBC4AB783A3}" type="datetimeFigureOut">
              <a:t>2025-03-31</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31592-3C66-914C-8F2B-350F777116DA}" type="slidenum">
              <a:t>‹#›</a:t>
            </a:fld>
            <a:endParaRPr lang="en-GB"/>
          </a:p>
        </p:txBody>
      </p:sp>
    </p:spTree>
    <p:extLst>
      <p:ext uri="{BB962C8B-B14F-4D97-AF65-F5344CB8AC3E}">
        <p14:creationId xmlns:p14="http://schemas.microsoft.com/office/powerpoint/2010/main" val="356771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FAD31592-3C66-914C-8F2B-350F777116DA}" type="slidenum">
              <a:t>2</a:t>
            </a:fld>
            <a:endParaRPr lang="en-GB"/>
          </a:p>
        </p:txBody>
      </p:sp>
    </p:spTree>
    <p:extLst>
      <p:ext uri="{BB962C8B-B14F-4D97-AF65-F5344CB8AC3E}">
        <p14:creationId xmlns:p14="http://schemas.microsoft.com/office/powerpoint/2010/main" val="2944327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234591678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C2DA8DE3-96E7-49C1-891C-516154AE39D4}"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US" noProof="0"/>
              <a:t>Click icon to add picture</a:t>
            </a:r>
            <a:endParaRPr lang="en-GB" noProof="0"/>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292568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1215728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paring your presentation">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73512C92-439E-A01A-D5DD-EECE63EE9B11}"/>
              </a:ext>
            </a:extLst>
          </p:cNvPr>
          <p:cNvSpPr txBox="1"/>
          <p:nvPr userDrawn="1"/>
        </p:nvSpPr>
        <p:spPr>
          <a:xfrm>
            <a:off x="947738" y="2544623"/>
            <a:ext cx="4559299"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The presentation is a visual aid and will be better if the written information is brief and punchy</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Use the presentation to illustrate your message – use figures, quotes, etc.</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Cues and bullet points are often useful</a:t>
            </a:r>
          </a:p>
        </p:txBody>
      </p:sp>
      <p:sp>
        <p:nvSpPr>
          <p:cNvPr id="7" name="textruta 6">
            <a:extLst>
              <a:ext uri="{FF2B5EF4-FFF2-40B4-BE49-F238E27FC236}">
                <a16:creationId xmlns:a16="http://schemas.microsoft.com/office/drawing/2014/main" id="{A3F9ED89-B1B8-9C3C-C691-E42F30F9DFE9}"/>
              </a:ext>
            </a:extLst>
          </p:cNvPr>
          <p:cNvSpPr txBox="1"/>
          <p:nvPr userDrawn="1"/>
        </p:nvSpPr>
        <p:spPr>
          <a:xfrm>
            <a:off x="6084515" y="2544623"/>
            <a:ext cx="4637273"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Choose images/photos carefully – the right picture reinforces the message, the wrong one spoils it</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If you can’t make a coherent slide, skip it – explain in your own words instead </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Keep the presentation short. Talk instead</a:t>
            </a:r>
          </a:p>
        </p:txBody>
      </p:sp>
      <p:sp>
        <p:nvSpPr>
          <p:cNvPr id="8" name="textruta 7">
            <a:extLst>
              <a:ext uri="{FF2B5EF4-FFF2-40B4-BE49-F238E27FC236}">
                <a16:creationId xmlns:a16="http://schemas.microsoft.com/office/drawing/2014/main" id="{FFB6DB86-71A6-8FB0-0835-66FC238AC4B9}"/>
              </a:ext>
            </a:extLst>
          </p:cNvPr>
          <p:cNvSpPr txBox="1"/>
          <p:nvPr userDrawn="1"/>
        </p:nvSpPr>
        <p:spPr>
          <a:xfrm>
            <a:off x="947738" y="1890199"/>
            <a:ext cx="4559299" cy="361637"/>
          </a:xfrm>
          <a:prstGeom prst="rect">
            <a:avLst/>
          </a:prstGeom>
          <a:noFill/>
        </p:spPr>
        <p:txBody>
          <a:bodyPr wrap="square" rtlCol="0">
            <a:spAutoFit/>
          </a:bodyPr>
          <a:lstStyle/>
          <a:p>
            <a:pPr lvl="0">
              <a:lnSpc>
                <a:spcPts val="2120"/>
              </a:lnSpc>
              <a:spcBef>
                <a:spcPts val="300"/>
              </a:spcBef>
            </a:pPr>
            <a:r>
              <a:rPr lang="en-GB" kern="100" noProof="0">
                <a:effectLst/>
                <a:latin typeface="Work Sans" pitchFamily="2" charset="77"/>
                <a:ea typeface="Calibri" panose="020F0502020204030204" pitchFamily="34" charset="0"/>
                <a:cs typeface="Times New Roman" panose="02020603050405020304" pitchFamily="18" charset="0"/>
              </a:rPr>
              <a:t>Bear in mind:</a:t>
            </a:r>
          </a:p>
        </p:txBody>
      </p:sp>
      <p:sp>
        <p:nvSpPr>
          <p:cNvPr id="9" name="textruta 8">
            <a:extLst>
              <a:ext uri="{FF2B5EF4-FFF2-40B4-BE49-F238E27FC236}">
                <a16:creationId xmlns:a16="http://schemas.microsoft.com/office/drawing/2014/main" id="{A24D50C7-2824-5A60-8126-6E551E176684}"/>
              </a:ext>
            </a:extLst>
          </p:cNvPr>
          <p:cNvSpPr txBox="1"/>
          <p:nvPr userDrawn="1"/>
        </p:nvSpPr>
        <p:spPr>
          <a:xfrm>
            <a:off x="947738" y="899447"/>
            <a:ext cx="7774921" cy="579646"/>
          </a:xfrm>
          <a:prstGeom prst="rect">
            <a:avLst/>
          </a:prstGeom>
          <a:noFill/>
        </p:spPr>
        <p:txBody>
          <a:bodyPr wrap="square" rtlCol="0">
            <a:spAutoFit/>
          </a:bodyPr>
          <a:lstStyle/>
          <a:p>
            <a:pPr lvl="0">
              <a:lnSpc>
                <a:spcPts val="3840"/>
              </a:lnSpc>
            </a:pPr>
            <a:r>
              <a:rPr lang="en-GB" sz="3200" kern="100" noProof="0">
                <a:effectLst/>
                <a:latin typeface="Work Sans" pitchFamily="2" charset="77"/>
                <a:ea typeface="Calibri" panose="020F0502020204030204" pitchFamily="34" charset="0"/>
                <a:cs typeface="Times New Roman" panose="02020603050405020304" pitchFamily="18" charset="0"/>
              </a:rPr>
              <a:t>Preparing your presentation</a:t>
            </a:r>
          </a:p>
        </p:txBody>
      </p:sp>
    </p:spTree>
    <p:extLst>
      <p:ext uri="{BB962C8B-B14F-4D97-AF65-F5344CB8AC3E}">
        <p14:creationId xmlns:p14="http://schemas.microsoft.com/office/powerpoint/2010/main" val="1345743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cessibility Office 2013/2016">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8EB50238-E622-CC4D-E865-CA7D7EF35C9E}"/>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46DB352F-69A9-1E92-AAD7-901A1A1F9054}"/>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2013/2016.</a:t>
            </a:r>
          </a:p>
        </p:txBody>
      </p:sp>
      <p:sp>
        <p:nvSpPr>
          <p:cNvPr id="8" name="textruta 7">
            <a:extLst>
              <a:ext uri="{FF2B5EF4-FFF2-40B4-BE49-F238E27FC236}">
                <a16:creationId xmlns:a16="http://schemas.microsoft.com/office/drawing/2014/main" id="{DA13882F-AF79-0DD9-0229-90F3341A13E5}"/>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4DBAB48A-0207-EBBB-5144-24A47388C7DA}"/>
              </a:ext>
            </a:extLst>
          </p:cNvPr>
          <p:cNvSpPr txBox="1"/>
          <p:nvPr userDrawn="1"/>
        </p:nvSpPr>
        <p:spPr>
          <a:xfrm>
            <a:off x="5549719" y="2600794"/>
            <a:ext cx="4234721" cy="3554819"/>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an object in the file.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Choosing the "Format" tab that appears on the right side of the ribbon.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"Selection Pane" in the "Arrange" group.</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one or more objects in the list.</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selection upward or downward, or clicking the "Up" button.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32D64C20-E0EC-50ED-8276-1342580DEAE9}"/>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E6A6CDBB-9355-D585-CAEB-E68FDC04C402}"/>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350348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cessibility Office 365/2019">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0A51E754-9C7A-11C0-D983-A8276233FD20}"/>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9AB3E6E3-4894-429E-071D-F50345A149E8}"/>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365 or Office 2019.</a:t>
            </a:r>
          </a:p>
        </p:txBody>
      </p:sp>
      <p:sp>
        <p:nvSpPr>
          <p:cNvPr id="8" name="textruta 7">
            <a:extLst>
              <a:ext uri="{FF2B5EF4-FFF2-40B4-BE49-F238E27FC236}">
                <a16:creationId xmlns:a16="http://schemas.microsoft.com/office/drawing/2014/main" id="{37E57577-6FE9-C8F8-56EA-64EB95087ADD}"/>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784D433E-62E1-750A-6876-97EF3EB623C3}"/>
              </a:ext>
            </a:extLst>
          </p:cNvPr>
          <p:cNvSpPr txBox="1"/>
          <p:nvPr userDrawn="1"/>
        </p:nvSpPr>
        <p:spPr>
          <a:xfrm>
            <a:off x="5549719" y="2600794"/>
            <a:ext cx="4234721" cy="2708434"/>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On the </a:t>
            </a:r>
            <a:r>
              <a:rPr lang="en-GB" sz="1000" i="1" noProof="0">
                <a:latin typeface="Work Sans" pitchFamily="2" charset="77"/>
              </a:rPr>
              <a:t>Home</a:t>
            </a:r>
            <a:r>
              <a:rPr lang="en-GB" sz="1000" noProof="0">
                <a:latin typeface="Work Sans" pitchFamily="2" charset="77"/>
              </a:rPr>
              <a:t> tab, select </a:t>
            </a:r>
            <a:r>
              <a:rPr lang="en-GB" sz="1000" i="1" noProof="0">
                <a:latin typeface="Work Sans" pitchFamily="2" charset="77"/>
              </a:rPr>
              <a:t>Arrange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From the </a:t>
            </a:r>
            <a:r>
              <a:rPr lang="en-GB" sz="1000" i="1" noProof="0">
                <a:latin typeface="Work Sans" pitchFamily="2" charset="77"/>
              </a:rPr>
              <a:t>Arrange </a:t>
            </a:r>
            <a:r>
              <a:rPr lang="en-GB" sz="1000" noProof="0">
                <a:latin typeface="Work Sans" pitchFamily="2" charset="77"/>
              </a:rPr>
              <a:t>menu, choose "Selection Pane.“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A tab will open on the right side of the window. Drag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428F5CB4-3C8B-C8B1-437D-FEBDF5863F8A}"/>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DD22A84C-EFA4-C49C-D348-83942967797F}"/>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1528221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EDEDED"/>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12215714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5C53AC0E-7453-41E7-8E84-E33DBDEBF84B}"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3914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F5373B5F-FC84-48F0-9E97-B46E48914239}"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664417730"/>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297B42B3-29DC-470D-9E5F-DDFE88A53D45}"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079833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EB440EF2-195C-42DF-8226-B9B2EAF0A40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86826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BAC2E23-9EA4-4F74-9B7A-CD3B2F4473D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6344195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AD5FA2A1-6988-4B87-8A33-5D98D91E1285}"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2593814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9D97E8C2-4647-4D89-AB31-4F3BD438A69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9888177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9A91235F-7C7B-416A-B5F3-0EE93C0EC93F}"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2942885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DDE567FA-8055-419D-8B42-4C135084BA59}"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4326075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3C6A9E49-A235-4465-9E48-7634D0B564EE}"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10526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4495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BFBFBF"/>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9105864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335FD9A2-4D01-4D49-8410-73F130274354}"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68451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B979580D-D82F-4ACD-BD2B-D5E6E4683BBC}"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658302844"/>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F551B36C-4A2E-4D18-8DAE-F574412288E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672001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DBF0A681-1000-4964-B703-957B62189E42}"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12190791"/>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C53BA1BD-4CD8-4D76-9035-E8EC2EF60160}"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455546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C902EFD-51FD-483B-8B7F-F96E72D4183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18489616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0856A829-4467-4A88-96E5-1955B8E4E0EA}"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2040206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7C876D56-0005-45D3-9FB2-D80727256A23}"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13184724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E68BBF6C-0F76-4EEE-AD9F-8581455094FD}"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9624585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11A35475-6349-49A4-9F09-37020CD76148}"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984928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5188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A333AF06-2846-4690-84D1-7F9C0072AC99}"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7590832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39DAE3E6-6BF0-4ED8-9FA4-1697D1A3B755}"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913489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DF52E22B-574C-4877-85EF-06D2D435D379}"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US" noProof="0"/>
              <a:t>Edit Master text styles</a:t>
            </a:r>
          </a:p>
        </p:txBody>
      </p:sp>
    </p:spTree>
    <p:extLst>
      <p:ext uri="{BB962C8B-B14F-4D97-AF65-F5344CB8AC3E}">
        <p14:creationId xmlns:p14="http://schemas.microsoft.com/office/powerpoint/2010/main" val="2663736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1A0658E8-B632-47AF-B572-6E802B7F0DF8}"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US" noProof="0"/>
              <a:t>Click icon to add picture</a:t>
            </a:r>
            <a:endParaRPr lang="en-GB" noProof="0"/>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1727522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BCF56888-0CBB-4DAC-B0B7-CF6824D173CD}"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2131801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AE0C0552-B607-400C-A4BA-5F3080755B63}" type="datetime1">
              <a:rPr lang="en-GB" noProof="0" smtClean="0"/>
              <a:t>31/03/2025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9880211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ABEF4149-74FE-46CC-A72D-82F43589CBD8}" type="datetime1">
              <a:rPr lang="en-GB" noProof="0" smtClean="0"/>
              <a:t>31/03/2025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33305" y="5633192"/>
            <a:ext cx="838515" cy="797194"/>
          </a:xfrm>
          <a:prstGeom prst="rect">
            <a:avLst/>
          </a:prstGeom>
        </p:spPr>
      </p:pic>
    </p:spTree>
    <p:extLst>
      <p:ext uri="{BB962C8B-B14F-4D97-AF65-F5344CB8AC3E}">
        <p14:creationId xmlns:p14="http://schemas.microsoft.com/office/powerpoint/2010/main" val="234268216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5" r:id="rId12"/>
    <p:sldLayoutId id="2147483663" r:id="rId13"/>
    <p:sldLayoutId id="2147483664" r:id="rId14"/>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98F0EEA7-7783-49BE-904F-63CCAA3BDDB8}" type="datetime1">
              <a:rPr lang="en-GB" noProof="0" smtClean="0"/>
              <a:t>31/03/2025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31993848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FBFBF"/>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081CFE58-2FC7-4A00-9EB4-2D46A8309603}" type="datetime1">
              <a:rPr lang="en-GB" noProof="0" smtClean="0"/>
              <a:t>31/03/2025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6801736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iopscience.iop.org/article/10.1088/1361-6668/ad2981"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8" Type="http://schemas.openxmlformats.org/officeDocument/2006/relationships/image" Target="../media/image34.jpeg"/><Relationship Id="rId13" Type="http://schemas.openxmlformats.org/officeDocument/2006/relationships/image" Target="../media/image2.png"/><Relationship Id="rId3" Type="http://schemas.openxmlformats.org/officeDocument/2006/relationships/image" Target="../media/image29.jpeg"/><Relationship Id="rId7" Type="http://schemas.openxmlformats.org/officeDocument/2006/relationships/image" Target="../media/image33.jpeg"/><Relationship Id="rId12" Type="http://schemas.openxmlformats.org/officeDocument/2006/relationships/image" Target="../media/image38.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g"/><Relationship Id="rId11" Type="http://schemas.openxmlformats.org/officeDocument/2006/relationships/image" Target="../media/image37.jpg"/><Relationship Id="rId5" Type="http://schemas.openxmlformats.org/officeDocument/2006/relationships/image" Target="../media/image31.jpg"/><Relationship Id="rId10" Type="http://schemas.openxmlformats.org/officeDocument/2006/relationships/image" Target="../media/image36.png"/><Relationship Id="rId4" Type="http://schemas.openxmlformats.org/officeDocument/2006/relationships/image" Target="../media/image30.jpeg"/><Relationship Id="rId9" Type="http://schemas.openxmlformats.org/officeDocument/2006/relationships/image" Target="../media/image35.jpe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jpg"/><Relationship Id="rId7" Type="http://schemas.openxmlformats.org/officeDocument/2006/relationships/image" Target="../media/image48.png"/><Relationship Id="rId2" Type="http://schemas.openxmlformats.org/officeDocument/2006/relationships/image" Target="../media/image43.jp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hyperlink" Target="https://iopscience.iop.org/article/10.1088/1361-6668/ad298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jpg"/><Relationship Id="rId12"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0" Type="http://schemas.openxmlformats.org/officeDocument/2006/relationships/image" Target="../media/image11.jpg"/><Relationship Id="rId4" Type="http://schemas.openxmlformats.org/officeDocument/2006/relationships/image" Target="../media/image5.jpg"/><Relationship Id="rId9"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6.JP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JPG"/><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612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015056-8B4D-45B5-88A9-941149895990}"/>
              </a:ext>
            </a:extLst>
          </p:cNvPr>
          <p:cNvSpPr/>
          <p:nvPr/>
        </p:nvSpPr>
        <p:spPr>
          <a:xfrm>
            <a:off x="5488967" y="4311988"/>
            <a:ext cx="6100521" cy="8069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Title 1">
            <a:extLst>
              <a:ext uri="{FF2B5EF4-FFF2-40B4-BE49-F238E27FC236}">
                <a16:creationId xmlns:a16="http://schemas.microsoft.com/office/drawing/2014/main" id="{54B8A1DC-D965-461A-BAC5-66C9DAB7AAF1}"/>
              </a:ext>
            </a:extLst>
          </p:cNvPr>
          <p:cNvSpPr>
            <a:spLocks noGrp="1"/>
          </p:cNvSpPr>
          <p:nvPr>
            <p:ph type="title"/>
          </p:nvPr>
        </p:nvSpPr>
        <p:spPr>
          <a:xfrm>
            <a:off x="947738" y="281134"/>
            <a:ext cx="9472971" cy="716142"/>
          </a:xfrm>
        </p:spPr>
        <p:txBody>
          <a:bodyPr/>
          <a:lstStyle/>
          <a:p>
            <a:r>
              <a:rPr lang="sv-SE" dirty="0"/>
              <a:t>Magnet </a:t>
            </a:r>
            <a:r>
              <a:rPr lang="sv-SE" dirty="0" err="1"/>
              <a:t>testing</a:t>
            </a:r>
            <a:r>
              <a:rPr lang="sv-SE" dirty="0"/>
              <a:t> at FREIA</a:t>
            </a:r>
          </a:p>
        </p:txBody>
      </p:sp>
      <p:sp>
        <p:nvSpPr>
          <p:cNvPr id="7" name="Content Placeholder 2">
            <a:extLst>
              <a:ext uri="{FF2B5EF4-FFF2-40B4-BE49-F238E27FC236}">
                <a16:creationId xmlns:a16="http://schemas.microsoft.com/office/drawing/2014/main" id="{B7AD9526-BBF2-485C-B131-EF89248E8CAF}"/>
              </a:ext>
            </a:extLst>
          </p:cNvPr>
          <p:cNvSpPr>
            <a:spLocks noGrp="1"/>
          </p:cNvSpPr>
          <p:nvPr>
            <p:ph sz="quarter" idx="13"/>
          </p:nvPr>
        </p:nvSpPr>
        <p:spPr>
          <a:xfrm>
            <a:off x="947738" y="1665321"/>
            <a:ext cx="9695453" cy="4244974"/>
          </a:xfrm>
        </p:spPr>
        <p:txBody>
          <a:bodyPr/>
          <a:lstStyle/>
          <a:p>
            <a:r>
              <a:rPr lang="en-US" dirty="0">
                <a:solidFill>
                  <a:schemeClr val="tx1"/>
                </a:solidFill>
              </a:rPr>
              <a:t>MCBC (2021)</a:t>
            </a:r>
          </a:p>
          <a:p>
            <a:pPr lvl="1">
              <a:buFont typeface="Wingdings" panose="05000000000000000000" pitchFamily="2" charset="2"/>
              <a:buChar char="Ø"/>
            </a:pPr>
            <a:r>
              <a:rPr lang="en-US" dirty="0">
                <a:solidFill>
                  <a:schemeClr val="tx1"/>
                </a:solidFill>
              </a:rPr>
              <a:t>Goal: commission cryostat and the overall magnet test stand</a:t>
            </a:r>
          </a:p>
          <a:p>
            <a:pPr lvl="1">
              <a:buFont typeface="Wingdings" panose="05000000000000000000" pitchFamily="2" charset="2"/>
              <a:buChar char="Ø"/>
            </a:pPr>
            <a:r>
              <a:rPr lang="en-US" dirty="0">
                <a:solidFill>
                  <a:schemeClr val="tx1"/>
                </a:solidFill>
              </a:rPr>
              <a:t>Powered to 80% of nominal current at 4.5 K and 1.9 K</a:t>
            </a:r>
          </a:p>
          <a:p>
            <a:pPr lvl="1">
              <a:buFont typeface="Wingdings" panose="05000000000000000000" pitchFamily="2" charset="2"/>
              <a:buChar char="Ø"/>
            </a:pPr>
            <a:r>
              <a:rPr lang="en-US" dirty="0">
                <a:solidFill>
                  <a:schemeClr val="tx1"/>
                </a:solidFill>
              </a:rPr>
              <a:t>Not allowed to quench the magnet because of risk of damages</a:t>
            </a:r>
          </a:p>
          <a:p>
            <a:r>
              <a:rPr lang="en-US" dirty="0">
                <a:solidFill>
                  <a:schemeClr val="tx1"/>
                </a:solidFill>
              </a:rPr>
              <a:t>MCBRD (2022)</a:t>
            </a:r>
          </a:p>
          <a:p>
            <a:pPr lvl="1">
              <a:buFont typeface="Wingdings" panose="05000000000000000000" pitchFamily="2" charset="2"/>
              <a:buChar char="Ø"/>
            </a:pPr>
            <a:r>
              <a:rPr lang="en-US" dirty="0">
                <a:solidFill>
                  <a:schemeClr val="tx1"/>
                </a:solidFill>
              </a:rPr>
              <a:t>Cooled to 1.9 K but not powered</a:t>
            </a:r>
          </a:p>
          <a:p>
            <a:pPr lvl="1">
              <a:buFont typeface="Wingdings" panose="05000000000000000000" pitchFamily="2" charset="2"/>
              <a:buChar char="Ø"/>
            </a:pPr>
            <a:r>
              <a:rPr lang="en-US" dirty="0">
                <a:solidFill>
                  <a:schemeClr val="tx1"/>
                </a:solidFill>
              </a:rPr>
              <a:t>Electrical short on insert – fixed cable</a:t>
            </a:r>
          </a:p>
          <a:p>
            <a:pPr lvl="1">
              <a:buFont typeface="Wingdings" panose="05000000000000000000" pitchFamily="2" charset="2"/>
              <a:buChar char="Ø"/>
            </a:pPr>
            <a:r>
              <a:rPr lang="en-US" dirty="0">
                <a:solidFill>
                  <a:schemeClr val="tx1"/>
                </a:solidFill>
              </a:rPr>
              <a:t>Arcs in Burndy connectors on top of the insert – fixed with resin</a:t>
            </a:r>
          </a:p>
          <a:p>
            <a:r>
              <a:rPr lang="en-US" dirty="0" err="1">
                <a:solidFill>
                  <a:schemeClr val="tx1"/>
                </a:solidFill>
              </a:rPr>
              <a:t>SuShi</a:t>
            </a:r>
            <a:r>
              <a:rPr lang="en-US" dirty="0">
                <a:solidFill>
                  <a:schemeClr val="tx1"/>
                </a:solidFill>
              </a:rPr>
              <a:t> (2023) </a:t>
            </a:r>
          </a:p>
          <a:p>
            <a:pPr lvl="1">
              <a:buFont typeface="Wingdings" panose="05000000000000000000" pitchFamily="2" charset="2"/>
              <a:buChar char="Ø"/>
            </a:pPr>
            <a:r>
              <a:rPr lang="en-US" dirty="0">
                <a:solidFill>
                  <a:schemeClr val="tx1"/>
                </a:solidFill>
              </a:rPr>
              <a:t>Septum magnet</a:t>
            </a:r>
          </a:p>
          <a:p>
            <a:pPr lvl="1">
              <a:buFont typeface="Wingdings" panose="05000000000000000000" pitchFamily="2" charset="2"/>
              <a:buChar char="Ø"/>
            </a:pPr>
            <a:r>
              <a:rPr lang="en-US" dirty="0">
                <a:solidFill>
                  <a:schemeClr val="tx1"/>
                </a:solidFill>
              </a:rPr>
              <a:t>Test funded through </a:t>
            </a:r>
            <a:r>
              <a:rPr lang="en-US" dirty="0" err="1">
                <a:solidFill>
                  <a:schemeClr val="tx1"/>
                </a:solidFill>
              </a:rPr>
              <a:t>EuroLabs</a:t>
            </a:r>
            <a:endParaRPr lang="en-US" dirty="0">
              <a:solidFill>
                <a:schemeClr val="tx1"/>
              </a:solidFill>
            </a:endParaRPr>
          </a:p>
          <a:p>
            <a:pPr lvl="1">
              <a:buFont typeface="Wingdings" panose="05000000000000000000" pitchFamily="2" charset="2"/>
              <a:buChar char="Ø"/>
            </a:pPr>
            <a:r>
              <a:rPr lang="en-US" dirty="0">
                <a:solidFill>
                  <a:schemeClr val="tx1"/>
                </a:solidFill>
              </a:rPr>
              <a:t>Powered to nominal current at 4.5 K</a:t>
            </a:r>
          </a:p>
          <a:p>
            <a:pPr lvl="1">
              <a:buFont typeface="Wingdings" panose="05000000000000000000" pitchFamily="2" charset="2"/>
              <a:buChar char="Ø"/>
            </a:pPr>
            <a:r>
              <a:rPr lang="en-US" dirty="0">
                <a:solidFill>
                  <a:schemeClr val="tx1"/>
                </a:solidFill>
              </a:rPr>
              <a:t>No quenches!</a:t>
            </a:r>
          </a:p>
          <a:p>
            <a:endParaRPr lang="en-US" dirty="0">
              <a:solidFill>
                <a:schemeClr val="tx1"/>
              </a:solidFill>
            </a:endParaRPr>
          </a:p>
          <a:p>
            <a:pPr marL="0" indent="0">
              <a:buNone/>
            </a:pPr>
            <a:r>
              <a:rPr lang="en-US" dirty="0">
                <a:solidFill>
                  <a:schemeClr val="tx1"/>
                </a:solidFill>
              </a:rPr>
              <a:t>N.B: Functionality of quench protection system has been tested through manual triggering.</a:t>
            </a:r>
          </a:p>
          <a:p>
            <a:pPr marL="0" indent="0">
              <a:buNone/>
            </a:pPr>
            <a:endParaRPr lang="en-US" dirty="0">
              <a:solidFill>
                <a:schemeClr val="tx1"/>
              </a:solidFill>
            </a:endParaRPr>
          </a:p>
        </p:txBody>
      </p:sp>
      <p:sp>
        <p:nvSpPr>
          <p:cNvPr id="10" name="TextBox 9">
            <a:extLst>
              <a:ext uri="{FF2B5EF4-FFF2-40B4-BE49-F238E27FC236}">
                <a16:creationId xmlns:a16="http://schemas.microsoft.com/office/drawing/2014/main" id="{FC5847F8-4B32-473E-9E05-C2B139E14511}"/>
              </a:ext>
            </a:extLst>
          </p:cNvPr>
          <p:cNvSpPr txBox="1"/>
          <p:nvPr/>
        </p:nvSpPr>
        <p:spPr>
          <a:xfrm>
            <a:off x="6295915" y="4392297"/>
            <a:ext cx="5240411" cy="646331"/>
          </a:xfrm>
          <a:prstGeom prst="rect">
            <a:avLst/>
          </a:prstGeom>
          <a:solidFill>
            <a:schemeClr val="bg2"/>
          </a:solidFill>
        </p:spPr>
        <p:txBody>
          <a:bodyPr wrap="square" rtlCol="0">
            <a:spAutoFit/>
          </a:bodyPr>
          <a:lstStyle/>
          <a:p>
            <a:r>
              <a:rPr lang="sv-SE" dirty="0"/>
              <a:t>D </a:t>
            </a:r>
            <a:r>
              <a:rPr lang="sv-SE" dirty="0" err="1"/>
              <a:t>Barna</a:t>
            </a:r>
            <a:r>
              <a:rPr lang="sv-SE" dirty="0"/>
              <a:t> </a:t>
            </a:r>
            <a:r>
              <a:rPr lang="sv-SE" i="1" dirty="0"/>
              <a:t>et al</a:t>
            </a:r>
            <a:r>
              <a:rPr lang="sv-SE" dirty="0"/>
              <a:t> 2024 </a:t>
            </a:r>
            <a:r>
              <a:rPr lang="sv-SE" i="1" dirty="0" err="1"/>
              <a:t>Supercond</a:t>
            </a:r>
            <a:r>
              <a:rPr lang="sv-SE" i="1" dirty="0"/>
              <a:t>. </a:t>
            </a:r>
            <a:r>
              <a:rPr lang="sv-SE" i="1" dirty="0" err="1"/>
              <a:t>Sci</a:t>
            </a:r>
            <a:r>
              <a:rPr lang="sv-SE" i="1" dirty="0"/>
              <a:t>. </a:t>
            </a:r>
            <a:r>
              <a:rPr lang="sv-SE" i="1" dirty="0" err="1"/>
              <a:t>Technol</a:t>
            </a:r>
            <a:r>
              <a:rPr lang="sv-SE" i="1" dirty="0"/>
              <a:t>.</a:t>
            </a:r>
            <a:r>
              <a:rPr lang="sv-SE" dirty="0"/>
              <a:t> </a:t>
            </a:r>
            <a:r>
              <a:rPr lang="sv-SE" b="1" dirty="0"/>
              <a:t>37</a:t>
            </a:r>
            <a:r>
              <a:rPr lang="sv-SE" dirty="0"/>
              <a:t> 045006, </a:t>
            </a:r>
            <a:r>
              <a:rPr lang="sv-SE" b="1" dirty="0">
                <a:hlinkClick r:id="rId2"/>
              </a:rPr>
              <a:t>DOI:</a:t>
            </a:r>
            <a:r>
              <a:rPr lang="sv-SE" dirty="0">
                <a:hlinkClick r:id="rId2"/>
              </a:rPr>
              <a:t>10.1088/1361-6668/ad2981</a:t>
            </a:r>
            <a:endParaRPr lang="sv-SE" dirty="0"/>
          </a:p>
        </p:txBody>
      </p:sp>
      <p:pic>
        <p:nvPicPr>
          <p:cNvPr id="12" name="Picture 11">
            <a:extLst>
              <a:ext uri="{FF2B5EF4-FFF2-40B4-BE49-F238E27FC236}">
                <a16:creationId xmlns:a16="http://schemas.microsoft.com/office/drawing/2014/main" id="{6B54DFAF-E1FD-465D-BD05-8535CFFD4EA0}"/>
              </a:ext>
            </a:extLst>
          </p:cNvPr>
          <p:cNvPicPr>
            <a:picLocks noChangeAspect="1"/>
          </p:cNvPicPr>
          <p:nvPr/>
        </p:nvPicPr>
        <p:blipFill>
          <a:blip r:embed="rId3"/>
          <a:stretch>
            <a:fillRect/>
          </a:stretch>
        </p:blipFill>
        <p:spPr>
          <a:xfrm>
            <a:off x="5488967" y="4311988"/>
            <a:ext cx="806948" cy="806948"/>
          </a:xfrm>
          <a:prstGeom prst="rect">
            <a:avLst/>
          </a:prstGeom>
        </p:spPr>
      </p:pic>
      <p:sp>
        <p:nvSpPr>
          <p:cNvPr id="4" name="Slide Number Placeholder 3">
            <a:extLst>
              <a:ext uri="{FF2B5EF4-FFF2-40B4-BE49-F238E27FC236}">
                <a16:creationId xmlns:a16="http://schemas.microsoft.com/office/drawing/2014/main" id="{0FF0E9BF-A097-4BDF-8A22-46E40536A74F}"/>
              </a:ext>
            </a:extLst>
          </p:cNvPr>
          <p:cNvSpPr>
            <a:spLocks noGrp="1"/>
          </p:cNvSpPr>
          <p:nvPr>
            <p:ph type="sldNum" sz="quarter" idx="12"/>
          </p:nvPr>
        </p:nvSpPr>
        <p:spPr/>
        <p:txBody>
          <a:bodyPr/>
          <a:lstStyle/>
          <a:p>
            <a:fld id="{B716C8F4-20CD-364A-8A8E-DE130115B178}" type="slidenum">
              <a:rPr lang="en-GB" noProof="0" smtClean="0"/>
              <a:pPr/>
              <a:t>10</a:t>
            </a:fld>
            <a:endParaRPr lang="en-GB" noProof="0"/>
          </a:p>
        </p:txBody>
      </p:sp>
      <p:pic>
        <p:nvPicPr>
          <p:cNvPr id="6" name="Picture 5">
            <a:extLst>
              <a:ext uri="{FF2B5EF4-FFF2-40B4-BE49-F238E27FC236}">
                <a16:creationId xmlns:a16="http://schemas.microsoft.com/office/drawing/2014/main" id="{C2B4926F-62FF-4749-9F63-A6E7995E243E}"/>
              </a:ext>
            </a:extLst>
          </p:cNvPr>
          <p:cNvPicPr>
            <a:picLocks noChangeAspect="1"/>
          </p:cNvPicPr>
          <p:nvPr/>
        </p:nvPicPr>
        <p:blipFill rotWithShape="1">
          <a:blip r:embed="rId4"/>
          <a:srcRect l="25675" r="27787"/>
          <a:stretch/>
        </p:blipFill>
        <p:spPr>
          <a:xfrm>
            <a:off x="8399144" y="637563"/>
            <a:ext cx="1197862" cy="3418513"/>
          </a:xfrm>
          <a:prstGeom prst="rect">
            <a:avLst/>
          </a:prstGeom>
        </p:spPr>
      </p:pic>
      <p:sp>
        <p:nvSpPr>
          <p:cNvPr id="11" name="TextBox 10">
            <a:extLst>
              <a:ext uri="{FF2B5EF4-FFF2-40B4-BE49-F238E27FC236}">
                <a16:creationId xmlns:a16="http://schemas.microsoft.com/office/drawing/2014/main" id="{636D4967-7A9F-4D5C-AE3C-A06B56FE978F}"/>
              </a:ext>
            </a:extLst>
          </p:cNvPr>
          <p:cNvSpPr txBox="1"/>
          <p:nvPr/>
        </p:nvSpPr>
        <p:spPr>
          <a:xfrm rot="5400000">
            <a:off x="9411105" y="2390862"/>
            <a:ext cx="770461" cy="306933"/>
          </a:xfrm>
          <a:prstGeom prst="rect">
            <a:avLst/>
          </a:prstGeom>
          <a:noFill/>
        </p:spPr>
        <p:txBody>
          <a:bodyPr wrap="square">
            <a:spAutoFit/>
          </a:bodyPr>
          <a:lstStyle/>
          <a:p>
            <a:r>
              <a:rPr lang="sv-SE" sz="1400"/>
              <a:t>MCBRD</a:t>
            </a:r>
            <a:endParaRPr lang="LID4096" sz="1400" dirty="0"/>
          </a:p>
        </p:txBody>
      </p:sp>
      <p:sp>
        <p:nvSpPr>
          <p:cNvPr id="14" name="TextBox 13">
            <a:extLst>
              <a:ext uri="{FF2B5EF4-FFF2-40B4-BE49-F238E27FC236}">
                <a16:creationId xmlns:a16="http://schemas.microsoft.com/office/drawing/2014/main" id="{CC346337-AAEA-4C25-BE1A-4C09FEE3CA29}"/>
              </a:ext>
            </a:extLst>
          </p:cNvPr>
          <p:cNvSpPr txBox="1"/>
          <p:nvPr/>
        </p:nvSpPr>
        <p:spPr>
          <a:xfrm>
            <a:off x="2732517" y="5921732"/>
            <a:ext cx="6097424" cy="369332"/>
          </a:xfrm>
          <a:prstGeom prst="rect">
            <a:avLst/>
          </a:prstGeom>
          <a:noFill/>
        </p:spPr>
        <p:txBody>
          <a:bodyPr wrap="square">
            <a:spAutoFit/>
          </a:bodyPr>
          <a:lstStyle/>
          <a:p>
            <a:pPr lvl="1"/>
            <a:r>
              <a:rPr lang="en-US" b="1" dirty="0"/>
              <a:t>CERN has always been readily available for help</a:t>
            </a:r>
          </a:p>
        </p:txBody>
      </p:sp>
      <p:pic>
        <p:nvPicPr>
          <p:cNvPr id="15" name="Picture 14">
            <a:extLst>
              <a:ext uri="{FF2B5EF4-FFF2-40B4-BE49-F238E27FC236}">
                <a16:creationId xmlns:a16="http://schemas.microsoft.com/office/drawing/2014/main" id="{D943AF9B-07C2-4192-8F5C-C6F7B733A153}"/>
              </a:ext>
            </a:extLst>
          </p:cNvPr>
          <p:cNvPicPr>
            <a:picLocks noChangeAspect="1"/>
          </p:cNvPicPr>
          <p:nvPr/>
        </p:nvPicPr>
        <p:blipFill>
          <a:blip r:embed="rId5"/>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506100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CB04184-C21D-4975-9E14-3070968C28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325029" y="1458822"/>
            <a:ext cx="2584395" cy="1938296"/>
          </a:xfrm>
          <a:prstGeom prst="rect">
            <a:avLst/>
          </a:prstGeom>
        </p:spPr>
      </p:pic>
      <p:pic>
        <p:nvPicPr>
          <p:cNvPr id="7" name="Picture 6">
            <a:extLst>
              <a:ext uri="{FF2B5EF4-FFF2-40B4-BE49-F238E27FC236}">
                <a16:creationId xmlns:a16="http://schemas.microsoft.com/office/drawing/2014/main" id="{E644D6A2-DA30-44FD-B9C9-F290C8A0CE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9509992" y="1458823"/>
            <a:ext cx="2584395" cy="1938296"/>
          </a:xfrm>
          <a:prstGeom prst="rect">
            <a:avLst/>
          </a:prstGeom>
        </p:spPr>
      </p:pic>
      <p:pic>
        <p:nvPicPr>
          <p:cNvPr id="8" name="Picture 7">
            <a:extLst>
              <a:ext uri="{FF2B5EF4-FFF2-40B4-BE49-F238E27FC236}">
                <a16:creationId xmlns:a16="http://schemas.microsoft.com/office/drawing/2014/main" id="{D62E86BA-3E36-45CA-9D9A-23A0A1A5AC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64362" y="4267048"/>
            <a:ext cx="2584395" cy="1938296"/>
          </a:xfrm>
          <a:prstGeom prst="rect">
            <a:avLst/>
          </a:prstGeom>
        </p:spPr>
      </p:pic>
      <p:pic>
        <p:nvPicPr>
          <p:cNvPr id="9" name="Picture 8">
            <a:extLst>
              <a:ext uri="{FF2B5EF4-FFF2-40B4-BE49-F238E27FC236}">
                <a16:creationId xmlns:a16="http://schemas.microsoft.com/office/drawing/2014/main" id="{9F784344-0153-4800-B388-77C2DE5CE9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2029" y="1135774"/>
            <a:ext cx="1939382" cy="2584395"/>
          </a:xfrm>
          <a:prstGeom prst="rect">
            <a:avLst/>
          </a:prstGeom>
        </p:spPr>
      </p:pic>
      <p:pic>
        <p:nvPicPr>
          <p:cNvPr id="10" name="Picture 9">
            <a:extLst>
              <a:ext uri="{FF2B5EF4-FFF2-40B4-BE49-F238E27FC236}">
                <a16:creationId xmlns:a16="http://schemas.microsoft.com/office/drawing/2014/main" id="{A154F0A1-AD8E-401A-8A9B-0E7CB60363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2029" y="3943998"/>
            <a:ext cx="1939382" cy="2584394"/>
          </a:xfrm>
          <a:prstGeom prst="rect">
            <a:avLst/>
          </a:prstGeom>
        </p:spPr>
      </p:pic>
      <p:pic>
        <p:nvPicPr>
          <p:cNvPr id="12" name="Picture 11">
            <a:extLst>
              <a:ext uri="{FF2B5EF4-FFF2-40B4-BE49-F238E27FC236}">
                <a16:creationId xmlns:a16="http://schemas.microsoft.com/office/drawing/2014/main" id="{22410FE7-BF22-472E-94A9-92F9249482A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764362" y="1458823"/>
            <a:ext cx="2584395" cy="1938296"/>
          </a:xfrm>
          <a:prstGeom prst="rect">
            <a:avLst/>
          </a:prstGeom>
        </p:spPr>
      </p:pic>
      <p:pic>
        <p:nvPicPr>
          <p:cNvPr id="13" name="Picture 2" descr="https://lh3.googleusercontent.com/YEZUQACVNXR-75Xj4rZjChtfIYitStdv8YM75npL8D8WsQYAXlr4_3A77C6B5opD19KrcQ7N2wVrAb3AIYcIUezX4E4AKveIXflMcw4wJCE1rmbCKHi66koJkMTCwEYhK8r0NbOVXE8hKgc6Jp4hSqYTykOtFGfIBVcyRRElsLfz00MgKEnEdIT_5t-NS-D0TJZM4nqO9dda4tjC6JOSFd1IabKOoZXglvUpWK1HVL2GF4EkCN_hKfXSrXALhHYn63qGedjzOwLR7i_mbU4kp5k0y5h1OTBeLLbjoa4nGtTA0eqAnIVZP1bIHml_iXnu8w_ijF9hYDIrKTBk9OpV--fTke1BahRBKnFsiGYVR1fo3OgAj9jOeOtNcq432co-jyUCGEulEdc3BtRYGo1Iy0GDQyOfK4lT1TPMwz9kkRQ24osv3GG2_qCFRb8lAe_ITF0xcJnQWvJeKz5oxE79GPFX1VWjq_-Srzls79RcSpdXceVPgT9wuGSnSki71P4Y6T2XlIA1DmEj8cCM0_gZ3ZZbDhI6ZfznHXDzFTMBkRzsM1NHgSz2J35u3TFAjvKCZswgkX0V9sn8E1J7lNN3dQ9W3S8kmJADjoc9Z2X2JGUo2JJxtrm16e73XDxG5br-vP1UomMkI5NPcGFDRcxfLnXAIyArfTtHMWh56t5rfDJsNwmiw2IKxvV28n-YXif5OvUFwWdA4cWFDsSSoJn1cufZIAOeht1kqpBFYeFMReNgeDPU77TQelQLIIIwn6n6-kReY-K4gzQd3DpUKqZcDM4NgmjbJHf0UZGtTGZJPWnFXLM8iDB5ca72-K9i6uS_S32foMdScx0RcKlVAERTOtLXmqTkoM4jm9KcVGZBhQnZEPsVVYAwdGvtThK2tiirhMQzg7DFeD3SRPhqFl1pYU31uWCxr8DoUC4iNwsbR55I4A=w893-h1190-s-no?authuser=0">
            <a:extLst>
              <a:ext uri="{FF2B5EF4-FFF2-40B4-BE49-F238E27FC236}">
                <a16:creationId xmlns:a16="http://schemas.microsoft.com/office/drawing/2014/main" id="{E0517F78-58CA-4F3E-8629-8F6709F36A4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8900" t="28826" r="27536" b="27582"/>
          <a:stretch/>
        </p:blipFill>
        <p:spPr bwMode="auto">
          <a:xfrm>
            <a:off x="3276523" y="1135773"/>
            <a:ext cx="1938296" cy="25843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s://lh3.googleusercontent.com/pvr7W_xYR-mW2vjHclnuTFhLm23ZJwX-8gyfEGsJzP6cZxCORHZ-Jf7SwnMwmuiUA3uBoAeXeVGc2PbiPZ8EpkTym_EvSEX-N7bT8KrLfQizg_1Rgl2_odsWn41HZYPPUw4bXzwZQ6NueKKXs6WE8sICnElj4HWb8b8ohh7Ri_K8puLfe11uNTJarixwfw7wENNQhG-H0Qcu9R1M_P2YQWMo2XXPx2cUlh8kcH5Vhgg9uqGuDklrZ_-JF-i7NJ5LG-f6CABG8jPsjXXmjSJttZxODUR6PeGyGxnBOINRXhtcJ0yfvOBPMbDEI10nFg01QjKTXrvBM8EIs1BZ-tA2rL5CQWkD9KUtyX4p1QLG9wSeFeX6qayXRFgbqikcWYF9qYgoofokE-iUhZ_4kvwKBSU4UxsiCQEJbmYEqeaFZ4GD3vh_qMCdPUrC7VY8uBh8QumdylDlbQsdiL71yKroMi6IWNHQkiei5A5U_OxsDS4g84G8q0DydVOcAQytPq5iLt6FdO-TEF8D2qbTGeXM6wtROkq8rl1o1k3sxnh-JZiHJeen0Tj8xOJ_vYWIjZH1XUBnugduqJz-c4EdjixF5yylhdzQ9qfVZX4CXJ20IP6kS0n4pKZh5RtG7pv3CQGhkbdlfoqhivJj8M3Fb_u-xiJ--iqaxXdPboDzXB6uxGzhKdIN4a56Up_2XTE0wzAjM09GbN9jz9gHC9Fjos14gbwWkK_-znuvaY7afcKF6ay1jZU-qehoBP204aWvr_5CCKtnC_xr7gHNdZhzrV4vr9-39CnLHziY3unS7NRnUWEMrnFWny9u9I6tljqGY_kc_fvTaGm_qNeSVxa0Q-UMOOrbAhqkVdp7Mi4tFDTXS9pAhML92_cSCXkxiKv2TXTCHJXlFCMC_QLCAPFp3-Jae88B3KfjBVAeu7hHlN9YNviCag=w893-h1190-s-no?authuser=0">
            <a:extLst>
              <a:ext uri="{FF2B5EF4-FFF2-40B4-BE49-F238E27FC236}">
                <a16:creationId xmlns:a16="http://schemas.microsoft.com/office/drawing/2014/main" id="{21C9DA42-5389-46E9-8C43-A981584603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5870" y="3943999"/>
            <a:ext cx="1939491" cy="258439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73875C52-BFA0-49D8-A47D-CBF0CBD738F6}"/>
              </a:ext>
            </a:extLst>
          </p:cNvPr>
          <p:cNvSpPr/>
          <p:nvPr/>
        </p:nvSpPr>
        <p:spPr>
          <a:xfrm>
            <a:off x="11507650" y="4572000"/>
            <a:ext cx="555330" cy="1868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9" name="Picture 18">
            <a:extLst>
              <a:ext uri="{FF2B5EF4-FFF2-40B4-BE49-F238E27FC236}">
                <a16:creationId xmlns:a16="http://schemas.microsoft.com/office/drawing/2014/main" id="{ABC65F05-B680-4D32-8B05-7C420DB0A633}"/>
              </a:ext>
            </a:extLst>
          </p:cNvPr>
          <p:cNvPicPr>
            <a:picLocks noChangeAspect="1"/>
          </p:cNvPicPr>
          <p:nvPr/>
        </p:nvPicPr>
        <p:blipFill>
          <a:blip r:embed="rId10"/>
          <a:stretch>
            <a:fillRect/>
          </a:stretch>
        </p:blipFill>
        <p:spPr>
          <a:xfrm>
            <a:off x="7938208" y="64345"/>
            <a:ext cx="1918047" cy="938110"/>
          </a:xfrm>
          <a:prstGeom prst="rect">
            <a:avLst/>
          </a:prstGeom>
        </p:spPr>
      </p:pic>
      <p:sp>
        <p:nvSpPr>
          <p:cNvPr id="20" name="Title 1">
            <a:extLst>
              <a:ext uri="{FF2B5EF4-FFF2-40B4-BE49-F238E27FC236}">
                <a16:creationId xmlns:a16="http://schemas.microsoft.com/office/drawing/2014/main" id="{8987536B-B0E4-4746-A816-9FF8E5E80D8D}"/>
              </a:ext>
            </a:extLst>
          </p:cNvPr>
          <p:cNvSpPr>
            <a:spLocks noGrp="1"/>
          </p:cNvSpPr>
          <p:nvPr>
            <p:ph type="title"/>
          </p:nvPr>
        </p:nvSpPr>
        <p:spPr>
          <a:xfrm>
            <a:off x="533071" y="411309"/>
            <a:ext cx="9472971" cy="716142"/>
          </a:xfrm>
        </p:spPr>
        <p:txBody>
          <a:bodyPr/>
          <a:lstStyle/>
          <a:p>
            <a:r>
              <a:rPr lang="sv-SE" dirty="0" err="1"/>
              <a:t>SuShi</a:t>
            </a:r>
            <a:r>
              <a:rPr lang="sv-SE" dirty="0"/>
              <a:t>: </a:t>
            </a:r>
            <a:r>
              <a:rPr lang="sv-SE" dirty="0" err="1"/>
              <a:t>Superconducting</a:t>
            </a:r>
            <a:r>
              <a:rPr lang="sv-SE" dirty="0"/>
              <a:t> </a:t>
            </a:r>
            <a:r>
              <a:rPr lang="sv-SE" dirty="0" err="1"/>
              <a:t>Shield</a:t>
            </a:r>
            <a:endParaRPr lang="sv-SE" dirty="0"/>
          </a:p>
        </p:txBody>
      </p:sp>
      <p:sp>
        <p:nvSpPr>
          <p:cNvPr id="21" name="TextBox 20">
            <a:extLst>
              <a:ext uri="{FF2B5EF4-FFF2-40B4-BE49-F238E27FC236}">
                <a16:creationId xmlns:a16="http://schemas.microsoft.com/office/drawing/2014/main" id="{AC9F5F2D-4695-4970-8520-83A3B705907D}"/>
              </a:ext>
            </a:extLst>
          </p:cNvPr>
          <p:cNvSpPr txBox="1"/>
          <p:nvPr/>
        </p:nvSpPr>
        <p:spPr>
          <a:xfrm>
            <a:off x="1004126" y="6511594"/>
            <a:ext cx="6219891" cy="307777"/>
          </a:xfrm>
          <a:prstGeom prst="rect">
            <a:avLst/>
          </a:prstGeom>
          <a:noFill/>
        </p:spPr>
        <p:txBody>
          <a:bodyPr wrap="square" rtlCol="0">
            <a:spAutoFit/>
          </a:bodyPr>
          <a:lstStyle/>
          <a:p>
            <a:r>
              <a:rPr lang="sv-SE" sz="1400" dirty="0"/>
              <a:t>Credit:  D. </a:t>
            </a:r>
            <a:r>
              <a:rPr lang="sv-SE" sz="1400" dirty="0" err="1"/>
              <a:t>Barna</a:t>
            </a:r>
            <a:r>
              <a:rPr lang="sv-SE" sz="1400" dirty="0"/>
              <a:t> &amp; K. Brunner (HUN-REN) </a:t>
            </a:r>
            <a:r>
              <a:rPr lang="en-US" sz="1400" dirty="0"/>
              <a:t>and </a:t>
            </a:r>
            <a:r>
              <a:rPr lang="sv-SE" sz="1400" dirty="0"/>
              <a:t>T. </a:t>
            </a:r>
            <a:r>
              <a:rPr lang="sv-SE" sz="1400" dirty="0" err="1"/>
              <a:t>Bagni</a:t>
            </a:r>
            <a:r>
              <a:rPr lang="sv-SE" sz="1400" dirty="0"/>
              <a:t>, et al. </a:t>
            </a:r>
          </a:p>
        </p:txBody>
      </p:sp>
      <p:sp>
        <p:nvSpPr>
          <p:cNvPr id="26" name="Rectangle 25">
            <a:extLst>
              <a:ext uri="{FF2B5EF4-FFF2-40B4-BE49-F238E27FC236}">
                <a16:creationId xmlns:a16="http://schemas.microsoft.com/office/drawing/2014/main" id="{338B84B6-F957-48EA-AF5D-04D8C45BC691}"/>
              </a:ext>
            </a:extLst>
          </p:cNvPr>
          <p:cNvSpPr/>
          <p:nvPr/>
        </p:nvSpPr>
        <p:spPr>
          <a:xfrm>
            <a:off x="10805902" y="5506180"/>
            <a:ext cx="1201479" cy="1246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Picture 10">
            <a:extLst>
              <a:ext uri="{FF2B5EF4-FFF2-40B4-BE49-F238E27FC236}">
                <a16:creationId xmlns:a16="http://schemas.microsoft.com/office/drawing/2014/main" id="{7C779C84-02E9-42F0-9C91-11BDC944EDC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648079" y="3943999"/>
            <a:ext cx="3444410" cy="2584393"/>
          </a:xfrm>
          <a:prstGeom prst="rect">
            <a:avLst/>
          </a:prstGeom>
        </p:spPr>
      </p:pic>
      <p:pic>
        <p:nvPicPr>
          <p:cNvPr id="25" name="Picture 24">
            <a:extLst>
              <a:ext uri="{FF2B5EF4-FFF2-40B4-BE49-F238E27FC236}">
                <a16:creationId xmlns:a16="http://schemas.microsoft.com/office/drawing/2014/main" id="{8EB3EF68-80B3-4974-9968-CB9155CB796A}"/>
              </a:ext>
            </a:extLst>
          </p:cNvPr>
          <p:cNvPicPr>
            <a:picLocks noChangeAspect="1"/>
          </p:cNvPicPr>
          <p:nvPr/>
        </p:nvPicPr>
        <p:blipFill>
          <a:blip r:embed="rId12"/>
          <a:stretch>
            <a:fillRect/>
          </a:stretch>
        </p:blipFill>
        <p:spPr>
          <a:xfrm rot="5400000">
            <a:off x="10173218" y="4959912"/>
            <a:ext cx="2636060" cy="560179"/>
          </a:xfrm>
          <a:prstGeom prst="rect">
            <a:avLst/>
          </a:prstGeom>
        </p:spPr>
      </p:pic>
      <p:sp>
        <p:nvSpPr>
          <p:cNvPr id="3" name="Slide Number Placeholder 2">
            <a:extLst>
              <a:ext uri="{FF2B5EF4-FFF2-40B4-BE49-F238E27FC236}">
                <a16:creationId xmlns:a16="http://schemas.microsoft.com/office/drawing/2014/main" id="{9906E284-1F84-4ACB-A4DD-794B9ADD6ABA}"/>
              </a:ext>
            </a:extLst>
          </p:cNvPr>
          <p:cNvSpPr>
            <a:spLocks noGrp="1"/>
          </p:cNvSpPr>
          <p:nvPr>
            <p:ph type="sldNum" sz="quarter" idx="12"/>
          </p:nvPr>
        </p:nvSpPr>
        <p:spPr>
          <a:xfrm>
            <a:off x="9319780" y="6473328"/>
            <a:ext cx="2743200" cy="94775"/>
          </a:xfrm>
        </p:spPr>
        <p:txBody>
          <a:bodyPr/>
          <a:lstStyle/>
          <a:p>
            <a:fld id="{B716C8F4-20CD-364A-8A8E-DE130115B178}" type="slidenum">
              <a:rPr lang="en-GB" noProof="0" smtClean="0"/>
              <a:pPr/>
              <a:t>11</a:t>
            </a:fld>
            <a:endParaRPr lang="en-GB" noProof="0"/>
          </a:p>
        </p:txBody>
      </p:sp>
      <p:pic>
        <p:nvPicPr>
          <p:cNvPr id="18" name="Picture 17">
            <a:extLst>
              <a:ext uri="{FF2B5EF4-FFF2-40B4-BE49-F238E27FC236}">
                <a16:creationId xmlns:a16="http://schemas.microsoft.com/office/drawing/2014/main" id="{FA04B5AC-4771-4E0E-833D-BEC1774BD0D2}"/>
              </a:ext>
            </a:extLst>
          </p:cNvPr>
          <p:cNvPicPr>
            <a:picLocks noChangeAspect="1"/>
          </p:cNvPicPr>
          <p:nvPr/>
        </p:nvPicPr>
        <p:blipFill>
          <a:blip r:embed="rId13"/>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2368256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1784B-E2F4-43DB-A614-4D0BC5F4553C}"/>
              </a:ext>
            </a:extLst>
          </p:cNvPr>
          <p:cNvSpPr>
            <a:spLocks noGrp="1"/>
          </p:cNvSpPr>
          <p:nvPr>
            <p:ph type="title"/>
          </p:nvPr>
        </p:nvSpPr>
        <p:spPr>
          <a:xfrm>
            <a:off x="546085" y="340957"/>
            <a:ext cx="9472971" cy="716142"/>
          </a:xfrm>
        </p:spPr>
        <p:txBody>
          <a:bodyPr/>
          <a:lstStyle/>
          <a:p>
            <a:r>
              <a:rPr lang="sv-SE" dirty="0"/>
              <a:t>Magnetic </a:t>
            </a:r>
            <a:r>
              <a:rPr lang="sv-SE" dirty="0" err="1"/>
              <a:t>measurement</a:t>
            </a:r>
            <a:r>
              <a:rPr lang="sv-SE" dirty="0"/>
              <a:t> </a:t>
            </a:r>
            <a:r>
              <a:rPr lang="sv-SE" dirty="0" err="1"/>
              <a:t>with</a:t>
            </a:r>
            <a:r>
              <a:rPr lang="sv-SE" dirty="0"/>
              <a:t> </a:t>
            </a:r>
            <a:r>
              <a:rPr lang="sv-SE" dirty="0" err="1"/>
              <a:t>anticryostat</a:t>
            </a:r>
            <a:endParaRPr lang="sv-SE" dirty="0"/>
          </a:p>
        </p:txBody>
      </p:sp>
      <p:grpSp>
        <p:nvGrpSpPr>
          <p:cNvPr id="24" name="Group 23">
            <a:extLst>
              <a:ext uri="{FF2B5EF4-FFF2-40B4-BE49-F238E27FC236}">
                <a16:creationId xmlns:a16="http://schemas.microsoft.com/office/drawing/2014/main" id="{C9D3FEC8-91A5-4D4E-B75D-7AC9415F485C}"/>
              </a:ext>
            </a:extLst>
          </p:cNvPr>
          <p:cNvGrpSpPr>
            <a:grpSpLocks noChangeAspect="1"/>
          </p:cNvGrpSpPr>
          <p:nvPr/>
        </p:nvGrpSpPr>
        <p:grpSpPr>
          <a:xfrm>
            <a:off x="9857705" y="392197"/>
            <a:ext cx="1738937" cy="5216804"/>
            <a:chOff x="8708064" y="1881967"/>
            <a:chExt cx="1658680" cy="4976033"/>
          </a:xfrm>
        </p:grpSpPr>
        <p:pic>
          <p:nvPicPr>
            <p:cNvPr id="25" name="Picture 24">
              <a:extLst>
                <a:ext uri="{FF2B5EF4-FFF2-40B4-BE49-F238E27FC236}">
                  <a16:creationId xmlns:a16="http://schemas.microsoft.com/office/drawing/2014/main" id="{82FCB7B0-5195-4FFE-A70F-65FA7C5036DD}"/>
                </a:ext>
              </a:extLst>
            </p:cNvPr>
            <p:cNvPicPr>
              <a:picLocks noChangeAspect="1"/>
            </p:cNvPicPr>
            <p:nvPr/>
          </p:nvPicPr>
          <p:blipFill rotWithShape="1">
            <a:blip r:embed="rId2"/>
            <a:srcRect l="23221" r="42568"/>
            <a:stretch/>
          </p:blipFill>
          <p:spPr>
            <a:xfrm>
              <a:off x="8708064" y="4134944"/>
              <a:ext cx="1552355" cy="2723056"/>
            </a:xfrm>
            <a:prstGeom prst="rect">
              <a:avLst/>
            </a:prstGeom>
          </p:spPr>
        </p:pic>
        <p:pic>
          <p:nvPicPr>
            <p:cNvPr id="26" name="Picture 25">
              <a:extLst>
                <a:ext uri="{FF2B5EF4-FFF2-40B4-BE49-F238E27FC236}">
                  <a16:creationId xmlns:a16="http://schemas.microsoft.com/office/drawing/2014/main" id="{04209C1F-1824-4489-86D0-323DCE1FE5C1}"/>
                </a:ext>
              </a:extLst>
            </p:cNvPr>
            <p:cNvPicPr>
              <a:picLocks noChangeAspect="1"/>
            </p:cNvPicPr>
            <p:nvPr/>
          </p:nvPicPr>
          <p:blipFill rotWithShape="1">
            <a:blip r:embed="rId3"/>
            <a:srcRect l="33393" t="18531" r="28672"/>
            <a:stretch/>
          </p:blipFill>
          <p:spPr>
            <a:xfrm>
              <a:off x="8708065" y="1881967"/>
              <a:ext cx="1658679" cy="2483668"/>
            </a:xfrm>
            <a:prstGeom prst="rect">
              <a:avLst/>
            </a:prstGeom>
          </p:spPr>
        </p:pic>
      </p:grpSp>
      <p:sp>
        <p:nvSpPr>
          <p:cNvPr id="27" name="Content Placeholder 26">
            <a:extLst>
              <a:ext uri="{FF2B5EF4-FFF2-40B4-BE49-F238E27FC236}">
                <a16:creationId xmlns:a16="http://schemas.microsoft.com/office/drawing/2014/main" id="{92B10537-EC30-4E02-BAE0-F543895F53EB}"/>
              </a:ext>
            </a:extLst>
          </p:cNvPr>
          <p:cNvSpPr>
            <a:spLocks noGrp="1"/>
          </p:cNvSpPr>
          <p:nvPr>
            <p:ph sz="quarter" idx="13"/>
          </p:nvPr>
        </p:nvSpPr>
        <p:spPr>
          <a:xfrm>
            <a:off x="2038307" y="1426191"/>
            <a:ext cx="7474809" cy="4244974"/>
          </a:xfrm>
        </p:spPr>
        <p:txBody>
          <a:bodyPr/>
          <a:lstStyle/>
          <a:p>
            <a:r>
              <a:rPr lang="sv-SE" dirty="0">
                <a:solidFill>
                  <a:schemeClr val="tx1"/>
                </a:solidFill>
              </a:rPr>
              <a:t>Project </a:t>
            </a:r>
            <a:r>
              <a:rPr lang="sv-SE" dirty="0" err="1">
                <a:solidFill>
                  <a:schemeClr val="tx1"/>
                </a:solidFill>
              </a:rPr>
              <a:t>done</a:t>
            </a:r>
            <a:r>
              <a:rPr lang="sv-SE" dirty="0">
                <a:solidFill>
                  <a:schemeClr val="tx1"/>
                </a:solidFill>
              </a:rPr>
              <a:t> in </a:t>
            </a:r>
            <a:r>
              <a:rPr lang="sv-SE" dirty="0" err="1">
                <a:solidFill>
                  <a:schemeClr val="tx1"/>
                </a:solidFill>
                <a:latin typeface="Work Sans" pitchFamily="2" charset="0"/>
              </a:rPr>
              <a:t>collaboration</a:t>
            </a:r>
            <a:r>
              <a:rPr lang="sv-SE" dirty="0">
                <a:solidFill>
                  <a:schemeClr val="tx1"/>
                </a:solidFill>
                <a:latin typeface="Work Sans" pitchFamily="2" charset="0"/>
              </a:rPr>
              <a:t> </a:t>
            </a:r>
            <a:r>
              <a:rPr lang="sv-SE" dirty="0" err="1">
                <a:solidFill>
                  <a:schemeClr val="tx1"/>
                </a:solidFill>
                <a:latin typeface="Work Sans" pitchFamily="2" charset="0"/>
              </a:rPr>
              <a:t>with</a:t>
            </a:r>
            <a:r>
              <a:rPr lang="sv-SE" dirty="0">
                <a:solidFill>
                  <a:schemeClr val="tx1"/>
                </a:solidFill>
                <a:latin typeface="Work Sans" pitchFamily="2" charset="0"/>
              </a:rPr>
              <a:t> CERN (</a:t>
            </a:r>
            <a:r>
              <a:rPr lang="en-GB" sz="1600" dirty="0">
                <a:solidFill>
                  <a:schemeClr val="tx1"/>
                </a:solidFill>
                <a:effectLst/>
                <a:latin typeface="Work Sans" pitchFamily="2" charset="0"/>
                <a:ea typeface="Calibri" panose="020F0502020204030204" pitchFamily="34" charset="0"/>
                <a:cs typeface="DokChampa" panose="020B0604020202020204" pitchFamily="34" charset="-34"/>
              </a:rPr>
              <a:t>KM5676/TE/HL-LHC</a:t>
            </a:r>
            <a:r>
              <a:rPr lang="sv-SE" sz="1600" dirty="0">
                <a:solidFill>
                  <a:schemeClr val="tx1"/>
                </a:solidFill>
                <a:effectLst/>
                <a:latin typeface="Work Sans" pitchFamily="2" charset="0"/>
                <a:ea typeface="Calibri" panose="020F0502020204030204" pitchFamily="34" charset="0"/>
                <a:cs typeface="DokChampa" panose="020B0604020202020204" pitchFamily="34" charset="-34"/>
              </a:rPr>
              <a:t>)</a:t>
            </a:r>
          </a:p>
          <a:p>
            <a:pPr lvl="1">
              <a:buFont typeface="Wingdings" panose="05000000000000000000" pitchFamily="2" charset="2"/>
              <a:buChar char="Ø"/>
            </a:pPr>
            <a:r>
              <a:rPr lang="sv-SE" dirty="0">
                <a:solidFill>
                  <a:schemeClr val="tx1"/>
                </a:solidFill>
                <a:latin typeface="Work Sans" pitchFamily="2" charset="0"/>
                <a:ea typeface="Calibri" panose="020F0502020204030204" pitchFamily="34" charset="0"/>
                <a:cs typeface="DokChampa" panose="020B0604020202020204" pitchFamily="34" charset="-34"/>
              </a:rPr>
              <a:t>To be </a:t>
            </a:r>
            <a:r>
              <a:rPr lang="sv-SE" dirty="0" err="1">
                <a:solidFill>
                  <a:schemeClr val="tx1"/>
                </a:solidFill>
                <a:latin typeface="Work Sans" pitchFamily="2" charset="0"/>
                <a:ea typeface="Calibri" panose="020F0502020204030204" pitchFamily="34" charset="0"/>
                <a:cs typeface="DokChampa" panose="020B0604020202020204" pitchFamily="34" charset="-34"/>
              </a:rPr>
              <a:t>finalized</a:t>
            </a:r>
            <a:r>
              <a:rPr lang="sv-SE" dirty="0">
                <a:solidFill>
                  <a:schemeClr val="tx1"/>
                </a:solidFill>
                <a:latin typeface="Work Sans" pitchFamily="2" charset="0"/>
                <a:ea typeface="Calibri" panose="020F0502020204030204" pitchFamily="34" charset="0"/>
                <a:cs typeface="DokChampa" panose="020B0604020202020204" pitchFamily="34" charset="-34"/>
              </a:rPr>
              <a:t> end 2025</a:t>
            </a:r>
            <a:endParaRPr lang="sv-SE" dirty="0">
              <a:solidFill>
                <a:schemeClr val="tx1"/>
              </a:solidFill>
              <a:effectLst/>
              <a:latin typeface="Work Sans" pitchFamily="2" charset="0"/>
              <a:ea typeface="Calibri" panose="020F0502020204030204" pitchFamily="34" charset="0"/>
              <a:cs typeface="DokChampa" panose="020B0604020202020204" pitchFamily="34" charset="-34"/>
            </a:endParaRPr>
          </a:p>
          <a:p>
            <a:pPr marL="0" indent="0">
              <a:buNone/>
            </a:pPr>
            <a:endParaRPr lang="sv-SE" dirty="0">
              <a:solidFill>
                <a:schemeClr val="tx1"/>
              </a:solidFill>
            </a:endParaRPr>
          </a:p>
          <a:p>
            <a:r>
              <a:rPr lang="sv-SE" dirty="0">
                <a:solidFill>
                  <a:schemeClr val="tx1"/>
                </a:solidFill>
              </a:rPr>
              <a:t>Test </a:t>
            </a:r>
            <a:r>
              <a:rPr lang="sv-SE" dirty="0" err="1">
                <a:solidFill>
                  <a:schemeClr val="tx1"/>
                </a:solidFill>
              </a:rPr>
              <a:t>bench</a:t>
            </a:r>
            <a:r>
              <a:rPr lang="sv-SE" dirty="0">
                <a:solidFill>
                  <a:schemeClr val="tx1"/>
                </a:solidFill>
              </a:rPr>
              <a:t> </a:t>
            </a:r>
            <a:r>
              <a:rPr lang="sv-SE" dirty="0" err="1">
                <a:solidFill>
                  <a:schemeClr val="tx1"/>
                </a:solidFill>
              </a:rPr>
              <a:t>comprising</a:t>
            </a:r>
            <a:endParaRPr lang="sv-SE" dirty="0">
              <a:solidFill>
                <a:schemeClr val="tx1"/>
              </a:solidFill>
            </a:endParaRPr>
          </a:p>
          <a:p>
            <a:pPr lvl="1">
              <a:buFont typeface="Wingdings" panose="05000000000000000000" pitchFamily="2" charset="2"/>
              <a:buChar char="Ø"/>
            </a:pPr>
            <a:r>
              <a:rPr lang="en-US" dirty="0" err="1">
                <a:solidFill>
                  <a:schemeClr val="tx1"/>
                </a:solidFill>
              </a:rPr>
              <a:t>anticryostat</a:t>
            </a:r>
            <a:r>
              <a:rPr lang="en-US" dirty="0">
                <a:solidFill>
                  <a:schemeClr val="tx1"/>
                </a:solidFill>
              </a:rPr>
              <a:t>: modification of the existing cryostat to have a volume at room temperature and pressure</a:t>
            </a:r>
            <a:endParaRPr lang="sv-SE" dirty="0">
              <a:solidFill>
                <a:schemeClr val="tx1"/>
              </a:solidFill>
            </a:endParaRPr>
          </a:p>
          <a:p>
            <a:pPr lvl="1">
              <a:buFont typeface="Wingdings" panose="05000000000000000000" pitchFamily="2" charset="2"/>
              <a:buChar char="Ø"/>
            </a:pPr>
            <a:r>
              <a:rPr lang="en-US" dirty="0">
                <a:solidFill>
                  <a:schemeClr val="tx1"/>
                </a:solidFill>
              </a:rPr>
              <a:t>magnetic measurement system: motorized system with rotating coil able to measure the magnetic field at different locations</a:t>
            </a:r>
          </a:p>
          <a:p>
            <a:pPr lvl="1"/>
            <a:endParaRPr lang="en-US" dirty="0">
              <a:solidFill>
                <a:schemeClr val="tx1"/>
              </a:solidFill>
            </a:endParaRPr>
          </a:p>
          <a:p>
            <a:r>
              <a:rPr lang="en-US" dirty="0">
                <a:solidFill>
                  <a:schemeClr val="tx1"/>
                </a:solidFill>
              </a:rPr>
              <a:t>Main characteristics:</a:t>
            </a:r>
          </a:p>
          <a:p>
            <a:pPr lvl="1">
              <a:buFont typeface="Wingdings" panose="05000000000000000000" pitchFamily="2" charset="2"/>
              <a:buChar char="Ø"/>
            </a:pPr>
            <a:r>
              <a:rPr lang="en-US" dirty="0">
                <a:solidFill>
                  <a:schemeClr val="tx1"/>
                </a:solidFill>
              </a:rPr>
              <a:t>Magnet’s max aperture: 50 mm</a:t>
            </a:r>
          </a:p>
          <a:p>
            <a:pPr lvl="1">
              <a:buFont typeface="Wingdings" panose="05000000000000000000" pitchFamily="2" charset="2"/>
              <a:buChar char="Ø"/>
            </a:pPr>
            <a:r>
              <a:rPr lang="en-US" dirty="0">
                <a:solidFill>
                  <a:schemeClr val="tx1"/>
                </a:solidFill>
              </a:rPr>
              <a:t>Length for rotating coils: 500 mm</a:t>
            </a:r>
          </a:p>
          <a:p>
            <a:pPr lvl="1">
              <a:buFont typeface="Wingdings" panose="05000000000000000000" pitchFamily="2" charset="2"/>
              <a:buChar char="Ø"/>
            </a:pPr>
            <a:r>
              <a:rPr lang="en-US" dirty="0">
                <a:solidFill>
                  <a:schemeClr val="tx1"/>
                </a:solidFill>
              </a:rPr>
              <a:t>Max magnet length: 2.2 m (max displacement 2.3 m from lambda plate)</a:t>
            </a:r>
          </a:p>
          <a:p>
            <a:pPr lvl="1"/>
            <a:endParaRPr lang="en-US" dirty="0">
              <a:solidFill>
                <a:schemeClr val="tx1"/>
              </a:solidFill>
            </a:endParaRPr>
          </a:p>
          <a:p>
            <a:pPr lvl="1"/>
            <a:endParaRPr lang="sv-SE" dirty="0">
              <a:solidFill>
                <a:schemeClr val="tx1"/>
              </a:solidFill>
            </a:endParaRPr>
          </a:p>
        </p:txBody>
      </p:sp>
      <p:sp>
        <p:nvSpPr>
          <p:cNvPr id="4" name="Slide Number Placeholder 3">
            <a:extLst>
              <a:ext uri="{FF2B5EF4-FFF2-40B4-BE49-F238E27FC236}">
                <a16:creationId xmlns:a16="http://schemas.microsoft.com/office/drawing/2014/main" id="{2A13A97B-2D66-4EF0-ADB5-F7B3BCF25292}"/>
              </a:ext>
            </a:extLst>
          </p:cNvPr>
          <p:cNvSpPr>
            <a:spLocks noGrp="1"/>
          </p:cNvSpPr>
          <p:nvPr>
            <p:ph type="sldNum" sz="quarter" idx="12"/>
          </p:nvPr>
        </p:nvSpPr>
        <p:spPr/>
        <p:txBody>
          <a:bodyPr/>
          <a:lstStyle/>
          <a:p>
            <a:fld id="{B716C8F4-20CD-364A-8A8E-DE130115B178}" type="slidenum">
              <a:rPr lang="en-GB" noProof="0" smtClean="0"/>
              <a:pPr/>
              <a:t>12</a:t>
            </a:fld>
            <a:endParaRPr lang="en-GB" noProof="0"/>
          </a:p>
        </p:txBody>
      </p:sp>
      <p:pic>
        <p:nvPicPr>
          <p:cNvPr id="6" name="Picture 5">
            <a:extLst>
              <a:ext uri="{FF2B5EF4-FFF2-40B4-BE49-F238E27FC236}">
                <a16:creationId xmlns:a16="http://schemas.microsoft.com/office/drawing/2014/main" id="{29E15B2E-9786-4270-93E3-6AF5D1B8CE2A}"/>
              </a:ext>
            </a:extLst>
          </p:cNvPr>
          <p:cNvPicPr>
            <a:picLocks noChangeAspect="1"/>
          </p:cNvPicPr>
          <p:nvPr/>
        </p:nvPicPr>
        <p:blipFill rotWithShape="1">
          <a:blip r:embed="rId4"/>
          <a:srcRect l="11904" t="25855" r="78601" b="5506"/>
          <a:stretch/>
        </p:blipFill>
        <p:spPr>
          <a:xfrm>
            <a:off x="280580" y="1665646"/>
            <a:ext cx="1622624" cy="3668540"/>
          </a:xfrm>
          <a:prstGeom prst="rect">
            <a:avLst/>
          </a:prstGeom>
        </p:spPr>
      </p:pic>
      <p:pic>
        <p:nvPicPr>
          <p:cNvPr id="10" name="Picture 9">
            <a:extLst>
              <a:ext uri="{FF2B5EF4-FFF2-40B4-BE49-F238E27FC236}">
                <a16:creationId xmlns:a16="http://schemas.microsoft.com/office/drawing/2014/main" id="{AB7E596C-91E2-4FD9-95D5-C51278FCA1F0}"/>
              </a:ext>
            </a:extLst>
          </p:cNvPr>
          <p:cNvPicPr>
            <a:picLocks noChangeAspect="1"/>
          </p:cNvPicPr>
          <p:nvPr/>
        </p:nvPicPr>
        <p:blipFill rotWithShape="1">
          <a:blip r:embed="rId5"/>
          <a:srcRect l="6358" t="46164" r="82745" b="22390"/>
          <a:stretch/>
        </p:blipFill>
        <p:spPr>
          <a:xfrm>
            <a:off x="4829422" y="5072653"/>
            <a:ext cx="1328468" cy="1199072"/>
          </a:xfrm>
          <a:prstGeom prst="rect">
            <a:avLst/>
          </a:prstGeom>
        </p:spPr>
      </p:pic>
      <p:pic>
        <p:nvPicPr>
          <p:cNvPr id="11" name="Picture 10">
            <a:extLst>
              <a:ext uri="{FF2B5EF4-FFF2-40B4-BE49-F238E27FC236}">
                <a16:creationId xmlns:a16="http://schemas.microsoft.com/office/drawing/2014/main" id="{0B16A026-B344-4A04-8E27-15EEA3BD44F0}"/>
              </a:ext>
            </a:extLst>
          </p:cNvPr>
          <p:cNvPicPr>
            <a:picLocks noChangeAspect="1"/>
          </p:cNvPicPr>
          <p:nvPr/>
        </p:nvPicPr>
        <p:blipFill>
          <a:blip r:embed="rId6"/>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349096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7">
                                            <p:txEl>
                                              <p:pRg st="7" end="7"/>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7">
                                            <p:txEl>
                                              <p:pRg st="8" end="8"/>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7">
                                            <p:txEl>
                                              <p:pRg st="9" end="9"/>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B7BCFC-253D-4D6C-B7E0-EEA608E0D25D}"/>
              </a:ext>
            </a:extLst>
          </p:cNvPr>
          <p:cNvSpPr>
            <a:spLocks noGrp="1"/>
          </p:cNvSpPr>
          <p:nvPr>
            <p:ph type="sldNum" sz="quarter" idx="12"/>
          </p:nvPr>
        </p:nvSpPr>
        <p:spPr/>
        <p:txBody>
          <a:bodyPr/>
          <a:lstStyle/>
          <a:p>
            <a:fld id="{B716C8F4-20CD-364A-8A8E-DE130115B178}" type="slidenum">
              <a:rPr lang="en-GB" noProof="0" smtClean="0"/>
              <a:pPr/>
              <a:t>13</a:t>
            </a:fld>
            <a:endParaRPr lang="en-GB" noProof="0"/>
          </a:p>
        </p:txBody>
      </p:sp>
      <p:sp>
        <p:nvSpPr>
          <p:cNvPr id="5" name="Title 1">
            <a:extLst>
              <a:ext uri="{FF2B5EF4-FFF2-40B4-BE49-F238E27FC236}">
                <a16:creationId xmlns:a16="http://schemas.microsoft.com/office/drawing/2014/main" id="{FE2DBE6D-1843-476B-B880-BA621D678ECE}"/>
              </a:ext>
            </a:extLst>
          </p:cNvPr>
          <p:cNvSpPr>
            <a:spLocks noGrp="1"/>
          </p:cNvSpPr>
          <p:nvPr>
            <p:ph type="title"/>
          </p:nvPr>
        </p:nvSpPr>
        <p:spPr>
          <a:xfrm>
            <a:off x="947738" y="249383"/>
            <a:ext cx="9472971" cy="716142"/>
          </a:xfrm>
        </p:spPr>
        <p:txBody>
          <a:bodyPr/>
          <a:lstStyle/>
          <a:p>
            <a:r>
              <a:rPr lang="sv-SE" dirty="0"/>
              <a:t>Magnet R&amp;D</a:t>
            </a:r>
          </a:p>
        </p:txBody>
      </p:sp>
      <p:sp>
        <p:nvSpPr>
          <p:cNvPr id="6" name="Content Placeholder 2">
            <a:extLst>
              <a:ext uri="{FF2B5EF4-FFF2-40B4-BE49-F238E27FC236}">
                <a16:creationId xmlns:a16="http://schemas.microsoft.com/office/drawing/2014/main" id="{DAA4F432-1317-4CE6-B0CD-C520B4066FE9}"/>
              </a:ext>
            </a:extLst>
          </p:cNvPr>
          <p:cNvSpPr>
            <a:spLocks noGrp="1"/>
          </p:cNvSpPr>
          <p:nvPr>
            <p:ph sz="quarter" idx="13"/>
          </p:nvPr>
        </p:nvSpPr>
        <p:spPr>
          <a:xfrm>
            <a:off x="947738" y="1244285"/>
            <a:ext cx="9700322" cy="4244974"/>
          </a:xfrm>
        </p:spPr>
        <p:txBody>
          <a:bodyPr/>
          <a:lstStyle/>
          <a:p>
            <a:r>
              <a:rPr lang="sv-SE" dirty="0">
                <a:solidFill>
                  <a:schemeClr val="tx1"/>
                </a:solidFill>
              </a:rPr>
              <a:t>The </a:t>
            </a:r>
            <a:r>
              <a:rPr lang="sv-SE" dirty="0" err="1">
                <a:solidFill>
                  <a:schemeClr val="tx1"/>
                </a:solidFill>
              </a:rPr>
              <a:t>first</a:t>
            </a:r>
            <a:r>
              <a:rPr lang="sv-SE" dirty="0">
                <a:solidFill>
                  <a:schemeClr val="tx1"/>
                </a:solidFill>
              </a:rPr>
              <a:t> Swedish </a:t>
            </a:r>
            <a:r>
              <a:rPr lang="sv-SE" dirty="0" err="1">
                <a:solidFill>
                  <a:schemeClr val="tx1"/>
                </a:solidFill>
              </a:rPr>
              <a:t>superconducting</a:t>
            </a:r>
            <a:r>
              <a:rPr lang="sv-SE" dirty="0">
                <a:solidFill>
                  <a:schemeClr val="tx1"/>
                </a:solidFill>
              </a:rPr>
              <a:t> accelerator magnet, </a:t>
            </a:r>
            <a:r>
              <a:rPr lang="sv-SE" dirty="0" err="1">
                <a:solidFill>
                  <a:schemeClr val="tx1"/>
                </a:solidFill>
              </a:rPr>
              <a:t>industrial</a:t>
            </a:r>
            <a:r>
              <a:rPr lang="sv-SE" dirty="0">
                <a:solidFill>
                  <a:schemeClr val="tx1"/>
                </a:solidFill>
              </a:rPr>
              <a:t> innovation partnership</a:t>
            </a:r>
          </a:p>
          <a:p>
            <a:pPr lvl="1">
              <a:buFont typeface="Wingdings" panose="05000000000000000000" pitchFamily="2" charset="2"/>
              <a:buChar char="Ø"/>
            </a:pPr>
            <a:r>
              <a:rPr lang="sv-SE" dirty="0">
                <a:solidFill>
                  <a:schemeClr val="tx1"/>
                </a:solidFill>
              </a:rPr>
              <a:t>A CCT </a:t>
            </a:r>
            <a:r>
              <a:rPr lang="sv-SE" dirty="0" err="1">
                <a:solidFill>
                  <a:schemeClr val="tx1"/>
                </a:solidFill>
              </a:rPr>
              <a:t>dipole</a:t>
            </a:r>
            <a:r>
              <a:rPr lang="sv-SE" dirty="0">
                <a:solidFill>
                  <a:schemeClr val="tx1"/>
                </a:solidFill>
              </a:rPr>
              <a:t> </a:t>
            </a:r>
            <a:r>
              <a:rPr lang="sv-SE" dirty="0" err="1">
                <a:solidFill>
                  <a:schemeClr val="tx1"/>
                </a:solidFill>
              </a:rPr>
              <a:t>corrector</a:t>
            </a:r>
            <a:r>
              <a:rPr lang="sv-SE" dirty="0">
                <a:solidFill>
                  <a:schemeClr val="tx1"/>
                </a:solidFill>
              </a:rPr>
              <a:t> </a:t>
            </a:r>
            <a:r>
              <a:rPr lang="sv-SE" dirty="0" err="1">
                <a:solidFill>
                  <a:schemeClr val="tx1"/>
                </a:solidFill>
              </a:rPr>
              <a:t>prototype</a:t>
            </a:r>
            <a:r>
              <a:rPr lang="sv-SE" dirty="0">
                <a:solidFill>
                  <a:schemeClr val="tx1"/>
                </a:solidFill>
              </a:rPr>
              <a:t> (3 T)</a:t>
            </a:r>
          </a:p>
          <a:p>
            <a:pPr lvl="1">
              <a:buFont typeface="Wingdings" panose="05000000000000000000" pitchFamily="2" charset="2"/>
              <a:buChar char="Ø"/>
            </a:pPr>
            <a:r>
              <a:rPr lang="sv-SE" dirty="0" err="1">
                <a:solidFill>
                  <a:schemeClr val="tx1"/>
                </a:solidFill>
              </a:rPr>
              <a:t>NbTi</a:t>
            </a:r>
            <a:r>
              <a:rPr lang="sv-SE" dirty="0">
                <a:solidFill>
                  <a:schemeClr val="tx1"/>
                </a:solidFill>
              </a:rPr>
              <a:t> </a:t>
            </a:r>
            <a:r>
              <a:rPr lang="sv-SE" dirty="0" err="1">
                <a:solidFill>
                  <a:schemeClr val="tx1"/>
                </a:solidFill>
              </a:rPr>
              <a:t>rope</a:t>
            </a:r>
            <a:r>
              <a:rPr lang="sv-SE" dirty="0">
                <a:solidFill>
                  <a:schemeClr val="tx1"/>
                </a:solidFill>
              </a:rPr>
              <a:t> </a:t>
            </a:r>
            <a:r>
              <a:rPr lang="sv-SE" dirty="0" err="1">
                <a:solidFill>
                  <a:schemeClr val="tx1"/>
                </a:solidFill>
              </a:rPr>
              <a:t>cable</a:t>
            </a:r>
            <a:endParaRPr lang="sv-SE" dirty="0">
              <a:solidFill>
                <a:schemeClr val="tx1"/>
              </a:solidFill>
            </a:endParaRPr>
          </a:p>
          <a:p>
            <a:pPr lvl="1">
              <a:buFont typeface="Wingdings" panose="05000000000000000000" pitchFamily="2" charset="2"/>
              <a:buChar char="Ø"/>
            </a:pPr>
            <a:r>
              <a:rPr lang="sv-SE" dirty="0" err="1">
                <a:solidFill>
                  <a:schemeClr val="tx1"/>
                </a:solidFill>
              </a:rPr>
              <a:t>Goal</a:t>
            </a:r>
            <a:r>
              <a:rPr lang="sv-SE" dirty="0">
                <a:solidFill>
                  <a:schemeClr val="tx1"/>
                </a:solidFill>
              </a:rPr>
              <a:t>: Serve as </a:t>
            </a:r>
            <a:r>
              <a:rPr lang="sv-SE" dirty="0" err="1">
                <a:solidFill>
                  <a:schemeClr val="tx1"/>
                </a:solidFill>
              </a:rPr>
              <a:t>replacement</a:t>
            </a:r>
            <a:r>
              <a:rPr lang="sv-SE" dirty="0">
                <a:solidFill>
                  <a:schemeClr val="tx1"/>
                </a:solidFill>
              </a:rPr>
              <a:t> </a:t>
            </a:r>
            <a:r>
              <a:rPr lang="sv-SE" dirty="0" err="1">
                <a:solidFill>
                  <a:schemeClr val="tx1"/>
                </a:solidFill>
              </a:rPr>
              <a:t>of</a:t>
            </a:r>
            <a:r>
              <a:rPr lang="sv-SE" dirty="0">
                <a:solidFill>
                  <a:schemeClr val="tx1"/>
                </a:solidFill>
              </a:rPr>
              <a:t> LHC </a:t>
            </a:r>
            <a:r>
              <a:rPr lang="sv-SE" dirty="0" err="1">
                <a:solidFill>
                  <a:schemeClr val="tx1"/>
                </a:solidFill>
              </a:rPr>
              <a:t>correctors</a:t>
            </a:r>
            <a:r>
              <a:rPr lang="sv-SE" dirty="0">
                <a:solidFill>
                  <a:schemeClr val="tx1"/>
                </a:solidFill>
              </a:rPr>
              <a:t> MCBC/MCBY</a:t>
            </a:r>
          </a:p>
          <a:p>
            <a:pPr lvl="1">
              <a:buFont typeface="Wingdings" panose="05000000000000000000" pitchFamily="2" charset="2"/>
              <a:buChar char="Ø"/>
            </a:pPr>
            <a:r>
              <a:rPr lang="sv-SE" dirty="0">
                <a:solidFill>
                  <a:schemeClr val="tx1"/>
                </a:solidFill>
              </a:rPr>
              <a:t>Status: Ready for </a:t>
            </a:r>
            <a:r>
              <a:rPr lang="sv-SE" dirty="0" err="1">
                <a:solidFill>
                  <a:schemeClr val="tx1"/>
                </a:solidFill>
              </a:rPr>
              <a:t>impregnation</a:t>
            </a:r>
            <a:r>
              <a:rPr lang="sv-SE" dirty="0">
                <a:solidFill>
                  <a:schemeClr val="tx1"/>
                </a:solidFill>
              </a:rPr>
              <a:t> (</a:t>
            </a:r>
            <a:r>
              <a:rPr lang="sv-SE" dirty="0" err="1">
                <a:solidFill>
                  <a:schemeClr val="tx1"/>
                </a:solidFill>
              </a:rPr>
              <a:t>wax</a:t>
            </a:r>
            <a:r>
              <a:rPr lang="sv-SE" dirty="0">
                <a:solidFill>
                  <a:schemeClr val="tx1"/>
                </a:solidFill>
              </a:rPr>
              <a:t> or </a:t>
            </a:r>
            <a:r>
              <a:rPr lang="sv-SE" dirty="0" err="1">
                <a:solidFill>
                  <a:schemeClr val="tx1"/>
                </a:solidFill>
              </a:rPr>
              <a:t>Resin</a:t>
            </a:r>
            <a:r>
              <a:rPr lang="sv-SE" dirty="0">
                <a:solidFill>
                  <a:schemeClr val="tx1"/>
                </a:solidFill>
              </a:rPr>
              <a:t>, to be </a:t>
            </a:r>
            <a:r>
              <a:rPr lang="sv-SE" dirty="0" err="1">
                <a:solidFill>
                  <a:schemeClr val="tx1"/>
                </a:solidFill>
              </a:rPr>
              <a:t>decided</a:t>
            </a:r>
            <a:r>
              <a:rPr lang="sv-SE" dirty="0">
                <a:solidFill>
                  <a:schemeClr val="tx1"/>
                </a:solidFill>
              </a:rPr>
              <a:t>)</a:t>
            </a:r>
          </a:p>
          <a:p>
            <a:pPr>
              <a:spcBef>
                <a:spcPts val="1200"/>
              </a:spcBef>
            </a:pPr>
            <a:r>
              <a:rPr lang="sv-SE" dirty="0">
                <a:solidFill>
                  <a:schemeClr val="tx1"/>
                </a:solidFill>
              </a:rPr>
              <a:t>The </a:t>
            </a:r>
            <a:r>
              <a:rPr lang="sv-SE" dirty="0" err="1">
                <a:solidFill>
                  <a:schemeClr val="tx1"/>
                </a:solidFill>
              </a:rPr>
              <a:t>Truncated</a:t>
            </a:r>
            <a:r>
              <a:rPr lang="sv-SE" dirty="0">
                <a:solidFill>
                  <a:schemeClr val="tx1"/>
                </a:solidFill>
              </a:rPr>
              <a:t> </a:t>
            </a:r>
            <a:r>
              <a:rPr lang="sv-SE" dirty="0" err="1">
                <a:solidFill>
                  <a:schemeClr val="tx1"/>
                </a:solidFill>
              </a:rPr>
              <a:t>Cosine</a:t>
            </a:r>
            <a:r>
              <a:rPr lang="sv-SE" dirty="0">
                <a:solidFill>
                  <a:schemeClr val="tx1"/>
                </a:solidFill>
              </a:rPr>
              <a:t> </a:t>
            </a:r>
            <a:r>
              <a:rPr lang="sv-SE" dirty="0" err="1">
                <a:solidFill>
                  <a:schemeClr val="tx1"/>
                </a:solidFill>
              </a:rPr>
              <a:t>Theta</a:t>
            </a:r>
            <a:r>
              <a:rPr lang="sv-SE" dirty="0">
                <a:solidFill>
                  <a:schemeClr val="tx1"/>
                </a:solidFill>
              </a:rPr>
              <a:t>, </a:t>
            </a:r>
            <a:r>
              <a:rPr lang="sv-SE" dirty="0" err="1">
                <a:solidFill>
                  <a:schemeClr val="tx1"/>
                </a:solidFill>
              </a:rPr>
              <a:t>with</a:t>
            </a:r>
            <a:r>
              <a:rPr lang="sv-SE" dirty="0">
                <a:solidFill>
                  <a:schemeClr val="tx1"/>
                </a:solidFill>
              </a:rPr>
              <a:t> GSI/FAIR and </a:t>
            </a:r>
            <a:r>
              <a:rPr lang="sv-SE" dirty="0" err="1">
                <a:solidFill>
                  <a:schemeClr val="tx1"/>
                </a:solidFill>
              </a:rPr>
              <a:t>Examec</a:t>
            </a:r>
            <a:r>
              <a:rPr lang="sv-SE" dirty="0">
                <a:solidFill>
                  <a:schemeClr val="tx1"/>
                </a:solidFill>
              </a:rPr>
              <a:t> (3 T </a:t>
            </a:r>
            <a:r>
              <a:rPr lang="sv-SE" dirty="0" err="1">
                <a:solidFill>
                  <a:schemeClr val="tx1"/>
                </a:solidFill>
              </a:rPr>
              <a:t>if</a:t>
            </a:r>
            <a:r>
              <a:rPr lang="sv-SE" dirty="0">
                <a:solidFill>
                  <a:schemeClr val="tx1"/>
                </a:solidFill>
              </a:rPr>
              <a:t> SC version) </a:t>
            </a:r>
          </a:p>
          <a:p>
            <a:pPr lvl="1">
              <a:buFont typeface="Wingdings" panose="05000000000000000000" pitchFamily="2" charset="2"/>
              <a:buChar char="Ø"/>
            </a:pPr>
            <a:r>
              <a:rPr lang="sv-SE" dirty="0" err="1">
                <a:solidFill>
                  <a:schemeClr val="tx1"/>
                </a:solidFill>
              </a:rPr>
              <a:t>Working</a:t>
            </a:r>
            <a:r>
              <a:rPr lang="sv-SE" dirty="0">
                <a:solidFill>
                  <a:schemeClr val="tx1"/>
                </a:solidFill>
              </a:rPr>
              <a:t> on a normal </a:t>
            </a:r>
            <a:r>
              <a:rPr lang="sv-SE" dirty="0" err="1">
                <a:solidFill>
                  <a:schemeClr val="tx1"/>
                </a:solidFill>
              </a:rPr>
              <a:t>conducting</a:t>
            </a:r>
            <a:r>
              <a:rPr lang="sv-SE" dirty="0">
                <a:solidFill>
                  <a:schemeClr val="tx1"/>
                </a:solidFill>
              </a:rPr>
              <a:t> ”</a:t>
            </a:r>
            <a:r>
              <a:rPr lang="sv-SE" dirty="0" err="1">
                <a:solidFill>
                  <a:schemeClr val="tx1"/>
                </a:solidFill>
              </a:rPr>
              <a:t>mock-up</a:t>
            </a:r>
            <a:r>
              <a:rPr lang="sv-SE" dirty="0">
                <a:solidFill>
                  <a:schemeClr val="tx1"/>
                </a:solidFill>
              </a:rPr>
              <a:t>” </a:t>
            </a:r>
            <a:r>
              <a:rPr lang="sv-SE" dirty="0" err="1">
                <a:solidFill>
                  <a:schemeClr val="tx1"/>
                </a:solidFill>
              </a:rPr>
              <a:t>of</a:t>
            </a:r>
            <a:r>
              <a:rPr lang="sv-SE" dirty="0">
                <a:solidFill>
                  <a:schemeClr val="tx1"/>
                </a:solidFill>
              </a:rPr>
              <a:t> a GSI/FAIR </a:t>
            </a:r>
            <a:r>
              <a:rPr lang="sv-SE" dirty="0" err="1">
                <a:solidFill>
                  <a:schemeClr val="tx1"/>
                </a:solidFill>
              </a:rPr>
              <a:t>patented</a:t>
            </a:r>
            <a:r>
              <a:rPr lang="sv-SE" dirty="0">
                <a:solidFill>
                  <a:schemeClr val="tx1"/>
                </a:solidFill>
              </a:rPr>
              <a:t> invention</a:t>
            </a:r>
          </a:p>
          <a:p>
            <a:pPr lvl="1">
              <a:buFont typeface="Wingdings" panose="05000000000000000000" pitchFamily="2" charset="2"/>
              <a:buChar char="Ø"/>
            </a:pPr>
            <a:r>
              <a:rPr lang="sv-SE" dirty="0" err="1">
                <a:solidFill>
                  <a:schemeClr val="tx1"/>
                </a:solidFill>
              </a:rPr>
              <a:t>Copper</a:t>
            </a:r>
            <a:r>
              <a:rPr lang="sv-SE" dirty="0">
                <a:solidFill>
                  <a:schemeClr val="tx1"/>
                </a:solidFill>
              </a:rPr>
              <a:t> </a:t>
            </a:r>
            <a:r>
              <a:rPr lang="sv-SE" dirty="0" err="1">
                <a:solidFill>
                  <a:schemeClr val="tx1"/>
                </a:solidFill>
              </a:rPr>
              <a:t>cable</a:t>
            </a:r>
            <a:endParaRPr lang="sv-SE" dirty="0">
              <a:solidFill>
                <a:schemeClr val="tx1"/>
              </a:solidFill>
            </a:endParaRPr>
          </a:p>
          <a:p>
            <a:pPr lvl="1">
              <a:buFont typeface="Wingdings" panose="05000000000000000000" pitchFamily="2" charset="2"/>
              <a:buChar char="Ø"/>
            </a:pPr>
            <a:r>
              <a:rPr lang="sv-SE" dirty="0" err="1">
                <a:solidFill>
                  <a:schemeClr val="tx1"/>
                </a:solidFill>
              </a:rPr>
              <a:t>Looking</a:t>
            </a:r>
            <a:r>
              <a:rPr lang="sv-SE" dirty="0">
                <a:solidFill>
                  <a:schemeClr val="tx1"/>
                </a:solidFill>
              </a:rPr>
              <a:t> </a:t>
            </a:r>
            <a:r>
              <a:rPr lang="sv-SE" dirty="0" err="1">
                <a:solidFill>
                  <a:schemeClr val="tx1"/>
                </a:solidFill>
              </a:rPr>
              <a:t>into</a:t>
            </a:r>
            <a:r>
              <a:rPr lang="sv-SE" dirty="0">
                <a:solidFill>
                  <a:schemeClr val="tx1"/>
                </a:solidFill>
              </a:rPr>
              <a:t> a </a:t>
            </a:r>
            <a:r>
              <a:rPr lang="sv-SE" dirty="0" err="1">
                <a:solidFill>
                  <a:schemeClr val="tx1"/>
                </a:solidFill>
              </a:rPr>
              <a:t>superconducting</a:t>
            </a:r>
            <a:r>
              <a:rPr lang="sv-SE" dirty="0">
                <a:solidFill>
                  <a:schemeClr val="tx1"/>
                </a:solidFill>
              </a:rPr>
              <a:t> </a:t>
            </a:r>
            <a:r>
              <a:rPr lang="sv-SE" dirty="0" err="1">
                <a:solidFill>
                  <a:schemeClr val="tx1"/>
                </a:solidFill>
              </a:rPr>
              <a:t>prototype</a:t>
            </a:r>
            <a:endParaRPr lang="sv-SE" dirty="0">
              <a:solidFill>
                <a:schemeClr val="tx1"/>
              </a:solidFill>
            </a:endParaRPr>
          </a:p>
        </p:txBody>
      </p:sp>
      <p:grpSp>
        <p:nvGrpSpPr>
          <p:cNvPr id="7" name="Group 6">
            <a:extLst>
              <a:ext uri="{FF2B5EF4-FFF2-40B4-BE49-F238E27FC236}">
                <a16:creationId xmlns:a16="http://schemas.microsoft.com/office/drawing/2014/main" id="{E62701EB-FBE0-4109-84CC-6F3236426D3D}"/>
              </a:ext>
            </a:extLst>
          </p:cNvPr>
          <p:cNvGrpSpPr>
            <a:grpSpLocks noChangeAspect="1"/>
          </p:cNvGrpSpPr>
          <p:nvPr/>
        </p:nvGrpSpPr>
        <p:grpSpPr>
          <a:xfrm>
            <a:off x="9644625" y="2317908"/>
            <a:ext cx="2217976" cy="3820566"/>
            <a:chOff x="9275135" y="1036949"/>
            <a:chExt cx="2323818" cy="4002884"/>
          </a:xfrm>
        </p:grpSpPr>
        <p:sp>
          <p:nvSpPr>
            <p:cNvPr id="8" name="Rectangle 7">
              <a:extLst>
                <a:ext uri="{FF2B5EF4-FFF2-40B4-BE49-F238E27FC236}">
                  <a16:creationId xmlns:a16="http://schemas.microsoft.com/office/drawing/2014/main" id="{F3EFB41A-1BAB-46B3-A776-5C0C5B0AD07A}"/>
                </a:ext>
              </a:extLst>
            </p:cNvPr>
            <p:cNvSpPr/>
            <p:nvPr/>
          </p:nvSpPr>
          <p:spPr>
            <a:xfrm>
              <a:off x="9275135" y="1036949"/>
              <a:ext cx="2323818" cy="4002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9" name="Group 8">
              <a:extLst>
                <a:ext uri="{FF2B5EF4-FFF2-40B4-BE49-F238E27FC236}">
                  <a16:creationId xmlns:a16="http://schemas.microsoft.com/office/drawing/2014/main" id="{FADBF859-EBF8-4919-9E5D-4F71CA299B70}"/>
                </a:ext>
              </a:extLst>
            </p:cNvPr>
            <p:cNvGrpSpPr/>
            <p:nvPr/>
          </p:nvGrpSpPr>
          <p:grpSpPr>
            <a:xfrm>
              <a:off x="9407379" y="1064513"/>
              <a:ext cx="2191574" cy="3865999"/>
              <a:chOff x="7543853" y="2337023"/>
              <a:chExt cx="2191574" cy="3865999"/>
            </a:xfrm>
          </p:grpSpPr>
          <p:pic>
            <p:nvPicPr>
              <p:cNvPr id="10" name="Google Shape;147;p23">
                <a:extLst>
                  <a:ext uri="{FF2B5EF4-FFF2-40B4-BE49-F238E27FC236}">
                    <a16:creationId xmlns:a16="http://schemas.microsoft.com/office/drawing/2014/main" id="{AB339881-9B11-4E5A-9528-48D03BDC1A22}"/>
                  </a:ext>
                </a:extLst>
              </p:cNvPr>
              <p:cNvPicPr preferRelativeResize="0">
                <a:picLocks noChangeAspect="1"/>
              </p:cNvPicPr>
              <p:nvPr/>
            </p:nvPicPr>
            <p:blipFill>
              <a:blip r:embed="rId2">
                <a:alphaModFix/>
              </a:blip>
              <a:stretch>
                <a:fillRect/>
              </a:stretch>
            </p:blipFill>
            <p:spPr>
              <a:xfrm>
                <a:off x="7543853" y="2547565"/>
                <a:ext cx="2056184" cy="3655457"/>
              </a:xfrm>
              <a:prstGeom prst="rect">
                <a:avLst/>
              </a:prstGeom>
              <a:noFill/>
              <a:ln>
                <a:noFill/>
              </a:ln>
            </p:spPr>
          </p:pic>
          <p:pic>
            <p:nvPicPr>
              <p:cNvPr id="11" name="Google Shape;113;p19">
                <a:extLst>
                  <a:ext uri="{FF2B5EF4-FFF2-40B4-BE49-F238E27FC236}">
                    <a16:creationId xmlns:a16="http://schemas.microsoft.com/office/drawing/2014/main" id="{C98BB682-D1EF-45FA-B0ED-FE5D72C44BFC}"/>
                  </a:ext>
                </a:extLst>
              </p:cNvPr>
              <p:cNvPicPr preferRelativeResize="0">
                <a:picLocks noChangeAspect="1"/>
              </p:cNvPicPr>
              <p:nvPr/>
            </p:nvPicPr>
            <p:blipFill rotWithShape="1">
              <a:blip r:embed="rId3">
                <a:alphaModFix/>
              </a:blip>
              <a:srcRect l="23687" t="-737"/>
              <a:stretch/>
            </p:blipFill>
            <p:spPr>
              <a:xfrm>
                <a:off x="8651438" y="2337023"/>
                <a:ext cx="1083989" cy="405306"/>
              </a:xfrm>
              <a:prstGeom prst="rect">
                <a:avLst/>
              </a:prstGeom>
              <a:noFill/>
              <a:ln>
                <a:noFill/>
              </a:ln>
            </p:spPr>
          </p:pic>
        </p:grpSp>
      </p:grpSp>
      <p:grpSp>
        <p:nvGrpSpPr>
          <p:cNvPr id="12" name="Group 11">
            <a:extLst>
              <a:ext uri="{FF2B5EF4-FFF2-40B4-BE49-F238E27FC236}">
                <a16:creationId xmlns:a16="http://schemas.microsoft.com/office/drawing/2014/main" id="{47C4B54F-FFBA-487D-A835-F1302CBD88A0}"/>
              </a:ext>
            </a:extLst>
          </p:cNvPr>
          <p:cNvGrpSpPr/>
          <p:nvPr/>
        </p:nvGrpSpPr>
        <p:grpSpPr>
          <a:xfrm>
            <a:off x="6964181" y="3873570"/>
            <a:ext cx="2339163" cy="2122487"/>
            <a:chOff x="6826101" y="3888267"/>
            <a:chExt cx="2339163" cy="2122487"/>
          </a:xfrm>
        </p:grpSpPr>
        <p:sp>
          <p:nvSpPr>
            <p:cNvPr id="13" name="Rectangle 12">
              <a:extLst>
                <a:ext uri="{FF2B5EF4-FFF2-40B4-BE49-F238E27FC236}">
                  <a16:creationId xmlns:a16="http://schemas.microsoft.com/office/drawing/2014/main" id="{B0E8E646-972C-4B34-9298-F5F71167062E}"/>
                </a:ext>
              </a:extLst>
            </p:cNvPr>
            <p:cNvSpPr/>
            <p:nvPr/>
          </p:nvSpPr>
          <p:spPr>
            <a:xfrm>
              <a:off x="6826101" y="3888267"/>
              <a:ext cx="2339163" cy="212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14" name="Group 13">
              <a:extLst>
                <a:ext uri="{FF2B5EF4-FFF2-40B4-BE49-F238E27FC236}">
                  <a16:creationId xmlns:a16="http://schemas.microsoft.com/office/drawing/2014/main" id="{C9CB8E3B-14B8-4DA7-B9F9-DF76542B6785}"/>
                </a:ext>
              </a:extLst>
            </p:cNvPr>
            <p:cNvGrpSpPr/>
            <p:nvPr/>
          </p:nvGrpSpPr>
          <p:grpSpPr>
            <a:xfrm>
              <a:off x="6935972" y="3975404"/>
              <a:ext cx="2138341" cy="1910216"/>
              <a:chOff x="5141806" y="4292806"/>
              <a:chExt cx="2138341" cy="1910216"/>
            </a:xfrm>
            <a:solidFill>
              <a:schemeClr val="bg1"/>
            </a:solidFill>
          </p:grpSpPr>
          <p:pic>
            <p:nvPicPr>
              <p:cNvPr id="15" name="Picture 14" descr="https://lh7-us.googleusercontent.com/amwbFDCcU0KVI-DIGCYly7_zUFgnjdsCq37djJQYLrdM_VG88McOiBsYGvDtIHXthNk96MY4wLjj06dousUvmtAdqNK65F0Zk8AU5y5ZQqGehmpdUTWTAteU0Oc4dfVbrlspeXvhfNKqNW96EU3ogDY61Q=s2048">
                <a:extLst>
                  <a:ext uri="{FF2B5EF4-FFF2-40B4-BE49-F238E27FC236}">
                    <a16:creationId xmlns:a16="http://schemas.microsoft.com/office/drawing/2014/main" id="{3DC60E49-A462-4FDB-8AB5-2D41F188FE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1806" y="4599267"/>
                <a:ext cx="2138341" cy="1603755"/>
              </a:xfrm>
              <a:prstGeom prst="rect">
                <a:avLst/>
              </a:prstGeom>
              <a:grpFill/>
            </p:spPr>
          </p:pic>
          <p:pic>
            <p:nvPicPr>
              <p:cNvPr id="16" name="Google Shape;114;p19">
                <a:extLst>
                  <a:ext uri="{FF2B5EF4-FFF2-40B4-BE49-F238E27FC236}">
                    <a16:creationId xmlns:a16="http://schemas.microsoft.com/office/drawing/2014/main" id="{F3E4DFE3-4CFB-49A7-97A2-3E7BD1F04B9C}"/>
                  </a:ext>
                </a:extLst>
              </p:cNvPr>
              <p:cNvPicPr preferRelativeResize="0">
                <a:picLocks noChangeAspect="1"/>
              </p:cNvPicPr>
              <p:nvPr/>
            </p:nvPicPr>
            <p:blipFill>
              <a:blip r:embed="rId5">
                <a:alphaModFix/>
              </a:blip>
              <a:stretch>
                <a:fillRect/>
              </a:stretch>
            </p:blipFill>
            <p:spPr>
              <a:xfrm>
                <a:off x="6590524" y="4292806"/>
                <a:ext cx="684551" cy="258867"/>
              </a:xfrm>
              <a:prstGeom prst="rect">
                <a:avLst/>
              </a:prstGeom>
              <a:grpFill/>
              <a:ln>
                <a:noFill/>
              </a:ln>
            </p:spPr>
          </p:pic>
        </p:grpSp>
      </p:grpSp>
      <p:grpSp>
        <p:nvGrpSpPr>
          <p:cNvPr id="17" name="Group 16">
            <a:extLst>
              <a:ext uri="{FF2B5EF4-FFF2-40B4-BE49-F238E27FC236}">
                <a16:creationId xmlns:a16="http://schemas.microsoft.com/office/drawing/2014/main" id="{3B5266C6-A367-4FAE-A7B2-1DA161E700CC}"/>
              </a:ext>
            </a:extLst>
          </p:cNvPr>
          <p:cNvGrpSpPr/>
          <p:nvPr/>
        </p:nvGrpSpPr>
        <p:grpSpPr>
          <a:xfrm>
            <a:off x="2914476" y="3999308"/>
            <a:ext cx="3952294" cy="1940818"/>
            <a:chOff x="2126513" y="4183536"/>
            <a:chExt cx="3952294" cy="1940818"/>
          </a:xfrm>
        </p:grpSpPr>
        <p:sp>
          <p:nvSpPr>
            <p:cNvPr id="18" name="Rectangle 17">
              <a:extLst>
                <a:ext uri="{FF2B5EF4-FFF2-40B4-BE49-F238E27FC236}">
                  <a16:creationId xmlns:a16="http://schemas.microsoft.com/office/drawing/2014/main" id="{5365340B-C684-48F5-8333-265ED1A3F769}"/>
                </a:ext>
              </a:extLst>
            </p:cNvPr>
            <p:cNvSpPr/>
            <p:nvPr/>
          </p:nvSpPr>
          <p:spPr>
            <a:xfrm>
              <a:off x="2126513" y="4183536"/>
              <a:ext cx="3952294" cy="19408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19" name="Group 18">
              <a:extLst>
                <a:ext uri="{FF2B5EF4-FFF2-40B4-BE49-F238E27FC236}">
                  <a16:creationId xmlns:a16="http://schemas.microsoft.com/office/drawing/2014/main" id="{882C8CA0-8E42-4430-AFA9-A0B6D08E83AC}"/>
                </a:ext>
              </a:extLst>
            </p:cNvPr>
            <p:cNvGrpSpPr/>
            <p:nvPr/>
          </p:nvGrpSpPr>
          <p:grpSpPr>
            <a:xfrm>
              <a:off x="2232066" y="4235086"/>
              <a:ext cx="3747501" cy="1811571"/>
              <a:chOff x="1146217" y="4391452"/>
              <a:chExt cx="3747501" cy="1811571"/>
            </a:xfrm>
          </p:grpSpPr>
          <p:pic>
            <p:nvPicPr>
              <p:cNvPr id="20" name="Picture 2" descr="https://lh7-us.googleusercontent.com/e32VqCXamW2t6OhqOplRMm8i_tlM79sZZplHhwF_us2KbkqlS73rC2lU_kQestdoWacO0l11l6weOlMbdVpwC-L7LfzOXdEP-VIAuqrOut7YI2l8BfubTjfw-hBNzD9BNCZB0qk7ZUDKYJoDjSGmOLgUmg=s2048">
                <a:extLst>
                  <a:ext uri="{FF2B5EF4-FFF2-40B4-BE49-F238E27FC236}">
                    <a16:creationId xmlns:a16="http://schemas.microsoft.com/office/drawing/2014/main" id="{7FA3340E-B5DF-4A42-93D1-D6B243ED7B6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696" t="12267" b="4738"/>
              <a:stretch/>
            </p:blipFill>
            <p:spPr bwMode="auto">
              <a:xfrm>
                <a:off x="1146217" y="4599267"/>
                <a:ext cx="3747501" cy="1603756"/>
              </a:xfrm>
              <a:prstGeom prst="rect">
                <a:avLst/>
              </a:prstGeom>
              <a:noFill/>
              <a:extLst>
                <a:ext uri="{909E8E84-426E-40DD-AFC4-6F175D3DCCD1}">
                  <a14:hiddenFill xmlns:a14="http://schemas.microsoft.com/office/drawing/2010/main">
                    <a:solidFill>
                      <a:srgbClr val="FFFFFF"/>
                    </a:solidFill>
                  </a14:hiddenFill>
                </a:ext>
              </a:extLst>
            </p:spPr>
          </p:pic>
          <p:pic>
            <p:nvPicPr>
              <p:cNvPr id="21" name="Google Shape;112;p19">
                <a:extLst>
                  <a:ext uri="{FF2B5EF4-FFF2-40B4-BE49-F238E27FC236}">
                    <a16:creationId xmlns:a16="http://schemas.microsoft.com/office/drawing/2014/main" id="{2260FE19-3C38-4531-9EC1-AF49B163F94F}"/>
                  </a:ext>
                </a:extLst>
              </p:cNvPr>
              <p:cNvPicPr preferRelativeResize="0">
                <a:picLocks noChangeAspect="1"/>
              </p:cNvPicPr>
              <p:nvPr/>
            </p:nvPicPr>
            <p:blipFill>
              <a:blip r:embed="rId7">
                <a:alphaModFix/>
              </a:blip>
              <a:stretch>
                <a:fillRect/>
              </a:stretch>
            </p:blipFill>
            <p:spPr>
              <a:xfrm>
                <a:off x="3862307" y="4391452"/>
                <a:ext cx="1023073" cy="177333"/>
              </a:xfrm>
              <a:prstGeom prst="rect">
                <a:avLst/>
              </a:prstGeom>
              <a:noFill/>
              <a:ln>
                <a:noFill/>
              </a:ln>
            </p:spPr>
          </p:pic>
        </p:grpSp>
      </p:grpSp>
      <p:grpSp>
        <p:nvGrpSpPr>
          <p:cNvPr id="22" name="Group 21">
            <a:extLst>
              <a:ext uri="{FF2B5EF4-FFF2-40B4-BE49-F238E27FC236}">
                <a16:creationId xmlns:a16="http://schemas.microsoft.com/office/drawing/2014/main" id="{A9D3A15A-CD1F-436C-8597-BBFBD217AD94}"/>
              </a:ext>
            </a:extLst>
          </p:cNvPr>
          <p:cNvGrpSpPr/>
          <p:nvPr/>
        </p:nvGrpSpPr>
        <p:grpSpPr>
          <a:xfrm>
            <a:off x="871315" y="4050858"/>
            <a:ext cx="2337898" cy="2010624"/>
            <a:chOff x="690983" y="4156005"/>
            <a:chExt cx="2337898" cy="2010624"/>
          </a:xfrm>
        </p:grpSpPr>
        <p:pic>
          <p:nvPicPr>
            <p:cNvPr id="23" name="Picture 22">
              <a:extLst>
                <a:ext uri="{FF2B5EF4-FFF2-40B4-BE49-F238E27FC236}">
                  <a16:creationId xmlns:a16="http://schemas.microsoft.com/office/drawing/2014/main" id="{CE682B8B-8F43-453D-A192-EC11E422CE75}"/>
                </a:ext>
              </a:extLst>
            </p:cNvPr>
            <p:cNvPicPr>
              <a:picLocks noChangeAspect="1"/>
            </p:cNvPicPr>
            <p:nvPr/>
          </p:nvPicPr>
          <p:blipFill rotWithShape="1">
            <a:blip r:embed="rId8"/>
            <a:srcRect l="25901" t="34418" r="59840" b="36264"/>
            <a:stretch/>
          </p:blipFill>
          <p:spPr>
            <a:xfrm>
              <a:off x="690983" y="4156005"/>
              <a:ext cx="1738404" cy="2010624"/>
            </a:xfrm>
            <a:prstGeom prst="rect">
              <a:avLst/>
            </a:prstGeom>
          </p:spPr>
        </p:pic>
        <p:sp>
          <p:nvSpPr>
            <p:cNvPr id="24" name="Chord 23">
              <a:extLst>
                <a:ext uri="{FF2B5EF4-FFF2-40B4-BE49-F238E27FC236}">
                  <a16:creationId xmlns:a16="http://schemas.microsoft.com/office/drawing/2014/main" id="{82A56C52-0812-4A15-8041-9398F3AE83AD}"/>
                </a:ext>
              </a:extLst>
            </p:cNvPr>
            <p:cNvSpPr/>
            <p:nvPr/>
          </p:nvSpPr>
          <p:spPr>
            <a:xfrm rot="1166655">
              <a:off x="2153254" y="4991501"/>
              <a:ext cx="875627" cy="871870"/>
            </a:xfrm>
            <a:prstGeom prst="chord">
              <a:avLst>
                <a:gd name="adj1" fmla="val 4650374"/>
                <a:gd name="adj2" fmla="val 142831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25" name="Picture 24">
            <a:extLst>
              <a:ext uri="{FF2B5EF4-FFF2-40B4-BE49-F238E27FC236}">
                <a16:creationId xmlns:a16="http://schemas.microsoft.com/office/drawing/2014/main" id="{BE402F5F-513A-439D-A7CD-77F4084A3534}"/>
              </a:ext>
            </a:extLst>
          </p:cNvPr>
          <p:cNvPicPr>
            <a:picLocks noChangeAspect="1"/>
          </p:cNvPicPr>
          <p:nvPr/>
        </p:nvPicPr>
        <p:blipFill>
          <a:blip r:embed="rId9"/>
          <a:stretch>
            <a:fillRect/>
          </a:stretch>
        </p:blipFill>
        <p:spPr>
          <a:xfrm>
            <a:off x="11024324" y="211284"/>
            <a:ext cx="933040" cy="345210"/>
          </a:xfrm>
          <a:prstGeom prst="rect">
            <a:avLst/>
          </a:prstGeom>
        </p:spPr>
      </p:pic>
      <p:sp>
        <p:nvSpPr>
          <p:cNvPr id="26" name="TextBox 25">
            <a:extLst>
              <a:ext uri="{FF2B5EF4-FFF2-40B4-BE49-F238E27FC236}">
                <a16:creationId xmlns:a16="http://schemas.microsoft.com/office/drawing/2014/main" id="{B9018E88-734D-4130-82FB-7671A9AC8CD0}"/>
              </a:ext>
            </a:extLst>
          </p:cNvPr>
          <p:cNvSpPr txBox="1"/>
          <p:nvPr/>
        </p:nvSpPr>
        <p:spPr>
          <a:xfrm>
            <a:off x="1634472" y="6103032"/>
            <a:ext cx="3952294" cy="738664"/>
          </a:xfrm>
          <a:prstGeom prst="rect">
            <a:avLst/>
          </a:prstGeom>
          <a:noFill/>
        </p:spPr>
        <p:txBody>
          <a:bodyPr wrap="square" rtlCol="0">
            <a:spAutoFit/>
          </a:bodyPr>
          <a:lstStyle/>
          <a:p>
            <a:r>
              <a:rPr lang="sv-SE" sz="1400" i="1" dirty="0">
                <a:latin typeface="Work Sans" pitchFamily="2" charset="0"/>
              </a:rPr>
              <a:t>Kei Sugita, </a:t>
            </a:r>
          </a:p>
          <a:p>
            <a:r>
              <a:rPr lang="sv-SE" sz="1400" i="1" dirty="0">
                <a:latin typeface="Work Sans" pitchFamily="2" charset="0"/>
              </a:rPr>
              <a:t>doi:10.18429/JACoW-IPAC2018-WEPML036</a:t>
            </a:r>
          </a:p>
          <a:p>
            <a:endParaRPr lang="sv-SE" sz="1400" i="1" dirty="0">
              <a:latin typeface="Work Sans" pitchFamily="2" charset="0"/>
            </a:endParaRPr>
          </a:p>
        </p:txBody>
      </p:sp>
    </p:spTree>
    <p:extLst>
      <p:ext uri="{BB962C8B-B14F-4D97-AF65-F5344CB8AC3E}">
        <p14:creationId xmlns:p14="http://schemas.microsoft.com/office/powerpoint/2010/main" val="53356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72;p26">
            <a:extLst>
              <a:ext uri="{FF2B5EF4-FFF2-40B4-BE49-F238E27FC236}">
                <a16:creationId xmlns:a16="http://schemas.microsoft.com/office/drawing/2014/main" id="{23B194B5-C265-421F-BE6A-EA93D231887B}"/>
              </a:ext>
            </a:extLst>
          </p:cNvPr>
          <p:cNvSpPr/>
          <p:nvPr/>
        </p:nvSpPr>
        <p:spPr>
          <a:xfrm>
            <a:off x="5550" y="-5550"/>
            <a:ext cx="12186450" cy="68580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5" name="Google Shape;174;p26">
            <a:extLst>
              <a:ext uri="{FF2B5EF4-FFF2-40B4-BE49-F238E27FC236}">
                <a16:creationId xmlns:a16="http://schemas.microsoft.com/office/drawing/2014/main" id="{7339663C-5FD0-4F40-AD83-07056C437EEE}"/>
              </a:ext>
            </a:extLst>
          </p:cNvPr>
          <p:cNvPicPr preferRelativeResize="0">
            <a:picLocks noChangeAspect="1"/>
          </p:cNvPicPr>
          <p:nvPr/>
        </p:nvPicPr>
        <p:blipFill>
          <a:blip r:embed="rId2">
            <a:alphaModFix/>
          </a:blip>
          <a:stretch>
            <a:fillRect/>
          </a:stretch>
        </p:blipFill>
        <p:spPr>
          <a:xfrm>
            <a:off x="1288640" y="0"/>
            <a:ext cx="9614720" cy="6858000"/>
          </a:xfrm>
          <a:prstGeom prst="rect">
            <a:avLst/>
          </a:prstGeom>
          <a:noFill/>
          <a:ln>
            <a:noFill/>
          </a:ln>
        </p:spPr>
      </p:pic>
      <p:sp>
        <p:nvSpPr>
          <p:cNvPr id="7" name="TextBox 6">
            <a:extLst>
              <a:ext uri="{FF2B5EF4-FFF2-40B4-BE49-F238E27FC236}">
                <a16:creationId xmlns:a16="http://schemas.microsoft.com/office/drawing/2014/main" id="{62EFEEF5-4313-44F9-98BD-D3AED6299C8B}"/>
              </a:ext>
            </a:extLst>
          </p:cNvPr>
          <p:cNvSpPr txBox="1"/>
          <p:nvPr/>
        </p:nvSpPr>
        <p:spPr>
          <a:xfrm>
            <a:off x="8171843" y="5959711"/>
            <a:ext cx="6751675" cy="707886"/>
          </a:xfrm>
          <a:prstGeom prst="rect">
            <a:avLst/>
          </a:prstGeom>
          <a:noFill/>
        </p:spPr>
        <p:txBody>
          <a:bodyPr wrap="square" rtlCol="0">
            <a:spAutoFit/>
          </a:bodyPr>
          <a:lstStyle/>
          <a:p>
            <a:r>
              <a:rPr lang="sv-SE" sz="4000" i="1" dirty="0" err="1">
                <a:solidFill>
                  <a:schemeClr val="bg1"/>
                </a:solidFill>
                <a:latin typeface="Work Sans" pitchFamily="2" charset="0"/>
              </a:rPr>
              <a:t>We</a:t>
            </a:r>
            <a:r>
              <a:rPr lang="sv-SE" sz="4000" i="1" dirty="0">
                <a:solidFill>
                  <a:schemeClr val="bg1"/>
                </a:solidFill>
                <a:latin typeface="Work Sans" pitchFamily="2" charset="0"/>
              </a:rPr>
              <a:t> </a:t>
            </a:r>
            <a:r>
              <a:rPr lang="sv-SE" sz="4000" i="1" dirty="0" err="1">
                <a:solidFill>
                  <a:schemeClr val="bg1"/>
                </a:solidFill>
                <a:latin typeface="Work Sans" pitchFamily="2" charset="0"/>
              </a:rPr>
              <a:t>are</a:t>
            </a:r>
            <a:r>
              <a:rPr lang="sv-SE" sz="4000" i="1" dirty="0">
                <a:solidFill>
                  <a:schemeClr val="bg1"/>
                </a:solidFill>
                <a:latin typeface="Work Sans" pitchFamily="2" charset="0"/>
              </a:rPr>
              <a:t> </a:t>
            </a:r>
            <a:r>
              <a:rPr lang="sv-SE" sz="4000" i="1" dirty="0" err="1">
                <a:solidFill>
                  <a:schemeClr val="bg1"/>
                </a:solidFill>
                <a:latin typeface="Work Sans" pitchFamily="2" charset="0"/>
              </a:rPr>
              <a:t>hiring</a:t>
            </a:r>
            <a:r>
              <a:rPr lang="sv-SE" sz="4000" i="1" dirty="0">
                <a:solidFill>
                  <a:schemeClr val="bg1"/>
                </a:solidFill>
                <a:latin typeface="Work Sans" pitchFamily="2" charset="0"/>
              </a:rPr>
              <a:t>…</a:t>
            </a:r>
          </a:p>
        </p:txBody>
      </p:sp>
      <p:sp>
        <p:nvSpPr>
          <p:cNvPr id="3" name="Slide Number Placeholder 2">
            <a:extLst>
              <a:ext uri="{FF2B5EF4-FFF2-40B4-BE49-F238E27FC236}">
                <a16:creationId xmlns:a16="http://schemas.microsoft.com/office/drawing/2014/main" id="{433481F5-4B8F-40B6-B267-3C599CAA72A9}"/>
              </a:ext>
            </a:extLst>
          </p:cNvPr>
          <p:cNvSpPr>
            <a:spLocks noGrp="1"/>
          </p:cNvSpPr>
          <p:nvPr>
            <p:ph type="sldNum" sz="quarter" idx="12"/>
          </p:nvPr>
        </p:nvSpPr>
        <p:spPr/>
        <p:txBody>
          <a:bodyPr/>
          <a:lstStyle/>
          <a:p>
            <a:fld id="{B716C8F4-20CD-364A-8A8E-DE130115B178}" type="slidenum">
              <a:rPr lang="en-GB" noProof="0" smtClean="0"/>
              <a:pPr/>
              <a:t>14</a:t>
            </a:fld>
            <a:endParaRPr lang="en-GB" noProof="0"/>
          </a:p>
        </p:txBody>
      </p:sp>
      <p:sp>
        <p:nvSpPr>
          <p:cNvPr id="6" name="TextBox 5">
            <a:extLst>
              <a:ext uri="{FF2B5EF4-FFF2-40B4-BE49-F238E27FC236}">
                <a16:creationId xmlns:a16="http://schemas.microsoft.com/office/drawing/2014/main" id="{BE94E273-E495-495E-ABAB-4BBF094FA958}"/>
              </a:ext>
            </a:extLst>
          </p:cNvPr>
          <p:cNvSpPr txBox="1"/>
          <p:nvPr/>
        </p:nvSpPr>
        <p:spPr>
          <a:xfrm>
            <a:off x="2720162" y="382772"/>
            <a:ext cx="6751675" cy="830997"/>
          </a:xfrm>
          <a:prstGeom prst="rect">
            <a:avLst/>
          </a:prstGeom>
          <a:noFill/>
        </p:spPr>
        <p:txBody>
          <a:bodyPr wrap="square" rtlCol="0">
            <a:spAutoFit/>
          </a:bodyPr>
          <a:lstStyle/>
          <a:p>
            <a:pPr algn="ctr"/>
            <a:r>
              <a:rPr lang="sv-SE" sz="4800" dirty="0" err="1">
                <a:solidFill>
                  <a:schemeClr val="bg1"/>
                </a:solidFill>
                <a:latin typeface="Work Sans" pitchFamily="2" charset="0"/>
              </a:rPr>
              <a:t>Thank</a:t>
            </a:r>
            <a:r>
              <a:rPr lang="sv-SE" sz="4800" dirty="0">
                <a:solidFill>
                  <a:schemeClr val="bg1"/>
                </a:solidFill>
                <a:latin typeface="Work Sans" pitchFamily="2" charset="0"/>
              </a:rPr>
              <a:t> </a:t>
            </a:r>
            <a:r>
              <a:rPr lang="sv-SE" sz="4800" dirty="0" err="1">
                <a:solidFill>
                  <a:schemeClr val="bg1"/>
                </a:solidFill>
                <a:latin typeface="Work Sans" pitchFamily="2" charset="0"/>
              </a:rPr>
              <a:t>you</a:t>
            </a:r>
            <a:endParaRPr lang="sv-SE" sz="4800" dirty="0">
              <a:solidFill>
                <a:schemeClr val="bg1"/>
              </a:solidFill>
              <a:latin typeface="Work Sans" pitchFamily="2" charset="0"/>
            </a:endParaRPr>
          </a:p>
        </p:txBody>
      </p:sp>
    </p:spTree>
    <p:extLst>
      <p:ext uri="{BB962C8B-B14F-4D97-AF65-F5344CB8AC3E}">
        <p14:creationId xmlns:p14="http://schemas.microsoft.com/office/powerpoint/2010/main" val="3552912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30726-154A-4C6D-A30D-E64FACB86804}"/>
              </a:ext>
            </a:extLst>
          </p:cNvPr>
          <p:cNvSpPr>
            <a:spLocks noGrp="1"/>
          </p:cNvSpPr>
          <p:nvPr>
            <p:ph type="title"/>
          </p:nvPr>
        </p:nvSpPr>
        <p:spPr/>
        <p:txBody>
          <a:bodyPr/>
          <a:lstStyle/>
          <a:p>
            <a:r>
              <a:rPr lang="sv-SE" dirty="0" err="1"/>
              <a:t>SuShi</a:t>
            </a:r>
            <a:endParaRPr lang="sv-SE" dirty="0"/>
          </a:p>
        </p:txBody>
      </p:sp>
      <p:pic>
        <p:nvPicPr>
          <p:cNvPr id="4" name="Picture 3">
            <a:extLst>
              <a:ext uri="{FF2B5EF4-FFF2-40B4-BE49-F238E27FC236}">
                <a16:creationId xmlns:a16="http://schemas.microsoft.com/office/drawing/2014/main" id="{3AB2BBBB-397F-4115-9380-9FFEE4804056}"/>
              </a:ext>
            </a:extLst>
          </p:cNvPr>
          <p:cNvPicPr>
            <a:picLocks noChangeAspect="1"/>
          </p:cNvPicPr>
          <p:nvPr/>
        </p:nvPicPr>
        <p:blipFill>
          <a:blip r:embed="rId2"/>
          <a:stretch>
            <a:fillRect/>
          </a:stretch>
        </p:blipFill>
        <p:spPr>
          <a:xfrm>
            <a:off x="947738" y="2846615"/>
            <a:ext cx="6251907" cy="2911412"/>
          </a:xfrm>
          <a:prstGeom prst="rect">
            <a:avLst/>
          </a:prstGeom>
        </p:spPr>
      </p:pic>
      <p:pic>
        <p:nvPicPr>
          <p:cNvPr id="6" name="Picture 5">
            <a:extLst>
              <a:ext uri="{FF2B5EF4-FFF2-40B4-BE49-F238E27FC236}">
                <a16:creationId xmlns:a16="http://schemas.microsoft.com/office/drawing/2014/main" id="{B5A11440-0B4E-4B1E-AED2-FB5C029B64EF}"/>
              </a:ext>
            </a:extLst>
          </p:cNvPr>
          <p:cNvPicPr>
            <a:picLocks noChangeAspect="1"/>
          </p:cNvPicPr>
          <p:nvPr/>
        </p:nvPicPr>
        <p:blipFill>
          <a:blip r:embed="rId3"/>
          <a:stretch>
            <a:fillRect/>
          </a:stretch>
        </p:blipFill>
        <p:spPr>
          <a:xfrm>
            <a:off x="7199645" y="679434"/>
            <a:ext cx="4377112" cy="2749566"/>
          </a:xfrm>
          <a:prstGeom prst="rect">
            <a:avLst/>
          </a:prstGeom>
        </p:spPr>
      </p:pic>
      <p:sp>
        <p:nvSpPr>
          <p:cNvPr id="8" name="Content Placeholder 7">
            <a:extLst>
              <a:ext uri="{FF2B5EF4-FFF2-40B4-BE49-F238E27FC236}">
                <a16:creationId xmlns:a16="http://schemas.microsoft.com/office/drawing/2014/main" id="{6838DBCB-9191-4F77-8845-8023964136FE}"/>
              </a:ext>
            </a:extLst>
          </p:cNvPr>
          <p:cNvSpPr>
            <a:spLocks noGrp="1"/>
          </p:cNvSpPr>
          <p:nvPr>
            <p:ph sz="quarter" idx="13"/>
          </p:nvPr>
        </p:nvSpPr>
        <p:spPr>
          <a:xfrm>
            <a:off x="947738" y="1776413"/>
            <a:ext cx="9472971" cy="1333562"/>
          </a:xfrm>
        </p:spPr>
        <p:txBody>
          <a:bodyPr/>
          <a:lstStyle/>
          <a:p>
            <a:r>
              <a:rPr lang="sv-SE" dirty="0" err="1"/>
              <a:t>Septum</a:t>
            </a:r>
            <a:r>
              <a:rPr lang="sv-SE" dirty="0"/>
              <a:t> </a:t>
            </a:r>
            <a:r>
              <a:rPr lang="sv-SE" dirty="0" err="1"/>
              <a:t>prototype</a:t>
            </a:r>
            <a:r>
              <a:rPr lang="sv-SE" dirty="0"/>
              <a:t> for FCC </a:t>
            </a:r>
            <a:r>
              <a:rPr lang="sv-SE" dirty="0" err="1"/>
              <a:t>extraction</a:t>
            </a:r>
            <a:r>
              <a:rPr lang="sv-SE" dirty="0"/>
              <a:t> to </a:t>
            </a:r>
            <a:r>
              <a:rPr lang="sv-SE" dirty="0" err="1"/>
              <a:t>dump</a:t>
            </a:r>
            <a:r>
              <a:rPr lang="sv-SE" dirty="0"/>
              <a:t>.</a:t>
            </a:r>
          </a:p>
          <a:p>
            <a:r>
              <a:rPr lang="sv-SE" dirty="0" err="1"/>
              <a:t>Wax-impregnated</a:t>
            </a:r>
            <a:r>
              <a:rPr lang="sv-SE" dirty="0"/>
              <a:t> CCT magnet </a:t>
            </a:r>
          </a:p>
          <a:p>
            <a:r>
              <a:rPr lang="sv-SE" dirty="0"/>
              <a:t>Passive </a:t>
            </a:r>
            <a:r>
              <a:rPr lang="sv-SE" dirty="0" err="1"/>
              <a:t>superconducting</a:t>
            </a:r>
            <a:r>
              <a:rPr lang="sv-SE" dirty="0"/>
              <a:t> </a:t>
            </a:r>
            <a:r>
              <a:rPr lang="sv-SE" dirty="0" err="1"/>
              <a:t>shield</a:t>
            </a:r>
            <a:endParaRPr lang="sv-SE" dirty="0"/>
          </a:p>
        </p:txBody>
      </p:sp>
      <p:sp>
        <p:nvSpPr>
          <p:cNvPr id="9" name="TextBox 8">
            <a:extLst>
              <a:ext uri="{FF2B5EF4-FFF2-40B4-BE49-F238E27FC236}">
                <a16:creationId xmlns:a16="http://schemas.microsoft.com/office/drawing/2014/main" id="{7C18C8DE-3721-4C01-A7FF-90ADBEA97354}"/>
              </a:ext>
            </a:extLst>
          </p:cNvPr>
          <p:cNvSpPr txBox="1"/>
          <p:nvPr/>
        </p:nvSpPr>
        <p:spPr>
          <a:xfrm>
            <a:off x="947738" y="6178566"/>
            <a:ext cx="8557770" cy="646331"/>
          </a:xfrm>
          <a:prstGeom prst="rect">
            <a:avLst/>
          </a:prstGeom>
          <a:noFill/>
        </p:spPr>
        <p:txBody>
          <a:bodyPr wrap="square" rtlCol="0">
            <a:spAutoFit/>
          </a:bodyPr>
          <a:lstStyle/>
          <a:p>
            <a:r>
              <a:rPr lang="sv-SE" dirty="0"/>
              <a:t>D </a:t>
            </a:r>
            <a:r>
              <a:rPr lang="sv-SE" dirty="0" err="1"/>
              <a:t>Barna</a:t>
            </a:r>
            <a:r>
              <a:rPr lang="sv-SE" dirty="0"/>
              <a:t> </a:t>
            </a:r>
            <a:r>
              <a:rPr lang="sv-SE" i="1" dirty="0"/>
              <a:t>et al</a:t>
            </a:r>
            <a:r>
              <a:rPr lang="sv-SE" dirty="0"/>
              <a:t> 2024 </a:t>
            </a:r>
            <a:r>
              <a:rPr lang="sv-SE" i="1" dirty="0" err="1"/>
              <a:t>Supercond</a:t>
            </a:r>
            <a:r>
              <a:rPr lang="sv-SE" i="1" dirty="0"/>
              <a:t>. </a:t>
            </a:r>
            <a:r>
              <a:rPr lang="sv-SE" i="1" dirty="0" err="1"/>
              <a:t>Sci</a:t>
            </a:r>
            <a:r>
              <a:rPr lang="sv-SE" i="1" dirty="0"/>
              <a:t>. </a:t>
            </a:r>
            <a:r>
              <a:rPr lang="sv-SE" i="1" dirty="0" err="1"/>
              <a:t>Technol</a:t>
            </a:r>
            <a:r>
              <a:rPr lang="sv-SE" i="1" dirty="0"/>
              <a:t>.</a:t>
            </a:r>
            <a:r>
              <a:rPr lang="sv-SE" dirty="0"/>
              <a:t> </a:t>
            </a:r>
            <a:r>
              <a:rPr lang="sv-SE" b="1" dirty="0"/>
              <a:t>37</a:t>
            </a:r>
            <a:r>
              <a:rPr lang="sv-SE" dirty="0"/>
              <a:t> 045006, </a:t>
            </a:r>
            <a:r>
              <a:rPr lang="sv-SE" b="1" dirty="0">
                <a:hlinkClick r:id="rId4"/>
              </a:rPr>
              <a:t>DOI:</a:t>
            </a:r>
            <a:r>
              <a:rPr lang="sv-SE" dirty="0">
                <a:hlinkClick r:id="rId4"/>
              </a:rPr>
              <a:t>10.1088/1361-6668/ad2981</a:t>
            </a:r>
            <a:endParaRPr lang="sv-SE" dirty="0"/>
          </a:p>
          <a:p>
            <a:endParaRPr lang="sv-SE" dirty="0"/>
          </a:p>
        </p:txBody>
      </p:sp>
      <p:sp>
        <p:nvSpPr>
          <p:cNvPr id="5" name="Slide Number Placeholder 4">
            <a:extLst>
              <a:ext uri="{FF2B5EF4-FFF2-40B4-BE49-F238E27FC236}">
                <a16:creationId xmlns:a16="http://schemas.microsoft.com/office/drawing/2014/main" id="{FFA28FB7-413A-4803-9982-40FE6609F030}"/>
              </a:ext>
            </a:extLst>
          </p:cNvPr>
          <p:cNvSpPr>
            <a:spLocks noGrp="1"/>
          </p:cNvSpPr>
          <p:nvPr>
            <p:ph type="sldNum" sz="quarter" idx="12"/>
          </p:nvPr>
        </p:nvSpPr>
        <p:spPr/>
        <p:txBody>
          <a:bodyPr/>
          <a:lstStyle/>
          <a:p>
            <a:fld id="{B716C8F4-20CD-364A-8A8E-DE130115B178}" type="slidenum">
              <a:rPr lang="en-GB" noProof="0" smtClean="0"/>
              <a:pPr/>
              <a:t>15</a:t>
            </a:fld>
            <a:endParaRPr lang="en-GB" noProof="0"/>
          </a:p>
        </p:txBody>
      </p:sp>
    </p:spTree>
    <p:extLst>
      <p:ext uri="{BB962C8B-B14F-4D97-AF65-F5344CB8AC3E}">
        <p14:creationId xmlns:p14="http://schemas.microsoft.com/office/powerpoint/2010/main" val="1610928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05358F1-922A-C7F3-A6E9-0F6221082D49}"/>
              </a:ext>
            </a:extLst>
          </p:cNvPr>
          <p:cNvSpPr>
            <a:spLocks noGrp="1"/>
          </p:cNvSpPr>
          <p:nvPr>
            <p:ph type="ctrTitle"/>
          </p:nvPr>
        </p:nvSpPr>
        <p:spPr/>
        <p:txBody>
          <a:bodyPr/>
          <a:lstStyle/>
          <a:p>
            <a:pPr>
              <a:lnSpc>
                <a:spcPct val="100000"/>
              </a:lnSpc>
              <a:spcBef>
                <a:spcPts val="0"/>
              </a:spcBef>
              <a:spcAft>
                <a:spcPts val="2400"/>
              </a:spcAft>
            </a:pPr>
            <a:r>
              <a:rPr lang="en-US" sz="3200" dirty="0"/>
              <a:t>Status update from the </a:t>
            </a:r>
            <a:br>
              <a:rPr lang="en-US" sz="3600" dirty="0"/>
            </a:br>
            <a:r>
              <a:rPr lang="en-US" dirty="0"/>
              <a:t>FREIA Laboratory</a:t>
            </a:r>
            <a:endParaRPr lang="en-GB" dirty="0"/>
          </a:p>
        </p:txBody>
      </p:sp>
      <p:sp>
        <p:nvSpPr>
          <p:cNvPr id="3" name="Underrubrik 2">
            <a:extLst>
              <a:ext uri="{FF2B5EF4-FFF2-40B4-BE49-F238E27FC236}">
                <a16:creationId xmlns:a16="http://schemas.microsoft.com/office/drawing/2014/main" id="{10AEE97D-FBCF-C7E2-AC97-1B5EB152B3E6}"/>
              </a:ext>
            </a:extLst>
          </p:cNvPr>
          <p:cNvSpPr>
            <a:spLocks noGrp="1"/>
          </p:cNvSpPr>
          <p:nvPr>
            <p:ph type="subTitle" idx="1"/>
          </p:nvPr>
        </p:nvSpPr>
        <p:spPr/>
        <p:txBody>
          <a:bodyPr>
            <a:noAutofit/>
          </a:bodyPr>
          <a:lstStyle/>
          <a:p>
            <a:r>
              <a:rPr lang="en-GB" sz="1600" dirty="0" err="1"/>
              <a:t>Rocío</a:t>
            </a:r>
            <a:r>
              <a:rPr lang="en-GB" sz="1600" dirty="0"/>
              <a:t> Santiago Kern</a:t>
            </a:r>
          </a:p>
          <a:p>
            <a:r>
              <a:rPr lang="en-GB" sz="1600" dirty="0"/>
              <a:t>On behalf of the FREIA team</a:t>
            </a:r>
          </a:p>
        </p:txBody>
      </p:sp>
    </p:spTree>
    <p:extLst>
      <p:ext uri="{BB962C8B-B14F-4D97-AF65-F5344CB8AC3E}">
        <p14:creationId xmlns:p14="http://schemas.microsoft.com/office/powerpoint/2010/main" val="340796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291D-C1F7-40EB-8968-A600C96C0E6E}"/>
              </a:ext>
            </a:extLst>
          </p:cNvPr>
          <p:cNvSpPr>
            <a:spLocks noGrp="1"/>
          </p:cNvSpPr>
          <p:nvPr>
            <p:ph type="title"/>
          </p:nvPr>
        </p:nvSpPr>
        <p:spPr/>
        <p:txBody>
          <a:bodyPr/>
          <a:lstStyle/>
          <a:p>
            <a:r>
              <a:rPr lang="sv-SE" dirty="0" err="1"/>
              <a:t>Outline</a:t>
            </a:r>
            <a:endParaRPr lang="sv-SE" dirty="0"/>
          </a:p>
        </p:txBody>
      </p:sp>
      <p:sp>
        <p:nvSpPr>
          <p:cNvPr id="3" name="Content Placeholder 2">
            <a:extLst>
              <a:ext uri="{FF2B5EF4-FFF2-40B4-BE49-F238E27FC236}">
                <a16:creationId xmlns:a16="http://schemas.microsoft.com/office/drawing/2014/main" id="{E46B53FC-05EA-4D0D-8A06-14FDD1F7E795}"/>
              </a:ext>
            </a:extLst>
          </p:cNvPr>
          <p:cNvSpPr>
            <a:spLocks noGrp="1"/>
          </p:cNvSpPr>
          <p:nvPr>
            <p:ph sz="quarter" idx="13"/>
          </p:nvPr>
        </p:nvSpPr>
        <p:spPr/>
        <p:txBody>
          <a:bodyPr/>
          <a:lstStyle/>
          <a:p>
            <a:r>
              <a:rPr lang="sv-SE" dirty="0"/>
              <a:t>The FREIA </a:t>
            </a:r>
            <a:r>
              <a:rPr lang="sv-SE" dirty="0" err="1"/>
              <a:t>laboratory</a:t>
            </a:r>
            <a:endParaRPr lang="sv-SE" dirty="0"/>
          </a:p>
          <a:p>
            <a:r>
              <a:rPr lang="sv-SE" dirty="0" err="1"/>
              <a:t>Our</a:t>
            </a:r>
            <a:r>
              <a:rPr lang="sv-SE" dirty="0"/>
              <a:t> magnet test-</a:t>
            </a:r>
            <a:r>
              <a:rPr lang="sv-SE" dirty="0" err="1"/>
              <a:t>stand</a:t>
            </a:r>
            <a:endParaRPr lang="sv-SE" dirty="0"/>
          </a:p>
          <a:p>
            <a:r>
              <a:rPr lang="sv-SE"/>
              <a:t>Magnet tests at FREIA</a:t>
            </a:r>
          </a:p>
          <a:p>
            <a:r>
              <a:rPr lang="sv-SE"/>
              <a:t>Current </a:t>
            </a:r>
            <a:r>
              <a:rPr lang="sv-SE" dirty="0" err="1"/>
              <a:t>developments</a:t>
            </a:r>
            <a:endParaRPr lang="sv-SE" dirty="0"/>
          </a:p>
          <a:p>
            <a:r>
              <a:rPr lang="sv-SE"/>
              <a:t>Magnet </a:t>
            </a:r>
            <a:r>
              <a:rPr lang="sv-SE" dirty="0"/>
              <a:t>R&amp;D</a:t>
            </a:r>
          </a:p>
          <a:p>
            <a:pPr marL="0" indent="0">
              <a:buNone/>
            </a:pPr>
            <a:endParaRPr lang="sv-SE" dirty="0"/>
          </a:p>
        </p:txBody>
      </p:sp>
      <p:sp>
        <p:nvSpPr>
          <p:cNvPr id="5" name="Slide Number Placeholder 4">
            <a:extLst>
              <a:ext uri="{FF2B5EF4-FFF2-40B4-BE49-F238E27FC236}">
                <a16:creationId xmlns:a16="http://schemas.microsoft.com/office/drawing/2014/main" id="{570BF9AC-529E-4505-8C17-38E852A7B40A}"/>
              </a:ext>
            </a:extLst>
          </p:cNvPr>
          <p:cNvSpPr>
            <a:spLocks noGrp="1"/>
          </p:cNvSpPr>
          <p:nvPr>
            <p:ph type="sldNum" sz="quarter" idx="12"/>
          </p:nvPr>
        </p:nvSpPr>
        <p:spPr/>
        <p:txBody>
          <a:bodyPr/>
          <a:lstStyle/>
          <a:p>
            <a:fld id="{B716C8F4-20CD-364A-8A8E-DE130115B178}" type="slidenum">
              <a:rPr lang="en-GB" noProof="0" smtClean="0"/>
              <a:pPr/>
              <a:t>3</a:t>
            </a:fld>
            <a:endParaRPr lang="en-GB" noProof="0"/>
          </a:p>
        </p:txBody>
      </p:sp>
      <p:pic>
        <p:nvPicPr>
          <p:cNvPr id="7" name="Picture 6">
            <a:extLst>
              <a:ext uri="{FF2B5EF4-FFF2-40B4-BE49-F238E27FC236}">
                <a16:creationId xmlns:a16="http://schemas.microsoft.com/office/drawing/2014/main" id="{BACEBC79-DD2A-4265-8455-D9678106C3C0}"/>
              </a:ext>
            </a:extLst>
          </p:cNvPr>
          <p:cNvPicPr>
            <a:picLocks noChangeAspect="1"/>
          </p:cNvPicPr>
          <p:nvPr/>
        </p:nvPicPr>
        <p:blipFill>
          <a:blip r:embed="rId2"/>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137879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5DBBE70-DB6B-4CCD-99B6-8AAD0F73BB07}"/>
              </a:ext>
            </a:extLst>
          </p:cNvPr>
          <p:cNvPicPr>
            <a:picLocks noChangeAspect="1"/>
          </p:cNvPicPr>
          <p:nvPr/>
        </p:nvPicPr>
        <p:blipFill rotWithShape="1">
          <a:blip r:embed="rId2"/>
          <a:srcRect l="36309" t="42667" r="40435" b="27188"/>
          <a:stretch/>
        </p:blipFill>
        <p:spPr>
          <a:xfrm>
            <a:off x="10226229" y="4871263"/>
            <a:ext cx="1068703" cy="779228"/>
          </a:xfrm>
          <a:prstGeom prst="rect">
            <a:avLst/>
          </a:prstGeom>
        </p:spPr>
      </p:pic>
      <p:sp>
        <p:nvSpPr>
          <p:cNvPr id="2" name="Title 1">
            <a:extLst>
              <a:ext uri="{FF2B5EF4-FFF2-40B4-BE49-F238E27FC236}">
                <a16:creationId xmlns:a16="http://schemas.microsoft.com/office/drawing/2014/main" id="{22E2E873-0499-4B47-9191-4B057CFC3EED}"/>
              </a:ext>
            </a:extLst>
          </p:cNvPr>
          <p:cNvSpPr>
            <a:spLocks noGrp="1"/>
          </p:cNvSpPr>
          <p:nvPr>
            <p:ph type="title"/>
          </p:nvPr>
        </p:nvSpPr>
        <p:spPr>
          <a:xfrm>
            <a:off x="947738" y="255496"/>
            <a:ext cx="11076195" cy="716142"/>
          </a:xfrm>
        </p:spPr>
        <p:txBody>
          <a:bodyPr/>
          <a:lstStyle/>
          <a:p>
            <a:r>
              <a:rPr lang="sv-SE"/>
              <a:t>FREIA </a:t>
            </a:r>
            <a:r>
              <a:rPr lang="en-US" sz="1800">
                <a:solidFill>
                  <a:schemeClr val="tx1">
                    <a:lumMod val="50000"/>
                    <a:lumOff val="50000"/>
                  </a:schemeClr>
                </a:solidFill>
              </a:rPr>
              <a:t>Facility for Research Instrumentation and Accelerator Development</a:t>
            </a:r>
            <a:br>
              <a:rPr lang="en-US" sz="3200">
                <a:solidFill>
                  <a:schemeClr val="tx1">
                    <a:lumMod val="50000"/>
                    <a:lumOff val="50000"/>
                  </a:schemeClr>
                </a:solidFill>
              </a:rPr>
            </a:br>
            <a:endParaRPr lang="sv-SE" dirty="0"/>
          </a:p>
        </p:txBody>
      </p:sp>
      <p:pic>
        <p:nvPicPr>
          <p:cNvPr id="13" name="Content Placeholder 12">
            <a:extLst>
              <a:ext uri="{FF2B5EF4-FFF2-40B4-BE49-F238E27FC236}">
                <a16:creationId xmlns:a16="http://schemas.microsoft.com/office/drawing/2014/main" id="{3B2EE2AC-6761-407E-A943-ED4B0837C85E}"/>
              </a:ext>
            </a:extLst>
          </p:cNvPr>
          <p:cNvPicPr>
            <a:picLocks noGrp="1" noChangeAspect="1"/>
          </p:cNvPicPr>
          <p:nvPr>
            <p:ph sz="quarter" idx="13"/>
          </p:nvPr>
        </p:nvPicPr>
        <p:blipFill>
          <a:blip r:embed="rId3"/>
          <a:stretch>
            <a:fillRect/>
          </a:stretch>
        </p:blipFill>
        <p:spPr>
          <a:xfrm>
            <a:off x="6499432" y="4789744"/>
            <a:ext cx="1909319" cy="935177"/>
          </a:xfrm>
        </p:spPr>
      </p:pic>
      <p:pic>
        <p:nvPicPr>
          <p:cNvPr id="4" name="Google Shape;63;p14">
            <a:extLst>
              <a:ext uri="{FF2B5EF4-FFF2-40B4-BE49-F238E27FC236}">
                <a16:creationId xmlns:a16="http://schemas.microsoft.com/office/drawing/2014/main" id="{45F98B5A-4E90-48AC-9C14-AE44550B5E78}"/>
              </a:ext>
            </a:extLst>
          </p:cNvPr>
          <p:cNvPicPr preferRelativeResize="0">
            <a:picLocks noChangeAspect="1"/>
          </p:cNvPicPr>
          <p:nvPr/>
        </p:nvPicPr>
        <p:blipFill>
          <a:blip r:embed="rId4">
            <a:alphaModFix/>
          </a:blip>
          <a:stretch>
            <a:fillRect/>
          </a:stretch>
        </p:blipFill>
        <p:spPr>
          <a:xfrm>
            <a:off x="6814944" y="1622200"/>
            <a:ext cx="4479988" cy="2520000"/>
          </a:xfrm>
          <a:prstGeom prst="rect">
            <a:avLst/>
          </a:prstGeom>
          <a:noFill/>
          <a:ln>
            <a:noFill/>
          </a:ln>
        </p:spPr>
      </p:pic>
      <p:pic>
        <p:nvPicPr>
          <p:cNvPr id="5" name="Google Shape;78;p16">
            <a:extLst>
              <a:ext uri="{FF2B5EF4-FFF2-40B4-BE49-F238E27FC236}">
                <a16:creationId xmlns:a16="http://schemas.microsoft.com/office/drawing/2014/main" id="{DAD9651D-B5B2-49AC-9C8E-FDDDE6F247ED}"/>
              </a:ext>
            </a:extLst>
          </p:cNvPr>
          <p:cNvPicPr preferRelativeResize="0">
            <a:picLocks noChangeAspect="1"/>
          </p:cNvPicPr>
          <p:nvPr/>
        </p:nvPicPr>
        <p:blipFill>
          <a:blip r:embed="rId5">
            <a:alphaModFix/>
          </a:blip>
          <a:stretch>
            <a:fillRect/>
          </a:stretch>
        </p:blipFill>
        <p:spPr>
          <a:xfrm>
            <a:off x="947738" y="1622200"/>
            <a:ext cx="3677335" cy="2520000"/>
          </a:xfrm>
          <a:prstGeom prst="rect">
            <a:avLst/>
          </a:prstGeom>
          <a:noFill/>
          <a:ln>
            <a:noFill/>
          </a:ln>
        </p:spPr>
      </p:pic>
      <p:pic>
        <p:nvPicPr>
          <p:cNvPr id="7" name="Google Shape;81;p16">
            <a:extLst>
              <a:ext uri="{FF2B5EF4-FFF2-40B4-BE49-F238E27FC236}">
                <a16:creationId xmlns:a16="http://schemas.microsoft.com/office/drawing/2014/main" id="{5B307B93-D14C-427A-84C5-F64E72715C2E}"/>
              </a:ext>
            </a:extLst>
          </p:cNvPr>
          <p:cNvPicPr preferRelativeResize="0"/>
          <p:nvPr/>
        </p:nvPicPr>
        <p:blipFill>
          <a:blip r:embed="rId6">
            <a:alphaModFix/>
          </a:blip>
          <a:stretch>
            <a:fillRect/>
          </a:stretch>
        </p:blipFill>
        <p:spPr>
          <a:xfrm>
            <a:off x="952191" y="4792764"/>
            <a:ext cx="1562100" cy="834483"/>
          </a:xfrm>
          <a:prstGeom prst="rect">
            <a:avLst/>
          </a:prstGeom>
          <a:noFill/>
          <a:ln>
            <a:noFill/>
          </a:ln>
        </p:spPr>
      </p:pic>
      <p:pic>
        <p:nvPicPr>
          <p:cNvPr id="8" name="Google Shape;82;p16">
            <a:extLst>
              <a:ext uri="{FF2B5EF4-FFF2-40B4-BE49-F238E27FC236}">
                <a16:creationId xmlns:a16="http://schemas.microsoft.com/office/drawing/2014/main" id="{C62A3FF7-1AC8-4910-870F-5452C111C52D}"/>
              </a:ext>
            </a:extLst>
          </p:cNvPr>
          <p:cNvPicPr preferRelativeResize="0"/>
          <p:nvPr/>
        </p:nvPicPr>
        <p:blipFill>
          <a:blip r:embed="rId7">
            <a:alphaModFix/>
          </a:blip>
          <a:stretch>
            <a:fillRect/>
          </a:stretch>
        </p:blipFill>
        <p:spPr>
          <a:xfrm>
            <a:off x="2706599" y="4900851"/>
            <a:ext cx="655200" cy="655200"/>
          </a:xfrm>
          <a:prstGeom prst="rect">
            <a:avLst/>
          </a:prstGeom>
          <a:noFill/>
          <a:ln>
            <a:noFill/>
          </a:ln>
        </p:spPr>
      </p:pic>
      <p:pic>
        <p:nvPicPr>
          <p:cNvPr id="9" name="Google Shape;83;p16">
            <a:extLst>
              <a:ext uri="{FF2B5EF4-FFF2-40B4-BE49-F238E27FC236}">
                <a16:creationId xmlns:a16="http://schemas.microsoft.com/office/drawing/2014/main" id="{4CABB1EC-78D4-478D-BC43-5F68F4433D02}"/>
              </a:ext>
            </a:extLst>
          </p:cNvPr>
          <p:cNvPicPr preferRelativeResize="0"/>
          <p:nvPr/>
        </p:nvPicPr>
        <p:blipFill>
          <a:blip r:embed="rId8">
            <a:alphaModFix/>
          </a:blip>
          <a:stretch>
            <a:fillRect/>
          </a:stretch>
        </p:blipFill>
        <p:spPr>
          <a:xfrm>
            <a:off x="4580412" y="4892789"/>
            <a:ext cx="1641600" cy="673572"/>
          </a:xfrm>
          <a:prstGeom prst="rect">
            <a:avLst/>
          </a:prstGeom>
          <a:noFill/>
          <a:ln>
            <a:noFill/>
          </a:ln>
        </p:spPr>
      </p:pic>
      <p:pic>
        <p:nvPicPr>
          <p:cNvPr id="10" name="Google Shape;84;p16">
            <a:extLst>
              <a:ext uri="{FF2B5EF4-FFF2-40B4-BE49-F238E27FC236}">
                <a16:creationId xmlns:a16="http://schemas.microsoft.com/office/drawing/2014/main" id="{783CC345-19DD-487F-9F55-D9F718EB59D5}"/>
              </a:ext>
            </a:extLst>
          </p:cNvPr>
          <p:cNvPicPr preferRelativeResize="0"/>
          <p:nvPr/>
        </p:nvPicPr>
        <p:blipFill>
          <a:blip r:embed="rId9">
            <a:alphaModFix/>
          </a:blip>
          <a:stretch>
            <a:fillRect/>
          </a:stretch>
        </p:blipFill>
        <p:spPr>
          <a:xfrm>
            <a:off x="3645649" y="4901976"/>
            <a:ext cx="655199" cy="655199"/>
          </a:xfrm>
          <a:prstGeom prst="rect">
            <a:avLst/>
          </a:prstGeom>
          <a:noFill/>
          <a:ln>
            <a:noFill/>
          </a:ln>
        </p:spPr>
      </p:pic>
      <p:pic>
        <p:nvPicPr>
          <p:cNvPr id="15" name="Picture 14">
            <a:extLst>
              <a:ext uri="{FF2B5EF4-FFF2-40B4-BE49-F238E27FC236}">
                <a16:creationId xmlns:a16="http://schemas.microsoft.com/office/drawing/2014/main" id="{561FC1D8-F631-4356-B043-36C6A98EF3D6}"/>
              </a:ext>
            </a:extLst>
          </p:cNvPr>
          <p:cNvPicPr>
            <a:picLocks noChangeAspect="1"/>
          </p:cNvPicPr>
          <p:nvPr/>
        </p:nvPicPr>
        <p:blipFill>
          <a:blip r:embed="rId10"/>
          <a:stretch>
            <a:fillRect/>
          </a:stretch>
        </p:blipFill>
        <p:spPr>
          <a:xfrm>
            <a:off x="8729860" y="4665959"/>
            <a:ext cx="1182746" cy="1182746"/>
          </a:xfrm>
          <a:prstGeom prst="rect">
            <a:avLst/>
          </a:prstGeom>
        </p:spPr>
      </p:pic>
      <p:pic>
        <p:nvPicPr>
          <p:cNvPr id="17" name="Picture 16">
            <a:extLst>
              <a:ext uri="{FF2B5EF4-FFF2-40B4-BE49-F238E27FC236}">
                <a16:creationId xmlns:a16="http://schemas.microsoft.com/office/drawing/2014/main" id="{82DD2B31-6174-4E92-8E0E-C277A2CFA39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771302" y="1619180"/>
            <a:ext cx="1897412" cy="2520000"/>
          </a:xfrm>
          <a:prstGeom prst="rect">
            <a:avLst/>
          </a:prstGeom>
        </p:spPr>
      </p:pic>
      <p:sp>
        <p:nvSpPr>
          <p:cNvPr id="6" name="Slide Number Placeholder 5">
            <a:extLst>
              <a:ext uri="{FF2B5EF4-FFF2-40B4-BE49-F238E27FC236}">
                <a16:creationId xmlns:a16="http://schemas.microsoft.com/office/drawing/2014/main" id="{A7F7F6F6-7999-4484-8904-F4CBC39007BE}"/>
              </a:ext>
            </a:extLst>
          </p:cNvPr>
          <p:cNvSpPr>
            <a:spLocks noGrp="1"/>
          </p:cNvSpPr>
          <p:nvPr>
            <p:ph type="sldNum" sz="quarter" idx="12"/>
          </p:nvPr>
        </p:nvSpPr>
        <p:spPr/>
        <p:txBody>
          <a:bodyPr/>
          <a:lstStyle/>
          <a:p>
            <a:fld id="{B716C8F4-20CD-364A-8A8E-DE130115B178}" type="slidenum">
              <a:rPr lang="en-GB" noProof="0" smtClean="0"/>
              <a:pPr/>
              <a:t>4</a:t>
            </a:fld>
            <a:endParaRPr lang="en-GB" noProof="0"/>
          </a:p>
        </p:txBody>
      </p:sp>
      <p:sp>
        <p:nvSpPr>
          <p:cNvPr id="18" name="CustomShape 7">
            <a:extLst>
              <a:ext uri="{FF2B5EF4-FFF2-40B4-BE49-F238E27FC236}">
                <a16:creationId xmlns:a16="http://schemas.microsoft.com/office/drawing/2014/main" id="{225EC8C4-1E5F-4080-A8A6-7DB0971520B5}"/>
              </a:ext>
            </a:extLst>
          </p:cNvPr>
          <p:cNvSpPr/>
          <p:nvPr/>
        </p:nvSpPr>
        <p:spPr>
          <a:xfrm>
            <a:off x="7397377" y="4207906"/>
            <a:ext cx="3412656" cy="2151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dirty="0">
                <a:solidFill>
                  <a:srgbClr val="000000"/>
                </a:solidFill>
                <a:latin typeface="Arial"/>
              </a:rPr>
              <a:t>About 25 Researchers, engineers and students</a:t>
            </a:r>
            <a:endParaRPr lang="en-US" sz="1200" b="0" strike="noStrike" spc="-1" dirty="0">
              <a:latin typeface="Arial"/>
            </a:endParaRPr>
          </a:p>
        </p:txBody>
      </p:sp>
      <p:sp>
        <p:nvSpPr>
          <p:cNvPr id="19" name="TextBox 18">
            <a:extLst>
              <a:ext uri="{FF2B5EF4-FFF2-40B4-BE49-F238E27FC236}">
                <a16:creationId xmlns:a16="http://schemas.microsoft.com/office/drawing/2014/main" id="{EA81FE45-31B2-428F-A28A-E49627F55FE3}"/>
              </a:ext>
            </a:extLst>
          </p:cNvPr>
          <p:cNvSpPr txBox="1"/>
          <p:nvPr/>
        </p:nvSpPr>
        <p:spPr>
          <a:xfrm>
            <a:off x="-94004" y="893747"/>
            <a:ext cx="6448244" cy="276999"/>
          </a:xfrm>
          <a:prstGeom prst="rect">
            <a:avLst/>
          </a:prstGeom>
          <a:noFill/>
        </p:spPr>
        <p:txBody>
          <a:bodyPr wrap="square" rtlCol="0">
            <a:spAutoFit/>
          </a:bodyPr>
          <a:lstStyle/>
          <a:p>
            <a:pPr algn="ctr"/>
            <a:r>
              <a:rPr lang="en-US" sz="1200" dirty="0"/>
              <a:t>Funded by KAW, UU and Swedish government, inaugurated in 2013</a:t>
            </a:r>
          </a:p>
        </p:txBody>
      </p:sp>
      <p:pic>
        <p:nvPicPr>
          <p:cNvPr id="21" name="Picture 20">
            <a:extLst>
              <a:ext uri="{FF2B5EF4-FFF2-40B4-BE49-F238E27FC236}">
                <a16:creationId xmlns:a16="http://schemas.microsoft.com/office/drawing/2014/main" id="{F6268013-7295-4E30-8AA4-55C4EA9E8951}"/>
              </a:ext>
            </a:extLst>
          </p:cNvPr>
          <p:cNvPicPr>
            <a:picLocks noChangeAspect="1"/>
          </p:cNvPicPr>
          <p:nvPr/>
        </p:nvPicPr>
        <p:blipFill>
          <a:blip r:embed="rId12"/>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3201898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47D312-CA4B-401F-918A-99944F5DFCE2}"/>
              </a:ext>
            </a:extLst>
          </p:cNvPr>
          <p:cNvSpPr/>
          <p:nvPr/>
        </p:nvSpPr>
        <p:spPr>
          <a:xfrm>
            <a:off x="2933279" y="0"/>
            <a:ext cx="12193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1"/>
          </a:p>
        </p:txBody>
      </p:sp>
      <p:pic>
        <p:nvPicPr>
          <p:cNvPr id="5" name="Picture 4" descr="A circuit board&#10;&#10;Description automatically generated">
            <a:extLst>
              <a:ext uri="{FF2B5EF4-FFF2-40B4-BE49-F238E27FC236}">
                <a16:creationId xmlns:a16="http://schemas.microsoft.com/office/drawing/2014/main" id="{CE9A1E0C-A4CC-43D0-BF4A-E315D23758AC}"/>
              </a:ext>
            </a:extLst>
          </p:cNvPr>
          <p:cNvPicPr>
            <a:picLocks noChangeAspect="1"/>
          </p:cNvPicPr>
          <p:nvPr/>
        </p:nvPicPr>
        <p:blipFill rotWithShape="1">
          <a:blip r:embed="rId2" cstate="hqprint">
            <a:extLst>
              <a:ext uri="{BEBA8EAE-BF5A-486C-A8C5-ECC9F3942E4B}">
                <a14:imgProps xmlns:a14="http://schemas.microsoft.com/office/drawing/2010/main">
                  <a14:imgLayer r:embed="rId3">
                    <a14:imgEffect>
                      <a14:sharpenSoften amount="50000"/>
                    </a14:imgEffect>
                    <a14:imgEffect>
                      <a14:saturation sat="200000"/>
                    </a14:imgEffect>
                    <a14:imgEffect>
                      <a14:brightnessContrast contrast="-40000"/>
                    </a14:imgEffect>
                  </a14:imgLayer>
                </a14:imgProps>
              </a:ext>
              <a:ext uri="{28A0092B-C50C-407E-A947-70E740481C1C}">
                <a14:useLocalDpi xmlns:a14="http://schemas.microsoft.com/office/drawing/2010/main"/>
              </a:ext>
            </a:extLst>
          </a:blip>
          <a:srcRect l="14459" t="22487" r="4682" b="18346"/>
          <a:stretch/>
        </p:blipFill>
        <p:spPr>
          <a:xfrm>
            <a:off x="2220914" y="1721893"/>
            <a:ext cx="6064519" cy="3429075"/>
          </a:xfrm>
          <a:prstGeom prst="rect">
            <a:avLst/>
          </a:prstGeom>
        </p:spPr>
      </p:pic>
      <p:sp>
        <p:nvSpPr>
          <p:cNvPr id="6" name="Rectangle 5">
            <a:extLst>
              <a:ext uri="{FF2B5EF4-FFF2-40B4-BE49-F238E27FC236}">
                <a16:creationId xmlns:a16="http://schemas.microsoft.com/office/drawing/2014/main" id="{BD01FDA4-1CE0-47E5-845A-9A0FB27103E4}"/>
              </a:ext>
            </a:extLst>
          </p:cNvPr>
          <p:cNvSpPr/>
          <p:nvPr/>
        </p:nvSpPr>
        <p:spPr>
          <a:xfrm rot="20062478">
            <a:off x="7814938" y="1496722"/>
            <a:ext cx="580235" cy="7164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1"/>
          </a:p>
        </p:txBody>
      </p:sp>
      <p:grpSp>
        <p:nvGrpSpPr>
          <p:cNvPr id="7" name="Group 6">
            <a:extLst>
              <a:ext uri="{FF2B5EF4-FFF2-40B4-BE49-F238E27FC236}">
                <a16:creationId xmlns:a16="http://schemas.microsoft.com/office/drawing/2014/main" id="{8A0922B5-FFC0-41A6-B815-423FB8803CB5}"/>
              </a:ext>
            </a:extLst>
          </p:cNvPr>
          <p:cNvGrpSpPr/>
          <p:nvPr/>
        </p:nvGrpSpPr>
        <p:grpSpPr>
          <a:xfrm>
            <a:off x="1479609" y="3390851"/>
            <a:ext cx="1714799" cy="1031878"/>
            <a:chOff x="32531383" y="31129622"/>
            <a:chExt cx="4536864" cy="4263960"/>
          </a:xfrm>
        </p:grpSpPr>
        <p:sp>
          <p:nvSpPr>
            <p:cNvPr id="8" name="Oval 25">
              <a:extLst>
                <a:ext uri="{FF2B5EF4-FFF2-40B4-BE49-F238E27FC236}">
                  <a16:creationId xmlns:a16="http://schemas.microsoft.com/office/drawing/2014/main" id="{52D4464B-24A1-43F6-A1B5-B5A992513AD7}"/>
                </a:ext>
              </a:extLst>
            </p:cNvPr>
            <p:cNvSpPr>
              <a:spLocks noChangeArrowheads="1"/>
            </p:cNvSpPr>
            <p:nvPr/>
          </p:nvSpPr>
          <p:spPr bwMode="gray">
            <a:xfrm>
              <a:off x="36708248" y="35033582"/>
              <a:ext cx="359999" cy="360000"/>
            </a:xfrm>
            <a:prstGeom prst="ellipse">
              <a:avLst/>
            </a:prstGeom>
            <a:solidFill>
              <a:srgbClr val="333399"/>
            </a:solidFill>
            <a:ln w="28575">
              <a:solidFill>
                <a:srgbClr val="333399"/>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762" kern="0" dirty="0">
                <a:solidFill>
                  <a:sysClr val="windowText" lastClr="000000"/>
                </a:solidFill>
                <a:latin typeface="Calibri" panose="020F0502020204030204" pitchFamily="34" charset="0"/>
                <a:cs typeface="Calibri" panose="020F0502020204030204" pitchFamily="34" charset="0"/>
              </a:endParaRPr>
            </a:p>
          </p:txBody>
        </p:sp>
        <p:cxnSp>
          <p:nvCxnSpPr>
            <p:cNvPr id="9" name="肘形连接符 205">
              <a:extLst>
                <a:ext uri="{FF2B5EF4-FFF2-40B4-BE49-F238E27FC236}">
                  <a16:creationId xmlns:a16="http://schemas.microsoft.com/office/drawing/2014/main" id="{E552B2A3-6DE8-4B95-A350-481110AA136F}"/>
                </a:ext>
              </a:extLst>
            </p:cNvPr>
            <p:cNvCxnSpPr>
              <a:cxnSpLocks/>
              <a:stCxn id="13" idx="2"/>
              <a:endCxn id="8" idx="0"/>
            </p:cNvCxnSpPr>
            <p:nvPr/>
          </p:nvCxnSpPr>
          <p:spPr>
            <a:xfrm rot="16200000" flipH="1">
              <a:off x="32757838" y="30903167"/>
              <a:ext cx="3903956" cy="4356866"/>
            </a:xfrm>
            <a:prstGeom prst="bentConnector3">
              <a:avLst>
                <a:gd name="adj1" fmla="val 50000"/>
              </a:avLst>
            </a:prstGeom>
            <a:solidFill>
              <a:srgbClr val="990000"/>
            </a:solidFill>
            <a:ln w="57150">
              <a:solidFill>
                <a:srgbClr val="333399"/>
              </a:solidFill>
              <a:prstDash val="sysDash"/>
              <a:miter lim="800000"/>
              <a:headEnd/>
              <a:tailEnd/>
            </a:ln>
          </p:spPr>
        </p:cxnSp>
      </p:grpSp>
      <p:grpSp>
        <p:nvGrpSpPr>
          <p:cNvPr id="12" name="Group 11">
            <a:extLst>
              <a:ext uri="{FF2B5EF4-FFF2-40B4-BE49-F238E27FC236}">
                <a16:creationId xmlns:a16="http://schemas.microsoft.com/office/drawing/2014/main" id="{DC778172-EAEC-4ABD-BB38-F405E43CD609}"/>
              </a:ext>
            </a:extLst>
          </p:cNvPr>
          <p:cNvGrpSpPr/>
          <p:nvPr/>
        </p:nvGrpSpPr>
        <p:grpSpPr>
          <a:xfrm>
            <a:off x="111369" y="2133908"/>
            <a:ext cx="7572893" cy="1256943"/>
            <a:chOff x="-2165982" y="24611331"/>
            <a:chExt cx="35763545" cy="5939118"/>
          </a:xfrm>
        </p:grpSpPr>
        <p:sp>
          <p:nvSpPr>
            <p:cNvPr id="13" name="Rectangle: Rounded Corners 12">
              <a:extLst>
                <a:ext uri="{FF2B5EF4-FFF2-40B4-BE49-F238E27FC236}">
                  <a16:creationId xmlns:a16="http://schemas.microsoft.com/office/drawing/2014/main" id="{8A356B89-4C8E-4503-BA11-CACEF4FE9118}"/>
                </a:ext>
              </a:extLst>
            </p:cNvPr>
            <p:cNvSpPr/>
            <p:nvPr/>
          </p:nvSpPr>
          <p:spPr>
            <a:xfrm>
              <a:off x="-2165982" y="24611331"/>
              <a:ext cx="12923224" cy="5939118"/>
            </a:xfrm>
            <a:prstGeom prst="roundRect">
              <a:avLst>
                <a:gd name="adj" fmla="val 10943"/>
              </a:avLst>
            </a:prstGeom>
            <a:solidFill>
              <a:srgbClr val="333399">
                <a:alpha val="10196"/>
              </a:srgbClr>
            </a:solidFill>
            <a:ln w="57150">
              <a:solidFill>
                <a:srgbClr val="333399"/>
              </a:solidFill>
              <a:prstDash val="sysDash"/>
            </a:ln>
          </p:spPr>
          <p:txBody>
            <a:bodyPr wrap="square">
              <a:spAutoFit/>
            </a:bodyPr>
            <a:lstStyle/>
            <a:p>
              <a:r>
                <a:rPr lang="en-US" sz="1050" b="1" dirty="0" err="1"/>
                <a:t>Cryo</a:t>
              </a:r>
              <a:r>
                <a:rPr lang="en-US" sz="1050" b="1" dirty="0"/>
                <a:t> system: </a:t>
              </a:r>
            </a:p>
            <a:p>
              <a:pPr marL="171450" indent="-171450">
                <a:buFont typeface="Arial" panose="020B0604020202020204" pitchFamily="34" charset="0"/>
                <a:buChar char="•"/>
              </a:pPr>
              <a:r>
                <a:rPr lang="en-US" sz="1000" dirty="0"/>
                <a:t>2000 L </a:t>
              </a:r>
              <a:r>
                <a:rPr lang="en-US" sz="1000" dirty="0" err="1"/>
                <a:t>dewar</a:t>
              </a:r>
              <a:r>
                <a:rPr lang="en-US" sz="1000" dirty="0"/>
                <a:t> (+ 1000 L extra </a:t>
              </a:r>
              <a:r>
                <a:rPr lang="en-US" sz="1000" dirty="0" err="1"/>
                <a:t>dewar</a:t>
              </a:r>
              <a:r>
                <a:rPr lang="en-US" sz="1000" dirty="0"/>
                <a:t>)</a:t>
              </a:r>
            </a:p>
            <a:p>
              <a:pPr marL="171450" indent="-171450">
                <a:buFont typeface="Arial" panose="020B0604020202020204" pitchFamily="34" charset="0"/>
                <a:buChar char="•"/>
              </a:pPr>
              <a:r>
                <a:rPr lang="en-US" sz="1000" dirty="0"/>
                <a:t>140 L/h liquefier</a:t>
              </a:r>
            </a:p>
            <a:p>
              <a:pPr marL="171450" indent="-171450">
                <a:buFont typeface="Arial" panose="020B0604020202020204" pitchFamily="34" charset="0"/>
                <a:buChar char="•"/>
              </a:pPr>
              <a:r>
                <a:rPr lang="da-DK" sz="1000" dirty="0"/>
                <a:t>19.2 m</a:t>
              </a:r>
              <a:r>
                <a:rPr lang="da-DK" sz="1000" baseline="30000" dirty="0"/>
                <a:t>3</a:t>
              </a:r>
              <a:r>
                <a:rPr lang="da-DK" sz="1000" dirty="0"/>
                <a:t> </a:t>
              </a:r>
              <a:r>
                <a:rPr lang="en-US" sz="1000" dirty="0"/>
                <a:t>high pressure storage at 200 bar</a:t>
              </a:r>
            </a:p>
            <a:p>
              <a:pPr marL="171450" indent="-171450">
                <a:buFont typeface="Arial" panose="020B0604020202020204" pitchFamily="34" charset="0"/>
                <a:buChar char="•"/>
              </a:pPr>
              <a:r>
                <a:rPr lang="en-US" sz="1000" dirty="0"/>
                <a:t>132 kW recovery compressors</a:t>
              </a:r>
            </a:p>
            <a:p>
              <a:pPr marL="171450" indent="-171450">
                <a:buFont typeface="Arial" panose="020B0604020202020204" pitchFamily="34" charset="0"/>
                <a:buChar char="•"/>
              </a:pPr>
              <a:r>
                <a:rPr lang="en-US" sz="1000" dirty="0"/>
                <a:t>100 m</a:t>
              </a:r>
              <a:r>
                <a:rPr lang="en-US" sz="1000" baseline="30000" dirty="0"/>
                <a:t>3</a:t>
              </a:r>
              <a:r>
                <a:rPr lang="en-US" sz="1000" dirty="0"/>
                <a:t>/h circulating compressor (</a:t>
              </a:r>
              <a:r>
                <a:rPr lang="en-US" sz="1000" dirty="0" err="1"/>
                <a:t>Kaeser</a:t>
              </a:r>
              <a:r>
                <a:rPr lang="en-US" sz="1000" dirty="0"/>
                <a:t>)</a:t>
              </a:r>
            </a:p>
            <a:p>
              <a:pPr marL="171450" indent="-171450">
                <a:buFont typeface="Arial" panose="020B0604020202020204" pitchFamily="34" charset="0"/>
                <a:buChar char="•"/>
              </a:pPr>
              <a:r>
                <a:rPr lang="en-US" sz="1000" dirty="0"/>
                <a:t>100 m</a:t>
              </a:r>
              <a:r>
                <a:rPr lang="en-US" sz="1000" baseline="30000" dirty="0"/>
                <a:t>3</a:t>
              </a:r>
              <a:r>
                <a:rPr lang="en-US" sz="1000" dirty="0"/>
                <a:t> gas bag</a:t>
              </a:r>
            </a:p>
          </p:txBody>
        </p:sp>
        <p:sp>
          <p:nvSpPr>
            <p:cNvPr id="14" name="Oval 25">
              <a:extLst>
                <a:ext uri="{FF2B5EF4-FFF2-40B4-BE49-F238E27FC236}">
                  <a16:creationId xmlns:a16="http://schemas.microsoft.com/office/drawing/2014/main" id="{BCA042BB-14D2-4B84-94BE-776B2B2EAB5E}"/>
                </a:ext>
              </a:extLst>
            </p:cNvPr>
            <p:cNvSpPr>
              <a:spLocks noChangeArrowheads="1"/>
            </p:cNvSpPr>
            <p:nvPr/>
          </p:nvSpPr>
          <p:spPr bwMode="gray">
            <a:xfrm>
              <a:off x="33237563" y="29665639"/>
              <a:ext cx="360000" cy="360000"/>
            </a:xfrm>
            <a:prstGeom prst="ellipse">
              <a:avLst/>
            </a:prstGeom>
            <a:solidFill>
              <a:srgbClr val="333399"/>
            </a:solidFill>
            <a:ln w="28575">
              <a:solidFill>
                <a:srgbClr val="333399"/>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762" kern="0" dirty="0">
                <a:solidFill>
                  <a:sysClr val="windowText" lastClr="000000"/>
                </a:solidFill>
                <a:latin typeface="Calibri" panose="020F0502020204030204" pitchFamily="34" charset="0"/>
                <a:cs typeface="Calibri" panose="020F0502020204030204" pitchFamily="34" charset="0"/>
              </a:endParaRPr>
            </a:p>
          </p:txBody>
        </p:sp>
        <p:cxnSp>
          <p:nvCxnSpPr>
            <p:cNvPr id="15" name="肘形连接符 205">
              <a:extLst>
                <a:ext uri="{FF2B5EF4-FFF2-40B4-BE49-F238E27FC236}">
                  <a16:creationId xmlns:a16="http://schemas.microsoft.com/office/drawing/2014/main" id="{E6F4331A-3514-45AB-8852-101B8D917275}"/>
                </a:ext>
              </a:extLst>
            </p:cNvPr>
            <p:cNvCxnSpPr>
              <a:cxnSpLocks/>
              <a:stCxn id="14" idx="6"/>
              <a:endCxn id="13" idx="2"/>
            </p:cNvCxnSpPr>
            <p:nvPr/>
          </p:nvCxnSpPr>
          <p:spPr>
            <a:xfrm flipH="1">
              <a:off x="4295632" y="29845642"/>
              <a:ext cx="29301931" cy="704807"/>
            </a:xfrm>
            <a:prstGeom prst="bentConnector4">
              <a:avLst>
                <a:gd name="adj1" fmla="val -3684"/>
                <a:gd name="adj2" fmla="val 253254"/>
              </a:avLst>
            </a:prstGeom>
            <a:solidFill>
              <a:srgbClr val="990000"/>
            </a:solidFill>
            <a:ln w="57150">
              <a:solidFill>
                <a:srgbClr val="333399"/>
              </a:solidFill>
              <a:prstDash val="sysDash"/>
              <a:miter lim="800000"/>
              <a:headEnd/>
              <a:tailEnd/>
            </a:ln>
          </p:spPr>
        </p:cxnSp>
      </p:grpSp>
      <p:grpSp>
        <p:nvGrpSpPr>
          <p:cNvPr id="16" name="Group 15">
            <a:extLst>
              <a:ext uri="{FF2B5EF4-FFF2-40B4-BE49-F238E27FC236}">
                <a16:creationId xmlns:a16="http://schemas.microsoft.com/office/drawing/2014/main" id="{E1E55318-13C0-4E10-BACA-5683AB6040EF}"/>
              </a:ext>
            </a:extLst>
          </p:cNvPr>
          <p:cNvGrpSpPr/>
          <p:nvPr/>
        </p:nvGrpSpPr>
        <p:grpSpPr>
          <a:xfrm>
            <a:off x="7500250" y="3550833"/>
            <a:ext cx="4263194" cy="2923278"/>
            <a:chOff x="59603451" y="34355859"/>
            <a:chExt cx="16272685" cy="13810453"/>
          </a:xfrm>
        </p:grpSpPr>
        <p:sp>
          <p:nvSpPr>
            <p:cNvPr id="17" name="Oval 25">
              <a:extLst>
                <a:ext uri="{FF2B5EF4-FFF2-40B4-BE49-F238E27FC236}">
                  <a16:creationId xmlns:a16="http://schemas.microsoft.com/office/drawing/2014/main" id="{35F4A98C-7226-4112-9011-DF6101B9DF2F}"/>
                </a:ext>
              </a:extLst>
            </p:cNvPr>
            <p:cNvSpPr>
              <a:spLocks noChangeArrowheads="1"/>
            </p:cNvSpPr>
            <p:nvPr/>
          </p:nvSpPr>
          <p:spPr bwMode="gray">
            <a:xfrm>
              <a:off x="59603451" y="34355859"/>
              <a:ext cx="359943" cy="359943"/>
            </a:xfrm>
            <a:prstGeom prst="ellipse">
              <a:avLst/>
            </a:prstGeom>
            <a:solidFill>
              <a:srgbClr val="990000"/>
            </a:solidFill>
            <a:ln w="28575">
              <a:solidFill>
                <a:srgbClr val="990000"/>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762" kern="0" dirty="0">
                <a:solidFill>
                  <a:sysClr val="windowText" lastClr="000000"/>
                </a:solidFill>
                <a:latin typeface="Calibri" panose="020F0502020204030204" pitchFamily="34" charset="0"/>
                <a:cs typeface="Calibri" panose="020F0502020204030204" pitchFamily="34" charset="0"/>
              </a:endParaRPr>
            </a:p>
          </p:txBody>
        </p:sp>
        <p:cxnSp>
          <p:nvCxnSpPr>
            <p:cNvPr id="18" name="肘形连接符 205">
              <a:extLst>
                <a:ext uri="{FF2B5EF4-FFF2-40B4-BE49-F238E27FC236}">
                  <a16:creationId xmlns:a16="http://schemas.microsoft.com/office/drawing/2014/main" id="{E7824A2B-4880-4BD1-948D-9E335DDBF2CF}"/>
                </a:ext>
              </a:extLst>
            </p:cNvPr>
            <p:cNvCxnSpPr>
              <a:cxnSpLocks/>
              <a:stCxn id="17" idx="4"/>
              <a:endCxn id="19" idx="1"/>
            </p:cNvCxnSpPr>
            <p:nvPr/>
          </p:nvCxnSpPr>
          <p:spPr>
            <a:xfrm rot="16200000" flipH="1">
              <a:off x="57875439" y="36623783"/>
              <a:ext cx="5613729" cy="1797765"/>
            </a:xfrm>
            <a:prstGeom prst="bentConnector2">
              <a:avLst/>
            </a:prstGeom>
            <a:solidFill>
              <a:srgbClr val="990000"/>
            </a:solidFill>
            <a:ln w="57150">
              <a:solidFill>
                <a:srgbClr val="990000"/>
              </a:solidFill>
              <a:prstDash val="sysDash"/>
              <a:miter lim="800000"/>
              <a:headEnd/>
              <a:tailEnd/>
            </a:ln>
          </p:spPr>
        </p:cxnSp>
        <p:sp>
          <p:nvSpPr>
            <p:cNvPr id="19" name="Rectangle: Rounded Corners 18">
              <a:extLst>
                <a:ext uri="{FF2B5EF4-FFF2-40B4-BE49-F238E27FC236}">
                  <a16:creationId xmlns:a16="http://schemas.microsoft.com/office/drawing/2014/main" id="{6F73DDEA-8F70-4CA9-B57A-B25BCA95E63A}"/>
                </a:ext>
              </a:extLst>
            </p:cNvPr>
            <p:cNvSpPr/>
            <p:nvPr/>
          </p:nvSpPr>
          <p:spPr>
            <a:xfrm>
              <a:off x="61581189" y="35799658"/>
              <a:ext cx="13295946" cy="9059750"/>
            </a:xfrm>
            <a:prstGeom prst="roundRect">
              <a:avLst>
                <a:gd name="adj" fmla="val 12381"/>
              </a:avLst>
            </a:prstGeom>
            <a:solidFill>
              <a:srgbClr val="C00000">
                <a:alpha val="30196"/>
              </a:srgbClr>
            </a:solidFill>
            <a:ln w="57150">
              <a:solidFill>
                <a:srgbClr val="990000"/>
              </a:solidFill>
              <a:prstDash val="sysDash"/>
            </a:ln>
          </p:spPr>
          <p:txBody>
            <a:bodyPr wrap="square">
              <a:spAutoFit/>
            </a:bodyPr>
            <a:lstStyle/>
            <a:p>
              <a:pPr>
                <a:spcAft>
                  <a:spcPts val="64"/>
                </a:spcAft>
                <a:defRPr/>
              </a:pPr>
              <a:r>
                <a:rPr lang="en-US" sz="1100" b="1" dirty="0" err="1">
                  <a:latin typeface="Calibri" panose="020F0502020204030204" pitchFamily="34" charset="0"/>
                  <a:cs typeface="Calibri" panose="020F0502020204030204" pitchFamily="34" charset="0"/>
                </a:rPr>
                <a:t>Gersemi</a:t>
              </a:r>
              <a:r>
                <a:rPr lang="en-US" sz="1100" b="1" dirty="0">
                  <a:latin typeface="Calibri" panose="020F0502020204030204" pitchFamily="34" charset="0"/>
                  <a:cs typeface="Calibri" panose="020F0502020204030204" pitchFamily="34" charset="0"/>
                </a:rPr>
                <a:t> - Vertical Cryostat</a:t>
              </a:r>
            </a:p>
            <a:p>
              <a:pPr>
                <a:spcAft>
                  <a:spcPts val="64"/>
                </a:spcAft>
                <a:defRPr/>
              </a:pPr>
              <a:r>
                <a:rPr lang="en-GB" sz="1100" i="1" dirty="0">
                  <a:latin typeface="Calibri" panose="020F0502020204030204" pitchFamily="34" charset="0"/>
                  <a:cs typeface="Calibri" panose="020F0502020204030204" pitchFamily="34" charset="0"/>
                </a:rPr>
                <a:t>System for testing  superconducting devices such as  accelerating cavities and magnets</a:t>
              </a:r>
              <a:endParaRPr lang="en-US" sz="1100" b="1" dirty="0">
                <a:latin typeface="Calibri" panose="020F0502020204030204" pitchFamily="34" charset="0"/>
                <a:cs typeface="Calibri" panose="020F0502020204030204" pitchFamily="34" charset="0"/>
              </a:endParaRP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Dimensions: 1.1 m diameter, 2.8 m height</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Range of operation: 1.8 to 4.5 K, 16 to 1250 mbar</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Pressure stability at 16 mbar: +/- 0.1 mbar</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Cooling power at 1.8 K: 90 W</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Maximum allowed weight up to 5 ton</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2 x 2 kA power converters</a:t>
              </a:r>
            </a:p>
            <a:p>
              <a:pPr marL="96771" indent="-96771" algn="just">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1 kW RF power in a self-excited loop</a:t>
              </a:r>
              <a:endParaRPr lang="en-US" sz="1000" dirty="0">
                <a:latin typeface="Calibri" panose="020F0502020204030204" pitchFamily="34" charset="0"/>
                <a:cs typeface="Calibri" panose="020F0502020204030204" pitchFamily="34" charset="0"/>
              </a:endParaRPr>
            </a:p>
          </p:txBody>
        </p:sp>
        <p:pic>
          <p:nvPicPr>
            <p:cNvPr id="20" name="Picture 19" descr="A picture containing indoor, kitchen, cabinet, pot&#10;&#10;Description automatically generated">
              <a:extLst>
                <a:ext uri="{FF2B5EF4-FFF2-40B4-BE49-F238E27FC236}">
                  <a16:creationId xmlns:a16="http://schemas.microsoft.com/office/drawing/2014/main" id="{EE4DC75C-F40B-4F90-AF49-F6A61022225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1199637" y="41307445"/>
              <a:ext cx="4676499" cy="6858867"/>
            </a:xfrm>
            <a:prstGeom prst="snip2DiagRect">
              <a:avLst/>
            </a:prstGeom>
            <a:solidFill>
              <a:srgbClr val="FFFFFF">
                <a:shade val="85000"/>
              </a:srgbClr>
            </a:solidFill>
            <a:ln w="28575" cap="sq">
              <a:solidFill>
                <a:srgbClr val="A6202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grpSp>
        <p:nvGrpSpPr>
          <p:cNvPr id="25" name="Group 24">
            <a:extLst>
              <a:ext uri="{FF2B5EF4-FFF2-40B4-BE49-F238E27FC236}">
                <a16:creationId xmlns:a16="http://schemas.microsoft.com/office/drawing/2014/main" id="{A63F8928-CBD3-4E81-AB8D-6FA82DCA646A}"/>
              </a:ext>
            </a:extLst>
          </p:cNvPr>
          <p:cNvGrpSpPr/>
          <p:nvPr/>
        </p:nvGrpSpPr>
        <p:grpSpPr>
          <a:xfrm>
            <a:off x="3238544" y="1418926"/>
            <a:ext cx="2802327" cy="1668894"/>
            <a:chOff x="41019526" y="26945112"/>
            <a:chExt cx="8933131" cy="7885609"/>
          </a:xfrm>
        </p:grpSpPr>
        <p:sp>
          <p:nvSpPr>
            <p:cNvPr id="26" name="Rectangle: Rounded Corners 25">
              <a:extLst>
                <a:ext uri="{FF2B5EF4-FFF2-40B4-BE49-F238E27FC236}">
                  <a16:creationId xmlns:a16="http://schemas.microsoft.com/office/drawing/2014/main" id="{F17F769B-01BE-4F0E-BEF7-DC4F75AEC936}"/>
                </a:ext>
              </a:extLst>
            </p:cNvPr>
            <p:cNvSpPr/>
            <p:nvPr/>
          </p:nvSpPr>
          <p:spPr>
            <a:xfrm>
              <a:off x="41019526" y="26945112"/>
              <a:ext cx="8933131" cy="4719641"/>
            </a:xfrm>
            <a:prstGeom prst="roundRect">
              <a:avLst/>
            </a:prstGeom>
            <a:solidFill>
              <a:srgbClr val="333399">
                <a:alpha val="10196"/>
              </a:srgbClr>
            </a:solidFill>
            <a:ln w="57150">
              <a:solidFill>
                <a:srgbClr val="333399"/>
              </a:solidFill>
              <a:prstDash val="sysDash"/>
            </a:ln>
          </p:spPr>
          <p:txBody>
            <a:bodyPr wrap="square">
              <a:spAutoFit/>
            </a:bodyPr>
            <a:lstStyle/>
            <a:p>
              <a:r>
                <a:rPr lang="en-GB" sz="1100" b="1" dirty="0">
                  <a:latin typeface="Calibri" panose="020F0502020204030204" pitchFamily="34" charset="0"/>
                  <a:cs typeface="Calibri" panose="020F0502020204030204" pitchFamily="34" charset="0"/>
                </a:rPr>
                <a:t>Control Room</a:t>
              </a:r>
            </a:p>
            <a:p>
              <a:pPr marL="120964" indent="-120964">
                <a:buFont typeface="Arial" panose="020B0604020202020204" pitchFamily="34" charset="0"/>
                <a:buChar char="•"/>
              </a:pPr>
              <a:r>
                <a:rPr lang="en-GB" altLang="fr-FR" sz="1000" dirty="0">
                  <a:latin typeface="Calibri" panose="020F0502020204030204" pitchFamily="34" charset="0"/>
                  <a:cs typeface="Calibri" panose="020F0502020204030204" pitchFamily="34" charset="0"/>
                </a:rPr>
                <a:t>The overall control system is based on EPICS</a:t>
              </a:r>
            </a:p>
            <a:p>
              <a:pPr marL="120964" indent="-120964">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Self-excited loop, 352 MHz, 1 kW CW</a:t>
              </a:r>
              <a:endParaRPr lang="en-US" sz="1000" dirty="0">
                <a:latin typeface="Calibri" panose="020F0502020204030204" pitchFamily="34" charset="0"/>
                <a:cs typeface="Calibri" panose="020F0502020204030204" pitchFamily="34" charset="0"/>
              </a:endParaRPr>
            </a:p>
            <a:p>
              <a:pPr marL="120964" indent="-120964">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LLRF controls and RF power measurement</a:t>
              </a:r>
              <a:endParaRPr lang="en-US" sz="1000" dirty="0">
                <a:latin typeface="Calibri" panose="020F0502020204030204" pitchFamily="34" charset="0"/>
                <a:cs typeface="Calibri" panose="020F0502020204030204" pitchFamily="34" charset="0"/>
              </a:endParaRPr>
            </a:p>
            <a:p>
              <a:pPr marL="120964" indent="-120964">
                <a:spcAft>
                  <a:spcPts val="64"/>
                </a:spcAft>
                <a:buFont typeface="Arial" panose="020B0604020202020204" pitchFamily="34" charset="0"/>
                <a:buChar char="•"/>
                <a:defRPr/>
              </a:pPr>
              <a:r>
                <a:rPr lang="en-GB" sz="1000" dirty="0">
                  <a:latin typeface="Calibri" panose="020F0502020204030204" pitchFamily="34" charset="0"/>
                  <a:cs typeface="Calibri" panose="020F0502020204030204" pitchFamily="34" charset="0"/>
                </a:rPr>
                <a:t>Standard Measurement Equipment</a:t>
              </a:r>
            </a:p>
          </p:txBody>
        </p:sp>
        <p:sp>
          <p:nvSpPr>
            <p:cNvPr id="27" name="Oval 25">
              <a:extLst>
                <a:ext uri="{FF2B5EF4-FFF2-40B4-BE49-F238E27FC236}">
                  <a16:creationId xmlns:a16="http://schemas.microsoft.com/office/drawing/2014/main" id="{8671AFF7-B3FA-4671-BF2C-9FCEF3BDF3B0}"/>
                </a:ext>
              </a:extLst>
            </p:cNvPr>
            <p:cNvSpPr>
              <a:spLocks noChangeArrowheads="1"/>
            </p:cNvSpPr>
            <p:nvPr/>
          </p:nvSpPr>
          <p:spPr bwMode="gray">
            <a:xfrm>
              <a:off x="48323612" y="34470719"/>
              <a:ext cx="360003" cy="360002"/>
            </a:xfrm>
            <a:prstGeom prst="ellipse">
              <a:avLst/>
            </a:prstGeom>
            <a:solidFill>
              <a:srgbClr val="333399"/>
            </a:solidFill>
            <a:ln w="28575">
              <a:solidFill>
                <a:srgbClr val="333399"/>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900" kern="0" dirty="0">
                <a:solidFill>
                  <a:sysClr val="windowText" lastClr="000000"/>
                </a:solidFill>
                <a:latin typeface="Calibri" panose="020F0502020204030204" pitchFamily="34" charset="0"/>
                <a:cs typeface="Calibri" panose="020F0502020204030204" pitchFamily="34" charset="0"/>
              </a:endParaRPr>
            </a:p>
          </p:txBody>
        </p:sp>
        <p:cxnSp>
          <p:nvCxnSpPr>
            <p:cNvPr id="28" name="肘形连接符 205">
              <a:extLst>
                <a:ext uri="{FF2B5EF4-FFF2-40B4-BE49-F238E27FC236}">
                  <a16:creationId xmlns:a16="http://schemas.microsoft.com/office/drawing/2014/main" id="{FA435890-0031-4B0D-B68A-A6E647100AC7}"/>
                </a:ext>
              </a:extLst>
            </p:cNvPr>
            <p:cNvCxnSpPr>
              <a:cxnSpLocks/>
              <a:stCxn id="27" idx="0"/>
              <a:endCxn id="26" idx="2"/>
            </p:cNvCxnSpPr>
            <p:nvPr/>
          </p:nvCxnSpPr>
          <p:spPr>
            <a:xfrm rot="16200000" flipV="1">
              <a:off x="45591872" y="31558977"/>
              <a:ext cx="2805967" cy="3017522"/>
            </a:xfrm>
            <a:prstGeom prst="bentConnector3">
              <a:avLst>
                <a:gd name="adj1" fmla="val 50000"/>
              </a:avLst>
            </a:prstGeom>
            <a:solidFill>
              <a:srgbClr val="990000"/>
            </a:solidFill>
            <a:ln w="57150">
              <a:solidFill>
                <a:srgbClr val="333399"/>
              </a:solidFill>
              <a:prstDash val="sysDash"/>
              <a:miter lim="800000"/>
              <a:headEnd/>
              <a:tailEnd/>
            </a:ln>
          </p:spPr>
        </p:cxnSp>
      </p:grpSp>
      <p:sp>
        <p:nvSpPr>
          <p:cNvPr id="29" name="Rectangle 28">
            <a:extLst>
              <a:ext uri="{FF2B5EF4-FFF2-40B4-BE49-F238E27FC236}">
                <a16:creationId xmlns:a16="http://schemas.microsoft.com/office/drawing/2014/main" id="{4BA8BED0-A1C5-4B82-B86E-404AE9664254}"/>
              </a:ext>
            </a:extLst>
          </p:cNvPr>
          <p:cNvSpPr/>
          <p:nvPr/>
        </p:nvSpPr>
        <p:spPr>
          <a:xfrm>
            <a:off x="1523832" y="6644786"/>
            <a:ext cx="1477532" cy="150939"/>
          </a:xfrm>
          <a:prstGeom prst="rect">
            <a:avLst/>
          </a:prstGeom>
        </p:spPr>
        <p:txBody>
          <a:bodyPr wrap="square">
            <a:spAutoFit/>
          </a:bodyPr>
          <a:lstStyle/>
          <a:p>
            <a:pPr algn="ctr"/>
            <a:r>
              <a:rPr lang="en-GB" sz="381" dirty="0">
                <a:solidFill>
                  <a:schemeClr val="bg1"/>
                </a:solidFill>
              </a:rPr>
              <a:t>Kévin Pepitone</a:t>
            </a:r>
          </a:p>
        </p:txBody>
      </p:sp>
      <p:grpSp>
        <p:nvGrpSpPr>
          <p:cNvPr id="31" name="Group 30">
            <a:extLst>
              <a:ext uri="{FF2B5EF4-FFF2-40B4-BE49-F238E27FC236}">
                <a16:creationId xmlns:a16="http://schemas.microsoft.com/office/drawing/2014/main" id="{6E69DB31-E07C-448E-B200-033F70B39BA6}"/>
              </a:ext>
            </a:extLst>
          </p:cNvPr>
          <p:cNvGrpSpPr/>
          <p:nvPr/>
        </p:nvGrpSpPr>
        <p:grpSpPr>
          <a:xfrm>
            <a:off x="7927501" y="879138"/>
            <a:ext cx="3902899" cy="2609530"/>
            <a:chOff x="7927501" y="597126"/>
            <a:chExt cx="3902899" cy="2609530"/>
          </a:xfrm>
        </p:grpSpPr>
        <p:sp>
          <p:nvSpPr>
            <p:cNvPr id="32" name="Rectangle: Rounded Corners 31">
              <a:extLst>
                <a:ext uri="{FF2B5EF4-FFF2-40B4-BE49-F238E27FC236}">
                  <a16:creationId xmlns:a16="http://schemas.microsoft.com/office/drawing/2014/main" id="{80404393-E9B2-4BB5-AC20-35D473497D2D}"/>
                </a:ext>
              </a:extLst>
            </p:cNvPr>
            <p:cNvSpPr/>
            <p:nvPr/>
          </p:nvSpPr>
          <p:spPr>
            <a:xfrm>
              <a:off x="7927501" y="597126"/>
              <a:ext cx="3291839" cy="1310997"/>
            </a:xfrm>
            <a:prstGeom prst="roundRect">
              <a:avLst/>
            </a:prstGeom>
            <a:solidFill>
              <a:srgbClr val="333399">
                <a:alpha val="10196"/>
              </a:srgbClr>
            </a:solidFill>
            <a:ln w="57150">
              <a:solidFill>
                <a:srgbClr val="333399"/>
              </a:solidFill>
              <a:prstDash val="sysDash"/>
            </a:ln>
          </p:spPr>
          <p:txBody>
            <a:bodyPr wrap="square">
              <a:spAutoFit/>
            </a:bodyPr>
            <a:lstStyle/>
            <a:p>
              <a:r>
                <a:rPr lang="en-GB" sz="1100" b="1" dirty="0">
                  <a:latin typeface="Calibri" panose="020F0502020204030204" pitchFamily="34" charset="0"/>
                  <a:cs typeface="Calibri" panose="020F0502020204030204" pitchFamily="34" charset="0"/>
                </a:rPr>
                <a:t>The FREIA hall</a:t>
              </a:r>
            </a:p>
            <a:p>
              <a:pPr marL="120964" indent="-120964" algn="just">
                <a:buFont typeface="Arial" panose="020B0604020202020204" pitchFamily="34" charset="0"/>
                <a:buChar char="•"/>
              </a:pPr>
              <a:r>
                <a:rPr lang="en-GB" sz="1000" dirty="0">
                  <a:latin typeface="Calibri" panose="020F0502020204030204" pitchFamily="34" charset="0"/>
                  <a:cs typeface="Calibri" panose="020F0502020204030204" pitchFamily="34" charset="0"/>
                </a:rPr>
                <a:t>1000 m</a:t>
              </a:r>
              <a:r>
                <a:rPr lang="en-GB" sz="1000" baseline="30000" dirty="0">
                  <a:latin typeface="Calibri" panose="020F0502020204030204" pitchFamily="34" charset="0"/>
                  <a:cs typeface="Calibri" panose="020F0502020204030204" pitchFamily="34" charset="0"/>
                </a:rPr>
                <a:t>2</a:t>
              </a:r>
              <a:r>
                <a:rPr lang="en-GB" sz="1000" dirty="0">
                  <a:latin typeface="Calibri" panose="020F0502020204030204" pitchFamily="34" charset="0"/>
                  <a:cs typeface="Calibri" panose="020F0502020204030204" pitchFamily="34" charset="0"/>
                </a:rPr>
                <a:t> large, 10 m high</a:t>
              </a:r>
            </a:p>
            <a:p>
              <a:pPr marL="120964" indent="-120964" algn="just">
                <a:buFont typeface="Arial" panose="020B0604020202020204" pitchFamily="34" charset="0"/>
                <a:buChar char="•"/>
              </a:pPr>
              <a:r>
                <a:rPr lang="en-GB" sz="1000" dirty="0">
                  <a:latin typeface="Calibri" panose="020F0502020204030204" pitchFamily="34" charset="0"/>
                  <a:cs typeface="Calibri" panose="020F0502020204030204" pitchFamily="34" charset="0"/>
                </a:rPr>
                <a:t>Has a 6.3-ton movable crane and other mechanical equipment</a:t>
              </a:r>
            </a:p>
            <a:p>
              <a:pPr marL="120964" indent="-120964" algn="just">
                <a:buFont typeface="Arial" panose="020B0604020202020204" pitchFamily="34" charset="0"/>
                <a:buChar char="•"/>
              </a:pPr>
              <a:r>
                <a:rPr lang="en-GB" sz="1000" dirty="0">
                  <a:latin typeface="Calibri" panose="020F0502020204030204" pitchFamily="34" charset="0"/>
                  <a:cs typeface="Calibri" panose="020F0502020204030204" pitchFamily="34" charset="0"/>
                </a:rPr>
                <a:t>Small workshops for mechanics and electronics and  50 m</a:t>
              </a:r>
              <a:r>
                <a:rPr lang="en-GB" sz="1000" baseline="30000" dirty="0">
                  <a:latin typeface="Calibri" panose="020F0502020204030204" pitchFamily="34" charset="0"/>
                  <a:cs typeface="Calibri" panose="020F0502020204030204" pitchFamily="34" charset="0"/>
                </a:rPr>
                <a:t>2</a:t>
              </a:r>
              <a:r>
                <a:rPr lang="en-GB" sz="1000" dirty="0">
                  <a:latin typeface="Calibri" panose="020F0502020204030204" pitchFamily="34" charset="0"/>
                  <a:cs typeface="Calibri" panose="020F0502020204030204" pitchFamily="34" charset="0"/>
                </a:rPr>
                <a:t> control room</a:t>
              </a:r>
            </a:p>
            <a:p>
              <a:pPr marL="120964" indent="-120964" algn="just">
                <a:buFont typeface="Arial" panose="020B0604020202020204" pitchFamily="34" charset="0"/>
                <a:buChar char="•"/>
              </a:pPr>
              <a:r>
                <a:rPr lang="en-GB" sz="1000" dirty="0">
                  <a:latin typeface="Calibri" panose="020F0502020204030204" pitchFamily="34" charset="0"/>
                  <a:cs typeface="Calibri" panose="020F0502020204030204" pitchFamily="34" charset="0"/>
                </a:rPr>
                <a:t>Office space for  ~20 people </a:t>
              </a:r>
            </a:p>
          </p:txBody>
        </p:sp>
        <p:pic>
          <p:nvPicPr>
            <p:cNvPr id="33" name="Picture 32" descr="A picture containing building, outdoor, way&#10;&#10;Description automatically generated">
              <a:extLst>
                <a:ext uri="{FF2B5EF4-FFF2-40B4-BE49-F238E27FC236}">
                  <a16:creationId xmlns:a16="http://schemas.microsoft.com/office/drawing/2014/main" id="{06C7017E-1500-46F4-9BF9-63DB1FF33F6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944960" y="1865424"/>
              <a:ext cx="2885440" cy="1341232"/>
            </a:xfrm>
            <a:prstGeom prst="snip2DiagRect">
              <a:avLst/>
            </a:prstGeom>
            <a:solidFill>
              <a:srgbClr val="FFFFFF">
                <a:shade val="85000"/>
              </a:srgbClr>
            </a:solidFill>
            <a:ln w="28575" cap="sq">
              <a:solidFill>
                <a:srgbClr val="333399"/>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grpSp>
        <p:nvGrpSpPr>
          <p:cNvPr id="36" name="Group 35">
            <a:extLst>
              <a:ext uri="{FF2B5EF4-FFF2-40B4-BE49-F238E27FC236}">
                <a16:creationId xmlns:a16="http://schemas.microsoft.com/office/drawing/2014/main" id="{4E715185-7118-4D12-B5B1-507033D19638}"/>
              </a:ext>
            </a:extLst>
          </p:cNvPr>
          <p:cNvGrpSpPr>
            <a:grpSpLocks noChangeAspect="1"/>
          </p:cNvGrpSpPr>
          <p:nvPr/>
        </p:nvGrpSpPr>
        <p:grpSpPr>
          <a:xfrm>
            <a:off x="1055785" y="4128483"/>
            <a:ext cx="1282893" cy="1969949"/>
            <a:chOff x="3625560" y="980728"/>
            <a:chExt cx="3343407" cy="5133975"/>
          </a:xfrm>
          <a:solidFill>
            <a:srgbClr val="990000"/>
          </a:solidFill>
        </p:grpSpPr>
        <p:grpSp>
          <p:nvGrpSpPr>
            <p:cNvPr id="37" name="组合 37">
              <a:extLst>
                <a:ext uri="{FF2B5EF4-FFF2-40B4-BE49-F238E27FC236}">
                  <a16:creationId xmlns:a16="http://schemas.microsoft.com/office/drawing/2014/main" id="{699083BD-D684-401D-8917-C2D94DAE358B}"/>
                </a:ext>
              </a:extLst>
            </p:cNvPr>
            <p:cNvGrpSpPr/>
            <p:nvPr/>
          </p:nvGrpSpPr>
          <p:grpSpPr>
            <a:xfrm>
              <a:off x="3625560" y="980728"/>
              <a:ext cx="2171700" cy="5133975"/>
              <a:chOff x="1506538" y="1050925"/>
              <a:chExt cx="2171700" cy="5133975"/>
            </a:xfrm>
            <a:grpFill/>
          </p:grpSpPr>
          <p:sp>
            <p:nvSpPr>
              <p:cNvPr id="44" name="Freeform 4">
                <a:extLst>
                  <a:ext uri="{FF2B5EF4-FFF2-40B4-BE49-F238E27FC236}">
                    <a16:creationId xmlns:a16="http://schemas.microsoft.com/office/drawing/2014/main" id="{51D36FE4-4140-45D4-AE22-F28007EC6B97}"/>
                  </a:ext>
                </a:extLst>
              </p:cNvPr>
              <p:cNvSpPr>
                <a:spLocks/>
              </p:cNvSpPr>
              <p:nvPr/>
            </p:nvSpPr>
            <p:spPr bwMode="auto">
              <a:xfrm>
                <a:off x="1506538" y="1050925"/>
                <a:ext cx="2171700" cy="5133975"/>
              </a:xfrm>
              <a:custGeom>
                <a:avLst/>
                <a:gdLst/>
                <a:ahLst/>
                <a:cxnLst>
                  <a:cxn ang="0">
                    <a:pos x="1746" y="16814"/>
                  </a:cxn>
                  <a:cxn ang="0">
                    <a:pos x="1770" y="16365"/>
                  </a:cxn>
                  <a:cxn ang="0">
                    <a:pos x="2131" y="15975"/>
                  </a:cxn>
                  <a:cxn ang="0">
                    <a:pos x="2581" y="15930"/>
                  </a:cxn>
                  <a:cxn ang="0">
                    <a:pos x="3141" y="15869"/>
                  </a:cxn>
                  <a:cxn ang="0">
                    <a:pos x="3210" y="15291"/>
                  </a:cxn>
                  <a:cxn ang="0">
                    <a:pos x="3571" y="14933"/>
                  </a:cxn>
                  <a:cxn ang="0">
                    <a:pos x="3544" y="14886"/>
                  </a:cxn>
                  <a:cxn ang="0">
                    <a:pos x="3330" y="14580"/>
                  </a:cxn>
                  <a:cxn ang="0">
                    <a:pos x="3381" y="13922"/>
                  </a:cxn>
                  <a:cxn ang="0">
                    <a:pos x="3499" y="13187"/>
                  </a:cxn>
                  <a:cxn ang="0">
                    <a:pos x="3982" y="12735"/>
                  </a:cxn>
                  <a:cxn ang="0">
                    <a:pos x="4140" y="12465"/>
                  </a:cxn>
                  <a:cxn ang="0">
                    <a:pos x="4519" y="12195"/>
                  </a:cxn>
                  <a:cxn ang="0">
                    <a:pos x="4426" y="11954"/>
                  </a:cxn>
                  <a:cxn ang="0">
                    <a:pos x="4636" y="11436"/>
                  </a:cxn>
                  <a:cxn ang="0">
                    <a:pos x="4953" y="11334"/>
                  </a:cxn>
                  <a:cxn ang="0">
                    <a:pos x="4470" y="10728"/>
                  </a:cxn>
                  <a:cxn ang="0">
                    <a:pos x="4041" y="10476"/>
                  </a:cxn>
                  <a:cxn ang="0">
                    <a:pos x="3870" y="10140"/>
                  </a:cxn>
                  <a:cxn ang="0">
                    <a:pos x="3750" y="9362"/>
                  </a:cxn>
                  <a:cxn ang="0">
                    <a:pos x="3763" y="8909"/>
                  </a:cxn>
                  <a:cxn ang="0">
                    <a:pos x="3870" y="8117"/>
                  </a:cxn>
                  <a:cxn ang="0">
                    <a:pos x="4126" y="7836"/>
                  </a:cxn>
                  <a:cxn ang="0">
                    <a:pos x="4590" y="7305"/>
                  </a:cxn>
                  <a:cxn ang="0">
                    <a:pos x="4914" y="6839"/>
                  </a:cxn>
                  <a:cxn ang="0">
                    <a:pos x="5418" y="6620"/>
                  </a:cxn>
                  <a:cxn ang="0">
                    <a:pos x="5647" y="6018"/>
                  </a:cxn>
                  <a:cxn ang="0">
                    <a:pos x="5826" y="5402"/>
                  </a:cxn>
                  <a:cxn ang="0">
                    <a:pos x="5952" y="4890"/>
                  </a:cxn>
                  <a:cxn ang="0">
                    <a:pos x="6021" y="4449"/>
                  </a:cxn>
                  <a:cxn ang="0">
                    <a:pos x="6402" y="3866"/>
                  </a:cxn>
                  <a:cxn ang="0">
                    <a:pos x="6979" y="3833"/>
                  </a:cxn>
                  <a:cxn ang="0">
                    <a:pos x="6919" y="2628"/>
                  </a:cxn>
                  <a:cxn ang="0">
                    <a:pos x="6556" y="1370"/>
                  </a:cxn>
                  <a:cxn ang="0">
                    <a:pos x="5269" y="216"/>
                  </a:cxn>
                  <a:cxn ang="0">
                    <a:pos x="5062" y="350"/>
                  </a:cxn>
                  <a:cxn ang="0">
                    <a:pos x="4450" y="680"/>
                  </a:cxn>
                  <a:cxn ang="0">
                    <a:pos x="3990" y="1098"/>
                  </a:cxn>
                  <a:cxn ang="0">
                    <a:pos x="3289" y="1910"/>
                  </a:cxn>
                  <a:cxn ang="0">
                    <a:pos x="3019" y="2789"/>
                  </a:cxn>
                  <a:cxn ang="0">
                    <a:pos x="2355" y="3693"/>
                  </a:cxn>
                  <a:cxn ang="0">
                    <a:pos x="2142" y="4955"/>
                  </a:cxn>
                  <a:cxn ang="0">
                    <a:pos x="1846" y="6273"/>
                  </a:cxn>
                  <a:cxn ang="0">
                    <a:pos x="943" y="6677"/>
                  </a:cxn>
                  <a:cxn ang="0">
                    <a:pos x="778" y="7671"/>
                  </a:cxn>
                  <a:cxn ang="0">
                    <a:pos x="1053" y="9179"/>
                  </a:cxn>
                  <a:cxn ang="0">
                    <a:pos x="895" y="9914"/>
                  </a:cxn>
                  <a:cxn ang="0">
                    <a:pos x="874" y="10980"/>
                  </a:cxn>
                  <a:cxn ang="0">
                    <a:pos x="108" y="12224"/>
                  </a:cxn>
                  <a:cxn ang="0">
                    <a:pos x="213" y="13139"/>
                  </a:cxn>
                  <a:cxn ang="0">
                    <a:pos x="337" y="13593"/>
                  </a:cxn>
                  <a:cxn ang="0">
                    <a:pos x="424" y="14312"/>
                  </a:cxn>
                  <a:cxn ang="0">
                    <a:pos x="720" y="14910"/>
                  </a:cxn>
                  <a:cxn ang="0">
                    <a:pos x="918" y="15605"/>
                  </a:cxn>
                  <a:cxn ang="0">
                    <a:pos x="949" y="16584"/>
                  </a:cxn>
                </a:cxnLst>
                <a:rect l="0" t="0" r="r" b="b"/>
                <a:pathLst>
                  <a:path w="7110" h="16817">
                    <a:moveTo>
                      <a:pt x="1123" y="16817"/>
                    </a:moveTo>
                    <a:lnTo>
                      <a:pt x="1387" y="16695"/>
                    </a:lnTo>
                    <a:lnTo>
                      <a:pt x="1642" y="16728"/>
                    </a:lnTo>
                    <a:lnTo>
                      <a:pt x="1746" y="16814"/>
                    </a:lnTo>
                    <a:lnTo>
                      <a:pt x="1822" y="16743"/>
                    </a:lnTo>
                    <a:lnTo>
                      <a:pt x="1879" y="16632"/>
                    </a:lnTo>
                    <a:lnTo>
                      <a:pt x="1881" y="16509"/>
                    </a:lnTo>
                    <a:lnTo>
                      <a:pt x="1770" y="16365"/>
                    </a:lnTo>
                    <a:lnTo>
                      <a:pt x="1753" y="16203"/>
                    </a:lnTo>
                    <a:lnTo>
                      <a:pt x="1909" y="16125"/>
                    </a:lnTo>
                    <a:lnTo>
                      <a:pt x="2028" y="16004"/>
                    </a:lnTo>
                    <a:lnTo>
                      <a:pt x="2131" y="15975"/>
                    </a:lnTo>
                    <a:lnTo>
                      <a:pt x="2103" y="15803"/>
                    </a:lnTo>
                    <a:lnTo>
                      <a:pt x="2244" y="15827"/>
                    </a:lnTo>
                    <a:lnTo>
                      <a:pt x="2460" y="15848"/>
                    </a:lnTo>
                    <a:lnTo>
                      <a:pt x="2581" y="15930"/>
                    </a:lnTo>
                    <a:lnTo>
                      <a:pt x="2640" y="15858"/>
                    </a:lnTo>
                    <a:lnTo>
                      <a:pt x="2814" y="15908"/>
                    </a:lnTo>
                    <a:lnTo>
                      <a:pt x="2944" y="15989"/>
                    </a:lnTo>
                    <a:lnTo>
                      <a:pt x="3141" y="15869"/>
                    </a:lnTo>
                    <a:lnTo>
                      <a:pt x="3199" y="15846"/>
                    </a:lnTo>
                    <a:lnTo>
                      <a:pt x="3096" y="15725"/>
                    </a:lnTo>
                    <a:lnTo>
                      <a:pt x="3157" y="15546"/>
                    </a:lnTo>
                    <a:lnTo>
                      <a:pt x="3210" y="15291"/>
                    </a:lnTo>
                    <a:lnTo>
                      <a:pt x="3274" y="15248"/>
                    </a:lnTo>
                    <a:lnTo>
                      <a:pt x="3328" y="15780"/>
                    </a:lnTo>
                    <a:lnTo>
                      <a:pt x="3412" y="15494"/>
                    </a:lnTo>
                    <a:lnTo>
                      <a:pt x="3571" y="14933"/>
                    </a:lnTo>
                    <a:lnTo>
                      <a:pt x="3735" y="14597"/>
                    </a:lnTo>
                    <a:lnTo>
                      <a:pt x="3709" y="14289"/>
                    </a:lnTo>
                    <a:lnTo>
                      <a:pt x="3634" y="14504"/>
                    </a:lnTo>
                    <a:lnTo>
                      <a:pt x="3544" y="14886"/>
                    </a:lnTo>
                    <a:lnTo>
                      <a:pt x="3286" y="15228"/>
                    </a:lnTo>
                    <a:lnTo>
                      <a:pt x="3316" y="14915"/>
                    </a:lnTo>
                    <a:lnTo>
                      <a:pt x="3379" y="14699"/>
                    </a:lnTo>
                    <a:lnTo>
                      <a:pt x="3330" y="14580"/>
                    </a:lnTo>
                    <a:lnTo>
                      <a:pt x="3466" y="14240"/>
                    </a:lnTo>
                    <a:lnTo>
                      <a:pt x="3348" y="14144"/>
                    </a:lnTo>
                    <a:lnTo>
                      <a:pt x="3481" y="14025"/>
                    </a:lnTo>
                    <a:lnTo>
                      <a:pt x="3381" y="13922"/>
                    </a:lnTo>
                    <a:lnTo>
                      <a:pt x="3361" y="13803"/>
                    </a:lnTo>
                    <a:lnTo>
                      <a:pt x="3472" y="13604"/>
                    </a:lnTo>
                    <a:lnTo>
                      <a:pt x="3526" y="13407"/>
                    </a:lnTo>
                    <a:lnTo>
                      <a:pt x="3499" y="13187"/>
                    </a:lnTo>
                    <a:lnTo>
                      <a:pt x="3649" y="13065"/>
                    </a:lnTo>
                    <a:lnTo>
                      <a:pt x="3630" y="12965"/>
                    </a:lnTo>
                    <a:lnTo>
                      <a:pt x="3739" y="12765"/>
                    </a:lnTo>
                    <a:lnTo>
                      <a:pt x="3982" y="12735"/>
                    </a:lnTo>
                    <a:lnTo>
                      <a:pt x="4045" y="12471"/>
                    </a:lnTo>
                    <a:lnTo>
                      <a:pt x="4041" y="12209"/>
                    </a:lnTo>
                    <a:lnTo>
                      <a:pt x="4110" y="12272"/>
                    </a:lnTo>
                    <a:lnTo>
                      <a:pt x="4140" y="12465"/>
                    </a:lnTo>
                    <a:lnTo>
                      <a:pt x="4219" y="12495"/>
                    </a:lnTo>
                    <a:lnTo>
                      <a:pt x="4266" y="12363"/>
                    </a:lnTo>
                    <a:lnTo>
                      <a:pt x="4353" y="12258"/>
                    </a:lnTo>
                    <a:lnTo>
                      <a:pt x="4519" y="12195"/>
                    </a:lnTo>
                    <a:lnTo>
                      <a:pt x="4470" y="12045"/>
                    </a:lnTo>
                    <a:lnTo>
                      <a:pt x="4564" y="12021"/>
                    </a:lnTo>
                    <a:lnTo>
                      <a:pt x="4621" y="11933"/>
                    </a:lnTo>
                    <a:lnTo>
                      <a:pt x="4426" y="11954"/>
                    </a:lnTo>
                    <a:lnTo>
                      <a:pt x="4341" y="11883"/>
                    </a:lnTo>
                    <a:lnTo>
                      <a:pt x="4501" y="11792"/>
                    </a:lnTo>
                    <a:lnTo>
                      <a:pt x="4594" y="11618"/>
                    </a:lnTo>
                    <a:lnTo>
                      <a:pt x="4636" y="11436"/>
                    </a:lnTo>
                    <a:lnTo>
                      <a:pt x="4830" y="11519"/>
                    </a:lnTo>
                    <a:lnTo>
                      <a:pt x="4920" y="11435"/>
                    </a:lnTo>
                    <a:lnTo>
                      <a:pt x="4734" y="11400"/>
                    </a:lnTo>
                    <a:lnTo>
                      <a:pt x="4953" y="11334"/>
                    </a:lnTo>
                    <a:lnTo>
                      <a:pt x="4824" y="11213"/>
                    </a:lnTo>
                    <a:lnTo>
                      <a:pt x="4695" y="11000"/>
                    </a:lnTo>
                    <a:lnTo>
                      <a:pt x="4566" y="10958"/>
                    </a:lnTo>
                    <a:lnTo>
                      <a:pt x="4470" y="10728"/>
                    </a:lnTo>
                    <a:lnTo>
                      <a:pt x="4369" y="10670"/>
                    </a:lnTo>
                    <a:lnTo>
                      <a:pt x="4278" y="10440"/>
                    </a:lnTo>
                    <a:lnTo>
                      <a:pt x="4128" y="10485"/>
                    </a:lnTo>
                    <a:lnTo>
                      <a:pt x="4041" y="10476"/>
                    </a:lnTo>
                    <a:lnTo>
                      <a:pt x="4027" y="10370"/>
                    </a:lnTo>
                    <a:lnTo>
                      <a:pt x="3964" y="10305"/>
                    </a:lnTo>
                    <a:lnTo>
                      <a:pt x="3820" y="10428"/>
                    </a:lnTo>
                    <a:lnTo>
                      <a:pt x="3870" y="10140"/>
                    </a:lnTo>
                    <a:lnTo>
                      <a:pt x="3711" y="10008"/>
                    </a:lnTo>
                    <a:lnTo>
                      <a:pt x="3796" y="9884"/>
                    </a:lnTo>
                    <a:lnTo>
                      <a:pt x="3726" y="9782"/>
                    </a:lnTo>
                    <a:lnTo>
                      <a:pt x="3750" y="9362"/>
                    </a:lnTo>
                    <a:lnTo>
                      <a:pt x="3757" y="9108"/>
                    </a:lnTo>
                    <a:lnTo>
                      <a:pt x="3921" y="9140"/>
                    </a:lnTo>
                    <a:lnTo>
                      <a:pt x="3916" y="9050"/>
                    </a:lnTo>
                    <a:lnTo>
                      <a:pt x="3763" y="8909"/>
                    </a:lnTo>
                    <a:lnTo>
                      <a:pt x="3918" y="8594"/>
                    </a:lnTo>
                    <a:lnTo>
                      <a:pt x="3901" y="8328"/>
                    </a:lnTo>
                    <a:lnTo>
                      <a:pt x="3781" y="8193"/>
                    </a:lnTo>
                    <a:lnTo>
                      <a:pt x="3870" y="8117"/>
                    </a:lnTo>
                    <a:lnTo>
                      <a:pt x="3991" y="8100"/>
                    </a:lnTo>
                    <a:lnTo>
                      <a:pt x="4057" y="8180"/>
                    </a:lnTo>
                    <a:lnTo>
                      <a:pt x="4174" y="8045"/>
                    </a:lnTo>
                    <a:lnTo>
                      <a:pt x="4126" y="7836"/>
                    </a:lnTo>
                    <a:lnTo>
                      <a:pt x="4387" y="7589"/>
                    </a:lnTo>
                    <a:lnTo>
                      <a:pt x="4363" y="7463"/>
                    </a:lnTo>
                    <a:lnTo>
                      <a:pt x="4459" y="7322"/>
                    </a:lnTo>
                    <a:lnTo>
                      <a:pt x="4590" y="7305"/>
                    </a:lnTo>
                    <a:lnTo>
                      <a:pt x="4635" y="7190"/>
                    </a:lnTo>
                    <a:lnTo>
                      <a:pt x="4800" y="7125"/>
                    </a:lnTo>
                    <a:lnTo>
                      <a:pt x="4837" y="6914"/>
                    </a:lnTo>
                    <a:lnTo>
                      <a:pt x="4914" y="6839"/>
                    </a:lnTo>
                    <a:lnTo>
                      <a:pt x="5161" y="6824"/>
                    </a:lnTo>
                    <a:lnTo>
                      <a:pt x="5176" y="6734"/>
                    </a:lnTo>
                    <a:lnTo>
                      <a:pt x="5296" y="6660"/>
                    </a:lnTo>
                    <a:lnTo>
                      <a:pt x="5418" y="6620"/>
                    </a:lnTo>
                    <a:lnTo>
                      <a:pt x="5512" y="6470"/>
                    </a:lnTo>
                    <a:lnTo>
                      <a:pt x="5655" y="6374"/>
                    </a:lnTo>
                    <a:lnTo>
                      <a:pt x="5611" y="6275"/>
                    </a:lnTo>
                    <a:lnTo>
                      <a:pt x="5647" y="6018"/>
                    </a:lnTo>
                    <a:lnTo>
                      <a:pt x="5752" y="5984"/>
                    </a:lnTo>
                    <a:lnTo>
                      <a:pt x="5794" y="5876"/>
                    </a:lnTo>
                    <a:lnTo>
                      <a:pt x="5931" y="5715"/>
                    </a:lnTo>
                    <a:lnTo>
                      <a:pt x="5826" y="5402"/>
                    </a:lnTo>
                    <a:lnTo>
                      <a:pt x="5745" y="5265"/>
                    </a:lnTo>
                    <a:lnTo>
                      <a:pt x="5866" y="5157"/>
                    </a:lnTo>
                    <a:lnTo>
                      <a:pt x="5868" y="5009"/>
                    </a:lnTo>
                    <a:lnTo>
                      <a:pt x="5952" y="4890"/>
                    </a:lnTo>
                    <a:lnTo>
                      <a:pt x="6043" y="4818"/>
                    </a:lnTo>
                    <a:lnTo>
                      <a:pt x="5901" y="4698"/>
                    </a:lnTo>
                    <a:lnTo>
                      <a:pt x="5851" y="4536"/>
                    </a:lnTo>
                    <a:lnTo>
                      <a:pt x="6021" y="4449"/>
                    </a:lnTo>
                    <a:lnTo>
                      <a:pt x="6192" y="4224"/>
                    </a:lnTo>
                    <a:lnTo>
                      <a:pt x="6211" y="3900"/>
                    </a:lnTo>
                    <a:lnTo>
                      <a:pt x="6312" y="3939"/>
                    </a:lnTo>
                    <a:lnTo>
                      <a:pt x="6402" y="3866"/>
                    </a:lnTo>
                    <a:lnTo>
                      <a:pt x="6519" y="4020"/>
                    </a:lnTo>
                    <a:lnTo>
                      <a:pt x="6621" y="3890"/>
                    </a:lnTo>
                    <a:lnTo>
                      <a:pt x="6831" y="3920"/>
                    </a:lnTo>
                    <a:lnTo>
                      <a:pt x="6979" y="3833"/>
                    </a:lnTo>
                    <a:lnTo>
                      <a:pt x="7110" y="3729"/>
                    </a:lnTo>
                    <a:lnTo>
                      <a:pt x="6829" y="3041"/>
                    </a:lnTo>
                    <a:lnTo>
                      <a:pt x="6904" y="2825"/>
                    </a:lnTo>
                    <a:lnTo>
                      <a:pt x="6919" y="2628"/>
                    </a:lnTo>
                    <a:lnTo>
                      <a:pt x="6676" y="2174"/>
                    </a:lnTo>
                    <a:lnTo>
                      <a:pt x="6765" y="1950"/>
                    </a:lnTo>
                    <a:lnTo>
                      <a:pt x="6613" y="1784"/>
                    </a:lnTo>
                    <a:lnTo>
                      <a:pt x="6556" y="1370"/>
                    </a:lnTo>
                    <a:lnTo>
                      <a:pt x="6376" y="935"/>
                    </a:lnTo>
                    <a:lnTo>
                      <a:pt x="6097" y="665"/>
                    </a:lnTo>
                    <a:lnTo>
                      <a:pt x="5841" y="677"/>
                    </a:lnTo>
                    <a:lnTo>
                      <a:pt x="5269" y="216"/>
                    </a:lnTo>
                    <a:lnTo>
                      <a:pt x="5064" y="0"/>
                    </a:lnTo>
                    <a:lnTo>
                      <a:pt x="4936" y="0"/>
                    </a:lnTo>
                    <a:lnTo>
                      <a:pt x="4893" y="60"/>
                    </a:lnTo>
                    <a:lnTo>
                      <a:pt x="5062" y="350"/>
                    </a:lnTo>
                    <a:lnTo>
                      <a:pt x="4983" y="546"/>
                    </a:lnTo>
                    <a:lnTo>
                      <a:pt x="4942" y="750"/>
                    </a:lnTo>
                    <a:lnTo>
                      <a:pt x="4737" y="869"/>
                    </a:lnTo>
                    <a:lnTo>
                      <a:pt x="4450" y="680"/>
                    </a:lnTo>
                    <a:lnTo>
                      <a:pt x="4203" y="609"/>
                    </a:lnTo>
                    <a:lnTo>
                      <a:pt x="4050" y="636"/>
                    </a:lnTo>
                    <a:lnTo>
                      <a:pt x="3990" y="806"/>
                    </a:lnTo>
                    <a:lnTo>
                      <a:pt x="3990" y="1098"/>
                    </a:lnTo>
                    <a:lnTo>
                      <a:pt x="3891" y="1328"/>
                    </a:lnTo>
                    <a:lnTo>
                      <a:pt x="3598" y="1320"/>
                    </a:lnTo>
                    <a:lnTo>
                      <a:pt x="3319" y="1550"/>
                    </a:lnTo>
                    <a:lnTo>
                      <a:pt x="3289" y="1910"/>
                    </a:lnTo>
                    <a:lnTo>
                      <a:pt x="3120" y="2018"/>
                    </a:lnTo>
                    <a:lnTo>
                      <a:pt x="3070" y="2127"/>
                    </a:lnTo>
                    <a:lnTo>
                      <a:pt x="3250" y="2511"/>
                    </a:lnTo>
                    <a:lnTo>
                      <a:pt x="3019" y="2789"/>
                    </a:lnTo>
                    <a:lnTo>
                      <a:pt x="2811" y="3146"/>
                    </a:lnTo>
                    <a:lnTo>
                      <a:pt x="2770" y="3470"/>
                    </a:lnTo>
                    <a:lnTo>
                      <a:pt x="2491" y="3692"/>
                    </a:lnTo>
                    <a:lnTo>
                      <a:pt x="2355" y="3693"/>
                    </a:lnTo>
                    <a:lnTo>
                      <a:pt x="2250" y="3762"/>
                    </a:lnTo>
                    <a:lnTo>
                      <a:pt x="2299" y="3915"/>
                    </a:lnTo>
                    <a:lnTo>
                      <a:pt x="2370" y="4065"/>
                    </a:lnTo>
                    <a:lnTo>
                      <a:pt x="2142" y="4955"/>
                    </a:lnTo>
                    <a:lnTo>
                      <a:pt x="1801" y="5594"/>
                    </a:lnTo>
                    <a:lnTo>
                      <a:pt x="1993" y="5711"/>
                    </a:lnTo>
                    <a:lnTo>
                      <a:pt x="2002" y="6179"/>
                    </a:lnTo>
                    <a:lnTo>
                      <a:pt x="1846" y="6273"/>
                    </a:lnTo>
                    <a:lnTo>
                      <a:pt x="1549" y="6137"/>
                    </a:lnTo>
                    <a:lnTo>
                      <a:pt x="1372" y="6152"/>
                    </a:lnTo>
                    <a:lnTo>
                      <a:pt x="1234" y="6245"/>
                    </a:lnTo>
                    <a:lnTo>
                      <a:pt x="943" y="6677"/>
                    </a:lnTo>
                    <a:lnTo>
                      <a:pt x="916" y="6882"/>
                    </a:lnTo>
                    <a:lnTo>
                      <a:pt x="814" y="7112"/>
                    </a:lnTo>
                    <a:lnTo>
                      <a:pt x="871" y="7374"/>
                    </a:lnTo>
                    <a:lnTo>
                      <a:pt x="778" y="7671"/>
                    </a:lnTo>
                    <a:lnTo>
                      <a:pt x="823" y="8387"/>
                    </a:lnTo>
                    <a:lnTo>
                      <a:pt x="814" y="8771"/>
                    </a:lnTo>
                    <a:lnTo>
                      <a:pt x="765" y="9053"/>
                    </a:lnTo>
                    <a:lnTo>
                      <a:pt x="1053" y="9179"/>
                    </a:lnTo>
                    <a:lnTo>
                      <a:pt x="1159" y="9368"/>
                    </a:lnTo>
                    <a:lnTo>
                      <a:pt x="1219" y="9590"/>
                    </a:lnTo>
                    <a:lnTo>
                      <a:pt x="1027" y="9827"/>
                    </a:lnTo>
                    <a:lnTo>
                      <a:pt x="895" y="9914"/>
                    </a:lnTo>
                    <a:lnTo>
                      <a:pt x="756" y="9923"/>
                    </a:lnTo>
                    <a:lnTo>
                      <a:pt x="919" y="10431"/>
                    </a:lnTo>
                    <a:lnTo>
                      <a:pt x="886" y="10730"/>
                    </a:lnTo>
                    <a:lnTo>
                      <a:pt x="874" y="10980"/>
                    </a:lnTo>
                    <a:lnTo>
                      <a:pt x="358" y="11583"/>
                    </a:lnTo>
                    <a:lnTo>
                      <a:pt x="285" y="12440"/>
                    </a:lnTo>
                    <a:lnTo>
                      <a:pt x="166" y="12422"/>
                    </a:lnTo>
                    <a:lnTo>
                      <a:pt x="108" y="12224"/>
                    </a:lnTo>
                    <a:lnTo>
                      <a:pt x="0" y="12231"/>
                    </a:lnTo>
                    <a:lnTo>
                      <a:pt x="19" y="12753"/>
                    </a:lnTo>
                    <a:lnTo>
                      <a:pt x="13" y="13161"/>
                    </a:lnTo>
                    <a:lnTo>
                      <a:pt x="213" y="13139"/>
                    </a:lnTo>
                    <a:lnTo>
                      <a:pt x="300" y="13278"/>
                    </a:lnTo>
                    <a:lnTo>
                      <a:pt x="436" y="13251"/>
                    </a:lnTo>
                    <a:lnTo>
                      <a:pt x="448" y="13428"/>
                    </a:lnTo>
                    <a:lnTo>
                      <a:pt x="337" y="13593"/>
                    </a:lnTo>
                    <a:lnTo>
                      <a:pt x="247" y="13817"/>
                    </a:lnTo>
                    <a:lnTo>
                      <a:pt x="316" y="14004"/>
                    </a:lnTo>
                    <a:lnTo>
                      <a:pt x="421" y="14063"/>
                    </a:lnTo>
                    <a:lnTo>
                      <a:pt x="424" y="14312"/>
                    </a:lnTo>
                    <a:lnTo>
                      <a:pt x="447" y="14438"/>
                    </a:lnTo>
                    <a:lnTo>
                      <a:pt x="586" y="14672"/>
                    </a:lnTo>
                    <a:lnTo>
                      <a:pt x="616" y="14856"/>
                    </a:lnTo>
                    <a:lnTo>
                      <a:pt x="720" y="14910"/>
                    </a:lnTo>
                    <a:lnTo>
                      <a:pt x="840" y="15231"/>
                    </a:lnTo>
                    <a:lnTo>
                      <a:pt x="930" y="15408"/>
                    </a:lnTo>
                    <a:lnTo>
                      <a:pt x="843" y="15533"/>
                    </a:lnTo>
                    <a:lnTo>
                      <a:pt x="918" y="15605"/>
                    </a:lnTo>
                    <a:lnTo>
                      <a:pt x="652" y="15770"/>
                    </a:lnTo>
                    <a:lnTo>
                      <a:pt x="808" y="15963"/>
                    </a:lnTo>
                    <a:lnTo>
                      <a:pt x="930" y="16340"/>
                    </a:lnTo>
                    <a:lnTo>
                      <a:pt x="949" y="16584"/>
                    </a:lnTo>
                    <a:lnTo>
                      <a:pt x="871" y="16781"/>
                    </a:lnTo>
                    <a:lnTo>
                      <a:pt x="978" y="16773"/>
                    </a:lnTo>
                    <a:lnTo>
                      <a:pt x="1123" y="16817"/>
                    </a:lnTo>
                    <a:close/>
                  </a:path>
                </a:pathLst>
              </a:custGeom>
              <a:solidFill>
                <a:srgbClr val="B50000"/>
              </a:solidFill>
              <a:ln w="38100" cmpd="sng">
                <a:solidFill>
                  <a:srgbClr val="FFFFFF"/>
                </a:solidFill>
                <a:prstDash val="solid"/>
                <a:round/>
                <a:headEnd/>
                <a:tailEnd/>
              </a:ln>
              <a:effectLst>
                <a:outerShdw dist="28398" dir="6993903" algn="ctr" rotWithShape="0">
                  <a:srgbClr val="B2B2B2">
                    <a:alpha val="50000"/>
                  </a:srgbClr>
                </a:outerShdw>
              </a:effectLst>
            </p:spPr>
            <p:txBody>
              <a:bodyPr/>
              <a:lstStyle/>
              <a:p>
                <a:pPr algn="just"/>
                <a:endParaRPr lang="zh-CN" altLang="en-US" sz="4399" kern="0">
                  <a:solidFill>
                    <a:sysClr val="windowText" lastClr="000000"/>
                  </a:solidFill>
                  <a:latin typeface="+mj-lt"/>
                  <a:cs typeface="Calibri" panose="020F0502020204030204" pitchFamily="34" charset="0"/>
                </a:endParaRPr>
              </a:p>
            </p:txBody>
          </p:sp>
          <p:sp>
            <p:nvSpPr>
              <p:cNvPr id="45" name="Freeform 3">
                <a:extLst>
                  <a:ext uri="{FF2B5EF4-FFF2-40B4-BE49-F238E27FC236}">
                    <a16:creationId xmlns:a16="http://schemas.microsoft.com/office/drawing/2014/main" id="{CFEFCB3D-484A-493C-A246-148064940B91}"/>
                  </a:ext>
                </a:extLst>
              </p:cNvPr>
              <p:cNvSpPr>
                <a:spLocks/>
              </p:cNvSpPr>
              <p:nvPr/>
            </p:nvSpPr>
            <p:spPr bwMode="auto">
              <a:xfrm>
                <a:off x="2840038" y="5192713"/>
                <a:ext cx="239712" cy="401637"/>
              </a:xfrm>
              <a:custGeom>
                <a:avLst/>
                <a:gdLst/>
                <a:ahLst/>
                <a:cxnLst>
                  <a:cxn ang="0">
                    <a:pos x="18" y="252"/>
                  </a:cxn>
                  <a:cxn ang="0">
                    <a:pos x="27" y="224"/>
                  </a:cxn>
                  <a:cxn ang="0">
                    <a:pos x="0" y="173"/>
                  </a:cxn>
                  <a:cxn ang="0">
                    <a:pos x="12" y="155"/>
                  </a:cxn>
                  <a:cxn ang="0">
                    <a:pos x="7" y="81"/>
                  </a:cxn>
                  <a:cxn ang="0">
                    <a:pos x="33" y="75"/>
                  </a:cxn>
                  <a:cxn ang="0">
                    <a:pos x="75" y="15"/>
                  </a:cxn>
                  <a:cxn ang="0">
                    <a:pos x="88" y="36"/>
                  </a:cxn>
                  <a:cxn ang="0">
                    <a:pos x="109" y="20"/>
                  </a:cxn>
                  <a:cxn ang="0">
                    <a:pos x="133" y="3"/>
                  </a:cxn>
                  <a:cxn ang="0">
                    <a:pos x="157" y="0"/>
                  </a:cxn>
                  <a:cxn ang="0">
                    <a:pos x="117" y="50"/>
                  </a:cxn>
                  <a:cxn ang="0">
                    <a:pos x="90" y="96"/>
                  </a:cxn>
                  <a:cxn ang="0">
                    <a:pos x="102" y="140"/>
                  </a:cxn>
                  <a:cxn ang="0">
                    <a:pos x="75" y="192"/>
                  </a:cxn>
                  <a:cxn ang="0">
                    <a:pos x="46" y="213"/>
                  </a:cxn>
                  <a:cxn ang="0">
                    <a:pos x="42" y="243"/>
                  </a:cxn>
                  <a:cxn ang="0">
                    <a:pos x="25" y="263"/>
                  </a:cxn>
                  <a:cxn ang="0">
                    <a:pos x="18" y="252"/>
                  </a:cxn>
                </a:cxnLst>
                <a:rect l="0" t="0" r="r" b="b"/>
                <a:pathLst>
                  <a:path w="157" h="263">
                    <a:moveTo>
                      <a:pt x="18" y="252"/>
                    </a:moveTo>
                    <a:lnTo>
                      <a:pt x="27" y="224"/>
                    </a:lnTo>
                    <a:lnTo>
                      <a:pt x="0" y="173"/>
                    </a:lnTo>
                    <a:lnTo>
                      <a:pt x="12" y="155"/>
                    </a:lnTo>
                    <a:lnTo>
                      <a:pt x="7" y="81"/>
                    </a:lnTo>
                    <a:lnTo>
                      <a:pt x="33" y="75"/>
                    </a:lnTo>
                    <a:lnTo>
                      <a:pt x="75" y="15"/>
                    </a:lnTo>
                    <a:lnTo>
                      <a:pt x="88" y="36"/>
                    </a:lnTo>
                    <a:lnTo>
                      <a:pt x="109" y="20"/>
                    </a:lnTo>
                    <a:lnTo>
                      <a:pt x="133" y="3"/>
                    </a:lnTo>
                    <a:lnTo>
                      <a:pt x="157" y="0"/>
                    </a:lnTo>
                    <a:lnTo>
                      <a:pt x="117" y="50"/>
                    </a:lnTo>
                    <a:lnTo>
                      <a:pt x="90" y="96"/>
                    </a:lnTo>
                    <a:lnTo>
                      <a:pt x="102" y="140"/>
                    </a:lnTo>
                    <a:lnTo>
                      <a:pt x="75" y="192"/>
                    </a:lnTo>
                    <a:lnTo>
                      <a:pt x="46" y="213"/>
                    </a:lnTo>
                    <a:lnTo>
                      <a:pt x="42" y="243"/>
                    </a:lnTo>
                    <a:lnTo>
                      <a:pt x="25" y="263"/>
                    </a:lnTo>
                    <a:lnTo>
                      <a:pt x="18" y="252"/>
                    </a:lnTo>
                    <a:close/>
                  </a:path>
                </a:pathLst>
              </a:custGeom>
              <a:grpFill/>
              <a:ln w="38100" cmpd="sng">
                <a:solidFill>
                  <a:srgbClr val="FFFFFF"/>
                </a:solidFill>
                <a:prstDash val="solid"/>
                <a:round/>
                <a:headEnd/>
                <a:tailEnd/>
              </a:ln>
              <a:effectLst>
                <a:outerShdw dist="28398" dir="6993903" algn="ctr" rotWithShape="0">
                  <a:srgbClr val="B2B2B2">
                    <a:alpha val="50000"/>
                  </a:srgbClr>
                </a:outerShdw>
              </a:effectLst>
            </p:spPr>
            <p:txBody>
              <a:bodyPr/>
              <a:lstStyle/>
              <a:p>
                <a:pPr algn="just"/>
                <a:endParaRPr lang="zh-CN" altLang="en-US" sz="4399" kern="0">
                  <a:solidFill>
                    <a:sysClr val="windowText" lastClr="000000"/>
                  </a:solidFill>
                  <a:latin typeface="+mj-lt"/>
                  <a:cs typeface="Calibri" panose="020F0502020204030204" pitchFamily="34" charset="0"/>
                </a:endParaRPr>
              </a:p>
            </p:txBody>
          </p:sp>
        </p:grpSp>
        <p:sp>
          <p:nvSpPr>
            <p:cNvPr id="38" name="Oval 25">
              <a:extLst>
                <a:ext uri="{FF2B5EF4-FFF2-40B4-BE49-F238E27FC236}">
                  <a16:creationId xmlns:a16="http://schemas.microsoft.com/office/drawing/2014/main" id="{047D83F5-CCAE-4C25-ABC6-7AE1B5D3FC8D}"/>
                </a:ext>
              </a:extLst>
            </p:cNvPr>
            <p:cNvSpPr>
              <a:spLocks noChangeArrowheads="1"/>
            </p:cNvSpPr>
            <p:nvPr/>
          </p:nvSpPr>
          <p:spPr bwMode="gray">
            <a:xfrm>
              <a:off x="4800441" y="4339825"/>
              <a:ext cx="139140" cy="139140"/>
            </a:xfrm>
            <a:prstGeom prst="ellipse">
              <a:avLst/>
            </a:prstGeom>
            <a:solidFill>
              <a:srgbClr val="CB8716"/>
            </a:solidFill>
            <a:ln w="38100">
              <a:solidFill>
                <a:srgbClr val="CB8716"/>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4399" kern="0" dirty="0">
                <a:solidFill>
                  <a:sysClr val="windowText" lastClr="000000"/>
                </a:solidFill>
                <a:latin typeface="+mj-lt"/>
                <a:cs typeface="Calibri" panose="020F0502020204030204" pitchFamily="34" charset="0"/>
              </a:endParaRPr>
            </a:p>
          </p:txBody>
        </p:sp>
        <p:sp>
          <p:nvSpPr>
            <p:cNvPr id="39" name="圆角矩形 39">
              <a:extLst>
                <a:ext uri="{FF2B5EF4-FFF2-40B4-BE49-F238E27FC236}">
                  <a16:creationId xmlns:a16="http://schemas.microsoft.com/office/drawing/2014/main" id="{C138C393-A709-496A-B4C0-A264AB4DCEF7}"/>
                </a:ext>
              </a:extLst>
            </p:cNvPr>
            <p:cNvSpPr/>
            <p:nvPr/>
          </p:nvSpPr>
          <p:spPr>
            <a:xfrm>
              <a:off x="5232669" y="3471659"/>
              <a:ext cx="1736298" cy="569263"/>
            </a:xfrm>
            <a:prstGeom prst="roundRect">
              <a:avLst>
                <a:gd name="adj" fmla="val 50000"/>
              </a:avLst>
            </a:prstGeom>
            <a:noFill/>
            <a:ln w="38100">
              <a:solidFill>
                <a:srgbClr val="CB8716"/>
              </a:solidFill>
              <a:prstDash val="sysDash"/>
              <a:miter lim="800000"/>
              <a:headEnd/>
              <a:tailEnd/>
            </a:ln>
          </p:spPr>
          <p:txBody>
            <a:bodyPr wrap="none" anchor="ctr"/>
            <a:lstStyle/>
            <a:p>
              <a:pPr algn="ctr" defTabSz="913883">
                <a:defRPr/>
              </a:pPr>
              <a:r>
                <a:rPr lang="en-US" altLang="zh-CN" sz="1200" b="1" kern="0" dirty="0">
                  <a:solidFill>
                    <a:sysClr val="windowText" lastClr="000000"/>
                  </a:solidFill>
                  <a:latin typeface="+mj-lt"/>
                  <a:cs typeface="Arial" panose="020B0604020202020204" pitchFamily="34" charset="0"/>
                </a:rPr>
                <a:t>Uppsala</a:t>
              </a:r>
            </a:p>
          </p:txBody>
        </p:sp>
        <p:cxnSp>
          <p:nvCxnSpPr>
            <p:cNvPr id="40" name="肘形连接符 205">
              <a:extLst>
                <a:ext uri="{FF2B5EF4-FFF2-40B4-BE49-F238E27FC236}">
                  <a16:creationId xmlns:a16="http://schemas.microsoft.com/office/drawing/2014/main" id="{48E02907-5244-43EE-9F4E-F66A6A3BDCA2}"/>
                </a:ext>
              </a:extLst>
            </p:cNvPr>
            <p:cNvCxnSpPr>
              <a:cxnSpLocks/>
              <a:stCxn id="38" idx="0"/>
              <a:endCxn id="39" idx="1"/>
            </p:cNvCxnSpPr>
            <p:nvPr/>
          </p:nvCxnSpPr>
          <p:spPr>
            <a:xfrm rot="5400000" flipH="1" flipV="1">
              <a:off x="4759573" y="3866729"/>
              <a:ext cx="583534" cy="362658"/>
            </a:xfrm>
            <a:prstGeom prst="bentConnector2">
              <a:avLst/>
            </a:prstGeom>
            <a:grpFill/>
            <a:ln w="38100">
              <a:solidFill>
                <a:srgbClr val="CB8716"/>
              </a:solidFill>
              <a:prstDash val="sysDash"/>
              <a:miter lim="800000"/>
              <a:headEnd/>
              <a:tailEnd/>
            </a:ln>
          </p:spPr>
        </p:cxnSp>
        <p:sp>
          <p:nvSpPr>
            <p:cNvPr id="41" name="椭圆 46">
              <a:extLst>
                <a:ext uri="{FF2B5EF4-FFF2-40B4-BE49-F238E27FC236}">
                  <a16:creationId xmlns:a16="http://schemas.microsoft.com/office/drawing/2014/main" id="{272F7667-EE47-4987-8C8F-F2FC63F0A44B}"/>
                </a:ext>
              </a:extLst>
            </p:cNvPr>
            <p:cNvSpPr/>
            <p:nvPr/>
          </p:nvSpPr>
          <p:spPr>
            <a:xfrm>
              <a:off x="4893490" y="4572492"/>
              <a:ext cx="99385" cy="99385"/>
            </a:xfrm>
            <a:prstGeom prst="ellipse">
              <a:avLst/>
            </a:prstGeom>
            <a:solidFill>
              <a:srgbClr val="333399"/>
            </a:solidFill>
            <a:ln w="38100">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4399">
                <a:latin typeface="+mj-lt"/>
                <a:cs typeface="Calibri" panose="020F0502020204030204" pitchFamily="34" charset="0"/>
              </a:endParaRPr>
            </a:p>
          </p:txBody>
        </p:sp>
        <p:sp>
          <p:nvSpPr>
            <p:cNvPr id="42" name="圆角矩形 47">
              <a:extLst>
                <a:ext uri="{FF2B5EF4-FFF2-40B4-BE49-F238E27FC236}">
                  <a16:creationId xmlns:a16="http://schemas.microsoft.com/office/drawing/2014/main" id="{CB6DA7EE-BAA0-40C2-89A3-1D72299AE73F}"/>
                </a:ext>
              </a:extLst>
            </p:cNvPr>
            <p:cNvSpPr/>
            <p:nvPr/>
          </p:nvSpPr>
          <p:spPr>
            <a:xfrm>
              <a:off x="5198771" y="4626226"/>
              <a:ext cx="1736298" cy="380852"/>
            </a:xfrm>
            <a:prstGeom prst="roundRect">
              <a:avLst>
                <a:gd name="adj" fmla="val 50000"/>
              </a:avLst>
            </a:prstGeom>
            <a:noFill/>
            <a:ln w="38100">
              <a:solidFill>
                <a:srgbClr val="333399"/>
              </a:solidFill>
              <a:prstDash val="sysDash"/>
              <a:miter lim="800000"/>
              <a:headEnd/>
              <a:tailEnd/>
            </a:ln>
          </p:spPr>
          <p:txBody>
            <a:bodyPr wrap="none" anchor="ctr"/>
            <a:lstStyle/>
            <a:p>
              <a:pPr algn="ctr" defTabSz="913883">
                <a:defRPr/>
              </a:pPr>
              <a:r>
                <a:rPr lang="en-US" altLang="zh-CN" sz="1000" kern="0" dirty="0">
                  <a:solidFill>
                    <a:sysClr val="windowText" lastClr="000000"/>
                  </a:solidFill>
                  <a:latin typeface="+mj-lt"/>
                  <a:cs typeface="Arial" panose="020B0604020202020204" pitchFamily="34" charset="0"/>
                </a:rPr>
                <a:t>Stockholm</a:t>
              </a:r>
            </a:p>
          </p:txBody>
        </p:sp>
        <p:cxnSp>
          <p:nvCxnSpPr>
            <p:cNvPr id="43" name="肘形连接符 187">
              <a:extLst>
                <a:ext uri="{FF2B5EF4-FFF2-40B4-BE49-F238E27FC236}">
                  <a16:creationId xmlns:a16="http://schemas.microsoft.com/office/drawing/2014/main" id="{D2AE97BB-DDB2-4FFE-9418-6D3B3E7119A3}"/>
                </a:ext>
              </a:extLst>
            </p:cNvPr>
            <p:cNvCxnSpPr>
              <a:cxnSpLocks/>
              <a:stCxn id="41" idx="4"/>
              <a:endCxn id="42" idx="1"/>
            </p:cNvCxnSpPr>
            <p:nvPr/>
          </p:nvCxnSpPr>
          <p:spPr>
            <a:xfrm rot="16200000" flipH="1">
              <a:off x="4998588" y="4616470"/>
              <a:ext cx="144776" cy="255588"/>
            </a:xfrm>
            <a:prstGeom prst="bentConnector2">
              <a:avLst/>
            </a:prstGeom>
            <a:grpFill/>
            <a:ln w="38100">
              <a:solidFill>
                <a:srgbClr val="333399"/>
              </a:solidFill>
              <a:prstDash val="sysDash"/>
              <a:miter lim="800000"/>
              <a:headEnd/>
              <a:tailEnd/>
            </a:ln>
          </p:spPr>
        </p:cxnSp>
      </p:grpSp>
      <p:sp>
        <p:nvSpPr>
          <p:cNvPr id="3" name="Slide Number Placeholder 2">
            <a:extLst>
              <a:ext uri="{FF2B5EF4-FFF2-40B4-BE49-F238E27FC236}">
                <a16:creationId xmlns:a16="http://schemas.microsoft.com/office/drawing/2014/main" id="{B3A551EE-E697-4318-B833-1829742F1226}"/>
              </a:ext>
            </a:extLst>
          </p:cNvPr>
          <p:cNvSpPr>
            <a:spLocks noGrp="1"/>
          </p:cNvSpPr>
          <p:nvPr>
            <p:ph type="sldNum" sz="quarter" idx="12"/>
          </p:nvPr>
        </p:nvSpPr>
        <p:spPr/>
        <p:txBody>
          <a:bodyPr/>
          <a:lstStyle/>
          <a:p>
            <a:fld id="{B716C8F4-20CD-364A-8A8E-DE130115B178}" type="slidenum">
              <a:rPr lang="en-GB" noProof="0" smtClean="0"/>
              <a:pPr/>
              <a:t>5</a:t>
            </a:fld>
            <a:endParaRPr lang="en-GB" noProof="0"/>
          </a:p>
        </p:txBody>
      </p:sp>
      <p:sp>
        <p:nvSpPr>
          <p:cNvPr id="48" name="Title 2">
            <a:extLst>
              <a:ext uri="{FF2B5EF4-FFF2-40B4-BE49-F238E27FC236}">
                <a16:creationId xmlns:a16="http://schemas.microsoft.com/office/drawing/2014/main" id="{9BEF870F-3A8F-4445-82D3-1CDBFD8ECB53}"/>
              </a:ext>
            </a:extLst>
          </p:cNvPr>
          <p:cNvSpPr txBox="1">
            <a:spLocks/>
          </p:cNvSpPr>
          <p:nvPr/>
        </p:nvSpPr>
        <p:spPr>
          <a:xfrm>
            <a:off x="315033" y="217979"/>
            <a:ext cx="11561934" cy="1085310"/>
          </a:xfrm>
          <a:prstGeom prst="rect">
            <a:avLst/>
          </a:prstGeom>
        </p:spPr>
        <p:txBody>
          <a:bodyPr vert="horz" lIns="91440" tIns="108000" rIns="91440" bIns="45720" rtlCol="0" anchor="t">
            <a:norm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r>
              <a:rPr lang="en-GB"/>
              <a:t>FREIA Infrastructure</a:t>
            </a:r>
            <a:endParaRPr lang="en-GB" dirty="0">
              <a:solidFill>
                <a:schemeClr val="tx1">
                  <a:lumMod val="50000"/>
                  <a:lumOff val="50000"/>
                </a:schemeClr>
              </a:solidFill>
            </a:endParaRPr>
          </a:p>
        </p:txBody>
      </p:sp>
      <p:pic>
        <p:nvPicPr>
          <p:cNvPr id="46" name="Picture 45">
            <a:extLst>
              <a:ext uri="{FF2B5EF4-FFF2-40B4-BE49-F238E27FC236}">
                <a16:creationId xmlns:a16="http://schemas.microsoft.com/office/drawing/2014/main" id="{9E50FC1C-CE0C-4296-9480-F7E2006A5A28}"/>
              </a:ext>
            </a:extLst>
          </p:cNvPr>
          <p:cNvPicPr>
            <a:picLocks noChangeAspect="1"/>
          </p:cNvPicPr>
          <p:nvPr/>
        </p:nvPicPr>
        <p:blipFill>
          <a:blip r:embed="rId6"/>
          <a:stretch>
            <a:fillRect/>
          </a:stretch>
        </p:blipFill>
        <p:spPr>
          <a:xfrm>
            <a:off x="11024324" y="211284"/>
            <a:ext cx="933040" cy="345210"/>
          </a:xfrm>
          <a:prstGeom prst="rect">
            <a:avLst/>
          </a:prstGeom>
        </p:spPr>
      </p:pic>
      <p:grpSp>
        <p:nvGrpSpPr>
          <p:cNvPr id="11" name="Group 10">
            <a:extLst>
              <a:ext uri="{FF2B5EF4-FFF2-40B4-BE49-F238E27FC236}">
                <a16:creationId xmlns:a16="http://schemas.microsoft.com/office/drawing/2014/main" id="{3EA61059-F262-40FA-A329-EF9845A5B745}"/>
              </a:ext>
            </a:extLst>
          </p:cNvPr>
          <p:cNvGrpSpPr/>
          <p:nvPr/>
        </p:nvGrpSpPr>
        <p:grpSpPr>
          <a:xfrm>
            <a:off x="2852882" y="3352810"/>
            <a:ext cx="4815772" cy="3265218"/>
            <a:chOff x="2852882" y="3352810"/>
            <a:chExt cx="4815772" cy="3265218"/>
          </a:xfrm>
        </p:grpSpPr>
        <p:grpSp>
          <p:nvGrpSpPr>
            <p:cNvPr id="21" name="Group 20">
              <a:extLst>
                <a:ext uri="{FF2B5EF4-FFF2-40B4-BE49-F238E27FC236}">
                  <a16:creationId xmlns:a16="http://schemas.microsoft.com/office/drawing/2014/main" id="{AF824E49-D9E0-4373-B5A9-58903E867934}"/>
                </a:ext>
              </a:extLst>
            </p:cNvPr>
            <p:cNvGrpSpPr/>
            <p:nvPr/>
          </p:nvGrpSpPr>
          <p:grpSpPr>
            <a:xfrm>
              <a:off x="2852882" y="3352810"/>
              <a:ext cx="3470753" cy="3156775"/>
              <a:chOff x="20673485" y="24818284"/>
              <a:chExt cx="16399479" cy="14915908"/>
            </a:xfrm>
          </p:grpSpPr>
          <p:sp>
            <p:nvSpPr>
              <p:cNvPr id="22" name="Rectangle: Rounded Corners 21">
                <a:extLst>
                  <a:ext uri="{FF2B5EF4-FFF2-40B4-BE49-F238E27FC236}">
                    <a16:creationId xmlns:a16="http://schemas.microsoft.com/office/drawing/2014/main" id="{38AAF666-3BC1-4F28-A62E-AD02B4EC4F35}"/>
                  </a:ext>
                </a:extLst>
              </p:cNvPr>
              <p:cNvSpPr/>
              <p:nvPr/>
            </p:nvSpPr>
            <p:spPr>
              <a:xfrm>
                <a:off x="20673485" y="33137427"/>
                <a:ext cx="15180988" cy="6596765"/>
              </a:xfrm>
              <a:prstGeom prst="roundRect">
                <a:avLst/>
              </a:prstGeom>
              <a:solidFill>
                <a:srgbClr val="C00000">
                  <a:alpha val="30196"/>
                </a:srgbClr>
              </a:solidFill>
              <a:ln w="57150">
                <a:solidFill>
                  <a:srgbClr val="990000"/>
                </a:solidFill>
                <a:prstDash val="sysDash"/>
              </a:ln>
            </p:spPr>
            <p:txBody>
              <a:bodyPr wrap="square">
                <a:spAutoFit/>
              </a:bodyPr>
              <a:lstStyle/>
              <a:p>
                <a:pPr>
                  <a:spcAft>
                    <a:spcPts val="64"/>
                  </a:spcAft>
                  <a:defRPr/>
                </a:pPr>
                <a:r>
                  <a:rPr lang="en-US" sz="1100" b="1" dirty="0">
                    <a:latin typeface="Calibri" panose="020F0502020204030204" pitchFamily="34" charset="0"/>
                    <a:cs typeface="Calibri" panose="020F0502020204030204" pitchFamily="34" charset="0"/>
                  </a:rPr>
                  <a:t>HNOSS- Horizontal Cryostat</a:t>
                </a:r>
              </a:p>
              <a:p>
                <a:pPr algn="just">
                  <a:spcAft>
                    <a:spcPts val="64"/>
                  </a:spcAft>
                  <a:defRPr/>
                </a:pPr>
                <a:r>
                  <a:rPr lang="en-GB" sz="1000" i="1" dirty="0">
                    <a:latin typeface="Calibri" panose="020F0502020204030204" pitchFamily="34" charset="0"/>
                    <a:cs typeface="Calibri" panose="020F0502020204030204" pitchFamily="34" charset="0"/>
                  </a:rPr>
                  <a:t>System  for testing superconducting cavities.</a:t>
                </a:r>
                <a:endParaRPr lang="en-US" sz="1400" b="1" dirty="0">
                  <a:latin typeface="Calibri" panose="020F0502020204030204" pitchFamily="34" charset="0"/>
                  <a:cs typeface="Calibri" panose="020F0502020204030204" pitchFamily="34" charset="0"/>
                </a:endParaRPr>
              </a:p>
              <a:p>
                <a:pPr marL="96771" indent="-96771" algn="just">
                  <a:spcAft>
                    <a:spcPts val="64"/>
                  </a:spcAft>
                  <a:buFont typeface="Arial" panose="020B0604020202020204" pitchFamily="34" charset="0"/>
                  <a:buChar char="•"/>
                  <a:defRPr/>
                </a:pPr>
                <a:r>
                  <a:rPr lang="en-US" sz="1000" dirty="0">
                    <a:latin typeface="Calibri" panose="020F0502020204030204" pitchFamily="34" charset="0"/>
                    <a:cs typeface="Calibri" panose="020F0502020204030204" pitchFamily="34" charset="0"/>
                  </a:rPr>
                  <a:t>Inner measures 3.2 m length and 1.19 m diameter</a:t>
                </a:r>
              </a:p>
              <a:p>
                <a:pPr marL="96771" indent="-96771" algn="just">
                  <a:spcAft>
                    <a:spcPts val="64"/>
                  </a:spcAft>
                  <a:buFont typeface="Arial" panose="020B0604020202020204" pitchFamily="34" charset="0"/>
                  <a:buChar char="•"/>
                  <a:defRPr/>
                </a:pPr>
                <a:r>
                  <a:rPr lang="en-US" sz="1000" dirty="0">
                    <a:latin typeface="Calibri" panose="020F0502020204030204" pitchFamily="34" charset="0"/>
                    <a:cs typeface="Calibri" panose="020F0502020204030204" pitchFamily="34" charset="0"/>
                  </a:rPr>
                  <a:t>Range of operation: 1.8 to 4.5 K, 16 to 1250 mbar</a:t>
                </a:r>
              </a:p>
              <a:p>
                <a:pPr marL="96771" indent="-96771" algn="just">
                  <a:spcAft>
                    <a:spcPts val="64"/>
                  </a:spcAft>
                  <a:buFont typeface="Arial" panose="020B0604020202020204" pitchFamily="34" charset="0"/>
                  <a:buChar char="•"/>
                  <a:defRPr/>
                </a:pPr>
                <a:r>
                  <a:rPr lang="en-US" sz="1000" dirty="0">
                    <a:latin typeface="Calibri" panose="020F0502020204030204" pitchFamily="34" charset="0"/>
                    <a:cs typeface="Calibri" panose="020F0502020204030204" pitchFamily="34" charset="0"/>
                  </a:rPr>
                  <a:t>Internal warm magnetic shielding: mu-metal, 1 mm</a:t>
                </a:r>
              </a:p>
              <a:p>
                <a:pPr marL="96771" indent="-96771" algn="just">
                  <a:spcAft>
                    <a:spcPts val="64"/>
                  </a:spcAft>
                  <a:buFont typeface="Arial" panose="020B0604020202020204" pitchFamily="34" charset="0"/>
                  <a:buChar char="•"/>
                  <a:defRPr/>
                </a:pPr>
                <a:r>
                  <a:rPr lang="en-US" sz="1000" dirty="0">
                    <a:latin typeface="Calibri" panose="020F0502020204030204" pitchFamily="34" charset="0"/>
                    <a:cs typeface="Calibri" panose="020F0502020204030204" pitchFamily="34" charset="0"/>
                  </a:rPr>
                  <a:t>Pressure stability at 16 mbar: +/- 0.1 mbar</a:t>
                </a:r>
              </a:p>
              <a:p>
                <a:pPr marL="96771" indent="-96771" algn="just">
                  <a:spcAft>
                    <a:spcPts val="64"/>
                  </a:spcAft>
                  <a:buFont typeface="Arial" panose="020B0604020202020204" pitchFamily="34" charset="0"/>
                  <a:buChar char="•"/>
                  <a:defRPr/>
                </a:pPr>
                <a:r>
                  <a:rPr lang="en-US" sz="1000" dirty="0">
                    <a:latin typeface="Calibri" panose="020F0502020204030204" pitchFamily="34" charset="0"/>
                    <a:cs typeface="Calibri" panose="020F0502020204030204" pitchFamily="34" charset="0"/>
                  </a:rPr>
                  <a:t>Cooling power at 1.8 K: 90 W</a:t>
                </a:r>
              </a:p>
            </p:txBody>
          </p:sp>
          <p:sp>
            <p:nvSpPr>
              <p:cNvPr id="23" name="Oval 25">
                <a:extLst>
                  <a:ext uri="{FF2B5EF4-FFF2-40B4-BE49-F238E27FC236}">
                    <a16:creationId xmlns:a16="http://schemas.microsoft.com/office/drawing/2014/main" id="{1324870F-3151-4EC4-BBFC-8EF37046EA36}"/>
                  </a:ext>
                </a:extLst>
              </p:cNvPr>
              <p:cNvSpPr>
                <a:spLocks noChangeArrowheads="1"/>
              </p:cNvSpPr>
              <p:nvPr/>
            </p:nvSpPr>
            <p:spPr bwMode="gray">
              <a:xfrm>
                <a:off x="36712962" y="24818284"/>
                <a:ext cx="360002" cy="360001"/>
              </a:xfrm>
              <a:prstGeom prst="ellipse">
                <a:avLst/>
              </a:prstGeom>
              <a:solidFill>
                <a:srgbClr val="990000"/>
              </a:solidFill>
              <a:ln w="28575">
                <a:solidFill>
                  <a:srgbClr val="990000"/>
                </a:solidFill>
                <a:round/>
                <a:headEnd/>
                <a:tailEnd/>
              </a:ln>
              <a:effectLst>
                <a:outerShdw dist="35921" dir="2700000" sx="66000" sy="66000" algn="ctr" rotWithShape="0">
                  <a:srgbClr val="1C1C1C">
                    <a:alpha val="50000"/>
                  </a:srgbClr>
                </a:outerShdw>
              </a:effectLst>
            </p:spPr>
            <p:txBody>
              <a:bodyPr wrap="none" anchor="ctr"/>
              <a:lstStyle/>
              <a:p>
                <a:pPr algn="just"/>
                <a:endParaRPr lang="zh-CN" altLang="en-US" sz="762" kern="0" dirty="0">
                  <a:solidFill>
                    <a:sysClr val="windowText" lastClr="000000"/>
                  </a:solidFill>
                  <a:latin typeface="Calibri" panose="020F0502020204030204" pitchFamily="34" charset="0"/>
                  <a:cs typeface="Calibri" panose="020F0502020204030204" pitchFamily="34" charset="0"/>
                </a:endParaRPr>
              </a:p>
            </p:txBody>
          </p:sp>
          <p:cxnSp>
            <p:nvCxnSpPr>
              <p:cNvPr id="24" name="肘形连接符 205">
                <a:extLst>
                  <a:ext uri="{FF2B5EF4-FFF2-40B4-BE49-F238E27FC236}">
                    <a16:creationId xmlns:a16="http://schemas.microsoft.com/office/drawing/2014/main" id="{33DFDB6F-2DA2-4DC4-8743-6411C764E131}"/>
                  </a:ext>
                </a:extLst>
              </p:cNvPr>
              <p:cNvCxnSpPr>
                <a:cxnSpLocks/>
                <a:stCxn id="23" idx="4"/>
                <a:endCxn id="22" idx="0"/>
              </p:cNvCxnSpPr>
              <p:nvPr/>
            </p:nvCxnSpPr>
            <p:spPr>
              <a:xfrm rot="5400000">
                <a:off x="28598902" y="24843367"/>
                <a:ext cx="7959142" cy="8628984"/>
              </a:xfrm>
              <a:prstGeom prst="bentConnector3">
                <a:avLst>
                  <a:gd name="adj1" fmla="val 50000"/>
                </a:avLst>
              </a:prstGeom>
              <a:solidFill>
                <a:srgbClr val="990000"/>
              </a:solidFill>
              <a:ln w="57150">
                <a:solidFill>
                  <a:srgbClr val="990000"/>
                </a:solidFill>
                <a:prstDash val="sysDash"/>
                <a:miter lim="800000"/>
                <a:headEnd/>
                <a:tailEnd/>
              </a:ln>
            </p:spPr>
          </p:cxnSp>
        </p:grpSp>
        <p:pic>
          <p:nvPicPr>
            <p:cNvPr id="10" name="Picture 9">
              <a:extLst>
                <a:ext uri="{FF2B5EF4-FFF2-40B4-BE49-F238E27FC236}">
                  <a16:creationId xmlns:a16="http://schemas.microsoft.com/office/drawing/2014/main" id="{8EA0EF51-7B62-4A6D-990E-57DC55F954E0}"/>
                </a:ext>
              </a:extLst>
            </p:cNvPr>
            <p:cNvPicPr>
              <a:picLocks noChangeAspect="1"/>
            </p:cNvPicPr>
            <p:nvPr/>
          </p:nvPicPr>
          <p:blipFill rotWithShape="1">
            <a:blip r:embed="rId7"/>
            <a:srcRect l="9522" t="15805" r="25526" b="2290"/>
            <a:stretch/>
          </p:blipFill>
          <p:spPr>
            <a:xfrm>
              <a:off x="5927721" y="4971525"/>
              <a:ext cx="1740933" cy="1646503"/>
            </a:xfrm>
            <a:prstGeom prst="rect">
              <a:avLst/>
            </a:prstGeom>
            <a:ln w="28575">
              <a:solidFill>
                <a:srgbClr val="A62020"/>
              </a:solidFill>
            </a:ln>
          </p:spPr>
        </p:pic>
      </p:grpSp>
    </p:spTree>
    <p:extLst>
      <p:ext uri="{BB962C8B-B14F-4D97-AF65-F5344CB8AC3E}">
        <p14:creationId xmlns:p14="http://schemas.microsoft.com/office/powerpoint/2010/main" val="24341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FD0D5-D750-4A49-BEBA-D4C8045FFC14}"/>
              </a:ext>
            </a:extLst>
          </p:cNvPr>
          <p:cNvSpPr>
            <a:spLocks noGrp="1"/>
          </p:cNvSpPr>
          <p:nvPr>
            <p:ph type="title"/>
          </p:nvPr>
        </p:nvSpPr>
        <p:spPr>
          <a:xfrm>
            <a:off x="888604" y="418070"/>
            <a:ext cx="9472971" cy="716142"/>
          </a:xfrm>
        </p:spPr>
        <p:txBody>
          <a:bodyPr/>
          <a:lstStyle/>
          <a:p>
            <a:r>
              <a:rPr lang="sv-SE" dirty="0" err="1"/>
              <a:t>Gersemi</a:t>
            </a:r>
            <a:endParaRPr lang="sv-SE" dirty="0"/>
          </a:p>
        </p:txBody>
      </p:sp>
      <p:sp>
        <p:nvSpPr>
          <p:cNvPr id="11" name="Platshållare för innehåll 2">
            <a:extLst>
              <a:ext uri="{FF2B5EF4-FFF2-40B4-BE49-F238E27FC236}">
                <a16:creationId xmlns:a16="http://schemas.microsoft.com/office/drawing/2014/main" id="{5C3EDCA0-5115-41B3-9F28-499053F8CEF4}"/>
              </a:ext>
            </a:extLst>
          </p:cNvPr>
          <p:cNvSpPr txBox="1">
            <a:spLocks/>
          </p:cNvSpPr>
          <p:nvPr/>
        </p:nvSpPr>
        <p:spPr>
          <a:xfrm>
            <a:off x="846658" y="1148058"/>
            <a:ext cx="6810373" cy="4084637"/>
          </a:xfrm>
          <a:prstGeom prst="rect">
            <a:avLst/>
          </a:prstGeom>
        </p:spPr>
        <p:txBody>
          <a:bodyPr vert="horz" lIns="91440" tIns="45720" rIns="91440" bIns="45720" rtlCol="0" anchor="t"/>
          <a:lstStyle>
            <a:defPPr>
              <a:defRPr lang="sv-SE"/>
            </a:defPPr>
            <a:lvl1pPr marL="0" algn="l" defTabSz="914400" rtl="0" eaLnBrk="1" latinLnBrk="0" hangingPunct="1">
              <a:defRPr sz="700" kern="1200" baseline="0">
                <a:solidFill>
                  <a:schemeClr val="accent2"/>
                </a:solidFill>
                <a:latin typeface="Work Sans"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GB" sz="1800" dirty="0">
                <a:solidFill>
                  <a:schemeClr val="tx1"/>
                </a:solidFill>
                <a:latin typeface="Work Sans" pitchFamily="2" charset="0"/>
              </a:rPr>
              <a:t>Two inserts</a:t>
            </a:r>
          </a:p>
          <a:p>
            <a:pPr marL="742950" lvl="1" indent="-285750">
              <a:spcAft>
                <a:spcPts val="600"/>
              </a:spcAft>
              <a:buFont typeface="Wingdings" panose="05000000000000000000" pitchFamily="2" charset="2"/>
              <a:buChar char="Ø"/>
            </a:pPr>
            <a:r>
              <a:rPr lang="en-GB" dirty="0">
                <a:solidFill>
                  <a:schemeClr val="tx1"/>
                </a:solidFill>
                <a:latin typeface="Work Sans" pitchFamily="2" charset="0"/>
              </a:rPr>
              <a:t>For cavity testing (without lambda plate)</a:t>
            </a:r>
          </a:p>
          <a:p>
            <a:pPr marL="742950" lvl="1" indent="-285750">
              <a:spcAft>
                <a:spcPts val="600"/>
              </a:spcAft>
              <a:buFont typeface="Wingdings" panose="05000000000000000000" pitchFamily="2" charset="2"/>
              <a:buChar char="Ø"/>
            </a:pPr>
            <a:r>
              <a:rPr lang="en-GB" dirty="0">
                <a:latin typeface="Work Sans" pitchFamily="2" charset="0"/>
              </a:rPr>
              <a:t>For magnet testing (with lambda plate)</a:t>
            </a:r>
            <a:endParaRPr lang="en-GB" sz="1800" dirty="0">
              <a:solidFill>
                <a:schemeClr val="tx1"/>
              </a:solidFill>
              <a:latin typeface="Work Sans" pitchFamily="2" charset="0"/>
            </a:endParaRPr>
          </a:p>
          <a:p>
            <a:pPr marL="285750" indent="-285750">
              <a:spcAft>
                <a:spcPts val="600"/>
              </a:spcAft>
              <a:buFont typeface="Arial" panose="020B0604020202020204" pitchFamily="34" charset="0"/>
              <a:buChar char="•"/>
            </a:pPr>
            <a:r>
              <a:rPr lang="en-GB" sz="1800" dirty="0">
                <a:solidFill>
                  <a:schemeClr val="tx1"/>
                </a:solidFill>
                <a:latin typeface="Work Sans" pitchFamily="2" charset="0"/>
              </a:rPr>
              <a:t>Magnet insert</a:t>
            </a:r>
          </a:p>
          <a:p>
            <a:pPr marL="742950" lvl="1" indent="-285750">
              <a:spcAft>
                <a:spcPts val="600"/>
              </a:spcAft>
              <a:buFont typeface="Wingdings" panose="05000000000000000000" pitchFamily="2" charset="2"/>
              <a:buChar char="Ø"/>
            </a:pPr>
            <a:r>
              <a:rPr lang="en-GB" dirty="0">
                <a:solidFill>
                  <a:schemeClr val="tx1"/>
                </a:solidFill>
                <a:latin typeface="Work Sans" pitchFamily="2" charset="0"/>
              </a:rPr>
              <a:t>Superconducting magnets at temperatures  between 4.2 K and 1.9 K, at atmospheric pressure</a:t>
            </a:r>
          </a:p>
          <a:p>
            <a:pPr marL="742950" lvl="1" indent="-285750">
              <a:spcAft>
                <a:spcPts val="1200"/>
              </a:spcAft>
              <a:buFont typeface="Wingdings" panose="05000000000000000000" pitchFamily="2" charset="2"/>
              <a:buChar char="Ø"/>
            </a:pPr>
            <a:r>
              <a:rPr lang="en-GB" dirty="0">
                <a:latin typeface="Work Sans" pitchFamily="2" charset="0"/>
              </a:rPr>
              <a:t>Up to 350 kJ</a:t>
            </a:r>
          </a:p>
        </p:txBody>
      </p:sp>
      <p:pic>
        <p:nvPicPr>
          <p:cNvPr id="35" name="Picture 34" descr="Diagram&#10;&#10;Description automatically generated">
            <a:extLst>
              <a:ext uri="{FF2B5EF4-FFF2-40B4-BE49-F238E27FC236}">
                <a16:creationId xmlns:a16="http://schemas.microsoft.com/office/drawing/2014/main" id="{ED9FDD48-F36A-463E-9BC2-408A02EABA8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138074" y="4048489"/>
            <a:ext cx="2377612" cy="2371169"/>
          </a:xfrm>
          <a:prstGeom prst="ellipse">
            <a:avLst/>
          </a:prstGeom>
        </p:spPr>
      </p:pic>
      <p:sp>
        <p:nvSpPr>
          <p:cNvPr id="36" name="TextBox 35">
            <a:extLst>
              <a:ext uri="{FF2B5EF4-FFF2-40B4-BE49-F238E27FC236}">
                <a16:creationId xmlns:a16="http://schemas.microsoft.com/office/drawing/2014/main" id="{5590FC2B-81D6-4AC3-BD10-BFFC15EB4BA6}"/>
              </a:ext>
            </a:extLst>
          </p:cNvPr>
          <p:cNvSpPr txBox="1"/>
          <p:nvPr/>
        </p:nvSpPr>
        <p:spPr>
          <a:xfrm>
            <a:off x="5587135" y="4285601"/>
            <a:ext cx="1749761" cy="369332"/>
          </a:xfrm>
          <a:prstGeom prst="rect">
            <a:avLst/>
          </a:prstGeom>
          <a:noFill/>
        </p:spPr>
        <p:txBody>
          <a:bodyPr wrap="square">
            <a:spAutoFit/>
          </a:bodyPr>
          <a:lstStyle/>
          <a:p>
            <a:r>
              <a:rPr lang="en-US" dirty="0">
                <a:latin typeface="+mj-lt"/>
              </a:rPr>
              <a:t>4 current leads</a:t>
            </a:r>
            <a:endParaRPr lang="LID4096" dirty="0"/>
          </a:p>
        </p:txBody>
      </p:sp>
      <p:sp>
        <p:nvSpPr>
          <p:cNvPr id="38" name="TextBox 37">
            <a:extLst>
              <a:ext uri="{FF2B5EF4-FFF2-40B4-BE49-F238E27FC236}">
                <a16:creationId xmlns:a16="http://schemas.microsoft.com/office/drawing/2014/main" id="{7B4BCAC9-134C-423B-94B9-08392B9B8B2C}"/>
              </a:ext>
            </a:extLst>
          </p:cNvPr>
          <p:cNvSpPr txBox="1"/>
          <p:nvPr/>
        </p:nvSpPr>
        <p:spPr>
          <a:xfrm>
            <a:off x="819697" y="4304662"/>
            <a:ext cx="2536983" cy="646331"/>
          </a:xfrm>
          <a:prstGeom prst="rect">
            <a:avLst/>
          </a:prstGeom>
          <a:noFill/>
        </p:spPr>
        <p:txBody>
          <a:bodyPr wrap="square">
            <a:spAutoFit/>
          </a:bodyPr>
          <a:lstStyle/>
          <a:p>
            <a:r>
              <a:rPr lang="en-US" dirty="0">
                <a:latin typeface="+mj-lt"/>
              </a:rPr>
              <a:t>Cryogenics instrumentation</a:t>
            </a:r>
            <a:endParaRPr lang="LID4096" dirty="0"/>
          </a:p>
        </p:txBody>
      </p:sp>
      <p:sp>
        <p:nvSpPr>
          <p:cNvPr id="39" name="TextBox 38">
            <a:extLst>
              <a:ext uri="{FF2B5EF4-FFF2-40B4-BE49-F238E27FC236}">
                <a16:creationId xmlns:a16="http://schemas.microsoft.com/office/drawing/2014/main" id="{4C5DEF6A-6953-46A4-9330-60C358272CCB}"/>
              </a:ext>
            </a:extLst>
          </p:cNvPr>
          <p:cNvSpPr txBox="1"/>
          <p:nvPr/>
        </p:nvSpPr>
        <p:spPr>
          <a:xfrm>
            <a:off x="1142498" y="5323269"/>
            <a:ext cx="1660909" cy="646331"/>
          </a:xfrm>
          <a:prstGeom prst="rect">
            <a:avLst/>
          </a:prstGeom>
          <a:noFill/>
        </p:spPr>
        <p:txBody>
          <a:bodyPr wrap="square">
            <a:spAutoFit/>
          </a:bodyPr>
          <a:lstStyle/>
          <a:p>
            <a:r>
              <a:rPr lang="en-US" dirty="0">
                <a:latin typeface="+mj-lt"/>
              </a:rPr>
              <a:t>Up to 36 voltage taps</a:t>
            </a:r>
            <a:endParaRPr lang="LID4096" dirty="0"/>
          </a:p>
        </p:txBody>
      </p:sp>
      <p:cxnSp>
        <p:nvCxnSpPr>
          <p:cNvPr id="40" name="Straight Arrow Connector 39">
            <a:extLst>
              <a:ext uri="{FF2B5EF4-FFF2-40B4-BE49-F238E27FC236}">
                <a16:creationId xmlns:a16="http://schemas.microsoft.com/office/drawing/2014/main" id="{F70ACAA9-5D1D-41C8-8AD8-C3A565B4A0D3}"/>
              </a:ext>
            </a:extLst>
          </p:cNvPr>
          <p:cNvCxnSpPr/>
          <p:nvPr/>
        </p:nvCxnSpPr>
        <p:spPr>
          <a:xfrm>
            <a:off x="2697660" y="4627827"/>
            <a:ext cx="768924" cy="20747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33B20B6-27AD-4A68-A818-394566D29DE9}"/>
              </a:ext>
            </a:extLst>
          </p:cNvPr>
          <p:cNvCxnSpPr>
            <a:cxnSpLocks/>
          </p:cNvCxnSpPr>
          <p:nvPr/>
        </p:nvCxnSpPr>
        <p:spPr>
          <a:xfrm>
            <a:off x="2697660" y="4627827"/>
            <a:ext cx="998005" cy="53064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F8442F30-790F-4121-8807-68299F4B9410}"/>
              </a:ext>
            </a:extLst>
          </p:cNvPr>
          <p:cNvCxnSpPr>
            <a:cxnSpLocks/>
          </p:cNvCxnSpPr>
          <p:nvPr/>
        </p:nvCxnSpPr>
        <p:spPr>
          <a:xfrm flipV="1">
            <a:off x="2696362" y="4595218"/>
            <a:ext cx="999303" cy="4336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1152980-1830-4494-BC59-2E310526D48E}"/>
              </a:ext>
            </a:extLst>
          </p:cNvPr>
          <p:cNvCxnSpPr>
            <a:cxnSpLocks/>
            <a:stCxn id="52" idx="0"/>
          </p:cNvCxnSpPr>
          <p:nvPr/>
        </p:nvCxnSpPr>
        <p:spPr>
          <a:xfrm flipV="1">
            <a:off x="2696362" y="5337857"/>
            <a:ext cx="770222" cy="30101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B8F4F9F-57D0-4268-8C4A-EFA034429BAB}"/>
              </a:ext>
            </a:extLst>
          </p:cNvPr>
          <p:cNvCxnSpPr>
            <a:cxnSpLocks/>
            <a:stCxn id="50" idx="2"/>
          </p:cNvCxnSpPr>
          <p:nvPr/>
        </p:nvCxnSpPr>
        <p:spPr>
          <a:xfrm flipH="1">
            <a:off x="4705933" y="4490107"/>
            <a:ext cx="862797" cy="366769"/>
          </a:xfrm>
          <a:prstGeom prst="straightConnector1">
            <a:avLst/>
          </a:prstGeom>
          <a:ln w="38100">
            <a:solidFill>
              <a:srgbClr val="0099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DA68E27-67BE-4442-A270-A2F09D57DF42}"/>
              </a:ext>
            </a:extLst>
          </p:cNvPr>
          <p:cNvCxnSpPr>
            <a:cxnSpLocks/>
            <a:stCxn id="50" idx="2"/>
          </p:cNvCxnSpPr>
          <p:nvPr/>
        </p:nvCxnSpPr>
        <p:spPr>
          <a:xfrm flipH="1">
            <a:off x="4497746" y="4490107"/>
            <a:ext cx="1070984" cy="105111"/>
          </a:xfrm>
          <a:prstGeom prst="straightConnector1">
            <a:avLst/>
          </a:prstGeom>
          <a:ln w="38100">
            <a:solidFill>
              <a:srgbClr val="0099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D321205-4D07-47A5-8CA1-9CB2076E5E2F}"/>
              </a:ext>
            </a:extLst>
          </p:cNvPr>
          <p:cNvCxnSpPr>
            <a:cxnSpLocks/>
            <a:stCxn id="50" idx="2"/>
          </p:cNvCxnSpPr>
          <p:nvPr/>
        </p:nvCxnSpPr>
        <p:spPr>
          <a:xfrm flipH="1">
            <a:off x="3928483" y="4490107"/>
            <a:ext cx="1640247" cy="366769"/>
          </a:xfrm>
          <a:prstGeom prst="straightConnector1">
            <a:avLst/>
          </a:prstGeom>
          <a:ln w="38100">
            <a:solidFill>
              <a:srgbClr val="0099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A38DE69-A7F7-4BDD-B5AD-FF4AAE65D13A}"/>
              </a:ext>
            </a:extLst>
          </p:cNvPr>
          <p:cNvCxnSpPr>
            <a:cxnSpLocks/>
            <a:stCxn id="50" idx="2"/>
          </p:cNvCxnSpPr>
          <p:nvPr/>
        </p:nvCxnSpPr>
        <p:spPr>
          <a:xfrm flipH="1">
            <a:off x="4027947" y="4490107"/>
            <a:ext cx="1540783" cy="8975"/>
          </a:xfrm>
          <a:prstGeom prst="straightConnector1">
            <a:avLst/>
          </a:prstGeom>
          <a:ln w="38100">
            <a:solidFill>
              <a:srgbClr val="0099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109496D2-F449-49E4-814E-A86F30C9BFB9}"/>
              </a:ext>
            </a:extLst>
          </p:cNvPr>
          <p:cNvCxnSpPr>
            <a:cxnSpLocks/>
            <a:stCxn id="51" idx="2"/>
          </p:cNvCxnSpPr>
          <p:nvPr/>
        </p:nvCxnSpPr>
        <p:spPr>
          <a:xfrm flipH="1">
            <a:off x="4358355" y="5219693"/>
            <a:ext cx="124541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3CBFBAED-BAAE-466B-8506-4741C7A82263}"/>
              </a:ext>
            </a:extLst>
          </p:cNvPr>
          <p:cNvSpPr txBox="1"/>
          <p:nvPr/>
        </p:nvSpPr>
        <p:spPr>
          <a:xfrm>
            <a:off x="3695665" y="3609135"/>
            <a:ext cx="1430052" cy="369332"/>
          </a:xfrm>
          <a:prstGeom prst="rect">
            <a:avLst/>
          </a:prstGeom>
          <a:noFill/>
        </p:spPr>
        <p:txBody>
          <a:bodyPr wrap="square">
            <a:spAutoFit/>
          </a:bodyPr>
          <a:lstStyle/>
          <a:p>
            <a:r>
              <a:rPr lang="en-US" dirty="0">
                <a:latin typeface="+mj-lt"/>
              </a:rPr>
              <a:t>Top view</a:t>
            </a:r>
          </a:p>
        </p:txBody>
      </p:sp>
      <p:sp>
        <p:nvSpPr>
          <p:cNvPr id="50" name="Rectangle: Diagonal Corners Rounded 49">
            <a:extLst>
              <a:ext uri="{FF2B5EF4-FFF2-40B4-BE49-F238E27FC236}">
                <a16:creationId xmlns:a16="http://schemas.microsoft.com/office/drawing/2014/main" id="{073622B1-4296-4DFE-8930-B4C9A1F509A9}"/>
              </a:ext>
            </a:extLst>
          </p:cNvPr>
          <p:cNvSpPr/>
          <p:nvPr/>
        </p:nvSpPr>
        <p:spPr>
          <a:xfrm>
            <a:off x="5568730" y="4263538"/>
            <a:ext cx="1749761" cy="453138"/>
          </a:xfrm>
          <a:prstGeom prst="round2DiagRect">
            <a:avLst>
              <a:gd name="adj1" fmla="val 32538"/>
              <a:gd name="adj2" fmla="val 0"/>
            </a:avLst>
          </a:prstGeom>
          <a:noFill/>
          <a:ln w="38100">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2" name="Rectangle: Diagonal Corners Rounded 51">
            <a:extLst>
              <a:ext uri="{FF2B5EF4-FFF2-40B4-BE49-F238E27FC236}">
                <a16:creationId xmlns:a16="http://schemas.microsoft.com/office/drawing/2014/main" id="{DBBF1C66-6EE0-4C6F-BA0F-A05F74B46078}"/>
              </a:ext>
            </a:extLst>
          </p:cNvPr>
          <p:cNvSpPr/>
          <p:nvPr/>
        </p:nvSpPr>
        <p:spPr>
          <a:xfrm>
            <a:off x="1049570" y="5273558"/>
            <a:ext cx="1646792" cy="730629"/>
          </a:xfrm>
          <a:prstGeom prst="round2DiagRect">
            <a:avLst>
              <a:gd name="adj1" fmla="val 32538"/>
              <a:gd name="adj2" fmla="val 0"/>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3" name="Rectangle: Diagonal Corners Rounded 52">
            <a:extLst>
              <a:ext uri="{FF2B5EF4-FFF2-40B4-BE49-F238E27FC236}">
                <a16:creationId xmlns:a16="http://schemas.microsoft.com/office/drawing/2014/main" id="{B46EAF93-DC1B-4671-AF78-71624C40730B}"/>
              </a:ext>
            </a:extLst>
          </p:cNvPr>
          <p:cNvSpPr/>
          <p:nvPr/>
        </p:nvSpPr>
        <p:spPr>
          <a:xfrm>
            <a:off x="732604" y="4262512"/>
            <a:ext cx="1980435" cy="730629"/>
          </a:xfrm>
          <a:prstGeom prst="round2DiagRect">
            <a:avLst>
              <a:gd name="adj1" fmla="val 32538"/>
              <a:gd name="adj2" fmla="val 0"/>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61" name="Group 60">
            <a:extLst>
              <a:ext uri="{FF2B5EF4-FFF2-40B4-BE49-F238E27FC236}">
                <a16:creationId xmlns:a16="http://schemas.microsoft.com/office/drawing/2014/main" id="{B4B6F1CF-DA06-4CB4-A615-9E84685B9760}"/>
              </a:ext>
            </a:extLst>
          </p:cNvPr>
          <p:cNvGrpSpPr/>
          <p:nvPr/>
        </p:nvGrpSpPr>
        <p:grpSpPr>
          <a:xfrm>
            <a:off x="5496088" y="4856876"/>
            <a:ext cx="2434409" cy="725634"/>
            <a:chOff x="5317110" y="4968160"/>
            <a:chExt cx="2605349" cy="725634"/>
          </a:xfrm>
        </p:grpSpPr>
        <p:sp>
          <p:nvSpPr>
            <p:cNvPr id="51" name="Rectangle: Diagonal Corners Rounded 50">
              <a:extLst>
                <a:ext uri="{FF2B5EF4-FFF2-40B4-BE49-F238E27FC236}">
                  <a16:creationId xmlns:a16="http://schemas.microsoft.com/office/drawing/2014/main" id="{91B4F555-EF89-4DC7-8C2D-61E77B8B546D}"/>
                </a:ext>
              </a:extLst>
            </p:cNvPr>
            <p:cNvSpPr/>
            <p:nvPr/>
          </p:nvSpPr>
          <p:spPr>
            <a:xfrm>
              <a:off x="5432348" y="4968160"/>
              <a:ext cx="2490111" cy="725634"/>
            </a:xfrm>
            <a:prstGeom prst="round2DiagRect">
              <a:avLst>
                <a:gd name="adj1" fmla="val 32538"/>
                <a:gd name="adj2" fmla="val 0"/>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7" name="TextBox 36">
              <a:extLst>
                <a:ext uri="{FF2B5EF4-FFF2-40B4-BE49-F238E27FC236}">
                  <a16:creationId xmlns:a16="http://schemas.microsoft.com/office/drawing/2014/main" id="{67467632-F2FD-490A-93FF-B4291BC82F0C}"/>
                </a:ext>
              </a:extLst>
            </p:cNvPr>
            <p:cNvSpPr txBox="1"/>
            <p:nvPr/>
          </p:nvSpPr>
          <p:spPr>
            <a:xfrm>
              <a:off x="5317110" y="5016617"/>
              <a:ext cx="2536983" cy="646331"/>
            </a:xfrm>
            <a:prstGeom prst="rect">
              <a:avLst/>
            </a:prstGeom>
            <a:noFill/>
          </p:spPr>
          <p:txBody>
            <a:bodyPr wrap="square">
              <a:spAutoFit/>
            </a:bodyPr>
            <a:lstStyle/>
            <a:p>
              <a:pPr algn="ctr"/>
              <a:r>
                <a:rPr lang="en-US" dirty="0">
                  <a:latin typeface="+mj-lt"/>
                </a:rPr>
                <a:t>Magnet measurement (under development)</a:t>
              </a:r>
              <a:endParaRPr lang="LID4096" dirty="0"/>
            </a:p>
          </p:txBody>
        </p:sp>
      </p:grpSp>
      <p:sp>
        <p:nvSpPr>
          <p:cNvPr id="4" name="Slide Number Placeholder 3">
            <a:extLst>
              <a:ext uri="{FF2B5EF4-FFF2-40B4-BE49-F238E27FC236}">
                <a16:creationId xmlns:a16="http://schemas.microsoft.com/office/drawing/2014/main" id="{8A8C04DA-E52D-4698-82B3-8523F3A0CDC5}"/>
              </a:ext>
            </a:extLst>
          </p:cNvPr>
          <p:cNvSpPr>
            <a:spLocks noGrp="1"/>
          </p:cNvSpPr>
          <p:nvPr>
            <p:ph type="sldNum" sz="quarter" idx="12"/>
          </p:nvPr>
        </p:nvSpPr>
        <p:spPr/>
        <p:txBody>
          <a:bodyPr/>
          <a:lstStyle/>
          <a:p>
            <a:fld id="{B716C8F4-20CD-364A-8A8E-DE130115B178}" type="slidenum">
              <a:rPr lang="en-GB" noProof="0" smtClean="0"/>
              <a:pPr/>
              <a:t>6</a:t>
            </a:fld>
            <a:endParaRPr lang="en-GB" noProof="0"/>
          </a:p>
        </p:txBody>
      </p:sp>
      <p:grpSp>
        <p:nvGrpSpPr>
          <p:cNvPr id="3" name="Group 2">
            <a:extLst>
              <a:ext uri="{FF2B5EF4-FFF2-40B4-BE49-F238E27FC236}">
                <a16:creationId xmlns:a16="http://schemas.microsoft.com/office/drawing/2014/main" id="{99CFBEEB-D944-4467-A171-F4B0AF9E07BF}"/>
              </a:ext>
            </a:extLst>
          </p:cNvPr>
          <p:cNvGrpSpPr/>
          <p:nvPr/>
        </p:nvGrpSpPr>
        <p:grpSpPr>
          <a:xfrm>
            <a:off x="8229547" y="211284"/>
            <a:ext cx="3985387" cy="5410977"/>
            <a:chOff x="8229547" y="211284"/>
            <a:chExt cx="3985387" cy="5410977"/>
          </a:xfrm>
        </p:grpSpPr>
        <p:pic>
          <p:nvPicPr>
            <p:cNvPr id="12" name="Picture 11">
              <a:extLst>
                <a:ext uri="{FF2B5EF4-FFF2-40B4-BE49-F238E27FC236}">
                  <a16:creationId xmlns:a16="http://schemas.microsoft.com/office/drawing/2014/main" id="{303334D8-7E43-4236-96D2-2FCB2EE46C0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229547" y="421821"/>
              <a:ext cx="3590712" cy="4720909"/>
            </a:xfrm>
            <a:prstGeom prst="rect">
              <a:avLst/>
            </a:prstGeom>
          </p:spPr>
        </p:pic>
        <p:cxnSp>
          <p:nvCxnSpPr>
            <p:cNvPr id="13" name="Straight Arrow Connector 12">
              <a:extLst>
                <a:ext uri="{FF2B5EF4-FFF2-40B4-BE49-F238E27FC236}">
                  <a16:creationId xmlns:a16="http://schemas.microsoft.com/office/drawing/2014/main" id="{25A1B43E-04F8-497B-B497-076777CF9B48}"/>
                </a:ext>
              </a:extLst>
            </p:cNvPr>
            <p:cNvCxnSpPr>
              <a:cxnSpLocks/>
            </p:cNvCxnSpPr>
            <p:nvPr/>
          </p:nvCxnSpPr>
          <p:spPr>
            <a:xfrm>
              <a:off x="9604433" y="5222677"/>
              <a:ext cx="889693" cy="0"/>
            </a:xfrm>
            <a:prstGeom prst="straightConnector1">
              <a:avLst/>
            </a:prstGeom>
            <a:ln>
              <a:solidFill>
                <a:srgbClr val="C00000"/>
              </a:solidFill>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14" name="TextBox 13">
              <a:extLst>
                <a:ext uri="{FF2B5EF4-FFF2-40B4-BE49-F238E27FC236}">
                  <a16:creationId xmlns:a16="http://schemas.microsoft.com/office/drawing/2014/main" id="{FBD80497-E18F-481F-B9D7-5214C8CFD2FC}"/>
                </a:ext>
              </a:extLst>
            </p:cNvPr>
            <p:cNvSpPr txBox="1"/>
            <p:nvPr/>
          </p:nvSpPr>
          <p:spPr>
            <a:xfrm>
              <a:off x="9671166" y="5193838"/>
              <a:ext cx="850392" cy="428423"/>
            </a:xfrm>
            <a:prstGeom prst="rect">
              <a:avLst/>
            </a:prstGeom>
            <a:noFill/>
          </p:spPr>
          <p:txBody>
            <a:bodyPr wrap="square" rtlCol="0">
              <a:spAutoFit/>
            </a:bodyPr>
            <a:lstStyle/>
            <a:p>
              <a:r>
                <a:rPr lang="sv-SE" dirty="0">
                  <a:solidFill>
                    <a:srgbClr val="C00000"/>
                  </a:solidFill>
                </a:rPr>
                <a:t>1.1 m</a:t>
              </a:r>
            </a:p>
          </p:txBody>
        </p:sp>
        <p:cxnSp>
          <p:nvCxnSpPr>
            <p:cNvPr id="15" name="Straight Arrow Connector 14">
              <a:extLst>
                <a:ext uri="{FF2B5EF4-FFF2-40B4-BE49-F238E27FC236}">
                  <a16:creationId xmlns:a16="http://schemas.microsoft.com/office/drawing/2014/main" id="{5FCC946C-C2A0-476E-A567-A9C69AF6C2F6}"/>
                </a:ext>
              </a:extLst>
            </p:cNvPr>
            <p:cNvCxnSpPr>
              <a:cxnSpLocks/>
            </p:cNvCxnSpPr>
            <p:nvPr/>
          </p:nvCxnSpPr>
          <p:spPr>
            <a:xfrm flipV="1">
              <a:off x="11464586" y="2363662"/>
              <a:ext cx="15680" cy="2335331"/>
            </a:xfrm>
            <a:prstGeom prst="straightConnector1">
              <a:avLst/>
            </a:prstGeom>
            <a:ln>
              <a:solidFill>
                <a:srgbClr val="C00000"/>
              </a:solidFill>
              <a:headEnd type="arrow" w="med" len="med"/>
              <a:tailEnd type="arrow" w="med" len="med"/>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27A1ECD0-3F4A-4CFE-AF74-9009722EAFCE}"/>
                </a:ext>
              </a:extLst>
            </p:cNvPr>
            <p:cNvCxnSpPr>
              <a:cxnSpLocks/>
            </p:cNvCxnSpPr>
            <p:nvPr/>
          </p:nvCxnSpPr>
          <p:spPr>
            <a:xfrm flipV="1">
              <a:off x="11879394" y="1796734"/>
              <a:ext cx="0" cy="2919571"/>
            </a:xfrm>
            <a:prstGeom prst="straightConnector1">
              <a:avLst/>
            </a:prstGeom>
            <a:ln>
              <a:solidFill>
                <a:srgbClr val="C00000"/>
              </a:solidFill>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CE1D9D8D-EAE0-4747-B610-68E919A0EB97}"/>
                </a:ext>
              </a:extLst>
            </p:cNvPr>
            <p:cNvSpPr txBox="1"/>
            <p:nvPr/>
          </p:nvSpPr>
          <p:spPr>
            <a:xfrm rot="5400000">
              <a:off x="11119529" y="3182198"/>
              <a:ext cx="911505" cy="428423"/>
            </a:xfrm>
            <a:prstGeom prst="rect">
              <a:avLst/>
            </a:prstGeom>
            <a:noFill/>
          </p:spPr>
          <p:txBody>
            <a:bodyPr wrap="square" rtlCol="0">
              <a:spAutoFit/>
            </a:bodyPr>
            <a:lstStyle/>
            <a:p>
              <a:r>
                <a:rPr lang="sv-SE" dirty="0">
                  <a:solidFill>
                    <a:srgbClr val="C00000"/>
                  </a:solidFill>
                </a:rPr>
                <a:t>2.65 m</a:t>
              </a:r>
            </a:p>
          </p:txBody>
        </p:sp>
        <p:sp>
          <p:nvSpPr>
            <p:cNvPr id="18" name="TextBox 17">
              <a:extLst>
                <a:ext uri="{FF2B5EF4-FFF2-40B4-BE49-F238E27FC236}">
                  <a16:creationId xmlns:a16="http://schemas.microsoft.com/office/drawing/2014/main" id="{50B2B730-2F94-4AEC-BCCC-2D432CD2FD54}"/>
                </a:ext>
              </a:extLst>
            </p:cNvPr>
            <p:cNvSpPr txBox="1"/>
            <p:nvPr/>
          </p:nvSpPr>
          <p:spPr>
            <a:xfrm rot="5400000">
              <a:off x="11544970" y="3005414"/>
              <a:ext cx="911505" cy="428423"/>
            </a:xfrm>
            <a:prstGeom prst="rect">
              <a:avLst/>
            </a:prstGeom>
            <a:noFill/>
          </p:spPr>
          <p:txBody>
            <a:bodyPr wrap="square" rtlCol="0">
              <a:spAutoFit/>
            </a:bodyPr>
            <a:lstStyle/>
            <a:p>
              <a:r>
                <a:rPr lang="sv-SE" dirty="0">
                  <a:solidFill>
                    <a:srgbClr val="C00000"/>
                  </a:solidFill>
                </a:rPr>
                <a:t>3.2 m</a:t>
              </a:r>
            </a:p>
          </p:txBody>
        </p:sp>
        <p:pic>
          <p:nvPicPr>
            <p:cNvPr id="32" name="Picture 31">
              <a:extLst>
                <a:ext uri="{FF2B5EF4-FFF2-40B4-BE49-F238E27FC236}">
                  <a16:creationId xmlns:a16="http://schemas.microsoft.com/office/drawing/2014/main" id="{C36AE4D1-5691-40E3-9DA6-2BD384EBB267}"/>
                </a:ext>
              </a:extLst>
            </p:cNvPr>
            <p:cNvPicPr>
              <a:picLocks noChangeAspect="1"/>
            </p:cNvPicPr>
            <p:nvPr/>
          </p:nvPicPr>
          <p:blipFill>
            <a:blip r:embed="rId4"/>
            <a:stretch>
              <a:fillRect/>
            </a:stretch>
          </p:blipFill>
          <p:spPr>
            <a:xfrm>
              <a:off x="11024324" y="211284"/>
              <a:ext cx="933040" cy="345210"/>
            </a:xfrm>
            <a:prstGeom prst="rect">
              <a:avLst/>
            </a:prstGeom>
          </p:spPr>
        </p:pic>
      </p:grpSp>
    </p:spTree>
    <p:extLst>
      <p:ext uri="{BB962C8B-B14F-4D97-AF65-F5344CB8AC3E}">
        <p14:creationId xmlns:p14="http://schemas.microsoft.com/office/powerpoint/2010/main" val="69033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39" grpId="0"/>
      <p:bldP spid="49" grpId="0"/>
      <p:bldP spid="50" grpId="0" animBg="1"/>
      <p:bldP spid="52" grpId="0" animBg="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B36684-F9FB-42BE-B1F7-E1A2F28BEF2C}"/>
              </a:ext>
            </a:extLst>
          </p:cNvPr>
          <p:cNvSpPr>
            <a:spLocks noGrp="1"/>
          </p:cNvSpPr>
          <p:nvPr>
            <p:ph type="sldNum" sz="quarter" idx="12"/>
          </p:nvPr>
        </p:nvSpPr>
        <p:spPr/>
        <p:txBody>
          <a:bodyPr/>
          <a:lstStyle/>
          <a:p>
            <a:fld id="{B716C8F4-20CD-364A-8A8E-DE130115B178}" type="slidenum">
              <a:rPr lang="en-GB" noProof="0" smtClean="0"/>
              <a:pPr/>
              <a:t>7</a:t>
            </a:fld>
            <a:endParaRPr lang="en-GB" noProof="0"/>
          </a:p>
        </p:txBody>
      </p:sp>
      <p:pic>
        <p:nvPicPr>
          <p:cNvPr id="14" name="Picture 13">
            <a:extLst>
              <a:ext uri="{FF2B5EF4-FFF2-40B4-BE49-F238E27FC236}">
                <a16:creationId xmlns:a16="http://schemas.microsoft.com/office/drawing/2014/main" id="{06D105FE-5D87-400B-81B2-BDC0F7F57C81}"/>
              </a:ext>
            </a:extLst>
          </p:cNvPr>
          <p:cNvPicPr>
            <a:picLocks noChangeAspect="1"/>
          </p:cNvPicPr>
          <p:nvPr/>
        </p:nvPicPr>
        <p:blipFill rotWithShape="1">
          <a:blip r:embed="rId2"/>
          <a:srcRect l="21053" r="53233" b="26581"/>
          <a:stretch/>
        </p:blipFill>
        <p:spPr>
          <a:xfrm>
            <a:off x="9196434" y="674678"/>
            <a:ext cx="1682850" cy="2702740"/>
          </a:xfrm>
          <a:prstGeom prst="rect">
            <a:avLst/>
          </a:prstGeom>
          <a:ln w="50800">
            <a:solidFill>
              <a:srgbClr val="C00000"/>
            </a:solidFill>
          </a:ln>
        </p:spPr>
      </p:pic>
      <p:sp>
        <p:nvSpPr>
          <p:cNvPr id="17" name="Title 1">
            <a:extLst>
              <a:ext uri="{FF2B5EF4-FFF2-40B4-BE49-F238E27FC236}">
                <a16:creationId xmlns:a16="http://schemas.microsoft.com/office/drawing/2014/main" id="{9C7357CD-13FD-4CF1-B90F-7E96E83A6EC3}"/>
              </a:ext>
            </a:extLst>
          </p:cNvPr>
          <p:cNvSpPr>
            <a:spLocks noGrp="1"/>
          </p:cNvSpPr>
          <p:nvPr>
            <p:ph type="title"/>
          </p:nvPr>
        </p:nvSpPr>
        <p:spPr>
          <a:xfrm>
            <a:off x="888604" y="418070"/>
            <a:ext cx="9472971" cy="716142"/>
          </a:xfrm>
        </p:spPr>
        <p:txBody>
          <a:bodyPr/>
          <a:lstStyle/>
          <a:p>
            <a:r>
              <a:rPr lang="sv-SE" dirty="0" err="1"/>
              <a:t>Gersemi</a:t>
            </a:r>
            <a:r>
              <a:rPr lang="sv-SE" dirty="0"/>
              <a:t> – The magnet </a:t>
            </a:r>
            <a:r>
              <a:rPr lang="sv-SE" dirty="0" err="1"/>
              <a:t>insert</a:t>
            </a:r>
            <a:endParaRPr lang="sv-SE" dirty="0"/>
          </a:p>
        </p:txBody>
      </p:sp>
      <p:pic>
        <p:nvPicPr>
          <p:cNvPr id="18" name="Picture 17">
            <a:extLst>
              <a:ext uri="{FF2B5EF4-FFF2-40B4-BE49-F238E27FC236}">
                <a16:creationId xmlns:a16="http://schemas.microsoft.com/office/drawing/2014/main" id="{D3D7BA48-795F-467E-B538-E9EA62D3A4B2}"/>
              </a:ext>
            </a:extLst>
          </p:cNvPr>
          <p:cNvPicPr>
            <a:picLocks noChangeAspect="1"/>
          </p:cNvPicPr>
          <p:nvPr/>
        </p:nvPicPr>
        <p:blipFill>
          <a:blip r:embed="rId3"/>
          <a:stretch>
            <a:fillRect/>
          </a:stretch>
        </p:blipFill>
        <p:spPr>
          <a:xfrm>
            <a:off x="11024324" y="211284"/>
            <a:ext cx="933040" cy="345210"/>
          </a:xfrm>
          <a:prstGeom prst="rect">
            <a:avLst/>
          </a:prstGeom>
        </p:spPr>
      </p:pic>
      <p:pic>
        <p:nvPicPr>
          <p:cNvPr id="20" name="Picture 19">
            <a:extLst>
              <a:ext uri="{FF2B5EF4-FFF2-40B4-BE49-F238E27FC236}">
                <a16:creationId xmlns:a16="http://schemas.microsoft.com/office/drawing/2014/main" id="{11217C4D-7486-48F2-849F-6BB7A5ECDF12}"/>
              </a:ext>
            </a:extLst>
          </p:cNvPr>
          <p:cNvPicPr>
            <a:picLocks noChangeAspect="1"/>
          </p:cNvPicPr>
          <p:nvPr/>
        </p:nvPicPr>
        <p:blipFill>
          <a:blip r:embed="rId4"/>
          <a:stretch>
            <a:fillRect/>
          </a:stretch>
        </p:blipFill>
        <p:spPr>
          <a:xfrm>
            <a:off x="3438905" y="1342344"/>
            <a:ext cx="5174830" cy="3881122"/>
          </a:xfrm>
          <a:prstGeom prst="rect">
            <a:avLst/>
          </a:prstGeom>
        </p:spPr>
      </p:pic>
      <p:pic>
        <p:nvPicPr>
          <p:cNvPr id="10" name="Picture 9">
            <a:extLst>
              <a:ext uri="{FF2B5EF4-FFF2-40B4-BE49-F238E27FC236}">
                <a16:creationId xmlns:a16="http://schemas.microsoft.com/office/drawing/2014/main" id="{2DD38BF8-85A4-4C97-81FC-7B304E47D7F4}"/>
              </a:ext>
            </a:extLst>
          </p:cNvPr>
          <p:cNvPicPr>
            <a:picLocks noChangeAspect="1"/>
          </p:cNvPicPr>
          <p:nvPr/>
        </p:nvPicPr>
        <p:blipFill>
          <a:blip r:embed="rId5"/>
          <a:stretch>
            <a:fillRect/>
          </a:stretch>
        </p:blipFill>
        <p:spPr>
          <a:xfrm>
            <a:off x="6514046" y="4903716"/>
            <a:ext cx="2615983" cy="1471491"/>
          </a:xfrm>
          <a:prstGeom prst="rect">
            <a:avLst/>
          </a:prstGeom>
          <a:ln w="44450">
            <a:solidFill>
              <a:srgbClr val="C00000"/>
            </a:solidFill>
          </a:ln>
        </p:spPr>
      </p:pic>
      <p:sp>
        <p:nvSpPr>
          <p:cNvPr id="21" name="Oval 20">
            <a:extLst>
              <a:ext uri="{FF2B5EF4-FFF2-40B4-BE49-F238E27FC236}">
                <a16:creationId xmlns:a16="http://schemas.microsoft.com/office/drawing/2014/main" id="{D8DA9CE1-0A40-488D-85EA-E0B7E87B719E}"/>
              </a:ext>
            </a:extLst>
          </p:cNvPr>
          <p:cNvSpPr/>
          <p:nvPr/>
        </p:nvSpPr>
        <p:spPr>
          <a:xfrm>
            <a:off x="4651018" y="3390292"/>
            <a:ext cx="745067" cy="821267"/>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Oval 21">
            <a:extLst>
              <a:ext uri="{FF2B5EF4-FFF2-40B4-BE49-F238E27FC236}">
                <a16:creationId xmlns:a16="http://schemas.microsoft.com/office/drawing/2014/main" id="{DB330C1C-055A-4D79-8595-EBCE3681163A}"/>
              </a:ext>
            </a:extLst>
          </p:cNvPr>
          <p:cNvSpPr/>
          <p:nvPr/>
        </p:nvSpPr>
        <p:spPr>
          <a:xfrm>
            <a:off x="4622707" y="4319856"/>
            <a:ext cx="745067" cy="821267"/>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24" name="Straight Arrow Connector 23">
            <a:extLst>
              <a:ext uri="{FF2B5EF4-FFF2-40B4-BE49-F238E27FC236}">
                <a16:creationId xmlns:a16="http://schemas.microsoft.com/office/drawing/2014/main" id="{D51C4DD9-D644-46C7-B445-47954E349050}"/>
              </a:ext>
            </a:extLst>
          </p:cNvPr>
          <p:cNvCxnSpPr>
            <a:cxnSpLocks/>
          </p:cNvCxnSpPr>
          <p:nvPr/>
        </p:nvCxnSpPr>
        <p:spPr>
          <a:xfrm flipV="1">
            <a:off x="9134113" y="5236078"/>
            <a:ext cx="942586" cy="1"/>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DA60E6-38F6-4A00-90D3-EE56FD6315B7}"/>
              </a:ext>
            </a:extLst>
          </p:cNvPr>
          <p:cNvCxnSpPr>
            <a:cxnSpLocks/>
            <a:stCxn id="22" idx="6"/>
            <a:endCxn id="10" idx="1"/>
          </p:cNvCxnSpPr>
          <p:nvPr/>
        </p:nvCxnSpPr>
        <p:spPr>
          <a:xfrm>
            <a:off x="5367774" y="4730490"/>
            <a:ext cx="1146272" cy="908972"/>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00CC59C-13EC-4ECF-9CE4-BD9A9129B7BA}"/>
              </a:ext>
            </a:extLst>
          </p:cNvPr>
          <p:cNvCxnSpPr>
            <a:cxnSpLocks/>
            <a:stCxn id="21" idx="6"/>
            <a:endCxn id="14" idx="1"/>
          </p:cNvCxnSpPr>
          <p:nvPr/>
        </p:nvCxnSpPr>
        <p:spPr>
          <a:xfrm flipV="1">
            <a:off x="5396085" y="2026048"/>
            <a:ext cx="3800349" cy="1774878"/>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3BD10F58-8189-4806-AA77-53145690666C}"/>
              </a:ext>
            </a:extLst>
          </p:cNvPr>
          <p:cNvPicPr>
            <a:picLocks noChangeAspect="1"/>
          </p:cNvPicPr>
          <p:nvPr/>
        </p:nvPicPr>
        <p:blipFill>
          <a:blip r:embed="rId6"/>
          <a:stretch>
            <a:fillRect/>
          </a:stretch>
        </p:blipFill>
        <p:spPr>
          <a:xfrm>
            <a:off x="767920" y="1212994"/>
            <a:ext cx="2620094" cy="5081587"/>
          </a:xfrm>
          <a:prstGeom prst="rect">
            <a:avLst/>
          </a:prstGeom>
        </p:spPr>
      </p:pic>
      <p:pic>
        <p:nvPicPr>
          <p:cNvPr id="12" name="Picture 11">
            <a:extLst>
              <a:ext uri="{FF2B5EF4-FFF2-40B4-BE49-F238E27FC236}">
                <a16:creationId xmlns:a16="http://schemas.microsoft.com/office/drawing/2014/main" id="{D3FE78DE-23A3-4F57-8C95-DA3B719EB64D}"/>
              </a:ext>
            </a:extLst>
          </p:cNvPr>
          <p:cNvPicPr>
            <a:picLocks noChangeAspect="1"/>
          </p:cNvPicPr>
          <p:nvPr/>
        </p:nvPicPr>
        <p:blipFill>
          <a:blip r:embed="rId7"/>
          <a:stretch>
            <a:fillRect/>
          </a:stretch>
        </p:blipFill>
        <p:spPr>
          <a:xfrm rot="16200000">
            <a:off x="9501548" y="3766060"/>
            <a:ext cx="2932828" cy="1649715"/>
          </a:xfrm>
          <a:prstGeom prst="rect">
            <a:avLst/>
          </a:prstGeom>
          <a:ln w="53975">
            <a:solidFill>
              <a:srgbClr val="C00000"/>
            </a:solidFill>
          </a:ln>
        </p:spPr>
      </p:pic>
    </p:spTree>
    <p:extLst>
      <p:ext uri="{BB962C8B-B14F-4D97-AF65-F5344CB8AC3E}">
        <p14:creationId xmlns:p14="http://schemas.microsoft.com/office/powerpoint/2010/main" val="661206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F45D-C37D-4333-8B5B-B3E45C5C911A}"/>
              </a:ext>
            </a:extLst>
          </p:cNvPr>
          <p:cNvSpPr>
            <a:spLocks noGrp="1"/>
          </p:cNvSpPr>
          <p:nvPr>
            <p:ph type="title"/>
          </p:nvPr>
        </p:nvSpPr>
        <p:spPr>
          <a:xfrm>
            <a:off x="595400" y="291328"/>
            <a:ext cx="9472971" cy="716142"/>
          </a:xfrm>
        </p:spPr>
        <p:txBody>
          <a:bodyPr/>
          <a:lstStyle/>
          <a:p>
            <a:r>
              <a:rPr lang="sv-SE" dirty="0"/>
              <a:t>The magnet test-</a:t>
            </a:r>
            <a:r>
              <a:rPr lang="sv-SE" dirty="0" err="1"/>
              <a:t>stand</a:t>
            </a:r>
            <a:endParaRPr lang="sv-SE" dirty="0"/>
          </a:p>
        </p:txBody>
      </p:sp>
      <p:pic>
        <p:nvPicPr>
          <p:cNvPr id="12" name="Picture 2">
            <a:extLst>
              <a:ext uri="{FF2B5EF4-FFF2-40B4-BE49-F238E27FC236}">
                <a16:creationId xmlns:a16="http://schemas.microsoft.com/office/drawing/2014/main" id="{82515BC4-991D-4E0A-8425-64E458DB298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04430" y="1423598"/>
            <a:ext cx="3258375" cy="434718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1B5ADC4-6706-4FB8-8DC6-357D9AE6D86F}"/>
              </a:ext>
            </a:extLst>
          </p:cNvPr>
          <p:cNvSpPr txBox="1"/>
          <p:nvPr/>
        </p:nvSpPr>
        <p:spPr>
          <a:xfrm>
            <a:off x="8413409" y="1425829"/>
            <a:ext cx="3004349" cy="369332"/>
          </a:xfrm>
          <a:prstGeom prst="rect">
            <a:avLst/>
          </a:prstGeom>
          <a:noFill/>
        </p:spPr>
        <p:txBody>
          <a:bodyPr wrap="none" rtlCol="0">
            <a:spAutoFit/>
          </a:bodyPr>
          <a:lstStyle/>
          <a:p>
            <a:r>
              <a:rPr lang="en-US" b="1" dirty="0">
                <a:latin typeface="Work Sans" pitchFamily="2" charset="0"/>
              </a:rPr>
              <a:t>Power converters 2x2 kA</a:t>
            </a:r>
          </a:p>
        </p:txBody>
      </p:sp>
      <p:sp>
        <p:nvSpPr>
          <p:cNvPr id="14" name="TextBox 13">
            <a:extLst>
              <a:ext uri="{FF2B5EF4-FFF2-40B4-BE49-F238E27FC236}">
                <a16:creationId xmlns:a16="http://schemas.microsoft.com/office/drawing/2014/main" id="{E7329CFD-142E-4961-ADA7-E288B1915A24}"/>
              </a:ext>
            </a:extLst>
          </p:cNvPr>
          <p:cNvSpPr txBox="1"/>
          <p:nvPr/>
        </p:nvSpPr>
        <p:spPr>
          <a:xfrm>
            <a:off x="528508" y="4567233"/>
            <a:ext cx="3775922" cy="369332"/>
          </a:xfrm>
          <a:prstGeom prst="rect">
            <a:avLst/>
          </a:prstGeom>
          <a:noFill/>
        </p:spPr>
        <p:txBody>
          <a:bodyPr wrap="square" rtlCol="0">
            <a:spAutoFit/>
          </a:bodyPr>
          <a:lstStyle/>
          <a:p>
            <a:r>
              <a:rPr lang="en-US" b="1" dirty="0">
                <a:latin typeface="Work Sans" pitchFamily="2" charset="0"/>
              </a:rPr>
              <a:t>Two energy extraction units</a:t>
            </a:r>
          </a:p>
        </p:txBody>
      </p:sp>
      <p:sp>
        <p:nvSpPr>
          <p:cNvPr id="15" name="TextBox 14">
            <a:extLst>
              <a:ext uri="{FF2B5EF4-FFF2-40B4-BE49-F238E27FC236}">
                <a16:creationId xmlns:a16="http://schemas.microsoft.com/office/drawing/2014/main" id="{E375AF88-C286-4BEF-9F6F-E7903CA7D02D}"/>
              </a:ext>
            </a:extLst>
          </p:cNvPr>
          <p:cNvSpPr txBox="1"/>
          <p:nvPr/>
        </p:nvSpPr>
        <p:spPr>
          <a:xfrm>
            <a:off x="310174" y="1717158"/>
            <a:ext cx="3258375" cy="2154436"/>
          </a:xfrm>
          <a:prstGeom prst="rect">
            <a:avLst/>
          </a:prstGeom>
          <a:noFill/>
        </p:spPr>
        <p:txBody>
          <a:bodyPr wrap="square" rtlCol="0">
            <a:spAutoFit/>
          </a:bodyPr>
          <a:lstStyle/>
          <a:p>
            <a:r>
              <a:rPr lang="en-US" b="1" dirty="0">
                <a:latin typeface="Work Sans" pitchFamily="2" charset="0"/>
              </a:rPr>
              <a:t>Data acquisition and PLC</a:t>
            </a:r>
          </a:p>
          <a:p>
            <a:pPr marL="285750" indent="-285750">
              <a:spcBef>
                <a:spcPts val="600"/>
              </a:spcBef>
              <a:buFont typeface="Arial" panose="020B0604020202020204" pitchFamily="34" charset="0"/>
              <a:buChar char="•"/>
            </a:pPr>
            <a:r>
              <a:rPr lang="en-US" sz="1600" dirty="0">
                <a:latin typeface="Work Sans" pitchFamily="2" charset="0"/>
              </a:rPr>
              <a:t>48 high frequency channels</a:t>
            </a:r>
          </a:p>
          <a:p>
            <a:pPr marL="285750" indent="-285750">
              <a:spcBef>
                <a:spcPts val="600"/>
              </a:spcBef>
              <a:buFont typeface="Arial" panose="020B0604020202020204" pitchFamily="34" charset="0"/>
              <a:buChar char="•"/>
            </a:pPr>
            <a:r>
              <a:rPr lang="en-US" sz="1600" dirty="0">
                <a:latin typeface="Work Sans" pitchFamily="2" charset="0"/>
              </a:rPr>
              <a:t>72 low frequency channels</a:t>
            </a:r>
          </a:p>
          <a:p>
            <a:pPr marL="285750" indent="-285750">
              <a:spcBef>
                <a:spcPts val="600"/>
              </a:spcBef>
              <a:buFont typeface="Arial" panose="020B0604020202020204" pitchFamily="34" charset="0"/>
              <a:buChar char="•"/>
            </a:pPr>
            <a:r>
              <a:rPr lang="en-US" sz="1600" dirty="0">
                <a:latin typeface="Work Sans" pitchFamily="2" charset="0"/>
              </a:rPr>
              <a:t>1 </a:t>
            </a:r>
            <a:r>
              <a:rPr lang="en-US" sz="1600" dirty="0" err="1">
                <a:latin typeface="Work Sans" pitchFamily="2" charset="0"/>
              </a:rPr>
              <a:t>uQDS</a:t>
            </a:r>
            <a:r>
              <a:rPr lang="en-US" sz="1600" dirty="0">
                <a:latin typeface="Work Sans" pitchFamily="2" charset="0"/>
              </a:rPr>
              <a:t>, universal quench detection system for symmetric quenches</a:t>
            </a:r>
          </a:p>
          <a:p>
            <a:pPr marL="285750" indent="-285750">
              <a:spcBef>
                <a:spcPts val="600"/>
              </a:spcBef>
              <a:buFont typeface="Arial" panose="020B0604020202020204" pitchFamily="34" charset="0"/>
              <a:buChar char="•"/>
            </a:pPr>
            <a:r>
              <a:rPr lang="en-US" sz="1600" dirty="0">
                <a:latin typeface="Work Sans" pitchFamily="2" charset="0"/>
              </a:rPr>
              <a:t>Polarity switch</a:t>
            </a:r>
          </a:p>
        </p:txBody>
      </p:sp>
      <p:cxnSp>
        <p:nvCxnSpPr>
          <p:cNvPr id="16" name="Straight Arrow Connector 15">
            <a:extLst>
              <a:ext uri="{FF2B5EF4-FFF2-40B4-BE49-F238E27FC236}">
                <a16:creationId xmlns:a16="http://schemas.microsoft.com/office/drawing/2014/main" id="{18FB2411-1FC2-4D49-873A-24D6D2DD7F16}"/>
              </a:ext>
            </a:extLst>
          </p:cNvPr>
          <p:cNvCxnSpPr>
            <a:cxnSpLocks/>
            <a:stCxn id="15" idx="3"/>
          </p:cNvCxnSpPr>
          <p:nvPr/>
        </p:nvCxnSpPr>
        <p:spPr>
          <a:xfrm>
            <a:off x="3568549" y="2794376"/>
            <a:ext cx="3050365" cy="234050"/>
          </a:xfrm>
          <a:prstGeom prst="straightConnector1">
            <a:avLst/>
          </a:prstGeom>
          <a:ln w="38100">
            <a:solidFill>
              <a:srgbClr val="C00000"/>
            </a:solidFill>
            <a:tailEnd type="triangle" w="lg" len="med"/>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751FADFB-C2C5-415B-8A9E-F6DBC5E4140F}"/>
              </a:ext>
            </a:extLst>
          </p:cNvPr>
          <p:cNvCxnSpPr>
            <a:cxnSpLocks/>
            <a:stCxn id="13" idx="1"/>
          </p:cNvCxnSpPr>
          <p:nvPr/>
        </p:nvCxnSpPr>
        <p:spPr>
          <a:xfrm flipH="1">
            <a:off x="6797605" y="1610495"/>
            <a:ext cx="1615804" cy="1609997"/>
          </a:xfrm>
          <a:prstGeom prst="straightConnector1">
            <a:avLst/>
          </a:prstGeom>
          <a:ln w="38100">
            <a:solidFill>
              <a:srgbClr val="C00000"/>
            </a:solidFill>
            <a:tailEnd type="triangle" w="lg" len="med"/>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85495774-8B11-459A-A742-15ACB3DC653A}"/>
              </a:ext>
            </a:extLst>
          </p:cNvPr>
          <p:cNvCxnSpPr>
            <a:cxnSpLocks/>
          </p:cNvCxnSpPr>
          <p:nvPr/>
        </p:nvCxnSpPr>
        <p:spPr>
          <a:xfrm flipV="1">
            <a:off x="3453826" y="3361840"/>
            <a:ext cx="2194880" cy="1205393"/>
          </a:xfrm>
          <a:prstGeom prst="straightConnector1">
            <a:avLst/>
          </a:prstGeom>
          <a:ln w="38100">
            <a:solidFill>
              <a:srgbClr val="C00000"/>
            </a:solidFill>
            <a:tailEnd type="triangle" w="lg" len="med"/>
          </a:ln>
        </p:spPr>
        <p:style>
          <a:lnRef idx="3">
            <a:schemeClr val="accent6"/>
          </a:lnRef>
          <a:fillRef idx="0">
            <a:schemeClr val="accent6"/>
          </a:fillRef>
          <a:effectRef idx="2">
            <a:schemeClr val="accent6"/>
          </a:effectRef>
          <a:fontRef idx="minor">
            <a:schemeClr val="tx1"/>
          </a:fontRef>
        </p:style>
      </p:cxnSp>
      <p:sp>
        <p:nvSpPr>
          <p:cNvPr id="19" name="TextBox 18">
            <a:extLst>
              <a:ext uri="{FF2B5EF4-FFF2-40B4-BE49-F238E27FC236}">
                <a16:creationId xmlns:a16="http://schemas.microsoft.com/office/drawing/2014/main" id="{CE8D8CC1-B7E6-4699-8616-A2BD97AF8D41}"/>
              </a:ext>
            </a:extLst>
          </p:cNvPr>
          <p:cNvSpPr txBox="1"/>
          <p:nvPr/>
        </p:nvSpPr>
        <p:spPr>
          <a:xfrm>
            <a:off x="4709022" y="5973691"/>
            <a:ext cx="3606209" cy="307777"/>
          </a:xfrm>
          <a:prstGeom prst="rect">
            <a:avLst/>
          </a:prstGeom>
          <a:noFill/>
        </p:spPr>
        <p:txBody>
          <a:bodyPr wrap="square">
            <a:spAutoFit/>
          </a:bodyPr>
          <a:lstStyle/>
          <a:p>
            <a:r>
              <a:rPr lang="LID4096" sz="1400" i="1" dirty="0"/>
              <a:t>https://arxiv.org/abs/2108.10648</a:t>
            </a:r>
          </a:p>
        </p:txBody>
      </p:sp>
      <p:cxnSp>
        <p:nvCxnSpPr>
          <p:cNvPr id="20" name="Straight Arrow Connector 19">
            <a:extLst>
              <a:ext uri="{FF2B5EF4-FFF2-40B4-BE49-F238E27FC236}">
                <a16:creationId xmlns:a16="http://schemas.microsoft.com/office/drawing/2014/main" id="{931AD1CD-6DDD-4018-92A3-F19FA0F296ED}"/>
              </a:ext>
            </a:extLst>
          </p:cNvPr>
          <p:cNvCxnSpPr>
            <a:cxnSpLocks/>
          </p:cNvCxnSpPr>
          <p:nvPr/>
        </p:nvCxnSpPr>
        <p:spPr>
          <a:xfrm flipH="1">
            <a:off x="5548441" y="3540154"/>
            <a:ext cx="2546935" cy="1714393"/>
          </a:xfrm>
          <a:prstGeom prst="straightConnector1">
            <a:avLst/>
          </a:prstGeom>
          <a:ln w="38100">
            <a:solidFill>
              <a:srgbClr val="C00000"/>
            </a:solidFill>
            <a:tailEnd type="triangle" w="lg" len="med"/>
          </a:ln>
        </p:spPr>
        <p:style>
          <a:lnRef idx="3">
            <a:schemeClr val="accent6"/>
          </a:lnRef>
          <a:fillRef idx="0">
            <a:schemeClr val="accent6"/>
          </a:fillRef>
          <a:effectRef idx="2">
            <a:schemeClr val="accent6"/>
          </a:effectRef>
          <a:fontRef idx="minor">
            <a:schemeClr val="tx1"/>
          </a:fontRef>
        </p:style>
      </p:cxnSp>
      <p:sp>
        <p:nvSpPr>
          <p:cNvPr id="21" name="TextBox 20">
            <a:extLst>
              <a:ext uri="{FF2B5EF4-FFF2-40B4-BE49-F238E27FC236}">
                <a16:creationId xmlns:a16="http://schemas.microsoft.com/office/drawing/2014/main" id="{012CD34E-91A8-45BE-9350-F911FD22230A}"/>
              </a:ext>
            </a:extLst>
          </p:cNvPr>
          <p:cNvSpPr txBox="1"/>
          <p:nvPr/>
        </p:nvSpPr>
        <p:spPr>
          <a:xfrm>
            <a:off x="8110690" y="3182174"/>
            <a:ext cx="3494867" cy="369332"/>
          </a:xfrm>
          <a:prstGeom prst="rect">
            <a:avLst/>
          </a:prstGeom>
          <a:noFill/>
        </p:spPr>
        <p:txBody>
          <a:bodyPr wrap="none" rtlCol="0">
            <a:spAutoFit/>
          </a:bodyPr>
          <a:lstStyle/>
          <a:p>
            <a:r>
              <a:rPr lang="en-US" dirty="0">
                <a:latin typeface="Work Sans" pitchFamily="2" charset="0"/>
              </a:rPr>
              <a:t>Magnet insert, fully equipped</a:t>
            </a:r>
          </a:p>
        </p:txBody>
      </p:sp>
      <p:sp>
        <p:nvSpPr>
          <p:cNvPr id="22" name="TextBox 21">
            <a:extLst>
              <a:ext uri="{FF2B5EF4-FFF2-40B4-BE49-F238E27FC236}">
                <a16:creationId xmlns:a16="http://schemas.microsoft.com/office/drawing/2014/main" id="{0E7EE501-7734-4FF9-ADEE-9EDFC8789610}"/>
              </a:ext>
            </a:extLst>
          </p:cNvPr>
          <p:cNvSpPr txBox="1"/>
          <p:nvPr/>
        </p:nvSpPr>
        <p:spPr>
          <a:xfrm>
            <a:off x="8437861" y="4304115"/>
            <a:ext cx="3256392" cy="646331"/>
          </a:xfrm>
          <a:prstGeom prst="rect">
            <a:avLst/>
          </a:prstGeom>
          <a:solidFill>
            <a:schemeClr val="bg2"/>
          </a:solidFill>
        </p:spPr>
        <p:txBody>
          <a:bodyPr wrap="square" rtlCol="0">
            <a:spAutoFit/>
          </a:bodyPr>
          <a:lstStyle/>
          <a:p>
            <a:r>
              <a:rPr lang="sv-SE" i="1" dirty="0">
                <a:latin typeface="Work Sans" pitchFamily="2" charset="0"/>
              </a:rPr>
              <a:t>Software for the DAQ system </a:t>
            </a:r>
            <a:r>
              <a:rPr lang="sv-SE" i="1" dirty="0" err="1">
                <a:latin typeface="Work Sans" pitchFamily="2" charset="0"/>
              </a:rPr>
              <a:t>provided</a:t>
            </a:r>
            <a:r>
              <a:rPr lang="sv-SE" i="1" dirty="0">
                <a:latin typeface="Work Sans" pitchFamily="2" charset="0"/>
              </a:rPr>
              <a:t> by CERN</a:t>
            </a:r>
          </a:p>
        </p:txBody>
      </p:sp>
      <p:sp>
        <p:nvSpPr>
          <p:cNvPr id="5" name="Slide Number Placeholder 4">
            <a:extLst>
              <a:ext uri="{FF2B5EF4-FFF2-40B4-BE49-F238E27FC236}">
                <a16:creationId xmlns:a16="http://schemas.microsoft.com/office/drawing/2014/main" id="{FDEE8CEC-7A48-4D6D-96D0-511A4E96D15F}"/>
              </a:ext>
            </a:extLst>
          </p:cNvPr>
          <p:cNvSpPr>
            <a:spLocks noGrp="1"/>
          </p:cNvSpPr>
          <p:nvPr>
            <p:ph type="sldNum" sz="quarter" idx="12"/>
          </p:nvPr>
        </p:nvSpPr>
        <p:spPr/>
        <p:txBody>
          <a:bodyPr/>
          <a:lstStyle/>
          <a:p>
            <a:fld id="{B716C8F4-20CD-364A-8A8E-DE130115B178}" type="slidenum">
              <a:rPr lang="en-GB" noProof="0" smtClean="0"/>
              <a:pPr/>
              <a:t>8</a:t>
            </a:fld>
            <a:endParaRPr lang="en-GB" noProof="0"/>
          </a:p>
        </p:txBody>
      </p:sp>
      <p:pic>
        <p:nvPicPr>
          <p:cNvPr id="23" name="Picture 22">
            <a:extLst>
              <a:ext uri="{FF2B5EF4-FFF2-40B4-BE49-F238E27FC236}">
                <a16:creationId xmlns:a16="http://schemas.microsoft.com/office/drawing/2014/main" id="{8FE431E9-FEE4-4002-8D23-1603C99B7068}"/>
              </a:ext>
            </a:extLst>
          </p:cNvPr>
          <p:cNvPicPr>
            <a:picLocks noChangeAspect="1"/>
          </p:cNvPicPr>
          <p:nvPr/>
        </p:nvPicPr>
        <p:blipFill>
          <a:blip r:embed="rId3"/>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2604763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99B4882-46F0-4D1D-9C93-B6C698F8C48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0890" y="1197729"/>
            <a:ext cx="11710219" cy="5098360"/>
          </a:xfrm>
          <a:prstGeom prst="rect">
            <a:avLst/>
          </a:prstGeom>
        </p:spPr>
      </p:pic>
      <p:sp>
        <p:nvSpPr>
          <p:cNvPr id="3" name="Slide Number Placeholder 2">
            <a:extLst>
              <a:ext uri="{FF2B5EF4-FFF2-40B4-BE49-F238E27FC236}">
                <a16:creationId xmlns:a16="http://schemas.microsoft.com/office/drawing/2014/main" id="{1B6D9AEE-48B4-4F1C-9299-C6CA02B9A131}"/>
              </a:ext>
            </a:extLst>
          </p:cNvPr>
          <p:cNvSpPr>
            <a:spLocks noGrp="1"/>
          </p:cNvSpPr>
          <p:nvPr>
            <p:ph type="sldNum" sz="quarter" idx="12"/>
          </p:nvPr>
        </p:nvSpPr>
        <p:spPr/>
        <p:txBody>
          <a:bodyPr/>
          <a:lstStyle/>
          <a:p>
            <a:fld id="{B716C8F4-20CD-364A-8A8E-DE130115B178}" type="slidenum">
              <a:rPr lang="en-GB" noProof="0" smtClean="0"/>
              <a:pPr/>
              <a:t>9</a:t>
            </a:fld>
            <a:endParaRPr lang="en-GB" noProof="0"/>
          </a:p>
        </p:txBody>
      </p:sp>
      <p:sp>
        <p:nvSpPr>
          <p:cNvPr id="9" name="Title 1">
            <a:extLst>
              <a:ext uri="{FF2B5EF4-FFF2-40B4-BE49-F238E27FC236}">
                <a16:creationId xmlns:a16="http://schemas.microsoft.com/office/drawing/2014/main" id="{735EB912-09AC-4CA7-9EEC-07B62FE0AB77}"/>
              </a:ext>
            </a:extLst>
          </p:cNvPr>
          <p:cNvSpPr>
            <a:spLocks noGrp="1"/>
          </p:cNvSpPr>
          <p:nvPr>
            <p:ph type="title"/>
          </p:nvPr>
        </p:nvSpPr>
        <p:spPr>
          <a:xfrm>
            <a:off x="595400" y="291328"/>
            <a:ext cx="9472971" cy="716142"/>
          </a:xfrm>
        </p:spPr>
        <p:txBody>
          <a:bodyPr/>
          <a:lstStyle/>
          <a:p>
            <a:r>
              <a:rPr lang="sv-SE" dirty="0"/>
              <a:t>The magnet test-</a:t>
            </a:r>
            <a:r>
              <a:rPr lang="sv-SE" dirty="0" err="1"/>
              <a:t>stand</a:t>
            </a:r>
            <a:endParaRPr lang="sv-SE" dirty="0"/>
          </a:p>
        </p:txBody>
      </p:sp>
      <p:pic>
        <p:nvPicPr>
          <p:cNvPr id="5" name="Picture 4">
            <a:extLst>
              <a:ext uri="{FF2B5EF4-FFF2-40B4-BE49-F238E27FC236}">
                <a16:creationId xmlns:a16="http://schemas.microsoft.com/office/drawing/2014/main" id="{C43285D7-353E-41EB-AAB1-433D48B2A02E}"/>
              </a:ext>
            </a:extLst>
          </p:cNvPr>
          <p:cNvPicPr>
            <a:picLocks noChangeAspect="1"/>
          </p:cNvPicPr>
          <p:nvPr/>
        </p:nvPicPr>
        <p:blipFill>
          <a:blip r:embed="rId3"/>
          <a:stretch>
            <a:fillRect/>
          </a:stretch>
        </p:blipFill>
        <p:spPr>
          <a:xfrm>
            <a:off x="11024324" y="211284"/>
            <a:ext cx="933040" cy="345210"/>
          </a:xfrm>
          <a:prstGeom prst="rect">
            <a:avLst/>
          </a:prstGeom>
        </p:spPr>
      </p:pic>
    </p:spTree>
    <p:extLst>
      <p:ext uri="{BB962C8B-B14F-4D97-AF65-F5344CB8AC3E}">
        <p14:creationId xmlns:p14="http://schemas.microsoft.com/office/powerpoint/2010/main" val="2842569744"/>
      </p:ext>
    </p:extLst>
  </p:cSld>
  <p:clrMapOvr>
    <a:masterClrMapping/>
  </p:clrMapOvr>
</p:sld>
</file>

<file path=ppt/theme/theme1.xml><?xml version="1.0" encoding="utf-8"?>
<a:theme xmlns:a="http://schemas.openxmlformats.org/drawingml/2006/main" name="UU theme WHIT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51517022-6A04-3047-861F-6202F67E6C4C}"/>
    </a:ext>
  </a:extLst>
</a:theme>
</file>

<file path=ppt/theme/theme2.xml><?xml version="1.0" encoding="utf-8"?>
<a:theme xmlns:a="http://schemas.openxmlformats.org/drawingml/2006/main" name="UU theme LIGHT GREY">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06400D09-BFF6-9D49-A0E5-E1E12BD6C29E}"/>
    </a:ext>
  </a:extLst>
</a:theme>
</file>

<file path=ppt/theme/theme3.xml><?xml version="1.0" encoding="utf-8"?>
<a:theme xmlns:a="http://schemas.openxmlformats.org/drawingml/2006/main" name="UU theme DARK GREY (NB: for the Humanities Theatr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B4C2C5B9-C070-F341-A63E-5A627FE14C01}"/>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UU_template_2024-05-02</Template>
  <TotalTime>1582</TotalTime>
  <Words>837</Words>
  <Application>Microsoft Office PowerPoint</Application>
  <PresentationFormat>Widescreen</PresentationFormat>
  <Paragraphs>143</Paragraphs>
  <Slides>15</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15</vt:i4>
      </vt:variant>
    </vt:vector>
  </HeadingPairs>
  <TitlesOfParts>
    <vt:vector size="28" baseType="lpstr">
      <vt:lpstr>DokChampa</vt:lpstr>
      <vt:lpstr>等线</vt:lpstr>
      <vt:lpstr>Work Sans Medium</vt:lpstr>
      <vt:lpstr>Work Sans SemiBold</vt:lpstr>
      <vt:lpstr>Times New Roman</vt:lpstr>
      <vt:lpstr>Calibri Light</vt:lpstr>
      <vt:lpstr>Wingdings</vt:lpstr>
      <vt:lpstr>Work Sans</vt:lpstr>
      <vt:lpstr>Arial</vt:lpstr>
      <vt:lpstr>Calibri</vt:lpstr>
      <vt:lpstr>UU theme WHITE</vt:lpstr>
      <vt:lpstr>UU theme LIGHT GREY</vt:lpstr>
      <vt:lpstr>UU theme DARK GREY (NB: for the Humanities Theatre)</vt:lpstr>
      <vt:lpstr>PowerPoint Presentation</vt:lpstr>
      <vt:lpstr>Status update from the  FREIA Laboratory</vt:lpstr>
      <vt:lpstr>Outline</vt:lpstr>
      <vt:lpstr>FREIA Facility for Research Instrumentation and Accelerator Development </vt:lpstr>
      <vt:lpstr>PowerPoint Presentation</vt:lpstr>
      <vt:lpstr>Gersemi</vt:lpstr>
      <vt:lpstr>Gersemi – The magnet insert</vt:lpstr>
      <vt:lpstr>The magnet test-stand</vt:lpstr>
      <vt:lpstr>The magnet test-stand</vt:lpstr>
      <vt:lpstr>Magnet testing at FREIA</vt:lpstr>
      <vt:lpstr>SuShi: Superconducting Shield</vt:lpstr>
      <vt:lpstr>Magnetic measurement with anticryostat</vt:lpstr>
      <vt:lpstr>Magnet R&amp;D</vt:lpstr>
      <vt:lpstr>PowerPoint Presentation</vt:lpstr>
      <vt:lpstr>SuShi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Maja Olvegård</dc:creator>
  <cp:lastModifiedBy>Rocio Santiago Kern</cp:lastModifiedBy>
  <cp:revision>50</cp:revision>
  <dcterms:created xsi:type="dcterms:W3CDTF">2025-03-24T15:02:43Z</dcterms:created>
  <dcterms:modified xsi:type="dcterms:W3CDTF">2025-03-31T20:08:10Z</dcterms:modified>
</cp:coreProperties>
</file>