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2" r:id="rId5"/>
    <p:sldId id="269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00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1018" y="93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138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57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683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8598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700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17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07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188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9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43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070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78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8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19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866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051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FCEB87F-734D-4103-B3F4-1AF2314634D7}" type="datetimeFigureOut">
              <a:rPr lang="en-US" smtClean="0"/>
              <a:t>3/31/2025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E74542C-3226-44CA-95E6-4009874ACA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34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ilumilhc.web.cern.ch/article/upcoming-online-training-superconducting-magnet-test-stands-magnet-protections-and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73D6B7-7469-BF75-F995-DF14226D5B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Lectures on Superconducting Magnet Test Stands, Magnet Protections and Diagnostics</a:t>
            </a: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044A65-AD25-7340-5251-70C56CF7AF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M. Bajko &amp; H. Bajas</a:t>
            </a:r>
          </a:p>
        </p:txBody>
      </p:sp>
    </p:spTree>
    <p:extLst>
      <p:ext uri="{BB962C8B-B14F-4D97-AF65-F5344CB8AC3E}">
        <p14:creationId xmlns:p14="http://schemas.microsoft.com/office/powerpoint/2010/main" val="2279665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BF6E6AA-D70C-1841-D6F9-8628AB5B99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500" y="1462667"/>
            <a:ext cx="9919000" cy="31109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BB18D7C-B785-2C05-997B-46480B877EF1}"/>
              </a:ext>
            </a:extLst>
          </p:cNvPr>
          <p:cNvSpPr txBox="1"/>
          <p:nvPr/>
        </p:nvSpPr>
        <p:spPr>
          <a:xfrm>
            <a:off x="4047067" y="5588015"/>
            <a:ext cx="5883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Initiated after the 4</a:t>
            </a:r>
            <a:r>
              <a:rPr lang="en-US" sz="2800" baseline="30000" dirty="0"/>
              <a:t>th</a:t>
            </a:r>
            <a:r>
              <a:rPr lang="en-US" sz="2800" dirty="0"/>
              <a:t> SMTF workshop </a:t>
            </a:r>
          </a:p>
        </p:txBody>
      </p:sp>
    </p:spTree>
    <p:extLst>
      <p:ext uri="{BB962C8B-B14F-4D97-AF65-F5344CB8AC3E}">
        <p14:creationId xmlns:p14="http://schemas.microsoft.com/office/powerpoint/2010/main" val="2626901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ircular diagram of a magnet test&#10;&#10;AI-generated content may be incorrect.">
            <a:extLst>
              <a:ext uri="{FF2B5EF4-FFF2-40B4-BE49-F238E27FC236}">
                <a16:creationId xmlns:a16="http://schemas.microsoft.com/office/drawing/2014/main" id="{0965554F-9914-4475-FB6B-5853BE10B4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1" y="1288673"/>
            <a:ext cx="8087717" cy="4463535"/>
          </a:xfrm>
          <a:prstGeom prst="rect">
            <a:avLst/>
          </a:prstGeom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496EA5F4-2BA6-5408-8FF8-D7C43FDAEAD6}"/>
              </a:ext>
            </a:extLst>
          </p:cNvPr>
          <p:cNvSpPr txBox="1"/>
          <p:nvPr/>
        </p:nvSpPr>
        <p:spPr>
          <a:xfrm>
            <a:off x="8539677" y="1320731"/>
            <a:ext cx="3078087" cy="42165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ZOOM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30 May -12 June .2023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CET 16h30-18h30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 lectures</a:t>
            </a:r>
          </a:p>
          <a:p>
            <a:pPr defTabSz="539496">
              <a:spcAft>
                <a:spcPts val="600"/>
              </a:spcAft>
            </a:pPr>
            <a:endParaRPr lang="en-GB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539496">
              <a:spcAft>
                <a:spcPts val="600"/>
              </a:spcAft>
            </a:pPr>
            <a:endParaRPr lang="en-GB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539496">
              <a:spcAft>
                <a:spcPts val="600"/>
              </a:spcAft>
            </a:pPr>
            <a:endParaRPr lang="en-GB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Organisers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M. Bajko CERN/ H.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Bajas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EPFL</a:t>
            </a:r>
          </a:p>
          <a:p>
            <a:pPr defTabSz="539496">
              <a:spcAft>
                <a:spcPts val="600"/>
              </a:spcAft>
            </a:pPr>
            <a:endParaRPr lang="en-GB" sz="16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Support @ CERN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N. Heredia Garcia CERN</a:t>
            </a:r>
          </a:p>
          <a:p>
            <a:pPr defTabSz="539496">
              <a:spcAft>
                <a:spcPts val="600"/>
              </a:spcAft>
            </a:pP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I. Garcia </a:t>
            </a:r>
            <a:r>
              <a:rPr lang="en-GB" sz="16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Obrero</a:t>
            </a:r>
            <a:r>
              <a:rPr lang="en-GB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CERN</a:t>
            </a:r>
            <a:endParaRPr lang="en-GB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95FE80-4931-9A60-C4C9-3EBC0C662B4C}"/>
              </a:ext>
            </a:extLst>
          </p:cNvPr>
          <p:cNvSpPr txBox="1"/>
          <p:nvPr/>
        </p:nvSpPr>
        <p:spPr>
          <a:xfrm>
            <a:off x="3124200" y="6243935"/>
            <a:ext cx="90678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3"/>
              </a:rPr>
              <a:t>Upcoming online training on Superconducting Magnet test stands, Magnet protections and Diagnostics | High Luminosity LHC Project</a:t>
            </a:r>
            <a:endParaRPr 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F6B33B-3AC3-BCD3-C092-1D40A43132FA}"/>
              </a:ext>
            </a:extLst>
          </p:cNvPr>
          <p:cNvSpPr txBox="1"/>
          <p:nvPr/>
        </p:nvSpPr>
        <p:spPr>
          <a:xfrm>
            <a:off x="55878" y="5804922"/>
            <a:ext cx="117094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https://indico.cern.ch/event/1281454/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904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DDFD455-1830-2D22-C554-4B9123AD35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"/>
            <a:ext cx="4475924" cy="46841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74C5411-2A64-B65F-00E9-DBE0A0CAD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7241" y="1584960"/>
            <a:ext cx="4581833" cy="46841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EE36D6-7DAA-C337-EC33-CE65C371E85F}"/>
              </a:ext>
            </a:extLst>
          </p:cNvPr>
          <p:cNvSpPr txBox="1"/>
          <p:nvPr/>
        </p:nvSpPr>
        <p:spPr>
          <a:xfrm>
            <a:off x="4663440" y="432554"/>
            <a:ext cx="7376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20 lectures over two week dealing with all aspect of magnet testing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425979-8924-47DC-6D5F-411352D2B4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6194" y="1147907"/>
            <a:ext cx="4056246" cy="468410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044B9E7-244F-D3F0-FAA4-EF25A93FE1B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5915"/>
          <a:stretch/>
        </p:blipFill>
        <p:spPr>
          <a:xfrm>
            <a:off x="7846194" y="5857588"/>
            <a:ext cx="4056246" cy="87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9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1B75-BE3E-C354-3C15-7A2628AC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739" y="584088"/>
            <a:ext cx="10363200" cy="731439"/>
          </a:xfrm>
        </p:spPr>
        <p:txBody>
          <a:bodyPr>
            <a:normAutofit/>
          </a:bodyPr>
          <a:lstStyle/>
          <a:p>
            <a:r>
              <a:rPr lang="en-GB" sz="3200" dirty="0"/>
              <a:t>STATISTICS OF THE LECTURERS-RECORDS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421A8AED-47AF-35C8-5AD0-E631D4C0DB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 rot="5400000">
            <a:off x="-1109212" y="5270603"/>
            <a:ext cx="2662729" cy="182880"/>
          </a:xfrm>
        </p:spPr>
        <p:txBody>
          <a:bodyPr/>
          <a:lstStyle/>
          <a:p>
            <a:fld id="{CCCD430D-91DC-4D42-9334-7CE3BE393B97}" type="datetime1">
              <a:rPr lang="de-CH" smtClean="0"/>
              <a:t>31.03.2025</a:t>
            </a:fld>
            <a:endParaRPr lang="en-US" dirty="0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5047E4D-2F1C-0BEE-2707-6DBC61AA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5400000">
            <a:off x="-820032" y="1115337"/>
            <a:ext cx="2084372" cy="182881"/>
          </a:xfrm>
        </p:spPr>
        <p:txBody>
          <a:bodyPr/>
          <a:lstStyle/>
          <a:p>
            <a:r>
              <a:rPr lang="en-US"/>
              <a:t>M. Bajko TETM 26th June 2023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B558749E-A216-FABD-731C-C1350050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0CD32-A6C8-4BA5-B3DF-D8325E32CAA4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 descr="A screen shot of a graph&#10;&#10;Description automatically generated with medium confidence">
            <a:extLst>
              <a:ext uri="{FF2B5EF4-FFF2-40B4-BE49-F238E27FC236}">
                <a16:creationId xmlns:a16="http://schemas.microsoft.com/office/drawing/2014/main" id="{19218822-CF44-84E8-7093-60DF113DAC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93" y="1456747"/>
            <a:ext cx="4314950" cy="4817165"/>
          </a:xfrm>
          <a:prstGeom prst="rect">
            <a:avLst/>
          </a:prstGeom>
        </p:spPr>
      </p:pic>
      <p:pic>
        <p:nvPicPr>
          <p:cNvPr id="15" name="Picture 14" descr="A picture containing text, person, screenshot, human face&#10;&#10;Description automatically generated">
            <a:extLst>
              <a:ext uri="{FF2B5EF4-FFF2-40B4-BE49-F238E27FC236}">
                <a16:creationId xmlns:a16="http://schemas.microsoft.com/office/drawing/2014/main" id="{E2BA589B-0685-F4C7-C696-60EE59DC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227" y="1437365"/>
            <a:ext cx="6417438" cy="3871756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A7A03958-D79A-3F65-7D8F-75BEA2BF1CDC}"/>
              </a:ext>
            </a:extLst>
          </p:cNvPr>
          <p:cNvGraphicFramePr>
            <a:graphicFrameLocks noGrp="1"/>
          </p:cNvGraphicFramePr>
          <p:nvPr/>
        </p:nvGraphicFramePr>
        <p:xfrm>
          <a:off x="2076694" y="1934817"/>
          <a:ext cx="3449464" cy="31071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6694">
                  <a:extLst>
                    <a:ext uri="{9D8B030D-6E8A-4147-A177-3AD203B41FA5}">
                      <a16:colId xmlns:a16="http://schemas.microsoft.com/office/drawing/2014/main" val="3152080562"/>
                    </a:ext>
                  </a:extLst>
                </a:gridCol>
                <a:gridCol w="859454">
                  <a:extLst>
                    <a:ext uri="{9D8B030D-6E8A-4147-A177-3AD203B41FA5}">
                      <a16:colId xmlns:a16="http://schemas.microsoft.com/office/drawing/2014/main" val="59959814"/>
                    </a:ext>
                  </a:extLst>
                </a:gridCol>
                <a:gridCol w="931658">
                  <a:extLst>
                    <a:ext uri="{9D8B030D-6E8A-4147-A177-3AD203B41FA5}">
                      <a16:colId xmlns:a16="http://schemas.microsoft.com/office/drawing/2014/main" val="1283568459"/>
                    </a:ext>
                  </a:extLst>
                </a:gridCol>
                <a:gridCol w="931658">
                  <a:extLst>
                    <a:ext uri="{9D8B030D-6E8A-4147-A177-3AD203B41FA5}">
                      <a16:colId xmlns:a16="http://schemas.microsoft.com/office/drawing/2014/main" val="1332525000"/>
                    </a:ext>
                  </a:extLst>
                </a:gridCol>
              </a:tblGrid>
              <a:tr h="1488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First Name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Last Name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Affiliation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u="none" strike="noStrike">
                          <a:effectLst/>
                        </a:rPr>
                        <a:t>Institute Origin</a:t>
                      </a:r>
                      <a:endParaRPr lang="en-GB" sz="900" b="1" i="0" u="none" strike="noStrike">
                        <a:solidFill>
                          <a:srgbClr val="000000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 anchor="ctr"/>
                </a:tc>
                <a:extLst>
                  <a:ext uri="{0D108BD9-81ED-4DB2-BD59-A6C34878D82A}">
                    <a16:rowId xmlns:a16="http://schemas.microsoft.com/office/drawing/2014/main" val="281670743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Ezio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Todesco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612196835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Paolo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Ferracin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LBNL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USA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69072152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Philippe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Bredy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France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34943594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Jean-Marc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Poncet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France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606729853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Sandor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Feher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FNAL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USA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2872939318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Samer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Yammine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367546339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Stoyan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Stoynev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FNAL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USA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24269682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Joshi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Piyush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 dirty="0">
                          <a:effectLst/>
                        </a:rPr>
                        <a:t>BNL</a:t>
                      </a:r>
                      <a:endParaRPr lang="en-GB" sz="900" b="0" i="0" u="none" strike="noStrike" dirty="0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USA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189424124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Tiina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Salmi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Tampere University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Finland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173732994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Emmanuele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Ravaioli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855465145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Tim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Mulder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30821018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Hugo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Bajas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EPFL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Switzerland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3211387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Michael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Guinchard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71386531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Ken-ichi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Sasaki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KEK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Japan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002294124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Lucio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Fiscarelli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345049327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Maxim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Marchevsky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LBNL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USA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1014559802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Patryk Dawid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Jankowski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CERN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Int. Organization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24919712"/>
                  </a:ext>
                </a:extLst>
              </a:tr>
              <a:tr h="148877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Jean-Luc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Duchateau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CEA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France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3791567645"/>
                  </a:ext>
                </a:extLst>
              </a:tr>
              <a:tr h="139572"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Davide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Uglietti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>
                          <a:effectLst/>
                        </a:rPr>
                        <a:t>EPFL</a:t>
                      </a:r>
                      <a:endParaRPr lang="en-GB" sz="900" b="0" i="0" u="none" strike="noStrike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900" u="none" strike="noStrike" dirty="0">
                          <a:effectLst/>
                        </a:rPr>
                        <a:t>Switzerland</a:t>
                      </a:r>
                      <a:endParaRPr lang="en-GB" sz="900" b="0" i="0" u="none" strike="noStrike" dirty="0">
                        <a:solidFill>
                          <a:srgbClr val="555555"/>
                        </a:solidFill>
                        <a:effectLst/>
                        <a:latin typeface="Roboto" panose="02000000000000000000" pitchFamily="2" charset="0"/>
                      </a:endParaRPr>
                    </a:p>
                  </a:txBody>
                  <a:tcPr marL="7954" marR="7954" marT="7954" marB="0"/>
                </a:tc>
                <a:extLst>
                  <a:ext uri="{0D108BD9-81ED-4DB2-BD59-A6C34878D82A}">
                    <a16:rowId xmlns:a16="http://schemas.microsoft.com/office/drawing/2014/main" val="4192376361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7F7794D6-E940-2715-3246-7AA971541C59}"/>
              </a:ext>
            </a:extLst>
          </p:cNvPr>
          <p:cNvSpPr txBox="1"/>
          <p:nvPr/>
        </p:nvSpPr>
        <p:spPr>
          <a:xfrm>
            <a:off x="5669227" y="5362043"/>
            <a:ext cx="56074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Ex. Lecture given by </a:t>
            </a:r>
            <a:r>
              <a:rPr lang="en-GB" dirty="0" err="1"/>
              <a:t>Dr.</a:t>
            </a:r>
            <a:r>
              <a:rPr lang="en-GB" dirty="0"/>
              <a:t> H. </a:t>
            </a:r>
            <a:r>
              <a:rPr lang="en-GB" dirty="0" err="1"/>
              <a:t>Bajas</a:t>
            </a:r>
            <a:r>
              <a:rPr lang="en-GB" dirty="0"/>
              <a:t> EPFL on </a:t>
            </a:r>
          </a:p>
          <a:p>
            <a:r>
              <a:rPr lang="en-GB" dirty="0" err="1"/>
              <a:t>Fiber</a:t>
            </a:r>
            <a:r>
              <a:rPr lang="en-GB" dirty="0"/>
              <a:t> Optic Sensors for temperature monitoring and quench detection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50FE247-821C-14AC-DC71-D7274586CAF8}"/>
              </a:ext>
            </a:extLst>
          </p:cNvPr>
          <p:cNvSpPr txBox="1"/>
          <p:nvPr/>
        </p:nvSpPr>
        <p:spPr>
          <a:xfrm>
            <a:off x="7421217" y="4874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223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F71B75-BE3E-C354-3C15-7A2628ACE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5283" y="548036"/>
            <a:ext cx="6758610" cy="1187570"/>
          </a:xfrm>
        </p:spPr>
        <p:txBody>
          <a:bodyPr>
            <a:normAutofit fontScale="90000"/>
          </a:bodyPr>
          <a:lstStyle/>
          <a:p>
            <a:r>
              <a:rPr lang="en-GB" dirty="0"/>
              <a:t>STATISTICS OF THE STUDENTS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CE4B267-BE22-C2A1-73DB-B8C4D6E799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5883910"/>
            <a:ext cx="2743200" cy="365125"/>
          </a:xfrm>
        </p:spPr>
        <p:txBody>
          <a:bodyPr/>
          <a:lstStyle/>
          <a:p>
            <a:fld id="{5B8A7B90-F7B0-F646-9F1D-92FE23027624}" type="datetime1">
              <a:rPr lang="de-CH" smtClean="0"/>
              <a:t>31.03.2025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20E688A-8C25-9424-9BA3-1786FF7E2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15773" y="5996392"/>
            <a:ext cx="4040373" cy="365125"/>
          </a:xfrm>
        </p:spPr>
        <p:txBody>
          <a:bodyPr/>
          <a:lstStyle/>
          <a:p>
            <a:r>
              <a:rPr lang="en-US" dirty="0"/>
              <a:t>M. Bajko TETM 26th June 2023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BC5E06A-1A60-C159-DC9B-CCBB82053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12480" y="5883910"/>
            <a:ext cx="2743200" cy="365125"/>
          </a:xfrm>
        </p:spPr>
        <p:txBody>
          <a:bodyPr/>
          <a:lstStyle/>
          <a:p>
            <a:fld id="{A4C0CD32-A6C8-4BA5-B3DF-D8325E32CAA4}" type="slidenum">
              <a:rPr lang="en-US" smtClean="0"/>
              <a:t>6</a:t>
            </a:fld>
            <a:endParaRPr lang="en-US"/>
          </a:p>
        </p:txBody>
      </p:sp>
      <p:pic>
        <p:nvPicPr>
          <p:cNvPr id="11" name="Picture 10" descr="A picture containing plot, diagram, line, screenshot&#10;&#10;Description automatically generated">
            <a:extLst>
              <a:ext uri="{FF2B5EF4-FFF2-40B4-BE49-F238E27FC236}">
                <a16:creationId xmlns:a16="http://schemas.microsoft.com/office/drawing/2014/main" id="{90D6C06A-B097-34ED-04DD-3DF5DE1AEB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614" y="1353079"/>
            <a:ext cx="3904130" cy="47235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C169859-2B06-BA14-CBB6-412A3AB586AA}"/>
              </a:ext>
            </a:extLst>
          </p:cNvPr>
          <p:cNvSpPr txBox="1"/>
          <p:nvPr/>
        </p:nvSpPr>
        <p:spPr>
          <a:xfrm>
            <a:off x="5162012" y="1565113"/>
            <a:ext cx="2653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240 Registered Students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EC2783-950D-0F7F-25B1-887F6EB57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9988" y="1936395"/>
            <a:ext cx="7162800" cy="4140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006843A-6D0D-A366-317E-BC446A9D600C}"/>
              </a:ext>
            </a:extLst>
          </p:cNvPr>
          <p:cNvSpPr txBox="1"/>
          <p:nvPr/>
        </p:nvSpPr>
        <p:spPr>
          <a:xfrm>
            <a:off x="5725602" y="2814099"/>
            <a:ext cx="5096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Request for academic credits </a:t>
            </a:r>
          </a:p>
          <a:p>
            <a:r>
              <a:rPr lang="en-GB" dirty="0"/>
              <a:t>is in discussion today with CERN Training Centre</a:t>
            </a:r>
          </a:p>
        </p:txBody>
      </p:sp>
      <p:pic>
        <p:nvPicPr>
          <p:cNvPr id="4" name="Picture 3" descr="A blue and orange pie chart&#10;&#10;Description automatically generated">
            <a:extLst>
              <a:ext uri="{FF2B5EF4-FFF2-40B4-BE49-F238E27FC236}">
                <a16:creationId xmlns:a16="http://schemas.microsoft.com/office/drawing/2014/main" id="{ECCFBAC6-D071-4D1F-4BAB-636B09CBAA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1904" y="1050185"/>
            <a:ext cx="3127128" cy="208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128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819907-01C3-E31F-B15B-A22545D00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928905B-F14F-BD82-4BA8-31C7F226F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098" y="1250308"/>
            <a:ext cx="11345858" cy="3124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C599FE-6C1C-A5C4-1B07-78A8656A8A7E}"/>
              </a:ext>
            </a:extLst>
          </p:cNvPr>
          <p:cNvSpPr txBox="1"/>
          <p:nvPr/>
        </p:nvSpPr>
        <p:spPr>
          <a:xfrm>
            <a:off x="3032761" y="5024135"/>
            <a:ext cx="86531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After the 5</a:t>
            </a:r>
            <a:r>
              <a:rPr lang="en-US" sz="2800" baseline="30000" dirty="0"/>
              <a:t>th</a:t>
            </a:r>
            <a:r>
              <a:rPr lang="en-US" sz="2800" dirty="0"/>
              <a:t> SMTF workshop, we will organize a new round of lectures</a:t>
            </a:r>
          </a:p>
          <a:p>
            <a:r>
              <a:rPr lang="en-US" sz="2800" dirty="0"/>
              <a:t>	</a:t>
            </a:r>
          </a:p>
          <a:p>
            <a:r>
              <a:rPr lang="en-US" sz="2800" b="1" i="1" dirty="0">
                <a:solidFill>
                  <a:srgbClr val="750046"/>
                </a:solidFill>
              </a:rPr>
              <a:t>			Save the date: 2025, from 2</a:t>
            </a:r>
            <a:r>
              <a:rPr lang="en-US" sz="2800" b="1" i="1" baseline="30000" dirty="0">
                <a:solidFill>
                  <a:srgbClr val="750046"/>
                </a:solidFill>
              </a:rPr>
              <a:t>nd</a:t>
            </a:r>
            <a:r>
              <a:rPr lang="en-US" sz="2800" b="1" i="1" dirty="0">
                <a:solidFill>
                  <a:srgbClr val="750046"/>
                </a:solidFill>
              </a:rPr>
              <a:t> to 13</a:t>
            </a:r>
            <a:r>
              <a:rPr lang="en-US" sz="2800" b="1" i="1" baseline="30000" dirty="0">
                <a:solidFill>
                  <a:srgbClr val="750046"/>
                </a:solidFill>
              </a:rPr>
              <a:t>th</a:t>
            </a:r>
            <a:r>
              <a:rPr lang="en-US" sz="2800" b="1" i="1" dirty="0">
                <a:solidFill>
                  <a:srgbClr val="750046"/>
                </a:solidFill>
              </a:rPr>
              <a:t> of June </a:t>
            </a:r>
          </a:p>
        </p:txBody>
      </p:sp>
    </p:spTree>
    <p:extLst>
      <p:ext uri="{BB962C8B-B14F-4D97-AF65-F5344CB8AC3E}">
        <p14:creationId xmlns:p14="http://schemas.microsoft.com/office/powerpoint/2010/main" val="29920916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357</TotalTime>
  <Words>292</Words>
  <Application>Microsoft Office PowerPoint</Application>
  <PresentationFormat>Widescreen</PresentationFormat>
  <Paragraphs>115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Corbel</vt:lpstr>
      <vt:lpstr>Roboto</vt:lpstr>
      <vt:lpstr>Parallax</vt:lpstr>
      <vt:lpstr>Lectures on Superconducting Magnet Test Stands, Magnet Protections and Diagnostics</vt:lpstr>
      <vt:lpstr>PowerPoint Presentation</vt:lpstr>
      <vt:lpstr>PowerPoint Presentation</vt:lpstr>
      <vt:lpstr>PowerPoint Presentation</vt:lpstr>
      <vt:lpstr>STATISTICS OF THE LECTURERS-RECORDS</vt:lpstr>
      <vt:lpstr>STATISTICS OF THE STUDENTS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Hugues Marie Alain Bajas</dc:creator>
  <cp:lastModifiedBy>Hugues Marie Alain Bajas</cp:lastModifiedBy>
  <cp:revision>2</cp:revision>
  <dcterms:created xsi:type="dcterms:W3CDTF">2025-03-31T10:02:37Z</dcterms:created>
  <dcterms:modified xsi:type="dcterms:W3CDTF">2025-03-31T16:00:33Z</dcterms:modified>
</cp:coreProperties>
</file>