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5" r:id="rId3"/>
    <p:sldId id="257" r:id="rId4"/>
    <p:sldId id="259" r:id="rId5"/>
    <p:sldId id="260" r:id="rId6"/>
    <p:sldId id="284" r:id="rId7"/>
    <p:sldId id="1382" r:id="rId8"/>
    <p:sldId id="270" r:id="rId9"/>
    <p:sldId id="1377" r:id="rId10"/>
    <p:sldId id="1378" r:id="rId11"/>
    <p:sldId id="1380" r:id="rId12"/>
    <p:sldId id="1381" r:id="rId13"/>
    <p:sldId id="267" r:id="rId14"/>
    <p:sldId id="314" r:id="rId15"/>
    <p:sldId id="277" r:id="rId16"/>
    <p:sldId id="268" r:id="rId17"/>
    <p:sldId id="278" r:id="rId18"/>
    <p:sldId id="276" r:id="rId19"/>
    <p:sldId id="283" r:id="rId20"/>
    <p:sldId id="1383" r:id="rId21"/>
    <p:sldId id="274" r:id="rId22"/>
    <p:sldId id="275" r:id="rId23"/>
    <p:sldId id="316" r:id="rId24"/>
    <p:sldId id="1384" r:id="rId25"/>
    <p:sldId id="1385" r:id="rId26"/>
    <p:sldId id="266" r:id="rId27"/>
    <p:sldId id="263" r:id="rId28"/>
    <p:sldId id="1375" r:id="rId29"/>
    <p:sldId id="1379" r:id="rId30"/>
    <p:sldId id="1376" r:id="rId31"/>
    <p:sldId id="269" r:id="rId32"/>
    <p:sldId id="272" r:id="rId33"/>
    <p:sldId id="137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3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1A0D1A-B3A5-5D9E-9CB7-73B14DAC13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89902E-BFB0-C1DF-B6C0-1469FFE2BA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FA60E-3F5F-4205-81F4-C8424FFBE90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98316F-4A18-79F2-AF58-CADEF12A3D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ATRO Accelerator Science &amp; Technology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8D9862-63C2-05FA-EE13-FD014B063B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0211E-BF1B-4394-AFB0-4B9982878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48483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ATRO Accelerator Science &amp; Technology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02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24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0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Quench detection using cryogenic electronics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5th SMTF and 3rd IDSM 2025, Bad </a:t>
            </a:r>
            <a:r>
              <a:rPr lang="en-US" dirty="0" err="1"/>
              <a:t>Zurzach</a:t>
            </a:r>
            <a:r>
              <a:rPr lang="en-US" dirty="0"/>
              <a:t>, Switzerland</a:t>
            </a:r>
          </a:p>
          <a:p>
            <a:r>
              <a:rPr lang="en-US" dirty="0"/>
              <a:t>March 31–April 4,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Piyush N Joshi</a:t>
            </a:r>
          </a:p>
          <a:p>
            <a:r>
              <a:rPr lang="en-US" dirty="0"/>
              <a:t>Soumyajit Mandal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5F1E-F58F-AD05-068E-2FC191E9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52984"/>
            <a:ext cx="8286750" cy="730429"/>
          </a:xfrm>
        </p:spPr>
        <p:txBody>
          <a:bodyPr>
            <a:normAutofit/>
          </a:bodyPr>
          <a:lstStyle/>
          <a:p>
            <a:r>
              <a:rPr lang="en-US" dirty="0"/>
              <a:t>Isolated power supply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5115E-6107-9AD5-751D-B86E0F108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5" y="1239031"/>
            <a:ext cx="2602620" cy="4207185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2: </a:t>
            </a:r>
            <a:r>
              <a:rPr lang="en-US" sz="1800" dirty="0"/>
              <a:t>Rectified power supply is used for the internal circuit. Here C5 and C6 provide filtering of the AC ripple.</a:t>
            </a:r>
          </a:p>
          <a:p>
            <a:pPr marL="0" indent="0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2D68-B989-3AB8-F8C1-D2A72194A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sz="7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6AB13-1EF9-82E6-6DE7-B74FDCCA47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5246" y="1262627"/>
            <a:ext cx="5865285" cy="477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8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7D44-AB30-1348-91B6-81A4E6A65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321995"/>
            <a:ext cx="8286750" cy="868451"/>
          </a:xfrm>
        </p:spPr>
        <p:txBody>
          <a:bodyPr/>
          <a:lstStyle/>
          <a:p>
            <a:r>
              <a:rPr lang="en-US" dirty="0"/>
              <a:t>Positive voltage regulator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D17D59-0FDD-D644-96B9-C9F0AD7AB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sz="7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59048F-A24A-D5D4-350A-16F4CDA2C2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098" y="1325407"/>
            <a:ext cx="5283697" cy="3035808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9C01895-9161-F673-A3D8-5A98E133FED5}"/>
              </a:ext>
            </a:extLst>
          </p:cNvPr>
          <p:cNvSpPr txBox="1">
            <a:spLocks/>
          </p:cNvSpPr>
          <p:nvPr/>
        </p:nvSpPr>
        <p:spPr>
          <a:xfrm>
            <a:off x="1952626" y="1325408"/>
            <a:ext cx="3003053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4: </a:t>
            </a:r>
            <a:r>
              <a:rPr lang="en-US" sz="1800" dirty="0"/>
              <a:t>The op-amp (U1) compares a scaled copy of the output voltage (VDD) to the positive reference input (</a:t>
            </a:r>
            <a:r>
              <a:rPr lang="en-US" sz="1800" dirty="0" err="1"/>
              <a:t>Vref</a:t>
            </a:r>
            <a:r>
              <a:rPr lang="en-US" sz="1800" dirty="0"/>
              <a:t>+). The result drives the gate of an NMOS (Q1) that acts as controlled resistor, i.e., a pass transistor.</a:t>
            </a:r>
          </a:p>
        </p:txBody>
      </p:sp>
    </p:spTree>
    <p:extLst>
      <p:ext uri="{BB962C8B-B14F-4D97-AF65-F5344CB8AC3E}">
        <p14:creationId xmlns:p14="http://schemas.microsoft.com/office/powerpoint/2010/main" val="1689545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8E9F-62ED-C3B5-EDAD-D8287E220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44357"/>
            <a:ext cx="8286750" cy="756308"/>
          </a:xfrm>
        </p:spPr>
        <p:txBody>
          <a:bodyPr/>
          <a:lstStyle/>
          <a:p>
            <a:r>
              <a:rPr lang="en-US" dirty="0"/>
              <a:t>Negative voltage regulator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BC5881-FE0F-02D2-2A53-01071950F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7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DC9A2A-1905-2FD0-5976-01CF575AAC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6383" y="1325408"/>
            <a:ext cx="4772270" cy="255212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C25B76C-5483-ADB5-B8D2-CFB921848B47}"/>
              </a:ext>
            </a:extLst>
          </p:cNvPr>
          <p:cNvSpPr txBox="1">
            <a:spLocks/>
          </p:cNvSpPr>
          <p:nvPr/>
        </p:nvSpPr>
        <p:spPr>
          <a:xfrm>
            <a:off x="1952625" y="1325408"/>
            <a:ext cx="3653758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5: </a:t>
            </a:r>
            <a:r>
              <a:rPr lang="en-US" sz="1800" dirty="0"/>
              <a:t>Similar to positive voltage regulator, but with </a:t>
            </a:r>
            <a:r>
              <a:rPr lang="en-US" sz="1800" dirty="0" err="1"/>
              <a:t>Vref</a:t>
            </a:r>
            <a:r>
              <a:rPr lang="en-US" sz="1800" dirty="0"/>
              <a:t>+ replaced by </a:t>
            </a:r>
            <a:r>
              <a:rPr lang="en-US" sz="1800" dirty="0" err="1"/>
              <a:t>Vref</a:t>
            </a:r>
            <a:r>
              <a:rPr lang="en-US" sz="1800" dirty="0"/>
              <a:t>-. Generates the regulated negative supply (VSS). </a:t>
            </a:r>
          </a:p>
        </p:txBody>
      </p:sp>
    </p:spTree>
    <p:extLst>
      <p:ext uri="{BB962C8B-B14F-4D97-AF65-F5344CB8AC3E}">
        <p14:creationId xmlns:p14="http://schemas.microsoft.com/office/powerpoint/2010/main" val="924042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029EE-D5C3-24DE-852E-34DCE66E7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8102"/>
            <a:ext cx="11049000" cy="715530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Fabrication of PCB for operation at 77K</a:t>
            </a:r>
          </a:p>
        </p:txBody>
      </p:sp>
      <p:pic>
        <p:nvPicPr>
          <p:cNvPr id="6" name="Content Placeholder 5" descr="A green circuit board with many wires&#10;&#10;Description automatically generated">
            <a:extLst>
              <a:ext uri="{FF2B5EF4-FFF2-40B4-BE49-F238E27FC236}">
                <a16:creationId xmlns:a16="http://schemas.microsoft.com/office/drawing/2014/main" id="{7E3D8D95-357D-2A62-76EF-4D32FC4FA0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651" r="19885"/>
          <a:stretch/>
        </p:blipFill>
        <p:spPr>
          <a:xfrm rot="5400000">
            <a:off x="314158" y="1639142"/>
            <a:ext cx="3571514" cy="180049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5F868-AB10-0382-851D-6D4FAAF7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sz="1000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6850903-D6A9-FB9A-7C55-622A1B021C44}"/>
              </a:ext>
            </a:extLst>
          </p:cNvPr>
          <p:cNvSpPr/>
          <p:nvPr/>
        </p:nvSpPr>
        <p:spPr>
          <a:xfrm rot="5400000">
            <a:off x="3046645" y="2256900"/>
            <a:ext cx="45719" cy="242866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1CE6E73-C797-CC4D-5943-51BCC95E47B4}"/>
              </a:ext>
            </a:extLst>
          </p:cNvPr>
          <p:cNvSpPr/>
          <p:nvPr/>
        </p:nvSpPr>
        <p:spPr>
          <a:xfrm rot="5400000" flipH="1">
            <a:off x="3200851" y="1305536"/>
            <a:ext cx="45719" cy="170526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6FA62A5C-F490-1EA2-30C1-F73A676B23D5}"/>
              </a:ext>
            </a:extLst>
          </p:cNvPr>
          <p:cNvSpPr/>
          <p:nvPr/>
        </p:nvSpPr>
        <p:spPr>
          <a:xfrm rot="5400000">
            <a:off x="3402262" y="2144964"/>
            <a:ext cx="45719" cy="188355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C1701E5-681E-4F05-5DA0-D8D13BA3343A}"/>
              </a:ext>
            </a:extLst>
          </p:cNvPr>
          <p:cNvSpPr/>
          <p:nvPr/>
        </p:nvSpPr>
        <p:spPr>
          <a:xfrm rot="5400000">
            <a:off x="2943614" y="2161260"/>
            <a:ext cx="45720" cy="119079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518F3C-FA3F-A37E-030E-241B0D4EF9A0}"/>
              </a:ext>
            </a:extLst>
          </p:cNvPr>
          <p:cNvSpPr txBox="1"/>
          <p:nvPr/>
        </p:nvSpPr>
        <p:spPr>
          <a:xfrm>
            <a:off x="3518046" y="25719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Isolation Barrier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23C3E8-6B9E-77C4-EB7E-8E4505CFF7A0}"/>
              </a:ext>
            </a:extLst>
          </p:cNvPr>
          <p:cNvSpPr txBox="1"/>
          <p:nvPr/>
        </p:nvSpPr>
        <p:spPr>
          <a:xfrm>
            <a:off x="4283836" y="2913536"/>
            <a:ext cx="353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Voltage Isolation capacitors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AC5675-6984-14E9-89C2-630A1D80D610}"/>
              </a:ext>
            </a:extLst>
          </p:cNvPr>
          <p:cNvSpPr txBox="1"/>
          <p:nvPr/>
        </p:nvSpPr>
        <p:spPr>
          <a:xfrm>
            <a:off x="4073842" y="1979022"/>
            <a:ext cx="333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Differential Amplifiers and ADC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BC1D44-FA6D-07B2-8182-860185F05626}"/>
              </a:ext>
            </a:extLst>
          </p:cNvPr>
          <p:cNvSpPr txBox="1"/>
          <p:nvPr/>
        </p:nvSpPr>
        <p:spPr>
          <a:xfrm>
            <a:off x="4222542" y="3332283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HV isolated regulate power supply</a:t>
            </a: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EBBE94DE-8BA0-62EC-7F78-B5786D361CFC}"/>
              </a:ext>
            </a:extLst>
          </p:cNvPr>
          <p:cNvSpPr txBox="1">
            <a:spLocks/>
          </p:cNvSpPr>
          <p:nvPr/>
        </p:nvSpPr>
        <p:spPr>
          <a:xfrm>
            <a:off x="571500" y="4449963"/>
            <a:ext cx="11291207" cy="1642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Instrumentation amplifier to amplify the differential voltage between coil monitoring points.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Amplified output digitized by an analog-to-digital converter (ADC).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Capacitively-isolated local power supply.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Capacitively-isolated digital output signals.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397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9A2E78-3A12-D969-A301-D56F262B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96116"/>
            <a:ext cx="8286750" cy="833946"/>
          </a:xfrm>
        </p:spPr>
        <p:txBody>
          <a:bodyPr/>
          <a:lstStyle/>
          <a:p>
            <a:r>
              <a:rPr lang="zh-TW" altLang="en-US" dirty="0">
                <a:ea typeface="微軟正黑體"/>
                <a:cs typeface="Arial"/>
              </a:rPr>
              <a:t>Power supply measurement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F10DB-E573-A6F1-824F-D21B45FCB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zh-TW" dirty="0"/>
          </a:p>
          <a:p>
            <a:endParaRPr 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B07EEEE-E518-F8E2-9A70-9603EAD9F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sz="75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2F9F112-0E5F-18DB-AF8D-F34D3AE30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884" y="1955784"/>
            <a:ext cx="6104229" cy="42901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16AF32-EFF1-F342-C8F9-8CEC2E43E80B}"/>
              </a:ext>
            </a:extLst>
          </p:cNvPr>
          <p:cNvSpPr txBox="1"/>
          <p:nvPr/>
        </p:nvSpPr>
        <p:spPr>
          <a:xfrm>
            <a:off x="2032958" y="1188980"/>
            <a:ext cx="8126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Design works as expected</a:t>
            </a:r>
          </a:p>
        </p:txBody>
      </p:sp>
    </p:spTree>
    <p:extLst>
      <p:ext uri="{BB962C8B-B14F-4D97-AF65-F5344CB8AC3E}">
        <p14:creationId xmlns:p14="http://schemas.microsoft.com/office/powerpoint/2010/main" val="166362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BCFEE-F94B-1A87-14E5-F8ACD5BDA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887"/>
            <a:ext cx="8286750" cy="790814"/>
          </a:xfrm>
        </p:spPr>
        <p:txBody>
          <a:bodyPr>
            <a:normAutofit fontScale="90000"/>
          </a:bodyPr>
          <a:lstStyle/>
          <a:p>
            <a:r>
              <a:rPr lang="en-US" dirty="0"/>
              <a:t>Instrumentation amplifier concept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D6FC8D-EA61-2D46-7969-DCDECD3A5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sz="7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8B8CBF8-1ECE-34A5-4A4C-5842D8AAA7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52625" y="1575695"/>
                <a:ext cx="8286750" cy="4207185"/>
              </a:xfrm>
              <a:prstGeom prst="rect">
                <a:avLst/>
              </a:prstGeom>
            </p:spPr>
            <p:txBody>
              <a:bodyPr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Inputs are buffered by the two input op-amps, resulting in high input impedance</a:t>
                </a:r>
              </a:p>
              <a:p>
                <a:r>
                  <a:rPr lang="en-US" sz="2000" dirty="0"/>
                  <a:t>Differential voltage gain: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(1+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8B8CBF8-1ECE-34A5-4A4C-5842D8AAA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625" y="1575695"/>
                <a:ext cx="8286750" cy="4207185"/>
              </a:xfrm>
              <a:prstGeom prst="rect">
                <a:avLst/>
              </a:prstGeom>
              <a:blipFill>
                <a:blip r:embed="rId2"/>
                <a:stretch>
                  <a:fillRect l="-662" t="-1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6E330205-8B7B-8AD8-912E-ADD299C6ABEC}"/>
              </a:ext>
            </a:extLst>
          </p:cNvPr>
          <p:cNvGrpSpPr/>
          <p:nvPr/>
        </p:nvGrpSpPr>
        <p:grpSpPr>
          <a:xfrm>
            <a:off x="3667958" y="2766146"/>
            <a:ext cx="4856085" cy="3214906"/>
            <a:chOff x="1837677" y="2817905"/>
            <a:chExt cx="4856085" cy="32149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190E77-7160-AD1C-2672-B439F86269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7677" y="2817905"/>
              <a:ext cx="4856085" cy="32149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CFD6035-CE5B-D27A-C795-5FD816E60394}"/>
                </a:ext>
              </a:extLst>
            </p:cNvPr>
            <p:cNvSpPr txBox="1"/>
            <p:nvPr/>
          </p:nvSpPr>
          <p:spPr>
            <a:xfrm>
              <a:off x="3453413" y="3679287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/>
                <a:t>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C4A247F-EF3A-6017-6CD6-6921EB00BD80}"/>
                </a:ext>
              </a:extLst>
            </p:cNvPr>
            <p:cNvSpPr txBox="1"/>
            <p:nvPr/>
          </p:nvSpPr>
          <p:spPr>
            <a:xfrm>
              <a:off x="3453413" y="4826843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/>
                <a:t>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38C83D-9194-2F3A-8E19-E2BF2DD18105}"/>
                </a:ext>
              </a:extLst>
            </p:cNvPr>
            <p:cNvSpPr txBox="1"/>
            <p:nvPr/>
          </p:nvSpPr>
          <p:spPr>
            <a:xfrm>
              <a:off x="4030463" y="3187077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/>
                <a:t>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BB3B22-3991-4444-8C17-C9AC76836853}"/>
                </a:ext>
              </a:extLst>
            </p:cNvPr>
            <p:cNvSpPr txBox="1"/>
            <p:nvPr/>
          </p:nvSpPr>
          <p:spPr>
            <a:xfrm>
              <a:off x="5203794" y="3187076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/>
                <a:t>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93F840B-2FA8-64BC-70C7-81CD5029BE13}"/>
                </a:ext>
              </a:extLst>
            </p:cNvPr>
            <p:cNvSpPr txBox="1"/>
            <p:nvPr/>
          </p:nvSpPr>
          <p:spPr>
            <a:xfrm>
              <a:off x="5195377" y="4926870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/>
                <a:t>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B41EBA-C58C-8FC0-2847-88ACBEB3D6A2}"/>
                </a:ext>
              </a:extLst>
            </p:cNvPr>
            <p:cNvSpPr txBox="1"/>
            <p:nvPr/>
          </p:nvSpPr>
          <p:spPr>
            <a:xfrm>
              <a:off x="4030463" y="4926870"/>
              <a:ext cx="66582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/>
                <a:t>1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C371C90-22A5-5718-3347-F41A5FF9827C}"/>
                </a:ext>
              </a:extLst>
            </p:cNvPr>
            <p:cNvSpPr/>
            <p:nvPr/>
          </p:nvSpPr>
          <p:spPr>
            <a:xfrm>
              <a:off x="3338423" y="4209691"/>
              <a:ext cx="22428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FFC484A-1895-1AFF-37D4-3BA90D3670D1}"/>
                </a:ext>
              </a:extLst>
            </p:cNvPr>
            <p:cNvSpPr txBox="1"/>
            <p:nvPr/>
          </p:nvSpPr>
          <p:spPr>
            <a:xfrm>
              <a:off x="3255258" y="4230676"/>
              <a:ext cx="19530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610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1DFF0-4151-BBC1-1314-CD39A212D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44357"/>
            <a:ext cx="8286750" cy="793749"/>
          </a:xfrm>
        </p:spPr>
        <p:txBody>
          <a:bodyPr/>
          <a:lstStyle/>
          <a:p>
            <a:r>
              <a:rPr lang="en-US" dirty="0"/>
              <a:t>Input circuit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873262-2815-CEE5-1491-D4E89C4FD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sz="7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133A47-50D6-4F05-9031-E4BDDF431A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2318" y="1524001"/>
            <a:ext cx="4666891" cy="446673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0A89DB6-F58C-3FAB-1EB9-4F6E7C8D386A}"/>
              </a:ext>
            </a:extLst>
          </p:cNvPr>
          <p:cNvSpPr txBox="1">
            <a:spLocks/>
          </p:cNvSpPr>
          <p:nvPr/>
        </p:nvSpPr>
        <p:spPr>
          <a:xfrm>
            <a:off x="1952626" y="1524001"/>
            <a:ext cx="3720681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/>
              <a:t>The voltage difference between the coil inputs (COIL_VIN+ and COIL_VIN-) is amplified by the instrumentation amplifier</a:t>
            </a:r>
          </a:p>
        </p:txBody>
      </p:sp>
    </p:spTree>
    <p:extLst>
      <p:ext uri="{BB962C8B-B14F-4D97-AF65-F5344CB8AC3E}">
        <p14:creationId xmlns:p14="http://schemas.microsoft.com/office/powerpoint/2010/main" val="3594135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10FFC-242F-ADFE-8B00-10DCA0DF9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321995"/>
            <a:ext cx="8286750" cy="782187"/>
          </a:xfrm>
        </p:spPr>
        <p:txBody>
          <a:bodyPr/>
          <a:lstStyle/>
          <a:p>
            <a:r>
              <a:rPr lang="en-US" dirty="0"/>
              <a:t>Low-pass filter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D0F5A9-420D-AF8B-1153-0445A26CD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sz="7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8B876-8C6C-F158-9578-DB16AE0D0B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4844" y="1769998"/>
            <a:ext cx="1620665" cy="34403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194465-ED87-8615-0684-1184A536A8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3190" y="1541841"/>
            <a:ext cx="3542191" cy="385618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0FB167-A02D-8C8A-2ECF-81BDD15C2CD9}"/>
              </a:ext>
            </a:extLst>
          </p:cNvPr>
          <p:cNvSpPr txBox="1">
            <a:spLocks/>
          </p:cNvSpPr>
          <p:nvPr/>
        </p:nvSpPr>
        <p:spPr>
          <a:xfrm>
            <a:off x="1952625" y="1509355"/>
            <a:ext cx="2927050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/>
              <a:t>Limits the bandwidth of the instrumentation amplifier to remove high-frequency noise and prevent aliasing, i.e., acts as anti-aliasing filter.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51276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AE528-D6C4-3F7F-B7C5-3DCA72177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176279"/>
            <a:ext cx="8286750" cy="832362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Complete instrumentation amplifier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44F34A-15BD-E80C-6486-6EE2807D98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 sz="7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3C055A-D4EA-B4E1-0D4B-783FC274EF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7279" y="1681820"/>
            <a:ext cx="8456998" cy="349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20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F3B5D-A293-BA5D-D953-1B3D83A5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44357"/>
            <a:ext cx="8286750" cy="859824"/>
          </a:xfrm>
        </p:spPr>
        <p:txBody>
          <a:bodyPr>
            <a:normAutofit/>
          </a:bodyPr>
          <a:lstStyle/>
          <a:p>
            <a:r>
              <a:rPr lang="en-US" dirty="0"/>
              <a:t>ADC and digital isolator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D72A91-7F65-240A-17B8-1200AA291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19</a:t>
            </a:fld>
            <a:endParaRPr lang="en-US" sz="75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828F8F-ADBF-AE70-4957-A9D0C8E56984}"/>
              </a:ext>
            </a:extLst>
          </p:cNvPr>
          <p:cNvSpPr txBox="1">
            <a:spLocks/>
          </p:cNvSpPr>
          <p:nvPr/>
        </p:nvSpPr>
        <p:spPr>
          <a:xfrm>
            <a:off x="1952625" y="1325408"/>
            <a:ext cx="8286750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All digital I/O </a:t>
            </a:r>
            <a:r>
              <a:rPr lang="en-US" sz="2000"/>
              <a:t>signals generated </a:t>
            </a:r>
            <a:r>
              <a:rPr lang="en-US" sz="2000" dirty="0"/>
              <a:t>by the ADC (AD7274) are passed through a capacitive digital isolator (ISO7220).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1579EB-7738-6100-DFC7-C034A1EAF5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009" y="2378075"/>
            <a:ext cx="6604987" cy="343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5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139FE-3DDA-1DB5-D824-9019863CD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79865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30C47-60FD-0E0B-6AF4-0DFF14AF4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413" y="1253057"/>
            <a:ext cx="11049000" cy="420718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Motivation. Why we need cryogenic quench detector (QD)?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Cryogenic QD versus normal QD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Implementation at 77K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Facility and Setup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Progress and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Summary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445FC-A349-F54D-8967-4D2311313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69311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B4B31B-9CA0-ECF6-5D02-A68EBC52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69" y="229394"/>
            <a:ext cx="11049000" cy="885031"/>
          </a:xfrm>
        </p:spPr>
        <p:txBody>
          <a:bodyPr>
            <a:normAutofit/>
          </a:bodyPr>
          <a:lstStyle/>
          <a:p>
            <a:r>
              <a:rPr lang="en-US" sz="4000"/>
              <a:t>Version 2: Revised board design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07205-8B94-3CCA-7BD5-B5C850B29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00163"/>
            <a:ext cx="11049000" cy="473264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Fixes design bugs, moves H-bridge into the board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Layout improvements to reduce board size (3.5” x 3.5” per channel)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53EBD8-2B54-283A-2007-42C1E62FA4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20</a:t>
            </a:fld>
            <a:endParaRPr lang="en-US" sz="10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F977D-38F8-A2E3-47DE-373D94F51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78" y="2361455"/>
            <a:ext cx="3392849" cy="34655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78FFB4-43F9-A357-5D20-C89EA4F02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61455"/>
            <a:ext cx="3400114" cy="34655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EA2EC6-1FA2-3106-409C-95DD04A85C28}"/>
              </a:ext>
            </a:extLst>
          </p:cNvPr>
          <p:cNvSpPr txBox="1"/>
          <p:nvPr/>
        </p:nvSpPr>
        <p:spPr>
          <a:xfrm>
            <a:off x="1475306" y="5877385"/>
            <a:ext cx="24509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Top side (single channel)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CDBFC-EA2B-1803-E1FE-CF92DCDE05F4}"/>
              </a:ext>
            </a:extLst>
          </p:cNvPr>
          <p:cNvSpPr txBox="1"/>
          <p:nvPr/>
        </p:nvSpPr>
        <p:spPr>
          <a:xfrm>
            <a:off x="4886100" y="5877385"/>
            <a:ext cx="2771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Bottom side (single channel)</a:t>
            </a:r>
          </a:p>
        </p:txBody>
      </p:sp>
      <p:pic>
        <p:nvPicPr>
          <p:cNvPr id="10" name="Picture 9" descr="A green circuit board with wires and screwdriver&#10;&#10;AI-generated content may be incorrect.">
            <a:extLst>
              <a:ext uri="{FF2B5EF4-FFF2-40B4-BE49-F238E27FC236}">
                <a16:creationId xmlns:a16="http://schemas.microsoft.com/office/drawing/2014/main" id="{9436A1FE-8572-A929-2BA8-D06D1185F7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032" r="18958"/>
          <a:stretch/>
        </p:blipFill>
        <p:spPr>
          <a:xfrm rot="5400000">
            <a:off x="8558853" y="2225658"/>
            <a:ext cx="3128518" cy="34001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E01D01-5DC5-7B8A-9BFA-991D48CAA677}"/>
              </a:ext>
            </a:extLst>
          </p:cNvPr>
          <p:cNvSpPr txBox="1"/>
          <p:nvPr/>
        </p:nvSpPr>
        <p:spPr>
          <a:xfrm>
            <a:off x="8617815" y="5877385"/>
            <a:ext cx="3178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Test setup (at room temperature)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C16D688-01E3-802E-700B-F475C75DD0D7}"/>
              </a:ext>
            </a:extLst>
          </p:cNvPr>
          <p:cNvGrpSpPr/>
          <p:nvPr/>
        </p:nvGrpSpPr>
        <p:grpSpPr>
          <a:xfrm>
            <a:off x="8093096" y="3063851"/>
            <a:ext cx="3301831" cy="2712878"/>
            <a:chOff x="8093096" y="3063851"/>
            <a:chExt cx="3301831" cy="27128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2F7B7B-B529-60DB-C632-C35F41E5D9E2}"/>
                </a:ext>
              </a:extLst>
            </p:cNvPr>
            <p:cNvSpPr txBox="1"/>
            <p:nvPr/>
          </p:nvSpPr>
          <p:spPr>
            <a:xfrm>
              <a:off x="9509474" y="5468952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Floating input voltage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DDD3C9-4E4C-1359-0560-BEE496624FD4}"/>
                </a:ext>
              </a:extLst>
            </p:cNvPr>
            <p:cNvSpPr txBox="1"/>
            <p:nvPr/>
          </p:nvSpPr>
          <p:spPr>
            <a:xfrm rot="16200000">
              <a:off x="7318686" y="3838261"/>
              <a:ext cx="18565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Power and data lines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630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3F0D7-458A-9155-94AD-EEC841E7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94" y="213603"/>
            <a:ext cx="11049000" cy="79187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Test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1A81C-4351-6E7A-1158-E88026B1A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005475"/>
            <a:ext cx="6856884" cy="502733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All components (power supply, amplifiers, and ADC) work perfectly at room temperature</a:t>
            </a:r>
          </a:p>
          <a:p>
            <a:pPr marL="914400" lvl="1" indent="-457200"/>
            <a:r>
              <a:rPr lang="en-US" sz="2000"/>
              <a:t>Floating input voltages were applied using a battery-operated signal generator</a:t>
            </a:r>
          </a:p>
          <a:p>
            <a:pPr marL="914400" lvl="1" indent="-457200"/>
            <a:r>
              <a:rPr lang="en-US" sz="2000"/>
              <a:t>H-bridge control signals and ADC interface (SPI) were handled by a microcontroller (Teensy 4.1)</a:t>
            </a:r>
          </a:p>
          <a:p>
            <a:pPr marL="914400" lvl="1" indent="-457200"/>
            <a:r>
              <a:rPr lang="en-US" sz="2000"/>
              <a:t>A simple data acquisition (DAQ) interface was written using the Arduino IDE</a:t>
            </a:r>
          </a:p>
          <a:p>
            <a:pPr marL="914400" lvl="1" indent="-457200"/>
            <a:r>
              <a:rPr lang="en-US" sz="2000"/>
              <a:t>Used to test the isolated ADC up to 100 </a:t>
            </a:r>
            <a:r>
              <a:rPr lang="en-US" sz="2000" err="1"/>
              <a:t>kS</a:t>
            </a:r>
            <a:r>
              <a:rPr lang="en-US" sz="2000"/>
              <a:t>/s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Cryogenic tests showed that the commercial H-bridge and digital isolators fail at 77K</a:t>
            </a:r>
          </a:p>
          <a:p>
            <a:pPr marL="914400" lvl="1" indent="-457200"/>
            <a:r>
              <a:rPr lang="en-US" sz="2000"/>
              <a:t>Need to be replaced by a custom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A0FB22-F866-278F-933F-0A69D3478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21</a:t>
            </a:fld>
            <a:endParaRPr lang="en-US" sz="1000"/>
          </a:p>
        </p:txBody>
      </p:sp>
      <p:pic>
        <p:nvPicPr>
          <p:cNvPr id="8" name="Picture 7" descr="A graph of a waveform&#10;&#10;AI-generated content may be incorrect.">
            <a:extLst>
              <a:ext uri="{FF2B5EF4-FFF2-40B4-BE49-F238E27FC236}">
                <a16:creationId xmlns:a16="http://schemas.microsoft.com/office/drawing/2014/main" id="{BBB69468-9CB7-CB8B-464A-3A6F08B87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843" y="1030049"/>
            <a:ext cx="4764157" cy="35731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3D5A61-3AB1-E08A-54FB-F6D57F590FE8}"/>
              </a:ext>
            </a:extLst>
          </p:cNvPr>
          <p:cNvSpPr txBox="1"/>
          <p:nvPr/>
        </p:nvSpPr>
        <p:spPr>
          <a:xfrm>
            <a:off x="7775848" y="4683945"/>
            <a:ext cx="4068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Digitized sine wave from the isolated ADC (acquired at room temperature)</a:t>
            </a:r>
          </a:p>
        </p:txBody>
      </p:sp>
    </p:spTree>
    <p:extLst>
      <p:ext uri="{BB962C8B-B14F-4D97-AF65-F5344CB8AC3E}">
        <p14:creationId xmlns:p14="http://schemas.microsoft.com/office/powerpoint/2010/main" val="1143912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E53AB-9577-A738-253E-38BB290B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94" y="213604"/>
            <a:ext cx="11049000" cy="866516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H bridge using discrete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E658C-F7B8-0714-E635-F5575FDFC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7225"/>
            <a:ext cx="11343692" cy="336241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Custom H-bridge and digital isolator circuits were designed</a:t>
            </a:r>
          </a:p>
          <a:p>
            <a:pPr marL="914400" lvl="1" indent="-457200"/>
            <a:r>
              <a:rPr lang="en-US" dirty="0"/>
              <a:t>Custom circuits use only basic components (resistors, discrete FETs, and CMOS logic gates) to ensure normal operation at 77K</a:t>
            </a:r>
          </a:p>
          <a:p>
            <a:pPr marL="914400" lvl="1" indent="-457200"/>
            <a:r>
              <a:rPr lang="en-US" dirty="0"/>
              <a:t>Sizes of coupling capacitors was minimized to increase the isolation impedance, thus improving common-mode immunity during quench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All digital signals (H-bridge drive, ADC interface) in the FPGA interface were converted to low-voltage differential signaling (LVDS) format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B886C-2142-F3D6-42EC-AA4E6361B4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22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604737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BBCE-9A6E-5E32-001F-6C1A717D5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9563" y="257921"/>
            <a:ext cx="8286750" cy="675398"/>
          </a:xfrm>
        </p:spPr>
        <p:txBody>
          <a:bodyPr>
            <a:normAutofit fontScale="90000"/>
          </a:bodyPr>
          <a:lstStyle/>
          <a:p>
            <a:r>
              <a:rPr lang="en-US" dirty="0"/>
              <a:t>Cryogenic test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D93ED-FE43-B62B-955D-3035CE1F7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23</a:t>
            </a:fld>
            <a:endParaRPr lang="en-US" sz="75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E0F7462-3599-1345-ADA9-065CF8523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260" y="1295693"/>
            <a:ext cx="2541069" cy="364894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8C3063A0-08D7-A517-7AA5-F02C986D6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727" y="1295693"/>
            <a:ext cx="2865342" cy="364894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6BF4F07C-049A-60B2-FF73-2DAE827F4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29117" y="2103833"/>
            <a:ext cx="3648943" cy="2032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5E2AB6-C4A3-91A6-7A42-DC0C19496024}"/>
              </a:ext>
            </a:extLst>
          </p:cNvPr>
          <p:cNvSpPr txBox="1"/>
          <p:nvPr/>
        </p:nvSpPr>
        <p:spPr>
          <a:xfrm>
            <a:off x="2161260" y="5122343"/>
            <a:ext cx="819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supply measurements were repeated with the board immersed in a liquid nitrogen tank (77K)</a:t>
            </a:r>
          </a:p>
        </p:txBody>
      </p:sp>
    </p:spTree>
    <p:extLst>
      <p:ext uri="{BB962C8B-B14F-4D97-AF65-F5344CB8AC3E}">
        <p14:creationId xmlns:p14="http://schemas.microsoft.com/office/powerpoint/2010/main" val="3128385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74191-27AB-F14F-65E1-167A8563B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871" y="176280"/>
            <a:ext cx="11049000" cy="82686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ADC readout by FPGA at room temperature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18F36-0C6A-ABA4-93F4-A6765787E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24</a:t>
            </a:fld>
            <a:endParaRPr lang="en-US" sz="1000"/>
          </a:p>
        </p:txBody>
      </p:sp>
      <p:pic>
        <p:nvPicPr>
          <p:cNvPr id="10" name="Content Placeholder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93A69DA-37D2-4861-4077-ABE4420C02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6541" t="26698" r="31093" b="42522"/>
          <a:stretch/>
        </p:blipFill>
        <p:spPr>
          <a:xfrm>
            <a:off x="749988" y="1325561"/>
            <a:ext cx="5253839" cy="3169437"/>
          </a:xfr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DA5E6F8-4060-3271-64DC-7616C1715D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436" t="26421" r="30334" b="44185"/>
          <a:stretch/>
        </p:blipFill>
        <p:spPr>
          <a:xfrm>
            <a:off x="6323640" y="1325561"/>
            <a:ext cx="5471767" cy="31694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63134B-6FED-B5C9-7712-6964DBD23B72}"/>
              </a:ext>
            </a:extLst>
          </p:cNvPr>
          <p:cNvSpPr txBox="1"/>
          <p:nvPr/>
        </p:nvSpPr>
        <p:spPr>
          <a:xfrm>
            <a:off x="1139756" y="4676208"/>
            <a:ext cx="5129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Channel 1: Sine wave input, 16 mVpp,1kHz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FB51BD-C520-DC5C-70E2-74BF38003C65}"/>
              </a:ext>
            </a:extLst>
          </p:cNvPr>
          <p:cNvSpPr txBox="1"/>
          <p:nvPr/>
        </p:nvSpPr>
        <p:spPr>
          <a:xfrm>
            <a:off x="6929955" y="4676208"/>
            <a:ext cx="4474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Channel 2: Sine wave input, 16 </a:t>
            </a:r>
            <a:r>
              <a:rPr lang="en-US" sz="2000" err="1"/>
              <a:t>mVpp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91147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307975"/>
            <a:ext cx="11049000" cy="777875"/>
          </a:xfrm>
        </p:spPr>
        <p:txBody>
          <a:bodyPr>
            <a:normAutofit/>
          </a:bodyPr>
          <a:lstStyle/>
          <a:p>
            <a:r>
              <a:rPr lang="en-US" sz="4000"/>
              <a:t>Next steps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5" y="1264445"/>
            <a:ext cx="11550715" cy="476836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Phase 1 goals</a:t>
            </a:r>
          </a:p>
          <a:p>
            <a:pPr marL="914400" lvl="1" indent="-457200"/>
            <a:r>
              <a:rPr lang="en-US" sz="2000" dirty="0"/>
              <a:t>Complete cryogenic testing of basic functionality</a:t>
            </a:r>
          </a:p>
          <a:p>
            <a:pPr marL="914400" lvl="1" indent="-457200"/>
            <a:r>
              <a:rPr lang="en-US" sz="2000" dirty="0"/>
              <a:t>Demonstrate quench detection on a test coil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Phase 2 goals</a:t>
            </a:r>
          </a:p>
          <a:p>
            <a:pPr marL="914400" lvl="1" indent="-457200"/>
            <a:r>
              <a:rPr lang="en-US" sz="2000" dirty="0"/>
              <a:t>Integrate the cold electronics on a custom ASIC</a:t>
            </a:r>
          </a:p>
          <a:p>
            <a:pPr marL="914400" lvl="1" indent="-457200"/>
            <a:r>
              <a:rPr lang="en-US" sz="2000" dirty="0"/>
              <a:t>Using an ASIC has multiple advantages: functionality, reliability, size, power consumption, …</a:t>
            </a:r>
          </a:p>
          <a:p>
            <a:pPr marL="914400" lvl="1" indent="-457200"/>
            <a:r>
              <a:rPr lang="en-US" sz="2000" dirty="0"/>
              <a:t>The BNL ASIC group has many years of experience in cold electronics</a:t>
            </a:r>
          </a:p>
          <a:p>
            <a:pPr marL="1371600" lvl="2" indent="-457200"/>
            <a:r>
              <a:rPr lang="en-US" sz="1800" dirty="0">
                <a:solidFill>
                  <a:srgbClr val="0070C0"/>
                </a:solidFill>
              </a:rPr>
              <a:t>Recent example</a:t>
            </a:r>
            <a:r>
              <a:rPr lang="en-US" sz="1800" dirty="0"/>
              <a:t>: 16-channel analog front-end (</a:t>
            </a:r>
            <a:r>
              <a:rPr lang="en-US" sz="1800" dirty="0" err="1"/>
              <a:t>LArASIC</a:t>
            </a:r>
            <a:r>
              <a:rPr lang="en-US" sz="1800" dirty="0"/>
              <a:t>) in 180 nm CMOS technology for charge readout of DUNE far detectors in liquid argon (85 K)</a:t>
            </a:r>
          </a:p>
          <a:p>
            <a:pPr marL="914400" lvl="1" indent="-457200"/>
            <a:r>
              <a:rPr lang="en-US" sz="2000" dirty="0">
                <a:solidFill>
                  <a:srgbClr val="0070C0"/>
                </a:solidFill>
              </a:rPr>
              <a:t>Proposed approach (Next Year)</a:t>
            </a:r>
            <a:r>
              <a:rPr lang="en-US" sz="2000" dirty="0"/>
              <a:t>: integrate all cryogenic circuits on a partially-depleted silicon-on-insulator (PDSOI) fabrication process (X-Fab XT011) already being used by the ASIC group</a:t>
            </a:r>
          </a:p>
          <a:p>
            <a:pPr marL="1371600" lvl="2" indent="-457200"/>
            <a:r>
              <a:rPr lang="en-US" sz="1800" dirty="0"/>
              <a:t>PDSOI technology allows the substrate to be split by deep trench isolation (DTI), thus providing the desired Galvanic isolation</a:t>
            </a:r>
          </a:p>
          <a:p>
            <a:pPr marL="1371600" lvl="2" indent="-457200"/>
            <a:r>
              <a:rPr lang="en-US" sz="1800" dirty="0"/>
              <a:t>Many of the required building-block circuits (amplifiers, voltage references, ADC, …) already exist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85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14487-FCDC-0406-4096-BD1DB2961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E2097-4991-2678-D603-811782049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049" y="1325407"/>
            <a:ext cx="11049000" cy="420718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Quench detection at very low half coil voltage difference threshold (microvolt level) requires QD to be located very close to magnet inside the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Initial attempt will be to assemble 77k quench detector using off-the–self components and components validated by BNL’s Instrumentation department for </a:t>
            </a:r>
            <a:r>
              <a:rPr lang="en-US" sz="2800" dirty="0" err="1"/>
              <a:t>LAr</a:t>
            </a:r>
            <a:r>
              <a:rPr lang="en-US" sz="2800" dirty="0"/>
              <a:t> detector.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Test the Cryogenic QD for very low threshold on HTS coil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Assemble 4.5K QD circuit using custom ASIC (2026)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471656-9AB2-DCF6-B69D-8788F8C7E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150559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EE462-6D61-98AC-E0A9-129F31C29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27</a:t>
            </a:fld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76E7A8-DA59-EB23-FB80-8C4BB32E9113}"/>
              </a:ext>
            </a:extLst>
          </p:cNvPr>
          <p:cNvSpPr txBox="1"/>
          <p:nvPr/>
        </p:nvSpPr>
        <p:spPr>
          <a:xfrm>
            <a:off x="4496844" y="2216727"/>
            <a:ext cx="319831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Thanks</a:t>
            </a:r>
          </a:p>
          <a:p>
            <a:pPr algn="ctr"/>
            <a:endParaRPr lang="en-US" sz="4400" dirty="0"/>
          </a:p>
          <a:p>
            <a:pPr algn="ctr"/>
            <a:r>
              <a:rPr lang="en-US" sz="4400" dirty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36377063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3C41D-3FB8-F02F-A320-A7E608016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Back 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BBD28-1913-4589-88BE-EA33A7A10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A05A2-BF28-5B6A-4FFF-B8D241BB7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564988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5F1E-F58F-AD05-068E-2FC191E9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24594"/>
            <a:ext cx="8286750" cy="715647"/>
          </a:xfrm>
        </p:spPr>
        <p:txBody>
          <a:bodyPr>
            <a:normAutofit/>
          </a:bodyPr>
          <a:lstStyle/>
          <a:p>
            <a:r>
              <a:rPr lang="en-US" dirty="0"/>
              <a:t>Isolated power supply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5115E-6107-9AD5-751D-B86E0F108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3442" y="1555031"/>
            <a:ext cx="2451005" cy="4207185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3: </a:t>
            </a:r>
            <a:r>
              <a:rPr lang="en-US" sz="1800" dirty="0"/>
              <a:t>The unregulated power supply is regulated to +/- 5 V using Zener diodes (D5 and D6). The regulated voltages are further divided by a factor of ~4 to create reference voltages for the voltage regulators and ADC. </a:t>
            </a:r>
          </a:p>
          <a:p>
            <a:pPr marL="0" indent="0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C2D68-B989-3AB8-F8C1-D2A72194A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29</a:t>
            </a:fld>
            <a:endParaRPr lang="en-US" sz="7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6AB13-1EF9-82E6-6DE7-B74FDCCA47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8378" y="1555031"/>
            <a:ext cx="5865285" cy="47747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A80F91-1F91-2D9C-5149-8F79A2391DF4}"/>
              </a:ext>
            </a:extLst>
          </p:cNvPr>
          <p:cNvSpPr/>
          <p:nvPr/>
        </p:nvSpPr>
        <p:spPr>
          <a:xfrm>
            <a:off x="5310638" y="1703880"/>
            <a:ext cx="1863089" cy="7166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41DE2A-7671-E7EB-4E7C-1F6D3357DB21}"/>
              </a:ext>
            </a:extLst>
          </p:cNvPr>
          <p:cNvSpPr/>
          <p:nvPr/>
        </p:nvSpPr>
        <p:spPr>
          <a:xfrm>
            <a:off x="6807967" y="2622278"/>
            <a:ext cx="585216" cy="15849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2E213-06D8-43B9-62FA-F39F743A7F18}"/>
              </a:ext>
            </a:extLst>
          </p:cNvPr>
          <p:cNvSpPr/>
          <p:nvPr/>
        </p:nvSpPr>
        <p:spPr>
          <a:xfrm>
            <a:off x="5310637" y="5329351"/>
            <a:ext cx="1863090" cy="7166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4D9CD0-3330-9A3B-8A93-0C07C372D140}"/>
              </a:ext>
            </a:extLst>
          </p:cNvPr>
          <p:cNvSpPr/>
          <p:nvPr/>
        </p:nvSpPr>
        <p:spPr>
          <a:xfrm>
            <a:off x="6807967" y="4342176"/>
            <a:ext cx="256032" cy="8782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E2C4FD-F2A4-665E-BFCA-8FE213E7295B}"/>
              </a:ext>
            </a:extLst>
          </p:cNvPr>
          <p:cNvCxnSpPr/>
          <p:nvPr/>
        </p:nvCxnSpPr>
        <p:spPr>
          <a:xfrm>
            <a:off x="9758431" y="1041098"/>
            <a:ext cx="0" cy="15811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1A9E36-4929-FD5C-5199-C3648CDC8AF3}"/>
              </a:ext>
            </a:extLst>
          </p:cNvPr>
          <p:cNvCxnSpPr/>
          <p:nvPr/>
        </p:nvCxnSpPr>
        <p:spPr>
          <a:xfrm flipV="1">
            <a:off x="9636511" y="4207238"/>
            <a:ext cx="60960" cy="13776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91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5925"/>
            <a:ext cx="11049000" cy="4600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550196"/>
            <a:ext cx="11049000" cy="3906982"/>
          </a:xfrm>
        </p:spPr>
        <p:txBody>
          <a:bodyPr>
            <a:normAutofit lnSpcReduction="10000"/>
          </a:bodyPr>
          <a:lstStyle/>
          <a:p>
            <a:r>
              <a:rPr lang="en-US" sz="1800" u="sng" dirty="0">
                <a:solidFill>
                  <a:srgbClr val="FF0000"/>
                </a:solidFill>
              </a:rPr>
              <a:t>Problem</a:t>
            </a:r>
            <a:endParaRPr lang="en-US" sz="1800" dirty="0"/>
          </a:p>
          <a:p>
            <a:r>
              <a:rPr lang="en-US" sz="1800" dirty="0"/>
              <a:t>Quench training is integral part of any new magnet development and testing program. It involves repetitive quenching of a magnet till it reaches its designed stable operating current. Conventional quench detection techniques are reaching limits of their application. Major issues related to reliable quench detection in HTS magnets are: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Requirement of lower quench detection threshold for HTS magnets (order of 100uV to 500uV)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Very high heat load on cryogenic system due to increased number of sensors and voltage tap wires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Costly interfaces and feedthroughs. </a:t>
            </a:r>
          </a:p>
          <a:p>
            <a:r>
              <a:rPr lang="en-US" sz="1800" u="sng" dirty="0">
                <a:solidFill>
                  <a:srgbClr val="FF0000"/>
                </a:solidFill>
              </a:rPr>
              <a:t>Solution </a:t>
            </a:r>
            <a:r>
              <a:rPr lang="en-US" sz="18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 Introducing quench detection electronics inside the test dewar close to SC magnet takes care of most of the above issues.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Introducing Fiber Optic communication takes care of high voltage isolation and improves signal to noise ratio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1908" y="6316595"/>
            <a:ext cx="468591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BACFD8-00D1-E98F-4C70-ED6D67D896D4}"/>
              </a:ext>
            </a:extLst>
          </p:cNvPr>
          <p:cNvSpPr txBox="1"/>
          <p:nvPr/>
        </p:nvSpPr>
        <p:spPr>
          <a:xfrm>
            <a:off x="3588470" y="6307804"/>
            <a:ext cx="501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ATRO Accelerator Science &amp; Technology Department</a:t>
            </a:r>
          </a:p>
        </p:txBody>
      </p:sp>
      <p:pic>
        <p:nvPicPr>
          <p:cNvPr id="5" name="object 6">
            <a:extLst>
              <a:ext uri="{FF2B5EF4-FFF2-40B4-BE49-F238E27FC236}">
                <a16:creationId xmlns:a16="http://schemas.microsoft.com/office/drawing/2014/main" id="{91CB9FD6-4017-7CA6-C535-87119B7D661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69116" y="4471384"/>
            <a:ext cx="7782792" cy="16658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0EB904-2985-C413-4B5F-B24E56AAEF31}"/>
              </a:ext>
            </a:extLst>
          </p:cNvPr>
          <p:cNvSpPr txBox="1"/>
          <p:nvPr/>
        </p:nvSpPr>
        <p:spPr>
          <a:xfrm>
            <a:off x="1247686" y="499929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Conventional </a:t>
            </a:r>
          </a:p>
          <a:p>
            <a:r>
              <a:rPr lang="en-US" dirty="0"/>
              <a:t>Quench Detector</a:t>
            </a:r>
          </a:p>
        </p:txBody>
      </p:sp>
    </p:spTree>
    <p:extLst>
      <p:ext uri="{BB962C8B-B14F-4D97-AF65-F5344CB8AC3E}">
        <p14:creationId xmlns:p14="http://schemas.microsoft.com/office/powerpoint/2010/main" val="3681362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14049-3B76-F3E5-7C13-7DEFF61EC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171176"/>
            <a:ext cx="8286750" cy="811590"/>
          </a:xfrm>
        </p:spPr>
        <p:txBody>
          <a:bodyPr/>
          <a:lstStyle/>
          <a:p>
            <a:r>
              <a:rPr lang="en-US" dirty="0"/>
              <a:t>Simulation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42249-B768-DD58-2248-21B8C6555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30</a:t>
            </a:fld>
            <a:endParaRPr lang="en-US" sz="75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31C94EF-06DB-8EC0-AD8E-0C96D0B36EB6}"/>
              </a:ext>
            </a:extLst>
          </p:cNvPr>
          <p:cNvSpPr txBox="1">
            <a:spLocks/>
          </p:cNvSpPr>
          <p:nvPr/>
        </p:nvSpPr>
        <p:spPr>
          <a:xfrm>
            <a:off x="1952625" y="1170019"/>
            <a:ext cx="8286750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proposed isolated power supply design was simulated using </a:t>
            </a:r>
            <a:r>
              <a:rPr lang="en-US" sz="2000" dirty="0" err="1"/>
              <a:t>LTSpice</a:t>
            </a:r>
            <a:r>
              <a:rPr lang="en-US" sz="2000" dirty="0"/>
              <a:t>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8F96B7B-690B-557C-1137-21B95727A166}"/>
              </a:ext>
            </a:extLst>
          </p:cNvPr>
          <p:cNvGrpSpPr/>
          <p:nvPr/>
        </p:nvGrpSpPr>
        <p:grpSpPr>
          <a:xfrm>
            <a:off x="3991154" y="1905694"/>
            <a:ext cx="5122763" cy="4793737"/>
            <a:chOff x="2467153" y="1905693"/>
            <a:chExt cx="5122763" cy="479373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1C369BC-E99F-2912-50CC-415286C848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396" r="23679"/>
            <a:stretch/>
          </p:blipFill>
          <p:spPr>
            <a:xfrm>
              <a:off x="2467153" y="1905693"/>
              <a:ext cx="4960190" cy="470809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4446B5E-B8B3-3E71-8DFE-0EA929238E4E}"/>
                </a:ext>
              </a:extLst>
            </p:cNvPr>
            <p:cNvSpPr txBox="1"/>
            <p:nvPr/>
          </p:nvSpPr>
          <p:spPr>
            <a:xfrm>
              <a:off x="4056474" y="2665562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Rectifier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5C5B0C-E1DD-D158-EC2E-1BA2EBEF8C64}"/>
                </a:ext>
              </a:extLst>
            </p:cNvPr>
            <p:cNvSpPr txBox="1"/>
            <p:nvPr/>
          </p:nvSpPr>
          <p:spPr>
            <a:xfrm>
              <a:off x="5763775" y="2665562"/>
              <a:ext cx="1826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Potential divider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0B8B79-8C56-76EC-8D37-539A0D8BB4CC}"/>
                </a:ext>
              </a:extLst>
            </p:cNvPr>
            <p:cNvSpPr txBox="1"/>
            <p:nvPr/>
          </p:nvSpPr>
          <p:spPr>
            <a:xfrm>
              <a:off x="2527785" y="6330098"/>
              <a:ext cx="2044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Voltage regulators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1247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67233-4A42-53E8-D6B5-CD3B33B78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04565"/>
            <a:ext cx="8286750" cy="842572"/>
          </a:xfrm>
        </p:spPr>
        <p:txBody>
          <a:bodyPr/>
          <a:lstStyle/>
          <a:p>
            <a:r>
              <a:rPr lang="en-US" dirty="0"/>
              <a:t>Simulation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DA6C7-8487-3E02-B0B6-8772A9C4F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dirty="0" smtClean="0"/>
              <a:pPr/>
              <a:t>31</a:t>
            </a:fld>
            <a:endParaRPr lang="en-US" sz="75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7D0A3C-AA50-7C6F-BAF4-424FC1D26E75}"/>
              </a:ext>
            </a:extLst>
          </p:cNvPr>
          <p:cNvSpPr txBox="1">
            <a:spLocks/>
          </p:cNvSpPr>
          <p:nvPr/>
        </p:nvSpPr>
        <p:spPr>
          <a:xfrm>
            <a:off x="2038889" y="1047138"/>
            <a:ext cx="8286750" cy="420718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>
                <a:solidFill>
                  <a:srgbClr val="0070C0"/>
                </a:solidFill>
              </a:rPr>
              <a:t>AC source: </a:t>
            </a:r>
            <a:r>
              <a:rPr lang="en-US" sz="1800" dirty="0"/>
              <a:t>15 V (amplitude) at 100 kHz</a:t>
            </a:r>
          </a:p>
          <a:p>
            <a:pPr marL="0" indent="0"/>
            <a:r>
              <a:rPr lang="en-US" sz="1800" dirty="0">
                <a:solidFill>
                  <a:srgbClr val="0070C0"/>
                </a:solidFill>
              </a:rPr>
              <a:t> Load: </a:t>
            </a:r>
            <a:r>
              <a:rPr lang="en-US" sz="1800" dirty="0"/>
              <a:t>390 Ω (models ~7 mA drawn by the amplifier and ADC)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6ED282-80F4-A4E7-B9CD-677BF13CF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449" y="1889709"/>
            <a:ext cx="7651630" cy="483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41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97526-8801-C634-7327-EAF7AFDA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94" y="243827"/>
            <a:ext cx="11049000" cy="847855"/>
          </a:xfrm>
        </p:spPr>
        <p:txBody>
          <a:bodyPr/>
          <a:lstStyle/>
          <a:p>
            <a:r>
              <a:rPr lang="en-US"/>
              <a:t>System architecture (Phase 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7563F-8F2F-A7A7-912E-6EFDEAB52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32</a:t>
            </a:fld>
            <a:endParaRPr lang="en-US" sz="1000"/>
          </a:p>
        </p:txBody>
      </p:sp>
      <p:pic>
        <p:nvPicPr>
          <p:cNvPr id="10" name="Content Placeholder 9" descr="A diagram of a power supply system&#10;&#10;AI-generated content may be incorrect.">
            <a:extLst>
              <a:ext uri="{FF2B5EF4-FFF2-40B4-BE49-F238E27FC236}">
                <a16:creationId xmlns:a16="http://schemas.microsoft.com/office/drawing/2014/main" id="{417BE871-DE70-0B52-97F8-3B8604E96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194" y="1304585"/>
            <a:ext cx="6939643" cy="459802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BB7F2D-8E9B-8BB0-A9AB-21DD7EAD96B2}"/>
              </a:ext>
            </a:extLst>
          </p:cNvPr>
          <p:cNvSpPr txBox="1"/>
          <p:nvPr/>
        </p:nvSpPr>
        <p:spPr>
          <a:xfrm>
            <a:off x="7776287" y="1304585"/>
            <a:ext cx="4250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Dual channels for compensation of inductive 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Isolated power and data domains need &gt; 1 kV of Galvanic isolation to ensure uninterrupted operation during quench events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FE57388-97AB-3B7B-11C4-220D1D1909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89383" y="3102114"/>
          <a:ext cx="3937811" cy="264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43200" imgH="1841400" progId="Equation.DSMT4">
                  <p:embed/>
                </p:oleObj>
              </mc:Choice>
              <mc:Fallback>
                <p:oleObj name="Equation" r:id="rId3" imgW="2743200" imgH="18414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FFE57388-97AB-3B7B-11C4-220D1D1909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89383" y="3102114"/>
                        <a:ext cx="3937811" cy="2643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975CF3A-D059-F4C5-0080-79746D40FDCE}"/>
              </a:ext>
            </a:extLst>
          </p:cNvPr>
          <p:cNvSpPr txBox="1"/>
          <p:nvPr/>
        </p:nvSpPr>
        <p:spPr>
          <a:xfrm>
            <a:off x="6579247" y="1896843"/>
            <a:ext cx="758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err="1"/>
              <a:t>v</a:t>
            </a:r>
            <a:r>
              <a:rPr lang="en-US" sz="2000" i="1" baseline="-25000" err="1"/>
              <a:t>CTRL</a:t>
            </a:r>
            <a:endParaRPr lang="en-US" sz="2000" i="1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1A401BAD-148B-7EAC-55D5-274746AFDCF0}"/>
              </a:ext>
            </a:extLst>
          </p:cNvPr>
          <p:cNvSpPr/>
          <p:nvPr/>
        </p:nvSpPr>
        <p:spPr>
          <a:xfrm>
            <a:off x="11527194" y="4198776"/>
            <a:ext cx="350675" cy="1703835"/>
          </a:xfrm>
          <a:prstGeom prst="rightBrace">
            <a:avLst>
              <a:gd name="adj1" fmla="val 1631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5BC772-F8D9-82E0-542B-06366D41A588}"/>
              </a:ext>
            </a:extLst>
          </p:cNvPr>
          <p:cNvSpPr txBox="1"/>
          <p:nvPr/>
        </p:nvSpPr>
        <p:spPr>
          <a:xfrm>
            <a:off x="9777824" y="5947263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Computed by FPGA</a:t>
            </a:r>
          </a:p>
        </p:txBody>
      </p:sp>
    </p:spTree>
    <p:extLst>
      <p:ext uri="{BB962C8B-B14F-4D97-AF65-F5344CB8AC3E}">
        <p14:creationId xmlns:p14="http://schemas.microsoft.com/office/powerpoint/2010/main" val="27023458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EEFEE-0848-4264-83D0-0F28F58FB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085" y="54894"/>
            <a:ext cx="11049000" cy="681072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Isolation and Pre-Amplifier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3C127-0F87-9C16-1EA6-C2FC14FF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3503" y="6356355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5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60E43B-7F43-FA45-AAB7-E054FD6CC4E3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96CBD31-5CAE-090B-3957-C6D47D7FB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973" y="1076549"/>
            <a:ext cx="11291207" cy="164269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Instrumentation amplifier to amplify the differential voltage between coil monitoring points.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Amplified output digitized by an analog-to-digital converter (ADC).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Capacitively-isolated local power supply.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Capacitively-isolated digital output signals.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04094-71F7-250B-5DE3-1D69A37794FD}"/>
              </a:ext>
            </a:extLst>
          </p:cNvPr>
          <p:cNvSpPr txBox="1"/>
          <p:nvPr/>
        </p:nvSpPr>
        <p:spPr>
          <a:xfrm>
            <a:off x="7101214" y="1804325"/>
            <a:ext cx="4241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Voltage inputs and outputs on copper cables, could potentially be replaced by optical fibers in later versions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55B76E7D-88E5-670A-C91C-8FC8EB70052F}"/>
              </a:ext>
            </a:extLst>
          </p:cNvPr>
          <p:cNvSpPr/>
          <p:nvPr/>
        </p:nvSpPr>
        <p:spPr>
          <a:xfrm>
            <a:off x="6692566" y="1885967"/>
            <a:ext cx="313366" cy="7970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771B3B-2097-E803-0149-CAC92F88AA0B}"/>
              </a:ext>
            </a:extLst>
          </p:cNvPr>
          <p:cNvSpPr/>
          <p:nvPr/>
        </p:nvSpPr>
        <p:spPr>
          <a:xfrm>
            <a:off x="1147123" y="3218264"/>
            <a:ext cx="4024993" cy="288199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08B5C0F-1E2B-4238-AD53-5BA7325E7F09}"/>
              </a:ext>
            </a:extLst>
          </p:cNvPr>
          <p:cNvCxnSpPr>
            <a:cxnSpLocks/>
          </p:cNvCxnSpPr>
          <p:nvPr/>
        </p:nvCxnSpPr>
        <p:spPr>
          <a:xfrm>
            <a:off x="6095999" y="4595096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7899A9EF-10A6-9A44-7382-2CCC9269217E}"/>
              </a:ext>
            </a:extLst>
          </p:cNvPr>
          <p:cNvSpPr/>
          <p:nvPr/>
        </p:nvSpPr>
        <p:spPr>
          <a:xfrm>
            <a:off x="6421698" y="4068128"/>
            <a:ext cx="1265465" cy="104627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E34F3B-3154-3EB2-D66A-DBCFE148E86F}"/>
              </a:ext>
            </a:extLst>
          </p:cNvPr>
          <p:cNvSpPr txBox="1"/>
          <p:nvPr/>
        </p:nvSpPr>
        <p:spPr>
          <a:xfrm>
            <a:off x="6427707" y="4139170"/>
            <a:ext cx="126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Capacitive digital isolator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CC6C850-6990-C94E-07D5-BBC277973221}"/>
              </a:ext>
            </a:extLst>
          </p:cNvPr>
          <p:cNvCxnSpPr>
            <a:cxnSpLocks/>
          </p:cNvCxnSpPr>
          <p:nvPr/>
        </p:nvCxnSpPr>
        <p:spPr>
          <a:xfrm>
            <a:off x="7492927" y="3826564"/>
            <a:ext cx="0" cy="2422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3E1373F-0502-9CA3-2987-F2138032D618}"/>
              </a:ext>
            </a:extLst>
          </p:cNvPr>
          <p:cNvCxnSpPr>
            <a:cxnSpLocks/>
          </p:cNvCxnSpPr>
          <p:nvPr/>
        </p:nvCxnSpPr>
        <p:spPr>
          <a:xfrm>
            <a:off x="7687163" y="4579639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E6C2FB7-48FE-6DAE-74AF-ACE4E3270389}"/>
              </a:ext>
            </a:extLst>
          </p:cNvPr>
          <p:cNvSpPr txBox="1"/>
          <p:nvPr/>
        </p:nvSpPr>
        <p:spPr>
          <a:xfrm>
            <a:off x="7631969" y="4209827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OUT</a:t>
            </a:r>
          </a:p>
        </p:txBody>
      </p: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301948C8-F4F5-3319-D0E6-14705C5FDF90}"/>
              </a:ext>
            </a:extLst>
          </p:cNvPr>
          <p:cNvSpPr/>
          <p:nvPr/>
        </p:nvSpPr>
        <p:spPr>
          <a:xfrm rot="10800000">
            <a:off x="5280145" y="4290783"/>
            <a:ext cx="819858" cy="608626"/>
          </a:xfrm>
          <a:prstGeom prst="homePlat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4C44B81-2F83-A212-1ED6-08F8899D3C34}"/>
              </a:ext>
            </a:extLst>
          </p:cNvPr>
          <p:cNvSpPr txBox="1"/>
          <p:nvPr/>
        </p:nvSpPr>
        <p:spPr>
          <a:xfrm>
            <a:off x="5422734" y="4410430"/>
            <a:ext cx="682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ADC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2E249A3-77EE-908C-6BE2-F61070CE4DA1}"/>
              </a:ext>
            </a:extLst>
          </p:cNvPr>
          <p:cNvCxnSpPr>
            <a:cxnSpLocks/>
          </p:cNvCxnSpPr>
          <p:nvPr/>
        </p:nvCxnSpPr>
        <p:spPr>
          <a:xfrm>
            <a:off x="6100003" y="4595096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2C55DCE-F1A7-229C-0E28-AACB5A8A511F}"/>
              </a:ext>
            </a:extLst>
          </p:cNvPr>
          <p:cNvSpPr txBox="1"/>
          <p:nvPr/>
        </p:nvSpPr>
        <p:spPr>
          <a:xfrm>
            <a:off x="5128122" y="3899853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OUT</a:t>
            </a:r>
            <a:endParaRPr lang="en-US" baseline="-25000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938CF37-8ED4-EB2B-7DDE-7C5500C9D656}"/>
              </a:ext>
            </a:extLst>
          </p:cNvPr>
          <p:cNvCxnSpPr>
            <a:cxnSpLocks/>
          </p:cNvCxnSpPr>
          <p:nvPr/>
        </p:nvCxnSpPr>
        <p:spPr>
          <a:xfrm>
            <a:off x="5840840" y="4106117"/>
            <a:ext cx="0" cy="1846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FFEE0EF-3416-7BB1-03FE-58E159B98F4A}"/>
              </a:ext>
            </a:extLst>
          </p:cNvPr>
          <p:cNvSpPr txBox="1"/>
          <p:nvPr/>
        </p:nvSpPr>
        <p:spPr>
          <a:xfrm>
            <a:off x="5526510" y="373375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REF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49658D2-6EEE-A6E6-7B28-F9E5242D67F7}"/>
              </a:ext>
            </a:extLst>
          </p:cNvPr>
          <p:cNvSpPr txBox="1"/>
          <p:nvPr/>
        </p:nvSpPr>
        <p:spPr>
          <a:xfrm>
            <a:off x="7101214" y="347164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DD,ISO</a:t>
            </a: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0B4FB385-896B-A175-EB18-B508865965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542" t="11655" r="7943" b="12703"/>
          <a:stretch/>
        </p:blipFill>
        <p:spPr>
          <a:xfrm>
            <a:off x="1208695" y="3227757"/>
            <a:ext cx="3901848" cy="2793819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1B565DD6-E6B9-7D64-C109-41DBB8133858}"/>
              </a:ext>
            </a:extLst>
          </p:cNvPr>
          <p:cNvSpPr txBox="1"/>
          <p:nvPr/>
        </p:nvSpPr>
        <p:spPr>
          <a:xfrm rot="16200000">
            <a:off x="-578162" y="4394493"/>
            <a:ext cx="2498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Superconducting coil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5B1254C-166E-B83B-6242-B42CFD1E7DCD}"/>
              </a:ext>
            </a:extLst>
          </p:cNvPr>
          <p:cNvCxnSpPr>
            <a:cxnSpLocks/>
          </p:cNvCxnSpPr>
          <p:nvPr/>
        </p:nvCxnSpPr>
        <p:spPr>
          <a:xfrm>
            <a:off x="855640" y="3529081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EB076F3-8A8C-73B3-BF24-A6C7562E83B3}"/>
              </a:ext>
            </a:extLst>
          </p:cNvPr>
          <p:cNvCxnSpPr>
            <a:cxnSpLocks/>
          </p:cNvCxnSpPr>
          <p:nvPr/>
        </p:nvCxnSpPr>
        <p:spPr>
          <a:xfrm>
            <a:off x="855640" y="5512524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3717A28-B091-A529-5DD0-5F1A76B22CB9}"/>
              </a:ext>
            </a:extLst>
          </p:cNvPr>
          <p:cNvCxnSpPr>
            <a:cxnSpLocks/>
          </p:cNvCxnSpPr>
          <p:nvPr/>
        </p:nvCxnSpPr>
        <p:spPr>
          <a:xfrm>
            <a:off x="5172116" y="3289546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28945EF-FD69-41F0-E2B8-D419D04CB407}"/>
              </a:ext>
            </a:extLst>
          </p:cNvPr>
          <p:cNvSpPr txBox="1"/>
          <p:nvPr/>
        </p:nvSpPr>
        <p:spPr>
          <a:xfrm>
            <a:off x="5191138" y="2896701"/>
            <a:ext cx="804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DD,ISO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0AB819-8451-7154-5EFC-8D1F99828FD7}"/>
              </a:ext>
            </a:extLst>
          </p:cNvPr>
          <p:cNvCxnSpPr>
            <a:cxnSpLocks/>
          </p:cNvCxnSpPr>
          <p:nvPr/>
        </p:nvCxnSpPr>
        <p:spPr>
          <a:xfrm>
            <a:off x="5186705" y="4568322"/>
            <a:ext cx="1622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778A61-204C-2533-C498-746CC92FC60B}"/>
              </a:ext>
            </a:extLst>
          </p:cNvPr>
          <p:cNvSpPr txBox="1"/>
          <p:nvPr/>
        </p:nvSpPr>
        <p:spPr>
          <a:xfrm>
            <a:off x="2441850" y="5799963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77K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CB6D1B-7B01-47D3-1C73-DE12C0DE145B}"/>
              </a:ext>
            </a:extLst>
          </p:cNvPr>
          <p:cNvSpPr/>
          <p:nvPr/>
        </p:nvSpPr>
        <p:spPr>
          <a:xfrm>
            <a:off x="8169765" y="2882569"/>
            <a:ext cx="1093832" cy="8702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294EF6-EC52-FD99-7533-1678FAA27735}"/>
              </a:ext>
            </a:extLst>
          </p:cNvPr>
          <p:cNvSpPr txBox="1"/>
          <p:nvPr/>
        </p:nvSpPr>
        <p:spPr>
          <a:xfrm>
            <a:off x="8238267" y="3124169"/>
            <a:ext cx="109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Rectifier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E9BBE5-93D9-DD30-4D73-A035414ABCDD}"/>
              </a:ext>
            </a:extLst>
          </p:cNvPr>
          <p:cNvCxnSpPr>
            <a:cxnSpLocks/>
            <a:stCxn id="11" idx="3"/>
            <a:endCxn id="16" idx="1"/>
          </p:cNvCxnSpPr>
          <p:nvPr/>
        </p:nvCxnSpPr>
        <p:spPr>
          <a:xfrm>
            <a:off x="9263597" y="3317682"/>
            <a:ext cx="267904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59938E0-CE37-31FE-5D46-F077AD41A359}"/>
              </a:ext>
            </a:extLst>
          </p:cNvPr>
          <p:cNvSpPr/>
          <p:nvPr/>
        </p:nvSpPr>
        <p:spPr>
          <a:xfrm>
            <a:off x="9531501" y="2882569"/>
            <a:ext cx="1265465" cy="87022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253EFD-515E-CBDE-53C0-9516F7C86A52}"/>
              </a:ext>
            </a:extLst>
          </p:cNvPr>
          <p:cNvSpPr txBox="1"/>
          <p:nvPr/>
        </p:nvSpPr>
        <p:spPr>
          <a:xfrm>
            <a:off x="9582676" y="3124169"/>
            <a:ext cx="111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DC Filter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C402A6-36B9-BF7F-475B-542FE112241C}"/>
              </a:ext>
            </a:extLst>
          </p:cNvPr>
          <p:cNvCxnSpPr>
            <a:cxnSpLocks/>
          </p:cNvCxnSpPr>
          <p:nvPr/>
        </p:nvCxnSpPr>
        <p:spPr>
          <a:xfrm>
            <a:off x="10796966" y="3330023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BFB714B-2285-3840-BC2B-645F1B7E1ABF}"/>
              </a:ext>
            </a:extLst>
          </p:cNvPr>
          <p:cNvSpPr txBox="1"/>
          <p:nvPr/>
        </p:nvSpPr>
        <p:spPr>
          <a:xfrm>
            <a:off x="10897492" y="2930891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DD,ISO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6C1A7E3-F54A-02CA-310C-46230B285341}"/>
              </a:ext>
            </a:extLst>
          </p:cNvPr>
          <p:cNvCxnSpPr/>
          <p:nvPr/>
        </p:nvCxnSpPr>
        <p:spPr>
          <a:xfrm>
            <a:off x="7782023" y="3133722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6B870B-FAD5-8D35-16A5-286CC0DB4858}"/>
              </a:ext>
            </a:extLst>
          </p:cNvPr>
          <p:cNvCxnSpPr>
            <a:cxnSpLocks/>
          </p:cNvCxnSpPr>
          <p:nvPr/>
        </p:nvCxnSpPr>
        <p:spPr>
          <a:xfrm>
            <a:off x="7850752" y="3285347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286B3D2-29D0-4287-1FDF-39A5C42105C1}"/>
              </a:ext>
            </a:extLst>
          </p:cNvPr>
          <p:cNvCxnSpPr/>
          <p:nvPr/>
        </p:nvCxnSpPr>
        <p:spPr>
          <a:xfrm>
            <a:off x="7847425" y="3133723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B08675B-6ED6-17BD-1C21-5C45A081ABFE}"/>
              </a:ext>
            </a:extLst>
          </p:cNvPr>
          <p:cNvCxnSpPr>
            <a:cxnSpLocks/>
          </p:cNvCxnSpPr>
          <p:nvPr/>
        </p:nvCxnSpPr>
        <p:spPr>
          <a:xfrm>
            <a:off x="7448241" y="3273315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91AD900-18AB-BDE5-C302-FBAC2A83E498}"/>
              </a:ext>
            </a:extLst>
          </p:cNvPr>
          <p:cNvSpPr txBox="1"/>
          <p:nvPr/>
        </p:nvSpPr>
        <p:spPr>
          <a:xfrm>
            <a:off x="6504843" y="3062927"/>
            <a:ext cx="108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 Power</a:t>
            </a:r>
          </a:p>
        </p:txBody>
      </p:sp>
    </p:spTree>
    <p:extLst>
      <p:ext uri="{BB962C8B-B14F-4D97-AF65-F5344CB8AC3E}">
        <p14:creationId xmlns:p14="http://schemas.microsoft.com/office/powerpoint/2010/main" val="43522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5733"/>
            <a:ext cx="11048999" cy="80028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Phase 1: implementation at 77K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353" y="985887"/>
            <a:ext cx="11537373" cy="1474132"/>
          </a:xfrm>
        </p:spPr>
        <p:txBody>
          <a:bodyPr/>
          <a:lstStyle/>
          <a:p>
            <a:pPr marL="283464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  <a:latin typeface="Arial"/>
                <a:cs typeface="Arial"/>
              </a:rPr>
              <a:t>Phase</a:t>
            </a:r>
            <a:r>
              <a:rPr lang="en-US" sz="2800" spc="-40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Arial"/>
                <a:cs typeface="Arial"/>
              </a:rPr>
              <a:t>1</a:t>
            </a:r>
            <a:r>
              <a:rPr lang="en-US" sz="2800" spc="-35" dirty="0">
                <a:solidFill>
                  <a:srgbClr val="0070C0"/>
                </a:solidFill>
                <a:latin typeface="Arial"/>
                <a:cs typeface="Arial"/>
              </a:rPr>
              <a:t>:</a:t>
            </a:r>
            <a:r>
              <a:rPr lang="en-US" sz="2800" spc="-4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2800" spc="-20" dirty="0">
                <a:latin typeface="Arial"/>
                <a:cs typeface="Arial"/>
              </a:rPr>
              <a:t>Test </a:t>
            </a:r>
            <a:r>
              <a:rPr lang="en-US" sz="2800" dirty="0">
                <a:latin typeface="Arial"/>
                <a:cs typeface="Arial"/>
              </a:rPr>
              <a:t>components</a:t>
            </a:r>
            <a:r>
              <a:rPr lang="en-US" sz="2800" spc="-6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in</a:t>
            </a:r>
            <a:r>
              <a:rPr lang="en-US" sz="2800" spc="-8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an</a:t>
            </a:r>
            <a:r>
              <a:rPr lang="en-US" sz="2800" spc="-70" dirty="0">
                <a:latin typeface="Arial"/>
                <a:cs typeface="Arial"/>
              </a:rPr>
              <a:t> </a:t>
            </a:r>
            <a:r>
              <a:rPr lang="en-US" spc="-25" dirty="0">
                <a:latin typeface="Arial"/>
                <a:cs typeface="Arial"/>
              </a:rPr>
              <a:t>77</a:t>
            </a:r>
            <a:r>
              <a:rPr lang="en-US" sz="2800" spc="-25" dirty="0">
                <a:latin typeface="Arial"/>
                <a:cs typeface="Arial"/>
              </a:rPr>
              <a:t>K </a:t>
            </a:r>
            <a:r>
              <a:rPr lang="en-US" sz="2800" dirty="0">
                <a:latin typeface="Arial"/>
                <a:cs typeface="Arial"/>
              </a:rPr>
              <a:t>cryostat</a:t>
            </a:r>
            <a:r>
              <a:rPr lang="en-US" sz="2800" spc="-5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close</a:t>
            </a:r>
            <a:r>
              <a:rPr lang="en-US" sz="2800" spc="-15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to</a:t>
            </a:r>
            <a:r>
              <a:rPr lang="en-US" sz="2800" spc="-30" dirty="0">
                <a:latin typeface="Arial"/>
                <a:cs typeface="Arial"/>
              </a:rPr>
              <a:t> </a:t>
            </a:r>
            <a:r>
              <a:rPr lang="en-US" sz="2800" spc="-25" dirty="0">
                <a:latin typeface="Arial"/>
                <a:cs typeface="Arial"/>
              </a:rPr>
              <a:t>an </a:t>
            </a:r>
            <a:r>
              <a:rPr lang="en-US" sz="2800" dirty="0">
                <a:latin typeface="Arial"/>
                <a:cs typeface="Arial"/>
              </a:rPr>
              <a:t>accelerator</a:t>
            </a:r>
            <a:r>
              <a:rPr lang="en-US" sz="2800" spc="-90" dirty="0">
                <a:latin typeface="Arial"/>
                <a:cs typeface="Arial"/>
              </a:rPr>
              <a:t> </a:t>
            </a:r>
            <a:r>
              <a:rPr lang="en-US" sz="2800" spc="-10" dirty="0">
                <a:latin typeface="Arial"/>
                <a:cs typeface="Arial"/>
              </a:rPr>
              <a:t>magnet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spc="-10" dirty="0">
                <a:latin typeface="Arial"/>
                <a:cs typeface="Arial"/>
              </a:rPr>
              <a:t>(utilizing</a:t>
            </a:r>
            <a:r>
              <a:rPr lang="en-US" sz="2800" spc="-15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ADCs</a:t>
            </a:r>
            <a:r>
              <a:rPr lang="en-US" sz="2800" spc="-55" dirty="0">
                <a:latin typeface="Arial"/>
                <a:cs typeface="Arial"/>
              </a:rPr>
              <a:t> </a:t>
            </a:r>
            <a:r>
              <a:rPr lang="en-US" sz="2800" spc="-25" dirty="0">
                <a:latin typeface="Arial"/>
                <a:cs typeface="Arial"/>
              </a:rPr>
              <a:t>and </a:t>
            </a:r>
            <a:r>
              <a:rPr lang="en-US" sz="2800" dirty="0">
                <a:latin typeface="Arial"/>
                <a:cs typeface="Arial"/>
              </a:rPr>
              <a:t>digital interface</a:t>
            </a:r>
            <a:r>
              <a:rPr lang="en-US" sz="2800" spc="-95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developed</a:t>
            </a:r>
            <a:r>
              <a:rPr lang="en-US" sz="2800" spc="-60" dirty="0">
                <a:latin typeface="Arial"/>
                <a:cs typeface="Arial"/>
              </a:rPr>
              <a:t> </a:t>
            </a:r>
            <a:r>
              <a:rPr lang="en-US" sz="2800" spc="-25" dirty="0">
                <a:latin typeface="Arial"/>
                <a:cs typeface="Arial"/>
              </a:rPr>
              <a:t>by BNL’s IO for DUNE).</a:t>
            </a:r>
          </a:p>
          <a:p>
            <a:pPr marL="283464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spc="-25" dirty="0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1908" y="6316595"/>
            <a:ext cx="468591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BACFD8-00D1-E98F-4C70-ED6D67D896D4}"/>
              </a:ext>
            </a:extLst>
          </p:cNvPr>
          <p:cNvSpPr txBox="1"/>
          <p:nvPr/>
        </p:nvSpPr>
        <p:spPr>
          <a:xfrm>
            <a:off x="3588470" y="6307804"/>
            <a:ext cx="501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ATRO Accelerator Science &amp; Technology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CB748F-C681-5497-D5A9-2E0038BD000F}"/>
              </a:ext>
            </a:extLst>
          </p:cNvPr>
          <p:cNvSpPr/>
          <p:nvPr/>
        </p:nvSpPr>
        <p:spPr>
          <a:xfrm>
            <a:off x="362642" y="3147219"/>
            <a:ext cx="295422" cy="9559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4DC5EC-25EA-F19A-76C8-8D73C3B6E562}"/>
              </a:ext>
            </a:extLst>
          </p:cNvPr>
          <p:cNvCxnSpPr>
            <a:cxnSpLocks/>
          </p:cNvCxnSpPr>
          <p:nvPr/>
        </p:nvCxnSpPr>
        <p:spPr>
          <a:xfrm>
            <a:off x="517394" y="2725823"/>
            <a:ext cx="0" cy="42139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B2907E5-0F10-08E1-2D2C-DBAC8502F60F}"/>
              </a:ext>
            </a:extLst>
          </p:cNvPr>
          <p:cNvCxnSpPr>
            <a:cxnSpLocks/>
          </p:cNvCxnSpPr>
          <p:nvPr/>
        </p:nvCxnSpPr>
        <p:spPr>
          <a:xfrm>
            <a:off x="517388" y="4117570"/>
            <a:ext cx="0" cy="42139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54E61C-DDD0-4BAD-AF76-81FE6FEEC98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58064" y="3625203"/>
            <a:ext cx="28268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634B8-F64F-F7E3-E1FD-96D93A736280}"/>
              </a:ext>
            </a:extLst>
          </p:cNvPr>
          <p:cNvSpPr/>
          <p:nvPr/>
        </p:nvSpPr>
        <p:spPr>
          <a:xfrm>
            <a:off x="4543430" y="3469647"/>
            <a:ext cx="492369" cy="2711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AE9C4A-AAA7-899D-3348-8452197DA005}"/>
              </a:ext>
            </a:extLst>
          </p:cNvPr>
          <p:cNvSpPr txBox="1"/>
          <p:nvPr/>
        </p:nvSpPr>
        <p:spPr>
          <a:xfrm>
            <a:off x="2793178" y="4287114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77K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17CA78-0E3A-3341-64E1-0F0EFBD1986D}"/>
              </a:ext>
            </a:extLst>
          </p:cNvPr>
          <p:cNvSpPr/>
          <p:nvPr/>
        </p:nvSpPr>
        <p:spPr>
          <a:xfrm>
            <a:off x="939962" y="3182922"/>
            <a:ext cx="875753" cy="7916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D0CDF3-EE26-A1EB-E095-8488BF280BC1}"/>
              </a:ext>
            </a:extLst>
          </p:cNvPr>
          <p:cNvSpPr/>
          <p:nvPr/>
        </p:nvSpPr>
        <p:spPr>
          <a:xfrm>
            <a:off x="1907627" y="3166285"/>
            <a:ext cx="1068527" cy="7969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4031F1-017C-EB3F-C89E-9EE2CFE3D66B}"/>
              </a:ext>
            </a:extLst>
          </p:cNvPr>
          <p:cNvSpPr txBox="1"/>
          <p:nvPr/>
        </p:nvSpPr>
        <p:spPr>
          <a:xfrm>
            <a:off x="981832" y="3229664"/>
            <a:ext cx="833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HV Iso</a:t>
            </a:r>
          </a:p>
          <a:p>
            <a:r>
              <a:rPr lang="en-US" dirty="0"/>
              <a:t>&amp; Amp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BB112D-D24B-20A3-8CA2-CD6D1118B160}"/>
              </a:ext>
            </a:extLst>
          </p:cNvPr>
          <p:cNvSpPr txBox="1"/>
          <p:nvPr/>
        </p:nvSpPr>
        <p:spPr>
          <a:xfrm>
            <a:off x="1901307" y="3300152"/>
            <a:ext cx="102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A/D</a:t>
            </a:r>
          </a:p>
          <a:p>
            <a:r>
              <a:rPr lang="en-US" sz="1600" dirty="0"/>
              <a:t>Converter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B1B9B33-1DDD-B836-FCA6-E7F9AE7807AF}"/>
              </a:ext>
            </a:extLst>
          </p:cNvPr>
          <p:cNvCxnSpPr>
            <a:cxnSpLocks/>
          </p:cNvCxnSpPr>
          <p:nvPr/>
        </p:nvCxnSpPr>
        <p:spPr>
          <a:xfrm>
            <a:off x="1794537" y="3616122"/>
            <a:ext cx="1130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0F1429-B5B3-A17D-215D-673D4AED5ED4}"/>
              </a:ext>
            </a:extLst>
          </p:cNvPr>
          <p:cNvCxnSpPr>
            <a:cxnSpLocks/>
          </p:cNvCxnSpPr>
          <p:nvPr/>
        </p:nvCxnSpPr>
        <p:spPr>
          <a:xfrm>
            <a:off x="4186208" y="3614660"/>
            <a:ext cx="5170787" cy="3965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ECF1719-B0FD-9601-E5B6-21DE937FF162}"/>
              </a:ext>
            </a:extLst>
          </p:cNvPr>
          <p:cNvSpPr/>
          <p:nvPr/>
        </p:nvSpPr>
        <p:spPr>
          <a:xfrm>
            <a:off x="849837" y="2872803"/>
            <a:ext cx="3468941" cy="1320496"/>
          </a:xfrm>
          <a:prstGeom prst="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443C0-7B3D-AA90-C8A5-7C7DF597297B}"/>
              </a:ext>
            </a:extLst>
          </p:cNvPr>
          <p:cNvSpPr/>
          <p:nvPr/>
        </p:nvSpPr>
        <p:spPr>
          <a:xfrm>
            <a:off x="9332131" y="3171417"/>
            <a:ext cx="1922585" cy="82999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393337-F731-CA5B-B450-27C747C0E7E4}"/>
              </a:ext>
            </a:extLst>
          </p:cNvPr>
          <p:cNvSpPr txBox="1"/>
          <p:nvPr/>
        </p:nvSpPr>
        <p:spPr>
          <a:xfrm>
            <a:off x="9333309" y="3222756"/>
            <a:ext cx="1768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 Interface</a:t>
            </a:r>
          </a:p>
          <a:p>
            <a:r>
              <a:rPr lang="en-US" dirty="0"/>
              <a:t>Logic and Trigger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61E28D-56E5-DA54-CF4C-4D7BD2EA2E6B}"/>
              </a:ext>
            </a:extLst>
          </p:cNvPr>
          <p:cNvSpPr/>
          <p:nvPr/>
        </p:nvSpPr>
        <p:spPr>
          <a:xfrm>
            <a:off x="8402081" y="4489463"/>
            <a:ext cx="1014625" cy="6543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808D59-9309-0669-AF70-53F51B069E65}"/>
              </a:ext>
            </a:extLst>
          </p:cNvPr>
          <p:cNvSpPr/>
          <p:nvPr/>
        </p:nvSpPr>
        <p:spPr>
          <a:xfrm>
            <a:off x="10796912" y="4479084"/>
            <a:ext cx="1014625" cy="6543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C9D5C7-5D66-33C8-002F-AFA3938BA4B9}"/>
              </a:ext>
            </a:extLst>
          </p:cNvPr>
          <p:cNvCxnSpPr/>
          <p:nvPr/>
        </p:nvCxnSpPr>
        <p:spPr>
          <a:xfrm>
            <a:off x="10258254" y="3997266"/>
            <a:ext cx="0" cy="481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5FBE5F3-5C72-2B4E-C193-1826BBF3EC15}"/>
              </a:ext>
            </a:extLst>
          </p:cNvPr>
          <p:cNvCxnSpPr/>
          <p:nvPr/>
        </p:nvCxnSpPr>
        <p:spPr>
          <a:xfrm>
            <a:off x="8831813" y="4217736"/>
            <a:ext cx="25058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B1B24E-A726-FF4A-978C-3DF5F22FDD8A}"/>
              </a:ext>
            </a:extLst>
          </p:cNvPr>
          <p:cNvCxnSpPr>
            <a:cxnSpLocks/>
          </p:cNvCxnSpPr>
          <p:nvPr/>
        </p:nvCxnSpPr>
        <p:spPr>
          <a:xfrm>
            <a:off x="11337691" y="4171381"/>
            <a:ext cx="0" cy="3077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31C786E-2318-A5B8-DD88-E22E04F963AE}"/>
              </a:ext>
            </a:extLst>
          </p:cNvPr>
          <p:cNvCxnSpPr>
            <a:cxnSpLocks/>
          </p:cNvCxnSpPr>
          <p:nvPr/>
        </p:nvCxnSpPr>
        <p:spPr>
          <a:xfrm>
            <a:off x="8831813" y="4212432"/>
            <a:ext cx="0" cy="3077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86E851E-4609-2B6A-8FC2-AD32A347F498}"/>
              </a:ext>
            </a:extLst>
          </p:cNvPr>
          <p:cNvSpPr txBox="1"/>
          <p:nvPr/>
        </p:nvSpPr>
        <p:spPr>
          <a:xfrm>
            <a:off x="8369708" y="4520135"/>
            <a:ext cx="818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  <a:p>
            <a:r>
              <a:rPr lang="en-US" dirty="0"/>
              <a:t>Logger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99C921-86F3-EC81-0319-4D92536C6CA0}"/>
              </a:ext>
            </a:extLst>
          </p:cNvPr>
          <p:cNvSpPr txBox="1"/>
          <p:nvPr/>
        </p:nvSpPr>
        <p:spPr>
          <a:xfrm>
            <a:off x="10883222" y="4523811"/>
            <a:ext cx="877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Cryo</a:t>
            </a:r>
            <a:endParaRPr lang="en-US" dirty="0"/>
          </a:p>
          <a:p>
            <a:r>
              <a:rPr lang="en-US" dirty="0"/>
              <a:t>Control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723709-03A1-9EDB-ADA5-40DA70A41452}"/>
              </a:ext>
            </a:extLst>
          </p:cNvPr>
          <p:cNvSpPr txBox="1"/>
          <p:nvPr/>
        </p:nvSpPr>
        <p:spPr>
          <a:xfrm>
            <a:off x="9664270" y="4497471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</a:t>
            </a:r>
          </a:p>
          <a:p>
            <a:r>
              <a:rPr lang="en-US" dirty="0"/>
              <a:t>Supply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AEDC69-C80C-75A6-811F-851C9236B4F8}"/>
              </a:ext>
            </a:extLst>
          </p:cNvPr>
          <p:cNvSpPr/>
          <p:nvPr/>
        </p:nvSpPr>
        <p:spPr>
          <a:xfrm>
            <a:off x="9529278" y="4500563"/>
            <a:ext cx="1014625" cy="6543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941523-1B60-7FF6-92EC-CE25465A3073}"/>
              </a:ext>
            </a:extLst>
          </p:cNvPr>
          <p:cNvSpPr txBox="1"/>
          <p:nvPr/>
        </p:nvSpPr>
        <p:spPr>
          <a:xfrm>
            <a:off x="4840789" y="2624219"/>
            <a:ext cx="2937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Couple of fiber optic cables,</a:t>
            </a:r>
          </a:p>
          <a:p>
            <a:r>
              <a:rPr lang="en-US" dirty="0"/>
              <a:t>Very low heat load, low noise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C75400E-BEDF-E385-A5FF-41704B103F18}"/>
              </a:ext>
            </a:extLst>
          </p:cNvPr>
          <p:cNvCxnSpPr>
            <a:cxnSpLocks/>
          </p:cNvCxnSpPr>
          <p:nvPr/>
        </p:nvCxnSpPr>
        <p:spPr>
          <a:xfrm flipH="1">
            <a:off x="5791241" y="3135068"/>
            <a:ext cx="230561" cy="407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22EBC31-FDE8-33AE-5D4F-ADF541ECB41A}"/>
              </a:ext>
            </a:extLst>
          </p:cNvPr>
          <p:cNvSpPr txBox="1"/>
          <p:nvPr/>
        </p:nvSpPr>
        <p:spPr>
          <a:xfrm>
            <a:off x="5100460" y="3983521"/>
            <a:ext cx="315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Simple Fiber Optic Feedthrough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FDC6156-72EE-94B7-2787-EC08F4BFCD98}"/>
              </a:ext>
            </a:extLst>
          </p:cNvPr>
          <p:cNvCxnSpPr>
            <a:cxnSpLocks/>
          </p:cNvCxnSpPr>
          <p:nvPr/>
        </p:nvCxnSpPr>
        <p:spPr>
          <a:xfrm flipH="1" flipV="1">
            <a:off x="4792910" y="3705308"/>
            <a:ext cx="328635" cy="46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AB7BD5AE-AE9F-3CD7-9BD2-9C246F06D802}"/>
              </a:ext>
            </a:extLst>
          </p:cNvPr>
          <p:cNvSpPr/>
          <p:nvPr/>
        </p:nvSpPr>
        <p:spPr>
          <a:xfrm>
            <a:off x="3300729" y="3181558"/>
            <a:ext cx="875753" cy="7916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C87992-B1F8-BF12-8446-4B2FC1D5080E}"/>
              </a:ext>
            </a:extLst>
          </p:cNvPr>
          <p:cNvCxnSpPr>
            <a:cxnSpLocks/>
          </p:cNvCxnSpPr>
          <p:nvPr/>
        </p:nvCxnSpPr>
        <p:spPr>
          <a:xfrm>
            <a:off x="2996122" y="3625203"/>
            <a:ext cx="28268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03A0AF6-27C5-B3D2-8573-60AC931D397D}"/>
              </a:ext>
            </a:extLst>
          </p:cNvPr>
          <p:cNvSpPr txBox="1"/>
          <p:nvPr/>
        </p:nvSpPr>
        <p:spPr>
          <a:xfrm>
            <a:off x="3248151" y="3256536"/>
            <a:ext cx="928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Digital</a:t>
            </a:r>
          </a:p>
          <a:p>
            <a:r>
              <a:rPr lang="en-US" sz="1600" dirty="0"/>
              <a:t>Interface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D273329-AC9E-F269-79A0-807224D0BBD4}"/>
              </a:ext>
            </a:extLst>
          </p:cNvPr>
          <p:cNvCxnSpPr>
            <a:cxnSpLocks/>
          </p:cNvCxnSpPr>
          <p:nvPr/>
        </p:nvCxnSpPr>
        <p:spPr>
          <a:xfrm>
            <a:off x="4755043" y="4680008"/>
            <a:ext cx="3667242" cy="382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4378617-F407-FC46-1691-BB20CACC243A}"/>
              </a:ext>
            </a:extLst>
          </p:cNvPr>
          <p:cNvSpPr/>
          <p:nvPr/>
        </p:nvSpPr>
        <p:spPr>
          <a:xfrm>
            <a:off x="4469252" y="4548514"/>
            <a:ext cx="492369" cy="2711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8D1E423-5D91-B078-A5B6-56BB351D2ECF}"/>
              </a:ext>
            </a:extLst>
          </p:cNvPr>
          <p:cNvCxnSpPr>
            <a:cxnSpLocks/>
          </p:cNvCxnSpPr>
          <p:nvPr/>
        </p:nvCxnSpPr>
        <p:spPr>
          <a:xfrm>
            <a:off x="1335437" y="4650900"/>
            <a:ext cx="3667242" cy="382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84C8AF4-A36E-C8A7-9DCF-6D200650E7BF}"/>
              </a:ext>
            </a:extLst>
          </p:cNvPr>
          <p:cNvCxnSpPr>
            <a:cxnSpLocks/>
          </p:cNvCxnSpPr>
          <p:nvPr/>
        </p:nvCxnSpPr>
        <p:spPr>
          <a:xfrm flipH="1">
            <a:off x="1358588" y="3993793"/>
            <a:ext cx="1" cy="64923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1FC8F57-3A28-A5BA-C5C6-7E88AEDC7FEE}"/>
              </a:ext>
            </a:extLst>
          </p:cNvPr>
          <p:cNvCxnSpPr>
            <a:cxnSpLocks/>
          </p:cNvCxnSpPr>
          <p:nvPr/>
        </p:nvCxnSpPr>
        <p:spPr>
          <a:xfrm flipH="1" flipV="1">
            <a:off x="4805169" y="4737085"/>
            <a:ext cx="328635" cy="46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02D95A2-1239-2E52-AAC6-300F2C52B811}"/>
              </a:ext>
            </a:extLst>
          </p:cNvPr>
          <p:cNvSpPr txBox="1"/>
          <p:nvPr/>
        </p:nvSpPr>
        <p:spPr>
          <a:xfrm>
            <a:off x="5979135" y="4375242"/>
            <a:ext cx="102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 Wires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79EDB04-DFCE-598D-0606-AD474C8C5B53}"/>
              </a:ext>
            </a:extLst>
          </p:cNvPr>
          <p:cNvSpPr/>
          <p:nvPr/>
        </p:nvSpPr>
        <p:spPr>
          <a:xfrm>
            <a:off x="256001" y="2552028"/>
            <a:ext cx="4532046" cy="2343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5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21" y="71504"/>
            <a:ext cx="11049000" cy="632402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Phase 2: Implementation at 4.2K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609" y="4347153"/>
            <a:ext cx="11049000" cy="1139248"/>
          </a:xfrm>
        </p:spPr>
        <p:txBody>
          <a:bodyPr/>
          <a:lstStyle/>
          <a:p>
            <a:r>
              <a:rPr lang="en-US" sz="2800" spc="-25" dirty="0">
                <a:solidFill>
                  <a:srgbClr val="0070C0"/>
                </a:solidFill>
                <a:latin typeface="Arial"/>
                <a:cs typeface="Arial"/>
              </a:rPr>
              <a:t>Phase 2: </a:t>
            </a:r>
            <a:r>
              <a:rPr lang="en-US" sz="2800" dirty="0">
                <a:latin typeface="Arial"/>
                <a:cs typeface="Arial"/>
              </a:rPr>
              <a:t>Based</a:t>
            </a:r>
            <a:r>
              <a:rPr lang="en-US" sz="2800" spc="-65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upon</a:t>
            </a:r>
            <a:r>
              <a:rPr lang="en-US" sz="2800" spc="-65" dirty="0">
                <a:latin typeface="Arial"/>
                <a:cs typeface="Arial"/>
              </a:rPr>
              <a:t> </a:t>
            </a:r>
            <a:r>
              <a:rPr lang="en-US" sz="2800" spc="-25" dirty="0">
                <a:latin typeface="Arial"/>
                <a:cs typeface="Arial"/>
              </a:rPr>
              <a:t>the </a:t>
            </a:r>
            <a:r>
              <a:rPr lang="en-US" sz="2800" dirty="0">
                <a:latin typeface="Arial"/>
                <a:cs typeface="Arial"/>
              </a:rPr>
              <a:t>results</a:t>
            </a:r>
            <a:r>
              <a:rPr lang="en-US" sz="2800" spc="-5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of</a:t>
            </a:r>
            <a:r>
              <a:rPr lang="en-US" sz="2800" spc="-55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Phase</a:t>
            </a:r>
            <a:r>
              <a:rPr lang="en-US" sz="2800" spc="-45" dirty="0">
                <a:latin typeface="Arial"/>
                <a:cs typeface="Arial"/>
              </a:rPr>
              <a:t> </a:t>
            </a:r>
            <a:r>
              <a:rPr lang="en-US" sz="2800" spc="-25" dirty="0">
                <a:latin typeface="Arial"/>
                <a:cs typeface="Arial"/>
              </a:rPr>
              <a:t>1, </a:t>
            </a:r>
            <a:r>
              <a:rPr lang="en-US" sz="2800" dirty="0">
                <a:latin typeface="Arial"/>
                <a:cs typeface="Arial"/>
              </a:rPr>
              <a:t>explore</a:t>
            </a:r>
            <a:r>
              <a:rPr lang="en-US" sz="2800" spc="-95" dirty="0">
                <a:latin typeface="Arial"/>
                <a:cs typeface="Arial"/>
              </a:rPr>
              <a:t> </a:t>
            </a:r>
            <a:r>
              <a:rPr lang="en-US" sz="2800" spc="-20" dirty="0">
                <a:latin typeface="Arial"/>
                <a:cs typeface="Arial"/>
              </a:rPr>
              <a:t>CMOS quench detection </a:t>
            </a:r>
            <a:r>
              <a:rPr lang="en-US" sz="2800" dirty="0">
                <a:latin typeface="Arial"/>
                <a:cs typeface="Arial"/>
              </a:rPr>
              <a:t>electronics</a:t>
            </a:r>
            <a:r>
              <a:rPr lang="en-US" sz="2800" spc="-55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capable</a:t>
            </a:r>
            <a:r>
              <a:rPr lang="en-US" sz="2800" spc="-25" dirty="0">
                <a:latin typeface="Arial"/>
                <a:cs typeface="Arial"/>
              </a:rPr>
              <a:t> of </a:t>
            </a:r>
            <a:r>
              <a:rPr lang="en-US" sz="2800" dirty="0">
                <a:latin typeface="Arial"/>
                <a:cs typeface="Arial"/>
              </a:rPr>
              <a:t>operating</a:t>
            </a:r>
            <a:r>
              <a:rPr lang="en-US" sz="2800" spc="-6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at</a:t>
            </a:r>
            <a:r>
              <a:rPr lang="en-US" sz="2800" spc="-85" dirty="0">
                <a:latin typeface="Arial"/>
                <a:cs typeface="Arial"/>
              </a:rPr>
              <a:t> </a:t>
            </a:r>
            <a:r>
              <a:rPr lang="en-US" sz="2800" spc="-20" dirty="0">
                <a:latin typeface="Arial"/>
                <a:cs typeface="Arial"/>
              </a:rPr>
              <a:t>4.2K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1908" y="6316595"/>
            <a:ext cx="468591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BACFD8-00D1-E98F-4C70-ED6D67D896D4}"/>
              </a:ext>
            </a:extLst>
          </p:cNvPr>
          <p:cNvSpPr txBox="1"/>
          <p:nvPr/>
        </p:nvSpPr>
        <p:spPr>
          <a:xfrm>
            <a:off x="3588470" y="6307804"/>
            <a:ext cx="501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ATRO Accelerator Science &amp; Technology Department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13FDE0B-A7E6-0075-B18D-FD6E40E939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45" y="1650059"/>
            <a:ext cx="9113289" cy="2292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711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486C-C508-CB43-FEFC-3D41D7506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277" y="278773"/>
            <a:ext cx="8286750" cy="902957"/>
          </a:xfrm>
        </p:spPr>
        <p:txBody>
          <a:bodyPr/>
          <a:lstStyle/>
          <a:p>
            <a:r>
              <a:rPr lang="en-US" dirty="0"/>
              <a:t>Main design specifications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7104D01-A8B5-470B-3415-7A9F43CFF1EF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2057286" y="1648249"/>
          <a:ext cx="8000733" cy="420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2735">
                  <a:extLst>
                    <a:ext uri="{9D8B030D-6E8A-4147-A177-3AD203B41FA5}">
                      <a16:colId xmlns:a16="http://schemas.microsoft.com/office/drawing/2014/main" val="1519748819"/>
                    </a:ext>
                  </a:extLst>
                </a:gridCol>
                <a:gridCol w="2489245">
                  <a:extLst>
                    <a:ext uri="{9D8B030D-6E8A-4147-A177-3AD203B41FA5}">
                      <a16:colId xmlns:a16="http://schemas.microsoft.com/office/drawing/2014/main" val="3807956477"/>
                    </a:ext>
                  </a:extLst>
                </a:gridCol>
                <a:gridCol w="1978753">
                  <a:extLst>
                    <a:ext uri="{9D8B030D-6E8A-4147-A177-3AD203B41FA5}">
                      <a16:colId xmlns:a16="http://schemas.microsoft.com/office/drawing/2014/main" val="1931488272"/>
                    </a:ext>
                  </a:extLst>
                </a:gridCol>
              </a:tblGrid>
              <a:tr h="52087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372402"/>
                  </a:ext>
                </a:extLst>
              </a:tr>
              <a:tr h="634174">
                <a:tc>
                  <a:txBody>
                    <a:bodyPr/>
                    <a:lstStyle/>
                    <a:p>
                      <a:r>
                        <a:rPr lang="en-US" sz="1800" dirty="0"/>
                        <a:t>Regulated power supply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+/- 1.65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76974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US" sz="1800" dirty="0"/>
                        <a:t>Max isolation</a:t>
                      </a:r>
                      <a:r>
                        <a:rPr lang="en-US" sz="1800" baseline="0" dirty="0"/>
                        <a:t> voltage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784257"/>
                  </a:ext>
                </a:extLst>
              </a:tr>
              <a:tr h="467623">
                <a:tc>
                  <a:txBody>
                    <a:bodyPr/>
                    <a:lstStyle/>
                    <a:p>
                      <a:r>
                        <a:rPr lang="en-US" sz="1800" dirty="0"/>
                        <a:t>Amplifier voltage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658811"/>
                  </a:ext>
                </a:extLst>
              </a:tr>
              <a:tr h="467623">
                <a:tc>
                  <a:txBody>
                    <a:bodyPr/>
                    <a:lstStyle/>
                    <a:p>
                      <a:r>
                        <a:rPr lang="en-US" sz="1800"/>
                        <a:t>Bandwidth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599799"/>
                  </a:ext>
                </a:extLst>
              </a:tr>
              <a:tr h="467623">
                <a:tc>
                  <a:txBody>
                    <a:bodyPr/>
                    <a:lstStyle/>
                    <a:p>
                      <a:r>
                        <a:rPr lang="en-US" sz="1800" dirty="0"/>
                        <a:t>Maximum ADC sampling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MSPS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690334"/>
                  </a:ext>
                </a:extLst>
              </a:tr>
              <a:tr h="467623">
                <a:tc>
                  <a:txBody>
                    <a:bodyPr/>
                    <a:lstStyle/>
                    <a:p>
                      <a:r>
                        <a:rPr lang="en-US" sz="1800"/>
                        <a:t>Isolator data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0~25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Mbps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840329"/>
                  </a:ext>
                </a:extLst>
              </a:tr>
              <a:tr h="467623">
                <a:tc>
                  <a:txBody>
                    <a:bodyPr/>
                    <a:lstStyle/>
                    <a:p>
                      <a:r>
                        <a:rPr lang="en-US" sz="1800" dirty="0"/>
                        <a:t>ADC 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11.4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mW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938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74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2588B-026D-C894-F716-45C6D8339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67" y="98992"/>
            <a:ext cx="11049000" cy="851354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Pre Amp and isolated power circuit for 77K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9D932-F1DA-9F8E-A1E5-62791DEC5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386" y="1201250"/>
            <a:ext cx="11291207" cy="182518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Instrumentation amplifier to amplify the differential voltage between coil monitoring points.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Amplified output digitized by an analog-to-digital converter (ADC).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Capacitively-isolated local power supply.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Low-dropout linear regulator for the power supply.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Capacitively-isolated digital output signals.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504F9-6E18-120F-93E8-27BF5CA87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7695" y="6316595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3DFCF5B-CB0A-562B-2364-2A79A5D915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542" t="11655" r="7943" b="12703"/>
          <a:stretch/>
        </p:blipFill>
        <p:spPr>
          <a:xfrm>
            <a:off x="1400102" y="3361884"/>
            <a:ext cx="3643874" cy="260910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9CDEE5-819F-3B8B-1B5D-D1D6C5B7C896}"/>
              </a:ext>
            </a:extLst>
          </p:cNvPr>
          <p:cNvSpPr/>
          <p:nvPr/>
        </p:nvSpPr>
        <p:spPr>
          <a:xfrm>
            <a:off x="1354323" y="3279666"/>
            <a:ext cx="3776134" cy="274398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74966D-8F1C-D63A-5C1E-3BE25383FE68}"/>
              </a:ext>
            </a:extLst>
          </p:cNvPr>
          <p:cNvSpPr txBox="1"/>
          <p:nvPr/>
        </p:nvSpPr>
        <p:spPr>
          <a:xfrm rot="16200000">
            <a:off x="-430152" y="4447158"/>
            <a:ext cx="2498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Superconducting coil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37DF287-FC92-0F5E-E279-3E6ED6F5D510}"/>
              </a:ext>
            </a:extLst>
          </p:cNvPr>
          <p:cNvCxnSpPr>
            <a:cxnSpLocks/>
          </p:cNvCxnSpPr>
          <p:nvPr/>
        </p:nvCxnSpPr>
        <p:spPr>
          <a:xfrm>
            <a:off x="1038636" y="3581745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210F641-FE6C-4FEF-80F0-D639FDDABE1D}"/>
              </a:ext>
            </a:extLst>
          </p:cNvPr>
          <p:cNvCxnSpPr>
            <a:cxnSpLocks/>
          </p:cNvCxnSpPr>
          <p:nvPr/>
        </p:nvCxnSpPr>
        <p:spPr>
          <a:xfrm>
            <a:off x="1033193" y="5636423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45A6A5-3C5A-D616-9A26-88DE382FA741}"/>
              </a:ext>
            </a:extLst>
          </p:cNvPr>
          <p:cNvCxnSpPr>
            <a:cxnSpLocks/>
          </p:cNvCxnSpPr>
          <p:nvPr/>
        </p:nvCxnSpPr>
        <p:spPr>
          <a:xfrm>
            <a:off x="5132011" y="4644080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7786BF3-E773-5650-84D0-7D63822464C0}"/>
              </a:ext>
            </a:extLst>
          </p:cNvPr>
          <p:cNvSpPr/>
          <p:nvPr/>
        </p:nvSpPr>
        <p:spPr>
          <a:xfrm>
            <a:off x="6594312" y="4120792"/>
            <a:ext cx="1265465" cy="104627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8B579D-5FD1-3589-B764-312E8A641B2B}"/>
              </a:ext>
            </a:extLst>
          </p:cNvPr>
          <p:cNvSpPr txBox="1"/>
          <p:nvPr/>
        </p:nvSpPr>
        <p:spPr>
          <a:xfrm>
            <a:off x="6600321" y="4191834"/>
            <a:ext cx="126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Capacitive digital isolators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8EA3A2-1B2A-6A56-8729-72121ADC50F9}"/>
              </a:ext>
            </a:extLst>
          </p:cNvPr>
          <p:cNvCxnSpPr>
            <a:cxnSpLocks/>
          </p:cNvCxnSpPr>
          <p:nvPr/>
        </p:nvCxnSpPr>
        <p:spPr>
          <a:xfrm>
            <a:off x="5134548" y="3525408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83394BD-A181-AC71-2BBB-197D369EDF46}"/>
              </a:ext>
            </a:extLst>
          </p:cNvPr>
          <p:cNvSpPr txBox="1"/>
          <p:nvPr/>
        </p:nvSpPr>
        <p:spPr>
          <a:xfrm>
            <a:off x="6321259" y="3496543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DD,ISO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DD7D56-55CF-2E98-5C76-7A0A29E409D4}"/>
              </a:ext>
            </a:extLst>
          </p:cNvPr>
          <p:cNvSpPr txBox="1"/>
          <p:nvPr/>
        </p:nvSpPr>
        <p:spPr>
          <a:xfrm>
            <a:off x="5179950" y="312966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DD,ISO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4AC29F-7B45-6681-E417-3837C04601EC}"/>
              </a:ext>
            </a:extLst>
          </p:cNvPr>
          <p:cNvCxnSpPr>
            <a:cxnSpLocks/>
          </p:cNvCxnSpPr>
          <p:nvPr/>
        </p:nvCxnSpPr>
        <p:spPr>
          <a:xfrm>
            <a:off x="6764814" y="3887521"/>
            <a:ext cx="0" cy="2422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3929105-2E7D-60CB-AFA5-5CA1BB62457F}"/>
              </a:ext>
            </a:extLst>
          </p:cNvPr>
          <p:cNvSpPr txBox="1"/>
          <p:nvPr/>
        </p:nvSpPr>
        <p:spPr>
          <a:xfrm>
            <a:off x="8166438" y="4322170"/>
            <a:ext cx="717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OUT </a:t>
            </a:r>
          </a:p>
          <a:p>
            <a:r>
              <a:rPr lang="en-US"/>
              <a:t>(SPI)</a:t>
            </a:r>
            <a:endParaRPr lang="en-US" baseline="-25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9230D-9202-5EA2-CA96-A0FC64D24E61}"/>
              </a:ext>
            </a:extLst>
          </p:cNvPr>
          <p:cNvSpPr/>
          <p:nvPr/>
        </p:nvSpPr>
        <p:spPr>
          <a:xfrm>
            <a:off x="8249447" y="5545194"/>
            <a:ext cx="1093832" cy="8702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FA6033-820B-5673-4401-F28847A416C5}"/>
              </a:ext>
            </a:extLst>
          </p:cNvPr>
          <p:cNvSpPr txBox="1"/>
          <p:nvPr/>
        </p:nvSpPr>
        <p:spPr>
          <a:xfrm>
            <a:off x="8262227" y="5782878"/>
            <a:ext cx="109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Rectifier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4E3BCA4-9DE1-FB34-1F64-E5430829132B}"/>
              </a:ext>
            </a:extLst>
          </p:cNvPr>
          <p:cNvCxnSpPr>
            <a:cxnSpLocks/>
            <a:stCxn id="24" idx="3"/>
            <a:endCxn id="27" idx="1"/>
          </p:cNvCxnSpPr>
          <p:nvPr/>
        </p:nvCxnSpPr>
        <p:spPr>
          <a:xfrm flipV="1">
            <a:off x="9343279" y="5980305"/>
            <a:ext cx="487318" cy="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F265F96-A7C1-6290-8B0A-C423250CC138}"/>
              </a:ext>
            </a:extLst>
          </p:cNvPr>
          <p:cNvSpPr/>
          <p:nvPr/>
        </p:nvSpPr>
        <p:spPr>
          <a:xfrm>
            <a:off x="9830597" y="5545191"/>
            <a:ext cx="1265465" cy="87022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64C5CC-FFF2-9476-D4CC-49ED68E16BB5}"/>
              </a:ext>
            </a:extLst>
          </p:cNvPr>
          <p:cNvSpPr txBox="1"/>
          <p:nvPr/>
        </p:nvSpPr>
        <p:spPr>
          <a:xfrm>
            <a:off x="9858752" y="5670264"/>
            <a:ext cx="1204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Voltage regulators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CC744F6-5364-7A88-5AA0-A382A75A2999}"/>
              </a:ext>
            </a:extLst>
          </p:cNvPr>
          <p:cNvCxnSpPr>
            <a:cxnSpLocks/>
          </p:cNvCxnSpPr>
          <p:nvPr/>
        </p:nvCxnSpPr>
        <p:spPr>
          <a:xfrm>
            <a:off x="11087628" y="5705699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C4C404F-7CC3-094F-65ED-B5EDEE31E63B}"/>
              </a:ext>
            </a:extLst>
          </p:cNvPr>
          <p:cNvSpPr txBox="1"/>
          <p:nvPr/>
        </p:nvSpPr>
        <p:spPr>
          <a:xfrm>
            <a:off x="11161106" y="527990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DD,ISO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665E4F4-645F-C3A7-AF70-3F1DDE855FE0}"/>
              </a:ext>
            </a:extLst>
          </p:cNvPr>
          <p:cNvCxnSpPr>
            <a:cxnSpLocks/>
          </p:cNvCxnSpPr>
          <p:nvPr/>
        </p:nvCxnSpPr>
        <p:spPr>
          <a:xfrm>
            <a:off x="7933760" y="5696074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A9067E3-3ED9-9918-28A6-95C25FCBC651}"/>
              </a:ext>
            </a:extLst>
          </p:cNvPr>
          <p:cNvSpPr txBox="1"/>
          <p:nvPr/>
        </p:nvSpPr>
        <p:spPr>
          <a:xfrm>
            <a:off x="5644829" y="5711747"/>
            <a:ext cx="65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CC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24185AB3-CED3-089B-6A21-399E875FD323}"/>
              </a:ext>
            </a:extLst>
          </p:cNvPr>
          <p:cNvSpPr/>
          <p:nvPr/>
        </p:nvSpPr>
        <p:spPr>
          <a:xfrm>
            <a:off x="6692566" y="1885967"/>
            <a:ext cx="313366" cy="114435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B869B1-6942-EBD1-1813-133CC23FAEF0}"/>
              </a:ext>
            </a:extLst>
          </p:cNvPr>
          <p:cNvSpPr txBox="1"/>
          <p:nvPr/>
        </p:nvSpPr>
        <p:spPr>
          <a:xfrm>
            <a:off x="7086527" y="1945511"/>
            <a:ext cx="4241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Voltage inputs and outputs on copper cables, could potentially be replaced by optical fibers in later versions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4E1BFC-28CA-4CA7-CA2A-FB3CBF5A72D5}"/>
              </a:ext>
            </a:extLst>
          </p:cNvPr>
          <p:cNvCxnSpPr/>
          <p:nvPr/>
        </p:nvCxnSpPr>
        <p:spPr>
          <a:xfrm>
            <a:off x="7861704" y="5541319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91E080C-3FD1-79DA-5A27-3C976A982E08}"/>
              </a:ext>
            </a:extLst>
          </p:cNvPr>
          <p:cNvCxnSpPr/>
          <p:nvPr/>
        </p:nvCxnSpPr>
        <p:spPr>
          <a:xfrm>
            <a:off x="7930433" y="5544450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1BFF229-E9EF-853E-472C-15B5489828A5}"/>
              </a:ext>
            </a:extLst>
          </p:cNvPr>
          <p:cNvCxnSpPr>
            <a:cxnSpLocks/>
          </p:cNvCxnSpPr>
          <p:nvPr/>
        </p:nvCxnSpPr>
        <p:spPr>
          <a:xfrm>
            <a:off x="7531249" y="5696074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row: Pentagon 37">
            <a:extLst>
              <a:ext uri="{FF2B5EF4-FFF2-40B4-BE49-F238E27FC236}">
                <a16:creationId xmlns:a16="http://schemas.microsoft.com/office/drawing/2014/main" id="{28B9C619-E3DC-A40B-FE5D-DDBAFFFBB71E}"/>
              </a:ext>
            </a:extLst>
          </p:cNvPr>
          <p:cNvSpPr/>
          <p:nvPr/>
        </p:nvSpPr>
        <p:spPr>
          <a:xfrm rot="10800000">
            <a:off x="5452759" y="4343447"/>
            <a:ext cx="819858" cy="608626"/>
          </a:xfrm>
          <a:prstGeom prst="homePlat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239488-3343-6EF9-8337-75A67F77AE3E}"/>
              </a:ext>
            </a:extLst>
          </p:cNvPr>
          <p:cNvSpPr txBox="1"/>
          <p:nvPr/>
        </p:nvSpPr>
        <p:spPr>
          <a:xfrm>
            <a:off x="5595348" y="4463094"/>
            <a:ext cx="682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ADC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8B81E6-8B14-48DE-F053-5ADE6E2E2364}"/>
              </a:ext>
            </a:extLst>
          </p:cNvPr>
          <p:cNvCxnSpPr>
            <a:cxnSpLocks/>
          </p:cNvCxnSpPr>
          <p:nvPr/>
        </p:nvCxnSpPr>
        <p:spPr>
          <a:xfrm>
            <a:off x="6272617" y="4647760"/>
            <a:ext cx="315686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0C2CE1D-A7DB-BDE3-18D2-62A9AFF53BBB}"/>
              </a:ext>
            </a:extLst>
          </p:cNvPr>
          <p:cNvSpPr txBox="1"/>
          <p:nvPr/>
        </p:nvSpPr>
        <p:spPr>
          <a:xfrm>
            <a:off x="5060307" y="415878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v</a:t>
            </a:r>
            <a:r>
              <a:rPr lang="en-US" baseline="-25000" err="1"/>
              <a:t>OUT</a:t>
            </a:r>
            <a:endParaRPr lang="en-US" baseline="-250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86C8C59-D9E4-CD81-2F9E-1B0D5CD9430A}"/>
              </a:ext>
            </a:extLst>
          </p:cNvPr>
          <p:cNvSpPr/>
          <p:nvPr/>
        </p:nvSpPr>
        <p:spPr>
          <a:xfrm>
            <a:off x="9824394" y="4680025"/>
            <a:ext cx="1265465" cy="68102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E53410-AC93-5A12-3BD1-69C2A8C16923}"/>
              </a:ext>
            </a:extLst>
          </p:cNvPr>
          <p:cNvSpPr txBox="1"/>
          <p:nvPr/>
        </p:nvSpPr>
        <p:spPr>
          <a:xfrm>
            <a:off x="9824394" y="4697373"/>
            <a:ext cx="1250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Reference generator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B8D32D0F-2BE7-7E1E-47C0-2743B6049ACA}"/>
              </a:ext>
            </a:extLst>
          </p:cNvPr>
          <p:cNvCxnSpPr>
            <a:cxnSpLocks/>
            <a:endCxn id="42" idx="1"/>
          </p:cNvCxnSpPr>
          <p:nvPr/>
        </p:nvCxnSpPr>
        <p:spPr>
          <a:xfrm rot="5400000" flipH="1" flipV="1">
            <a:off x="9243099" y="5389694"/>
            <a:ext cx="950450" cy="212140"/>
          </a:xfrm>
          <a:prstGeom prst="bentConnector2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341DB27-4F2C-7FD1-7BEC-DE0FE2B0315F}"/>
              </a:ext>
            </a:extLst>
          </p:cNvPr>
          <p:cNvCxnSpPr>
            <a:cxnSpLocks/>
          </p:cNvCxnSpPr>
          <p:nvPr/>
        </p:nvCxnSpPr>
        <p:spPr>
          <a:xfrm>
            <a:off x="11095360" y="5056328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E261607-4499-B793-2119-C3CF75681CA4}"/>
              </a:ext>
            </a:extLst>
          </p:cNvPr>
          <p:cNvSpPr txBox="1"/>
          <p:nvPr/>
        </p:nvSpPr>
        <p:spPr>
          <a:xfrm>
            <a:off x="11139927" y="46427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REF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28E0DCC-E5A1-57FA-2283-6D31A6F13462}"/>
              </a:ext>
            </a:extLst>
          </p:cNvPr>
          <p:cNvCxnSpPr>
            <a:cxnSpLocks/>
          </p:cNvCxnSpPr>
          <p:nvPr/>
        </p:nvCxnSpPr>
        <p:spPr>
          <a:xfrm>
            <a:off x="9596269" y="6293353"/>
            <a:ext cx="2274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EFFA239-0887-41A1-06CB-FC62CC3BA33F}"/>
              </a:ext>
            </a:extLst>
          </p:cNvPr>
          <p:cNvSpPr txBox="1"/>
          <p:nvPr/>
        </p:nvSpPr>
        <p:spPr>
          <a:xfrm>
            <a:off x="9311885" y="626338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REF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FFDFB68-E8E7-788B-64F1-B6CCBD09ACD5}"/>
              </a:ext>
            </a:extLst>
          </p:cNvPr>
          <p:cNvCxnSpPr>
            <a:cxnSpLocks/>
          </p:cNvCxnSpPr>
          <p:nvPr/>
        </p:nvCxnSpPr>
        <p:spPr>
          <a:xfrm>
            <a:off x="6013454" y="4158781"/>
            <a:ext cx="0" cy="1846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3CF4F5DC-4D32-689B-50F4-3A80370C3F31}"/>
              </a:ext>
            </a:extLst>
          </p:cNvPr>
          <p:cNvSpPr txBox="1"/>
          <p:nvPr/>
        </p:nvSpPr>
        <p:spPr>
          <a:xfrm>
            <a:off x="5699124" y="37864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REF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EAC8AA-2CD6-E759-60B1-A581FD49A7B9}"/>
              </a:ext>
            </a:extLst>
          </p:cNvPr>
          <p:cNvSpPr txBox="1"/>
          <p:nvPr/>
        </p:nvSpPr>
        <p:spPr>
          <a:xfrm>
            <a:off x="1153953" y="6063326"/>
            <a:ext cx="4024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Single channel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98B04A-68E5-4B49-35D6-51C1864817F2}"/>
              </a:ext>
            </a:extLst>
          </p:cNvPr>
          <p:cNvSpPr/>
          <p:nvPr/>
        </p:nvSpPr>
        <p:spPr>
          <a:xfrm>
            <a:off x="6449847" y="5540546"/>
            <a:ext cx="1093832" cy="87022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0DA37C-D49E-D80F-38DB-F5C5D2E26DC8}"/>
              </a:ext>
            </a:extLst>
          </p:cNvPr>
          <p:cNvSpPr txBox="1"/>
          <p:nvPr/>
        </p:nvSpPr>
        <p:spPr>
          <a:xfrm>
            <a:off x="6462627" y="5778230"/>
            <a:ext cx="109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H-bridge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B847EE-9D31-186B-1064-7108CE0AC518}"/>
              </a:ext>
            </a:extLst>
          </p:cNvPr>
          <p:cNvCxnSpPr>
            <a:cxnSpLocks/>
          </p:cNvCxnSpPr>
          <p:nvPr/>
        </p:nvCxnSpPr>
        <p:spPr>
          <a:xfrm>
            <a:off x="7933761" y="6273571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A413E10-9D33-2C15-78FD-759F7364ABAE}"/>
              </a:ext>
            </a:extLst>
          </p:cNvPr>
          <p:cNvCxnSpPr/>
          <p:nvPr/>
        </p:nvCxnSpPr>
        <p:spPr>
          <a:xfrm>
            <a:off x="7861705" y="6118816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DED029C-B3EA-EF5C-39DA-A4C91A974E75}"/>
              </a:ext>
            </a:extLst>
          </p:cNvPr>
          <p:cNvCxnSpPr/>
          <p:nvPr/>
        </p:nvCxnSpPr>
        <p:spPr>
          <a:xfrm>
            <a:off x="7930434" y="6121947"/>
            <a:ext cx="0" cy="29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FEA5BE4-F016-7FAC-C3F4-2271572945DC}"/>
              </a:ext>
            </a:extLst>
          </p:cNvPr>
          <p:cNvCxnSpPr>
            <a:cxnSpLocks/>
          </p:cNvCxnSpPr>
          <p:nvPr/>
        </p:nvCxnSpPr>
        <p:spPr>
          <a:xfrm>
            <a:off x="7531250" y="6273571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A0A4288-4484-D6FC-23BD-3D77B40040A6}"/>
              </a:ext>
            </a:extLst>
          </p:cNvPr>
          <p:cNvCxnSpPr>
            <a:cxnSpLocks/>
          </p:cNvCxnSpPr>
          <p:nvPr/>
        </p:nvCxnSpPr>
        <p:spPr>
          <a:xfrm>
            <a:off x="5122369" y="5736221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70EC315-B219-186A-8C83-6264F370782C}"/>
              </a:ext>
            </a:extLst>
          </p:cNvPr>
          <p:cNvSpPr txBox="1"/>
          <p:nvPr/>
        </p:nvSpPr>
        <p:spPr>
          <a:xfrm>
            <a:off x="5187966" y="5335644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SS,ISO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4AF4EA-B9F9-932A-2D05-6794393F4682}"/>
              </a:ext>
            </a:extLst>
          </p:cNvPr>
          <p:cNvSpPr txBox="1"/>
          <p:nvPr/>
        </p:nvSpPr>
        <p:spPr>
          <a:xfrm>
            <a:off x="7451568" y="350580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DD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0616465-5EC4-8315-4C26-9157AA1FCF28}"/>
              </a:ext>
            </a:extLst>
          </p:cNvPr>
          <p:cNvCxnSpPr>
            <a:cxnSpLocks/>
          </p:cNvCxnSpPr>
          <p:nvPr/>
        </p:nvCxnSpPr>
        <p:spPr>
          <a:xfrm>
            <a:off x="7737304" y="3875134"/>
            <a:ext cx="0" cy="2422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A0F319-98EE-4142-3233-8E4FE67CD89E}"/>
              </a:ext>
            </a:extLst>
          </p:cNvPr>
          <p:cNvCxnSpPr>
            <a:cxnSpLocks/>
          </p:cNvCxnSpPr>
          <p:nvPr/>
        </p:nvCxnSpPr>
        <p:spPr>
          <a:xfrm>
            <a:off x="6120500" y="5862298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C914372-EC6A-DCBC-8B8B-30FB0455F12D}"/>
              </a:ext>
            </a:extLst>
          </p:cNvPr>
          <p:cNvSpPr txBox="1"/>
          <p:nvPr/>
        </p:nvSpPr>
        <p:spPr>
          <a:xfrm>
            <a:off x="7507078" y="5762799"/>
            <a:ext cx="496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V</a:t>
            </a:r>
            <a:r>
              <a:rPr lang="en-US" sz="1600" baseline="-25000"/>
              <a:t>AC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6BF997-F8E2-BB23-2BB8-6D2DEDD54F1E}"/>
              </a:ext>
            </a:extLst>
          </p:cNvPr>
          <p:cNvCxnSpPr>
            <a:cxnSpLocks/>
          </p:cNvCxnSpPr>
          <p:nvPr/>
        </p:nvCxnSpPr>
        <p:spPr>
          <a:xfrm>
            <a:off x="6267174" y="4800160"/>
            <a:ext cx="315686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9D5388E-09B5-A1F8-4BE3-E91E1F82E37A}"/>
              </a:ext>
            </a:extLst>
          </p:cNvPr>
          <p:cNvCxnSpPr>
            <a:cxnSpLocks/>
          </p:cNvCxnSpPr>
          <p:nvPr/>
        </p:nvCxnSpPr>
        <p:spPr>
          <a:xfrm>
            <a:off x="6272617" y="4487666"/>
            <a:ext cx="315686" cy="0"/>
          </a:xfrm>
          <a:prstGeom prst="line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EE04840-0B89-B2F2-B774-732128831B76}"/>
              </a:ext>
            </a:extLst>
          </p:cNvPr>
          <p:cNvCxnSpPr>
            <a:cxnSpLocks/>
          </p:cNvCxnSpPr>
          <p:nvPr/>
        </p:nvCxnSpPr>
        <p:spPr>
          <a:xfrm>
            <a:off x="7856195" y="4680026"/>
            <a:ext cx="315686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66C15F3-9089-6A58-7573-6570095A9A11}"/>
              </a:ext>
            </a:extLst>
          </p:cNvPr>
          <p:cNvCxnSpPr>
            <a:cxnSpLocks/>
          </p:cNvCxnSpPr>
          <p:nvPr/>
        </p:nvCxnSpPr>
        <p:spPr>
          <a:xfrm>
            <a:off x="7850752" y="4832426"/>
            <a:ext cx="315686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875BDCA-5E33-8CEF-C25E-796CC07198D8}"/>
              </a:ext>
            </a:extLst>
          </p:cNvPr>
          <p:cNvCxnSpPr>
            <a:cxnSpLocks/>
          </p:cNvCxnSpPr>
          <p:nvPr/>
        </p:nvCxnSpPr>
        <p:spPr>
          <a:xfrm>
            <a:off x="7856195" y="4519932"/>
            <a:ext cx="315686" cy="0"/>
          </a:xfrm>
          <a:prstGeom prst="line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AFD556A-888C-252F-8C18-F46A15656381}"/>
              </a:ext>
            </a:extLst>
          </p:cNvPr>
          <p:cNvCxnSpPr>
            <a:cxnSpLocks/>
          </p:cNvCxnSpPr>
          <p:nvPr/>
        </p:nvCxnSpPr>
        <p:spPr>
          <a:xfrm>
            <a:off x="11095629" y="6173257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13A834E-085C-6E4D-97CE-AE3F3E7D6B12}"/>
              </a:ext>
            </a:extLst>
          </p:cNvPr>
          <p:cNvSpPr txBox="1"/>
          <p:nvPr/>
        </p:nvSpPr>
        <p:spPr>
          <a:xfrm>
            <a:off x="11161106" y="577823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SS,ISO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A242AB7-EF5D-D482-BC84-E02A1F392DB1}"/>
              </a:ext>
            </a:extLst>
          </p:cNvPr>
          <p:cNvSpPr txBox="1"/>
          <p:nvPr/>
        </p:nvSpPr>
        <p:spPr>
          <a:xfrm>
            <a:off x="7816039" y="5230335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CC0E21A-8219-B38E-D1EA-C6F53274D5C7}"/>
              </a:ext>
            </a:extLst>
          </p:cNvPr>
          <p:cNvSpPr txBox="1"/>
          <p:nvPr/>
        </p:nvSpPr>
        <p:spPr>
          <a:xfrm>
            <a:off x="7885653" y="629335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9990FB-B838-CF31-D145-BC981FBE81E6}"/>
              </a:ext>
            </a:extLst>
          </p:cNvPr>
          <p:cNvSpPr txBox="1"/>
          <p:nvPr/>
        </p:nvSpPr>
        <p:spPr>
          <a:xfrm>
            <a:off x="7491948" y="53825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23FC93-079D-1621-15D1-3788DEC4B692}"/>
              </a:ext>
            </a:extLst>
          </p:cNvPr>
          <p:cNvSpPr txBox="1"/>
          <p:nvPr/>
        </p:nvSpPr>
        <p:spPr>
          <a:xfrm>
            <a:off x="7509865" y="6118816"/>
            <a:ext cx="319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E077A39-3069-F0D2-69B8-D612B4BC693D}"/>
              </a:ext>
            </a:extLst>
          </p:cNvPr>
          <p:cNvCxnSpPr>
            <a:cxnSpLocks/>
          </p:cNvCxnSpPr>
          <p:nvPr/>
        </p:nvCxnSpPr>
        <p:spPr>
          <a:xfrm>
            <a:off x="6120500" y="6266395"/>
            <a:ext cx="31568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E6607537-1CCC-8C6E-A91D-E4BBB3D9F540}"/>
              </a:ext>
            </a:extLst>
          </p:cNvPr>
          <p:cNvSpPr txBox="1"/>
          <p:nvPr/>
        </p:nvSpPr>
        <p:spPr>
          <a:xfrm>
            <a:off x="5503246" y="6064349"/>
            <a:ext cx="65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CLK</a:t>
            </a:r>
          </a:p>
        </p:txBody>
      </p:sp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38409C8E-ADEA-7F00-6746-348C5CC34B00}"/>
              </a:ext>
            </a:extLst>
          </p:cNvPr>
          <p:cNvGraphicFramePr>
            <a:graphicFrameLocks noGrp="1"/>
          </p:cNvGraphicFramePr>
          <p:nvPr/>
        </p:nvGraphicFramePr>
        <p:xfrm>
          <a:off x="8847081" y="2875640"/>
          <a:ext cx="3183174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1587">
                  <a:extLst>
                    <a:ext uri="{9D8B030D-6E8A-4147-A177-3AD203B41FA5}">
                      <a16:colId xmlns:a16="http://schemas.microsoft.com/office/drawing/2014/main" val="3846996926"/>
                    </a:ext>
                  </a:extLst>
                </a:gridCol>
                <a:gridCol w="1591587">
                  <a:extLst>
                    <a:ext uri="{9D8B030D-6E8A-4147-A177-3AD203B41FA5}">
                      <a16:colId xmlns:a16="http://schemas.microsoft.com/office/drawing/2014/main" val="995061822"/>
                    </a:ext>
                  </a:extLst>
                </a:gridCol>
              </a:tblGrid>
              <a:tr h="282420">
                <a:tc>
                  <a:txBody>
                    <a:bodyPr/>
                    <a:lstStyle/>
                    <a:p>
                      <a:r>
                        <a:rPr lang="en-US" sz="16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Nominal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416383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r>
                        <a:rPr lang="en-US" sz="1600"/>
                        <a:t>V</a:t>
                      </a:r>
                      <a:r>
                        <a:rPr lang="en-US" sz="1600" baseline="-2500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3.3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469469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r>
                        <a:rPr lang="en-US" sz="1600"/>
                        <a:t>V</a:t>
                      </a:r>
                      <a:r>
                        <a:rPr lang="en-US" sz="1600" baseline="-2500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12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959351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V</a:t>
                      </a:r>
                      <a:r>
                        <a:rPr lang="en-US" sz="1600" baseline="-25000"/>
                        <a:t>DD,ISO</a:t>
                      </a:r>
                      <a:r>
                        <a:rPr lang="en-US" sz="1600" baseline="0"/>
                        <a:t>, </a:t>
                      </a:r>
                      <a:r>
                        <a:rPr lang="en-US" sz="1600"/>
                        <a:t>V</a:t>
                      </a:r>
                      <a:r>
                        <a:rPr lang="en-US" sz="1600" baseline="-25000"/>
                        <a:t>SS,ISO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+1.5 V, -1.5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904297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r>
                        <a:rPr lang="en-US" sz="1600"/>
                        <a:t>V</a:t>
                      </a:r>
                      <a:r>
                        <a:rPr lang="en-US" sz="1600" baseline="-2500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2.5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422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108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AC3950D-7B01-2AC0-F132-599F9488D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29" y="218169"/>
            <a:ext cx="11049000" cy="818696"/>
          </a:xfrm>
        </p:spPr>
        <p:txBody>
          <a:bodyPr>
            <a:normAutofit/>
          </a:bodyPr>
          <a:lstStyle/>
          <a:p>
            <a:r>
              <a:rPr lang="en-US" sz="4000"/>
              <a:t>Initial choice of components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A2BA8A80-4169-7D68-2EFA-D7911B30300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3529" y="1314450"/>
          <a:ext cx="11049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153">
                  <a:extLst>
                    <a:ext uri="{9D8B030D-6E8A-4147-A177-3AD203B41FA5}">
                      <a16:colId xmlns:a16="http://schemas.microsoft.com/office/drawing/2014/main" val="1616521237"/>
                    </a:ext>
                  </a:extLst>
                </a:gridCol>
                <a:gridCol w="1815871">
                  <a:extLst>
                    <a:ext uri="{9D8B030D-6E8A-4147-A177-3AD203B41FA5}">
                      <a16:colId xmlns:a16="http://schemas.microsoft.com/office/drawing/2014/main" val="558653116"/>
                    </a:ext>
                  </a:extLst>
                </a:gridCol>
                <a:gridCol w="6328976">
                  <a:extLst>
                    <a:ext uri="{9D8B030D-6E8A-4147-A177-3AD203B41FA5}">
                      <a16:colId xmlns:a16="http://schemas.microsoft.com/office/drawing/2014/main" val="36993724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Component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Part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895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Op-amp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AD8605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3x to realize the instrumentation amplifier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50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Op-amp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ADA4666-2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2x to realize the positive and negative voltage regulators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636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ADC (12-bit, up to 3 MS/s)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AD7274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1x for digitizing the outputs of the instrumentation amplifier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08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Capacitive isolator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ISO7220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2x to enable bidirectional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540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Zener voltage 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UMZ5_1N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Nominal output = 5.1V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143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Schottky diode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BAT54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Used by the capacitively isolated power supply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85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H-bridge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DRV8871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Used to generate the isolated AC power waveform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063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Pass transistor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FDN337N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Used by positive and negative voltage regulators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24741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93A446F-5D05-4677-9172-66FD77902019}"/>
              </a:ext>
            </a:extLst>
          </p:cNvPr>
          <p:cNvSpPr txBox="1"/>
          <p:nvPr/>
        </p:nvSpPr>
        <p:spPr>
          <a:xfrm>
            <a:off x="473529" y="4835664"/>
            <a:ext cx="8847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Both op-amps and the ADC were verified to work at 77K in earlier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Capacitive isolator and H-bridge have not been tested at 77K earlier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9F413-3141-A125-7094-2A652C7E4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419235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Isolated power supply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6" y="1825627"/>
            <a:ext cx="5057775" cy="420718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 1: </a:t>
            </a:r>
            <a:r>
              <a:rPr lang="en-US" sz="1800" dirty="0"/>
              <a:t>External AC power supply passes through HV ceramic capacitors and a bridge rectifier, which creates unregulated voltages (Vin+ and Vin-) for the internal circuitry.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2E866B-57FF-9D89-F5AB-8ECD529357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0840" y="1825627"/>
            <a:ext cx="2816352" cy="420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9312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EA740E63-8231-234F-9059-7F6E415520C6}" vid="{315AC291-A142-F24B-B412-7E021522D5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bnl-ppt-template-widescreen</Template>
  <TotalTime>16900</TotalTime>
  <Words>1726</Words>
  <Application>Microsoft Office PowerPoint</Application>
  <PresentationFormat>Widescreen</PresentationFormat>
  <Paragraphs>300</Paragraphs>
  <Slides>33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微軟正黑體</vt:lpstr>
      <vt:lpstr>Aptos</vt:lpstr>
      <vt:lpstr>Arial</vt:lpstr>
      <vt:lpstr>Calibri</vt:lpstr>
      <vt:lpstr>Cambria Math</vt:lpstr>
      <vt:lpstr>BNL</vt:lpstr>
      <vt:lpstr>Equation</vt:lpstr>
      <vt:lpstr>Quench detection using cryogenic electronics</vt:lpstr>
      <vt:lpstr>Outline</vt:lpstr>
      <vt:lpstr>Motivation</vt:lpstr>
      <vt:lpstr>Phase 1: implementation at 77K</vt:lpstr>
      <vt:lpstr>Phase 2: Implementation at 4.2K</vt:lpstr>
      <vt:lpstr>Main design specifications</vt:lpstr>
      <vt:lpstr>Pre Amp and isolated power circuit for 77K operation</vt:lpstr>
      <vt:lpstr>Initial choice of components</vt:lpstr>
      <vt:lpstr>Isolated power supply</vt:lpstr>
      <vt:lpstr>Isolated power supply (2)</vt:lpstr>
      <vt:lpstr>Positive voltage regulator</vt:lpstr>
      <vt:lpstr>Negative voltage regulator</vt:lpstr>
      <vt:lpstr>Fabrication of PCB for operation at 77K</vt:lpstr>
      <vt:lpstr>Power supply measurement</vt:lpstr>
      <vt:lpstr>Instrumentation amplifier concept</vt:lpstr>
      <vt:lpstr>Input circuit </vt:lpstr>
      <vt:lpstr>Low-pass filter </vt:lpstr>
      <vt:lpstr>Complete instrumentation amplifier</vt:lpstr>
      <vt:lpstr>ADC and digital isolator</vt:lpstr>
      <vt:lpstr>Version 2: Revised board design</vt:lpstr>
      <vt:lpstr>Test results</vt:lpstr>
      <vt:lpstr>H bridge using discrete components</vt:lpstr>
      <vt:lpstr>Cryogenic test setup</vt:lpstr>
      <vt:lpstr>ADC readout by FPGA at room temperature</vt:lpstr>
      <vt:lpstr>Next steps</vt:lpstr>
      <vt:lpstr>Summary</vt:lpstr>
      <vt:lpstr>PowerPoint Presentation</vt:lpstr>
      <vt:lpstr>Back up slides</vt:lpstr>
      <vt:lpstr>Isolated power supply (3)</vt:lpstr>
      <vt:lpstr>Simulation model</vt:lpstr>
      <vt:lpstr>Simulation results</vt:lpstr>
      <vt:lpstr>System architecture (Phase 1)</vt:lpstr>
      <vt:lpstr>Isolation and Pre-Amplifier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Ilardi, Mary Jane</dc:creator>
  <cp:keywords/>
  <dc:description/>
  <cp:lastModifiedBy>Joshi, Piyush</cp:lastModifiedBy>
  <cp:revision>17</cp:revision>
  <dcterms:created xsi:type="dcterms:W3CDTF">2024-07-23T19:53:29Z</dcterms:created>
  <dcterms:modified xsi:type="dcterms:W3CDTF">2025-04-03T21:11:07Z</dcterms:modified>
  <cp:category/>
</cp:coreProperties>
</file>