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7"/>
  </p:notesMasterIdLst>
  <p:handoutMasterIdLst>
    <p:handoutMasterId r:id="rId28"/>
  </p:handoutMasterIdLst>
  <p:sldIdLst>
    <p:sldId id="256" r:id="rId5"/>
    <p:sldId id="633" r:id="rId6"/>
    <p:sldId id="634" r:id="rId7"/>
    <p:sldId id="552" r:id="rId8"/>
    <p:sldId id="572" r:id="rId9"/>
    <p:sldId id="573" r:id="rId10"/>
    <p:sldId id="629" r:id="rId11"/>
    <p:sldId id="631" r:id="rId12"/>
    <p:sldId id="562" r:id="rId13"/>
    <p:sldId id="563" r:id="rId14"/>
    <p:sldId id="638" r:id="rId15"/>
    <p:sldId id="567" r:id="rId16"/>
    <p:sldId id="568" r:id="rId17"/>
    <p:sldId id="569" r:id="rId18"/>
    <p:sldId id="519" r:id="rId19"/>
    <p:sldId id="635" r:id="rId20"/>
    <p:sldId id="636" r:id="rId21"/>
    <p:sldId id="637" r:id="rId22"/>
    <p:sldId id="542" r:id="rId23"/>
    <p:sldId id="559" r:id="rId24"/>
    <p:sldId id="565" r:id="rId25"/>
    <p:sldId id="571" r:id="rId26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6327" autoAdjust="0"/>
  </p:normalViewPr>
  <p:slideViewPr>
    <p:cSldViewPr snapToGrid="0" snapToObjects="1" showGuides="1">
      <p:cViewPr varScale="1">
        <p:scale>
          <a:sx n="140" d="100"/>
          <a:sy n="140" d="100"/>
        </p:scale>
        <p:origin x="120" y="1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0" d="100"/>
          <a:sy n="150" d="100"/>
        </p:scale>
        <p:origin x="60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02.04.2025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02/04/2025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198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68427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080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8239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CH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459938"/>
            <a:ext cx="7812087" cy="468356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A61A89-D1E3-8A40-82D6-9A86AEBFAF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0025" y="4579268"/>
            <a:ext cx="561543" cy="3673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5BFF46-A721-4641-AD59-B3251C9D9E0D}"/>
              </a:ext>
            </a:extLst>
          </p:cNvPr>
          <p:cNvSpPr/>
          <p:nvPr userDrawn="1"/>
        </p:nvSpPr>
        <p:spPr>
          <a:xfrm rot="16200000">
            <a:off x="89679" y="4591427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03892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95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3142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0" r:id="rId2"/>
    <p:sldLayoutId id="2147483663" r:id="rId3"/>
    <p:sldLayoutId id="2147483681" r:id="rId4"/>
    <p:sldLayoutId id="2147483673" r:id="rId5"/>
    <p:sldLayoutId id="2147483662" r:id="rId6"/>
    <p:sldLayoutId id="2147483674" r:id="rId7"/>
    <p:sldLayoutId id="2147483675" r:id="rId8"/>
    <p:sldLayoutId id="2147483682" r:id="rId9"/>
    <p:sldLayoutId id="2147483676" r:id="rId10"/>
    <p:sldLayoutId id="2147483664" r:id="rId11"/>
    <p:sldLayoutId id="2147483666" r:id="rId12"/>
    <p:sldLayoutId id="2147483677" r:id="rId13"/>
    <p:sldLayoutId id="2147483678" r:id="rId14"/>
    <p:sldLayoutId id="2147483679" r:id="rId15"/>
    <p:sldLayoutId id="2147483667" r:id="rId1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psi.ch/en/hr/job-opportunities/68766-postdoctoral-fellow-mechanical-engineer-superconducting-magnets-epf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5682" y="571961"/>
            <a:ext cx="3971494" cy="2338387"/>
          </a:xfrm>
        </p:spPr>
        <p:txBody>
          <a:bodyPr>
            <a:normAutofit/>
          </a:bodyPr>
          <a:lstStyle/>
          <a:p>
            <a:r>
              <a:rPr lang="en-US" dirty="0"/>
              <a:t>Status of the EDIPO2 Test Facility</a:t>
            </a:r>
            <a:endParaRPr lang="fr-FR" sz="2400" dirty="0"/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>
            <a:spLocks noGrp="1" noChangeAspect="1"/>
          </p:cNvSpPr>
          <p:nvPr>
            <p:ph type="subTitle" idx="1"/>
          </p:nvPr>
        </p:nvSpPr>
        <p:spPr>
          <a:xfrm>
            <a:off x="3675742" y="2910347"/>
            <a:ext cx="1512000" cy="1295440"/>
          </a:xfrm>
        </p:spPr>
        <p:txBody>
          <a:bodyPr lIns="90000"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100" b="1" dirty="0"/>
              <a:t>X. Sarasola,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100" b="1" dirty="0"/>
              <a:t>P. Bruzzone,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100" b="1" dirty="0"/>
              <a:t>N. Bykovskiy,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100" b="1" dirty="0"/>
              <a:t>J. Greenwood,</a:t>
            </a:r>
            <a:br>
              <a:rPr lang="fr-FR" sz="1100" b="1" dirty="0"/>
            </a:br>
            <a:r>
              <a:rPr lang="fr-FR" sz="1100" b="1" dirty="0"/>
              <a:t>M. Jenni,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100" b="1" dirty="0"/>
              <a:t>C. Müller,</a:t>
            </a:r>
            <a:br>
              <a:rPr lang="fr-FR" sz="1100" b="1" dirty="0"/>
            </a:br>
            <a:r>
              <a:rPr lang="fr-FR" sz="1100" b="1" dirty="0"/>
              <a:t>T. Nes,</a:t>
            </a:r>
            <a:br>
              <a:rPr lang="fr-FR" sz="1100" b="1" dirty="0"/>
            </a:br>
            <a:r>
              <a:rPr lang="fr-FR" sz="1100" b="1" dirty="0"/>
              <a:t>K. Sedlak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8934" y="4097521"/>
            <a:ext cx="1614558" cy="1045979"/>
          </a:xfrm>
        </p:spPr>
        <p:txBody>
          <a:bodyPr lIns="90000"/>
          <a:lstStyle/>
          <a:p>
            <a:r>
              <a:rPr lang="fr-FR" b="1" dirty="0"/>
              <a:t>April 2</a:t>
            </a:r>
            <a:r>
              <a:rPr lang="fr-FR" b="1" baseline="30000" dirty="0"/>
              <a:t>nd</a:t>
            </a:r>
            <a:r>
              <a:rPr lang="fr-FR" b="1" dirty="0"/>
              <a:t>, 2025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fr-FR" dirty="0"/>
              <a:t>3D </a:t>
            </a:r>
            <a:r>
              <a:rPr lang="fr-FR" dirty="0" err="1"/>
              <a:t>quench</a:t>
            </a:r>
            <a:r>
              <a:rPr lang="fr-FR" dirty="0"/>
              <a:t> </a:t>
            </a:r>
            <a:r>
              <a:rPr lang="fr-FR" dirty="0" err="1"/>
              <a:t>analysis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27CCC6-9D11-4689-351D-66F2A830FC51}"/>
                  </a:ext>
                </a:extLst>
              </p:cNvPr>
              <p:cNvSpPr txBox="1"/>
              <p:nvPr/>
            </p:nvSpPr>
            <p:spPr>
              <a:xfrm>
                <a:off x="1521143" y="608751"/>
                <a:ext cx="6201726" cy="46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𝐶</m:t>
                    </m:r>
                    <m:f>
                      <m:f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160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𝑗𝑜𝑢𝑙𝑒</m:t>
                        </m:r>
                      </m:sub>
                    </m:sSub>
                    <m:r>
                      <a:rPr lang="en-US" sz="1600" i="1" dirty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d>
                      <m:d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𝑘</m:t>
                        </m:r>
                        <m:f>
                          <m:f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sz="1600" i="1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𝑡𝑟𝑎𝑛𝑠</m:t>
                        </m:r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𝑣𝑒𝑟𝑠𝑒</m:t>
                        </m:r>
                      </m:sub>
                    </m:sSub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𝑐𝑜𝑜𝑙𝑖𝑛𝑔</m:t>
                        </m:r>
                      </m:sub>
                    </m:sSub>
                    <m:r>
                      <a:rPr lang="en-US" sz="1600" i="1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𝑒𝑥𝑡𝑒𝑟𝑛𝑎𝑙</m:t>
                        </m:r>
                      </m:sub>
                    </m:sSub>
                  </m:oMath>
                </a14:m>
                <a:r>
                  <a:rPr lang="en-US" sz="1600" dirty="0"/>
                  <a:t> [W/m</a:t>
                </a:r>
                <a:r>
                  <a:rPr lang="en-US" sz="1600" baseline="30000" dirty="0"/>
                  <a:t>3</a:t>
                </a:r>
                <a:r>
                  <a:rPr lang="en-US" sz="1600" dirty="0"/>
                  <a:t>]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27CCC6-9D11-4689-351D-66F2A830F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143" y="608751"/>
                <a:ext cx="6201726" cy="460832"/>
              </a:xfrm>
              <a:prstGeom prst="rect">
                <a:avLst/>
              </a:prstGeom>
              <a:blipFill>
                <a:blip r:embed="rId2"/>
                <a:stretch>
                  <a:fillRect b="-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6A8884C3-B8E9-E204-2B51-A642C9E51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55" y="1755729"/>
            <a:ext cx="1849900" cy="31781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AC4CA4-244F-98F0-1FA3-7EA1B968E43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382361" y="2079583"/>
            <a:ext cx="2776285" cy="1771341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8A84722-5513-BC9D-852C-8C47EFDD5EA5}"/>
              </a:ext>
            </a:extLst>
          </p:cNvPr>
          <p:cNvGrpSpPr/>
          <p:nvPr/>
        </p:nvGrpSpPr>
        <p:grpSpPr>
          <a:xfrm>
            <a:off x="5495877" y="2170201"/>
            <a:ext cx="2903539" cy="1751166"/>
            <a:chOff x="5479182" y="701537"/>
            <a:chExt cx="3431387" cy="206951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A2C9477-F7A8-0B25-0A8A-EDBDC92FB4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79182" y="701537"/>
              <a:ext cx="3431387" cy="199958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F5E46F5-F2FA-EFD1-791B-8FEF5A4D2707}"/>
                </a:ext>
              </a:extLst>
            </p:cNvPr>
            <p:cNvSpPr txBox="1"/>
            <p:nvPr/>
          </p:nvSpPr>
          <p:spPr>
            <a:xfrm>
              <a:off x="5479182" y="2534631"/>
              <a:ext cx="666120" cy="2364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700" dirty="0" err="1">
                  <a:solidFill>
                    <a:schemeClr val="accent2"/>
                  </a:solidFill>
                </a:rPr>
                <a:t>t_detect</a:t>
              </a:r>
              <a:endParaRPr lang="en-US" sz="700" dirty="0">
                <a:solidFill>
                  <a:schemeClr val="accent2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3A37D3-4737-6BD5-ABC3-5CEB13289841}"/>
                </a:ext>
              </a:extLst>
            </p:cNvPr>
            <p:cNvSpPr txBox="1"/>
            <p:nvPr/>
          </p:nvSpPr>
          <p:spPr>
            <a:xfrm>
              <a:off x="6024190" y="2534631"/>
              <a:ext cx="804281" cy="2364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700" dirty="0" err="1">
                  <a:solidFill>
                    <a:schemeClr val="accent2"/>
                  </a:solidFill>
                </a:rPr>
                <a:t>t_detect+t_d</a:t>
              </a:r>
              <a:endParaRPr lang="en-US" sz="700" dirty="0">
                <a:solidFill>
                  <a:schemeClr val="accent2"/>
                </a:solidFill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26E944A-7E34-22C6-4E7F-2D063BE9153C}"/>
                </a:ext>
              </a:extLst>
            </p:cNvPr>
            <p:cNvCxnSpPr/>
            <p:nvPr/>
          </p:nvCxnSpPr>
          <p:spPr>
            <a:xfrm flipH="1">
              <a:off x="5893554" y="2336419"/>
              <a:ext cx="60556" cy="19821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AF76B9E-2974-A899-4067-C7EB4B4A4969}"/>
                </a:ext>
              </a:extLst>
            </p:cNvPr>
            <p:cNvCxnSpPr>
              <a:cxnSpLocks/>
            </p:cNvCxnSpPr>
            <p:nvPr/>
          </p:nvCxnSpPr>
          <p:spPr>
            <a:xfrm>
              <a:off x="6024190" y="2336419"/>
              <a:ext cx="60556" cy="19821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A411064-9750-06F2-9A61-E8DB99D5FA10}"/>
              </a:ext>
            </a:extLst>
          </p:cNvPr>
          <p:cNvSpPr txBox="1"/>
          <p:nvPr/>
        </p:nvSpPr>
        <p:spPr>
          <a:xfrm>
            <a:off x="2756788" y="2514754"/>
            <a:ext cx="63145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rgbClr val="EFBC41"/>
                </a:solidFill>
              </a:rPr>
              <a:t>1.8 kV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6CB4ED-05A6-A825-50D0-502D45147799}"/>
              </a:ext>
            </a:extLst>
          </p:cNvPr>
          <p:cNvSpPr txBox="1"/>
          <p:nvPr/>
        </p:nvSpPr>
        <p:spPr>
          <a:xfrm>
            <a:off x="4136494" y="2376134"/>
            <a:ext cx="63145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/>
              <a:t>260 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C1B1A7-F7AC-00D5-02C8-FF904809A5BE}"/>
              </a:ext>
            </a:extLst>
          </p:cNvPr>
          <p:cNvSpPr txBox="1"/>
          <p:nvPr/>
        </p:nvSpPr>
        <p:spPr>
          <a:xfrm>
            <a:off x="6546780" y="2198994"/>
            <a:ext cx="63145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rgbClr val="DA571F"/>
                </a:solidFill>
              </a:rPr>
              <a:t>50 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0D95AF-0A99-D534-7C1E-A97BB0BDD2E1}"/>
              </a:ext>
            </a:extLst>
          </p:cNvPr>
          <p:cNvSpPr txBox="1"/>
          <p:nvPr/>
        </p:nvSpPr>
        <p:spPr>
          <a:xfrm>
            <a:off x="5915329" y="2198994"/>
            <a:ext cx="63145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rgbClr val="0171BC"/>
                </a:solidFill>
              </a:rPr>
              <a:t>18 kA</a:t>
            </a:r>
          </a:p>
        </p:txBody>
      </p:sp>
      <p:sp>
        <p:nvSpPr>
          <p:cNvPr id="26" name="Espace réservé du contenu 1">
            <a:extLst>
              <a:ext uri="{FF2B5EF4-FFF2-40B4-BE49-F238E27FC236}">
                <a16:creationId xmlns:a16="http://schemas.microsoft.com/office/drawing/2014/main" id="{ABA293C7-DEF4-BAE8-4205-35BC5408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0053" y="3917519"/>
            <a:ext cx="6575492" cy="1395895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V</a:t>
            </a:r>
            <a:r>
              <a:rPr lang="en-US" b="1" baseline="-25000" dirty="0"/>
              <a:t>max</a:t>
            </a:r>
            <a:r>
              <a:rPr lang="en-US" b="1" dirty="0"/>
              <a:t> = ±0.9 kV</a:t>
            </a:r>
            <a:r>
              <a:rPr lang="en-US" dirty="0"/>
              <a:t> (assuming symmetric grounding)</a:t>
            </a:r>
            <a:endParaRPr lang="en-US" sz="1800" b="1" dirty="0"/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 b="1" dirty="0" err="1"/>
              <a:t>T</a:t>
            </a:r>
            <a:r>
              <a:rPr lang="en-US" sz="1800" b="1" baseline="-25000" dirty="0" err="1"/>
              <a:t>max</a:t>
            </a:r>
            <a:r>
              <a:rPr lang="en-US" b="1" baseline="-25000" dirty="0"/>
              <a:t> </a:t>
            </a:r>
            <a:r>
              <a:rPr lang="en-US" sz="1800" b="1" dirty="0"/>
              <a:t>= 260 K</a:t>
            </a:r>
            <a:r>
              <a:rPr lang="en-US" sz="1800" dirty="0"/>
              <a:t> for the operation at 18 kA and V</a:t>
            </a:r>
            <a:r>
              <a:rPr lang="en-US" sz="1800" baseline="-25000" dirty="0"/>
              <a:t>th </a:t>
            </a:r>
            <a:r>
              <a:rPr lang="en-US" sz="1800" dirty="0"/>
              <a:t>= 0.1 V detection threshold</a:t>
            </a: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/>
              <a:t>Higher values of V</a:t>
            </a:r>
            <a:r>
              <a:rPr lang="en-US" baseline="-25000" dirty="0"/>
              <a:t>th</a:t>
            </a:r>
            <a:r>
              <a:rPr lang="en-US" dirty="0"/>
              <a:t> highly undesirable, increasing </a:t>
            </a:r>
            <a:r>
              <a:rPr lang="en-US" dirty="0" err="1"/>
              <a:t>T</a:t>
            </a:r>
            <a:r>
              <a:rPr lang="en-US" baseline="-25000" dirty="0" err="1"/>
              <a:t>max</a:t>
            </a:r>
            <a:r>
              <a:rPr lang="en-US" dirty="0"/>
              <a:t> above 300 K at 0.5 V</a:t>
            </a:r>
            <a:endParaRPr lang="en-US" i="1" baseline="-25000" dirty="0"/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~98% of stored energy released in the dump resistor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6D2F87-6357-0E9B-4541-F1FC9C8854A2}"/>
              </a:ext>
            </a:extLst>
          </p:cNvPr>
          <p:cNvSpPr txBox="1"/>
          <p:nvPr/>
        </p:nvSpPr>
        <p:spPr>
          <a:xfrm>
            <a:off x="5014448" y="1744632"/>
            <a:ext cx="262829" cy="1976680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900" dirty="0">
                <a:solidFill>
                  <a:srgbClr val="FFC000"/>
                </a:solidFill>
              </a:rPr>
              <a:t>Terminal-to-terminal voltage, kV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1C622A-573C-D0D9-1E73-E28E47CDA547}"/>
              </a:ext>
            </a:extLst>
          </p:cNvPr>
          <p:cNvSpPr txBox="1"/>
          <p:nvPr/>
        </p:nvSpPr>
        <p:spPr>
          <a:xfrm>
            <a:off x="1521143" y="1084267"/>
            <a:ext cx="62017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sym typeface="Wingdings" panose="05000000000000000000" pitchFamily="2" charset="2"/>
              </a:rPr>
              <a:t> 56’000 nodes to evaluate heat propagation in 3-D (560 turns x 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100 nodes per turn)</a:t>
            </a:r>
          </a:p>
        </p:txBody>
      </p:sp>
      <p:sp>
        <p:nvSpPr>
          <p:cNvPr id="3" name="Espace réservé du contenu 1">
            <a:extLst>
              <a:ext uri="{FF2B5EF4-FFF2-40B4-BE49-F238E27FC236}">
                <a16:creationId xmlns:a16="http://schemas.microsoft.com/office/drawing/2014/main" id="{28398E0F-9D3C-E403-8F78-7D3ABA2CDE11}"/>
              </a:ext>
            </a:extLst>
          </p:cNvPr>
          <p:cNvSpPr txBox="1">
            <a:spLocks/>
          </p:cNvSpPr>
          <p:nvPr/>
        </p:nvSpPr>
        <p:spPr>
          <a:xfrm>
            <a:off x="2398965" y="1351466"/>
            <a:ext cx="6575492" cy="1736291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Protection scheme based exclusively on energy extraction</a:t>
            </a:r>
            <a:r>
              <a:rPr lang="en-US" sz="1400" dirty="0"/>
              <a:t>:</a:t>
            </a:r>
          </a:p>
          <a:p>
            <a:pPr marL="628650" lvl="1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dirty="0"/>
              <a:t>Assumed delay time: 100 </a:t>
            </a:r>
            <a:r>
              <a:rPr lang="en-US" sz="1200" dirty="0" err="1"/>
              <a:t>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6281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 uiExpand="1" build="p"/>
      <p:bldP spid="2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Mechanical 3D analysis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4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1013271" y="621103"/>
            <a:ext cx="7747462" cy="2139597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700" dirty="0"/>
              <a:t>Coils assembled in a </a:t>
            </a:r>
            <a:r>
              <a:rPr lang="en-US" sz="1700" b="1" dirty="0"/>
              <a:t>steel casing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700" b="1" dirty="0"/>
              <a:t>Lorentz forces reacted by </a:t>
            </a:r>
            <a:r>
              <a:rPr lang="en-US" sz="1700" dirty="0"/>
              <a:t>the</a:t>
            </a:r>
            <a:r>
              <a:rPr lang="en-US" sz="1700" b="1" dirty="0"/>
              <a:t> casing </a:t>
            </a:r>
            <a:r>
              <a:rPr lang="en-US" sz="1700" dirty="0"/>
              <a:t>and a 30-mm-thick </a:t>
            </a:r>
            <a:r>
              <a:rPr lang="en-US" sz="1700" b="1" dirty="0"/>
              <a:t>steel shell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700" b="1" dirty="0" err="1">
                <a:solidFill>
                  <a:schemeClr val="bg1"/>
                </a:solidFill>
              </a:rPr>
              <a:t>ateral</a:t>
            </a:r>
            <a:r>
              <a:rPr lang="en-US" sz="1700" b="1" dirty="0">
                <a:solidFill>
                  <a:schemeClr val="bg1"/>
                </a:solidFill>
              </a:rPr>
              <a:t> and axial pre-load </a:t>
            </a:r>
            <a:r>
              <a:rPr lang="en-US" sz="1700" dirty="0">
                <a:solidFill>
                  <a:schemeClr val="bg1"/>
                </a:solidFill>
              </a:rPr>
              <a:t>on the </a:t>
            </a:r>
            <a:r>
              <a:rPr lang="en-US" sz="1700" b="1" dirty="0">
                <a:solidFill>
                  <a:schemeClr val="bg1"/>
                </a:solidFill>
              </a:rPr>
              <a:t>vertical coils</a:t>
            </a:r>
            <a:endParaRPr lang="en-US" sz="17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700" dirty="0">
                <a:solidFill>
                  <a:schemeClr val="bg1"/>
                </a:solidFill>
              </a:rPr>
              <a:t>The </a:t>
            </a:r>
            <a:r>
              <a:rPr lang="en-US" sz="1700" b="1" dirty="0">
                <a:solidFill>
                  <a:schemeClr val="bg1"/>
                </a:solidFill>
              </a:rPr>
              <a:t>test well </a:t>
            </a:r>
            <a:r>
              <a:rPr lang="en-US" sz="1700" dirty="0">
                <a:solidFill>
                  <a:schemeClr val="bg1"/>
                </a:solidFill>
              </a:rPr>
              <a:t>is </a:t>
            </a:r>
            <a:r>
              <a:rPr lang="en-US" sz="1700" b="1" dirty="0">
                <a:solidFill>
                  <a:schemeClr val="bg1"/>
                </a:solidFill>
              </a:rPr>
              <a:t>stress-free </a:t>
            </a:r>
            <a:r>
              <a:rPr lang="en-US" sz="1700" dirty="0">
                <a:solidFill>
                  <a:schemeClr val="bg1"/>
                </a:solidFill>
              </a:rPr>
              <a:t>during operation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B16AE9-EE3A-087D-A07A-1E0BE41811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" r="27477" b="4542"/>
          <a:stretch/>
        </p:blipFill>
        <p:spPr>
          <a:xfrm>
            <a:off x="1124741" y="2177112"/>
            <a:ext cx="2721663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6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Mechanical 3D analysis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4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1013271" y="621103"/>
            <a:ext cx="7747462" cy="2139597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700" dirty="0"/>
              <a:t>Coils assembled in a </a:t>
            </a:r>
            <a:r>
              <a:rPr lang="en-US" sz="1700" b="1" dirty="0"/>
              <a:t>steel casing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700" b="1" dirty="0"/>
              <a:t>Lorentz forces reacted by </a:t>
            </a:r>
            <a:r>
              <a:rPr lang="en-US" sz="1700" dirty="0"/>
              <a:t>the</a:t>
            </a:r>
            <a:r>
              <a:rPr lang="en-US" sz="1700" b="1" dirty="0"/>
              <a:t> casing </a:t>
            </a:r>
            <a:r>
              <a:rPr lang="en-US" sz="1700" dirty="0"/>
              <a:t>and a 30-mm-thick </a:t>
            </a:r>
            <a:r>
              <a:rPr lang="en-US" sz="1700" b="1" dirty="0"/>
              <a:t>steel shell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700" b="1" dirty="0"/>
              <a:t>Lateral and axial pre-load </a:t>
            </a:r>
            <a:r>
              <a:rPr lang="en-US" sz="1700" dirty="0"/>
              <a:t>on the </a:t>
            </a:r>
            <a:r>
              <a:rPr lang="en-US" sz="1700" b="1" dirty="0"/>
              <a:t>vertical coils</a:t>
            </a:r>
            <a:endParaRPr lang="en-US" sz="1700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700" dirty="0"/>
              <a:t>The </a:t>
            </a:r>
            <a:r>
              <a:rPr lang="en-US" sz="1700" b="1" dirty="0"/>
              <a:t>test well </a:t>
            </a:r>
            <a:r>
              <a:rPr lang="en-US" sz="1700" dirty="0"/>
              <a:t>is </a:t>
            </a:r>
            <a:r>
              <a:rPr lang="en-US" sz="1700" b="1" dirty="0"/>
              <a:t>stress-free </a:t>
            </a:r>
            <a:r>
              <a:rPr lang="en-US" sz="1700" dirty="0"/>
              <a:t>during operation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6594" y="2177112"/>
            <a:ext cx="392415" cy="253530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ES" b="1" dirty="0" err="1"/>
              <a:t>Deformation</a:t>
            </a:r>
            <a:r>
              <a:rPr lang="es-ES" b="1" dirty="0"/>
              <a:t> </a:t>
            </a:r>
            <a:r>
              <a:rPr lang="es-ES" b="1" dirty="0" err="1"/>
              <a:t>during</a:t>
            </a:r>
            <a:r>
              <a:rPr lang="es-ES" b="1" dirty="0"/>
              <a:t> </a:t>
            </a:r>
            <a:r>
              <a:rPr lang="es-ES" b="1" dirty="0" err="1"/>
              <a:t>operation</a:t>
            </a:r>
            <a:endParaRPr lang="en-US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FE05AF-86F8-8A91-AC11-08DABFECED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296709" y="2148944"/>
            <a:ext cx="3781469" cy="284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D41239-BC9D-ACD3-B34D-894491252A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51248" y="2148943"/>
            <a:ext cx="3781467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73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Mechanical 3D analysis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03947" y="689955"/>
            <a:ext cx="4550648" cy="228599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Stress is moderate after cool-down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Remains below allowable limits during operation: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b="1" dirty="0"/>
              <a:t>Side coils</a:t>
            </a:r>
            <a:r>
              <a:rPr lang="en-US" sz="1200" dirty="0"/>
              <a:t>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US" sz="1200" dirty="0" err="1"/>
              <a:t>σ</a:t>
            </a:r>
            <a:r>
              <a:rPr lang="en-US" sz="1200" baseline="-25000" dirty="0" err="1"/>
              <a:t>eq</a:t>
            </a:r>
            <a:r>
              <a:rPr lang="en-US" sz="1200" dirty="0"/>
              <a:t> ≤ 82 MPa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US" sz="1200" dirty="0" err="1"/>
              <a:t>ε</a:t>
            </a:r>
            <a:r>
              <a:rPr lang="en-US" sz="1200" baseline="-25000" dirty="0" err="1"/>
              <a:t>L</a:t>
            </a:r>
            <a:r>
              <a:rPr lang="en-US" sz="1200" dirty="0"/>
              <a:t> ranging from -0.06 and +0.06%.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200" b="1" dirty="0"/>
              <a:t>Vertical coils</a:t>
            </a:r>
            <a:r>
              <a:rPr lang="en-US" sz="1200" dirty="0"/>
              <a:t>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US" sz="1200" dirty="0" err="1"/>
              <a:t>σ</a:t>
            </a:r>
            <a:r>
              <a:rPr lang="en-US" sz="1200" baseline="-25000" dirty="0" err="1"/>
              <a:t>eq</a:t>
            </a:r>
            <a:r>
              <a:rPr lang="en-US" sz="1200" dirty="0"/>
              <a:t> ≤ 155 MPa (at low field regions, B ≤ 6 T)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US" sz="1200" dirty="0" err="1"/>
              <a:t>ε</a:t>
            </a:r>
            <a:r>
              <a:rPr lang="en-US" sz="1200" baseline="-25000" dirty="0" err="1"/>
              <a:t>L</a:t>
            </a:r>
            <a:r>
              <a:rPr lang="en-US" sz="1200" dirty="0"/>
              <a:t> ranging from -0.2 and +0.29%</a:t>
            </a:r>
          </a:p>
        </p:txBody>
      </p:sp>
      <p:sp>
        <p:nvSpPr>
          <p:cNvPr id="25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802313" y="821278"/>
            <a:ext cx="3596103" cy="2163713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endParaRPr lang="de-CH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461A03-C157-F432-37E4-FF04F7553B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99262" y="2832042"/>
            <a:ext cx="3039530" cy="22859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9C3EC5-8232-B758-1478-793B593E9D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32468" y="2857500"/>
            <a:ext cx="3039530" cy="22859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55796F7-6B2E-5A31-0319-BFA7FAD0A0A4}"/>
              </a:ext>
            </a:extLst>
          </p:cNvPr>
          <p:cNvSpPr txBox="1"/>
          <p:nvPr/>
        </p:nvSpPr>
        <p:spPr>
          <a:xfrm>
            <a:off x="5878197" y="2832042"/>
            <a:ext cx="201899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s-ES" sz="1200" b="1" dirty="0"/>
              <a:t>Vertical </a:t>
            </a:r>
            <a:r>
              <a:rPr lang="es-ES" sz="1200" b="1" dirty="0" err="1"/>
              <a:t>coils</a:t>
            </a:r>
            <a:r>
              <a:rPr lang="es-ES" sz="1200" b="1" dirty="0"/>
              <a:t> at B = 15 T</a:t>
            </a:r>
            <a:endParaRPr lang="en-US" sz="1200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33D2A21-10AE-2F03-B5EE-5835D9FDAFA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94495" y="362666"/>
            <a:ext cx="3039530" cy="228599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BCD51F1-56C0-7165-94DF-7DD25EFE72AA}"/>
              </a:ext>
            </a:extLst>
          </p:cNvPr>
          <p:cNvSpPr txBox="1"/>
          <p:nvPr/>
        </p:nvSpPr>
        <p:spPr>
          <a:xfrm>
            <a:off x="5600700" y="328720"/>
            <a:ext cx="2339045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s-ES" sz="1200" b="1" dirty="0"/>
              <a:t>Stress in </a:t>
            </a:r>
            <a:r>
              <a:rPr lang="es-ES" sz="1200" b="1" dirty="0" err="1"/>
              <a:t>the</a:t>
            </a:r>
            <a:r>
              <a:rPr lang="es-ES" sz="1200" b="1" dirty="0"/>
              <a:t> </a:t>
            </a:r>
            <a:r>
              <a:rPr lang="es-ES" sz="1200" b="1" dirty="0" err="1"/>
              <a:t>coils</a:t>
            </a:r>
            <a:r>
              <a:rPr lang="es-ES" sz="1200" b="1" dirty="0"/>
              <a:t> at B = 15 T</a:t>
            </a:r>
            <a:endParaRPr lang="en-US" sz="12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858A77-6EEE-9950-8CC6-B8CC0FB3EF20}"/>
              </a:ext>
            </a:extLst>
          </p:cNvPr>
          <p:cNvSpPr txBox="1"/>
          <p:nvPr/>
        </p:nvSpPr>
        <p:spPr>
          <a:xfrm>
            <a:off x="1563853" y="2832041"/>
            <a:ext cx="201899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s-ES" sz="1200" b="1" dirty="0" err="1"/>
              <a:t>Side</a:t>
            </a:r>
            <a:r>
              <a:rPr lang="es-ES" sz="1200" b="1" dirty="0"/>
              <a:t> </a:t>
            </a:r>
            <a:r>
              <a:rPr lang="es-ES" sz="1200" b="1" dirty="0" err="1"/>
              <a:t>coils</a:t>
            </a:r>
            <a:r>
              <a:rPr lang="es-ES" sz="1200" b="1" dirty="0"/>
              <a:t> at B = 15 T</a:t>
            </a:r>
            <a:endParaRPr lang="en-US" sz="1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A02EA6-634D-EB2C-DD97-81DB9A09810F}"/>
              </a:ext>
            </a:extLst>
          </p:cNvPr>
          <p:cNvSpPr txBox="1"/>
          <p:nvPr/>
        </p:nvSpPr>
        <p:spPr>
          <a:xfrm>
            <a:off x="6377042" y="4849263"/>
            <a:ext cx="27628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b="1" dirty="0"/>
              <a:t>https://doi.org/10.1109/TASC.2025.3526109</a:t>
            </a:r>
          </a:p>
        </p:txBody>
      </p:sp>
    </p:spTree>
    <p:extLst>
      <p:ext uri="{BB962C8B-B14F-4D97-AF65-F5344CB8AC3E}">
        <p14:creationId xmlns:p14="http://schemas.microsoft.com/office/powerpoint/2010/main" val="368262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US" dirty="0"/>
              <a:t>Magnet R&amp;D activities 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25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802313" y="821278"/>
            <a:ext cx="3596103" cy="2163713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endParaRPr lang="de-CH" sz="1400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100E944-14F1-68D1-3407-8785A5B28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169" y="659980"/>
            <a:ext cx="8041704" cy="125880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latin typeface="Helvetica" pitchFamily="34" charset="0"/>
                <a:ea typeface="Helvetica" charset="0"/>
                <a:cs typeface="Helvetica" charset="0"/>
              </a:rPr>
              <a:t>Magnet R&amp;D activities </a:t>
            </a:r>
            <a:r>
              <a:rPr lang="en-US" dirty="0">
                <a:latin typeface="Helvetica" pitchFamily="34" charset="0"/>
                <a:ea typeface="Helvetica" charset="0"/>
                <a:cs typeface="Helvetica" charset="0"/>
              </a:rPr>
              <a:t>to de-risk technologies associated with</a:t>
            </a:r>
            <a:r>
              <a:rPr lang="de-CH" dirty="0">
                <a:latin typeface="Helvetica" pitchFamily="34" charset="0"/>
                <a:ea typeface="Helvetica" charset="0"/>
                <a:cs typeface="Helvetica" charset="0"/>
              </a:rPr>
              <a:t> </a:t>
            </a:r>
            <a:r>
              <a:rPr lang="de-CH" dirty="0" err="1">
                <a:latin typeface="Helvetica" pitchFamily="34" charset="0"/>
                <a:ea typeface="Helvetica" charset="0"/>
                <a:cs typeface="Helvetica" charset="0"/>
              </a:rPr>
              <a:t>the</a:t>
            </a:r>
            <a:r>
              <a:rPr lang="de-CH" dirty="0">
                <a:latin typeface="Helvetica" pitchFamily="34" charset="0"/>
                <a:ea typeface="Helvetica" charset="0"/>
                <a:cs typeface="Helvetica" charset="0"/>
              </a:rPr>
              <a:t> EDIPO2 </a:t>
            </a:r>
            <a:r>
              <a:rPr lang="de-CH" dirty="0" err="1">
                <a:latin typeface="Helvetica" pitchFamily="34" charset="0"/>
                <a:ea typeface="Helvetica" charset="0"/>
                <a:cs typeface="Helvetica" charset="0"/>
              </a:rPr>
              <a:t>coil</a:t>
            </a:r>
            <a:r>
              <a:rPr lang="de-CH" dirty="0">
                <a:latin typeface="Helvetica" pitchFamily="34" charset="0"/>
                <a:ea typeface="Helvetica" charset="0"/>
                <a:cs typeface="Helvetica" charset="0"/>
              </a:rPr>
              <a:t> design: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Helvetica" pitchFamily="34" charset="0"/>
                <a:ea typeface="Helvetica" charset="0"/>
                <a:cs typeface="Helvetica" charset="0"/>
              </a:rPr>
              <a:t>Contract will be signed with a qualified industry in the coming weeks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Helvetica" pitchFamily="34" charset="0"/>
                <a:ea typeface="Helvetica" charset="0"/>
                <a:cs typeface="Helvetica" charset="0"/>
              </a:rPr>
              <a:t>Cable and subscale coil tests planned in SULTAN in 2025-2026:</a:t>
            </a:r>
            <a:endParaRPr lang="de-CH" dirty="0">
              <a:latin typeface="Helvetica" pitchFamily="34" charset="0"/>
              <a:ea typeface="Helvetica" charset="0"/>
              <a:cs typeface="Helvetica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CH" b="1" dirty="0">
                <a:latin typeface="Helvetica" pitchFamily="34" charset="0"/>
                <a:ea typeface="Helvetica" charset="0"/>
                <a:cs typeface="Helvetica" charset="0"/>
              </a:rPr>
              <a:t>Nb</a:t>
            </a:r>
            <a:r>
              <a:rPr lang="de-CH" b="1" baseline="-25000" dirty="0">
                <a:latin typeface="Helvetica" pitchFamily="34" charset="0"/>
                <a:ea typeface="Helvetica" charset="0"/>
                <a:cs typeface="Helvetica" charset="0"/>
              </a:rPr>
              <a:t>3</a:t>
            </a:r>
            <a:r>
              <a:rPr lang="de-CH" b="1" dirty="0">
                <a:latin typeface="Helvetica" pitchFamily="34" charset="0"/>
                <a:ea typeface="Helvetica" charset="0"/>
                <a:cs typeface="Helvetica" charset="0"/>
              </a:rPr>
              <a:t>Sn </a:t>
            </a:r>
            <a:r>
              <a:rPr lang="de-CH" b="1" dirty="0" err="1">
                <a:latin typeface="Helvetica" pitchFamily="34" charset="0"/>
                <a:ea typeface="Helvetica" charset="0"/>
                <a:cs typeface="Helvetica" charset="0"/>
              </a:rPr>
              <a:t>cable</a:t>
            </a:r>
            <a:r>
              <a:rPr lang="de-CH" b="1" dirty="0">
                <a:latin typeface="Helvetica" pitchFamily="34" charset="0"/>
                <a:ea typeface="Helvetica" charset="0"/>
                <a:cs typeface="Helvetica" charset="0"/>
              </a:rPr>
              <a:t> and </a:t>
            </a:r>
            <a:r>
              <a:rPr lang="de-CH" b="1" dirty="0" err="1">
                <a:latin typeface="Helvetica" pitchFamily="34" charset="0"/>
                <a:ea typeface="Helvetica" charset="0"/>
                <a:cs typeface="Helvetica" charset="0"/>
              </a:rPr>
              <a:t>joints</a:t>
            </a:r>
            <a:endParaRPr lang="en-US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3AF4B0-071F-B2CB-2097-B0185951CF72}"/>
              </a:ext>
            </a:extLst>
          </p:cNvPr>
          <p:cNvGrpSpPr>
            <a:grpSpLocks noChangeAspect="1"/>
          </p:cNvGrpSpPr>
          <p:nvPr/>
        </p:nvGrpSpPr>
        <p:grpSpPr>
          <a:xfrm>
            <a:off x="5028766" y="2049909"/>
            <a:ext cx="3999344" cy="3108960"/>
            <a:chOff x="33225692" y="6454084"/>
            <a:chExt cx="10570430" cy="8155634"/>
          </a:xfrm>
        </p:grpSpPr>
        <p:pic>
          <p:nvPicPr>
            <p:cNvPr id="12" name="Picture 11" descr="Long rectangular object with green and grey stripes&#10;&#10;Description automatically generated with medium confidence">
              <a:extLst>
                <a:ext uri="{FF2B5EF4-FFF2-40B4-BE49-F238E27FC236}">
                  <a16:creationId xmlns:a16="http://schemas.microsoft.com/office/drawing/2014/main" id="{12678370-CDB6-2CB9-6EB5-EB342FC96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25692" y="6454084"/>
              <a:ext cx="7315200" cy="5132485"/>
            </a:xfrm>
            <a:prstGeom prst="rect">
              <a:avLst/>
            </a:prstGeom>
          </p:spPr>
        </p:pic>
        <p:pic>
          <p:nvPicPr>
            <p:cNvPr id="13" name="Picture 12" descr="A diagram of a white rectangular object with brown and green lines&#10;&#10;Description automatically generated">
              <a:extLst>
                <a:ext uri="{FF2B5EF4-FFF2-40B4-BE49-F238E27FC236}">
                  <a16:creationId xmlns:a16="http://schemas.microsoft.com/office/drawing/2014/main" id="{C6347BAA-EFBC-17D8-11C7-A09226554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93796" y="10674834"/>
              <a:ext cx="5902326" cy="3934884"/>
            </a:xfrm>
            <a:prstGeom prst="rect">
              <a:avLst/>
            </a:prstGeom>
          </p:spPr>
        </p:pic>
        <p:pic>
          <p:nvPicPr>
            <p:cNvPr id="14" name="Picture 13" descr="A close-up of a diagram&#10;&#10;Description automatically generated">
              <a:extLst>
                <a:ext uri="{FF2B5EF4-FFF2-40B4-BE49-F238E27FC236}">
                  <a16:creationId xmlns:a16="http://schemas.microsoft.com/office/drawing/2014/main" id="{4200F9EA-7198-78B2-3EFA-E240D1809B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83" t="15284" r="25356" b="31340"/>
            <a:stretch/>
          </p:blipFill>
          <p:spPr>
            <a:xfrm>
              <a:off x="33712532" y="11172596"/>
              <a:ext cx="4026769" cy="2969827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D55700C-00D7-027A-1428-C0D8FF3076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12349" y="8836808"/>
              <a:ext cx="2142919" cy="39779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894BCAB-8994-3BAC-CB23-23B9ECE857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209763" y="8730420"/>
              <a:ext cx="1395111" cy="28937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 descr="A close-up of a computer mouse&#10;&#10;Description automatically generated">
              <a:extLst>
                <a:ext uri="{FF2B5EF4-FFF2-40B4-BE49-F238E27FC236}">
                  <a16:creationId xmlns:a16="http://schemas.microsoft.com/office/drawing/2014/main" id="{043B0E89-39D2-2F7A-861C-7863FA5FD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60785" y="8013589"/>
              <a:ext cx="3333528" cy="2461718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DEA58C0-E8C4-D4AD-EE72-D3D2F0D8888D}"/>
                </a:ext>
              </a:extLst>
            </p:cNvPr>
            <p:cNvCxnSpPr>
              <a:cxnSpLocks/>
            </p:cNvCxnSpPr>
            <p:nvPr/>
          </p:nvCxnSpPr>
          <p:spPr>
            <a:xfrm>
              <a:off x="36547599" y="8595185"/>
              <a:ext cx="3267075" cy="15144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9AFF725-9B2E-7BB2-503A-8F67BC3EEA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757149" y="8248238"/>
              <a:ext cx="5952823" cy="2231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 descr="A diagram of a metal beam&#10;&#10;Description automatically generated with medium confidence">
            <a:extLst>
              <a:ext uri="{FF2B5EF4-FFF2-40B4-BE49-F238E27FC236}">
                <a16:creationId xmlns:a16="http://schemas.microsoft.com/office/drawing/2014/main" id="{8EDE3BB7-BC91-E41D-433D-D6110746E2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509" y="2087940"/>
            <a:ext cx="2798809" cy="3017520"/>
          </a:xfrm>
          <a:prstGeom prst="rect">
            <a:avLst/>
          </a:prstGeom>
        </p:spPr>
      </p:pic>
      <p:sp>
        <p:nvSpPr>
          <p:cNvPr id="24" name="Espace réservé du contenu 1">
            <a:extLst>
              <a:ext uri="{FF2B5EF4-FFF2-40B4-BE49-F238E27FC236}">
                <a16:creationId xmlns:a16="http://schemas.microsoft.com/office/drawing/2014/main" id="{1143E5C2-AE18-7DCC-1875-F5C3CA03412C}"/>
              </a:ext>
            </a:extLst>
          </p:cNvPr>
          <p:cNvSpPr txBox="1">
            <a:spLocks/>
          </p:cNvSpPr>
          <p:nvPr/>
        </p:nvSpPr>
        <p:spPr>
          <a:xfrm>
            <a:off x="4462933" y="1471801"/>
            <a:ext cx="5227168" cy="490070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ES" sz="15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Subscale</a:t>
            </a:r>
            <a:r>
              <a:rPr lang="es-E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s-ES" sz="15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coils</a:t>
            </a:r>
            <a:br>
              <a:rPr lang="es-ES" sz="15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s-ES" sz="1500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pancake transitions and detachable poles)</a:t>
            </a:r>
            <a:endParaRPr lang="es-ES" sz="15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endParaRPr lang="es-ES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endParaRPr lang="es-ES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685800" lvl="2" indent="0">
              <a:lnSpc>
                <a:spcPct val="100000"/>
              </a:lnSpc>
              <a:spcBef>
                <a:spcPts val="1200"/>
              </a:spcBef>
              <a:buNone/>
            </a:pPr>
            <a:endParaRPr lang="es-ES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09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573FBE-54D6-72C6-BA7C-C20A2360A1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811"/>
          <a:stretch/>
        </p:blipFill>
        <p:spPr>
          <a:xfrm>
            <a:off x="5743078" y="248685"/>
            <a:ext cx="3400922" cy="453600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Cooling / Cryogenics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415" y="682555"/>
            <a:ext cx="4953757" cy="435902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EDIPO 1 was based on a CICC design (cooled by a forced-flow of supercritical He)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The EDIPO 2 magnet will be bath-cooled at 4.2 K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Volume: ~50 l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New </a:t>
            </a:r>
            <a:r>
              <a:rPr lang="en-US" sz="1600" b="1" dirty="0"/>
              <a:t>helium vessel</a:t>
            </a:r>
            <a:r>
              <a:rPr lang="en-US" sz="1600" dirty="0"/>
              <a:t>. Three main parts: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Bottom base (interface with the existing facility)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Cylindrical body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Lid (not final design)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Main parameters: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Operating pressure: 1 bar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Accident pressure: 3 bar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Leak rate &lt; 10</a:t>
            </a:r>
            <a:r>
              <a:rPr lang="en-US" sz="1400" baseline="30000" dirty="0"/>
              <a:t>-8</a:t>
            </a:r>
            <a:r>
              <a:rPr lang="en-US" sz="1400" dirty="0"/>
              <a:t> </a:t>
            </a:r>
            <a:r>
              <a:rPr lang="es-ES" sz="1400" dirty="0"/>
              <a:t>m</a:t>
            </a:r>
            <a:r>
              <a:rPr lang="en-US" sz="1400" dirty="0"/>
              <a:t>bar</a:t>
            </a:r>
            <a:r>
              <a:rPr lang="es-ES" sz="1400" dirty="0"/>
              <a:t>·</a:t>
            </a:r>
            <a:r>
              <a:rPr lang="en-US" sz="1400" dirty="0"/>
              <a:t>l/ 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A954C8-956A-5E7C-15F5-AF7F9CE7ADAC}"/>
              </a:ext>
            </a:extLst>
          </p:cNvPr>
          <p:cNvSpPr txBox="1"/>
          <p:nvPr/>
        </p:nvSpPr>
        <p:spPr>
          <a:xfrm>
            <a:off x="5925456" y="4727975"/>
            <a:ext cx="314371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b="1" i="0" u="none" strike="noStrike" dirty="0">
                <a:effectLst/>
              </a:rPr>
              <a:t>https://doi.org/10.1016/j.cryogenics.2023.103648</a:t>
            </a:r>
            <a:endParaRPr lang="de-CH" sz="1000" b="1" dirty="0"/>
          </a:p>
        </p:txBody>
      </p:sp>
    </p:spTree>
    <p:extLst>
      <p:ext uri="{BB962C8B-B14F-4D97-AF65-F5344CB8AC3E}">
        <p14:creationId xmlns:p14="http://schemas.microsoft.com/office/powerpoint/2010/main" val="67718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Cooling / Cryogenics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415" y="682555"/>
            <a:ext cx="4953757" cy="435902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EDIPO 1 was based on a CICC design (cooled by a forced-flow of supercritical He)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The EDIPO 2 magnet will be bath-cooled at 4.2 K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Volume: ~50 l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New </a:t>
            </a:r>
            <a:r>
              <a:rPr lang="en-US" sz="1600" b="1" dirty="0"/>
              <a:t>helium vessel</a:t>
            </a:r>
            <a:r>
              <a:rPr lang="en-US" sz="1600" dirty="0"/>
              <a:t>. Three main parts: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Bottom base (interface with the existing facility)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Cylindrical body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Lid (not final design)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Main parameters: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Operating pressure: 1 bar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Accident pressure: 3 bar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Leak rate &lt; 10</a:t>
            </a:r>
            <a:r>
              <a:rPr lang="en-US" sz="1400" baseline="30000" dirty="0"/>
              <a:t>-8</a:t>
            </a:r>
            <a:r>
              <a:rPr lang="en-US" sz="1400" dirty="0"/>
              <a:t> </a:t>
            </a:r>
            <a:r>
              <a:rPr lang="es-ES" sz="1400" dirty="0"/>
              <a:t>m</a:t>
            </a:r>
            <a:r>
              <a:rPr lang="en-US" sz="1400" dirty="0"/>
              <a:t>bar</a:t>
            </a:r>
            <a:r>
              <a:rPr lang="es-ES" sz="1400" dirty="0"/>
              <a:t>·</a:t>
            </a:r>
            <a:r>
              <a:rPr lang="en-US" sz="1400" dirty="0"/>
              <a:t>l/ 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In case of quench or loss of vacuum, the evaporated He volume captured in a balloon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4" t="17306" r="17434"/>
          <a:stretch/>
        </p:blipFill>
        <p:spPr>
          <a:xfrm>
            <a:off x="5720838" y="1151661"/>
            <a:ext cx="3348337" cy="3024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ACAC89-3204-13A5-393C-2A2B8463BEFB}"/>
              </a:ext>
            </a:extLst>
          </p:cNvPr>
          <p:cNvSpPr txBox="1"/>
          <p:nvPr/>
        </p:nvSpPr>
        <p:spPr>
          <a:xfrm>
            <a:off x="5925456" y="4202375"/>
            <a:ext cx="314371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b="1" i="0" u="none" strike="noStrike" dirty="0">
                <a:effectLst/>
              </a:rPr>
              <a:t>https://doi.org/10.1016/j.cryogenics.2023.103648</a:t>
            </a:r>
            <a:endParaRPr lang="de-CH" sz="1000" b="1" dirty="0"/>
          </a:p>
        </p:txBody>
      </p:sp>
    </p:spTree>
    <p:extLst>
      <p:ext uri="{BB962C8B-B14F-4D97-AF65-F5344CB8AC3E}">
        <p14:creationId xmlns:p14="http://schemas.microsoft.com/office/powerpoint/2010/main" val="278174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61735AE-AE91-802C-6260-E6BC5F6400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483"/>
          <a:stretch/>
        </p:blipFill>
        <p:spPr>
          <a:xfrm>
            <a:off x="6083035" y="146581"/>
            <a:ext cx="2986140" cy="4655762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Cooling / Cryogenics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415" y="682555"/>
            <a:ext cx="4953757" cy="4359027"/>
          </a:xfrm>
        </p:spPr>
        <p:txBody>
          <a:bodyPr>
            <a:normAutofit/>
          </a:bodyPr>
          <a:lstStyle/>
          <a:p>
            <a:r>
              <a:rPr lang="en-CH" dirty="0"/>
              <a:t>Estimated thermal heat load</a:t>
            </a:r>
          </a:p>
          <a:p>
            <a:pPr lvl="1"/>
            <a:r>
              <a:rPr lang="en-CH" dirty="0"/>
              <a:t>Conduction: 2.4 W</a:t>
            </a:r>
          </a:p>
          <a:p>
            <a:pPr lvl="1"/>
            <a:r>
              <a:rPr lang="en-CH" dirty="0"/>
              <a:t>Radiation: 1.1 W</a:t>
            </a:r>
          </a:p>
          <a:p>
            <a:r>
              <a:rPr lang="en-CH" dirty="0"/>
              <a:t>Joule heating from joints</a:t>
            </a:r>
          </a:p>
          <a:p>
            <a:pPr lvl="1"/>
            <a:r>
              <a:rPr lang="de-CH" dirty="0" err="1"/>
              <a:t>Assumed</a:t>
            </a:r>
            <a:r>
              <a:rPr lang="de-CH" dirty="0"/>
              <a:t> </a:t>
            </a:r>
          </a:p>
          <a:p>
            <a:pPr lvl="2"/>
            <a:r>
              <a:rPr lang="de-CH" dirty="0"/>
              <a:t>R=3 n</a:t>
            </a:r>
            <a:r>
              <a:rPr lang="el-GR" dirty="0"/>
              <a:t>Ω</a:t>
            </a:r>
            <a:endParaRPr lang="de-CH" dirty="0"/>
          </a:p>
          <a:p>
            <a:pPr lvl="2"/>
            <a:r>
              <a:rPr lang="de-CH" dirty="0"/>
              <a:t>I=18 kA</a:t>
            </a:r>
          </a:p>
          <a:p>
            <a:pPr lvl="2"/>
            <a:r>
              <a:rPr lang="de-CH" dirty="0"/>
              <a:t>n=10</a:t>
            </a:r>
          </a:p>
          <a:p>
            <a:pPr lvl="1"/>
            <a:r>
              <a:rPr lang="de-CH" dirty="0"/>
              <a:t>P = 9.7 W</a:t>
            </a:r>
            <a:endParaRPr lang="en-CH" dirty="0"/>
          </a:p>
          <a:p>
            <a:r>
              <a:rPr lang="en-CH" dirty="0"/>
              <a:t>Total heat load at max current: ~13 W</a:t>
            </a:r>
            <a:endParaRPr lang="de-CH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ACAC89-3204-13A5-393C-2A2B8463BEFB}"/>
              </a:ext>
            </a:extLst>
          </p:cNvPr>
          <p:cNvSpPr txBox="1"/>
          <p:nvPr/>
        </p:nvSpPr>
        <p:spPr>
          <a:xfrm>
            <a:off x="5960356" y="4802665"/>
            <a:ext cx="314371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b="1" i="0" u="none" strike="noStrike" dirty="0">
                <a:effectLst/>
              </a:rPr>
              <a:t>https://doi.org/10.1016/j.cryogenics.2023.103648</a:t>
            </a:r>
            <a:endParaRPr lang="de-CH" sz="1000" b="1" dirty="0"/>
          </a:p>
        </p:txBody>
      </p:sp>
    </p:spTree>
    <p:extLst>
      <p:ext uri="{BB962C8B-B14F-4D97-AF65-F5344CB8AC3E}">
        <p14:creationId xmlns:p14="http://schemas.microsoft.com/office/powerpoint/2010/main" val="403325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Modified cryogenic circuit (</a:t>
            </a:r>
            <a:r>
              <a:rPr lang="en-GB" dirty="0">
                <a:solidFill>
                  <a:srgbClr val="FF0000"/>
                </a:solidFill>
              </a:rPr>
              <a:t>preliminary</a:t>
            </a:r>
            <a:r>
              <a:rPr lang="en-GB" dirty="0"/>
              <a:t>)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EC90CF-6106-3DDD-0705-80B8720DE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999" y="575432"/>
            <a:ext cx="6516000" cy="456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45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738" y="0"/>
            <a:ext cx="1958066" cy="514350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Sample environment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4" y="682556"/>
            <a:ext cx="5919995" cy="261060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EDIPO 2 </a:t>
            </a:r>
            <a:r>
              <a:rPr lang="en-US" dirty="0"/>
              <a:t>keeps attractive features from SULTAN and EDIPO: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Separate cryogenic environment for magnet and sample (quick sample change)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Sample cooling by supercritical He at 10 bar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Sample operating range: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Current up to 120 kA (new superconducting </a:t>
            </a:r>
            <a:r>
              <a:rPr lang="en-US" dirty="0" err="1"/>
              <a:t>trafo</a:t>
            </a:r>
            <a:r>
              <a:rPr lang="en-US" dirty="0"/>
              <a:t>)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Variable temperature between </a:t>
            </a:r>
            <a:r>
              <a:rPr lang="en-US" sz="1400" dirty="0"/>
              <a:t>4.5</a:t>
            </a:r>
            <a:r>
              <a:rPr lang="en-US" sz="1400" baseline="0" dirty="0"/>
              <a:t> to 50 K</a:t>
            </a:r>
            <a:endParaRPr lang="en-US" sz="1400" dirty="0"/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Mass flow up to 10 g/s at 4.5 K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de-CH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D711AA-1FA1-21CA-07AD-191DC8559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1423" y="3354618"/>
            <a:ext cx="2563448" cy="1679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B2C3F3-DA55-36A3-A12F-6EE649819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7489" y="3354618"/>
            <a:ext cx="1974685" cy="16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0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fr-FR" dirty="0" err="1"/>
              <a:t>Where</a:t>
            </a:r>
            <a:r>
              <a:rPr lang="fr-FR" dirty="0"/>
              <a:t> do </a:t>
            </a:r>
            <a:r>
              <a:rPr lang="fr-FR" dirty="0" err="1"/>
              <a:t>we</a:t>
            </a:r>
            <a:r>
              <a:rPr lang="fr-FR" dirty="0"/>
              <a:t> come </a:t>
            </a:r>
            <a:r>
              <a:rPr lang="fr-FR" dirty="0" err="1"/>
              <a:t>from</a:t>
            </a:r>
            <a:r>
              <a:rPr lang="fr-FR" dirty="0"/>
              <a:t>?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904875" y="630935"/>
            <a:ext cx="4403528" cy="2818236"/>
          </a:xfrm>
          <a:prstGeom prst="rect">
            <a:avLst/>
          </a:prstGeom>
        </p:spPr>
        <p:txBody>
          <a:bodyPr vert="horz" lIns="18000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SULTAN test facility: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 err="1"/>
              <a:t>B</a:t>
            </a:r>
            <a:r>
              <a:rPr lang="en-US" baseline="-25000" dirty="0" err="1"/>
              <a:t>max</a:t>
            </a:r>
            <a:r>
              <a:rPr lang="en-US" dirty="0"/>
              <a:t> = 10.9 T in test well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Homogeneity (2%) along ~400 mm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SULTAN</a:t>
            </a:r>
            <a:r>
              <a:rPr lang="en-US" dirty="0"/>
              <a:t> has been pivotal in qualifying forced-flow conductors in the last three decades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ITER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DTT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EU-DEMO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JT60-SA</a:t>
            </a:r>
          </a:p>
        </p:txBody>
      </p:sp>
      <p:pic>
        <p:nvPicPr>
          <p:cNvPr id="2" name="Picture 1" descr="A group of people standing on a multicolored metal structure&#10;&#10;AI-generated content may be incorrect.">
            <a:extLst>
              <a:ext uri="{FF2B5EF4-FFF2-40B4-BE49-F238E27FC236}">
                <a16:creationId xmlns:a16="http://schemas.microsoft.com/office/drawing/2014/main" id="{D5DD1B43-EA8E-0C40-3208-0721D485F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025" y="622642"/>
            <a:ext cx="3186183" cy="4464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E7CFC94-DCE7-EBE2-5C42-3CE85EE15530}"/>
              </a:ext>
            </a:extLst>
          </p:cNvPr>
          <p:cNvSpPr/>
          <p:nvPr/>
        </p:nvSpPr>
        <p:spPr>
          <a:xfrm>
            <a:off x="7916551" y="4815207"/>
            <a:ext cx="7441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000" b="1" dirty="0">
                <a:solidFill>
                  <a:schemeClr val="bg1"/>
                </a:solidFill>
              </a:rPr>
              <a:t>Nov 2024</a:t>
            </a:r>
          </a:p>
        </p:txBody>
      </p:sp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0A4E76FC-7B5E-A307-3B8D-6DFD4535AA05}"/>
              </a:ext>
            </a:extLst>
          </p:cNvPr>
          <p:cNvSpPr txBox="1">
            <a:spLocks/>
          </p:cNvSpPr>
          <p:nvPr/>
        </p:nvSpPr>
        <p:spPr>
          <a:xfrm>
            <a:off x="3004063" y="2277808"/>
            <a:ext cx="2366108" cy="136761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600"/>
              </a:spcBef>
            </a:pPr>
            <a:r>
              <a:rPr lang="en-US" sz="1500" dirty="0"/>
              <a:t>SPARC</a:t>
            </a:r>
          </a:p>
          <a:p>
            <a:pPr lvl="1">
              <a:spcBef>
                <a:spcPts val="600"/>
              </a:spcBef>
            </a:pPr>
            <a:r>
              <a:rPr lang="en-US" sz="1500" dirty="0"/>
              <a:t>BEST</a:t>
            </a:r>
          </a:p>
          <a:p>
            <a:pPr lvl="1">
              <a:spcBef>
                <a:spcPts val="600"/>
              </a:spcBef>
            </a:pPr>
            <a:r>
              <a:rPr lang="en-US" sz="1500" dirty="0"/>
              <a:t>CFETR</a:t>
            </a:r>
          </a:p>
          <a:p>
            <a:pPr lvl="1">
              <a:spcBef>
                <a:spcPts val="600"/>
              </a:spcBef>
            </a:pPr>
            <a:r>
              <a:rPr lang="en-US" sz="1500" dirty="0"/>
              <a:t>…</a:t>
            </a:r>
          </a:p>
        </p:txBody>
      </p:sp>
      <p:pic>
        <p:nvPicPr>
          <p:cNvPr id="14" name="Picture 13" descr="A close-up of a cable&#10;&#10;Description automatically generated">
            <a:extLst>
              <a:ext uri="{FF2B5EF4-FFF2-40B4-BE49-F238E27FC236}">
                <a16:creationId xmlns:a16="http://schemas.microsoft.com/office/drawing/2014/main" id="{FB4A98D2-F6D4-938E-FF8D-A34E5D378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640" y="3670697"/>
            <a:ext cx="1101765" cy="1080000"/>
          </a:xfrm>
          <a:prstGeom prst="rect">
            <a:avLst/>
          </a:prstGeom>
        </p:spPr>
      </p:pic>
      <p:pic>
        <p:nvPicPr>
          <p:cNvPr id="15" name="Picture 14" descr="A circular object with a black circle&#10;&#10;Description automatically generated with medium confidence">
            <a:extLst>
              <a:ext uri="{FF2B5EF4-FFF2-40B4-BE49-F238E27FC236}">
                <a16:creationId xmlns:a16="http://schemas.microsoft.com/office/drawing/2014/main" id="{7792D1A8-F76F-1D22-E073-8FD6A05E12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263" t="14384" r="21284" b="11439"/>
          <a:stretch/>
        </p:blipFill>
        <p:spPr>
          <a:xfrm>
            <a:off x="755511" y="3670697"/>
            <a:ext cx="1137924" cy="1080000"/>
          </a:xfrm>
          <a:prstGeom prst="rect">
            <a:avLst/>
          </a:prstGeom>
        </p:spPr>
      </p:pic>
      <p:pic>
        <p:nvPicPr>
          <p:cNvPr id="16" name="Picture 15" descr="A close-up of a cross-section of a cross-section of a cross-section of a cross-section of a cross-section of a cross-section of a cross-section&#10;&#10;Description automatically generated">
            <a:extLst>
              <a:ext uri="{FF2B5EF4-FFF2-40B4-BE49-F238E27FC236}">
                <a16:creationId xmlns:a16="http://schemas.microsoft.com/office/drawing/2014/main" id="{19F7EF32-37DF-756A-DA8B-A1E7137B3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960" y="3666545"/>
            <a:ext cx="2016464" cy="1080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FB4004F-0EB2-F762-3BAD-D02ACBDEF5F9}"/>
              </a:ext>
            </a:extLst>
          </p:cNvPr>
          <p:cNvSpPr txBox="1"/>
          <p:nvPr/>
        </p:nvSpPr>
        <p:spPr>
          <a:xfrm>
            <a:off x="875876" y="4751753"/>
            <a:ext cx="8835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ITER CS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DA6507-DC6E-6616-CFAF-E5EC64098872}"/>
              </a:ext>
            </a:extLst>
          </p:cNvPr>
          <p:cNvSpPr txBox="1"/>
          <p:nvPr/>
        </p:nvSpPr>
        <p:spPr>
          <a:xfrm>
            <a:off x="2156744" y="4768774"/>
            <a:ext cx="8835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ITER TF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E63F1B-681D-E61D-5185-30BDE12FABFB}"/>
              </a:ext>
            </a:extLst>
          </p:cNvPr>
          <p:cNvSpPr txBox="1"/>
          <p:nvPr/>
        </p:nvSpPr>
        <p:spPr>
          <a:xfrm>
            <a:off x="3915940" y="4768774"/>
            <a:ext cx="10336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DEMO TF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329825-3CF2-9AB3-BF4C-CC3F22D3AB3D}"/>
              </a:ext>
            </a:extLst>
          </p:cNvPr>
          <p:cNvSpPr txBox="1"/>
          <p:nvPr/>
        </p:nvSpPr>
        <p:spPr>
          <a:xfrm>
            <a:off x="3549641" y="6881752"/>
            <a:ext cx="17426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JT60-SA CS and EF</a:t>
            </a:r>
          </a:p>
        </p:txBody>
      </p:sp>
    </p:spTree>
    <p:extLst>
      <p:ext uri="{BB962C8B-B14F-4D97-AF65-F5344CB8AC3E}">
        <p14:creationId xmlns:p14="http://schemas.microsoft.com/office/powerpoint/2010/main" val="291841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Conclusions and Outlook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630936"/>
            <a:ext cx="7796301" cy="445073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EDIPO 2</a:t>
            </a:r>
            <a:r>
              <a:rPr lang="en-GB" b="1" dirty="0"/>
              <a:t> will generate a background field of 15 T in a large aperture </a:t>
            </a:r>
            <a:r>
              <a:rPr lang="en-GB" dirty="0"/>
              <a:t>(144×144 mm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Use of a </a:t>
            </a:r>
            <a:r>
              <a:rPr lang="en-GB" b="1" dirty="0"/>
              <a:t>Nb</a:t>
            </a:r>
            <a:r>
              <a:rPr lang="en-GB" b="1" baseline="-25000" dirty="0"/>
              <a:t>3</a:t>
            </a:r>
            <a:r>
              <a:rPr lang="en-GB" b="1" dirty="0"/>
              <a:t>Sn two-stage cable design </a:t>
            </a:r>
            <a:r>
              <a:rPr lang="en-GB" dirty="0"/>
              <a:t>for high operating current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Dipole purely based on the use of planar racetrack coils: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No </a:t>
            </a:r>
            <a:r>
              <a:rPr lang="en-US" dirty="0" err="1"/>
              <a:t>hardway</a:t>
            </a:r>
            <a:r>
              <a:rPr lang="en-US" dirty="0"/>
              <a:t> bending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Simplification of the coil manufacturing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b="1" dirty="0"/>
              <a:t>Cooling/cryogenics </a:t>
            </a:r>
            <a:r>
              <a:rPr lang="en-US" dirty="0"/>
              <a:t>shall be modified (bath cooled at 4.2 K)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Outlook for 2025</a:t>
            </a:r>
            <a:r>
              <a:rPr lang="en-US" dirty="0"/>
              <a:t>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Production of 150 m of Nb</a:t>
            </a:r>
            <a:r>
              <a:rPr lang="en-GB" baseline="-25000" dirty="0"/>
              <a:t>3</a:t>
            </a:r>
            <a:r>
              <a:rPr lang="en-GB" dirty="0"/>
              <a:t>Sn prototype cable (contract signed)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New contracts with the industry: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Procurement of 1.6 tons of Nb</a:t>
            </a:r>
            <a:r>
              <a:rPr lang="en-GB" baseline="-25000" dirty="0"/>
              <a:t>3</a:t>
            </a:r>
            <a:r>
              <a:rPr lang="en-GB" dirty="0"/>
              <a:t>Sn strand required for the magnet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Technological coil R&amp;D activities (including p</a:t>
            </a:r>
            <a:r>
              <a:rPr lang="en-US" dirty="0" err="1"/>
              <a:t>roduction</a:t>
            </a:r>
            <a:r>
              <a:rPr lang="en-US" dirty="0"/>
              <a:t> of </a:t>
            </a:r>
            <a:r>
              <a:rPr lang="en-GB" dirty="0"/>
              <a:t>a prototype coil and test in SULTAN)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Magnet manufacturing design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 lvl="2">
              <a:lnSpc>
                <a:spcPct val="100000"/>
              </a:lnSpc>
              <a:spcBef>
                <a:spcPts val="0"/>
              </a:spcBef>
            </a:pPr>
            <a:endParaRPr lang="en-GB" baseline="-25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44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We are hiring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630936"/>
            <a:ext cx="7796301" cy="421372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EDIPO2 Postdoc</a:t>
            </a:r>
            <a:endParaRPr lang="en-GB" baseline="-25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hlinkClick r:id="rId2"/>
              </a:rPr>
              <a:t>https://www.psi.ch/en/hr/job-opportunities/68766-postdoctoral-fellow-mechanical-engineer-superconducting-magnets-epfl</a:t>
            </a:r>
            <a:endParaRPr lang="en-US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CH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</p:txBody>
      </p:sp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869906" y="3527550"/>
            <a:ext cx="7796301" cy="93275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GB" sz="3200" b="1" dirty="0">
                <a:solidFill>
                  <a:schemeClr val="tx1">
                    <a:lumMod val="50000"/>
                  </a:schemeClr>
                </a:solidFill>
              </a:rPr>
              <a:t>Join our team!</a:t>
            </a:r>
          </a:p>
        </p:txBody>
      </p:sp>
      <p:pic>
        <p:nvPicPr>
          <p:cNvPr id="3" name="Picture 2" descr="A group of people standing on a multicolored metal structure&#10;&#10;AI-generated content may be incorrect.">
            <a:extLst>
              <a:ext uri="{FF2B5EF4-FFF2-40B4-BE49-F238E27FC236}">
                <a16:creationId xmlns:a16="http://schemas.microsoft.com/office/drawing/2014/main" id="{CB7FAED4-E3D5-DEEC-C615-4646899A6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9294" y="1392735"/>
            <a:ext cx="2628714" cy="368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65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design of the EDIPO2 magnet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6" y="1812309"/>
            <a:ext cx="7796301" cy="93275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3200" b="1" dirty="0">
                <a:solidFill>
                  <a:schemeClr val="tx1">
                    <a:lumMod val="50000"/>
                  </a:schemeClr>
                </a:solidFill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28669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C8D2F81-1C3A-F566-7AC6-7B26587CD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334775" y="1619695"/>
            <a:ext cx="5159491" cy="1901952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fr-FR" dirty="0" err="1"/>
              <a:t>Where</a:t>
            </a:r>
            <a:r>
              <a:rPr lang="fr-FR" dirty="0"/>
              <a:t> do </a:t>
            </a:r>
            <a:r>
              <a:rPr lang="fr-FR" dirty="0" err="1"/>
              <a:t>we</a:t>
            </a:r>
            <a:r>
              <a:rPr lang="fr-FR" dirty="0"/>
              <a:t> come </a:t>
            </a:r>
            <a:r>
              <a:rPr lang="fr-FR" dirty="0" err="1"/>
              <a:t>from</a:t>
            </a:r>
            <a:r>
              <a:rPr lang="fr-FR" dirty="0"/>
              <a:t>?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904875" y="630934"/>
            <a:ext cx="6302325" cy="1814961"/>
          </a:xfrm>
          <a:prstGeom prst="rect">
            <a:avLst/>
          </a:prstGeom>
        </p:spPr>
        <p:txBody>
          <a:bodyPr vert="horz" lIns="18000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The </a:t>
            </a:r>
            <a:r>
              <a:rPr lang="en-US" b="1" dirty="0"/>
              <a:t>EDIPO</a:t>
            </a:r>
            <a:r>
              <a:rPr lang="en-US" dirty="0"/>
              <a:t> test facility was built to complement and upgrade SULTAN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In May 2016, the magnet of </a:t>
            </a:r>
            <a:r>
              <a:rPr lang="en-US" b="1" dirty="0"/>
              <a:t>EDIPO </a:t>
            </a:r>
            <a:r>
              <a:rPr lang="en-US" dirty="0"/>
              <a:t>was damaged by the malicious manipulation of the quench detection software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Unfortunately, the </a:t>
            </a:r>
            <a:r>
              <a:rPr lang="en-US" b="1" dirty="0"/>
              <a:t>magnet cannot be repaired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The rest of the test facility remains available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329825-3CF2-9AB3-BF4C-CC3F22D3AB3D}"/>
              </a:ext>
            </a:extLst>
          </p:cNvPr>
          <p:cNvSpPr txBox="1"/>
          <p:nvPr/>
        </p:nvSpPr>
        <p:spPr>
          <a:xfrm>
            <a:off x="3549641" y="6881752"/>
            <a:ext cx="17426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JT60-SA CS and EF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B5813A-B11E-D6DE-87B3-CC709C8162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1" y="2428959"/>
            <a:ext cx="3942962" cy="262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2E30747-46FA-4CA6-4AF5-7C1074611B8D}"/>
              </a:ext>
            </a:extLst>
          </p:cNvPr>
          <p:cNvSpPr/>
          <p:nvPr/>
        </p:nvSpPr>
        <p:spPr>
          <a:xfrm>
            <a:off x="7344699" y="2610464"/>
            <a:ext cx="1039760" cy="1901952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201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GB" dirty="0"/>
              <a:t>Where do we go?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30044"/>
              </p:ext>
            </p:extLst>
          </p:nvPr>
        </p:nvGraphicFramePr>
        <p:xfrm>
          <a:off x="623909" y="2733366"/>
          <a:ext cx="8388000" cy="2302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000">
                  <a:extLst>
                    <a:ext uri="{9D8B030D-6E8A-4147-A177-3AD203B41FA5}">
                      <a16:colId xmlns:a16="http://schemas.microsoft.com/office/drawing/2014/main" val="2552084120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3545644532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4062525091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1895972940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76759189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75647730"/>
                    </a:ext>
                  </a:extLst>
                </a:gridCol>
              </a:tblGrid>
              <a:tr h="379251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SULTAN</a:t>
                      </a:r>
                    </a:p>
                    <a:p>
                      <a:pPr algn="ctr"/>
                      <a:r>
                        <a:rPr lang="en-US" sz="1600" dirty="0"/>
                        <a:t>(SPC)</a:t>
                      </a:r>
                      <a:endParaRPr lang="de-CH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EDIPO</a:t>
                      </a:r>
                    </a:p>
                    <a:p>
                      <a:pPr marL="0" algn="ctr" defTabSz="685800" rtl="0" eaLnBrk="1" latinLnBrk="0" hangingPunct="1"/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(SPC)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FRESCA</a:t>
                      </a:r>
                      <a:r>
                        <a:rPr lang="en-US" sz="16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 (CERN)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EDIPO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5497419"/>
                  </a:ext>
                </a:extLst>
              </a:tr>
              <a:tr h="33854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B</a:t>
                      </a:r>
                      <a:r>
                        <a:rPr lang="en-US" sz="1600" baseline="-25000" dirty="0" err="1"/>
                        <a:t>center</a:t>
                      </a:r>
                      <a:r>
                        <a:rPr lang="en-US" sz="1600" baseline="-25000" dirty="0"/>
                        <a:t> aperture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10.9</a:t>
                      </a:r>
                      <a:endParaRPr lang="de-CH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12.35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 (14.6)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655046"/>
                  </a:ext>
                </a:extLst>
              </a:tr>
              <a:tr h="353677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Aperture size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94×144</a:t>
                      </a:r>
                      <a:endParaRPr lang="es-ES" sz="16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90×141</a:t>
                      </a:r>
                      <a:endParaRPr lang="es-ES" sz="16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Ø100</a:t>
                      </a:r>
                      <a:endParaRPr lang="es-ES" sz="16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144×144</a:t>
                      </a:r>
                      <a:endParaRPr lang="es-ES" sz="16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mm</a:t>
                      </a:r>
                      <a:endParaRPr lang="es-ES" sz="1600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3014197"/>
                  </a:ext>
                </a:extLst>
              </a:tr>
              <a:tr h="353677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Homogeneous field length (1%)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900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281931"/>
                  </a:ext>
                </a:extLst>
              </a:tr>
              <a:tr h="338547">
                <a:tc>
                  <a:txBody>
                    <a:bodyPr/>
                    <a:lstStyle/>
                    <a:p>
                      <a:pPr algn="l"/>
                      <a:r>
                        <a:rPr lang="en-US" sz="1600" baseline="0" dirty="0"/>
                        <a:t>Sample current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≤100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≤100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≤</a:t>
                      </a:r>
                      <a:r>
                        <a:rPr lang="en-US" sz="1600" baseline="0" dirty="0"/>
                        <a:t> 32 (50)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&gt;100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kA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2605535"/>
                  </a:ext>
                </a:extLst>
              </a:tr>
              <a:tr h="338547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Sample operating temperature</a:t>
                      </a:r>
                      <a:endParaRPr lang="en-US" sz="1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4.5</a:t>
                      </a:r>
                      <a:r>
                        <a:rPr lang="en-US" sz="1600" baseline="0" dirty="0"/>
                        <a:t> to 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4.5</a:t>
                      </a:r>
                      <a:r>
                        <a:rPr lang="en-US" sz="1600" baseline="0" dirty="0"/>
                        <a:t> to 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1.9</a:t>
                      </a:r>
                      <a:r>
                        <a:rPr lang="en-US" sz="1600" baseline="0" dirty="0"/>
                        <a:t> &amp; 4.2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4.5</a:t>
                      </a:r>
                      <a:r>
                        <a:rPr lang="en-US" sz="1600" baseline="0" dirty="0"/>
                        <a:t> to 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2904434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7191320" y="2701000"/>
            <a:ext cx="1063559" cy="2405598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 txBox="1">
            <a:spLocks/>
          </p:cNvSpPr>
          <p:nvPr/>
        </p:nvSpPr>
        <p:spPr>
          <a:xfrm>
            <a:off x="904875" y="550247"/>
            <a:ext cx="7917072" cy="2166053"/>
          </a:xfrm>
          <a:prstGeom prst="rect">
            <a:avLst/>
          </a:prstGeom>
        </p:spPr>
        <p:txBody>
          <a:bodyPr vert="horz" lIns="18000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Rising demand towards: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High current </a:t>
            </a:r>
            <a:r>
              <a:rPr lang="en-US" dirty="0"/>
              <a:t>conductors (beyond 100 kA)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Conductors for </a:t>
            </a:r>
            <a:r>
              <a:rPr lang="en-US" b="1" dirty="0"/>
              <a:t>high field </a:t>
            </a:r>
            <a:r>
              <a:rPr lang="en-US" dirty="0"/>
              <a:t>magnets (partly driven by the development of HTS)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EDIPO 2 </a:t>
            </a:r>
            <a:r>
              <a:rPr lang="en-US" dirty="0"/>
              <a:t>will </a:t>
            </a:r>
            <a:r>
              <a:rPr lang="en-US" b="1" dirty="0"/>
              <a:t>enhance</a:t>
            </a:r>
            <a:r>
              <a:rPr lang="en-US" dirty="0"/>
              <a:t> the </a:t>
            </a:r>
            <a:r>
              <a:rPr lang="en-US" b="1" dirty="0"/>
              <a:t>background B field and </a:t>
            </a:r>
            <a:r>
              <a:rPr lang="en-US" dirty="0"/>
              <a:t>the</a:t>
            </a:r>
            <a:r>
              <a:rPr lang="en-US" b="1" dirty="0"/>
              <a:t> aperture size </a:t>
            </a:r>
            <a:r>
              <a:rPr lang="en-US" dirty="0"/>
              <a:t>while keeping attractive features from SULTAN and EDIPO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CH" b="1" dirty="0" err="1"/>
              <a:t>Since</a:t>
            </a:r>
            <a:r>
              <a:rPr lang="de-CH" b="1" dirty="0"/>
              <a:t> </a:t>
            </a:r>
            <a:r>
              <a:rPr lang="de-CH" b="1" dirty="0" err="1"/>
              <a:t>January</a:t>
            </a:r>
            <a:r>
              <a:rPr lang="de-CH" b="1" dirty="0"/>
              <a:t> 2025, </a:t>
            </a:r>
            <a:r>
              <a:rPr lang="en-GB" dirty="0"/>
              <a:t>a </a:t>
            </a:r>
            <a:r>
              <a:rPr lang="en-GB" b="1" dirty="0"/>
              <a:t>SNF Infrastructures </a:t>
            </a:r>
            <a:r>
              <a:rPr lang="en-GB" dirty="0"/>
              <a:t>grant </a:t>
            </a:r>
            <a:r>
              <a:rPr lang="de-CH" dirty="0" err="1"/>
              <a:t>funds</a:t>
            </a:r>
            <a:r>
              <a:rPr lang="de-CH" dirty="0"/>
              <a:t> t</a:t>
            </a:r>
            <a:r>
              <a:rPr lang="en-GB" dirty="0"/>
              <a:t>he construction of </a:t>
            </a:r>
            <a:r>
              <a:rPr lang="en-GB" b="1" dirty="0"/>
              <a:t>EDIPO 2 </a:t>
            </a:r>
            <a:r>
              <a:rPr lang="en-GB" dirty="0"/>
              <a:t>(as part of the </a:t>
            </a:r>
            <a:r>
              <a:rPr lang="en-GB" i="1" dirty="0"/>
              <a:t>Swiss Fusion Hub</a:t>
            </a:r>
            <a:r>
              <a:rPr lang="en-GB" dirty="0"/>
              <a:t>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0664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562636"/>
            <a:ext cx="8006104" cy="2377441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/>
              <a:t>Dipole based on two pairs of planar racetrack coils: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700" b="1" dirty="0"/>
              <a:t>Bath cooled (4.2 K), high </a:t>
            </a:r>
            <a:r>
              <a:rPr lang="en-US" sz="1700" b="1" i="1" dirty="0" err="1"/>
              <a:t>j</a:t>
            </a:r>
            <a:r>
              <a:rPr lang="en-US" sz="1700" b="1" i="1" baseline="-25000" dirty="0" err="1"/>
              <a:t>eng</a:t>
            </a:r>
            <a:r>
              <a:rPr lang="en-US" sz="1700" b="1" dirty="0"/>
              <a:t> </a:t>
            </a:r>
            <a:r>
              <a:rPr lang="en-US" sz="1700" dirty="0"/>
              <a:t>winding pack (as opposed to SULTAN and EDIPO1)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700" dirty="0"/>
              <a:t>Operating current </a:t>
            </a:r>
            <a:r>
              <a:rPr lang="en-US" sz="1700" b="1" dirty="0"/>
              <a:t>≤ 18 kA </a:t>
            </a:r>
            <a:r>
              <a:rPr lang="en-US" sz="1700" dirty="0"/>
              <a:t>(limited by existing power supply)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It requires a </a:t>
            </a:r>
            <a:r>
              <a:rPr lang="en-US" b="1" dirty="0"/>
              <a:t>large cross-section of superconductor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There is </a:t>
            </a:r>
            <a:r>
              <a:rPr lang="en-US" b="1" dirty="0"/>
              <a:t>no 3D transition in the coil ends</a:t>
            </a:r>
            <a:r>
              <a:rPr lang="en-US" dirty="0"/>
              <a:t>: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No </a:t>
            </a:r>
            <a:r>
              <a:rPr lang="en-US" dirty="0" err="1"/>
              <a:t>hardway</a:t>
            </a:r>
            <a:r>
              <a:rPr lang="en-US" dirty="0"/>
              <a:t> bending → Presumably no performance limitation in the ends region 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Simplifies manufacturing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Simplifies management of mechanical stress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US" dirty="0"/>
              <a:t>Conceptual design of the EDIPO 2 magnet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id="{1D559971-E6C9-019B-2EB4-23FF320140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16316" t="3898" r="42213" b="4359"/>
          <a:stretch/>
        </p:blipFill>
        <p:spPr bwMode="auto">
          <a:xfrm>
            <a:off x="806403" y="2848564"/>
            <a:ext cx="1341486" cy="22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2219C7-2449-68D9-EEA0-7DCBA876E0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" r="27477" b="4542"/>
          <a:stretch/>
        </p:blipFill>
        <p:spPr>
          <a:xfrm>
            <a:off x="3051463" y="2776564"/>
            <a:ext cx="2322484" cy="230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2CEB60-8BED-9F04-3321-4DC55BC8CC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45" t="20714" r="37520" b="20592"/>
          <a:stretch/>
        </p:blipFill>
        <p:spPr>
          <a:xfrm>
            <a:off x="6174979" y="2710651"/>
            <a:ext cx="2736000" cy="242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6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552354"/>
            <a:ext cx="7796302" cy="303362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" b="1" dirty="0"/>
              <a:t>Nb</a:t>
            </a:r>
            <a:r>
              <a:rPr lang="es-ES" b="1" baseline="-25000" dirty="0"/>
              <a:t>3</a:t>
            </a:r>
            <a:r>
              <a:rPr lang="es-ES" b="1" dirty="0"/>
              <a:t>Sn </a:t>
            </a:r>
            <a:r>
              <a:rPr lang="es-ES" b="1" dirty="0" err="1"/>
              <a:t>high-</a:t>
            </a:r>
            <a:r>
              <a:rPr lang="es-ES" b="1" i="1" dirty="0" err="1"/>
              <a:t>j</a:t>
            </a:r>
            <a:r>
              <a:rPr lang="es-ES" b="1" i="1" baseline="-25000" dirty="0" err="1"/>
              <a:t>c</a:t>
            </a:r>
            <a:r>
              <a:rPr lang="es-ES" b="1" baseline="-25000" dirty="0"/>
              <a:t> </a:t>
            </a:r>
            <a:r>
              <a:rPr lang="es-ES" b="1" dirty="0" err="1"/>
              <a:t>strand</a:t>
            </a:r>
            <a:r>
              <a:rPr lang="es-ES" b="1" dirty="0"/>
              <a:t>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ES" i="1" dirty="0" err="1"/>
              <a:t>j</a:t>
            </a:r>
            <a:r>
              <a:rPr lang="es-ES" i="1" baseline="-25000" dirty="0" err="1"/>
              <a:t>c,nc</a:t>
            </a:r>
            <a:r>
              <a:rPr lang="es-ES" dirty="0"/>
              <a:t> ≥ 2600 A/mm</a:t>
            </a:r>
            <a:r>
              <a:rPr lang="es-ES" baseline="30000" dirty="0"/>
              <a:t>2</a:t>
            </a:r>
            <a:r>
              <a:rPr lang="es-ES" dirty="0"/>
              <a:t> at 12 T and 4.2 K, 0.7 mm </a:t>
            </a:r>
            <a:r>
              <a:rPr lang="es-ES" dirty="0" err="1"/>
              <a:t>diam</a:t>
            </a:r>
            <a:r>
              <a:rPr lang="es-ES" dirty="0"/>
              <a:t>, </a:t>
            </a:r>
            <a:r>
              <a:rPr lang="es-ES" dirty="0" err="1"/>
              <a:t>Cu:nCu</a:t>
            </a:r>
            <a:r>
              <a:rPr lang="es-ES" dirty="0"/>
              <a:t> = 1.0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~110 kg delivered in Dec 2023 for </a:t>
            </a:r>
            <a:r>
              <a:rPr lang="en-GB" b="1" dirty="0"/>
              <a:t>prototype cabling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ES" dirty="0"/>
              <a:t>1.6 </a:t>
            </a:r>
            <a:r>
              <a:rPr lang="es-ES" dirty="0" err="1"/>
              <a:t>tons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strand</a:t>
            </a:r>
            <a:r>
              <a:rPr lang="es-ES" dirty="0"/>
              <a:t> </a:t>
            </a:r>
            <a:r>
              <a:rPr lang="es-ES" dirty="0" err="1"/>
              <a:t>required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b="1" dirty="0" err="1"/>
              <a:t>production</a:t>
            </a:r>
            <a:r>
              <a:rPr lang="es-ES" b="1" dirty="0"/>
              <a:t>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magnet</a:t>
            </a:r>
            <a:r>
              <a:rPr lang="es-ES" dirty="0"/>
              <a:t>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s-ES" dirty="0" err="1"/>
              <a:t>Adjudication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call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be </a:t>
            </a:r>
            <a:r>
              <a:rPr lang="es-ES" dirty="0" err="1"/>
              <a:t>published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coming</a:t>
            </a:r>
            <a:r>
              <a:rPr lang="es-ES" dirty="0"/>
              <a:t> </a:t>
            </a:r>
            <a:r>
              <a:rPr lang="es-ES" dirty="0" err="1"/>
              <a:t>days</a:t>
            </a:r>
            <a:endParaRPr lang="es-ES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Cable</a:t>
            </a:r>
            <a:r>
              <a:rPr lang="en-US" dirty="0"/>
              <a:t> based on a </a:t>
            </a:r>
            <a:r>
              <a:rPr lang="en-US" b="1" dirty="0"/>
              <a:t>flat</a:t>
            </a:r>
            <a:r>
              <a:rPr lang="en-US" dirty="0"/>
              <a:t> </a:t>
            </a:r>
            <a:r>
              <a:rPr lang="en-US" b="1" dirty="0"/>
              <a:t>two-stage design: </a:t>
            </a:r>
            <a:r>
              <a:rPr lang="es-ES" sz="1800" dirty="0"/>
              <a:t>24×(6+1), 0.7 mm</a:t>
            </a:r>
            <a:endParaRPr lang="es-ES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i="1" baseline="-25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7AB5BB3-6E71-2DD7-B793-3995F75326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83447" y="2335948"/>
            <a:ext cx="3306837" cy="91440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fr-FR" dirty="0"/>
              <a:t>EDIPO2 </a:t>
            </a:r>
            <a:r>
              <a:rPr lang="fr-FR" dirty="0" err="1"/>
              <a:t>strand</a:t>
            </a:r>
            <a:r>
              <a:rPr lang="fr-FR" dirty="0"/>
              <a:t> and </a:t>
            </a:r>
            <a:r>
              <a:rPr lang="fr-FR" dirty="0" err="1"/>
              <a:t>cable</a:t>
            </a:r>
            <a:r>
              <a:rPr lang="fr-FR" dirty="0"/>
              <a:t> design 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6339917" y="3621020"/>
            <a:ext cx="355851" cy="3154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Espace réservé du contenu 1">
            <a:extLst>
              <a:ext uri="{FF2B5EF4-FFF2-40B4-BE49-F238E27FC236}">
                <a16:creationId xmlns:a16="http://schemas.microsoft.com/office/drawing/2014/main" id="{257CAD95-91B0-C468-A65C-BDD8992720ED}"/>
              </a:ext>
            </a:extLst>
          </p:cNvPr>
          <p:cNvSpPr txBox="1">
            <a:spLocks/>
          </p:cNvSpPr>
          <p:nvPr/>
        </p:nvSpPr>
        <p:spPr>
          <a:xfrm>
            <a:off x="904875" y="3420092"/>
            <a:ext cx="8047931" cy="1861311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b="1" dirty="0"/>
              <a:t>Cabling R</a:t>
            </a:r>
            <a:r>
              <a:rPr lang="en-US" b="1" dirty="0"/>
              <a:t>&amp;D activities </a:t>
            </a:r>
            <a:r>
              <a:rPr lang="en-US" dirty="0"/>
              <a:t>in 2024 (copper dummy):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Two industrial partners + CERN have been qualified to produce this cable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Production of 150 m of </a:t>
            </a:r>
            <a:r>
              <a:rPr lang="en-GB" b="1" dirty="0"/>
              <a:t>Nb</a:t>
            </a:r>
            <a:r>
              <a:rPr lang="en-GB" b="1" baseline="-25000" dirty="0"/>
              <a:t>3</a:t>
            </a:r>
            <a:r>
              <a:rPr lang="en-GB" b="1" dirty="0"/>
              <a:t>Sn prototype cable </a:t>
            </a:r>
            <a:r>
              <a:rPr lang="en-GB" dirty="0"/>
              <a:t>+ 500 m of insulated copper dummy: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Contract signed in 2024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Production expected by summer 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DD9178F-81D9-657D-1764-9FCC4B737A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71" r="49617"/>
          <a:stretch/>
        </p:blipFill>
        <p:spPr>
          <a:xfrm rot="-5400000">
            <a:off x="6449193" y="882082"/>
            <a:ext cx="983865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61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1">
            <a:extLst>
              <a:ext uri="{FF2B5EF4-FFF2-40B4-BE49-F238E27FC236}">
                <a16:creationId xmlns:a16="http://schemas.microsoft.com/office/drawing/2014/main" id="{5DCEB440-4F26-E2B9-E65E-A365CBBD82A2}"/>
              </a:ext>
            </a:extLst>
          </p:cNvPr>
          <p:cNvSpPr txBox="1">
            <a:spLocks/>
          </p:cNvSpPr>
          <p:nvPr/>
        </p:nvSpPr>
        <p:spPr>
          <a:xfrm>
            <a:off x="904875" y="631554"/>
            <a:ext cx="7853363" cy="2075070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" dirty="0"/>
              <a:t>Field </a:t>
            </a:r>
            <a:r>
              <a:rPr lang="es-ES" dirty="0" err="1"/>
              <a:t>generated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two</a:t>
            </a:r>
            <a:r>
              <a:rPr lang="es-ES" dirty="0"/>
              <a:t> sets </a:t>
            </a:r>
            <a:r>
              <a:rPr lang="es-ES" dirty="0" err="1"/>
              <a:t>of</a:t>
            </a:r>
            <a:r>
              <a:rPr lang="es-ES" dirty="0"/>
              <a:t> flat </a:t>
            </a:r>
            <a:r>
              <a:rPr lang="es-ES" dirty="0" err="1"/>
              <a:t>racetrack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s-ES" b="1" dirty="0"/>
              <a:t>Vertical </a:t>
            </a:r>
            <a:r>
              <a:rPr lang="es-ES" b="1" dirty="0" err="1"/>
              <a:t>coils</a:t>
            </a:r>
            <a:r>
              <a:rPr lang="es-ES" b="1" dirty="0"/>
              <a:t>: </a:t>
            </a:r>
            <a:r>
              <a:rPr lang="es-ES" dirty="0" err="1"/>
              <a:t>one</a:t>
            </a:r>
            <a:r>
              <a:rPr lang="es-ES" dirty="0"/>
              <a:t> </a:t>
            </a:r>
            <a:r>
              <a:rPr lang="es-ES" dirty="0" err="1"/>
              <a:t>pair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made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4 </a:t>
            </a:r>
            <a:r>
              <a:rPr lang="es-ES" dirty="0" err="1"/>
              <a:t>pancakes</a:t>
            </a:r>
            <a:r>
              <a:rPr lang="es-ES" dirty="0"/>
              <a:t>: 46 </a:t>
            </a:r>
            <a:r>
              <a:rPr lang="es-ES" dirty="0" err="1"/>
              <a:t>turns</a:t>
            </a:r>
            <a:r>
              <a:rPr lang="es-ES" dirty="0"/>
              <a:t>/</a:t>
            </a:r>
            <a:r>
              <a:rPr lang="es-ES" dirty="0" err="1"/>
              <a:t>pancake</a:t>
            </a:r>
            <a:endParaRPr lang="es-ES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s-ES" b="1" dirty="0" err="1"/>
              <a:t>Side</a:t>
            </a:r>
            <a:r>
              <a:rPr lang="es-ES" b="1" dirty="0"/>
              <a:t> </a:t>
            </a:r>
            <a:r>
              <a:rPr lang="es-ES" b="1" dirty="0" err="1"/>
              <a:t>coils</a:t>
            </a:r>
            <a:r>
              <a:rPr lang="es-ES" b="1" dirty="0"/>
              <a:t>:</a:t>
            </a:r>
            <a:r>
              <a:rPr lang="es-ES" dirty="0"/>
              <a:t> </a:t>
            </a:r>
            <a:r>
              <a:rPr lang="es-ES" dirty="0" err="1"/>
              <a:t>one</a:t>
            </a:r>
            <a:r>
              <a:rPr lang="es-ES" dirty="0"/>
              <a:t> </a:t>
            </a:r>
            <a:r>
              <a:rPr lang="es-ES" dirty="0" err="1"/>
              <a:t>pair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made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6 </a:t>
            </a:r>
            <a:r>
              <a:rPr lang="es-ES" dirty="0" err="1"/>
              <a:t>pancakes</a:t>
            </a:r>
            <a:r>
              <a:rPr lang="es-ES" dirty="0"/>
              <a:t>: 16 </a:t>
            </a:r>
            <a:r>
              <a:rPr lang="es-ES" dirty="0" err="1"/>
              <a:t>turns</a:t>
            </a:r>
            <a:r>
              <a:rPr lang="es-ES" dirty="0"/>
              <a:t>/</a:t>
            </a:r>
            <a:r>
              <a:rPr lang="es-ES" dirty="0" err="1"/>
              <a:t>pancake</a:t>
            </a:r>
            <a:endParaRPr lang="es-ES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s-ES" dirty="0">
              <a:solidFill>
                <a:schemeClr val="accent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ES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Wingdings" pitchFamily="2" charset="2"/>
              <a:buNone/>
            </a:pPr>
            <a:endParaRPr lang="en-US" i="1" baseline="-25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US" dirty="0"/>
              <a:t>Conceptual design of the EDIPO 2 magnet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X. Sarasola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7C8248-9263-4D9C-477E-C4476A243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663" y="1484645"/>
            <a:ext cx="5200996" cy="366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1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554901" y="603568"/>
            <a:ext cx="2553208" cy="192024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755827"/>
              </p:ext>
            </p:extLst>
          </p:nvPr>
        </p:nvGraphicFramePr>
        <p:xfrm>
          <a:off x="626523" y="659280"/>
          <a:ext cx="5602925" cy="4148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767">
                  <a:extLst>
                    <a:ext uri="{9D8B030D-6E8A-4147-A177-3AD203B41FA5}">
                      <a16:colId xmlns:a16="http://schemas.microsoft.com/office/drawing/2014/main" val="1815497796"/>
                    </a:ext>
                  </a:extLst>
                </a:gridCol>
                <a:gridCol w="1261354">
                  <a:extLst>
                    <a:ext uri="{9D8B030D-6E8A-4147-A177-3AD203B41FA5}">
                      <a16:colId xmlns:a16="http://schemas.microsoft.com/office/drawing/2014/main" val="2196898647"/>
                    </a:ext>
                  </a:extLst>
                </a:gridCol>
                <a:gridCol w="1261354">
                  <a:extLst>
                    <a:ext uri="{9D8B030D-6E8A-4147-A177-3AD203B41FA5}">
                      <a16:colId xmlns:a16="http://schemas.microsoft.com/office/drawing/2014/main" val="879971797"/>
                    </a:ext>
                  </a:extLst>
                </a:gridCol>
                <a:gridCol w="583450">
                  <a:extLst>
                    <a:ext uri="{9D8B030D-6E8A-4147-A177-3AD203B41FA5}">
                      <a16:colId xmlns:a16="http://schemas.microsoft.com/office/drawing/2014/main" val="2655235610"/>
                    </a:ext>
                  </a:extLst>
                </a:gridCol>
              </a:tblGrid>
              <a:tr h="386994"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+mn-lt"/>
                        </a:rPr>
                        <a:t>I</a:t>
                      </a:r>
                      <a:r>
                        <a:rPr lang="en-US" sz="1200" baseline="-25000" dirty="0" err="1">
                          <a:latin typeface="+mn-lt"/>
                        </a:rPr>
                        <a:t>op</a:t>
                      </a:r>
                      <a:r>
                        <a:rPr lang="en-US" sz="1200" dirty="0">
                          <a:latin typeface="+mn-lt"/>
                        </a:rPr>
                        <a:t> = 0.85×I</a:t>
                      </a:r>
                      <a:r>
                        <a:rPr lang="en-US" sz="1200" baseline="-25000" dirty="0">
                          <a:latin typeface="+mn-lt"/>
                        </a:rPr>
                        <a:t>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+mn-lt"/>
                        </a:rPr>
                        <a:t>I</a:t>
                      </a:r>
                      <a:r>
                        <a:rPr lang="en-US" sz="1200" baseline="-25000" dirty="0" err="1">
                          <a:latin typeface="+mn-lt"/>
                        </a:rPr>
                        <a:t>op</a:t>
                      </a:r>
                      <a:r>
                        <a:rPr lang="en-US" sz="1200" dirty="0">
                          <a:latin typeface="+mn-lt"/>
                        </a:rPr>
                        <a:t> = I</a:t>
                      </a:r>
                      <a:r>
                        <a:rPr lang="en-US" sz="1200" baseline="-25000" dirty="0">
                          <a:latin typeface="+mn-lt"/>
                        </a:rPr>
                        <a:t>max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3520988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Cable layout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24×(6+1), 0.7 mm diam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 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8918757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CH" sz="11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CH" sz="11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CH" sz="11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Side coils: 2×6×16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Vertical coils: </a:t>
                      </a:r>
                      <a:r>
                        <a:rPr lang="en-US" sz="1100" b="0" dirty="0">
                          <a:effectLst/>
                          <a:latin typeface="+mn-lt"/>
                        </a:rPr>
                        <a:t>2×4×46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0434728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</a:rPr>
                        <a:t>Total number of turns, </a:t>
                      </a:r>
                      <a:r>
                        <a:rPr lang="en-US" sz="1100" b="0" dirty="0" err="1">
                          <a:effectLst/>
                        </a:rPr>
                        <a:t>n</a:t>
                      </a:r>
                      <a:r>
                        <a:rPr lang="en-US" sz="1100" b="0" baseline="-25000" dirty="0" err="1">
                          <a:effectLst/>
                        </a:rPr>
                        <a:t>total</a:t>
                      </a:r>
                      <a:endParaRPr lang="de-CH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560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6238323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Total area of insulated conductor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52886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mm</a:t>
                      </a:r>
                      <a:r>
                        <a:rPr lang="en-US" sz="1100" b="0" baseline="30000" dirty="0">
                          <a:effectLst/>
                          <a:latin typeface="+mn-lt"/>
                        </a:rPr>
                        <a:t>2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2331077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Operating current, </a:t>
                      </a:r>
                      <a:r>
                        <a:rPr lang="en-US" sz="1100" b="0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en-US" sz="1100" b="0" baseline="-25000" dirty="0" err="1">
                          <a:effectLst/>
                          <a:latin typeface="+mn-lt"/>
                        </a:rPr>
                        <a:t>op</a:t>
                      </a:r>
                      <a:r>
                        <a:rPr lang="en-US" sz="1100" b="0" baseline="-25000" dirty="0">
                          <a:effectLst/>
                          <a:latin typeface="+mn-lt"/>
                        </a:rPr>
                        <a:t> 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CH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17.40</a:t>
                      </a:r>
                    </a:p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CH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85%×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100" b="0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  <a:endParaRPr lang="de-CH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18.00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dirty="0">
                          <a:latin typeface="+mn-lt"/>
                        </a:rPr>
                        <a:t>88.1%×</a:t>
                      </a:r>
                      <a:r>
                        <a:rPr lang="en-US" sz="1100" dirty="0" err="1">
                          <a:latin typeface="+mn-lt"/>
                        </a:rPr>
                        <a:t>I</a:t>
                      </a:r>
                      <a:r>
                        <a:rPr lang="en-US" sz="1100" baseline="-25000" dirty="0" err="1">
                          <a:latin typeface="+mn-lt"/>
                        </a:rPr>
                        <a:t>ss</a:t>
                      </a:r>
                      <a:r>
                        <a:rPr lang="en-US" sz="1100" baseline="0" dirty="0">
                          <a:latin typeface="+mn-lt"/>
                        </a:rPr>
                        <a:t>)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kA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7998263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</a:rPr>
                        <a:t>B field in the center of the aperture, B</a:t>
                      </a:r>
                      <a:r>
                        <a:rPr lang="en-US" sz="1100" b="0" baseline="-25000" dirty="0">
                          <a:effectLst/>
                        </a:rPr>
                        <a:t>0</a:t>
                      </a:r>
                      <a:endParaRPr lang="de-CH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15.46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T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8756096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</a:rPr>
                        <a:t>Peak B field in the coils, </a:t>
                      </a:r>
                      <a:r>
                        <a:rPr lang="en-US" sz="1100" b="0" dirty="0" err="1">
                          <a:effectLst/>
                        </a:rPr>
                        <a:t>B</a:t>
                      </a:r>
                      <a:r>
                        <a:rPr lang="en-US" sz="1100" b="0" baseline="-25000" dirty="0" err="1">
                          <a:effectLst/>
                        </a:rPr>
                        <a:t>peak</a:t>
                      </a:r>
                      <a:endParaRPr lang="de-CH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15.51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T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74504224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</a:rPr>
                        <a:t>Total ampere-turns, </a:t>
                      </a:r>
                      <a:r>
                        <a:rPr lang="en-US" sz="1100" b="0" dirty="0" err="1">
                          <a:effectLst/>
                        </a:rPr>
                        <a:t>I</a:t>
                      </a:r>
                      <a:r>
                        <a:rPr lang="en-US" sz="1100" b="0" baseline="-25000" dirty="0" err="1">
                          <a:effectLst/>
                        </a:rPr>
                        <a:t>total</a:t>
                      </a:r>
                      <a:endParaRPr lang="de-CH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9.74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 err="1">
                          <a:effectLst/>
                          <a:latin typeface="+mn-lt"/>
                        </a:rPr>
                        <a:t>MAt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43208071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</a:rPr>
                        <a:t>Total magnet stored energy, </a:t>
                      </a:r>
                      <a:r>
                        <a:rPr lang="en-US" sz="1100" b="0" dirty="0" err="1">
                          <a:effectLst/>
                        </a:rPr>
                        <a:t>E</a:t>
                      </a:r>
                      <a:r>
                        <a:rPr lang="en-US" sz="1100" b="0" baseline="-25000" dirty="0" err="1">
                          <a:effectLst/>
                        </a:rPr>
                        <a:t>total</a:t>
                      </a:r>
                      <a:endParaRPr lang="de-CH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MJ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38450447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</a:rPr>
                        <a:t>Magnet self-inductance, L</a:t>
                      </a:r>
                      <a:endParaRPr lang="de-CH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136.6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33476480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</a:rPr>
                        <a:t>Engineering current density, </a:t>
                      </a:r>
                      <a:r>
                        <a:rPr lang="en-US" sz="1100" b="0" dirty="0" err="1">
                          <a:effectLst/>
                        </a:rPr>
                        <a:t>j</a:t>
                      </a:r>
                      <a:r>
                        <a:rPr lang="en-US" sz="1100" b="0" baseline="-25000" dirty="0" err="1">
                          <a:effectLst/>
                        </a:rPr>
                        <a:t>eng</a:t>
                      </a:r>
                      <a:endParaRPr lang="de-CH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184.3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190.6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A/mm</a:t>
                      </a:r>
                      <a:r>
                        <a:rPr lang="en-US" sz="1100" b="0" baseline="30000" dirty="0">
                          <a:effectLst/>
                          <a:latin typeface="+mn-lt"/>
                        </a:rPr>
                        <a:t>2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4872617"/>
                  </a:ext>
                </a:extLst>
              </a:tr>
              <a:tr h="305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Copper </a:t>
                      </a:r>
                      <a:r>
                        <a:rPr lang="de-CH" sz="11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current</a:t>
                      </a: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CH" sz="11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density</a:t>
                      </a:r>
                      <a:r>
                        <a:rPr lang="en-US" sz="1100" b="0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100" b="0" dirty="0" err="1">
                          <a:effectLst/>
                          <a:latin typeface="+mn-lt"/>
                        </a:rPr>
                        <a:t>j</a:t>
                      </a:r>
                      <a:r>
                        <a:rPr lang="en-US" sz="1100" b="0" baseline="-25000" dirty="0" err="1">
                          <a:effectLst/>
                          <a:latin typeface="+mn-lt"/>
                        </a:rPr>
                        <a:t>Cu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522.2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CH" sz="11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540.1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A/mm</a:t>
                      </a:r>
                      <a:r>
                        <a:rPr lang="en-US" sz="1100" b="0" baseline="30000" dirty="0">
                          <a:effectLst/>
                          <a:latin typeface="+mn-lt"/>
                        </a:rPr>
                        <a:t>2</a:t>
                      </a:r>
                      <a:endParaRPr lang="de-CH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5691360"/>
                  </a:ext>
                </a:extLst>
              </a:tr>
            </a:tbl>
          </a:graphicData>
        </a:graphic>
      </p:graphicFrame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US" dirty="0"/>
              <a:t>Magnetostatic 3D analysis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214764" y="2778452"/>
            <a:ext cx="3341052" cy="911524"/>
          </a:xfrm>
        </p:spPr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55867" y="2894075"/>
            <a:ext cx="2553208" cy="1920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40321" y="919201"/>
            <a:ext cx="369332" cy="149175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+mn-lt"/>
              </a:rPr>
              <a:t>B field in the magnet</a:t>
            </a:r>
            <a:endParaRPr lang="en-US" sz="1200" baseline="-250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0321" y="3000597"/>
            <a:ext cx="369332" cy="18652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+mn-lt"/>
              </a:rPr>
              <a:t>B field in the winding pack</a:t>
            </a:r>
            <a:endParaRPr lang="en-US" sz="1200" baseline="-250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5D918E-8428-09FF-C5B0-841647C75819}"/>
              </a:ext>
            </a:extLst>
          </p:cNvPr>
          <p:cNvSpPr txBox="1"/>
          <p:nvPr/>
        </p:nvSpPr>
        <p:spPr>
          <a:xfrm>
            <a:off x="6990550" y="344938"/>
            <a:ext cx="1151277" cy="29238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dirty="0" err="1">
                <a:latin typeface="+mn-lt"/>
              </a:rPr>
              <a:t>I</a:t>
            </a:r>
            <a:r>
              <a:rPr lang="en-US" sz="1300" b="1" baseline="-25000" dirty="0" err="1">
                <a:latin typeface="+mn-lt"/>
              </a:rPr>
              <a:t>op</a:t>
            </a:r>
            <a:r>
              <a:rPr lang="en-US" sz="1300" b="1" dirty="0">
                <a:latin typeface="+mn-lt"/>
              </a:rPr>
              <a:t> = 0.85×I</a:t>
            </a:r>
            <a:r>
              <a:rPr lang="en-US" sz="1300" b="1" baseline="-25000" dirty="0">
                <a:latin typeface="+mn-lt"/>
              </a:rPr>
              <a:t>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4F01A4-80D4-6FF9-9A21-83CEF0246BDE}"/>
              </a:ext>
            </a:extLst>
          </p:cNvPr>
          <p:cNvSpPr txBox="1"/>
          <p:nvPr/>
        </p:nvSpPr>
        <p:spPr>
          <a:xfrm>
            <a:off x="6345238" y="4849263"/>
            <a:ext cx="27628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b="1" dirty="0"/>
              <a:t>https://doi.org/10.1109/TASC.2025.3526109</a:t>
            </a:r>
          </a:p>
        </p:txBody>
      </p:sp>
    </p:spTree>
    <p:extLst>
      <p:ext uri="{BB962C8B-B14F-4D97-AF65-F5344CB8AC3E}">
        <p14:creationId xmlns:p14="http://schemas.microsoft.com/office/powerpoint/2010/main" val="143565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806921" y="2828919"/>
            <a:ext cx="3017520" cy="23091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06921" y="522367"/>
            <a:ext cx="3017520" cy="2309116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C79D1C64-CD19-AA4B-817D-F79D071C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7796302" cy="490070"/>
          </a:xfrm>
        </p:spPr>
        <p:txBody>
          <a:bodyPr>
            <a:normAutofit/>
          </a:bodyPr>
          <a:lstStyle/>
          <a:p>
            <a:r>
              <a:rPr lang="en-US" dirty="0"/>
              <a:t>Magnetostatic 3D analysis: field quality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24008A-3E65-874E-9C20-039997139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cap="all" dirty="0"/>
              <a:t>Status of EDIPO2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F934A-4020-4241-99D9-A04E97C6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52AFE23D-60CE-7B46-9CEA-81D574C0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563" y="621103"/>
            <a:ext cx="4254081" cy="172419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Field quality is </a:t>
            </a:r>
            <a:r>
              <a:rPr lang="en-US" b="1" dirty="0"/>
              <a:t>not a crucial design target</a:t>
            </a: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Uniformity along x and y axis: ±1%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Uniformity around a circumference of </a:t>
            </a:r>
            <a:br>
              <a:rPr lang="en-US" dirty="0"/>
            </a:br>
            <a:r>
              <a:rPr lang="en-US" dirty="0" err="1"/>
              <a:t>R</a:t>
            </a:r>
            <a:r>
              <a:rPr lang="en-US" baseline="-25000" dirty="0" err="1"/>
              <a:t>ref</a:t>
            </a:r>
            <a:r>
              <a:rPr lang="en-US" dirty="0"/>
              <a:t> = 40 mm: ±1%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/>
              <a:t>Homogeneity along the z axis</a:t>
            </a:r>
            <a:r>
              <a:rPr lang="en-US" dirty="0"/>
              <a:t>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b="1" dirty="0"/>
              <a:t>1% drop </a:t>
            </a:r>
            <a:r>
              <a:rPr lang="en-US" dirty="0"/>
              <a:t>of the field at</a:t>
            </a:r>
            <a:r>
              <a:rPr lang="en-US" b="1" dirty="0"/>
              <a:t> z = ±0.450 m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b="1" dirty="0"/>
              <a:t>2% drop </a:t>
            </a:r>
            <a:r>
              <a:rPr lang="en-US" dirty="0"/>
              <a:t>of the field at </a:t>
            </a:r>
            <a:r>
              <a:rPr lang="en-US" b="1" dirty="0"/>
              <a:t>z = ±0.526 m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b="1" dirty="0"/>
          </a:p>
        </p:txBody>
      </p:sp>
      <p:sp>
        <p:nvSpPr>
          <p:cNvPr id="13" name="Espace réservé du pied de page 5">
            <a:extLst>
              <a:ext uri="{FF2B5EF4-FFF2-40B4-BE49-F238E27FC236}">
                <a16:creationId xmlns:a16="http://schemas.microsoft.com/office/drawing/2014/main" id="{B9CCA007-3A47-7243-9437-C34205C9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dirty="0"/>
              <a:t>X. Sarasola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BB946A-1545-27F6-AF27-47E6F1BCED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01661" y="2322263"/>
            <a:ext cx="3769017" cy="27816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D6FF83-3A4A-F8F2-FD74-F756C1C4AE47}"/>
              </a:ext>
            </a:extLst>
          </p:cNvPr>
          <p:cNvSpPr txBox="1"/>
          <p:nvPr/>
        </p:nvSpPr>
        <p:spPr>
          <a:xfrm>
            <a:off x="5487362" y="784655"/>
            <a:ext cx="338554" cy="172419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Uniformity along x and y axis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217576-455E-E761-0119-ED871D2161CB}"/>
              </a:ext>
            </a:extLst>
          </p:cNvPr>
          <p:cNvSpPr txBox="1"/>
          <p:nvPr/>
        </p:nvSpPr>
        <p:spPr>
          <a:xfrm>
            <a:off x="5468367" y="3051330"/>
            <a:ext cx="338554" cy="186685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Uniformity around </a:t>
            </a:r>
            <a:r>
              <a:rPr lang="en-US" sz="1000" dirty="0" err="1"/>
              <a:t>R</a:t>
            </a:r>
            <a:r>
              <a:rPr lang="en-US" sz="1000" baseline="-25000" dirty="0" err="1"/>
              <a:t>ref</a:t>
            </a:r>
            <a:r>
              <a:rPr lang="en-US" sz="1000" dirty="0"/>
              <a:t> = 40 mm</a:t>
            </a:r>
          </a:p>
        </p:txBody>
      </p:sp>
    </p:spTree>
    <p:extLst>
      <p:ext uri="{BB962C8B-B14F-4D97-AF65-F5344CB8AC3E}">
        <p14:creationId xmlns:p14="http://schemas.microsoft.com/office/powerpoint/2010/main" val="206651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9A7CB31-E4DC-4063-BDCD-36DC5F1DA1C8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1782</Words>
  <Application>Microsoft Office PowerPoint</Application>
  <PresentationFormat>On-screen Show (16:9)</PresentationFormat>
  <Paragraphs>345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 Math</vt:lpstr>
      <vt:lpstr>Franklin Gothic Demi Cond</vt:lpstr>
      <vt:lpstr>Helvetica</vt:lpstr>
      <vt:lpstr>Wingdings</vt:lpstr>
      <vt:lpstr>Thème Office</vt:lpstr>
      <vt:lpstr>Status of the EDIPO2 Test Facility</vt:lpstr>
      <vt:lpstr>Where do we come from?</vt:lpstr>
      <vt:lpstr>Where do we come from?</vt:lpstr>
      <vt:lpstr>Where do we go?</vt:lpstr>
      <vt:lpstr>Conceptual design of the EDIPO 2 magnet</vt:lpstr>
      <vt:lpstr>EDIPO2 strand and cable design </vt:lpstr>
      <vt:lpstr>Conceptual design of the EDIPO 2 magnet</vt:lpstr>
      <vt:lpstr>Magnetostatic 3D analysis</vt:lpstr>
      <vt:lpstr>Magnetostatic 3D analysis: field quality</vt:lpstr>
      <vt:lpstr>3D quench analysis</vt:lpstr>
      <vt:lpstr>Mechanical 3D analysis</vt:lpstr>
      <vt:lpstr>Mechanical 3D analysis</vt:lpstr>
      <vt:lpstr>Mechanical 3D analysis</vt:lpstr>
      <vt:lpstr>Magnet R&amp;D activities </vt:lpstr>
      <vt:lpstr>Cooling / Cryogenics</vt:lpstr>
      <vt:lpstr>Cooling / Cryogenics</vt:lpstr>
      <vt:lpstr>Cooling / Cryogenics</vt:lpstr>
      <vt:lpstr>Modified cryogenic circuit (preliminary)</vt:lpstr>
      <vt:lpstr>Sample environment</vt:lpstr>
      <vt:lpstr>Conclusions and Outlook</vt:lpstr>
      <vt:lpstr>We are hiring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EDIPO</dc:title>
  <dc:creator>Sarasola Xabier</dc:creator>
  <cp:lastModifiedBy>Sarasola Xabier</cp:lastModifiedBy>
  <cp:revision>682</cp:revision>
  <dcterms:created xsi:type="dcterms:W3CDTF">2019-04-02T06:24:35Z</dcterms:created>
  <dcterms:modified xsi:type="dcterms:W3CDTF">2025-04-02T05:30:50Z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