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handoutMasterIdLst>
    <p:handoutMasterId r:id="rId7"/>
  </p:handoutMasterIdLst>
  <p:sldIdLst>
    <p:sldId id="256" r:id="rId2"/>
    <p:sldId id="259" r:id="rId3"/>
    <p:sldId id="497" r:id="rId4"/>
    <p:sldId id="469" r:id="rId5"/>
  </p:sldIdLst>
  <p:sldSz cx="12192000" cy="6858000"/>
  <p:notesSz cx="6797675" cy="9926638"/>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66"/>
    <a:srgbClr val="FFFFCC"/>
    <a:srgbClr val="00CC99"/>
    <a:srgbClr val="CC9900"/>
    <a:srgbClr val="FFFFFF"/>
    <a:srgbClr val="DBD6AF"/>
    <a:srgbClr val="9A9D2D"/>
    <a:srgbClr val="F0EEDE"/>
    <a:srgbClr val="CC66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66" autoAdjust="0"/>
    <p:restoredTop sz="94343" autoAdjust="0"/>
  </p:normalViewPr>
  <p:slideViewPr>
    <p:cSldViewPr snapToGrid="0" snapToObjects="1">
      <p:cViewPr varScale="1">
        <p:scale>
          <a:sx n="116" d="100"/>
          <a:sy n="116" d="100"/>
        </p:scale>
        <p:origin x="296" y="18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fld id="{0B851660-0934-124D-A4B3-496C7F320307}" type="datetimeFigureOut">
              <a:rPr lang="de-DE" smtClean="0"/>
              <a:t>02.04.25</a:t>
            </a:fld>
            <a:endParaRPr lang="de-DE" dirty="0"/>
          </a:p>
        </p:txBody>
      </p:sp>
      <p:sp>
        <p:nvSpPr>
          <p:cNvPr id="4" name="Fußzeilenplatzhalter 3"/>
          <p:cNvSpPr>
            <a:spLocks noGrp="1"/>
          </p:cNvSpPr>
          <p:nvPr>
            <p:ph type="ftr" sz="quarter" idx="2"/>
          </p:nvPr>
        </p:nvSpPr>
        <p:spPr>
          <a:xfrm>
            <a:off x="1" y="9428583"/>
            <a:ext cx="2945659" cy="496332"/>
          </a:xfrm>
          <a:prstGeom prst="rect">
            <a:avLst/>
          </a:prstGeom>
        </p:spPr>
        <p:txBody>
          <a:bodyPr vert="horz" lIns="91440" tIns="45720" rIns="91440" bIns="45720" rtlCol="0" anchor="b"/>
          <a:lstStyle>
            <a:lvl1pPr algn="l">
              <a:defRPr sz="1200"/>
            </a:lvl1pPr>
          </a:lstStyle>
          <a:p>
            <a:r>
              <a:rPr lang="de-DE"/>
              <a:t>Patricia Aguar Bartolome/ SIS100 String Test</a:t>
            </a:r>
            <a:endParaRPr lang="de-DE" dirty="0"/>
          </a:p>
        </p:txBody>
      </p:sp>
      <p:sp>
        <p:nvSpPr>
          <p:cNvPr id="5" name="Foliennummernplatzhalter 4"/>
          <p:cNvSpPr>
            <a:spLocks noGrp="1"/>
          </p:cNvSpPr>
          <p:nvPr>
            <p:ph type="sldNum" sz="quarter" idx="3"/>
          </p:nvPr>
        </p:nvSpPr>
        <p:spPr>
          <a:xfrm>
            <a:off x="3850444" y="9428583"/>
            <a:ext cx="2945659" cy="496332"/>
          </a:xfrm>
          <a:prstGeom prst="rect">
            <a:avLst/>
          </a:prstGeom>
        </p:spPr>
        <p:txBody>
          <a:bodyPr vert="horz" lIns="91440" tIns="45720" rIns="91440" bIns="45720" rtlCol="0" anchor="b"/>
          <a:lstStyle>
            <a:lvl1pPr algn="r">
              <a:defRPr sz="1200"/>
            </a:lvl1pPr>
          </a:lstStyle>
          <a:p>
            <a:fld id="{7F3A3EDE-7EBB-0F4A-80C2-34DB9D2E2ED3}" type="slidenum">
              <a:rPr lang="de-DE" smtClean="0"/>
              <a:t>‹#›</a:t>
            </a:fld>
            <a:endParaRPr lang="de-DE" dirty="0"/>
          </a:p>
        </p:txBody>
      </p:sp>
    </p:spTree>
    <p:extLst>
      <p:ext uri="{BB962C8B-B14F-4D97-AF65-F5344CB8AC3E}">
        <p14:creationId xmlns:p14="http://schemas.microsoft.com/office/powerpoint/2010/main" val="10282155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98C828EF-C252-394A-93BF-1C478CFA0896}" type="datetimeFigureOut">
              <a:rPr lang="de-DE" smtClean="0"/>
              <a:t>02.04.25</a:t>
            </a:fld>
            <a:endParaRPr lang="de-DE" dirty="0"/>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1" y="9428583"/>
            <a:ext cx="2945659" cy="496332"/>
          </a:xfrm>
          <a:prstGeom prst="rect">
            <a:avLst/>
          </a:prstGeom>
        </p:spPr>
        <p:txBody>
          <a:bodyPr vert="horz" lIns="91440" tIns="45720" rIns="91440" bIns="45720" rtlCol="0" anchor="b"/>
          <a:lstStyle>
            <a:lvl1pPr algn="l">
              <a:defRPr sz="1200"/>
            </a:lvl1pPr>
          </a:lstStyle>
          <a:p>
            <a:r>
              <a:rPr lang="de-DE"/>
              <a:t>Patricia Aguar Bartolome/ SIS100 String Test</a:t>
            </a:r>
            <a:endParaRPr lang="de-DE" dirty="0"/>
          </a:p>
        </p:txBody>
      </p:sp>
      <p:sp>
        <p:nvSpPr>
          <p:cNvPr id="7" name="Foliennummernplatzhalter 6"/>
          <p:cNvSpPr>
            <a:spLocks noGrp="1"/>
          </p:cNvSpPr>
          <p:nvPr>
            <p:ph type="sldNum" sz="quarter" idx="5"/>
          </p:nvPr>
        </p:nvSpPr>
        <p:spPr>
          <a:xfrm>
            <a:off x="3850444" y="9428583"/>
            <a:ext cx="2945659" cy="496332"/>
          </a:xfrm>
          <a:prstGeom prst="rect">
            <a:avLst/>
          </a:prstGeom>
        </p:spPr>
        <p:txBody>
          <a:bodyPr vert="horz" lIns="91440" tIns="45720" rIns="91440" bIns="45720" rtlCol="0" anchor="b"/>
          <a:lstStyle>
            <a:lvl1pPr algn="r">
              <a:defRPr sz="1200"/>
            </a:lvl1pPr>
          </a:lstStyle>
          <a:p>
            <a:fld id="{DAE02386-BEE7-5D4D-B4E7-4BB579C47884}" type="slidenum">
              <a:rPr lang="de-DE" smtClean="0"/>
              <a:t>‹#›</a:t>
            </a:fld>
            <a:endParaRPr lang="de-DE" dirty="0"/>
          </a:p>
        </p:txBody>
      </p:sp>
    </p:spTree>
    <p:extLst>
      <p:ext uri="{BB962C8B-B14F-4D97-AF65-F5344CB8AC3E}">
        <p14:creationId xmlns:p14="http://schemas.microsoft.com/office/powerpoint/2010/main" val="3329019831"/>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0488" y="744538"/>
            <a:ext cx="6616700" cy="3722687"/>
          </a:xfrm>
        </p:spPr>
      </p:sp>
      <p:sp>
        <p:nvSpPr>
          <p:cNvPr id="3" name="Notizenplatzhalter 2"/>
          <p:cNvSpPr>
            <a:spLocks noGrp="1"/>
          </p:cNvSpPr>
          <p:nvPr>
            <p:ph type="body" idx="1"/>
          </p:nvPr>
        </p:nvSpPr>
        <p:spPr/>
        <p:txBody>
          <a:bodyPr>
            <a:normAutofit/>
          </a:bodyPr>
          <a:lstStyle/>
          <a:p>
            <a:pPr defTabSz="441107">
              <a:defRPr/>
            </a:pPr>
            <a:r>
              <a:rPr lang="en-US" dirty="0"/>
              <a:t>              </a:t>
            </a:r>
          </a:p>
          <a:p>
            <a:r>
              <a:rPr lang="de-DE" baseline="0" dirty="0"/>
              <a:t> </a:t>
            </a:r>
            <a:endParaRPr lang="de-DE" dirty="0"/>
          </a:p>
        </p:txBody>
      </p:sp>
      <p:sp>
        <p:nvSpPr>
          <p:cNvPr id="4" name="Foliennummernplatzhalter 3"/>
          <p:cNvSpPr>
            <a:spLocks noGrp="1"/>
          </p:cNvSpPr>
          <p:nvPr>
            <p:ph type="sldNum" sz="quarter" idx="10"/>
          </p:nvPr>
        </p:nvSpPr>
        <p:spPr/>
        <p:txBody>
          <a:bodyPr/>
          <a:lstStyle/>
          <a:p>
            <a:fld id="{DAE02386-BEE7-5D4D-B4E7-4BB579C47884}" type="slidenum">
              <a:rPr lang="de-DE" smtClean="0"/>
              <a:pPr/>
              <a:t>4</a:t>
            </a:fld>
            <a:endParaRPr lang="de-DE"/>
          </a:p>
        </p:txBody>
      </p:sp>
    </p:spTree>
    <p:extLst>
      <p:ext uri="{BB962C8B-B14F-4D97-AF65-F5344CB8AC3E}">
        <p14:creationId xmlns:p14="http://schemas.microsoft.com/office/powerpoint/2010/main" val="29684894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7" name="Bild 6" descr="fair-mesh.jpg"/>
          <p:cNvPicPr>
            <a:picLocks noChangeAspect="1"/>
          </p:cNvPicPr>
          <p:nvPr userDrawn="1"/>
        </p:nvPicPr>
        <p:blipFill rotWithShape="1">
          <a:blip r:embed="rId2">
            <a:extLst>
              <a:ext uri="{28A0092B-C50C-407E-A947-70E740481C1C}">
                <a14:useLocalDpi xmlns:a14="http://schemas.microsoft.com/office/drawing/2010/main" val="0"/>
              </a:ext>
            </a:extLst>
          </a:blip>
          <a:srcRect l="4773" t="11489" r="5373" b="5511"/>
          <a:stretch/>
        </p:blipFill>
        <p:spPr>
          <a:xfrm>
            <a:off x="147249" y="1417154"/>
            <a:ext cx="11902115" cy="5056250"/>
          </a:xfrm>
          <a:prstGeom prst="rect">
            <a:avLst/>
          </a:prstGeom>
        </p:spPr>
      </p:pic>
      <p:sp>
        <p:nvSpPr>
          <p:cNvPr id="2" name="Titel 1"/>
          <p:cNvSpPr>
            <a:spLocks noGrp="1"/>
          </p:cNvSpPr>
          <p:nvPr>
            <p:ph type="ctrTitle"/>
          </p:nvPr>
        </p:nvSpPr>
        <p:spPr>
          <a:xfrm>
            <a:off x="1668751" y="3244364"/>
            <a:ext cx="8810021" cy="779866"/>
          </a:xfrm>
        </p:spPr>
        <p:txBody>
          <a:bodyPr anchor="b" anchorCtr="0">
            <a:noAutofit/>
          </a:bodyPr>
          <a:lstStyle>
            <a:lvl1pPr algn="ctr">
              <a:defRPr sz="3600">
                <a:solidFill>
                  <a:srgbClr val="333333"/>
                </a:solidFill>
              </a:defRPr>
            </a:lvl1pPr>
          </a:lstStyle>
          <a:p>
            <a:r>
              <a:rPr lang="en-US" noProof="0"/>
              <a:t>Click to edit Master title style</a:t>
            </a:r>
            <a:endParaRPr lang="en-GB" noProof="0" dirty="0"/>
          </a:p>
        </p:txBody>
      </p:sp>
      <p:sp>
        <p:nvSpPr>
          <p:cNvPr id="3" name="Untertitel 2"/>
          <p:cNvSpPr>
            <a:spLocks noGrp="1"/>
          </p:cNvSpPr>
          <p:nvPr>
            <p:ph type="subTitle" idx="1"/>
          </p:nvPr>
        </p:nvSpPr>
        <p:spPr>
          <a:xfrm>
            <a:off x="1828800" y="4024230"/>
            <a:ext cx="8534400" cy="584660"/>
          </a:xfrm>
        </p:spPr>
        <p:txBody>
          <a:bodyPr>
            <a:normAutofit/>
          </a:bodyPr>
          <a:lstStyle>
            <a:lvl1pPr marL="0" indent="0" algn="ctr">
              <a:buNone/>
              <a:defRPr sz="17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a:t>Click to edit Master subtitle style</a:t>
            </a:r>
            <a:endParaRPr lang="en-GB" noProof="0" dirty="0"/>
          </a:p>
        </p:txBody>
      </p:sp>
      <p:sp>
        <p:nvSpPr>
          <p:cNvPr id="13" name="Rechteck 12"/>
          <p:cNvSpPr/>
          <p:nvPr userDrawn="1"/>
        </p:nvSpPr>
        <p:spPr>
          <a:xfrm>
            <a:off x="538789" y="6650182"/>
            <a:ext cx="4495031" cy="207818"/>
          </a:xfrm>
          <a:prstGeom prst="rect">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noProof="0" dirty="0"/>
          </a:p>
        </p:txBody>
      </p:sp>
    </p:spTree>
    <p:extLst>
      <p:ext uri="{BB962C8B-B14F-4D97-AF65-F5344CB8AC3E}">
        <p14:creationId xmlns:p14="http://schemas.microsoft.com/office/powerpoint/2010/main" val="2409936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8" name="Foliennummernplatzhalter 5"/>
          <p:cNvSpPr>
            <a:spLocks noGrp="1"/>
          </p:cNvSpPr>
          <p:nvPr>
            <p:ph type="sldNum" sz="quarter" idx="4"/>
          </p:nvPr>
        </p:nvSpPr>
        <p:spPr>
          <a:xfrm>
            <a:off x="10619990" y="6552644"/>
            <a:ext cx="993197" cy="365125"/>
          </a:xfrm>
          <a:prstGeom prst="rect">
            <a:avLst/>
          </a:prstGeom>
        </p:spPr>
        <p:txBody>
          <a:bodyPr vert="horz" lIns="91440" tIns="45720" rIns="91440" bIns="45720" rtlCol="0" anchor="ctr"/>
          <a:lstStyle>
            <a:lvl1pPr algn="r">
              <a:defRPr sz="1000">
                <a:solidFill>
                  <a:srgbClr val="333333"/>
                </a:solidFill>
                <a:latin typeface="Arial"/>
                <a:cs typeface="Arial"/>
              </a:defRPr>
            </a:lvl1pPr>
          </a:lstStyle>
          <a:p>
            <a:fld id="{125CBDDA-5CCF-8748-8988-9DC6C8981774}" type="slidenum">
              <a:rPr lang="en-GB" noProof="0" smtClean="0"/>
              <a:pPr/>
              <a:t>‹#›</a:t>
            </a:fld>
            <a:endParaRPr lang="en-GB" noProof="0" dirty="0"/>
          </a:p>
        </p:txBody>
      </p:sp>
      <p:sp>
        <p:nvSpPr>
          <p:cNvPr id="9" name="Datumsplatzhalter 4"/>
          <p:cNvSpPr>
            <a:spLocks noGrp="1"/>
          </p:cNvSpPr>
          <p:nvPr>
            <p:ph type="dt" sz="half" idx="2"/>
          </p:nvPr>
        </p:nvSpPr>
        <p:spPr>
          <a:xfrm>
            <a:off x="8971472" y="6552644"/>
            <a:ext cx="1626968" cy="365125"/>
          </a:xfrm>
          <a:prstGeom prst="rect">
            <a:avLst/>
          </a:prstGeom>
        </p:spPr>
        <p:txBody>
          <a:bodyPr vert="horz" lIns="91440" tIns="45720" rIns="91440" bIns="45720" rtlCol="0" anchor="ctr"/>
          <a:lstStyle>
            <a:lvl1pPr algn="r">
              <a:defRPr sz="1000">
                <a:solidFill>
                  <a:srgbClr val="333333"/>
                </a:solidFill>
              </a:defRPr>
            </a:lvl1pPr>
          </a:lstStyle>
          <a:p>
            <a:r>
              <a:rPr lang="de-DE" noProof="0"/>
              <a:t>31-03-2025</a:t>
            </a:r>
            <a:endParaRPr lang="en-GB" noProof="0" dirty="0"/>
          </a:p>
        </p:txBody>
      </p:sp>
      <p:sp>
        <p:nvSpPr>
          <p:cNvPr id="10" name="Titelplatzhalter 1"/>
          <p:cNvSpPr>
            <a:spLocks noGrp="1"/>
          </p:cNvSpPr>
          <p:nvPr>
            <p:ph type="title"/>
          </p:nvPr>
        </p:nvSpPr>
        <p:spPr>
          <a:xfrm>
            <a:off x="563421" y="270001"/>
            <a:ext cx="7827215" cy="787557"/>
          </a:xfrm>
          <a:prstGeom prst="rect">
            <a:avLst/>
          </a:prstGeom>
        </p:spPr>
        <p:txBody>
          <a:bodyPr vert="horz" lIns="91440" tIns="45720" rIns="91440" bIns="45720" rtlCol="0" anchor="b" anchorCtr="0">
            <a:normAutofit/>
          </a:bodyPr>
          <a:lstStyle/>
          <a:p>
            <a:r>
              <a:rPr lang="en-US" noProof="0"/>
              <a:t>Click to edit Master title style</a:t>
            </a:r>
            <a:endParaRPr lang="en-GB" noProof="0" dirty="0"/>
          </a:p>
        </p:txBody>
      </p:sp>
      <p:sp>
        <p:nvSpPr>
          <p:cNvPr id="11" name="Fußzeilenplatzhalter 7"/>
          <p:cNvSpPr>
            <a:spLocks noGrp="1"/>
          </p:cNvSpPr>
          <p:nvPr>
            <p:ph type="ftr" sz="quarter" idx="3"/>
          </p:nvPr>
        </p:nvSpPr>
        <p:spPr>
          <a:xfrm>
            <a:off x="563421" y="6551087"/>
            <a:ext cx="8408052" cy="357157"/>
          </a:xfrm>
          <a:prstGeom prst="rect">
            <a:avLst/>
          </a:prstGeom>
        </p:spPr>
        <p:txBody>
          <a:bodyPr vert="horz" lIns="91440" tIns="45720" rIns="91440" bIns="45720" rtlCol="0" anchor="ctr"/>
          <a:lstStyle>
            <a:lvl1pPr algn="ctr">
              <a:defRPr sz="1000">
                <a:solidFill>
                  <a:srgbClr val="333333"/>
                </a:solidFill>
              </a:defRPr>
            </a:lvl1pPr>
          </a:lstStyle>
          <a:p>
            <a:pPr algn="l"/>
            <a:r>
              <a:rPr lang="en-GB"/>
              <a:t>Patricia Aguar Bartolome / SIS100 String test</a:t>
            </a:r>
            <a:endParaRPr lang="en-GB" dirty="0"/>
          </a:p>
        </p:txBody>
      </p:sp>
    </p:spTree>
    <p:extLst>
      <p:ext uri="{BB962C8B-B14F-4D97-AF65-F5344CB8AC3E}">
        <p14:creationId xmlns:p14="http://schemas.microsoft.com/office/powerpoint/2010/main" val="947664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609600" y="1600201"/>
            <a:ext cx="53848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Inhaltsplatzhalter 3"/>
          <p:cNvSpPr>
            <a:spLocks noGrp="1"/>
          </p:cNvSpPr>
          <p:nvPr>
            <p:ph sz="half" idx="2"/>
          </p:nvPr>
        </p:nvSpPr>
        <p:spPr>
          <a:xfrm>
            <a:off x="6197600" y="1600201"/>
            <a:ext cx="5384800" cy="4525963"/>
          </a:xfrm>
        </p:spPr>
        <p:txBody>
          <a:bodyPr/>
          <a:lstStyle>
            <a:lvl1pPr>
              <a:defRPr sz="2400"/>
            </a:lvl1pPr>
            <a:lvl2pPr>
              <a:defRPr sz="20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9" name="Foliennummernplatzhalter 5"/>
          <p:cNvSpPr>
            <a:spLocks noGrp="1"/>
          </p:cNvSpPr>
          <p:nvPr>
            <p:ph type="sldNum" sz="quarter" idx="4"/>
          </p:nvPr>
        </p:nvSpPr>
        <p:spPr>
          <a:xfrm>
            <a:off x="10619990" y="6552644"/>
            <a:ext cx="993197" cy="365125"/>
          </a:xfrm>
          <a:prstGeom prst="rect">
            <a:avLst/>
          </a:prstGeom>
        </p:spPr>
        <p:txBody>
          <a:bodyPr vert="horz" lIns="91440" tIns="45720" rIns="91440" bIns="45720" rtlCol="0" anchor="ctr"/>
          <a:lstStyle>
            <a:lvl1pPr algn="r">
              <a:defRPr sz="1000">
                <a:solidFill>
                  <a:srgbClr val="333333"/>
                </a:solidFill>
                <a:latin typeface="Arial"/>
                <a:cs typeface="Arial"/>
              </a:defRPr>
            </a:lvl1pPr>
          </a:lstStyle>
          <a:p>
            <a:fld id="{125CBDDA-5CCF-8748-8988-9DC6C8981774}" type="slidenum">
              <a:rPr lang="en-GB" noProof="0" smtClean="0"/>
              <a:pPr/>
              <a:t>‹#›</a:t>
            </a:fld>
            <a:endParaRPr lang="en-GB" noProof="0" dirty="0"/>
          </a:p>
        </p:txBody>
      </p:sp>
      <p:sp>
        <p:nvSpPr>
          <p:cNvPr id="10" name="Datumsplatzhalter 4"/>
          <p:cNvSpPr>
            <a:spLocks noGrp="1"/>
          </p:cNvSpPr>
          <p:nvPr>
            <p:ph type="dt" sz="half" idx="10"/>
          </p:nvPr>
        </p:nvSpPr>
        <p:spPr>
          <a:xfrm>
            <a:off x="8971472" y="6552644"/>
            <a:ext cx="1626968" cy="365125"/>
          </a:xfrm>
          <a:prstGeom prst="rect">
            <a:avLst/>
          </a:prstGeom>
        </p:spPr>
        <p:txBody>
          <a:bodyPr vert="horz" lIns="91440" tIns="45720" rIns="91440" bIns="45720" rtlCol="0" anchor="ctr"/>
          <a:lstStyle>
            <a:lvl1pPr algn="r">
              <a:defRPr sz="1000">
                <a:solidFill>
                  <a:srgbClr val="333333"/>
                </a:solidFill>
              </a:defRPr>
            </a:lvl1pPr>
          </a:lstStyle>
          <a:p>
            <a:r>
              <a:rPr lang="de-DE" noProof="0"/>
              <a:t>31-03-2025</a:t>
            </a:r>
            <a:endParaRPr lang="en-GB" noProof="0" dirty="0"/>
          </a:p>
        </p:txBody>
      </p:sp>
      <p:sp>
        <p:nvSpPr>
          <p:cNvPr id="11" name="Titelplatzhalter 1"/>
          <p:cNvSpPr>
            <a:spLocks noGrp="1"/>
          </p:cNvSpPr>
          <p:nvPr>
            <p:ph type="title"/>
          </p:nvPr>
        </p:nvSpPr>
        <p:spPr>
          <a:xfrm>
            <a:off x="563421" y="270001"/>
            <a:ext cx="7827215" cy="787557"/>
          </a:xfrm>
          <a:prstGeom prst="rect">
            <a:avLst/>
          </a:prstGeom>
        </p:spPr>
        <p:txBody>
          <a:bodyPr vert="horz" lIns="91440" tIns="45720" rIns="91440" bIns="45720" rtlCol="0" anchor="b" anchorCtr="0">
            <a:normAutofit/>
          </a:bodyPr>
          <a:lstStyle/>
          <a:p>
            <a:r>
              <a:rPr lang="en-US" noProof="0"/>
              <a:t>Click to edit Master title style</a:t>
            </a:r>
            <a:endParaRPr lang="en-GB" noProof="0" dirty="0"/>
          </a:p>
        </p:txBody>
      </p:sp>
      <p:sp>
        <p:nvSpPr>
          <p:cNvPr id="12" name="Fußzeilenplatzhalter 7"/>
          <p:cNvSpPr>
            <a:spLocks noGrp="1"/>
          </p:cNvSpPr>
          <p:nvPr>
            <p:ph type="ftr" sz="quarter" idx="3"/>
          </p:nvPr>
        </p:nvSpPr>
        <p:spPr>
          <a:xfrm>
            <a:off x="563421" y="6551087"/>
            <a:ext cx="8408052" cy="357157"/>
          </a:xfrm>
          <a:prstGeom prst="rect">
            <a:avLst/>
          </a:prstGeom>
        </p:spPr>
        <p:txBody>
          <a:bodyPr vert="horz" lIns="91440" tIns="45720" rIns="91440" bIns="45720" rtlCol="0" anchor="ctr"/>
          <a:lstStyle>
            <a:lvl1pPr algn="ctr">
              <a:defRPr sz="1000">
                <a:solidFill>
                  <a:srgbClr val="333333"/>
                </a:solidFill>
              </a:defRPr>
            </a:lvl1pPr>
          </a:lstStyle>
          <a:p>
            <a:pPr algn="l"/>
            <a:r>
              <a:rPr lang="en-GB"/>
              <a:t>Patricia Aguar Bartolome / SIS100 String test</a:t>
            </a:r>
            <a:endParaRPr lang="en-GB" dirty="0"/>
          </a:p>
        </p:txBody>
      </p:sp>
    </p:spTree>
    <p:extLst>
      <p:ext uri="{BB962C8B-B14F-4D97-AF65-F5344CB8AC3E}">
        <p14:creationId xmlns:p14="http://schemas.microsoft.com/office/powerpoint/2010/main" val="2866025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7" name="Foliennummernplatzhalter 5"/>
          <p:cNvSpPr>
            <a:spLocks noGrp="1"/>
          </p:cNvSpPr>
          <p:nvPr>
            <p:ph type="sldNum" sz="quarter" idx="4"/>
          </p:nvPr>
        </p:nvSpPr>
        <p:spPr>
          <a:xfrm>
            <a:off x="10619990" y="6552644"/>
            <a:ext cx="993197" cy="365125"/>
          </a:xfrm>
          <a:prstGeom prst="rect">
            <a:avLst/>
          </a:prstGeom>
        </p:spPr>
        <p:txBody>
          <a:bodyPr vert="horz" lIns="91440" tIns="45720" rIns="91440" bIns="45720" rtlCol="0" anchor="ctr"/>
          <a:lstStyle>
            <a:lvl1pPr algn="r">
              <a:defRPr sz="1000">
                <a:solidFill>
                  <a:srgbClr val="333333"/>
                </a:solidFill>
                <a:latin typeface="Arial"/>
                <a:cs typeface="Arial"/>
              </a:defRPr>
            </a:lvl1pPr>
          </a:lstStyle>
          <a:p>
            <a:fld id="{125CBDDA-5CCF-8748-8988-9DC6C8981774}" type="slidenum">
              <a:rPr lang="en-GB" noProof="0" smtClean="0"/>
              <a:pPr/>
              <a:t>‹#›</a:t>
            </a:fld>
            <a:endParaRPr lang="en-GB" noProof="0" dirty="0"/>
          </a:p>
        </p:txBody>
      </p:sp>
      <p:sp>
        <p:nvSpPr>
          <p:cNvPr id="8" name="Datumsplatzhalter 4"/>
          <p:cNvSpPr>
            <a:spLocks noGrp="1"/>
          </p:cNvSpPr>
          <p:nvPr>
            <p:ph type="dt" sz="half" idx="2"/>
          </p:nvPr>
        </p:nvSpPr>
        <p:spPr>
          <a:xfrm>
            <a:off x="8971472" y="6552644"/>
            <a:ext cx="1626968" cy="365125"/>
          </a:xfrm>
          <a:prstGeom prst="rect">
            <a:avLst/>
          </a:prstGeom>
        </p:spPr>
        <p:txBody>
          <a:bodyPr vert="horz" lIns="91440" tIns="45720" rIns="91440" bIns="45720" rtlCol="0" anchor="ctr"/>
          <a:lstStyle>
            <a:lvl1pPr algn="r">
              <a:defRPr sz="1000">
                <a:solidFill>
                  <a:srgbClr val="333333"/>
                </a:solidFill>
              </a:defRPr>
            </a:lvl1pPr>
          </a:lstStyle>
          <a:p>
            <a:r>
              <a:rPr lang="de-DE" noProof="0"/>
              <a:t>31-03-2025</a:t>
            </a:r>
            <a:endParaRPr lang="en-GB" noProof="0" dirty="0"/>
          </a:p>
        </p:txBody>
      </p:sp>
      <p:sp>
        <p:nvSpPr>
          <p:cNvPr id="9" name="Titelplatzhalter 1"/>
          <p:cNvSpPr>
            <a:spLocks noGrp="1"/>
          </p:cNvSpPr>
          <p:nvPr>
            <p:ph type="title"/>
          </p:nvPr>
        </p:nvSpPr>
        <p:spPr>
          <a:xfrm>
            <a:off x="563421" y="270001"/>
            <a:ext cx="7827215" cy="787557"/>
          </a:xfrm>
          <a:prstGeom prst="rect">
            <a:avLst/>
          </a:prstGeom>
        </p:spPr>
        <p:txBody>
          <a:bodyPr vert="horz" lIns="91440" tIns="45720" rIns="91440" bIns="45720" rtlCol="0" anchor="b" anchorCtr="0">
            <a:normAutofit/>
          </a:bodyPr>
          <a:lstStyle/>
          <a:p>
            <a:r>
              <a:rPr lang="en-US" noProof="0"/>
              <a:t>Click to edit Master title style</a:t>
            </a:r>
            <a:endParaRPr lang="en-GB" noProof="0" dirty="0"/>
          </a:p>
        </p:txBody>
      </p:sp>
      <p:sp>
        <p:nvSpPr>
          <p:cNvPr id="10" name="Fußzeilenplatzhalter 7"/>
          <p:cNvSpPr>
            <a:spLocks noGrp="1"/>
          </p:cNvSpPr>
          <p:nvPr>
            <p:ph type="ftr" sz="quarter" idx="3"/>
          </p:nvPr>
        </p:nvSpPr>
        <p:spPr>
          <a:xfrm>
            <a:off x="563421" y="6551087"/>
            <a:ext cx="8408052" cy="357157"/>
          </a:xfrm>
          <a:prstGeom prst="rect">
            <a:avLst/>
          </a:prstGeom>
        </p:spPr>
        <p:txBody>
          <a:bodyPr vert="horz" lIns="91440" tIns="45720" rIns="91440" bIns="45720" rtlCol="0" anchor="ctr"/>
          <a:lstStyle>
            <a:lvl1pPr algn="ctr">
              <a:defRPr sz="1000">
                <a:solidFill>
                  <a:srgbClr val="333333"/>
                </a:solidFill>
              </a:defRPr>
            </a:lvl1pPr>
          </a:lstStyle>
          <a:p>
            <a:pPr algn="l"/>
            <a:r>
              <a:rPr lang="en-GB"/>
              <a:t>Patricia Aguar Bartolome / SIS100 String test</a:t>
            </a:r>
            <a:endParaRPr lang="en-GB" dirty="0"/>
          </a:p>
        </p:txBody>
      </p:sp>
    </p:spTree>
    <p:extLst>
      <p:ext uri="{BB962C8B-B14F-4D97-AF65-F5344CB8AC3E}">
        <p14:creationId xmlns:p14="http://schemas.microsoft.com/office/powerpoint/2010/main" val="38897924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hteck 9"/>
          <p:cNvSpPr/>
          <p:nvPr/>
        </p:nvSpPr>
        <p:spPr>
          <a:xfrm>
            <a:off x="0" y="6612411"/>
            <a:ext cx="12192000" cy="255600"/>
          </a:xfrm>
          <a:prstGeom prst="rect">
            <a:avLst/>
          </a:prstGeom>
          <a:solidFill>
            <a:srgbClr val="EAEAE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noProof="0" dirty="0"/>
          </a:p>
        </p:txBody>
      </p:sp>
      <p:sp>
        <p:nvSpPr>
          <p:cNvPr id="3" name="Textplatzhalter 2"/>
          <p:cNvSpPr>
            <a:spLocks noGrp="1"/>
          </p:cNvSpPr>
          <p:nvPr>
            <p:ph type="body" idx="1"/>
          </p:nvPr>
        </p:nvSpPr>
        <p:spPr>
          <a:xfrm>
            <a:off x="563420" y="1450685"/>
            <a:ext cx="10949112" cy="490358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6" name="Foliennummernplatzhalter 5"/>
          <p:cNvSpPr>
            <a:spLocks noGrp="1"/>
          </p:cNvSpPr>
          <p:nvPr>
            <p:ph type="sldNum" sz="quarter" idx="4"/>
          </p:nvPr>
        </p:nvSpPr>
        <p:spPr>
          <a:xfrm>
            <a:off x="10619990" y="6552644"/>
            <a:ext cx="993197" cy="365125"/>
          </a:xfrm>
          <a:prstGeom prst="rect">
            <a:avLst/>
          </a:prstGeom>
        </p:spPr>
        <p:txBody>
          <a:bodyPr vert="horz" lIns="91440" tIns="45720" rIns="91440" bIns="45720" rtlCol="0" anchor="ctr"/>
          <a:lstStyle>
            <a:lvl1pPr algn="r">
              <a:defRPr sz="1000">
                <a:solidFill>
                  <a:srgbClr val="333333"/>
                </a:solidFill>
                <a:latin typeface="Arial"/>
                <a:cs typeface="Arial"/>
              </a:defRPr>
            </a:lvl1pPr>
          </a:lstStyle>
          <a:p>
            <a:fld id="{125CBDDA-5CCF-8748-8988-9DC6C8981774}" type="slidenum">
              <a:rPr lang="en-GB" noProof="0" smtClean="0"/>
              <a:pPr/>
              <a:t>‹#›</a:t>
            </a:fld>
            <a:endParaRPr lang="en-GB" noProof="0" dirty="0"/>
          </a:p>
        </p:txBody>
      </p:sp>
      <p:cxnSp>
        <p:nvCxnSpPr>
          <p:cNvPr id="9" name="Gerade Verbindung 8"/>
          <p:cNvCxnSpPr/>
          <p:nvPr/>
        </p:nvCxnSpPr>
        <p:spPr>
          <a:xfrm>
            <a:off x="0" y="1068273"/>
            <a:ext cx="12192000" cy="0"/>
          </a:xfrm>
          <a:prstGeom prst="line">
            <a:avLst/>
          </a:prstGeom>
          <a:ln w="254000">
            <a:solidFill>
              <a:srgbClr val="EAEAEA"/>
            </a:solidFill>
          </a:ln>
          <a:effectLst/>
        </p:spPr>
        <p:style>
          <a:lnRef idx="2">
            <a:schemeClr val="accent1"/>
          </a:lnRef>
          <a:fillRef idx="0">
            <a:schemeClr val="accent1"/>
          </a:fillRef>
          <a:effectRef idx="1">
            <a:schemeClr val="accent1"/>
          </a:effectRef>
          <a:fontRef idx="minor">
            <a:schemeClr val="tx1"/>
          </a:fontRef>
        </p:style>
      </p:cxnSp>
      <p:sp>
        <p:nvSpPr>
          <p:cNvPr id="2" name="Titelplatzhalter 1"/>
          <p:cNvSpPr>
            <a:spLocks noGrp="1"/>
          </p:cNvSpPr>
          <p:nvPr>
            <p:ph type="title"/>
          </p:nvPr>
        </p:nvSpPr>
        <p:spPr>
          <a:xfrm>
            <a:off x="563421" y="270001"/>
            <a:ext cx="7827215" cy="787557"/>
          </a:xfrm>
          <a:prstGeom prst="rect">
            <a:avLst/>
          </a:prstGeom>
        </p:spPr>
        <p:txBody>
          <a:bodyPr vert="horz" lIns="91440" tIns="45720" rIns="91440" bIns="45720" rtlCol="0" anchor="b" anchorCtr="0">
            <a:normAutofit/>
          </a:bodyPr>
          <a:lstStyle/>
          <a:p>
            <a:r>
              <a:rPr lang="en-US" noProof="0"/>
              <a:t>Click to edit Master title style</a:t>
            </a:r>
            <a:endParaRPr lang="en-GB" noProof="0" dirty="0"/>
          </a:p>
        </p:txBody>
      </p:sp>
      <p:sp>
        <p:nvSpPr>
          <p:cNvPr id="4" name="Rechteck 3"/>
          <p:cNvSpPr>
            <a:spLocks/>
          </p:cNvSpPr>
          <p:nvPr/>
        </p:nvSpPr>
        <p:spPr>
          <a:xfrm>
            <a:off x="-1" y="939485"/>
            <a:ext cx="3408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noProof="0" dirty="0"/>
          </a:p>
        </p:txBody>
      </p:sp>
      <p:sp>
        <p:nvSpPr>
          <p:cNvPr id="12" name="Rechteck 11"/>
          <p:cNvSpPr>
            <a:spLocks/>
          </p:cNvSpPr>
          <p:nvPr/>
        </p:nvSpPr>
        <p:spPr>
          <a:xfrm>
            <a:off x="-1" y="6609871"/>
            <a:ext cx="3408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noProof="0" dirty="0"/>
          </a:p>
        </p:txBody>
      </p:sp>
      <p:sp>
        <p:nvSpPr>
          <p:cNvPr id="5" name="Datumsplatzhalter 4"/>
          <p:cNvSpPr>
            <a:spLocks noGrp="1"/>
          </p:cNvSpPr>
          <p:nvPr>
            <p:ph type="dt" sz="half" idx="2"/>
          </p:nvPr>
        </p:nvSpPr>
        <p:spPr>
          <a:xfrm>
            <a:off x="8982975" y="6552644"/>
            <a:ext cx="1615467" cy="365125"/>
          </a:xfrm>
          <a:prstGeom prst="rect">
            <a:avLst/>
          </a:prstGeom>
        </p:spPr>
        <p:txBody>
          <a:bodyPr vert="horz" lIns="91440" tIns="45720" rIns="91440" bIns="45720" rtlCol="0" anchor="ctr"/>
          <a:lstStyle>
            <a:lvl1pPr algn="r">
              <a:defRPr sz="1000">
                <a:solidFill>
                  <a:srgbClr val="333333"/>
                </a:solidFill>
              </a:defRPr>
            </a:lvl1pPr>
          </a:lstStyle>
          <a:p>
            <a:r>
              <a:rPr lang="de-DE" noProof="0"/>
              <a:t>31-03-2025</a:t>
            </a:r>
            <a:endParaRPr lang="en-GB" noProof="0" dirty="0"/>
          </a:p>
        </p:txBody>
      </p:sp>
      <p:sp>
        <p:nvSpPr>
          <p:cNvPr id="8" name="Fußzeilenplatzhalter 7"/>
          <p:cNvSpPr>
            <a:spLocks noGrp="1"/>
          </p:cNvSpPr>
          <p:nvPr>
            <p:ph type="ftr" sz="quarter" idx="3"/>
          </p:nvPr>
        </p:nvSpPr>
        <p:spPr>
          <a:xfrm>
            <a:off x="563421" y="6551087"/>
            <a:ext cx="8419553" cy="357157"/>
          </a:xfrm>
          <a:prstGeom prst="rect">
            <a:avLst/>
          </a:prstGeom>
        </p:spPr>
        <p:txBody>
          <a:bodyPr vert="horz" lIns="91440" tIns="45720" rIns="91440" bIns="45720" rtlCol="0" anchor="ctr"/>
          <a:lstStyle>
            <a:lvl1pPr algn="ctr">
              <a:defRPr sz="1000">
                <a:solidFill>
                  <a:srgbClr val="333333"/>
                </a:solidFill>
              </a:defRPr>
            </a:lvl1pPr>
          </a:lstStyle>
          <a:p>
            <a:pPr algn="l"/>
            <a:r>
              <a:rPr lang="en-GB"/>
              <a:t>Patricia Aguar Bartolome / SIS100 String test</a:t>
            </a:r>
            <a:endParaRPr lang="en-GB" dirty="0"/>
          </a:p>
        </p:txBody>
      </p:sp>
      <p:pic>
        <p:nvPicPr>
          <p:cNvPr id="13" name="Grafik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90636" y="255220"/>
            <a:ext cx="877825" cy="548641"/>
          </a:xfrm>
          <a:prstGeom prst="rect">
            <a:avLst/>
          </a:prstGeom>
        </p:spPr>
      </p:pic>
      <p:pic>
        <p:nvPicPr>
          <p:cNvPr id="14" name="Bild 6" descr="GSI_Logo_rgb.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30620" y="259791"/>
            <a:ext cx="1799355" cy="449839"/>
          </a:xfrm>
          <a:prstGeom prst="rect">
            <a:avLst/>
          </a:prstGeom>
        </p:spPr>
      </p:pic>
    </p:spTree>
    <p:extLst>
      <p:ext uri="{BB962C8B-B14F-4D97-AF65-F5344CB8AC3E}">
        <p14:creationId xmlns:p14="http://schemas.microsoft.com/office/powerpoint/2010/main" val="2901886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hf hdr="0" ftr="0" dt="0"/>
  <p:txStyles>
    <p:titleStyle>
      <a:lvl1pPr algn="l" defTabSz="457200" rtl="0" eaLnBrk="1" latinLnBrk="0" hangingPunct="1">
        <a:spcBef>
          <a:spcPct val="0"/>
        </a:spcBef>
        <a:buNone/>
        <a:defRPr sz="2400" b="1" kern="1200">
          <a:solidFill>
            <a:srgbClr val="333333"/>
          </a:solidFill>
          <a:latin typeface="Arial"/>
          <a:ea typeface="+mj-ea"/>
          <a:cs typeface="Arial"/>
        </a:defRPr>
      </a:lvl1pPr>
    </p:titleStyle>
    <p:bodyStyle>
      <a:lvl1pPr marL="342900" indent="-342900" algn="l" defTabSz="457200" rtl="0" eaLnBrk="1" latinLnBrk="0" hangingPunct="1">
        <a:spcBef>
          <a:spcPct val="20000"/>
        </a:spcBef>
        <a:buClr>
          <a:srgbClr val="FDBB63"/>
        </a:buClr>
        <a:buFont typeface="Wingdings" charset="2"/>
        <a:buChar char="§"/>
        <a:tabLst>
          <a:tab pos="0" algn="l"/>
        </a:tabLst>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tabLst>
          <a:tab pos="0" algn="l"/>
        </a:tabLst>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tabLst>
          <a:tab pos="0" algn="l"/>
        </a:tabLst>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tabLst>
          <a:tab pos="0" algn="l"/>
        </a:tabLst>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tabLst>
          <a:tab pos="0" algn="l"/>
        </a:tabLst>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scene3d>
              <a:camera prst="orthographicFront"/>
              <a:lightRig rig="harsh" dir="t"/>
            </a:scene3d>
            <a:sp3d extrusionH="57150" prstMaterial="matte">
              <a:bevelT w="63500" h="12700" prst="angle"/>
              <a:contourClr>
                <a:schemeClr val="bg1">
                  <a:lumMod val="65000"/>
                </a:schemeClr>
              </a:contourClr>
            </a:sp3d>
          </a:bodyPr>
          <a:lstStyle/>
          <a:p>
            <a:r>
              <a:rPr lang="en-GB" sz="2800" dirty="0">
                <a:ln/>
                <a:solidFill>
                  <a:schemeClr val="tx1"/>
                </a:solidFill>
              </a:rPr>
              <a:t>Women in science</a:t>
            </a:r>
          </a:p>
        </p:txBody>
      </p:sp>
      <p:sp>
        <p:nvSpPr>
          <p:cNvPr id="3" name="Untertitel 2"/>
          <p:cNvSpPr>
            <a:spLocks noGrp="1"/>
          </p:cNvSpPr>
          <p:nvPr>
            <p:ph type="subTitle" idx="1"/>
          </p:nvPr>
        </p:nvSpPr>
        <p:spPr>
          <a:xfrm>
            <a:off x="2895600" y="4024230"/>
            <a:ext cx="6400800" cy="938295"/>
          </a:xfrm>
        </p:spPr>
        <p:txBody>
          <a:bodyPr>
            <a:normAutofit fontScale="92500" lnSpcReduction="20000"/>
          </a:bodyPr>
          <a:lstStyle/>
          <a:p>
            <a:r>
              <a:rPr lang="en-GB" dirty="0">
                <a:solidFill>
                  <a:schemeClr val="tx1">
                    <a:lumMod val="50000"/>
                    <a:lumOff val="50000"/>
                  </a:schemeClr>
                </a:solidFill>
              </a:rPr>
              <a:t>Patricia Aguar Bartolome </a:t>
            </a:r>
          </a:p>
          <a:p>
            <a:r>
              <a:rPr lang="en-GB" sz="1300" dirty="0">
                <a:solidFill>
                  <a:schemeClr val="tx1">
                    <a:lumMod val="50000"/>
                    <a:lumOff val="50000"/>
                  </a:schemeClr>
                </a:solidFill>
              </a:rPr>
              <a:t>GSI </a:t>
            </a:r>
            <a:r>
              <a:rPr lang="en-GB" sz="1300" dirty="0" err="1">
                <a:solidFill>
                  <a:schemeClr val="tx1">
                    <a:lumMod val="50000"/>
                    <a:lumOff val="50000"/>
                  </a:schemeClr>
                </a:solidFill>
              </a:rPr>
              <a:t>Helmholtzzentrum</a:t>
            </a:r>
            <a:r>
              <a:rPr lang="en-GB" sz="1300" dirty="0">
                <a:solidFill>
                  <a:schemeClr val="tx1">
                    <a:lumMod val="50000"/>
                    <a:lumOff val="50000"/>
                  </a:schemeClr>
                </a:solidFill>
              </a:rPr>
              <a:t> </a:t>
            </a:r>
            <a:r>
              <a:rPr lang="en-GB" sz="1300" dirty="0" err="1">
                <a:solidFill>
                  <a:schemeClr val="tx1">
                    <a:lumMod val="50000"/>
                    <a:lumOff val="50000"/>
                  </a:schemeClr>
                </a:solidFill>
              </a:rPr>
              <a:t>für</a:t>
            </a:r>
            <a:r>
              <a:rPr lang="en-GB" sz="1300" dirty="0">
                <a:solidFill>
                  <a:schemeClr val="tx1">
                    <a:lumMod val="50000"/>
                    <a:lumOff val="50000"/>
                  </a:schemeClr>
                </a:solidFill>
              </a:rPr>
              <a:t> </a:t>
            </a:r>
            <a:r>
              <a:rPr lang="en-GB" sz="1300" dirty="0" err="1">
                <a:solidFill>
                  <a:schemeClr val="tx1">
                    <a:lumMod val="50000"/>
                    <a:lumOff val="50000"/>
                  </a:schemeClr>
                </a:solidFill>
              </a:rPr>
              <a:t>Schwerionenforschung</a:t>
            </a:r>
            <a:r>
              <a:rPr lang="en-GB" sz="1300" dirty="0">
                <a:solidFill>
                  <a:schemeClr val="tx1">
                    <a:lumMod val="50000"/>
                    <a:lumOff val="50000"/>
                  </a:schemeClr>
                </a:solidFill>
              </a:rPr>
              <a:t> GmbH</a:t>
            </a:r>
          </a:p>
          <a:p>
            <a:r>
              <a:rPr lang="en-GB" sz="1400" dirty="0">
                <a:solidFill>
                  <a:schemeClr val="tx1">
                    <a:lumMod val="50000"/>
                    <a:lumOff val="50000"/>
                  </a:schemeClr>
                </a:solidFill>
              </a:rPr>
              <a:t>5</a:t>
            </a:r>
            <a:r>
              <a:rPr lang="en-GB" sz="1400" baseline="30000" dirty="0">
                <a:solidFill>
                  <a:schemeClr val="tx1">
                    <a:lumMod val="50000"/>
                    <a:lumOff val="50000"/>
                  </a:schemeClr>
                </a:solidFill>
              </a:rPr>
              <a:t>th</a:t>
            </a:r>
            <a:r>
              <a:rPr lang="en-GB" sz="1400" dirty="0">
                <a:solidFill>
                  <a:schemeClr val="tx1">
                    <a:lumMod val="50000"/>
                    <a:lumOff val="50000"/>
                  </a:schemeClr>
                </a:solidFill>
              </a:rPr>
              <a:t> SMTF Workshop, 2</a:t>
            </a:r>
            <a:r>
              <a:rPr lang="en-GB" sz="1400" baseline="30000" dirty="0">
                <a:solidFill>
                  <a:schemeClr val="tx1">
                    <a:lumMod val="50000"/>
                    <a:lumOff val="50000"/>
                  </a:schemeClr>
                </a:solidFill>
              </a:rPr>
              <a:t>nd</a:t>
            </a:r>
            <a:r>
              <a:rPr lang="en-GB" sz="1400" dirty="0">
                <a:solidFill>
                  <a:schemeClr val="tx1">
                    <a:lumMod val="50000"/>
                    <a:lumOff val="50000"/>
                  </a:schemeClr>
                </a:solidFill>
              </a:rPr>
              <a:t> April</a:t>
            </a:r>
          </a:p>
          <a:p>
            <a:r>
              <a:rPr lang="en-US" sz="1400" dirty="0">
                <a:solidFill>
                  <a:schemeClr val="tx1">
                    <a:lumMod val="50000"/>
                    <a:lumOff val="50000"/>
                  </a:schemeClr>
                </a:solidFill>
              </a:rPr>
              <a:t>Bad </a:t>
            </a:r>
            <a:r>
              <a:rPr lang="en-US" sz="1400" dirty="0" err="1">
                <a:solidFill>
                  <a:schemeClr val="tx1">
                    <a:lumMod val="50000"/>
                    <a:lumOff val="50000"/>
                  </a:schemeClr>
                </a:solidFill>
              </a:rPr>
              <a:t>Zurzach</a:t>
            </a:r>
            <a:r>
              <a:rPr lang="en-US" sz="1400" dirty="0">
                <a:solidFill>
                  <a:schemeClr val="tx1">
                    <a:lumMod val="50000"/>
                    <a:lumOff val="50000"/>
                  </a:schemeClr>
                </a:solidFill>
              </a:rPr>
              <a:t>, Switzerland</a:t>
            </a:r>
          </a:p>
          <a:p>
            <a:endParaRPr lang="en-GB" dirty="0"/>
          </a:p>
        </p:txBody>
      </p:sp>
    </p:spTree>
    <p:extLst>
      <p:ext uri="{BB962C8B-B14F-4D97-AF65-F5344CB8AC3E}">
        <p14:creationId xmlns:p14="http://schemas.microsoft.com/office/powerpoint/2010/main" val="3910199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4"/>
          </p:nvPr>
        </p:nvSpPr>
        <p:spPr/>
        <p:txBody>
          <a:bodyPr/>
          <a:lstStyle/>
          <a:p>
            <a:fld id="{125CBDDA-5CCF-8748-8988-9DC6C8981774}" type="slidenum">
              <a:rPr lang="en-GB" noProof="0" smtClean="0"/>
              <a:pPr/>
              <a:t>2</a:t>
            </a:fld>
            <a:endParaRPr lang="en-GB" noProof="0" dirty="0"/>
          </a:p>
        </p:txBody>
      </p:sp>
      <p:sp>
        <p:nvSpPr>
          <p:cNvPr id="6" name="Text Box 29">
            <a:extLst>
              <a:ext uri="{FF2B5EF4-FFF2-40B4-BE49-F238E27FC236}">
                <a16:creationId xmlns:a16="http://schemas.microsoft.com/office/drawing/2014/main" id="{B730820C-CB0C-5010-FC85-5D8832241EF0}"/>
              </a:ext>
            </a:extLst>
          </p:cNvPr>
          <p:cNvSpPr txBox="1">
            <a:spLocks noChangeArrowheads="1"/>
          </p:cNvSpPr>
          <p:nvPr/>
        </p:nvSpPr>
        <p:spPr bwMode="auto">
          <a:xfrm>
            <a:off x="330513" y="402388"/>
            <a:ext cx="36806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de-DE" sz="2400" b="1" dirty="0">
                <a:solidFill>
                  <a:srgbClr val="002060"/>
                </a:solidFill>
                <a:effectLst>
                  <a:outerShdw blurRad="38100" dist="38100" dir="2700000" algn="tl">
                    <a:srgbClr val="000000">
                      <a:alpha val="43137"/>
                    </a:srgbClr>
                  </a:outerShdw>
                </a:effectLst>
              </a:rPr>
              <a:t>Women at GSI and FAIR</a:t>
            </a:r>
            <a:endParaRPr lang="en-US" altLang="de-DE" sz="1400" b="1" dirty="0">
              <a:solidFill>
                <a:srgbClr val="002060"/>
              </a:solidFill>
              <a:effectLst>
                <a:outerShdw blurRad="38100" dist="38100" dir="2700000" algn="tl">
                  <a:srgbClr val="000000">
                    <a:alpha val="43137"/>
                  </a:srgbClr>
                </a:outerShdw>
              </a:effectLst>
              <a:latin typeface="Arial" pitchFamily="34" charset="0"/>
            </a:endParaRPr>
          </a:p>
        </p:txBody>
      </p:sp>
      <p:sp>
        <p:nvSpPr>
          <p:cNvPr id="10" name="Rechteck 24">
            <a:extLst>
              <a:ext uri="{FF2B5EF4-FFF2-40B4-BE49-F238E27FC236}">
                <a16:creationId xmlns:a16="http://schemas.microsoft.com/office/drawing/2014/main" id="{5E12DB62-8E79-107E-44C9-7FE293B736A9}"/>
              </a:ext>
            </a:extLst>
          </p:cNvPr>
          <p:cNvSpPr/>
          <p:nvPr/>
        </p:nvSpPr>
        <p:spPr>
          <a:xfrm>
            <a:off x="3467729" y="1422860"/>
            <a:ext cx="3978099" cy="367241"/>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b="1" dirty="0">
                <a:solidFill>
                  <a:schemeClr val="tx1"/>
                </a:solidFill>
              </a:rPr>
              <a:t>The Board of Equal Opportunities</a:t>
            </a:r>
            <a:endParaRPr lang="en-US" sz="1600" dirty="0">
              <a:solidFill>
                <a:schemeClr val="tx1"/>
              </a:solidFill>
            </a:endParaRPr>
          </a:p>
        </p:txBody>
      </p:sp>
      <p:sp>
        <p:nvSpPr>
          <p:cNvPr id="11" name="Rectangle 10"/>
          <p:cNvSpPr/>
          <p:nvPr/>
        </p:nvSpPr>
        <p:spPr>
          <a:xfrm>
            <a:off x="634808" y="2047823"/>
            <a:ext cx="11049766" cy="4324261"/>
          </a:xfrm>
          <a:prstGeom prst="rect">
            <a:avLst/>
          </a:prstGeom>
        </p:spPr>
        <p:txBody>
          <a:bodyPr wrap="square">
            <a:spAutoFit/>
          </a:bodyPr>
          <a:lstStyle/>
          <a:p>
            <a:pPr marL="285750" indent="-285750">
              <a:spcAft>
                <a:spcPts val="600"/>
              </a:spcAft>
              <a:buFont typeface="Arial" panose="020B0604020202020204" pitchFamily="34" charset="0"/>
              <a:buChar char="•"/>
            </a:pPr>
            <a:r>
              <a:rPr lang="de-DE" sz="1400" b="1" dirty="0"/>
              <a:t>Who </a:t>
            </a:r>
            <a:r>
              <a:rPr lang="de-DE" sz="1400" b="1" dirty="0" err="1"/>
              <a:t>are</a:t>
            </a:r>
            <a:r>
              <a:rPr lang="de-DE" sz="1400" b="1" dirty="0"/>
              <a:t> </a:t>
            </a:r>
            <a:r>
              <a:rPr lang="de-DE" sz="1400" b="1" dirty="0" err="1"/>
              <a:t>they</a:t>
            </a:r>
            <a:r>
              <a:rPr lang="de-DE" sz="1400" b="1" dirty="0"/>
              <a:t>?</a:t>
            </a:r>
          </a:p>
          <a:p>
            <a:pPr>
              <a:spcAft>
                <a:spcPts val="600"/>
              </a:spcAft>
            </a:pPr>
            <a:r>
              <a:rPr lang="de-DE" sz="1400" b="1" dirty="0"/>
              <a:t>	 </a:t>
            </a:r>
            <a:r>
              <a:rPr lang="de-DE" sz="1400" dirty="0"/>
              <a:t>The </a:t>
            </a:r>
            <a:r>
              <a:rPr lang="de-DE" sz="1400" dirty="0" err="1"/>
              <a:t>current</a:t>
            </a:r>
            <a:r>
              <a:rPr lang="de-DE" sz="1400" dirty="0"/>
              <a:t> Board </a:t>
            </a:r>
            <a:r>
              <a:rPr lang="de-DE" sz="1400" dirty="0" err="1"/>
              <a:t>of</a:t>
            </a:r>
            <a:r>
              <a:rPr lang="de-DE" sz="1400" dirty="0"/>
              <a:t> </a:t>
            </a:r>
            <a:r>
              <a:rPr lang="de-DE" sz="1400" dirty="0" err="1"/>
              <a:t>Equal</a:t>
            </a:r>
            <a:r>
              <a:rPr lang="de-DE" sz="1400" dirty="0"/>
              <a:t> </a:t>
            </a:r>
            <a:r>
              <a:rPr lang="de-DE" sz="1400" dirty="0" err="1"/>
              <a:t>Opportunities</a:t>
            </a:r>
            <a:r>
              <a:rPr lang="de-DE" sz="1400" dirty="0"/>
              <a:t> </a:t>
            </a:r>
            <a:r>
              <a:rPr lang="de-DE" sz="1400" dirty="0" err="1"/>
              <a:t>consists</a:t>
            </a:r>
            <a:r>
              <a:rPr lang="de-DE" sz="1400" dirty="0"/>
              <a:t> </a:t>
            </a:r>
            <a:r>
              <a:rPr lang="de-DE" sz="1400" dirty="0" err="1"/>
              <a:t>of</a:t>
            </a:r>
            <a:r>
              <a:rPr lang="de-DE" sz="1400" dirty="0"/>
              <a:t> </a:t>
            </a:r>
            <a:r>
              <a:rPr lang="de-DE" sz="1400" dirty="0" err="1"/>
              <a:t>three</a:t>
            </a:r>
            <a:r>
              <a:rPr lang="de-DE" sz="1400" dirty="0"/>
              <a:t> </a:t>
            </a:r>
            <a:r>
              <a:rPr lang="de-DE" sz="1400" dirty="0" err="1"/>
              <a:t>women</a:t>
            </a:r>
            <a:r>
              <a:rPr lang="de-DE" sz="1400" dirty="0"/>
              <a:t> </a:t>
            </a:r>
            <a:r>
              <a:rPr lang="de-DE" sz="1400" dirty="0" err="1"/>
              <a:t>and</a:t>
            </a:r>
            <a:r>
              <a:rPr lang="de-DE" sz="1400" dirty="0"/>
              <a:t> </a:t>
            </a:r>
            <a:r>
              <a:rPr lang="de-DE" sz="1400" dirty="0" err="1"/>
              <a:t>has</a:t>
            </a:r>
            <a:r>
              <a:rPr lang="de-DE" sz="1400" dirty="0"/>
              <a:t> </a:t>
            </a:r>
            <a:r>
              <a:rPr lang="de-DE" sz="1400" dirty="0" err="1"/>
              <a:t>been</a:t>
            </a:r>
            <a:r>
              <a:rPr lang="de-DE" sz="1400" dirty="0"/>
              <a:t> in </a:t>
            </a:r>
            <a:r>
              <a:rPr lang="de-DE" sz="1400" dirty="0" err="1"/>
              <a:t>office</a:t>
            </a:r>
            <a:r>
              <a:rPr lang="de-DE" sz="1400" dirty="0"/>
              <a:t> </a:t>
            </a:r>
            <a:r>
              <a:rPr lang="de-DE" sz="1400" dirty="0" err="1"/>
              <a:t>since</a:t>
            </a:r>
            <a:r>
              <a:rPr lang="de-DE" sz="1400" dirty="0"/>
              <a:t> June 1, 2019</a:t>
            </a:r>
          </a:p>
          <a:p>
            <a:pPr marL="285750" indent="-285750">
              <a:spcAft>
                <a:spcPts val="600"/>
              </a:spcAft>
              <a:buFont typeface="Arial" panose="020B0604020202020204" pitchFamily="34" charset="0"/>
              <a:buChar char="•"/>
            </a:pPr>
            <a:r>
              <a:rPr lang="de-DE" sz="1400" b="1" dirty="0" err="1"/>
              <a:t>What</a:t>
            </a:r>
            <a:r>
              <a:rPr lang="de-DE" sz="1400" b="1" dirty="0"/>
              <a:t> </a:t>
            </a:r>
            <a:r>
              <a:rPr lang="de-DE" sz="1400" b="1" dirty="0" err="1"/>
              <a:t>they</a:t>
            </a:r>
            <a:r>
              <a:rPr lang="de-DE" sz="1400" b="1" dirty="0"/>
              <a:t> do?</a:t>
            </a:r>
          </a:p>
          <a:p>
            <a:pPr marL="285750" indent="-285750">
              <a:spcAft>
                <a:spcPts val="600"/>
              </a:spcAft>
              <a:buFont typeface="Wingdings" panose="05000000000000000000" pitchFamily="2" charset="2"/>
              <a:buChar char="Ø"/>
            </a:pPr>
            <a:r>
              <a:rPr lang="en-US" sz="1400" dirty="0"/>
              <a:t>They are actively involved in all recruitment processes</a:t>
            </a:r>
          </a:p>
          <a:p>
            <a:pPr marL="1200150" lvl="2" indent="-285750">
              <a:spcAft>
                <a:spcPts val="600"/>
              </a:spcAft>
              <a:buFont typeface="Arial" panose="020B0604020202020204" pitchFamily="34" charset="0"/>
              <a:buChar char="•"/>
            </a:pPr>
            <a:r>
              <a:rPr lang="en-US" sz="1400" dirty="0"/>
              <a:t> Access to application documents</a:t>
            </a:r>
          </a:p>
          <a:p>
            <a:pPr marL="1200150" lvl="2" indent="-285750">
              <a:spcAft>
                <a:spcPts val="600"/>
              </a:spcAft>
              <a:buFont typeface="Arial" panose="020B0604020202020204" pitchFamily="34" charset="0"/>
              <a:buChar char="•"/>
            </a:pPr>
            <a:r>
              <a:rPr lang="en-US" sz="1400" dirty="0"/>
              <a:t>Participation in interviews</a:t>
            </a:r>
          </a:p>
          <a:p>
            <a:pPr marL="1200150" lvl="2" indent="-285750">
              <a:spcAft>
                <a:spcPts val="600"/>
              </a:spcAft>
              <a:buFont typeface="Arial" panose="020B0604020202020204" pitchFamily="34" charset="0"/>
              <a:buChar char="•"/>
            </a:pPr>
            <a:r>
              <a:rPr lang="en-US" sz="1400" dirty="0"/>
              <a:t>Involvement in committees and appeals procedures</a:t>
            </a:r>
          </a:p>
          <a:p>
            <a:pPr marL="1200150" lvl="2" indent="-285750">
              <a:spcAft>
                <a:spcPts val="600"/>
              </a:spcAft>
              <a:buFont typeface="Arial" panose="020B0604020202020204" pitchFamily="34" charset="0"/>
              <a:buChar char="•"/>
            </a:pPr>
            <a:r>
              <a:rPr lang="en-US" sz="1400" dirty="0"/>
              <a:t>Involvement in the final decision</a:t>
            </a:r>
          </a:p>
          <a:p>
            <a:pPr marL="285750" indent="-285750">
              <a:spcAft>
                <a:spcPts val="600"/>
              </a:spcAft>
              <a:buFont typeface="Wingdings" panose="05000000000000000000" pitchFamily="2" charset="2"/>
              <a:buChar char="Ø"/>
            </a:pPr>
            <a:r>
              <a:rPr lang="en-US" sz="1400" dirty="0"/>
              <a:t>They are integrated in all major projects and processes by regular participation in the monthly meeting between the management board and working council.</a:t>
            </a:r>
          </a:p>
          <a:p>
            <a:pPr marL="285750" indent="-285750">
              <a:spcAft>
                <a:spcPts val="600"/>
              </a:spcAft>
              <a:buFont typeface="Wingdings" panose="05000000000000000000" pitchFamily="2" charset="2"/>
              <a:buChar char="Ø"/>
            </a:pPr>
            <a:r>
              <a:rPr lang="en-US" sz="1400" dirty="0"/>
              <a:t>They are contact persons for all colleagues (all genders):</a:t>
            </a:r>
          </a:p>
          <a:p>
            <a:pPr marL="1200150" lvl="2" indent="-285750">
              <a:spcAft>
                <a:spcPts val="600"/>
              </a:spcAft>
              <a:buFont typeface="Arial" panose="020B0604020202020204" pitchFamily="34" charset="0"/>
              <a:buChar char="•"/>
            </a:pPr>
            <a:r>
              <a:rPr lang="en-US" sz="1400" dirty="0"/>
              <a:t>They conciliate in case of conflicts</a:t>
            </a:r>
          </a:p>
          <a:p>
            <a:pPr marL="1200150" lvl="2" indent="-285750">
              <a:spcAft>
                <a:spcPts val="600"/>
              </a:spcAft>
              <a:buFont typeface="Arial" panose="020B0604020202020204" pitchFamily="34" charset="0"/>
              <a:buChar char="•"/>
            </a:pPr>
            <a:r>
              <a:rPr lang="en-US" sz="1400" dirty="0"/>
              <a:t>They act in case of transgressions</a:t>
            </a:r>
          </a:p>
          <a:p>
            <a:pPr marL="1200150" lvl="2" indent="-285750">
              <a:spcAft>
                <a:spcPts val="600"/>
              </a:spcAft>
              <a:buFont typeface="Arial" panose="020B0604020202020204" pitchFamily="34" charset="0"/>
              <a:buChar char="•"/>
            </a:pPr>
            <a:r>
              <a:rPr lang="en-US" sz="1400" dirty="0"/>
              <a:t>They act in case of bullying at work</a:t>
            </a:r>
          </a:p>
          <a:p>
            <a:pPr marL="1200150" lvl="2" indent="-285750">
              <a:spcAft>
                <a:spcPts val="600"/>
              </a:spcAft>
              <a:buFont typeface="Arial" panose="020B0604020202020204" pitchFamily="34" charset="0"/>
              <a:buChar char="•"/>
            </a:pPr>
            <a:r>
              <a:rPr lang="en-US" sz="1400" dirty="0"/>
              <a:t>They act in case of sexual harassment</a:t>
            </a:r>
            <a:r>
              <a:rPr lang="de-DE" sz="1400" dirty="0"/>
              <a:t> </a:t>
            </a:r>
          </a:p>
        </p:txBody>
      </p:sp>
    </p:spTree>
    <p:extLst>
      <p:ext uri="{BB962C8B-B14F-4D97-AF65-F5344CB8AC3E}">
        <p14:creationId xmlns:p14="http://schemas.microsoft.com/office/powerpoint/2010/main" val="1450360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4"/>
          </p:nvPr>
        </p:nvSpPr>
        <p:spPr/>
        <p:txBody>
          <a:bodyPr/>
          <a:lstStyle/>
          <a:p>
            <a:fld id="{125CBDDA-5CCF-8748-8988-9DC6C8981774}" type="slidenum">
              <a:rPr lang="en-GB" noProof="0" smtClean="0"/>
              <a:pPr/>
              <a:t>3</a:t>
            </a:fld>
            <a:endParaRPr lang="en-GB" noProof="0" dirty="0"/>
          </a:p>
        </p:txBody>
      </p:sp>
      <p:sp>
        <p:nvSpPr>
          <p:cNvPr id="5" name="Rectangle 4"/>
          <p:cNvSpPr/>
          <p:nvPr/>
        </p:nvSpPr>
        <p:spPr>
          <a:xfrm>
            <a:off x="676615" y="1195882"/>
            <a:ext cx="11197522" cy="2277547"/>
          </a:xfrm>
          <a:prstGeom prst="rect">
            <a:avLst/>
          </a:prstGeom>
        </p:spPr>
        <p:txBody>
          <a:bodyPr wrap="square">
            <a:spAutoFit/>
          </a:bodyPr>
          <a:lstStyle/>
          <a:p>
            <a:pPr marL="285750" indent="-285750">
              <a:spcAft>
                <a:spcPts val="600"/>
              </a:spcAft>
              <a:buFont typeface="Arial" panose="020B0604020202020204" pitchFamily="34" charset="0"/>
              <a:buChar char="•"/>
            </a:pPr>
            <a:r>
              <a:rPr lang="de-DE" sz="1400" b="1" dirty="0" err="1"/>
              <a:t>They</a:t>
            </a:r>
            <a:r>
              <a:rPr lang="de-DE" sz="1400" b="1" dirty="0"/>
              <a:t> </a:t>
            </a:r>
            <a:r>
              <a:rPr lang="de-DE" sz="1400" b="1" dirty="0" err="1"/>
              <a:t>advocate</a:t>
            </a:r>
            <a:r>
              <a:rPr lang="de-DE" sz="1400" b="1" dirty="0"/>
              <a:t> </a:t>
            </a:r>
            <a:r>
              <a:rPr lang="de-DE" sz="1400" b="1" dirty="0" err="1"/>
              <a:t>for</a:t>
            </a:r>
            <a:endParaRPr lang="de-DE" sz="1400" b="1" dirty="0"/>
          </a:p>
          <a:p>
            <a:pPr marL="742950" lvl="1" indent="-285750">
              <a:spcAft>
                <a:spcPts val="600"/>
              </a:spcAft>
              <a:buFont typeface="Arial" panose="020B0604020202020204" pitchFamily="34" charset="0"/>
              <a:buChar char="•"/>
            </a:pPr>
            <a:r>
              <a:rPr lang="en-US" sz="1400" dirty="0"/>
              <a:t>General measures and guidelines by the management to increase the number of women in leading positions</a:t>
            </a:r>
          </a:p>
          <a:p>
            <a:pPr marL="742950" lvl="1" indent="-285750">
              <a:spcAft>
                <a:spcPts val="600"/>
              </a:spcAft>
              <a:buFont typeface="Arial" panose="020B0604020202020204" pitchFamily="34" charset="0"/>
              <a:buChar char="•"/>
            </a:pPr>
            <a:r>
              <a:rPr lang="en-US" sz="1400" dirty="0"/>
              <a:t>Monitoring the observation and </a:t>
            </a:r>
            <a:r>
              <a:rPr lang="en-US" sz="1400" dirty="0" err="1"/>
              <a:t>and</a:t>
            </a:r>
            <a:r>
              <a:rPr lang="en-US" sz="1400" dirty="0"/>
              <a:t> advancement of the equalization plan at GSI corresponding to § 11 </a:t>
            </a:r>
            <a:r>
              <a:rPr lang="en-US" sz="1400" dirty="0" err="1"/>
              <a:t>BGleiG</a:t>
            </a:r>
            <a:r>
              <a:rPr lang="en-US" sz="1400" dirty="0"/>
              <a:t> with the management board</a:t>
            </a:r>
          </a:p>
          <a:p>
            <a:pPr marL="285750" indent="-285750">
              <a:spcAft>
                <a:spcPts val="600"/>
              </a:spcAft>
              <a:buFont typeface="Arial" panose="020B0604020202020204" pitchFamily="34" charset="0"/>
              <a:buChar char="•"/>
            </a:pPr>
            <a:r>
              <a:rPr lang="de-DE" sz="1400" b="1" dirty="0"/>
              <a:t>General </a:t>
            </a:r>
            <a:r>
              <a:rPr lang="de-DE" sz="1400" b="1" dirty="0" err="1"/>
              <a:t>goals</a:t>
            </a:r>
            <a:endParaRPr lang="en-US" sz="1400" dirty="0"/>
          </a:p>
          <a:p>
            <a:pPr marL="742950" lvl="1" indent="-285750">
              <a:spcAft>
                <a:spcPts val="600"/>
              </a:spcAft>
              <a:buFont typeface="Arial" panose="020B0604020202020204" pitchFamily="34" charset="0"/>
              <a:buChar char="•"/>
            </a:pPr>
            <a:r>
              <a:rPr lang="en-US" sz="1400" dirty="0"/>
              <a:t>Equalization of women and men</a:t>
            </a:r>
          </a:p>
          <a:p>
            <a:pPr marL="742950" lvl="1" indent="-285750">
              <a:spcAft>
                <a:spcPts val="600"/>
              </a:spcAft>
              <a:buFont typeface="Arial" panose="020B0604020202020204" pitchFamily="34" charset="0"/>
              <a:buChar char="•"/>
            </a:pPr>
            <a:r>
              <a:rPr lang="en-US" sz="1400" dirty="0"/>
              <a:t>Reconciliation of work and family life</a:t>
            </a:r>
          </a:p>
          <a:p>
            <a:pPr marL="742950" lvl="1" indent="-285750">
              <a:spcAft>
                <a:spcPts val="600"/>
              </a:spcAft>
              <a:buFont typeface="Arial" panose="020B0604020202020204" pitchFamily="34" charset="0"/>
              <a:buChar char="•"/>
            </a:pPr>
            <a:r>
              <a:rPr lang="en-US" sz="1400" dirty="0"/>
              <a:t> Advancement of women at GSI and FAIR</a:t>
            </a:r>
            <a:endParaRPr lang="de-DE" sz="1400" b="1" dirty="0"/>
          </a:p>
        </p:txBody>
      </p:sp>
      <p:sp>
        <p:nvSpPr>
          <p:cNvPr id="24" name="Text Box 29">
            <a:extLst>
              <a:ext uri="{FF2B5EF4-FFF2-40B4-BE49-F238E27FC236}">
                <a16:creationId xmlns:a16="http://schemas.microsoft.com/office/drawing/2014/main" id="{B730820C-CB0C-5010-FC85-5D8832241EF0}"/>
              </a:ext>
            </a:extLst>
          </p:cNvPr>
          <p:cNvSpPr txBox="1">
            <a:spLocks noChangeArrowheads="1"/>
          </p:cNvSpPr>
          <p:nvPr/>
        </p:nvSpPr>
        <p:spPr bwMode="auto">
          <a:xfrm>
            <a:off x="330513" y="402388"/>
            <a:ext cx="36806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de-DE" sz="2400" b="1" dirty="0">
                <a:solidFill>
                  <a:srgbClr val="002060"/>
                </a:solidFill>
                <a:effectLst>
                  <a:outerShdw blurRad="38100" dist="38100" dir="2700000" algn="tl">
                    <a:srgbClr val="000000">
                      <a:alpha val="43137"/>
                    </a:srgbClr>
                  </a:outerShdw>
                </a:effectLst>
              </a:rPr>
              <a:t>Women at GSI and FAIR</a:t>
            </a:r>
            <a:endParaRPr lang="en-US" altLang="de-DE" sz="1400" b="1" dirty="0">
              <a:solidFill>
                <a:srgbClr val="002060"/>
              </a:solidFill>
              <a:effectLst>
                <a:outerShdw blurRad="38100" dist="38100" dir="2700000" algn="tl">
                  <a:srgbClr val="000000">
                    <a:alpha val="43137"/>
                  </a:srgbClr>
                </a:outerShdw>
              </a:effectLst>
              <a:latin typeface="Arial" pitchFamily="34" charset="0"/>
            </a:endParaRPr>
          </a:p>
        </p:txBody>
      </p:sp>
      <p:sp>
        <p:nvSpPr>
          <p:cNvPr id="8" name="Rechteck 24">
            <a:extLst>
              <a:ext uri="{FF2B5EF4-FFF2-40B4-BE49-F238E27FC236}">
                <a16:creationId xmlns:a16="http://schemas.microsoft.com/office/drawing/2014/main" id="{5E12DB62-8E79-107E-44C9-7FE293B736A9}"/>
              </a:ext>
            </a:extLst>
          </p:cNvPr>
          <p:cNvSpPr/>
          <p:nvPr/>
        </p:nvSpPr>
        <p:spPr>
          <a:xfrm>
            <a:off x="3467729" y="3509155"/>
            <a:ext cx="3978099" cy="367241"/>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b="1" dirty="0">
                <a:solidFill>
                  <a:schemeClr val="tx1"/>
                </a:solidFill>
              </a:rPr>
              <a:t>Events</a:t>
            </a:r>
            <a:endParaRPr lang="en-US" sz="1600" dirty="0">
              <a:solidFill>
                <a:schemeClr val="tx1"/>
              </a:solidFill>
            </a:endParaRPr>
          </a:p>
        </p:txBody>
      </p:sp>
      <p:sp>
        <p:nvSpPr>
          <p:cNvPr id="2" name="Rectangle 1"/>
          <p:cNvSpPr/>
          <p:nvPr/>
        </p:nvSpPr>
        <p:spPr>
          <a:xfrm>
            <a:off x="676615" y="3768607"/>
            <a:ext cx="11067690" cy="2846933"/>
          </a:xfrm>
          <a:prstGeom prst="rect">
            <a:avLst/>
          </a:prstGeom>
        </p:spPr>
        <p:txBody>
          <a:bodyPr wrap="square">
            <a:spAutoFit/>
          </a:bodyPr>
          <a:lstStyle/>
          <a:p>
            <a:pPr marL="285750" indent="-285750">
              <a:spcAft>
                <a:spcPts val="600"/>
              </a:spcAft>
              <a:buFont typeface="Arial" panose="020B0604020202020204" pitchFamily="34" charset="0"/>
              <a:buChar char="•"/>
            </a:pPr>
            <a:r>
              <a:rPr lang="de-DE" b="1" dirty="0"/>
              <a:t>„</a:t>
            </a:r>
            <a:r>
              <a:rPr lang="de-DE" sz="1400" b="1" dirty="0"/>
              <a:t>Women Guide Women“</a:t>
            </a:r>
          </a:p>
          <a:p>
            <a:pPr>
              <a:spcAft>
                <a:spcPts val="600"/>
              </a:spcAft>
            </a:pPr>
            <a:r>
              <a:rPr lang="en-US" sz="1400" dirty="0"/>
              <a:t>	The women of GSI/FAIR give interested colleagues an insight into their work through a guided tour of their department</a:t>
            </a:r>
            <a:r>
              <a:rPr lang="en-US" sz="1400" b="1" dirty="0"/>
              <a:t>.</a:t>
            </a:r>
            <a:endParaRPr lang="de-DE" sz="1400" b="1" dirty="0"/>
          </a:p>
          <a:p>
            <a:pPr marL="285750" indent="-285750">
              <a:spcAft>
                <a:spcPts val="600"/>
              </a:spcAft>
              <a:buFont typeface="Arial" panose="020B0604020202020204" pitchFamily="34" charset="0"/>
              <a:buChar char="•"/>
            </a:pPr>
            <a:r>
              <a:rPr lang="en-US" sz="1400" dirty="0"/>
              <a:t>„</a:t>
            </a:r>
            <a:r>
              <a:rPr lang="en-US" sz="1400" b="1" dirty="0"/>
              <a:t>It’s a Women’s World“</a:t>
            </a:r>
          </a:p>
          <a:p>
            <a:pPr>
              <a:spcAft>
                <a:spcPts val="600"/>
              </a:spcAft>
            </a:pPr>
            <a:r>
              <a:rPr lang="en-US" sz="1400" dirty="0"/>
              <a:t>	In this series of talks GSI/FAIR women share their experience or that of their mothers when they immigrated to Germany.</a:t>
            </a:r>
          </a:p>
          <a:p>
            <a:pPr marL="285750" indent="-285750">
              <a:spcAft>
                <a:spcPts val="600"/>
              </a:spcAft>
              <a:buFont typeface="Arial" panose="020B0604020202020204" pitchFamily="34" charset="0"/>
              <a:buChar char="•"/>
            </a:pPr>
            <a:r>
              <a:rPr lang="en-US" sz="1400" b="1" dirty="0"/>
              <a:t>Lecture series -„Famous women of the past and present “</a:t>
            </a:r>
          </a:p>
          <a:p>
            <a:pPr>
              <a:spcAft>
                <a:spcPts val="600"/>
              </a:spcAft>
            </a:pPr>
            <a:r>
              <a:rPr lang="en-US" sz="1400" dirty="0"/>
              <a:t>	GSI women give talks on their favorite woman for interested female colleagues.</a:t>
            </a:r>
          </a:p>
          <a:p>
            <a:pPr marL="285750" indent="-285750">
              <a:spcAft>
                <a:spcPts val="600"/>
              </a:spcAft>
              <a:buFont typeface="Arial" panose="020B0604020202020204" pitchFamily="34" charset="0"/>
              <a:buChar char="•"/>
            </a:pPr>
            <a:r>
              <a:rPr lang="en-US" sz="1400" b="1" dirty="0"/>
              <a:t>Women Workshop</a:t>
            </a:r>
          </a:p>
          <a:p>
            <a:pPr>
              <a:spcAft>
                <a:spcPts val="600"/>
              </a:spcAft>
            </a:pPr>
            <a:r>
              <a:rPr lang="en-US" sz="1400" dirty="0"/>
              <a:t>	The Women workshop (Frauen-</a:t>
            </a:r>
            <a:r>
              <a:rPr lang="en-US" sz="1400" dirty="0" err="1"/>
              <a:t>ArbeitsKreis</a:t>
            </a:r>
            <a:r>
              <a:rPr lang="en-US" sz="1400" dirty="0"/>
              <a:t> - Frauen-AK) at GSI/FAIR meets one to two times a year and serves as a platform for 	exchange between the equal opportunities board and female colleagues. The board reports on their work and gets feedback and 	suggestions on burning issues. The workshop is open to all female GSI/FAIR colleagues.</a:t>
            </a:r>
            <a:endParaRPr lang="de-DE" sz="1400" dirty="0"/>
          </a:p>
        </p:txBody>
      </p:sp>
    </p:spTree>
    <p:extLst>
      <p:ext uri="{BB962C8B-B14F-4D97-AF65-F5344CB8AC3E}">
        <p14:creationId xmlns:p14="http://schemas.microsoft.com/office/powerpoint/2010/main" val="2654095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C81ECAAB-B5BA-48C6-9ABD-5C1440229A06}"/>
              </a:ext>
            </a:extLst>
          </p:cNvPr>
          <p:cNvSpPr>
            <a:spLocks noGrp="1"/>
          </p:cNvSpPr>
          <p:nvPr>
            <p:ph type="sldNum" sz="quarter" idx="4"/>
          </p:nvPr>
        </p:nvSpPr>
        <p:spPr/>
        <p:txBody>
          <a:bodyPr/>
          <a:lstStyle/>
          <a:p>
            <a:fld id="{125CBDDA-5CCF-8748-8988-9DC6C8981774}" type="slidenum">
              <a:rPr lang="en-GB" noProof="0" smtClean="0"/>
              <a:pPr/>
              <a:t>4</a:t>
            </a:fld>
            <a:endParaRPr lang="en-GB" noProof="0" dirty="0"/>
          </a:p>
        </p:txBody>
      </p:sp>
      <p:sp>
        <p:nvSpPr>
          <p:cNvPr id="71" name="Text Box 29">
            <a:extLst>
              <a:ext uri="{FF2B5EF4-FFF2-40B4-BE49-F238E27FC236}">
                <a16:creationId xmlns:a16="http://schemas.microsoft.com/office/drawing/2014/main" id="{B730820C-CB0C-5010-FC85-5D8832241EF0}"/>
              </a:ext>
            </a:extLst>
          </p:cNvPr>
          <p:cNvSpPr txBox="1">
            <a:spLocks noChangeArrowheads="1"/>
          </p:cNvSpPr>
          <p:nvPr/>
        </p:nvSpPr>
        <p:spPr bwMode="auto">
          <a:xfrm>
            <a:off x="330513" y="402388"/>
            <a:ext cx="368068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de-DE" sz="2400" b="1" dirty="0">
                <a:solidFill>
                  <a:srgbClr val="002060"/>
                </a:solidFill>
                <a:effectLst>
                  <a:outerShdw blurRad="38100" dist="38100" dir="2700000" algn="tl">
                    <a:srgbClr val="000000">
                      <a:alpha val="43137"/>
                    </a:srgbClr>
                  </a:outerShdw>
                </a:effectLst>
              </a:rPr>
              <a:t>Women at GSI and FAIR</a:t>
            </a:r>
            <a:endParaRPr lang="en-US" altLang="de-DE" sz="1400" b="1" dirty="0">
              <a:solidFill>
                <a:srgbClr val="002060"/>
              </a:solidFill>
              <a:effectLst>
                <a:outerShdw blurRad="38100" dist="38100" dir="2700000" algn="tl">
                  <a:srgbClr val="000000">
                    <a:alpha val="43137"/>
                  </a:srgbClr>
                </a:outerShdw>
              </a:effectLst>
              <a:latin typeface="Arial" pitchFamily="34" charset="0"/>
            </a:endParaRPr>
          </a:p>
        </p:txBody>
      </p:sp>
      <p:pic>
        <p:nvPicPr>
          <p:cNvPr id="75" name="Picture 74"/>
          <p:cNvPicPr>
            <a:picLocks noChangeAspect="1"/>
          </p:cNvPicPr>
          <p:nvPr/>
        </p:nvPicPr>
        <p:blipFill>
          <a:blip r:embed="rId3"/>
          <a:stretch>
            <a:fillRect/>
          </a:stretch>
        </p:blipFill>
        <p:spPr>
          <a:xfrm>
            <a:off x="330513" y="1225186"/>
            <a:ext cx="5564233" cy="5327458"/>
          </a:xfrm>
          <a:prstGeom prst="rect">
            <a:avLst/>
          </a:prstGeom>
        </p:spPr>
      </p:pic>
      <p:pic>
        <p:nvPicPr>
          <p:cNvPr id="78" name="Picture 77"/>
          <p:cNvPicPr>
            <a:picLocks noChangeAspect="1"/>
          </p:cNvPicPr>
          <p:nvPr/>
        </p:nvPicPr>
        <p:blipFill>
          <a:blip r:embed="rId4"/>
          <a:stretch>
            <a:fillRect/>
          </a:stretch>
        </p:blipFill>
        <p:spPr>
          <a:xfrm>
            <a:off x="5930264" y="2001745"/>
            <a:ext cx="6041988" cy="2909889"/>
          </a:xfrm>
          <a:prstGeom prst="rect">
            <a:avLst/>
          </a:prstGeom>
        </p:spPr>
      </p:pic>
    </p:spTree>
    <p:extLst>
      <p:ext uri="{BB962C8B-B14F-4D97-AF65-F5344CB8AC3E}">
        <p14:creationId xmlns:p14="http://schemas.microsoft.com/office/powerpoint/2010/main" val="1264207389"/>
      </p:ext>
    </p:extLst>
  </p:cSld>
  <p:clrMapOvr>
    <a:masterClrMapping/>
  </p:clrMapOvr>
</p:sld>
</file>

<file path=ppt/theme/theme1.xml><?xml version="1.0" encoding="utf-8"?>
<a:theme xmlns:a="http://schemas.openxmlformats.org/drawingml/2006/main" name="MAC-Template-V03">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DBB63"/>
        </a:solidFill>
        <a:ln>
          <a:noFill/>
        </a:ln>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lstStyle>
        <a:defPPr algn="l">
          <a:defRPr dirty="0" smtClean="0"/>
        </a:defPPr>
      </a:lstStyle>
    </a:tx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MAC-Template-V03</Template>
  <TotalTime>0</TotalTime>
  <Words>378</Words>
  <Application>Microsoft Macintosh PowerPoint</Application>
  <PresentationFormat>Widescreen</PresentationFormat>
  <Paragraphs>45</Paragraphs>
  <Slides>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Wingdings</vt:lpstr>
      <vt:lpstr>MAC-Template-V03</vt:lpstr>
      <vt:lpstr>Women in science</vt:lpstr>
      <vt:lpstr>PowerPoint Presentation</vt:lpstr>
      <vt:lpstr>PowerPoint Presentation</vt:lpstr>
      <vt:lpstr>PowerPoint Presentation</vt:lpstr>
    </vt:vector>
  </TitlesOfParts>
  <Company>GSI Helmholzzentrum für Schwerionenforschung 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Pedro Carvas</dc:creator>
  <cp:lastModifiedBy>Marta Bajko</cp:lastModifiedBy>
  <cp:revision>1637</cp:revision>
  <cp:lastPrinted>2025-03-27T15:42:03Z</cp:lastPrinted>
  <dcterms:created xsi:type="dcterms:W3CDTF">2017-05-03T12:35:34Z</dcterms:created>
  <dcterms:modified xsi:type="dcterms:W3CDTF">2025-04-02T07:35:52Z</dcterms:modified>
</cp:coreProperties>
</file>