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60" r:id="rId2"/>
    <p:sldId id="269" r:id="rId3"/>
    <p:sldId id="263" r:id="rId4"/>
    <p:sldId id="278" r:id="rId5"/>
    <p:sldId id="277" r:id="rId6"/>
    <p:sldId id="259" r:id="rId7"/>
    <p:sldId id="267" r:id="rId8"/>
    <p:sldId id="274" r:id="rId9"/>
    <p:sldId id="271" r:id="rId10"/>
    <p:sldId id="270" r:id="rId11"/>
    <p:sldId id="275" r:id="rId12"/>
    <p:sldId id="262" r:id="rId13"/>
    <p:sldId id="25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98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 snapToGrid="0">
      <p:cViewPr varScale="1">
        <p:scale>
          <a:sx n="109" d="100"/>
          <a:sy n="109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bajko/Desktop/SMTF%20Workshop%20PSI%20/Women%20in%20SMTF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bajko/Desktop/SMTF%20Workshop%20PSI%20/Women%20in%20SMTF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bajko/Desktop/SMTF%20Workshop%20PSI%20/Women%20in%20SMTF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GB"/>
              <a:t>Fraction of </a:t>
            </a:r>
          </a:p>
          <a:p>
            <a:pPr>
              <a:defRPr/>
            </a:pPr>
            <a:r>
              <a:rPr lang="en-GB"/>
              <a:t>TALKS GIVEN by WOMEN SCINENTISTS IN SMTF Workshops</a:t>
            </a:r>
          </a:p>
        </c:rich>
      </c:tx>
      <c:layout>
        <c:manualLayout>
          <c:xMode val="edge"/>
          <c:yMode val="edge"/>
          <c:x val="0.1098207562278730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Sheet1!$I$13:$M$13</c:f>
              <c:strCache>
                <c:ptCount val="5"/>
                <c:pt idx="0">
                  <c:v>SMTF1 CERN 2016</c:v>
                </c:pt>
                <c:pt idx="1">
                  <c:v>SMTF2 BNL 2018</c:v>
                </c:pt>
                <c:pt idx="2">
                  <c:v>SMTF3 FREIA 2019</c:v>
                </c:pt>
                <c:pt idx="3">
                  <c:v>SMTF4 INFN 2023</c:v>
                </c:pt>
                <c:pt idx="4">
                  <c:v>SMTF5 PSI 2025</c:v>
                </c:pt>
              </c:strCache>
            </c:strRef>
          </c:cat>
          <c:val>
            <c:numRef>
              <c:f>Sheet1!$I$14:$M$14</c:f>
              <c:numCache>
                <c:formatCode>0</c:formatCode>
                <c:ptCount val="5"/>
                <c:pt idx="0">
                  <c:v>16.666666666666668</c:v>
                </c:pt>
                <c:pt idx="1">
                  <c:v>14.814814814814815</c:v>
                </c:pt>
                <c:pt idx="2">
                  <c:v>18.75</c:v>
                </c:pt>
                <c:pt idx="3">
                  <c:v>25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AA-8644-83D2-5B120D414C7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763432736"/>
        <c:axId val="763434448"/>
      </c:barChart>
      <c:catAx>
        <c:axId val="763432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CH"/>
          </a:p>
        </c:txPr>
        <c:crossAx val="763434448"/>
        <c:crosses val="autoZero"/>
        <c:auto val="1"/>
        <c:lblAlgn val="ctr"/>
        <c:lblOffset val="100"/>
        <c:noMultiLvlLbl val="0"/>
      </c:catAx>
      <c:valAx>
        <c:axId val="763434448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763432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400"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dirty="0"/>
              <a:t>Magnet Group (TE-MSC) @ CERN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0.15509130200116372"/>
          <c:y val="0.17618689843270055"/>
          <c:w val="0.47674714978892874"/>
          <c:h val="0.69658485575391083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D28-4044-AACD-4768EB0682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D28-4044-AACD-4768EB0682A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Sheet1!$R$3:$R$4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Sheet1!$S$3:$S$4</c:f>
              <c:numCache>
                <c:formatCode>General</c:formatCode>
                <c:ptCount val="2"/>
                <c:pt idx="0">
                  <c:v>11</c:v>
                </c:pt>
                <c:pt idx="1">
                  <c:v>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28-4044-AACD-4768EB0682A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938777914235672"/>
          <c:y val="0.29410938497552674"/>
          <c:w val="0.30061222085764328"/>
          <c:h val="0.2500021281123643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dirty="0"/>
              <a:t>Cryogenic Group (TE-CRG) @ CERN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0.13961695371905403"/>
          <c:y val="0.15452441185604568"/>
          <c:w val="0.45694905839864997"/>
          <c:h val="0.74193365863182004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D16-A246-A954-974AAEE1C2C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D16-A246-A954-974AAEE1C2C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Sheet1!$R$7:$R$8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Sheet1!$S$7:$S$8</c:f>
              <c:numCache>
                <c:formatCode>General</c:formatCode>
                <c:ptCount val="2"/>
                <c:pt idx="0">
                  <c:v>9</c:v>
                </c:pt>
                <c:pt idx="1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16-A246-A954-974AAEE1C2C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940805420831649"/>
          <c:y val="0.42480650758225941"/>
          <c:w val="0.26950931173399789"/>
          <c:h val="0.3044462115050619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564FE-87E5-0C4F-B5D7-1EA9E96776CF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1F164-9AF1-1F4C-90E5-2480BEC42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3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71F164-9AF1-1F4C-90E5-2480BEC42C5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860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71F164-9AF1-1F4C-90E5-2480BEC42C5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540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71F164-9AF1-1F4C-90E5-2480BEC42C5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825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5D2A8-F31A-EB29-4B6F-A27376702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56E36B-CA0C-EBA8-7A18-98B1B2466D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928DBC-2F58-DCF9-8BD5-9488909B73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05D615-CB2C-93A7-80E4-7031823763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71F164-9AF1-1F4C-90E5-2480BEC42C5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456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60079-99EF-8AB1-D3E7-1A510ED2F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7A99AD-8912-0EEE-4142-259A67B20D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11CB08-571E-D7C1-DD4B-08AEE33D2F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BABBA6-071D-64EF-461D-60B1340B7A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71F164-9AF1-1F4C-90E5-2480BEC42C5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073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71F164-9AF1-1F4C-90E5-2480BEC42C5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82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71F164-9AF1-1F4C-90E5-2480BEC42C5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527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71F164-9AF1-1F4C-90E5-2480BEC42C5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904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646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269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670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07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378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994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266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948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555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0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66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40B394E8-9515-0F4D-925D-544AFC58EFF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0073492B-F7D2-E14E-8124-AF32148D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254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Vacuum_flask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B9A209C1-0F54-ACFB-BC0B-574115395F7E}"/>
              </a:ext>
            </a:extLst>
          </p:cNvPr>
          <p:cNvSpPr txBox="1"/>
          <p:nvPr/>
        </p:nvSpPr>
        <p:spPr>
          <a:xfrm>
            <a:off x="7143585" y="4317171"/>
            <a:ext cx="3899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2"/>
                </a:solidFill>
                <a:latin typeface="ADLaM Display" panose="02010000000000000000" pitchFamily="2" charset="77"/>
                <a:ea typeface="ADLaM Display" panose="02010000000000000000" pitchFamily="2" charset="77"/>
                <a:cs typeface="ADLaM Display" panose="02010000000000000000" pitchFamily="2" charset="77"/>
              </a:rPr>
              <a:t>Marta Bajko CERN , April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A3B555-6662-3DCF-1AD4-B809B0F32645}"/>
              </a:ext>
            </a:extLst>
          </p:cNvPr>
          <p:cNvSpPr txBox="1"/>
          <p:nvPr/>
        </p:nvSpPr>
        <p:spPr>
          <a:xfrm>
            <a:off x="1784089" y="2782669"/>
            <a:ext cx="9362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ADLaM Display" panose="02010000000000000000" pitchFamily="2" charset="77"/>
                <a:ea typeface="ADLaM Display" panose="02010000000000000000" pitchFamily="2" charset="77"/>
                <a:cs typeface="ADLaM Display" panose="02010000000000000000" pitchFamily="2" charset="77"/>
              </a:rPr>
              <a:t>WOMEN IN SCIENCE AND TECHGNOLOGY</a:t>
            </a:r>
          </a:p>
        </p:txBody>
      </p:sp>
    </p:spTree>
    <p:extLst>
      <p:ext uri="{BB962C8B-B14F-4D97-AF65-F5344CB8AC3E}">
        <p14:creationId xmlns:p14="http://schemas.microsoft.com/office/powerpoint/2010/main" val="1152882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5" name="Rectangle 6154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0FE6AA-F812-BA76-7DE2-E72E89EA3ADB}"/>
              </a:ext>
            </a:extLst>
          </p:cNvPr>
          <p:cNvSpPr txBox="1"/>
          <p:nvPr/>
        </p:nvSpPr>
        <p:spPr>
          <a:xfrm>
            <a:off x="841248" y="256032"/>
            <a:ext cx="10506456" cy="10149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57" name="Rectangle 6156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159" name="Rectangle 6158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" name="Picture 1" descr="A group of men in suits and hats posing for a photo&#10;&#10;Description automatically generated">
            <a:extLst>
              <a:ext uri="{FF2B5EF4-FFF2-40B4-BE49-F238E27FC236}">
                <a16:creationId xmlns:a16="http://schemas.microsoft.com/office/drawing/2014/main" id="{B90D4236-367F-D75D-2035-CAE40950E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74" y="1831917"/>
            <a:ext cx="4533628" cy="2914985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E3E06254-C549-2D85-2A3B-E53C86108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7050" y="1742687"/>
            <a:ext cx="4578279" cy="293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81E6D0-BBC5-2529-D0AD-E98F2931CF57}"/>
              </a:ext>
            </a:extLst>
          </p:cNvPr>
          <p:cNvSpPr txBox="1"/>
          <p:nvPr/>
        </p:nvSpPr>
        <p:spPr>
          <a:xfrm>
            <a:off x="0" y="5483084"/>
            <a:ext cx="121938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for the place of women in science, while Marie Curie showed the way, </a:t>
            </a:r>
          </a:p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path to </a:t>
            </a:r>
            <a:r>
              <a:rPr lang="en-GB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equality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equity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still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and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4B0EF2-0B3E-F568-B70B-68658441AEC7}"/>
              </a:ext>
            </a:extLst>
          </p:cNvPr>
          <p:cNvSpPr txBox="1"/>
          <p:nvPr/>
        </p:nvSpPr>
        <p:spPr>
          <a:xfrm>
            <a:off x="8262877" y="4789201"/>
            <a:ext cx="35786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LHC First Beam Day from the CERN-2008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A7D22B-B7CB-8180-B139-E386A2574F78}"/>
              </a:ext>
            </a:extLst>
          </p:cNvPr>
          <p:cNvSpPr txBox="1"/>
          <p:nvPr/>
        </p:nvSpPr>
        <p:spPr>
          <a:xfrm>
            <a:off x="788874" y="165030"/>
            <a:ext cx="1050645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Diversity is a FACT. Inclusion is a CHOICE!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is not only an ethical choice: divers teams bring different perspectives, leading to more innovative solutions and discoveries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7835FF-C3C7-FD4E-FB1B-EC71CE14BA79}"/>
              </a:ext>
            </a:extLst>
          </p:cNvPr>
          <p:cNvSpPr txBox="1"/>
          <p:nvPr/>
        </p:nvSpPr>
        <p:spPr>
          <a:xfrm>
            <a:off x="788874" y="4786641"/>
            <a:ext cx="45336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Marie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Skłodowska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-C</a:t>
            </a:r>
            <a:r>
              <a:rPr lang="en-GB" sz="1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urie  and Albert Einstein  in </a:t>
            </a:r>
            <a:r>
              <a:rPr lang="en-GB" sz="14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Thoiry</a:t>
            </a:r>
            <a:r>
              <a:rPr lang="en-GB" sz="1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 1930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5B8AFA-0338-FBC7-E44F-E563A1898F59}"/>
              </a:ext>
            </a:extLst>
          </p:cNvPr>
          <p:cNvSpPr txBox="1"/>
          <p:nvPr/>
        </p:nvSpPr>
        <p:spPr>
          <a:xfrm>
            <a:off x="787070" y="5019409"/>
            <a:ext cx="138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Aprox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16%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B132A9-12EB-1D9F-EB42-3FD28400E647}"/>
              </a:ext>
            </a:extLst>
          </p:cNvPr>
          <p:cNvSpPr txBox="1"/>
          <p:nvPr/>
        </p:nvSpPr>
        <p:spPr>
          <a:xfrm>
            <a:off x="8261073" y="4983445"/>
            <a:ext cx="138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Aprox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13%</a:t>
            </a:r>
          </a:p>
        </p:txBody>
      </p:sp>
    </p:spTree>
    <p:extLst>
      <p:ext uri="{BB962C8B-B14F-4D97-AF65-F5344CB8AC3E}">
        <p14:creationId xmlns:p14="http://schemas.microsoft.com/office/powerpoint/2010/main" val="179462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6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C62EBAC7-C829-E5D9-7EBB-EBA8C0E9F768}"/>
              </a:ext>
            </a:extLst>
          </p:cNvPr>
          <p:cNvSpPr txBox="1">
            <a:spLocks/>
          </p:cNvSpPr>
          <p:nvPr/>
        </p:nvSpPr>
        <p:spPr>
          <a:xfrm>
            <a:off x="1866900" y="1409700"/>
            <a:ext cx="8458200" cy="3848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shade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Consider not only a diverse candidate’s </a:t>
            </a:r>
            <a:r>
              <a:rPr lang="en-US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potential…but the potential for excellence of a </a:t>
            </a:r>
            <a:r>
              <a:rPr lang="en-US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diverse team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”    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032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01EC5-30EE-02CA-DE7A-3AB7D6DFE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50" y="10594"/>
            <a:ext cx="11264582" cy="778561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8285EF-8EEB-CAE9-3D28-5B9EBD07C442}"/>
              </a:ext>
            </a:extLst>
          </p:cNvPr>
          <p:cNvSpPr txBox="1"/>
          <p:nvPr/>
        </p:nvSpPr>
        <p:spPr>
          <a:xfrm>
            <a:off x="455648" y="1068039"/>
            <a:ext cx="1150578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WELCOME ADDRESS </a:t>
            </a:r>
          </a:p>
          <a:p>
            <a:r>
              <a:rPr lang="en-CH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Speaker		Marta Bajko CERN</a:t>
            </a:r>
            <a:endParaRPr lang="en-CH" sz="18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sz="18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LEADING IN SCIENCE AND TECHNOLOGY</a:t>
            </a:r>
          </a:p>
          <a:p>
            <a:r>
              <a:rPr lang="en-CH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Speaker		 Peter Michael Derlet PSI</a:t>
            </a:r>
            <a:endParaRPr lang="en-CH" sz="18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sz="1800" b="1" kern="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fr-FR" sz="1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THE FUTURE OF WOMEN IN STEM: </a:t>
            </a:r>
            <a:r>
              <a:rPr lang="fr-FR" sz="1800" b="1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some</a:t>
            </a:r>
            <a:r>
              <a:rPr lang="fr-FR" sz="1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statistique and institution </a:t>
            </a:r>
            <a:r>
              <a:rPr lang="fr-FR" sz="1800" b="1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policy</a:t>
            </a:r>
            <a:endParaRPr lang="en-CH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Conveener 	Marta Bajko	 CERN</a:t>
            </a:r>
          </a:p>
          <a:p>
            <a:pPr lvl="0"/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Speakers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0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CH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Roser Vallcorba CEA </a:t>
            </a:r>
          </a:p>
          <a:p>
            <a:pPr lvl="0"/>
            <a:r>
              <a:rPr lang="en-CH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Franco Mangiarotti CERN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/>
            <a:r>
              <a:rPr lang="en-CH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Antonella Chiuchiolo INFN </a:t>
            </a:r>
          </a:p>
          <a:p>
            <a:pPr lvl="0"/>
            <a:r>
              <a:rPr lang="en-CH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Christine Hoa ITER </a:t>
            </a:r>
          </a:p>
          <a:p>
            <a:pPr lvl="0"/>
            <a:r>
              <a:rPr lang="en-CH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Patricia Bartolome GSI</a:t>
            </a:r>
          </a:p>
          <a:p>
            <a:pPr lvl="0"/>
            <a:r>
              <a:rPr lang="en-CH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Rocio Santiago Kern  UPPSALA Univbersity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DISCUSSION with the presence of  </a:t>
            </a:r>
            <a:r>
              <a:rPr lang="en-GB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Melina </a:t>
            </a:r>
            <a:r>
              <a:rPr lang="en-GB" sz="1800" dirty="0" err="1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Spycher</a:t>
            </a:r>
            <a:r>
              <a:rPr lang="en-GB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head of the PSI/EMPA/EWAG DEI competency centre </a:t>
            </a:r>
            <a:endParaRPr lang="en-CH" sz="1800" b="1" i="1" kern="0" dirty="0">
              <a:solidFill>
                <a:schemeClr val="accent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sz="18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CLOSING REMARKS AND ACKNOWLEDGMENTS </a:t>
            </a:r>
            <a:r>
              <a:rPr lang="en-CH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CH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min</a:t>
            </a:r>
          </a:p>
          <a:p>
            <a:r>
              <a:rPr lang="en-CH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Speaker		 Marta Bajko CERN</a:t>
            </a:r>
            <a:endParaRPr lang="en-CH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200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82" name="Rectangle 7181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4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0C4C8C-03B6-FDE5-9949-5DD91C1A467E}"/>
              </a:ext>
            </a:extLst>
          </p:cNvPr>
          <p:cNvSpPr txBox="1"/>
          <p:nvPr/>
        </p:nvSpPr>
        <p:spPr>
          <a:xfrm>
            <a:off x="640080" y="2872899"/>
            <a:ext cx="343170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“In life, nothing is to be feared, everything is to be understood” 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Marie 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Skłodowska-Curie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“Never Abandon Your Dream ; 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May Regret It For The Rest Of Your Life”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Fabiola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Gianotti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974DDB56-9D93-6943-6C24-B8C35920D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2570" y="2437043"/>
            <a:ext cx="6221623" cy="415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C514DF-3B65-68B4-0142-DAECF6C48F07}"/>
              </a:ext>
            </a:extLst>
          </p:cNvPr>
          <p:cNvSpPr txBox="1"/>
          <p:nvPr/>
        </p:nvSpPr>
        <p:spPr>
          <a:xfrm>
            <a:off x="248809" y="-87560"/>
            <a:ext cx="1142500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338328">
              <a:spcAft>
                <a:spcPts val="600"/>
              </a:spcAft>
            </a:pPr>
            <a:r>
              <a:rPr lang="en-GB" sz="3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“Science</a:t>
            </a:r>
            <a:r>
              <a:rPr lang="en-GB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allows young people to grow fast </a:t>
            </a:r>
            <a:r>
              <a:rPr lang="en-GB" sz="3600" kern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it is </a:t>
            </a:r>
            <a:r>
              <a:rPr lang="en-GB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  <a:r>
              <a:rPr lang="en-GB" sz="3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democratic</a:t>
            </a:r>
            <a:r>
              <a:rPr lang="en-GB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338328">
              <a:spcAft>
                <a:spcPts val="600"/>
              </a:spcAft>
            </a:pPr>
            <a:r>
              <a:rPr lang="en-GB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all work together, we are all on the same level, at CERN you find students and Nobel Prize winners sitting at the same table talking physics.” </a:t>
            </a:r>
          </a:p>
          <a:p>
            <a:pPr algn="ctr" defTabSz="338328">
              <a:spcAft>
                <a:spcPts val="600"/>
              </a:spcAft>
            </a:pPr>
            <a:r>
              <a:rPr lang="en-GB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Fabiola </a:t>
            </a:r>
            <a:r>
              <a:rPr lang="en-GB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Gianotti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3C2400-4FCA-2D02-4060-495C7BEFF0D5}"/>
              </a:ext>
            </a:extLst>
          </p:cNvPr>
          <p:cNvSpPr txBox="1"/>
          <p:nvPr/>
        </p:nvSpPr>
        <p:spPr>
          <a:xfrm>
            <a:off x="5061001" y="6193567"/>
            <a:ext cx="4653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Laetitia Dufay-</a:t>
            </a:r>
            <a:r>
              <a:rPr lang="en-GB" dirty="0" err="1"/>
              <a:t>Chanat</a:t>
            </a:r>
            <a:r>
              <a:rPr lang="en-GB" dirty="0"/>
              <a:t> @ the CERN CRYOLAB</a:t>
            </a:r>
          </a:p>
        </p:txBody>
      </p:sp>
    </p:spTree>
    <p:extLst>
      <p:ext uri="{BB962C8B-B14F-4D97-AF65-F5344CB8AC3E}">
        <p14:creationId xmlns:p14="http://schemas.microsoft.com/office/powerpoint/2010/main" val="271633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35C4B340-ACAB-0746-EE1C-AF0AE77BF085}"/>
              </a:ext>
            </a:extLst>
          </p:cNvPr>
          <p:cNvSpPr txBox="1"/>
          <p:nvPr/>
        </p:nvSpPr>
        <p:spPr>
          <a:xfrm>
            <a:off x="2854035" y="1451443"/>
            <a:ext cx="6864395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338328">
              <a:spcAft>
                <a:spcPts val="600"/>
              </a:spcAft>
            </a:pPr>
            <a:r>
              <a:rPr lang="en-GB" sz="40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“Role models are [..] important to show the younger generations of </a:t>
            </a:r>
            <a:r>
              <a:rPr lang="en-GB" sz="4000" b="1" kern="1200" dirty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women</a:t>
            </a:r>
            <a:r>
              <a:rPr lang="en-GB" sz="40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that they </a:t>
            </a:r>
            <a:r>
              <a:rPr lang="en-GB" sz="4000" b="1" kern="1200" dirty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have the same opportunities </a:t>
            </a:r>
            <a:r>
              <a:rPr lang="en-GB" sz="40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 their male colleagues”. </a:t>
            </a:r>
          </a:p>
          <a:p>
            <a:pPr algn="ctr" defTabSz="338328">
              <a:spcAft>
                <a:spcPts val="600"/>
              </a:spcAft>
            </a:pPr>
            <a:endParaRPr lang="en-GB" sz="28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338328">
              <a:spcAft>
                <a:spcPts val="600"/>
              </a:spcAft>
            </a:pPr>
            <a:r>
              <a:rPr lang="en-GB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by Fabiola </a:t>
            </a:r>
            <a:r>
              <a:rPr lang="en-GB" sz="2800" kern="1200" dirty="0" err="1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Gianotti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281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5" name="Rectangle 6154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0FE6AA-F812-BA76-7DE2-E72E89EA3ADB}"/>
              </a:ext>
            </a:extLst>
          </p:cNvPr>
          <p:cNvSpPr txBox="1"/>
          <p:nvPr/>
        </p:nvSpPr>
        <p:spPr>
          <a:xfrm>
            <a:off x="841248" y="256031"/>
            <a:ext cx="10506456" cy="108734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From </a:t>
            </a:r>
            <a:r>
              <a:rPr 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Marie </a:t>
            </a:r>
            <a:r>
              <a:rPr lang="en-GB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Skłodowska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Curie's </a:t>
            </a:r>
            <a:r>
              <a:rPr 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Pioneering Spirit to </a:t>
            </a:r>
            <a:r>
              <a:rPr 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Fabiola </a:t>
            </a:r>
            <a:r>
              <a:rPr lang="en-US" sz="2800" b="1" kern="1200" dirty="0" err="1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Gianotti's</a:t>
            </a:r>
            <a:r>
              <a:rPr 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Groundbreaking Leadership: Women who Inspire the Next Generations</a:t>
            </a:r>
          </a:p>
        </p:txBody>
      </p:sp>
      <p:sp>
        <p:nvSpPr>
          <p:cNvPr id="6157" name="Rectangle 6156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159" name="Rectangle 6158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148" name="Picture 4" descr="Marie Curie, pionnière d'une révolution scientifique - l'éléphant">
            <a:extLst>
              <a:ext uri="{FF2B5EF4-FFF2-40B4-BE49-F238E27FC236}">
                <a16:creationId xmlns:a16="http://schemas.microsoft.com/office/drawing/2014/main" id="{5DA3E9F0-F9A4-892B-D39A-E54614049A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36"/>
          <a:stretch/>
        </p:blipFill>
        <p:spPr bwMode="auto">
          <a:xfrm>
            <a:off x="841248" y="1842790"/>
            <a:ext cx="4469258" cy="346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6CB68D-E41A-DC01-3589-A7A85471DE8B}"/>
              </a:ext>
            </a:extLst>
          </p:cNvPr>
          <p:cNvSpPr txBox="1"/>
          <p:nvPr/>
        </p:nvSpPr>
        <p:spPr>
          <a:xfrm>
            <a:off x="865953" y="4858159"/>
            <a:ext cx="30463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38328">
              <a:spcAft>
                <a:spcPts val="600"/>
              </a:spcAft>
            </a:pP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</a:t>
            </a:r>
            <a:r>
              <a:rPr lang="en-GB" sz="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lelephant-larevue.fr</a:t>
            </a: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thematiques</a:t>
            </a: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/sciences/physique/</a:t>
            </a:r>
            <a:r>
              <a:rPr lang="en-GB" sz="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marie</a:t>
            </a: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-curie-</a:t>
            </a:r>
            <a:r>
              <a:rPr lang="en-GB" sz="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pionniere</a:t>
            </a: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-dune-revolution-</a:t>
            </a:r>
            <a:r>
              <a:rPr lang="en-GB" sz="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scientifique</a:t>
            </a: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endParaRPr lang="en-GB" sz="11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EA6211-1F95-34B4-F96E-74A81637DDFF}"/>
              </a:ext>
            </a:extLst>
          </p:cNvPr>
          <p:cNvSpPr txBox="1"/>
          <p:nvPr/>
        </p:nvSpPr>
        <p:spPr>
          <a:xfrm>
            <a:off x="641905" y="5635742"/>
            <a:ext cx="466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a Nobel Price and a nomination for a 2</a:t>
            </a:r>
            <a:r>
              <a:rPr lang="en-GB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Marie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Skłodowska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Curie was not elected to the male dominated French Academy of Science in 1911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FD7AF3-90F4-A369-6FCD-42482C14BE14}"/>
              </a:ext>
            </a:extLst>
          </p:cNvPr>
          <p:cNvSpPr txBox="1"/>
          <p:nvPr/>
        </p:nvSpPr>
        <p:spPr>
          <a:xfrm>
            <a:off x="7825044" y="1776062"/>
            <a:ext cx="3492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Fabiola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Gianotti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elected CERN’s Director General in 2016 and renewed for a second mandate in 2021.</a:t>
            </a:r>
          </a:p>
        </p:txBody>
      </p:sp>
      <p:pic>
        <p:nvPicPr>
          <p:cNvPr id="4" name="Picture 3" descr="A person in a white helmet&#10;&#10;Description automatically generated">
            <a:extLst>
              <a:ext uri="{FF2B5EF4-FFF2-40B4-BE49-F238E27FC236}">
                <a16:creationId xmlns:a16="http://schemas.microsoft.com/office/drawing/2014/main" id="{A88F09A4-90C9-E3DC-7C73-C3B7A4D443B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6239" t="1711" r="9375" b="8804"/>
          <a:stretch/>
        </p:blipFill>
        <p:spPr>
          <a:xfrm>
            <a:off x="6881496" y="2846082"/>
            <a:ext cx="4469258" cy="357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14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5F784-A852-87DA-A2BE-450E22479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22F79E10-A6B4-5D70-59C2-36B96DB96D49}"/>
              </a:ext>
            </a:extLst>
          </p:cNvPr>
          <p:cNvSpPr txBox="1"/>
          <p:nvPr/>
        </p:nvSpPr>
        <p:spPr>
          <a:xfrm>
            <a:off x="2854035" y="1451443"/>
            <a:ext cx="6864395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338328">
              <a:spcAft>
                <a:spcPts val="600"/>
              </a:spcAft>
            </a:pPr>
            <a:r>
              <a:rPr lang="en-GB" sz="40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“Role models are [..] important to show the younger generations of </a:t>
            </a:r>
            <a:r>
              <a:rPr lang="en-GB" sz="40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women</a:t>
            </a:r>
            <a:r>
              <a:rPr lang="en-GB" sz="40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that they </a:t>
            </a:r>
            <a:r>
              <a:rPr lang="en-GB" sz="4000" b="1" kern="1200" dirty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have the same opportunities </a:t>
            </a:r>
            <a:r>
              <a:rPr lang="en-GB" sz="40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 their </a:t>
            </a:r>
            <a:r>
              <a:rPr lang="en-GB" sz="4000" b="1" kern="1200" dirty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male</a:t>
            </a:r>
            <a:r>
              <a:rPr lang="en-GB" sz="40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colleagues”. </a:t>
            </a:r>
          </a:p>
          <a:p>
            <a:pPr algn="ctr" defTabSz="338328">
              <a:spcAft>
                <a:spcPts val="600"/>
              </a:spcAft>
            </a:pPr>
            <a:endParaRPr lang="en-GB" sz="28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338328">
              <a:spcAft>
                <a:spcPts val="600"/>
              </a:spcAft>
            </a:pPr>
            <a:r>
              <a:rPr lang="en-GB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by Fabiola </a:t>
            </a:r>
            <a:r>
              <a:rPr lang="en-GB" sz="2800" kern="1200" dirty="0" err="1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Gianotti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466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715DF-DF71-25CE-BFF7-1D66E3183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02714E-3438-3D3C-03C2-95938EE61E6C}"/>
              </a:ext>
            </a:extLst>
          </p:cNvPr>
          <p:cNvSpPr txBox="1"/>
          <p:nvPr/>
        </p:nvSpPr>
        <p:spPr>
          <a:xfrm>
            <a:off x="841248" y="5664200"/>
            <a:ext cx="30463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38328">
              <a:spcAft>
                <a:spcPts val="600"/>
              </a:spcAft>
            </a:pP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</a:t>
            </a:r>
            <a:r>
              <a:rPr lang="en-GB" sz="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www.britishpoles.uk</a:t>
            </a: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/116-years-ago-maria-sklodowska-curie-and-her-husband-pierre-curie-received-the-nobel-prize/</a:t>
            </a:r>
            <a:endParaRPr lang="en-GB" sz="11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D98A90-3AF2-014F-1A48-3430D9515450}"/>
              </a:ext>
            </a:extLst>
          </p:cNvPr>
          <p:cNvSpPr txBox="1"/>
          <p:nvPr/>
        </p:nvSpPr>
        <p:spPr>
          <a:xfrm>
            <a:off x="6286500" y="1741438"/>
            <a:ext cx="5461000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Pierre Curie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not only a brilliant physicist but also an equal research partner to Marie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Skłodowska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Curie. He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recognized her talent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insisted that she be acknowledged for their joint work, and even declined a Nobel Prize nomination unless she was included. His support helped Marie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Skłodowska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Curie break barriers as the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woman to win a Nobel Prize (and the only person to win in two scientific fields!).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1E5054A-25C2-96AB-AE22-C17CE671B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" y="1741438"/>
            <a:ext cx="5232400" cy="370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C89A27-65AD-8338-594A-BCA9ABCDAD1E}"/>
              </a:ext>
            </a:extLst>
          </p:cNvPr>
          <p:cNvSpPr txBox="1"/>
          <p:nvPr/>
        </p:nvSpPr>
        <p:spPr>
          <a:xfrm>
            <a:off x="752348" y="5626100"/>
            <a:ext cx="30463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38328">
              <a:spcAft>
                <a:spcPts val="600"/>
              </a:spcAft>
            </a:pP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</a:t>
            </a:r>
            <a:r>
              <a:rPr lang="en-GB" sz="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www.britishpoles.uk</a:t>
            </a: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/116-years-ago-maria-sklodowska-curie-and-her-husband-pierre-curie-received-the-nobel-prize/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05212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F0D28-0C91-A3B8-F794-D66CB03C5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Faces in CRYOGENICS in about </a:t>
            </a:r>
            <a:r>
              <a:rPr lang="en-US" sz="4000" kern="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1890</a:t>
            </a:r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A person holding a glass jar&#10;&#10;Description automatically generated">
            <a:extLst>
              <a:ext uri="{FF2B5EF4-FFF2-40B4-BE49-F238E27FC236}">
                <a16:creationId xmlns:a16="http://schemas.microsoft.com/office/drawing/2014/main" id="{9207F879-9EF7-987D-21EA-BAA349E1F9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200" y="1732712"/>
            <a:ext cx="4921168" cy="3588348"/>
          </a:xfrm>
          <a:custGeom>
            <a:avLst/>
            <a:gdLst/>
            <a:ahLst/>
            <a:cxnLst/>
            <a:rect l="l" t="t" r="r" b="b"/>
            <a:pathLst>
              <a:path w="4572002" h="3333748">
                <a:moveTo>
                  <a:pt x="4246239" y="3218303"/>
                </a:moveTo>
                <a:lnTo>
                  <a:pt x="4265716" y="3287810"/>
                </a:lnTo>
                <a:lnTo>
                  <a:pt x="4260942" y="3252548"/>
                </a:lnTo>
                <a:close/>
                <a:moveTo>
                  <a:pt x="4247000" y="3138292"/>
                </a:moveTo>
                <a:lnTo>
                  <a:pt x="4235549" y="3158775"/>
                </a:lnTo>
                <a:lnTo>
                  <a:pt x="4232403" y="3178724"/>
                </a:lnTo>
                <a:lnTo>
                  <a:pt x="4232403" y="3178725"/>
                </a:lnTo>
                <a:cubicBezTo>
                  <a:pt x="4232807" y="3191917"/>
                  <a:pt x="4237951" y="3204967"/>
                  <a:pt x="4246239" y="3218301"/>
                </a:cubicBezTo>
                <a:lnTo>
                  <a:pt x="4246239" y="3218300"/>
                </a:lnTo>
                <a:lnTo>
                  <a:pt x="4232403" y="3178724"/>
                </a:lnTo>
                <a:close/>
                <a:moveTo>
                  <a:pt x="4214994" y="3040368"/>
                </a:moveTo>
                <a:lnTo>
                  <a:pt x="4214994" y="3040369"/>
                </a:lnTo>
                <a:cubicBezTo>
                  <a:pt x="4225281" y="3051227"/>
                  <a:pt x="4231378" y="3057895"/>
                  <a:pt x="4237473" y="3064374"/>
                </a:cubicBezTo>
                <a:lnTo>
                  <a:pt x="4254095" y="3100973"/>
                </a:lnTo>
                <a:lnTo>
                  <a:pt x="4247001" y="3138289"/>
                </a:lnTo>
                <a:lnTo>
                  <a:pt x="4247000" y="3138289"/>
                </a:lnTo>
                <a:lnTo>
                  <a:pt x="4247000" y="3138290"/>
                </a:lnTo>
                <a:lnTo>
                  <a:pt x="4247001" y="3138289"/>
                </a:lnTo>
                <a:lnTo>
                  <a:pt x="4254085" y="3121300"/>
                </a:lnTo>
                <a:lnTo>
                  <a:pt x="4254095" y="3100973"/>
                </a:lnTo>
                <a:lnTo>
                  <a:pt x="4254095" y="3100972"/>
                </a:lnTo>
                <a:cubicBezTo>
                  <a:pt x="4251999" y="3087090"/>
                  <a:pt x="4245951" y="3073326"/>
                  <a:pt x="4237473" y="3064373"/>
                </a:cubicBezTo>
                <a:close/>
                <a:moveTo>
                  <a:pt x="4295315" y="2914729"/>
                </a:moveTo>
                <a:lnTo>
                  <a:pt x="4275384" y="2939588"/>
                </a:lnTo>
                <a:lnTo>
                  <a:pt x="4275382" y="2939597"/>
                </a:lnTo>
                <a:lnTo>
                  <a:pt x="4261588" y="2988760"/>
                </a:lnTo>
                <a:lnTo>
                  <a:pt x="4242781" y="3021942"/>
                </a:lnTo>
                <a:lnTo>
                  <a:pt x="4242781" y="3021943"/>
                </a:lnTo>
                <a:lnTo>
                  <a:pt x="4259119" y="2997552"/>
                </a:lnTo>
                <a:lnTo>
                  <a:pt x="4261588" y="2988760"/>
                </a:lnTo>
                <a:lnTo>
                  <a:pt x="4264397" y="2983800"/>
                </a:lnTo>
                <a:lnTo>
                  <a:pt x="4275382" y="2939597"/>
                </a:lnTo>
                <a:lnTo>
                  <a:pt x="4275384" y="2939589"/>
                </a:lnTo>
                <a:cubicBezTo>
                  <a:pt x="4278336" y="2927398"/>
                  <a:pt x="4285814" y="2919825"/>
                  <a:pt x="4295315" y="2914729"/>
                </a:cubicBezTo>
                <a:close/>
                <a:moveTo>
                  <a:pt x="4381314" y="2840517"/>
                </a:moveTo>
                <a:lnTo>
                  <a:pt x="4380007" y="2863658"/>
                </a:lnTo>
                <a:lnTo>
                  <a:pt x="4377352" y="2869133"/>
                </a:lnTo>
                <a:lnTo>
                  <a:pt x="4370589" y="2883080"/>
                </a:lnTo>
                <a:lnTo>
                  <a:pt x="4370589" y="2883081"/>
                </a:lnTo>
                <a:lnTo>
                  <a:pt x="4377352" y="2869133"/>
                </a:lnTo>
                <a:lnTo>
                  <a:pt x="4380009" y="2863658"/>
                </a:lnTo>
                <a:close/>
                <a:moveTo>
                  <a:pt x="4142220" y="697139"/>
                </a:moveTo>
                <a:lnTo>
                  <a:pt x="4142220" y="697140"/>
                </a:lnTo>
                <a:cubicBezTo>
                  <a:pt x="4142982" y="707809"/>
                  <a:pt x="4143172" y="719621"/>
                  <a:pt x="4147936" y="728763"/>
                </a:cubicBezTo>
                <a:cubicBezTo>
                  <a:pt x="4160129" y="753150"/>
                  <a:pt x="4175749" y="775819"/>
                  <a:pt x="4187752" y="800394"/>
                </a:cubicBezTo>
                <a:lnTo>
                  <a:pt x="4196706" y="839639"/>
                </a:lnTo>
                <a:lnTo>
                  <a:pt x="4195944" y="957752"/>
                </a:lnTo>
                <a:cubicBezTo>
                  <a:pt x="4193276" y="1022524"/>
                  <a:pt x="4192704" y="1088248"/>
                  <a:pt x="4135934" y="1134922"/>
                </a:cubicBezTo>
                <a:cubicBezTo>
                  <a:pt x="4131362" y="1138734"/>
                  <a:pt x="4128694" y="1146924"/>
                  <a:pt x="4127932" y="1153403"/>
                </a:cubicBezTo>
                <a:cubicBezTo>
                  <a:pt x="4124313" y="1183312"/>
                  <a:pt x="4123931" y="1213983"/>
                  <a:pt x="4118025" y="1243512"/>
                </a:cubicBezTo>
                <a:cubicBezTo>
                  <a:pt x="4115644" y="1255323"/>
                  <a:pt x="4114835" y="1266134"/>
                  <a:pt x="4116716" y="1276231"/>
                </a:cubicBezTo>
                <a:lnTo>
                  <a:pt x="4116716" y="1276232"/>
                </a:lnTo>
                <a:cubicBezTo>
                  <a:pt x="4118597" y="1286329"/>
                  <a:pt x="4123170" y="1295712"/>
                  <a:pt x="4131552" y="1304665"/>
                </a:cubicBezTo>
                <a:lnTo>
                  <a:pt x="4153733" y="1339092"/>
                </a:lnTo>
                <a:lnTo>
                  <a:pt x="4161262" y="1365023"/>
                </a:lnTo>
                <a:lnTo>
                  <a:pt x="4159557" y="1387916"/>
                </a:lnTo>
                <a:cubicBezTo>
                  <a:pt x="4157842" y="1395726"/>
                  <a:pt x="4157485" y="1402870"/>
                  <a:pt x="4158155" y="1409553"/>
                </a:cubicBezTo>
                <a:lnTo>
                  <a:pt x="4158155" y="1409554"/>
                </a:lnTo>
                <a:lnTo>
                  <a:pt x="4158157" y="1409558"/>
                </a:lnTo>
                <a:lnTo>
                  <a:pt x="4162914" y="1428421"/>
                </a:lnTo>
                <a:lnTo>
                  <a:pt x="4165707" y="1433202"/>
                </a:lnTo>
                <a:lnTo>
                  <a:pt x="4166985" y="1437204"/>
                </a:lnTo>
                <a:cubicBezTo>
                  <a:pt x="4171496" y="1445845"/>
                  <a:pt x="4177202" y="1454141"/>
                  <a:pt x="4182989" y="1462786"/>
                </a:cubicBezTo>
                <a:cubicBezTo>
                  <a:pt x="4194228" y="1479550"/>
                  <a:pt x="4208326" y="1498601"/>
                  <a:pt x="4209468" y="1517270"/>
                </a:cubicBezTo>
                <a:lnTo>
                  <a:pt x="4209470" y="1517276"/>
                </a:lnTo>
                <a:lnTo>
                  <a:pt x="4214091" y="1540538"/>
                </a:lnTo>
                <a:lnTo>
                  <a:pt x="4216265" y="1546333"/>
                </a:lnTo>
                <a:lnTo>
                  <a:pt x="4216684" y="1548124"/>
                </a:lnTo>
                <a:lnTo>
                  <a:pt x="4222588" y="1563192"/>
                </a:lnTo>
                <a:lnTo>
                  <a:pt x="4235615" y="1608968"/>
                </a:lnTo>
                <a:lnTo>
                  <a:pt x="4235616" y="1608973"/>
                </a:lnTo>
                <a:lnTo>
                  <a:pt x="4228901" y="1641861"/>
                </a:lnTo>
                <a:lnTo>
                  <a:pt x="4228901" y="1641862"/>
                </a:lnTo>
                <a:cubicBezTo>
                  <a:pt x="4228140" y="1643386"/>
                  <a:pt x="4228711" y="1645529"/>
                  <a:pt x="4229592" y="1647839"/>
                </a:cubicBezTo>
                <a:lnTo>
                  <a:pt x="4232139" y="1654816"/>
                </a:lnTo>
                <a:lnTo>
                  <a:pt x="4231973" y="1705181"/>
                </a:lnTo>
                <a:lnTo>
                  <a:pt x="4224302" y="1719363"/>
                </a:lnTo>
                <a:lnTo>
                  <a:pt x="4208516" y="1748544"/>
                </a:lnTo>
                <a:cubicBezTo>
                  <a:pt x="4196871" y="1761189"/>
                  <a:pt x="4189165" y="1774343"/>
                  <a:pt x="4184613" y="1788036"/>
                </a:cubicBezTo>
                <a:lnTo>
                  <a:pt x="4183557" y="1797099"/>
                </a:lnTo>
                <a:lnTo>
                  <a:pt x="4181083" y="1801911"/>
                </a:lnTo>
                <a:lnTo>
                  <a:pt x="4179637" y="1830762"/>
                </a:lnTo>
                <a:lnTo>
                  <a:pt x="4179637" y="1830763"/>
                </a:lnTo>
                <a:cubicBezTo>
                  <a:pt x="4180286" y="1840631"/>
                  <a:pt x="4181989" y="1850751"/>
                  <a:pt x="4184513" y="1861133"/>
                </a:cubicBezTo>
                <a:cubicBezTo>
                  <a:pt x="4187752" y="1874470"/>
                  <a:pt x="4190038" y="1887806"/>
                  <a:pt x="4192704" y="1901331"/>
                </a:cubicBezTo>
                <a:cubicBezTo>
                  <a:pt x="4196514" y="1919619"/>
                  <a:pt x="4200516" y="1938100"/>
                  <a:pt x="4204326" y="1956386"/>
                </a:cubicBezTo>
                <a:lnTo>
                  <a:pt x="4208850" y="1983416"/>
                </a:lnTo>
                <a:lnTo>
                  <a:pt x="4198231" y="2007440"/>
                </a:lnTo>
                <a:lnTo>
                  <a:pt x="4198230" y="2007441"/>
                </a:lnTo>
                <a:cubicBezTo>
                  <a:pt x="4191181" y="2013348"/>
                  <a:pt x="4187989" y="2018397"/>
                  <a:pt x="4188085" y="2023326"/>
                </a:cubicBezTo>
                <a:lnTo>
                  <a:pt x="4188085" y="2023327"/>
                </a:lnTo>
                <a:cubicBezTo>
                  <a:pt x="4188180" y="2028256"/>
                  <a:pt x="4191562" y="2033066"/>
                  <a:pt x="4197658" y="2038495"/>
                </a:cubicBezTo>
                <a:cubicBezTo>
                  <a:pt x="4240331" y="2076216"/>
                  <a:pt x="4267003" y="2121938"/>
                  <a:pt x="4268906" y="2180232"/>
                </a:cubicBezTo>
                <a:cubicBezTo>
                  <a:pt x="4269288" y="2192234"/>
                  <a:pt x="4271954" y="2204427"/>
                  <a:pt x="4274812" y="2216237"/>
                </a:cubicBezTo>
                <a:cubicBezTo>
                  <a:pt x="4276527" y="2223477"/>
                  <a:pt x="4278434" y="2232242"/>
                  <a:pt x="4283577" y="2236622"/>
                </a:cubicBezTo>
                <a:cubicBezTo>
                  <a:pt x="4322821" y="2270723"/>
                  <a:pt x="4350063" y="2313206"/>
                  <a:pt x="4371972" y="2359500"/>
                </a:cubicBezTo>
                <a:lnTo>
                  <a:pt x="4371974" y="2359504"/>
                </a:lnTo>
                <a:lnTo>
                  <a:pt x="4389877" y="2411694"/>
                </a:lnTo>
                <a:lnTo>
                  <a:pt x="4389878" y="2411698"/>
                </a:lnTo>
                <a:lnTo>
                  <a:pt x="4386259" y="2469038"/>
                </a:lnTo>
                <a:lnTo>
                  <a:pt x="4386258" y="2469039"/>
                </a:lnTo>
                <a:cubicBezTo>
                  <a:pt x="4385116" y="2480279"/>
                  <a:pt x="4385307" y="2493233"/>
                  <a:pt x="4379783" y="2502188"/>
                </a:cubicBezTo>
                <a:cubicBezTo>
                  <a:pt x="4362445" y="2530573"/>
                  <a:pt x="4343777" y="2558006"/>
                  <a:pt x="4323582" y="2584486"/>
                </a:cubicBezTo>
                <a:cubicBezTo>
                  <a:pt x="4314914" y="2595822"/>
                  <a:pt x="4309961" y="2602632"/>
                  <a:pt x="4309891" y="2609062"/>
                </a:cubicBezTo>
                <a:lnTo>
                  <a:pt x="4309891" y="2609063"/>
                </a:lnTo>
                <a:lnTo>
                  <a:pt x="4313591" y="2618938"/>
                </a:lnTo>
                <a:lnTo>
                  <a:pt x="4325486" y="2631348"/>
                </a:lnTo>
                <a:lnTo>
                  <a:pt x="4325488" y="2631351"/>
                </a:lnTo>
                <a:cubicBezTo>
                  <a:pt x="4347777" y="2651546"/>
                  <a:pt x="4359397" y="2676693"/>
                  <a:pt x="4364159" y="2704505"/>
                </a:cubicBezTo>
                <a:lnTo>
                  <a:pt x="4381496" y="2837288"/>
                </a:lnTo>
                <a:lnTo>
                  <a:pt x="4381496" y="2837287"/>
                </a:lnTo>
                <a:cubicBezTo>
                  <a:pt x="4377876" y="2792899"/>
                  <a:pt x="4371590" y="2748512"/>
                  <a:pt x="4364159" y="2704504"/>
                </a:cubicBezTo>
                <a:cubicBezTo>
                  <a:pt x="4359397" y="2676692"/>
                  <a:pt x="4347777" y="2651545"/>
                  <a:pt x="4325488" y="2631350"/>
                </a:cubicBezTo>
                <a:lnTo>
                  <a:pt x="4325486" y="2631348"/>
                </a:lnTo>
                <a:lnTo>
                  <a:pt x="4309891" y="2609063"/>
                </a:lnTo>
                <a:lnTo>
                  <a:pt x="4323582" y="2584487"/>
                </a:lnTo>
                <a:cubicBezTo>
                  <a:pt x="4343777" y="2558007"/>
                  <a:pt x="4362445" y="2530574"/>
                  <a:pt x="4379783" y="2502189"/>
                </a:cubicBezTo>
                <a:cubicBezTo>
                  <a:pt x="4385307" y="2493234"/>
                  <a:pt x="4385116" y="2480280"/>
                  <a:pt x="4386258" y="2469040"/>
                </a:cubicBezTo>
                <a:lnTo>
                  <a:pt x="4386259" y="2469038"/>
                </a:lnTo>
                <a:lnTo>
                  <a:pt x="4389711" y="2440225"/>
                </a:lnTo>
                <a:lnTo>
                  <a:pt x="4389878" y="2411698"/>
                </a:lnTo>
                <a:lnTo>
                  <a:pt x="4389878" y="2411697"/>
                </a:lnTo>
                <a:lnTo>
                  <a:pt x="4389877" y="2411694"/>
                </a:lnTo>
                <a:lnTo>
                  <a:pt x="4382997" y="2385099"/>
                </a:lnTo>
                <a:lnTo>
                  <a:pt x="4371974" y="2359504"/>
                </a:lnTo>
                <a:lnTo>
                  <a:pt x="4371972" y="2359499"/>
                </a:lnTo>
                <a:cubicBezTo>
                  <a:pt x="4350063" y="2313205"/>
                  <a:pt x="4322821" y="2270722"/>
                  <a:pt x="4283577" y="2236621"/>
                </a:cubicBezTo>
                <a:cubicBezTo>
                  <a:pt x="4278434" y="2232241"/>
                  <a:pt x="4276527" y="2223476"/>
                  <a:pt x="4274812" y="2216236"/>
                </a:cubicBezTo>
                <a:cubicBezTo>
                  <a:pt x="4271954" y="2204426"/>
                  <a:pt x="4269288" y="2192233"/>
                  <a:pt x="4268906" y="2180231"/>
                </a:cubicBezTo>
                <a:cubicBezTo>
                  <a:pt x="4267003" y="2121937"/>
                  <a:pt x="4240331" y="2076215"/>
                  <a:pt x="4197658" y="2038494"/>
                </a:cubicBezTo>
                <a:lnTo>
                  <a:pt x="4188085" y="2023326"/>
                </a:lnTo>
                <a:lnTo>
                  <a:pt x="4198230" y="2007442"/>
                </a:lnTo>
                <a:lnTo>
                  <a:pt x="4198231" y="2007440"/>
                </a:lnTo>
                <a:lnTo>
                  <a:pt x="4206630" y="1996170"/>
                </a:lnTo>
                <a:lnTo>
                  <a:pt x="4208850" y="1983416"/>
                </a:lnTo>
                <a:lnTo>
                  <a:pt x="4208850" y="1983415"/>
                </a:lnTo>
                <a:cubicBezTo>
                  <a:pt x="4208803" y="1974580"/>
                  <a:pt x="4206232" y="1965245"/>
                  <a:pt x="4204326" y="1956385"/>
                </a:cubicBezTo>
                <a:cubicBezTo>
                  <a:pt x="4200516" y="1938099"/>
                  <a:pt x="4196514" y="1919618"/>
                  <a:pt x="4192704" y="1901330"/>
                </a:cubicBezTo>
                <a:cubicBezTo>
                  <a:pt x="4190038" y="1887805"/>
                  <a:pt x="4187752" y="1874469"/>
                  <a:pt x="4184513" y="1861132"/>
                </a:cubicBezTo>
                <a:lnTo>
                  <a:pt x="4179637" y="1830762"/>
                </a:lnTo>
                <a:lnTo>
                  <a:pt x="4183557" y="1797099"/>
                </a:lnTo>
                <a:lnTo>
                  <a:pt x="4208516" y="1748545"/>
                </a:lnTo>
                <a:lnTo>
                  <a:pt x="4224302" y="1719363"/>
                </a:lnTo>
                <a:lnTo>
                  <a:pt x="4231973" y="1705182"/>
                </a:lnTo>
                <a:cubicBezTo>
                  <a:pt x="4235807" y="1689346"/>
                  <a:pt x="4235759" y="1672343"/>
                  <a:pt x="4232139" y="1654816"/>
                </a:cubicBezTo>
                <a:lnTo>
                  <a:pt x="4232139" y="1654815"/>
                </a:lnTo>
                <a:cubicBezTo>
                  <a:pt x="4231663" y="1652624"/>
                  <a:pt x="4230473" y="1650148"/>
                  <a:pt x="4229592" y="1647838"/>
                </a:cubicBezTo>
                <a:lnTo>
                  <a:pt x="4228901" y="1641862"/>
                </a:lnTo>
                <a:lnTo>
                  <a:pt x="4235616" y="1608973"/>
                </a:lnTo>
                <a:lnTo>
                  <a:pt x="4235616" y="1608972"/>
                </a:lnTo>
                <a:lnTo>
                  <a:pt x="4235615" y="1608968"/>
                </a:lnTo>
                <a:lnTo>
                  <a:pt x="4228472" y="1578209"/>
                </a:lnTo>
                <a:lnTo>
                  <a:pt x="4222588" y="1563192"/>
                </a:lnTo>
                <a:lnTo>
                  <a:pt x="4222582" y="1563171"/>
                </a:lnTo>
                <a:lnTo>
                  <a:pt x="4216265" y="1546333"/>
                </a:lnTo>
                <a:lnTo>
                  <a:pt x="4209470" y="1517276"/>
                </a:lnTo>
                <a:lnTo>
                  <a:pt x="4209468" y="1517269"/>
                </a:lnTo>
                <a:cubicBezTo>
                  <a:pt x="4208326" y="1498600"/>
                  <a:pt x="4194228" y="1479549"/>
                  <a:pt x="4182989" y="1462785"/>
                </a:cubicBezTo>
                <a:lnTo>
                  <a:pt x="4165707" y="1433202"/>
                </a:lnTo>
                <a:lnTo>
                  <a:pt x="4158157" y="1409558"/>
                </a:lnTo>
                <a:lnTo>
                  <a:pt x="4158155" y="1409553"/>
                </a:lnTo>
                <a:lnTo>
                  <a:pt x="4159557" y="1387917"/>
                </a:lnTo>
                <a:cubicBezTo>
                  <a:pt x="4161319" y="1380107"/>
                  <a:pt x="4161831" y="1372462"/>
                  <a:pt x="4161262" y="1365024"/>
                </a:cubicBezTo>
                <a:lnTo>
                  <a:pt x="4161262" y="1365023"/>
                </a:lnTo>
                <a:lnTo>
                  <a:pt x="4156484" y="1343362"/>
                </a:lnTo>
                <a:lnTo>
                  <a:pt x="4153733" y="1339092"/>
                </a:lnTo>
                <a:lnTo>
                  <a:pt x="4151983" y="1333065"/>
                </a:lnTo>
                <a:cubicBezTo>
                  <a:pt x="4146840" y="1322962"/>
                  <a:pt x="4139839" y="1313451"/>
                  <a:pt x="4131552" y="1304664"/>
                </a:cubicBezTo>
                <a:lnTo>
                  <a:pt x="4116716" y="1276231"/>
                </a:lnTo>
                <a:lnTo>
                  <a:pt x="4118025" y="1243513"/>
                </a:lnTo>
                <a:cubicBezTo>
                  <a:pt x="4123931" y="1213984"/>
                  <a:pt x="4124313" y="1183313"/>
                  <a:pt x="4127932" y="1153404"/>
                </a:cubicBezTo>
                <a:cubicBezTo>
                  <a:pt x="4128694" y="1146925"/>
                  <a:pt x="4131362" y="1138735"/>
                  <a:pt x="4135934" y="1134923"/>
                </a:cubicBezTo>
                <a:cubicBezTo>
                  <a:pt x="4192704" y="1088249"/>
                  <a:pt x="4193276" y="1022525"/>
                  <a:pt x="4195944" y="957753"/>
                </a:cubicBezTo>
                <a:cubicBezTo>
                  <a:pt x="4197658" y="918510"/>
                  <a:pt x="4197658" y="879074"/>
                  <a:pt x="4196706" y="839639"/>
                </a:cubicBezTo>
                <a:lnTo>
                  <a:pt x="4196706" y="839638"/>
                </a:lnTo>
                <a:cubicBezTo>
                  <a:pt x="4196514" y="826302"/>
                  <a:pt x="4193466" y="812205"/>
                  <a:pt x="4187752" y="800393"/>
                </a:cubicBezTo>
                <a:cubicBezTo>
                  <a:pt x="4175749" y="775818"/>
                  <a:pt x="4160129" y="753149"/>
                  <a:pt x="4147936" y="728762"/>
                </a:cubicBezTo>
                <a:close/>
                <a:moveTo>
                  <a:pt x="4138410" y="641131"/>
                </a:moveTo>
                <a:lnTo>
                  <a:pt x="4138410" y="641132"/>
                </a:lnTo>
                <a:lnTo>
                  <a:pt x="4142315" y="668136"/>
                </a:lnTo>
                <a:lnTo>
                  <a:pt x="4142315" y="668135"/>
                </a:lnTo>
                <a:cubicBezTo>
                  <a:pt x="4142411" y="658515"/>
                  <a:pt x="4141839" y="649228"/>
                  <a:pt x="4138410" y="641131"/>
                </a:cubicBezTo>
                <a:close/>
                <a:moveTo>
                  <a:pt x="4126028" y="361086"/>
                </a:moveTo>
                <a:lnTo>
                  <a:pt x="4126028" y="361087"/>
                </a:lnTo>
                <a:cubicBezTo>
                  <a:pt x="4135744" y="373470"/>
                  <a:pt x="4143150" y="386067"/>
                  <a:pt x="4148409" y="398873"/>
                </a:cubicBezTo>
                <a:lnTo>
                  <a:pt x="4157913" y="437908"/>
                </a:lnTo>
                <a:lnTo>
                  <a:pt x="4142221" y="519586"/>
                </a:lnTo>
                <a:lnTo>
                  <a:pt x="4142220" y="519587"/>
                </a:lnTo>
                <a:cubicBezTo>
                  <a:pt x="4133457" y="539590"/>
                  <a:pt x="4128075" y="559450"/>
                  <a:pt x="4127099" y="579573"/>
                </a:cubicBezTo>
                <a:lnTo>
                  <a:pt x="4127099" y="579574"/>
                </a:lnTo>
                <a:lnTo>
                  <a:pt x="4129066" y="610003"/>
                </a:lnTo>
                <a:lnTo>
                  <a:pt x="4138410" y="641130"/>
                </a:lnTo>
                <a:lnTo>
                  <a:pt x="4127099" y="579574"/>
                </a:lnTo>
                <a:lnTo>
                  <a:pt x="4142220" y="519588"/>
                </a:lnTo>
                <a:lnTo>
                  <a:pt x="4142221" y="519586"/>
                </a:lnTo>
                <a:lnTo>
                  <a:pt x="4155523" y="478158"/>
                </a:lnTo>
                <a:lnTo>
                  <a:pt x="4157913" y="437908"/>
                </a:lnTo>
                <a:lnTo>
                  <a:pt x="4157913" y="437907"/>
                </a:lnTo>
                <a:cubicBezTo>
                  <a:pt x="4155651" y="411475"/>
                  <a:pt x="4145460" y="385852"/>
                  <a:pt x="4126028" y="361086"/>
                </a:cubicBezTo>
                <a:close/>
                <a:moveTo>
                  <a:pt x="4140787" y="146291"/>
                </a:moveTo>
                <a:lnTo>
                  <a:pt x="4143220" y="155912"/>
                </a:lnTo>
                <a:lnTo>
                  <a:pt x="4139172" y="210585"/>
                </a:lnTo>
                <a:lnTo>
                  <a:pt x="4139172" y="210586"/>
                </a:lnTo>
                <a:cubicBezTo>
                  <a:pt x="4138220" y="217064"/>
                  <a:pt x="4136886" y="224874"/>
                  <a:pt x="4139554" y="230401"/>
                </a:cubicBezTo>
                <a:lnTo>
                  <a:pt x="4145911" y="265524"/>
                </a:lnTo>
                <a:lnTo>
                  <a:pt x="4130980" y="298220"/>
                </a:lnTo>
                <a:cubicBezTo>
                  <a:pt x="4123932" y="307650"/>
                  <a:pt x="4118312" y="317794"/>
                  <a:pt x="4116645" y="328367"/>
                </a:cubicBezTo>
                <a:lnTo>
                  <a:pt x="4116645" y="328368"/>
                </a:lnTo>
                <a:lnTo>
                  <a:pt x="4117425" y="344512"/>
                </a:lnTo>
                <a:lnTo>
                  <a:pt x="4126028" y="361085"/>
                </a:lnTo>
                <a:lnTo>
                  <a:pt x="4116645" y="328368"/>
                </a:lnTo>
                <a:lnTo>
                  <a:pt x="4130980" y="298221"/>
                </a:lnTo>
                <a:cubicBezTo>
                  <a:pt x="4139172" y="287362"/>
                  <a:pt x="4144316" y="276645"/>
                  <a:pt x="4145911" y="265525"/>
                </a:cubicBezTo>
                <a:lnTo>
                  <a:pt x="4145911" y="265524"/>
                </a:lnTo>
                <a:cubicBezTo>
                  <a:pt x="4147507" y="254403"/>
                  <a:pt x="4145554" y="242878"/>
                  <a:pt x="4139554" y="230400"/>
                </a:cubicBezTo>
                <a:lnTo>
                  <a:pt x="4139172" y="210586"/>
                </a:lnTo>
                <a:lnTo>
                  <a:pt x="4143220" y="155912"/>
                </a:lnTo>
                <a:lnTo>
                  <a:pt x="4143220" y="155911"/>
                </a:lnTo>
                <a:close/>
                <a:moveTo>
                  <a:pt x="0" y="0"/>
                </a:moveTo>
                <a:lnTo>
                  <a:pt x="4123005" y="0"/>
                </a:lnTo>
                <a:lnTo>
                  <a:pt x="4110977" y="20461"/>
                </a:lnTo>
                <a:cubicBezTo>
                  <a:pt x="4100119" y="35416"/>
                  <a:pt x="4094260" y="42559"/>
                  <a:pt x="4093355" y="50156"/>
                </a:cubicBezTo>
                <a:lnTo>
                  <a:pt x="4093356" y="50156"/>
                </a:lnTo>
                <a:lnTo>
                  <a:pt x="4093355" y="50157"/>
                </a:lnTo>
                <a:cubicBezTo>
                  <a:pt x="4092450" y="57753"/>
                  <a:pt x="4096499" y="65802"/>
                  <a:pt x="4105453" y="82566"/>
                </a:cubicBezTo>
                <a:cubicBezTo>
                  <a:pt x="4109835" y="90568"/>
                  <a:pt x="4112501" y="100474"/>
                  <a:pt x="4118979" y="106381"/>
                </a:cubicBezTo>
                <a:lnTo>
                  <a:pt x="4134873" y="127702"/>
                </a:lnTo>
                <a:lnTo>
                  <a:pt x="4118979" y="106380"/>
                </a:lnTo>
                <a:cubicBezTo>
                  <a:pt x="4112501" y="100473"/>
                  <a:pt x="4109835" y="90567"/>
                  <a:pt x="4105453" y="82565"/>
                </a:cubicBezTo>
                <a:cubicBezTo>
                  <a:pt x="4100976" y="74183"/>
                  <a:pt x="4097725" y="67980"/>
                  <a:pt x="4095707" y="62922"/>
                </a:cubicBezTo>
                <a:lnTo>
                  <a:pt x="4093356" y="50156"/>
                </a:lnTo>
                <a:lnTo>
                  <a:pt x="4098434" y="38069"/>
                </a:lnTo>
                <a:cubicBezTo>
                  <a:pt x="4101369" y="33464"/>
                  <a:pt x="4105548" y="27939"/>
                  <a:pt x="4110977" y="20462"/>
                </a:cubicBezTo>
                <a:lnTo>
                  <a:pt x="4123006" y="0"/>
                </a:lnTo>
                <a:lnTo>
                  <a:pt x="4569127" y="0"/>
                </a:lnTo>
                <a:lnTo>
                  <a:pt x="4572002" y="22365"/>
                </a:lnTo>
                <a:cubicBezTo>
                  <a:pt x="4572002" y="47894"/>
                  <a:pt x="4565907" y="73230"/>
                  <a:pt x="4563620" y="98949"/>
                </a:cubicBezTo>
                <a:cubicBezTo>
                  <a:pt x="4561716" y="118952"/>
                  <a:pt x="4562478" y="139337"/>
                  <a:pt x="4560192" y="159339"/>
                </a:cubicBezTo>
                <a:cubicBezTo>
                  <a:pt x="4558476" y="175724"/>
                  <a:pt x="4554096" y="191916"/>
                  <a:pt x="4550476" y="208109"/>
                </a:cubicBezTo>
                <a:cubicBezTo>
                  <a:pt x="4549142" y="214015"/>
                  <a:pt x="4543997" y="219921"/>
                  <a:pt x="4544759" y="225254"/>
                </a:cubicBezTo>
                <a:cubicBezTo>
                  <a:pt x="4552952" y="278215"/>
                  <a:pt x="4516375" y="316317"/>
                  <a:pt x="4500183" y="361086"/>
                </a:cubicBezTo>
                <a:cubicBezTo>
                  <a:pt x="4483035" y="408142"/>
                  <a:pt x="4456747" y="453673"/>
                  <a:pt x="4464557" y="506251"/>
                </a:cubicBezTo>
                <a:cubicBezTo>
                  <a:pt x="4469319" y="538066"/>
                  <a:pt x="4480369" y="568737"/>
                  <a:pt x="4487039" y="600362"/>
                </a:cubicBezTo>
                <a:cubicBezTo>
                  <a:pt x="4489325" y="611602"/>
                  <a:pt x="4488942" y="624175"/>
                  <a:pt x="4486656" y="635415"/>
                </a:cubicBezTo>
                <a:cubicBezTo>
                  <a:pt x="4476177" y="689709"/>
                  <a:pt x="4474653" y="743241"/>
                  <a:pt x="4491800" y="796585"/>
                </a:cubicBezTo>
                <a:cubicBezTo>
                  <a:pt x="4494658" y="805727"/>
                  <a:pt x="4497324" y="815443"/>
                  <a:pt x="4497324" y="824970"/>
                </a:cubicBezTo>
                <a:cubicBezTo>
                  <a:pt x="4497324" y="877167"/>
                  <a:pt x="4493324" y="928413"/>
                  <a:pt x="4474653" y="978327"/>
                </a:cubicBezTo>
                <a:cubicBezTo>
                  <a:pt x="4468367" y="995091"/>
                  <a:pt x="4472367" y="1015476"/>
                  <a:pt x="4470843" y="1033955"/>
                </a:cubicBezTo>
                <a:cubicBezTo>
                  <a:pt x="4469511" y="1051099"/>
                  <a:pt x="4468939" y="1068626"/>
                  <a:pt x="4464557" y="1085200"/>
                </a:cubicBezTo>
                <a:cubicBezTo>
                  <a:pt x="4458082" y="1109395"/>
                  <a:pt x="4457319" y="1131874"/>
                  <a:pt x="4463033" y="1156831"/>
                </a:cubicBezTo>
                <a:cubicBezTo>
                  <a:pt x="4468367" y="1180643"/>
                  <a:pt x="4465702" y="1206362"/>
                  <a:pt x="4465891" y="1231129"/>
                </a:cubicBezTo>
                <a:cubicBezTo>
                  <a:pt x="4466081" y="1258752"/>
                  <a:pt x="4466271" y="1286375"/>
                  <a:pt x="4465319" y="1313998"/>
                </a:cubicBezTo>
                <a:cubicBezTo>
                  <a:pt x="4464939" y="1325048"/>
                  <a:pt x="4457319" y="1337621"/>
                  <a:pt x="4460367" y="1346767"/>
                </a:cubicBezTo>
                <a:cubicBezTo>
                  <a:pt x="4470653" y="1376294"/>
                  <a:pt x="4458271" y="1405823"/>
                  <a:pt x="4463795" y="1435350"/>
                </a:cubicBezTo>
                <a:cubicBezTo>
                  <a:pt x="4466653" y="1449830"/>
                  <a:pt x="4458843" y="1466213"/>
                  <a:pt x="4458082" y="1481834"/>
                </a:cubicBezTo>
                <a:cubicBezTo>
                  <a:pt x="4456747" y="1507362"/>
                  <a:pt x="4457319" y="1532889"/>
                  <a:pt x="4456938" y="1558418"/>
                </a:cubicBezTo>
                <a:cubicBezTo>
                  <a:pt x="4456747" y="1566800"/>
                  <a:pt x="4455985" y="1574993"/>
                  <a:pt x="4455602" y="1583375"/>
                </a:cubicBezTo>
                <a:cubicBezTo>
                  <a:pt x="4455222" y="1590805"/>
                  <a:pt x="4453508" y="1598615"/>
                  <a:pt x="4454840" y="1605664"/>
                </a:cubicBezTo>
                <a:cubicBezTo>
                  <a:pt x="4459605" y="1631193"/>
                  <a:pt x="4467415" y="1656339"/>
                  <a:pt x="4470463" y="1682056"/>
                </a:cubicBezTo>
                <a:cubicBezTo>
                  <a:pt x="4473129" y="1704345"/>
                  <a:pt x="4469511" y="1727398"/>
                  <a:pt x="4471415" y="1749877"/>
                </a:cubicBezTo>
                <a:cubicBezTo>
                  <a:pt x="4474653" y="1789502"/>
                  <a:pt x="4480369" y="1829127"/>
                  <a:pt x="4483989" y="1868753"/>
                </a:cubicBezTo>
                <a:cubicBezTo>
                  <a:pt x="4484751" y="1877327"/>
                  <a:pt x="4479988" y="1886279"/>
                  <a:pt x="4479607" y="1895043"/>
                </a:cubicBezTo>
                <a:cubicBezTo>
                  <a:pt x="4478655" y="1922476"/>
                  <a:pt x="4478463" y="1949909"/>
                  <a:pt x="4477893" y="1977342"/>
                </a:cubicBezTo>
                <a:cubicBezTo>
                  <a:pt x="4477702" y="1992963"/>
                  <a:pt x="4478273" y="2008775"/>
                  <a:pt x="4476559" y="2024208"/>
                </a:cubicBezTo>
                <a:cubicBezTo>
                  <a:pt x="4474273" y="2044590"/>
                  <a:pt x="4470843" y="2063069"/>
                  <a:pt x="4485703" y="2082120"/>
                </a:cubicBezTo>
                <a:cubicBezTo>
                  <a:pt x="4508754" y="2111459"/>
                  <a:pt x="4499800" y="2148798"/>
                  <a:pt x="4505134" y="2182707"/>
                </a:cubicBezTo>
                <a:cubicBezTo>
                  <a:pt x="4506468" y="2191471"/>
                  <a:pt x="4506658" y="2200426"/>
                  <a:pt x="4508182" y="2209188"/>
                </a:cubicBezTo>
                <a:cubicBezTo>
                  <a:pt x="4511040" y="2225382"/>
                  <a:pt x="4514278" y="2241383"/>
                  <a:pt x="4517519" y="2257578"/>
                </a:cubicBezTo>
                <a:cubicBezTo>
                  <a:pt x="4518089" y="2260434"/>
                  <a:pt x="4518282" y="2263672"/>
                  <a:pt x="4519233" y="2266340"/>
                </a:cubicBezTo>
                <a:cubicBezTo>
                  <a:pt x="4527233" y="2290917"/>
                  <a:pt x="4536377" y="2315109"/>
                  <a:pt x="4542855" y="2340066"/>
                </a:cubicBezTo>
                <a:cubicBezTo>
                  <a:pt x="4546094" y="2352259"/>
                  <a:pt x="4546476" y="2365785"/>
                  <a:pt x="4544759" y="2378358"/>
                </a:cubicBezTo>
                <a:cubicBezTo>
                  <a:pt x="4539807" y="2415125"/>
                  <a:pt x="4537711" y="2451512"/>
                  <a:pt x="4544951" y="2488471"/>
                </a:cubicBezTo>
                <a:cubicBezTo>
                  <a:pt x="4547808" y="2503140"/>
                  <a:pt x="4543045" y="2519524"/>
                  <a:pt x="4541332" y="2535145"/>
                </a:cubicBezTo>
                <a:cubicBezTo>
                  <a:pt x="4536759" y="2572484"/>
                  <a:pt x="4531805" y="2609823"/>
                  <a:pt x="4527425" y="2647353"/>
                </a:cubicBezTo>
                <a:cubicBezTo>
                  <a:pt x="4524757" y="2670785"/>
                  <a:pt x="4523233" y="2694408"/>
                  <a:pt x="4520567" y="2717841"/>
                </a:cubicBezTo>
                <a:cubicBezTo>
                  <a:pt x="4517327" y="2744892"/>
                  <a:pt x="4512374" y="2771753"/>
                  <a:pt x="4509706" y="2798806"/>
                </a:cubicBezTo>
                <a:cubicBezTo>
                  <a:pt x="4506658" y="2829667"/>
                  <a:pt x="4506088" y="2860720"/>
                  <a:pt x="4502848" y="2891581"/>
                </a:cubicBezTo>
                <a:cubicBezTo>
                  <a:pt x="4496562" y="2947973"/>
                  <a:pt x="4489132" y="3004172"/>
                  <a:pt x="4482084" y="3060560"/>
                </a:cubicBezTo>
                <a:cubicBezTo>
                  <a:pt x="4475225" y="3115236"/>
                  <a:pt x="4469129" y="3169912"/>
                  <a:pt x="4460557" y="3224206"/>
                </a:cubicBezTo>
                <a:cubicBezTo>
                  <a:pt x="4456938" y="3247067"/>
                  <a:pt x="4447030" y="3268783"/>
                  <a:pt x="4441506" y="3291264"/>
                </a:cubicBezTo>
                <a:lnTo>
                  <a:pt x="4431807" y="3333748"/>
                </a:lnTo>
                <a:lnTo>
                  <a:pt x="4259554" y="3333748"/>
                </a:lnTo>
                <a:lnTo>
                  <a:pt x="0" y="333374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7F3327-D48E-7556-CA8A-B10524DE0E74}"/>
              </a:ext>
            </a:extLst>
          </p:cNvPr>
          <p:cNvSpPr txBox="1"/>
          <p:nvPr/>
        </p:nvSpPr>
        <p:spPr>
          <a:xfrm>
            <a:off x="5759368" y="3083808"/>
            <a:ext cx="5585288" cy="1808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 defTabSz="411480">
              <a:lnSpc>
                <a:spcPct val="90000"/>
              </a:lnSpc>
              <a:spcAft>
                <a:spcPts val="540"/>
              </a:spcAft>
            </a:pPr>
            <a:r>
              <a:rPr lang="en-US" sz="2160" kern="1200" dirty="0">
                <a:solidFill>
                  <a:schemeClr val="tx1">
                    <a:alpha val="8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About 1892, the idea occurred to James Dewar  of using vacuum-jacketed vessels for the storage of liquid gases – the Dewar flask (otherwise known as a Thermos or </a:t>
            </a:r>
            <a:r>
              <a:rPr lang="en-US" sz="2160" kern="1200" dirty="0">
                <a:solidFill>
                  <a:schemeClr val="tx1">
                    <a:alpha val="8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tooltip="Vacuum flask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vacuum flask</a:t>
            </a:r>
            <a:r>
              <a:rPr lang="en-US" sz="2160" kern="1200" dirty="0">
                <a:solidFill>
                  <a:schemeClr val="tx1">
                    <a:alpha val="8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– the invention for which he became most famous.</a:t>
            </a:r>
            <a:endParaRPr lang="en-US" sz="2400" dirty="0">
              <a:solidFill>
                <a:schemeClr val="tx1">
                  <a:alpha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2949A8-3591-6F67-F862-F5FA076C3E38}"/>
              </a:ext>
            </a:extLst>
          </p:cNvPr>
          <p:cNvSpPr txBox="1"/>
          <p:nvPr/>
        </p:nvSpPr>
        <p:spPr>
          <a:xfrm>
            <a:off x="10034072" y="4892503"/>
            <a:ext cx="104355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11480">
              <a:spcAft>
                <a:spcPts val="600"/>
              </a:spcAft>
            </a:pPr>
            <a:r>
              <a:rPr lang="en-GB" sz="1620" kern="1200">
                <a:solidFill>
                  <a:srgbClr val="97979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Wikipedia</a:t>
            </a:r>
            <a:endParaRPr lang="en-GB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076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F0D28-0C91-A3B8-F794-D66CB03C5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Faces in CRYOGENICS in </a:t>
            </a:r>
            <a:r>
              <a:rPr lang="en-US" sz="4000" kern="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7F3327-D48E-7556-CA8A-B10524DE0E74}"/>
              </a:ext>
            </a:extLst>
          </p:cNvPr>
          <p:cNvSpPr txBox="1"/>
          <p:nvPr/>
        </p:nvSpPr>
        <p:spPr>
          <a:xfrm>
            <a:off x="5759368" y="3083808"/>
            <a:ext cx="5585288" cy="18086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algn="just"/>
            <a:r>
              <a:rPr lang="en-GB" sz="2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cryogenic system of the HL-LHC IT String was successfully cooled (without magnets) for the first time to nominal operating temperatures, with stable Helium II conditions (1.9 K).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2949A8-3591-6F67-F862-F5FA076C3E38}"/>
              </a:ext>
            </a:extLst>
          </p:cNvPr>
          <p:cNvSpPr txBox="1"/>
          <p:nvPr/>
        </p:nvSpPr>
        <p:spPr>
          <a:xfrm>
            <a:off x="10034072" y="4892503"/>
            <a:ext cx="119295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11480">
              <a:spcAft>
                <a:spcPts val="600"/>
              </a:spcAft>
            </a:pPr>
            <a:r>
              <a:rPr lang="en-GB" sz="1620" kern="1200" dirty="0">
                <a:solidFill>
                  <a:srgbClr val="97979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CERN CDS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A person in a factory looking at a machine&#10;&#10;Description automatically generated">
            <a:extLst>
              <a:ext uri="{FF2B5EF4-FFF2-40B4-BE49-F238E27FC236}">
                <a16:creationId xmlns:a16="http://schemas.microsoft.com/office/drawing/2014/main" id="{5A27627A-0A2A-42BC-81DE-E223B8BE6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25" y="1962150"/>
            <a:ext cx="4907976" cy="327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75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5" name="Rectangle 6154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0FE6AA-F812-BA76-7DE2-E72E89EA3ADB}"/>
              </a:ext>
            </a:extLst>
          </p:cNvPr>
          <p:cNvSpPr txBox="1"/>
          <p:nvPr/>
        </p:nvSpPr>
        <p:spPr>
          <a:xfrm>
            <a:off x="841248" y="256032"/>
            <a:ext cx="10506456" cy="10149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57" name="Rectangle 6156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159" name="Rectangle 6158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A7D22B-B7CB-8180-B139-E386A2574F78}"/>
              </a:ext>
            </a:extLst>
          </p:cNvPr>
          <p:cNvSpPr txBox="1"/>
          <p:nvPr/>
        </p:nvSpPr>
        <p:spPr>
          <a:xfrm>
            <a:off x="865953" y="686241"/>
            <a:ext cx="70778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GLOBAL STATISTICS: 2024</a:t>
            </a:r>
          </a:p>
        </p:txBody>
      </p:sp>
      <p:pic>
        <p:nvPicPr>
          <p:cNvPr id="2" name="Picture 1" descr="A logo of a person holding a sign&#10;&#10;Description automatically generated">
            <a:extLst>
              <a:ext uri="{FF2B5EF4-FFF2-40B4-BE49-F238E27FC236}">
                <a16:creationId xmlns:a16="http://schemas.microsoft.com/office/drawing/2014/main" id="{07E12867-A7E7-4D4F-3E7C-C1AEE45D7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8072" y="2372588"/>
            <a:ext cx="914400" cy="914400"/>
          </a:xfrm>
          <a:prstGeom prst="rect">
            <a:avLst/>
          </a:prstGeom>
        </p:spPr>
      </p:pic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F6213155-D885-0E4F-CE6B-BCE13976D6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953" y="1782630"/>
            <a:ext cx="2502758" cy="3895344"/>
          </a:xfrm>
          <a:prstGeom prst="rect">
            <a:avLst/>
          </a:prstGeom>
        </p:spPr>
      </p:pic>
      <p:pic>
        <p:nvPicPr>
          <p:cNvPr id="4" name="Picture 3" descr="A screenshot of a diagram&#10;&#10;Description automatically generated">
            <a:extLst>
              <a:ext uri="{FF2B5EF4-FFF2-40B4-BE49-F238E27FC236}">
                <a16:creationId xmlns:a16="http://schemas.microsoft.com/office/drawing/2014/main" id="{5F34002A-42A7-A332-BA92-308BA6D9A1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9906" y="1793429"/>
            <a:ext cx="4068245" cy="38953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107043-3988-F067-E9D6-F5316FE4FF87}"/>
              </a:ext>
            </a:extLst>
          </p:cNvPr>
          <p:cNvSpPr txBox="1"/>
          <p:nvPr/>
        </p:nvSpPr>
        <p:spPr>
          <a:xfrm>
            <a:off x="785223" y="5714000"/>
            <a:ext cx="680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Progress Towards</a:t>
            </a:r>
          </a:p>
          <a:p>
            <a:r>
              <a:rPr lang="en-GB" dirty="0">
                <a:solidFill>
                  <a:schemeClr val="accent2"/>
                </a:solidFill>
              </a:rPr>
              <a:t>GENDER EQUALITY IN RESERCH &amp; INNOVATION 2024 Review</a:t>
            </a:r>
          </a:p>
          <a:p>
            <a:r>
              <a:rPr lang="en-GB" sz="1200" dirty="0">
                <a:solidFill>
                  <a:schemeClr val="accent2"/>
                </a:solidFill>
              </a:rPr>
              <a:t>https://</a:t>
            </a:r>
            <a:r>
              <a:rPr lang="en-GB" sz="1200" dirty="0" err="1">
                <a:solidFill>
                  <a:schemeClr val="accent2"/>
                </a:solidFill>
              </a:rPr>
              <a:t>assets.ctfassets.net</a:t>
            </a:r>
            <a:r>
              <a:rPr lang="en-GB" sz="1200" dirty="0">
                <a:solidFill>
                  <a:schemeClr val="accent2"/>
                </a:solidFill>
              </a:rPr>
              <a:t>/o78em1y1w4i4/3W1JKBd7ez41lAJKFWkB4l/29265cb67668b03d273015fc3bb83b54/Progress_Toward_Gender_Equality_in_Research___Innovation___2024_Review__2.pdf</a:t>
            </a:r>
          </a:p>
        </p:txBody>
      </p:sp>
      <p:pic>
        <p:nvPicPr>
          <p:cNvPr id="9" name="Picture 8" descr="A blue and red logo with text&#10;&#10;Description automatically generated">
            <a:extLst>
              <a:ext uri="{FF2B5EF4-FFF2-40B4-BE49-F238E27FC236}">
                <a16:creationId xmlns:a16="http://schemas.microsoft.com/office/drawing/2014/main" id="{486F441F-94BE-A42A-55BC-CC4ED54E91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8644" y="4568038"/>
            <a:ext cx="3519906" cy="2033930"/>
          </a:xfrm>
          <a:prstGeom prst="rect">
            <a:avLst/>
          </a:prstGeom>
        </p:spPr>
      </p:pic>
      <p:pic>
        <p:nvPicPr>
          <p:cNvPr id="19" name="Picture 18" descr="A close-up of a diagram&#10;&#10;Description automatically generated">
            <a:extLst>
              <a:ext uri="{FF2B5EF4-FFF2-40B4-BE49-F238E27FC236}">
                <a16:creationId xmlns:a16="http://schemas.microsoft.com/office/drawing/2014/main" id="{A88BB2F8-6A02-EBE2-618D-65316FA249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9346" y="1793429"/>
            <a:ext cx="2378536" cy="268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285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5" name="Rectangle 6154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0FE6AA-F812-BA76-7DE2-E72E89EA3ADB}"/>
              </a:ext>
            </a:extLst>
          </p:cNvPr>
          <p:cNvSpPr txBox="1"/>
          <p:nvPr/>
        </p:nvSpPr>
        <p:spPr>
          <a:xfrm>
            <a:off x="841248" y="256032"/>
            <a:ext cx="10506456" cy="10149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57" name="Rectangle 6156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159" name="Rectangle 6158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A7D22B-B7CB-8180-B139-E386A2574F78}"/>
              </a:ext>
            </a:extLst>
          </p:cNvPr>
          <p:cNvSpPr txBox="1"/>
          <p:nvPr/>
        </p:nvSpPr>
        <p:spPr>
          <a:xfrm>
            <a:off x="865953" y="410340"/>
            <a:ext cx="1050645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SPECIFIC STATISTICS</a:t>
            </a:r>
          </a:p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Participation of women in SMTF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21218A-76E1-185B-4853-BD564655D290}"/>
              </a:ext>
            </a:extLst>
          </p:cNvPr>
          <p:cNvSpPr txBox="1"/>
          <p:nvPr/>
        </p:nvSpPr>
        <p:spPr>
          <a:xfrm>
            <a:off x="429956" y="5966847"/>
            <a:ext cx="51160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Low  ( 4%) rate of annual staff renewal at CERN explains some of these numbers.</a:t>
            </a:r>
            <a:endParaRPr lang="en-GB" sz="2000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ED277AF-C26F-CCFD-846C-7DDB906807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2308868"/>
              </p:ext>
            </p:extLst>
          </p:nvPr>
        </p:nvGraphicFramePr>
        <p:xfrm>
          <a:off x="6091749" y="1799734"/>
          <a:ext cx="6031674" cy="3627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B16EB89-0DC5-3A14-9645-D81601EA41F6}"/>
              </a:ext>
            </a:extLst>
          </p:cNvPr>
          <p:cNvSpPr txBox="1"/>
          <p:nvPr/>
        </p:nvSpPr>
        <p:spPr>
          <a:xfrm>
            <a:off x="5889030" y="5904599"/>
            <a:ext cx="6031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the 3% of observed increase still 10 years to get to a gender equality!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8AF8176-5A23-85D5-08AA-743E268052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8154843"/>
              </p:ext>
            </p:extLst>
          </p:nvPr>
        </p:nvGraphicFramePr>
        <p:xfrm>
          <a:off x="93980" y="1758109"/>
          <a:ext cx="3370189" cy="2306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ABFF221-FB97-2940-91FE-C27E3B3E41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825777"/>
              </p:ext>
            </p:extLst>
          </p:nvPr>
        </p:nvGraphicFramePr>
        <p:xfrm>
          <a:off x="2158464" y="3111895"/>
          <a:ext cx="3833780" cy="2315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575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83044</TotalTime>
  <Words>773</Words>
  <Application>Microsoft Macintosh PowerPoint</Application>
  <PresentationFormat>Widescreen</PresentationFormat>
  <Paragraphs>82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ADLaM Display</vt:lpstr>
      <vt:lpstr>Aptos</vt:lpstr>
      <vt:lpstr>Aptos Display</vt:lpstr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Faces in CRYOGENICS in about 1890</vt:lpstr>
      <vt:lpstr>Faces in CRYOGENICS in 2024</vt:lpstr>
      <vt:lpstr>PowerPoint Presentation</vt:lpstr>
      <vt:lpstr>PowerPoint Presentation</vt:lpstr>
      <vt:lpstr>PowerPoint Presentation</vt:lpstr>
      <vt:lpstr>PowerPoint Presentation</vt:lpstr>
      <vt:lpstr>PROGRAM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Marta Bajko</dc:creator>
  <cp:lastModifiedBy>Marta Bajko</cp:lastModifiedBy>
  <cp:revision>77</cp:revision>
  <dcterms:created xsi:type="dcterms:W3CDTF">2024-06-13T06:14:19Z</dcterms:created>
  <dcterms:modified xsi:type="dcterms:W3CDTF">2025-04-02T23:19:52Z</dcterms:modified>
</cp:coreProperties>
</file>