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4"/>
  </p:notesMasterIdLst>
  <p:handoutMasterIdLst>
    <p:handoutMasterId r:id="rId35"/>
  </p:handoutMasterIdLst>
  <p:sldIdLst>
    <p:sldId id="256" r:id="rId5"/>
    <p:sldId id="489" r:id="rId6"/>
    <p:sldId id="490" r:id="rId7"/>
    <p:sldId id="492" r:id="rId8"/>
    <p:sldId id="491" r:id="rId9"/>
    <p:sldId id="327" r:id="rId10"/>
    <p:sldId id="260" r:id="rId11"/>
    <p:sldId id="843" r:id="rId12"/>
    <p:sldId id="849" r:id="rId13"/>
    <p:sldId id="844" r:id="rId14"/>
    <p:sldId id="853" r:id="rId15"/>
    <p:sldId id="845" r:id="rId16"/>
    <p:sldId id="846" r:id="rId17"/>
    <p:sldId id="848" r:id="rId18"/>
    <p:sldId id="852" r:id="rId19"/>
    <p:sldId id="847" r:id="rId20"/>
    <p:sldId id="856" r:id="rId21"/>
    <p:sldId id="531" r:id="rId22"/>
    <p:sldId id="328" r:id="rId23"/>
    <p:sldId id="497" r:id="rId24"/>
    <p:sldId id="355" r:id="rId25"/>
    <p:sldId id="357" r:id="rId26"/>
    <p:sldId id="459" r:id="rId27"/>
    <p:sldId id="516" r:id="rId28"/>
    <p:sldId id="857" r:id="rId29"/>
    <p:sldId id="850" r:id="rId30"/>
    <p:sldId id="839" r:id="rId31"/>
    <p:sldId id="842" r:id="rId32"/>
    <p:sldId id="841" r:id="rId33"/>
  </p:sldIdLst>
  <p:sldSz cx="9144000" cy="5143500" type="screen16x9"/>
  <p:notesSz cx="7315200" cy="96012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3B3BFF"/>
    <a:srgbClr val="DE551A"/>
    <a:srgbClr val="0072BD"/>
    <a:srgbClr val="D08796"/>
    <a:srgbClr val="E30613"/>
    <a:srgbClr val="00A79F"/>
    <a:srgbClr val="00B0F0"/>
    <a:srgbClr val="BF9F2B"/>
    <a:srgbClr val="DF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1" autoAdjust="0"/>
    <p:restoredTop sz="96837" autoAdjust="0"/>
  </p:normalViewPr>
  <p:slideViewPr>
    <p:cSldViewPr snapToGrid="0" snapToObjects="1" showGuides="1">
      <p:cViewPr varScale="1">
        <p:scale>
          <a:sx n="132" d="100"/>
          <a:sy n="132" d="100"/>
        </p:scale>
        <p:origin x="132" y="7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2" d="100"/>
          <a:sy n="92" d="100"/>
        </p:scale>
        <p:origin x="37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0354828910275103"/>
          <c:y val="0"/>
          <c:w val="0.42438490327597939"/>
          <c:h val="0.8469198707596026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DD3-47FB-AB77-357588644CD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DD3-47FB-AB77-357588644CD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DD3-47FB-AB77-357588644CD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DD3-47FB-AB77-357588644CD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DD3-47FB-AB77-357588644CD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DD3-47FB-AB77-357588644CD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DD3-47FB-AB77-357588644CD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DD3-47FB-AB77-357588644CD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DD3-47FB-AB77-357588644CDE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DD3-47FB-AB77-357588644CD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DD3-47FB-AB77-357588644CDE}"/>
              </c:ext>
            </c:extLst>
          </c:dPt>
          <c:cat>
            <c:strRef>
              <c:f>Sheet1!$A$1:$A$11</c:f>
              <c:strCache>
                <c:ptCount val="11"/>
                <c:pt idx="0">
                  <c:v>Swiss</c:v>
                </c:pt>
                <c:pt idx="1">
                  <c:v>Italian</c:v>
                </c:pt>
                <c:pt idx="2">
                  <c:v>French</c:v>
                </c:pt>
                <c:pt idx="3">
                  <c:v>Belgian</c:v>
                </c:pt>
                <c:pt idx="4">
                  <c:v>British</c:v>
                </c:pt>
                <c:pt idx="5">
                  <c:v>German</c:v>
                </c:pt>
                <c:pt idx="6">
                  <c:v>Spanish</c:v>
                </c:pt>
                <c:pt idx="7">
                  <c:v>Russian</c:v>
                </c:pt>
                <c:pt idx="8">
                  <c:v>Chinese</c:v>
                </c:pt>
                <c:pt idx="9">
                  <c:v>American</c:v>
                </c:pt>
                <c:pt idx="10">
                  <c:v>Others</c:v>
                </c:pt>
              </c:strCache>
            </c:strRef>
          </c:cat>
          <c:val>
            <c:numRef>
              <c:f>Sheet1!$B$1:$B$11</c:f>
              <c:numCache>
                <c:formatCode>General</c:formatCode>
                <c:ptCount val="11"/>
                <c:pt idx="0">
                  <c:v>75</c:v>
                </c:pt>
                <c:pt idx="1">
                  <c:v>40</c:v>
                </c:pt>
                <c:pt idx="2">
                  <c:v>21</c:v>
                </c:pt>
                <c:pt idx="3">
                  <c:v>7</c:v>
                </c:pt>
                <c:pt idx="4">
                  <c:v>7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2DD3-47FB-AB77-357588644C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07127928453388"/>
          <c:y val="0.85948259221861079"/>
          <c:w val="0.58891684035819047"/>
          <c:h val="0.131278329535853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01.04.2025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01/04/2025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431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de-DE">
                <a:latin typeface="Times" pitchFamily="-103" charset="0"/>
                <a:ea typeface="ＭＳ Ｐゴシック" pitchFamily="-103" charset="-128"/>
              </a:rPr>
              <a:t>Other conductor designs, e.g. Röbel based cables and CORC are still far from the threshold of 50kA / 12T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1pPr>
            <a:lvl2pPr marL="37931725" indent="-37474525"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2pPr>
            <a:lvl3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3pPr>
            <a:lvl4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4pPr>
            <a:lvl5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9pPr>
          </a:lstStyle>
          <a:p>
            <a:fld id="{EF60E8EA-74B5-4736-A2BD-843FC9904A19}" type="slidenum">
              <a:rPr lang="en-US" altLang="de-DE" sz="1200" baseline="0"/>
              <a:pPr/>
              <a:t>21</a:t>
            </a:fld>
            <a:endParaRPr lang="en-US" altLang="de-DE" sz="1200" baseline="0"/>
          </a:p>
        </p:txBody>
      </p:sp>
    </p:spTree>
    <p:extLst>
      <p:ext uri="{BB962C8B-B14F-4D97-AF65-F5344CB8AC3E}">
        <p14:creationId xmlns:p14="http://schemas.microsoft.com/office/powerpoint/2010/main" val="3536986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FA6E8D-A150-D843-A44B-9EE3F3CA70BC}" type="slidenum">
              <a:rPr lang="en-US">
                <a:latin typeface="Times" pitchFamily="-103" charset="0"/>
              </a:rPr>
              <a:pPr/>
              <a:t>27</a:t>
            </a:fld>
            <a:endParaRPr lang="en-US" dirty="0">
              <a:latin typeface="Times" pitchFamily="-103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dirty="0" err="1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Nicht</a:t>
            </a:r>
            <a:r>
              <a:rPr lang="en-GB" dirty="0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  <a:r>
              <a:rPr lang="en-GB" dirty="0" err="1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aktualisiert</a:t>
            </a:r>
            <a:r>
              <a:rPr lang="en-GB" dirty="0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0957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FA6E8D-A150-D843-A44B-9EE3F3CA70BC}" type="slidenum">
              <a:rPr lang="en-US">
                <a:latin typeface="Times" pitchFamily="-103" charset="0"/>
              </a:rPr>
              <a:pPr/>
              <a:t>28</a:t>
            </a:fld>
            <a:endParaRPr lang="en-US" dirty="0">
              <a:latin typeface="Times" pitchFamily="-103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dirty="0" err="1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Nicht</a:t>
            </a:r>
            <a:r>
              <a:rPr lang="en-GB" dirty="0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  <a:r>
              <a:rPr lang="en-GB" dirty="0" err="1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aktualisiert</a:t>
            </a:r>
            <a:r>
              <a:rPr lang="en-GB" dirty="0">
                <a:latin typeface="Times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5051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FA6E8D-A150-D843-A44B-9EE3F3CA70BC}" type="slidenum">
              <a:rPr lang="en-US">
                <a:latin typeface="Times" pitchFamily="-103" charset="0"/>
              </a:rPr>
              <a:pPr/>
              <a:t>29</a:t>
            </a:fld>
            <a:endParaRPr lang="en-US" dirty="0">
              <a:latin typeface="Times" pitchFamily="-103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dirty="0">
              <a:latin typeface="Times" pitchFamily="-103" charset="0"/>
              <a:ea typeface="ＭＳ Ｐゴシック" pitchFamily="-103" charset="-128"/>
              <a:cs typeface="ＭＳ Ｐゴシック" pitchFamily="-10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161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 txBox="1">
            <a:spLocks/>
          </p:cNvSpPr>
          <p:nvPr userDrawn="1"/>
        </p:nvSpPr>
        <p:spPr>
          <a:xfrm rot="16200000">
            <a:off x="-2055482" y="2581631"/>
            <a:ext cx="437194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SMTF – IDSM Workshop 2025</a:t>
            </a:r>
            <a:endParaRPr lang="en-US" sz="500" noProof="0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274529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685800" rtl="0" eaLnBrk="1" latinLnBrk="0" hangingPunct="1">
              <a:defRPr sz="7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Kamil Sedlak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943010" y="199940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Villigen, Juli 4. 2005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8DE4A-5B12-AC47-B736-5DCF7DEEA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89ABE-CDCD-6A01-C8B2-0DF7DEA11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07" y="1"/>
            <a:ext cx="8269793" cy="531746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1752A-21CE-8B42-027C-E273F2AB58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/>
              <a:t>Basil P. DUVAL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B0CC59-9D17-1FCE-732D-ED50A4B4EE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915" y="712311"/>
            <a:ext cx="8156772" cy="4204281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F43B6A4-A248-146C-0AC7-E7247264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9824" y="173376"/>
            <a:ext cx="364680" cy="22231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pPr algn="r"/>
            <a:fld id="{E1E1CD7C-2161-7D43-862E-CE4C333CD873}" type="slidenum">
              <a:rPr lang="en-GB" smtClean="0"/>
              <a:pPr algn="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887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Swiss Plasma Center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Ambrogio Fasoli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590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z="700" dirty="0"/>
              <a:t>SMTF – IDSM Workshop 2025</a:t>
            </a:r>
            <a:endParaRPr lang="en-US" sz="400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  <p:sldLayoutId id="2147483668" r:id="rId4"/>
    <p:sldLayoutId id="2147483669" r:id="rId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180" y="0"/>
            <a:ext cx="7731820" cy="5144400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7133" y="9634"/>
            <a:ext cx="3086867" cy="1002958"/>
          </a:xfrm>
        </p:spPr>
        <p:txBody>
          <a:bodyPr>
            <a:noAutofit/>
          </a:bodyPr>
          <a:lstStyle/>
          <a:p>
            <a:pPr algn="ctr"/>
            <a:r>
              <a:rPr lang="en-US" sz="3100" dirty="0"/>
              <a:t>Introduction and Welcome EPFL-SPC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57133" y="1326717"/>
            <a:ext cx="1343985" cy="398813"/>
          </a:xfrm>
        </p:spPr>
        <p:txBody>
          <a:bodyPr lIns="90000"/>
          <a:lstStyle/>
          <a:p>
            <a:pPr>
              <a:spcBef>
                <a:spcPts val="1200"/>
              </a:spcBef>
            </a:pPr>
            <a:r>
              <a:rPr lang="en-US" sz="1400" b="1" dirty="0"/>
              <a:t>April 2, 2025</a:t>
            </a:r>
            <a:endParaRPr lang="fr-FR" sz="1400" b="1" dirty="0"/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4572000" y="993948"/>
            <a:ext cx="1503544" cy="332769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rmAutofit fontScale="92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400" b="1" dirty="0"/>
              <a:t>Kamil Sedlak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6571" y="92121"/>
            <a:ext cx="5882723" cy="533388"/>
          </a:xfrm>
        </p:spPr>
        <p:txBody>
          <a:bodyPr>
            <a:normAutofit fontScale="90000"/>
          </a:bodyPr>
          <a:lstStyle/>
          <a:p>
            <a:r>
              <a:rPr lang="en-US" dirty="0"/>
              <a:t>SULTAN Test Facility – DC Field up to 10.9 T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B75A34-0168-A032-A000-69E17DE80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885" y="625509"/>
            <a:ext cx="6941600" cy="4576136"/>
          </a:xfrm>
          <a:prstGeom prst="rect">
            <a:avLst/>
          </a:prstGeom>
        </p:spPr>
      </p:pic>
      <p:pic>
        <p:nvPicPr>
          <p:cNvPr id="4" name="Picture 3" descr="A group of people standing on a large machine&#10;&#10;AI-generated content may be incorrect.">
            <a:extLst>
              <a:ext uri="{FF2B5EF4-FFF2-40B4-BE49-F238E27FC236}">
                <a16:creationId xmlns:a16="http://schemas.microsoft.com/office/drawing/2014/main" id="{6BF80384-B292-36AD-B9BC-14587CA97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913" y="491588"/>
            <a:ext cx="1558401" cy="218176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231B095-81EC-55FF-FBF7-A8B37F0720E7}"/>
              </a:ext>
            </a:extLst>
          </p:cNvPr>
          <p:cNvCxnSpPr/>
          <p:nvPr/>
        </p:nvCxnSpPr>
        <p:spPr>
          <a:xfrm flipV="1">
            <a:off x="2351314" y="1422400"/>
            <a:ext cx="515257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A8175A-04C5-8E0E-360F-F0DFBB064A1B}"/>
              </a:ext>
            </a:extLst>
          </p:cNvPr>
          <p:cNvCxnSpPr>
            <a:cxnSpLocks/>
          </p:cNvCxnSpPr>
          <p:nvPr/>
        </p:nvCxnSpPr>
        <p:spPr>
          <a:xfrm>
            <a:off x="2235200" y="2314200"/>
            <a:ext cx="312057" cy="3591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FA71BD5-39DB-994B-070F-9C0CFAA486BA}"/>
              </a:ext>
            </a:extLst>
          </p:cNvPr>
          <p:cNvCxnSpPr>
            <a:cxnSpLocks/>
          </p:cNvCxnSpPr>
          <p:nvPr/>
        </p:nvCxnSpPr>
        <p:spPr>
          <a:xfrm>
            <a:off x="3940629" y="2156828"/>
            <a:ext cx="870857" cy="104357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041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470" y="92121"/>
            <a:ext cx="5647009" cy="533388"/>
          </a:xfrm>
        </p:spPr>
        <p:txBody>
          <a:bodyPr/>
          <a:lstStyle/>
          <a:p>
            <a:r>
              <a:rPr lang="cs-CZ" dirty="0"/>
              <a:t>AC</a:t>
            </a:r>
            <a:r>
              <a:rPr lang="en-US" dirty="0"/>
              <a:t> Loss Measurements</a:t>
            </a:r>
            <a:r>
              <a:rPr lang="cs-CZ" dirty="0"/>
              <a:t> in </a:t>
            </a:r>
            <a:r>
              <a:rPr lang="en-US" dirty="0"/>
              <a:t>SULTAN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AA28FC-4E9F-FF1F-E94C-344A24EE0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798" y="750556"/>
            <a:ext cx="3193961" cy="4202349"/>
          </a:xfrm>
          <a:prstGeom prst="rect">
            <a:avLst/>
          </a:prstGeom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0316D77F-72A0-A3E0-B00E-DA3CBAA08DB7}"/>
              </a:ext>
            </a:extLst>
          </p:cNvPr>
          <p:cNvSpPr txBox="1">
            <a:spLocks/>
          </p:cNvSpPr>
          <p:nvPr/>
        </p:nvSpPr>
        <p:spPr>
          <a:xfrm>
            <a:off x="4336280" y="717630"/>
            <a:ext cx="4385689" cy="414465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  <a:p>
            <a:pPr marL="176213" indent="-176213"/>
            <a:r>
              <a:rPr lang="en-US" sz="1600" dirty="0"/>
              <a:t>AC sinusoidal field:</a:t>
            </a:r>
          </a:p>
          <a:p>
            <a:pPr marL="519113" lvl="1" indent="-176213"/>
            <a:r>
              <a:rPr lang="en-US" dirty="0"/>
              <a:t>Frequency 0.2 – 10 Hz</a:t>
            </a:r>
          </a:p>
          <a:p>
            <a:pPr marL="519113" lvl="1" indent="-176213"/>
            <a:r>
              <a:rPr lang="en-US" dirty="0"/>
              <a:t>Max. field amplitude 0.4 T</a:t>
            </a:r>
          </a:p>
          <a:p>
            <a:pPr marL="176213" indent="-176213"/>
            <a:r>
              <a:rPr lang="en-US" sz="1600" dirty="0"/>
              <a:t>Pulse mode:</a:t>
            </a:r>
          </a:p>
          <a:p>
            <a:pPr marL="519113" lvl="1" indent="-176213"/>
            <a:r>
              <a:rPr lang="en-US" dirty="0"/>
              <a:t>Pulse duration: 40 </a:t>
            </a:r>
            <a:r>
              <a:rPr lang="en-US" dirty="0" err="1"/>
              <a:t>ms</a:t>
            </a:r>
            <a:r>
              <a:rPr lang="en-US" dirty="0"/>
              <a:t> – 130 </a:t>
            </a:r>
            <a:r>
              <a:rPr lang="en-US" dirty="0" err="1"/>
              <a:t>ms</a:t>
            </a:r>
            <a:r>
              <a:rPr lang="en-US" dirty="0"/>
              <a:t> </a:t>
            </a:r>
          </a:p>
          <a:p>
            <a:pPr marL="519113" lvl="1" indent="-176213"/>
            <a:r>
              <a:rPr lang="en-US" dirty="0"/>
              <a:t>Amplitude: up to 4 T (130 </a:t>
            </a:r>
            <a:r>
              <a:rPr lang="en-US" dirty="0" err="1"/>
              <a:t>ms</a:t>
            </a:r>
            <a:r>
              <a:rPr lang="en-US" dirty="0"/>
              <a:t>) or up to 1.3 T (40 </a:t>
            </a:r>
            <a:r>
              <a:rPr lang="en-US" dirty="0" err="1"/>
              <a:t>ms</a:t>
            </a:r>
            <a:r>
              <a:rPr lang="en-US" dirty="0"/>
              <a:t>)</a:t>
            </a:r>
          </a:p>
          <a:p>
            <a:pPr marL="519113" lvl="1" indent="-176213"/>
            <a:r>
              <a:rPr lang="en-US" dirty="0"/>
              <a:t>Sinusoidal, trapezoidal, triangular</a:t>
            </a:r>
          </a:p>
          <a:p>
            <a:pPr marL="176213" indent="-176213"/>
            <a:endParaRPr lang="en-US" sz="1600" dirty="0"/>
          </a:p>
          <a:p>
            <a:pPr marL="176213" indent="-176213"/>
            <a:endParaRPr lang="en-US" sz="1600" dirty="0"/>
          </a:p>
          <a:p>
            <a:pPr marL="176213" indent="-176213"/>
            <a:r>
              <a:rPr lang="en-US" sz="1600" dirty="0"/>
              <a:t>Effective field length: 390 mm</a:t>
            </a:r>
          </a:p>
          <a:p>
            <a:pPr marL="176213" indent="-176213"/>
            <a:r>
              <a:rPr lang="en-US" sz="1600" dirty="0"/>
              <a:t>Re-cooling time after a test: a few minutes</a:t>
            </a:r>
          </a:p>
        </p:txBody>
      </p:sp>
    </p:spTree>
    <p:extLst>
      <p:ext uri="{BB962C8B-B14F-4D97-AF65-F5344CB8AC3E}">
        <p14:creationId xmlns:p14="http://schemas.microsoft.com/office/powerpoint/2010/main" val="1386807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standing next to a machine&#10;&#10;AI-generated content may be incorrect.">
            <a:extLst>
              <a:ext uri="{FF2B5EF4-FFF2-40B4-BE49-F238E27FC236}">
                <a16:creationId xmlns:a16="http://schemas.microsoft.com/office/drawing/2014/main" id="{CEBE4F47-9613-EC47-7062-F633E15FF0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911"/>
          <a:stretch/>
        </p:blipFill>
        <p:spPr>
          <a:xfrm>
            <a:off x="0" y="0"/>
            <a:ext cx="3126119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7679" y="184242"/>
            <a:ext cx="5211616" cy="533388"/>
          </a:xfrm>
        </p:spPr>
        <p:txBody>
          <a:bodyPr>
            <a:normAutofit/>
          </a:bodyPr>
          <a:lstStyle/>
          <a:p>
            <a:r>
              <a:rPr lang="en-US" dirty="0"/>
              <a:t>Tests in SULTAN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3537679" y="2648857"/>
            <a:ext cx="4888302" cy="221902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Possible use of the SULTAN/EDIPO test facilities:</a:t>
            </a:r>
          </a:p>
          <a:p>
            <a:r>
              <a:rPr lang="en-US" sz="1600" dirty="0"/>
              <a:t>Test of superconducting cables for fusion magnets (ITER, EU DEMO, CFS, BEST, CFETR, DTT, …) up to 85 kA.</a:t>
            </a:r>
          </a:p>
          <a:p>
            <a:r>
              <a:rPr lang="en-US" sz="1600" dirty="0"/>
              <a:t>Test of joints (fusion and accelerator cables).</a:t>
            </a:r>
          </a:p>
          <a:p>
            <a:r>
              <a:rPr lang="en-US" sz="1600" dirty="0"/>
              <a:t>Quench experiments (only up to 15 kA).</a:t>
            </a:r>
          </a:p>
          <a:p>
            <a:r>
              <a:rPr lang="en-US" sz="1600" dirty="0"/>
              <a:t>Test of sub-size accelerator coils (e.g. Feather HTS magnets for CERN).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CE14650-D8E9-203B-A415-8224969B8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132685"/>
              </p:ext>
            </p:extLst>
          </p:nvPr>
        </p:nvGraphicFramePr>
        <p:xfrm>
          <a:off x="3713136" y="803900"/>
          <a:ext cx="4203700" cy="15830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9118">
                  <a:extLst>
                    <a:ext uri="{9D8B030D-6E8A-4147-A177-3AD203B41FA5}">
                      <a16:colId xmlns:a16="http://schemas.microsoft.com/office/drawing/2014/main" val="3254233399"/>
                    </a:ext>
                  </a:extLst>
                </a:gridCol>
                <a:gridCol w="1332494">
                  <a:extLst>
                    <a:ext uri="{9D8B030D-6E8A-4147-A177-3AD203B41FA5}">
                      <a16:colId xmlns:a16="http://schemas.microsoft.com/office/drawing/2014/main" val="1479360116"/>
                    </a:ext>
                  </a:extLst>
                </a:gridCol>
                <a:gridCol w="1472088">
                  <a:extLst>
                    <a:ext uri="{9D8B030D-6E8A-4147-A177-3AD203B41FA5}">
                      <a16:colId xmlns:a16="http://schemas.microsoft.com/office/drawing/2014/main" val="2232066570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SULTAN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EDIPO II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9697147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status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in operation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to be upgraded after accident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448934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Matnetic field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 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 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5050857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Sample space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94x144 mm</a:t>
                      </a:r>
                      <a:r>
                        <a:rPr lang="en-US" sz="1600" u="none" strike="noStrike" baseline="30000" dirty="0">
                          <a:effectLst/>
                        </a:rPr>
                        <a:t>2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144x144 mm</a:t>
                      </a:r>
                      <a:r>
                        <a:rPr lang="en-US" sz="1600" u="none" strike="noStrike" baseline="30000" dirty="0">
                          <a:effectLst/>
                        </a:rPr>
                        <a:t>2</a:t>
                      </a:r>
                      <a:endParaRPr lang="en-US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4918778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Temperature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4.5-50 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4.5-50 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61286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007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rmAutofit/>
          </a:bodyPr>
          <a:lstStyle/>
          <a:p>
            <a:r>
              <a:rPr lang="en-US" sz="2500" dirty="0"/>
              <a:t>Tests with Superconducting Transformer</a:t>
            </a:r>
            <a:endParaRPr lang="en-GB" sz="2500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706816" y="717630"/>
            <a:ext cx="4554614" cy="414465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Currents up to ~85 kA.</a:t>
            </a:r>
          </a:p>
          <a:p>
            <a:pPr marL="176213" indent="-176213"/>
            <a:r>
              <a:rPr lang="en-US" sz="1600" dirty="0"/>
              <a:t>With a small resistance (a few n</a:t>
            </a:r>
            <a:r>
              <a:rPr lang="el-GR" sz="1600" dirty="0"/>
              <a:t>Ω</a:t>
            </a:r>
            <a:r>
              <a:rPr lang="en-US" sz="1600" dirty="0"/>
              <a:t>) in the sample (due to the joints), the test duration can be up to an hour – very precise measurement of I</a:t>
            </a:r>
            <a:r>
              <a:rPr lang="en-US" sz="1600" baseline="-25000" dirty="0"/>
              <a:t>C</a:t>
            </a:r>
            <a:r>
              <a:rPr lang="en-US" sz="1600" dirty="0"/>
              <a:t> or T</a:t>
            </a:r>
            <a:r>
              <a:rPr lang="en-US" sz="1600" baseline="-25000" dirty="0"/>
              <a:t>CS</a:t>
            </a:r>
            <a:r>
              <a:rPr lang="en-US" sz="1600" dirty="0"/>
              <a:t>.</a:t>
            </a:r>
          </a:p>
          <a:p>
            <a:pPr marL="176213" indent="-176213"/>
            <a:r>
              <a:rPr lang="en-US" sz="1600" dirty="0"/>
              <a:t>When the resistance is larger than a few n</a:t>
            </a:r>
            <a:r>
              <a:rPr lang="el-GR" sz="1600" dirty="0"/>
              <a:t>Ω</a:t>
            </a:r>
            <a:r>
              <a:rPr lang="en-US" sz="1600" dirty="0"/>
              <a:t>, the test duration can get severely limited </a:t>
            </a:r>
            <a:r>
              <a:rPr lang="en-US" sz="1600" dirty="0">
                <a:sym typeface="Wingdings" panose="05000000000000000000" pitchFamily="2" charset="2"/>
              </a:rPr>
              <a:t> also the measurement precision is reduced.</a:t>
            </a:r>
          </a:p>
          <a:p>
            <a:pPr marL="176213" indent="-176213"/>
            <a:r>
              <a:rPr lang="en-US" sz="1600" dirty="0">
                <a:sym typeface="Wingdings" panose="05000000000000000000" pitchFamily="2" charset="2"/>
              </a:rPr>
              <a:t>In case of quench  “high” resistance in the sample leads to an immediate current switch off.</a:t>
            </a:r>
          </a:p>
          <a:p>
            <a:pPr marL="519113" lvl="1" indent="-176213"/>
            <a:r>
              <a:rPr lang="en-US" sz="1500" dirty="0">
                <a:sym typeface="Wingdings" panose="05000000000000000000" pitchFamily="2" charset="2"/>
              </a:rPr>
              <a:t>Measurements can be done until quench, and the quench evolution cannot be studied.</a:t>
            </a:r>
          </a:p>
          <a:p>
            <a:pPr marL="176213" indent="-176213"/>
            <a:r>
              <a:rPr lang="en-US" sz="1600" dirty="0">
                <a:sym typeface="Wingdings" panose="05000000000000000000" pitchFamily="2" charset="2"/>
              </a:rPr>
              <a:t>Typical tests: I</a:t>
            </a:r>
            <a:r>
              <a:rPr lang="en-US" sz="1600" baseline="-25000" dirty="0">
                <a:sym typeface="Wingdings" panose="05000000000000000000" pitchFamily="2" charset="2"/>
              </a:rPr>
              <a:t>C</a:t>
            </a:r>
            <a:r>
              <a:rPr lang="en-US" sz="1600" dirty="0">
                <a:sym typeface="Wingdings" panose="05000000000000000000" pitchFamily="2" charset="2"/>
              </a:rPr>
              <a:t>, T</a:t>
            </a:r>
            <a:r>
              <a:rPr lang="en-US" sz="1600" baseline="-25000" dirty="0">
                <a:sym typeface="Wingdings" panose="05000000000000000000" pitchFamily="2" charset="2"/>
              </a:rPr>
              <a:t>CS</a:t>
            </a:r>
            <a:r>
              <a:rPr lang="en-US" sz="1600" dirty="0">
                <a:sym typeface="Wingdings" panose="05000000000000000000" pitchFamily="2" charset="2"/>
              </a:rPr>
              <a:t>, effect of electromagnetic and thermal cycles on the sample performance, AC loss, MQE.</a:t>
            </a:r>
            <a:endParaRPr lang="en-US" sz="1600" dirty="0"/>
          </a:p>
        </p:txBody>
      </p:sp>
      <p:pic>
        <p:nvPicPr>
          <p:cNvPr id="6" name="Picture 5" descr="Men working on a machine&#10;&#10;AI-generated content may be incorrect.">
            <a:extLst>
              <a:ext uri="{FF2B5EF4-FFF2-40B4-BE49-F238E27FC236}">
                <a16:creationId xmlns:a16="http://schemas.microsoft.com/office/drawing/2014/main" id="{24B72687-EA24-9EC0-BFEC-4A0E17F9E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506" y="-699"/>
            <a:ext cx="3473494" cy="2481811"/>
          </a:xfrm>
          <a:prstGeom prst="rect">
            <a:avLst/>
          </a:prstGeom>
        </p:spPr>
      </p:pic>
      <p:pic>
        <p:nvPicPr>
          <p:cNvPr id="10" name="Picture 9" descr="Two men working on a machine&#10;&#10;AI-generated content may be incorrect.">
            <a:extLst>
              <a:ext uri="{FF2B5EF4-FFF2-40B4-BE49-F238E27FC236}">
                <a16:creationId xmlns:a16="http://schemas.microsoft.com/office/drawing/2014/main" id="{F3A65B94-147C-E4B2-A566-EE757860F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0507" y="2661690"/>
            <a:ext cx="3473493" cy="248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36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rmAutofit/>
          </a:bodyPr>
          <a:lstStyle/>
          <a:p>
            <a:r>
              <a:rPr lang="en-US" dirty="0"/>
              <a:t>Tests of HTS Samples Using the Transformer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706815" y="2130312"/>
            <a:ext cx="7780533" cy="273197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Currents theoretically up to ~85 kA, in practice usually less due to higher overall resistance of the sample.</a:t>
            </a:r>
          </a:p>
          <a:p>
            <a:pPr marL="176213" indent="-176213"/>
            <a:r>
              <a:rPr lang="en-US" sz="1600" dirty="0"/>
              <a:t>An HTS Adaptor must be inserted as an interface between the HTS sample and the superconducting transformer (made of </a:t>
            </a:r>
            <a:r>
              <a:rPr lang="en-US" sz="1600" dirty="0" err="1"/>
              <a:t>NbTi</a:t>
            </a:r>
            <a:r>
              <a:rPr lang="en-US" sz="1600" dirty="0"/>
              <a:t>). The adaptor made of HTS tapes can carry current up to 100 kA, but has a low heat conductivity </a:t>
            </a:r>
            <a:r>
              <a:rPr lang="en-US" sz="1600" dirty="0">
                <a:sym typeface="Wingdings" panose="05000000000000000000" pitchFamily="2" charset="2"/>
              </a:rPr>
              <a:t> it allows us to keep the temperature of the terminals attached to the transformer low (&lt;8 K), while the sample temperature can reach up to 50 K.</a:t>
            </a:r>
          </a:p>
          <a:p>
            <a:pPr marL="176213" indent="-176213"/>
            <a:r>
              <a:rPr lang="en-US" sz="1600" dirty="0">
                <a:sym typeface="Wingdings" panose="05000000000000000000" pitchFamily="2" charset="2"/>
              </a:rPr>
              <a:t>In addition, a recuperating heat exchanger preheats the cold helium (4.5 K) coming from the </a:t>
            </a:r>
            <a:r>
              <a:rPr lang="en-US" sz="1600" dirty="0" err="1">
                <a:sym typeface="Wingdings" panose="05000000000000000000" pitchFamily="2" charset="2"/>
              </a:rPr>
              <a:t>cryoplant</a:t>
            </a:r>
            <a:r>
              <a:rPr lang="en-US" sz="1600" dirty="0">
                <a:sym typeface="Wingdings" panose="05000000000000000000" pitchFamily="2" charset="2"/>
              </a:rPr>
              <a:t> to a higher temperature (up to 50 K), and at the same time pre-cools the warm helium coming from the sample to lower temperature manageable by the </a:t>
            </a:r>
            <a:r>
              <a:rPr lang="en-US" sz="1600" dirty="0" err="1">
                <a:sym typeface="Wingdings" panose="05000000000000000000" pitchFamily="2" charset="2"/>
              </a:rPr>
              <a:t>cryoplant</a:t>
            </a:r>
            <a:r>
              <a:rPr lang="en-US" sz="1600" dirty="0">
                <a:sym typeface="Wingdings" panose="05000000000000000000" pitchFamily="2" charset="2"/>
              </a:rPr>
              <a:t>.</a:t>
            </a:r>
            <a:endParaRPr lang="en-US" sz="1600" dirty="0"/>
          </a:p>
          <a:p>
            <a:pPr marL="176213" indent="-176213"/>
            <a:endParaRPr lang="en-US" sz="16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13C8FC-DBE6-A865-7A9F-F65A43754AC3}"/>
              </a:ext>
            </a:extLst>
          </p:cNvPr>
          <p:cNvGrpSpPr/>
          <p:nvPr/>
        </p:nvGrpSpPr>
        <p:grpSpPr>
          <a:xfrm>
            <a:off x="557113" y="526345"/>
            <a:ext cx="8192182" cy="1166297"/>
            <a:chOff x="557113" y="883887"/>
            <a:chExt cx="8192182" cy="116629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9BAB9A6-B331-865F-B23D-74B7CC204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113" y="1145143"/>
              <a:ext cx="8192182" cy="700793"/>
            </a:xfrm>
            <a:prstGeom prst="rect">
              <a:avLst/>
            </a:prstGeom>
          </p:spPr>
        </p:pic>
        <p:sp>
          <p:nvSpPr>
            <p:cNvPr id="7" name="TextBox 1008">
              <a:extLst>
                <a:ext uri="{FF2B5EF4-FFF2-40B4-BE49-F238E27FC236}">
                  <a16:creationId xmlns:a16="http://schemas.microsoft.com/office/drawing/2014/main" id="{AB9C0619-50FA-6164-CD8F-707502169E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0" y="1587191"/>
              <a:ext cx="1413541" cy="307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9" tIns="45715" rIns="91429" bIns="45715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45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9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9525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CH" altLang="de-DE" sz="14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Left – NTNT</a:t>
              </a:r>
            </a:p>
          </p:txBody>
        </p:sp>
        <p:sp>
          <p:nvSpPr>
            <p:cNvPr id="8" name="TextBox 1008">
              <a:extLst>
                <a:ext uri="{FF2B5EF4-FFF2-40B4-BE49-F238E27FC236}">
                  <a16:creationId xmlns:a16="http://schemas.microsoft.com/office/drawing/2014/main" id="{821503A7-958B-C483-16B4-ABB0A314FC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0" y="1109494"/>
              <a:ext cx="1549742" cy="307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9" tIns="45715" rIns="91429" bIns="45715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45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9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9525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CH" altLang="de-DE" sz="140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Right – ASTRA</a:t>
              </a:r>
            </a:p>
          </p:txBody>
        </p:sp>
        <p:sp>
          <p:nvSpPr>
            <p:cNvPr id="9" name="TextBox 1008">
              <a:extLst>
                <a:ext uri="{FF2B5EF4-FFF2-40B4-BE49-F238E27FC236}">
                  <a16:creationId xmlns:a16="http://schemas.microsoft.com/office/drawing/2014/main" id="{B3CC9509-735D-EF46-1216-33483674B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075" y="1346010"/>
              <a:ext cx="1314038" cy="307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9" tIns="45715" rIns="91429" bIns="45715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45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9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9525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CH" altLang="de-DE" sz="14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HTS </a:t>
              </a:r>
              <a:r>
                <a:rPr lang="de-CH" altLang="de-DE" sz="1400" i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adaptor</a:t>
              </a:r>
              <a:endParaRPr lang="de-CH" altLang="de-DE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804F796-897C-990E-2AB2-109F0B181B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83596" y="1164584"/>
              <a:ext cx="0" cy="88384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dash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0780A32-B248-52AF-4D49-7639472BEF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5590" y="1164584"/>
              <a:ext cx="0" cy="88560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3" name="Line 33">
              <a:extLst>
                <a:ext uri="{FF2B5EF4-FFF2-40B4-BE49-F238E27FC236}">
                  <a16:creationId xmlns:a16="http://schemas.microsoft.com/office/drawing/2014/main" id="{D2B04929-ECA5-C26E-3BDC-81D1BA9EA6E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6685414" y="1977693"/>
              <a:ext cx="1929934" cy="0"/>
            </a:xfrm>
            <a:prstGeom prst="line">
              <a:avLst/>
            </a:prstGeom>
            <a:noFill/>
            <a:ln w="3175">
              <a:solidFill>
                <a:sysClr val="windowText" lastClr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lIns="91429" tIns="45715" rIns="91429" bIns="45715"/>
            <a:lstStyle/>
            <a:p>
              <a:pPr marL="0" marR="0" lvl="0" indent="0" defTabSz="127952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8EBE917-05B4-BB51-05C3-46D718D495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15348" y="1164584"/>
              <a:ext cx="0" cy="88560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5" name="Line 33">
              <a:extLst>
                <a:ext uri="{FF2B5EF4-FFF2-40B4-BE49-F238E27FC236}">
                  <a16:creationId xmlns:a16="http://schemas.microsoft.com/office/drawing/2014/main" id="{C9F3F6C1-FEA5-833C-35E7-9AE60E2E03D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633421" y="1977693"/>
              <a:ext cx="6049825" cy="0"/>
            </a:xfrm>
            <a:prstGeom prst="line">
              <a:avLst/>
            </a:prstGeom>
            <a:noFill/>
            <a:ln w="3175">
              <a:solidFill>
                <a:sysClr val="windowText" lastClr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lIns="91429" tIns="45715" rIns="91429" bIns="45715"/>
            <a:lstStyle/>
            <a:p>
              <a:pPr marL="0" marR="0" lvl="0" indent="0" defTabSz="127952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46">
              <a:extLst>
                <a:ext uri="{FF2B5EF4-FFF2-40B4-BE49-F238E27FC236}">
                  <a16:creationId xmlns:a16="http://schemas.microsoft.com/office/drawing/2014/main" id="{747619F7-EE76-A5B6-DF0B-76FF1BC39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3078" y="883887"/>
              <a:ext cx="1322266" cy="3077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29" tIns="45715" rIns="104730" bIns="45715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45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9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de-CH" alt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Field center</a:t>
              </a:r>
            </a:p>
          </p:txBody>
        </p:sp>
        <p:sp>
          <p:nvSpPr>
            <p:cNvPr id="17" name="Text Box 37">
              <a:extLst>
                <a:ext uri="{FF2B5EF4-FFF2-40B4-BE49-F238E27FC236}">
                  <a16:creationId xmlns:a16="http://schemas.microsoft.com/office/drawing/2014/main" id="{3ACEBF23-1134-1711-3FB4-149E6B34FBF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37406" y="1787061"/>
              <a:ext cx="604255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45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9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1279525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de-DE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2555</a:t>
              </a:r>
              <a:endParaRPr lang="en-US" altLang="de-DE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 Box 37">
              <a:extLst>
                <a:ext uri="{FF2B5EF4-FFF2-40B4-BE49-F238E27FC236}">
                  <a16:creationId xmlns:a16="http://schemas.microsoft.com/office/drawing/2014/main" id="{3B26FF23-7408-C847-17DC-3AF77027A61A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681781" y="1787061"/>
              <a:ext cx="1933566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45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39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1279525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de-DE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790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0523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rmAutofit/>
          </a:bodyPr>
          <a:lstStyle/>
          <a:p>
            <a:r>
              <a:rPr lang="en-US" dirty="0"/>
              <a:t>HTS Adapt</a:t>
            </a:r>
            <a:r>
              <a:rPr lang="cs-CZ" dirty="0"/>
              <a:t>o</a:t>
            </a:r>
            <a:r>
              <a:rPr lang="en-US" dirty="0"/>
              <a:t>r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EBF4D9-4922-8D39-FA6C-BB338AC0F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11" y="2601338"/>
            <a:ext cx="5692462" cy="25421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E40C4D5-869E-BBF9-1F03-BF2C5B7EE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889" y="644646"/>
            <a:ext cx="6181251" cy="192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555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rmAutofit/>
          </a:bodyPr>
          <a:lstStyle/>
          <a:p>
            <a:r>
              <a:rPr lang="en-US" dirty="0"/>
              <a:t>Tests with a Power Supply – Quench Studies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632301" y="723902"/>
            <a:ext cx="2631665" cy="422908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lnSpc>
                <a:spcPct val="100000"/>
              </a:lnSpc>
            </a:pPr>
            <a:r>
              <a:rPr lang="en-US" sz="1500" dirty="0"/>
              <a:t>A sample holder replaces the transformer.</a:t>
            </a:r>
          </a:p>
          <a:p>
            <a:pPr marL="176213" indent="-176213">
              <a:lnSpc>
                <a:spcPct val="100000"/>
              </a:lnSpc>
            </a:pPr>
            <a:r>
              <a:rPr lang="en-US" sz="1500" dirty="0"/>
              <a:t>The current is provided by a direct power supply. It is limited to 15 kA.</a:t>
            </a:r>
          </a:p>
          <a:p>
            <a:pPr marL="176213" indent="-176213">
              <a:lnSpc>
                <a:spcPct val="100000"/>
              </a:lnSpc>
            </a:pPr>
            <a:r>
              <a:rPr lang="en-US" sz="1500" dirty="0"/>
              <a:t>The current can be maintained also in the resistive sample. Maximum voltage over the sample is a few V.</a:t>
            </a:r>
          </a:p>
          <a:p>
            <a:pPr marL="176213" indent="-176213">
              <a:lnSpc>
                <a:spcPct val="100000"/>
              </a:lnSpc>
            </a:pPr>
            <a:r>
              <a:rPr lang="en-US" sz="1500" dirty="0"/>
              <a:t>In the Quench experiments, temperature over 200 K could be reached, allowing us to study the quench evolution in HTS samples.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500" dirty="0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C2E145F0-0542-289D-53BA-5F6A65237E1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5" t="12061" r="45457" b="6760"/>
          <a:stretch/>
        </p:blipFill>
        <p:spPr bwMode="auto">
          <a:xfrm>
            <a:off x="6131381" y="788607"/>
            <a:ext cx="2322257" cy="3953786"/>
          </a:xfrm>
          <a:prstGeom prst="rect">
            <a:avLst/>
          </a:prstGeom>
          <a:noFill/>
        </p:spPr>
      </p:pic>
      <p:pic>
        <p:nvPicPr>
          <p:cNvPr id="8" name="Picture 12" descr="IMG_3979.JPG">
            <a:extLst>
              <a:ext uri="{FF2B5EF4-FFF2-40B4-BE49-F238E27FC236}">
                <a16:creationId xmlns:a16="http://schemas.microsoft.com/office/drawing/2014/main" id="{88167B8B-92A9-97F1-4CC5-177D1D895E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2092727" y="2090044"/>
            <a:ext cx="3604431" cy="1063827"/>
          </a:xfrm>
          <a:prstGeom prst="rect">
            <a:avLst/>
          </a:prstGeom>
        </p:spPr>
      </p:pic>
      <p:pic>
        <p:nvPicPr>
          <p:cNvPr id="9" name="Picture 8" descr="IMG_4054.JPG">
            <a:extLst>
              <a:ext uri="{FF2B5EF4-FFF2-40B4-BE49-F238E27FC236}">
                <a16:creationId xmlns:a16="http://schemas.microsoft.com/office/drawing/2014/main" id="{5890FEE1-52A9-A4BF-9489-D2793719F6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298771" y="2111364"/>
            <a:ext cx="3604431" cy="1021187"/>
          </a:xfrm>
          <a:prstGeom prst="rect">
            <a:avLst/>
          </a:prstGeom>
        </p:spPr>
      </p:pic>
      <p:sp>
        <p:nvSpPr>
          <p:cNvPr id="12" name="TextBox 18">
            <a:extLst>
              <a:ext uri="{FF2B5EF4-FFF2-40B4-BE49-F238E27FC236}">
                <a16:creationId xmlns:a16="http://schemas.microsoft.com/office/drawing/2014/main" id="{68CDD0B5-42BC-8712-8EBF-D419ABC99866}"/>
              </a:ext>
            </a:extLst>
          </p:cNvPr>
          <p:cNvSpPr txBox="1"/>
          <p:nvPr/>
        </p:nvSpPr>
        <p:spPr>
          <a:xfrm>
            <a:off x="6780740" y="4807098"/>
            <a:ext cx="1730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Cryogenic circuit</a:t>
            </a:r>
            <a:endParaRPr lang="de-CH" sz="1200" b="1" dirty="0">
              <a:solidFill>
                <a:srgbClr val="FF0000"/>
              </a:solidFill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98058BF-3520-9D0B-722E-D7037BDAE75F}"/>
              </a:ext>
            </a:extLst>
          </p:cNvPr>
          <p:cNvSpPr txBox="1"/>
          <p:nvPr/>
        </p:nvSpPr>
        <p:spPr>
          <a:xfrm>
            <a:off x="3429265" y="4483932"/>
            <a:ext cx="2322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Sample holder with and without the thermal shield</a:t>
            </a:r>
            <a:endParaRPr lang="de-CH" sz="1200" b="1" dirty="0"/>
          </a:p>
        </p:txBody>
      </p:sp>
    </p:spTree>
    <p:extLst>
      <p:ext uri="{BB962C8B-B14F-4D97-AF65-F5344CB8AC3E}">
        <p14:creationId xmlns:p14="http://schemas.microsoft.com/office/powerpoint/2010/main" val="1735389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rmAutofit/>
          </a:bodyPr>
          <a:lstStyle/>
          <a:p>
            <a:r>
              <a:rPr lang="en-US" dirty="0"/>
              <a:t>Variable Temperature Cryostat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706816" y="849087"/>
            <a:ext cx="4953756" cy="211908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Most of fusion conductors are forced-flow cooled, surrounded by vacuum in the SULTAN test well.</a:t>
            </a:r>
          </a:p>
          <a:p>
            <a:pPr marL="176213" indent="-176213"/>
            <a:r>
              <a:rPr lang="en-US" sz="1600" dirty="0"/>
              <a:t>Occasionally, we test accelerator-type conductors (e.g. Rutherford cables or joints) or sub-scale coils (e.g. Feather M0.4 and M0.5, CERN), which need He coolant surrounding the sample.</a:t>
            </a:r>
          </a:p>
          <a:p>
            <a:pPr marL="0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 We use Variable Temperature Cryostat, with He gas inside.</a:t>
            </a:r>
            <a:endParaRPr lang="en-US" sz="1600" dirty="0"/>
          </a:p>
          <a:p>
            <a:pPr marL="176213" indent="-176213"/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7B50DF-F6AA-F7FF-B270-5C4E388A8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115" y="723902"/>
            <a:ext cx="2956863" cy="211908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475F3E5-B28F-7DC1-BEE0-F0FCD9B9D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451" y="2859486"/>
            <a:ext cx="4032442" cy="2284014"/>
          </a:xfrm>
          <a:prstGeom prst="rect">
            <a:avLst/>
          </a:prstGeom>
        </p:spPr>
      </p:pic>
      <p:sp>
        <p:nvSpPr>
          <p:cNvPr id="21" name="Right Triangle 20">
            <a:extLst>
              <a:ext uri="{FF2B5EF4-FFF2-40B4-BE49-F238E27FC236}">
                <a16:creationId xmlns:a16="http://schemas.microsoft.com/office/drawing/2014/main" id="{42C71681-85EC-A6D7-2625-18D975FC083F}"/>
              </a:ext>
            </a:extLst>
          </p:cNvPr>
          <p:cNvSpPr/>
          <p:nvPr/>
        </p:nvSpPr>
        <p:spPr>
          <a:xfrm rot="5400000">
            <a:off x="5484868" y="2326643"/>
            <a:ext cx="1351353" cy="226218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A6A450BE-C8C0-59B8-CDE9-A3C5EF1537E9}"/>
              </a:ext>
            </a:extLst>
          </p:cNvPr>
          <p:cNvSpPr/>
          <p:nvPr/>
        </p:nvSpPr>
        <p:spPr>
          <a:xfrm rot="16200000">
            <a:off x="6735151" y="2686424"/>
            <a:ext cx="1718901" cy="30988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6">
            <a:extLst>
              <a:ext uri="{FF2B5EF4-FFF2-40B4-BE49-F238E27FC236}">
                <a16:creationId xmlns:a16="http://schemas.microsoft.com/office/drawing/2014/main" id="{908E758C-B617-3BBC-445C-AFB6AD1E55BB}"/>
              </a:ext>
            </a:extLst>
          </p:cNvPr>
          <p:cNvSpPr txBox="1">
            <a:spLocks/>
          </p:cNvSpPr>
          <p:nvPr/>
        </p:nvSpPr>
        <p:spPr>
          <a:xfrm>
            <a:off x="5090828" y="3058934"/>
            <a:ext cx="2241865" cy="30918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/>
              <a:t>Feather M0.4, M0.5</a:t>
            </a:r>
          </a:p>
          <a:p>
            <a:pPr marL="176213" indent="-176213"/>
            <a:endParaRPr lang="en-US" sz="14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1CBB949-94F8-EBD8-EDB4-A5F318C32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229429"/>
            <a:ext cx="4912265" cy="174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350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23DE3-DD29-C784-083B-D4E287BA9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719" y="2026720"/>
            <a:ext cx="5752864" cy="1525083"/>
          </a:xfrm>
        </p:spPr>
        <p:txBody>
          <a:bodyPr>
            <a:noAutofit/>
          </a:bodyPr>
          <a:lstStyle/>
          <a:p>
            <a:r>
              <a:rPr lang="en-US" sz="4800" dirty="0"/>
              <a:t>R&amp;D for Fusion Magnets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793767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479A1B9-3B76-B86A-6ECD-DF181DD6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662255" cy="533388"/>
          </a:xfrm>
        </p:spPr>
        <p:txBody>
          <a:bodyPr>
            <a:normAutofit/>
          </a:bodyPr>
          <a:lstStyle/>
          <a:p>
            <a:r>
              <a:rPr lang="en-US" dirty="0"/>
              <a:t>React &amp; Wind Nb</a:t>
            </a:r>
            <a:r>
              <a:rPr lang="en-US" baseline="-25000" dirty="0"/>
              <a:t>3</a:t>
            </a:r>
            <a:r>
              <a:rPr lang="en-US" dirty="0"/>
              <a:t>Sn Conductor for DEMO 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A95D378-4A6E-A64A-8596-1A30496901E4}"/>
              </a:ext>
            </a:extLst>
          </p:cNvPr>
          <p:cNvGrpSpPr/>
          <p:nvPr/>
        </p:nvGrpSpPr>
        <p:grpSpPr>
          <a:xfrm>
            <a:off x="5380529" y="3181268"/>
            <a:ext cx="3502138" cy="940921"/>
            <a:chOff x="4937822" y="2862636"/>
            <a:chExt cx="4082097" cy="109939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4B06D0D-83DC-7AE2-2121-BE0F1FC2F272}"/>
                </a:ext>
              </a:extLst>
            </p:cNvPr>
            <p:cNvGrpSpPr/>
            <p:nvPr/>
          </p:nvGrpSpPr>
          <p:grpSpPr>
            <a:xfrm>
              <a:off x="4937822" y="2862636"/>
              <a:ext cx="4082097" cy="1099395"/>
              <a:chOff x="4937822" y="2862636"/>
              <a:chExt cx="4082097" cy="1099395"/>
            </a:xfrm>
          </p:grpSpPr>
          <p:pic>
            <p:nvPicPr>
              <p:cNvPr id="7" name="Picture 8" descr="DEMODL1">
                <a:extLst>
                  <a:ext uri="{FF2B5EF4-FFF2-40B4-BE49-F238E27FC236}">
                    <a16:creationId xmlns:a16="http://schemas.microsoft.com/office/drawing/2014/main" id="{99406CC1-01C0-7112-C0A4-06C5ECDD9B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0570" b="16084"/>
              <a:stretch/>
            </p:blipFill>
            <p:spPr bwMode="auto">
              <a:xfrm>
                <a:off x="4937822" y="2862636"/>
                <a:ext cx="4082097" cy="1099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C8D06FB-87E7-CB68-A7A2-32D1A2FE613C}"/>
                  </a:ext>
                </a:extLst>
              </p:cNvPr>
              <p:cNvSpPr/>
              <p:nvPr/>
            </p:nvSpPr>
            <p:spPr>
              <a:xfrm>
                <a:off x="5166241" y="2924442"/>
                <a:ext cx="351541" cy="1858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345E4387-06DA-AF08-132C-57D4D9F9E8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93262" y="2941526"/>
              <a:ext cx="575983" cy="269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 baseline="-25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>
                <a:defRPr sz="2400" baseline="-25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>
                <a:defRPr sz="2400" baseline="-25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>
                <a:defRPr sz="2400" baseline="-25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just"/>
              <a:r>
                <a:rPr lang="en-US" altLang="de-DE" sz="900" baseline="0" dirty="0">
                  <a:latin typeface="Arial" panose="020B0604020202020204" pitchFamily="34" charset="0"/>
                  <a:cs typeface="Arial" panose="020B0604020202020204" pitchFamily="34" charset="0"/>
                </a:rPr>
                <a:t>1 mm</a:t>
              </a:r>
            </a:p>
          </p:txBody>
        </p:sp>
      </p:grp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FCBF6FAB-B9A5-8F98-6AF6-FF20BAA423EC}"/>
              </a:ext>
            </a:extLst>
          </p:cNvPr>
          <p:cNvSpPr txBox="1">
            <a:spLocks/>
          </p:cNvSpPr>
          <p:nvPr/>
        </p:nvSpPr>
        <p:spPr>
          <a:xfrm>
            <a:off x="732970" y="696794"/>
            <a:ext cx="4347030" cy="375716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500" b="1" dirty="0"/>
              <a:t>Post-ITER LTS conductor development</a:t>
            </a:r>
          </a:p>
          <a:p>
            <a:pPr>
              <a:lnSpc>
                <a:spcPct val="100000"/>
              </a:lnSpc>
            </a:pPr>
            <a:r>
              <a:rPr lang="en-US" sz="1500" dirty="0"/>
              <a:t>Cable assembled at room temperature from heat-treated Nb</a:t>
            </a:r>
            <a:r>
              <a:rPr lang="en-US" sz="1500" baseline="-25000" dirty="0"/>
              <a:t>3</a:t>
            </a:r>
            <a:r>
              <a:rPr lang="en-US" sz="1500" dirty="0"/>
              <a:t>Sn cable. Steel jacket laser welded from two symmetric half-profiles.</a:t>
            </a:r>
          </a:p>
          <a:p>
            <a:pPr>
              <a:lnSpc>
                <a:spcPct val="100000"/>
              </a:lnSpc>
            </a:pPr>
            <a:r>
              <a:rPr lang="en-US" sz="1500" dirty="0"/>
              <a:t>Measured effective strain:       </a:t>
            </a:r>
          </a:p>
          <a:p>
            <a:pPr lvl="1">
              <a:lnSpc>
                <a:spcPct val="100000"/>
              </a:lnSpc>
            </a:pPr>
            <a:r>
              <a:rPr lang="el-GR" sz="1500" dirty="0"/>
              <a:t>ε</a:t>
            </a:r>
            <a:r>
              <a:rPr lang="en-US" sz="1500" baseline="-25000" dirty="0"/>
              <a:t>eff</a:t>
            </a:r>
            <a:r>
              <a:rPr lang="en-US" sz="1500" dirty="0"/>
              <a:t> = -0.28% 	              </a:t>
            </a:r>
          </a:p>
          <a:p>
            <a:pPr lvl="1">
              <a:lnSpc>
                <a:spcPct val="100000"/>
              </a:lnSpc>
            </a:pPr>
            <a:r>
              <a:rPr lang="en-US" sz="1500" dirty="0"/>
              <a:t>(ITER TF: </a:t>
            </a:r>
            <a:r>
              <a:rPr lang="el-GR" sz="1500" dirty="0"/>
              <a:t>ε</a:t>
            </a:r>
            <a:r>
              <a:rPr lang="en-US" sz="1500" baseline="-25000" dirty="0"/>
              <a:t>eff</a:t>
            </a:r>
            <a:r>
              <a:rPr lang="en-US" sz="1500" dirty="0"/>
              <a:t> ≈ -0.7%)</a:t>
            </a:r>
          </a:p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en-US" sz="1500" dirty="0">
                <a:sym typeface="Wingdings" panose="05000000000000000000" pitchFamily="2" charset="2"/>
              </a:rPr>
              <a:t> DEMO RW conductor reaches ITER TF cable performance with only 50% of Nb</a:t>
            </a:r>
            <a:r>
              <a:rPr lang="en-US" sz="1500" baseline="-25000" dirty="0">
                <a:sym typeface="Wingdings" panose="05000000000000000000" pitchFamily="2" charset="2"/>
              </a:rPr>
              <a:t>3</a:t>
            </a:r>
            <a:r>
              <a:rPr lang="en-US" sz="1500" dirty="0">
                <a:sym typeface="Wingdings" panose="05000000000000000000" pitchFamily="2" charset="2"/>
              </a:rPr>
              <a:t>Sn.</a:t>
            </a:r>
            <a:endParaRPr lang="en-US" sz="1500" dirty="0"/>
          </a:p>
          <a:p>
            <a:pPr>
              <a:lnSpc>
                <a:spcPct val="100000"/>
              </a:lnSpc>
            </a:pPr>
            <a:r>
              <a:rPr lang="en-US" sz="1500" dirty="0"/>
              <a:t>Additional saving due to grading of Nb</a:t>
            </a:r>
            <a:r>
              <a:rPr lang="en-US" sz="1500" baseline="-25000" dirty="0"/>
              <a:t>3</a:t>
            </a:r>
            <a:r>
              <a:rPr lang="en-US" sz="1500" dirty="0"/>
              <a:t>Sn and steel in the layer-wound winding pack.</a:t>
            </a:r>
          </a:p>
          <a:p>
            <a:pPr>
              <a:lnSpc>
                <a:spcPct val="100000"/>
              </a:lnSpc>
            </a:pPr>
            <a:r>
              <a:rPr lang="en-US" sz="1500" dirty="0"/>
              <a:t>Very small AC loss (cable might be used also in the CS coil).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6D87103-56CA-F3B2-6A34-233598FC9FF4}"/>
              </a:ext>
            </a:extLst>
          </p:cNvPr>
          <p:cNvGrpSpPr>
            <a:grpSpLocks noChangeAspect="1"/>
          </p:cNvGrpSpPr>
          <p:nvPr/>
        </p:nvGrpSpPr>
        <p:grpSpPr>
          <a:xfrm>
            <a:off x="5576496" y="1021311"/>
            <a:ext cx="3028057" cy="1646825"/>
            <a:chOff x="5881611" y="3369232"/>
            <a:chExt cx="3262389" cy="1774268"/>
          </a:xfrm>
        </p:grpSpPr>
        <p:pic>
          <p:nvPicPr>
            <p:cNvPr id="14" name="Picture 13" descr="A close-up of a cross-section of a cable&#10;&#10;Description automatically generated">
              <a:extLst>
                <a:ext uri="{FF2B5EF4-FFF2-40B4-BE49-F238E27FC236}">
                  <a16:creationId xmlns:a16="http://schemas.microsoft.com/office/drawing/2014/main" id="{B64277EC-5512-99BB-3E4C-0332FC7E6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81611" y="3369232"/>
              <a:ext cx="3262389" cy="1774268"/>
            </a:xfrm>
            <a:prstGeom prst="rect">
              <a:avLst/>
            </a:prstGeom>
          </p:spPr>
        </p:pic>
        <p:pic>
          <p:nvPicPr>
            <p:cNvPr id="15" name="Picture 14" descr="A close-up of a cross-section of a cable&#10;&#10;Description automatically generated">
              <a:extLst>
                <a:ext uri="{FF2B5EF4-FFF2-40B4-BE49-F238E27FC236}">
                  <a16:creationId xmlns:a16="http://schemas.microsoft.com/office/drawing/2014/main" id="{F90E75FC-B7DB-04B6-309E-A32C5A48B0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5577" t="37409" r="8433" b="41146"/>
            <a:stretch/>
          </p:blipFill>
          <p:spPr>
            <a:xfrm rot="10800000">
              <a:off x="6173733" y="4066120"/>
              <a:ext cx="521636" cy="380489"/>
            </a:xfrm>
            <a:prstGeom prst="rect">
              <a:avLst/>
            </a:prstGeom>
          </p:spPr>
        </p:pic>
      </p:grp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D3BF06C-1363-4109-A974-FAC3A90EE38A}"/>
              </a:ext>
            </a:extLst>
          </p:cNvPr>
          <p:cNvSpPr txBox="1">
            <a:spLocks/>
          </p:cNvSpPr>
          <p:nvPr/>
        </p:nvSpPr>
        <p:spPr>
          <a:xfrm>
            <a:off x="732970" y="4385477"/>
            <a:ext cx="4843526" cy="75802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500" dirty="0"/>
              <a:t>In 2025-2026:  We work on an industrial demonstration of 100m long conductor manufacture.</a:t>
            </a:r>
          </a:p>
          <a:p>
            <a:pPr>
              <a:lnSpc>
                <a:spcPct val="100000"/>
              </a:lnSpc>
            </a:pPr>
            <a:endParaRPr lang="en-US" sz="1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C0ACA-5BCA-54A0-092E-CE1DA8F2A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SPC – the Largest Laboratory of EPFL in Lausanne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F71813-D6E9-A442-8D0E-C36C1A1ED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905" y="633116"/>
            <a:ext cx="6772189" cy="451038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5B6F85F-BC94-AC0F-C63A-5A7041D1D5FD}"/>
              </a:ext>
            </a:extLst>
          </p:cNvPr>
          <p:cNvSpPr/>
          <p:nvPr/>
        </p:nvSpPr>
        <p:spPr>
          <a:xfrm>
            <a:off x="5436136" y="2561098"/>
            <a:ext cx="950976" cy="475488"/>
          </a:xfrm>
          <a:prstGeom prst="ellipse">
            <a:avLst/>
          </a:prstGeom>
          <a:noFill/>
          <a:ln w="41275">
            <a:solidFill>
              <a:srgbClr val="CC00B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21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4875" y="131032"/>
            <a:ext cx="4483334" cy="1072753"/>
          </a:xfrm>
        </p:spPr>
        <p:txBody>
          <a:bodyPr/>
          <a:lstStyle/>
          <a:p>
            <a:r>
              <a:rPr lang="en-US" dirty="0"/>
              <a:t>RW Diffusion-Bonded Joint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UKMS Ewing Event'22: The Road to Fusion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K. Sedlak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7" t="5734" r="9594" b="8011"/>
          <a:stretch/>
        </p:blipFill>
        <p:spPr bwMode="auto">
          <a:xfrm>
            <a:off x="1019477" y="725421"/>
            <a:ext cx="3231909" cy="22916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magine 25" descr="R_vs_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4573" y="650114"/>
            <a:ext cx="3894378" cy="3235582"/>
          </a:xfrm>
          <a:prstGeom prst="rect">
            <a:avLst/>
          </a:prstGeom>
        </p:spPr>
      </p:pic>
      <p:sp>
        <p:nvSpPr>
          <p:cNvPr id="11" name="Rettangolo 29"/>
          <p:cNvSpPr/>
          <p:nvPr/>
        </p:nvSpPr>
        <p:spPr>
          <a:xfrm>
            <a:off x="1099413" y="4205030"/>
            <a:ext cx="72054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Diffusion-bonding (DB) of two overlapping RW conductors. The bonding is done after the Nb</a:t>
            </a:r>
            <a:r>
              <a:rPr lang="en-GB" sz="1600" baseline="-25000" dirty="0"/>
              <a:t>3</a:t>
            </a:r>
            <a:r>
              <a:rPr lang="en-GB" sz="1600" dirty="0"/>
              <a:t>Sn heat treatment. </a:t>
            </a:r>
            <a:endParaRPr lang="it-IT" sz="1600" dirty="0"/>
          </a:p>
        </p:txBody>
      </p:sp>
      <p:sp>
        <p:nvSpPr>
          <p:cNvPr id="12" name="Rettangolo 30"/>
          <p:cNvSpPr/>
          <p:nvPr/>
        </p:nvSpPr>
        <p:spPr>
          <a:xfrm>
            <a:off x="1099413" y="3054699"/>
            <a:ext cx="30720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In operating conditions :</a:t>
            </a:r>
          </a:p>
          <a:p>
            <a:r>
              <a:rPr lang="en-GB" sz="1600" b="1" dirty="0">
                <a:solidFill>
                  <a:srgbClr val="FF0000"/>
                </a:solidFill>
              </a:rPr>
              <a:t>R at 8 T, 63.3 kA  = 0.54 nΩ </a:t>
            </a:r>
          </a:p>
          <a:p>
            <a:r>
              <a:rPr lang="en-GB" sz="1600" dirty="0"/>
              <a:t>(Target: 1.0 nΩ)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514983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de-DE" dirty="0">
                <a:ea typeface="ＭＳ Ｐゴシック" pitchFamily="-103" charset="-128"/>
              </a:rPr>
              <a:t>R&amp;D on HTS Conductors</a:t>
            </a:r>
            <a:endParaRPr lang="en-US" altLang="de-DE" dirty="0">
              <a:solidFill>
                <a:srgbClr val="0000FF"/>
              </a:solidFill>
              <a:ea typeface="ＭＳ Ｐゴシック" pitchFamily="-103" charset="-128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5552403" y="739219"/>
            <a:ext cx="3304430" cy="67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161750" indent="-24161750"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1pPr>
            <a:lvl2pPr indent="12700"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2pPr>
            <a:lvl3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3pPr>
            <a:lvl4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4pPr>
            <a:lvl5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9pPr>
          </a:lstStyle>
          <a:p>
            <a:pPr marL="0" lvl="1">
              <a:spcBef>
                <a:spcPct val="20000"/>
              </a:spcBef>
              <a:spcAft>
                <a:spcPts val="900"/>
              </a:spcAft>
            </a:pPr>
            <a:r>
              <a:rPr lang="en-US" altLang="de-DE" sz="1600" baseline="0" dirty="0">
                <a:solidFill>
                  <a:srgbClr val="FF0000"/>
                </a:solidFill>
                <a:latin typeface="Arial" charset="0"/>
              </a:rPr>
              <a:t>NTNT – Non-Twisted                Non-Transposed conductor, </a:t>
            </a:r>
            <a:r>
              <a:rPr lang="en-US" altLang="de-DE" sz="1600" b="1" baseline="0" dirty="0">
                <a:solidFill>
                  <a:srgbClr val="FF0000"/>
                </a:solidFill>
                <a:latin typeface="Arial" charset="0"/>
              </a:rPr>
              <a:t>2024</a:t>
            </a:r>
            <a:r>
              <a:rPr lang="en-US" altLang="de-DE" sz="1600" baseline="0" dirty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" name="Content Placeholder 9"/>
          <p:cNvSpPr txBox="1">
            <a:spLocks/>
          </p:cNvSpPr>
          <p:nvPr/>
        </p:nvSpPr>
        <p:spPr bwMode="auto">
          <a:xfrm>
            <a:off x="1092111" y="846481"/>
            <a:ext cx="3429000" cy="291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161750" indent="-24161750"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1pPr>
            <a:lvl2pPr indent="12700"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2pPr>
            <a:lvl3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3pPr>
            <a:lvl4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4pPr>
            <a:lvl5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9pPr>
          </a:lstStyle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r>
              <a:rPr lang="en-US" altLang="de-DE" sz="1600" baseline="0" dirty="0">
                <a:solidFill>
                  <a:srgbClr val="FF0000"/>
                </a:solidFill>
                <a:latin typeface="Arial" charset="0"/>
              </a:rPr>
              <a:t>SPC: 60 kA, B</a:t>
            </a:r>
            <a:r>
              <a:rPr lang="en-US" altLang="de-DE" sz="1600" dirty="0">
                <a:solidFill>
                  <a:srgbClr val="FF0000"/>
                </a:solidFill>
                <a:latin typeface="Symbol" pitchFamily="-103" charset="2"/>
              </a:rPr>
              <a:t>^</a:t>
            </a:r>
            <a:r>
              <a:rPr lang="en-US" altLang="de-DE" sz="1600" baseline="0" dirty="0">
                <a:solidFill>
                  <a:srgbClr val="FF0000"/>
                </a:solidFill>
                <a:latin typeface="Arial" charset="0"/>
                <a:cs typeface="Arial" charset="0"/>
              </a:rPr>
              <a:t>12.5 T, 7.8 K, </a:t>
            </a:r>
            <a:r>
              <a:rPr lang="en-US" altLang="de-DE" sz="1600" b="1" baseline="0" dirty="0">
                <a:solidFill>
                  <a:srgbClr val="FF0000"/>
                </a:solidFill>
                <a:latin typeface="Arial" charset="0"/>
                <a:cs typeface="Arial" charset="0"/>
              </a:rPr>
              <a:t>2016</a:t>
            </a: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r>
              <a:rPr lang="en-US" altLang="de-DE" sz="1600" baseline="0" dirty="0">
                <a:solidFill>
                  <a:srgbClr val="0000FF"/>
                </a:solidFill>
                <a:latin typeface="Arial" charset="0"/>
                <a:cs typeface="Arial" charset="0"/>
              </a:rPr>
              <a:t>The SPC conductor is transposed, scalable to 50-100 kA, designed for </a:t>
            </a:r>
            <a:r>
              <a:rPr lang="en-US" altLang="de-DE" sz="1600" baseline="0" dirty="0">
                <a:solidFill>
                  <a:srgbClr val="0000FF"/>
                </a:solidFill>
              </a:rPr>
              <a:t>B</a:t>
            </a:r>
            <a:r>
              <a:rPr lang="en-US" altLang="de-DE" sz="1600" dirty="0">
                <a:solidFill>
                  <a:srgbClr val="0000FF"/>
                </a:solidFill>
                <a:latin typeface="Symbol" pitchFamily="-103" charset="2"/>
              </a:rPr>
              <a:t>^ </a:t>
            </a:r>
            <a:r>
              <a:rPr lang="en-US" altLang="de-DE" sz="1600" baseline="0" dirty="0">
                <a:solidFill>
                  <a:srgbClr val="0000FF"/>
                </a:solidFill>
                <a:latin typeface="Symbol" pitchFamily="-103" charset="2"/>
              </a:rPr>
              <a:t>&gt;</a:t>
            </a:r>
            <a:r>
              <a:rPr lang="en-US" altLang="de-DE" sz="1600" baseline="0" dirty="0">
                <a:solidFill>
                  <a:srgbClr val="0000FF"/>
                </a:solidFill>
                <a:latin typeface="Arial" charset="0"/>
                <a:cs typeface="Arial" charset="0"/>
              </a:rPr>
              <a:t> 12 T, AC tolerant, force flow.</a:t>
            </a: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r>
              <a:rPr lang="en-US" altLang="de-DE" sz="1600" baseline="0" dirty="0">
                <a:latin typeface="Arial" charset="0"/>
                <a:cs typeface="Arial" charset="0"/>
              </a:rPr>
              <a:t>(Nikolay Bykovskiy)</a:t>
            </a: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r>
              <a:rPr lang="en-US" altLang="de-DE" sz="1600" baseline="0" dirty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14" name="Picture 13" descr="IMG_996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50" y="1417896"/>
            <a:ext cx="3539161" cy="134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8">
            <a:extLst>
              <a:ext uri="{FF2B5EF4-FFF2-40B4-BE49-F238E27FC236}">
                <a16:creationId xmlns:a16="http://schemas.microsoft.com/office/drawing/2014/main" id="{1F9DA11C-7726-E8E5-01D9-76097D06E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888903" y="2740520"/>
            <a:ext cx="2273147" cy="1700312"/>
          </a:xfrm>
          <a:prstGeom prst="rect">
            <a:avLst/>
          </a:prstGeom>
        </p:spPr>
      </p:pic>
      <p:sp>
        <p:nvSpPr>
          <p:cNvPr id="3" name="TextBox 31">
            <a:extLst>
              <a:ext uri="{FF2B5EF4-FFF2-40B4-BE49-F238E27FC236}">
                <a16:creationId xmlns:a16="http://schemas.microsoft.com/office/drawing/2014/main" id="{6830B41A-1319-E645-3D34-8541B17A3091}"/>
              </a:ext>
            </a:extLst>
          </p:cNvPr>
          <p:cNvSpPr txBox="1"/>
          <p:nvPr/>
        </p:nvSpPr>
        <p:spPr bwMode="auto">
          <a:xfrm>
            <a:off x="5148064" y="6227246"/>
            <a:ext cx="1671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Three stacks in the Cu profiles</a:t>
            </a:r>
          </a:p>
        </p:txBody>
      </p:sp>
      <p:grpSp>
        <p:nvGrpSpPr>
          <p:cNvPr id="4" name="Gruppieren 76">
            <a:extLst>
              <a:ext uri="{FF2B5EF4-FFF2-40B4-BE49-F238E27FC236}">
                <a16:creationId xmlns:a16="http://schemas.microsoft.com/office/drawing/2014/main" id="{1F8C9107-4DD4-7B36-ABC1-9B2575E5C20A}"/>
              </a:ext>
            </a:extLst>
          </p:cNvPr>
          <p:cNvGrpSpPr>
            <a:grpSpLocks noChangeAspect="1"/>
          </p:cNvGrpSpPr>
          <p:nvPr/>
        </p:nvGrpSpPr>
        <p:grpSpPr>
          <a:xfrm>
            <a:off x="5457221" y="1328064"/>
            <a:ext cx="3166842" cy="1336909"/>
            <a:chOff x="3754857" y="3901841"/>
            <a:chExt cx="1800000" cy="759883"/>
          </a:xfrm>
        </p:grpSpPr>
        <p:grpSp>
          <p:nvGrpSpPr>
            <p:cNvPr id="5" name="Gruppieren 331">
              <a:extLst>
                <a:ext uri="{FF2B5EF4-FFF2-40B4-BE49-F238E27FC236}">
                  <a16:creationId xmlns:a16="http://schemas.microsoft.com/office/drawing/2014/main" id="{B950D860-46FF-E64D-CA83-49E3C6FA674E}"/>
                </a:ext>
              </a:extLst>
            </p:cNvPr>
            <p:cNvGrpSpPr/>
            <p:nvPr/>
          </p:nvGrpSpPr>
          <p:grpSpPr>
            <a:xfrm rot="5400000">
              <a:off x="4274915" y="3381783"/>
              <a:ext cx="759883" cy="1800000"/>
              <a:chOff x="7212909" y="94578"/>
              <a:chExt cx="759883" cy="1800000"/>
            </a:xfrm>
          </p:grpSpPr>
          <p:sp>
            <p:nvSpPr>
              <p:cNvPr id="21" name="Rectangle 491">
                <a:extLst>
                  <a:ext uri="{FF2B5EF4-FFF2-40B4-BE49-F238E27FC236}">
                    <a16:creationId xmlns:a16="http://schemas.microsoft.com/office/drawing/2014/main" id="{ABD5A779-F4AB-14CA-EF08-1385F93DD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694792" y="616578"/>
                <a:ext cx="1800000" cy="756000"/>
              </a:xfrm>
              <a:prstGeom prst="rect">
                <a:avLst/>
              </a:prstGeom>
              <a:solidFill>
                <a:srgbClr val="99CC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1429" tIns="45715" rIns="91429" bIns="45715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 dirty="0"/>
              </a:p>
            </p:txBody>
          </p:sp>
          <p:sp>
            <p:nvSpPr>
              <p:cNvPr id="22" name="Rectangle 491">
                <a:extLst>
                  <a:ext uri="{FF2B5EF4-FFF2-40B4-BE49-F238E27FC236}">
                    <a16:creationId xmlns:a16="http://schemas.microsoft.com/office/drawing/2014/main" id="{072A2B14-334E-6816-9CDA-688D63B67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780909" y="706578"/>
                <a:ext cx="1440000" cy="576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1429" tIns="45715" rIns="91429" bIns="45715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 dirty="0"/>
              </a:p>
            </p:txBody>
          </p:sp>
        </p:grpSp>
        <p:grpSp>
          <p:nvGrpSpPr>
            <p:cNvPr id="6" name="Gruppieren 334">
              <a:extLst>
                <a:ext uri="{FF2B5EF4-FFF2-40B4-BE49-F238E27FC236}">
                  <a16:creationId xmlns:a16="http://schemas.microsoft.com/office/drawing/2014/main" id="{C7E70CE0-2A13-B56D-226F-F539B3FC6DC6}"/>
                </a:ext>
              </a:extLst>
            </p:cNvPr>
            <p:cNvGrpSpPr/>
            <p:nvPr/>
          </p:nvGrpSpPr>
          <p:grpSpPr>
            <a:xfrm>
              <a:off x="3928577" y="4197799"/>
              <a:ext cx="1452558" cy="291460"/>
              <a:chOff x="899592" y="4422772"/>
              <a:chExt cx="1452558" cy="291460"/>
            </a:xfrm>
          </p:grpSpPr>
          <p:sp>
            <p:nvSpPr>
              <p:cNvPr id="8" name="Rectangle 2205">
                <a:extLst>
                  <a:ext uri="{FF2B5EF4-FFF2-40B4-BE49-F238E27FC236}">
                    <a16:creationId xmlns:a16="http://schemas.microsoft.com/office/drawing/2014/main" id="{CA03DB4D-41C1-709D-6E50-621F767D3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4254" y="4422772"/>
                <a:ext cx="1157896" cy="288000"/>
              </a:xfrm>
              <a:prstGeom prst="rect">
                <a:avLst/>
              </a:prstGeom>
              <a:solidFill>
                <a:srgbClr val="CC33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9" tIns="45715" rIns="91429" bIns="45715" anchor="ctr"/>
              <a:lstStyle/>
              <a:p>
                <a:pPr algn="ctr">
                  <a:defRPr/>
                </a:pPr>
                <a:endParaRPr lang="de-CH" altLang="de-DE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9" name="Rectangle 2205">
                <a:extLst>
                  <a:ext uri="{FF2B5EF4-FFF2-40B4-BE49-F238E27FC236}">
                    <a16:creationId xmlns:a16="http://schemas.microsoft.com/office/drawing/2014/main" id="{230EB5BA-739E-CD9B-DDA4-1A5631923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107" y="4422772"/>
                <a:ext cx="183600" cy="75600"/>
              </a:xfrm>
              <a:prstGeom prst="rect">
                <a:avLst/>
              </a:prstGeom>
              <a:pattFill prst="narHorz">
                <a:fgClr>
                  <a:srgbClr val="FF6600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9" tIns="45715" rIns="91429" bIns="45715" anchor="ctr"/>
              <a:lstStyle/>
              <a:p>
                <a:pPr algn="ctr">
                  <a:defRPr/>
                </a:pPr>
                <a:endParaRPr lang="de-CH" altLang="de-DE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5" name="Rectangle 2205">
                <a:extLst>
                  <a:ext uri="{FF2B5EF4-FFF2-40B4-BE49-F238E27FC236}">
                    <a16:creationId xmlns:a16="http://schemas.microsoft.com/office/drawing/2014/main" id="{F4E34423-D302-75CA-9A86-4878776CF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582" y="4422772"/>
                <a:ext cx="183600" cy="75600"/>
              </a:xfrm>
              <a:prstGeom prst="rect">
                <a:avLst/>
              </a:prstGeom>
              <a:pattFill prst="narHorz">
                <a:fgClr>
                  <a:srgbClr val="FF6600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9" tIns="45715" rIns="91429" bIns="45715" anchor="ctr"/>
              <a:lstStyle/>
              <a:p>
                <a:pPr algn="ctr">
                  <a:defRPr/>
                </a:pPr>
                <a:endParaRPr lang="de-CH" altLang="de-DE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6" name="Rectangle 2205">
                <a:extLst>
                  <a:ext uri="{FF2B5EF4-FFF2-40B4-BE49-F238E27FC236}">
                    <a16:creationId xmlns:a16="http://schemas.microsoft.com/office/drawing/2014/main" id="{C2DF8E51-333C-D827-6A1A-AD8724183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4057" y="4422772"/>
                <a:ext cx="183600" cy="75600"/>
              </a:xfrm>
              <a:prstGeom prst="rect">
                <a:avLst/>
              </a:prstGeom>
              <a:pattFill prst="narHorz">
                <a:fgClr>
                  <a:srgbClr val="FF6600"/>
                </a:fgClr>
                <a:bgClr>
                  <a:schemeClr val="bg1">
                    <a:lumMod val="7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9" tIns="45715" rIns="91429" bIns="45715" anchor="ctr"/>
              <a:lstStyle/>
              <a:p>
                <a:pPr algn="ctr">
                  <a:defRPr/>
                </a:pPr>
                <a:endParaRPr lang="de-CH" altLang="de-DE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7" name="Rectangle 2205">
                <a:extLst>
                  <a:ext uri="{FF2B5EF4-FFF2-40B4-BE49-F238E27FC236}">
                    <a16:creationId xmlns:a16="http://schemas.microsoft.com/office/drawing/2014/main" id="{C03B1DFD-1FCD-379C-E4C2-1281B471E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3533" y="4422772"/>
                <a:ext cx="183600" cy="75600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9" tIns="45715" rIns="91429" bIns="45715" anchor="ctr"/>
              <a:lstStyle/>
              <a:p>
                <a:pPr algn="ctr">
                  <a:defRPr/>
                </a:pPr>
                <a:endParaRPr lang="de-CH" altLang="de-DE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grpSp>
            <p:nvGrpSpPr>
              <p:cNvPr id="18" name="Gruppieren 61">
                <a:extLst>
                  <a:ext uri="{FF2B5EF4-FFF2-40B4-BE49-F238E27FC236}">
                    <a16:creationId xmlns:a16="http://schemas.microsoft.com/office/drawing/2014/main" id="{8512324B-F3D9-3AF7-7692-8A41E6C0F8FE}"/>
                  </a:ext>
                </a:extLst>
              </p:cNvPr>
              <p:cNvGrpSpPr/>
              <p:nvPr/>
            </p:nvGrpSpPr>
            <p:grpSpPr>
              <a:xfrm>
                <a:off x="899592" y="4426232"/>
                <a:ext cx="288000" cy="288000"/>
                <a:chOff x="4553710" y="4445228"/>
                <a:chExt cx="288000" cy="288000"/>
              </a:xfrm>
            </p:grpSpPr>
            <p:sp>
              <p:nvSpPr>
                <p:cNvPr id="19" name="Rectangle 2205">
                  <a:extLst>
                    <a:ext uri="{FF2B5EF4-FFF2-40B4-BE49-F238E27FC236}">
                      <a16:creationId xmlns:a16="http://schemas.microsoft.com/office/drawing/2014/main" id="{AF3B82CF-05DD-5153-E11E-92C518D29E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3710" y="4445228"/>
                  <a:ext cx="288000" cy="288000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29" tIns="45715" rIns="91429" bIns="45715" anchor="ctr"/>
                <a:lstStyle/>
                <a:p>
                  <a:pPr algn="ctr">
                    <a:defRPr/>
                  </a:pPr>
                  <a:endParaRPr lang="de-CH" altLang="de-DE" dirty="0">
                    <a:solidFill>
                      <a:srgbClr val="FFFFFF"/>
                    </a:solidFill>
                    <a:cs typeface="Arial" charset="0"/>
                  </a:endParaRPr>
                </a:p>
              </p:txBody>
            </p:sp>
            <p:sp>
              <p:nvSpPr>
                <p:cNvPr id="20" name="Rectangle 2205">
                  <a:extLst>
                    <a:ext uri="{FF2B5EF4-FFF2-40B4-BE49-F238E27FC236}">
                      <a16:creationId xmlns:a16="http://schemas.microsoft.com/office/drawing/2014/main" id="{34692014-6361-DE2A-AA2E-D7CFFE7C6D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9710" y="4481228"/>
                  <a:ext cx="216000" cy="21600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29" tIns="45715" rIns="91429" bIns="45715" anchor="ctr"/>
                <a:lstStyle/>
                <a:p>
                  <a:pPr algn="ctr">
                    <a:defRPr/>
                  </a:pPr>
                  <a:endParaRPr lang="de-CH" altLang="de-DE" dirty="0">
                    <a:solidFill>
                      <a:srgbClr val="FFFFFF"/>
                    </a:solidFill>
                    <a:cs typeface="Arial" charset="0"/>
                  </a:endParaRPr>
                </a:p>
              </p:txBody>
            </p:sp>
          </p:grpSp>
        </p:grpSp>
        <p:sp>
          <p:nvSpPr>
            <p:cNvPr id="7" name="Rechteck 79">
              <a:extLst>
                <a:ext uri="{FF2B5EF4-FFF2-40B4-BE49-F238E27FC236}">
                  <a16:creationId xmlns:a16="http://schemas.microsoft.com/office/drawing/2014/main" id="{664F254D-2DD1-3399-55A9-9C47D653C920}"/>
                </a:ext>
              </a:extLst>
            </p:cNvPr>
            <p:cNvSpPr/>
            <p:nvPr/>
          </p:nvSpPr>
          <p:spPr bwMode="auto">
            <a:xfrm>
              <a:off x="3830581" y="4181433"/>
              <a:ext cx="458409" cy="3284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1200"/>
                </a:spcAft>
              </a:pPr>
              <a:r>
                <a:rPr lang="en-US" altLang="de-DE" sz="800" b="0" i="1" dirty="0">
                  <a:solidFill>
                    <a:srgbClr val="0000FF"/>
                  </a:solidFill>
                  <a:latin typeface="Arial" charset="0"/>
                </a:rPr>
                <a:t>He</a:t>
              </a:r>
            </a:p>
          </p:txBody>
        </p:sp>
      </p:grpSp>
      <p:sp>
        <p:nvSpPr>
          <p:cNvPr id="23" name="Content Placeholder 9">
            <a:extLst>
              <a:ext uri="{FF2B5EF4-FFF2-40B4-BE49-F238E27FC236}">
                <a16:creationId xmlns:a16="http://schemas.microsoft.com/office/drawing/2014/main" id="{A0594C57-02B9-99D2-B478-5BA9912C55E0}"/>
              </a:ext>
            </a:extLst>
          </p:cNvPr>
          <p:cNvSpPr txBox="1">
            <a:spLocks/>
          </p:cNvSpPr>
          <p:nvPr/>
        </p:nvSpPr>
        <p:spPr bwMode="auto">
          <a:xfrm>
            <a:off x="6219577" y="4600503"/>
            <a:ext cx="1737970" cy="43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161750" indent="-24161750"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1pPr>
            <a:lvl2pPr indent="12700"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2pPr>
            <a:lvl3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3pPr>
            <a:lvl4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4pPr>
            <a:lvl5pPr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" pitchFamily="-103" charset="0"/>
                <a:ea typeface="ＭＳ Ｐゴシック" pitchFamily="-103" charset="-128"/>
              </a:defRPr>
            </a:lvl9pPr>
          </a:lstStyle>
          <a:p>
            <a:pPr marL="0" lvl="1">
              <a:spcBef>
                <a:spcPct val="20000"/>
              </a:spcBef>
              <a:spcAft>
                <a:spcPts val="900"/>
              </a:spcAft>
            </a:pPr>
            <a:r>
              <a:rPr lang="en-US" altLang="de-DE" sz="1600" baseline="0" dirty="0">
                <a:latin typeface="Arial" charset="0"/>
              </a:rPr>
              <a:t>(Davide Uglietti)</a:t>
            </a: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</a:endParaRPr>
          </a:p>
          <a:p>
            <a:pPr marL="0" lvl="1" algn="just">
              <a:spcBef>
                <a:spcPct val="20000"/>
              </a:spcBef>
              <a:spcAft>
                <a:spcPts val="900"/>
              </a:spcAft>
            </a:pPr>
            <a:endParaRPr lang="en-US" altLang="de-DE" sz="1600" baseline="0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901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2AC8F0-57B0-6DB4-EC33-72C5E1B4CE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378"/>
          <a:stretch/>
        </p:blipFill>
        <p:spPr>
          <a:xfrm>
            <a:off x="5879472" y="332007"/>
            <a:ext cx="3090700" cy="1583351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D0BC2D-D954-25D1-5235-E2A2FE8AD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ASTRA prototype construction &amp; testing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977102-AF60-63B5-17B2-3C67491E0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665" y="725583"/>
            <a:ext cx="1521902" cy="8728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22E235-3315-68F2-DFE8-0AE485C66150}"/>
              </a:ext>
            </a:extLst>
          </p:cNvPr>
          <p:cNvSpPr txBox="1"/>
          <p:nvPr/>
        </p:nvSpPr>
        <p:spPr>
          <a:xfrm>
            <a:off x="3828540" y="819090"/>
            <a:ext cx="23606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400" dirty="0"/>
              <a:t>3.3 mm tapes</a:t>
            </a:r>
            <a:br>
              <a:rPr lang="en-US" sz="1400" dirty="0"/>
            </a:br>
            <a:r>
              <a:rPr lang="en-US" sz="1400" dirty="0"/>
              <a:t>21 tapes in a stack</a:t>
            </a:r>
            <a:br>
              <a:rPr lang="en-US" sz="1400" dirty="0"/>
            </a:br>
            <a:r>
              <a:rPr lang="en-US" sz="1400" dirty="0"/>
              <a:t>8 x 4 mm copper profile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91D3A7-CCE4-8178-DF5E-504D028CFEB8}"/>
              </a:ext>
            </a:extLst>
          </p:cNvPr>
          <p:cNvGrpSpPr/>
          <p:nvPr/>
        </p:nvGrpSpPr>
        <p:grpSpPr>
          <a:xfrm>
            <a:off x="2155218" y="1851391"/>
            <a:ext cx="4370143" cy="2593888"/>
            <a:chOff x="353744" y="2517143"/>
            <a:chExt cx="2564129" cy="143610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E9D42C0-E853-BF95-B9BA-07B8FBB3A1E5}"/>
                </a:ext>
              </a:extLst>
            </p:cNvPr>
            <p:cNvGrpSpPr/>
            <p:nvPr/>
          </p:nvGrpSpPr>
          <p:grpSpPr>
            <a:xfrm>
              <a:off x="534162" y="2729251"/>
              <a:ext cx="2369277" cy="1224000"/>
              <a:chOff x="3642446" y="1380477"/>
              <a:chExt cx="2369277" cy="1232535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B9E9F90-F008-76E9-8016-535217D85C75}"/>
                  </a:ext>
                </a:extLst>
              </p:cNvPr>
              <p:cNvGrpSpPr/>
              <p:nvPr/>
            </p:nvGrpSpPr>
            <p:grpSpPr>
              <a:xfrm>
                <a:off x="3879897" y="1766664"/>
                <a:ext cx="1898456" cy="457200"/>
                <a:chOff x="915203" y="3209363"/>
                <a:chExt cx="1898456" cy="457200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3B35B29C-006F-43DE-C58D-CD80232C39AE}"/>
                    </a:ext>
                  </a:extLst>
                </p:cNvPr>
                <p:cNvSpPr/>
                <p:nvPr/>
              </p:nvSpPr>
              <p:spPr>
                <a:xfrm>
                  <a:off x="1258103" y="3209363"/>
                  <a:ext cx="1555556" cy="457200"/>
                </a:xfrm>
                <a:prstGeom prst="rect">
                  <a:avLst/>
                </a:prstGeom>
                <a:pattFill prst="shingle">
                  <a:fgClr>
                    <a:srgbClr val="00B050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CC008A5C-4848-905B-B70A-2906F7E098E1}"/>
                    </a:ext>
                  </a:extLst>
                </p:cNvPr>
                <p:cNvSpPr/>
                <p:nvPr/>
              </p:nvSpPr>
              <p:spPr>
                <a:xfrm>
                  <a:off x="915203" y="3209363"/>
                  <a:ext cx="342900" cy="457200"/>
                </a:xfrm>
                <a:prstGeom prst="rect">
                  <a:avLst/>
                </a:prstGeom>
                <a:pattFill prst="zigZag">
                  <a:fgClr>
                    <a:srgbClr val="00B0F0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</p:grp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51CAF3B-AE0C-A227-698A-901223B8A5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42446" y="1380477"/>
                <a:ext cx="2369277" cy="1232535"/>
              </a:xfrm>
              <a:prstGeom prst="rect">
                <a:avLst/>
              </a:prstGeom>
            </p:spPr>
          </p:pic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5CB91DC-A211-3B39-2A4D-7C06263AD20C}"/>
                </a:ext>
              </a:extLst>
            </p:cNvPr>
            <p:cNvCxnSpPr/>
            <p:nvPr/>
          </p:nvCxnSpPr>
          <p:spPr>
            <a:xfrm>
              <a:off x="412723" y="2729251"/>
              <a:ext cx="0" cy="12240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8A25EE7-2C2B-670C-43C6-EAF47DAEAA81}"/>
                </a:ext>
              </a:extLst>
            </p:cNvPr>
            <p:cNvCxnSpPr/>
            <p:nvPr/>
          </p:nvCxnSpPr>
          <p:spPr>
            <a:xfrm flipH="1">
              <a:off x="534162" y="2615525"/>
              <a:ext cx="238371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EC7F09-3538-447D-B13E-E89C56FA5B23}"/>
                </a:ext>
              </a:extLst>
            </p:cNvPr>
            <p:cNvSpPr/>
            <p:nvPr/>
          </p:nvSpPr>
          <p:spPr>
            <a:xfrm>
              <a:off x="1576142" y="2517143"/>
              <a:ext cx="299750" cy="9888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27000" tIns="0" rIns="27000" bIns="0">
              <a:spAutoFit/>
            </a:bodyPr>
            <a:lstStyle/>
            <a:p>
              <a:pPr algn="ctr"/>
              <a:r>
                <a:rPr lang="en-US" sz="788" dirty="0"/>
                <a:t>50 mm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B7EB8CE-6589-85A1-6CFC-7A995C16B2DB}"/>
                </a:ext>
              </a:extLst>
            </p:cNvPr>
            <p:cNvSpPr/>
            <p:nvPr/>
          </p:nvSpPr>
          <p:spPr>
            <a:xfrm rot="16200000">
              <a:off x="254423" y="3291533"/>
              <a:ext cx="298080" cy="9943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27000" tIns="0" rIns="27000" bIns="0">
              <a:spAutoFit/>
            </a:bodyPr>
            <a:lstStyle/>
            <a:p>
              <a:pPr algn="ctr"/>
              <a:r>
                <a:rPr lang="en-US" sz="788" dirty="0"/>
                <a:t>26 mm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20AD8B47-2F38-A6D1-247C-34DA8692B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145" y="632477"/>
            <a:ext cx="1011637" cy="4517991"/>
          </a:xfrm>
          <a:prstGeom prst="rect">
            <a:avLst/>
          </a:prstGeom>
        </p:spPr>
      </p:pic>
      <p:sp>
        <p:nvSpPr>
          <p:cNvPr id="29" name="Content Placeholder 9"/>
          <p:cNvSpPr txBox="1">
            <a:spLocks/>
          </p:cNvSpPr>
          <p:nvPr/>
        </p:nvSpPr>
        <p:spPr>
          <a:xfrm>
            <a:off x="2818573" y="4586534"/>
            <a:ext cx="3820205" cy="41549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FF"/>
                </a:solidFill>
                <a:latin typeface="+mn-lt"/>
                <a:ea typeface="ＭＳ Ｐゴシック" pitchFamily="-109" charset="-128"/>
                <a:cs typeface="ＭＳ Ｐゴシック" pitchFamily="-109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 i="1" u="sng">
                <a:solidFill>
                  <a:schemeClr val="tx2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lvl="1" indent="9525" algn="just" eaLnBrk="1" hangingPunct="1">
              <a:spcAft>
                <a:spcPts val="900"/>
              </a:spcAft>
            </a:pPr>
            <a:r>
              <a:rPr lang="en-US" altLang="de-DE" sz="1600" i="0" kern="0" dirty="0">
                <a:solidFill>
                  <a:srgbClr val="0000FF"/>
                </a:solidFill>
                <a:ea typeface="ＭＳ Ｐゴシック" pitchFamily="-103" charset="-128"/>
              </a:rPr>
              <a:t>Nikolay Bykovskiy, SPC, 2023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A966CE-3940-4A1E-9B17-CDD98BF8D2B1}"/>
              </a:ext>
            </a:extLst>
          </p:cNvPr>
          <p:cNvSpPr txBox="1"/>
          <p:nvPr/>
        </p:nvSpPr>
        <p:spPr>
          <a:xfrm>
            <a:off x="6638778" y="2967901"/>
            <a:ext cx="2360636" cy="1636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400" dirty="0">
                <a:sym typeface="Wingdings" panose="05000000000000000000" pitchFamily="2" charset="2"/>
              </a:rPr>
              <a:t>Designed for 60 kA at 18 T</a:t>
            </a:r>
          </a:p>
          <a:p>
            <a:pPr>
              <a:spcAft>
                <a:spcPts val="450"/>
              </a:spcAft>
            </a:pPr>
            <a:endParaRPr lang="en-US" sz="1400" dirty="0">
              <a:sym typeface="Wingdings" panose="05000000000000000000" pitchFamily="2" charset="2"/>
            </a:endParaRPr>
          </a:p>
          <a:p>
            <a:pPr>
              <a:spcAft>
                <a:spcPts val="450"/>
              </a:spcAft>
            </a:pPr>
            <a:r>
              <a:rPr lang="en-GB" sz="1600" dirty="0"/>
              <a:t>Impregnation with dimethyl sulfoxide (DMSO)</a:t>
            </a:r>
            <a:r>
              <a:rPr lang="en-US" sz="1600" dirty="0"/>
              <a:t> – water solution</a:t>
            </a:r>
            <a:endParaRPr lang="en-US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10169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F2950-00C2-83D4-0921-702D8416D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ASTRA full-size conductor 2023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8CB302D-A850-1C5E-EEEE-002EBB90B643}"/>
              </a:ext>
            </a:extLst>
          </p:cNvPr>
          <p:cNvGrpSpPr/>
          <p:nvPr/>
        </p:nvGrpSpPr>
        <p:grpSpPr>
          <a:xfrm>
            <a:off x="959372" y="700646"/>
            <a:ext cx="4968886" cy="2404631"/>
            <a:chOff x="4420590" y="780621"/>
            <a:chExt cx="4678108" cy="211094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698594A-34D7-25FE-8390-27411EE7B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590" y="780621"/>
              <a:ext cx="2975730" cy="2110942"/>
            </a:xfrm>
            <a:prstGeom prst="rect">
              <a:avLst/>
            </a:prstGeom>
          </p:spPr>
        </p:pic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ABFF3790-B178-E648-A02C-79C85044F69C}"/>
                </a:ext>
              </a:extLst>
            </p:cNvPr>
            <p:cNvSpPr/>
            <p:nvPr/>
          </p:nvSpPr>
          <p:spPr>
            <a:xfrm rot="5400000">
              <a:off x="6275028" y="1462877"/>
              <a:ext cx="150471" cy="273117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1698B0B-F0B8-B1E2-8D16-FF89D4A24CB0}"/>
                </a:ext>
              </a:extLst>
            </p:cNvPr>
            <p:cNvSpPr txBox="1"/>
            <p:nvPr/>
          </p:nvSpPr>
          <p:spPr>
            <a:xfrm>
              <a:off x="4875281" y="1478560"/>
              <a:ext cx="11979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200" dirty="0">
                  <a:solidFill>
                    <a:srgbClr val="EDB11F"/>
                  </a:solidFill>
                  <a:sym typeface="Wingdings" panose="05000000000000000000" pitchFamily="2" charset="2"/>
                </a:rPr>
                <a:t>Impregnated by </a:t>
              </a:r>
              <a:r>
                <a:rPr lang="en-US" sz="1200" u="sng" dirty="0">
                  <a:solidFill>
                    <a:srgbClr val="EDB11F"/>
                  </a:solidFill>
                  <a:sym typeface="Wingdings" panose="05000000000000000000" pitchFamily="2" charset="2"/>
                </a:rPr>
                <a:t>DMSO 12%</a:t>
              </a:r>
              <a:endParaRPr lang="en-US" sz="1200" u="sng" dirty="0">
                <a:solidFill>
                  <a:srgbClr val="EDB11F"/>
                </a:solidFill>
              </a:endParaRP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832718F-E95C-EA91-5197-A41AEF94D3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7930783" y="661409"/>
              <a:ext cx="896006" cy="1439825"/>
            </a:xfrm>
            <a:prstGeom prst="rect">
              <a:avLst/>
            </a:prstGeom>
          </p:spPr>
        </p:pic>
      </p:grp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5AFC9DF8-4952-7D89-57CE-877B5C9D0AA4}"/>
              </a:ext>
            </a:extLst>
          </p:cNvPr>
          <p:cNvSpPr txBox="1">
            <a:spLocks/>
          </p:cNvSpPr>
          <p:nvPr/>
        </p:nvSpPr>
        <p:spPr>
          <a:xfrm>
            <a:off x="4456134" y="2235436"/>
            <a:ext cx="4293161" cy="67262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Performance degradation of the ASTRA conductor, likely due to voids in the solder in between the tapes.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0A976CAF-2DA1-1E0D-16C9-F8B124903141}"/>
              </a:ext>
            </a:extLst>
          </p:cNvPr>
          <p:cNvSpPr txBox="1">
            <a:spLocks/>
          </p:cNvSpPr>
          <p:nvPr/>
        </p:nvSpPr>
        <p:spPr>
          <a:xfrm>
            <a:off x="1115846" y="3322630"/>
            <a:ext cx="7274483" cy="172874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b="1" dirty="0"/>
              <a:t>Overall observation for HTS samples tested in SULTAN from all the world:</a:t>
            </a:r>
          </a:p>
          <a:p>
            <a:r>
              <a:rPr lang="en-US" sz="1500" dirty="0"/>
              <a:t>Conductors are usually very stable against quench (as expected).</a:t>
            </a:r>
          </a:p>
          <a:p>
            <a:r>
              <a:rPr lang="en-US" sz="1500" dirty="0"/>
              <a:t>Making the terminations (joints) with low resistance is challenging.</a:t>
            </a:r>
          </a:p>
          <a:p>
            <a:r>
              <a:rPr lang="en-US" sz="1500" dirty="0"/>
              <a:t>Almost always there is a performance degradation with electromagnetic cycling. So far only Viper cable from CFS showed only negligible degradation. Other conductors degraded significantly.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CE439F-ACE4-7563-77C4-20E22FB178FD}"/>
              </a:ext>
            </a:extLst>
          </p:cNvPr>
          <p:cNvCxnSpPr/>
          <p:nvPr/>
        </p:nvCxnSpPr>
        <p:spPr>
          <a:xfrm>
            <a:off x="744514" y="3228649"/>
            <a:ext cx="784297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3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SPC Quench Samples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14514" y="568359"/>
            <a:ext cx="8379317" cy="996247"/>
            <a:chOff x="414514" y="568359"/>
            <a:chExt cx="8379317" cy="9962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28169" y="725434"/>
              <a:ext cx="2065662" cy="83200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3433" y="718264"/>
              <a:ext cx="2065662" cy="84634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14514" y="910602"/>
              <a:ext cx="749845" cy="461665"/>
            </a:xfrm>
            <a:prstGeom prst="rect">
              <a:avLst/>
            </a:prstGeom>
            <a:noFill/>
            <a:ln w="12700">
              <a:noFill/>
              <a:prstDash val="dash"/>
            </a:ln>
          </p:spPr>
          <p:txBody>
            <a:bodyPr wrap="square" lIns="72000" rIns="72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latin typeface="Calibri" panose="020F0502020204030204"/>
                </a:rPr>
                <a:t>Full-scale layout:</a:t>
              </a:r>
              <a:endParaRPr kumimoji="0" lang="en-US" sz="1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57486" y="568359"/>
              <a:ext cx="2355848" cy="461665"/>
            </a:xfrm>
            <a:prstGeom prst="rect">
              <a:avLst/>
            </a:prstGeom>
            <a:noFill/>
            <a:ln w="12700">
              <a:noFill/>
              <a:prstDash val="dash"/>
            </a:ln>
          </p:spPr>
          <p:txBody>
            <a:bodyPr wrap="square" lIns="72000" rIns="72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chemeClr val="accent2"/>
                  </a:solidFill>
                  <a:latin typeface="Calibri" panose="020F0502020204030204"/>
                </a:rPr>
                <a:t>Round soldered strands in copper-cored Rutherford layout</a:t>
              </a:r>
              <a:endPara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81164" y="568359"/>
              <a:ext cx="2355848" cy="461665"/>
            </a:xfrm>
            <a:prstGeom prst="rect">
              <a:avLst/>
            </a:prstGeom>
            <a:noFill/>
            <a:ln w="12700">
              <a:noFill/>
              <a:prstDash val="dash"/>
            </a:ln>
          </p:spPr>
          <p:txBody>
            <a:bodyPr wrap="square" lIns="72000" rIns="72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chemeClr val="accent2"/>
                  </a:solidFill>
                  <a:latin typeface="Calibri" panose="020F0502020204030204"/>
                </a:rPr>
                <a:t>Aligned stacks transposed in Roebel arrangement (ASTRA)</a:t>
              </a:r>
              <a:endPara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988" y="2071949"/>
            <a:ext cx="752024" cy="689355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480106" y="1860442"/>
            <a:ext cx="4932316" cy="1112368"/>
            <a:chOff x="978370" y="2406499"/>
            <a:chExt cx="4932316" cy="111236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9894" y="2413842"/>
              <a:ext cx="940029" cy="10976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9132" y="2406499"/>
              <a:ext cx="1112368" cy="1112368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8370" y="2406499"/>
              <a:ext cx="1112368" cy="111236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8318" y="2406499"/>
              <a:ext cx="1112368" cy="1112368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414514" y="2185793"/>
            <a:ext cx="749845" cy="46166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latin typeface="Calibri" panose="020F0502020204030204"/>
              </a:rPr>
              <a:t>Sub-size samples:</a:t>
            </a:r>
            <a:endParaRPr kumimoji="0" lang="en-US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4514" y="3171017"/>
            <a:ext cx="749845" cy="276999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>
                <a:latin typeface="Calibri" panose="020F0502020204030204"/>
              </a:rPr>
              <a:t>Features:</a:t>
            </a:r>
            <a:endParaRPr kumimoji="0" lang="en-US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93938" y="3078684"/>
            <a:ext cx="1284704" cy="46166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>
                <a:latin typeface="Calibri" panose="020F0502020204030204"/>
              </a:rPr>
              <a:t>twisted stacks &amp; strands</a:t>
            </a:r>
            <a:endParaRPr kumimoji="0" lang="en-US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92472" y="3078684"/>
            <a:ext cx="1389083" cy="46166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>
                <a:latin typeface="Calibri" panose="020F0502020204030204"/>
              </a:rPr>
              <a:t>straight stacks &amp; strands, </a:t>
            </a:r>
            <a:r>
              <a:rPr kumimoji="0" lang="en-US" sz="120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perp. </a:t>
            </a:r>
            <a:r>
              <a:rPr lang="en-US" sz="1200" kern="0" dirty="0">
                <a:latin typeface="Calibri" panose="020F0502020204030204"/>
              </a:rPr>
              <a:t>f</a:t>
            </a:r>
            <a:r>
              <a:rPr kumimoji="0" lang="en-US" sz="120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ield</a:t>
            </a:r>
            <a:endParaRPr kumimoji="0" lang="en-US" sz="1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3122" y="3078684"/>
            <a:ext cx="1457042" cy="46166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>
                <a:latin typeface="Calibri" panose="020F0502020204030204"/>
              </a:rPr>
              <a:t>twisted stacks &amp; strands, solder filled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41734" y="3078684"/>
            <a:ext cx="1229002" cy="46166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>
                <a:latin typeface="Calibri" panose="020F0502020204030204"/>
              </a:rPr>
              <a:t>twisted stacks &amp; strands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72705" y="3078684"/>
            <a:ext cx="1976590" cy="46166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>
                <a:latin typeface="Calibri" panose="020F0502020204030204"/>
              </a:rPr>
              <a:t>straight stack &amp; strand,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latin typeface="Calibri" panose="020F0502020204030204"/>
              </a:rPr>
              <a:t>parr. field, indirect cooling</a:t>
            </a:r>
            <a:endParaRPr lang="en-US" sz="1200" kern="0" noProof="0" dirty="0">
              <a:latin typeface="Calibri" panose="020F050202020403020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38302" y="1586065"/>
            <a:ext cx="404049" cy="276999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latin typeface="Calibri" panose="020F0502020204030204"/>
              </a:rPr>
              <a:t>R</a:t>
            </a:r>
            <a:r>
              <a:rPr lang="en-US" sz="1200" b="1" kern="0" noProof="0" dirty="0" err="1">
                <a:latin typeface="Calibri" panose="020F0502020204030204"/>
              </a:rPr>
              <a:t>ef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63161" y="1586065"/>
            <a:ext cx="807779" cy="276999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latin typeface="Calibri" panose="020F0502020204030204"/>
              </a:rPr>
              <a:t>N</a:t>
            </a:r>
            <a:r>
              <a:rPr lang="en-US" sz="1200" b="1" kern="0" noProof="0" dirty="0">
                <a:latin typeface="Calibri" panose="020F0502020204030204"/>
              </a:rPr>
              <a:t>o-twist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75595" y="1586065"/>
            <a:ext cx="661081" cy="276999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noProof="0" dirty="0">
                <a:latin typeface="Calibri" panose="020F0502020204030204"/>
              </a:rPr>
              <a:t>Filled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73623" y="1586065"/>
            <a:ext cx="771923" cy="276999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noProof="0" dirty="0">
                <a:latin typeface="Calibri" panose="020F0502020204030204"/>
              </a:rPr>
              <a:t>BISCCO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4988" y="1586065"/>
            <a:ext cx="752024" cy="46166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latin typeface="Calibri" panose="020F0502020204030204"/>
              </a:rPr>
              <a:t>ASTRA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ASTRA2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49196" y="1860442"/>
            <a:ext cx="488352" cy="20005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 noProof="0" dirty="0">
                <a:latin typeface="Calibri" panose="020F0502020204030204"/>
              </a:rPr>
              <a:t>D36 mm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8017960" y="2348235"/>
            <a:ext cx="398391" cy="20005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 noProof="0" dirty="0">
                <a:latin typeface="Calibri" panose="020F0502020204030204"/>
              </a:rPr>
              <a:t>22 mm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141630" y="2934446"/>
            <a:ext cx="940029" cy="20005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 noProof="0" dirty="0">
                <a:latin typeface="Calibri" panose="020F0502020204030204"/>
              </a:rPr>
              <a:t>30 mm</a:t>
            </a:r>
          </a:p>
        </p:txBody>
      </p:sp>
      <p:sp>
        <p:nvSpPr>
          <p:cNvPr id="35" name="TextBox 34"/>
          <p:cNvSpPr txBox="1"/>
          <p:nvPr/>
        </p:nvSpPr>
        <p:spPr>
          <a:xfrm rot="16200000">
            <a:off x="4676743" y="2340198"/>
            <a:ext cx="940029" cy="20005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 noProof="0" dirty="0">
                <a:latin typeface="Calibri" panose="020F0502020204030204"/>
              </a:rPr>
              <a:t>35 mm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387167" y="2739466"/>
            <a:ext cx="749845" cy="20005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 noProof="0" dirty="0">
                <a:latin typeface="Calibri" panose="020F0502020204030204"/>
              </a:rPr>
              <a:t>24 mm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644194" y="1860442"/>
            <a:ext cx="488352" cy="20005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 noProof="0" dirty="0">
                <a:latin typeface="Calibri" panose="020F0502020204030204"/>
              </a:rPr>
              <a:t>D36 mm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311956" y="1860442"/>
            <a:ext cx="488352" cy="200055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lIns="72000" rIns="72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0" noProof="0" dirty="0">
                <a:latin typeface="Calibri" panose="020F0502020204030204"/>
              </a:rPr>
              <a:t>D36 mm</a:t>
            </a: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7EC137A8-5CD2-4D92-89AA-D5E55E494C65}"/>
              </a:ext>
            </a:extLst>
          </p:cNvPr>
          <p:cNvSpPr txBox="1">
            <a:spLocks/>
          </p:cNvSpPr>
          <p:nvPr/>
        </p:nvSpPr>
        <p:spPr>
          <a:xfrm>
            <a:off x="515257" y="3726037"/>
            <a:ext cx="8091713" cy="126697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We reached T</a:t>
            </a:r>
            <a:r>
              <a:rPr lang="en-US" sz="1500" baseline="-25000" dirty="0"/>
              <a:t>hot-spot</a:t>
            </a:r>
            <a:r>
              <a:rPr lang="en-US" sz="1500" dirty="0"/>
              <a:t> around 200 K (sometimes leading to the conductor degradation)</a:t>
            </a:r>
            <a:endParaRPr lang="en-US" sz="1500" baseline="-25000" dirty="0"/>
          </a:p>
          <a:p>
            <a:r>
              <a:rPr lang="en-US" sz="1500" dirty="0"/>
              <a:t>Quench Propagation Velocity (</a:t>
            </a:r>
            <a:r>
              <a:rPr lang="en-US" sz="1500" b="1" dirty="0"/>
              <a:t>QPV</a:t>
            </a:r>
            <a:r>
              <a:rPr lang="en-US" sz="1500" dirty="0"/>
              <a:t>) in HTS samples is 10-100 mm/s (it confirms QPV</a:t>
            </a:r>
            <a:r>
              <a:rPr lang="en-US" sz="1500" baseline="-25000" dirty="0"/>
              <a:t>HTS</a:t>
            </a:r>
            <a:r>
              <a:rPr lang="en-US" sz="1500" dirty="0"/>
              <a:t>&lt;&lt; QPV</a:t>
            </a:r>
            <a:r>
              <a:rPr lang="en-US" sz="1500" baseline="-25000" dirty="0"/>
              <a:t>LTS</a:t>
            </a:r>
            <a:r>
              <a:rPr lang="en-US" sz="1500" dirty="0"/>
              <a:t> ~500-1000 mm/s)</a:t>
            </a:r>
          </a:p>
          <a:p>
            <a:r>
              <a:rPr lang="en-US" sz="1600" dirty="0"/>
              <a:t>Enhancing the thermal coupling between the cable and steel jacket is found to be important to avoid overheating, even though it decreases the QPV.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838904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479A1B9-3B76-B86A-6ECD-DF181DD6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662255" cy="533388"/>
          </a:xfrm>
        </p:spPr>
        <p:txBody>
          <a:bodyPr>
            <a:normAutofit/>
          </a:bodyPr>
          <a:lstStyle/>
          <a:p>
            <a:r>
              <a:rPr lang="en-US" dirty="0"/>
              <a:t>Final Comments</a:t>
            </a:r>
            <a:endParaRPr lang="en-GB" dirty="0"/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FCBF6FAB-B9A5-8F98-6AF6-FF20BAA423EC}"/>
              </a:ext>
            </a:extLst>
          </p:cNvPr>
          <p:cNvSpPr txBox="1">
            <a:spLocks/>
          </p:cNvSpPr>
          <p:nvPr/>
        </p:nvSpPr>
        <p:spPr>
          <a:xfrm>
            <a:off x="1026884" y="907251"/>
            <a:ext cx="7609115" cy="375716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/>
              <a:t>SULTAN and EDIPO test facilities are key elements of applied superconductivity group of SPC.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We try to keep them up-to-date with maintenance, small updates and large upgrades.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EDIPO upgrade to 15 T: 2025-2028</a:t>
            </a:r>
          </a:p>
          <a:p>
            <a:pPr lvl="1">
              <a:lnSpc>
                <a:spcPct val="100000"/>
              </a:lnSpc>
            </a:pPr>
            <a:r>
              <a:rPr lang="en-US" dirty="0" err="1"/>
              <a:t>Cryoplant</a:t>
            </a:r>
            <a:r>
              <a:rPr lang="en-US" dirty="0"/>
              <a:t> upgrade to reduce electricity consumption: 5 months, starting towards the end of 2025.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The second largest activity is R&amp;D on conductors &amp; joints for fusion-size magnets, and related technologies (quench detection using optical fibers and SQD, superconducting switches, …)</a:t>
            </a:r>
          </a:p>
        </p:txBody>
      </p:sp>
    </p:spTree>
    <p:extLst>
      <p:ext uri="{BB962C8B-B14F-4D97-AF65-F5344CB8AC3E}">
        <p14:creationId xmlns:p14="http://schemas.microsoft.com/office/powerpoint/2010/main" val="17322580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23DE3-DD29-C784-083B-D4E287BA9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719" y="2026720"/>
            <a:ext cx="5752864" cy="1525083"/>
          </a:xfrm>
        </p:spPr>
        <p:txBody>
          <a:bodyPr>
            <a:noAutofit/>
          </a:bodyPr>
          <a:lstStyle/>
          <a:p>
            <a:r>
              <a:rPr lang="en-US" sz="4800" dirty="0"/>
              <a:t>Guided Tour PSI &amp; SPC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0131834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+mn-lt"/>
                <a:ea typeface="ＭＳ Ｐゴシック" pitchFamily="-103" charset="-128"/>
                <a:cs typeface="ＭＳ Ｐゴシック" pitchFamily="-103" charset="-128"/>
              </a:rPr>
              <a:t>Guided Tour </a:t>
            </a:r>
            <a:r>
              <a:rPr lang="en-US" dirty="0">
                <a:latin typeface="+mn-lt"/>
                <a:ea typeface="ＭＳ Ｐゴシック" pitchFamily="-103" charset="-128"/>
                <a:cs typeface="ＭＳ Ｐゴシック" pitchFamily="-103" charset="-128"/>
              </a:rPr>
              <a:t>Through</a:t>
            </a:r>
            <a:r>
              <a:rPr lang="en-US" sz="3200" dirty="0">
                <a:latin typeface="+mn-lt"/>
                <a:ea typeface="ＭＳ Ｐゴシック" pitchFamily="-103" charset="-128"/>
                <a:cs typeface="ＭＳ Ｐゴシック" pitchFamily="-103" charset="-128"/>
              </a:rPr>
              <a:t> PSI &amp; SPC Labs</a:t>
            </a:r>
            <a:endParaRPr lang="en-US" dirty="0">
              <a:solidFill>
                <a:srgbClr val="2503EF"/>
              </a:solidFill>
              <a:latin typeface="+mn-lt"/>
              <a:ea typeface="ＭＳ Ｐゴシック" pitchFamily="-103" charset="-128"/>
              <a:cs typeface="ＭＳ Ｐゴシック" pitchFamily="-103" charset="-128"/>
            </a:endParaRPr>
          </a:p>
        </p:txBody>
      </p: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696686" y="737106"/>
            <a:ext cx="7986144" cy="2564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Aft>
                <a:spcPts val="450"/>
              </a:spcAft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We will visit 4 stations at PSI:</a:t>
            </a:r>
          </a:p>
          <a:p>
            <a:pPr>
              <a:spcAft>
                <a:spcPts val="450"/>
              </a:spcAft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 </a:t>
            </a:r>
          </a:p>
          <a:p>
            <a:pPr marL="342900" indent="-342900">
              <a:spcAft>
                <a:spcPts val="450"/>
              </a:spcAft>
              <a:buFont typeface="+mj-lt"/>
              <a:buAutoNum type="arabicPeriod"/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SULTAN with Jack Greenwood and Mattia Ortino</a:t>
            </a:r>
          </a:p>
          <a:p>
            <a:pPr marL="342900" indent="-342900">
              <a:spcAft>
                <a:spcPts val="450"/>
              </a:spcAft>
              <a:buFont typeface="+mj-lt"/>
              <a:buAutoNum type="arabicPeriod"/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Test stand WNLA/010 with Michal Duda and Quentin Gorit</a:t>
            </a:r>
          </a:p>
          <a:p>
            <a:pPr marL="342900" indent="-342900">
              <a:spcAft>
                <a:spcPts val="450"/>
              </a:spcAft>
              <a:buFont typeface="+mj-lt"/>
              <a:buAutoNum type="arabicPeriod"/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Magnetic Measurement (MM) lab with Giuseppe Montenero and Rebecca Riccioli</a:t>
            </a:r>
          </a:p>
          <a:p>
            <a:pPr marL="342900" indent="-342900">
              <a:spcAft>
                <a:spcPts val="450"/>
              </a:spcAft>
              <a:buFont typeface="+mj-lt"/>
              <a:buAutoNum type="arabicPeriod"/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CHART lab with Douglas Araujo Martins and Jaap Kosse</a:t>
            </a:r>
          </a:p>
          <a:p>
            <a:pPr>
              <a:spcAft>
                <a:spcPts val="450"/>
              </a:spcAft>
              <a:tabLst>
                <a:tab pos="1278731" algn="l"/>
              </a:tabLst>
            </a:pPr>
            <a:endParaRPr lang="en-US" altLang="ja-JP" sz="1600" dirty="0">
              <a:ea typeface="ＭＳ Ｐゴシック" pitchFamily="-103" charset="-128"/>
              <a:cs typeface="ＭＳ Ｐゴシック" pitchFamily="-103" charset="-128"/>
              <a:sym typeface="Wingdings" panose="05000000000000000000" pitchFamily="2" charset="2"/>
            </a:endParaRPr>
          </a:p>
          <a:p>
            <a:pPr>
              <a:spcAft>
                <a:spcPts val="450"/>
              </a:spcAft>
              <a:tabLst>
                <a:tab pos="1278731" algn="l"/>
              </a:tabLst>
            </a:pP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For the visit, we will split into 4 groups. Every group will visit every station.</a:t>
            </a:r>
          </a:p>
          <a:p>
            <a:pPr>
              <a:spcAft>
                <a:spcPts val="450"/>
              </a:spcAft>
              <a:tabLst>
                <a:tab pos="1278731" algn="l"/>
              </a:tabLst>
            </a:pPr>
            <a:endParaRPr lang="en-US" altLang="ja-JP" sz="1600" dirty="0">
              <a:ea typeface="ＭＳ Ｐゴシック" pitchFamily="-103" charset="-128"/>
              <a:cs typeface="ＭＳ Ｐゴシック" pitchFamily="-103" charset="-128"/>
              <a:sym typeface="Wingdings" panose="05000000000000000000" pitchFamily="2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CF9F09-9446-7D76-6DF2-C83558FFE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73" y="3478674"/>
            <a:ext cx="1332775" cy="1262397"/>
          </a:xfrm>
          <a:prstGeom prst="rect">
            <a:avLst/>
          </a:prstGeom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BA36D58-56EE-0510-C9AA-2A62FDDFF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463" y="3775195"/>
            <a:ext cx="5171225" cy="1262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Aft>
                <a:spcPts val="450"/>
              </a:spcAft>
              <a:tabLst>
                <a:tab pos="1278731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Please inform your guides, if you have a heart implant. In this case you are not allowed to enter MM lab.</a:t>
            </a:r>
            <a:r>
              <a:rPr lang="en-US" altLang="ja-JP" sz="16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02571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3200" dirty="0">
                <a:latin typeface="+mn-lt"/>
                <a:ea typeface="ＭＳ Ｐゴシック" pitchFamily="-103" charset="-128"/>
                <a:cs typeface="ＭＳ Ｐゴシック" pitchFamily="-103" charset="-128"/>
              </a:rPr>
              <a:t>The Guides</a:t>
            </a:r>
            <a:endParaRPr lang="de-DE" dirty="0">
              <a:solidFill>
                <a:srgbClr val="2503EF"/>
              </a:solidFill>
              <a:latin typeface="+mn-lt"/>
              <a:ea typeface="ＭＳ Ｐゴシック" pitchFamily="-103" charset="-128"/>
              <a:cs typeface="ＭＳ Ｐゴシック" pitchFamily="-103" charset="-128"/>
            </a:endParaRPr>
          </a:p>
        </p:txBody>
      </p: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665648" y="822931"/>
            <a:ext cx="8066825" cy="57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Aft>
                <a:spcPts val="450"/>
              </a:spcAft>
              <a:tabLst>
                <a:tab pos="1278731" algn="l"/>
              </a:tabLst>
            </a:pPr>
            <a:r>
              <a:rPr lang="en-US" altLang="ja-JP" sz="14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Every group has a guide. The </a:t>
            </a:r>
            <a:r>
              <a:rPr lang="en-US" altLang="ja-JP" sz="1400" dirty="0" err="1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colour</a:t>
            </a:r>
            <a:r>
              <a:rPr lang="en-US" altLang="ja-JP" sz="14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 of your workshop badge will tell you to which group you belong.</a:t>
            </a:r>
            <a:endParaRPr lang="en-US" altLang="ja-JP" sz="1600" dirty="0">
              <a:ea typeface="ＭＳ Ｐゴシック" pitchFamily="-103" charset="-128"/>
              <a:cs typeface="ＭＳ Ｐゴシック" pitchFamily="-103" charset="-128"/>
              <a:sym typeface="Wingdings" panose="05000000000000000000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C5DA17-C129-1877-F41C-BB33B8C47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136" y="1507461"/>
            <a:ext cx="1820059" cy="27227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0C1565-D15E-B507-8EE8-684B7D4C8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648" y="1507461"/>
            <a:ext cx="1830395" cy="28131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F09D44-AE7B-CA8A-28E6-822C5CF315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4258" y="1534146"/>
            <a:ext cx="1710337" cy="27864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84287A-1D8F-A786-173C-FDA527040C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7959" y="1488707"/>
            <a:ext cx="1830395" cy="285061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38D98D7-E702-F9E0-19E8-577080E0216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81424"/>
          <a:stretch/>
        </p:blipFill>
        <p:spPr>
          <a:xfrm>
            <a:off x="6647957" y="2507978"/>
            <a:ext cx="1799357" cy="5295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41F4DD-7CB3-AE19-DB17-99FA8D189011}"/>
              </a:ext>
            </a:extLst>
          </p:cNvPr>
          <p:cNvSpPr txBox="1"/>
          <p:nvPr/>
        </p:nvSpPr>
        <p:spPr>
          <a:xfrm>
            <a:off x="6721736" y="2487200"/>
            <a:ext cx="2140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Joep Leon </a:t>
            </a:r>
          </a:p>
          <a:p>
            <a:r>
              <a:rPr lang="de-CH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Van den </a:t>
            </a:r>
            <a:r>
              <a:rPr lang="de-CH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Eijnden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82508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>
                <a:latin typeface="+mn-lt"/>
                <a:ea typeface="ＭＳ Ｐゴシック" pitchFamily="-103" charset="-128"/>
                <a:cs typeface="ＭＳ Ｐゴシック" pitchFamily="-103" charset="-128"/>
              </a:rPr>
              <a:t>Time Schedule of the Tours </a:t>
            </a:r>
          </a:p>
        </p:txBody>
      </p: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981511" y="770312"/>
            <a:ext cx="8066624" cy="4251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598488">
              <a:spcBef>
                <a:spcPct val="20000"/>
              </a:spcBef>
              <a:spcAft>
                <a:spcPts val="450"/>
              </a:spcAft>
              <a:tabLst>
                <a:tab pos="1278731" algn="l"/>
              </a:tabLst>
            </a:pPr>
            <a:endParaRPr lang="de-CH" altLang="ja-JP" sz="1800" dirty="0">
              <a:ea typeface="ＭＳ Ｐゴシック" pitchFamily="-103" charset="-128"/>
              <a:cs typeface="ＭＳ Ｐゴシック" pitchFamily="-103" charset="-128"/>
            </a:endParaRPr>
          </a:p>
          <a:p>
            <a:pPr marL="265113" indent="-265113" defTabSz="598488">
              <a:spcBef>
                <a:spcPct val="20000"/>
              </a:spcBef>
              <a:spcAft>
                <a:spcPts val="450"/>
              </a:spcAft>
              <a:buFont typeface="Arial" panose="020B0604020202020204" pitchFamily="34" charset="0"/>
              <a:buChar char="•"/>
              <a:tabLst>
                <a:tab pos="1278731" algn="l"/>
              </a:tabLst>
            </a:pPr>
            <a:endParaRPr lang="de-CH" altLang="ja-JP" sz="1800" b="1" i="1" dirty="0">
              <a:solidFill>
                <a:srgbClr val="2503E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marL="265113" indent="-265113" defTabSz="598488">
              <a:spcBef>
                <a:spcPct val="20000"/>
              </a:spcBef>
              <a:spcAft>
                <a:spcPts val="450"/>
              </a:spcAft>
              <a:buFont typeface="Arial" panose="020B0604020202020204" pitchFamily="34" charset="0"/>
              <a:buChar char="•"/>
              <a:tabLst>
                <a:tab pos="1278731" algn="l"/>
              </a:tabLst>
            </a:pPr>
            <a:endParaRPr lang="de-CH" altLang="ja-JP" sz="1800" dirty="0"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CH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DE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DE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DE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DE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DE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DE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DE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DE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indent="4763">
              <a:lnSpc>
                <a:spcPct val="110000"/>
              </a:lnSpc>
              <a:spcBef>
                <a:spcPct val="20000"/>
              </a:spcBef>
              <a:spcAft>
                <a:spcPts val="450"/>
              </a:spcAft>
              <a:tabLst>
                <a:tab pos="1410891" algn="l"/>
              </a:tabLst>
            </a:pPr>
            <a:endParaRPr lang="de-DE" altLang="ja-JP" b="1" i="1" dirty="0">
              <a:solidFill>
                <a:srgbClr val="0000FF"/>
              </a:solidFill>
              <a:latin typeface="Arial" pitchFamily="-103" charset="0"/>
              <a:ea typeface="ＭＳ Ｐゴシック" pitchFamily="-103" charset="-128"/>
              <a:cs typeface="ＭＳ Ｐゴシック" pitchFamily="-103" charset="-128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938551" y="774549"/>
            <a:ext cx="7904740" cy="4424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257300" indent="-1257300">
              <a:spcAft>
                <a:spcPts val="450"/>
              </a:spcAft>
              <a:tabLst>
                <a:tab pos="1278731" algn="l"/>
              </a:tabLst>
            </a:pPr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14:20-14:45	Coffee </a:t>
            </a:r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</a:rPr>
              <a:t>Break in f</a:t>
            </a:r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oyer Auditorium: </a:t>
            </a:r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</a:rPr>
              <a:t>P</a:t>
            </a:r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ick up your </a:t>
            </a:r>
            <a:r>
              <a:rPr lang="en-US" altLang="ja-JP" sz="1400" dirty="0">
                <a:ea typeface="ＭＳ Ｐゴシック" pitchFamily="-103" charset="-128"/>
                <a:cs typeface="ＭＳ Ｐゴシック" pitchFamily="-103" charset="-128"/>
                <a:sym typeface="Wingdings" panose="05000000000000000000" pitchFamily="2" charset="2"/>
              </a:rPr>
              <a:t>entrance badge and your headset in the foyer and check that it is working.</a:t>
            </a:r>
          </a:p>
          <a:p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</a:rPr>
              <a:t>	</a:t>
            </a:r>
          </a:p>
          <a:p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</a:rPr>
              <a:t>14:45		Go to your group guide </a:t>
            </a:r>
          </a:p>
          <a:p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14:50		Walk to the first station 	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15:05-15:35 	Station 1	</a:t>
            </a:r>
          </a:p>
          <a:p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15:45-16:15 	Station 2		</a:t>
            </a:r>
          </a:p>
          <a:p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16:20-16:30 	Break</a:t>
            </a:r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</a:rPr>
              <a:t>	</a:t>
            </a:r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		Water and Toilets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16:35-17:05 	Station</a:t>
            </a:r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</a:rPr>
              <a:t> 3</a:t>
            </a:r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	</a:t>
            </a:r>
          </a:p>
          <a:p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17:15-17:45 	Station 4		</a:t>
            </a:r>
          </a:p>
          <a:p>
            <a:endParaRPr lang="en-US" sz="14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17:55		Bus stop PSI West	return PSI </a:t>
            </a:r>
            <a:r>
              <a:rPr lang="en-US" sz="1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Badge_Headset_Dosimeter</a:t>
            </a:r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to your guide	</a:t>
            </a:r>
          </a:p>
          <a:p>
            <a:r>
              <a:rPr lang="en-US" sz="1400" dirty="0">
                <a:solidFill>
                  <a:srgbClr val="000000"/>
                </a:solidFill>
                <a:ea typeface="Times New Roman" panose="02020603050405020304" pitchFamily="18" charset="0"/>
              </a:rPr>
              <a:t>					</a:t>
            </a:r>
            <a:endParaRPr lang="en-US" sz="1400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sz="14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18:00		Bus transfer to </a:t>
            </a:r>
            <a:r>
              <a:rPr lang="en-US" sz="1400" dirty="0">
                <a:solidFill>
                  <a:srgbClr val="FF0000"/>
                </a:solidFill>
                <a:ea typeface="Times New Roman" panose="02020603050405020304" pitchFamily="18" charset="0"/>
              </a:rPr>
              <a:t>Gala Dinner in </a:t>
            </a:r>
            <a:r>
              <a:rPr lang="en-US" sz="1400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Eglisau</a:t>
            </a:r>
            <a:endParaRPr lang="en-US" sz="1400" dirty="0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pPr>
              <a:spcAft>
                <a:spcPts val="450"/>
              </a:spcAft>
              <a:tabLst>
                <a:tab pos="1278731" algn="l"/>
              </a:tabLst>
            </a:pPr>
            <a:endParaRPr lang="en-US" altLang="ja-JP" sz="1400" dirty="0">
              <a:ea typeface="ＭＳ Ｐゴシック" pitchFamily="-103" charset="-128"/>
              <a:cs typeface="ＭＳ Ｐゴシック" pitchFamily="-103" charset="-128"/>
              <a:sym typeface="Wingdings" panose="05000000000000000000" pitchFamily="2" charset="2"/>
            </a:endParaRPr>
          </a:p>
          <a:p>
            <a:pPr>
              <a:spcAft>
                <a:spcPts val="450"/>
              </a:spcAft>
              <a:tabLst>
                <a:tab pos="1278731" algn="l"/>
              </a:tabLst>
            </a:pPr>
            <a:endParaRPr lang="en-US" altLang="ja-JP" sz="1000" dirty="0">
              <a:ea typeface="ＭＳ Ｐゴシック" pitchFamily="-103" charset="-128"/>
              <a:cs typeface="ＭＳ Ｐゴシック" pitchFamily="-103" charset="-128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endParaRPr lang="en-US" sz="1000" dirty="0">
              <a:solidFill>
                <a:schemeClr val="bg1">
                  <a:lumMod val="65000"/>
                </a:schemeClr>
              </a:solidFill>
              <a:ea typeface="ＭＳ Ｐゴシック" pitchFamily="-103" charset="-128"/>
            </a:endParaRPr>
          </a:p>
          <a:p>
            <a:r>
              <a:rPr lang="en-US" sz="1000" dirty="0">
                <a:ea typeface="ＭＳ Ｐゴシック" pitchFamily="-103" charset="-128"/>
              </a:rPr>
              <a:t>	</a:t>
            </a:r>
          </a:p>
          <a:p>
            <a:r>
              <a:rPr lang="en-US" sz="1000" dirty="0">
                <a:ea typeface="ＭＳ Ｐゴシック" pitchFamily="-103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73447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5D5C6-E706-7589-52D5-2C389851B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Plasma Center was known as CRPP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E67FD46-D7B8-943F-51A1-4F4AC9098995}"/>
              </a:ext>
            </a:extLst>
          </p:cNvPr>
          <p:cNvCxnSpPr>
            <a:cxnSpLocks/>
          </p:cNvCxnSpPr>
          <p:nvPr/>
        </p:nvCxnSpPr>
        <p:spPr bwMode="auto">
          <a:xfrm>
            <a:off x="798117" y="2491445"/>
            <a:ext cx="7774289" cy="13452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4FBEC07-2537-08CE-0830-EF39E3AC4B07}"/>
              </a:ext>
            </a:extLst>
          </p:cNvPr>
          <p:cNvSpPr txBox="1"/>
          <p:nvPr/>
        </p:nvSpPr>
        <p:spPr>
          <a:xfrm>
            <a:off x="957967" y="2574263"/>
            <a:ext cx="484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FF0000"/>
                </a:solidFill>
              </a:rPr>
              <a:t>1961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3F03E8-F9BA-6063-6324-4460F50A0EB7}"/>
              </a:ext>
            </a:extLst>
          </p:cNvPr>
          <p:cNvSpPr txBox="1"/>
          <p:nvPr/>
        </p:nvSpPr>
        <p:spPr>
          <a:xfrm>
            <a:off x="1842206" y="2178060"/>
            <a:ext cx="484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FF0000"/>
                </a:solidFill>
              </a:rPr>
              <a:t>1968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3EC5F2E-E641-A6D5-8CFD-FFE6A9D07204}"/>
              </a:ext>
            </a:extLst>
          </p:cNvPr>
          <p:cNvCxnSpPr>
            <a:cxnSpLocks/>
          </p:cNvCxnSpPr>
          <p:nvPr/>
        </p:nvCxnSpPr>
        <p:spPr bwMode="auto">
          <a:xfrm flipV="1">
            <a:off x="1186133" y="2399330"/>
            <a:ext cx="0" cy="203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7" name="TextBox 7">
            <a:extLst>
              <a:ext uri="{FF2B5EF4-FFF2-40B4-BE49-F238E27FC236}">
                <a16:creationId xmlns:a16="http://schemas.microsoft.com/office/drawing/2014/main" id="{2F9FBD4D-551B-F671-33F4-9BDAC1E92AED}"/>
              </a:ext>
            </a:extLst>
          </p:cNvPr>
          <p:cNvSpPr txBox="1"/>
          <p:nvPr/>
        </p:nvSpPr>
        <p:spPr>
          <a:xfrm>
            <a:off x="571595" y="2754226"/>
            <a:ext cx="13473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Plasma Physics Laboratory (PPL) is created by Federal Council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66E821C-B63D-B2FE-D95C-FB456FF041D7}"/>
              </a:ext>
            </a:extLst>
          </p:cNvPr>
          <p:cNvCxnSpPr>
            <a:cxnSpLocks/>
          </p:cNvCxnSpPr>
          <p:nvPr/>
        </p:nvCxnSpPr>
        <p:spPr bwMode="auto">
          <a:xfrm flipV="1">
            <a:off x="2084580" y="2406709"/>
            <a:ext cx="0" cy="203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9" name="TextBox 9">
            <a:extLst>
              <a:ext uri="{FF2B5EF4-FFF2-40B4-BE49-F238E27FC236}">
                <a16:creationId xmlns:a16="http://schemas.microsoft.com/office/drawing/2014/main" id="{AEE6A94D-D303-B8C3-354F-C4A34C698F88}"/>
              </a:ext>
            </a:extLst>
          </p:cNvPr>
          <p:cNvSpPr txBox="1"/>
          <p:nvPr/>
        </p:nvSpPr>
        <p:spPr>
          <a:xfrm>
            <a:off x="1233685" y="1445707"/>
            <a:ext cx="16559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PPL becomes </a:t>
            </a:r>
            <a:r>
              <a:rPr lang="en-GB" sz="1050" dirty="0">
                <a:solidFill>
                  <a:srgbClr val="212121"/>
                </a:solidFill>
              </a:rPr>
              <a:t>“Centre de </a:t>
            </a:r>
            <a:r>
              <a:rPr lang="en-GB" sz="1050" dirty="0" err="1">
                <a:solidFill>
                  <a:srgbClr val="212121"/>
                </a:solidFill>
              </a:rPr>
              <a:t>recherches</a:t>
            </a:r>
            <a:r>
              <a:rPr lang="en-GB" sz="1050" dirty="0">
                <a:solidFill>
                  <a:srgbClr val="212121"/>
                </a:solidFill>
              </a:rPr>
              <a:t> </a:t>
            </a:r>
            <a:r>
              <a:rPr lang="en-GB" sz="1050" dirty="0" err="1">
                <a:solidFill>
                  <a:srgbClr val="212121"/>
                </a:solidFill>
              </a:rPr>
              <a:t>en</a:t>
            </a:r>
            <a:r>
              <a:rPr lang="en-GB" sz="1050" dirty="0">
                <a:solidFill>
                  <a:srgbClr val="212121"/>
                </a:solidFill>
              </a:rPr>
              <a:t> physique des plasmas” (CRPP)</a:t>
            </a:r>
            <a:endParaRPr lang="en-US" sz="10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E9E2AF-F1EB-DC3F-3A53-CD0228644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135" y="3436718"/>
            <a:ext cx="882129" cy="107031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64A0E2D-EBDB-F9CA-2469-51322683C33B}"/>
              </a:ext>
            </a:extLst>
          </p:cNvPr>
          <p:cNvCxnSpPr>
            <a:cxnSpLocks/>
          </p:cNvCxnSpPr>
          <p:nvPr/>
        </p:nvCxnSpPr>
        <p:spPr bwMode="auto">
          <a:xfrm flipV="1">
            <a:off x="3093919" y="2403371"/>
            <a:ext cx="0" cy="203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12" name="TextBox 12">
            <a:extLst>
              <a:ext uri="{FF2B5EF4-FFF2-40B4-BE49-F238E27FC236}">
                <a16:creationId xmlns:a16="http://schemas.microsoft.com/office/drawing/2014/main" id="{12FD3EC6-2849-4C52-DD96-7C05E5620D72}"/>
              </a:ext>
            </a:extLst>
          </p:cNvPr>
          <p:cNvSpPr txBox="1"/>
          <p:nvPr/>
        </p:nvSpPr>
        <p:spPr>
          <a:xfrm>
            <a:off x="2860895" y="2595920"/>
            <a:ext cx="484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FF0000"/>
                </a:solidFill>
              </a:rPr>
              <a:t>1973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B425DB7B-85DB-0983-B69A-FE8AE172D421}"/>
              </a:ext>
            </a:extLst>
          </p:cNvPr>
          <p:cNvSpPr txBox="1"/>
          <p:nvPr/>
        </p:nvSpPr>
        <p:spPr>
          <a:xfrm>
            <a:off x="2654289" y="2802974"/>
            <a:ext cx="88619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rgbClr val="212121"/>
                </a:solidFill>
              </a:rPr>
              <a:t>CRPP joins EPFL</a:t>
            </a:r>
            <a:endParaRPr lang="en-US" sz="105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414B60-2874-E8CF-1AC2-CAC57F843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123" y="771894"/>
            <a:ext cx="583831" cy="58383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1951BA7-AF7D-9D85-D92A-BEDDF3BBFD6B}"/>
              </a:ext>
            </a:extLst>
          </p:cNvPr>
          <p:cNvCxnSpPr>
            <a:cxnSpLocks/>
          </p:cNvCxnSpPr>
          <p:nvPr/>
        </p:nvCxnSpPr>
        <p:spPr bwMode="auto">
          <a:xfrm flipV="1">
            <a:off x="4059149" y="2411440"/>
            <a:ext cx="0" cy="203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16" name="TextBox 19">
            <a:extLst>
              <a:ext uri="{FF2B5EF4-FFF2-40B4-BE49-F238E27FC236}">
                <a16:creationId xmlns:a16="http://schemas.microsoft.com/office/drawing/2014/main" id="{EF1C75EB-7542-A429-6CD0-60D64136D0F8}"/>
              </a:ext>
            </a:extLst>
          </p:cNvPr>
          <p:cNvSpPr txBox="1"/>
          <p:nvPr/>
        </p:nvSpPr>
        <p:spPr>
          <a:xfrm>
            <a:off x="3786263" y="2169399"/>
            <a:ext cx="484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FF0000"/>
                </a:solidFill>
              </a:rPr>
              <a:t>1978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21DAB063-CEDD-8CC2-E4BC-600AA0272653}"/>
              </a:ext>
            </a:extLst>
          </p:cNvPr>
          <p:cNvSpPr txBox="1"/>
          <p:nvPr/>
        </p:nvSpPr>
        <p:spPr>
          <a:xfrm>
            <a:off x="3407963" y="1783264"/>
            <a:ext cx="11997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rgbClr val="212121"/>
                </a:solidFill>
              </a:rPr>
              <a:t>Agreement with Euratom</a:t>
            </a:r>
            <a:endParaRPr lang="en-US" sz="105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9B876B8-7790-5FA9-1546-27E2B2621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0482" y="908178"/>
            <a:ext cx="864875" cy="87219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302E4BD-1082-B15A-179A-EAA3FD8F47CC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8314" y="2411440"/>
            <a:ext cx="0" cy="203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20" name="TextBox 25">
            <a:extLst>
              <a:ext uri="{FF2B5EF4-FFF2-40B4-BE49-F238E27FC236}">
                <a16:creationId xmlns:a16="http://schemas.microsoft.com/office/drawing/2014/main" id="{621B4217-15F3-F0C2-5C11-5C6AFCF5280A}"/>
              </a:ext>
            </a:extLst>
          </p:cNvPr>
          <p:cNvSpPr txBox="1"/>
          <p:nvPr/>
        </p:nvSpPr>
        <p:spPr>
          <a:xfrm>
            <a:off x="4703748" y="2609760"/>
            <a:ext cx="484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FF0000"/>
                </a:solidFill>
              </a:rPr>
              <a:t>1989</a:t>
            </a:r>
          </a:p>
        </p:txBody>
      </p:sp>
      <p:sp>
        <p:nvSpPr>
          <p:cNvPr id="21" name="TextBox 26">
            <a:extLst>
              <a:ext uri="{FF2B5EF4-FFF2-40B4-BE49-F238E27FC236}">
                <a16:creationId xmlns:a16="http://schemas.microsoft.com/office/drawing/2014/main" id="{DFC434ED-F115-E846-DE2E-BE0FD33B31D3}"/>
              </a:ext>
            </a:extLst>
          </p:cNvPr>
          <p:cNvSpPr txBox="1"/>
          <p:nvPr/>
        </p:nvSpPr>
        <p:spPr>
          <a:xfrm>
            <a:off x="4271011" y="2787818"/>
            <a:ext cx="119976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rgbClr val="212121"/>
                </a:solidFill>
              </a:rPr>
              <a:t>Industrial </a:t>
            </a:r>
          </a:p>
          <a:p>
            <a:pPr algn="ctr"/>
            <a:r>
              <a:rPr lang="en-GB" sz="1050" dirty="0">
                <a:solidFill>
                  <a:srgbClr val="212121"/>
                </a:solidFill>
              </a:rPr>
              <a:t>Plasma </a:t>
            </a:r>
          </a:p>
          <a:p>
            <a:pPr algn="ctr"/>
            <a:r>
              <a:rPr lang="en-GB" sz="1050" dirty="0">
                <a:solidFill>
                  <a:srgbClr val="212121"/>
                </a:solidFill>
              </a:rPr>
              <a:t>Group</a:t>
            </a:r>
            <a:endParaRPr lang="en-US" sz="105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7C7D30D-9380-65CB-7128-4372A3F6FF76}"/>
              </a:ext>
            </a:extLst>
          </p:cNvPr>
          <p:cNvCxnSpPr>
            <a:cxnSpLocks/>
          </p:cNvCxnSpPr>
          <p:nvPr/>
        </p:nvCxnSpPr>
        <p:spPr bwMode="auto">
          <a:xfrm flipV="1">
            <a:off x="5788439" y="2404705"/>
            <a:ext cx="0" cy="203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23" name="TextBox 28">
            <a:extLst>
              <a:ext uri="{FF2B5EF4-FFF2-40B4-BE49-F238E27FC236}">
                <a16:creationId xmlns:a16="http://schemas.microsoft.com/office/drawing/2014/main" id="{E7ABC59C-A9DF-BEE2-74A4-184D8A62C8AB}"/>
              </a:ext>
            </a:extLst>
          </p:cNvPr>
          <p:cNvSpPr txBox="1"/>
          <p:nvPr/>
        </p:nvSpPr>
        <p:spPr>
          <a:xfrm>
            <a:off x="5536678" y="2161848"/>
            <a:ext cx="484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FF0000"/>
                </a:solidFill>
              </a:rPr>
              <a:t>1992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8EC7230-8481-F322-AD3B-4825D0132E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3707" y="1050216"/>
            <a:ext cx="1024420" cy="68520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567C780-7F62-A7C9-5573-85E9C23904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7972" y="636465"/>
            <a:ext cx="1024421" cy="954062"/>
          </a:xfrm>
          <a:prstGeom prst="rect">
            <a:avLst/>
          </a:prstGeom>
        </p:spPr>
      </p:pic>
      <p:sp>
        <p:nvSpPr>
          <p:cNvPr id="26" name="TextBox 32">
            <a:extLst>
              <a:ext uri="{FF2B5EF4-FFF2-40B4-BE49-F238E27FC236}">
                <a16:creationId xmlns:a16="http://schemas.microsoft.com/office/drawing/2014/main" id="{15554CC6-486C-C25F-70C2-2E5B3E26B2C0}"/>
              </a:ext>
            </a:extLst>
          </p:cNvPr>
          <p:cNvSpPr txBox="1"/>
          <p:nvPr/>
        </p:nvSpPr>
        <p:spPr>
          <a:xfrm>
            <a:off x="5160628" y="1785189"/>
            <a:ext cx="11997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rgbClr val="212121"/>
                </a:solidFill>
              </a:rPr>
              <a:t>TCV tokamak is built</a:t>
            </a:r>
            <a:endParaRPr lang="en-US" sz="1050" dirty="0"/>
          </a:p>
        </p:txBody>
      </p:sp>
      <p:sp>
        <p:nvSpPr>
          <p:cNvPr id="27" name="TextBox 33">
            <a:extLst>
              <a:ext uri="{FF2B5EF4-FFF2-40B4-BE49-F238E27FC236}">
                <a16:creationId xmlns:a16="http://schemas.microsoft.com/office/drawing/2014/main" id="{8CBEA706-2075-D7F7-23EC-03AEAAC68744}"/>
              </a:ext>
            </a:extLst>
          </p:cNvPr>
          <p:cNvSpPr txBox="1"/>
          <p:nvPr/>
        </p:nvSpPr>
        <p:spPr>
          <a:xfrm>
            <a:off x="7465130" y="2141256"/>
            <a:ext cx="484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FF0000"/>
                </a:solidFill>
              </a:rPr>
              <a:t>2015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B0337C4-38DC-30C6-9640-7E22A278FCD3}"/>
              </a:ext>
            </a:extLst>
          </p:cNvPr>
          <p:cNvCxnSpPr>
            <a:cxnSpLocks/>
          </p:cNvCxnSpPr>
          <p:nvPr/>
        </p:nvCxnSpPr>
        <p:spPr bwMode="auto">
          <a:xfrm flipV="1">
            <a:off x="6774107" y="2397980"/>
            <a:ext cx="0" cy="203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29" name="TextBox 35">
            <a:extLst>
              <a:ext uri="{FF2B5EF4-FFF2-40B4-BE49-F238E27FC236}">
                <a16:creationId xmlns:a16="http://schemas.microsoft.com/office/drawing/2014/main" id="{E5289E8D-0D49-E4A3-40EC-791F5B52607D}"/>
              </a:ext>
            </a:extLst>
          </p:cNvPr>
          <p:cNvSpPr txBox="1"/>
          <p:nvPr/>
        </p:nvSpPr>
        <p:spPr>
          <a:xfrm>
            <a:off x="6522268" y="2580716"/>
            <a:ext cx="484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FF0000"/>
                </a:solidFill>
              </a:rPr>
              <a:t>2002</a:t>
            </a:r>
          </a:p>
        </p:txBody>
      </p:sp>
      <p:sp>
        <p:nvSpPr>
          <p:cNvPr id="30" name="TextBox 36">
            <a:extLst>
              <a:ext uri="{FF2B5EF4-FFF2-40B4-BE49-F238E27FC236}">
                <a16:creationId xmlns:a16="http://schemas.microsoft.com/office/drawing/2014/main" id="{8B88CCB7-2D5F-6017-957A-D6B558B75E40}"/>
              </a:ext>
            </a:extLst>
          </p:cNvPr>
          <p:cNvSpPr txBox="1"/>
          <p:nvPr/>
        </p:nvSpPr>
        <p:spPr>
          <a:xfrm>
            <a:off x="6213565" y="2802974"/>
            <a:ext cx="119976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rgbClr val="212121"/>
                </a:solidFill>
              </a:rPr>
              <a:t>CRPP is </a:t>
            </a:r>
            <a:r>
              <a:rPr lang="en-GB" sz="1050" dirty="0" err="1">
                <a:solidFill>
                  <a:srgbClr val="212121"/>
                </a:solidFill>
              </a:rPr>
              <a:t>Center</a:t>
            </a:r>
            <a:r>
              <a:rPr lang="en-GB" sz="1050" dirty="0">
                <a:solidFill>
                  <a:srgbClr val="212121"/>
                </a:solidFill>
              </a:rPr>
              <a:t> of the School of Basic Science</a:t>
            </a:r>
            <a:endParaRPr lang="en-US" sz="105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F2E1BC-B255-80DE-7486-162669F50965}"/>
              </a:ext>
            </a:extLst>
          </p:cNvPr>
          <p:cNvCxnSpPr>
            <a:cxnSpLocks/>
          </p:cNvCxnSpPr>
          <p:nvPr/>
        </p:nvCxnSpPr>
        <p:spPr bwMode="auto">
          <a:xfrm flipV="1">
            <a:off x="7696187" y="2400035"/>
            <a:ext cx="0" cy="203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32" name="TextBox 38">
            <a:extLst>
              <a:ext uri="{FF2B5EF4-FFF2-40B4-BE49-F238E27FC236}">
                <a16:creationId xmlns:a16="http://schemas.microsoft.com/office/drawing/2014/main" id="{5C13FC68-B05A-881C-828E-F6256BB7BA15}"/>
              </a:ext>
            </a:extLst>
          </p:cNvPr>
          <p:cNvSpPr txBox="1"/>
          <p:nvPr/>
        </p:nvSpPr>
        <p:spPr>
          <a:xfrm>
            <a:off x="7141271" y="1584944"/>
            <a:ext cx="102442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2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64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46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280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101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919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73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58" algn="l" defTabSz="68564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>
                <a:solidFill>
                  <a:srgbClr val="212121"/>
                </a:solidFill>
              </a:rPr>
              <a:t>CRPP becomes SPC </a:t>
            </a:r>
            <a:endParaRPr lang="en-US" sz="105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027AA64-CC52-3423-84D8-A14FD65928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5710" y="3354179"/>
            <a:ext cx="1260824" cy="59928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E29C0AD-4CF5-386B-CB01-2134C79E63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34434" y="3201806"/>
            <a:ext cx="1204180" cy="86165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555DE37-B8FC-3489-947B-165A1A858E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78367" y="3342012"/>
            <a:ext cx="1205891" cy="80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286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7CE4D-4E85-1F1A-917D-FFB95474F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SPC Now Counts 200 Staff Members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8E5B29-6305-EB31-2E73-2C6A4431A1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97" t="28302" r="5894" b="10004"/>
          <a:stretch/>
        </p:blipFill>
        <p:spPr>
          <a:xfrm>
            <a:off x="1060490" y="680295"/>
            <a:ext cx="7248890" cy="3341052"/>
          </a:xfrm>
          <a:prstGeom prst="rect">
            <a:avLst/>
          </a:prstGeom>
        </p:spPr>
      </p:pic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88BA0244-8DC0-EFA0-7A84-A7DDDA31B625}"/>
              </a:ext>
            </a:extLst>
          </p:cNvPr>
          <p:cNvSpPr txBox="1">
            <a:spLocks/>
          </p:cNvSpPr>
          <p:nvPr/>
        </p:nvSpPr>
        <p:spPr>
          <a:xfrm>
            <a:off x="1209554" y="4162050"/>
            <a:ext cx="6724891" cy="71581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Majority of SPC (180 people) works on plasma research in Lausanne.</a:t>
            </a:r>
          </a:p>
          <a:p>
            <a:pPr marL="176213" indent="-176213"/>
            <a:r>
              <a:rPr lang="en-US" sz="1600" dirty="0"/>
              <a:t>20 people working on applied superconductivity is based at premises of PSI in Villigen.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271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6495-9C69-ABCE-46E2-AF57182E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Lines of SPC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9C5167BB-431C-8891-02FC-EC81222D62B4}"/>
              </a:ext>
            </a:extLst>
          </p:cNvPr>
          <p:cNvSpPr txBox="1">
            <a:spLocks/>
          </p:cNvSpPr>
          <p:nvPr/>
        </p:nvSpPr>
        <p:spPr>
          <a:xfrm>
            <a:off x="706815" y="922279"/>
            <a:ext cx="5436723" cy="359535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Tokamak Physics - TCV</a:t>
            </a:r>
          </a:p>
          <a:p>
            <a:pPr marL="176213" indent="-176213"/>
            <a:r>
              <a:rPr lang="en-US" sz="1600" dirty="0"/>
              <a:t>Plasma Heating</a:t>
            </a:r>
          </a:p>
          <a:p>
            <a:pPr marL="519113" lvl="1" indent="-176213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FALCON: testing of ITER Gyrotron components </a:t>
            </a:r>
          </a:p>
          <a:p>
            <a:pPr marL="519113" lvl="1" indent="-176213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T-Rex: experiment to u</a:t>
            </a:r>
            <a:r>
              <a:rPr lang="en-US" altLang="en-GB" dirty="0">
                <a:solidFill>
                  <a:schemeClr val="tx1">
                    <a:lumMod val="50000"/>
                  </a:schemeClr>
                </a:solidFill>
              </a:rPr>
              <a:t>nderstand electron cloud formation</a:t>
            </a:r>
            <a:endParaRPr lang="en-US" dirty="0"/>
          </a:p>
          <a:p>
            <a:pPr marL="176213" indent="-176213"/>
            <a:r>
              <a:rPr lang="en-US" sz="1600" dirty="0"/>
              <a:t>Theory</a:t>
            </a:r>
          </a:p>
          <a:p>
            <a:pPr marL="519113" lvl="1" indent="-176213"/>
            <a:r>
              <a:rPr lang="en-US" dirty="0"/>
              <a:t>Studies of core and boundary turbulences in plasma</a:t>
            </a:r>
          </a:p>
          <a:p>
            <a:pPr marL="519113" lvl="1" indent="-176213"/>
            <a:r>
              <a:rPr lang="en-US" dirty="0"/>
              <a:t>Plasma control</a:t>
            </a:r>
          </a:p>
          <a:p>
            <a:pPr marL="519113" lvl="1" indent="-176213"/>
            <a:r>
              <a:rPr lang="en-US" dirty="0"/>
              <a:t>Advanced modelling on powerful computing clusters</a:t>
            </a:r>
          </a:p>
          <a:p>
            <a:pPr marL="176213" indent="-176213"/>
            <a:r>
              <a:rPr lang="en-US" sz="1600" dirty="0"/>
              <a:t>Low Temperature Plasma and Application</a:t>
            </a:r>
          </a:p>
          <a:p>
            <a:pPr marL="176213" indent="-176213"/>
            <a:r>
              <a:rPr lang="en-US" sz="1600" dirty="0"/>
              <a:t>Applied Superconductivity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639D513-6AA7-9B5E-BA52-0204BA1A9A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394486"/>
              </p:ext>
            </p:extLst>
          </p:nvPr>
        </p:nvGraphicFramePr>
        <p:xfrm>
          <a:off x="3897086" y="358815"/>
          <a:ext cx="5929086" cy="439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5483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TCV: the Most Flexible Tokamak Worldwide</a:t>
            </a:r>
          </a:p>
        </p:txBody>
      </p:sp>
      <p:cxnSp>
        <p:nvCxnSpPr>
          <p:cNvPr id="7" name="Straight Arrow Connector 7">
            <a:extLst>
              <a:ext uri="{FF2B5EF4-FFF2-40B4-BE49-F238E27FC236}">
                <a16:creationId xmlns:a16="http://schemas.microsoft.com/office/drawing/2014/main" id="{C161158B-129E-0808-EF46-3E93139E0CCA}"/>
              </a:ext>
            </a:extLst>
          </p:cNvPr>
          <p:cNvCxnSpPr/>
          <p:nvPr/>
        </p:nvCxnSpPr>
        <p:spPr bwMode="auto">
          <a:xfrm>
            <a:off x="3103366" y="2930317"/>
            <a:ext cx="1135191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8" name="TextBox 8">
            <a:extLst>
              <a:ext uri="{FF2B5EF4-FFF2-40B4-BE49-F238E27FC236}">
                <a16:creationId xmlns:a16="http://schemas.microsoft.com/office/drawing/2014/main" id="{50ECBEC9-4F7A-CE8C-3D6A-26CCED808D0D}"/>
              </a:ext>
            </a:extLst>
          </p:cNvPr>
          <p:cNvSpPr txBox="1"/>
          <p:nvPr/>
        </p:nvSpPr>
        <p:spPr>
          <a:xfrm>
            <a:off x="2946008" y="2588076"/>
            <a:ext cx="976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R=0.88 m</a:t>
            </a:r>
          </a:p>
        </p:txBody>
      </p:sp>
      <p:cxnSp>
        <p:nvCxnSpPr>
          <p:cNvPr id="9" name="Straight Arrow Connector 9">
            <a:extLst>
              <a:ext uri="{FF2B5EF4-FFF2-40B4-BE49-F238E27FC236}">
                <a16:creationId xmlns:a16="http://schemas.microsoft.com/office/drawing/2014/main" id="{13C4A5AC-DE5A-8CC3-F6D1-91DFBB49D4BE}"/>
              </a:ext>
            </a:extLst>
          </p:cNvPr>
          <p:cNvCxnSpPr/>
          <p:nvPr/>
        </p:nvCxnSpPr>
        <p:spPr bwMode="auto">
          <a:xfrm flipV="1">
            <a:off x="1844084" y="2930317"/>
            <a:ext cx="441463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sp>
        <p:nvSpPr>
          <p:cNvPr id="10" name="TextBox 10">
            <a:extLst>
              <a:ext uri="{FF2B5EF4-FFF2-40B4-BE49-F238E27FC236}">
                <a16:creationId xmlns:a16="http://schemas.microsoft.com/office/drawing/2014/main" id="{5F2169A5-9EED-36CF-DE42-6DAFC122A1CA}"/>
              </a:ext>
            </a:extLst>
          </p:cNvPr>
          <p:cNvSpPr txBox="1"/>
          <p:nvPr/>
        </p:nvSpPr>
        <p:spPr>
          <a:xfrm>
            <a:off x="1269302" y="2588076"/>
            <a:ext cx="94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a=0.25 m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8D1503A-658F-9331-8FD6-CC1CE84667F2}"/>
              </a:ext>
            </a:extLst>
          </p:cNvPr>
          <p:cNvSpPr txBox="1"/>
          <p:nvPr/>
        </p:nvSpPr>
        <p:spPr>
          <a:xfrm>
            <a:off x="2482042" y="3473544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graphite walls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F1A6C293-1D12-10A2-AA5D-6D617C2878B0}"/>
              </a:ext>
            </a:extLst>
          </p:cNvPr>
          <p:cNvSpPr txBox="1"/>
          <p:nvPr/>
        </p:nvSpPr>
        <p:spPr>
          <a:xfrm>
            <a:off x="6163474" y="759671"/>
            <a:ext cx="2749969" cy="381988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dirty="0" err="1"/>
              <a:t>R</a:t>
            </a:r>
            <a:r>
              <a:rPr lang="en-US" baseline="-25000" dirty="0" err="1"/>
              <a:t>major</a:t>
            </a:r>
            <a:r>
              <a:rPr lang="en-US" dirty="0"/>
              <a:t> = 0.9 m</a:t>
            </a:r>
          </a:p>
          <a:p>
            <a:r>
              <a:rPr lang="en-US" dirty="0" err="1"/>
              <a:t>R</a:t>
            </a:r>
            <a:r>
              <a:rPr lang="en-US" baseline="-25000" dirty="0" err="1"/>
              <a:t>minor</a:t>
            </a:r>
            <a:r>
              <a:rPr lang="en-US" dirty="0"/>
              <a:t>  = 0.25 m</a:t>
            </a:r>
          </a:p>
          <a:p>
            <a:endParaRPr lang="en-US" dirty="0"/>
          </a:p>
          <a:p>
            <a:r>
              <a:rPr lang="en-US" dirty="0"/>
              <a:t>I</a:t>
            </a:r>
            <a:r>
              <a:rPr lang="en-US" baseline="-25000" dirty="0"/>
              <a:t>p</a:t>
            </a:r>
            <a:r>
              <a:rPr lang="en-US" dirty="0"/>
              <a:t> &lt; 1 MA</a:t>
            </a:r>
          </a:p>
          <a:p>
            <a:r>
              <a:rPr lang="en-US" dirty="0"/>
              <a:t>B</a:t>
            </a:r>
            <a:r>
              <a:rPr lang="en-US" baseline="-25000" dirty="0"/>
              <a:t>T</a:t>
            </a:r>
            <a:r>
              <a:rPr lang="en-US" dirty="0"/>
              <a:t> &lt; 1.54 T</a:t>
            </a:r>
          </a:p>
          <a:p>
            <a:r>
              <a:rPr lang="en-US" dirty="0"/>
              <a:t>2.3 MW NBI heating</a:t>
            </a:r>
          </a:p>
          <a:p>
            <a:r>
              <a:rPr lang="en-US" dirty="0"/>
              <a:t>3.75 MW ECRH</a:t>
            </a:r>
          </a:p>
          <a:p>
            <a:endParaRPr lang="en-US" dirty="0"/>
          </a:p>
          <a:p>
            <a:r>
              <a:rPr lang="en-GB" dirty="0"/>
              <a:t>Independently powered</a:t>
            </a:r>
          </a:p>
          <a:p>
            <a:r>
              <a:rPr lang="en-GB" dirty="0"/>
              <a:t>16 shaping coils</a:t>
            </a:r>
          </a:p>
          <a:p>
            <a:r>
              <a:rPr lang="en-GB" dirty="0"/>
              <a:t>2 OH coils</a:t>
            </a:r>
          </a:p>
          <a:p>
            <a:r>
              <a:rPr lang="en-GB" dirty="0"/>
              <a:t>1 internal vertical control coil</a:t>
            </a:r>
          </a:p>
          <a:p>
            <a:endParaRPr lang="en-US" dirty="0"/>
          </a:p>
          <a:p>
            <a:r>
              <a:rPr lang="en-GB" sz="1400" b="1" dirty="0">
                <a:latin typeface="Symbol" pitchFamily="2" charset="2"/>
              </a:rPr>
              <a:t>k</a:t>
            </a:r>
            <a:r>
              <a:rPr lang="en-GB" sz="1400" dirty="0"/>
              <a:t> &lt; 3, -0.6 &lt; </a:t>
            </a:r>
            <a:r>
              <a:rPr lang="en-GB" sz="1400" b="1" dirty="0">
                <a:latin typeface="Symbol" pitchFamily="2" charset="2"/>
              </a:rPr>
              <a:t>d</a:t>
            </a:r>
            <a:r>
              <a:rPr lang="en-GB" sz="1400" dirty="0"/>
              <a:t> &lt; </a:t>
            </a:r>
            <a:r>
              <a:rPr lang="en-GB" sz="1400" dirty="0">
                <a:sym typeface="Wingdings" pitchFamily="2" charset="2"/>
              </a:rPr>
              <a:t>0.9</a:t>
            </a:r>
          </a:p>
          <a:p>
            <a:endParaRPr lang="en-US" dirty="0"/>
          </a:p>
          <a:p>
            <a:r>
              <a:rPr lang="en-US" dirty="0"/>
              <a:t>Graphite tiles</a:t>
            </a:r>
          </a:p>
          <a:p>
            <a:r>
              <a:rPr lang="en-US" dirty="0"/>
              <a:t>Internal divertor baffles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5C8CC0-061A-33B3-9524-5DE526A3D8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58"/>
          <a:stretch/>
        </p:blipFill>
        <p:spPr>
          <a:xfrm>
            <a:off x="-135923" y="500221"/>
            <a:ext cx="5392620" cy="43304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155DFA2-8246-D81C-3304-05D550CCA7A8}"/>
              </a:ext>
            </a:extLst>
          </p:cNvPr>
          <p:cNvSpPr txBox="1"/>
          <p:nvPr/>
        </p:nvSpPr>
        <p:spPr>
          <a:xfrm>
            <a:off x="1137260" y="4799171"/>
            <a:ext cx="75437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More than 40 international institutions participate in the TCV program</a:t>
            </a:r>
            <a:endParaRPr lang="en-CH" i="1" dirty="0"/>
          </a:p>
        </p:txBody>
      </p:sp>
      <p:pic>
        <p:nvPicPr>
          <p:cNvPr id="15" name="Picture 14" descr="Screen shot 2015-07-21 at 2.22.30 PM.png">
            <a:extLst>
              <a:ext uri="{FF2B5EF4-FFF2-40B4-BE49-F238E27FC236}">
                <a16:creationId xmlns:a16="http://schemas.microsoft.com/office/drawing/2014/main" id="{25937ADF-59E1-9C50-A705-52D4C9E1A0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r="-12"/>
          <a:stretch/>
        </p:blipFill>
        <p:spPr>
          <a:xfrm>
            <a:off x="4345705" y="636967"/>
            <a:ext cx="1326795" cy="124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831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A510AF-B631-4929-8F47-871115E6D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Built-in Flexibility and Versatility of TCV Tokamak</a:t>
            </a:r>
            <a:endParaRPr lang="en-CH" dirty="0"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71EFEA-BE22-1F8D-0B29-BEBC80A7B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5" y="926782"/>
            <a:ext cx="7511572" cy="3401948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A4E5A98-E398-5338-C4CD-9FF135F805A2}"/>
              </a:ext>
            </a:extLst>
          </p:cNvPr>
          <p:cNvSpPr txBox="1">
            <a:spLocks/>
          </p:cNvSpPr>
          <p:nvPr/>
        </p:nvSpPr>
        <p:spPr>
          <a:xfrm>
            <a:off x="6720839" y="4735374"/>
            <a:ext cx="2414867" cy="3196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 err="1">
                <a:solidFill>
                  <a:schemeClr val="tx1">
                    <a:lumMod val="50000"/>
                  </a:schemeClr>
                </a:solidFill>
              </a:rPr>
              <a:t>Fasoli</a:t>
            </a:r>
            <a:r>
              <a:rPr lang="en-US" sz="1000" dirty="0">
                <a:solidFill>
                  <a:schemeClr val="tx1">
                    <a:lumMod val="50000"/>
                  </a:schemeClr>
                </a:solidFill>
              </a:rPr>
              <a:t> et al., </a:t>
            </a:r>
            <a:r>
              <a:rPr lang="en-CH" sz="1000" dirty="0">
                <a:solidFill>
                  <a:schemeClr val="tx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Nucl. </a:t>
            </a:r>
            <a:r>
              <a:rPr lang="en-CH" sz="1000">
                <a:solidFill>
                  <a:schemeClr val="tx1">
                    <a:lumMod val="50000"/>
                  </a:schemeClr>
                </a:solidFill>
              </a:rPr>
              <a:t>Fusion 2020</a:t>
            </a:r>
            <a:r>
              <a:rPr lang="en-US" sz="1000" dirty="0">
                <a:solidFill>
                  <a:schemeClr val="tx1">
                    <a:lumMod val="50000"/>
                  </a:schemeClr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123826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84242"/>
            <a:ext cx="7844420" cy="533388"/>
          </a:xfrm>
        </p:spPr>
        <p:txBody>
          <a:bodyPr>
            <a:normAutofit/>
          </a:bodyPr>
          <a:lstStyle/>
          <a:p>
            <a:r>
              <a:rPr lang="en-US" sz="2800" dirty="0"/>
              <a:t>Applied Superconductivity Group</a:t>
            </a:r>
            <a:endParaRPr lang="en-GB" sz="2800" dirty="0"/>
          </a:p>
        </p:txBody>
      </p:sp>
      <p:pic>
        <p:nvPicPr>
          <p:cNvPr id="4" name="Picture 3" descr="A group of people standing on a large machine&#10;&#10;AI-generated content may be incorrect.">
            <a:extLst>
              <a:ext uri="{FF2B5EF4-FFF2-40B4-BE49-F238E27FC236}">
                <a16:creationId xmlns:a16="http://schemas.microsoft.com/office/drawing/2014/main" id="{6BF80384-B292-36AD-B9BC-14587CA97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0071" y="0"/>
            <a:ext cx="3673929" cy="5143500"/>
          </a:xfrm>
          <a:prstGeom prst="rect">
            <a:avLst/>
          </a:prstGeom>
        </p:spPr>
      </p:pic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706816" y="717630"/>
            <a:ext cx="4554614" cy="414465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Testing of superconductors for fusion magnets:</a:t>
            </a:r>
          </a:p>
          <a:p>
            <a:pPr marL="519113" lvl="1" indent="-176213"/>
            <a:r>
              <a:rPr lang="en-US" sz="1400" dirty="0"/>
              <a:t>Sample assembly (conductors and joints)</a:t>
            </a:r>
          </a:p>
          <a:p>
            <a:pPr marL="519113" lvl="1" indent="-176213"/>
            <a:r>
              <a:rPr lang="en-US" sz="1400" dirty="0"/>
              <a:t>Sample testing</a:t>
            </a:r>
          </a:p>
          <a:p>
            <a:pPr marL="176213" indent="-176213"/>
            <a:r>
              <a:rPr lang="en-US" sz="1600" dirty="0"/>
              <a:t>Maintenance and upgrades of existing test facilities SULTAN, EDIPO and the smaller one JORDI.</a:t>
            </a:r>
          </a:p>
          <a:p>
            <a:pPr marL="176213" indent="-176213"/>
            <a:r>
              <a:rPr lang="en-US" sz="1600" dirty="0"/>
              <a:t>R&amp;D on fusion-size superconductors within EUROfusion programs:</a:t>
            </a:r>
          </a:p>
          <a:p>
            <a:pPr marL="519113" lvl="1" indent="-176213"/>
            <a:r>
              <a:rPr lang="en-US" sz="1400" dirty="0"/>
              <a:t>DEMO, VNS, stellarator</a:t>
            </a:r>
          </a:p>
          <a:p>
            <a:pPr marL="519113" lvl="1" indent="-176213"/>
            <a:r>
              <a:rPr lang="en-US" sz="1400" dirty="0"/>
              <a:t>Quench </a:t>
            </a:r>
            <a:r>
              <a:rPr lang="en-US" sz="1400" dirty="0" err="1"/>
              <a:t>behaviour</a:t>
            </a:r>
            <a:r>
              <a:rPr lang="en-US" sz="1400" dirty="0"/>
              <a:t> in HTS, fusion-relevant samples</a:t>
            </a:r>
          </a:p>
          <a:p>
            <a:pPr marL="519113" lvl="1" indent="-176213"/>
            <a:r>
              <a:rPr lang="en-US" sz="1400" dirty="0"/>
              <a:t>Quench detection based on non-voltage methods (optical fibers; co-wound superconducting strands; thermocouples)</a:t>
            </a:r>
          </a:p>
          <a:p>
            <a:pPr marL="176213" indent="-176213"/>
            <a:r>
              <a:rPr lang="en-US" sz="1600" dirty="0"/>
              <a:t>Other collaborations, e.g. with Bruker </a:t>
            </a:r>
            <a:r>
              <a:rPr lang="en-US" sz="1600" dirty="0" err="1"/>
              <a:t>Biospin</a:t>
            </a:r>
            <a:r>
              <a:rPr lang="en-US" sz="1600" dirty="0"/>
              <a:t> and CERN</a:t>
            </a:r>
          </a:p>
        </p:txBody>
      </p:sp>
    </p:spTree>
    <p:extLst>
      <p:ext uri="{BB962C8B-B14F-4D97-AF65-F5344CB8AC3E}">
        <p14:creationId xmlns:p14="http://schemas.microsoft.com/office/powerpoint/2010/main" val="2465369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23DE3-DD29-C784-083B-D4E287BA9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879" y="1998718"/>
            <a:ext cx="3350754" cy="1146064"/>
          </a:xfrm>
        </p:spPr>
        <p:txBody>
          <a:bodyPr>
            <a:noAutofit/>
          </a:bodyPr>
          <a:lstStyle/>
          <a:p>
            <a:r>
              <a:rPr lang="en-US" sz="4800" dirty="0"/>
              <a:t>Test Facilities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905221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9A7CB31-E4DC-4063-BDCD-36DC5F1DA1C8}">
  <ds:schemaRefs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1890</Words>
  <Application>Microsoft Office PowerPoint</Application>
  <PresentationFormat>On-screen Show (16:9)</PresentationFormat>
  <Paragraphs>282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ＭＳ Ｐゴシック</vt:lpstr>
      <vt:lpstr>Arial</vt:lpstr>
      <vt:lpstr>Calibri</vt:lpstr>
      <vt:lpstr>Franklin Gothic Demi Cond</vt:lpstr>
      <vt:lpstr>Helvetica</vt:lpstr>
      <vt:lpstr>Symbol</vt:lpstr>
      <vt:lpstr>Times</vt:lpstr>
      <vt:lpstr>Times New Roman</vt:lpstr>
      <vt:lpstr>Wingdings</vt:lpstr>
      <vt:lpstr>Thème Office</vt:lpstr>
      <vt:lpstr>Introduction and Welcome EPFL-SPC</vt:lpstr>
      <vt:lpstr>SPC – the Largest Laboratory of EPFL in Lausanne</vt:lpstr>
      <vt:lpstr>Swiss Plasma Center was known as CRPP</vt:lpstr>
      <vt:lpstr>SPC Now Counts 200 Staff Members</vt:lpstr>
      <vt:lpstr>Research Lines of SPC</vt:lpstr>
      <vt:lpstr>TCV: the Most Flexible Tokamak Worldwide</vt:lpstr>
      <vt:lpstr>Built-in Flexibility and Versatility of TCV Tokamak</vt:lpstr>
      <vt:lpstr>Applied Superconductivity Group</vt:lpstr>
      <vt:lpstr>Test Facilities</vt:lpstr>
      <vt:lpstr>SULTAN Test Facility – DC Field up to 10.9 T</vt:lpstr>
      <vt:lpstr>AC Loss Measurements in SULTAN </vt:lpstr>
      <vt:lpstr>Tests in SULTAN</vt:lpstr>
      <vt:lpstr>Tests with Superconducting Transformer</vt:lpstr>
      <vt:lpstr>Tests of HTS Samples Using the Transformer</vt:lpstr>
      <vt:lpstr>HTS Adaptor</vt:lpstr>
      <vt:lpstr>Tests with a Power Supply – Quench Studies</vt:lpstr>
      <vt:lpstr>Variable Temperature Cryostat</vt:lpstr>
      <vt:lpstr>R&amp;D for Fusion Magnets</vt:lpstr>
      <vt:lpstr>React &amp; Wind Nb3Sn Conductor for DEMO </vt:lpstr>
      <vt:lpstr>RW Diffusion-Bonded Joint</vt:lpstr>
      <vt:lpstr>R&amp;D on HTS Conductors</vt:lpstr>
      <vt:lpstr>ASTRA prototype construction &amp; testing</vt:lpstr>
      <vt:lpstr>ASTRA full-size conductor 2023</vt:lpstr>
      <vt:lpstr>SPC Quench Samples</vt:lpstr>
      <vt:lpstr>Final Comments</vt:lpstr>
      <vt:lpstr>Guided Tour PSI &amp; SPC</vt:lpstr>
      <vt:lpstr>Guided Tour Through PSI &amp; SPC Labs</vt:lpstr>
      <vt:lpstr>The Guides</vt:lpstr>
      <vt:lpstr>Time Schedule of the Tours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Sedlak Kamil</cp:lastModifiedBy>
  <cp:revision>2059</cp:revision>
  <cp:lastPrinted>2021-12-03T15:56:54Z</cp:lastPrinted>
  <dcterms:created xsi:type="dcterms:W3CDTF">2019-04-02T06:24:35Z</dcterms:created>
  <dcterms:modified xsi:type="dcterms:W3CDTF">2025-04-01T20:33:40Z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