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906" r:id="rId2"/>
    <p:sldId id="907" r:id="rId3"/>
    <p:sldId id="1045" r:id="rId4"/>
    <p:sldId id="1068" r:id="rId5"/>
    <p:sldId id="962" r:id="rId6"/>
    <p:sldId id="1069" r:id="rId7"/>
    <p:sldId id="963" r:id="rId8"/>
    <p:sldId id="1056" r:id="rId9"/>
    <p:sldId id="1046" r:id="rId10"/>
    <p:sldId id="974" r:id="rId11"/>
    <p:sldId id="1047" r:id="rId12"/>
    <p:sldId id="1057" r:id="rId13"/>
    <p:sldId id="1048" r:id="rId14"/>
    <p:sldId id="1059" r:id="rId15"/>
    <p:sldId id="1063" r:id="rId16"/>
    <p:sldId id="984" r:id="rId17"/>
    <p:sldId id="983" r:id="rId18"/>
    <p:sldId id="1062" r:id="rId19"/>
    <p:sldId id="998" r:id="rId20"/>
    <p:sldId id="987" r:id="rId21"/>
    <p:sldId id="999" r:id="rId22"/>
    <p:sldId id="988" r:id="rId23"/>
    <p:sldId id="996" r:id="rId24"/>
    <p:sldId id="1064" r:id="rId25"/>
    <p:sldId id="990" r:id="rId26"/>
    <p:sldId id="1065" r:id="rId27"/>
    <p:sldId id="995" r:id="rId28"/>
    <p:sldId id="1050" r:id="rId29"/>
    <p:sldId id="1010" r:id="rId30"/>
    <p:sldId id="1011" r:id="rId31"/>
    <p:sldId id="1015" r:id="rId32"/>
    <p:sldId id="1051" r:id="rId33"/>
    <p:sldId id="1021" r:id="rId34"/>
    <p:sldId id="1022" r:id="rId35"/>
    <p:sldId id="1020" r:id="rId36"/>
    <p:sldId id="1070" r:id="rId37"/>
    <p:sldId id="1052" r:id="rId38"/>
    <p:sldId id="1026" r:id="rId39"/>
    <p:sldId id="1042" r:id="rId40"/>
    <p:sldId id="1044" r:id="rId41"/>
    <p:sldId id="1030" r:id="rId42"/>
    <p:sldId id="1033" r:id="rId43"/>
    <p:sldId id="1040" r:id="rId44"/>
    <p:sldId id="1054" r:id="rId45"/>
    <p:sldId id="1041" r:id="rId46"/>
    <p:sldId id="1075" r:id="rId47"/>
    <p:sldId id="1074" r:id="rId48"/>
    <p:sldId id="1073" r:id="rId4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777777"/>
    <a:srgbClr val="33CC33"/>
    <a:srgbClr val="B2B2B2"/>
    <a:srgbClr val="C0C0C0"/>
    <a:srgbClr val="669900"/>
    <a:srgbClr val="FF00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5" autoAdjust="0"/>
    <p:restoredTop sz="87370" autoAdjust="0"/>
  </p:normalViewPr>
  <p:slideViewPr>
    <p:cSldViewPr snapToGrid="0">
      <p:cViewPr varScale="1">
        <p:scale>
          <a:sx n="98" d="100"/>
          <a:sy n="98" d="100"/>
        </p:scale>
        <p:origin x="-1680" y="-112"/>
      </p:cViewPr>
      <p:guideLst>
        <p:guide orient="horz" pos="2351"/>
        <p:guide orient="horz" pos="1468"/>
        <p:guide orient="horz" pos="4050"/>
        <p:guide orient="horz" pos="3186"/>
        <p:guide orient="horz" pos="571"/>
        <p:guide orient="horz" pos="2025"/>
        <p:guide orient="horz" pos="1407"/>
        <p:guide orient="horz" pos="3229"/>
        <p:guide pos="4447"/>
        <p:guide pos="5581"/>
        <p:guide pos="183"/>
        <p:guide pos="3605"/>
        <p:guide pos="5500"/>
        <p:guide pos="2179"/>
        <p:guide pos="4234"/>
        <p:guide pos="51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4"/>
    </p:cViewPr>
  </p:sorterViewPr>
  <p:notesViewPr>
    <p:cSldViewPr snapToGrid="0">
      <p:cViewPr>
        <p:scale>
          <a:sx n="100" d="100"/>
          <a:sy n="100" d="100"/>
        </p:scale>
        <p:origin x="-2028" y="-60"/>
      </p:cViewPr>
      <p:guideLst>
        <p:guide orient="horz" pos="3223"/>
        <p:guide pos="22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Relationship Id="rId2" Type="http://schemas.openxmlformats.org/officeDocument/2006/relationships/image" Target="../media/image8.emf"/><Relationship Id="rId3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Relationship Id="rId2" Type="http://schemas.openxmlformats.org/officeDocument/2006/relationships/image" Target="../media/image35.wmf"/><Relationship Id="rId3" Type="http://schemas.openxmlformats.org/officeDocument/2006/relationships/image" Target="../media/image3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4" Type="http://schemas.openxmlformats.org/officeDocument/2006/relationships/image" Target="../media/image53.wmf"/><Relationship Id="rId5" Type="http://schemas.openxmlformats.org/officeDocument/2006/relationships/image" Target="../media/image54.wmf"/><Relationship Id="rId6" Type="http://schemas.openxmlformats.org/officeDocument/2006/relationships/image" Target="../media/image55.wmf"/><Relationship Id="rId1" Type="http://schemas.openxmlformats.org/officeDocument/2006/relationships/image" Target="../media/image50.emf"/><Relationship Id="rId2" Type="http://schemas.openxmlformats.org/officeDocument/2006/relationships/image" Target="../media/image5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t" anchorCtr="0" compatLnSpc="1">
            <a:prstTxWarp prst="textNoShape">
              <a:avLst/>
            </a:prstTxWarp>
          </a:bodyPr>
          <a:lstStyle>
            <a:lvl1pPr defTabSz="982663">
              <a:defRPr sz="13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t" anchorCtr="0" compatLnSpc="1">
            <a:prstTxWarp prst="textNoShape">
              <a:avLst/>
            </a:prstTxWarp>
          </a:bodyPr>
          <a:lstStyle>
            <a:lvl1pPr algn="r" defTabSz="982663">
              <a:defRPr sz="13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b" anchorCtr="0" compatLnSpc="1">
            <a:prstTxWarp prst="textNoShape">
              <a:avLst/>
            </a:prstTxWarp>
          </a:bodyPr>
          <a:lstStyle>
            <a:lvl1pPr defTabSz="982663">
              <a:defRPr sz="13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b" anchorCtr="0" compatLnSpc="1">
            <a:prstTxWarp prst="textNoShape">
              <a:avLst/>
            </a:prstTxWarp>
          </a:bodyPr>
          <a:lstStyle>
            <a:lvl1pPr algn="r" defTabSz="982663">
              <a:defRPr sz="1300"/>
            </a:lvl1pPr>
          </a:lstStyle>
          <a:p>
            <a:fld id="{6FCE9E08-8E14-5D4D-893D-DECD1EF16C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42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t" anchorCtr="0" compatLnSpc="1">
            <a:prstTxWarp prst="textNoShape">
              <a:avLst/>
            </a:prstTxWarp>
          </a:bodyPr>
          <a:lstStyle>
            <a:lvl1pPr defTabSz="982663">
              <a:defRPr sz="1300"/>
            </a:lvl1pPr>
          </a:lstStyle>
          <a:p>
            <a:endParaRPr lang="en-U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t" anchorCtr="0" compatLnSpc="1">
            <a:prstTxWarp prst="textNoShape">
              <a:avLst/>
            </a:prstTxWarp>
          </a:bodyPr>
          <a:lstStyle>
            <a:lvl1pPr algn="r" defTabSz="982663">
              <a:defRPr sz="1300"/>
            </a:lvl1pPr>
          </a:lstStyle>
          <a:p>
            <a:endParaRPr lang="en-US"/>
          </a:p>
        </p:txBody>
      </p:sp>
      <p:sp>
        <p:nvSpPr>
          <p:cNvPr id="134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27213" y="373063"/>
            <a:ext cx="3441700" cy="2581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4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4525" y="3154363"/>
            <a:ext cx="5994400" cy="6311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CH"/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b" anchorCtr="0" compatLnSpc="1">
            <a:prstTxWarp prst="textNoShape">
              <a:avLst/>
            </a:prstTxWarp>
          </a:bodyPr>
          <a:lstStyle>
            <a:lvl1pPr defTabSz="982663">
              <a:defRPr sz="1300"/>
            </a:lvl1pPr>
          </a:lstStyle>
          <a:p>
            <a:endParaRPr lang="en-US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8367" tIns="49184" rIns="98367" bIns="49184" numCol="1" anchor="b" anchorCtr="0" compatLnSpc="1">
            <a:prstTxWarp prst="textNoShape">
              <a:avLst/>
            </a:prstTxWarp>
          </a:bodyPr>
          <a:lstStyle>
            <a:lvl1pPr algn="r" defTabSz="982663">
              <a:defRPr sz="1300"/>
            </a:lvl1pPr>
          </a:lstStyle>
          <a:p>
            <a:fld id="{E04354D0-4D4E-D243-81CC-17219B5723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720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905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190500" algn="l" defTabSz="1905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381000" algn="l" defTabSz="1905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571500" indent="800100" algn="l" defTabSz="1905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562100" indent="266700" algn="l" defTabSz="1905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803E26-D15A-834F-B95D-61D8DE92AC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5EB628-4316-9A44-BF4C-81784799FD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6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52388"/>
            <a:ext cx="2141538" cy="6043612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5" y="52388"/>
            <a:ext cx="6273800" cy="6043612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57AA55-54D9-DA4A-8584-C9868371BF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35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C0C443-F3D2-B949-BE93-E1D729D73E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4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D8EAB5-FAD0-984F-B7EE-B5504B1103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24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425" y="1219200"/>
            <a:ext cx="3976688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1513" y="1219200"/>
            <a:ext cx="3976687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DB1706-D59B-2B47-90EB-951DAFB9CE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9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642C71-B2BC-7849-B086-26BD162A95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05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1900AE-C45E-3144-9AB2-EB494AFCA2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0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14FB0D-2887-9644-AE76-32060CF092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6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B0B959-A310-654D-9971-42E7BC1208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Malte Hildebrandt	   MEG Review Meeting, 21.02.2012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9AFBDA-3A71-FB4D-B443-0166704016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1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0" y="52388"/>
            <a:ext cx="6602413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das Titelform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219200"/>
            <a:ext cx="810577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6375" y="6554788"/>
            <a:ext cx="8740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tabLst>
                <a:tab pos="9131300" algn="r"/>
              </a:tabLst>
              <a:defRPr sz="1000"/>
            </a:lvl1pPr>
          </a:lstStyle>
          <a:p>
            <a:r>
              <a:rPr lang="en-US" dirty="0" err="1" smtClean="0"/>
              <a:t>Malte</a:t>
            </a:r>
            <a:r>
              <a:rPr lang="en-US" dirty="0" smtClean="0"/>
              <a:t> Hildebrandt                                                                                                                                                              MEG Review Meeting, 21.02.2012</a:t>
            </a:r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288925" y="750888"/>
            <a:ext cx="8570913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288925" y="6511925"/>
            <a:ext cx="8570913" cy="0"/>
          </a:xfrm>
          <a:prstGeom prst="line">
            <a:avLst/>
          </a:prstGeom>
          <a:noFill/>
          <a:ln w="28575">
            <a:solidFill>
              <a:srgbClr val="33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36" name="Picture 1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07950"/>
            <a:ext cx="1241425" cy="52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86475" y="4424363"/>
            <a:ext cx="19050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35E83DB-A865-2A46-8C19-D545674D6C5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2pPr>
      <a:lvl3pPr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3pPr>
      <a:lvl4pPr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4pPr>
      <a:lvl5pPr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4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5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36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4" Type="http://schemas.openxmlformats.org/officeDocument/2006/relationships/image" Target="../media/image48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48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4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4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7.bin"/><Relationship Id="rId12" Type="http://schemas.openxmlformats.org/officeDocument/2006/relationships/image" Target="../media/image54.wmf"/><Relationship Id="rId13" Type="http://schemas.openxmlformats.org/officeDocument/2006/relationships/oleObject" Target="../embeddings/oleObject18.bin"/><Relationship Id="rId14" Type="http://schemas.openxmlformats.org/officeDocument/2006/relationships/image" Target="../media/image55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50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51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52.wmf"/><Relationship Id="rId9" Type="http://schemas.openxmlformats.org/officeDocument/2006/relationships/oleObject" Target="../embeddings/oleObject16.bin"/><Relationship Id="rId10" Type="http://schemas.openxmlformats.org/officeDocument/2006/relationships/image" Target="../media/image53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5" Type="http://schemas.openxmlformats.org/officeDocument/2006/relationships/image" Target="../media/image59.jpeg"/><Relationship Id="rId6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8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4.jpeg"/><Relationship Id="rId7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CH" b="1">
              <a:sym typeface="Symbol" charset="0"/>
            </a:endParaRPr>
          </a:p>
        </p:txBody>
      </p:sp>
      <p:sp>
        <p:nvSpPr>
          <p:cNvPr id="884740" name="Rectangle 4"/>
          <p:cNvSpPr>
            <a:spLocks noChangeArrowheads="1"/>
          </p:cNvSpPr>
          <p:nvPr/>
        </p:nvSpPr>
        <p:spPr bwMode="auto">
          <a:xfrm>
            <a:off x="298450" y="6542088"/>
            <a:ext cx="8562975" cy="269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84741" name="Text Box 5"/>
          <p:cNvSpPr txBox="1">
            <a:spLocks noChangeArrowheads="1"/>
          </p:cNvSpPr>
          <p:nvPr/>
        </p:nvSpPr>
        <p:spPr bwMode="auto">
          <a:xfrm>
            <a:off x="1376344" y="1163638"/>
            <a:ext cx="6362739" cy="5078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endParaRPr lang="de-CH" sz="1600" dirty="0"/>
          </a:p>
          <a:p>
            <a:pPr algn="ctr"/>
            <a:endParaRPr lang="de-CH" sz="1600" dirty="0"/>
          </a:p>
          <a:p>
            <a:pPr algn="ctr"/>
            <a:endParaRPr lang="de-CH" sz="1600" dirty="0"/>
          </a:p>
          <a:p>
            <a:pPr algn="ctr"/>
            <a:r>
              <a:rPr lang="de-CH" sz="3000" b="1" dirty="0"/>
              <a:t>Status </a:t>
            </a:r>
            <a:r>
              <a:rPr lang="de-CH" sz="3000" b="1" dirty="0" err="1"/>
              <a:t>of</a:t>
            </a:r>
            <a:r>
              <a:rPr lang="de-CH" sz="3000" b="1" dirty="0"/>
              <a:t> Drift </a:t>
            </a:r>
            <a:r>
              <a:rPr lang="de-CH" sz="3000" b="1" dirty="0" err="1"/>
              <a:t>Chamber</a:t>
            </a:r>
            <a:r>
              <a:rPr lang="de-CH" sz="3000" b="1" dirty="0"/>
              <a:t> Hardware</a:t>
            </a:r>
          </a:p>
          <a:p>
            <a:pPr algn="ctr"/>
            <a:endParaRPr lang="de-CH" sz="3000" b="1" dirty="0"/>
          </a:p>
          <a:p>
            <a:pPr algn="ctr"/>
            <a:r>
              <a:rPr lang="de-CH" sz="1600" dirty="0"/>
              <a:t>Malte Hildebrandt, PSI</a:t>
            </a:r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endParaRPr lang="de-CH" sz="2800" b="1" dirty="0"/>
          </a:p>
          <a:p>
            <a:pPr algn="ctr"/>
            <a:r>
              <a:rPr lang="de-CH" sz="2000" dirty="0"/>
              <a:t>MEG Review Meeting, PSI, 21</a:t>
            </a:r>
            <a:r>
              <a:rPr lang="de-CH" sz="2000" baseline="30000" dirty="0"/>
              <a:t>st</a:t>
            </a:r>
            <a:r>
              <a:rPr lang="de-CH" sz="2000" dirty="0"/>
              <a:t> </a:t>
            </a:r>
            <a:r>
              <a:rPr lang="de-CH" sz="2000" dirty="0" err="1"/>
              <a:t>February</a:t>
            </a:r>
            <a:r>
              <a:rPr lang="de-CH" sz="2000" dirty="0"/>
              <a:t> 2012</a:t>
            </a:r>
            <a:endParaRPr lang="en-US" sz="20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5634" name="Picture 2" descr="hv-dc-planes-2011-11-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890588"/>
            <a:ext cx="8578850" cy="2060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5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Performance 2011</a:t>
            </a:r>
          </a:p>
        </p:txBody>
      </p:sp>
      <p:sp>
        <p:nvSpPr>
          <p:cNvPr id="965636" name="Line 4"/>
          <p:cNvSpPr>
            <a:spLocks noChangeShapeType="1"/>
          </p:cNvSpPr>
          <p:nvPr/>
        </p:nvSpPr>
        <p:spPr bwMode="auto">
          <a:xfrm flipV="1">
            <a:off x="6635750" y="2724150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37" name="Text Box 5"/>
          <p:cNvSpPr txBox="1">
            <a:spLocks noChangeArrowheads="1"/>
          </p:cNvSpPr>
          <p:nvPr/>
        </p:nvSpPr>
        <p:spPr bwMode="auto">
          <a:xfrm>
            <a:off x="6319838" y="2959100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dc11A</a:t>
            </a:r>
          </a:p>
        </p:txBody>
      </p:sp>
      <p:sp>
        <p:nvSpPr>
          <p:cNvPr id="965638" name="Text Box 6"/>
          <p:cNvSpPr txBox="1">
            <a:spLocks noChangeArrowheads="1"/>
          </p:cNvSpPr>
          <p:nvPr/>
        </p:nvSpPr>
        <p:spPr bwMode="auto">
          <a:xfrm>
            <a:off x="182563" y="3400425"/>
            <a:ext cx="7604125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u="sng">
                <a:cs typeface="Arial" charset="0"/>
              </a:rPr>
              <a:t>status end of run 2011:</a:t>
            </a:r>
            <a:r>
              <a:rPr lang="de-CH" sz="1800">
                <a:cs typeface="Arial" charset="0"/>
              </a:rPr>
              <a:t> 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dc04A, B:	low gas gain, (slightly) ongoing degradation, dark / remaining currents </a:t>
            </a:r>
            <a:endParaRPr lang="de-CH" sz="1600" i="1" u="sng">
              <a:cs typeface="Arial" charset="0"/>
            </a:endParaRPr>
          </a:p>
          <a:p>
            <a:endParaRPr lang="de-CH" sz="500" i="1" u="sng">
              <a:cs typeface="Arial" charset="0"/>
            </a:endParaRPr>
          </a:p>
          <a:p>
            <a:r>
              <a:rPr lang="de-CH" sz="1600">
                <a:cs typeface="Arial" charset="0"/>
              </a:rPr>
              <a:t>• dc05A: 		HV instabilities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dc09A, B: 	reduced HV due to huge fluctuating dark / remaining currents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dc11A: 		HV instabilities (continuous degradation, started already in run 2010)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dc12A: 		HV instabilities („sudden death“)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dc13A:		HV instabilities („sudden death“)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 dc14A:		HV instabilities (continuous degradation)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• all other planes on nominal HV, nearly no HV trips</a:t>
            </a:r>
          </a:p>
        </p:txBody>
      </p:sp>
      <p:sp>
        <p:nvSpPr>
          <p:cNvPr id="965639" name="Line 7"/>
          <p:cNvSpPr>
            <a:spLocks noChangeShapeType="1"/>
          </p:cNvSpPr>
          <p:nvPr/>
        </p:nvSpPr>
        <p:spPr bwMode="auto">
          <a:xfrm flipV="1">
            <a:off x="8077200" y="2724150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40" name="Text Box 8"/>
          <p:cNvSpPr txBox="1">
            <a:spLocks noChangeArrowheads="1"/>
          </p:cNvSpPr>
          <p:nvPr/>
        </p:nvSpPr>
        <p:spPr bwMode="auto">
          <a:xfrm>
            <a:off x="7761288" y="2959100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dc14A</a:t>
            </a:r>
          </a:p>
        </p:txBody>
      </p:sp>
      <p:sp>
        <p:nvSpPr>
          <p:cNvPr id="965641" name="Line 9"/>
          <p:cNvSpPr>
            <a:spLocks noChangeShapeType="1"/>
          </p:cNvSpPr>
          <p:nvPr/>
        </p:nvSpPr>
        <p:spPr bwMode="auto">
          <a:xfrm flipV="1">
            <a:off x="7118350" y="2705100"/>
            <a:ext cx="0" cy="509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42" name="Text Box 10"/>
          <p:cNvSpPr txBox="1">
            <a:spLocks noChangeArrowheads="1"/>
          </p:cNvSpPr>
          <p:nvPr/>
        </p:nvSpPr>
        <p:spPr bwMode="auto">
          <a:xfrm>
            <a:off x="6738938" y="3175000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dc12A</a:t>
            </a:r>
          </a:p>
        </p:txBody>
      </p:sp>
      <p:sp>
        <p:nvSpPr>
          <p:cNvPr id="965643" name="Line 11"/>
          <p:cNvSpPr>
            <a:spLocks noChangeShapeType="1"/>
          </p:cNvSpPr>
          <p:nvPr/>
        </p:nvSpPr>
        <p:spPr bwMode="auto">
          <a:xfrm flipV="1">
            <a:off x="3722688" y="2730500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44" name="Text Box 12"/>
          <p:cNvSpPr txBox="1">
            <a:spLocks noChangeArrowheads="1"/>
          </p:cNvSpPr>
          <p:nvPr/>
        </p:nvSpPr>
        <p:spPr bwMode="auto">
          <a:xfrm>
            <a:off x="3406775" y="2965450"/>
            <a:ext cx="715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dc05A</a:t>
            </a:r>
          </a:p>
        </p:txBody>
      </p:sp>
      <p:sp>
        <p:nvSpPr>
          <p:cNvPr id="965645" name="Line 13"/>
          <p:cNvSpPr>
            <a:spLocks noChangeShapeType="1"/>
          </p:cNvSpPr>
          <p:nvPr/>
        </p:nvSpPr>
        <p:spPr bwMode="auto">
          <a:xfrm flipV="1">
            <a:off x="5392738" y="2727325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46" name="Text Box 14"/>
          <p:cNvSpPr txBox="1">
            <a:spLocks noChangeArrowheads="1"/>
          </p:cNvSpPr>
          <p:nvPr/>
        </p:nvSpPr>
        <p:spPr bwMode="auto">
          <a:xfrm>
            <a:off x="5254625" y="3000375"/>
            <a:ext cx="587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dc09</a:t>
            </a:r>
          </a:p>
        </p:txBody>
      </p:sp>
      <p:sp>
        <p:nvSpPr>
          <p:cNvPr id="965647" name="Text Box 15"/>
          <p:cNvSpPr txBox="1">
            <a:spLocks noChangeArrowheads="1"/>
          </p:cNvSpPr>
          <p:nvPr/>
        </p:nvSpPr>
        <p:spPr bwMode="auto">
          <a:xfrm>
            <a:off x="2757488" y="3175000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dc04A</a:t>
            </a:r>
          </a:p>
        </p:txBody>
      </p:sp>
      <p:sp>
        <p:nvSpPr>
          <p:cNvPr id="965648" name="Line 16"/>
          <p:cNvSpPr>
            <a:spLocks noChangeShapeType="1"/>
          </p:cNvSpPr>
          <p:nvPr/>
        </p:nvSpPr>
        <p:spPr bwMode="auto">
          <a:xfrm flipV="1">
            <a:off x="3206750" y="2717800"/>
            <a:ext cx="0" cy="509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50" name="Text Box 18"/>
          <p:cNvSpPr txBox="1">
            <a:spLocks noChangeArrowheads="1"/>
          </p:cNvSpPr>
          <p:nvPr/>
        </p:nvSpPr>
        <p:spPr bwMode="auto">
          <a:xfrm>
            <a:off x="2516188" y="2974975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dc04B</a:t>
            </a:r>
          </a:p>
        </p:txBody>
      </p:sp>
      <p:sp>
        <p:nvSpPr>
          <p:cNvPr id="965651" name="Line 19"/>
          <p:cNvSpPr>
            <a:spLocks noChangeShapeType="1"/>
          </p:cNvSpPr>
          <p:nvPr/>
        </p:nvSpPr>
        <p:spPr bwMode="auto">
          <a:xfrm flipV="1">
            <a:off x="2979738" y="2736850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52" name="Line 20"/>
          <p:cNvSpPr>
            <a:spLocks noChangeShapeType="1"/>
          </p:cNvSpPr>
          <p:nvPr/>
        </p:nvSpPr>
        <p:spPr bwMode="auto">
          <a:xfrm flipV="1">
            <a:off x="7626350" y="2717800"/>
            <a:ext cx="0" cy="7286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53" name="Text Box 21"/>
          <p:cNvSpPr txBox="1">
            <a:spLocks noChangeArrowheads="1"/>
          </p:cNvSpPr>
          <p:nvPr/>
        </p:nvSpPr>
        <p:spPr bwMode="auto">
          <a:xfrm>
            <a:off x="7246938" y="3403600"/>
            <a:ext cx="715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dc13A</a:t>
            </a:r>
          </a:p>
        </p:txBody>
      </p:sp>
      <p:sp>
        <p:nvSpPr>
          <p:cNvPr id="965654" name="Line 22"/>
          <p:cNvSpPr>
            <a:spLocks noChangeShapeType="1"/>
          </p:cNvSpPr>
          <p:nvPr/>
        </p:nvSpPr>
        <p:spPr bwMode="auto">
          <a:xfrm flipV="1">
            <a:off x="5659438" y="2727325"/>
            <a:ext cx="0" cy="2873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65655" name="Text Box 23"/>
          <p:cNvSpPr txBox="1">
            <a:spLocks noChangeArrowheads="1"/>
          </p:cNvSpPr>
          <p:nvPr/>
        </p:nvSpPr>
        <p:spPr bwMode="auto">
          <a:xfrm>
            <a:off x="3481388" y="1327150"/>
            <a:ext cx="2165350" cy="320675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rgbClr val="FF0000"/>
                </a:solidFill>
              </a:rPr>
              <a:t>e</a:t>
            </a:r>
            <a:r>
              <a:rPr lang="de-CH" sz="1400" b="1" baseline="30000">
                <a:solidFill>
                  <a:srgbClr val="FF0000"/>
                </a:solidFill>
              </a:rPr>
              <a:t>+</a:t>
            </a:r>
            <a:r>
              <a:rPr lang="de-CH" sz="1400" b="1">
                <a:solidFill>
                  <a:srgbClr val="FF0000"/>
                </a:solidFill>
              </a:rPr>
              <a:t> runs, Mott scattering</a:t>
            </a:r>
            <a:endParaRPr lang="en-US" sz="1400" b="1">
              <a:solidFill>
                <a:srgbClr val="FF0000"/>
              </a:solidFill>
            </a:endParaRPr>
          </a:p>
        </p:txBody>
      </p:sp>
      <p:sp>
        <p:nvSpPr>
          <p:cNvPr id="965658" name="Rectangle 26"/>
          <p:cNvSpPr>
            <a:spLocks noChangeArrowheads="1"/>
          </p:cNvSpPr>
          <p:nvPr/>
        </p:nvSpPr>
        <p:spPr bwMode="auto">
          <a:xfrm>
            <a:off x="6756400" y="939800"/>
            <a:ext cx="2044700" cy="309563"/>
          </a:xfrm>
          <a:prstGeom prst="rect">
            <a:avLst/>
          </a:prstGeom>
          <a:solidFill>
            <a:srgbClr val="EAEAEA"/>
          </a:solidFill>
          <a:ln w="9525">
            <a:solidFill>
              <a:srgbClr val="EAEAE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65656" name="Text Box 24"/>
          <p:cNvSpPr txBox="1">
            <a:spLocks noChangeArrowheads="1"/>
          </p:cNvSpPr>
          <p:nvPr/>
        </p:nvSpPr>
        <p:spPr bwMode="auto">
          <a:xfrm>
            <a:off x="7059613" y="935038"/>
            <a:ext cx="14239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end of run 2011</a:t>
            </a:r>
            <a:endParaRPr lang="en-US" sz="1400"/>
          </a:p>
        </p:txBody>
      </p:sp>
      <p:sp>
        <p:nvSpPr>
          <p:cNvPr id="965659" name="Text Box 27"/>
          <p:cNvSpPr txBox="1">
            <a:spLocks noChangeArrowheads="1"/>
          </p:cNvSpPr>
          <p:nvPr/>
        </p:nvSpPr>
        <p:spPr bwMode="auto">
          <a:xfrm>
            <a:off x="5721350" y="5341938"/>
            <a:ext cx="3122613" cy="10779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→ 3 topics:</a:t>
            </a:r>
            <a:r>
              <a:rPr lang="de-CH" sz="1400">
                <a:cs typeface="Arial" charset="0"/>
              </a:rPr>
              <a:t> </a:t>
            </a:r>
            <a:endParaRPr lang="en-US" sz="1400">
              <a:cs typeface="Arial" charset="0"/>
            </a:endParaRPr>
          </a:p>
          <a:p>
            <a:endParaRPr lang="en-US" sz="200">
              <a:cs typeface="Arial" charset="0"/>
            </a:endParaRPr>
          </a:p>
          <a:p>
            <a:r>
              <a:rPr lang="en-US" sz="1400">
                <a:cs typeface="Arial" charset="0"/>
              </a:rPr>
              <a:t>			• low gas gain performance</a:t>
            </a:r>
          </a:p>
          <a:p>
            <a:endParaRPr lang="en-US" sz="200">
              <a:cs typeface="Arial" charset="0"/>
            </a:endParaRPr>
          </a:p>
          <a:p>
            <a:r>
              <a:rPr lang="en-US" sz="1400">
                <a:cs typeface="Arial" charset="0"/>
              </a:rPr>
              <a:t>			• HV instability </a:t>
            </a:r>
            <a:r>
              <a:rPr lang="ja-JP" altLang="en-US" sz="1400">
                <a:latin typeface="Arial"/>
                <a:cs typeface="Arial" charset="0"/>
              </a:rPr>
              <a:t>“</a:t>
            </a:r>
            <a:r>
              <a:rPr lang="en-US" sz="1400">
                <a:cs typeface="Arial" charset="0"/>
              </a:rPr>
              <a:t>sudden death</a:t>
            </a:r>
            <a:r>
              <a:rPr lang="ja-JP" altLang="en-US" sz="1400">
                <a:latin typeface="Arial"/>
                <a:cs typeface="Arial" charset="0"/>
              </a:rPr>
              <a:t>”</a:t>
            </a:r>
            <a:endParaRPr lang="en-US" sz="1400">
              <a:cs typeface="Arial" charset="0"/>
            </a:endParaRPr>
          </a:p>
          <a:p>
            <a:endParaRPr lang="en-US" sz="200">
              <a:cs typeface="Arial" charset="0"/>
            </a:endParaRPr>
          </a:p>
          <a:p>
            <a:r>
              <a:rPr lang="en-US" sz="1400">
                <a:cs typeface="Arial" charset="0"/>
              </a:rPr>
              <a:t>			• dark</a:t>
            </a:r>
            <a:r>
              <a:rPr lang="en-US" sz="800">
                <a:cs typeface="Arial" charset="0"/>
              </a:rPr>
              <a:t> </a:t>
            </a:r>
            <a:r>
              <a:rPr lang="en-US" sz="1400">
                <a:cs typeface="Arial" charset="0"/>
              </a:rPr>
              <a:t>/</a:t>
            </a:r>
            <a:r>
              <a:rPr lang="en-US" sz="800">
                <a:cs typeface="Arial" charset="0"/>
              </a:rPr>
              <a:t> </a:t>
            </a:r>
            <a:r>
              <a:rPr lang="en-US" sz="1400">
                <a:cs typeface="Arial" charset="0"/>
              </a:rPr>
              <a:t>remaining currents</a:t>
            </a:r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2435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→ dc04 mystery 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dc04 Mystery</a:t>
            </a:r>
          </a:p>
        </p:txBody>
      </p:sp>
      <p:sp>
        <p:nvSpPr>
          <p:cNvPr id="1056771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8764588" cy="538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 	„</a:t>
            </a:r>
            <a:r>
              <a:rPr lang="de-CH" sz="1800" dirty="0" err="1">
                <a:cs typeface="Arial" charset="0"/>
              </a:rPr>
              <a:t>low</a:t>
            </a:r>
            <a:r>
              <a:rPr lang="de-CH" sz="1800" dirty="0">
                <a:cs typeface="Arial" charset="0"/>
              </a:rPr>
              <a:t> gas </a:t>
            </a:r>
            <a:r>
              <a:rPr lang="de-CH" sz="1800" dirty="0" err="1">
                <a:cs typeface="Arial" charset="0"/>
              </a:rPr>
              <a:t>gain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performance</a:t>
            </a:r>
            <a:r>
              <a:rPr lang="de-CH" sz="1800" dirty="0">
                <a:cs typeface="Arial" charset="0"/>
              </a:rPr>
              <a:t>“ </a:t>
            </a:r>
            <a:r>
              <a:rPr lang="de-CH" sz="1800" dirty="0" err="1">
                <a:cs typeface="Arial" charset="0"/>
              </a:rPr>
              <a:t>mystery</a:t>
            </a:r>
            <a:r>
              <a:rPr lang="de-CH" sz="1800" dirty="0">
                <a:cs typeface="Arial" charset="0"/>
              </a:rPr>
              <a:t> 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affected</a:t>
            </a:r>
            <a:r>
              <a:rPr lang="de-CH" sz="1800" dirty="0">
                <a:cs typeface="Arial" charset="0"/>
              </a:rPr>
              <a:t> dc planes / dc </a:t>
            </a:r>
            <a:r>
              <a:rPr lang="de-CH" sz="1800" dirty="0" err="1">
                <a:cs typeface="Arial" charset="0"/>
              </a:rPr>
              <a:t>modules</a:t>
            </a:r>
            <a:r>
              <a:rPr lang="de-CH" sz="1800" dirty="0">
                <a:cs typeface="Arial" charset="0"/>
              </a:rPr>
              <a:t>: 	• dc04B in 2009		</a:t>
            </a:r>
          </a:p>
          <a:p>
            <a:r>
              <a:rPr lang="de-CH" sz="1800" dirty="0">
                <a:cs typeface="Arial" charset="0"/>
              </a:rPr>
              <a:t>																				• dc04 A+B in 2010		</a:t>
            </a:r>
          </a:p>
          <a:p>
            <a:r>
              <a:rPr lang="de-CH" sz="1800" dirty="0">
                <a:cs typeface="Arial" charset="0"/>
              </a:rPr>
              <a:t>																				• dc04 A+B in 2011 	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surprising</a:t>
            </a:r>
            <a:r>
              <a:rPr lang="de-CH" sz="1800" dirty="0">
                <a:cs typeface="Arial" charset="0"/>
              </a:rPr>
              <a:t>, </a:t>
            </a:r>
            <a:r>
              <a:rPr lang="de-CH" sz="1800" dirty="0" err="1">
                <a:cs typeface="Arial" charset="0"/>
              </a:rPr>
              <a:t>as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the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affected</a:t>
            </a:r>
            <a:r>
              <a:rPr lang="de-CH" sz="1800" dirty="0">
                <a:cs typeface="Arial" charset="0"/>
              </a:rPr>
              <a:t> dc </a:t>
            </a:r>
            <a:r>
              <a:rPr lang="de-CH" sz="1800" dirty="0" err="1">
                <a:cs typeface="Arial" charset="0"/>
              </a:rPr>
              <a:t>module</a:t>
            </a:r>
            <a:r>
              <a:rPr lang="de-CH" sz="1800" dirty="0">
                <a:cs typeface="Arial" charset="0"/>
              </a:rPr>
              <a:t> (</a:t>
            </a:r>
            <a:r>
              <a:rPr lang="de-CH" sz="1800" dirty="0" err="1">
                <a:cs typeface="Arial" charset="0"/>
              </a:rPr>
              <a:t>including</a:t>
            </a:r>
            <a:r>
              <a:rPr lang="de-CH" sz="1800" dirty="0">
                <a:cs typeface="Arial" charset="0"/>
              </a:rPr>
              <a:t> gas </a:t>
            </a:r>
            <a:r>
              <a:rPr lang="de-CH" sz="1800" dirty="0" err="1">
                <a:cs typeface="Arial" charset="0"/>
              </a:rPr>
              <a:t>tubes</a:t>
            </a:r>
            <a:r>
              <a:rPr lang="de-CH" sz="1800" dirty="0">
                <a:cs typeface="Arial" charset="0"/>
              </a:rPr>
              <a:t>) was </a:t>
            </a:r>
            <a:r>
              <a:rPr lang="de-CH" sz="1800" dirty="0" err="1">
                <a:cs typeface="Arial" charset="0"/>
              </a:rPr>
              <a:t>replaced</a:t>
            </a:r>
            <a:r>
              <a:rPr lang="de-CH" sz="1800" dirty="0">
                <a:cs typeface="Arial" charset="0"/>
              </a:rPr>
              <a:t> in</a:t>
            </a: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800" dirty="0" err="1">
                <a:cs typeface="Arial" charset="0"/>
              </a:rPr>
              <a:t>each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year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by</a:t>
            </a:r>
            <a:r>
              <a:rPr lang="de-CH" sz="1800" dirty="0">
                <a:cs typeface="Arial" charset="0"/>
              </a:rPr>
              <a:t> a </a:t>
            </a:r>
            <a:r>
              <a:rPr lang="de-CH" sz="1800" dirty="0" err="1">
                <a:cs typeface="Arial" charset="0"/>
              </a:rPr>
              <a:t>newly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constructed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module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en-US" sz="1800" dirty="0">
                <a:cs typeface="Arial" charset="0"/>
              </a:rPr>
              <a:t>•	observation:	</a:t>
            </a:r>
            <a:r>
              <a:rPr lang="de-CH" sz="1600" dirty="0">
                <a:cs typeface="Arial" charset="0"/>
              </a:rPr>
              <a:t>• </a:t>
            </a:r>
            <a:r>
              <a:rPr lang="de-CH" sz="1600" dirty="0" err="1">
                <a:cs typeface="Arial" charset="0"/>
              </a:rPr>
              <a:t>cosmic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test</a:t>
            </a:r>
            <a:r>
              <a:rPr lang="de-CH" sz="1600" dirty="0">
                <a:cs typeface="Arial" charset="0"/>
              </a:rPr>
              <a:t> in </a:t>
            </a:r>
            <a:r>
              <a:rPr lang="de-CH" sz="1600" dirty="0" err="1">
                <a:cs typeface="Arial" charset="0"/>
              </a:rPr>
              <a:t>laboratory</a:t>
            </a:r>
            <a:r>
              <a:rPr lang="de-CH" sz="1600" dirty="0">
                <a:cs typeface="Arial" charset="0"/>
              </a:rPr>
              <a:t>: nominal HV, normal puls </a:t>
            </a:r>
            <a:r>
              <a:rPr lang="de-CH" sz="1600" dirty="0" err="1">
                <a:cs typeface="Arial" charset="0"/>
              </a:rPr>
              <a:t>height</a:t>
            </a:r>
            <a:endParaRPr lang="de-CH" sz="16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•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nominal HV, but:	• 2009 </a:t>
            </a:r>
            <a:r>
              <a:rPr lang="de-CH" sz="1600" dirty="0" err="1">
                <a:cs typeface="Arial" charset="0"/>
              </a:rPr>
              <a:t>from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: </a:t>
            </a:r>
            <a:r>
              <a:rPr lang="de-CH" sz="1600" dirty="0" err="1">
                <a:cs typeface="Arial" charset="0"/>
              </a:rPr>
              <a:t>low</a:t>
            </a:r>
            <a:r>
              <a:rPr lang="de-CH" sz="1600" dirty="0">
                <a:cs typeface="Arial" charset="0"/>
              </a:rPr>
              <a:t> gas </a:t>
            </a:r>
            <a:r>
              <a:rPr lang="de-CH" sz="1600" dirty="0" err="1">
                <a:cs typeface="Arial" charset="0"/>
              </a:rPr>
              <a:t>gain</a:t>
            </a:r>
            <a:r>
              <a:rPr lang="de-CH" sz="1600" dirty="0">
                <a:cs typeface="Arial" charset="0"/>
              </a:rPr>
              <a:t> </a:t>
            </a:r>
            <a:r>
              <a:rPr lang="de-CH" sz="1400" dirty="0">
                <a:cs typeface="Arial" charset="0"/>
              </a:rPr>
              <a:t>(I ≈ 0.2·I</a:t>
            </a:r>
            <a:r>
              <a:rPr lang="de-CH" sz="1400" baseline="-25000" dirty="0">
                <a:cs typeface="Arial" charset="0"/>
              </a:rPr>
              <a:t>normal</a:t>
            </a:r>
            <a:r>
              <a:rPr lang="de-CH" sz="1400" dirty="0">
                <a:cs typeface="Arial" charset="0"/>
              </a:rPr>
              <a:t>)</a:t>
            </a:r>
            <a:r>
              <a:rPr lang="de-CH" sz="1600" dirty="0">
                <a:cs typeface="Arial" charset="0"/>
              </a:rPr>
              <a:t>	</a:t>
            </a:r>
          </a:p>
          <a:p>
            <a:r>
              <a:rPr lang="de-CH" sz="1600" dirty="0">
                <a:cs typeface="Arial" charset="0"/>
              </a:rPr>
              <a:t>																					</a:t>
            </a:r>
            <a:r>
              <a:rPr lang="de-CH" sz="1600" dirty="0" smtClean="0">
                <a:cs typeface="Arial" charset="0"/>
              </a:rPr>
              <a:t>	• </a:t>
            </a:r>
            <a:r>
              <a:rPr lang="de-CH" sz="1600" dirty="0">
                <a:cs typeface="Arial" charset="0"/>
              </a:rPr>
              <a:t>2010 </a:t>
            </a:r>
            <a:r>
              <a:rPr lang="de-CH" sz="1600" dirty="0" err="1">
                <a:cs typeface="Arial" charset="0"/>
              </a:rPr>
              <a:t>from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: </a:t>
            </a:r>
            <a:r>
              <a:rPr lang="de-CH" sz="1600" dirty="0" err="1">
                <a:cs typeface="Arial" charset="0"/>
              </a:rPr>
              <a:t>low</a:t>
            </a:r>
            <a:r>
              <a:rPr lang="de-CH" sz="1600" dirty="0">
                <a:cs typeface="Arial" charset="0"/>
              </a:rPr>
              <a:t> gas </a:t>
            </a:r>
            <a:r>
              <a:rPr lang="de-CH" sz="1600" dirty="0" err="1">
                <a:cs typeface="Arial" charset="0"/>
              </a:rPr>
              <a:t>gain</a:t>
            </a:r>
            <a:r>
              <a:rPr lang="de-CH" sz="1600" dirty="0">
                <a:cs typeface="Arial" charset="0"/>
              </a:rPr>
              <a:t> </a:t>
            </a:r>
            <a:r>
              <a:rPr lang="de-CH" sz="1400" dirty="0">
                <a:cs typeface="Arial" charset="0"/>
              </a:rPr>
              <a:t>(I ≈ 0.3·I</a:t>
            </a:r>
            <a:r>
              <a:rPr lang="de-CH" sz="1400" baseline="-25000" dirty="0">
                <a:cs typeface="Arial" charset="0"/>
              </a:rPr>
              <a:t>normal</a:t>
            </a:r>
            <a:r>
              <a:rPr lang="de-CH" sz="1400" dirty="0">
                <a:cs typeface="Arial" charset="0"/>
              </a:rPr>
              <a:t>)</a:t>
            </a:r>
            <a:r>
              <a:rPr lang="de-CH" sz="1600" dirty="0">
                <a:cs typeface="Arial" charset="0"/>
              </a:rPr>
              <a:t>	</a:t>
            </a:r>
          </a:p>
          <a:p>
            <a:r>
              <a:rPr lang="de-CH" sz="1600" dirty="0">
                <a:cs typeface="Arial" charset="0"/>
              </a:rPr>
              <a:t>																						</a:t>
            </a:r>
            <a:r>
              <a:rPr lang="de-CH" sz="1600" dirty="0" smtClean="0">
                <a:cs typeface="Arial" charset="0"/>
              </a:rPr>
              <a:t>• </a:t>
            </a:r>
            <a:r>
              <a:rPr lang="de-CH" sz="1600" dirty="0">
                <a:cs typeface="Arial" charset="0"/>
              </a:rPr>
              <a:t>2011 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:	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smtClean="0">
                <a:cs typeface="Arial" charset="0"/>
              </a:rPr>
              <a:t>normal </a:t>
            </a:r>
            <a:r>
              <a:rPr lang="de-CH" sz="1600" dirty="0">
                <a:cs typeface="Arial" charset="0"/>
              </a:rPr>
              <a:t>gas </a:t>
            </a:r>
            <a:r>
              <a:rPr lang="de-CH" sz="1600" dirty="0" err="1">
                <a:cs typeface="Arial" charset="0"/>
              </a:rPr>
              <a:t>gain</a:t>
            </a:r>
            <a:endParaRPr lang="de-CH" sz="16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													</a:t>
            </a:r>
            <a:r>
              <a:rPr lang="de-CH" sz="1600" dirty="0" smtClean="0">
                <a:cs typeface="Arial" charset="0"/>
              </a:rPr>
              <a:t> </a:t>
            </a:r>
            <a:r>
              <a:rPr lang="de-CH" sz="1600" dirty="0" err="1" smtClean="0">
                <a:cs typeface="Arial" charset="0"/>
              </a:rPr>
              <a:t>during</a:t>
            </a:r>
            <a:r>
              <a:rPr lang="de-CH" sz="1600" dirty="0" smtClean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</a:t>
            </a:r>
            <a:r>
              <a:rPr lang="de-CH" sz="1600" dirty="0" smtClean="0">
                <a:cs typeface="Arial" charset="0"/>
              </a:rPr>
              <a:t>		</a:t>
            </a:r>
            <a:r>
              <a:rPr lang="de-CH" sz="1600" dirty="0">
                <a:cs typeface="Arial" charset="0"/>
              </a:rPr>
              <a:t>	</a:t>
            </a:r>
            <a:r>
              <a:rPr lang="de-CH" sz="1600" dirty="0" err="1">
                <a:cs typeface="Arial" charset="0"/>
              </a:rPr>
              <a:t>continuous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degradation</a:t>
            </a:r>
            <a:endParaRPr lang="de-CH" sz="16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optical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inspection</a:t>
            </a:r>
            <a:r>
              <a:rPr lang="de-CH" sz="1800" dirty="0">
                <a:cs typeface="Arial" charset="0"/>
              </a:rPr>
              <a:t> in lab:</a:t>
            </a:r>
            <a:r>
              <a:rPr lang="de-CH" sz="1600" dirty="0">
                <a:cs typeface="Arial" charset="0"/>
              </a:rPr>
              <a:t> 	• outside:	</a:t>
            </a:r>
            <a:r>
              <a:rPr lang="de-CH" sz="1600" dirty="0" err="1">
                <a:cs typeface="Arial" charset="0"/>
              </a:rPr>
              <a:t>traces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oil</a:t>
            </a:r>
            <a:r>
              <a:rPr lang="de-CH" sz="1600" dirty="0">
                <a:cs typeface="Arial" charset="0"/>
              </a:rPr>
              <a:t> / </a:t>
            </a:r>
            <a:r>
              <a:rPr lang="de-CH" sz="1600" dirty="0" err="1">
                <a:cs typeface="Arial" charset="0"/>
              </a:rPr>
              <a:t>grace</a:t>
            </a:r>
            <a:r>
              <a:rPr lang="de-CH" sz="1600" dirty="0">
                <a:cs typeface="Arial" charset="0"/>
              </a:rPr>
              <a:t> on </a:t>
            </a:r>
            <a:r>
              <a:rPr lang="de-CH" sz="1600" dirty="0" err="1">
                <a:cs typeface="Arial" charset="0"/>
              </a:rPr>
              <a:t>cathode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hood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foil</a:t>
            </a:r>
            <a:endParaRPr lang="de-CH" sz="16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								(different </a:t>
            </a:r>
            <a:r>
              <a:rPr lang="de-CH" sz="1600" dirty="0" err="1">
                <a:cs typeface="Arial" charset="0"/>
              </a:rPr>
              <a:t>locations</a:t>
            </a:r>
            <a:r>
              <a:rPr lang="de-CH" sz="1600" dirty="0">
                <a:cs typeface="Arial" charset="0"/>
              </a:rPr>
              <a:t> in </a:t>
            </a:r>
            <a:r>
              <a:rPr lang="de-CH" sz="1600" dirty="0" err="1">
                <a:cs typeface="Arial" charset="0"/>
              </a:rPr>
              <a:t>each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case</a:t>
            </a:r>
            <a:r>
              <a:rPr lang="de-CH" sz="1600" dirty="0">
                <a:cs typeface="Arial" charset="0"/>
              </a:rPr>
              <a:t>)</a:t>
            </a:r>
          </a:p>
          <a:p>
            <a:r>
              <a:rPr lang="de-CH" sz="1600" dirty="0">
                <a:cs typeface="Arial" charset="0"/>
              </a:rPr>
              <a:t>															• </a:t>
            </a:r>
            <a:r>
              <a:rPr lang="de-CH" sz="1600" dirty="0" err="1">
                <a:cs typeface="Arial" charset="0"/>
              </a:rPr>
              <a:t>inside</a:t>
            </a:r>
            <a:r>
              <a:rPr lang="de-CH" sz="1600" dirty="0">
                <a:cs typeface="Arial" charset="0"/>
              </a:rPr>
              <a:t>: 	</a:t>
            </a:r>
            <a:r>
              <a:rPr lang="de-CH" sz="1600" dirty="0" err="1">
                <a:cs typeface="Arial" charset="0"/>
              </a:rPr>
              <a:t>oily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smell</a:t>
            </a:r>
            <a:r>
              <a:rPr lang="de-CH" sz="1600" dirty="0">
                <a:cs typeface="Arial" charset="0"/>
              </a:rPr>
              <a:t>, </a:t>
            </a:r>
            <a:r>
              <a:rPr lang="de-CH" sz="1600" dirty="0" err="1">
                <a:cs typeface="Arial" charset="0"/>
              </a:rPr>
              <a:t>slightly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discoloured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aluminum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surface</a:t>
            </a:r>
            <a:endParaRPr lang="de-CH" sz="16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huge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effort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to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identify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possible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common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source</a:t>
            </a:r>
            <a:r>
              <a:rPr lang="de-CH" sz="1800" dirty="0">
                <a:cs typeface="Arial" charset="0"/>
              </a:rPr>
              <a:t>		</a:t>
            </a: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600" dirty="0">
                <a:cs typeface="Arial" charset="0"/>
              </a:rPr>
              <a:t>(e.g. „</a:t>
            </a:r>
            <a:r>
              <a:rPr lang="de-CH" sz="1600" dirty="0" err="1">
                <a:cs typeface="Arial" charset="0"/>
              </a:rPr>
              <a:t>hot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trail</a:t>
            </a:r>
            <a:r>
              <a:rPr lang="de-CH" sz="1600" dirty="0">
                <a:cs typeface="Arial" charset="0"/>
              </a:rPr>
              <a:t>“: </a:t>
            </a:r>
            <a:r>
              <a:rPr lang="de-CH" sz="1600" dirty="0" err="1">
                <a:cs typeface="Arial" charset="0"/>
              </a:rPr>
              <a:t>gear</a:t>
            </a:r>
            <a:r>
              <a:rPr lang="de-CH" sz="1600" dirty="0">
                <a:cs typeface="Arial" charset="0"/>
              </a:rPr>
              <a:t> box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crane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above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detector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platform</a:t>
            </a:r>
            <a:r>
              <a:rPr lang="de-CH" sz="1600" dirty="0">
                <a:cs typeface="Arial" charset="0"/>
              </a:rPr>
              <a:t>)</a:t>
            </a:r>
          </a:p>
          <a:p>
            <a:endParaRPr lang="de-CH" sz="5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→ but </a:t>
            </a:r>
            <a:r>
              <a:rPr lang="de-CH" sz="1600" dirty="0" err="1">
                <a:cs typeface="Arial" charset="0"/>
              </a:rPr>
              <a:t>unfortunately</a:t>
            </a:r>
            <a:r>
              <a:rPr lang="de-CH" sz="1600" dirty="0">
                <a:cs typeface="Arial" charset="0"/>
              </a:rPr>
              <a:t>: </a:t>
            </a:r>
            <a:r>
              <a:rPr lang="de-CH" sz="1600" dirty="0" err="1">
                <a:cs typeface="Arial" charset="0"/>
              </a:rPr>
              <a:t>search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up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to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now</a:t>
            </a:r>
            <a:r>
              <a:rPr lang="de-CH" sz="1600" dirty="0">
                <a:cs typeface="Arial" charset="0"/>
              </a:rPr>
              <a:t> not </a:t>
            </a:r>
            <a:r>
              <a:rPr lang="de-CH" sz="1600" dirty="0" err="1">
                <a:cs typeface="Arial" charset="0"/>
              </a:rPr>
              <a:t>successful</a:t>
            </a:r>
            <a:r>
              <a:rPr lang="de-CH" sz="1600" dirty="0">
                <a:cs typeface="Arial" charset="0"/>
              </a:rPr>
              <a:t>… 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3459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55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dc04 mystery 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HV instability „sudden death“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Instability „Sudden Death“</a:t>
            </a:r>
          </a:p>
        </p:txBody>
      </p:sp>
      <p:sp>
        <p:nvSpPr>
          <p:cNvPr id="1058819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8500512" cy="2046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	„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death</a:t>
            </a:r>
            <a:r>
              <a:rPr lang="de-CH" sz="1800" dirty="0">
                <a:cs typeface="Arial" charset="0"/>
              </a:rPr>
              <a:t>“: 	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decrease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of</a:t>
            </a:r>
            <a:r>
              <a:rPr lang="de-CH" sz="1800" dirty="0">
                <a:cs typeface="Arial" charset="0"/>
              </a:rPr>
              <a:t> breakdown </a:t>
            </a:r>
            <a:r>
              <a:rPr lang="de-CH" sz="1800" dirty="0" err="1">
                <a:cs typeface="Arial" charset="0"/>
              </a:rPr>
              <a:t>voltage</a:t>
            </a:r>
            <a:r>
              <a:rPr lang="de-CH" sz="1800" dirty="0">
                <a:cs typeface="Arial" charset="0"/>
              </a:rPr>
              <a:t>, not </a:t>
            </a:r>
            <a:r>
              <a:rPr lang="de-CH" sz="1800" dirty="0" err="1">
                <a:cs typeface="Arial" charset="0"/>
              </a:rPr>
              <a:t>slow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degradation</a:t>
            </a:r>
            <a:endParaRPr lang="de-CH" sz="18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 	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			</a:t>
            </a:r>
            <a:r>
              <a:rPr lang="de-CH" sz="1600" dirty="0" smtClean="0">
                <a:cs typeface="Arial" charset="0"/>
              </a:rPr>
              <a:t> </a:t>
            </a:r>
            <a:r>
              <a:rPr lang="de-CH" sz="1600" dirty="0">
                <a:cs typeface="Arial" charset="0"/>
              </a:rPr>
              <a:t>	</a:t>
            </a:r>
            <a:r>
              <a:rPr lang="de-CH" sz="1600" dirty="0" smtClean="0">
                <a:cs typeface="Arial" charset="0"/>
              </a:rPr>
              <a:t>•  nominal </a:t>
            </a:r>
            <a:r>
              <a:rPr lang="de-CH" sz="1600" dirty="0">
                <a:cs typeface="Arial" charset="0"/>
              </a:rPr>
              <a:t>HV, </a:t>
            </a:r>
            <a:r>
              <a:rPr lang="de-CH" sz="1600" dirty="0" err="1">
                <a:cs typeface="Arial" charset="0"/>
              </a:rPr>
              <a:t>stable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unexpectedly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	•	</a:t>
            </a:r>
            <a:r>
              <a:rPr lang="de-CH" sz="1600" dirty="0" err="1">
                <a:cs typeface="Arial" charset="0"/>
              </a:rPr>
              <a:t>drastically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reduced</a:t>
            </a:r>
            <a:r>
              <a:rPr lang="de-CH" sz="1600" dirty="0">
                <a:cs typeface="Arial" charset="0"/>
              </a:rPr>
              <a:t> breakdown </a:t>
            </a:r>
          </a:p>
          <a:p>
            <a:r>
              <a:rPr lang="de-CH" sz="1600" dirty="0">
                <a:cs typeface="Arial" charset="0"/>
              </a:rPr>
              <a:t>																													</a:t>
            </a:r>
            <a:r>
              <a:rPr lang="de-CH" sz="1600" dirty="0" err="1">
                <a:cs typeface="Arial" charset="0"/>
              </a:rPr>
              <a:t>voltage</a:t>
            </a:r>
            <a:r>
              <a:rPr lang="de-CH" sz="1600" dirty="0">
                <a:cs typeface="Arial" charset="0"/>
              </a:rPr>
              <a:t> after a HV </a:t>
            </a:r>
            <a:r>
              <a:rPr lang="de-CH" sz="1600" dirty="0" err="1">
                <a:cs typeface="Arial" charset="0"/>
              </a:rPr>
              <a:t>trip</a:t>
            </a:r>
            <a:r>
              <a:rPr lang="de-CH" sz="1600" dirty="0">
                <a:cs typeface="Arial" charset="0"/>
              </a:rPr>
              <a:t> 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	</a:t>
            </a:r>
            <a:r>
              <a:rPr lang="de-CH" sz="1600" u="sng" dirty="0" err="1">
                <a:cs typeface="Arial" charset="0"/>
              </a:rPr>
              <a:t>example</a:t>
            </a:r>
            <a:r>
              <a:rPr lang="de-CH" sz="1600" u="sng" dirty="0">
                <a:cs typeface="Arial" charset="0"/>
              </a:rPr>
              <a:t> </a:t>
            </a:r>
            <a:r>
              <a:rPr lang="de-CH" sz="1600" u="sng" dirty="0" err="1">
                <a:cs typeface="Arial" charset="0"/>
              </a:rPr>
              <a:t>from</a:t>
            </a:r>
            <a:r>
              <a:rPr lang="de-CH" sz="1600" u="sng" dirty="0">
                <a:cs typeface="Arial" charset="0"/>
              </a:rPr>
              <a:t> run2010:</a:t>
            </a:r>
          </a:p>
        </p:txBody>
      </p:sp>
      <p:pic>
        <p:nvPicPr>
          <p:cNvPr id="1058822" name="Picture 6" descr="HV-06B-2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57" r="2603"/>
          <a:stretch>
            <a:fillRect/>
          </a:stretch>
        </p:blipFill>
        <p:spPr bwMode="auto">
          <a:xfrm>
            <a:off x="2495550" y="2911475"/>
            <a:ext cx="5459413" cy="336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8823" name="Rectangle 7"/>
          <p:cNvSpPr>
            <a:spLocks noChangeArrowheads="1"/>
          </p:cNvSpPr>
          <p:nvPr/>
        </p:nvSpPr>
        <p:spPr bwMode="auto">
          <a:xfrm>
            <a:off x="2914650" y="3060700"/>
            <a:ext cx="882650" cy="111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58824" name="Text Box 8"/>
          <p:cNvSpPr txBox="1">
            <a:spLocks noChangeArrowheads="1"/>
          </p:cNvSpPr>
          <p:nvPr/>
        </p:nvSpPr>
        <p:spPr bwMode="auto">
          <a:xfrm>
            <a:off x="3021013" y="2978150"/>
            <a:ext cx="563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 b="1">
                <a:solidFill>
                  <a:srgbClr val="FF33CC"/>
                </a:solidFill>
              </a:rPr>
              <a:t>dc06A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Instability „Sudden Death“</a:t>
            </a:r>
          </a:p>
        </p:txBody>
      </p:sp>
      <p:sp>
        <p:nvSpPr>
          <p:cNvPr id="1062915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8500512" cy="3831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	„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death</a:t>
            </a:r>
            <a:r>
              <a:rPr lang="de-CH" sz="1800" dirty="0">
                <a:cs typeface="Arial" charset="0"/>
              </a:rPr>
              <a:t>“: 	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decrease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of</a:t>
            </a:r>
            <a:r>
              <a:rPr lang="de-CH" sz="1800" dirty="0">
                <a:cs typeface="Arial" charset="0"/>
              </a:rPr>
              <a:t> breakdown </a:t>
            </a:r>
            <a:r>
              <a:rPr lang="de-CH" sz="1800" dirty="0" err="1">
                <a:cs typeface="Arial" charset="0"/>
              </a:rPr>
              <a:t>voltage</a:t>
            </a:r>
            <a:r>
              <a:rPr lang="de-CH" sz="1800" dirty="0">
                <a:cs typeface="Arial" charset="0"/>
              </a:rPr>
              <a:t>, not </a:t>
            </a:r>
            <a:r>
              <a:rPr lang="de-CH" sz="1800" dirty="0" err="1">
                <a:cs typeface="Arial" charset="0"/>
              </a:rPr>
              <a:t>slow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degradation</a:t>
            </a:r>
            <a:endParaRPr lang="de-CH" sz="18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 	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				</a:t>
            </a:r>
            <a:r>
              <a:rPr lang="de-CH" sz="1600" dirty="0" smtClean="0">
                <a:cs typeface="Arial" charset="0"/>
              </a:rPr>
              <a:t>   •</a:t>
            </a:r>
            <a:r>
              <a:rPr lang="de-CH" sz="1600" dirty="0">
                <a:cs typeface="Arial" charset="0"/>
              </a:rPr>
              <a:t>	nominal HV, </a:t>
            </a:r>
            <a:r>
              <a:rPr lang="de-CH" sz="1600" dirty="0" err="1">
                <a:cs typeface="Arial" charset="0"/>
              </a:rPr>
              <a:t>stable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unexpectedly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	•	</a:t>
            </a:r>
            <a:r>
              <a:rPr lang="de-CH" sz="1600" dirty="0" err="1">
                <a:cs typeface="Arial" charset="0"/>
              </a:rPr>
              <a:t>drastically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reduced</a:t>
            </a:r>
            <a:r>
              <a:rPr lang="de-CH" sz="1600" dirty="0">
                <a:cs typeface="Arial" charset="0"/>
              </a:rPr>
              <a:t> breakdown </a:t>
            </a:r>
          </a:p>
          <a:p>
            <a:r>
              <a:rPr lang="de-CH" sz="1600" dirty="0">
                <a:cs typeface="Arial" charset="0"/>
              </a:rPr>
              <a:t>																													</a:t>
            </a:r>
            <a:r>
              <a:rPr lang="de-CH" sz="1600" dirty="0" err="1">
                <a:cs typeface="Arial" charset="0"/>
              </a:rPr>
              <a:t>voltage</a:t>
            </a:r>
            <a:r>
              <a:rPr lang="de-CH" sz="1600" dirty="0">
                <a:cs typeface="Arial" charset="0"/>
              </a:rPr>
              <a:t> after a HV </a:t>
            </a:r>
            <a:r>
              <a:rPr lang="de-CH" sz="1600" dirty="0" err="1">
                <a:cs typeface="Arial" charset="0"/>
              </a:rPr>
              <a:t>trip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occurance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		•	</a:t>
            </a:r>
            <a:r>
              <a:rPr lang="de-CH" sz="1600" dirty="0" err="1">
                <a:cs typeface="Arial" charset="0"/>
              </a:rPr>
              <a:t>three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times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2010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2009, 2 </a:t>
            </a:r>
            <a:r>
              <a:rPr lang="de-CH" sz="1400" dirty="0" err="1">
                <a:cs typeface="Arial" charset="0"/>
              </a:rPr>
              <a:t>modules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2010)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2011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2009,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2011)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special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feature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„</a:t>
            </a:r>
            <a:r>
              <a:rPr lang="de-CH" sz="1600" dirty="0" err="1">
                <a:cs typeface="Arial" charset="0"/>
              </a:rPr>
              <a:t>sudden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death</a:t>
            </a:r>
            <a:r>
              <a:rPr lang="de-CH" sz="1600" dirty="0">
                <a:cs typeface="Arial" charset="0"/>
              </a:rPr>
              <a:t>“ </a:t>
            </a:r>
            <a:r>
              <a:rPr lang="de-CH" sz="1600" dirty="0" err="1">
                <a:cs typeface="Arial" charset="0"/>
              </a:rPr>
              <a:t>occured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with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endParaRPr lang="de-CH" sz="1600" dirty="0">
              <a:cs typeface="Arial" charset="0"/>
            </a:endParaRPr>
          </a:p>
          <a:p>
            <a:r>
              <a:rPr lang="de-CH" sz="1400" dirty="0">
                <a:cs typeface="Arial" charset="0"/>
              </a:rPr>
              <a:t>												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2010,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2011)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600" dirty="0">
                <a:cs typeface="Arial" charset="0"/>
              </a:rPr>
              <a:t>											→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between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innermost</a:t>
            </a:r>
            <a:r>
              <a:rPr lang="de-CH" sz="1600" dirty="0">
                <a:cs typeface="Arial" charset="0"/>
              </a:rPr>
              <a:t> potential </a:t>
            </a:r>
            <a:r>
              <a:rPr lang="de-CH" sz="1600" dirty="0" err="1">
                <a:cs typeface="Arial" charset="0"/>
              </a:rPr>
              <a:t>wire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damage</a:t>
            </a:r>
            <a:r>
              <a:rPr lang="de-CH" sz="1600" dirty="0">
                <a:cs typeface="Arial" charset="0"/>
              </a:rPr>
              <a:t> due </a:t>
            </a:r>
            <a:r>
              <a:rPr lang="de-CH" sz="1600" dirty="0" err="1">
                <a:cs typeface="Arial" charset="0"/>
              </a:rPr>
              <a:t>to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breakdown on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type A_L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dc06A(2010)</a:t>
            </a:r>
          </a:p>
        </p:txBody>
      </p:sp>
      <p:pic>
        <p:nvPicPr>
          <p:cNvPr id="975875" name="Picture 3" descr="IMG_43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833438"/>
            <a:ext cx="4964112" cy="452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5876" name="Picture 4" descr="IMG_43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75" y="2514600"/>
            <a:ext cx="5046663" cy="37147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5877" name="Oval 5"/>
          <p:cNvSpPr>
            <a:spLocks noChangeArrowheads="1"/>
          </p:cNvSpPr>
          <p:nvPr/>
        </p:nvSpPr>
        <p:spPr bwMode="auto">
          <a:xfrm>
            <a:off x="2513013" y="2925763"/>
            <a:ext cx="579437" cy="566737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5878" name="Line 6"/>
          <p:cNvSpPr>
            <a:spLocks noChangeShapeType="1"/>
          </p:cNvSpPr>
          <p:nvPr/>
        </p:nvSpPr>
        <p:spPr bwMode="auto">
          <a:xfrm>
            <a:off x="2771775" y="3508375"/>
            <a:ext cx="1027113" cy="272097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5879" name="Line 7"/>
          <p:cNvSpPr>
            <a:spLocks noChangeShapeType="1"/>
          </p:cNvSpPr>
          <p:nvPr/>
        </p:nvSpPr>
        <p:spPr bwMode="auto">
          <a:xfrm flipV="1">
            <a:off x="2843213" y="2489200"/>
            <a:ext cx="958850" cy="439738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4850" name="Picture 2" descr="IMG_45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812800"/>
            <a:ext cx="4962525" cy="454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48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dc12A(2011)</a:t>
            </a:r>
          </a:p>
        </p:txBody>
      </p:sp>
      <p:sp>
        <p:nvSpPr>
          <p:cNvPr id="974852" name="Oval 4"/>
          <p:cNvSpPr>
            <a:spLocks noChangeArrowheads="1"/>
          </p:cNvSpPr>
          <p:nvPr/>
        </p:nvSpPr>
        <p:spPr bwMode="auto">
          <a:xfrm>
            <a:off x="2538413" y="2366963"/>
            <a:ext cx="579437" cy="566737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4853" name="Line 5"/>
          <p:cNvSpPr>
            <a:spLocks noChangeShapeType="1"/>
          </p:cNvSpPr>
          <p:nvPr/>
        </p:nvSpPr>
        <p:spPr bwMode="auto">
          <a:xfrm>
            <a:off x="2579688" y="2790825"/>
            <a:ext cx="1219200" cy="3438525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4854" name="Line 6"/>
          <p:cNvSpPr>
            <a:spLocks noChangeShapeType="1"/>
          </p:cNvSpPr>
          <p:nvPr/>
        </p:nvSpPr>
        <p:spPr bwMode="auto">
          <a:xfrm>
            <a:off x="2805113" y="2374900"/>
            <a:ext cx="996950" cy="1143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974855" name="Picture 7" descr="IMG_45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638" y="2493963"/>
            <a:ext cx="5027612" cy="37782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Instability „Sudden Death“</a:t>
            </a:r>
          </a:p>
        </p:txBody>
      </p:sp>
      <p:sp>
        <p:nvSpPr>
          <p:cNvPr id="1061891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8682534" cy="469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	„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death</a:t>
            </a:r>
            <a:r>
              <a:rPr lang="de-CH" sz="1800" dirty="0">
                <a:cs typeface="Arial" charset="0"/>
              </a:rPr>
              <a:t>“: 	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decrease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of</a:t>
            </a:r>
            <a:r>
              <a:rPr lang="de-CH" sz="1800" dirty="0">
                <a:cs typeface="Arial" charset="0"/>
              </a:rPr>
              <a:t> breakdown </a:t>
            </a:r>
            <a:r>
              <a:rPr lang="de-CH" sz="1800" dirty="0" err="1">
                <a:cs typeface="Arial" charset="0"/>
              </a:rPr>
              <a:t>voltage</a:t>
            </a:r>
            <a:r>
              <a:rPr lang="de-CH" sz="1800" dirty="0">
                <a:cs typeface="Arial" charset="0"/>
              </a:rPr>
              <a:t>, </a:t>
            </a:r>
            <a:r>
              <a:rPr lang="de-CH" sz="1800" dirty="0" smtClean="0">
                <a:cs typeface="Arial" charset="0"/>
              </a:rPr>
              <a:t>not </a:t>
            </a:r>
            <a:r>
              <a:rPr lang="de-CH" sz="1800" dirty="0" err="1">
                <a:cs typeface="Arial" charset="0"/>
              </a:rPr>
              <a:t>slow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degradation</a:t>
            </a:r>
            <a:endParaRPr lang="de-CH" sz="18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 	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				</a:t>
            </a:r>
            <a:r>
              <a:rPr lang="de-CH" sz="1600" dirty="0" smtClean="0">
                <a:cs typeface="Arial" charset="0"/>
              </a:rPr>
              <a:t>   •</a:t>
            </a:r>
            <a:r>
              <a:rPr lang="de-CH" sz="1600" dirty="0">
                <a:cs typeface="Arial" charset="0"/>
              </a:rPr>
              <a:t>	nominal HV, </a:t>
            </a:r>
            <a:r>
              <a:rPr lang="de-CH" sz="1600" dirty="0" err="1">
                <a:cs typeface="Arial" charset="0"/>
              </a:rPr>
              <a:t>stable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unexpectedly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	•	</a:t>
            </a:r>
            <a:r>
              <a:rPr lang="de-CH" sz="1600" dirty="0" err="1">
                <a:cs typeface="Arial" charset="0"/>
              </a:rPr>
              <a:t>drastically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reduced</a:t>
            </a:r>
            <a:r>
              <a:rPr lang="de-CH" sz="1600" dirty="0">
                <a:cs typeface="Arial" charset="0"/>
              </a:rPr>
              <a:t> breakdown </a:t>
            </a:r>
          </a:p>
          <a:p>
            <a:r>
              <a:rPr lang="de-CH" sz="1600" dirty="0">
                <a:cs typeface="Arial" charset="0"/>
              </a:rPr>
              <a:t>																													</a:t>
            </a:r>
            <a:r>
              <a:rPr lang="de-CH" sz="1600" dirty="0" err="1">
                <a:cs typeface="Arial" charset="0"/>
              </a:rPr>
              <a:t>voltage</a:t>
            </a:r>
            <a:r>
              <a:rPr lang="de-CH" sz="1600" dirty="0">
                <a:cs typeface="Arial" charset="0"/>
              </a:rPr>
              <a:t> after a HV </a:t>
            </a:r>
            <a:r>
              <a:rPr lang="de-CH" sz="1600" dirty="0" err="1">
                <a:cs typeface="Arial" charset="0"/>
              </a:rPr>
              <a:t>trip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occurance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		•	</a:t>
            </a:r>
            <a:r>
              <a:rPr lang="de-CH" sz="1600" dirty="0" err="1">
                <a:cs typeface="Arial" charset="0"/>
              </a:rPr>
              <a:t>three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times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2010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2009, 2 </a:t>
            </a:r>
            <a:r>
              <a:rPr lang="de-CH" sz="1400" dirty="0" err="1">
                <a:cs typeface="Arial" charset="0"/>
              </a:rPr>
              <a:t>modules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2010)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2011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2009,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2011)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special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feature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„</a:t>
            </a:r>
            <a:r>
              <a:rPr lang="de-CH" sz="1600" dirty="0" err="1">
                <a:cs typeface="Arial" charset="0"/>
              </a:rPr>
              <a:t>sudden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death</a:t>
            </a:r>
            <a:r>
              <a:rPr lang="de-CH" sz="1600" dirty="0">
                <a:cs typeface="Arial" charset="0"/>
              </a:rPr>
              <a:t>“ </a:t>
            </a:r>
            <a:r>
              <a:rPr lang="de-CH" sz="1600" dirty="0" err="1">
                <a:cs typeface="Arial" charset="0"/>
              </a:rPr>
              <a:t>occured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with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endParaRPr lang="de-CH" sz="1600" dirty="0">
              <a:cs typeface="Arial" charset="0"/>
            </a:endParaRPr>
          </a:p>
          <a:p>
            <a:r>
              <a:rPr lang="de-CH" sz="1400" dirty="0">
                <a:cs typeface="Arial" charset="0"/>
              </a:rPr>
              <a:t>												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2010,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in 2011)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600" dirty="0">
                <a:cs typeface="Arial" charset="0"/>
              </a:rPr>
              <a:t>											→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between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innermost</a:t>
            </a:r>
            <a:r>
              <a:rPr lang="de-CH" sz="1600" dirty="0">
                <a:cs typeface="Arial" charset="0"/>
              </a:rPr>
              <a:t> potential </a:t>
            </a:r>
            <a:r>
              <a:rPr lang="de-CH" sz="1600" dirty="0" err="1">
                <a:cs typeface="Arial" charset="0"/>
              </a:rPr>
              <a:t>wire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damage</a:t>
            </a:r>
            <a:r>
              <a:rPr lang="de-CH" sz="1600" dirty="0">
                <a:cs typeface="Arial" charset="0"/>
              </a:rPr>
              <a:t> due </a:t>
            </a:r>
            <a:r>
              <a:rPr lang="de-CH" sz="1600" dirty="0" err="1">
                <a:cs typeface="Arial" charset="0"/>
              </a:rPr>
              <a:t>to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breakdown on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type A_L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characteristics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only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plane type A was </a:t>
            </a:r>
            <a:r>
              <a:rPr lang="de-CH" sz="1600" dirty="0" err="1">
                <a:cs typeface="Arial" charset="0"/>
              </a:rPr>
              <a:t>affected</a:t>
            </a:r>
            <a:r>
              <a:rPr lang="de-CH" sz="1600" dirty="0">
                <a:cs typeface="Arial" charset="0"/>
              </a:rPr>
              <a:t>					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difference</a:t>
            </a:r>
            <a:r>
              <a:rPr lang="de-CH" sz="1600" dirty="0">
                <a:cs typeface="Arial" charset="0"/>
              </a:rPr>
              <a:t> in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design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wire</a:t>
            </a:r>
            <a:r>
              <a:rPr lang="de-CH" sz="1600" dirty="0">
                <a:cs typeface="Arial" charset="0"/>
              </a:rPr>
              <a:t> plane type A </a:t>
            </a:r>
            <a:r>
              <a:rPr lang="de-CH" sz="1600" dirty="0" err="1">
                <a:cs typeface="Arial" charset="0"/>
              </a:rPr>
              <a:t>and</a:t>
            </a:r>
            <a:r>
              <a:rPr lang="de-CH" sz="1600" dirty="0">
                <a:cs typeface="Arial" charset="0"/>
              </a:rPr>
              <a:t> type B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0239" name="Picture 31" descr="IMG_46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960438"/>
            <a:ext cx="8577262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Anode_A_L</a:t>
            </a:r>
          </a:p>
        </p:txBody>
      </p:sp>
      <p:sp>
        <p:nvSpPr>
          <p:cNvPr id="990224" name="Text Box 16"/>
          <p:cNvSpPr txBox="1">
            <a:spLocks noChangeArrowheads="1"/>
          </p:cNvSpPr>
          <p:nvPr/>
        </p:nvSpPr>
        <p:spPr bwMode="auto">
          <a:xfrm>
            <a:off x="3232150" y="3900488"/>
            <a:ext cx="1077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inner most </a:t>
            </a:r>
          </a:p>
          <a:p>
            <a:r>
              <a:rPr lang="de-CH" sz="1200"/>
              <a:t>potential wire</a:t>
            </a:r>
            <a:endParaRPr lang="en-US" sz="1200"/>
          </a:p>
        </p:txBody>
      </p:sp>
      <p:sp>
        <p:nvSpPr>
          <p:cNvPr id="990225" name="Text Box 17"/>
          <p:cNvSpPr txBox="1">
            <a:spLocks noChangeArrowheads="1"/>
          </p:cNvSpPr>
          <p:nvPr/>
        </p:nvSpPr>
        <p:spPr bwMode="auto">
          <a:xfrm>
            <a:off x="423863" y="5103813"/>
            <a:ext cx="1758950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prepreg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with 0.75 kV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mil </a:t>
            </a:r>
          </a:p>
          <a:p>
            <a:endParaRPr lang="de-CH" sz="200">
              <a:cs typeface="Arial" charset="0"/>
            </a:endParaRPr>
          </a:p>
          <a:p>
            <a:r>
              <a:rPr lang="de-CH" sz="1400">
                <a:cs typeface="Arial" charset="0"/>
              </a:rPr>
              <a:t>	   → U</a:t>
            </a:r>
            <a:r>
              <a:rPr lang="de-CH" sz="1400" baseline="-25000">
                <a:cs typeface="Arial" charset="0"/>
              </a:rPr>
              <a:t>d</a:t>
            </a:r>
            <a:r>
              <a:rPr lang="de-CH" sz="1400">
                <a:cs typeface="Arial" charset="0"/>
              </a:rPr>
              <a:t> ≈  3.75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kV</a:t>
            </a:r>
          </a:p>
          <a:p>
            <a:endParaRPr lang="de-CH" sz="1000">
              <a:cs typeface="Arial" charset="0"/>
            </a:endParaRPr>
          </a:p>
          <a:p>
            <a:r>
              <a:rPr lang="de-CH" sz="1400">
                <a:cs typeface="Arial" charset="0"/>
              </a:rPr>
              <a:t>but U</a:t>
            </a:r>
            <a:r>
              <a:rPr lang="de-CH" sz="1400" baseline="-25000">
                <a:cs typeface="Arial" charset="0"/>
              </a:rPr>
              <a:t>anode</a:t>
            </a:r>
            <a:r>
              <a:rPr lang="de-CH" sz="1400">
                <a:cs typeface="Arial" charset="0"/>
              </a:rPr>
              <a:t> ≤ 2.0 kV</a:t>
            </a:r>
          </a:p>
        </p:txBody>
      </p:sp>
      <p:sp>
        <p:nvSpPr>
          <p:cNvPr id="990240" name="Rectangle 32"/>
          <p:cNvSpPr>
            <a:spLocks noChangeArrowheads="1"/>
          </p:cNvSpPr>
          <p:nvPr/>
        </p:nvSpPr>
        <p:spPr bwMode="auto">
          <a:xfrm>
            <a:off x="2163763" y="3749675"/>
            <a:ext cx="6697662" cy="1244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34" name="Text Box 26"/>
          <p:cNvSpPr txBox="1">
            <a:spLocks noChangeArrowheads="1"/>
          </p:cNvSpPr>
          <p:nvPr/>
        </p:nvSpPr>
        <p:spPr bwMode="auto">
          <a:xfrm>
            <a:off x="4225925" y="2338388"/>
            <a:ext cx="847725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pcb A_L</a:t>
            </a:r>
            <a:endParaRPr lang="en-US" sz="1400"/>
          </a:p>
        </p:txBody>
      </p:sp>
      <p:sp>
        <p:nvSpPr>
          <p:cNvPr id="990212" name="Rectangle 4"/>
          <p:cNvSpPr>
            <a:spLocks noChangeArrowheads="1"/>
          </p:cNvSpPr>
          <p:nvPr/>
        </p:nvSpPr>
        <p:spPr bwMode="auto">
          <a:xfrm>
            <a:off x="2820988" y="5322888"/>
            <a:ext cx="5807075" cy="452437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3" name="Rectangle 5"/>
          <p:cNvSpPr>
            <a:spLocks noChangeArrowheads="1"/>
          </p:cNvSpPr>
          <p:nvPr/>
        </p:nvSpPr>
        <p:spPr bwMode="auto">
          <a:xfrm>
            <a:off x="2820988" y="4592638"/>
            <a:ext cx="5807075" cy="5588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4" name="Rectangle 6"/>
          <p:cNvSpPr>
            <a:spLocks noChangeArrowheads="1"/>
          </p:cNvSpPr>
          <p:nvPr/>
        </p:nvSpPr>
        <p:spPr bwMode="auto">
          <a:xfrm>
            <a:off x="3381375" y="514826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de-CH" sz="1200" b="1"/>
          </a:p>
        </p:txBody>
      </p:sp>
      <p:sp>
        <p:nvSpPr>
          <p:cNvPr id="990215" name="Rectangle 7"/>
          <p:cNvSpPr>
            <a:spLocks noChangeArrowheads="1"/>
          </p:cNvSpPr>
          <p:nvPr/>
        </p:nvSpPr>
        <p:spPr bwMode="auto">
          <a:xfrm>
            <a:off x="3381375" y="44021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6" name="Rectangle 8"/>
          <p:cNvSpPr>
            <a:spLocks noChangeArrowheads="1"/>
          </p:cNvSpPr>
          <p:nvPr/>
        </p:nvSpPr>
        <p:spPr bwMode="auto">
          <a:xfrm>
            <a:off x="5603875" y="51450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7" name="Rectangle 9"/>
          <p:cNvSpPr>
            <a:spLocks noChangeArrowheads="1"/>
          </p:cNvSpPr>
          <p:nvPr/>
        </p:nvSpPr>
        <p:spPr bwMode="auto">
          <a:xfrm>
            <a:off x="7823200" y="51450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8" name="Rectangle 10"/>
          <p:cNvSpPr>
            <a:spLocks noChangeArrowheads="1"/>
          </p:cNvSpPr>
          <p:nvPr/>
        </p:nvSpPr>
        <p:spPr bwMode="auto">
          <a:xfrm>
            <a:off x="5929313" y="439896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19" name="Text Box 11"/>
          <p:cNvSpPr txBox="1">
            <a:spLocks noChangeArrowheads="1"/>
          </p:cNvSpPr>
          <p:nvPr/>
        </p:nvSpPr>
        <p:spPr bwMode="auto">
          <a:xfrm>
            <a:off x="3479800" y="511016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0220" name="Text Box 12"/>
          <p:cNvSpPr txBox="1">
            <a:spLocks noChangeArrowheads="1"/>
          </p:cNvSpPr>
          <p:nvPr/>
        </p:nvSpPr>
        <p:spPr bwMode="auto">
          <a:xfrm>
            <a:off x="5724525" y="511651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0221" name="Text Box 13"/>
          <p:cNvSpPr txBox="1">
            <a:spLocks noChangeArrowheads="1"/>
          </p:cNvSpPr>
          <p:nvPr/>
        </p:nvSpPr>
        <p:spPr bwMode="auto">
          <a:xfrm>
            <a:off x="7931150" y="5114925"/>
            <a:ext cx="484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0222" name="Text Box 14"/>
          <p:cNvSpPr txBox="1">
            <a:spLocks noChangeArrowheads="1"/>
          </p:cNvSpPr>
          <p:nvPr/>
        </p:nvSpPr>
        <p:spPr bwMode="auto">
          <a:xfrm>
            <a:off x="3448050" y="436562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90223" name="Text Box 15"/>
          <p:cNvSpPr txBox="1">
            <a:spLocks noChangeArrowheads="1"/>
          </p:cNvSpPr>
          <p:nvPr/>
        </p:nvSpPr>
        <p:spPr bwMode="auto">
          <a:xfrm>
            <a:off x="6035675" y="4356100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90226" name="AutoShape 18"/>
          <p:cNvSpPr>
            <a:spLocks noChangeArrowheads="1"/>
          </p:cNvSpPr>
          <p:nvPr/>
        </p:nvSpPr>
        <p:spPr bwMode="auto">
          <a:xfrm rot="919334">
            <a:off x="2995613" y="4395788"/>
            <a:ext cx="373062" cy="906462"/>
          </a:xfrm>
          <a:prstGeom prst="lightningBol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0233" name="Text Box 25"/>
          <p:cNvSpPr txBox="1">
            <a:spLocks noChangeArrowheads="1"/>
          </p:cNvSpPr>
          <p:nvPr/>
        </p:nvSpPr>
        <p:spPr bwMode="auto">
          <a:xfrm>
            <a:off x="5961063" y="4700588"/>
            <a:ext cx="267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preimpregnated fibres</a:t>
            </a:r>
            <a:endParaRPr lang="en-US" sz="1600"/>
          </a:p>
        </p:txBody>
      </p:sp>
      <p:sp>
        <p:nvSpPr>
          <p:cNvPr id="990235" name="Text Box 27"/>
          <p:cNvSpPr txBox="1">
            <a:spLocks noChangeArrowheads="1"/>
          </p:cNvSpPr>
          <p:nvPr/>
        </p:nvSpPr>
        <p:spPr bwMode="auto">
          <a:xfrm>
            <a:off x="4378325" y="6102350"/>
            <a:ext cx="435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r</a:t>
            </a:r>
            <a:r>
              <a:rPr lang="de-CH" sz="1600" i="1"/>
              <a:t>emark</a:t>
            </a:r>
            <a:r>
              <a:rPr lang="de-CH" sz="1600"/>
              <a:t>: no GND tracks (top layer) on pcb A_R</a:t>
            </a:r>
            <a:endParaRPr lang="en-US" sz="1600"/>
          </a:p>
        </p:txBody>
      </p:sp>
      <p:sp>
        <p:nvSpPr>
          <p:cNvPr id="990241" name="Line 33"/>
          <p:cNvSpPr>
            <a:spLocks noChangeShapeType="1"/>
          </p:cNvSpPr>
          <p:nvPr/>
        </p:nvSpPr>
        <p:spPr bwMode="auto">
          <a:xfrm>
            <a:off x="2408238" y="1457325"/>
            <a:ext cx="695325" cy="9445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0242" name="Line 34"/>
          <p:cNvSpPr>
            <a:spLocks noChangeShapeType="1"/>
          </p:cNvSpPr>
          <p:nvPr/>
        </p:nvSpPr>
        <p:spPr bwMode="auto">
          <a:xfrm>
            <a:off x="2401888" y="1455738"/>
            <a:ext cx="180975" cy="1085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0243" name="Line 35"/>
          <p:cNvSpPr>
            <a:spLocks noChangeShapeType="1"/>
          </p:cNvSpPr>
          <p:nvPr/>
        </p:nvSpPr>
        <p:spPr bwMode="auto">
          <a:xfrm>
            <a:off x="1449388" y="2217738"/>
            <a:ext cx="268287" cy="6175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0244" name="Text Box 36"/>
          <p:cNvSpPr txBox="1">
            <a:spLocks noChangeArrowheads="1"/>
          </p:cNvSpPr>
          <p:nvPr/>
        </p:nvSpPr>
        <p:spPr bwMode="auto">
          <a:xfrm>
            <a:off x="1092200" y="796925"/>
            <a:ext cx="13303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GND tracks</a:t>
            </a:r>
          </a:p>
          <a:p>
            <a:pPr algn="ctr"/>
            <a:r>
              <a:rPr lang="de-CH" sz="1400"/>
              <a:t>potential wires</a:t>
            </a:r>
          </a:p>
          <a:p>
            <a:pPr algn="ctr"/>
            <a:r>
              <a:rPr lang="de-CH" sz="1000"/>
              <a:t>top layer</a:t>
            </a:r>
            <a:endParaRPr lang="en-US" sz="1000"/>
          </a:p>
        </p:txBody>
      </p:sp>
      <p:sp>
        <p:nvSpPr>
          <p:cNvPr id="990245" name="Line 37"/>
          <p:cNvSpPr>
            <a:spLocks noChangeShapeType="1"/>
          </p:cNvSpPr>
          <p:nvPr/>
        </p:nvSpPr>
        <p:spPr bwMode="auto">
          <a:xfrm>
            <a:off x="1465263" y="2224088"/>
            <a:ext cx="234950" cy="17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0246" name="Text Box 38"/>
          <p:cNvSpPr txBox="1">
            <a:spLocks noChangeArrowheads="1"/>
          </p:cNvSpPr>
          <p:nvPr/>
        </p:nvSpPr>
        <p:spPr bwMode="auto">
          <a:xfrm>
            <a:off x="319088" y="1546225"/>
            <a:ext cx="11525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+HV tracks</a:t>
            </a:r>
          </a:p>
          <a:p>
            <a:pPr algn="ctr"/>
            <a:r>
              <a:rPr lang="de-CH" sz="1400"/>
              <a:t>anode wires</a:t>
            </a:r>
          </a:p>
          <a:p>
            <a:pPr algn="ctr"/>
            <a:r>
              <a:rPr lang="de-CH" sz="1000"/>
              <a:t>layer 1</a:t>
            </a:r>
            <a:endParaRPr lang="en-US" sz="1000"/>
          </a:p>
        </p:txBody>
      </p:sp>
      <p:sp>
        <p:nvSpPr>
          <p:cNvPr id="990249" name="Text Box 41"/>
          <p:cNvSpPr txBox="1">
            <a:spLocks noChangeArrowheads="1"/>
          </p:cNvSpPr>
          <p:nvPr/>
        </p:nvSpPr>
        <p:spPr bwMode="auto">
          <a:xfrm>
            <a:off x="3228975" y="3897313"/>
            <a:ext cx="1077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inner most </a:t>
            </a:r>
          </a:p>
          <a:p>
            <a:r>
              <a:rPr lang="de-CH" sz="1200"/>
              <a:t>potential wire</a:t>
            </a:r>
            <a:endParaRPr lang="en-US" sz="120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885763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cs typeface="Arial" charset="0"/>
              </a:rPr>
              <a:t>• dc operation in 2011		→ HV performance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→ dc04 mystery 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HV instability „sudden death“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dark / remaining currents</a:t>
            </a:r>
          </a:p>
          <a:p>
            <a:endParaRPr lang="de-CH" sz="5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overall degradation of gas gain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limitation due to HV</a:t>
            </a:r>
            <a:r>
              <a:rPr lang="de-CH" sz="2000" baseline="-25000">
                <a:cs typeface="Arial" charset="0"/>
              </a:rPr>
              <a:t>max</a:t>
            </a:r>
            <a:r>
              <a:rPr lang="de-CH" sz="2000">
                <a:cs typeface="Arial" charset="0"/>
              </a:rPr>
              <a:t> or Q</a:t>
            </a:r>
            <a:r>
              <a:rPr lang="de-CH" sz="2000" baseline="-25000">
                <a:cs typeface="Arial" charset="0"/>
              </a:rPr>
              <a:t>max</a:t>
            </a:r>
            <a:r>
              <a:rPr lang="de-CH" sz="1000">
                <a:cs typeface="Arial" charset="0"/>
              </a:rPr>
              <a:t> </a:t>
            </a:r>
            <a:r>
              <a:rPr lang="de-CH" sz="2000">
                <a:cs typeface="Arial" charset="0"/>
              </a:rPr>
              <a:t>?</a:t>
            </a:r>
          </a:p>
          <a:p>
            <a:endParaRPr lang="de-CH" sz="2000"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Anode_A_L</a:t>
            </a:r>
          </a:p>
        </p:txBody>
      </p:sp>
      <p:pic>
        <p:nvPicPr>
          <p:cNvPr id="978947" name="Picture 3" descr="anode-A-L-z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869950"/>
            <a:ext cx="8515350" cy="428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8948" name="Rectangle 4"/>
          <p:cNvSpPr>
            <a:spLocks noChangeArrowheads="1"/>
          </p:cNvSpPr>
          <p:nvPr/>
        </p:nvSpPr>
        <p:spPr bwMode="auto">
          <a:xfrm>
            <a:off x="2820988" y="5322888"/>
            <a:ext cx="5807075" cy="452437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49" name="Rectangle 5"/>
          <p:cNvSpPr>
            <a:spLocks noChangeArrowheads="1"/>
          </p:cNvSpPr>
          <p:nvPr/>
        </p:nvSpPr>
        <p:spPr bwMode="auto">
          <a:xfrm>
            <a:off x="2820988" y="4592638"/>
            <a:ext cx="5807075" cy="5588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50" name="Rectangle 6"/>
          <p:cNvSpPr>
            <a:spLocks noChangeArrowheads="1"/>
          </p:cNvSpPr>
          <p:nvPr/>
        </p:nvSpPr>
        <p:spPr bwMode="auto">
          <a:xfrm>
            <a:off x="3381375" y="514826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200" b="1"/>
          </a:p>
        </p:txBody>
      </p:sp>
      <p:sp>
        <p:nvSpPr>
          <p:cNvPr id="978951" name="Rectangle 7"/>
          <p:cNvSpPr>
            <a:spLocks noChangeArrowheads="1"/>
          </p:cNvSpPr>
          <p:nvPr/>
        </p:nvSpPr>
        <p:spPr bwMode="auto">
          <a:xfrm>
            <a:off x="3381375" y="44021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52" name="Rectangle 8"/>
          <p:cNvSpPr>
            <a:spLocks noChangeArrowheads="1"/>
          </p:cNvSpPr>
          <p:nvPr/>
        </p:nvSpPr>
        <p:spPr bwMode="auto">
          <a:xfrm>
            <a:off x="5603875" y="51450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53" name="Rectangle 9"/>
          <p:cNvSpPr>
            <a:spLocks noChangeArrowheads="1"/>
          </p:cNvSpPr>
          <p:nvPr/>
        </p:nvSpPr>
        <p:spPr bwMode="auto">
          <a:xfrm>
            <a:off x="7823200" y="51450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54" name="Rectangle 10"/>
          <p:cNvSpPr>
            <a:spLocks noChangeArrowheads="1"/>
          </p:cNvSpPr>
          <p:nvPr/>
        </p:nvSpPr>
        <p:spPr bwMode="auto">
          <a:xfrm>
            <a:off x="5929313" y="439896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55" name="Text Box 11"/>
          <p:cNvSpPr txBox="1">
            <a:spLocks noChangeArrowheads="1"/>
          </p:cNvSpPr>
          <p:nvPr/>
        </p:nvSpPr>
        <p:spPr bwMode="auto">
          <a:xfrm>
            <a:off x="3479800" y="511016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8956" name="Text Box 12"/>
          <p:cNvSpPr txBox="1">
            <a:spLocks noChangeArrowheads="1"/>
          </p:cNvSpPr>
          <p:nvPr/>
        </p:nvSpPr>
        <p:spPr bwMode="auto">
          <a:xfrm>
            <a:off x="5724525" y="511651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8957" name="Text Box 13"/>
          <p:cNvSpPr txBox="1">
            <a:spLocks noChangeArrowheads="1"/>
          </p:cNvSpPr>
          <p:nvPr/>
        </p:nvSpPr>
        <p:spPr bwMode="auto">
          <a:xfrm>
            <a:off x="7931150" y="5114925"/>
            <a:ext cx="484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8958" name="Text Box 14"/>
          <p:cNvSpPr txBox="1">
            <a:spLocks noChangeArrowheads="1"/>
          </p:cNvSpPr>
          <p:nvPr/>
        </p:nvSpPr>
        <p:spPr bwMode="auto">
          <a:xfrm>
            <a:off x="3448050" y="436562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78959" name="Text Box 15"/>
          <p:cNvSpPr txBox="1">
            <a:spLocks noChangeArrowheads="1"/>
          </p:cNvSpPr>
          <p:nvPr/>
        </p:nvSpPr>
        <p:spPr bwMode="auto">
          <a:xfrm>
            <a:off x="6035675" y="4356100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78960" name="Text Box 16"/>
          <p:cNvSpPr txBox="1">
            <a:spLocks noChangeArrowheads="1"/>
          </p:cNvSpPr>
          <p:nvPr/>
        </p:nvSpPr>
        <p:spPr bwMode="auto">
          <a:xfrm>
            <a:off x="3232150" y="3900488"/>
            <a:ext cx="1077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inner most </a:t>
            </a:r>
          </a:p>
          <a:p>
            <a:r>
              <a:rPr lang="de-CH" sz="1200"/>
              <a:t>potential wire</a:t>
            </a:r>
            <a:endParaRPr lang="en-US" sz="1200"/>
          </a:p>
        </p:txBody>
      </p:sp>
      <p:sp>
        <p:nvSpPr>
          <p:cNvPr id="978961" name="Text Box 17"/>
          <p:cNvSpPr txBox="1">
            <a:spLocks noChangeArrowheads="1"/>
          </p:cNvSpPr>
          <p:nvPr/>
        </p:nvSpPr>
        <p:spPr bwMode="auto">
          <a:xfrm>
            <a:off x="423863" y="5103813"/>
            <a:ext cx="1758950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prepreg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with 0.75 kV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mil </a:t>
            </a:r>
          </a:p>
          <a:p>
            <a:endParaRPr lang="de-CH" sz="200">
              <a:cs typeface="Arial" charset="0"/>
            </a:endParaRPr>
          </a:p>
          <a:p>
            <a:r>
              <a:rPr lang="de-CH" sz="1400">
                <a:cs typeface="Arial" charset="0"/>
              </a:rPr>
              <a:t>	   → U</a:t>
            </a:r>
            <a:r>
              <a:rPr lang="de-CH" sz="1400" baseline="-25000">
                <a:cs typeface="Arial" charset="0"/>
              </a:rPr>
              <a:t>d</a:t>
            </a:r>
            <a:r>
              <a:rPr lang="de-CH" sz="1400">
                <a:cs typeface="Arial" charset="0"/>
              </a:rPr>
              <a:t> ≈  3.75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kV</a:t>
            </a:r>
          </a:p>
          <a:p>
            <a:endParaRPr lang="de-CH" sz="1000">
              <a:cs typeface="Arial" charset="0"/>
            </a:endParaRPr>
          </a:p>
          <a:p>
            <a:r>
              <a:rPr lang="de-CH" sz="1400">
                <a:cs typeface="Arial" charset="0"/>
              </a:rPr>
              <a:t>but U</a:t>
            </a:r>
            <a:r>
              <a:rPr lang="de-CH" sz="1400" baseline="-25000">
                <a:cs typeface="Arial" charset="0"/>
              </a:rPr>
              <a:t>anode</a:t>
            </a:r>
            <a:r>
              <a:rPr lang="de-CH" sz="1400">
                <a:cs typeface="Arial" charset="0"/>
              </a:rPr>
              <a:t> ≤ 2.0 kV</a:t>
            </a:r>
          </a:p>
        </p:txBody>
      </p:sp>
      <p:sp>
        <p:nvSpPr>
          <p:cNvPr id="978962" name="AutoShape 18"/>
          <p:cNvSpPr>
            <a:spLocks noChangeArrowheads="1"/>
          </p:cNvSpPr>
          <p:nvPr/>
        </p:nvSpPr>
        <p:spPr bwMode="auto">
          <a:xfrm rot="919334">
            <a:off x="2995613" y="4395788"/>
            <a:ext cx="373062" cy="906462"/>
          </a:xfrm>
          <a:prstGeom prst="lightningBolt">
            <a:avLst/>
          </a:pr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8969" name="Text Box 25"/>
          <p:cNvSpPr txBox="1">
            <a:spLocks noChangeArrowheads="1"/>
          </p:cNvSpPr>
          <p:nvPr/>
        </p:nvSpPr>
        <p:spPr bwMode="auto">
          <a:xfrm>
            <a:off x="5961063" y="4700588"/>
            <a:ext cx="267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preimpregnated fibres</a:t>
            </a:r>
            <a:endParaRPr lang="en-US" sz="1600"/>
          </a:p>
        </p:txBody>
      </p:sp>
      <p:sp>
        <p:nvSpPr>
          <p:cNvPr id="978970" name="Text Box 26"/>
          <p:cNvSpPr txBox="1">
            <a:spLocks noChangeArrowheads="1"/>
          </p:cNvSpPr>
          <p:nvPr/>
        </p:nvSpPr>
        <p:spPr bwMode="auto">
          <a:xfrm>
            <a:off x="4225925" y="2338388"/>
            <a:ext cx="847725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pcb A_L</a:t>
            </a:r>
            <a:endParaRPr lang="en-US" sz="1400"/>
          </a:p>
        </p:txBody>
      </p:sp>
      <p:sp>
        <p:nvSpPr>
          <p:cNvPr id="978971" name="Text Box 27"/>
          <p:cNvSpPr txBox="1">
            <a:spLocks noChangeArrowheads="1"/>
          </p:cNvSpPr>
          <p:nvPr/>
        </p:nvSpPr>
        <p:spPr bwMode="auto">
          <a:xfrm>
            <a:off x="4378325" y="6102350"/>
            <a:ext cx="435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r</a:t>
            </a:r>
            <a:r>
              <a:rPr lang="de-CH" sz="1600" i="1"/>
              <a:t>emark</a:t>
            </a:r>
            <a:r>
              <a:rPr lang="de-CH" sz="1600"/>
              <a:t>: no GND tracks (top layer) on pcb A_R</a:t>
            </a:r>
            <a:endParaRPr lang="en-US" sz="1600"/>
          </a:p>
        </p:txBody>
      </p:sp>
      <p:sp>
        <p:nvSpPr>
          <p:cNvPr id="978972" name="Line 28"/>
          <p:cNvSpPr>
            <a:spLocks noChangeShapeType="1"/>
          </p:cNvSpPr>
          <p:nvPr/>
        </p:nvSpPr>
        <p:spPr bwMode="auto">
          <a:xfrm>
            <a:off x="2408238" y="1457325"/>
            <a:ext cx="695325" cy="9445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8973" name="Line 29"/>
          <p:cNvSpPr>
            <a:spLocks noChangeShapeType="1"/>
          </p:cNvSpPr>
          <p:nvPr/>
        </p:nvSpPr>
        <p:spPr bwMode="auto">
          <a:xfrm>
            <a:off x="2401888" y="1455738"/>
            <a:ext cx="180975" cy="1085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8974" name="Line 30"/>
          <p:cNvSpPr>
            <a:spLocks noChangeShapeType="1"/>
          </p:cNvSpPr>
          <p:nvPr/>
        </p:nvSpPr>
        <p:spPr bwMode="auto">
          <a:xfrm>
            <a:off x="1449388" y="2217738"/>
            <a:ext cx="268287" cy="6175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8975" name="Text Box 31"/>
          <p:cNvSpPr txBox="1">
            <a:spLocks noChangeArrowheads="1"/>
          </p:cNvSpPr>
          <p:nvPr/>
        </p:nvSpPr>
        <p:spPr bwMode="auto">
          <a:xfrm>
            <a:off x="1092200" y="796925"/>
            <a:ext cx="13303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GND tracks</a:t>
            </a:r>
          </a:p>
          <a:p>
            <a:pPr algn="ctr"/>
            <a:r>
              <a:rPr lang="de-CH" sz="1400"/>
              <a:t>potential wires</a:t>
            </a:r>
          </a:p>
          <a:p>
            <a:pPr algn="ctr"/>
            <a:r>
              <a:rPr lang="de-CH" sz="1000"/>
              <a:t>top layer</a:t>
            </a:r>
            <a:endParaRPr lang="en-US" sz="1000"/>
          </a:p>
        </p:txBody>
      </p:sp>
      <p:sp>
        <p:nvSpPr>
          <p:cNvPr id="978976" name="Line 32"/>
          <p:cNvSpPr>
            <a:spLocks noChangeShapeType="1"/>
          </p:cNvSpPr>
          <p:nvPr/>
        </p:nvSpPr>
        <p:spPr bwMode="auto">
          <a:xfrm>
            <a:off x="1465263" y="2224088"/>
            <a:ext cx="234950" cy="17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8977" name="Text Box 33"/>
          <p:cNvSpPr txBox="1">
            <a:spLocks noChangeArrowheads="1"/>
          </p:cNvSpPr>
          <p:nvPr/>
        </p:nvSpPr>
        <p:spPr bwMode="auto">
          <a:xfrm>
            <a:off x="319088" y="1546225"/>
            <a:ext cx="11525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+HV tracks</a:t>
            </a:r>
          </a:p>
          <a:p>
            <a:pPr algn="ctr"/>
            <a:r>
              <a:rPr lang="de-CH" sz="1400"/>
              <a:t>anode wires</a:t>
            </a:r>
          </a:p>
          <a:p>
            <a:pPr algn="ctr"/>
            <a:r>
              <a:rPr lang="de-CH" sz="1000"/>
              <a:t>layer 1</a:t>
            </a:r>
            <a:endParaRPr lang="en-US" sz="1000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1258" name="Picture 26" descr="IMG_46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860425"/>
            <a:ext cx="8577262" cy="411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Anode_B_R</a:t>
            </a:r>
          </a:p>
        </p:txBody>
      </p:sp>
      <p:sp>
        <p:nvSpPr>
          <p:cNvPr id="991256" name="Text Box 24"/>
          <p:cNvSpPr txBox="1">
            <a:spLocks noChangeArrowheads="1"/>
          </p:cNvSpPr>
          <p:nvPr/>
        </p:nvSpPr>
        <p:spPr bwMode="auto">
          <a:xfrm>
            <a:off x="4035425" y="2338388"/>
            <a:ext cx="877888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pcb B_R</a:t>
            </a:r>
            <a:endParaRPr lang="en-US" sz="1400"/>
          </a:p>
        </p:txBody>
      </p:sp>
      <p:sp>
        <p:nvSpPr>
          <p:cNvPr id="991257" name="Text Box 25"/>
          <p:cNvSpPr txBox="1">
            <a:spLocks noChangeArrowheads="1"/>
          </p:cNvSpPr>
          <p:nvPr/>
        </p:nvSpPr>
        <p:spPr bwMode="auto">
          <a:xfrm>
            <a:off x="466725" y="6102350"/>
            <a:ext cx="4322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i="1"/>
              <a:t>remark</a:t>
            </a:r>
            <a:r>
              <a:rPr lang="de-CH" sz="1600"/>
              <a:t>: no GND tracks (top layer) on pcb B_L</a:t>
            </a:r>
            <a:endParaRPr lang="en-US" sz="1600"/>
          </a:p>
        </p:txBody>
      </p:sp>
      <p:sp>
        <p:nvSpPr>
          <p:cNvPr id="991259" name="Rectangle 27"/>
          <p:cNvSpPr>
            <a:spLocks noChangeArrowheads="1"/>
          </p:cNvSpPr>
          <p:nvPr/>
        </p:nvSpPr>
        <p:spPr bwMode="auto">
          <a:xfrm>
            <a:off x="284163" y="3644900"/>
            <a:ext cx="6697662" cy="13604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36" name="Rectangle 4"/>
          <p:cNvSpPr>
            <a:spLocks noChangeArrowheads="1"/>
          </p:cNvSpPr>
          <p:nvPr/>
        </p:nvSpPr>
        <p:spPr bwMode="auto">
          <a:xfrm>
            <a:off x="496888" y="5329238"/>
            <a:ext cx="5807075" cy="452437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37" name="Rectangle 5"/>
          <p:cNvSpPr>
            <a:spLocks noChangeArrowheads="1"/>
          </p:cNvSpPr>
          <p:nvPr/>
        </p:nvSpPr>
        <p:spPr bwMode="auto">
          <a:xfrm>
            <a:off x="496888" y="4598988"/>
            <a:ext cx="5807075" cy="5588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38" name="Rectangle 6"/>
          <p:cNvSpPr>
            <a:spLocks noChangeArrowheads="1"/>
          </p:cNvSpPr>
          <p:nvPr/>
        </p:nvSpPr>
        <p:spPr bwMode="auto">
          <a:xfrm>
            <a:off x="2162175" y="44084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39" name="Rectangle 7"/>
          <p:cNvSpPr>
            <a:spLocks noChangeArrowheads="1"/>
          </p:cNvSpPr>
          <p:nvPr/>
        </p:nvSpPr>
        <p:spPr bwMode="auto">
          <a:xfrm>
            <a:off x="4411663" y="441801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40" name="Text Box 8"/>
          <p:cNvSpPr txBox="1">
            <a:spLocks noChangeArrowheads="1"/>
          </p:cNvSpPr>
          <p:nvPr/>
        </p:nvSpPr>
        <p:spPr bwMode="auto">
          <a:xfrm>
            <a:off x="2247900" y="437197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91241" name="Text Box 9"/>
          <p:cNvSpPr txBox="1">
            <a:spLocks noChangeArrowheads="1"/>
          </p:cNvSpPr>
          <p:nvPr/>
        </p:nvSpPr>
        <p:spPr bwMode="auto">
          <a:xfrm>
            <a:off x="4521200" y="437197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91242" name="Text Box 10"/>
          <p:cNvSpPr txBox="1">
            <a:spLocks noChangeArrowheads="1"/>
          </p:cNvSpPr>
          <p:nvPr/>
        </p:nvSpPr>
        <p:spPr bwMode="auto">
          <a:xfrm>
            <a:off x="2032000" y="3906838"/>
            <a:ext cx="1077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inner most </a:t>
            </a:r>
          </a:p>
          <a:p>
            <a:r>
              <a:rPr lang="de-CH" sz="1200"/>
              <a:t>potential wire</a:t>
            </a:r>
            <a:endParaRPr lang="en-US" sz="1200"/>
          </a:p>
        </p:txBody>
      </p:sp>
      <p:sp>
        <p:nvSpPr>
          <p:cNvPr id="991243" name="Rectangle 11"/>
          <p:cNvSpPr>
            <a:spLocks noChangeArrowheads="1"/>
          </p:cNvSpPr>
          <p:nvPr/>
        </p:nvSpPr>
        <p:spPr bwMode="auto">
          <a:xfrm>
            <a:off x="1038225" y="515461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200" b="1"/>
          </a:p>
        </p:txBody>
      </p:sp>
      <p:sp>
        <p:nvSpPr>
          <p:cNvPr id="991244" name="Rectangle 12"/>
          <p:cNvSpPr>
            <a:spLocks noChangeArrowheads="1"/>
          </p:cNvSpPr>
          <p:nvPr/>
        </p:nvSpPr>
        <p:spPr bwMode="auto">
          <a:xfrm>
            <a:off x="3260725" y="51514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45" name="Rectangle 13"/>
          <p:cNvSpPr>
            <a:spLocks noChangeArrowheads="1"/>
          </p:cNvSpPr>
          <p:nvPr/>
        </p:nvSpPr>
        <p:spPr bwMode="auto">
          <a:xfrm>
            <a:off x="5480050" y="51514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91246" name="Text Box 14"/>
          <p:cNvSpPr txBox="1">
            <a:spLocks noChangeArrowheads="1"/>
          </p:cNvSpPr>
          <p:nvPr/>
        </p:nvSpPr>
        <p:spPr bwMode="auto">
          <a:xfrm>
            <a:off x="1136650" y="511651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1247" name="Text Box 15"/>
          <p:cNvSpPr txBox="1">
            <a:spLocks noChangeArrowheads="1"/>
          </p:cNvSpPr>
          <p:nvPr/>
        </p:nvSpPr>
        <p:spPr bwMode="auto">
          <a:xfrm>
            <a:off x="3381375" y="512286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1248" name="Text Box 16"/>
          <p:cNvSpPr txBox="1">
            <a:spLocks noChangeArrowheads="1"/>
          </p:cNvSpPr>
          <p:nvPr/>
        </p:nvSpPr>
        <p:spPr bwMode="auto">
          <a:xfrm>
            <a:off x="5588000" y="5121275"/>
            <a:ext cx="484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91260" name="Line 28"/>
          <p:cNvSpPr>
            <a:spLocks noChangeShapeType="1"/>
          </p:cNvSpPr>
          <p:nvPr/>
        </p:nvSpPr>
        <p:spPr bwMode="auto">
          <a:xfrm>
            <a:off x="7316788" y="1468438"/>
            <a:ext cx="117475" cy="538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1261" name="Line 29"/>
          <p:cNvSpPr>
            <a:spLocks noChangeShapeType="1"/>
          </p:cNvSpPr>
          <p:nvPr/>
        </p:nvSpPr>
        <p:spPr bwMode="auto">
          <a:xfrm flipH="1">
            <a:off x="6591300" y="1473200"/>
            <a:ext cx="731838" cy="369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1262" name="Line 30"/>
          <p:cNvSpPr>
            <a:spLocks noChangeShapeType="1"/>
          </p:cNvSpPr>
          <p:nvPr/>
        </p:nvSpPr>
        <p:spPr bwMode="auto">
          <a:xfrm flipH="1">
            <a:off x="7604125" y="2217738"/>
            <a:ext cx="103188" cy="604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1263" name="Text Box 31"/>
          <p:cNvSpPr txBox="1">
            <a:spLocks noChangeArrowheads="1"/>
          </p:cNvSpPr>
          <p:nvPr/>
        </p:nvSpPr>
        <p:spPr bwMode="auto">
          <a:xfrm>
            <a:off x="7316788" y="796925"/>
            <a:ext cx="13303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GND tracks</a:t>
            </a:r>
          </a:p>
          <a:p>
            <a:pPr algn="ctr"/>
            <a:r>
              <a:rPr lang="de-CH" sz="1400"/>
              <a:t>potential wires</a:t>
            </a:r>
          </a:p>
          <a:p>
            <a:pPr algn="ctr"/>
            <a:r>
              <a:rPr lang="de-CH" sz="1000"/>
              <a:t>top layer</a:t>
            </a:r>
            <a:endParaRPr lang="en-US" sz="1000"/>
          </a:p>
        </p:txBody>
      </p:sp>
      <p:sp>
        <p:nvSpPr>
          <p:cNvPr id="991264" name="Line 32"/>
          <p:cNvSpPr>
            <a:spLocks noChangeShapeType="1"/>
          </p:cNvSpPr>
          <p:nvPr/>
        </p:nvSpPr>
        <p:spPr bwMode="auto">
          <a:xfrm flipH="1">
            <a:off x="7521575" y="2219325"/>
            <a:ext cx="187325" cy="74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1265" name="Text Box 33"/>
          <p:cNvSpPr txBox="1">
            <a:spLocks noChangeArrowheads="1"/>
          </p:cNvSpPr>
          <p:nvPr/>
        </p:nvSpPr>
        <p:spPr bwMode="auto">
          <a:xfrm>
            <a:off x="7707313" y="1546225"/>
            <a:ext cx="11525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+HV tracks</a:t>
            </a:r>
          </a:p>
          <a:p>
            <a:pPr algn="ctr"/>
            <a:r>
              <a:rPr lang="de-CH" sz="1400"/>
              <a:t>anode wires</a:t>
            </a:r>
          </a:p>
          <a:p>
            <a:pPr algn="ctr"/>
            <a:r>
              <a:rPr lang="de-CH" sz="1000"/>
              <a:t>layer 1</a:t>
            </a:r>
            <a:endParaRPr lang="en-US" sz="1000"/>
          </a:p>
        </p:txBody>
      </p:sp>
      <p:sp>
        <p:nvSpPr>
          <p:cNvPr id="991266" name="Text Box 34"/>
          <p:cNvSpPr txBox="1">
            <a:spLocks noChangeArrowheads="1"/>
          </p:cNvSpPr>
          <p:nvPr/>
        </p:nvSpPr>
        <p:spPr bwMode="auto">
          <a:xfrm>
            <a:off x="3665538" y="4700588"/>
            <a:ext cx="267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preimpregnated fibres</a:t>
            </a:r>
            <a:endParaRPr lang="en-US" sz="1600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Anode_B_R</a:t>
            </a:r>
          </a:p>
        </p:txBody>
      </p:sp>
      <p:pic>
        <p:nvPicPr>
          <p:cNvPr id="979971" name="Picture 3" descr="anode-B-R-z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88" y="873125"/>
            <a:ext cx="8464550" cy="414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9972" name="Rectangle 4"/>
          <p:cNvSpPr>
            <a:spLocks noChangeArrowheads="1"/>
          </p:cNvSpPr>
          <p:nvPr/>
        </p:nvSpPr>
        <p:spPr bwMode="auto">
          <a:xfrm>
            <a:off x="496888" y="5329238"/>
            <a:ext cx="5807075" cy="452437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73" name="Rectangle 5"/>
          <p:cNvSpPr>
            <a:spLocks noChangeArrowheads="1"/>
          </p:cNvSpPr>
          <p:nvPr/>
        </p:nvSpPr>
        <p:spPr bwMode="auto">
          <a:xfrm>
            <a:off x="496888" y="4598988"/>
            <a:ext cx="5807075" cy="5588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74" name="Rectangle 6"/>
          <p:cNvSpPr>
            <a:spLocks noChangeArrowheads="1"/>
          </p:cNvSpPr>
          <p:nvPr/>
        </p:nvSpPr>
        <p:spPr bwMode="auto">
          <a:xfrm>
            <a:off x="2162175" y="440848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75" name="Rectangle 7"/>
          <p:cNvSpPr>
            <a:spLocks noChangeArrowheads="1"/>
          </p:cNvSpPr>
          <p:nvPr/>
        </p:nvSpPr>
        <p:spPr bwMode="auto">
          <a:xfrm>
            <a:off x="4411663" y="441801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76" name="Text Box 8"/>
          <p:cNvSpPr txBox="1">
            <a:spLocks noChangeArrowheads="1"/>
          </p:cNvSpPr>
          <p:nvPr/>
        </p:nvSpPr>
        <p:spPr bwMode="auto">
          <a:xfrm>
            <a:off x="2247900" y="437197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79977" name="Text Box 9"/>
          <p:cNvSpPr txBox="1">
            <a:spLocks noChangeArrowheads="1"/>
          </p:cNvSpPr>
          <p:nvPr/>
        </p:nvSpPr>
        <p:spPr bwMode="auto">
          <a:xfrm>
            <a:off x="4521200" y="4371975"/>
            <a:ext cx="522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GND</a:t>
            </a:r>
            <a:endParaRPr lang="en-US" sz="1200" b="1"/>
          </a:p>
        </p:txBody>
      </p:sp>
      <p:sp>
        <p:nvSpPr>
          <p:cNvPr id="979978" name="Text Box 10"/>
          <p:cNvSpPr txBox="1">
            <a:spLocks noChangeArrowheads="1"/>
          </p:cNvSpPr>
          <p:nvPr/>
        </p:nvSpPr>
        <p:spPr bwMode="auto">
          <a:xfrm>
            <a:off x="2032000" y="3906838"/>
            <a:ext cx="1077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inner most </a:t>
            </a:r>
          </a:p>
          <a:p>
            <a:r>
              <a:rPr lang="de-CH" sz="1200"/>
              <a:t>potential wire</a:t>
            </a:r>
            <a:endParaRPr lang="en-US" sz="1200"/>
          </a:p>
        </p:txBody>
      </p:sp>
      <p:sp>
        <p:nvSpPr>
          <p:cNvPr id="979979" name="Rectangle 11"/>
          <p:cNvSpPr>
            <a:spLocks noChangeArrowheads="1"/>
          </p:cNvSpPr>
          <p:nvPr/>
        </p:nvSpPr>
        <p:spPr bwMode="auto">
          <a:xfrm>
            <a:off x="1038225" y="5154613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200" b="1"/>
          </a:p>
        </p:txBody>
      </p:sp>
      <p:sp>
        <p:nvSpPr>
          <p:cNvPr id="979980" name="Rectangle 12"/>
          <p:cNvSpPr>
            <a:spLocks noChangeArrowheads="1"/>
          </p:cNvSpPr>
          <p:nvPr/>
        </p:nvSpPr>
        <p:spPr bwMode="auto">
          <a:xfrm>
            <a:off x="3260725" y="51514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81" name="Rectangle 13"/>
          <p:cNvSpPr>
            <a:spLocks noChangeArrowheads="1"/>
          </p:cNvSpPr>
          <p:nvPr/>
        </p:nvSpPr>
        <p:spPr bwMode="auto">
          <a:xfrm>
            <a:off x="5480050" y="5151438"/>
            <a:ext cx="736600" cy="18097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79982" name="Text Box 14"/>
          <p:cNvSpPr txBox="1">
            <a:spLocks noChangeArrowheads="1"/>
          </p:cNvSpPr>
          <p:nvPr/>
        </p:nvSpPr>
        <p:spPr bwMode="auto">
          <a:xfrm>
            <a:off x="1136650" y="511651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9983" name="Text Box 15"/>
          <p:cNvSpPr txBox="1">
            <a:spLocks noChangeArrowheads="1"/>
          </p:cNvSpPr>
          <p:nvPr/>
        </p:nvSpPr>
        <p:spPr bwMode="auto">
          <a:xfrm>
            <a:off x="3381375" y="5122863"/>
            <a:ext cx="4841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9984" name="Text Box 16"/>
          <p:cNvSpPr txBox="1">
            <a:spLocks noChangeArrowheads="1"/>
          </p:cNvSpPr>
          <p:nvPr/>
        </p:nvSpPr>
        <p:spPr bwMode="auto">
          <a:xfrm>
            <a:off x="5588000" y="5121275"/>
            <a:ext cx="484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+HV</a:t>
            </a:r>
            <a:endParaRPr lang="en-US" sz="1200" b="1"/>
          </a:p>
        </p:txBody>
      </p:sp>
      <p:sp>
        <p:nvSpPr>
          <p:cNvPr id="979987" name="Line 19"/>
          <p:cNvSpPr>
            <a:spLocks noChangeShapeType="1"/>
          </p:cNvSpPr>
          <p:nvPr/>
        </p:nvSpPr>
        <p:spPr bwMode="auto">
          <a:xfrm>
            <a:off x="7316788" y="1468438"/>
            <a:ext cx="117475" cy="538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9988" name="Line 20"/>
          <p:cNvSpPr>
            <a:spLocks noChangeShapeType="1"/>
          </p:cNvSpPr>
          <p:nvPr/>
        </p:nvSpPr>
        <p:spPr bwMode="auto">
          <a:xfrm flipH="1">
            <a:off x="6591300" y="1473200"/>
            <a:ext cx="731838" cy="369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9989" name="Line 21"/>
          <p:cNvSpPr>
            <a:spLocks noChangeShapeType="1"/>
          </p:cNvSpPr>
          <p:nvPr/>
        </p:nvSpPr>
        <p:spPr bwMode="auto">
          <a:xfrm flipH="1">
            <a:off x="7604125" y="2217738"/>
            <a:ext cx="103188" cy="604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9990" name="Text Box 22"/>
          <p:cNvSpPr txBox="1">
            <a:spLocks noChangeArrowheads="1"/>
          </p:cNvSpPr>
          <p:nvPr/>
        </p:nvSpPr>
        <p:spPr bwMode="auto">
          <a:xfrm>
            <a:off x="7316788" y="796925"/>
            <a:ext cx="13303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GND tracks</a:t>
            </a:r>
          </a:p>
          <a:p>
            <a:pPr algn="ctr"/>
            <a:r>
              <a:rPr lang="de-CH" sz="1400"/>
              <a:t>potential wires</a:t>
            </a:r>
          </a:p>
          <a:p>
            <a:pPr algn="ctr"/>
            <a:r>
              <a:rPr lang="de-CH" sz="1000"/>
              <a:t>top layer</a:t>
            </a:r>
            <a:endParaRPr lang="en-US" sz="1000"/>
          </a:p>
        </p:txBody>
      </p:sp>
      <p:sp>
        <p:nvSpPr>
          <p:cNvPr id="979991" name="Line 23"/>
          <p:cNvSpPr>
            <a:spLocks noChangeShapeType="1"/>
          </p:cNvSpPr>
          <p:nvPr/>
        </p:nvSpPr>
        <p:spPr bwMode="auto">
          <a:xfrm flipH="1">
            <a:off x="7521575" y="2219325"/>
            <a:ext cx="187325" cy="74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79992" name="Text Box 24"/>
          <p:cNvSpPr txBox="1">
            <a:spLocks noChangeArrowheads="1"/>
          </p:cNvSpPr>
          <p:nvPr/>
        </p:nvSpPr>
        <p:spPr bwMode="auto">
          <a:xfrm>
            <a:off x="4035425" y="2338388"/>
            <a:ext cx="877888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pcb B_R</a:t>
            </a:r>
            <a:endParaRPr lang="en-US" sz="1400"/>
          </a:p>
        </p:txBody>
      </p:sp>
      <p:sp>
        <p:nvSpPr>
          <p:cNvPr id="979993" name="Text Box 25"/>
          <p:cNvSpPr txBox="1">
            <a:spLocks noChangeArrowheads="1"/>
          </p:cNvSpPr>
          <p:nvPr/>
        </p:nvSpPr>
        <p:spPr bwMode="auto">
          <a:xfrm>
            <a:off x="466725" y="6102350"/>
            <a:ext cx="4322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i="1"/>
              <a:t>remark</a:t>
            </a:r>
            <a:r>
              <a:rPr lang="de-CH" sz="1600"/>
              <a:t>: no GND tracks (top layer) on pcb B_L</a:t>
            </a:r>
            <a:endParaRPr lang="en-US" sz="1600"/>
          </a:p>
        </p:txBody>
      </p:sp>
      <p:sp>
        <p:nvSpPr>
          <p:cNvPr id="979986" name="Text Box 18"/>
          <p:cNvSpPr txBox="1">
            <a:spLocks noChangeArrowheads="1"/>
          </p:cNvSpPr>
          <p:nvPr/>
        </p:nvSpPr>
        <p:spPr bwMode="auto">
          <a:xfrm>
            <a:off x="7707313" y="1546225"/>
            <a:ext cx="1152525" cy="682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+HV tracks</a:t>
            </a:r>
          </a:p>
          <a:p>
            <a:pPr algn="ctr"/>
            <a:r>
              <a:rPr lang="de-CH" sz="1400"/>
              <a:t>anode wires</a:t>
            </a:r>
          </a:p>
          <a:p>
            <a:pPr algn="ctr"/>
            <a:r>
              <a:rPr lang="de-CH" sz="1000"/>
              <a:t>layer 1</a:t>
            </a:r>
            <a:endParaRPr lang="en-US" sz="1000"/>
          </a:p>
        </p:txBody>
      </p:sp>
      <p:sp>
        <p:nvSpPr>
          <p:cNvPr id="979994" name="Text Box 26"/>
          <p:cNvSpPr txBox="1">
            <a:spLocks noChangeArrowheads="1"/>
          </p:cNvSpPr>
          <p:nvPr/>
        </p:nvSpPr>
        <p:spPr bwMode="auto">
          <a:xfrm>
            <a:off x="3665538" y="4700588"/>
            <a:ext cx="26781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 </a:t>
            </a:r>
            <a:r>
              <a:rPr lang="de-CH" sz="1400">
                <a:cs typeface="Arial" charset="0"/>
              </a:rPr>
              <a:t>· 63</a:t>
            </a:r>
            <a:r>
              <a:rPr lang="de-CH" sz="800"/>
              <a:t> </a:t>
            </a:r>
            <a:r>
              <a:rPr lang="de-CH" sz="1400">
                <a:latin typeface="Symbol" charset="0"/>
              </a:rPr>
              <a:t>m</a:t>
            </a:r>
            <a:r>
              <a:rPr lang="de-CH" sz="1400"/>
              <a:t>m preimpregnated fibres</a:t>
            </a:r>
            <a:endParaRPr lang="en-US" sz="160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Polished Cut Image</a:t>
            </a:r>
          </a:p>
        </p:txBody>
      </p:sp>
      <p:pic>
        <p:nvPicPr>
          <p:cNvPr id="988164" name="Picture 4" descr="anode-pcb-bro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2032000"/>
            <a:ext cx="5837238" cy="21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8165" name="Picture 5" descr="anode-pcb-broken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4616450"/>
            <a:ext cx="258445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8166" name="Picture 6" descr="anode-pcb-broken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425" y="4621213"/>
            <a:ext cx="2578100" cy="183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8167" name="Picture 7" descr="anode-pcb-broken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975" y="4616450"/>
            <a:ext cx="258445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8168" name="Text Box 8"/>
          <p:cNvSpPr txBox="1">
            <a:spLocks noChangeArrowheads="1"/>
          </p:cNvSpPr>
          <p:nvPr/>
        </p:nvSpPr>
        <p:spPr bwMode="auto">
          <a:xfrm>
            <a:off x="179388" y="866775"/>
            <a:ext cx="8688387" cy="110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statement of manufacturer:	</a:t>
            </a:r>
            <a:r>
              <a:rPr lang="de-CH" sz="1600">
                <a:cs typeface="Arial" charset="0"/>
              </a:rPr>
              <a:t>	• 	design &amp; production should be fine for more than 2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kV</a:t>
            </a:r>
          </a:p>
          <a:p>
            <a:r>
              <a:rPr lang="de-CH" sz="1600">
                <a:cs typeface="Arial" charset="0"/>
              </a:rPr>
              <a:t>																•	„arrangement“ of preimpregnated fibres worse in case of</a:t>
            </a:r>
          </a:p>
          <a:p>
            <a:r>
              <a:rPr lang="de-CH" sz="1600">
                <a:cs typeface="Arial" charset="0"/>
              </a:rPr>
              <a:t>																	parallel alignment of pcb tracks compared to crossing tracks</a:t>
            </a:r>
          </a:p>
          <a:p>
            <a:r>
              <a:rPr lang="de-CH" sz="1600">
                <a:cs typeface="Arial" charset="0"/>
              </a:rPr>
              <a:t>																	→ pcb type B_R not affected, even with crossing tracks</a:t>
            </a:r>
          </a:p>
        </p:txBody>
      </p:sp>
      <p:sp>
        <p:nvSpPr>
          <p:cNvPr id="988170" name="Text Box 10"/>
          <p:cNvSpPr txBox="1">
            <a:spLocks noChangeArrowheads="1"/>
          </p:cNvSpPr>
          <p:nvPr/>
        </p:nvSpPr>
        <p:spPr bwMode="auto">
          <a:xfrm>
            <a:off x="322263" y="4344988"/>
            <a:ext cx="2495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no.1: parallel alignment, discharge</a:t>
            </a:r>
            <a:endParaRPr lang="en-US" sz="1200"/>
          </a:p>
        </p:txBody>
      </p:sp>
      <p:sp>
        <p:nvSpPr>
          <p:cNvPr id="988171" name="Text Box 11"/>
          <p:cNvSpPr txBox="1">
            <a:spLocks noChangeArrowheads="1"/>
          </p:cNvSpPr>
          <p:nvPr/>
        </p:nvSpPr>
        <p:spPr bwMode="auto">
          <a:xfrm>
            <a:off x="3290888" y="4341813"/>
            <a:ext cx="1752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no.2: parallel alignment</a:t>
            </a:r>
            <a:endParaRPr lang="en-US" sz="1200"/>
          </a:p>
        </p:txBody>
      </p:sp>
      <p:sp>
        <p:nvSpPr>
          <p:cNvPr id="988172" name="Text Box 12"/>
          <p:cNvSpPr txBox="1">
            <a:spLocks noChangeArrowheads="1"/>
          </p:cNvSpPr>
          <p:nvPr/>
        </p:nvSpPr>
        <p:spPr bwMode="auto">
          <a:xfrm>
            <a:off x="6297613" y="4348163"/>
            <a:ext cx="15795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no.3: crossing tracks</a:t>
            </a:r>
            <a:endParaRPr lang="en-US" sz="120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Instability „Sudden Death“</a:t>
            </a:r>
          </a:p>
        </p:txBody>
      </p:sp>
      <p:sp>
        <p:nvSpPr>
          <p:cNvPr id="1063939" name="Text Box 3"/>
          <p:cNvSpPr txBox="1">
            <a:spLocks noChangeArrowheads="1"/>
          </p:cNvSpPr>
          <p:nvPr/>
        </p:nvSpPr>
        <p:spPr bwMode="auto">
          <a:xfrm>
            <a:off x="168274" y="865188"/>
            <a:ext cx="8695493" cy="5278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	„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death</a:t>
            </a:r>
            <a:r>
              <a:rPr lang="de-CH" sz="1800" dirty="0">
                <a:cs typeface="Arial" charset="0"/>
              </a:rPr>
              <a:t>“: 	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decrease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of</a:t>
            </a:r>
            <a:r>
              <a:rPr lang="de-CH" sz="1800" dirty="0">
                <a:cs typeface="Arial" charset="0"/>
              </a:rPr>
              <a:t> breakdown </a:t>
            </a:r>
            <a:r>
              <a:rPr lang="de-CH" sz="1800" dirty="0" err="1">
                <a:cs typeface="Arial" charset="0"/>
              </a:rPr>
              <a:t>voltage</a:t>
            </a:r>
            <a:r>
              <a:rPr lang="de-CH" sz="1800" dirty="0">
                <a:cs typeface="Arial" charset="0"/>
              </a:rPr>
              <a:t>, not </a:t>
            </a:r>
            <a:r>
              <a:rPr lang="de-CH" sz="1800" dirty="0" err="1">
                <a:cs typeface="Arial" charset="0"/>
              </a:rPr>
              <a:t>slow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degradation</a:t>
            </a:r>
            <a:endParaRPr lang="de-CH" sz="18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 	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			</a:t>
            </a:r>
            <a:r>
              <a:rPr lang="de-CH" sz="1600" dirty="0" smtClean="0">
                <a:cs typeface="Arial" charset="0"/>
              </a:rPr>
              <a:t> </a:t>
            </a:r>
            <a:r>
              <a:rPr lang="de-CH" sz="1600" dirty="0">
                <a:cs typeface="Arial" charset="0"/>
              </a:rPr>
              <a:t>	•	nominal HV, </a:t>
            </a:r>
            <a:r>
              <a:rPr lang="de-CH" sz="1600" dirty="0" err="1">
                <a:cs typeface="Arial" charset="0"/>
              </a:rPr>
              <a:t>stable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unexpectedly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	•	</a:t>
            </a:r>
            <a:r>
              <a:rPr lang="de-CH" sz="1600" dirty="0" err="1">
                <a:cs typeface="Arial" charset="0"/>
              </a:rPr>
              <a:t>drastically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reduced</a:t>
            </a:r>
            <a:r>
              <a:rPr lang="de-CH" sz="1600" dirty="0">
                <a:cs typeface="Arial" charset="0"/>
              </a:rPr>
              <a:t> breakdown </a:t>
            </a:r>
          </a:p>
          <a:p>
            <a:r>
              <a:rPr lang="de-CH" sz="1600" dirty="0">
                <a:cs typeface="Arial" charset="0"/>
              </a:rPr>
              <a:t>																													</a:t>
            </a:r>
            <a:r>
              <a:rPr lang="de-CH" sz="1600" dirty="0" err="1">
                <a:cs typeface="Arial" charset="0"/>
              </a:rPr>
              <a:t>voltage</a:t>
            </a:r>
            <a:r>
              <a:rPr lang="de-CH" sz="1600" dirty="0">
                <a:cs typeface="Arial" charset="0"/>
              </a:rPr>
              <a:t> after a HV </a:t>
            </a:r>
            <a:r>
              <a:rPr lang="de-CH" sz="1600" dirty="0" err="1">
                <a:cs typeface="Arial" charset="0"/>
              </a:rPr>
              <a:t>trip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occurance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		•	</a:t>
            </a:r>
            <a:r>
              <a:rPr lang="de-CH" sz="1600" dirty="0" err="1">
                <a:cs typeface="Arial" charset="0"/>
              </a:rPr>
              <a:t>three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times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2010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2009, 2 </a:t>
            </a:r>
            <a:r>
              <a:rPr lang="de-CH" sz="1400" dirty="0" err="1">
                <a:cs typeface="Arial" charset="0"/>
              </a:rPr>
              <a:t>modules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2010)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2011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2009, 1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2011)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special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feature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„</a:t>
            </a:r>
            <a:r>
              <a:rPr lang="de-CH" sz="1600" dirty="0" err="1">
                <a:cs typeface="Arial" charset="0"/>
              </a:rPr>
              <a:t>sudden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death</a:t>
            </a:r>
            <a:r>
              <a:rPr lang="de-CH" sz="1600" dirty="0">
                <a:cs typeface="Arial" charset="0"/>
              </a:rPr>
              <a:t>“ </a:t>
            </a:r>
            <a:r>
              <a:rPr lang="de-CH" sz="1600" dirty="0" err="1">
                <a:cs typeface="Arial" charset="0"/>
              </a:rPr>
              <a:t>occured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with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endParaRPr lang="de-CH" sz="1600" dirty="0">
              <a:cs typeface="Arial" charset="0"/>
            </a:endParaRPr>
          </a:p>
          <a:p>
            <a:r>
              <a:rPr lang="de-CH" sz="1400" dirty="0">
                <a:cs typeface="Arial" charset="0"/>
              </a:rPr>
              <a:t>												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2010, 1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2011)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600" dirty="0">
                <a:cs typeface="Arial" charset="0"/>
              </a:rPr>
              <a:t>											→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between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innermost</a:t>
            </a:r>
            <a:r>
              <a:rPr lang="de-CH" sz="1600" dirty="0">
                <a:cs typeface="Arial" charset="0"/>
              </a:rPr>
              <a:t> potential </a:t>
            </a:r>
            <a:r>
              <a:rPr lang="de-CH" sz="1600" dirty="0" err="1">
                <a:cs typeface="Arial" charset="0"/>
              </a:rPr>
              <a:t>wire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damage</a:t>
            </a:r>
            <a:r>
              <a:rPr lang="de-CH" sz="1600" dirty="0">
                <a:cs typeface="Arial" charset="0"/>
              </a:rPr>
              <a:t> due </a:t>
            </a:r>
            <a:r>
              <a:rPr lang="de-CH" sz="1600" dirty="0" err="1">
                <a:cs typeface="Arial" charset="0"/>
              </a:rPr>
              <a:t>to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breakdown on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type A_L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characteristics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only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plane type A was </a:t>
            </a:r>
            <a:r>
              <a:rPr lang="de-CH" sz="1600" dirty="0" err="1">
                <a:cs typeface="Arial" charset="0"/>
              </a:rPr>
              <a:t>affected</a:t>
            </a:r>
            <a:r>
              <a:rPr lang="de-CH" sz="1600" dirty="0">
                <a:cs typeface="Arial" charset="0"/>
              </a:rPr>
              <a:t>					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difference</a:t>
            </a:r>
            <a:r>
              <a:rPr lang="de-CH" sz="1600" dirty="0">
                <a:cs typeface="Arial" charset="0"/>
              </a:rPr>
              <a:t> in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design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wire</a:t>
            </a:r>
            <a:r>
              <a:rPr lang="de-CH" sz="1600" dirty="0">
                <a:cs typeface="Arial" charset="0"/>
              </a:rPr>
              <a:t> plane type A </a:t>
            </a:r>
            <a:r>
              <a:rPr lang="de-CH" sz="1600" dirty="0" err="1">
                <a:cs typeface="Arial" charset="0"/>
              </a:rPr>
              <a:t>and</a:t>
            </a:r>
            <a:r>
              <a:rPr lang="de-CH" sz="1600" dirty="0">
                <a:cs typeface="Arial" charset="0"/>
              </a:rPr>
              <a:t> type B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only</a:t>
            </a:r>
            <a:r>
              <a:rPr lang="de-CH" sz="1600" dirty="0">
                <a:cs typeface="Arial" charset="0"/>
              </a:rPr>
              <a:t> 5 out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28 </a:t>
            </a:r>
            <a:r>
              <a:rPr lang="de-CH" sz="1600" dirty="0" err="1">
                <a:cs typeface="Arial" charset="0"/>
              </a:rPr>
              <a:t>wire</a:t>
            </a:r>
            <a:r>
              <a:rPr lang="de-CH" sz="1600" dirty="0">
                <a:cs typeface="Arial" charset="0"/>
              </a:rPr>
              <a:t> planes type A </a:t>
            </a:r>
            <a:r>
              <a:rPr lang="de-CH" sz="1600" dirty="0" err="1">
                <a:cs typeface="Arial" charset="0"/>
              </a:rPr>
              <a:t>were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affected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different </a:t>
            </a:r>
            <a:r>
              <a:rPr lang="de-CH" sz="1600" dirty="0" err="1">
                <a:cs typeface="Arial" charset="0"/>
              </a:rPr>
              <a:t>conditions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production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 PCB</a:t>
            </a:r>
          </a:p>
        </p:txBody>
      </p:sp>
      <p:sp>
        <p:nvSpPr>
          <p:cNvPr id="982019" name="Text Box 3"/>
          <p:cNvSpPr txBox="1">
            <a:spLocks noChangeArrowheads="1"/>
          </p:cNvSpPr>
          <p:nvPr/>
        </p:nvSpPr>
        <p:spPr bwMode="auto">
          <a:xfrm>
            <a:off x="193675" y="895350"/>
            <a:ext cx="53467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production panel contains 2 sets of 4 pcb‘s each</a:t>
            </a:r>
          </a:p>
          <a:p>
            <a:r>
              <a:rPr lang="de-CH" sz="1800">
                <a:cs typeface="Arial" charset="0"/>
              </a:rPr>
              <a:t>	→ location of A_L: 	edge and middle of panel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possible consequences: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→ 	different thicknesses of copper tracks on pcb‘s 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due to inhomogenities in „vertical“ galvanic build-up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procedure of copper layer on FR4 base material	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→	different insulating properties due to different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compression of preimpregnated fibres layers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new production for 2012 </a:t>
            </a:r>
            <a:r>
              <a:rPr lang="de-CH" sz="1600">
                <a:cs typeface="Arial" charset="0"/>
              </a:rPr>
              <a:t>(only type A_L)</a:t>
            </a:r>
            <a:r>
              <a:rPr lang="de-CH" sz="1800">
                <a:cs typeface="Arial" charset="0"/>
              </a:rPr>
              <a:t>: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→ 	„horizontal“ galvanic build-up procedure of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copper layer</a:t>
            </a:r>
          </a:p>
          <a:p>
            <a:endParaRPr lang="de-CH" sz="1600">
              <a:cs typeface="Arial" charset="0"/>
            </a:endParaRPr>
          </a:p>
        </p:txBody>
      </p:sp>
      <p:sp>
        <p:nvSpPr>
          <p:cNvPr id="982020" name="Rectangle 4"/>
          <p:cNvSpPr>
            <a:spLocks noChangeArrowheads="1"/>
          </p:cNvSpPr>
          <p:nvPr/>
        </p:nvSpPr>
        <p:spPr bwMode="auto">
          <a:xfrm>
            <a:off x="6083300" y="1249363"/>
            <a:ext cx="2768600" cy="42195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982021" name="Picture 5" descr="anode-pcb-4er-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"/>
          <a:stretch>
            <a:fillRect/>
          </a:stretch>
        </p:blipFill>
        <p:spPr bwMode="auto">
          <a:xfrm>
            <a:off x="6180138" y="1385888"/>
            <a:ext cx="2633662" cy="190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2022" name="Picture 6" descr="anode-pcb-4er-s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7"/>
          <a:stretch>
            <a:fillRect/>
          </a:stretch>
        </p:blipFill>
        <p:spPr bwMode="auto">
          <a:xfrm>
            <a:off x="6134100" y="3413125"/>
            <a:ext cx="2633663" cy="190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2023" name="Text Box 7"/>
          <p:cNvSpPr txBox="1">
            <a:spLocks noChangeArrowheads="1"/>
          </p:cNvSpPr>
          <p:nvPr/>
        </p:nvSpPr>
        <p:spPr bwMode="auto">
          <a:xfrm>
            <a:off x="6915150" y="1443038"/>
            <a:ext cx="420688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A_L</a:t>
            </a:r>
            <a:endParaRPr lang="en-US" sz="1000"/>
          </a:p>
        </p:txBody>
      </p:sp>
      <p:sp>
        <p:nvSpPr>
          <p:cNvPr id="982024" name="Text Box 8"/>
          <p:cNvSpPr txBox="1">
            <a:spLocks noChangeArrowheads="1"/>
          </p:cNvSpPr>
          <p:nvPr/>
        </p:nvSpPr>
        <p:spPr bwMode="auto">
          <a:xfrm>
            <a:off x="6911975" y="3462338"/>
            <a:ext cx="420688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A_L</a:t>
            </a:r>
            <a:endParaRPr lang="en-US" sz="1000"/>
          </a:p>
        </p:txBody>
      </p:sp>
      <p:sp>
        <p:nvSpPr>
          <p:cNvPr id="982025" name="Oval 9"/>
          <p:cNvSpPr>
            <a:spLocks noChangeArrowheads="1"/>
          </p:cNvSpPr>
          <p:nvPr/>
        </p:nvSpPr>
        <p:spPr bwMode="auto">
          <a:xfrm>
            <a:off x="6805613" y="1423988"/>
            <a:ext cx="617537" cy="3206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82026" name="Oval 10"/>
          <p:cNvSpPr>
            <a:spLocks noChangeArrowheads="1"/>
          </p:cNvSpPr>
          <p:nvPr/>
        </p:nvSpPr>
        <p:spPr bwMode="auto">
          <a:xfrm>
            <a:off x="6831013" y="3443288"/>
            <a:ext cx="617537" cy="3206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82027" name="Text Box 11"/>
          <p:cNvSpPr txBox="1">
            <a:spLocks noChangeArrowheads="1"/>
          </p:cNvSpPr>
          <p:nvPr/>
        </p:nvSpPr>
        <p:spPr bwMode="auto">
          <a:xfrm>
            <a:off x="6921500" y="1973263"/>
            <a:ext cx="442913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A_R</a:t>
            </a:r>
            <a:endParaRPr lang="en-US" sz="1000"/>
          </a:p>
        </p:txBody>
      </p:sp>
      <p:sp>
        <p:nvSpPr>
          <p:cNvPr id="982028" name="Text Box 12"/>
          <p:cNvSpPr txBox="1">
            <a:spLocks noChangeArrowheads="1"/>
          </p:cNvSpPr>
          <p:nvPr/>
        </p:nvSpPr>
        <p:spPr bwMode="auto">
          <a:xfrm>
            <a:off x="6918325" y="2493963"/>
            <a:ext cx="420688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B_L</a:t>
            </a:r>
            <a:endParaRPr lang="en-US" sz="1000"/>
          </a:p>
        </p:txBody>
      </p:sp>
      <p:sp>
        <p:nvSpPr>
          <p:cNvPr id="982029" name="Text Box 13"/>
          <p:cNvSpPr txBox="1">
            <a:spLocks noChangeArrowheads="1"/>
          </p:cNvSpPr>
          <p:nvPr/>
        </p:nvSpPr>
        <p:spPr bwMode="auto">
          <a:xfrm>
            <a:off x="6915150" y="2919413"/>
            <a:ext cx="442913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B_R</a:t>
            </a:r>
            <a:endParaRPr lang="en-US" sz="1000"/>
          </a:p>
        </p:txBody>
      </p:sp>
      <p:sp>
        <p:nvSpPr>
          <p:cNvPr id="982030" name="Text Box 14"/>
          <p:cNvSpPr txBox="1">
            <a:spLocks noChangeArrowheads="1"/>
          </p:cNvSpPr>
          <p:nvPr/>
        </p:nvSpPr>
        <p:spPr bwMode="auto">
          <a:xfrm>
            <a:off x="6918325" y="3998913"/>
            <a:ext cx="442913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A_R</a:t>
            </a:r>
            <a:endParaRPr lang="en-US" sz="1000"/>
          </a:p>
        </p:txBody>
      </p:sp>
      <p:sp>
        <p:nvSpPr>
          <p:cNvPr id="982031" name="Text Box 15"/>
          <p:cNvSpPr txBox="1">
            <a:spLocks noChangeArrowheads="1"/>
          </p:cNvSpPr>
          <p:nvPr/>
        </p:nvSpPr>
        <p:spPr bwMode="auto">
          <a:xfrm>
            <a:off x="6915150" y="4519613"/>
            <a:ext cx="420688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B_L</a:t>
            </a:r>
            <a:endParaRPr lang="en-US" sz="1000"/>
          </a:p>
        </p:txBody>
      </p:sp>
      <p:sp>
        <p:nvSpPr>
          <p:cNvPr id="982032" name="Text Box 16"/>
          <p:cNvSpPr txBox="1">
            <a:spLocks noChangeArrowheads="1"/>
          </p:cNvSpPr>
          <p:nvPr/>
        </p:nvSpPr>
        <p:spPr bwMode="auto">
          <a:xfrm>
            <a:off x="6911975" y="4945063"/>
            <a:ext cx="442913" cy="25717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B_R</a:t>
            </a:r>
            <a:endParaRPr lang="en-US" sz="100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HV Instability „Sudden Death“</a:t>
            </a:r>
          </a:p>
        </p:txBody>
      </p:sp>
      <p:sp>
        <p:nvSpPr>
          <p:cNvPr id="1064963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9081470" cy="557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 dirty="0">
                <a:cs typeface="Arial" charset="0"/>
              </a:rPr>
              <a:t>•	„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death</a:t>
            </a:r>
            <a:r>
              <a:rPr lang="de-CH" sz="1800" dirty="0">
                <a:cs typeface="Arial" charset="0"/>
              </a:rPr>
              <a:t>“: 	</a:t>
            </a:r>
            <a:r>
              <a:rPr lang="de-CH" sz="1800" dirty="0" err="1">
                <a:cs typeface="Arial" charset="0"/>
              </a:rPr>
              <a:t>sudden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decrease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of</a:t>
            </a:r>
            <a:r>
              <a:rPr lang="de-CH" sz="1800" dirty="0">
                <a:cs typeface="Arial" charset="0"/>
              </a:rPr>
              <a:t> breakdown </a:t>
            </a:r>
            <a:r>
              <a:rPr lang="de-CH" sz="1800" dirty="0" err="1">
                <a:cs typeface="Arial" charset="0"/>
              </a:rPr>
              <a:t>voltage</a:t>
            </a:r>
            <a:r>
              <a:rPr lang="de-CH" sz="1800" dirty="0">
                <a:cs typeface="Arial" charset="0"/>
              </a:rPr>
              <a:t>, not </a:t>
            </a:r>
            <a:r>
              <a:rPr lang="de-CH" sz="1800" dirty="0" err="1">
                <a:cs typeface="Arial" charset="0"/>
              </a:rPr>
              <a:t>slow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degradation</a:t>
            </a:r>
            <a:endParaRPr lang="de-CH" sz="18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 	</a:t>
            </a:r>
            <a:r>
              <a:rPr lang="de-CH" sz="1600" dirty="0" err="1">
                <a:cs typeface="Arial" charset="0"/>
              </a:rPr>
              <a:t>at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beginning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 				</a:t>
            </a:r>
            <a:r>
              <a:rPr lang="de-CH" sz="1600" dirty="0" smtClean="0">
                <a:cs typeface="Arial" charset="0"/>
              </a:rPr>
              <a:t>   •</a:t>
            </a:r>
            <a:r>
              <a:rPr lang="de-CH" sz="1600" dirty="0">
                <a:cs typeface="Arial" charset="0"/>
              </a:rPr>
              <a:t>	nominal HV, </a:t>
            </a:r>
            <a:r>
              <a:rPr lang="de-CH" sz="1600" dirty="0" err="1">
                <a:cs typeface="Arial" charset="0"/>
              </a:rPr>
              <a:t>stable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unexpectedly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MEG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:	•	</a:t>
            </a:r>
            <a:r>
              <a:rPr lang="de-CH" sz="1600" dirty="0" err="1">
                <a:cs typeface="Arial" charset="0"/>
              </a:rPr>
              <a:t>drastically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reduced</a:t>
            </a:r>
            <a:r>
              <a:rPr lang="de-CH" sz="1600" dirty="0">
                <a:cs typeface="Arial" charset="0"/>
              </a:rPr>
              <a:t> breakdown </a:t>
            </a:r>
          </a:p>
          <a:p>
            <a:r>
              <a:rPr lang="de-CH" sz="1600" dirty="0">
                <a:cs typeface="Arial" charset="0"/>
              </a:rPr>
              <a:t>																													</a:t>
            </a:r>
            <a:r>
              <a:rPr lang="de-CH" sz="1600" dirty="0" err="1">
                <a:cs typeface="Arial" charset="0"/>
              </a:rPr>
              <a:t>voltage</a:t>
            </a:r>
            <a:r>
              <a:rPr lang="de-CH" sz="1600" dirty="0">
                <a:cs typeface="Arial" charset="0"/>
              </a:rPr>
              <a:t> after a HV </a:t>
            </a:r>
            <a:r>
              <a:rPr lang="de-CH" sz="1600" dirty="0" err="1">
                <a:cs typeface="Arial" charset="0"/>
              </a:rPr>
              <a:t>trip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occurance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		•	</a:t>
            </a:r>
            <a:r>
              <a:rPr lang="de-CH" sz="1600" dirty="0" err="1">
                <a:cs typeface="Arial" charset="0"/>
              </a:rPr>
              <a:t>three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times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2010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2009, 2 </a:t>
            </a:r>
            <a:r>
              <a:rPr lang="de-CH" sz="1400" dirty="0" err="1">
                <a:cs typeface="Arial" charset="0"/>
              </a:rPr>
              <a:t>modules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2010)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</a:t>
            </a:r>
            <a:r>
              <a:rPr lang="de-CH" sz="1600" dirty="0">
                <a:cs typeface="Arial" charset="0"/>
              </a:rPr>
              <a:t> 2011 </a:t>
            </a: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400" dirty="0">
                <a:cs typeface="Arial" charset="0"/>
              </a:rPr>
              <a:t>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2009, 1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2011)</a:t>
            </a: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special</a:t>
            </a:r>
            <a:r>
              <a:rPr lang="de-CH" sz="1800" dirty="0">
                <a:cs typeface="Arial" charset="0"/>
              </a:rPr>
              <a:t> </a:t>
            </a:r>
            <a:r>
              <a:rPr lang="de-CH" sz="1800" dirty="0" err="1">
                <a:cs typeface="Arial" charset="0"/>
              </a:rPr>
              <a:t>feature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twice</a:t>
            </a:r>
            <a:r>
              <a:rPr lang="de-CH" sz="1600" dirty="0">
                <a:cs typeface="Arial" charset="0"/>
              </a:rPr>
              <a:t> „</a:t>
            </a:r>
            <a:r>
              <a:rPr lang="de-CH" sz="1600" dirty="0" err="1">
                <a:cs typeface="Arial" charset="0"/>
              </a:rPr>
              <a:t>sudden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death</a:t>
            </a:r>
            <a:r>
              <a:rPr lang="de-CH" sz="1600" dirty="0">
                <a:cs typeface="Arial" charset="0"/>
              </a:rPr>
              <a:t>“ </a:t>
            </a:r>
            <a:r>
              <a:rPr lang="de-CH" sz="1600" dirty="0" err="1">
                <a:cs typeface="Arial" charset="0"/>
              </a:rPr>
              <a:t>occured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with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endParaRPr lang="de-CH" sz="1600" dirty="0">
              <a:cs typeface="Arial" charset="0"/>
            </a:endParaRPr>
          </a:p>
          <a:p>
            <a:r>
              <a:rPr lang="de-CH" sz="1400" dirty="0">
                <a:cs typeface="Arial" charset="0"/>
              </a:rPr>
              <a:t>												(1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2010, 1 </a:t>
            </a:r>
            <a:r>
              <a:rPr lang="de-CH" sz="1400" dirty="0" err="1">
                <a:cs typeface="Arial" charset="0"/>
              </a:rPr>
              <a:t>module</a:t>
            </a:r>
            <a:r>
              <a:rPr lang="de-CH" sz="1400" dirty="0">
                <a:cs typeface="Arial" charset="0"/>
              </a:rPr>
              <a:t> </a:t>
            </a:r>
            <a:r>
              <a:rPr lang="de-CH" sz="1400" dirty="0" err="1">
                <a:cs typeface="Arial" charset="0"/>
              </a:rPr>
              <a:t>constructed</a:t>
            </a:r>
            <a:r>
              <a:rPr lang="de-CH" sz="1400" dirty="0">
                <a:cs typeface="Arial" charset="0"/>
              </a:rPr>
              <a:t> 2011)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	</a:t>
            </a:r>
            <a:r>
              <a:rPr lang="de-CH" sz="1600" dirty="0">
                <a:cs typeface="Arial" charset="0"/>
              </a:rPr>
              <a:t>											→ </a:t>
            </a:r>
            <a:r>
              <a:rPr lang="de-CH" sz="1600" dirty="0" err="1">
                <a:cs typeface="Arial" charset="0"/>
              </a:rPr>
              <a:t>short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circuit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between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innermost</a:t>
            </a:r>
            <a:r>
              <a:rPr lang="de-CH" sz="1600" dirty="0">
                <a:cs typeface="Arial" charset="0"/>
              </a:rPr>
              <a:t> potential </a:t>
            </a:r>
            <a:r>
              <a:rPr lang="de-CH" sz="1600" dirty="0" err="1">
                <a:cs typeface="Arial" charset="0"/>
              </a:rPr>
              <a:t>wire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damage</a:t>
            </a:r>
            <a:r>
              <a:rPr lang="de-CH" sz="1600" dirty="0">
                <a:cs typeface="Arial" charset="0"/>
              </a:rPr>
              <a:t> due </a:t>
            </a:r>
            <a:r>
              <a:rPr lang="de-CH" sz="1600" dirty="0" err="1">
                <a:cs typeface="Arial" charset="0"/>
              </a:rPr>
              <a:t>to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electrical</a:t>
            </a:r>
            <a:r>
              <a:rPr lang="de-CH" sz="1600" dirty="0">
                <a:cs typeface="Arial" charset="0"/>
              </a:rPr>
              <a:t> breakdown on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type A_L</a:t>
            </a:r>
            <a:endParaRPr lang="de-CH" sz="1800" dirty="0">
              <a:cs typeface="Arial" charset="0"/>
            </a:endParaRPr>
          </a:p>
          <a:p>
            <a:endParaRPr lang="de-CH" sz="1000" dirty="0">
              <a:cs typeface="Arial" charset="0"/>
            </a:endParaRPr>
          </a:p>
          <a:p>
            <a:r>
              <a:rPr lang="de-CH" sz="1800" dirty="0">
                <a:cs typeface="Arial" charset="0"/>
              </a:rPr>
              <a:t>•	</a:t>
            </a:r>
            <a:r>
              <a:rPr lang="de-CH" sz="1800" dirty="0" err="1">
                <a:cs typeface="Arial" charset="0"/>
              </a:rPr>
              <a:t>characteristics</a:t>
            </a:r>
            <a:r>
              <a:rPr lang="de-CH" sz="1800" dirty="0">
                <a:cs typeface="Arial" charset="0"/>
              </a:rPr>
              <a:t>:</a:t>
            </a:r>
            <a:r>
              <a:rPr lang="de-CH" sz="1600" dirty="0">
                <a:cs typeface="Arial" charset="0"/>
              </a:rPr>
              <a:t>		•	</a:t>
            </a:r>
            <a:r>
              <a:rPr lang="de-CH" sz="1600" dirty="0" err="1">
                <a:cs typeface="Arial" charset="0"/>
              </a:rPr>
              <a:t>only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anode</a:t>
            </a:r>
            <a:r>
              <a:rPr lang="de-CH" sz="1600" dirty="0">
                <a:cs typeface="Arial" charset="0"/>
              </a:rPr>
              <a:t> plane type A was </a:t>
            </a:r>
            <a:r>
              <a:rPr lang="de-CH" sz="1600" dirty="0" err="1">
                <a:cs typeface="Arial" charset="0"/>
              </a:rPr>
              <a:t>affected</a:t>
            </a:r>
            <a:r>
              <a:rPr lang="de-CH" sz="1600" dirty="0">
                <a:cs typeface="Arial" charset="0"/>
              </a:rPr>
              <a:t>					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</a:t>
            </a:r>
            <a:r>
              <a:rPr lang="de-CH" sz="1600" dirty="0" err="1">
                <a:cs typeface="Arial" charset="0"/>
              </a:rPr>
              <a:t>difference</a:t>
            </a:r>
            <a:r>
              <a:rPr lang="de-CH" sz="1600" dirty="0">
                <a:cs typeface="Arial" charset="0"/>
              </a:rPr>
              <a:t> in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design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wire</a:t>
            </a:r>
            <a:r>
              <a:rPr lang="de-CH" sz="1600" dirty="0">
                <a:cs typeface="Arial" charset="0"/>
              </a:rPr>
              <a:t> plane type A </a:t>
            </a:r>
            <a:r>
              <a:rPr lang="de-CH" sz="1600" dirty="0" err="1">
                <a:cs typeface="Arial" charset="0"/>
              </a:rPr>
              <a:t>and</a:t>
            </a:r>
            <a:r>
              <a:rPr lang="de-CH" sz="1600" dirty="0">
                <a:cs typeface="Arial" charset="0"/>
              </a:rPr>
              <a:t> type B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only</a:t>
            </a:r>
            <a:r>
              <a:rPr lang="de-CH" sz="1600" dirty="0">
                <a:cs typeface="Arial" charset="0"/>
              </a:rPr>
              <a:t> 5 out </a:t>
            </a:r>
            <a:r>
              <a:rPr lang="de-CH" sz="1600" dirty="0" err="1">
                <a:cs typeface="Arial" charset="0"/>
              </a:rPr>
              <a:t>of</a:t>
            </a:r>
            <a:r>
              <a:rPr lang="de-CH" sz="1600" dirty="0">
                <a:cs typeface="Arial" charset="0"/>
              </a:rPr>
              <a:t> 28 </a:t>
            </a:r>
            <a:r>
              <a:rPr lang="de-CH" sz="1600" dirty="0" err="1">
                <a:cs typeface="Arial" charset="0"/>
              </a:rPr>
              <a:t>wire</a:t>
            </a:r>
            <a:r>
              <a:rPr lang="de-CH" sz="1600" dirty="0">
                <a:cs typeface="Arial" charset="0"/>
              </a:rPr>
              <a:t> planes type A </a:t>
            </a:r>
            <a:r>
              <a:rPr lang="de-CH" sz="1600" dirty="0" err="1">
                <a:cs typeface="Arial" charset="0"/>
              </a:rPr>
              <a:t>were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affected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→ different </a:t>
            </a:r>
            <a:r>
              <a:rPr lang="de-CH" sz="1600" dirty="0" err="1">
                <a:cs typeface="Arial" charset="0"/>
              </a:rPr>
              <a:t>conditions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pcb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production</a:t>
            </a:r>
            <a:endParaRPr lang="de-CH" sz="1600" dirty="0">
              <a:cs typeface="Arial" charset="0"/>
            </a:endParaRP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•	</a:t>
            </a:r>
            <a:r>
              <a:rPr lang="de-CH" sz="1600" dirty="0" err="1">
                <a:cs typeface="Arial" charset="0"/>
              </a:rPr>
              <a:t>occurance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during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operation</a:t>
            </a:r>
            <a:r>
              <a:rPr lang="de-CH" sz="1600" dirty="0">
                <a:cs typeface="Arial" charset="0"/>
              </a:rPr>
              <a:t> after </a:t>
            </a:r>
            <a:r>
              <a:rPr lang="de-CH" sz="1600" dirty="0" err="1">
                <a:cs typeface="Arial" charset="0"/>
              </a:rPr>
              <a:t>certain</a:t>
            </a:r>
            <a:r>
              <a:rPr lang="de-CH" sz="1600" dirty="0">
                <a:cs typeface="Arial" charset="0"/>
              </a:rPr>
              <a:t> </a:t>
            </a:r>
            <a:r>
              <a:rPr lang="de-CH" sz="1600" dirty="0" err="1">
                <a:cs typeface="Arial" charset="0"/>
              </a:rPr>
              <a:t>running</a:t>
            </a:r>
            <a:r>
              <a:rPr lang="de-CH" sz="1600" dirty="0">
                <a:cs typeface="Arial" charset="0"/>
              </a:rPr>
              <a:t> time							</a:t>
            </a:r>
          </a:p>
          <a:p>
            <a:endParaRPr lang="de-CH" sz="300" dirty="0">
              <a:cs typeface="Arial" charset="0"/>
            </a:endParaRPr>
          </a:p>
          <a:p>
            <a:r>
              <a:rPr lang="de-CH" sz="1600" dirty="0">
                <a:cs typeface="Arial" charset="0"/>
              </a:rPr>
              <a:t>												</a:t>
            </a:r>
            <a:r>
              <a:rPr lang="de-CH" sz="1600" dirty="0" smtClean="0">
                <a:cs typeface="Arial" charset="0"/>
              </a:rPr>
              <a:t> </a:t>
            </a:r>
            <a:r>
              <a:rPr lang="de-CH" sz="1600" dirty="0" err="1" smtClean="0">
                <a:latin typeface="Arial"/>
                <a:cs typeface="Arial"/>
              </a:rPr>
              <a:t>radiation</a:t>
            </a:r>
            <a:r>
              <a:rPr lang="de-CH" sz="1400" dirty="0" smtClean="0">
                <a:latin typeface="Arial"/>
                <a:cs typeface="Arial"/>
              </a:rPr>
              <a:t> </a:t>
            </a:r>
            <a:r>
              <a:rPr lang="de-CH" sz="1600" dirty="0" err="1">
                <a:latin typeface="Arial"/>
                <a:cs typeface="Arial"/>
              </a:rPr>
              <a:t>damage</a:t>
            </a:r>
            <a:r>
              <a:rPr lang="de-CH" sz="1600" dirty="0">
                <a:latin typeface="Arial"/>
                <a:cs typeface="Arial"/>
              </a:rPr>
              <a:t> ? </a:t>
            </a:r>
            <a:r>
              <a:rPr lang="de-CH" sz="1600" dirty="0" smtClean="0">
                <a:latin typeface="Arial"/>
                <a:cs typeface="Arial"/>
              </a:rPr>
              <a:t>material </a:t>
            </a:r>
            <a:r>
              <a:rPr lang="de-CH" sz="1600" dirty="0" err="1">
                <a:latin typeface="Arial"/>
                <a:cs typeface="Arial"/>
              </a:rPr>
              <a:t>defect</a:t>
            </a:r>
            <a:r>
              <a:rPr lang="de-CH" sz="1600" dirty="0">
                <a:latin typeface="Arial"/>
                <a:cs typeface="Arial"/>
              </a:rPr>
              <a:t> ? </a:t>
            </a:r>
            <a:r>
              <a:rPr lang="de-CH" sz="1600" dirty="0" err="1">
                <a:latin typeface="Arial"/>
                <a:cs typeface="Arial"/>
              </a:rPr>
              <a:t>radiation</a:t>
            </a:r>
            <a:r>
              <a:rPr lang="de-CH" sz="1600" dirty="0">
                <a:latin typeface="Arial"/>
                <a:cs typeface="Arial"/>
              </a:rPr>
              <a:t> </a:t>
            </a:r>
            <a:r>
              <a:rPr lang="de-CH" sz="1600" dirty="0" err="1">
                <a:latin typeface="Arial"/>
                <a:cs typeface="Arial"/>
              </a:rPr>
              <a:t>enhances</a:t>
            </a:r>
            <a:r>
              <a:rPr lang="de-CH" sz="1400" dirty="0">
                <a:latin typeface="Arial"/>
                <a:cs typeface="Arial"/>
              </a:rPr>
              <a:t> </a:t>
            </a:r>
            <a:r>
              <a:rPr lang="de-CH" sz="1600" dirty="0">
                <a:latin typeface="Arial"/>
                <a:cs typeface="Arial"/>
              </a:rPr>
              <a:t>material</a:t>
            </a:r>
            <a:r>
              <a:rPr lang="de-CH" sz="1400" dirty="0">
                <a:latin typeface="Arial"/>
                <a:cs typeface="Arial"/>
              </a:rPr>
              <a:t> </a:t>
            </a:r>
            <a:r>
              <a:rPr lang="de-CH" sz="1600" dirty="0" err="1">
                <a:latin typeface="Arial"/>
                <a:cs typeface="Arial"/>
              </a:rPr>
              <a:t>defect</a:t>
            </a:r>
            <a:r>
              <a:rPr lang="de-CH" sz="300" dirty="0">
                <a:latin typeface="Arial"/>
                <a:cs typeface="Arial"/>
              </a:rPr>
              <a:t> </a:t>
            </a:r>
            <a:r>
              <a:rPr lang="de-CH" sz="1600" dirty="0">
                <a:cs typeface="Arial" charset="0"/>
              </a:rPr>
              <a:t>?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Preparations Run2012</a:t>
            </a:r>
          </a:p>
        </p:txBody>
      </p:sp>
      <p:sp>
        <p:nvSpPr>
          <p:cNvPr id="987139" name="Text Box 3"/>
          <p:cNvSpPr txBox="1">
            <a:spLocks noChangeArrowheads="1"/>
          </p:cNvSpPr>
          <p:nvPr/>
        </p:nvSpPr>
        <p:spPr bwMode="auto">
          <a:xfrm>
            <a:off x="201613" y="882650"/>
            <a:ext cx="8755062" cy="503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goal: 	construction of 9 new dc modules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→	7 dc modules will be replaced in MEG for run2012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 	new anode pcb type A_L: 	•	new layout of GND tracks on top layer</a:t>
            </a:r>
          </a:p>
          <a:p>
            <a:r>
              <a:rPr lang="de-CH" sz="1800">
                <a:cs typeface="Arial" charset="0"/>
              </a:rPr>
              <a:t>																	→ same layout as pcb type B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•	„horizontal“ galvanic copper build-up procedure</a:t>
            </a:r>
          </a:p>
          <a:p>
            <a:r>
              <a:rPr lang="de-CH" sz="1800">
                <a:cs typeface="Arial" charset="0"/>
              </a:rPr>
              <a:t>																	→ improved homogeinity of height of copper tracks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status of construction of new dc modules (20.02.2012)	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•	9 cathodes constructed, ongoing: soldering of connectors, etc.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•	9 cathode hoods constructed, ongoing: soldering of connectors, etc.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•	8 anode frames type B stringed with wires, ongoing: soldering of capacitors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•	4 anode frames type A stringed with wires, ongoing: soldering of capacitors </a:t>
            </a:r>
            <a:endParaRPr lang="de-CH" sz="16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→	end of February:			start assembly of dc modules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→ 	beginning of March: 	start tests inside „aquarium“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5507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dark / remaining currents</a:t>
            </a:r>
          </a:p>
          <a:p>
            <a:endParaRPr lang="de-CH" sz="5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Dark / Remaining Currents</a:t>
            </a:r>
          </a:p>
        </p:txBody>
      </p:sp>
      <p:pic>
        <p:nvPicPr>
          <p:cNvPr id="1002499" name="Picture 3" descr="I-14A-cur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7"/>
          <a:stretch>
            <a:fillRect/>
          </a:stretch>
        </p:blipFill>
        <p:spPr bwMode="auto">
          <a:xfrm>
            <a:off x="4694238" y="1325563"/>
            <a:ext cx="42291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2500" name="Picture 4" descr="HV-14A-curr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8" y="3989388"/>
            <a:ext cx="4110037" cy="24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2501" name="Text Box 5"/>
          <p:cNvSpPr txBox="1">
            <a:spLocks noChangeArrowheads="1"/>
          </p:cNvSpPr>
          <p:nvPr/>
        </p:nvSpPr>
        <p:spPr bwMode="auto">
          <a:xfrm>
            <a:off x="6686550" y="1531938"/>
            <a:ext cx="1049338" cy="2873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2009: dc14A</a:t>
            </a:r>
          </a:p>
        </p:txBody>
      </p:sp>
      <p:sp>
        <p:nvSpPr>
          <p:cNvPr id="1002502" name="Text Box 6"/>
          <p:cNvSpPr txBox="1">
            <a:spLocks noChangeArrowheads="1"/>
          </p:cNvSpPr>
          <p:nvPr/>
        </p:nvSpPr>
        <p:spPr bwMode="auto">
          <a:xfrm>
            <a:off x="200025" y="5480050"/>
            <a:ext cx="4421188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i="1">
                <a:cs typeface="Arial" charset="0"/>
              </a:rPr>
              <a:t>reminder:</a:t>
            </a:r>
            <a:r>
              <a:rPr lang="de-CH" sz="1600">
                <a:cs typeface="Arial" charset="0"/>
              </a:rPr>
              <a:t> • hydrocarbon in counting gas (C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)</a:t>
            </a:r>
          </a:p>
          <a:p>
            <a:r>
              <a:rPr lang="de-CH" sz="1600">
                <a:cs typeface="Arial" charset="0"/>
              </a:rPr>
              <a:t>					• </a:t>
            </a:r>
            <a:r>
              <a:rPr lang="de-CH" sz="1600"/>
              <a:t>high gain operation</a:t>
            </a:r>
          </a:p>
          <a:p>
            <a:r>
              <a:rPr lang="de-CH" sz="1600">
                <a:cs typeface="Arial" charset="0"/>
              </a:rPr>
              <a:t>					• </a:t>
            </a:r>
            <a:r>
              <a:rPr lang="de-CH" sz="1600"/>
              <a:t>high rate environment</a:t>
            </a:r>
            <a:endParaRPr lang="de-CH" sz="300"/>
          </a:p>
          <a:p>
            <a:r>
              <a:rPr lang="de-CH" sz="1600">
                <a:cs typeface="Arial" charset="0"/>
              </a:rPr>
              <a:t>					→ </a:t>
            </a:r>
            <a:r>
              <a:rPr lang="de-CH" sz="1600"/>
              <a:t>~1.0 C</a:t>
            </a:r>
            <a:r>
              <a:rPr lang="de-CH" sz="800"/>
              <a:t> </a:t>
            </a:r>
            <a:r>
              <a:rPr lang="de-CH" sz="1600"/>
              <a:t>/</a:t>
            </a:r>
            <a:r>
              <a:rPr lang="de-CH" sz="800"/>
              <a:t> </a:t>
            </a:r>
            <a:r>
              <a:rPr lang="de-CH" sz="1600"/>
              <a:t>cm</a:t>
            </a:r>
            <a:r>
              <a:rPr lang="de-CH" sz="800"/>
              <a:t> </a:t>
            </a:r>
            <a:r>
              <a:rPr lang="de-CH" sz="1600"/>
              <a:t>/</a:t>
            </a:r>
            <a:r>
              <a:rPr lang="de-CH" sz="800"/>
              <a:t> </a:t>
            </a:r>
            <a:r>
              <a:rPr lang="de-CH" sz="1600"/>
              <a:t>8months </a:t>
            </a:r>
            <a:endParaRPr lang="en-US" sz="1600"/>
          </a:p>
        </p:txBody>
      </p:sp>
      <p:sp>
        <p:nvSpPr>
          <p:cNvPr id="1002503" name="Line 7"/>
          <p:cNvSpPr>
            <a:spLocks noChangeShapeType="1"/>
          </p:cNvSpPr>
          <p:nvPr/>
        </p:nvSpPr>
        <p:spPr bwMode="auto">
          <a:xfrm>
            <a:off x="298450" y="5457825"/>
            <a:ext cx="4325938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2504" name="Text Box 8"/>
          <p:cNvSpPr txBox="1">
            <a:spLocks noChangeArrowheads="1"/>
          </p:cNvSpPr>
          <p:nvPr/>
        </p:nvSpPr>
        <p:spPr bwMode="auto">
          <a:xfrm>
            <a:off x="173038" y="842963"/>
            <a:ext cx="8828087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concern for longterm operation</a:t>
            </a:r>
            <a:endParaRPr lang="en-US" sz="1800">
              <a:cs typeface="Arial" charset="0"/>
            </a:endParaRPr>
          </a:p>
          <a:p>
            <a:endParaRPr lang="en-US" sz="800">
              <a:cs typeface="Arial" charset="0"/>
            </a:endParaRPr>
          </a:p>
          <a:p>
            <a:r>
              <a:rPr lang="en-US" sz="1800">
                <a:cs typeface="Arial" charset="0"/>
              </a:rPr>
              <a:t>•	observations:</a:t>
            </a:r>
            <a:r>
              <a:rPr lang="en-US" sz="1600">
                <a:cs typeface="Arial" charset="0"/>
              </a:rPr>
              <a:t>	</a:t>
            </a:r>
          </a:p>
          <a:p>
            <a:endParaRPr lang="en-US" sz="200">
              <a:cs typeface="Arial" charset="0"/>
            </a:endParaRPr>
          </a:p>
          <a:p>
            <a:r>
              <a:rPr lang="en-US" sz="1600">
                <a:cs typeface="Arial" charset="0"/>
              </a:rPr>
              <a:t>		• 	current starts during high rate irradiation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• 	remaining current stays, even when </a:t>
            </a:r>
          </a:p>
          <a:p>
            <a:r>
              <a:rPr lang="de-CH" sz="1600">
                <a:cs typeface="Arial" charset="0"/>
              </a:rPr>
              <a:t>			irradiation has finished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• 	only if HV is reduced to 1300 V, </a:t>
            </a:r>
          </a:p>
          <a:p>
            <a:r>
              <a:rPr lang="de-CH" sz="1600">
                <a:cs typeface="Arial" charset="0"/>
              </a:rPr>
              <a:t>			remaining current dies away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	</a:t>
            </a:r>
            <a:r>
              <a:rPr lang="de-CH" sz="1600" i="1">
                <a:cs typeface="Arial" charset="0"/>
              </a:rPr>
              <a:t>remark:</a:t>
            </a:r>
            <a:r>
              <a:rPr lang="de-CH" sz="1600">
                <a:cs typeface="Arial" charset="0"/>
              </a:rPr>
              <a:t> nearly no gas gain below ~1300 V</a:t>
            </a:r>
          </a:p>
          <a:p>
            <a:endParaRPr lang="de-CH" sz="900">
              <a:cs typeface="Arial" charset="0"/>
            </a:endParaRPr>
          </a:p>
          <a:p>
            <a:r>
              <a:rPr lang="de-CH" sz="1800">
                <a:cs typeface="Arial" charset="0"/>
              </a:rPr>
              <a:t>→ hint: </a:t>
            </a:r>
            <a:r>
              <a:rPr lang="de-CH" sz="1600">
                <a:cs typeface="Arial" charset="0"/>
              </a:rPr>
              <a:t>	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• self-sustaining discharge (not surface current)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→ certain primary charge density necessary </a:t>
            </a:r>
          </a:p>
          <a:p>
            <a:r>
              <a:rPr lang="de-CH" sz="1600">
                <a:cs typeface="Arial" charset="0"/>
              </a:rPr>
              <a:t>			  to start gaseous discharge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→ once started it remains even without </a:t>
            </a:r>
          </a:p>
          <a:p>
            <a:r>
              <a:rPr lang="de-CH" sz="1600">
                <a:cs typeface="Arial" charset="0"/>
              </a:rPr>
              <a:t>           source of primary charge 		</a:t>
            </a:r>
          </a:p>
          <a:p>
            <a:endParaRPr lang="de-CH" sz="400">
              <a:cs typeface="Arial" charset="0"/>
            </a:endParaRPr>
          </a:p>
          <a:p>
            <a:r>
              <a:rPr lang="de-CH" sz="1600">
                <a:cs typeface="Arial" charset="0"/>
              </a:rPr>
              <a:t>		→ Malter effect („thin-field emission effect“)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?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0387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	observations							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Malter Effect</a:t>
            </a:r>
          </a:p>
        </p:txBody>
      </p:sp>
      <p:sp>
        <p:nvSpPr>
          <p:cNvPr id="1003523" name="Text Box 3"/>
          <p:cNvSpPr txBox="1">
            <a:spLocks noChangeArrowheads="1"/>
          </p:cNvSpPr>
          <p:nvPr/>
        </p:nvSpPr>
        <p:spPr bwMode="auto">
          <a:xfrm>
            <a:off x="193675" y="839788"/>
            <a:ext cx="8270875" cy="530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cs typeface="Arial" charset="0"/>
              </a:rPr>
              <a:t>• three conditions:</a:t>
            </a:r>
            <a:r>
              <a:rPr lang="en-US" sz="1600">
                <a:cs typeface="Arial" charset="0"/>
              </a:rPr>
              <a:t>	</a:t>
            </a:r>
            <a:r>
              <a:rPr lang="en-US" sz="1800">
                <a:cs typeface="Arial" charset="0"/>
              </a:rPr>
              <a:t>	• 	insulator on cathode</a:t>
            </a:r>
          </a:p>
          <a:p>
            <a:endParaRPr lang="en-US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• 	rate of ion</a:t>
            </a:r>
            <a:r>
              <a:rPr lang="de-CH" sz="8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charge buildup must be higher than </a:t>
            </a:r>
          </a:p>
          <a:p>
            <a:r>
              <a:rPr lang="de-CH" sz="1800">
                <a:cs typeface="Arial" charset="0"/>
              </a:rPr>
              <a:t>												its removal rate from insulating layer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•	ignition mechanism </a:t>
            </a:r>
            <a:r>
              <a:rPr lang="de-CH" sz="1600">
                <a:cs typeface="Arial" charset="0"/>
              </a:rPr>
              <a:t>(e.g. in high rate environment: high charge </a:t>
            </a:r>
          </a:p>
          <a:p>
            <a:r>
              <a:rPr lang="de-CH" sz="1600">
                <a:cs typeface="Arial" charset="0"/>
              </a:rPr>
              <a:t>																							 density reduces breakdown voltage)</a:t>
            </a:r>
          </a:p>
          <a:p>
            <a:r>
              <a:rPr lang="de-CH" sz="1600">
                <a:cs typeface="Arial" charset="0"/>
              </a:rPr>
              <a:t>																																						</a:t>
            </a:r>
          </a:p>
          <a:p>
            <a:endParaRPr lang="de-CH" sz="1800">
              <a:cs typeface="Arial" charset="0"/>
            </a:endParaRPr>
          </a:p>
          <a:p>
            <a:r>
              <a:rPr lang="de-CH" sz="1800">
                <a:cs typeface="Arial" charset="0"/>
              </a:rPr>
              <a:t>• establish insulating layer (few examples): 	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		• during construction: 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remaining photoresist			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traces of glue on electrodes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 	finger prints</a:t>
            </a: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 …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		• during operation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avalanche-produced polymers (polymerization)	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gas pollutants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insulating deposits left from sparks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resistive oxides</a:t>
            </a:r>
          </a:p>
          <a:p>
            <a:r>
              <a:rPr lang="de-CH" sz="1800">
                <a:cs typeface="Arial" charset="0"/>
              </a:rPr>
              <a:t>																</a:t>
            </a:r>
            <a:r>
              <a:rPr lang="de-CH" sz="1600">
                <a:cs typeface="Arial" charset="0"/>
              </a:rPr>
              <a:t>▪</a:t>
            </a:r>
            <a:r>
              <a:rPr lang="de-CH" sz="1800">
                <a:cs typeface="Arial" charset="0"/>
              </a:rPr>
              <a:t>	…										</a:t>
            </a:r>
          </a:p>
        </p:txBody>
      </p:sp>
      <p:sp>
        <p:nvSpPr>
          <p:cNvPr id="1003524" name="Line 4"/>
          <p:cNvSpPr>
            <a:spLocks noChangeShapeType="1"/>
          </p:cNvSpPr>
          <p:nvPr/>
        </p:nvSpPr>
        <p:spPr bwMode="auto">
          <a:xfrm>
            <a:off x="2859088" y="4795838"/>
            <a:ext cx="3587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03525" name="Text Box 5"/>
          <p:cNvSpPr txBox="1">
            <a:spLocks noChangeArrowheads="1"/>
          </p:cNvSpPr>
          <p:nvPr/>
        </p:nvSpPr>
        <p:spPr bwMode="auto">
          <a:xfrm>
            <a:off x="6478588" y="3282950"/>
            <a:ext cx="2536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cs typeface="Arial" charset="0"/>
              </a:rPr>
              <a:t>	 	</a:t>
            </a:r>
            <a:r>
              <a:rPr lang="de-CH" sz="1600" u="sng">
                <a:cs typeface="Arial" charset="0"/>
              </a:rPr>
              <a:t>since 2009:</a:t>
            </a:r>
            <a:r>
              <a:rPr lang="en-US" sz="1600">
                <a:cs typeface="Arial" charset="0"/>
              </a:rPr>
              <a:t> improved </a:t>
            </a:r>
          </a:p>
          <a:p>
            <a:r>
              <a:rPr lang="en-US" sz="1600">
                <a:cs typeface="Arial" charset="0"/>
              </a:rPr>
              <a:t>		cleaning </a:t>
            </a:r>
            <a:r>
              <a:rPr lang="de-CH" sz="1600">
                <a:cs typeface="Arial" charset="0"/>
              </a:rPr>
              <a:t>procedure</a:t>
            </a:r>
            <a:endParaRPr lang="en-US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	of cathode </a:t>
            </a:r>
            <a:r>
              <a:rPr lang="en-US" sz="1600">
                <a:cs typeface="Arial" charset="0"/>
              </a:rPr>
              <a:t>foils during</a:t>
            </a:r>
          </a:p>
          <a:p>
            <a:r>
              <a:rPr lang="en-US" sz="1600">
                <a:cs typeface="Arial" charset="0"/>
              </a:rPr>
              <a:t>		production at REPIC</a:t>
            </a:r>
          </a:p>
        </p:txBody>
      </p:sp>
      <p:sp>
        <p:nvSpPr>
          <p:cNvPr id="1003526" name="Line 6"/>
          <p:cNvSpPr>
            <a:spLocks noChangeShapeType="1"/>
          </p:cNvSpPr>
          <p:nvPr/>
        </p:nvSpPr>
        <p:spPr bwMode="auto">
          <a:xfrm>
            <a:off x="5715000" y="3470275"/>
            <a:ext cx="10715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3527" name="Line 7"/>
          <p:cNvSpPr>
            <a:spLocks noChangeShapeType="1"/>
          </p:cNvSpPr>
          <p:nvPr/>
        </p:nvSpPr>
        <p:spPr bwMode="auto">
          <a:xfrm>
            <a:off x="2976563" y="3481388"/>
            <a:ext cx="2413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Polymerization</a:t>
            </a:r>
          </a:p>
        </p:txBody>
      </p:sp>
      <p:sp>
        <p:nvSpPr>
          <p:cNvPr id="1007619" name="Text Box 3"/>
          <p:cNvSpPr txBox="1">
            <a:spLocks noChangeArrowheads="1"/>
          </p:cNvSpPr>
          <p:nvPr/>
        </p:nvSpPr>
        <p:spPr bwMode="auto">
          <a:xfrm>
            <a:off x="192088" y="839788"/>
            <a:ext cx="8764587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cs typeface="Arial" charset="0"/>
              </a:rPr>
              <a:t>•	</a:t>
            </a:r>
            <a:r>
              <a:rPr lang="ja-JP" altLang="en-US" sz="1800">
                <a:cs typeface="Arial" charset="0"/>
              </a:rPr>
              <a:t>“</a:t>
            </a:r>
            <a:r>
              <a:rPr lang="en-US" sz="1800">
                <a:cs typeface="Arial" charset="0"/>
              </a:rPr>
              <a:t>leading actor</a:t>
            </a:r>
            <a:r>
              <a:rPr lang="ja-JP" altLang="en-US" sz="1800">
                <a:cs typeface="Arial" charset="0"/>
              </a:rPr>
              <a:t>”</a:t>
            </a:r>
            <a:r>
              <a:rPr lang="en-US" sz="1800">
                <a:cs typeface="Arial" charset="0"/>
              </a:rPr>
              <a:t>:	</a:t>
            </a:r>
            <a:r>
              <a:rPr lang="de-CH" sz="1600">
                <a:cs typeface="Arial" charset="0"/>
              </a:rPr>
              <a:t>CH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: radical</a:t>
            </a:r>
            <a:r>
              <a:rPr lang="de-CH" sz="1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							</a:t>
            </a:r>
            <a:endParaRPr lang="en-US" sz="1600">
              <a:cs typeface="Arial" charset="0"/>
            </a:endParaRPr>
          </a:p>
          <a:p>
            <a:endParaRPr lang="en-US" sz="800">
              <a:cs typeface="Arial" charset="0"/>
            </a:endParaRPr>
          </a:p>
          <a:p>
            <a:r>
              <a:rPr lang="de-CH" sz="1800">
                <a:cs typeface="Arial" charset="0"/>
              </a:rPr>
              <a:t>•	creation: 				</a:t>
            </a:r>
            <a:r>
              <a:rPr lang="de-CH" sz="1600">
                <a:cs typeface="Arial" charset="0"/>
              </a:rPr>
              <a:t>during electron avalanche („gas gain“ process) in hydrocarbon gas</a:t>
            </a:r>
            <a:r>
              <a:rPr lang="de-CH" sz="1800">
                <a:cs typeface="Arial" charset="0"/>
              </a:rPr>
              <a:t> 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	•	in collisions with electrons								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	•	in UV photon absorption processes			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	•	due to de-excitation of atoms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•	reason for creation:  	E</a:t>
            </a:r>
            <a:r>
              <a:rPr lang="de-CH" sz="1600" baseline="-25000">
                <a:cs typeface="Arial" charset="0"/>
              </a:rPr>
              <a:t>therm.dissociation</a:t>
            </a:r>
            <a:r>
              <a:rPr lang="de-CH" sz="1800">
                <a:cs typeface="Arial" charset="0"/>
              </a:rPr>
              <a:t>  &lt;  E</a:t>
            </a:r>
            <a:r>
              <a:rPr lang="de-CH" sz="1600" baseline="-25000">
                <a:cs typeface="Arial" charset="0"/>
              </a:rPr>
              <a:t>dissociation by</a:t>
            </a:r>
            <a:r>
              <a:rPr lang="de-CH" sz="1800">
                <a:cs typeface="Arial" charset="0"/>
              </a:rPr>
              <a:t> 	&lt;  E</a:t>
            </a:r>
            <a:r>
              <a:rPr lang="de-CH" sz="1600" baseline="-25000">
                <a:cs typeface="Arial" charset="0"/>
              </a:rPr>
              <a:t>ionisation</a:t>
            </a:r>
            <a:r>
              <a:rPr lang="de-CH" sz="1800">
                <a:cs typeface="Arial" charset="0"/>
              </a:rPr>
              <a:t>  	  &lt;  </a:t>
            </a:r>
            <a:r>
              <a:rPr lang="de-CH">
                <a:latin typeface="Symbol" charset="0"/>
                <a:cs typeface="Arial" charset="0"/>
              </a:rPr>
              <a:t>e</a:t>
            </a:r>
            <a:r>
              <a:rPr lang="de-CH" sz="1600" baseline="-25000">
                <a:cs typeface="Arial" charset="0"/>
              </a:rPr>
              <a:t>mean, electron</a:t>
            </a: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→	electrons and photons in a typical avalanche have enough energy to break the typical </a:t>
            </a:r>
          </a:p>
          <a:p>
            <a:r>
              <a:rPr lang="de-CH" sz="1600">
                <a:cs typeface="Arial" charset="0"/>
              </a:rPr>
              <a:t>			covalent molecular bounds </a:t>
            </a:r>
          </a:p>
          <a:p>
            <a:endParaRPr lang="de-CH" sz="500">
              <a:cs typeface="Arial" charset="0"/>
            </a:endParaRPr>
          </a:p>
          <a:p>
            <a:endParaRPr lang="de-CH" sz="500">
              <a:cs typeface="Arial" charset="0"/>
            </a:endParaRPr>
          </a:p>
          <a:p>
            <a:r>
              <a:rPr lang="de-CH" sz="1800"/>
              <a:t>•	polymerization:</a:t>
            </a:r>
            <a:r>
              <a:rPr lang="de-CH" sz="1600"/>
              <a:t> 	</a:t>
            </a:r>
            <a:r>
              <a:rPr lang="en-US" sz="1600"/>
              <a:t>CH</a:t>
            </a:r>
            <a:r>
              <a:rPr lang="en-US" sz="1600" baseline="-25000"/>
              <a:t>2</a:t>
            </a:r>
            <a:r>
              <a:rPr lang="en-US" sz="1600"/>
              <a:t>: radical is a typical precurser for the production of polyethylene </a:t>
            </a:r>
          </a:p>
          <a:p>
            <a:r>
              <a:rPr lang="en-US" sz="1600"/>
              <a:t>										(-H</a:t>
            </a:r>
            <a:r>
              <a:rPr lang="en-US" sz="1600" baseline="-25000"/>
              <a:t>2</a:t>
            </a:r>
            <a:r>
              <a:rPr lang="en-US" sz="1600"/>
              <a:t>C-CH</a:t>
            </a:r>
            <a:r>
              <a:rPr lang="en-US" sz="1600" baseline="-25000"/>
              <a:t>2</a:t>
            </a:r>
            <a:r>
              <a:rPr lang="en-US" sz="1600"/>
              <a:t>-)</a:t>
            </a:r>
            <a:r>
              <a:rPr lang="en-US" sz="1600" baseline="-25000"/>
              <a:t>n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• CH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: radical		large dipole moment						• polyethylene		insulator	</a:t>
            </a:r>
          </a:p>
          <a:p>
            <a:r>
              <a:rPr lang="de-CH" sz="1400">
                <a:cs typeface="Arial" charset="0"/>
              </a:rPr>
              <a:t>																		→ sticks to electrodes</a:t>
            </a:r>
          </a:p>
          <a:p>
            <a:r>
              <a:rPr lang="de-CH" sz="1400">
                <a:cs typeface="Arial" charset="0"/>
              </a:rPr>
              <a:t>																																→	 anodic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cathodic polymerization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→ insulating layer on cathode possible starting point for Malter effect</a:t>
            </a:r>
            <a:endParaRPr lang="de-CH" sz="500">
              <a:cs typeface="Arial" charset="0"/>
            </a:endParaRPr>
          </a:p>
        </p:txBody>
      </p:sp>
      <p:sp>
        <p:nvSpPr>
          <p:cNvPr id="1007620" name="Text Box 4"/>
          <p:cNvSpPr txBox="1">
            <a:spLocks noChangeArrowheads="1"/>
          </p:cNvSpPr>
          <p:nvPr/>
        </p:nvSpPr>
        <p:spPr bwMode="auto">
          <a:xfrm>
            <a:off x="4484688" y="2544763"/>
            <a:ext cx="8651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~(3-5)  eV</a:t>
            </a:r>
            <a:endParaRPr lang="en-US" sz="1200"/>
          </a:p>
        </p:txBody>
      </p:sp>
      <p:sp>
        <p:nvSpPr>
          <p:cNvPr id="1007621" name="Text Box 5"/>
          <p:cNvSpPr txBox="1">
            <a:spLocks noChangeArrowheads="1"/>
          </p:cNvSpPr>
          <p:nvPr/>
        </p:nvSpPr>
        <p:spPr bwMode="auto">
          <a:xfrm>
            <a:off x="5949950" y="2535238"/>
            <a:ext cx="990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~(10-15) eV</a:t>
            </a:r>
            <a:endParaRPr lang="en-US" sz="1200"/>
          </a:p>
        </p:txBody>
      </p:sp>
      <p:sp>
        <p:nvSpPr>
          <p:cNvPr id="1007622" name="Line 6"/>
          <p:cNvSpPr>
            <a:spLocks noChangeShapeType="1"/>
          </p:cNvSpPr>
          <p:nvPr/>
        </p:nvSpPr>
        <p:spPr bwMode="auto">
          <a:xfrm flipH="1">
            <a:off x="6148388" y="4648200"/>
            <a:ext cx="309562" cy="355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7623" name="Line 7"/>
          <p:cNvSpPr>
            <a:spLocks noChangeShapeType="1"/>
          </p:cNvSpPr>
          <p:nvPr/>
        </p:nvSpPr>
        <p:spPr bwMode="auto">
          <a:xfrm>
            <a:off x="5432425" y="4778375"/>
            <a:ext cx="661988" cy="230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7624" name="Text Box 8"/>
          <p:cNvSpPr txBox="1">
            <a:spLocks noChangeArrowheads="1"/>
          </p:cNvSpPr>
          <p:nvPr/>
        </p:nvSpPr>
        <p:spPr bwMode="auto">
          <a:xfrm>
            <a:off x="4389438" y="2892425"/>
            <a:ext cx="2109787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electron impact			 energy</a:t>
            </a:r>
            <a:endParaRPr lang="en-US" sz="1100"/>
          </a:p>
        </p:txBody>
      </p:sp>
      <p:sp>
        <p:nvSpPr>
          <p:cNvPr id="1007625" name="Text Box 9"/>
          <p:cNvSpPr txBox="1">
            <a:spLocks noChangeArrowheads="1"/>
          </p:cNvSpPr>
          <p:nvPr/>
        </p:nvSpPr>
        <p:spPr bwMode="auto">
          <a:xfrm>
            <a:off x="187325" y="5678488"/>
            <a:ext cx="48641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•	 strategies for prevention of polymerization </a:t>
            </a:r>
          </a:p>
          <a:p>
            <a:r>
              <a:rPr lang="de-CH" sz="1600">
                <a:cs typeface="Arial" charset="0"/>
              </a:rPr>
              <a:t>		↔ plasma chemistry / plasma polymerization </a:t>
            </a:r>
          </a:p>
          <a:p>
            <a:r>
              <a:rPr lang="de-CH" sz="1600">
                <a:cs typeface="Arial" charset="0"/>
              </a:rPr>
              <a:t>		↔ experience in operation of gaseous detectors</a:t>
            </a:r>
            <a:endParaRPr lang="en-US" sz="1600">
              <a:cs typeface="Arial" charset="0"/>
            </a:endParaRPr>
          </a:p>
        </p:txBody>
      </p:sp>
      <p:sp>
        <p:nvSpPr>
          <p:cNvPr id="1007626" name="Rectangle 10"/>
          <p:cNvSpPr>
            <a:spLocks noChangeArrowheads="1"/>
          </p:cNvSpPr>
          <p:nvPr/>
        </p:nvSpPr>
        <p:spPr bwMode="auto">
          <a:xfrm>
            <a:off x="5356225" y="5737225"/>
            <a:ext cx="361315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182563"/>
            <a:r>
              <a:rPr lang="de-CH" sz="1300">
                <a:cs typeface="Arial" charset="0"/>
              </a:rPr>
              <a:t>H.Yasuda, NIM A 515 (2003) 15-30</a:t>
            </a:r>
          </a:p>
          <a:p>
            <a:pPr defTabSz="182563"/>
            <a:r>
              <a:rPr lang="de-CH" sz="1300">
                <a:cs typeface="Arial" charset="0"/>
              </a:rPr>
              <a:t>H.Yasuda, Academic Press, 1985</a:t>
            </a:r>
          </a:p>
          <a:p>
            <a:pPr defTabSz="182563"/>
            <a:r>
              <a:rPr lang="de-CH" sz="1300">
                <a:cs typeface="Arial" charset="0"/>
              </a:rPr>
              <a:t>Proceedings of Aging Workshops 1986 &amp; 2001</a:t>
            </a:r>
            <a:endParaRPr lang="en-US" sz="1300">
              <a:cs typeface="Arial" charset="0"/>
            </a:endParaRPr>
          </a:p>
        </p:txBody>
      </p:sp>
      <p:sp>
        <p:nvSpPr>
          <p:cNvPr id="1007627" name="Line 11"/>
          <p:cNvSpPr>
            <a:spLocks noChangeShapeType="1"/>
          </p:cNvSpPr>
          <p:nvPr/>
        </p:nvSpPr>
        <p:spPr bwMode="auto">
          <a:xfrm>
            <a:off x="290513" y="5656263"/>
            <a:ext cx="856932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6531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overall degradation of gas gain</a:t>
            </a:r>
          </a:p>
          <a:p>
            <a:endParaRPr lang="de-CH" sz="1400"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I</a:t>
            </a:r>
            <a:r>
              <a:rPr lang="de-CH" b="1" baseline="-25000">
                <a:sym typeface="Symbol" charset="0"/>
              </a:rPr>
              <a:t>anode</a:t>
            </a:r>
            <a:r>
              <a:rPr lang="de-CH" b="1">
                <a:sym typeface="Symbol" charset="0"/>
              </a:rPr>
              <a:t>(t)</a:t>
            </a:r>
          </a:p>
        </p:txBody>
      </p:sp>
      <p:sp>
        <p:nvSpPr>
          <p:cNvPr id="1013763" name="Text Box 3"/>
          <p:cNvSpPr txBox="1">
            <a:spLocks noChangeArrowheads="1"/>
          </p:cNvSpPr>
          <p:nvPr/>
        </p:nvSpPr>
        <p:spPr bwMode="auto">
          <a:xfrm>
            <a:off x="201613" y="904875"/>
            <a:ext cx="8629650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• </a:t>
            </a:r>
            <a:r>
              <a:rPr lang="de-CH" sz="1600" i="1">
                <a:cs typeface="Arial" charset="0"/>
              </a:rPr>
              <a:t>reminder</a:t>
            </a:r>
            <a:r>
              <a:rPr lang="de-CH" sz="1600">
                <a:cs typeface="Arial" charset="0"/>
              </a:rPr>
              <a:t>: 	• 	pressure regulation of dc system: p</a:t>
            </a:r>
            <a:r>
              <a:rPr lang="de-CH" sz="1600" baseline="-25000">
                <a:cs typeface="Arial" charset="0"/>
              </a:rPr>
              <a:t>dc</a:t>
            </a:r>
            <a:r>
              <a:rPr lang="de-CH" sz="1600">
                <a:cs typeface="Arial" charset="0"/>
              </a:rPr>
              <a:t> vs p</a:t>
            </a:r>
            <a:r>
              <a:rPr lang="de-CH" sz="1600" baseline="-25000">
                <a:cs typeface="Arial" charset="0"/>
              </a:rPr>
              <a:t>CO </a:t>
            </a:r>
            <a:r>
              <a:rPr lang="de-CH" sz="1600">
                <a:cs typeface="Arial" charset="0"/>
              </a:rPr>
              <a:t>and p</a:t>
            </a:r>
            <a:r>
              <a:rPr lang="de-CH" sz="1600" baseline="-25000">
                <a:cs typeface="Arial" charset="0"/>
              </a:rPr>
              <a:t>CO</a:t>
            </a:r>
            <a:r>
              <a:rPr lang="de-CH" sz="1600">
                <a:cs typeface="Arial" charset="0"/>
              </a:rPr>
              <a:t> vs p</a:t>
            </a:r>
            <a:r>
              <a:rPr lang="de-CH" sz="1600" baseline="-25000">
                <a:cs typeface="Arial" charset="0"/>
              </a:rPr>
              <a:t>atmospheric</a:t>
            </a:r>
            <a:r>
              <a:rPr lang="de-CH" sz="1600">
                <a:cs typeface="Arial" charset="0"/>
              </a:rPr>
              <a:t> 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→ dc system is an „open“ detector system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•	gaseous electronics scales with 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N, where N = particle number density	= n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 </a:t>
            </a:r>
          </a:p>
          <a:p>
            <a:endParaRPr lang="de-CH" sz="1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•	Diethorn formula: gain variations due to density variations</a:t>
            </a: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									, where </a:t>
            </a:r>
            <a:r>
              <a:rPr lang="de-CH" sz="1600">
                <a:latin typeface="Symbol" charset="0"/>
                <a:cs typeface="Arial" charset="0"/>
              </a:rPr>
              <a:t>l</a:t>
            </a:r>
            <a:r>
              <a:rPr lang="de-CH" sz="1600">
                <a:cs typeface="Arial" charset="0"/>
              </a:rPr>
              <a:t> = charge per unit length</a:t>
            </a:r>
          </a:p>
          <a:p>
            <a:endParaRPr lang="de-CH" sz="1600">
              <a:cs typeface="Arial" charset="0"/>
            </a:endParaRPr>
          </a:p>
          <a:p>
            <a:endParaRPr lang="de-CH" sz="8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→ in case of dc geometry: 										    @ 1800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</a:t>
            </a:r>
          </a:p>
          <a:p>
            <a:endParaRPr lang="de-CH" sz="1600">
              <a:cs typeface="Arial" charset="0"/>
            </a:endParaRP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• 	no huge variations of p</a:t>
            </a:r>
            <a:r>
              <a:rPr lang="de-CH" sz="1600" baseline="-25000">
                <a:cs typeface="Arial" charset="0"/>
              </a:rPr>
              <a:t>atmospheric</a:t>
            </a:r>
            <a:r>
              <a:rPr lang="de-CH" sz="1600">
                <a:cs typeface="Arial" charset="0"/>
              </a:rPr>
              <a:t> or T (inside COBRA) on longterm scale 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	output voltages of old and new HV supplies are correct (even with 10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latin typeface="Symbol" charset="0"/>
                <a:cs typeface="Arial" charset="0"/>
              </a:rPr>
              <a:t>m</a:t>
            </a:r>
            <a:r>
              <a:rPr lang="de-CH" sz="1600">
                <a:cs typeface="Arial" charset="0"/>
              </a:rPr>
              <a:t>A or 20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latin typeface="Symbol" charset="0"/>
                <a:cs typeface="Arial" charset="0"/>
              </a:rPr>
              <a:t>m</a:t>
            </a:r>
            <a:r>
              <a:rPr lang="de-CH" sz="1600">
                <a:cs typeface="Arial" charset="0"/>
              </a:rPr>
              <a:t>A load)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	I</a:t>
            </a:r>
            <a:r>
              <a:rPr lang="de-CH" sz="1600" baseline="-25000">
                <a:cs typeface="Arial" charset="0"/>
              </a:rPr>
              <a:t>proton </a:t>
            </a:r>
            <a:r>
              <a:rPr lang="de-CH" sz="1600">
                <a:cs typeface="Arial" charset="0"/>
              </a:rPr>
              <a:t>= 2.2 mA  for 2009, 2010 and 2011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•	sample: dc planes operated continuosly during 2009 - 2011 and each year at constant HV</a:t>
            </a:r>
          </a:p>
          <a:p>
            <a:endParaRPr lang="de-CH" sz="1400">
              <a:cs typeface="Arial" charset="0"/>
            </a:endParaRPr>
          </a:p>
          <a:p>
            <a:r>
              <a:rPr lang="de-CH" sz="1800">
                <a:cs typeface="Arial" charset="0"/>
              </a:rPr>
              <a:t>→  observation:</a:t>
            </a:r>
            <a:r>
              <a:rPr lang="de-CH" sz="1600">
                <a:cs typeface="Arial" charset="0"/>
              </a:rPr>
              <a:t>	I</a:t>
            </a:r>
            <a:r>
              <a:rPr lang="de-CH" sz="1600" baseline="-25000">
                <a:cs typeface="Arial" charset="0"/>
              </a:rPr>
              <a:t>anode</a:t>
            </a:r>
            <a:r>
              <a:rPr lang="de-CH" sz="1600">
                <a:cs typeface="Arial" charset="0"/>
              </a:rPr>
              <a:t>(t) in 2010 and 2011 shows small, but continuous degradation</a:t>
            </a:r>
          </a:p>
          <a:p>
            <a:r>
              <a:rPr lang="de-CH" sz="1600" i="1">
                <a:cs typeface="Arial" charset="0"/>
              </a:rPr>
              <a:t>	</a:t>
            </a:r>
            <a:r>
              <a:rPr lang="de-CH" sz="1400" i="1">
                <a:cs typeface="Arial" charset="0"/>
              </a:rPr>
              <a:t>								</a:t>
            </a:r>
            <a:r>
              <a:rPr lang="de-CH" sz="1400" i="1" u="sng">
                <a:cs typeface="Arial" charset="0"/>
              </a:rPr>
              <a:t>nevertheless:</a:t>
            </a:r>
            <a:r>
              <a:rPr lang="de-CH" sz="1400">
                <a:cs typeface="Arial" charset="0"/>
              </a:rPr>
              <a:t>	overall dc resolutions similar to previous year due to improved s</a:t>
            </a:r>
            <a:r>
              <a:rPr lang="de-CH" sz="2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/</a:t>
            </a:r>
            <a:r>
              <a:rPr lang="de-CH" sz="2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n ratio </a:t>
            </a:r>
          </a:p>
          <a:p>
            <a:r>
              <a:rPr lang="de-CH" sz="1400">
                <a:cs typeface="Arial" charset="0"/>
              </a:rPr>
              <a:t>															realised with HV power supplies (see analysis talk by Wataru Ootani)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→  hypothesis:	</a:t>
            </a:r>
            <a:r>
              <a:rPr lang="de-CH" sz="1600">
                <a:cs typeface="Arial" charset="0"/>
              </a:rPr>
              <a:t>less gas gain due to growing coating on anode wires</a:t>
            </a:r>
          </a:p>
        </p:txBody>
      </p:sp>
      <p:graphicFrame>
        <p:nvGraphicFramePr>
          <p:cNvPr id="1013764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779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65" name="Object 5"/>
          <p:cNvGraphicFramePr>
            <a:graphicFrameLocks noChangeAspect="1"/>
          </p:cNvGraphicFramePr>
          <p:nvPr/>
        </p:nvGraphicFramePr>
        <p:xfrm>
          <a:off x="1565275" y="2338388"/>
          <a:ext cx="22304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780" name="Equation" r:id="rId5" imgW="1485720" imgH="431640" progId="Equation.3">
                  <p:embed/>
                </p:oleObj>
              </mc:Choice>
              <mc:Fallback>
                <p:oleObj name="Equation" r:id="rId5" imgW="148572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2338388"/>
                        <a:ext cx="2230438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766" name="Object 6"/>
          <p:cNvGraphicFramePr>
            <a:graphicFrameLocks noChangeAspect="1"/>
          </p:cNvGraphicFramePr>
          <p:nvPr/>
        </p:nvGraphicFramePr>
        <p:xfrm>
          <a:off x="3963988" y="2944813"/>
          <a:ext cx="14478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781" name="Equation" r:id="rId7" imgW="965160" imgH="419040" progId="Equation.3">
                  <p:embed/>
                </p:oleObj>
              </mc:Choice>
              <mc:Fallback>
                <p:oleObj name="Equation" r:id="rId7" imgW="965160" imgH="4190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3988" y="2944813"/>
                        <a:ext cx="144780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767" name="Text Box 7"/>
          <p:cNvSpPr txBox="1">
            <a:spLocks noChangeArrowheads="1"/>
          </p:cNvSpPr>
          <p:nvPr/>
        </p:nvSpPr>
        <p:spPr bwMode="auto">
          <a:xfrm>
            <a:off x="8058150" y="1785938"/>
            <a:ext cx="81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= kT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p</a:t>
            </a:r>
            <a:endParaRPr lang="en-US" sz="1600">
              <a:cs typeface="Arial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dc01A in 2009, 2010 and 2011</a:t>
            </a:r>
          </a:p>
        </p:txBody>
      </p:sp>
      <p:pic>
        <p:nvPicPr>
          <p:cNvPr id="1014787" name="Picture 3" descr="I-dc01A-2010-timesc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2" t="12949"/>
          <a:stretch>
            <a:fillRect/>
          </a:stretch>
        </p:blipFill>
        <p:spPr bwMode="auto">
          <a:xfrm>
            <a:off x="1920875" y="1208088"/>
            <a:ext cx="3511550" cy="242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4788" name="Picture 4" descr="I-dc01A-2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0" y="1446213"/>
            <a:ext cx="1443038" cy="21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4789" name="Picture 5" descr="I-dc01A-2011-timesca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3676"/>
          <a:stretch>
            <a:fillRect/>
          </a:stretch>
        </p:blipFill>
        <p:spPr bwMode="auto">
          <a:xfrm>
            <a:off x="4614863" y="1957388"/>
            <a:ext cx="4144962" cy="162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4790" name="Picture 6" descr="Proton-Current-2010-timesca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9"/>
          <a:stretch>
            <a:fillRect/>
          </a:stretch>
        </p:blipFill>
        <p:spPr bwMode="auto">
          <a:xfrm>
            <a:off x="1120775" y="3954463"/>
            <a:ext cx="4451350" cy="24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4791" name="Picture 7" descr="Proton-Current-2011-timesca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t="6503"/>
          <a:stretch>
            <a:fillRect/>
          </a:stretch>
        </p:blipFill>
        <p:spPr bwMode="auto">
          <a:xfrm>
            <a:off x="4572000" y="3817938"/>
            <a:ext cx="4189413" cy="260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4793" name="Text Box 9"/>
          <p:cNvSpPr txBox="1">
            <a:spLocks noChangeArrowheads="1"/>
          </p:cNvSpPr>
          <p:nvPr/>
        </p:nvSpPr>
        <p:spPr bwMode="auto">
          <a:xfrm>
            <a:off x="2698750" y="3046413"/>
            <a:ext cx="758825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1840 V</a:t>
            </a:r>
          </a:p>
        </p:txBody>
      </p:sp>
      <p:sp>
        <p:nvSpPr>
          <p:cNvPr id="1014794" name="Text Box 10"/>
          <p:cNvSpPr txBox="1">
            <a:spLocks noChangeArrowheads="1"/>
          </p:cNvSpPr>
          <p:nvPr/>
        </p:nvSpPr>
        <p:spPr bwMode="auto">
          <a:xfrm>
            <a:off x="5935663" y="3040063"/>
            <a:ext cx="758825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1820 V</a:t>
            </a:r>
          </a:p>
        </p:txBody>
      </p:sp>
      <p:sp>
        <p:nvSpPr>
          <p:cNvPr id="1014795" name="Text Box 11"/>
          <p:cNvSpPr txBox="1">
            <a:spLocks noChangeArrowheads="1"/>
          </p:cNvSpPr>
          <p:nvPr/>
        </p:nvSpPr>
        <p:spPr bwMode="auto">
          <a:xfrm>
            <a:off x="5999163" y="801688"/>
            <a:ext cx="2859087" cy="60642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dc01A:	same module in </a:t>
            </a:r>
          </a:p>
          <a:p>
            <a:r>
              <a:rPr lang="de-CH" sz="1600"/>
              <a:t>				2009, 2010 and 2011</a:t>
            </a:r>
          </a:p>
        </p:txBody>
      </p:sp>
      <p:sp>
        <p:nvSpPr>
          <p:cNvPr id="1014796" name="Text Box 12"/>
          <p:cNvSpPr txBox="1">
            <a:spLocks noChangeArrowheads="1"/>
          </p:cNvSpPr>
          <p:nvPr/>
        </p:nvSpPr>
        <p:spPr bwMode="auto">
          <a:xfrm>
            <a:off x="2844800" y="1042988"/>
            <a:ext cx="590550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2010</a:t>
            </a:r>
          </a:p>
        </p:txBody>
      </p:sp>
      <p:sp>
        <p:nvSpPr>
          <p:cNvPr id="1014797" name="Text Box 13"/>
          <p:cNvSpPr txBox="1">
            <a:spLocks noChangeArrowheads="1"/>
          </p:cNvSpPr>
          <p:nvPr/>
        </p:nvSpPr>
        <p:spPr bwMode="auto">
          <a:xfrm>
            <a:off x="5003800" y="1042988"/>
            <a:ext cx="590550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2011</a:t>
            </a:r>
          </a:p>
        </p:txBody>
      </p:sp>
      <p:sp>
        <p:nvSpPr>
          <p:cNvPr id="1014798" name="Text Box 14"/>
          <p:cNvSpPr txBox="1">
            <a:spLocks noChangeArrowheads="1"/>
          </p:cNvSpPr>
          <p:nvPr/>
        </p:nvSpPr>
        <p:spPr bwMode="auto">
          <a:xfrm>
            <a:off x="982663" y="3043238"/>
            <a:ext cx="758825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1840 V</a:t>
            </a:r>
          </a:p>
        </p:txBody>
      </p:sp>
      <p:pic>
        <p:nvPicPr>
          <p:cNvPr id="1014799" name="Picture 15" descr="Proton-Current-200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90" t="-342" r="3958"/>
          <a:stretch>
            <a:fillRect/>
          </a:stretch>
        </p:blipFill>
        <p:spPr bwMode="auto">
          <a:xfrm>
            <a:off x="742950" y="3794125"/>
            <a:ext cx="1262063" cy="262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4800" name="Picture 16" descr="I-dc01A-2010-timesca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77"/>
          <a:stretch>
            <a:fillRect/>
          </a:stretch>
        </p:blipFill>
        <p:spPr bwMode="auto">
          <a:xfrm>
            <a:off x="293688" y="849313"/>
            <a:ext cx="423862" cy="278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4801" name="Text Box 17"/>
          <p:cNvSpPr txBox="1">
            <a:spLocks noChangeArrowheads="1"/>
          </p:cNvSpPr>
          <p:nvPr/>
        </p:nvSpPr>
        <p:spPr bwMode="auto">
          <a:xfrm>
            <a:off x="1003300" y="1042988"/>
            <a:ext cx="590550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2009</a:t>
            </a:r>
          </a:p>
        </p:txBody>
      </p:sp>
      <p:sp>
        <p:nvSpPr>
          <p:cNvPr id="1014802" name="Text Box 18"/>
          <p:cNvSpPr txBox="1">
            <a:spLocks noChangeArrowheads="1"/>
          </p:cNvSpPr>
          <p:nvPr/>
        </p:nvSpPr>
        <p:spPr bwMode="auto">
          <a:xfrm>
            <a:off x="1155700" y="5775325"/>
            <a:ext cx="569913" cy="317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I</a:t>
            </a:r>
            <a:r>
              <a:rPr lang="de-CH" sz="1400" baseline="-25000"/>
              <a:t>proton</a:t>
            </a:r>
          </a:p>
        </p:txBody>
      </p:sp>
      <p:sp>
        <p:nvSpPr>
          <p:cNvPr id="1014803" name="Line 19"/>
          <p:cNvSpPr>
            <a:spLocks noChangeShapeType="1"/>
          </p:cNvSpPr>
          <p:nvPr/>
        </p:nvSpPr>
        <p:spPr bwMode="auto">
          <a:xfrm>
            <a:off x="1992313" y="882650"/>
            <a:ext cx="0" cy="55435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4807" name="Rectangle 23"/>
          <p:cNvSpPr>
            <a:spLocks noChangeArrowheads="1"/>
          </p:cNvSpPr>
          <p:nvPr/>
        </p:nvSpPr>
        <p:spPr bwMode="auto">
          <a:xfrm>
            <a:off x="4602163" y="1993900"/>
            <a:ext cx="687387" cy="127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14792" name="Line 8"/>
          <p:cNvSpPr>
            <a:spLocks noChangeShapeType="1"/>
          </p:cNvSpPr>
          <p:nvPr/>
        </p:nvSpPr>
        <p:spPr bwMode="auto">
          <a:xfrm>
            <a:off x="4659313" y="895350"/>
            <a:ext cx="0" cy="541655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4805" name="Line 21"/>
          <p:cNvSpPr>
            <a:spLocks noChangeShapeType="1"/>
          </p:cNvSpPr>
          <p:nvPr/>
        </p:nvSpPr>
        <p:spPr bwMode="auto">
          <a:xfrm>
            <a:off x="4730750" y="1828800"/>
            <a:ext cx="0" cy="3238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arrow" w="sm" len="sm"/>
            <a:tailEnd type="arrow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014810" name="Group 26"/>
          <p:cNvGrpSpPr>
            <a:grpSpLocks/>
          </p:cNvGrpSpPr>
          <p:nvPr/>
        </p:nvGrpSpPr>
        <p:grpSpPr bwMode="auto">
          <a:xfrm>
            <a:off x="4749800" y="1828800"/>
            <a:ext cx="735013" cy="274638"/>
            <a:chOff x="3970" y="988"/>
            <a:chExt cx="463" cy="173"/>
          </a:xfrm>
        </p:grpSpPr>
        <p:sp>
          <p:nvSpPr>
            <p:cNvPr id="1014809" name="Rectangle 25"/>
            <p:cNvSpPr>
              <a:spLocks noChangeArrowheads="1"/>
            </p:cNvSpPr>
            <p:nvPr/>
          </p:nvSpPr>
          <p:spPr bwMode="auto">
            <a:xfrm>
              <a:off x="4004" y="1028"/>
              <a:ext cx="404" cy="10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14808" name="Text Box 24"/>
            <p:cNvSpPr txBox="1">
              <a:spLocks noChangeArrowheads="1"/>
            </p:cNvSpPr>
            <p:nvPr/>
          </p:nvSpPr>
          <p:spPr bwMode="auto">
            <a:xfrm>
              <a:off x="3970" y="988"/>
              <a:ext cx="463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1200">
                  <a:latin typeface="Symbol" charset="0"/>
                </a:rPr>
                <a:t>D</a:t>
              </a:r>
              <a:r>
                <a:rPr lang="de-CH" sz="1000"/>
                <a:t>V</a:t>
              </a:r>
              <a:r>
                <a:rPr lang="de-CH" sz="800"/>
                <a:t> </a:t>
              </a:r>
              <a:r>
                <a:rPr lang="de-CH" sz="1000"/>
                <a:t>=</a:t>
              </a:r>
              <a:r>
                <a:rPr lang="de-CH" sz="800"/>
                <a:t> </a:t>
              </a:r>
              <a:r>
                <a:rPr lang="de-CH" sz="1000"/>
                <a:t>20</a:t>
              </a:r>
              <a:r>
                <a:rPr lang="de-CH" sz="500"/>
                <a:t> </a:t>
              </a:r>
              <a:r>
                <a:rPr lang="de-CH" sz="1000"/>
                <a:t>V</a:t>
              </a:r>
              <a:endParaRPr lang="en-US" sz="1000"/>
            </a:p>
          </p:txBody>
        </p:sp>
      </p:grpSp>
      <p:sp>
        <p:nvSpPr>
          <p:cNvPr id="1014811" name="Line 27"/>
          <p:cNvSpPr>
            <a:spLocks noChangeShapeType="1"/>
          </p:cNvSpPr>
          <p:nvPr/>
        </p:nvSpPr>
        <p:spPr bwMode="auto">
          <a:xfrm>
            <a:off x="4762500" y="2120900"/>
            <a:ext cx="3530600" cy="20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4812" name="Line 28"/>
          <p:cNvSpPr>
            <a:spLocks noChangeShapeType="1"/>
          </p:cNvSpPr>
          <p:nvPr/>
        </p:nvSpPr>
        <p:spPr bwMode="auto">
          <a:xfrm>
            <a:off x="2454275" y="1679575"/>
            <a:ext cx="2163763" cy="1238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med"/>
            <a:tailEnd type="triangle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 Wires</a:t>
            </a:r>
          </a:p>
        </p:txBody>
      </p:sp>
      <p:sp>
        <p:nvSpPr>
          <p:cNvPr id="1012739" name="Text Box 3"/>
          <p:cNvSpPr txBox="1">
            <a:spLocks noChangeArrowheads="1"/>
          </p:cNvSpPr>
          <p:nvPr/>
        </p:nvSpPr>
        <p:spPr bwMode="auto">
          <a:xfrm>
            <a:off x="287338" y="771525"/>
            <a:ext cx="1909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chemeClr val="bg1"/>
                </a:solidFill>
              </a:rPr>
              <a:t>Ni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Cr (80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20)  25 </a:t>
            </a:r>
            <a:r>
              <a:rPr lang="de-CH" sz="1600" b="1">
                <a:solidFill>
                  <a:schemeClr val="bg1"/>
                </a:solidFill>
                <a:latin typeface="Symbol" charset="0"/>
              </a:rPr>
              <a:t>m</a:t>
            </a:r>
            <a:r>
              <a:rPr lang="de-CH" sz="1400" b="1">
                <a:solidFill>
                  <a:schemeClr val="bg1"/>
                </a:solidFill>
              </a:rPr>
              <a:t>m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012740" name="Text Box 4"/>
          <p:cNvSpPr txBox="1">
            <a:spLocks noChangeArrowheads="1"/>
          </p:cNvSpPr>
          <p:nvPr/>
        </p:nvSpPr>
        <p:spPr bwMode="auto">
          <a:xfrm>
            <a:off x="207963" y="6045200"/>
            <a:ext cx="2860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scanning electron microscope (SEM)</a:t>
            </a:r>
          </a:p>
          <a:p>
            <a:r>
              <a:rPr lang="de-CH" sz="1200"/>
              <a:t>S.Ritter (NES</a:t>
            </a:r>
            <a:r>
              <a:rPr lang="de-CH" sz="500"/>
              <a:t> </a:t>
            </a:r>
            <a:r>
              <a:rPr lang="de-CH" sz="1200"/>
              <a:t>/</a:t>
            </a:r>
            <a:r>
              <a:rPr lang="de-CH" sz="500"/>
              <a:t> </a:t>
            </a:r>
            <a:r>
              <a:rPr lang="de-CH" sz="1200"/>
              <a:t>LNM) </a:t>
            </a:r>
            <a:endParaRPr lang="en-US" sz="1200"/>
          </a:p>
        </p:txBody>
      </p:sp>
      <p:pic>
        <p:nvPicPr>
          <p:cNvPr id="1012741" name="Picture 5" descr="draht-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"/>
          <a:stretch>
            <a:fillRect/>
          </a:stretch>
        </p:blipFill>
        <p:spPr bwMode="auto">
          <a:xfrm>
            <a:off x="287338" y="836613"/>
            <a:ext cx="33655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2742" name="Text Box 6"/>
          <p:cNvSpPr txBox="1">
            <a:spLocks noChangeArrowheads="1"/>
          </p:cNvSpPr>
          <p:nvPr/>
        </p:nvSpPr>
        <p:spPr bwMode="auto">
          <a:xfrm>
            <a:off x="290513" y="854075"/>
            <a:ext cx="598487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new</a:t>
            </a:r>
            <a:endParaRPr lang="en-US" sz="1600" b="1"/>
          </a:p>
        </p:txBody>
      </p:sp>
      <p:pic>
        <p:nvPicPr>
          <p:cNvPr id="1012744" name="Picture 8" descr="draht-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1849438"/>
            <a:ext cx="3394075" cy="2497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2745" name="Text Box 9"/>
          <p:cNvSpPr txBox="1">
            <a:spLocks noChangeArrowheads="1"/>
          </p:cNvSpPr>
          <p:nvPr/>
        </p:nvSpPr>
        <p:spPr bwMode="auto">
          <a:xfrm>
            <a:off x="4129088" y="1863725"/>
            <a:ext cx="1225550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~3 months</a:t>
            </a:r>
            <a:endParaRPr lang="en-US" sz="1600" b="1"/>
          </a:p>
        </p:txBody>
      </p:sp>
      <p:pic>
        <p:nvPicPr>
          <p:cNvPr id="1012746" name="Picture 10" descr="draht0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2895600"/>
            <a:ext cx="3384550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2747" name="Text Box 11"/>
          <p:cNvSpPr txBox="1">
            <a:spLocks noChangeArrowheads="1"/>
          </p:cNvSpPr>
          <p:nvPr/>
        </p:nvSpPr>
        <p:spPr bwMode="auto">
          <a:xfrm>
            <a:off x="5856288" y="2905125"/>
            <a:ext cx="1225550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~6 months</a:t>
            </a:r>
            <a:endParaRPr lang="en-US" sz="1600" b="1"/>
          </a:p>
        </p:txBody>
      </p:sp>
      <p:sp>
        <p:nvSpPr>
          <p:cNvPr id="1012748" name="Text Box 12"/>
          <p:cNvSpPr txBox="1">
            <a:spLocks noChangeArrowheads="1"/>
          </p:cNvSpPr>
          <p:nvPr/>
        </p:nvSpPr>
        <p:spPr bwMode="auto">
          <a:xfrm>
            <a:off x="1798638" y="771525"/>
            <a:ext cx="1909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chemeClr val="bg1"/>
                </a:solidFill>
              </a:rPr>
              <a:t>Ni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Cr (80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20)  25 </a:t>
            </a:r>
            <a:r>
              <a:rPr lang="de-CH" sz="1600" b="1">
                <a:solidFill>
                  <a:schemeClr val="bg1"/>
                </a:solidFill>
                <a:latin typeface="Symbol" charset="0"/>
              </a:rPr>
              <a:t>m</a:t>
            </a:r>
            <a:r>
              <a:rPr lang="de-CH" sz="1400" b="1">
                <a:solidFill>
                  <a:schemeClr val="bg1"/>
                </a:solidFill>
              </a:rPr>
              <a:t>m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012749" name="Rectangle 13"/>
          <p:cNvSpPr>
            <a:spLocks noChangeArrowheads="1"/>
          </p:cNvSpPr>
          <p:nvPr/>
        </p:nvSpPr>
        <p:spPr bwMode="auto">
          <a:xfrm>
            <a:off x="2781300" y="2433638"/>
            <a:ext cx="135255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12750" name="Rectangle 14"/>
          <p:cNvSpPr>
            <a:spLocks noChangeArrowheads="1"/>
          </p:cNvSpPr>
          <p:nvPr/>
        </p:nvSpPr>
        <p:spPr bwMode="auto">
          <a:xfrm>
            <a:off x="5461000" y="3910013"/>
            <a:ext cx="3413125" cy="25161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de-CH" sz="9600" b="1">
              <a:solidFill>
                <a:srgbClr val="FF0000"/>
              </a:solidFill>
            </a:endParaRPr>
          </a:p>
        </p:txBody>
      </p:sp>
      <p:sp>
        <p:nvSpPr>
          <p:cNvPr id="1012751" name="Text Box 15"/>
          <p:cNvSpPr txBox="1">
            <a:spLocks noChangeArrowheads="1"/>
          </p:cNvSpPr>
          <p:nvPr/>
        </p:nvSpPr>
        <p:spPr bwMode="auto">
          <a:xfrm>
            <a:off x="7518400" y="3927475"/>
            <a:ext cx="1338263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~11 months</a:t>
            </a:r>
            <a:endParaRPr lang="en-US" sz="1600" b="1"/>
          </a:p>
        </p:txBody>
      </p:sp>
      <p:sp>
        <p:nvSpPr>
          <p:cNvPr id="1012752" name="Text Box 16"/>
          <p:cNvSpPr txBox="1">
            <a:spLocks noChangeArrowheads="1"/>
          </p:cNvSpPr>
          <p:nvPr/>
        </p:nvSpPr>
        <p:spPr bwMode="auto">
          <a:xfrm>
            <a:off x="5489575" y="3943350"/>
            <a:ext cx="2036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600"/>
              <a:t>2009</a:t>
            </a:r>
            <a:r>
              <a:rPr lang="de-CH" sz="800"/>
              <a:t> </a:t>
            </a:r>
            <a:r>
              <a:rPr lang="de-CH" sz="1600"/>
              <a:t>+</a:t>
            </a:r>
            <a:r>
              <a:rPr lang="de-CH" sz="800"/>
              <a:t> </a:t>
            </a:r>
            <a:r>
              <a:rPr lang="de-CH" sz="1600"/>
              <a:t>2010</a:t>
            </a:r>
            <a:r>
              <a:rPr lang="de-CH" sz="800"/>
              <a:t> </a:t>
            </a:r>
            <a:r>
              <a:rPr lang="de-CH" sz="1600"/>
              <a:t>+</a:t>
            </a:r>
            <a:r>
              <a:rPr lang="de-CH" sz="800"/>
              <a:t> </a:t>
            </a:r>
            <a:r>
              <a:rPr lang="de-CH" sz="1600"/>
              <a:t>2011</a:t>
            </a:r>
            <a:r>
              <a:rPr lang="de-CH" sz="800"/>
              <a:t> </a:t>
            </a:r>
            <a:r>
              <a:rPr lang="de-CH" sz="1600"/>
              <a:t>=</a:t>
            </a:r>
          </a:p>
        </p:txBody>
      </p:sp>
      <p:sp>
        <p:nvSpPr>
          <p:cNvPr id="1012758" name="Text Box 22"/>
          <p:cNvSpPr txBox="1">
            <a:spLocks noChangeArrowheads="1"/>
          </p:cNvSpPr>
          <p:nvPr/>
        </p:nvSpPr>
        <p:spPr bwMode="auto">
          <a:xfrm>
            <a:off x="4519613" y="774700"/>
            <a:ext cx="4491037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u="sng"/>
              <a:t>dc modules operated in 2009 + 2010 + 2011:</a:t>
            </a:r>
          </a:p>
          <a:p>
            <a:endParaRPr lang="de-CH" sz="500"/>
          </a:p>
          <a:p>
            <a:r>
              <a:rPr lang="de-CH" sz="1400"/>
              <a:t>	</a:t>
            </a:r>
            <a:r>
              <a:rPr lang="de-CH" sz="1400">
                <a:cs typeface="Arial" charset="0"/>
              </a:rPr>
              <a:t>• </a:t>
            </a:r>
            <a:r>
              <a:rPr lang="de-CH" sz="1400"/>
              <a:t>still mounted:	dc00, dc01, dc02, dc03, dc10, dc15 </a:t>
            </a:r>
          </a:p>
          <a:p>
            <a:endParaRPr lang="de-CH" sz="300"/>
          </a:p>
          <a:p>
            <a:r>
              <a:rPr lang="de-CH" sz="1400"/>
              <a:t>	</a:t>
            </a:r>
            <a:r>
              <a:rPr lang="de-CH" sz="1400">
                <a:cs typeface="Arial" charset="0"/>
              </a:rPr>
              <a:t>• </a:t>
            </a:r>
            <a:r>
              <a:rPr lang="de-CH" sz="1400"/>
              <a:t>dismounted, but ok in lab :	dc13</a:t>
            </a:r>
            <a:endParaRPr lang="en-US" sz="1400"/>
          </a:p>
        </p:txBody>
      </p:sp>
      <p:sp>
        <p:nvSpPr>
          <p:cNvPr id="1012759" name="Text Box 23"/>
          <p:cNvSpPr txBox="1">
            <a:spLocks noChangeArrowheads="1"/>
          </p:cNvSpPr>
          <p:nvPr/>
        </p:nvSpPr>
        <p:spPr bwMode="auto">
          <a:xfrm>
            <a:off x="6788150" y="4627563"/>
            <a:ext cx="7429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7200" b="1">
                <a:solidFill>
                  <a:srgbClr val="FF0000"/>
                </a:solidFill>
              </a:rPr>
              <a:t>?</a:t>
            </a:r>
            <a:endParaRPr lang="en-US" sz="7200" b="1">
              <a:solidFill>
                <a:srgbClr val="FF0000"/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1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275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Anode Wires</a:t>
            </a:r>
          </a:p>
        </p:txBody>
      </p:sp>
      <p:pic>
        <p:nvPicPr>
          <p:cNvPr id="1071107" name="Picture 3" descr="draht0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3419475"/>
            <a:ext cx="3384550" cy="249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108" name="Picture 4" descr="draht-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"/>
          <a:stretch>
            <a:fillRect/>
          </a:stretch>
        </p:blipFill>
        <p:spPr bwMode="auto">
          <a:xfrm>
            <a:off x="287338" y="836613"/>
            <a:ext cx="3365500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0" name="Text Box 6"/>
          <p:cNvSpPr txBox="1">
            <a:spLocks noChangeArrowheads="1"/>
          </p:cNvSpPr>
          <p:nvPr/>
        </p:nvSpPr>
        <p:spPr bwMode="auto">
          <a:xfrm>
            <a:off x="190500" y="6057900"/>
            <a:ext cx="619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/>
              <a:t>scanning electron microscope (SEM) + energy-dispersed x-ray spectroscopy (EDX)</a:t>
            </a:r>
          </a:p>
          <a:p>
            <a:r>
              <a:rPr lang="de-CH" sz="1200"/>
              <a:t>S.Ritter (NES</a:t>
            </a:r>
            <a:r>
              <a:rPr lang="de-CH" sz="500"/>
              <a:t> </a:t>
            </a:r>
            <a:r>
              <a:rPr lang="de-CH" sz="1200"/>
              <a:t>/</a:t>
            </a:r>
            <a:r>
              <a:rPr lang="de-CH" sz="500"/>
              <a:t> </a:t>
            </a:r>
            <a:r>
              <a:rPr lang="de-CH" sz="1200"/>
              <a:t>LNM) </a:t>
            </a:r>
            <a:endParaRPr lang="en-US" sz="1200"/>
          </a:p>
        </p:txBody>
      </p:sp>
      <p:pic>
        <p:nvPicPr>
          <p:cNvPr id="1071111" name="Picture 7" descr="draht-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3419475"/>
            <a:ext cx="3760788" cy="24907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112" name="Picture 8" descr="draht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50" y="836613"/>
            <a:ext cx="3760788" cy="2489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1113" name="Text Box 9"/>
          <p:cNvSpPr txBox="1">
            <a:spLocks noChangeArrowheads="1"/>
          </p:cNvSpPr>
          <p:nvPr/>
        </p:nvSpPr>
        <p:spPr bwMode="auto">
          <a:xfrm>
            <a:off x="5499100" y="985838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Ni</a:t>
            </a:r>
            <a:endParaRPr lang="en-US" sz="1400"/>
          </a:p>
        </p:txBody>
      </p:sp>
      <p:sp>
        <p:nvSpPr>
          <p:cNvPr id="1071114" name="Text Box 10"/>
          <p:cNvSpPr txBox="1">
            <a:spLocks noChangeArrowheads="1"/>
          </p:cNvSpPr>
          <p:nvPr/>
        </p:nvSpPr>
        <p:spPr bwMode="auto">
          <a:xfrm>
            <a:off x="5086350" y="1473200"/>
            <a:ext cx="4302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(C)</a:t>
            </a:r>
            <a:endParaRPr lang="en-US" sz="1400"/>
          </a:p>
        </p:txBody>
      </p:sp>
      <p:sp>
        <p:nvSpPr>
          <p:cNvPr id="1071115" name="Text Box 11"/>
          <p:cNvSpPr txBox="1">
            <a:spLocks noChangeArrowheads="1"/>
          </p:cNvSpPr>
          <p:nvPr/>
        </p:nvSpPr>
        <p:spPr bwMode="auto">
          <a:xfrm>
            <a:off x="5260975" y="1293813"/>
            <a:ext cx="371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Cr</a:t>
            </a:r>
            <a:endParaRPr lang="en-US" sz="1400"/>
          </a:p>
        </p:txBody>
      </p:sp>
      <p:sp>
        <p:nvSpPr>
          <p:cNvPr id="1071116" name="Text Box 12"/>
          <p:cNvSpPr txBox="1">
            <a:spLocks noChangeArrowheads="1"/>
          </p:cNvSpPr>
          <p:nvPr/>
        </p:nvSpPr>
        <p:spPr bwMode="auto">
          <a:xfrm>
            <a:off x="5724525" y="1695450"/>
            <a:ext cx="342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Si</a:t>
            </a:r>
            <a:endParaRPr lang="en-US" sz="1400"/>
          </a:p>
        </p:txBody>
      </p:sp>
      <p:sp>
        <p:nvSpPr>
          <p:cNvPr id="1071117" name="Text Box 13"/>
          <p:cNvSpPr txBox="1">
            <a:spLocks noChangeArrowheads="1"/>
          </p:cNvSpPr>
          <p:nvPr/>
        </p:nvSpPr>
        <p:spPr bwMode="auto">
          <a:xfrm>
            <a:off x="7151688" y="1685925"/>
            <a:ext cx="371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Cr</a:t>
            </a:r>
            <a:endParaRPr lang="en-US" sz="1400"/>
          </a:p>
        </p:txBody>
      </p:sp>
      <p:sp>
        <p:nvSpPr>
          <p:cNvPr id="1071118" name="Text Box 14"/>
          <p:cNvSpPr txBox="1">
            <a:spLocks noChangeArrowheads="1"/>
          </p:cNvSpPr>
          <p:nvPr/>
        </p:nvSpPr>
        <p:spPr bwMode="auto">
          <a:xfrm>
            <a:off x="7969250" y="1676400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Ni</a:t>
            </a:r>
            <a:endParaRPr lang="en-US" sz="1400"/>
          </a:p>
        </p:txBody>
      </p:sp>
      <p:sp>
        <p:nvSpPr>
          <p:cNvPr id="1071119" name="Text Box 15"/>
          <p:cNvSpPr txBox="1">
            <a:spLocks noChangeArrowheads="1"/>
          </p:cNvSpPr>
          <p:nvPr/>
        </p:nvSpPr>
        <p:spPr bwMode="auto">
          <a:xfrm>
            <a:off x="5257800" y="1720850"/>
            <a:ext cx="322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O</a:t>
            </a:r>
            <a:endParaRPr lang="en-US" sz="1400"/>
          </a:p>
        </p:txBody>
      </p:sp>
      <p:sp>
        <p:nvSpPr>
          <p:cNvPr id="1071120" name="Text Box 16"/>
          <p:cNvSpPr txBox="1">
            <a:spLocks noChangeArrowheads="1"/>
          </p:cNvSpPr>
          <p:nvPr/>
        </p:nvSpPr>
        <p:spPr bwMode="auto">
          <a:xfrm>
            <a:off x="5499100" y="4491038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Ni</a:t>
            </a:r>
            <a:endParaRPr lang="en-US" sz="1400"/>
          </a:p>
        </p:txBody>
      </p:sp>
      <p:sp>
        <p:nvSpPr>
          <p:cNvPr id="1071121" name="Text Box 17"/>
          <p:cNvSpPr txBox="1">
            <a:spLocks noChangeArrowheads="1"/>
          </p:cNvSpPr>
          <p:nvPr/>
        </p:nvSpPr>
        <p:spPr bwMode="auto">
          <a:xfrm>
            <a:off x="5257800" y="35179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C</a:t>
            </a:r>
            <a:endParaRPr lang="en-US" sz="1400"/>
          </a:p>
        </p:txBody>
      </p:sp>
      <p:sp>
        <p:nvSpPr>
          <p:cNvPr id="1071122" name="Text Box 18"/>
          <p:cNvSpPr txBox="1">
            <a:spLocks noChangeArrowheads="1"/>
          </p:cNvSpPr>
          <p:nvPr/>
        </p:nvSpPr>
        <p:spPr bwMode="auto">
          <a:xfrm>
            <a:off x="5324475" y="3975100"/>
            <a:ext cx="371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Cr</a:t>
            </a:r>
            <a:endParaRPr lang="en-US" sz="1400"/>
          </a:p>
        </p:txBody>
      </p:sp>
      <p:sp>
        <p:nvSpPr>
          <p:cNvPr id="1071123" name="Text Box 19"/>
          <p:cNvSpPr txBox="1">
            <a:spLocks noChangeArrowheads="1"/>
          </p:cNvSpPr>
          <p:nvPr/>
        </p:nvSpPr>
        <p:spPr bwMode="auto">
          <a:xfrm>
            <a:off x="5864225" y="4497388"/>
            <a:ext cx="342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Si</a:t>
            </a:r>
            <a:endParaRPr lang="en-US" sz="1400"/>
          </a:p>
        </p:txBody>
      </p:sp>
      <p:sp>
        <p:nvSpPr>
          <p:cNvPr id="1071124" name="Text Box 20"/>
          <p:cNvSpPr txBox="1">
            <a:spLocks noChangeArrowheads="1"/>
          </p:cNvSpPr>
          <p:nvPr/>
        </p:nvSpPr>
        <p:spPr bwMode="auto">
          <a:xfrm>
            <a:off x="7158038" y="4314825"/>
            <a:ext cx="3714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Cr</a:t>
            </a:r>
            <a:endParaRPr lang="en-US" sz="1400"/>
          </a:p>
        </p:txBody>
      </p:sp>
      <p:sp>
        <p:nvSpPr>
          <p:cNvPr id="1071125" name="Text Box 21"/>
          <p:cNvSpPr txBox="1">
            <a:spLocks noChangeArrowheads="1"/>
          </p:cNvSpPr>
          <p:nvPr/>
        </p:nvSpPr>
        <p:spPr bwMode="auto">
          <a:xfrm>
            <a:off x="7975600" y="4305300"/>
            <a:ext cx="352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Ni</a:t>
            </a:r>
            <a:endParaRPr lang="en-US" sz="1400"/>
          </a:p>
        </p:txBody>
      </p:sp>
      <p:sp>
        <p:nvSpPr>
          <p:cNvPr id="1071126" name="Text Box 22"/>
          <p:cNvSpPr txBox="1">
            <a:spLocks noChangeArrowheads="1"/>
          </p:cNvSpPr>
          <p:nvPr/>
        </p:nvSpPr>
        <p:spPr bwMode="auto">
          <a:xfrm>
            <a:off x="5257800" y="4165600"/>
            <a:ext cx="322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/>
              <a:t>O</a:t>
            </a:r>
            <a:endParaRPr lang="en-US" sz="1400"/>
          </a:p>
        </p:txBody>
      </p:sp>
      <p:sp>
        <p:nvSpPr>
          <p:cNvPr id="1071127" name="Text Box 23"/>
          <p:cNvSpPr txBox="1">
            <a:spLocks noChangeArrowheads="1"/>
          </p:cNvSpPr>
          <p:nvPr/>
        </p:nvSpPr>
        <p:spPr bwMode="auto">
          <a:xfrm>
            <a:off x="3706813" y="938213"/>
            <a:ext cx="1354137" cy="167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500" u="sng"/>
              <a:t>data sheet:</a:t>
            </a:r>
          </a:p>
          <a:p>
            <a:endParaRPr lang="de-CH" sz="200"/>
          </a:p>
          <a:p>
            <a:r>
              <a:rPr lang="de-CH" sz="1500"/>
              <a:t>Ni		balance 	</a:t>
            </a:r>
          </a:p>
          <a:p>
            <a:r>
              <a:rPr lang="de-CH" sz="1500"/>
              <a:t>Cr 	18 - 20</a:t>
            </a:r>
            <a:r>
              <a:rPr lang="de-CH" sz="500"/>
              <a:t> </a:t>
            </a:r>
            <a:r>
              <a:rPr lang="de-CH" sz="1500"/>
              <a:t>%</a:t>
            </a:r>
          </a:p>
          <a:p>
            <a:r>
              <a:rPr lang="de-CH" sz="1500"/>
              <a:t>Si	 	1.5</a:t>
            </a:r>
            <a:r>
              <a:rPr lang="de-CH" sz="500"/>
              <a:t> </a:t>
            </a:r>
            <a:r>
              <a:rPr lang="de-CH" sz="1500"/>
              <a:t>%</a:t>
            </a:r>
          </a:p>
          <a:p>
            <a:r>
              <a:rPr lang="de-CH" sz="1400"/>
              <a:t>Al	 	1000</a:t>
            </a:r>
            <a:r>
              <a:rPr lang="de-CH" sz="500"/>
              <a:t> </a:t>
            </a:r>
            <a:r>
              <a:rPr lang="de-CH" sz="1400"/>
              <a:t>ppm</a:t>
            </a:r>
          </a:p>
          <a:p>
            <a:r>
              <a:rPr lang="de-CH" sz="1400"/>
              <a:t>Fe 	2000</a:t>
            </a:r>
            <a:r>
              <a:rPr lang="de-CH" sz="500"/>
              <a:t> </a:t>
            </a:r>
            <a:r>
              <a:rPr lang="de-CH" sz="1400"/>
              <a:t>ppm </a:t>
            </a:r>
          </a:p>
          <a:p>
            <a:r>
              <a:rPr lang="de-CH" sz="1400"/>
              <a:t>Mn 	2000</a:t>
            </a:r>
            <a:r>
              <a:rPr lang="de-CH" sz="500"/>
              <a:t> </a:t>
            </a:r>
            <a:r>
              <a:rPr lang="de-CH" sz="1400"/>
              <a:t>ppm</a:t>
            </a:r>
          </a:p>
        </p:txBody>
      </p:sp>
      <p:sp>
        <p:nvSpPr>
          <p:cNvPr id="1071128" name="Oval 24"/>
          <p:cNvSpPr>
            <a:spLocks noChangeArrowheads="1"/>
          </p:cNvSpPr>
          <p:nvPr/>
        </p:nvSpPr>
        <p:spPr bwMode="auto">
          <a:xfrm>
            <a:off x="5116513" y="3516313"/>
            <a:ext cx="536575" cy="28733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71131" name="Text Box 27"/>
          <p:cNvSpPr txBox="1">
            <a:spLocks noChangeArrowheads="1"/>
          </p:cNvSpPr>
          <p:nvPr/>
        </p:nvSpPr>
        <p:spPr bwMode="auto">
          <a:xfrm>
            <a:off x="290513" y="854075"/>
            <a:ext cx="598487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new</a:t>
            </a:r>
            <a:endParaRPr lang="en-US" sz="1600" b="1"/>
          </a:p>
        </p:txBody>
      </p:sp>
      <p:sp>
        <p:nvSpPr>
          <p:cNvPr id="1071132" name="Text Box 28"/>
          <p:cNvSpPr txBox="1">
            <a:spLocks noChangeArrowheads="1"/>
          </p:cNvSpPr>
          <p:nvPr/>
        </p:nvSpPr>
        <p:spPr bwMode="auto">
          <a:xfrm>
            <a:off x="1798638" y="771525"/>
            <a:ext cx="19097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 b="1">
                <a:solidFill>
                  <a:schemeClr val="bg1"/>
                </a:solidFill>
              </a:rPr>
              <a:t>Ni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Cr (80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/</a:t>
            </a:r>
            <a:r>
              <a:rPr lang="de-CH" sz="500" b="1">
                <a:solidFill>
                  <a:schemeClr val="bg1"/>
                </a:solidFill>
              </a:rPr>
              <a:t> </a:t>
            </a:r>
            <a:r>
              <a:rPr lang="de-CH" sz="1400" b="1">
                <a:solidFill>
                  <a:schemeClr val="bg1"/>
                </a:solidFill>
              </a:rPr>
              <a:t>20)  25 </a:t>
            </a:r>
            <a:r>
              <a:rPr lang="de-CH" sz="1600" b="1">
                <a:solidFill>
                  <a:schemeClr val="bg1"/>
                </a:solidFill>
                <a:latin typeface="Symbol" charset="0"/>
              </a:rPr>
              <a:t>m</a:t>
            </a:r>
            <a:r>
              <a:rPr lang="de-CH" sz="1400" b="1">
                <a:solidFill>
                  <a:schemeClr val="bg1"/>
                </a:solidFill>
              </a:rPr>
              <a:t>m</a:t>
            </a:r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071133" name="Text Box 29"/>
          <p:cNvSpPr txBox="1">
            <a:spLocks noChangeArrowheads="1"/>
          </p:cNvSpPr>
          <p:nvPr/>
        </p:nvSpPr>
        <p:spPr bwMode="auto">
          <a:xfrm>
            <a:off x="280988" y="3425825"/>
            <a:ext cx="1225550" cy="355600"/>
          </a:xfrm>
          <a:prstGeom prst="rect">
            <a:avLst/>
          </a:prstGeom>
          <a:solidFill>
            <a:schemeClr val="bg1">
              <a:alpha val="80000"/>
            </a:schemeClr>
          </a:solidFill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b="1"/>
              <a:t>~6 months</a:t>
            </a:r>
            <a:endParaRPr lang="en-US" sz="1600" b="1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7555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•	observations							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															→ limitation due to HV</a:t>
            </a:r>
            <a:r>
              <a:rPr lang="de-CH" sz="2000" baseline="-25000">
                <a:cs typeface="Arial" charset="0"/>
              </a:rPr>
              <a:t>max</a:t>
            </a:r>
            <a:r>
              <a:rPr lang="de-CH" sz="2000">
                <a:cs typeface="Arial" charset="0"/>
              </a:rPr>
              <a:t> or Q</a:t>
            </a:r>
            <a:r>
              <a:rPr lang="de-CH" sz="2000" baseline="-25000">
                <a:cs typeface="Arial" charset="0"/>
              </a:rPr>
              <a:t>max</a:t>
            </a:r>
            <a:r>
              <a:rPr lang="de-CH" sz="1000">
                <a:cs typeface="Arial" charset="0"/>
              </a:rPr>
              <a:t> </a:t>
            </a:r>
            <a:r>
              <a:rPr lang="de-CH" sz="2000">
                <a:cs typeface="Arial" charset="0"/>
              </a:rPr>
              <a:t>?</a:t>
            </a:r>
          </a:p>
          <a:p>
            <a:endParaRPr lang="de-CH" sz="2000"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8882" name="Object 2"/>
          <p:cNvGraphicFramePr>
            <a:graphicFrameLocks noChangeAspect="1"/>
          </p:cNvGraphicFramePr>
          <p:nvPr/>
        </p:nvGraphicFramePr>
        <p:xfrm>
          <a:off x="1306513" y="2840038"/>
          <a:ext cx="6037262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8898" name="Chart" r:id="rId3" imgW="4905375" imgH="3000375" progId="Excel.Chart.8">
                  <p:embed/>
                </p:oleObj>
              </mc:Choice>
              <mc:Fallback>
                <p:oleObj name="Chart" r:id="rId3" imgW="4905375" imgH="3000375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513" y="2840038"/>
                        <a:ext cx="6037262" cy="369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8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Gas Gain</a:t>
            </a:r>
          </a:p>
        </p:txBody>
      </p:sp>
      <p:sp>
        <p:nvSpPr>
          <p:cNvPr id="1018884" name="Rectangle 4"/>
          <p:cNvSpPr>
            <a:spLocks noChangeArrowheads="1"/>
          </p:cNvSpPr>
          <p:nvPr/>
        </p:nvSpPr>
        <p:spPr bwMode="auto">
          <a:xfrm>
            <a:off x="1355725" y="2908300"/>
            <a:ext cx="5911850" cy="355600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18885" name="Rectangle 5"/>
          <p:cNvSpPr>
            <a:spLocks noChangeArrowheads="1"/>
          </p:cNvSpPr>
          <p:nvPr/>
        </p:nvSpPr>
        <p:spPr bwMode="auto">
          <a:xfrm>
            <a:off x="1612900" y="6062663"/>
            <a:ext cx="5718175" cy="271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600"/>
          </a:p>
        </p:txBody>
      </p:sp>
      <p:sp>
        <p:nvSpPr>
          <p:cNvPr id="1018886" name="Text Box 6"/>
          <p:cNvSpPr txBox="1">
            <a:spLocks noChangeArrowheads="1"/>
          </p:cNvSpPr>
          <p:nvPr/>
        </p:nvSpPr>
        <p:spPr bwMode="auto">
          <a:xfrm>
            <a:off x="2262188" y="5962650"/>
            <a:ext cx="5575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1600 					1700						1800						1900		  		</a:t>
            </a:r>
            <a:r>
              <a:rPr lang="de-CH" sz="1600"/>
              <a:t>HV [V] </a:t>
            </a:r>
            <a:endParaRPr lang="en-US" sz="1600"/>
          </a:p>
        </p:txBody>
      </p:sp>
      <p:sp>
        <p:nvSpPr>
          <p:cNvPr id="1018887" name="Text Box 7"/>
          <p:cNvSpPr txBox="1">
            <a:spLocks noChangeArrowheads="1"/>
          </p:cNvSpPr>
          <p:nvPr/>
        </p:nvSpPr>
        <p:spPr bwMode="auto">
          <a:xfrm>
            <a:off x="147638" y="2997200"/>
            <a:ext cx="1525587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600"/>
              <a:t>gas gain</a:t>
            </a:r>
          </a:p>
          <a:p>
            <a:pPr algn="ctr"/>
            <a:r>
              <a:rPr lang="de-CH" sz="1400"/>
              <a:t>[arbitrary unit]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avalanche size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~total charge</a:t>
            </a:r>
          </a:p>
          <a:p>
            <a:pPr algn="ctr"/>
            <a:r>
              <a:rPr lang="de-CH" sz="1400"/>
              <a:t>(Q=n</a:t>
            </a:r>
            <a:r>
              <a:rPr lang="de-CH" sz="1400" baseline="-25000"/>
              <a:t>0</a:t>
            </a:r>
            <a:r>
              <a:rPr lang="de-CH" sz="1400"/>
              <a:t>A)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~signal size  </a:t>
            </a:r>
            <a:endParaRPr lang="en-US" sz="1600"/>
          </a:p>
        </p:txBody>
      </p:sp>
      <p:sp>
        <p:nvSpPr>
          <p:cNvPr id="1018889" name="Line 9"/>
          <p:cNvSpPr>
            <a:spLocks noChangeShapeType="1"/>
          </p:cNvSpPr>
          <p:nvPr/>
        </p:nvSpPr>
        <p:spPr bwMode="auto">
          <a:xfrm flipH="1">
            <a:off x="6567488" y="2773363"/>
            <a:ext cx="103187" cy="34607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8890" name="Line 10"/>
          <p:cNvSpPr>
            <a:spLocks noChangeShapeType="1"/>
          </p:cNvSpPr>
          <p:nvPr/>
        </p:nvSpPr>
        <p:spPr bwMode="auto">
          <a:xfrm>
            <a:off x="4932363" y="2717800"/>
            <a:ext cx="231775" cy="427038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18892" name="Text Box 12"/>
          <p:cNvSpPr txBox="1">
            <a:spLocks noChangeArrowheads="1"/>
          </p:cNvSpPr>
          <p:nvPr/>
        </p:nvSpPr>
        <p:spPr bwMode="auto">
          <a:xfrm>
            <a:off x="2471738" y="1814513"/>
            <a:ext cx="6497637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u="sng"/>
              <a:t>higher gas gain regime</a:t>
            </a:r>
            <a:r>
              <a:rPr lang="de-CH" sz="1600"/>
              <a:t>								</a:t>
            </a:r>
            <a:r>
              <a:rPr lang="de-CH" sz="1600" u="sng"/>
              <a:t>smaller gas gain regime</a:t>
            </a:r>
          </a:p>
          <a:p>
            <a:endParaRPr lang="de-CH" sz="5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</a:t>
            </a:r>
            <a:r>
              <a:rPr lang="de-CH" sz="1600"/>
              <a:t>thin anode wire, e.g. 20</a:t>
            </a:r>
            <a:r>
              <a:rPr lang="de-CH" sz="800"/>
              <a:t> </a:t>
            </a:r>
            <a:r>
              <a:rPr lang="de-CH" sz="1800">
                <a:latin typeface="Symbol" charset="0"/>
              </a:rPr>
              <a:t>m</a:t>
            </a:r>
            <a:r>
              <a:rPr lang="de-CH" sz="1600"/>
              <a:t>m 					</a:t>
            </a:r>
            <a:r>
              <a:rPr lang="de-CH" sz="1600">
                <a:cs typeface="Arial" charset="0"/>
              </a:rPr>
              <a:t>• </a:t>
            </a:r>
            <a:r>
              <a:rPr lang="de-CH" sz="1600"/>
              <a:t>thick anode wire, e.g. 25</a:t>
            </a:r>
            <a:r>
              <a:rPr lang="de-CH" sz="800"/>
              <a:t> </a:t>
            </a:r>
            <a:r>
              <a:rPr lang="de-CH" sz="1800">
                <a:latin typeface="Symbol" charset="0"/>
              </a:rPr>
              <a:t>m</a:t>
            </a:r>
            <a:r>
              <a:rPr lang="de-CH" sz="1600"/>
              <a:t>m</a:t>
            </a:r>
          </a:p>
          <a:p>
            <a:endParaRPr lang="de-CH" sz="3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He/C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70/30												• He/C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50/50</a:t>
            </a:r>
          </a:p>
        </p:txBody>
      </p:sp>
      <p:sp>
        <p:nvSpPr>
          <p:cNvPr id="1018893" name="Text Box 13"/>
          <p:cNvSpPr txBox="1">
            <a:spLocks noChangeArrowheads="1"/>
          </p:cNvSpPr>
          <p:nvPr/>
        </p:nvSpPr>
        <p:spPr bwMode="auto">
          <a:xfrm>
            <a:off x="249238" y="866775"/>
            <a:ext cx="6888162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cs typeface="Arial" charset="0"/>
              </a:rPr>
              <a:t>→ questions: </a:t>
            </a:r>
            <a:r>
              <a:rPr lang="en-US" sz="1600">
                <a:cs typeface="Arial" charset="0"/>
              </a:rPr>
              <a:t>			• What are the limitations? </a:t>
            </a:r>
          </a:p>
          <a:p>
            <a:endParaRPr lang="en-US" sz="300">
              <a:cs typeface="Arial" charset="0"/>
            </a:endParaRPr>
          </a:p>
          <a:p>
            <a:r>
              <a:rPr lang="en-US" sz="1600">
                <a:cs typeface="Arial" charset="0"/>
              </a:rPr>
              <a:t>										• Can we gain by choosing </a:t>
            </a:r>
            <a:r>
              <a:rPr lang="ja-JP" altLang="en-US" sz="1600">
                <a:latin typeface="Arial"/>
                <a:cs typeface="Arial" charset="0"/>
              </a:rPr>
              <a:t>“</a:t>
            </a:r>
            <a:r>
              <a:rPr lang="en-US" sz="1600">
                <a:cs typeface="Arial" charset="0"/>
              </a:rPr>
              <a:t>high gas gain conditions</a:t>
            </a:r>
            <a:r>
              <a:rPr lang="ja-JP" altLang="en-US" sz="1600">
                <a:latin typeface="Arial"/>
                <a:cs typeface="Arial" charset="0"/>
              </a:rPr>
              <a:t>”</a:t>
            </a:r>
            <a:r>
              <a:rPr lang="en-US" sz="1600">
                <a:cs typeface="Arial" charset="0"/>
              </a:rPr>
              <a:t>?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314" name="Object 2"/>
          <p:cNvGraphicFramePr>
            <a:graphicFrameLocks noChangeAspect="1"/>
          </p:cNvGraphicFramePr>
          <p:nvPr/>
        </p:nvGraphicFramePr>
        <p:xfrm>
          <a:off x="1306513" y="2840038"/>
          <a:ext cx="6037262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36" name="Chart" r:id="rId3" imgW="4905375" imgH="3000375" progId="Excel.Chart.8">
                  <p:embed/>
                </p:oleObj>
              </mc:Choice>
              <mc:Fallback>
                <p:oleObj name="Chart" r:id="rId3" imgW="4905375" imgH="3000375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513" y="2840038"/>
                        <a:ext cx="6037262" cy="369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3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Gas Gain vs HV</a:t>
            </a:r>
            <a:r>
              <a:rPr lang="de-CH" b="1" baseline="-25000">
                <a:sym typeface="Symbol" charset="0"/>
              </a:rPr>
              <a:t>max</a:t>
            </a:r>
          </a:p>
        </p:txBody>
      </p:sp>
      <p:sp>
        <p:nvSpPr>
          <p:cNvPr id="1037316" name="Rectangle 4"/>
          <p:cNvSpPr>
            <a:spLocks noChangeArrowheads="1"/>
          </p:cNvSpPr>
          <p:nvPr/>
        </p:nvSpPr>
        <p:spPr bwMode="auto">
          <a:xfrm>
            <a:off x="1355725" y="2908300"/>
            <a:ext cx="5911850" cy="355600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7317" name="Rectangle 5"/>
          <p:cNvSpPr>
            <a:spLocks noChangeArrowheads="1"/>
          </p:cNvSpPr>
          <p:nvPr/>
        </p:nvSpPr>
        <p:spPr bwMode="auto">
          <a:xfrm>
            <a:off x="1612900" y="6062663"/>
            <a:ext cx="5718175" cy="271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600"/>
          </a:p>
        </p:txBody>
      </p:sp>
      <p:sp>
        <p:nvSpPr>
          <p:cNvPr id="1037318" name="Text Box 6"/>
          <p:cNvSpPr txBox="1">
            <a:spLocks noChangeArrowheads="1"/>
          </p:cNvSpPr>
          <p:nvPr/>
        </p:nvSpPr>
        <p:spPr bwMode="auto">
          <a:xfrm>
            <a:off x="2262188" y="5962650"/>
            <a:ext cx="5575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1600 					1700						1800						1900		  		</a:t>
            </a:r>
            <a:r>
              <a:rPr lang="de-CH" sz="1600"/>
              <a:t>HV [V] </a:t>
            </a:r>
            <a:endParaRPr lang="en-US" sz="1600"/>
          </a:p>
        </p:txBody>
      </p:sp>
      <p:sp>
        <p:nvSpPr>
          <p:cNvPr id="1037319" name="Text Box 7"/>
          <p:cNvSpPr txBox="1">
            <a:spLocks noChangeArrowheads="1"/>
          </p:cNvSpPr>
          <p:nvPr/>
        </p:nvSpPr>
        <p:spPr bwMode="auto">
          <a:xfrm>
            <a:off x="147638" y="2997200"/>
            <a:ext cx="1525587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600"/>
              <a:t>gas gain</a:t>
            </a:r>
          </a:p>
          <a:p>
            <a:pPr algn="ctr"/>
            <a:r>
              <a:rPr lang="de-CH" sz="1400"/>
              <a:t>[arbitrary unit]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avalanche size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~total charge</a:t>
            </a:r>
          </a:p>
          <a:p>
            <a:pPr algn="ctr"/>
            <a:r>
              <a:rPr lang="de-CH" sz="1400"/>
              <a:t>(Q=n</a:t>
            </a:r>
            <a:r>
              <a:rPr lang="de-CH" sz="1400" baseline="-25000"/>
              <a:t>0</a:t>
            </a:r>
            <a:r>
              <a:rPr lang="de-CH" sz="1400"/>
              <a:t>A)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~signal size  </a:t>
            </a:r>
            <a:endParaRPr lang="en-US" sz="1600"/>
          </a:p>
        </p:txBody>
      </p:sp>
      <p:sp>
        <p:nvSpPr>
          <p:cNvPr id="1037320" name="Line 8"/>
          <p:cNvSpPr>
            <a:spLocks noChangeShapeType="1"/>
          </p:cNvSpPr>
          <p:nvPr/>
        </p:nvSpPr>
        <p:spPr bwMode="auto">
          <a:xfrm flipH="1">
            <a:off x="6567488" y="2773363"/>
            <a:ext cx="103187" cy="34607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7321" name="Line 9"/>
          <p:cNvSpPr>
            <a:spLocks noChangeShapeType="1"/>
          </p:cNvSpPr>
          <p:nvPr/>
        </p:nvSpPr>
        <p:spPr bwMode="auto">
          <a:xfrm>
            <a:off x="4932363" y="2717800"/>
            <a:ext cx="231775" cy="427038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7322" name="Text Box 10"/>
          <p:cNvSpPr txBox="1">
            <a:spLocks noChangeArrowheads="1"/>
          </p:cNvSpPr>
          <p:nvPr/>
        </p:nvSpPr>
        <p:spPr bwMode="auto">
          <a:xfrm>
            <a:off x="2471738" y="1814513"/>
            <a:ext cx="6497637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u="sng"/>
              <a:t>higher gas gain regime</a:t>
            </a:r>
            <a:r>
              <a:rPr lang="de-CH" sz="1600"/>
              <a:t>								</a:t>
            </a:r>
            <a:r>
              <a:rPr lang="de-CH" sz="1600" u="sng"/>
              <a:t>smaller gas gain regime</a:t>
            </a:r>
          </a:p>
          <a:p>
            <a:endParaRPr lang="de-CH" sz="5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</a:t>
            </a:r>
            <a:r>
              <a:rPr lang="de-CH" sz="1600"/>
              <a:t>thin anode wire, e.g. 20</a:t>
            </a:r>
            <a:r>
              <a:rPr lang="de-CH" sz="800"/>
              <a:t> </a:t>
            </a:r>
            <a:r>
              <a:rPr lang="de-CH" sz="1800">
                <a:latin typeface="Symbol" charset="0"/>
              </a:rPr>
              <a:t>m</a:t>
            </a:r>
            <a:r>
              <a:rPr lang="de-CH" sz="1600"/>
              <a:t>m 					</a:t>
            </a:r>
            <a:r>
              <a:rPr lang="de-CH" sz="1600">
                <a:cs typeface="Arial" charset="0"/>
              </a:rPr>
              <a:t>• </a:t>
            </a:r>
            <a:r>
              <a:rPr lang="de-CH" sz="1600"/>
              <a:t>thick anode wire, e.g. 25</a:t>
            </a:r>
            <a:r>
              <a:rPr lang="de-CH" sz="800"/>
              <a:t> </a:t>
            </a:r>
            <a:r>
              <a:rPr lang="de-CH" sz="1800">
                <a:latin typeface="Symbol" charset="0"/>
              </a:rPr>
              <a:t>m</a:t>
            </a:r>
            <a:r>
              <a:rPr lang="de-CH" sz="1600"/>
              <a:t>m</a:t>
            </a:r>
          </a:p>
          <a:p>
            <a:endParaRPr lang="de-CH" sz="3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He/C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70/30												• He/C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50/50</a:t>
            </a:r>
          </a:p>
        </p:txBody>
      </p:sp>
      <p:sp>
        <p:nvSpPr>
          <p:cNvPr id="1037325" name="Rectangle 13"/>
          <p:cNvSpPr>
            <a:spLocks noChangeArrowheads="1"/>
          </p:cNvSpPr>
          <p:nvPr/>
        </p:nvSpPr>
        <p:spPr bwMode="auto">
          <a:xfrm>
            <a:off x="4770438" y="3157538"/>
            <a:ext cx="2276475" cy="2814637"/>
          </a:xfrm>
          <a:prstGeom prst="rect">
            <a:avLst/>
          </a:prstGeom>
          <a:pattFill prst="ltUpDiag">
            <a:fgClr>
              <a:srgbClr val="FF0000">
                <a:alpha val="85001"/>
              </a:srgbClr>
            </a:fgClr>
            <a:bgClr>
              <a:srgbClr val="FFFFFF">
                <a:alpha val="85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FF0000"/>
                  </a:fgClr>
                  <a:bgClr>
                    <a:srgbClr val="FFFFFF"/>
                  </a:bgClr>
                </a:patt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7326" name="Oval 14"/>
          <p:cNvSpPr>
            <a:spLocks noChangeArrowheads="1"/>
          </p:cNvSpPr>
          <p:nvPr/>
        </p:nvSpPr>
        <p:spPr bwMode="auto">
          <a:xfrm>
            <a:off x="4629150" y="5595938"/>
            <a:ext cx="225425" cy="2190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7327" name="Oval 15"/>
          <p:cNvSpPr>
            <a:spLocks noChangeArrowheads="1"/>
          </p:cNvSpPr>
          <p:nvPr/>
        </p:nvSpPr>
        <p:spPr bwMode="auto">
          <a:xfrm>
            <a:off x="4616450" y="4313238"/>
            <a:ext cx="225425" cy="2190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7328" name="Line 16"/>
          <p:cNvSpPr>
            <a:spLocks noChangeShapeType="1"/>
          </p:cNvSpPr>
          <p:nvPr/>
        </p:nvSpPr>
        <p:spPr bwMode="auto">
          <a:xfrm flipV="1">
            <a:off x="4740275" y="4591050"/>
            <a:ext cx="0" cy="9413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7329" name="Text Box 17"/>
          <p:cNvSpPr txBox="1">
            <a:spLocks noChangeArrowheads="1"/>
          </p:cNvSpPr>
          <p:nvPr/>
        </p:nvSpPr>
        <p:spPr bwMode="auto">
          <a:xfrm>
            <a:off x="4462463" y="6159500"/>
            <a:ext cx="7286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HV</a:t>
            </a:r>
            <a:r>
              <a:rPr lang="de-CH" sz="1600" baseline="-25000"/>
              <a:t>max</a:t>
            </a:r>
            <a:endParaRPr lang="en-US" sz="1600" baseline="-25000"/>
          </a:p>
        </p:txBody>
      </p:sp>
      <p:sp>
        <p:nvSpPr>
          <p:cNvPr id="1037330" name="Line 18"/>
          <p:cNvSpPr>
            <a:spLocks noChangeShapeType="1"/>
          </p:cNvSpPr>
          <p:nvPr/>
        </p:nvSpPr>
        <p:spPr bwMode="auto">
          <a:xfrm flipH="1">
            <a:off x="4727575" y="3136900"/>
            <a:ext cx="25400" cy="3065463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7331" name="Text Box 19"/>
          <p:cNvSpPr txBox="1">
            <a:spLocks noChangeArrowheads="1"/>
          </p:cNvSpPr>
          <p:nvPr/>
        </p:nvSpPr>
        <p:spPr bwMode="auto">
          <a:xfrm>
            <a:off x="249238" y="866775"/>
            <a:ext cx="8664575" cy="85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cs typeface="Arial" charset="0"/>
              </a:rPr>
              <a:t>→ answer no.1:</a:t>
            </a:r>
            <a:r>
              <a:rPr lang="en-US" sz="1600">
                <a:cs typeface="Arial" charset="0"/>
              </a:rPr>
              <a:t> 	if limitations are caused by a certain HV</a:t>
            </a:r>
            <a:r>
              <a:rPr lang="en-US" sz="1600" baseline="-25000">
                <a:cs typeface="Arial" charset="0"/>
              </a:rPr>
              <a:t>max</a:t>
            </a:r>
            <a:r>
              <a:rPr lang="en-US" sz="1600">
                <a:cs typeface="Arial" charset="0"/>
              </a:rPr>
              <a:t> due to electrical properties</a:t>
            </a:r>
          </a:p>
          <a:p>
            <a:r>
              <a:rPr lang="de-CH" sz="1600">
                <a:cs typeface="Arial" charset="0"/>
              </a:rPr>
              <a:t>										of „materials“, like insulation of cable or pcb, sealing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potting of capacitors,</a:t>
            </a:r>
            <a:endParaRPr lang="en-US" sz="1600">
              <a:cs typeface="Arial" charset="0"/>
            </a:endParaRPr>
          </a:p>
          <a:p>
            <a:r>
              <a:rPr lang="en-US" sz="1600">
                <a:cs typeface="Arial" charset="0"/>
              </a:rPr>
              <a:t>										then </a:t>
            </a:r>
            <a:r>
              <a:rPr lang="ja-JP" altLang="en-US" sz="1600">
                <a:latin typeface="Arial"/>
                <a:cs typeface="Arial" charset="0"/>
              </a:rPr>
              <a:t>“</a:t>
            </a:r>
            <a:r>
              <a:rPr lang="en-US" sz="1600">
                <a:cs typeface="Arial" charset="0"/>
              </a:rPr>
              <a:t>high gas gain conditions</a:t>
            </a:r>
            <a:r>
              <a:rPr lang="ja-JP" altLang="en-US" sz="1600">
                <a:latin typeface="Arial"/>
                <a:cs typeface="Arial" charset="0"/>
              </a:rPr>
              <a:t>”</a:t>
            </a:r>
            <a:r>
              <a:rPr lang="en-US" sz="1600">
                <a:cs typeface="Arial" charset="0"/>
              </a:rPr>
              <a:t> will help 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Optical Survey 2008-10</a:t>
            </a:r>
          </a:p>
        </p:txBody>
      </p:sp>
      <p:pic>
        <p:nvPicPr>
          <p:cNvPr id="1069059" name="Picture 3" descr="IMG_81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3722688"/>
            <a:ext cx="2133600" cy="133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060" name="Picture 4" descr="IMG_35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5119688"/>
            <a:ext cx="2138363" cy="130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9063" name="Text Box 7"/>
          <p:cNvSpPr txBox="1">
            <a:spLocks noChangeArrowheads="1"/>
          </p:cNvSpPr>
          <p:nvPr/>
        </p:nvSpPr>
        <p:spPr bwMode="auto">
          <a:xfrm>
            <a:off x="6670675" y="6167438"/>
            <a:ext cx="739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2008-10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69064" name="Text Box 8"/>
          <p:cNvSpPr txBox="1">
            <a:spLocks noChangeArrowheads="1"/>
          </p:cNvSpPr>
          <p:nvPr/>
        </p:nvSpPr>
        <p:spPr bwMode="auto">
          <a:xfrm>
            <a:off x="6670675" y="4783138"/>
            <a:ext cx="739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2008-10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69065" name="Text Box 9"/>
          <p:cNvSpPr txBox="1">
            <a:spLocks noChangeArrowheads="1"/>
          </p:cNvSpPr>
          <p:nvPr/>
        </p:nvSpPr>
        <p:spPr bwMode="auto">
          <a:xfrm>
            <a:off x="168275" y="865188"/>
            <a:ext cx="6235700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 2008, 2009, 2010: </a:t>
            </a:r>
          </a:p>
          <a:p>
            <a:endParaRPr lang="de-CH" sz="100">
              <a:cs typeface="Arial" charset="0"/>
            </a:endParaRPr>
          </a:p>
          <a:p>
            <a:r>
              <a:rPr lang="de-CH" sz="1800">
                <a:cs typeface="Arial" charset="0"/>
              </a:rPr>
              <a:t>	methode: 		theodolite, forward intersection methode	</a:t>
            </a: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markers: 		cross-hairs </a:t>
            </a:r>
            <a:r>
              <a:rPr lang="de-CH" sz="1600">
                <a:cs typeface="Arial" charset="0"/>
              </a:rPr>
              <a:t>(dc module)</a:t>
            </a:r>
            <a:r>
              <a:rPr lang="de-CH" sz="1800">
                <a:cs typeface="Arial" charset="0"/>
              </a:rPr>
              <a:t>, pins </a:t>
            </a:r>
            <a:r>
              <a:rPr lang="de-CH" sz="1600">
                <a:cs typeface="Arial" charset="0"/>
              </a:rPr>
              <a:t>(support structure)</a:t>
            </a:r>
            <a:r>
              <a:rPr lang="de-CH" sz="1800">
                <a:cs typeface="Arial" charset="0"/>
              </a:rPr>
              <a:t> </a:t>
            </a: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sequence:		survey before insertion of N</a:t>
            </a:r>
            <a:r>
              <a:rPr lang="de-CH" sz="1800" baseline="-25000">
                <a:cs typeface="Arial" charset="0"/>
              </a:rPr>
              <a:t>2</a:t>
            </a:r>
            <a:r>
              <a:rPr lang="de-CH" sz="1800">
                <a:cs typeface="Arial" charset="0"/>
              </a:rPr>
              <a:t> bag</a:t>
            </a:r>
          </a:p>
          <a:p>
            <a:endParaRPr lang="de-CH" sz="200">
              <a:cs typeface="Arial" charset="0"/>
            </a:endParaRPr>
          </a:p>
          <a:p>
            <a:r>
              <a:rPr lang="de-CH" sz="1800">
                <a:cs typeface="Arial" charset="0"/>
              </a:rPr>
              <a:t>	observation:	length of dc modules is not „reproduced“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	→ concern: 	</a:t>
            </a:r>
            <a:r>
              <a:rPr lang="en-US" sz="1800">
                <a:cs typeface="Arial" charset="0"/>
              </a:rPr>
              <a:t>large systematic uncertainties in z-direction</a:t>
            </a:r>
          </a:p>
          <a:p>
            <a:r>
              <a:rPr lang="en-US" sz="1800">
                <a:cs typeface="Arial" charset="0"/>
              </a:rPr>
              <a:t>								due to small intersection angle</a:t>
            </a:r>
            <a:r>
              <a:rPr lang="en-US" sz="80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(?)</a:t>
            </a:r>
            <a:r>
              <a:rPr lang="en-US" sz="80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!</a:t>
            </a:r>
          </a:p>
          <a:p>
            <a:endParaRPr lang="de-CH" sz="1600">
              <a:cs typeface="Arial" charset="0"/>
            </a:endParaRPr>
          </a:p>
        </p:txBody>
      </p:sp>
      <p:pic>
        <p:nvPicPr>
          <p:cNvPr id="1069066" name="Picture 10" descr="IMG_816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1" t="25488" r="12915" b="8594"/>
          <a:stretch>
            <a:fillRect/>
          </a:stretch>
        </p:blipFill>
        <p:spPr bwMode="auto">
          <a:xfrm>
            <a:off x="815975" y="3214688"/>
            <a:ext cx="4906963" cy="321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067" name="Picture 11" descr="IMG_73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901700"/>
            <a:ext cx="2138363" cy="133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074" name="Picture 18" descr="IMG_58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2316163"/>
            <a:ext cx="2138363" cy="133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9075" name="Text Box 19"/>
          <p:cNvSpPr txBox="1">
            <a:spLocks noChangeArrowheads="1"/>
          </p:cNvSpPr>
          <p:nvPr/>
        </p:nvSpPr>
        <p:spPr bwMode="auto">
          <a:xfrm>
            <a:off x="6670675" y="3386138"/>
            <a:ext cx="739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2008-10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362" name="Object 2"/>
          <p:cNvGraphicFramePr>
            <a:graphicFrameLocks noChangeAspect="1"/>
          </p:cNvGraphicFramePr>
          <p:nvPr/>
        </p:nvGraphicFramePr>
        <p:xfrm>
          <a:off x="1306513" y="2840038"/>
          <a:ext cx="6037262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389" name="Chart" r:id="rId3" imgW="4905375" imgH="3000375" progId="Excel.Chart.8">
                  <p:embed/>
                </p:oleObj>
              </mc:Choice>
              <mc:Fallback>
                <p:oleObj name="Chart" r:id="rId3" imgW="4905375" imgH="3000375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6513" y="2840038"/>
                        <a:ext cx="6037262" cy="3692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3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Gas Gain vs Q</a:t>
            </a:r>
            <a:r>
              <a:rPr lang="de-CH" b="1" baseline="-25000">
                <a:sym typeface="Symbol" charset="0"/>
              </a:rPr>
              <a:t>max</a:t>
            </a:r>
          </a:p>
        </p:txBody>
      </p:sp>
      <p:sp>
        <p:nvSpPr>
          <p:cNvPr id="1039364" name="Rectangle 4"/>
          <p:cNvSpPr>
            <a:spLocks noChangeArrowheads="1"/>
          </p:cNvSpPr>
          <p:nvPr/>
        </p:nvSpPr>
        <p:spPr bwMode="auto">
          <a:xfrm>
            <a:off x="1355725" y="2908300"/>
            <a:ext cx="5911850" cy="3556000"/>
          </a:xfrm>
          <a:prstGeom prst="rect">
            <a:avLst/>
          </a:prstGeom>
          <a:noFill/>
          <a:ln w="635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9365" name="Rectangle 5"/>
          <p:cNvSpPr>
            <a:spLocks noChangeArrowheads="1"/>
          </p:cNvSpPr>
          <p:nvPr/>
        </p:nvSpPr>
        <p:spPr bwMode="auto">
          <a:xfrm>
            <a:off x="1612900" y="6062663"/>
            <a:ext cx="5718175" cy="2714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82563"/>
            <a:endParaRPr lang="en-GB" sz="1600"/>
          </a:p>
        </p:txBody>
      </p:sp>
      <p:sp>
        <p:nvSpPr>
          <p:cNvPr id="1039366" name="Text Box 6"/>
          <p:cNvSpPr txBox="1">
            <a:spLocks noChangeArrowheads="1"/>
          </p:cNvSpPr>
          <p:nvPr/>
        </p:nvSpPr>
        <p:spPr bwMode="auto">
          <a:xfrm>
            <a:off x="2262188" y="5962650"/>
            <a:ext cx="5575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/>
              <a:t>1600 					1700						1800						1900		  		</a:t>
            </a:r>
            <a:r>
              <a:rPr lang="de-CH" sz="1600"/>
              <a:t>HV [V] </a:t>
            </a:r>
            <a:endParaRPr lang="en-US" sz="1600"/>
          </a:p>
        </p:txBody>
      </p:sp>
      <p:sp>
        <p:nvSpPr>
          <p:cNvPr id="1039367" name="Text Box 7"/>
          <p:cNvSpPr txBox="1">
            <a:spLocks noChangeArrowheads="1"/>
          </p:cNvSpPr>
          <p:nvPr/>
        </p:nvSpPr>
        <p:spPr bwMode="auto">
          <a:xfrm>
            <a:off x="147638" y="2997200"/>
            <a:ext cx="1525587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600"/>
              <a:t>gas gain</a:t>
            </a:r>
          </a:p>
          <a:p>
            <a:pPr algn="ctr"/>
            <a:r>
              <a:rPr lang="de-CH" sz="1400"/>
              <a:t>[arbitrary unit]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avalanche size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~total charge</a:t>
            </a:r>
          </a:p>
          <a:p>
            <a:pPr algn="ctr"/>
            <a:r>
              <a:rPr lang="de-CH" sz="1400"/>
              <a:t>(Q=n</a:t>
            </a:r>
            <a:r>
              <a:rPr lang="de-CH" sz="1400" baseline="-25000"/>
              <a:t>0</a:t>
            </a:r>
            <a:r>
              <a:rPr lang="de-CH" sz="1400"/>
              <a:t>A)</a:t>
            </a:r>
          </a:p>
          <a:p>
            <a:pPr algn="ctr"/>
            <a:endParaRPr lang="de-CH" sz="1000"/>
          </a:p>
          <a:p>
            <a:pPr algn="ctr"/>
            <a:r>
              <a:rPr lang="de-CH" sz="1600"/>
              <a:t>~signal size  </a:t>
            </a:r>
            <a:endParaRPr lang="en-US" sz="1600"/>
          </a:p>
        </p:txBody>
      </p:sp>
      <p:sp>
        <p:nvSpPr>
          <p:cNvPr id="1039368" name="Line 8"/>
          <p:cNvSpPr>
            <a:spLocks noChangeShapeType="1"/>
          </p:cNvSpPr>
          <p:nvPr/>
        </p:nvSpPr>
        <p:spPr bwMode="auto">
          <a:xfrm flipH="1">
            <a:off x="6567488" y="2773363"/>
            <a:ext cx="103187" cy="34607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369" name="Line 9"/>
          <p:cNvSpPr>
            <a:spLocks noChangeShapeType="1"/>
          </p:cNvSpPr>
          <p:nvPr/>
        </p:nvSpPr>
        <p:spPr bwMode="auto">
          <a:xfrm>
            <a:off x="4932363" y="2717800"/>
            <a:ext cx="231775" cy="427038"/>
          </a:xfrm>
          <a:prstGeom prst="line">
            <a:avLst/>
          </a:prstGeom>
          <a:noFill/>
          <a:ln w="25400">
            <a:solidFill>
              <a:srgbClr val="800080"/>
            </a:solidFill>
            <a:round/>
            <a:headEnd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370" name="Text Box 10"/>
          <p:cNvSpPr txBox="1">
            <a:spLocks noChangeArrowheads="1"/>
          </p:cNvSpPr>
          <p:nvPr/>
        </p:nvSpPr>
        <p:spPr bwMode="auto">
          <a:xfrm>
            <a:off x="2471738" y="1814513"/>
            <a:ext cx="6497637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u="sng" dirty="0" err="1"/>
              <a:t>higher</a:t>
            </a:r>
            <a:r>
              <a:rPr lang="de-CH" sz="1600" u="sng" dirty="0"/>
              <a:t> gas </a:t>
            </a:r>
            <a:r>
              <a:rPr lang="de-CH" sz="1600" u="sng" dirty="0" err="1"/>
              <a:t>gain</a:t>
            </a:r>
            <a:r>
              <a:rPr lang="de-CH" sz="1600" u="sng" dirty="0"/>
              <a:t> </a:t>
            </a:r>
            <a:r>
              <a:rPr lang="de-CH" sz="1600" u="sng" dirty="0" err="1"/>
              <a:t>regime</a:t>
            </a:r>
            <a:r>
              <a:rPr lang="de-CH" sz="1600" dirty="0"/>
              <a:t>								</a:t>
            </a:r>
            <a:r>
              <a:rPr lang="de-CH" sz="1600" u="sng" dirty="0" err="1"/>
              <a:t>smaller</a:t>
            </a:r>
            <a:r>
              <a:rPr lang="de-CH" sz="1600" u="sng" dirty="0"/>
              <a:t> gas </a:t>
            </a:r>
            <a:r>
              <a:rPr lang="de-CH" sz="1600" u="sng" dirty="0" err="1"/>
              <a:t>gain</a:t>
            </a:r>
            <a:r>
              <a:rPr lang="de-CH" sz="1600" u="sng" dirty="0"/>
              <a:t> </a:t>
            </a:r>
            <a:r>
              <a:rPr lang="de-CH" sz="1600" u="sng" dirty="0" err="1"/>
              <a:t>regime</a:t>
            </a:r>
            <a:endParaRPr lang="de-CH" sz="1600" u="sng" dirty="0"/>
          </a:p>
          <a:p>
            <a:endParaRPr lang="de-CH" sz="500" dirty="0"/>
          </a:p>
          <a:p>
            <a:r>
              <a:rPr lang="de-CH" sz="1600" dirty="0"/>
              <a:t>	</a:t>
            </a:r>
            <a:r>
              <a:rPr lang="de-CH" sz="1600" dirty="0">
                <a:cs typeface="Arial" charset="0"/>
              </a:rPr>
              <a:t>• </a:t>
            </a:r>
            <a:r>
              <a:rPr lang="de-CH" sz="1600" dirty="0" err="1"/>
              <a:t>thin</a:t>
            </a:r>
            <a:r>
              <a:rPr lang="de-CH" sz="1600" dirty="0"/>
              <a:t> </a:t>
            </a:r>
            <a:r>
              <a:rPr lang="de-CH" sz="1600" dirty="0" err="1"/>
              <a:t>anode</a:t>
            </a:r>
            <a:r>
              <a:rPr lang="de-CH" sz="1600" dirty="0"/>
              <a:t> </a:t>
            </a:r>
            <a:r>
              <a:rPr lang="de-CH" sz="1600" dirty="0" err="1"/>
              <a:t>wire</a:t>
            </a:r>
            <a:r>
              <a:rPr lang="de-CH" sz="1600" dirty="0"/>
              <a:t>, e.g. 20</a:t>
            </a:r>
            <a:r>
              <a:rPr lang="de-CH" sz="800" dirty="0"/>
              <a:t> </a:t>
            </a:r>
            <a:r>
              <a:rPr lang="de-CH" sz="1800" dirty="0">
                <a:latin typeface="Symbol" charset="0"/>
              </a:rPr>
              <a:t>m</a:t>
            </a:r>
            <a:r>
              <a:rPr lang="de-CH" sz="1600" dirty="0"/>
              <a:t>m 					</a:t>
            </a:r>
            <a:r>
              <a:rPr lang="de-CH" sz="1600" dirty="0">
                <a:cs typeface="Arial" charset="0"/>
              </a:rPr>
              <a:t>• </a:t>
            </a:r>
            <a:r>
              <a:rPr lang="de-CH" sz="1600" dirty="0" err="1"/>
              <a:t>thick</a:t>
            </a:r>
            <a:r>
              <a:rPr lang="de-CH" sz="1600" dirty="0"/>
              <a:t> </a:t>
            </a:r>
            <a:r>
              <a:rPr lang="de-CH" sz="1600" dirty="0" err="1"/>
              <a:t>anode</a:t>
            </a:r>
            <a:r>
              <a:rPr lang="de-CH" sz="1600" dirty="0"/>
              <a:t> </a:t>
            </a:r>
            <a:r>
              <a:rPr lang="de-CH" sz="1600" dirty="0" err="1"/>
              <a:t>wire</a:t>
            </a:r>
            <a:r>
              <a:rPr lang="de-CH" sz="1600" dirty="0"/>
              <a:t>, e.g. 25</a:t>
            </a:r>
            <a:r>
              <a:rPr lang="de-CH" sz="800" dirty="0"/>
              <a:t> </a:t>
            </a:r>
            <a:r>
              <a:rPr lang="de-CH" sz="1800" dirty="0">
                <a:latin typeface="Symbol" charset="0"/>
              </a:rPr>
              <a:t>m</a:t>
            </a:r>
            <a:r>
              <a:rPr lang="de-CH" sz="1600" dirty="0"/>
              <a:t>m</a:t>
            </a:r>
          </a:p>
          <a:p>
            <a:endParaRPr lang="de-CH" sz="300" dirty="0"/>
          </a:p>
          <a:p>
            <a:r>
              <a:rPr lang="de-CH" sz="1600" dirty="0"/>
              <a:t>	</a:t>
            </a:r>
            <a:r>
              <a:rPr lang="de-CH" sz="1600" dirty="0">
                <a:cs typeface="Arial" charset="0"/>
              </a:rPr>
              <a:t>• He/C</a:t>
            </a:r>
            <a:r>
              <a:rPr lang="de-CH" sz="1600" baseline="-25000" dirty="0">
                <a:cs typeface="Arial" charset="0"/>
              </a:rPr>
              <a:t>2</a:t>
            </a:r>
            <a:r>
              <a:rPr lang="de-CH" sz="1600" dirty="0">
                <a:cs typeface="Arial" charset="0"/>
              </a:rPr>
              <a:t>H</a:t>
            </a:r>
            <a:r>
              <a:rPr lang="de-CH" sz="1600" baseline="-25000" dirty="0">
                <a:cs typeface="Arial" charset="0"/>
              </a:rPr>
              <a:t>6</a:t>
            </a:r>
            <a:r>
              <a:rPr lang="de-CH" sz="1600" dirty="0">
                <a:cs typeface="Arial" charset="0"/>
              </a:rPr>
              <a:t> 70/30												• He/C</a:t>
            </a:r>
            <a:r>
              <a:rPr lang="de-CH" sz="1600" baseline="-25000" dirty="0">
                <a:cs typeface="Arial" charset="0"/>
              </a:rPr>
              <a:t>2</a:t>
            </a:r>
            <a:r>
              <a:rPr lang="de-CH" sz="1600" dirty="0">
                <a:cs typeface="Arial" charset="0"/>
              </a:rPr>
              <a:t>H</a:t>
            </a:r>
            <a:r>
              <a:rPr lang="de-CH" sz="1600" baseline="-25000" dirty="0">
                <a:cs typeface="Arial" charset="0"/>
              </a:rPr>
              <a:t>6</a:t>
            </a:r>
            <a:r>
              <a:rPr lang="de-CH" sz="1600" dirty="0">
                <a:cs typeface="Arial" charset="0"/>
              </a:rPr>
              <a:t> 50/50</a:t>
            </a:r>
          </a:p>
        </p:txBody>
      </p:sp>
      <p:sp>
        <p:nvSpPr>
          <p:cNvPr id="1039371" name="Text Box 11"/>
          <p:cNvSpPr txBox="1">
            <a:spLocks noChangeArrowheads="1"/>
          </p:cNvSpPr>
          <p:nvPr/>
        </p:nvSpPr>
        <p:spPr bwMode="auto">
          <a:xfrm>
            <a:off x="247601" y="869656"/>
            <a:ext cx="772560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cs typeface="Arial" charset="0"/>
              </a:rPr>
              <a:t>→ answer no.2:</a:t>
            </a:r>
            <a:r>
              <a:rPr lang="en-US" sz="1600" dirty="0">
                <a:cs typeface="Arial" charset="0"/>
              </a:rPr>
              <a:t> 	if limitations are caused by a certain </a:t>
            </a:r>
            <a:r>
              <a:rPr lang="en-US" sz="1600" dirty="0" err="1">
                <a:cs typeface="Arial" charset="0"/>
              </a:rPr>
              <a:t>Q</a:t>
            </a:r>
            <a:r>
              <a:rPr lang="en-US" sz="1600" baseline="-25000" dirty="0" err="1">
                <a:cs typeface="Arial" charset="0"/>
              </a:rPr>
              <a:t>max</a:t>
            </a:r>
            <a:r>
              <a:rPr lang="en-US" sz="1600" dirty="0">
                <a:cs typeface="Arial" charset="0"/>
              </a:rPr>
              <a:t> 							→ </a:t>
            </a:r>
            <a:r>
              <a:rPr lang="en-US" sz="1600" dirty="0" err="1">
                <a:cs typeface="Arial" charset="0"/>
              </a:rPr>
              <a:t>Raether</a:t>
            </a:r>
            <a:r>
              <a:rPr lang="en-US" sz="1600" dirty="0">
                <a:cs typeface="Arial" charset="0"/>
              </a:rPr>
              <a:t> limit</a:t>
            </a:r>
          </a:p>
          <a:p>
            <a:endParaRPr lang="en-US" sz="1600" dirty="0" smtClean="0">
              <a:cs typeface="Arial" charset="0"/>
            </a:endParaRPr>
          </a:p>
        </p:txBody>
      </p:sp>
      <p:sp>
        <p:nvSpPr>
          <p:cNvPr id="1039378" name="Line 18"/>
          <p:cNvSpPr>
            <a:spLocks noChangeShapeType="1"/>
          </p:cNvSpPr>
          <p:nvPr/>
        </p:nvSpPr>
        <p:spPr bwMode="auto">
          <a:xfrm>
            <a:off x="1865313" y="4737100"/>
            <a:ext cx="57181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379" name="Rectangle 19"/>
          <p:cNvSpPr>
            <a:spLocks noChangeArrowheads="1"/>
          </p:cNvSpPr>
          <p:nvPr/>
        </p:nvSpPr>
        <p:spPr bwMode="auto">
          <a:xfrm>
            <a:off x="1884363" y="3157538"/>
            <a:ext cx="5162550" cy="1558925"/>
          </a:xfrm>
          <a:prstGeom prst="rect">
            <a:avLst/>
          </a:prstGeom>
          <a:pattFill prst="ltUpDiag">
            <a:fgClr>
              <a:srgbClr val="FF0000">
                <a:alpha val="85001"/>
              </a:srgbClr>
            </a:fgClr>
            <a:bgClr>
              <a:srgbClr val="FFFFFF">
                <a:alpha val="85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pattFill prst="ltUpDiag">
                  <a:fgClr>
                    <a:srgbClr val="FF0000"/>
                  </a:fgClr>
                  <a:bgClr>
                    <a:srgbClr val="FFFFFF"/>
                  </a:bgClr>
                </a:patt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9380" name="Oval 20"/>
          <p:cNvSpPr>
            <a:spLocks noChangeArrowheads="1"/>
          </p:cNvSpPr>
          <p:nvPr/>
        </p:nvSpPr>
        <p:spPr bwMode="auto">
          <a:xfrm>
            <a:off x="5784850" y="4608513"/>
            <a:ext cx="225425" cy="2190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9381" name="Oval 21"/>
          <p:cNvSpPr>
            <a:spLocks noChangeArrowheads="1"/>
          </p:cNvSpPr>
          <p:nvPr/>
        </p:nvSpPr>
        <p:spPr bwMode="auto">
          <a:xfrm>
            <a:off x="4502150" y="4608513"/>
            <a:ext cx="225425" cy="2190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9382" name="Line 22"/>
          <p:cNvSpPr>
            <a:spLocks noChangeShapeType="1"/>
          </p:cNvSpPr>
          <p:nvPr/>
        </p:nvSpPr>
        <p:spPr bwMode="auto">
          <a:xfrm>
            <a:off x="4743450" y="4738688"/>
            <a:ext cx="102393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arrow" w="sm" len="med"/>
            <a:tailEnd type="arrow" w="sm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383" name="Text Box 23"/>
          <p:cNvSpPr txBox="1">
            <a:spLocks noChangeArrowheads="1"/>
          </p:cNvSpPr>
          <p:nvPr/>
        </p:nvSpPr>
        <p:spPr bwMode="auto">
          <a:xfrm>
            <a:off x="7531100" y="4532313"/>
            <a:ext cx="6492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/>
              <a:t>Q</a:t>
            </a:r>
            <a:r>
              <a:rPr lang="de-CH" sz="1800" baseline="-25000"/>
              <a:t>max</a:t>
            </a:r>
            <a:endParaRPr lang="en-US" sz="1800" baseline="-25000"/>
          </a:p>
        </p:txBody>
      </p:sp>
      <p:sp>
        <p:nvSpPr>
          <p:cNvPr id="2" name="TextBox 1"/>
          <p:cNvSpPr txBox="1"/>
          <p:nvPr/>
        </p:nvSpPr>
        <p:spPr>
          <a:xfrm>
            <a:off x="2060437" y="1166216"/>
            <a:ext cx="570183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cs typeface="Arial" charset="0"/>
              </a:rPr>
              <a:t>then </a:t>
            </a:r>
            <a:r>
              <a:rPr lang="ja-JP" altLang="en-US" sz="1600" dirty="0" smtClean="0">
                <a:latin typeface="Arial"/>
                <a:cs typeface="Arial" charset="0"/>
              </a:rPr>
              <a:t>“</a:t>
            </a:r>
            <a:r>
              <a:rPr lang="en-US" sz="1600" dirty="0">
                <a:cs typeface="Arial" charset="0"/>
              </a:rPr>
              <a:t>high gas gain conditions</a:t>
            </a:r>
            <a:r>
              <a:rPr lang="ja-JP" altLang="en-US" sz="1600" dirty="0">
                <a:cs typeface="Arial" charset="0"/>
              </a:rPr>
              <a:t>”</a:t>
            </a:r>
            <a:r>
              <a:rPr lang="en-US" sz="1600" dirty="0">
                <a:cs typeface="Arial" charset="0"/>
              </a:rPr>
              <a:t> will not help </a:t>
            </a:r>
          </a:p>
          <a:p>
            <a:endParaRPr lang="en-GB" sz="1600" dirty="0">
              <a:cs typeface="Arial" charset="0"/>
            </a:endParaRP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Raether Limit</a:t>
            </a:r>
          </a:p>
        </p:txBody>
      </p:sp>
      <p:sp>
        <p:nvSpPr>
          <p:cNvPr id="1022979" name="Text Box 3"/>
          <p:cNvSpPr txBox="1">
            <a:spLocks noChangeArrowheads="1"/>
          </p:cNvSpPr>
          <p:nvPr/>
        </p:nvSpPr>
        <p:spPr bwMode="auto">
          <a:xfrm>
            <a:off x="201613" y="898525"/>
            <a:ext cx="8856662" cy="377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H.Raether, </a:t>
            </a:r>
            <a:r>
              <a:rPr lang="de-CH" sz="1800" i="1">
                <a:cs typeface="Arial" charset="0"/>
              </a:rPr>
              <a:t>Electrical avalanches and breakdown in gases,</a:t>
            </a:r>
            <a:r>
              <a:rPr lang="de-CH" sz="1800">
                <a:cs typeface="Arial" charset="0"/>
              </a:rPr>
              <a:t> 1964 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 	breakdown occurs if	Q = n</a:t>
            </a:r>
            <a:r>
              <a:rPr lang="de-CH" sz="1800" baseline="-25000">
                <a:cs typeface="Arial" charset="0"/>
              </a:rPr>
              <a:t>0</a:t>
            </a:r>
            <a:r>
              <a:rPr lang="de-CH" sz="1800">
                <a:cs typeface="Arial" charset="0"/>
              </a:rPr>
              <a:t>·</a:t>
            </a:r>
            <a:r>
              <a:rPr lang="de-CH" sz="10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A</a:t>
            </a:r>
            <a:r>
              <a:rPr lang="de-CH" sz="1800" baseline="-25000">
                <a:cs typeface="Arial" charset="0"/>
              </a:rPr>
              <a:t> </a:t>
            </a:r>
            <a:r>
              <a:rPr lang="de-CH" sz="1000">
                <a:cs typeface="Arial" charset="0"/>
              </a:rPr>
              <a:t> 	</a:t>
            </a:r>
            <a:r>
              <a:rPr lang="de-CH" sz="1800">
                <a:cs typeface="Arial" charset="0"/>
              </a:rPr>
              <a:t>&gt;  Q</a:t>
            </a:r>
            <a:r>
              <a:rPr lang="de-CH" sz="1800" baseline="-25000">
                <a:cs typeface="Arial" charset="0"/>
              </a:rPr>
              <a:t>max</a:t>
            </a:r>
            <a:r>
              <a:rPr lang="de-CH" sz="1800">
                <a:cs typeface="Arial" charset="0"/>
              </a:rPr>
              <a:t>  =  n</a:t>
            </a:r>
            <a:r>
              <a:rPr lang="de-CH" sz="1800" baseline="-25000">
                <a:cs typeface="Arial" charset="0"/>
              </a:rPr>
              <a:t>0</a:t>
            </a:r>
            <a:r>
              <a:rPr lang="de-CH" sz="1800">
                <a:cs typeface="Arial" charset="0"/>
              </a:rPr>
              <a:t>·</a:t>
            </a:r>
            <a:r>
              <a:rPr lang="de-CH" sz="10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A</a:t>
            </a:r>
            <a:r>
              <a:rPr lang="de-CH" sz="1800" baseline="-25000">
                <a:cs typeface="Arial" charset="0"/>
              </a:rPr>
              <a:t>max</a:t>
            </a:r>
            <a:r>
              <a:rPr lang="de-CH" sz="1800">
                <a:cs typeface="Arial" charset="0"/>
              </a:rPr>
              <a:t> =  10</a:t>
            </a:r>
            <a:r>
              <a:rPr lang="de-CH" sz="1800" baseline="30000">
                <a:cs typeface="Arial" charset="0"/>
              </a:rPr>
              <a:t>7</a:t>
            </a:r>
            <a:r>
              <a:rPr lang="de-CH" sz="1800">
                <a:cs typeface="Arial" charset="0"/>
              </a:rPr>
              <a:t> - 10</a:t>
            </a:r>
            <a:r>
              <a:rPr lang="de-CH" sz="1800" baseline="30000">
                <a:cs typeface="Arial" charset="0"/>
              </a:rPr>
              <a:t>8 </a:t>
            </a:r>
            <a:r>
              <a:rPr lang="de-CH" sz="1800">
                <a:cs typeface="Arial" charset="0"/>
              </a:rPr>
              <a:t>e</a:t>
            </a:r>
            <a:r>
              <a:rPr lang="de-CH" sz="1800" baseline="30000">
                <a:cs typeface="Arial" charset="0"/>
              </a:rPr>
              <a:t>-</a:t>
            </a:r>
            <a:endParaRPr lang="de-CH" sz="500">
              <a:cs typeface="Arial" charset="0"/>
            </a:endParaRP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														  where: 	n</a:t>
            </a:r>
            <a:r>
              <a:rPr lang="de-CH" sz="1600" baseline="-25000">
                <a:cs typeface="Arial" charset="0"/>
              </a:rPr>
              <a:t>0 </a:t>
            </a:r>
            <a:r>
              <a:rPr lang="de-CH" sz="1600">
                <a:cs typeface="Arial" charset="0"/>
              </a:rPr>
              <a:t>   </a:t>
            </a:r>
            <a:r>
              <a:rPr lang="de-CH" sz="10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= primary ionisation and </a:t>
            </a:r>
          </a:p>
          <a:p>
            <a:r>
              <a:rPr lang="de-CH" sz="1600">
                <a:cs typeface="Arial" charset="0"/>
              </a:rPr>
              <a:t>															 															A</a:t>
            </a:r>
            <a:r>
              <a:rPr lang="de-CH" sz="1600" baseline="-25000">
                <a:cs typeface="Arial" charset="0"/>
              </a:rPr>
              <a:t>max</a:t>
            </a:r>
            <a:r>
              <a:rPr lang="de-CH" sz="1600">
                <a:cs typeface="Arial" charset="0"/>
              </a:rPr>
              <a:t> = max. gas gain / amplification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rediscovered / confirmed in 1990s within research work on </a:t>
            </a:r>
          </a:p>
          <a:p>
            <a:r>
              <a:rPr lang="de-CH" sz="1800">
                <a:cs typeface="Arial" charset="0"/>
              </a:rPr>
              <a:t>	Micro-Pattern Gaseous Detectors </a:t>
            </a:r>
            <a:r>
              <a:rPr lang="de-CH" sz="1600">
                <a:cs typeface="Arial" charset="0"/>
              </a:rPr>
              <a:t>(↔ large gain, small distances)</a:t>
            </a:r>
          </a:p>
          <a:p>
            <a:r>
              <a:rPr lang="de-CH" sz="1600">
                <a:cs typeface="Arial" charset="0"/>
              </a:rPr>
              <a:t>	</a:t>
            </a:r>
            <a:r>
              <a:rPr lang="de-CH" sz="1400">
                <a:cs typeface="Arial" charset="0"/>
              </a:rPr>
              <a:t>MSGC, GEM, MicroMeGaS, PPAC, Micro Dot, Micro Groove, Micro Gap, CAT, etc.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→	Q</a:t>
            </a:r>
            <a:r>
              <a:rPr lang="de-CH" sz="1800" baseline="-25000">
                <a:cs typeface="Arial" charset="0"/>
              </a:rPr>
              <a:t>max</a:t>
            </a:r>
            <a:r>
              <a:rPr lang="de-CH" sz="1800">
                <a:cs typeface="Arial" charset="0"/>
              </a:rPr>
              <a:t> hardly depends on geometry („general“ law) 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	→	Q</a:t>
            </a:r>
            <a:r>
              <a:rPr lang="de-CH" sz="1800" baseline="-25000">
                <a:cs typeface="Arial" charset="0"/>
              </a:rPr>
              <a:t>max</a:t>
            </a:r>
            <a:r>
              <a:rPr lang="de-CH" sz="1800">
                <a:cs typeface="Arial" charset="0"/>
              </a:rPr>
              <a:t> reduces with increasing rate of irradiation 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•	low rate: 	avalanches are separated in time, even their spatial projection overlap</a:t>
            </a:r>
          </a:p>
          <a:p>
            <a:endParaRPr lang="de-CH" sz="3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•	high rate: 	avalanches overlap in space and time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Raether Limit</a:t>
            </a:r>
          </a:p>
        </p:txBody>
      </p:sp>
      <p:pic>
        <p:nvPicPr>
          <p:cNvPr id="1026051" name="Picture 3" descr="raether-avalanche-vs-r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30" b="9903"/>
          <a:stretch>
            <a:fillRect/>
          </a:stretch>
        </p:blipFill>
        <p:spPr bwMode="auto">
          <a:xfrm>
            <a:off x="4116388" y="819150"/>
            <a:ext cx="4962525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052" name="Text Box 4"/>
          <p:cNvSpPr txBox="1">
            <a:spLocks noChangeArrowheads="1"/>
          </p:cNvSpPr>
          <p:nvPr/>
        </p:nvSpPr>
        <p:spPr bwMode="auto">
          <a:xfrm>
            <a:off x="201613" y="898525"/>
            <a:ext cx="4229100" cy="552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•	summary of ~40 years of</a:t>
            </a:r>
          </a:p>
          <a:p>
            <a:r>
              <a:rPr lang="de-CH" sz="1600">
                <a:cs typeface="Arial" charset="0"/>
              </a:rPr>
              <a:t>	discharges studies in gaseous detectors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•	horizontal axis: 	rate [Hz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mm</a:t>
            </a:r>
            <a:r>
              <a:rPr lang="de-CH" sz="1600" baseline="30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]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•	vertical axis: 		Q</a:t>
            </a:r>
            <a:r>
              <a:rPr lang="de-CH" sz="1600" baseline="-25000">
                <a:cs typeface="Arial" charset="0"/>
              </a:rPr>
              <a:t>total</a:t>
            </a:r>
            <a:r>
              <a:rPr lang="de-CH" sz="1600">
                <a:cs typeface="Arial" charset="0"/>
              </a:rPr>
              <a:t> in avalanche [# of e</a:t>
            </a:r>
            <a:r>
              <a:rPr lang="de-CH" sz="1600" baseline="30000">
                <a:cs typeface="Arial" charset="0"/>
              </a:rPr>
              <a:t>-</a:t>
            </a:r>
            <a:r>
              <a:rPr lang="de-CH" sz="1600">
                <a:cs typeface="Arial" charset="0"/>
              </a:rPr>
              <a:t>] </a:t>
            </a:r>
          </a:p>
          <a:p>
            <a:r>
              <a:rPr lang="de-CH" sz="1600">
                <a:cs typeface="Arial" charset="0"/>
              </a:rPr>
              <a:t>									</a:t>
            </a:r>
            <a:r>
              <a:rPr lang="de-CH" sz="1400" i="1">
                <a:cs typeface="Arial" charset="0"/>
              </a:rPr>
              <a:t>remark</a:t>
            </a:r>
            <a:r>
              <a:rPr lang="de-CH" sz="1400">
                <a:cs typeface="Arial" charset="0"/>
              </a:rPr>
              <a:t>: Q</a:t>
            </a:r>
            <a:r>
              <a:rPr lang="de-CH" sz="1400" baseline="-25000">
                <a:cs typeface="Arial" charset="0"/>
              </a:rPr>
              <a:t>total</a:t>
            </a:r>
            <a:r>
              <a:rPr lang="de-CH" sz="1400">
                <a:cs typeface="Arial" charset="0"/>
              </a:rPr>
              <a:t> = n</a:t>
            </a:r>
            <a:r>
              <a:rPr lang="de-CH" sz="1400" baseline="-25000">
                <a:cs typeface="Arial" charset="0"/>
              </a:rPr>
              <a:t>0</a:t>
            </a:r>
            <a:r>
              <a:rPr lang="de-CH" sz="1400">
                <a:cs typeface="Arial" charset="0"/>
              </a:rPr>
              <a:t> </a:t>
            </a:r>
            <a:r>
              <a:rPr lang="en-US" sz="1400">
                <a:cs typeface="Arial" charset="0"/>
              </a:rPr>
              <a:t>· A</a:t>
            </a:r>
          </a:p>
          <a:p>
            <a:endParaRPr lang="en-US" sz="1000">
              <a:cs typeface="Arial" charset="0"/>
            </a:endParaRPr>
          </a:p>
          <a:p>
            <a:endParaRPr lang="en-US" sz="1000">
              <a:cs typeface="Arial" charset="0"/>
            </a:endParaRPr>
          </a:p>
          <a:p>
            <a:r>
              <a:rPr lang="en-US" sz="1600">
                <a:cs typeface="Arial" charset="0"/>
              </a:rPr>
              <a:t>•	</a:t>
            </a:r>
            <a:r>
              <a:rPr lang="ja-JP" altLang="en-US" sz="1600">
                <a:cs typeface="Arial" charset="0"/>
              </a:rPr>
              <a:t>“</a:t>
            </a:r>
            <a:r>
              <a:rPr lang="en-US" sz="1600">
                <a:cs typeface="Arial" charset="0"/>
              </a:rPr>
              <a:t>allowed</a:t>
            </a:r>
            <a:r>
              <a:rPr lang="ja-JP" altLang="en-US" sz="1600">
                <a:cs typeface="Arial" charset="0"/>
              </a:rPr>
              <a:t>”</a:t>
            </a:r>
            <a:r>
              <a:rPr lang="en-US" sz="1600">
                <a:cs typeface="Arial" charset="0"/>
              </a:rPr>
              <a:t> region of operation</a:t>
            </a:r>
          </a:p>
          <a:p>
            <a:endParaRPr lang="en-US" sz="1600">
              <a:cs typeface="Arial" charset="0"/>
            </a:endParaRPr>
          </a:p>
          <a:p>
            <a:r>
              <a:rPr lang="en-US" sz="1600">
                <a:cs typeface="Arial" charset="0"/>
              </a:rPr>
              <a:t>•	</a:t>
            </a:r>
            <a:r>
              <a:rPr lang="ja-JP" altLang="en-US" sz="1600">
                <a:cs typeface="Arial" charset="0"/>
              </a:rPr>
              <a:t>“</a:t>
            </a:r>
            <a:r>
              <a:rPr lang="en-US" sz="1600">
                <a:cs typeface="Arial" charset="0"/>
              </a:rPr>
              <a:t>forbidden</a:t>
            </a:r>
            <a:r>
              <a:rPr lang="ja-JP" altLang="en-US" sz="1600">
                <a:cs typeface="Arial" charset="0"/>
              </a:rPr>
              <a:t>”</a:t>
            </a:r>
            <a:r>
              <a:rPr lang="en-US" sz="1600">
                <a:cs typeface="Arial" charset="0"/>
              </a:rPr>
              <a:t> region of operation </a:t>
            </a:r>
          </a:p>
          <a:p>
            <a:r>
              <a:rPr lang="en-US" sz="1600">
                <a:cs typeface="Arial" charset="0"/>
              </a:rPr>
              <a:t>	 occurrence of discharges:			</a:t>
            </a:r>
          </a:p>
          <a:p>
            <a:r>
              <a:rPr lang="en-US" sz="1600">
                <a:cs typeface="Arial" charset="0"/>
              </a:rPr>
              <a:t>				Q</a:t>
            </a:r>
            <a:r>
              <a:rPr lang="en-US" sz="1600" baseline="-25000">
                <a:cs typeface="Arial" charset="0"/>
              </a:rPr>
              <a:t>total</a:t>
            </a:r>
            <a:r>
              <a:rPr lang="en-US" sz="1600">
                <a:cs typeface="Arial" charset="0"/>
              </a:rPr>
              <a:t> &gt; Q</a:t>
            </a:r>
            <a:r>
              <a:rPr lang="en-US" sz="1600" baseline="-25000">
                <a:cs typeface="Arial" charset="0"/>
              </a:rPr>
              <a:t>max,Raether</a:t>
            </a:r>
            <a:r>
              <a:rPr lang="en-US" sz="1600">
                <a:cs typeface="Arial" charset="0"/>
              </a:rPr>
              <a:t>	</a:t>
            </a:r>
          </a:p>
          <a:p>
            <a:endParaRPr lang="en-US" sz="1000">
              <a:cs typeface="Arial" charset="0"/>
            </a:endParaRPr>
          </a:p>
          <a:p>
            <a:endParaRPr lang="en-US" sz="1000">
              <a:cs typeface="Arial" charset="0"/>
            </a:endParaRPr>
          </a:p>
          <a:p>
            <a:r>
              <a:rPr lang="en-US" sz="1600">
                <a:cs typeface="Arial" charset="0"/>
              </a:rPr>
              <a:t>→ 	intensive studies how to </a:t>
            </a:r>
            <a:r>
              <a:rPr lang="ja-JP" altLang="en-US" sz="1600">
                <a:cs typeface="Arial" charset="0"/>
              </a:rPr>
              <a:t>“</a:t>
            </a:r>
            <a:r>
              <a:rPr lang="en-US" sz="1600">
                <a:cs typeface="Arial" charset="0"/>
              </a:rPr>
              <a:t>cross</a:t>
            </a:r>
            <a:r>
              <a:rPr lang="ja-JP" altLang="en-US" sz="1600">
                <a:cs typeface="Arial" charset="0"/>
              </a:rPr>
              <a:t>”</a:t>
            </a:r>
            <a:r>
              <a:rPr lang="en-US" sz="1600">
                <a:cs typeface="Arial" charset="0"/>
              </a:rPr>
              <a:t> the</a:t>
            </a:r>
          </a:p>
          <a:p>
            <a:r>
              <a:rPr lang="en-US" sz="1600">
                <a:cs typeface="Arial" charset="0"/>
              </a:rPr>
              <a:t>		boarder line</a:t>
            </a:r>
          </a:p>
          <a:p>
            <a:endParaRPr lang="en-US" sz="1000">
              <a:cs typeface="Arial" charset="0"/>
            </a:endParaRPr>
          </a:p>
          <a:p>
            <a:endParaRPr lang="en-US" sz="1000">
              <a:cs typeface="Arial" charset="0"/>
            </a:endParaRPr>
          </a:p>
          <a:p>
            <a:r>
              <a:rPr lang="en-US" sz="1600">
                <a:cs typeface="Arial" charset="0"/>
              </a:rPr>
              <a:t>→	up to now: no success to overcome the</a:t>
            </a:r>
          </a:p>
          <a:p>
            <a:r>
              <a:rPr lang="en-US" sz="1600">
                <a:cs typeface="Arial" charset="0"/>
              </a:rPr>
              <a:t>		limitations in operation caused by </a:t>
            </a:r>
          </a:p>
          <a:p>
            <a:r>
              <a:rPr lang="en-US" sz="1600">
                <a:cs typeface="Arial" charset="0"/>
              </a:rPr>
              <a:t>		(rate-dependent) Raether limit</a:t>
            </a:r>
          </a:p>
          <a:p>
            <a:endParaRPr lang="en-US" sz="1600">
              <a:cs typeface="Arial" charset="0"/>
            </a:endParaRPr>
          </a:p>
        </p:txBody>
      </p:sp>
      <p:sp>
        <p:nvSpPr>
          <p:cNvPr id="1026053" name="Text Box 5"/>
          <p:cNvSpPr txBox="1">
            <a:spLocks noChangeArrowheads="1"/>
          </p:cNvSpPr>
          <p:nvPr/>
        </p:nvSpPr>
        <p:spPr bwMode="auto">
          <a:xfrm>
            <a:off x="6207125" y="6075363"/>
            <a:ext cx="279717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Fonte, Peskov and Ramsey, </a:t>
            </a:r>
          </a:p>
          <a:p>
            <a:r>
              <a:rPr lang="de-CH" sz="1100"/>
              <a:t>IEEE Trans. Nucl. Sci., Vol 46, No3, 1999 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 HV Scans</a:t>
            </a:r>
          </a:p>
        </p:txBody>
      </p:sp>
      <p:pic>
        <p:nvPicPr>
          <p:cNvPr id="1033219" name="Picture 3" descr="raether-avalanche-vs-r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62" b="9903"/>
          <a:stretch>
            <a:fillRect/>
          </a:stretch>
        </p:blipFill>
        <p:spPr bwMode="auto">
          <a:xfrm>
            <a:off x="4116388" y="819150"/>
            <a:ext cx="4770437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220" name="Rectangle 4" descr="25%"/>
          <p:cNvSpPr>
            <a:spLocks noChangeArrowheads="1"/>
          </p:cNvSpPr>
          <p:nvPr/>
        </p:nvSpPr>
        <p:spPr bwMode="auto">
          <a:xfrm>
            <a:off x="5668963" y="1308100"/>
            <a:ext cx="187325" cy="4281488"/>
          </a:xfrm>
          <a:prstGeom prst="rect">
            <a:avLst/>
          </a:prstGeom>
          <a:pattFill prst="pct25">
            <a:fgClr>
              <a:srgbClr val="FF0000">
                <a:alpha val="70000"/>
              </a:srgbClr>
            </a:fgClr>
            <a:bgClr>
              <a:srgbClr val="FFFFFF">
                <a:alpha val="70000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21" name="Rectangle 5" descr="25%"/>
          <p:cNvSpPr>
            <a:spLocks noChangeArrowheads="1"/>
          </p:cNvSpPr>
          <p:nvPr/>
        </p:nvSpPr>
        <p:spPr bwMode="auto">
          <a:xfrm>
            <a:off x="5973763" y="1308100"/>
            <a:ext cx="212725" cy="4275138"/>
          </a:xfrm>
          <a:prstGeom prst="rect">
            <a:avLst/>
          </a:prstGeom>
          <a:pattFill prst="pct25">
            <a:fgClr>
              <a:srgbClr val="FF0000">
                <a:alpha val="70000"/>
              </a:srgbClr>
            </a:fgClr>
            <a:bgClr>
              <a:srgbClr val="FFFFFF">
                <a:alpha val="70000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22" name="Text Box 6"/>
          <p:cNvSpPr txBox="1">
            <a:spLocks noChangeArrowheads="1"/>
          </p:cNvSpPr>
          <p:nvPr/>
        </p:nvSpPr>
        <p:spPr bwMode="auto">
          <a:xfrm>
            <a:off x="201613" y="874713"/>
            <a:ext cx="4484687" cy="39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HV scans</a:t>
            </a:r>
            <a:r>
              <a:rPr lang="de-CH" sz="1600">
                <a:cs typeface="Arial" charset="0"/>
              </a:rPr>
              <a:t>:		4 dc planes at end of run2011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 			▪ gas mixtures: 	He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(50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50) </a:t>
            </a:r>
          </a:p>
          <a:p>
            <a:r>
              <a:rPr lang="de-CH" sz="1600">
                <a:cs typeface="Arial" charset="0"/>
              </a:rPr>
              <a:t>											He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800" baseline="-250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CO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 (50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45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5)</a:t>
            </a:r>
          </a:p>
          <a:p>
            <a:endParaRPr lang="de-CH" sz="300">
              <a:cs typeface="Arial" charset="0"/>
            </a:endParaRPr>
          </a:p>
          <a:p>
            <a:r>
              <a:rPr lang="de-CH" sz="1600">
                <a:cs typeface="Arial" charset="0"/>
              </a:rPr>
              <a:t>			▪ </a:t>
            </a:r>
            <a:r>
              <a:rPr lang="de-CH" sz="1800">
                <a:latin typeface="Symbol" charset="0"/>
                <a:cs typeface="Arial" charset="0"/>
              </a:rPr>
              <a:t>m</a:t>
            </a:r>
            <a:r>
              <a:rPr lang="de-CH" sz="1600">
                <a:cs typeface="Arial" charset="0"/>
              </a:rPr>
              <a:t> rates:			3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7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(normal)</a:t>
            </a:r>
          </a:p>
          <a:p>
            <a:r>
              <a:rPr lang="en-US" sz="1600">
                <a:cs typeface="Arial" charset="0"/>
              </a:rPr>
              <a:t>								 </a:t>
            </a:r>
            <a:r>
              <a:rPr lang="en-US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~3.5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7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(intermediate) </a:t>
            </a:r>
          </a:p>
          <a:p>
            <a:r>
              <a:rPr lang="en-US" sz="1600">
                <a:cs typeface="Arial" charset="0"/>
              </a:rPr>
              <a:t>										</a:t>
            </a:r>
            <a:r>
              <a:rPr lang="de-CH" sz="1600">
                <a:cs typeface="Arial" charset="0"/>
              </a:rPr>
              <a:t>1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8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(high)</a:t>
            </a:r>
          </a:p>
          <a:p>
            <a:endParaRPr lang="en-US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▪ HV: 					1600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 up to 2050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 </a:t>
            </a:r>
          </a:p>
          <a:p>
            <a:endParaRPr lang="de-CH" sz="1000">
              <a:cs typeface="Arial" charset="0"/>
            </a:endParaRPr>
          </a:p>
          <a:p>
            <a:endParaRPr lang="de-CH" sz="800">
              <a:cs typeface="Arial" charset="0"/>
            </a:endParaRPr>
          </a:p>
          <a:p>
            <a:r>
              <a:rPr lang="de-CH" sz="1800">
                <a:cs typeface="Arial" charset="0"/>
              </a:rPr>
              <a:t>•	observation:</a:t>
            </a:r>
            <a:r>
              <a:rPr lang="de-CH" sz="1600">
                <a:cs typeface="Arial" charset="0"/>
              </a:rPr>
              <a:t> 	▪	HV trip (→ marked with </a:t>
            </a:r>
            <a:r>
              <a:rPr lang="de-CH" sz="1600" b="1">
                <a:solidFill>
                  <a:srgbClr val="FF0000"/>
                </a:solidFill>
                <a:cs typeface="Arial" charset="0"/>
              </a:rPr>
              <a:t>x</a:t>
            </a:r>
            <a:r>
              <a:rPr lang="de-CH" sz="1600">
                <a:cs typeface="Arial" charset="0"/>
              </a:rPr>
              <a:t>) </a:t>
            </a:r>
          </a:p>
          <a:p>
            <a:r>
              <a:rPr lang="de-CH" sz="1600">
                <a:cs typeface="Arial" charset="0"/>
              </a:rPr>
              <a:t>										of different dc planes </a:t>
            </a:r>
          </a:p>
          <a:p>
            <a:r>
              <a:rPr lang="de-CH" sz="1600">
                <a:cs typeface="Arial" charset="0"/>
              </a:rPr>
              <a:t>										occured as a function of Q</a:t>
            </a:r>
          </a:p>
          <a:p>
            <a:r>
              <a:rPr lang="de-CH" sz="1600">
                <a:cs typeface="Arial" charset="0"/>
              </a:rPr>
              <a:t>										and not(!) of HV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→	Q</a:t>
            </a:r>
            <a:r>
              <a:rPr lang="de-CH" sz="1600" baseline="-25000">
                <a:cs typeface="Arial" charset="0"/>
              </a:rPr>
              <a:t>max</a:t>
            </a:r>
            <a:r>
              <a:rPr lang="de-CH" sz="1600">
                <a:cs typeface="Arial" charset="0"/>
              </a:rPr>
              <a:t> reached</a:t>
            </a:r>
          </a:p>
          <a:p>
            <a:endParaRPr lang="de-CH" sz="1600">
              <a:cs typeface="Arial" charset="0"/>
            </a:endParaRPr>
          </a:p>
        </p:txBody>
      </p:sp>
      <p:sp>
        <p:nvSpPr>
          <p:cNvPr id="1033223" name="Text Box 7"/>
          <p:cNvSpPr txBox="1">
            <a:spLocks noChangeArrowheads="1"/>
          </p:cNvSpPr>
          <p:nvPr/>
        </p:nvSpPr>
        <p:spPr bwMode="auto">
          <a:xfrm>
            <a:off x="6207125" y="6075363"/>
            <a:ext cx="279717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Fonte, Peskov and Ramsey, </a:t>
            </a:r>
          </a:p>
          <a:p>
            <a:r>
              <a:rPr lang="de-CH" sz="1100"/>
              <a:t>IEEE Trans. Nucl. Sci., Vol 46, No3, 1999 </a:t>
            </a:r>
          </a:p>
        </p:txBody>
      </p:sp>
      <p:sp>
        <p:nvSpPr>
          <p:cNvPr id="1033224" name="Text Box 8"/>
          <p:cNvSpPr txBox="1">
            <a:spLocks noChangeArrowheads="1"/>
          </p:cNvSpPr>
          <p:nvPr/>
        </p:nvSpPr>
        <p:spPr bwMode="auto">
          <a:xfrm>
            <a:off x="5932488" y="1500188"/>
            <a:ext cx="325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 b="1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33225" name="Text Box 9"/>
          <p:cNvSpPr txBox="1">
            <a:spLocks noChangeArrowheads="1"/>
          </p:cNvSpPr>
          <p:nvPr/>
        </p:nvSpPr>
        <p:spPr bwMode="auto">
          <a:xfrm>
            <a:off x="5548313" y="1589088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/>
              <a:t>–</a:t>
            </a:r>
          </a:p>
        </p:txBody>
      </p:sp>
      <p:sp>
        <p:nvSpPr>
          <p:cNvPr id="1033226" name="Rectangle 10"/>
          <p:cNvSpPr>
            <a:spLocks noChangeArrowheads="1"/>
          </p:cNvSpPr>
          <p:nvPr/>
        </p:nvSpPr>
        <p:spPr bwMode="auto">
          <a:xfrm>
            <a:off x="5249863" y="3670300"/>
            <a:ext cx="3557587" cy="263525"/>
          </a:xfrm>
          <a:prstGeom prst="rect">
            <a:avLst/>
          </a:prstGeom>
          <a:pattFill prst="ltUpDiag">
            <a:fgClr>
              <a:srgbClr val="000000">
                <a:alpha val="60001"/>
              </a:srgbClr>
            </a:fgClr>
            <a:bgClr>
              <a:srgbClr val="FFFFFF">
                <a:alpha val="60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27" name="Rectangle 11"/>
          <p:cNvSpPr>
            <a:spLocks noChangeArrowheads="1"/>
          </p:cNvSpPr>
          <p:nvPr/>
        </p:nvSpPr>
        <p:spPr bwMode="auto">
          <a:xfrm>
            <a:off x="5243513" y="3105150"/>
            <a:ext cx="3557587" cy="200025"/>
          </a:xfrm>
          <a:prstGeom prst="rect">
            <a:avLst/>
          </a:prstGeom>
          <a:pattFill prst="ltUpDiag">
            <a:fgClr>
              <a:srgbClr val="000000">
                <a:alpha val="60001"/>
              </a:srgbClr>
            </a:fgClr>
            <a:bgClr>
              <a:srgbClr val="FFFFFF">
                <a:alpha val="60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28" name="Rectangle 12"/>
          <p:cNvSpPr>
            <a:spLocks noChangeArrowheads="1"/>
          </p:cNvSpPr>
          <p:nvPr/>
        </p:nvSpPr>
        <p:spPr bwMode="auto">
          <a:xfrm>
            <a:off x="5243513" y="2432050"/>
            <a:ext cx="3557587" cy="225425"/>
          </a:xfrm>
          <a:prstGeom prst="rect">
            <a:avLst/>
          </a:prstGeom>
          <a:pattFill prst="ltUpDiag">
            <a:fgClr>
              <a:srgbClr val="000000">
                <a:alpha val="60001"/>
              </a:srgbClr>
            </a:fgClr>
            <a:bgClr>
              <a:srgbClr val="FFFFFF">
                <a:alpha val="60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29" name="Rectangle 13"/>
          <p:cNvSpPr>
            <a:spLocks noChangeArrowheads="1"/>
          </p:cNvSpPr>
          <p:nvPr/>
        </p:nvSpPr>
        <p:spPr bwMode="auto">
          <a:xfrm>
            <a:off x="5237163" y="1905000"/>
            <a:ext cx="3563937" cy="212725"/>
          </a:xfrm>
          <a:prstGeom prst="rect">
            <a:avLst/>
          </a:prstGeom>
          <a:pattFill prst="ltUpDiag">
            <a:fgClr>
              <a:srgbClr val="000000">
                <a:alpha val="60001"/>
              </a:srgbClr>
            </a:fgClr>
            <a:bgClr>
              <a:srgbClr val="FFFFFF">
                <a:alpha val="60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30" name="Rectangle 14"/>
          <p:cNvSpPr>
            <a:spLocks noChangeArrowheads="1"/>
          </p:cNvSpPr>
          <p:nvPr/>
        </p:nvSpPr>
        <p:spPr bwMode="auto">
          <a:xfrm>
            <a:off x="5237163" y="1377950"/>
            <a:ext cx="3563937" cy="212725"/>
          </a:xfrm>
          <a:prstGeom prst="rect">
            <a:avLst/>
          </a:prstGeom>
          <a:pattFill prst="ltUpDiag">
            <a:fgClr>
              <a:srgbClr val="000000">
                <a:alpha val="60001"/>
              </a:srgbClr>
            </a:fgClr>
            <a:bgClr>
              <a:srgbClr val="FFFFFF">
                <a:alpha val="60001"/>
              </a:srgbClr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231" name="Line 15"/>
          <p:cNvSpPr>
            <a:spLocks noChangeShapeType="1"/>
          </p:cNvSpPr>
          <p:nvPr/>
        </p:nvSpPr>
        <p:spPr bwMode="auto">
          <a:xfrm flipV="1">
            <a:off x="6096000" y="1770063"/>
            <a:ext cx="0" cy="20431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3232" name="Line 16"/>
          <p:cNvSpPr>
            <a:spLocks noChangeShapeType="1"/>
          </p:cNvSpPr>
          <p:nvPr/>
        </p:nvSpPr>
        <p:spPr bwMode="auto">
          <a:xfrm flipV="1">
            <a:off x="5740400" y="1892300"/>
            <a:ext cx="0" cy="1920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3233" name="Text Box 17"/>
          <p:cNvSpPr txBox="1">
            <a:spLocks noChangeArrowheads="1"/>
          </p:cNvSpPr>
          <p:nvPr/>
        </p:nvSpPr>
        <p:spPr bwMode="auto">
          <a:xfrm>
            <a:off x="8107363" y="3670300"/>
            <a:ext cx="636587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1600 V</a:t>
            </a:r>
          </a:p>
        </p:txBody>
      </p:sp>
      <p:sp>
        <p:nvSpPr>
          <p:cNvPr id="1033234" name="Text Box 18"/>
          <p:cNvSpPr txBox="1">
            <a:spLocks noChangeArrowheads="1"/>
          </p:cNvSpPr>
          <p:nvPr/>
        </p:nvSpPr>
        <p:spPr bwMode="auto">
          <a:xfrm>
            <a:off x="8112125" y="3063875"/>
            <a:ext cx="636588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1700 V</a:t>
            </a:r>
          </a:p>
        </p:txBody>
      </p:sp>
      <p:sp>
        <p:nvSpPr>
          <p:cNvPr id="1033235" name="Text Box 19"/>
          <p:cNvSpPr txBox="1">
            <a:spLocks noChangeArrowheads="1"/>
          </p:cNvSpPr>
          <p:nvPr/>
        </p:nvSpPr>
        <p:spPr bwMode="auto">
          <a:xfrm>
            <a:off x="8118475" y="2416175"/>
            <a:ext cx="636588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1800 V</a:t>
            </a:r>
          </a:p>
        </p:txBody>
      </p:sp>
      <p:sp>
        <p:nvSpPr>
          <p:cNvPr id="1033236" name="Text Box 20"/>
          <p:cNvSpPr txBox="1">
            <a:spLocks noChangeArrowheads="1"/>
          </p:cNvSpPr>
          <p:nvPr/>
        </p:nvSpPr>
        <p:spPr bwMode="auto">
          <a:xfrm>
            <a:off x="8118475" y="1870075"/>
            <a:ext cx="636588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1900 V</a:t>
            </a:r>
          </a:p>
        </p:txBody>
      </p:sp>
      <p:sp>
        <p:nvSpPr>
          <p:cNvPr id="1033237" name="Text Box 21"/>
          <p:cNvSpPr txBox="1">
            <a:spLocks noChangeArrowheads="1"/>
          </p:cNvSpPr>
          <p:nvPr/>
        </p:nvSpPr>
        <p:spPr bwMode="auto">
          <a:xfrm>
            <a:off x="8118475" y="1336675"/>
            <a:ext cx="636588" cy="269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2000 V</a:t>
            </a:r>
          </a:p>
        </p:txBody>
      </p:sp>
      <p:sp>
        <p:nvSpPr>
          <p:cNvPr id="1033238" name="Text Box 22"/>
          <p:cNvSpPr txBox="1">
            <a:spLocks noChangeArrowheads="1"/>
          </p:cNvSpPr>
          <p:nvPr/>
        </p:nvSpPr>
        <p:spPr bwMode="auto">
          <a:xfrm>
            <a:off x="8042275" y="4000500"/>
            <a:ext cx="8445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400"/>
              <a:t>He/C</a:t>
            </a:r>
            <a:r>
              <a:rPr lang="de-CH" sz="1400" baseline="-25000"/>
              <a:t>2</a:t>
            </a:r>
            <a:r>
              <a:rPr lang="de-CH" sz="1400"/>
              <a:t>H</a:t>
            </a:r>
            <a:r>
              <a:rPr lang="de-CH" sz="1400" baseline="-25000"/>
              <a:t>6</a:t>
            </a:r>
          </a:p>
          <a:p>
            <a:pPr algn="ctr"/>
            <a:r>
              <a:rPr lang="de-CH" sz="1400"/>
              <a:t>(50/50)</a:t>
            </a:r>
          </a:p>
        </p:txBody>
      </p:sp>
      <p:sp>
        <p:nvSpPr>
          <p:cNvPr id="1033239" name="Text Box 23"/>
          <p:cNvSpPr txBox="1">
            <a:spLocks noChangeArrowheads="1"/>
          </p:cNvSpPr>
          <p:nvPr/>
        </p:nvSpPr>
        <p:spPr bwMode="auto">
          <a:xfrm rot="16200000">
            <a:off x="5318919" y="4734719"/>
            <a:ext cx="8334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>
                <a:cs typeface="Arial" charset="0"/>
              </a:rPr>
              <a:t>3</a:t>
            </a:r>
            <a:r>
              <a:rPr lang="en-US" sz="1000">
                <a:cs typeface="Arial" charset="0"/>
              </a:rPr>
              <a:t>·10</a:t>
            </a:r>
            <a:r>
              <a:rPr lang="en-US" sz="1000" baseline="30000">
                <a:cs typeface="Arial" charset="0"/>
              </a:rPr>
              <a:t>7</a:t>
            </a:r>
            <a:r>
              <a:rPr lang="en-US" sz="1000">
                <a:cs typeface="Arial" charset="0"/>
              </a:rPr>
              <a:t> Hz </a:t>
            </a:r>
            <a:r>
              <a:rPr lang="en-US" sz="1000">
                <a:latin typeface="Symbol" charset="0"/>
                <a:cs typeface="Arial" charset="0"/>
              </a:rPr>
              <a:t>m</a:t>
            </a:r>
            <a:r>
              <a:rPr lang="en-US" sz="1600">
                <a:cs typeface="Arial" charset="0"/>
              </a:rPr>
              <a:t> </a:t>
            </a:r>
            <a:endParaRPr lang="de-CH" sz="1600">
              <a:cs typeface="Arial" charset="0"/>
            </a:endParaRPr>
          </a:p>
        </p:txBody>
      </p:sp>
      <p:sp>
        <p:nvSpPr>
          <p:cNvPr id="1033240" name="Text Box 24"/>
          <p:cNvSpPr txBox="1">
            <a:spLocks noChangeArrowheads="1"/>
          </p:cNvSpPr>
          <p:nvPr/>
        </p:nvSpPr>
        <p:spPr bwMode="auto">
          <a:xfrm rot="16200000">
            <a:off x="5636419" y="4733132"/>
            <a:ext cx="833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>
                <a:cs typeface="Arial" charset="0"/>
              </a:rPr>
              <a:t>1</a:t>
            </a:r>
            <a:r>
              <a:rPr lang="en-US" sz="1000">
                <a:cs typeface="Arial" charset="0"/>
              </a:rPr>
              <a:t>·10</a:t>
            </a:r>
            <a:r>
              <a:rPr lang="en-US" sz="1000" baseline="30000">
                <a:cs typeface="Arial" charset="0"/>
              </a:rPr>
              <a:t>8</a:t>
            </a:r>
            <a:r>
              <a:rPr lang="en-US" sz="1000">
                <a:cs typeface="Arial" charset="0"/>
              </a:rPr>
              <a:t> Hz </a:t>
            </a:r>
            <a:r>
              <a:rPr lang="en-US" sz="1000">
                <a:latin typeface="Symbol" charset="0"/>
                <a:cs typeface="Arial" charset="0"/>
              </a:rPr>
              <a:t>m</a:t>
            </a:r>
            <a:r>
              <a:rPr lang="en-US" sz="1600">
                <a:cs typeface="Arial" charset="0"/>
              </a:rPr>
              <a:t> </a:t>
            </a:r>
            <a:endParaRPr lang="de-CH" sz="1600">
              <a:cs typeface="Arial" charset="0"/>
            </a:endParaRPr>
          </a:p>
        </p:txBody>
      </p:sp>
      <p:sp>
        <p:nvSpPr>
          <p:cNvPr id="1033241" name="Text Box 25"/>
          <p:cNvSpPr txBox="1">
            <a:spLocks noChangeArrowheads="1"/>
          </p:cNvSpPr>
          <p:nvPr/>
        </p:nvSpPr>
        <p:spPr bwMode="auto">
          <a:xfrm>
            <a:off x="5662613" y="1335088"/>
            <a:ext cx="354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/>
              <a:t>–</a:t>
            </a:r>
          </a:p>
        </p:txBody>
      </p:sp>
      <p:sp>
        <p:nvSpPr>
          <p:cNvPr id="1033242" name="Line 26"/>
          <p:cNvSpPr>
            <a:spLocks noChangeShapeType="1"/>
          </p:cNvSpPr>
          <p:nvPr/>
        </p:nvSpPr>
        <p:spPr bwMode="auto">
          <a:xfrm flipV="1">
            <a:off x="5854700" y="1622425"/>
            <a:ext cx="0" cy="2190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3243" name="Oval 27"/>
          <p:cNvSpPr>
            <a:spLocks noChangeArrowheads="1"/>
          </p:cNvSpPr>
          <p:nvPr/>
        </p:nvSpPr>
        <p:spPr bwMode="auto">
          <a:xfrm>
            <a:off x="5653088" y="2308225"/>
            <a:ext cx="215900" cy="398463"/>
          </a:xfrm>
          <a:prstGeom prst="ellips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3253" name="Group 37"/>
          <p:cNvGrpSpPr>
            <a:grpSpLocks/>
          </p:cNvGrpSpPr>
          <p:nvPr/>
        </p:nvGrpSpPr>
        <p:grpSpPr bwMode="auto">
          <a:xfrm>
            <a:off x="2073275" y="4911725"/>
            <a:ext cx="2236788" cy="812800"/>
            <a:chOff x="3924" y="3006"/>
            <a:chExt cx="1409" cy="512"/>
          </a:xfrm>
        </p:grpSpPr>
        <p:sp>
          <p:nvSpPr>
            <p:cNvPr id="1033245" name="Text Box 29"/>
            <p:cNvSpPr txBox="1">
              <a:spLocks noChangeArrowheads="1"/>
            </p:cNvSpPr>
            <p:nvPr/>
          </p:nvSpPr>
          <p:spPr bwMode="auto">
            <a:xfrm>
              <a:off x="3933" y="3006"/>
              <a:ext cx="6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1600" b="1">
                  <a:solidFill>
                    <a:srgbClr val="FF0000"/>
                  </a:solidFill>
                </a:rPr>
                <a:t>x</a:t>
              </a:r>
              <a:r>
                <a:rPr lang="de-CH" sz="2000" b="1">
                  <a:solidFill>
                    <a:srgbClr val="FF0000"/>
                  </a:solidFill>
                </a:rPr>
                <a:t> </a:t>
              </a:r>
              <a:r>
                <a:rPr lang="de-CH" sz="800" b="1">
                  <a:solidFill>
                    <a:srgbClr val="FF0000"/>
                  </a:solidFill>
                </a:rPr>
                <a:t> </a:t>
              </a:r>
              <a:r>
                <a:rPr lang="de-CH" sz="1200"/>
                <a:t>= HV trip</a:t>
              </a:r>
            </a:p>
          </p:txBody>
        </p:sp>
        <p:sp>
          <p:nvSpPr>
            <p:cNvPr id="1033246" name="Text Box 30"/>
            <p:cNvSpPr txBox="1">
              <a:spLocks noChangeArrowheads="1"/>
            </p:cNvSpPr>
            <p:nvPr/>
          </p:nvSpPr>
          <p:spPr bwMode="auto">
            <a:xfrm>
              <a:off x="3924" y="3104"/>
              <a:ext cx="109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2000" b="1"/>
                <a:t>–</a:t>
              </a:r>
              <a:r>
                <a:rPr lang="de-CH" b="1"/>
                <a:t> </a:t>
              </a:r>
              <a:r>
                <a:rPr lang="de-CH" sz="1200"/>
                <a:t>= hardware HV limit</a:t>
              </a:r>
            </a:p>
          </p:txBody>
        </p:sp>
        <p:sp>
          <p:nvSpPr>
            <p:cNvPr id="1033247" name="Oval 31"/>
            <p:cNvSpPr>
              <a:spLocks noChangeArrowheads="1"/>
            </p:cNvSpPr>
            <p:nvPr/>
          </p:nvSpPr>
          <p:spPr bwMode="auto">
            <a:xfrm>
              <a:off x="3982" y="3375"/>
              <a:ext cx="91" cy="91"/>
            </a:xfrm>
            <a:prstGeom prst="ellipse">
              <a:avLst/>
            </a:prstGeom>
            <a:noFill/>
            <a:ln w="31750">
              <a:solidFill>
                <a:srgbClr val="33CC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3248" name="Text Box 32"/>
            <p:cNvSpPr txBox="1">
              <a:spLocks noChangeArrowheads="1"/>
            </p:cNvSpPr>
            <p:nvPr/>
          </p:nvSpPr>
          <p:spPr bwMode="auto">
            <a:xfrm>
              <a:off x="4008" y="3268"/>
              <a:ext cx="132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defTabSz="182563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defTabSz="182563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CH" sz="2000" b="1">
                  <a:solidFill>
                    <a:srgbClr val="FF0000"/>
                  </a:solidFill>
                </a:rPr>
                <a:t> </a:t>
              </a:r>
              <a:r>
                <a:rPr lang="de-CH" sz="800" b="1">
                  <a:solidFill>
                    <a:srgbClr val="FF0000"/>
                  </a:solidFill>
                </a:rPr>
                <a:t> </a:t>
              </a:r>
              <a:r>
                <a:rPr lang="de-CH" sz="1200"/>
                <a:t>= current point of operation</a:t>
              </a:r>
            </a:p>
          </p:txBody>
        </p:sp>
      </p:grpSp>
      <p:sp>
        <p:nvSpPr>
          <p:cNvPr id="3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 HV Scans</a:t>
            </a:r>
          </a:p>
        </p:txBody>
      </p:sp>
      <p:sp>
        <p:nvSpPr>
          <p:cNvPr id="1049606" name="Text Box 6"/>
          <p:cNvSpPr txBox="1">
            <a:spLocks noChangeArrowheads="1"/>
          </p:cNvSpPr>
          <p:nvPr/>
        </p:nvSpPr>
        <p:spPr bwMode="auto">
          <a:xfrm>
            <a:off x="201613" y="874713"/>
            <a:ext cx="4484687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HV scans</a:t>
            </a:r>
            <a:r>
              <a:rPr lang="de-CH" sz="1600">
                <a:cs typeface="Arial" charset="0"/>
              </a:rPr>
              <a:t>:		4 dc planes at end of run2011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 			▪ gas mixtures: 	He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1600">
                <a:cs typeface="Arial" charset="0"/>
              </a:rPr>
              <a:t> (50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50) </a:t>
            </a:r>
          </a:p>
          <a:p>
            <a:r>
              <a:rPr lang="de-CH" sz="1600">
                <a:cs typeface="Arial" charset="0"/>
              </a:rPr>
              <a:t>											He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H</a:t>
            </a:r>
            <a:r>
              <a:rPr lang="de-CH" sz="1600" baseline="-25000">
                <a:cs typeface="Arial" charset="0"/>
              </a:rPr>
              <a:t>6</a:t>
            </a:r>
            <a:r>
              <a:rPr lang="de-CH" sz="800" baseline="-250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CO</a:t>
            </a:r>
            <a:r>
              <a:rPr lang="de-CH" sz="16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 (50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45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5)</a:t>
            </a:r>
          </a:p>
          <a:p>
            <a:endParaRPr lang="de-CH" sz="300">
              <a:cs typeface="Arial" charset="0"/>
            </a:endParaRPr>
          </a:p>
          <a:p>
            <a:r>
              <a:rPr lang="de-CH" sz="1600">
                <a:cs typeface="Arial" charset="0"/>
              </a:rPr>
              <a:t>			▪ </a:t>
            </a:r>
            <a:r>
              <a:rPr lang="de-CH" sz="1800">
                <a:latin typeface="Symbol" charset="0"/>
                <a:cs typeface="Arial" charset="0"/>
              </a:rPr>
              <a:t>m</a:t>
            </a:r>
            <a:r>
              <a:rPr lang="de-CH" sz="1600">
                <a:cs typeface="Arial" charset="0"/>
              </a:rPr>
              <a:t> rates:			3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7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(normal)</a:t>
            </a:r>
          </a:p>
          <a:p>
            <a:r>
              <a:rPr lang="en-US" sz="1600">
                <a:cs typeface="Arial" charset="0"/>
              </a:rPr>
              <a:t>								 </a:t>
            </a:r>
            <a:r>
              <a:rPr lang="en-US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~3.5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7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(intermediate) </a:t>
            </a:r>
          </a:p>
          <a:p>
            <a:r>
              <a:rPr lang="en-US" sz="1600">
                <a:cs typeface="Arial" charset="0"/>
              </a:rPr>
              <a:t>										</a:t>
            </a:r>
            <a:r>
              <a:rPr lang="de-CH" sz="1600">
                <a:cs typeface="Arial" charset="0"/>
              </a:rPr>
              <a:t>1</a:t>
            </a:r>
            <a:r>
              <a:rPr lang="en-US" sz="1600">
                <a:cs typeface="Arial" charset="0"/>
              </a:rPr>
              <a:t>·10</a:t>
            </a:r>
            <a:r>
              <a:rPr lang="en-US" sz="1600" baseline="30000">
                <a:cs typeface="Arial" charset="0"/>
              </a:rPr>
              <a:t>8</a:t>
            </a:r>
            <a:r>
              <a:rPr lang="en-US" sz="800">
                <a:cs typeface="Arial" charset="0"/>
              </a:rPr>
              <a:t> </a:t>
            </a:r>
            <a:r>
              <a:rPr lang="en-US" sz="1600">
                <a:cs typeface="Arial" charset="0"/>
              </a:rPr>
              <a:t>Hz (high)</a:t>
            </a:r>
          </a:p>
          <a:p>
            <a:endParaRPr lang="en-US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▪ HV: 					1600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 up to 2050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V </a:t>
            </a:r>
          </a:p>
          <a:p>
            <a:endParaRPr lang="de-CH" sz="1000">
              <a:cs typeface="Arial" charset="0"/>
            </a:endParaRPr>
          </a:p>
          <a:p>
            <a:endParaRPr lang="de-CH" sz="800">
              <a:cs typeface="Arial" charset="0"/>
            </a:endParaRPr>
          </a:p>
          <a:p>
            <a:r>
              <a:rPr lang="de-CH" sz="1800">
                <a:cs typeface="Arial" charset="0"/>
              </a:rPr>
              <a:t>•	observation:</a:t>
            </a:r>
            <a:r>
              <a:rPr lang="de-CH" sz="1600">
                <a:cs typeface="Arial" charset="0"/>
              </a:rPr>
              <a:t> 	▪ 	saturation of I(HV) curve</a:t>
            </a:r>
          </a:p>
          <a:p>
            <a:r>
              <a:rPr lang="de-CH" sz="1600">
                <a:cs typeface="Arial" charset="0"/>
              </a:rPr>
              <a:t>										→space charge effects</a:t>
            </a:r>
          </a:p>
          <a:p>
            <a:endParaRPr lang="de-CH" sz="800">
              <a:cs typeface="Arial" charset="0"/>
            </a:endParaRPr>
          </a:p>
          <a:p>
            <a:endParaRPr lang="de-CH" sz="800">
              <a:cs typeface="Arial" charset="0"/>
            </a:endParaRPr>
          </a:p>
          <a:p>
            <a:r>
              <a:rPr lang="de-CH" sz="1600">
                <a:cs typeface="Arial" charset="0"/>
              </a:rPr>
              <a:t>•	ongoing work to confirm this observation </a:t>
            </a:r>
          </a:p>
          <a:p>
            <a:r>
              <a:rPr lang="de-CH" sz="1600">
                <a:cs typeface="Arial" charset="0"/>
              </a:rPr>
              <a:t>	with „standard formulas“, as there are</a:t>
            </a: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,  where 								and</a:t>
            </a:r>
          </a:p>
          <a:p>
            <a:endParaRPr lang="de-CH" sz="1800">
              <a:cs typeface="Arial" charset="0"/>
            </a:endParaRPr>
          </a:p>
          <a:p>
            <a:r>
              <a:rPr lang="de-CH" sz="1600">
                <a:cs typeface="Arial" charset="0"/>
              </a:rPr>
              <a:t>	or</a:t>
            </a: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 </a:t>
            </a:r>
            <a:endParaRPr lang="de-CH" sz="1400">
              <a:cs typeface="Arial" charset="0"/>
            </a:endParaRPr>
          </a:p>
        </p:txBody>
      </p:sp>
      <p:graphicFrame>
        <p:nvGraphicFramePr>
          <p:cNvPr id="1049633" name="Object 33"/>
          <p:cNvGraphicFramePr>
            <a:graphicFrameLocks noGrp="1" noChangeAspect="1"/>
          </p:cNvGraphicFramePr>
          <p:nvPr>
            <p:ph idx="1"/>
          </p:nvPr>
        </p:nvGraphicFramePr>
        <p:xfrm>
          <a:off x="4670425" y="1047750"/>
          <a:ext cx="4124325" cy="250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2" name="Chart" r:id="rId3" imgW="5486400" imgH="3333750" progId="Excel.Chart.8">
                  <p:embed/>
                </p:oleObj>
              </mc:Choice>
              <mc:Fallback>
                <p:oleObj name="Chart" r:id="rId3" imgW="5486400" imgH="3333750" progId="Excel.Chart.8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0425" y="1047750"/>
                        <a:ext cx="4124325" cy="250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9634" name="Text Box 34"/>
          <p:cNvSpPr txBox="1">
            <a:spLocks noChangeArrowheads="1"/>
          </p:cNvSpPr>
          <p:nvPr/>
        </p:nvSpPr>
        <p:spPr bwMode="auto">
          <a:xfrm>
            <a:off x="5373688" y="1262063"/>
            <a:ext cx="1111250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000"/>
              <a:t>He/C</a:t>
            </a:r>
            <a:r>
              <a:rPr lang="de-CH" sz="1000" baseline="-25000"/>
              <a:t>2</a:t>
            </a:r>
            <a:r>
              <a:rPr lang="de-CH" sz="1000"/>
              <a:t>H</a:t>
            </a:r>
            <a:r>
              <a:rPr lang="de-CH" sz="1000" baseline="-25000"/>
              <a:t>6</a:t>
            </a:r>
            <a:r>
              <a:rPr lang="de-CH" sz="1000"/>
              <a:t> (50/50)</a:t>
            </a:r>
          </a:p>
          <a:p>
            <a:pPr algn="ctr"/>
            <a:r>
              <a:rPr lang="de-CH" sz="1000">
                <a:cs typeface="Arial" charset="0"/>
              </a:rPr>
              <a:t>3</a:t>
            </a:r>
            <a:r>
              <a:rPr lang="en-US" sz="1000">
                <a:cs typeface="Arial" charset="0"/>
              </a:rPr>
              <a:t>·10</a:t>
            </a:r>
            <a:r>
              <a:rPr lang="en-US" sz="1000" baseline="30000">
                <a:cs typeface="Arial" charset="0"/>
              </a:rPr>
              <a:t>7</a:t>
            </a:r>
            <a:r>
              <a:rPr lang="en-US" sz="1000">
                <a:cs typeface="Arial" charset="0"/>
              </a:rPr>
              <a:t> Hz </a:t>
            </a:r>
            <a:r>
              <a:rPr lang="en-US" sz="1000">
                <a:latin typeface="Symbol" charset="0"/>
                <a:cs typeface="Arial" charset="0"/>
              </a:rPr>
              <a:t>m</a:t>
            </a:r>
            <a:endParaRPr lang="de-CH" sz="1000"/>
          </a:p>
        </p:txBody>
      </p:sp>
      <p:sp>
        <p:nvSpPr>
          <p:cNvPr id="1049635" name="Text Box 35"/>
          <p:cNvSpPr txBox="1">
            <a:spLocks noChangeArrowheads="1"/>
          </p:cNvSpPr>
          <p:nvPr/>
        </p:nvSpPr>
        <p:spPr bwMode="auto">
          <a:xfrm>
            <a:off x="7969250" y="2747963"/>
            <a:ext cx="554038" cy="257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dc05B</a:t>
            </a:r>
          </a:p>
        </p:txBody>
      </p:sp>
      <p:graphicFrame>
        <p:nvGraphicFramePr>
          <p:cNvPr id="1049638" name="Object 38"/>
          <p:cNvGraphicFramePr>
            <a:graphicFrameLocks noChangeAspect="1"/>
          </p:cNvGraphicFramePr>
          <p:nvPr/>
        </p:nvGraphicFramePr>
        <p:xfrm>
          <a:off x="4662488" y="3943350"/>
          <a:ext cx="4132262" cy="251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3" name="Chart" r:id="rId5" imgW="5505450" imgH="3352800" progId="Excel.Chart.8">
                  <p:embed/>
                </p:oleObj>
              </mc:Choice>
              <mc:Fallback>
                <p:oleObj name="Chart" r:id="rId5" imgW="5505450" imgH="3352800" progId="Excel.Chart.8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488" y="3943350"/>
                        <a:ext cx="4132262" cy="2516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9639" name="Text Box 39"/>
          <p:cNvSpPr txBox="1">
            <a:spLocks noChangeArrowheads="1"/>
          </p:cNvSpPr>
          <p:nvPr/>
        </p:nvSpPr>
        <p:spPr bwMode="auto">
          <a:xfrm>
            <a:off x="5380038" y="4176713"/>
            <a:ext cx="1490662" cy="409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de-CH" sz="1000"/>
              <a:t>He/C</a:t>
            </a:r>
            <a:r>
              <a:rPr lang="de-CH" sz="1000" baseline="-25000"/>
              <a:t>2</a:t>
            </a:r>
            <a:r>
              <a:rPr lang="de-CH" sz="1000"/>
              <a:t>H</a:t>
            </a:r>
            <a:r>
              <a:rPr lang="de-CH" sz="1000" baseline="-25000"/>
              <a:t>6</a:t>
            </a:r>
            <a:r>
              <a:rPr lang="de-CH" sz="1000"/>
              <a:t>/CO</a:t>
            </a:r>
            <a:r>
              <a:rPr lang="de-CH" sz="1000" baseline="-25000"/>
              <a:t>2</a:t>
            </a:r>
            <a:r>
              <a:rPr lang="de-CH" sz="1000"/>
              <a:t> (50/45/5)</a:t>
            </a:r>
          </a:p>
          <a:p>
            <a:pPr algn="ctr"/>
            <a:r>
              <a:rPr lang="de-CH" sz="1000">
                <a:cs typeface="Arial" charset="0"/>
              </a:rPr>
              <a:t>1</a:t>
            </a:r>
            <a:r>
              <a:rPr lang="en-US" sz="1000">
                <a:cs typeface="Arial" charset="0"/>
              </a:rPr>
              <a:t>·10</a:t>
            </a:r>
            <a:r>
              <a:rPr lang="en-US" sz="1000" baseline="30000">
                <a:cs typeface="Arial" charset="0"/>
              </a:rPr>
              <a:t>8</a:t>
            </a:r>
            <a:r>
              <a:rPr lang="en-US" sz="1000">
                <a:cs typeface="Arial" charset="0"/>
              </a:rPr>
              <a:t> Hz </a:t>
            </a:r>
            <a:r>
              <a:rPr lang="en-US" sz="1000">
                <a:latin typeface="Symbol" charset="0"/>
                <a:cs typeface="Arial" charset="0"/>
              </a:rPr>
              <a:t>m</a:t>
            </a:r>
            <a:endParaRPr lang="de-CH" sz="1000"/>
          </a:p>
        </p:txBody>
      </p:sp>
      <p:sp>
        <p:nvSpPr>
          <p:cNvPr id="1049640" name="Text Box 40"/>
          <p:cNvSpPr txBox="1">
            <a:spLocks noChangeArrowheads="1"/>
          </p:cNvSpPr>
          <p:nvPr/>
        </p:nvSpPr>
        <p:spPr bwMode="auto">
          <a:xfrm>
            <a:off x="7956550" y="5662613"/>
            <a:ext cx="554038" cy="257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000"/>
              <a:t>dc05B</a:t>
            </a:r>
          </a:p>
        </p:txBody>
      </p:sp>
      <p:graphicFrame>
        <p:nvGraphicFramePr>
          <p:cNvPr id="1049643" name="Object 43"/>
          <p:cNvGraphicFramePr>
            <a:graphicFrameLocks noChangeAspect="1"/>
          </p:cNvGraphicFramePr>
          <p:nvPr/>
        </p:nvGraphicFramePr>
        <p:xfrm>
          <a:off x="466725" y="5424488"/>
          <a:ext cx="2293938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4" name="Equation" r:id="rId7" imgW="1638000" imgH="457200" progId="Equation.3">
                  <p:embed/>
                </p:oleObj>
              </mc:Choice>
              <mc:Fallback>
                <p:oleObj name="Equation" r:id="rId7" imgW="1638000" imgH="457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5424488"/>
                        <a:ext cx="2293938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646" name="Object 46"/>
          <p:cNvGraphicFramePr>
            <a:graphicFrameLocks noChangeAspect="1"/>
          </p:cNvGraphicFramePr>
          <p:nvPr/>
        </p:nvGraphicFramePr>
        <p:xfrm>
          <a:off x="3940175" y="4551363"/>
          <a:ext cx="658813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5" name="Equation" r:id="rId9" imgW="533160" imgH="393480" progId="Equation.3">
                  <p:embed/>
                </p:oleObj>
              </mc:Choice>
              <mc:Fallback>
                <p:oleObj name="Equation" r:id="rId9" imgW="533160" imgH="39348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0175" y="4551363"/>
                        <a:ext cx="658813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647" name="Object 47"/>
          <p:cNvGraphicFramePr>
            <a:graphicFrameLocks noChangeAspect="1"/>
          </p:cNvGraphicFramePr>
          <p:nvPr/>
        </p:nvGraphicFramePr>
        <p:xfrm>
          <a:off x="2174875" y="4514850"/>
          <a:ext cx="1350963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6" name="Equation" r:id="rId11" imgW="1041120" imgH="419040" progId="Equation.3">
                  <p:embed/>
                </p:oleObj>
              </mc:Choice>
              <mc:Fallback>
                <p:oleObj name="Equation" r:id="rId11" imgW="1041120" imgH="41904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75" y="4514850"/>
                        <a:ext cx="1350963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648" name="Object 48"/>
          <p:cNvGraphicFramePr>
            <a:graphicFrameLocks noChangeAspect="1"/>
          </p:cNvGraphicFramePr>
          <p:nvPr/>
        </p:nvGraphicFramePr>
        <p:xfrm>
          <a:off x="463550" y="4513263"/>
          <a:ext cx="889000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667" name="Equation" r:id="rId13" imgW="634680" imgH="393480" progId="Equation.3">
                  <p:embed/>
                </p:oleObj>
              </mc:Choice>
              <mc:Fallback>
                <p:oleObj name="Equation" r:id="rId13" imgW="634680" imgH="39348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50" y="4513263"/>
                        <a:ext cx="889000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DC Operation</a:t>
            </a:r>
          </a:p>
        </p:txBody>
      </p:sp>
      <p:sp>
        <p:nvSpPr>
          <p:cNvPr id="1035298" name="Text Box 34"/>
          <p:cNvSpPr txBox="1">
            <a:spLocks noChangeArrowheads="1"/>
          </p:cNvSpPr>
          <p:nvPr/>
        </p:nvSpPr>
        <p:spPr bwMode="auto">
          <a:xfrm>
            <a:off x="201613" y="898525"/>
            <a:ext cx="8655050" cy="549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•	conclusions:	▪	dc‘s are operated with high gain, close to space charge limitations</a:t>
            </a:r>
          </a:p>
          <a:p>
            <a:endParaRPr lang="en-US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▪	trip behaviour confirms Raether limit, but still safety</a:t>
            </a:r>
            <a:r>
              <a:rPr lang="de-CH" sz="14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margin</a:t>
            </a:r>
            <a:r>
              <a:rPr lang="de-CH" sz="14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wrt</a:t>
            </a:r>
            <a:r>
              <a:rPr lang="de-CH" sz="14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current</a:t>
            </a:r>
            <a:r>
              <a:rPr lang="de-CH" sz="1400">
                <a:cs typeface="Arial" charset="0"/>
              </a:rPr>
              <a:t> </a:t>
            </a:r>
          </a:p>
          <a:p>
            <a:r>
              <a:rPr lang="de-CH" sz="1400">
                <a:cs typeface="Arial" charset="0"/>
              </a:rPr>
              <a:t>									</a:t>
            </a:r>
            <a:r>
              <a:rPr lang="de-CH" sz="1600">
                <a:cs typeface="Arial" charset="0"/>
              </a:rPr>
              <a:t>point</a:t>
            </a:r>
            <a:r>
              <a:rPr lang="de-CH" sz="14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of</a:t>
            </a:r>
            <a:r>
              <a:rPr lang="de-CH" sz="14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operation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•	small increase of HV might be possible, but any possible increase of HV needs to </a:t>
            </a:r>
          </a:p>
          <a:p>
            <a:r>
              <a:rPr lang="de-CH" sz="1600">
                <a:cs typeface="Arial" charset="0"/>
              </a:rPr>
              <a:t>	be balanced with increased risk of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▪ 	enhanced space charge effects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▪</a:t>
            </a:r>
            <a:r>
              <a:rPr lang="de-CH" sz="1600"/>
              <a:t> 	enhanced growing of coating on anode wires	</a:t>
            </a:r>
          </a:p>
          <a:p>
            <a:r>
              <a:rPr lang="de-CH" sz="1600"/>
              <a:t>									→ accelerated decrease of pulse height ?</a:t>
            </a:r>
          </a:p>
          <a:p>
            <a:endParaRPr lang="de-CH" sz="500"/>
          </a:p>
          <a:p>
            <a:r>
              <a:rPr lang="de-CH" sz="1600"/>
              <a:t>								</a:t>
            </a:r>
            <a:r>
              <a:rPr lang="de-CH" sz="1600">
                <a:cs typeface="Arial" charset="0"/>
              </a:rPr>
              <a:t>▪</a:t>
            </a:r>
            <a:r>
              <a:rPr lang="de-CH" sz="1600"/>
              <a:t> 	enhanced polymerisation &amp; higher charging up rate on insulating coatings  </a:t>
            </a:r>
          </a:p>
          <a:p>
            <a:r>
              <a:rPr lang="de-CH" sz="1600"/>
              <a:t>									→ increased dark / remaining currents (Malter effect) ?</a:t>
            </a:r>
          </a:p>
          <a:p>
            <a:endParaRPr lang="de-CH" sz="500"/>
          </a:p>
          <a:p>
            <a:r>
              <a:rPr lang="de-CH" sz="1600"/>
              <a:t>								</a:t>
            </a:r>
            <a:r>
              <a:rPr lang="de-CH" sz="1600">
                <a:cs typeface="Arial" charset="0"/>
              </a:rPr>
              <a:t>▪</a:t>
            </a:r>
            <a:r>
              <a:rPr lang="de-CH" sz="1600"/>
              <a:t> 	larger energy released by discharge due to Q = C·U</a:t>
            </a:r>
          </a:p>
          <a:p>
            <a:endParaRPr lang="de-CH" sz="500"/>
          </a:p>
          <a:p>
            <a:r>
              <a:rPr lang="de-CH" sz="1600"/>
              <a:t>								</a:t>
            </a:r>
            <a:r>
              <a:rPr lang="de-CH" sz="1600">
                <a:cs typeface="Arial" charset="0"/>
              </a:rPr>
              <a:t>▪</a:t>
            </a:r>
            <a:r>
              <a:rPr lang="de-CH" sz="1600"/>
              <a:t> 	exceeding the (time dependent</a:t>
            </a:r>
            <a:r>
              <a:rPr lang="de-CH" sz="500"/>
              <a:t> </a:t>
            </a:r>
            <a:r>
              <a:rPr lang="de-CH" sz="1600"/>
              <a:t>?) insulating capability of materials (e.g. pcb)</a:t>
            </a:r>
          </a:p>
          <a:p>
            <a:endParaRPr lang="de-CH" sz="1600"/>
          </a:p>
          <a:p>
            <a:endParaRPr lang="de-CH" sz="1600"/>
          </a:p>
          <a:p>
            <a:endParaRPr lang="de-CH" sz="1600"/>
          </a:p>
          <a:p>
            <a:endParaRPr lang="de-CH" sz="1600"/>
          </a:p>
          <a:p>
            <a:endParaRPr lang="de-CH" sz="1600"/>
          </a:p>
          <a:p>
            <a:r>
              <a:rPr lang="de-CH" sz="1600">
                <a:cs typeface="Arial" charset="0"/>
              </a:rPr>
              <a:t>•	</a:t>
            </a:r>
            <a:r>
              <a:rPr lang="de-CH" sz="1600" i="1">
                <a:cs typeface="Arial" charset="0"/>
              </a:rPr>
              <a:t>keep in mind:</a:t>
            </a:r>
            <a:r>
              <a:rPr lang="de-CH" sz="1600">
                <a:cs typeface="Arial" charset="0"/>
              </a:rPr>
              <a:t> 		HV values &gt;1800 V were applied for less than 2 hours during each HV scan</a:t>
            </a:r>
          </a:p>
          <a:p>
            <a:r>
              <a:rPr lang="de-CH" sz="1600">
                <a:cs typeface="Arial" charset="0"/>
              </a:rPr>
              <a:t>									→ no answer about possible longterm effects</a:t>
            </a:r>
            <a:endParaRPr lang="de-CH" sz="160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78275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926262" cy="461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dc operation in 2011		→ HV performance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	observations							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endParaRPr lang="de-CH" sz="10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cs typeface="Arial" charset="0"/>
              </a:rPr>
              <a:t>• for the sake of completeness:	status new dc signal cables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New DC Signal Cables</a:t>
            </a:r>
          </a:p>
        </p:txBody>
      </p:sp>
      <p:sp>
        <p:nvSpPr>
          <p:cNvPr id="1076227" name="Text Box 3"/>
          <p:cNvSpPr txBox="1">
            <a:spLocks noChangeArrowheads="1"/>
          </p:cNvSpPr>
          <p:nvPr/>
        </p:nvSpPr>
        <p:spPr bwMode="auto">
          <a:xfrm>
            <a:off x="193675" y="819150"/>
            <a:ext cx="6554788" cy="425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prospect: </a:t>
            </a:r>
            <a:r>
              <a:rPr lang="de-CH" sz="1600">
                <a:cs typeface="Arial" charset="0"/>
              </a:rPr>
              <a:t>	•	increase TC-DC matching efficiency by reducing </a:t>
            </a:r>
          </a:p>
          <a:p>
            <a:r>
              <a:rPr lang="de-CH" sz="1600">
                <a:cs typeface="Arial" charset="0"/>
              </a:rPr>
              <a:t>							material budget</a:t>
            </a:r>
          </a:p>
          <a:p>
            <a:r>
              <a:rPr lang="de-CH" sz="1600">
                <a:cs typeface="Arial" charset="0"/>
              </a:rPr>
              <a:t>							→ thinner dc signal cables → smaller</a:t>
            </a:r>
            <a:r>
              <a:rPr lang="de-CH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thinner cable duct</a:t>
            </a:r>
          </a:p>
          <a:p>
            <a:r>
              <a:rPr lang="de-CH" sz="1600">
                <a:cs typeface="Arial" charset="0"/>
              </a:rPr>
              <a:t>							→ thinner preamplifier pcb‘s</a:t>
            </a:r>
            <a:endParaRPr lang="de-CH" sz="1800">
              <a:cs typeface="Arial" charset="0"/>
            </a:endParaRP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tasks:	 		</a:t>
            </a:r>
            <a:r>
              <a:rPr lang="de-CH" sz="1600">
                <a:cs typeface="Arial" charset="0"/>
              </a:rPr>
              <a:t>•	choice of new signal cable, socket and connector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•	design of new support structure, new cable duct 	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•	design of new preamplifier pcb‘s and of new pcb‘s at </a:t>
            </a:r>
          </a:p>
          <a:p>
            <a:r>
              <a:rPr lang="de-CH" sz="1600">
                <a:cs typeface="Arial" charset="0"/>
              </a:rPr>
              <a:t>							inside patch panel</a:t>
            </a: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status:</a:t>
            </a:r>
            <a:r>
              <a:rPr lang="de-CH" sz="1600">
                <a:cs typeface="Arial" charset="0"/>
              </a:rPr>
              <a:t>			•	signal attenuation measured for several cables using</a:t>
            </a:r>
          </a:p>
          <a:p>
            <a:r>
              <a:rPr lang="de-CH" sz="1600">
                <a:cs typeface="Arial" charset="0"/>
              </a:rPr>
              <a:t>							function generator and dc signals 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•	discussion with technician about „mechanical handling“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→ reliable candidate: Bando (1637 B-FLON), I-PEX </a:t>
            </a:r>
            <a:endParaRPr lang="de-CH" sz="1800">
              <a:cs typeface="Arial" charset="0"/>
            </a:endParaRPr>
          </a:p>
          <a:p>
            <a:endParaRPr lang="de-CH" sz="500">
              <a:cs typeface="Arial" charset="0"/>
            </a:endParaRPr>
          </a:p>
          <a:p>
            <a:r>
              <a:rPr lang="de-CH" sz="1800">
                <a:cs typeface="Arial" charset="0"/>
              </a:rPr>
              <a:t>ongoing</a:t>
            </a:r>
            <a:r>
              <a:rPr lang="de-CH" sz="14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MC</a:t>
            </a:r>
            <a:r>
              <a:rPr lang="de-CH" sz="14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studies:</a:t>
            </a:r>
            <a:r>
              <a:rPr lang="de-CH" sz="1600">
                <a:cs typeface="Arial" charset="0"/>
              </a:rPr>
              <a:t> • estimate impact of signal attenuation</a:t>
            </a:r>
          </a:p>
          <a:p>
            <a:endParaRPr lang="de-CH" sz="2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			  • estimate</a:t>
            </a:r>
            <a:r>
              <a:rPr lang="de-CH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/</a:t>
            </a:r>
            <a:r>
              <a:rPr lang="de-CH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confirm the improvement in </a:t>
            </a:r>
          </a:p>
          <a:p>
            <a:r>
              <a:rPr lang="de-CH" sz="1600">
                <a:cs typeface="Arial" charset="0"/>
              </a:rPr>
              <a:t>												 TC-DC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matching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efficiency: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~41%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→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(44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-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50)%</a:t>
            </a:r>
          </a:p>
        </p:txBody>
      </p:sp>
      <p:pic>
        <p:nvPicPr>
          <p:cNvPr id="1076228" name="Picture 4" descr="IMG_81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896938"/>
            <a:ext cx="2138363" cy="13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229" name="Picture 5" descr="IMG_81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2330450"/>
            <a:ext cx="2138363" cy="131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230" name="Picture 6" descr="IMG_36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3732213"/>
            <a:ext cx="2138363" cy="131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232" name="Picture 8" descr="IMG_59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5116513"/>
            <a:ext cx="2138363" cy="131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6234" name="Picture 10" descr="IMG_4631"/>
          <p:cNvPicPr>
            <a:picLocks noChangeAspect="1" noChangeArrowheads="1"/>
          </p:cNvPicPr>
          <p:nvPr/>
        </p:nvPicPr>
        <p:blipFill>
          <a:blip r:embed="rId6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5114925"/>
            <a:ext cx="352107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6235" name="Text Box 11"/>
          <p:cNvSpPr txBox="1">
            <a:spLocks noChangeArrowheads="1"/>
          </p:cNvSpPr>
          <p:nvPr/>
        </p:nvSpPr>
        <p:spPr bwMode="auto">
          <a:xfrm>
            <a:off x="214313" y="5219700"/>
            <a:ext cx="2851150" cy="115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cs typeface="Arial" charset="0"/>
              </a:rPr>
              <a:t> 		RG174,  2.55</a:t>
            </a:r>
            <a:r>
              <a:rPr lang="en-US" sz="500">
                <a:cs typeface="Arial" charset="0"/>
              </a:rPr>
              <a:t> </a:t>
            </a:r>
            <a:r>
              <a:rPr lang="en-US" sz="1200">
                <a:cs typeface="Arial" charset="0"/>
              </a:rPr>
              <a:t>mm Ø, connector 00</a:t>
            </a:r>
          </a:p>
          <a:p>
            <a:endParaRPr lang="de-CH" sz="1700">
              <a:cs typeface="Arial" charset="0"/>
            </a:endParaRPr>
          </a:p>
          <a:p>
            <a:r>
              <a:rPr lang="de-CH" sz="1200">
                <a:cs typeface="Arial" charset="0"/>
              </a:rPr>
              <a:t> 		Precimation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/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Radial, 	1.80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mm </a:t>
            </a:r>
            <a:r>
              <a:rPr lang="en-US" sz="1200">
                <a:cs typeface="Arial" charset="0"/>
              </a:rPr>
              <a:t>Ø</a:t>
            </a:r>
            <a:endParaRPr lang="de-CH" sz="1200">
              <a:cs typeface="Arial" charset="0"/>
            </a:endParaRPr>
          </a:p>
          <a:p>
            <a:endParaRPr lang="de-CH" sz="1700">
              <a:cs typeface="Arial" charset="0"/>
            </a:endParaRPr>
          </a:p>
          <a:p>
            <a:r>
              <a:rPr lang="de-CH" sz="1200">
                <a:cs typeface="Arial" charset="0"/>
              </a:rPr>
              <a:t>		Bando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/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I-PEX, 			</a:t>
            </a:r>
            <a:r>
              <a:rPr lang="de-CH" sz="2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0.83</a:t>
            </a:r>
            <a:r>
              <a:rPr lang="de-CH" sz="500">
                <a:cs typeface="Arial" charset="0"/>
              </a:rPr>
              <a:t> </a:t>
            </a:r>
            <a:r>
              <a:rPr lang="de-CH" sz="1200">
                <a:cs typeface="Arial" charset="0"/>
              </a:rPr>
              <a:t>mm </a:t>
            </a:r>
            <a:r>
              <a:rPr lang="en-US" sz="1200">
                <a:cs typeface="Arial" charset="0"/>
              </a:rPr>
              <a:t>Ø</a:t>
            </a:r>
          </a:p>
        </p:txBody>
      </p:sp>
      <p:sp>
        <p:nvSpPr>
          <p:cNvPr id="1076236" name="Text Box 12"/>
          <p:cNvSpPr txBox="1">
            <a:spLocks noChangeArrowheads="1"/>
          </p:cNvSpPr>
          <p:nvPr/>
        </p:nvSpPr>
        <p:spPr bwMode="auto">
          <a:xfrm>
            <a:off x="204788" y="5019675"/>
            <a:ext cx="1231900" cy="117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u="sng"/>
              <a:t>for comparison:</a:t>
            </a:r>
          </a:p>
          <a:p>
            <a:endParaRPr lang="de-CH" sz="1600"/>
          </a:p>
          <a:p>
            <a:endParaRPr lang="de-CH" sz="200"/>
          </a:p>
          <a:p>
            <a:r>
              <a:rPr lang="de-CH" sz="1200" u="sng"/>
              <a:t>current cable:</a:t>
            </a:r>
          </a:p>
          <a:p>
            <a:endParaRPr lang="de-CH" sz="1200"/>
          </a:p>
          <a:p>
            <a:endParaRPr lang="de-CH" sz="500"/>
          </a:p>
          <a:p>
            <a:r>
              <a:rPr lang="de-CH" sz="1200" u="sng"/>
              <a:t>new candidate:</a:t>
            </a:r>
            <a:endParaRPr lang="en-US" sz="1200" u="sng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Summary</a:t>
            </a:r>
          </a:p>
        </p:txBody>
      </p:sp>
      <p:sp>
        <p:nvSpPr>
          <p:cNvPr id="1075203" name="Text Box 3"/>
          <p:cNvSpPr txBox="1">
            <a:spLocks noChangeArrowheads="1"/>
          </p:cNvSpPr>
          <p:nvPr/>
        </p:nvSpPr>
        <p:spPr bwMode="auto">
          <a:xfrm>
            <a:off x="201613" y="874713"/>
            <a:ext cx="8685212" cy="399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800">
                <a:cs typeface="Arial" charset="0"/>
              </a:rPr>
              <a:t>•	Corner cube reflectors and a laser tracker system were successfully used in</a:t>
            </a:r>
          </a:p>
          <a:p>
            <a:r>
              <a:rPr lang="de-CH" sz="1800">
                <a:cs typeface="Arial" charset="0"/>
              </a:rPr>
              <a:t>	addition to the „conventional“ theodolite measurement for the optical survey of </a:t>
            </a:r>
          </a:p>
          <a:p>
            <a:r>
              <a:rPr lang="de-CH" sz="1800">
                <a:cs typeface="Arial" charset="0"/>
              </a:rPr>
              <a:t>	the drift chamber modules.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Several dc modules suffered from certain problems during run2011.</a:t>
            </a:r>
          </a:p>
          <a:p>
            <a:r>
              <a:rPr lang="de-CH" sz="1800">
                <a:cs typeface="Arial" charset="0"/>
              </a:rPr>
              <a:t>	</a:t>
            </a:r>
            <a:r>
              <a:rPr lang="de-CH" sz="1600">
                <a:cs typeface="Arial" charset="0"/>
              </a:rPr>
              <a:t>(low gas gain, dark currents, HV instabilities)</a:t>
            </a:r>
            <a:endParaRPr lang="de-CH" sz="18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The reason for the HV instability „sudden death“ (ocurrance with additional</a:t>
            </a:r>
          </a:p>
          <a:p>
            <a:r>
              <a:rPr lang="de-CH" sz="1800">
                <a:cs typeface="Arial" charset="0"/>
              </a:rPr>
              <a:t>	electrical short circuit) was identified as an electrical breakdown on the anode pcb.</a:t>
            </a:r>
          </a:p>
          <a:p>
            <a:r>
              <a:rPr lang="de-CH" sz="1800">
                <a:cs typeface="Arial" charset="0"/>
              </a:rPr>
              <a:t>	A new layout of pcb type A_L will eliminate this potential weak point.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	7 drift chamber modules will be replaced for run2012, all equipped with new pcb.</a:t>
            </a:r>
          </a:p>
          <a:p>
            <a:endParaRPr lang="de-CH" sz="1000">
              <a:cs typeface="Arial" charset="0"/>
            </a:endParaRPr>
          </a:p>
          <a:p>
            <a:r>
              <a:rPr lang="de-CH" sz="1800">
                <a:cs typeface="Arial" charset="0"/>
              </a:rPr>
              <a:t>• 	HV scans and gas mixture tests provided very important informations about </a:t>
            </a:r>
          </a:p>
          <a:p>
            <a:r>
              <a:rPr lang="de-CH" sz="1800">
                <a:cs typeface="Arial" charset="0"/>
              </a:rPr>
              <a:t>	possible limitations of the dc system as „gaseous detector system“, </a:t>
            </a:r>
          </a:p>
          <a:p>
            <a:r>
              <a:rPr lang="de-CH" sz="1800">
                <a:cs typeface="Arial" charset="0"/>
              </a:rPr>
              <a:t>	in particular concerning space charge effects and discharge behaviour.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3106" name="Object 2"/>
          <p:cNvGraphicFramePr>
            <a:graphicFrameLocks noChangeAspect="1"/>
          </p:cNvGraphicFramePr>
          <p:nvPr/>
        </p:nvGraphicFramePr>
        <p:xfrm>
          <a:off x="276225" y="3687763"/>
          <a:ext cx="5413375" cy="274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28" name="Chart" r:id="rId3" imgW="5514856" imgH="2800350" progId="Excel.Chart.8">
                  <p:embed/>
                </p:oleObj>
              </mc:Choice>
              <mc:Fallback>
                <p:oleObj name="Chart" r:id="rId3" imgW="5514856" imgH="2800350" progId="Excel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25" y="3687763"/>
                        <a:ext cx="5413375" cy="274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3107" name="Object 3"/>
          <p:cNvGraphicFramePr>
            <a:graphicFrameLocks noChangeAspect="1"/>
          </p:cNvGraphicFramePr>
          <p:nvPr/>
        </p:nvGraphicFramePr>
        <p:xfrm>
          <a:off x="274638" y="939800"/>
          <a:ext cx="5387975" cy="273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29" name="Chart" r:id="rId5" imgW="5496104" imgH="2790765" progId="Excel.Chart.8">
                  <p:embed/>
                </p:oleObj>
              </mc:Choice>
              <mc:Fallback>
                <p:oleObj name="Chart" r:id="rId5" imgW="5496104" imgH="2790765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939800"/>
                        <a:ext cx="5387975" cy="273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3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Observation</a:t>
            </a:r>
          </a:p>
        </p:txBody>
      </p:sp>
      <p:sp>
        <p:nvSpPr>
          <p:cNvPr id="943109" name="Text Box 5"/>
          <p:cNvSpPr txBox="1">
            <a:spLocks noChangeArrowheads="1"/>
          </p:cNvSpPr>
          <p:nvPr/>
        </p:nvSpPr>
        <p:spPr bwMode="auto">
          <a:xfrm>
            <a:off x="5754688" y="928688"/>
            <a:ext cx="3106737" cy="547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	„optical“ </a:t>
            </a:r>
            <a:r>
              <a:rPr lang="de-CH" sz="1600"/>
              <a:t>length: </a:t>
            </a:r>
          </a:p>
          <a:p>
            <a:endParaRPr lang="de-CH" sz="1800"/>
          </a:p>
          <a:p>
            <a:r>
              <a:rPr lang="de-CH" sz="1600"/>
              <a:t>		 </a:t>
            </a:r>
            <a:r>
              <a:rPr lang="de-CH" sz="1400">
                <a:latin typeface="Symbol" charset="0"/>
              </a:rPr>
              <a:t>D</a:t>
            </a:r>
            <a:r>
              <a:rPr lang="de-CH" sz="1400"/>
              <a:t>: (ds-us) of target markers</a:t>
            </a:r>
            <a:r>
              <a:rPr lang="de-CH" sz="1600"/>
              <a:t> </a:t>
            </a:r>
          </a:p>
          <a:p>
            <a:endParaRPr lang="de-CH" sz="10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	„mechanical“ length:</a:t>
            </a:r>
          </a:p>
          <a:p>
            <a:r>
              <a:rPr lang="de-CH" sz="1600">
                <a:cs typeface="Arial" charset="0"/>
              </a:rPr>
              <a:t>		measurement with 3-dim</a:t>
            </a:r>
          </a:p>
          <a:p>
            <a:r>
              <a:rPr lang="de-CH" sz="1600">
                <a:cs typeface="Arial" charset="0"/>
              </a:rPr>
              <a:t>		touch sensitive sensor</a:t>
            </a:r>
          </a:p>
          <a:p>
            <a:r>
              <a:rPr lang="de-CH" sz="1600">
                <a:cs typeface="Arial" charset="0"/>
              </a:rPr>
              <a:t>		in mechanical workshop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•	deformation up to 1.5</a:t>
            </a:r>
            <a:r>
              <a:rPr lang="de-CH" sz="800">
                <a:cs typeface="Arial" charset="0"/>
              </a:rPr>
              <a:t>  </a:t>
            </a:r>
            <a:r>
              <a:rPr lang="de-CH" sz="1600">
                <a:cs typeface="Arial" charset="0"/>
              </a:rPr>
              <a:t>mm?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 → mechanical wire tension: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		  </a:t>
            </a:r>
            <a:r>
              <a:rPr lang="de-CH" sz="1400">
                <a:latin typeface="Symbol" charset="0"/>
                <a:cs typeface="Arial" charset="0"/>
              </a:rPr>
              <a:t>D</a:t>
            </a:r>
            <a:r>
              <a:rPr lang="de-CH" sz="1400">
                <a:cs typeface="Arial" charset="0"/>
              </a:rPr>
              <a:t>l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=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1mm (l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=</a:t>
            </a:r>
            <a:r>
              <a:rPr lang="de-CH" sz="8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80cm)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		  25</a:t>
            </a:r>
            <a:r>
              <a:rPr lang="de-CH" sz="500">
                <a:cs typeface="Arial" charset="0"/>
              </a:rPr>
              <a:t> </a:t>
            </a:r>
            <a:r>
              <a:rPr lang="de-CH" sz="1400">
                <a:latin typeface="Symbol" charset="0"/>
                <a:cs typeface="Arial" charset="0"/>
              </a:rPr>
              <a:t>m</a:t>
            </a:r>
            <a:r>
              <a:rPr lang="de-CH" sz="1400">
                <a:cs typeface="Arial" charset="0"/>
              </a:rPr>
              <a:t>m Ni/Cr: 	 </a:t>
            </a:r>
            <a:r>
              <a:rPr lang="de-CH" sz="10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±8g   (50g)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		  50</a:t>
            </a:r>
            <a:r>
              <a:rPr lang="de-CH" sz="500">
                <a:cs typeface="Arial" charset="0"/>
              </a:rPr>
              <a:t> </a:t>
            </a:r>
            <a:r>
              <a:rPr lang="de-CH" sz="1400">
                <a:latin typeface="Symbol" charset="0"/>
                <a:cs typeface="Arial" charset="0"/>
              </a:rPr>
              <a:t>m</a:t>
            </a:r>
            <a:r>
              <a:rPr lang="de-CH" sz="1400">
                <a:cs typeface="Arial" charset="0"/>
              </a:rPr>
              <a:t>m Cu/Be:	±30g (120g)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•	phi-dependence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?</a:t>
            </a:r>
          </a:p>
          <a:p>
            <a:r>
              <a:rPr lang="de-CH" sz="1600">
                <a:cs typeface="Arial" charset="0"/>
              </a:rPr>
              <a:t>		depending on different</a:t>
            </a:r>
          </a:p>
          <a:p>
            <a:r>
              <a:rPr lang="de-CH" sz="1600">
                <a:cs typeface="Arial" charset="0"/>
              </a:rPr>
              <a:t>		locations of theodolite?</a:t>
            </a:r>
          </a:p>
          <a:p>
            <a:endParaRPr lang="de-CH" sz="1400">
              <a:cs typeface="Arial" charset="0"/>
            </a:endParaRPr>
          </a:p>
          <a:p>
            <a:r>
              <a:rPr lang="de-CH" sz="1600">
                <a:cs typeface="Arial" charset="0"/>
              </a:rPr>
              <a:t>	→	limitation of forward </a:t>
            </a:r>
          </a:p>
          <a:p>
            <a:r>
              <a:rPr lang="de-CH" sz="1600">
                <a:cs typeface="Arial" charset="0"/>
              </a:rPr>
              <a:t>			intersection method in</a:t>
            </a:r>
          </a:p>
          <a:p>
            <a:r>
              <a:rPr lang="de-CH" sz="1600">
                <a:cs typeface="Arial" charset="0"/>
              </a:rPr>
              <a:t>			case of small angles?</a:t>
            </a:r>
          </a:p>
        </p:txBody>
      </p:sp>
      <p:sp>
        <p:nvSpPr>
          <p:cNvPr id="943110" name="Text Box 6"/>
          <p:cNvSpPr txBox="1">
            <a:spLocks noChangeArrowheads="1"/>
          </p:cNvSpPr>
          <p:nvPr/>
        </p:nvSpPr>
        <p:spPr bwMode="auto">
          <a:xfrm>
            <a:off x="376238" y="939800"/>
            <a:ext cx="889000" cy="4826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>
                <a:solidFill>
                  <a:srgbClr val="FF0000"/>
                </a:solidFill>
              </a:rPr>
              <a:t>2009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943111" name="Text Box 7"/>
          <p:cNvSpPr txBox="1">
            <a:spLocks noChangeArrowheads="1"/>
          </p:cNvSpPr>
          <p:nvPr/>
        </p:nvSpPr>
        <p:spPr bwMode="auto">
          <a:xfrm>
            <a:off x="3905250" y="2973388"/>
            <a:ext cx="434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(  )</a:t>
            </a:r>
            <a:endParaRPr lang="en-US" sz="1600"/>
          </a:p>
        </p:txBody>
      </p:sp>
      <p:sp>
        <p:nvSpPr>
          <p:cNvPr id="943112" name="Text Box 8"/>
          <p:cNvSpPr txBox="1">
            <a:spLocks noChangeArrowheads="1"/>
          </p:cNvSpPr>
          <p:nvPr/>
        </p:nvSpPr>
        <p:spPr bwMode="auto">
          <a:xfrm>
            <a:off x="382588" y="3695700"/>
            <a:ext cx="889000" cy="4826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>
                <a:solidFill>
                  <a:srgbClr val="FF0000"/>
                </a:solidFill>
              </a:rPr>
              <a:t>2010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943113" name="Text Box 9"/>
          <p:cNvSpPr txBox="1">
            <a:spLocks noChangeArrowheads="1"/>
          </p:cNvSpPr>
          <p:nvPr/>
        </p:nvSpPr>
        <p:spPr bwMode="auto">
          <a:xfrm>
            <a:off x="4076700" y="4283075"/>
            <a:ext cx="1358900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„strechted“</a:t>
            </a:r>
            <a:endParaRPr lang="en-US" sz="1100"/>
          </a:p>
        </p:txBody>
      </p:sp>
      <p:sp>
        <p:nvSpPr>
          <p:cNvPr id="943114" name="Text Box 10"/>
          <p:cNvSpPr txBox="1">
            <a:spLocks noChangeArrowheads="1"/>
          </p:cNvSpPr>
          <p:nvPr/>
        </p:nvSpPr>
        <p:spPr bwMode="auto">
          <a:xfrm>
            <a:off x="931863" y="1531938"/>
            <a:ext cx="1358900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„strechted“</a:t>
            </a:r>
            <a:endParaRPr lang="en-US" sz="1100"/>
          </a:p>
        </p:txBody>
      </p:sp>
      <p:sp>
        <p:nvSpPr>
          <p:cNvPr id="943115" name="Text Box 11"/>
          <p:cNvSpPr txBox="1">
            <a:spLocks noChangeArrowheads="1"/>
          </p:cNvSpPr>
          <p:nvPr/>
        </p:nvSpPr>
        <p:spPr bwMode="auto">
          <a:xfrm>
            <a:off x="3898900" y="5694363"/>
            <a:ext cx="1546225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„compressed“</a:t>
            </a:r>
            <a:endParaRPr lang="en-US" sz="1100"/>
          </a:p>
        </p:txBody>
      </p:sp>
      <p:sp>
        <p:nvSpPr>
          <p:cNvPr id="943116" name="Text Box 12"/>
          <p:cNvSpPr txBox="1">
            <a:spLocks noChangeArrowheads="1"/>
          </p:cNvSpPr>
          <p:nvPr/>
        </p:nvSpPr>
        <p:spPr bwMode="auto">
          <a:xfrm>
            <a:off x="933450" y="2932113"/>
            <a:ext cx="1546225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„compressed“</a:t>
            </a:r>
            <a:endParaRPr lang="en-US" sz="1100"/>
          </a:p>
        </p:txBody>
      </p:sp>
      <p:graphicFrame>
        <p:nvGraphicFramePr>
          <p:cNvPr id="943117" name="Object 13"/>
          <p:cNvGraphicFramePr>
            <a:graphicFrameLocks noChangeAspect="1"/>
          </p:cNvGraphicFramePr>
          <p:nvPr/>
        </p:nvGraphicFramePr>
        <p:xfrm>
          <a:off x="6230938" y="1201738"/>
          <a:ext cx="1533525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30" name="Equation" r:id="rId7" imgW="1130040" imgH="253800" progId="Equation.3">
                  <p:embed/>
                </p:oleObj>
              </mc:Choice>
              <mc:Fallback>
                <p:oleObj name="Equation" r:id="rId7" imgW="1130040" imgH="253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0938" y="1201738"/>
                        <a:ext cx="1533525" cy="344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Optical Survey 2011</a:t>
            </a:r>
          </a:p>
        </p:txBody>
      </p:sp>
      <p:sp>
        <p:nvSpPr>
          <p:cNvPr id="1070083" name="Text Box 3"/>
          <p:cNvSpPr txBox="1">
            <a:spLocks noChangeArrowheads="1"/>
          </p:cNvSpPr>
          <p:nvPr/>
        </p:nvSpPr>
        <p:spPr bwMode="auto">
          <a:xfrm>
            <a:off x="168275" y="865188"/>
            <a:ext cx="6618288" cy="32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cs typeface="Arial" charset="0"/>
              </a:rPr>
              <a:t>• 2011: </a:t>
            </a:r>
          </a:p>
          <a:p>
            <a:endParaRPr lang="en-US" sz="100">
              <a:cs typeface="Arial" charset="0"/>
            </a:endParaRPr>
          </a:p>
          <a:p>
            <a:r>
              <a:rPr lang="de-CH" sz="1800">
                <a:cs typeface="Arial" charset="0"/>
              </a:rPr>
              <a:t>	methode: 		theodolite, forward intersection methode</a:t>
            </a: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							</a:t>
            </a:r>
            <a:r>
              <a:rPr lang="ja-JP" altLang="en-US" sz="1800">
                <a:cs typeface="Arial" charset="0"/>
              </a:rPr>
              <a:t>“</a:t>
            </a:r>
            <a:r>
              <a:rPr lang="en-US" sz="1800">
                <a:cs typeface="Arial" charset="0"/>
              </a:rPr>
              <a:t>absolute interferometer methode</a:t>
            </a:r>
            <a:r>
              <a:rPr lang="ja-JP" altLang="en-US" sz="1800">
                <a:cs typeface="Arial" charset="0"/>
              </a:rPr>
              <a:t>”</a:t>
            </a:r>
            <a:r>
              <a:rPr lang="en-US" sz="1800">
                <a:cs typeface="Arial" charset="0"/>
              </a:rPr>
              <a:t> (</a:t>
            </a:r>
            <a:r>
              <a:rPr lang="en-US" sz="1600">
                <a:cs typeface="Arial" charset="0"/>
              </a:rPr>
              <a:t>IFM + ADM)</a:t>
            </a:r>
            <a:endParaRPr lang="en-US" sz="1800">
              <a:cs typeface="Arial" charset="0"/>
            </a:endParaRPr>
          </a:p>
          <a:p>
            <a:endParaRPr lang="en-US" sz="200">
              <a:cs typeface="Arial" charset="0"/>
            </a:endParaRPr>
          </a:p>
          <a:p>
            <a:r>
              <a:rPr lang="en-US" sz="1600">
                <a:cs typeface="Arial" charset="0"/>
              </a:rPr>
              <a:t>								(laser interferometer + absolute distance meter)</a:t>
            </a: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markers: 		cross-hairs </a:t>
            </a:r>
            <a:r>
              <a:rPr lang="de-CH" sz="1600">
                <a:cs typeface="Arial" charset="0"/>
              </a:rPr>
              <a:t>(dc module)</a:t>
            </a:r>
            <a:r>
              <a:rPr lang="de-CH" sz="1800">
                <a:cs typeface="Arial" charset="0"/>
              </a:rPr>
              <a:t>, pins </a:t>
            </a:r>
            <a:r>
              <a:rPr lang="de-CH" sz="1600">
                <a:cs typeface="Arial" charset="0"/>
              </a:rPr>
              <a:t>(ds support structure)</a:t>
            </a:r>
          </a:p>
          <a:p>
            <a:endParaRPr lang="de-CH" sz="3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			</a:t>
            </a:r>
            <a:r>
              <a:rPr lang="de-CH" sz="1800">
                <a:cs typeface="Arial" charset="0"/>
              </a:rPr>
              <a:t>corner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cube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reflectors</a:t>
            </a:r>
            <a:r>
              <a:rPr lang="de-CH" sz="12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(dc</a:t>
            </a:r>
            <a:r>
              <a:rPr lang="de-CH" sz="12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module,</a:t>
            </a:r>
            <a:r>
              <a:rPr lang="de-CH" sz="12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support</a:t>
            </a:r>
            <a:r>
              <a:rPr lang="de-CH" sz="12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structure)</a:t>
            </a:r>
            <a:endParaRPr lang="de-CH" sz="1800">
              <a:cs typeface="Arial" charset="0"/>
            </a:endParaRP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preparation:	modification of ds cable duct of dc systems</a:t>
            </a:r>
          </a:p>
          <a:p>
            <a:endParaRPr lang="de-CH" sz="300">
              <a:cs typeface="Arial" charset="0"/>
            </a:endParaRPr>
          </a:p>
          <a:p>
            <a:r>
              <a:rPr lang="de-CH" sz="1800">
                <a:cs typeface="Arial" charset="0"/>
              </a:rPr>
              <a:t>	sequence:		survey</a:t>
            </a:r>
            <a:r>
              <a:rPr lang="de-CH" sz="1600">
                <a:cs typeface="Arial" charset="0"/>
              </a:rPr>
              <a:t> </a:t>
            </a:r>
            <a:r>
              <a:rPr lang="de-CH" sz="1700">
                <a:cs typeface="Arial" charset="0"/>
              </a:rPr>
              <a:t>(theodolite &amp; laser)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after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insertion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of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N</a:t>
            </a:r>
            <a:r>
              <a:rPr lang="de-CH" sz="1800" baseline="-25000">
                <a:cs typeface="Arial" charset="0"/>
              </a:rPr>
              <a:t>2</a:t>
            </a:r>
            <a:r>
              <a:rPr lang="de-CH" sz="16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bag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</a:t>
            </a:r>
            <a:r>
              <a:rPr lang="de-CH" sz="1800">
                <a:cs typeface="Arial" charset="0"/>
              </a:rPr>
              <a:t>	 		best boundary conditions ever for reliable survey</a:t>
            </a:r>
          </a:p>
          <a:p>
            <a:r>
              <a:rPr lang="de-CH" sz="1800">
                <a:cs typeface="Arial" charset="0"/>
              </a:rPr>
              <a:t>				and trustable coordinates of drift chamber positions</a:t>
            </a:r>
            <a:r>
              <a:rPr lang="de-CH" sz="800">
                <a:cs typeface="Arial" charset="0"/>
              </a:rPr>
              <a:t> </a:t>
            </a:r>
            <a:r>
              <a:rPr lang="de-CH" sz="1800">
                <a:cs typeface="Arial" charset="0"/>
              </a:rPr>
              <a:t>!</a:t>
            </a:r>
          </a:p>
        </p:txBody>
      </p:sp>
      <p:pic>
        <p:nvPicPr>
          <p:cNvPr id="1070086" name="Picture 6" descr="img_38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3732213"/>
            <a:ext cx="2136775" cy="131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087" name="Picture 7" descr="img_38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5119688"/>
            <a:ext cx="2136775" cy="13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0088" name="Text Box 8"/>
          <p:cNvSpPr txBox="1">
            <a:spLocks noChangeArrowheads="1"/>
          </p:cNvSpPr>
          <p:nvPr/>
        </p:nvSpPr>
        <p:spPr bwMode="auto">
          <a:xfrm>
            <a:off x="6657975" y="6154738"/>
            <a:ext cx="520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2011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70089" name="Text Box 9"/>
          <p:cNvSpPr txBox="1">
            <a:spLocks noChangeArrowheads="1"/>
          </p:cNvSpPr>
          <p:nvPr/>
        </p:nvSpPr>
        <p:spPr bwMode="auto">
          <a:xfrm>
            <a:off x="6654800" y="4789488"/>
            <a:ext cx="520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2011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70092" name="Text Box 12"/>
          <p:cNvSpPr txBox="1">
            <a:spLocks noChangeArrowheads="1"/>
          </p:cNvSpPr>
          <p:nvPr/>
        </p:nvSpPr>
        <p:spPr bwMode="auto">
          <a:xfrm>
            <a:off x="28575" y="2778125"/>
            <a:ext cx="481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 i="1">
                <a:solidFill>
                  <a:srgbClr val="33CC33"/>
                </a:solidFill>
              </a:rPr>
              <a:t>new</a:t>
            </a:r>
            <a:endParaRPr lang="en-US" sz="1200" b="1" i="1">
              <a:solidFill>
                <a:srgbClr val="33CC33"/>
              </a:solidFill>
            </a:endParaRPr>
          </a:p>
        </p:txBody>
      </p:sp>
      <p:sp>
        <p:nvSpPr>
          <p:cNvPr id="1070093" name="Text Box 13"/>
          <p:cNvSpPr txBox="1">
            <a:spLocks noChangeArrowheads="1"/>
          </p:cNvSpPr>
          <p:nvPr/>
        </p:nvSpPr>
        <p:spPr bwMode="auto">
          <a:xfrm>
            <a:off x="28575" y="3098800"/>
            <a:ext cx="4810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 i="1">
                <a:solidFill>
                  <a:srgbClr val="33CC33"/>
                </a:solidFill>
              </a:rPr>
              <a:t>new</a:t>
            </a:r>
            <a:endParaRPr lang="en-US" sz="1200" b="1" i="1">
              <a:solidFill>
                <a:srgbClr val="33CC33"/>
              </a:solidFill>
            </a:endParaRPr>
          </a:p>
        </p:txBody>
      </p:sp>
      <p:sp>
        <p:nvSpPr>
          <p:cNvPr id="1070094" name="Text Box 14"/>
          <p:cNvSpPr txBox="1">
            <a:spLocks noChangeArrowheads="1"/>
          </p:cNvSpPr>
          <p:nvPr/>
        </p:nvSpPr>
        <p:spPr bwMode="auto">
          <a:xfrm>
            <a:off x="368300" y="1541463"/>
            <a:ext cx="13779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 i="1">
                <a:solidFill>
                  <a:srgbClr val="33CC33"/>
                </a:solidFill>
              </a:rPr>
              <a:t>new + additional</a:t>
            </a:r>
            <a:endParaRPr lang="en-US" sz="1200" b="1" i="1">
              <a:solidFill>
                <a:srgbClr val="33CC33"/>
              </a:solidFill>
            </a:endParaRPr>
          </a:p>
        </p:txBody>
      </p:sp>
      <p:sp>
        <p:nvSpPr>
          <p:cNvPr id="1070095" name="Text Box 15"/>
          <p:cNvSpPr txBox="1">
            <a:spLocks noChangeArrowheads="1"/>
          </p:cNvSpPr>
          <p:nvPr/>
        </p:nvSpPr>
        <p:spPr bwMode="auto">
          <a:xfrm>
            <a:off x="369888" y="2454275"/>
            <a:ext cx="1377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 i="1">
                <a:solidFill>
                  <a:srgbClr val="33CC33"/>
                </a:solidFill>
              </a:rPr>
              <a:t>new + additional</a:t>
            </a:r>
            <a:endParaRPr lang="en-US" sz="1200" b="1" i="1">
              <a:solidFill>
                <a:srgbClr val="33CC33"/>
              </a:solidFill>
            </a:endParaRPr>
          </a:p>
        </p:txBody>
      </p:sp>
      <p:sp>
        <p:nvSpPr>
          <p:cNvPr id="1070096" name="Line 16"/>
          <p:cNvSpPr>
            <a:spLocks noChangeShapeType="1"/>
          </p:cNvSpPr>
          <p:nvPr/>
        </p:nvSpPr>
        <p:spPr bwMode="auto">
          <a:xfrm>
            <a:off x="290513" y="6035675"/>
            <a:ext cx="347662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70097" name="Line 17"/>
          <p:cNvSpPr>
            <a:spLocks noChangeShapeType="1"/>
          </p:cNvSpPr>
          <p:nvPr/>
        </p:nvSpPr>
        <p:spPr bwMode="auto">
          <a:xfrm>
            <a:off x="493713" y="3662363"/>
            <a:ext cx="449262" cy="0"/>
          </a:xfrm>
          <a:prstGeom prst="line">
            <a:avLst/>
          </a:prstGeom>
          <a:noFill/>
          <a:ln w="50800">
            <a:solidFill>
              <a:srgbClr val="33CC33"/>
            </a:solidFill>
            <a:round/>
            <a:headEnd/>
            <a:tailEnd type="triangle" w="med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70098" name="Picture 18" descr="img_39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0" t="31085" r="28731" b="28757"/>
          <a:stretch>
            <a:fillRect/>
          </a:stretch>
        </p:blipFill>
        <p:spPr bwMode="auto">
          <a:xfrm>
            <a:off x="3548063" y="4221163"/>
            <a:ext cx="2763837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100" name="Picture 20" descr="204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895350"/>
            <a:ext cx="2138363" cy="132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0101" name="Text Box 21"/>
          <p:cNvSpPr txBox="1">
            <a:spLocks noChangeArrowheads="1"/>
          </p:cNvSpPr>
          <p:nvPr/>
        </p:nvSpPr>
        <p:spPr bwMode="auto">
          <a:xfrm>
            <a:off x="6659563" y="3367088"/>
            <a:ext cx="520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2011</a:t>
            </a:r>
            <a:endParaRPr lang="en-US" sz="1200" b="1">
              <a:solidFill>
                <a:schemeClr val="bg1"/>
              </a:solidFill>
            </a:endParaRPr>
          </a:p>
        </p:txBody>
      </p:sp>
      <p:pic>
        <p:nvPicPr>
          <p:cNvPr id="1070102" name="Picture 22" descr="IMG_81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1" t="31416" r="32687" b="20441"/>
          <a:stretch>
            <a:fillRect/>
          </a:stretch>
        </p:blipFill>
        <p:spPr bwMode="auto">
          <a:xfrm>
            <a:off x="433388" y="4233863"/>
            <a:ext cx="2792412" cy="22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103" name="Picture 23" descr="img_393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1475" y="2330450"/>
            <a:ext cx="2135188" cy="131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0104" name="Text Box 24"/>
          <p:cNvSpPr txBox="1">
            <a:spLocks noChangeArrowheads="1"/>
          </p:cNvSpPr>
          <p:nvPr/>
        </p:nvSpPr>
        <p:spPr bwMode="auto">
          <a:xfrm>
            <a:off x="6657975" y="3386138"/>
            <a:ext cx="520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chemeClr val="bg1"/>
                </a:solidFill>
              </a:rPr>
              <a:t>2011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182" name="Object 54"/>
          <p:cNvGraphicFramePr>
            <a:graphicFrameLocks noChangeAspect="1"/>
          </p:cNvGraphicFramePr>
          <p:nvPr/>
        </p:nvGraphicFramePr>
        <p:xfrm>
          <a:off x="285750" y="942975"/>
          <a:ext cx="53863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205" name="Chart" r:id="rId3" imgW="5410199" imgH="2743404" progId="Excel.Chart.8">
                  <p:embed/>
                </p:oleObj>
              </mc:Choice>
              <mc:Fallback>
                <p:oleObj name="Chart" r:id="rId3" imgW="5410199" imgH="2743404" progId="Excel.Chart.8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942975"/>
                        <a:ext cx="5386388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4176" name="Object 48"/>
          <p:cNvGraphicFramePr>
            <a:graphicFrameLocks noChangeAspect="1"/>
          </p:cNvGraphicFramePr>
          <p:nvPr/>
        </p:nvGraphicFramePr>
        <p:xfrm>
          <a:off x="274638" y="3697288"/>
          <a:ext cx="5400675" cy="273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206" name="Chart" r:id="rId5" imgW="5400847" imgH="2733596" progId="Excel.Chart.8">
                  <p:embed/>
                </p:oleObj>
              </mc:Choice>
              <mc:Fallback>
                <p:oleObj name="Chart" r:id="rId5" imgW="5400847" imgH="2733596" progId="Excel.Chart.8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638" y="3697288"/>
                        <a:ext cx="5400675" cy="273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4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Observation</a:t>
            </a:r>
          </a:p>
        </p:txBody>
      </p:sp>
      <p:sp>
        <p:nvSpPr>
          <p:cNvPr id="944134" name="Text Box 6"/>
          <p:cNvSpPr txBox="1">
            <a:spLocks noChangeArrowheads="1"/>
          </p:cNvSpPr>
          <p:nvPr/>
        </p:nvSpPr>
        <p:spPr bwMode="auto">
          <a:xfrm>
            <a:off x="376238" y="939800"/>
            <a:ext cx="889000" cy="4826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>
                <a:solidFill>
                  <a:srgbClr val="FF0000"/>
                </a:solidFill>
              </a:rPr>
              <a:t>2011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944136" name="Text Box 8"/>
          <p:cNvSpPr txBox="1">
            <a:spLocks noChangeArrowheads="1"/>
          </p:cNvSpPr>
          <p:nvPr/>
        </p:nvSpPr>
        <p:spPr bwMode="auto">
          <a:xfrm>
            <a:off x="382588" y="3695700"/>
            <a:ext cx="889000" cy="4826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b="1">
                <a:solidFill>
                  <a:srgbClr val="FF0000"/>
                </a:solidFill>
              </a:rPr>
              <a:t>2011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944137" name="Text Box 9"/>
          <p:cNvSpPr txBox="1">
            <a:spLocks noChangeArrowheads="1"/>
          </p:cNvSpPr>
          <p:nvPr/>
        </p:nvSpPr>
        <p:spPr bwMode="auto">
          <a:xfrm>
            <a:off x="4067175" y="4292600"/>
            <a:ext cx="1358900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„strechted“</a:t>
            </a:r>
            <a:endParaRPr lang="en-US" sz="1100"/>
          </a:p>
        </p:txBody>
      </p:sp>
      <p:sp>
        <p:nvSpPr>
          <p:cNvPr id="944138" name="Text Box 10"/>
          <p:cNvSpPr txBox="1">
            <a:spLocks noChangeArrowheads="1"/>
          </p:cNvSpPr>
          <p:nvPr/>
        </p:nvSpPr>
        <p:spPr bwMode="auto">
          <a:xfrm>
            <a:off x="1003300" y="1531938"/>
            <a:ext cx="1358900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„strechted“</a:t>
            </a:r>
            <a:endParaRPr lang="en-US" sz="1100"/>
          </a:p>
        </p:txBody>
      </p:sp>
      <p:sp>
        <p:nvSpPr>
          <p:cNvPr id="944139" name="Text Box 11"/>
          <p:cNvSpPr txBox="1">
            <a:spLocks noChangeArrowheads="1"/>
          </p:cNvSpPr>
          <p:nvPr/>
        </p:nvSpPr>
        <p:spPr bwMode="auto">
          <a:xfrm>
            <a:off x="3889375" y="5684838"/>
            <a:ext cx="1546225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„compressed“</a:t>
            </a:r>
            <a:endParaRPr lang="en-US" sz="1100"/>
          </a:p>
        </p:txBody>
      </p:sp>
      <p:sp>
        <p:nvSpPr>
          <p:cNvPr id="944140" name="Text Box 12"/>
          <p:cNvSpPr txBox="1">
            <a:spLocks noChangeArrowheads="1"/>
          </p:cNvSpPr>
          <p:nvPr/>
        </p:nvSpPr>
        <p:spPr bwMode="auto">
          <a:xfrm>
            <a:off x="1004888" y="2932113"/>
            <a:ext cx="1546225" cy="273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100"/>
              <a:t>module „compressed“</a:t>
            </a:r>
            <a:endParaRPr lang="en-US" sz="1100"/>
          </a:p>
        </p:txBody>
      </p:sp>
      <p:sp>
        <p:nvSpPr>
          <p:cNvPr id="944183" name="Text Box 55"/>
          <p:cNvSpPr txBox="1">
            <a:spLocks noChangeArrowheads="1"/>
          </p:cNvSpPr>
          <p:nvPr/>
        </p:nvSpPr>
        <p:spPr bwMode="auto">
          <a:xfrm>
            <a:off x="4468813" y="3781425"/>
            <a:ext cx="1111250" cy="300038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rgbClr val="FF0000"/>
                </a:solidFill>
              </a:rPr>
              <a:t>laser tracker</a:t>
            </a:r>
            <a:endParaRPr lang="en-US" sz="1200" b="1">
              <a:solidFill>
                <a:srgbClr val="FF0000"/>
              </a:solidFill>
            </a:endParaRPr>
          </a:p>
        </p:txBody>
      </p:sp>
      <p:sp>
        <p:nvSpPr>
          <p:cNvPr id="944184" name="Text Box 56"/>
          <p:cNvSpPr txBox="1">
            <a:spLocks noChangeArrowheads="1"/>
          </p:cNvSpPr>
          <p:nvPr/>
        </p:nvSpPr>
        <p:spPr bwMode="auto">
          <a:xfrm>
            <a:off x="4632325" y="1023938"/>
            <a:ext cx="939800" cy="30003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200" b="1">
                <a:solidFill>
                  <a:srgbClr val="FF0000"/>
                </a:solidFill>
              </a:rPr>
              <a:t>theodolite</a:t>
            </a:r>
            <a:endParaRPr lang="en-US" sz="1200" b="1">
              <a:solidFill>
                <a:srgbClr val="FF0000"/>
              </a:solidFill>
            </a:endParaRPr>
          </a:p>
        </p:txBody>
      </p:sp>
      <p:sp>
        <p:nvSpPr>
          <p:cNvPr id="944185" name="Oval 57"/>
          <p:cNvSpPr>
            <a:spLocks noChangeArrowheads="1"/>
          </p:cNvSpPr>
          <p:nvPr/>
        </p:nvSpPr>
        <p:spPr bwMode="auto">
          <a:xfrm>
            <a:off x="568325" y="5872163"/>
            <a:ext cx="433388" cy="19208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4186" name="Oval 58"/>
          <p:cNvSpPr>
            <a:spLocks noChangeArrowheads="1"/>
          </p:cNvSpPr>
          <p:nvPr/>
        </p:nvSpPr>
        <p:spPr bwMode="auto">
          <a:xfrm>
            <a:off x="565150" y="4173538"/>
            <a:ext cx="433388" cy="192087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4187" name="Text Box 59"/>
          <p:cNvSpPr txBox="1">
            <a:spLocks noChangeArrowheads="1"/>
          </p:cNvSpPr>
          <p:nvPr/>
        </p:nvSpPr>
        <p:spPr bwMode="auto">
          <a:xfrm>
            <a:off x="5754688" y="928688"/>
            <a:ext cx="3279775" cy="450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	„optical“ </a:t>
            </a:r>
            <a:r>
              <a:rPr lang="de-CH" sz="1600"/>
              <a:t>length: </a:t>
            </a:r>
          </a:p>
          <a:p>
            <a:endParaRPr lang="de-CH" sz="1800"/>
          </a:p>
          <a:p>
            <a:r>
              <a:rPr lang="de-CH" sz="1600"/>
              <a:t>		 </a:t>
            </a:r>
            <a:r>
              <a:rPr lang="de-CH" sz="1400">
                <a:latin typeface="Symbol" charset="0"/>
              </a:rPr>
              <a:t>D</a:t>
            </a:r>
            <a:r>
              <a:rPr lang="de-CH" sz="1400"/>
              <a:t>: (ds-us) of target markers</a:t>
            </a:r>
            <a:r>
              <a:rPr lang="de-CH" sz="1600"/>
              <a:t> </a:t>
            </a:r>
          </a:p>
          <a:p>
            <a:endParaRPr lang="de-CH" sz="1000"/>
          </a:p>
          <a:p>
            <a:r>
              <a:rPr lang="de-CH" sz="1600"/>
              <a:t>	</a:t>
            </a:r>
            <a:r>
              <a:rPr lang="de-CH" sz="1600">
                <a:cs typeface="Arial" charset="0"/>
              </a:rPr>
              <a:t>• 	„mechanical“ length:</a:t>
            </a:r>
          </a:p>
          <a:p>
            <a:r>
              <a:rPr lang="de-CH" sz="1600">
                <a:cs typeface="Arial" charset="0"/>
              </a:rPr>
              <a:t>		measurement with 3-dim</a:t>
            </a:r>
          </a:p>
          <a:p>
            <a:r>
              <a:rPr lang="de-CH" sz="1600">
                <a:cs typeface="Arial" charset="0"/>
              </a:rPr>
              <a:t>		touch sensitive sensor</a:t>
            </a:r>
          </a:p>
          <a:p>
            <a:r>
              <a:rPr lang="de-CH" sz="1600">
                <a:cs typeface="Arial" charset="0"/>
              </a:rPr>
              <a:t>		in mechanical workshop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•	deformation up to 1.5</a:t>
            </a:r>
            <a:r>
              <a:rPr lang="de-CH" sz="800">
                <a:cs typeface="Arial" charset="0"/>
              </a:rPr>
              <a:t>  </a:t>
            </a:r>
            <a:r>
              <a:rPr lang="de-CH" sz="1600">
                <a:cs typeface="Arial" charset="0"/>
              </a:rPr>
              <a:t>mm</a:t>
            </a:r>
            <a:r>
              <a:rPr lang="de-CH" sz="5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?</a:t>
            </a:r>
          </a:p>
          <a:p>
            <a:endParaRPr lang="de-CH" sz="1000">
              <a:cs typeface="Arial" charset="0"/>
            </a:endParaRPr>
          </a:p>
          <a:p>
            <a:r>
              <a:rPr lang="de-CH" sz="1600">
                <a:cs typeface="Arial" charset="0"/>
              </a:rPr>
              <a:t>	</a:t>
            </a:r>
          </a:p>
          <a:p>
            <a:endParaRPr lang="de-CH" sz="1600">
              <a:cs typeface="Arial" charset="0"/>
            </a:endParaRPr>
          </a:p>
          <a:p>
            <a:r>
              <a:rPr lang="de-CH" sz="1600">
                <a:cs typeface="Arial" charset="0"/>
              </a:rPr>
              <a:t>	•	mechanical accuracy:</a:t>
            </a:r>
          </a:p>
          <a:p>
            <a:endParaRPr lang="de-CH" sz="200">
              <a:cs typeface="Arial" charset="0"/>
            </a:endParaRPr>
          </a:p>
          <a:p>
            <a:r>
              <a:rPr lang="de-CH" sz="1400">
                <a:cs typeface="Arial" charset="0"/>
              </a:rPr>
              <a:t>		alignment of cube in housing</a:t>
            </a:r>
          </a:p>
          <a:p>
            <a:r>
              <a:rPr lang="de-CH" sz="1400">
                <a:cs typeface="Arial" charset="0"/>
              </a:rPr>
              <a:t>		mounting of housing on G10 plate</a:t>
            </a:r>
          </a:p>
          <a:p>
            <a:r>
              <a:rPr lang="de-CH" sz="1400">
                <a:cs typeface="Arial" charset="0"/>
              </a:rPr>
              <a:t>		variation</a:t>
            </a:r>
            <a:r>
              <a:rPr lang="de-CH" sz="10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of</a:t>
            </a:r>
            <a:r>
              <a:rPr lang="de-CH" sz="10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thickness</a:t>
            </a:r>
            <a:r>
              <a:rPr lang="de-CH" sz="10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mirror</a:t>
            </a:r>
            <a:r>
              <a:rPr lang="de-CH" sz="1000">
                <a:cs typeface="Arial" charset="0"/>
              </a:rPr>
              <a:t> </a:t>
            </a:r>
            <a:r>
              <a:rPr lang="de-CH" sz="1400">
                <a:cs typeface="Arial" charset="0"/>
              </a:rPr>
              <a:t>coating</a:t>
            </a:r>
          </a:p>
          <a:p>
            <a:endParaRPr lang="de-CH" sz="500">
              <a:cs typeface="Arial" charset="0"/>
            </a:endParaRPr>
          </a:p>
          <a:p>
            <a:r>
              <a:rPr lang="de-CH" sz="1400">
                <a:cs typeface="Arial" charset="0"/>
              </a:rPr>
              <a:t>		→ </a:t>
            </a:r>
            <a:r>
              <a:rPr lang="de-CH" sz="1600">
                <a:sym typeface="Symbol" charset="0"/>
              </a:rPr>
              <a:t>(0.15-0.25) mm </a:t>
            </a:r>
            <a:endParaRPr lang="de-CH" sz="1400">
              <a:cs typeface="Arial" charset="0"/>
            </a:endParaRPr>
          </a:p>
          <a:p>
            <a:r>
              <a:rPr lang="de-CH" sz="1600">
                <a:cs typeface="Arial" charset="0"/>
              </a:rPr>
              <a:t>		</a:t>
            </a:r>
          </a:p>
        </p:txBody>
      </p:sp>
      <p:graphicFrame>
        <p:nvGraphicFramePr>
          <p:cNvPr id="944192" name="Object 64"/>
          <p:cNvGraphicFramePr>
            <a:graphicFrameLocks noChangeAspect="1"/>
          </p:cNvGraphicFramePr>
          <p:nvPr/>
        </p:nvGraphicFramePr>
        <p:xfrm>
          <a:off x="6230938" y="1201738"/>
          <a:ext cx="1533525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207" name="Equation" r:id="rId7" imgW="1130040" imgH="253800" progId="Equation.3">
                  <p:embed/>
                </p:oleObj>
              </mc:Choice>
              <mc:Fallback>
                <p:oleObj name="Equation" r:id="rId7" imgW="1130040" imgH="25380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0938" y="1201738"/>
                        <a:ext cx="1533525" cy="344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Optical Survey 2011</a:t>
            </a:r>
          </a:p>
        </p:txBody>
      </p:sp>
      <p:pic>
        <p:nvPicPr>
          <p:cNvPr id="1054723" name="Picture 3" descr="img_39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3" t="17117" r="13737" b="10011"/>
          <a:stretch>
            <a:fillRect/>
          </a:stretch>
        </p:blipFill>
        <p:spPr bwMode="auto">
          <a:xfrm>
            <a:off x="4773613" y="850900"/>
            <a:ext cx="3959225" cy="321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724" name="Picture 4" descr="IMG_81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9" t="22238" r="19724" b="7289"/>
          <a:stretch>
            <a:fillRect/>
          </a:stretch>
        </p:blipFill>
        <p:spPr bwMode="auto">
          <a:xfrm>
            <a:off x="415925" y="850900"/>
            <a:ext cx="3959225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4726" name="Text Box 6"/>
          <p:cNvSpPr txBox="1">
            <a:spLocks noChangeArrowheads="1"/>
          </p:cNvSpPr>
          <p:nvPr/>
        </p:nvSpPr>
        <p:spPr bwMode="auto">
          <a:xfrm>
            <a:off x="531813" y="4056063"/>
            <a:ext cx="4017962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→	dx ≈ dy ≈ </a:t>
            </a:r>
            <a:r>
              <a:rPr lang="de-CH" sz="1600">
                <a:cs typeface="Arial" charset="0"/>
                <a:sym typeface="Symbol" charset="0"/>
              </a:rPr>
              <a:t>(0.2-0.3)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 </a:t>
            </a:r>
          </a:p>
          <a:p>
            <a:endParaRPr lang="de-CH" sz="500">
              <a:cs typeface="Arial" charset="0"/>
              <a:sym typeface="Symbol" charset="0"/>
            </a:endParaRPr>
          </a:p>
          <a:p>
            <a:r>
              <a:rPr lang="de-CH" sz="1600">
                <a:cs typeface="Arial" charset="0"/>
                <a:sym typeface="Symbol" charset="0"/>
              </a:rPr>
              <a:t>		dz</a:t>
            </a:r>
            <a:r>
              <a:rPr lang="de-CH" sz="1600" baseline="-25000">
                <a:cs typeface="Arial" charset="0"/>
                <a:sym typeface="Symbol" charset="0"/>
              </a:rPr>
              <a:t>target</a:t>
            </a:r>
            <a:r>
              <a:rPr lang="de-CH" sz="1600">
                <a:cs typeface="Arial" charset="0"/>
                <a:sym typeface="Symbol" charset="0"/>
              </a:rPr>
              <a:t> 	≈ 0.5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 </a:t>
            </a:r>
          </a:p>
          <a:p>
            <a:endParaRPr lang="de-CH" sz="500">
              <a:cs typeface="Arial" charset="0"/>
              <a:sym typeface="Symbol" charset="0"/>
            </a:endParaRPr>
          </a:p>
          <a:p>
            <a:r>
              <a:rPr lang="de-CH" sz="1600">
                <a:cs typeface="Arial" charset="0"/>
                <a:sym typeface="Symbol" charset="0"/>
              </a:rPr>
              <a:t>		dz</a:t>
            </a:r>
            <a:r>
              <a:rPr lang="de-CH" sz="1600" baseline="-25000">
                <a:cs typeface="Arial" charset="0"/>
                <a:sym typeface="Symbol" charset="0"/>
              </a:rPr>
              <a:t>cross</a:t>
            </a:r>
            <a:r>
              <a:rPr lang="de-CH" sz="1600">
                <a:cs typeface="Arial" charset="0"/>
                <a:sym typeface="Symbol" charset="0"/>
              </a:rPr>
              <a:t> 	≈ 1.5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 (ds), 2.5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 (us) </a:t>
            </a:r>
            <a:r>
              <a:rPr lang="de-CH" sz="1600">
                <a:cs typeface="Arial" charset="0"/>
              </a:rPr>
              <a:t>	</a:t>
            </a:r>
          </a:p>
        </p:txBody>
      </p:sp>
      <p:sp>
        <p:nvSpPr>
          <p:cNvPr id="1054727" name="Text Box 7"/>
          <p:cNvSpPr txBox="1">
            <a:spLocks noChangeArrowheads="1"/>
          </p:cNvSpPr>
          <p:nvPr/>
        </p:nvSpPr>
        <p:spPr bwMode="auto">
          <a:xfrm>
            <a:off x="4691063" y="4056063"/>
            <a:ext cx="42926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>
                <a:cs typeface="Arial" charset="0"/>
              </a:rPr>
              <a:t>• pure laser tracker measurement: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→	dx ≈ dy ≈ dz ≈ </a:t>
            </a:r>
            <a:r>
              <a:rPr lang="de-CH" sz="1600">
                <a:cs typeface="Arial" charset="0"/>
                <a:sym typeface="Symbol" charset="0"/>
              </a:rPr>
              <a:t>0.015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 </a:t>
            </a:r>
          </a:p>
          <a:p>
            <a:endParaRPr lang="de-CH" sz="1000">
              <a:cs typeface="Arial" charset="0"/>
              <a:sym typeface="Symbol" charset="0"/>
            </a:endParaRPr>
          </a:p>
          <a:p>
            <a:r>
              <a:rPr lang="de-CH" sz="1600">
                <a:cs typeface="Arial" charset="0"/>
                <a:sym typeface="Symbol" charset="0"/>
              </a:rPr>
              <a:t>• including:</a:t>
            </a:r>
            <a:r>
              <a:rPr lang="de-CH" sz="1500">
                <a:cs typeface="Arial" charset="0"/>
                <a:sym typeface="Symbol" charset="0"/>
              </a:rPr>
              <a:t>	</a:t>
            </a:r>
            <a:r>
              <a:rPr lang="de-CH" sz="1400">
                <a:cs typeface="Arial" charset="0"/>
                <a:sym typeface="Symbol" charset="0"/>
              </a:rPr>
              <a:t>alignment of cube in housing </a:t>
            </a:r>
          </a:p>
          <a:p>
            <a:r>
              <a:rPr lang="de-CH" sz="1400">
                <a:cs typeface="Arial" charset="0"/>
                <a:sym typeface="Symbol" charset="0"/>
              </a:rPr>
              <a:t>						mounting of housing on G10 plate</a:t>
            </a:r>
          </a:p>
          <a:p>
            <a:r>
              <a:rPr lang="de-CH" sz="1400">
                <a:cs typeface="Arial" charset="0"/>
                <a:sym typeface="Symbol" charset="0"/>
              </a:rPr>
              <a:t>						variations of thickness mirror coating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				→	dx ≈ dy ≈ dz ≈ </a:t>
            </a:r>
            <a:r>
              <a:rPr lang="de-CH" sz="1600">
                <a:cs typeface="Arial" charset="0"/>
                <a:sym typeface="Symbol" charset="0"/>
              </a:rPr>
              <a:t>(0.15-0.25)</a:t>
            </a:r>
            <a:r>
              <a:rPr lang="de-CH" sz="800">
                <a:cs typeface="Arial" charset="0"/>
                <a:sym typeface="Symbol" charset="0"/>
              </a:rPr>
              <a:t> </a:t>
            </a:r>
            <a:r>
              <a:rPr lang="de-CH" sz="1600">
                <a:cs typeface="Arial" charset="0"/>
                <a:sym typeface="Symbol" charset="0"/>
              </a:rPr>
              <a:t>mm</a:t>
            </a:r>
          </a:p>
          <a:p>
            <a:endParaRPr lang="de-CH" sz="1000">
              <a:cs typeface="Arial" charset="0"/>
              <a:sym typeface="Symbol" charset="0"/>
            </a:endParaRPr>
          </a:p>
          <a:p>
            <a:r>
              <a:rPr lang="de-CH" sz="1600">
                <a:cs typeface="Arial" charset="0"/>
              </a:rPr>
              <a:t>• internal alignment of dc modules</a:t>
            </a:r>
          </a:p>
          <a:p>
            <a:r>
              <a:rPr lang="de-CH" sz="1600">
                <a:cs typeface="Arial" charset="0"/>
              </a:rPr>
              <a:t>  </a:t>
            </a:r>
            <a:r>
              <a:rPr lang="de-CH" sz="1400">
                <a:cs typeface="Arial" charset="0"/>
              </a:rPr>
              <a:t>(cosmics, millepede)</a:t>
            </a:r>
            <a:r>
              <a:rPr lang="de-CH" sz="1600">
                <a:cs typeface="Arial" charset="0"/>
              </a:rPr>
              <a:t>  → shifts (RMS) ~0.3</a:t>
            </a:r>
            <a:r>
              <a:rPr lang="de-CH" sz="800">
                <a:cs typeface="Arial" charset="0"/>
              </a:rPr>
              <a:t> </a:t>
            </a:r>
            <a:r>
              <a:rPr lang="de-CH" sz="1600">
                <a:cs typeface="Arial" charset="0"/>
              </a:rPr>
              <a:t>mm </a:t>
            </a:r>
            <a:endParaRPr lang="de-CH" sz="1600">
              <a:cs typeface="Arial" charset="0"/>
              <a:sym typeface="Symbol" charset="0"/>
            </a:endParaRPr>
          </a:p>
        </p:txBody>
      </p:sp>
      <p:sp>
        <p:nvSpPr>
          <p:cNvPr id="1054729" name="Text Box 9"/>
          <p:cNvSpPr txBox="1">
            <a:spLocks noChangeArrowheads="1"/>
          </p:cNvSpPr>
          <p:nvPr/>
        </p:nvSpPr>
        <p:spPr bwMode="auto">
          <a:xfrm>
            <a:off x="1360488" y="884238"/>
            <a:ext cx="2097087" cy="317500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>
                <a:cs typeface="Arial" charset="0"/>
              </a:rPr>
              <a:t>theodolite measurement</a:t>
            </a:r>
            <a:endParaRPr lang="en-US" sz="1400">
              <a:cs typeface="Arial" charset="0"/>
            </a:endParaRPr>
          </a:p>
        </p:txBody>
      </p:sp>
      <p:sp>
        <p:nvSpPr>
          <p:cNvPr id="1054730" name="Text Box 10"/>
          <p:cNvSpPr txBox="1">
            <a:spLocks noChangeArrowheads="1"/>
          </p:cNvSpPr>
          <p:nvPr/>
        </p:nvSpPr>
        <p:spPr bwMode="auto">
          <a:xfrm>
            <a:off x="5605463" y="881063"/>
            <a:ext cx="2303462" cy="317500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400">
                <a:cs typeface="Arial" charset="0"/>
              </a:rPr>
              <a:t>laser tracker measurement</a:t>
            </a:r>
            <a:endParaRPr lang="en-US" sz="1400">
              <a:cs typeface="Arial" charset="0"/>
            </a:endParaRPr>
          </a:p>
        </p:txBody>
      </p:sp>
      <p:sp>
        <p:nvSpPr>
          <p:cNvPr id="1054731" name="Text Box 11"/>
          <p:cNvSpPr txBox="1">
            <a:spLocks noChangeArrowheads="1"/>
          </p:cNvSpPr>
          <p:nvPr/>
        </p:nvSpPr>
        <p:spPr bwMode="auto">
          <a:xfrm>
            <a:off x="277813" y="5080000"/>
            <a:ext cx="4305300" cy="13176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1600" u="sng"/>
              <a:t>comparison of both measurements:</a:t>
            </a:r>
            <a:r>
              <a:rPr lang="de-CH" sz="1600"/>
              <a:t> 	</a:t>
            </a:r>
          </a:p>
          <a:p>
            <a:endParaRPr lang="de-CH" sz="500"/>
          </a:p>
          <a:p>
            <a:r>
              <a:rPr lang="de-CH" sz="1600">
                <a:cs typeface="Arial" charset="0"/>
              </a:rPr>
              <a:t>	•	coordinates </a:t>
            </a:r>
            <a:r>
              <a:rPr lang="de-CH" sz="1600"/>
              <a:t>x and y consistent</a:t>
            </a:r>
          </a:p>
          <a:p>
            <a:endParaRPr lang="de-CH" sz="500"/>
          </a:p>
          <a:p>
            <a:r>
              <a:rPr lang="de-CH" sz="1600">
                <a:cs typeface="Arial" charset="0"/>
              </a:rPr>
              <a:t>	•	z</a:t>
            </a:r>
            <a:r>
              <a:rPr lang="de-CH" sz="1600" baseline="-25000">
                <a:cs typeface="Arial" charset="0"/>
              </a:rPr>
              <a:t>laser-tracker</a:t>
            </a:r>
            <a:r>
              <a:rPr lang="de-CH" sz="1600">
                <a:cs typeface="Arial" charset="0"/>
              </a:rPr>
              <a:t> fit into overall picture</a:t>
            </a:r>
          </a:p>
          <a:p>
            <a:endParaRPr lang="de-CH" sz="500">
              <a:cs typeface="Arial" charset="0"/>
            </a:endParaRPr>
          </a:p>
          <a:p>
            <a:r>
              <a:rPr lang="de-CH" sz="1600">
                <a:cs typeface="Arial" charset="0"/>
              </a:rPr>
              <a:t>	•</a:t>
            </a:r>
            <a:r>
              <a:rPr lang="de-CH" sz="1600"/>
              <a:t>	huge systematic uncertainties for z</a:t>
            </a:r>
            <a:r>
              <a:rPr lang="de-CH" sz="1600" baseline="-25000"/>
              <a:t>theodolite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CH" b="1">
                <a:sym typeface="Symbol" charset="0"/>
              </a:rPr>
              <a:t>Outline</a:t>
            </a:r>
          </a:p>
        </p:txBody>
      </p:sp>
      <p:sp>
        <p:nvSpPr>
          <p:cNvPr id="1041411" name="Text Box 3"/>
          <p:cNvSpPr txBox="1">
            <a:spLocks noChangeArrowheads="1"/>
          </p:cNvSpPr>
          <p:nvPr/>
        </p:nvSpPr>
        <p:spPr bwMode="auto">
          <a:xfrm>
            <a:off x="998538" y="1135063"/>
            <a:ext cx="6811962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defTabSz="18256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defTabSz="1825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 optical survey 2011			→	theodolite and laser tracker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cs typeface="Arial" charset="0"/>
              </a:rPr>
              <a:t>• dc operation in 2011		→ HV performance</a:t>
            </a: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endParaRPr lang="de-CH" sz="1000"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•	observations							→ dc04 mystery 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HV instability „sudden death“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dark / remaining currents</a:t>
            </a:r>
          </a:p>
          <a:p>
            <a:endParaRPr lang="de-CH" sz="5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overall degradation of gas gain</a:t>
            </a:r>
          </a:p>
          <a:p>
            <a:endParaRPr lang="de-CH" sz="1400">
              <a:solidFill>
                <a:schemeClr val="folHlink"/>
              </a:solidFill>
              <a:cs typeface="Arial" charset="0"/>
            </a:endParaRPr>
          </a:p>
          <a:p>
            <a:r>
              <a:rPr lang="de-CH" sz="2000">
                <a:solidFill>
                  <a:schemeClr val="folHlink"/>
                </a:solidFill>
                <a:cs typeface="Arial" charset="0"/>
              </a:rPr>
              <a:t>															→ limitation due to HV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 or Q</a:t>
            </a:r>
            <a:r>
              <a:rPr lang="de-CH" sz="2000" baseline="-25000">
                <a:solidFill>
                  <a:schemeClr val="folHlink"/>
                </a:solidFill>
                <a:cs typeface="Arial" charset="0"/>
              </a:rPr>
              <a:t>max</a:t>
            </a:r>
            <a:r>
              <a:rPr lang="de-CH" sz="1000">
                <a:solidFill>
                  <a:schemeClr val="folHlink"/>
                </a:solidFill>
                <a:cs typeface="Arial" charset="0"/>
              </a:rPr>
              <a:t> </a:t>
            </a:r>
            <a:r>
              <a:rPr lang="de-CH" sz="2000">
                <a:solidFill>
                  <a:schemeClr val="folHlink"/>
                </a:solidFill>
                <a:cs typeface="Arial" charset="0"/>
              </a:rPr>
              <a:t>?</a:t>
            </a:r>
          </a:p>
          <a:p>
            <a:endParaRPr lang="de-CH" sz="2000">
              <a:solidFill>
                <a:schemeClr val="folHlink"/>
              </a:solidFill>
              <a:cs typeface="Arial" charset="0"/>
            </a:endParaRPr>
          </a:p>
          <a:p>
            <a:endParaRPr lang="de-CH" sz="2000">
              <a:cs typeface="Arial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06375" y="6554788"/>
            <a:ext cx="8740775" cy="304800"/>
          </a:xfrm>
        </p:spPr>
        <p:txBody>
          <a:bodyPr/>
          <a:lstStyle/>
          <a:p>
            <a:r>
              <a:rPr lang="en-US" dirty="0" err="1"/>
              <a:t>Malte</a:t>
            </a:r>
            <a:r>
              <a:rPr lang="en-US" dirty="0"/>
              <a:t> </a:t>
            </a:r>
            <a:r>
              <a:rPr lang="en-US" dirty="0" smtClean="0"/>
              <a:t>Hildebrandt                                                                                                                                                              MEG </a:t>
            </a:r>
            <a:r>
              <a:rPr lang="en-US" dirty="0"/>
              <a:t>Review Meeting, 21.02.2012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25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25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1316</Words>
  <Application>Microsoft Macintosh PowerPoint</Application>
  <PresentationFormat>On-screen Show (4:3)</PresentationFormat>
  <Paragraphs>1125</Paragraphs>
  <Slides>48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Standarddesign</vt:lpstr>
      <vt:lpstr>Chart</vt:lpstr>
      <vt:lpstr>Equation</vt:lpstr>
      <vt:lpstr>PowerPoint Presentation</vt:lpstr>
      <vt:lpstr>Outline</vt:lpstr>
      <vt:lpstr>Outline</vt:lpstr>
      <vt:lpstr>Optical Survey 2008-10</vt:lpstr>
      <vt:lpstr>Observation</vt:lpstr>
      <vt:lpstr>Optical Survey 2011</vt:lpstr>
      <vt:lpstr>Observation</vt:lpstr>
      <vt:lpstr>Optical Survey 2011</vt:lpstr>
      <vt:lpstr>Outline</vt:lpstr>
      <vt:lpstr>HV Performance 2011</vt:lpstr>
      <vt:lpstr>Outline</vt:lpstr>
      <vt:lpstr>dc04 Mystery</vt:lpstr>
      <vt:lpstr>Outline</vt:lpstr>
      <vt:lpstr>HV Instability „Sudden Death“</vt:lpstr>
      <vt:lpstr>HV Instability „Sudden Death“</vt:lpstr>
      <vt:lpstr>dc06A(2010)</vt:lpstr>
      <vt:lpstr>dc12A(2011)</vt:lpstr>
      <vt:lpstr>HV Instability „Sudden Death“</vt:lpstr>
      <vt:lpstr>Anode_A_L</vt:lpstr>
      <vt:lpstr>Anode_A_L</vt:lpstr>
      <vt:lpstr>Anode_B_R</vt:lpstr>
      <vt:lpstr>Anode_B_R</vt:lpstr>
      <vt:lpstr>Polished Cut Image</vt:lpstr>
      <vt:lpstr>HV Instability „Sudden Death“</vt:lpstr>
      <vt:lpstr>Anode PCB</vt:lpstr>
      <vt:lpstr>HV Instability „Sudden Death“</vt:lpstr>
      <vt:lpstr>Preparations Run2012</vt:lpstr>
      <vt:lpstr>Outline</vt:lpstr>
      <vt:lpstr>Dark / Remaining Currents</vt:lpstr>
      <vt:lpstr>Malter Effect</vt:lpstr>
      <vt:lpstr>Polymerization</vt:lpstr>
      <vt:lpstr>Outline</vt:lpstr>
      <vt:lpstr>Ianode(t)</vt:lpstr>
      <vt:lpstr>dc01A in 2009, 2010 and 2011</vt:lpstr>
      <vt:lpstr>Anode Wires</vt:lpstr>
      <vt:lpstr>Anode Wires</vt:lpstr>
      <vt:lpstr>Outline</vt:lpstr>
      <vt:lpstr>Gas Gain</vt:lpstr>
      <vt:lpstr>Gas Gain vs HVmax</vt:lpstr>
      <vt:lpstr>Gas Gain vs Qmax</vt:lpstr>
      <vt:lpstr>Raether Limit</vt:lpstr>
      <vt:lpstr>Raether Limit</vt:lpstr>
      <vt:lpstr>DC HV Scans</vt:lpstr>
      <vt:lpstr>DC HV Scans</vt:lpstr>
      <vt:lpstr>DC Operation</vt:lpstr>
      <vt:lpstr>Outline</vt:lpstr>
      <vt:lpstr>New DC Signal Cables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Malte Hildebrandt</dc:creator>
  <cp:lastModifiedBy>Peter-Raymond Kettle</cp:lastModifiedBy>
  <cp:revision>2141</cp:revision>
  <dcterms:created xsi:type="dcterms:W3CDTF">2003-01-31T08:52:05Z</dcterms:created>
  <dcterms:modified xsi:type="dcterms:W3CDTF">2012-02-20T18:00:09Z</dcterms:modified>
</cp:coreProperties>
</file>