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1"/>
  </p:notesMasterIdLst>
  <p:handoutMasterIdLst>
    <p:handoutMasterId r:id="rId22"/>
  </p:handoutMasterIdLst>
  <p:sldIdLst>
    <p:sldId id="256" r:id="rId2"/>
    <p:sldId id="260" r:id="rId3"/>
    <p:sldId id="261" r:id="rId4"/>
    <p:sldId id="265" r:id="rId5"/>
    <p:sldId id="262" r:id="rId6"/>
    <p:sldId id="259" r:id="rId7"/>
    <p:sldId id="266" r:id="rId8"/>
    <p:sldId id="257" r:id="rId9"/>
    <p:sldId id="263" r:id="rId10"/>
    <p:sldId id="267" r:id="rId11"/>
    <p:sldId id="268" r:id="rId12"/>
    <p:sldId id="272" r:id="rId13"/>
    <p:sldId id="273" r:id="rId14"/>
    <p:sldId id="264" r:id="rId15"/>
    <p:sldId id="270" r:id="rId16"/>
    <p:sldId id="271" r:id="rId17"/>
    <p:sldId id="258" r:id="rId18"/>
    <p:sldId id="269" r:id="rId19"/>
    <p:sldId id="274" r:id="rId2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ＭＳ Ｐゴシック" charset="0"/>
        <a:cs typeface="Arial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Arial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Arial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Arial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Tahoma" charset="0"/>
        <a:ea typeface="ＭＳ Ｐゴシック" charset="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F0000"/>
    <a:srgbClr val="C9A4E4"/>
    <a:srgbClr val="9A57CD"/>
    <a:srgbClr val="000099"/>
    <a:srgbClr val="CC0000"/>
    <a:srgbClr val="FFCC00"/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8" d="100"/>
          <a:sy n="108" d="100"/>
        </p:scale>
        <p:origin x="-106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1DF78-96AF-1A4D-8554-F6917C59E42C}" type="datetimeFigureOut">
              <a:rPr lang="en-US" smtClean="0"/>
              <a:t>2/19/2012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AC562-AA07-5046-94FD-284C681DF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7166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F9BD57F8-1457-9844-B94A-746C976FB52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3492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D57F8-1457-9844-B94A-746C976FB52E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457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5011A7-A3E7-4CAA-B660-2C958679D9CC}" type="slidenum">
              <a:rPr lang="en-GB"/>
              <a:pPr/>
              <a:t>9</a:t>
            </a:fld>
            <a:endParaRPr lang="en-GB"/>
          </a:p>
        </p:txBody>
      </p:sp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246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/>
            <a:fld id="{924A4FD8-2C97-465E-9351-846A6B6F32EE}" type="slidenum">
              <a:rPr lang="en-GB" sz="1200"/>
              <a:pPr algn="r"/>
              <a:t>9</a:t>
            </a:fld>
            <a:endParaRPr lang="en-GB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BD57F8-1457-9844-B94A-746C976FB52E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6630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charset="0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>
                <a:latin typeface="Arial" charset="0"/>
              </a:defRPr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>
                <a:latin typeface="Arial" charset="0"/>
              </a:defRPr>
            </a:lvl1pPr>
          </a:lstStyle>
          <a:p>
            <a:r>
              <a:rPr lang="en-GB"/>
              <a:t>MEG Review </a:t>
            </a:r>
            <a:r>
              <a:rPr lang="en-GB" smtClean="0"/>
              <a:t>2012</a:t>
            </a:r>
            <a:endParaRPr lang="en-GB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>
                <a:latin typeface="Arial" charset="0"/>
              </a:defRPr>
            </a:lvl1pPr>
          </a:lstStyle>
          <a:p>
            <a:fld id="{8C82CCBD-78DE-0048-8E49-433910EB5AB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8039D-64BC-D04A-A416-4890D1E04EB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39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6DC3F4-22BD-EB4A-90D4-F9E0852DD68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209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981200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4114800"/>
            <a:ext cx="4038600" cy="1981200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81750"/>
            <a:ext cx="2133600" cy="339725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81750"/>
            <a:ext cx="2895600" cy="33972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81750"/>
            <a:ext cx="2133600" cy="339725"/>
          </a:xfrm>
        </p:spPr>
        <p:txBody>
          <a:bodyPr/>
          <a:lstStyle>
            <a:lvl1pPr>
              <a:defRPr/>
            </a:lvl1pPr>
          </a:lstStyle>
          <a:p>
            <a:fld id="{7E1AE244-AA3E-354E-A2BB-14119FF7818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4937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981200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4038600" cy="1981200"/>
          </a:xfr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381750"/>
            <a:ext cx="2133600" cy="339725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381750"/>
            <a:ext cx="2895600" cy="339725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381750"/>
            <a:ext cx="2133600" cy="339725"/>
          </a:xfrm>
        </p:spPr>
        <p:txBody>
          <a:bodyPr/>
          <a:lstStyle>
            <a:lvl1pPr>
              <a:defRPr/>
            </a:lvl1pPr>
          </a:lstStyle>
          <a:p>
            <a:fld id="{A248A6C3-9649-E846-8DAC-BA51AD67D78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59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9B013-855C-6F42-BD66-DA0688E73AB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98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25CDB-2D44-664F-9B2C-05CA83F6F91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60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C46407-CA12-6043-BBA6-C7B56B66CDF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99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A71D35-5A78-C849-B650-D0A94CA3BA5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026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269C27-C17B-124A-A794-FFD265D3EBC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397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40AEF-333A-1345-908A-D950C8B9479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13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9CE8B8-E09A-B24D-8B6B-641D7E8D174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936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38145-0392-2D43-8F1B-53070899AFE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774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artisticCement trans="24000" crackSpacing="78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81750"/>
            <a:ext cx="28956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r>
              <a:rPr lang="en-GB"/>
              <a:t>MEG Review </a:t>
            </a:r>
            <a:r>
              <a:rPr lang="en-GB" smtClean="0"/>
              <a:t>2012</a:t>
            </a:r>
            <a:endParaRPr lang="en-GB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81750"/>
            <a:ext cx="213360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87A597DB-61A6-2942-9859-CAC363965D3F}" type="slidenum">
              <a:rPr lang="en-GB"/>
              <a:pPr/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charset="0"/>
          <a:ea typeface="ＭＳ Ｐゴシック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charset="0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charset="0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3.jpeg"/><Relationship Id="rId7" Type="http://schemas.openxmlformats.org/officeDocument/2006/relationships/image" Target="../media/image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Relationship Id="rId6" Type="http://schemas.microsoft.com/office/2007/relationships/hdphoto" Target="../media/hdphoto2.wdp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9.jpe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38.jpeg"/><Relationship Id="rId11" Type="http://schemas.openxmlformats.org/officeDocument/2006/relationships/image" Target="../media/image43.pn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12" Type="http://schemas.openxmlformats.org/officeDocument/2006/relationships/image" Target="../media/image66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0.png"/><Relationship Id="rId11" Type="http://schemas.openxmlformats.org/officeDocument/2006/relationships/image" Target="../media/image65.png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image" Target="../media/image11.jpeg"/><Relationship Id="rId7" Type="http://schemas.openxmlformats.org/officeDocument/2006/relationships/image" Target="../media/image15.wm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wmf"/><Relationship Id="rId4" Type="http://schemas.openxmlformats.org/officeDocument/2006/relationships/image" Target="../media/image12.wmf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wmf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3205" y="908720"/>
            <a:ext cx="5256584" cy="1224135"/>
          </a:xfrm>
          <a:effectLst>
            <a:outerShdw blurRad="63500" dist="53882" dir="2700000" algn="ctr" rotWithShape="0">
              <a:schemeClr val="bg2">
                <a:alpha val="74998"/>
              </a:schemeClr>
            </a:outerShdw>
          </a:effectLst>
        </p:spPr>
        <p:txBody>
          <a:bodyPr/>
          <a:lstStyle/>
          <a:p>
            <a:pPr algn="l"/>
            <a:r>
              <a:rPr lang="en-GB" sz="5400"/>
              <a:t>    MEG </a:t>
            </a:r>
            <a:r>
              <a:rPr lang="en-GB" sz="5400" smtClean="0"/>
              <a:t>2011 Run</a:t>
            </a:r>
            <a:endParaRPr lang="en-GB" sz="54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A9C94-AA65-604F-9965-6E3812B94713}" type="slidenum">
              <a:rPr lang="en-GB"/>
              <a:pPr/>
              <a:t>1</a:t>
            </a:fld>
            <a:endParaRPr lang="en-GB"/>
          </a:p>
        </p:txBody>
      </p:sp>
      <p:pic>
        <p:nvPicPr>
          <p:cNvPr id="1026" name="Picture 2" descr="F:\Physics D\MEG2011\Survey etc\Alignment\Photo02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600"/>
          <a:stretch/>
        </p:blipFill>
        <p:spPr bwMode="auto">
          <a:xfrm>
            <a:off x="971600" y="2348880"/>
            <a:ext cx="7217390" cy="3973181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Physics D\MEG2011\Survey etc\Alignment\Photo021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24"/>
          <a:stretch/>
        </p:blipFill>
        <p:spPr bwMode="auto">
          <a:xfrm>
            <a:off x="5404427" y="1484784"/>
            <a:ext cx="3560973" cy="2197354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88640"/>
            <a:ext cx="9108504" cy="815752"/>
          </a:xfrm>
        </p:spPr>
        <p:txBody>
          <a:bodyPr/>
          <a:lstStyle/>
          <a:p>
            <a:r>
              <a:rPr lang="en-US" smtClean="0"/>
              <a:t>2011 Preliminary Data Quality c.f. 2010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10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467544" y="1026592"/>
            <a:ext cx="2435125" cy="1826344"/>
            <a:chOff x="3062795" y="1268760"/>
            <a:chExt cx="2435125" cy="1826344"/>
          </a:xfrm>
        </p:grpSpPr>
        <p:pic>
          <p:nvPicPr>
            <p:cNvPr id="7" name="Picture 3" descr="F:\Physics D\MEG2010\New Muon Target\DSCF019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2795" y="1268760"/>
              <a:ext cx="2435125" cy="1826344"/>
            </a:xfrm>
            <a:prstGeom prst="rect">
              <a:avLst/>
            </a:prstGeom>
            <a:noFill/>
            <a:effectLst>
              <a:outerShdw blurRad="50800" dist="165100" dir="2700000" algn="tl" rotWithShape="0">
                <a:prstClr val="black">
                  <a:alpha val="7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3131840" y="1268760"/>
              <a:ext cx="582211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DCs</a:t>
              </a:r>
              <a:endParaRPr lang="en-GB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707904" y="969538"/>
            <a:ext cx="1944216" cy="2362458"/>
            <a:chOff x="539552" y="833588"/>
            <a:chExt cx="1728192" cy="2230780"/>
          </a:xfrm>
        </p:grpSpPr>
        <p:pic>
          <p:nvPicPr>
            <p:cNvPr id="12" name="Picture 8" descr="CaloPiE5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9552" y="833588"/>
              <a:ext cx="1728192" cy="2157862"/>
            </a:xfrm>
            <a:prstGeom prst="rect">
              <a:avLst/>
            </a:prstGeom>
            <a:noFill/>
            <a:effectLst>
              <a:outerShdw blurRad="50800" dist="165100" dir="2700000" algn="tl" rotWithShape="0">
                <a:prstClr val="black">
                  <a:alpha val="74000"/>
                </a:prstClr>
              </a:outerShdw>
            </a:effectLst>
          </p:spPr>
        </p:pic>
        <p:sp>
          <p:nvSpPr>
            <p:cNvPr id="13" name="TextBox 12"/>
            <p:cNvSpPr txBox="1"/>
            <p:nvPr/>
          </p:nvSpPr>
          <p:spPr>
            <a:xfrm>
              <a:off x="911282" y="2695036"/>
              <a:ext cx="1356462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Calorimeter</a:t>
              </a:r>
              <a:endParaRPr lang="en-GB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361840" y="1176791"/>
            <a:ext cx="2534603" cy="1937364"/>
            <a:chOff x="6481029" y="800300"/>
            <a:chExt cx="2534603" cy="1937364"/>
          </a:xfrm>
        </p:grpSpPr>
        <p:pic>
          <p:nvPicPr>
            <p:cNvPr id="15" name="Picture 3" descr="TC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1029" y="836712"/>
              <a:ext cx="2534603" cy="1900952"/>
            </a:xfrm>
            <a:prstGeom prst="rect">
              <a:avLst/>
            </a:prstGeom>
            <a:noFill/>
            <a:effectLst>
              <a:outerShdw blurRad="50800" dist="165100" dir="2700000" algn="tl" rotWithShape="0">
                <a:prstClr val="black">
                  <a:alpha val="7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6481029" y="800300"/>
              <a:ext cx="555345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TCs</a:t>
              </a:r>
              <a:endParaRPr lang="en-GB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551131" y="3607276"/>
            <a:ext cx="2677053" cy="1261884"/>
          </a:xfrm>
          <a:prstGeom prst="rect">
            <a:avLst/>
          </a:prstGeom>
          <a:gradFill flip="none" rotWithShape="1">
            <a:gsLst>
              <a:gs pos="34000">
                <a:schemeClr val="dk1">
                  <a:tint val="100000"/>
                  <a:shade val="100000"/>
                  <a:satMod val="130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</a:t>
            </a:r>
            <a:r>
              <a:rPr lang="en-GB" sz="1600" baseline="-25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E</a:t>
            </a:r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/E </a:t>
            </a:r>
            <a:r>
              <a:rPr lang="en-GB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(w&gt; 2cm) </a:t>
            </a:r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~ 11% better</a:t>
            </a:r>
          </a:p>
          <a:p>
            <a:pPr marL="285750" indent="-285750">
              <a:buFontTx/>
              <a:buChar char="-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better uniformity than 2010</a:t>
            </a:r>
          </a:p>
          <a:p>
            <a:pPr marL="285750" indent="-285750">
              <a:buFontTx/>
              <a:buChar char="-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energy-scale linear at 0.2‰</a:t>
            </a:r>
          </a:p>
          <a:p>
            <a:r>
              <a:rPr lang="de-CH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level</a:t>
            </a:r>
            <a:r>
              <a:rPr lang="de-CH" sz="12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(50% statistics)</a:t>
            </a:r>
          </a:p>
          <a:p>
            <a:endParaRPr lang="en-GB" sz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505" y="3175193"/>
            <a:ext cx="3312367" cy="3046988"/>
          </a:xfrm>
          <a:prstGeom prst="rect">
            <a:avLst/>
          </a:prstGeom>
          <a:gradFill flip="none" rotWithShape="1">
            <a:gsLst>
              <a:gs pos="34000">
                <a:schemeClr val="dk1">
                  <a:tint val="100000"/>
                  <a:shade val="100000"/>
                  <a:satMod val="130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-    9% high ‘’core’’ contribution</a:t>
            </a:r>
          </a:p>
          <a:p>
            <a:pPr marL="171450" indent="-171450">
              <a:buFontTx/>
              <a:buChar char="-"/>
            </a:pPr>
            <a:r>
              <a:rPr lang="de-CH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10% better -resolution</a:t>
            </a:r>
          </a:p>
          <a:p>
            <a:pPr marL="171450" indent="-171450">
              <a:buFontTx/>
              <a:buChar char="-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slightly improved -resolution</a:t>
            </a:r>
          </a:p>
          <a:p>
            <a:pPr marL="171450" indent="-171450">
              <a:buFontTx/>
              <a:buChar char="-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5% improved z-vertex res.</a:t>
            </a:r>
          </a:p>
          <a:p>
            <a:pPr marL="171450" indent="-171450">
              <a:buFontTx/>
              <a:buChar char="-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9% improved y-vertex resolution</a:t>
            </a:r>
          </a:p>
          <a:p>
            <a:pPr marL="171450" indent="-171450">
              <a:buFontTx/>
              <a:buChar char="-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5% improved t</a:t>
            </a:r>
            <a:r>
              <a:rPr lang="de-CH" sz="1600" baseline="-25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e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-resolution</a:t>
            </a:r>
          </a:p>
          <a:p>
            <a:pPr marL="171450" indent="-171450">
              <a:buFontTx/>
              <a:buChar char="-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noise suppression FFT-technique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gives</a:t>
            </a:r>
            <a:r>
              <a:rPr lang="de-CH" sz="1600" baseline="-25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resolution improvement </a:t>
            </a:r>
          </a:p>
          <a:p>
            <a:r>
              <a:rPr lang="de-CH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     BUT</a:t>
            </a:r>
          </a:p>
          <a:p>
            <a:pPr marL="285750" indent="-285750">
              <a:buFontTx/>
              <a:buChar char="-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lower chamber gain – (aging?)</a:t>
            </a:r>
          </a:p>
          <a:p>
            <a:r>
              <a:rPr lang="de-CH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counteracts improvement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-   Michel-edge asymmetry under study</a:t>
            </a:r>
            <a:endParaRPr lang="en-GB" sz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01715" y="3617729"/>
            <a:ext cx="2642285" cy="1323439"/>
          </a:xfrm>
          <a:prstGeom prst="rect">
            <a:avLst/>
          </a:prstGeom>
          <a:gradFill flip="none" rotWithShape="1">
            <a:gsLst>
              <a:gs pos="34000">
                <a:schemeClr val="dk1">
                  <a:tint val="100000"/>
                  <a:shade val="100000"/>
                  <a:satMod val="130000"/>
                </a:schemeClr>
              </a:gs>
              <a:gs pos="100000">
                <a:schemeClr val="dk1">
                  <a:tint val="50000"/>
                  <a:shade val="100000"/>
                  <a:satMod val="350000"/>
                </a:schemeClr>
              </a:gs>
            </a:gsLst>
            <a:lin ang="2700000" scaled="1"/>
            <a:tileRect/>
          </a:gra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-   most resolutions consistent 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with 2010 level</a:t>
            </a:r>
          </a:p>
          <a:p>
            <a:pPr marL="285750" indent="-285750">
              <a:buFontTx/>
              <a:buChar char="-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some problems with NIM</a:t>
            </a:r>
          </a:p>
          <a:p>
            <a:pPr marL="171450" indent="-171450">
              <a:buFontTx/>
              <a:buChar char="-"/>
            </a:pPr>
            <a:r>
              <a:rPr lang="de-CH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timing signals – solved </a:t>
            </a:r>
          </a:p>
          <a:p>
            <a:pPr marL="171450" indent="-171450">
              <a:buFontTx/>
              <a:buChar char="-"/>
            </a:pPr>
            <a:r>
              <a:rPr lang="de-CH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with ‘’offline’’ template fit</a:t>
            </a:r>
            <a:endParaRPr lang="en-GB" sz="12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5735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9001000" cy="864096"/>
          </a:xfrm>
        </p:spPr>
        <p:txBody>
          <a:bodyPr/>
          <a:lstStyle/>
          <a:p>
            <a:r>
              <a:rPr lang="en-US" smtClean="0"/>
              <a:t>New Spectrometer Alignment System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67544" y="953570"/>
            <a:ext cx="829393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REASON: Improve previous theodolite-based DC-survey measurements  -   Why?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Previously theodolite method dependent on TC N</a:t>
            </a:r>
            <a:r>
              <a:rPr lang="de-CH" sz="1600" baseline="-25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-Bag being extracted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 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survey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NOT </a:t>
            </a:r>
          </a:p>
          <a:p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performed under final detector conditions</a:t>
            </a:r>
          </a:p>
          <a:p>
            <a:endParaRPr lang="de-CH" sz="160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Large uncertainty on z-measurements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due to theodolite "forward intersection method"</a:t>
            </a:r>
          </a:p>
          <a:p>
            <a:endParaRPr lang="de-CH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Can One Improve...YES using Laser-tracker which combines </a:t>
            </a:r>
          </a:p>
          <a:p>
            <a:r>
              <a:rPr lang="de-CH" sz="1600" b="1" smtClean="0">
                <a:solidFill>
                  <a:srgbClr val="C9A4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                 </a:t>
            </a:r>
            <a:r>
              <a:rPr lang="de-CH" sz="1600" b="1" smtClean="0">
                <a:solidFill>
                  <a:srgbClr val="C9A4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laser interferometry distance measurement </a:t>
            </a:r>
          </a:p>
          <a:p>
            <a:r>
              <a:rPr lang="de-CH" sz="1600" b="1">
                <a:solidFill>
                  <a:srgbClr val="C9A4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b="1" smtClean="0">
                <a:solidFill>
                  <a:srgbClr val="C9A4E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                          + absolute distance meter</a:t>
            </a:r>
            <a:endParaRPr lang="en-GB" sz="1600" b="1">
              <a:solidFill>
                <a:srgbClr val="C9A4E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612232"/>
            <a:ext cx="2390775" cy="1905000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3569170"/>
            <a:ext cx="2464895" cy="1948062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ight Arrow 6"/>
          <p:cNvSpPr/>
          <p:nvPr/>
        </p:nvSpPr>
        <p:spPr>
          <a:xfrm>
            <a:off x="4355976" y="4260304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784581" y="5682734"/>
            <a:ext cx="5171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 implementation solution for light reflector on DCs</a:t>
            </a:r>
          </a:p>
          <a:p>
            <a:r>
              <a:rPr lang="de-CH" sz="20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      "Corner-cube" Reflectors </a:t>
            </a:r>
            <a:endParaRPr lang="en-GB" sz="200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983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504" y="764704"/>
            <a:ext cx="9159752" cy="5262979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solidFill>
                  <a:srgbClr val="FFC000"/>
                </a:solidFill>
              </a:rPr>
              <a:t>Ideal: mirror corner-cube retro-reflectors</a:t>
            </a:r>
          </a:p>
          <a:p>
            <a:r>
              <a:rPr lang="de-CH" sz="1600" dirty="0" smtClean="0"/>
              <a:t>    – PROBLEM dimension too large for mounting on system</a:t>
            </a:r>
          </a:p>
          <a:p>
            <a:endParaRPr lang="de-CH" sz="1600" dirty="0" smtClean="0"/>
          </a:p>
          <a:p>
            <a:endParaRPr lang="de-CH" sz="1600" dirty="0" smtClean="0"/>
          </a:p>
          <a:p>
            <a:endParaRPr lang="de-CH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solidFill>
                  <a:srgbClr val="FFC000"/>
                </a:solidFill>
              </a:rPr>
              <a:t>Studied several possibilities </a:t>
            </a:r>
            <a:r>
              <a:rPr lang="de-CH" sz="1600" dirty="0" smtClean="0"/>
              <a:t>– corner-cube ‘tapes’, ‘foils’, ‘plastic arrays’, prismatic retro-reflectors</a:t>
            </a:r>
          </a:p>
          <a:p>
            <a:r>
              <a:rPr lang="de-CH" sz="1600" dirty="0"/>
              <a:t> </a:t>
            </a:r>
            <a:r>
              <a:rPr lang="de-CH" sz="1600" dirty="0" smtClean="0"/>
              <a:t>   only ‘prismatic’ type proved useable</a:t>
            </a:r>
          </a:p>
          <a:p>
            <a:r>
              <a:rPr lang="de-CH" sz="1600" dirty="0" smtClean="0"/>
              <a:t>    at 630 nm</a:t>
            </a:r>
          </a:p>
          <a:p>
            <a:endParaRPr lang="de-CH" sz="1600" dirty="0" smtClean="0"/>
          </a:p>
          <a:p>
            <a:endParaRPr lang="de-CH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solidFill>
                  <a:srgbClr val="FFC000"/>
                </a:solidFill>
              </a:rPr>
              <a:t>Principle of corner-cubes:</a:t>
            </a:r>
          </a:p>
          <a:p>
            <a:r>
              <a:rPr lang="de-CH" sz="1600" dirty="0"/>
              <a:t> </a:t>
            </a:r>
            <a:r>
              <a:rPr lang="de-CH" sz="1600" dirty="0" smtClean="0"/>
              <a:t>       - reflected beam parallel to incident beam</a:t>
            </a:r>
          </a:p>
          <a:p>
            <a:r>
              <a:rPr lang="de-CH" sz="1600" dirty="0"/>
              <a:t> </a:t>
            </a:r>
            <a:r>
              <a:rPr lang="de-CH" sz="1600" dirty="0" smtClean="0"/>
              <a:t>         irrespective of prism orientation</a:t>
            </a:r>
          </a:p>
          <a:p>
            <a:r>
              <a:rPr lang="de-CH" sz="1600" dirty="0" smtClean="0"/>
              <a:t>       - optical path-length OPL= </a:t>
            </a:r>
            <a:r>
              <a:rPr lang="de-CH" sz="1600" dirty="0" smtClean="0">
                <a:sym typeface="Symbol"/>
              </a:rPr>
              <a:t> n(l) dl is constant</a:t>
            </a:r>
          </a:p>
          <a:p>
            <a:r>
              <a:rPr lang="de-CH" sz="1600" dirty="0">
                <a:sym typeface="Symbol"/>
              </a:rPr>
              <a:t> </a:t>
            </a:r>
            <a:r>
              <a:rPr lang="de-CH" sz="1600" dirty="0" smtClean="0">
                <a:sym typeface="Symbol"/>
              </a:rPr>
              <a:t>        inside the corner-cube if n=constant</a:t>
            </a:r>
          </a:p>
          <a:p>
            <a:r>
              <a:rPr lang="de-CH" sz="1600" dirty="0">
                <a:sym typeface="Symbol"/>
              </a:rPr>
              <a:t> </a:t>
            </a:r>
            <a:r>
              <a:rPr lang="de-CH" sz="1600" dirty="0" smtClean="0">
                <a:sym typeface="Symbol"/>
              </a:rPr>
              <a:t>     -  OPL  apex length</a:t>
            </a:r>
          </a:p>
          <a:p>
            <a:r>
              <a:rPr lang="de-CH" sz="1600" dirty="0">
                <a:sym typeface="Symbol"/>
              </a:rPr>
              <a:t> </a:t>
            </a:r>
            <a:r>
              <a:rPr lang="de-CH" sz="1600" dirty="0" smtClean="0">
                <a:sym typeface="Symbol"/>
              </a:rPr>
              <a:t>     - high qulity BK7 borosilicate crown glass n=1.51519 (630 nm)</a:t>
            </a:r>
          </a:p>
          <a:p>
            <a:endParaRPr lang="de-CH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de-CH" sz="1600" dirty="0" smtClean="0">
                <a:solidFill>
                  <a:srgbClr val="FFC000"/>
                </a:solidFill>
              </a:rPr>
              <a:t>Corner-cubes individually catalogued:</a:t>
            </a:r>
          </a:p>
          <a:p>
            <a:r>
              <a:rPr lang="de-CH" sz="1600" dirty="0" smtClean="0"/>
              <a:t>    -  70 </a:t>
            </a:r>
            <a:r>
              <a:rPr lang="de-CH" sz="1600" dirty="0"/>
              <a:t>corner-cubes </a:t>
            </a:r>
            <a:r>
              <a:rPr lang="de-CH" sz="1600" dirty="0" smtClean="0"/>
              <a:t>(need </a:t>
            </a:r>
            <a:r>
              <a:rPr lang="de-CH" sz="1600" dirty="0"/>
              <a:t>66 for DC-system) individually assessed</a:t>
            </a:r>
          </a:p>
          <a:p>
            <a:r>
              <a:rPr lang="de-CH" sz="1600" dirty="0" smtClean="0">
                <a:solidFill>
                  <a:srgbClr val="FFC000"/>
                </a:solidFill>
              </a:rPr>
              <a:t> 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5760640" cy="720080"/>
          </a:xfrm>
        </p:spPr>
        <p:txBody>
          <a:bodyPr/>
          <a:lstStyle/>
          <a:p>
            <a:r>
              <a:rPr lang="de-CH" dirty="0" smtClean="0"/>
              <a:t>Alignment Cont.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7170" name="Picture 2" descr="F:\Physics D\MEG2011\Survey etc\Alignment\Photo028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18" t="33849" r="17347" b="17201"/>
          <a:stretch/>
        </p:blipFill>
        <p:spPr bwMode="auto">
          <a:xfrm>
            <a:off x="5930403" y="735542"/>
            <a:ext cx="1407065" cy="1152128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F:\Physics D\MEG2011\Survey etc\Alignment\Photo01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2426707"/>
            <a:ext cx="1182535" cy="886901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F:\Physics D\MEG2011\Survey etc\Alignment\Photo019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3410" y="2426707"/>
            <a:ext cx="1292647" cy="969485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F:\Physics D\MEG2011\Survey etc\Alignment\Photo0207.jpg"/>
          <p:cNvPicPr>
            <a:picLocks noChangeAspect="1" noChangeArrowheads="1"/>
          </p:cNvPicPr>
          <p:nvPr/>
        </p:nvPicPr>
        <p:blipFill rotWithShape="1"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795" t="27909" r="37348" b="30292"/>
          <a:stretch/>
        </p:blipFill>
        <p:spPr bwMode="auto">
          <a:xfrm>
            <a:off x="7236296" y="2348880"/>
            <a:ext cx="1152128" cy="1170522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F:\Physics D\MEG2011\Survey etc\Alignment\Photo0214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33" t="14536" r="28513" b="18590"/>
          <a:stretch/>
        </p:blipFill>
        <p:spPr bwMode="auto">
          <a:xfrm>
            <a:off x="7596336" y="3861048"/>
            <a:ext cx="1224136" cy="1477514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6103584" y="3930636"/>
            <a:ext cx="1060704" cy="938524"/>
            <a:chOff x="5004048" y="2704699"/>
            <a:chExt cx="1060704" cy="938524"/>
          </a:xfrm>
        </p:grpSpPr>
        <p:sp>
          <p:nvSpPr>
            <p:cNvPr id="7" name="Isosceles Triangle 6"/>
            <p:cNvSpPr/>
            <p:nvPr/>
          </p:nvSpPr>
          <p:spPr>
            <a:xfrm>
              <a:off x="5004048" y="2704699"/>
              <a:ext cx="1060704" cy="914400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6" name="Group 15"/>
            <p:cNvGrpSpPr/>
            <p:nvPr/>
          </p:nvGrpSpPr>
          <p:grpSpPr>
            <a:xfrm>
              <a:off x="5265784" y="2728823"/>
              <a:ext cx="533792" cy="914400"/>
              <a:chOff x="5269224" y="2704699"/>
              <a:chExt cx="533792" cy="914400"/>
            </a:xfrm>
          </p:grpSpPr>
          <p:cxnSp>
            <p:nvCxnSpPr>
              <p:cNvPr id="9" name="Straight Connector 8"/>
              <p:cNvCxnSpPr>
                <a:stCxn id="7" idx="3"/>
                <a:endCxn id="7" idx="0"/>
              </p:cNvCxnSpPr>
              <p:nvPr/>
            </p:nvCxnSpPr>
            <p:spPr>
              <a:xfrm flipV="1">
                <a:off x="5534400" y="2704699"/>
                <a:ext cx="0" cy="914400"/>
              </a:xfrm>
              <a:prstGeom prst="line">
                <a:avLst/>
              </a:prstGeom>
              <a:ln>
                <a:headEnd type="arrow" w="med" len="med"/>
                <a:tailEnd type="arrow" w="med" len="med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5799576" y="3161899"/>
                <a:ext cx="3440" cy="4572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>
                <a:stCxn id="7" idx="5"/>
                <a:endCxn id="7" idx="1"/>
              </p:cNvCxnSpPr>
              <p:nvPr/>
            </p:nvCxnSpPr>
            <p:spPr>
              <a:xfrm flipH="1">
                <a:off x="5269224" y="3161899"/>
                <a:ext cx="530352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7" idx="1"/>
              </p:cNvCxnSpPr>
              <p:nvPr/>
            </p:nvCxnSpPr>
            <p:spPr>
              <a:xfrm>
                <a:off x="5269224" y="3161899"/>
                <a:ext cx="0" cy="4572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headEnd type="none" w="med" len="med"/>
                <a:tailEnd type="arrow" w="med" len="med"/>
              </a:ln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30" name="Picture 2" descr="F:\Physics D\MEG2011\Survey etc\Alignment\Photo0253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22" r="14872"/>
          <a:stretch/>
        </p:blipFill>
        <p:spPr bwMode="auto">
          <a:xfrm rot="5400000">
            <a:off x="6457390" y="5475538"/>
            <a:ext cx="1173600" cy="1104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32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505" y="12794"/>
            <a:ext cx="8229600" cy="648072"/>
          </a:xfrm>
        </p:spPr>
        <p:txBody>
          <a:bodyPr/>
          <a:lstStyle/>
          <a:p>
            <a:r>
              <a:rPr lang="de-CH" dirty="0"/>
              <a:t>Alignment Cont.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5349" y="652481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However prismatic corner-cubes need extra calibration </a:t>
            </a:r>
          </a:p>
          <a:p>
            <a:r>
              <a:rPr lang="de-CH" sz="1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de-CH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to ‘refraction effects’ which vary with incident angle at the surface of the prism  </a:t>
            </a:r>
          </a:p>
          <a:p>
            <a:r>
              <a:rPr lang="de-CH" sz="1600" dirty="0"/>
              <a:t>      </a:t>
            </a:r>
          </a:p>
        </p:txBody>
      </p:sp>
      <p:pic>
        <p:nvPicPr>
          <p:cNvPr id="8195" name="Picture 3" descr="F:\Physics D\MEG2011\Survey etc\Alignment\Photo023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10565"/>
            <a:ext cx="2520280" cy="1890210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:\Physics D\MEG2011\Survey etc\Alignment\Photo023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14121" y="1605798"/>
            <a:ext cx="1703416" cy="1277562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F:\Physics D\MEG2011\Survey etc\Alignment\Photo0240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68209"/>
            <a:ext cx="941017" cy="705763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470" y="1393443"/>
            <a:ext cx="3246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Angular calibration Measurements</a:t>
            </a:r>
            <a:endParaRPr lang="en-GB" sz="1600" u="sng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84168" y="1340768"/>
            <a:ext cx="2896323" cy="2044651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 descr="F:\Physics D\MEG2011\Survey etc\Alignment\Photo0236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917" y="1226527"/>
            <a:ext cx="2161404" cy="1621053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F:\Physics D\MEG2011\Survey etc\Alignment\Photo0279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17628" y="3935500"/>
            <a:ext cx="2899868" cy="217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5349" y="4365103"/>
            <a:ext cx="425693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Area Implementation</a:t>
            </a:r>
          </a:p>
          <a:p>
            <a:endParaRPr lang="de-CH" sz="1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Solution found so that both theodolite &amp; </a:t>
            </a:r>
          </a:p>
          <a:p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laser-tracker measurements could be done</a:t>
            </a:r>
          </a:p>
          <a:p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X-check</a:t>
            </a:r>
          </a:p>
          <a:p>
            <a:r>
              <a:rPr lang="de-CH" sz="16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 &amp; Y both methods consistent</a:t>
            </a:r>
          </a:p>
          <a:p>
            <a:r>
              <a:rPr lang="de-CH" sz="1600" dirty="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 laser tracker estimated ~10 x more precise</a:t>
            </a:r>
            <a:endParaRPr lang="en-GB" sz="1600" dirty="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470" y="3933056"/>
            <a:ext cx="4125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Implementation on DC-system</a:t>
            </a:r>
            <a:r>
              <a:rPr lang="de-CH" sz="1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</a:t>
            </a:r>
            <a:r>
              <a:rPr lang="de-CH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talk Malte</a:t>
            </a:r>
            <a:endParaRPr lang="en-GB" sz="16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Video0001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 rot="5400000">
            <a:off x="4857122" y="2164296"/>
            <a:ext cx="4941167" cy="3294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24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758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3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/>
          <p:cNvSpPr/>
          <p:nvPr/>
        </p:nvSpPr>
        <p:spPr>
          <a:xfrm>
            <a:off x="107504" y="5184487"/>
            <a:ext cx="5945286" cy="1052825"/>
          </a:xfrm>
          <a:prstGeom prst="roundRect">
            <a:avLst/>
          </a:prstGeom>
        </p:spPr>
        <p:style>
          <a:lnRef idx="1">
            <a:schemeClr val="accent1"/>
          </a:lnRef>
          <a:fillRef idx="1003">
            <a:schemeClr val="dk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43744"/>
          </a:xfrm>
        </p:spPr>
        <p:txBody>
          <a:bodyPr/>
          <a:lstStyle/>
          <a:p>
            <a:r>
              <a:rPr lang="de-CH" smtClean="0"/>
              <a:t>e</a:t>
            </a:r>
            <a:r>
              <a:rPr lang="de-CH" baseline="30000" smtClean="0"/>
              <a:t>+</a:t>
            </a:r>
            <a:r>
              <a:rPr lang="de-CH" smtClean="0"/>
              <a:t> Mott Scattered Beam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6" name="Picture 19" descr="positronTargetMa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268" y="272280"/>
            <a:ext cx="1680693" cy="1272877"/>
          </a:xfrm>
          <a:prstGeom prst="rect">
            <a:avLst/>
          </a:prstGeom>
          <a:noFill/>
          <a:effectLst>
            <a:outerShdw dist="53882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908719"/>
            <a:ext cx="2840040" cy="1792531"/>
          </a:xfrm>
          <a:prstGeom prst="rect">
            <a:avLst/>
          </a:prstGeom>
          <a:noFill/>
          <a:effectLst>
            <a:outerShdw blurRad="50800" dist="165100" dir="2700000" algn="tl" rotWithShape="0">
              <a:prstClr val="black">
                <a:alpha val="74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371813" y="977295"/>
            <a:ext cx="294452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Coherent Mott-scattered </a:t>
            </a:r>
          </a:p>
          <a:p>
            <a:pPr algn="ctr"/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monochromatic Positron Beam</a:t>
            </a:r>
          </a:p>
          <a:p>
            <a:pPr algn="ctr"/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a  calibration-tool for our</a:t>
            </a:r>
          </a:p>
          <a:p>
            <a:pPr algn="ctr"/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spectrometer</a:t>
            </a:r>
            <a:endParaRPr lang="en-GB" sz="160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6910" y="2063750"/>
            <a:ext cx="5993500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an initial feasibility test in 2010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 – first "full test" with introduction of accelerator RF for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Cloud Muon background suppression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at 50 MeV/c &amp; "Signal momentum" 53 MeV/c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Mott target (1mm thick) &amp; MEG target (0.205mm thick) used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RF-signal from accelerator used + slits 65 &amp; 70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Michel Trigger #16 + prescaled #18, 22 (DC+ TC alone)</a:t>
            </a:r>
            <a:endParaRPr lang="en-GB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880" y="2924944"/>
            <a:ext cx="2706616" cy="2983314"/>
          </a:xfrm>
          <a:prstGeom prst="rect">
            <a:avLst/>
          </a:prstGeom>
          <a:noFill/>
          <a:ln>
            <a:noFill/>
          </a:ln>
          <a:effectLst>
            <a:outerShdw blurRad="38100" dist="127000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387530" y="4001102"/>
            <a:ext cx="25730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TOF separation COBRA Centre</a:t>
            </a:r>
          </a:p>
          <a:p>
            <a:r>
              <a:rPr lang="de-CH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 beam Momentum</a:t>
            </a:r>
            <a:endParaRPr lang="en-GB" sz="1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496" y="3861048"/>
            <a:ext cx="630852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our momenta ~53 MeV/c have </a:t>
            </a:r>
          </a:p>
          <a:p>
            <a:r>
              <a:rPr lang="de-CH" sz="16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beam e</a:t>
            </a:r>
            <a:r>
              <a:rPr lang="de-CH" sz="1600" baseline="300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cloud µ</a:t>
            </a:r>
            <a:r>
              <a:rPr lang="de-CH" sz="1600" baseline="300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en-GB" sz="1600" baseline="300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beam </a:t>
            </a:r>
            <a:r>
              <a:rPr lang="en-GB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</a:t>
            </a:r>
            <a:r>
              <a:rPr lang="en-GB" sz="1600" baseline="300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+</a:t>
            </a:r>
            <a:r>
              <a:rPr lang="en-GB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, Michel e</a:t>
            </a:r>
            <a:r>
              <a:rPr lang="en-GB" sz="1600" baseline="300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+</a:t>
            </a:r>
            <a:endParaRPr lang="en-GB" sz="160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Separator doesn’t really help much at these momenta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TOF separation  wrt RF COBRA Centre only possible at 53 MeV/c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No separation at 50 MeV/c</a:t>
            </a:r>
            <a:endParaRPr lang="de-CH" sz="160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6387530" y="4653136"/>
            <a:ext cx="2432942" cy="792088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868144" y="5049180"/>
            <a:ext cx="599941" cy="26900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138882" y="5345112"/>
            <a:ext cx="5729262" cy="676176"/>
            <a:chOff x="138882" y="5345112"/>
            <a:chExt cx="5729262" cy="676176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910" y="5345112"/>
              <a:ext cx="5669423" cy="189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7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82" y="5805264"/>
              <a:ext cx="5699810" cy="216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323528" y="5463226"/>
              <a:ext cx="9140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P(MeV/c)</a:t>
              </a:r>
              <a:endParaRPr lang="en-GB" sz="14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283968" y="5487252"/>
              <a:ext cx="5902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smtClean="0">
                  <a:solidFill>
                    <a:srgbClr val="FFC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t()</a:t>
              </a:r>
              <a:endParaRPr lang="en-GB" sz="14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788024" y="5497487"/>
              <a:ext cx="5950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t(µ)</a:t>
              </a:r>
              <a:endParaRPr lang="en-GB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81124" y="5497487"/>
              <a:ext cx="5870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sym typeface="Symbol"/>
                </a:rPr>
                <a:t>t(e)</a:t>
              </a:r>
              <a:endParaRPr lang="en-GB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918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/>
          <a:lstStyle/>
          <a:p>
            <a:r>
              <a:rPr lang="de-CH" smtClean="0"/>
              <a:t>Monochromatic e</a:t>
            </a:r>
            <a:r>
              <a:rPr lang="de-CH" baseline="30000" smtClean="0"/>
              <a:t>+</a:t>
            </a:r>
            <a:r>
              <a:rPr lang="de-CH" smtClean="0"/>
              <a:t>-Beam  Cont.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15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471098" y="1404320"/>
            <a:ext cx="3020782" cy="1936215"/>
            <a:chOff x="467544" y="1052736"/>
            <a:chExt cx="2304256" cy="1568174"/>
          </a:xfrm>
          <a:effectLst>
            <a:outerShdw blurRad="50800" dist="177800" dir="2700000" sx="102000" sy="102000" algn="ctr" rotWithShape="0">
              <a:schemeClr val="bg2"/>
            </a:outerShdw>
          </a:effectLst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1052736"/>
              <a:ext cx="2304256" cy="1568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611560" y="1722294"/>
                  <a:ext cx="57740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6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sym typeface="Symbol"/>
                          </a:rPr>
                          <m:t></m:t>
                        </m:r>
                        <m:r>
                          <a:rPr lang="de-CH" sz="1600" b="1" i="1" baseline="30000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sym typeface="Symbol"/>
                          </a:rPr>
                          <m:t>+ </m:t>
                        </m:r>
                        <m:r>
                          <a:rPr lang="de-CH" sz="1600" b="1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sym typeface="Symbol"/>
                          </a:rPr>
                          <m:t>?</m:t>
                        </m:r>
                      </m:oMath>
                    </m:oMathPara>
                  </a14:m>
                  <a:endParaRPr lang="en-GB" sz="1600" b="1" i="1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1560" y="1722294"/>
                  <a:ext cx="577401" cy="338554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" name="TextBox 7"/>
          <p:cNvSpPr txBox="1"/>
          <p:nvPr/>
        </p:nvSpPr>
        <p:spPr>
          <a:xfrm>
            <a:off x="685829" y="908720"/>
            <a:ext cx="3270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53 MeV/c Mott Target 1mm</a:t>
            </a:r>
            <a:endParaRPr lang="en-GB" sz="200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80" y="3694404"/>
            <a:ext cx="3851025" cy="2254876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49229" y="2768161"/>
            <a:ext cx="13186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TOF-Spectrum</a:t>
            </a:r>
            <a:endParaRPr lang="en-GB" sz="140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325045"/>
            <a:ext cx="3096343" cy="2178289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3648254" cy="2488109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Oval 9"/>
          <p:cNvSpPr/>
          <p:nvPr/>
        </p:nvSpPr>
        <p:spPr>
          <a:xfrm>
            <a:off x="5148064" y="4340414"/>
            <a:ext cx="2016224" cy="816778"/>
          </a:xfrm>
          <a:prstGeom prst="ellipse">
            <a:avLst/>
          </a:prstGeom>
          <a:noFill/>
          <a:effectLst>
            <a:glow rad="88900">
              <a:srgbClr val="9A57CD"/>
            </a:glow>
            <a:outerShdw blurRad="40000" dist="38100" dir="5400000" rotWithShape="0">
              <a:srgbClr val="9A57CD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385427" y="858316"/>
            <a:ext cx="35661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53 MeV/c MEG Target 205 µm</a:t>
            </a:r>
            <a:endParaRPr lang="en-GB" sz="200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67436" y="6149046"/>
            <a:ext cx="30315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smtClean="0">
                <a:solidFill>
                  <a:srgbClr val="9A57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Prob. Energy-loss tail - investigating</a:t>
            </a:r>
            <a:endParaRPr lang="en-GB" sz="1400">
              <a:solidFill>
                <a:srgbClr val="9A57C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5724128" y="5877272"/>
            <a:ext cx="1080120" cy="360040"/>
          </a:xfrm>
          <a:prstGeom prst="straightConnector1">
            <a:avLst/>
          </a:prstGeom>
          <a:ln>
            <a:solidFill>
              <a:srgbClr val="9A57C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19525551">
            <a:off x="2880355" y="2680290"/>
            <a:ext cx="3774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600" b="1" smtClean="0">
                <a:solidFill>
                  <a:srgbClr val="9A57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</a:t>
            </a:r>
            <a:endParaRPr lang="en-GB" sz="3600" b="1">
              <a:solidFill>
                <a:srgbClr val="9A57C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85427" y="3923183"/>
            <a:ext cx="15840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smtClean="0">
                <a:solidFill>
                  <a:srgbClr val="9A57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Monochromatic</a:t>
            </a:r>
            <a:endParaRPr lang="en-GB" sz="1400" b="1">
              <a:solidFill>
                <a:srgbClr val="9A57C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344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20080"/>
          </a:xfrm>
        </p:spPr>
        <p:txBody>
          <a:bodyPr/>
          <a:lstStyle/>
          <a:p>
            <a:r>
              <a:rPr lang="de-CH" smtClean="0"/>
              <a:t>e</a:t>
            </a:r>
            <a:r>
              <a:rPr lang="de-CH" baseline="30000" smtClean="0"/>
              <a:t>+</a:t>
            </a:r>
            <a:r>
              <a:rPr lang="de-CH" smtClean="0"/>
              <a:t>- Beam Possibilities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9512" y="930614"/>
            <a:ext cx="8113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de-CH" smtClean="0">
                <a:solidFill>
                  <a:srgbClr val="FFC000"/>
                </a:solidFill>
              </a:rPr>
              <a:t>Polarization Study of Michel e</a:t>
            </a:r>
            <a:r>
              <a:rPr lang="de-CH" baseline="30000" smtClean="0">
                <a:solidFill>
                  <a:srgbClr val="FFC000"/>
                </a:solidFill>
              </a:rPr>
              <a:t>+</a:t>
            </a:r>
            <a:r>
              <a:rPr lang="de-CH" smtClean="0">
                <a:solidFill>
                  <a:srgbClr val="FFC000"/>
                </a:solidFill>
              </a:rPr>
              <a:t> compared to Mott e</a:t>
            </a:r>
            <a:r>
              <a:rPr lang="de-CH" baseline="30000" smtClean="0">
                <a:solidFill>
                  <a:srgbClr val="FFC000"/>
                </a:solidFill>
              </a:rPr>
              <a:t>+</a:t>
            </a:r>
            <a:r>
              <a:rPr lang="de-CH" smtClean="0">
                <a:solidFill>
                  <a:srgbClr val="FFC000"/>
                </a:solidFill>
              </a:rPr>
              <a:t> X-section-form known</a:t>
            </a:r>
            <a:endParaRPr lang="en-GB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9982143">
            <a:off x="3217245" y="2225756"/>
            <a:ext cx="3774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3600" b="1" smtClean="0">
                <a:solidFill>
                  <a:srgbClr val="9A57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Preliminary</a:t>
            </a:r>
            <a:endParaRPr lang="en-GB" sz="3600" b="1">
              <a:solidFill>
                <a:srgbClr val="9A57C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57" y="1264441"/>
            <a:ext cx="2304256" cy="1552576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766455" y="1403884"/>
            <a:ext cx="40461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-Distribution of Mott-events compared to </a:t>
            </a:r>
          </a:p>
          <a:p>
            <a:r>
              <a:rPr lang="en-GB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MC theoretical X-section </a:t>
            </a:r>
          </a:p>
          <a:p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&amp; detector "accepted" X-section</a:t>
            </a:r>
            <a:endParaRPr lang="en-GB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3547" y="3003455"/>
            <a:ext cx="3142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de-CH" smtClean="0">
                <a:solidFill>
                  <a:srgbClr val="FFC000"/>
                </a:solidFill>
              </a:rPr>
              <a:t>Detector Alignment Study</a:t>
            </a:r>
            <a:endParaRPr lang="en-GB">
              <a:solidFill>
                <a:srgbClr val="FFC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015" y="4653136"/>
            <a:ext cx="2381250" cy="1614488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631" y="1386853"/>
            <a:ext cx="2525624" cy="1537147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 rot="20136592">
            <a:off x="7213404" y="2151521"/>
            <a:ext cx="1320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smtClean="0">
                <a:solidFill>
                  <a:srgbClr val="9A57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For</a:t>
            </a:r>
          </a:p>
          <a:p>
            <a:r>
              <a:rPr lang="de-CH" sz="1400" smtClean="0">
                <a:solidFill>
                  <a:srgbClr val="9A57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Polarization=0</a:t>
            </a:r>
            <a:endParaRPr lang="en-GB" sz="1400">
              <a:solidFill>
                <a:srgbClr val="9A57C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91299"/>
            <a:ext cx="2634704" cy="1763225"/>
          </a:xfrm>
          <a:prstGeom prst="rect">
            <a:avLst/>
          </a:prstGeom>
          <a:noFill/>
          <a:ln>
            <a:noFill/>
          </a:ln>
          <a:effectLst>
            <a:outerShdw blurRad="50800" dist="177800" dir="2700000" sx="102000" sy="102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 rot="20136592">
            <a:off x="1284726" y="3709988"/>
            <a:ext cx="856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smtClean="0">
                <a:solidFill>
                  <a:srgbClr val="9A57C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 Data</a:t>
            </a:r>
            <a:endParaRPr lang="en-GB" sz="1400">
              <a:solidFill>
                <a:srgbClr val="9A57C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18115" y="3349843"/>
            <a:ext cx="486222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Scattered e</a:t>
            </a:r>
            <a:r>
              <a:rPr lang="en-GB" sz="1600" baseline="30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+</a:t>
            </a:r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well known F()</a:t>
            </a:r>
          </a:p>
          <a:p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from binned -Distribution of Mott-events vs. P </a:t>
            </a:r>
          </a:p>
          <a:p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can see misalignment effects – most sensitive for z!</a:t>
            </a:r>
          </a:p>
          <a:p>
            <a:r>
              <a:rPr lang="en-GB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</a:t>
            </a:r>
            <a:endParaRPr lang="en-GB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2536" y="4283653"/>
            <a:ext cx="3351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 startAt="3"/>
            </a:pPr>
            <a:r>
              <a:rPr lang="de-CH" smtClean="0">
                <a:solidFill>
                  <a:srgbClr val="FFC000"/>
                </a:solidFill>
              </a:rPr>
              <a:t>Vertex resolution Possibility</a:t>
            </a:r>
            <a:endParaRPr lang="en-GB">
              <a:solidFill>
                <a:srgbClr val="FFC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34461" y="5174340"/>
            <a:ext cx="520334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Shows sensitive to plastic screws on MEG-target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Could add small mettalic pins to dedicated MOTT Tg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With varying distances apart in x &amp; y so measuring the 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vertex resolution at the target for "signal" momentum</a:t>
            </a:r>
            <a:endParaRPr lang="en-GB" sz="16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r>
              <a:rPr lang="en-GB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</a:t>
            </a:r>
            <a:endParaRPr lang="en-GB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611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8969" y="44624"/>
            <a:ext cx="5465066" cy="792088"/>
          </a:xfrm>
        </p:spPr>
        <p:txBody>
          <a:bodyPr/>
          <a:lstStyle/>
          <a:p>
            <a:r>
              <a:rPr lang="de-CH" smtClean="0"/>
              <a:t>Remote Shifts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17</a:t>
            </a:fld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5940152" y="3220506"/>
            <a:ext cx="3127256" cy="3232830"/>
            <a:chOff x="5940152" y="3220506"/>
            <a:chExt cx="3127256" cy="323283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3220506"/>
              <a:ext cx="2361083" cy="3088814"/>
            </a:xfrm>
            <a:prstGeom prst="rect">
              <a:avLst/>
            </a:prstGeom>
            <a:noFill/>
            <a:ln>
              <a:noFill/>
            </a:ln>
            <a:effectLst>
              <a:outerShdw dist="88900" dir="2700000" algn="ctr" rotWithShape="0">
                <a:schemeClr val="bg2">
                  <a:alpha val="9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6296" y="4861443"/>
              <a:ext cx="1831112" cy="1591893"/>
            </a:xfrm>
            <a:prstGeom prst="rect">
              <a:avLst/>
            </a:prstGeom>
            <a:noFill/>
            <a:ln>
              <a:noFill/>
            </a:ln>
            <a:effectLst>
              <a:outerShdw dist="88900" dir="2700000" algn="ctr" rotWithShape="0">
                <a:schemeClr val="bg2">
                  <a:alpha val="95000"/>
                </a:scheme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6300192" y="2566645"/>
            <a:ext cx="27026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Electronic Control Room </a:t>
            </a:r>
          </a:p>
          <a:p>
            <a:r>
              <a:rPr lang="de-CH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‘’White Board’’ on Web</a:t>
            </a:r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602" y="4265139"/>
            <a:ext cx="2375926" cy="1781944"/>
          </a:xfrm>
          <a:prstGeom prst="rect">
            <a:avLst/>
          </a:prstGeom>
          <a:noFill/>
          <a:ln>
            <a:noFill/>
          </a:ln>
          <a:effectLst>
            <a:outerShdw blurRad="50800" dist="152400" dir="2700000" algn="tl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6959" y="2617927"/>
            <a:ext cx="2137548" cy="1603161"/>
          </a:xfrm>
          <a:prstGeom prst="rect">
            <a:avLst/>
          </a:prstGeom>
          <a:noFill/>
          <a:ln>
            <a:noFill/>
          </a:ln>
          <a:effectLst>
            <a:outerShdw blurRad="50800" dist="152400" dir="2700000" algn="tl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90137" y="1005251"/>
            <a:ext cx="1944644" cy="1591072"/>
            <a:chOff x="158215" y="975596"/>
            <a:chExt cx="1944644" cy="1591072"/>
          </a:xfrm>
          <a:effectLst>
            <a:outerShdw blurRad="50800" dist="152400" dir="2700000" algn="tl" rotWithShape="0">
              <a:schemeClr val="bg2"/>
            </a:outerShdw>
          </a:effectLst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215" y="975596"/>
              <a:ext cx="1944644" cy="1591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 rot="19670144">
              <a:off x="865679" y="977991"/>
              <a:ext cx="1176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moveable</a:t>
              </a:r>
              <a:endParaRPr lang="de-CH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10054" y="2928595"/>
            <a:ext cx="2334439" cy="1709936"/>
            <a:chOff x="107504" y="2898940"/>
            <a:chExt cx="2334439" cy="1709936"/>
          </a:xfrm>
          <a:effectLst>
            <a:outerShdw blurRad="50800" dist="152400" dir="2700000" algn="tl" rotWithShape="0">
              <a:schemeClr val="bg2"/>
            </a:outerShdw>
          </a:effectLst>
        </p:grpSpPr>
        <p:pic>
          <p:nvPicPr>
            <p:cNvPr id="19" name="Picture 5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2898940"/>
              <a:ext cx="2334439" cy="17099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 rot="19670144">
              <a:off x="1206315" y="3649505"/>
              <a:ext cx="11769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moveable</a:t>
              </a:r>
              <a:endParaRPr lang="de-CH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21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391" y="1009134"/>
            <a:ext cx="2164497" cy="1623373"/>
          </a:xfrm>
          <a:prstGeom prst="rect">
            <a:avLst/>
          </a:prstGeom>
          <a:noFill/>
          <a:ln>
            <a:noFill/>
          </a:ln>
          <a:effectLst>
            <a:outerShdw blurRad="50800" dist="152400" dir="2700000" algn="tl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352" y="4725144"/>
            <a:ext cx="2228604" cy="1671453"/>
          </a:xfrm>
          <a:prstGeom prst="rect">
            <a:avLst/>
          </a:prstGeom>
          <a:noFill/>
          <a:ln>
            <a:noFill/>
          </a:ln>
          <a:effectLst>
            <a:outerShdw blurRad="50800" dist="152400" dir="2700000" algn="tl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6612" y="1988840"/>
            <a:ext cx="2121429" cy="1591072"/>
          </a:xfrm>
          <a:prstGeom prst="rect">
            <a:avLst/>
          </a:prstGeom>
          <a:noFill/>
          <a:ln>
            <a:noFill/>
          </a:ln>
          <a:effectLst>
            <a:outerShdw blurRad="50800" dist="152400" dir="2700000" algn="tl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 rot="19093263">
            <a:off x="-229071" y="1919215"/>
            <a:ext cx="4592924" cy="135421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4100" b="1" i="0" u="none" strike="noStrike" kern="0" normalizeH="0" baseline="0" noProof="0" smtClean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Lucida Sans"/>
                <a:ea typeface="+mj-ea"/>
                <a:cs typeface="+mj-cs"/>
              </a:rPr>
              <a:t>     Webcam</a:t>
            </a:r>
            <a:endParaRPr kumimoji="0" lang="en-GB" sz="4100" b="1" i="0" u="none" strike="noStrike" kern="0" normalizeH="0" baseline="0" noProof="0" smtClean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Lucida Sans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100" b="1" i="0" u="none" strike="noStrike" kern="0" normalizeH="0" baseline="0" noProof="0" smtClean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Lucida Sans"/>
                <a:ea typeface="+mj-ea"/>
                <a:cs typeface="+mj-cs"/>
              </a:rPr>
              <a:t>Area Surveillance</a:t>
            </a:r>
            <a:endParaRPr kumimoji="0" lang="en-GB" sz="1800" b="1" i="0" u="none" strike="noStrike" kern="0" normalizeH="0" baseline="0" noProof="0" smtClean="0">
              <a:ln w="11430"/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</a:endParaRP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3" y="4221088"/>
            <a:ext cx="2279914" cy="1709936"/>
          </a:xfrm>
          <a:prstGeom prst="rect">
            <a:avLst/>
          </a:prstGeom>
          <a:noFill/>
          <a:ln>
            <a:noFill/>
          </a:ln>
          <a:effectLst>
            <a:outerShdw blurRad="50800" dist="152400" dir="2700000" algn="tl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111" y="4797150"/>
            <a:ext cx="2183904" cy="1637928"/>
          </a:xfrm>
          <a:prstGeom prst="rect">
            <a:avLst/>
          </a:prstGeom>
          <a:noFill/>
          <a:ln>
            <a:noFill/>
          </a:ln>
          <a:effectLst>
            <a:outerShdw blurRad="50800" dist="152400" dir="2700000" algn="tl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371067" y="545210"/>
            <a:ext cx="479374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Shift-crew communications via video SKYPE link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Web-based tools for remote full control of Expt.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Remote web-based ‘’analysis tools’’ available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 accounting + Rules integrated into MEG</a:t>
            </a:r>
          </a:p>
          <a:p>
            <a:pPr>
              <a:lnSpc>
                <a:spcPct val="150000"/>
              </a:lnSpc>
            </a:pPr>
            <a:r>
              <a:rPr lang="de-CH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shift Scheme</a:t>
            </a:r>
            <a:endParaRPr lang="en-GB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2509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648072"/>
          </a:xfrm>
        </p:spPr>
        <p:txBody>
          <a:bodyPr/>
          <a:lstStyle/>
          <a:p>
            <a:r>
              <a:rPr lang="de-CH" smtClean="0"/>
              <a:t>Spin-off Physics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18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03" y="964058"/>
            <a:ext cx="4209653" cy="53112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lumMod val="40000"/>
                <a:lumOff val="60000"/>
                <a:alpha val="66000"/>
              </a:schemeClr>
            </a:glow>
            <a:outerShdw dist="35921" dir="2700000" algn="ctr" rotWithShape="0">
              <a:schemeClr val="bg2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836712"/>
            <a:ext cx="3114675" cy="1304925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lumMod val="40000"/>
                <a:lumOff val="60000"/>
                <a:alpha val="66000"/>
              </a:schemeClr>
            </a:glow>
            <a:outerShdw dist="35921" dir="2700000" algn="ctr" rotWithShape="0">
              <a:schemeClr val="bg2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836712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1.)</a:t>
            </a:r>
            <a:endParaRPr lang="en-GB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1637481"/>
            <a:ext cx="39822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LFV-transition mediated by a very-light, 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long-lived pseudo-scalar boson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</a:t>
            </a:r>
          </a:p>
          <a:p>
            <a:r>
              <a:rPr lang="de-CH" sz="1600">
                <a:solidFill>
                  <a:srgbClr val="FFC000"/>
                </a:solidFill>
                <a:sym typeface="Symbol"/>
              </a:rPr>
              <a:t> </a:t>
            </a:r>
            <a:r>
              <a:rPr lang="de-CH" sz="1600" smtClean="0">
                <a:solidFill>
                  <a:srgbClr val="FFC000"/>
                </a:solidFill>
                <a:sym typeface="Symbol"/>
              </a:rPr>
              <a:t>              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  talk 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Physics Results  Wataru</a:t>
            </a:r>
            <a:endParaRPr lang="en-GB" sz="160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974275"/>
            <a:ext cx="3212579" cy="504066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lumMod val="40000"/>
                <a:lumOff val="60000"/>
                <a:alpha val="66000"/>
              </a:schemeClr>
            </a:glow>
            <a:outerShdw dist="35921" dir="2700000" algn="ctr" rotWithShape="0">
              <a:schemeClr val="bg2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09771" y="2974275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de-CH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.)</a:t>
            </a:r>
            <a:endParaRPr lang="en-GB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55161" y="3763499"/>
            <a:ext cx="46410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2-body muon-decay decay into massless Majoran</a:t>
            </a:r>
            <a:endParaRPr lang="de-CH" sz="16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Symbol"/>
            </a:endParaRPr>
          </a:p>
          <a:p>
            <a:r>
              <a:rPr lang="de-CH" sz="1600">
                <a:solidFill>
                  <a:srgbClr val="FFC000"/>
                </a:solidFill>
                <a:sym typeface="Symbol"/>
              </a:rPr>
              <a:t> </a:t>
            </a:r>
            <a:r>
              <a:rPr lang="de-CH" sz="1600" smtClean="0">
                <a:solidFill>
                  <a:srgbClr val="FFC000"/>
                </a:solidFill>
                <a:sym typeface="Symbol"/>
              </a:rPr>
              <a:t>              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  talk 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Physics Results  Wataru</a:t>
            </a:r>
            <a:endParaRPr lang="en-GB" sz="160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11960" y="2974275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smtClean="0"/>
              <a:t>M</a:t>
            </a:r>
            <a:r>
              <a:rPr lang="en-GB" sz="1400"/>
              <a:t>. Hirsch and A. Vicente, PRD </a:t>
            </a:r>
            <a:r>
              <a:rPr lang="en-GB" sz="1400" b="1"/>
              <a:t>79</a:t>
            </a:r>
            <a:r>
              <a:rPr lang="en-GB" sz="1400"/>
              <a:t>,(2009) 055023</a:t>
            </a:r>
          </a:p>
        </p:txBody>
      </p:sp>
      <p:sp>
        <p:nvSpPr>
          <p:cNvPr id="9" name="Rectangle 8"/>
          <p:cNvSpPr/>
          <p:nvPr/>
        </p:nvSpPr>
        <p:spPr>
          <a:xfrm>
            <a:off x="5495777" y="2141637"/>
            <a:ext cx="27072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/>
              <a:t>Phys. Rev. D 72, 117701 (2005)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153" y="4365104"/>
            <a:ext cx="1915254" cy="158343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59992" y="4600808"/>
            <a:ext cx="3667992" cy="461665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CH" sz="2400" b="1" smtClean="0">
                <a:solidFill>
                  <a:schemeClr val="accent2">
                    <a:lumMod val="50000"/>
                  </a:schemeClr>
                </a:solidFill>
              </a:rPr>
              <a:t>Radiative Muon Decay</a:t>
            </a:r>
            <a:endParaRPr lang="en-GB" sz="2400" b="1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7934" y="460080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3.)</a:t>
            </a:r>
            <a:endParaRPr lang="en-GB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5438" y="5176872"/>
            <a:ext cx="458337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RMD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measurement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</a:t>
            </a:r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using polarized muons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normalization for MEG + internal check</a:t>
            </a:r>
          </a:p>
          <a:p>
            <a:r>
              <a:rPr lang="de-CH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non-SM Michel parameter measurement possible</a:t>
            </a:r>
          </a:p>
          <a:p>
            <a:r>
              <a:rPr lang="de-CH" sz="16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                talk 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Yusuke</a:t>
            </a:r>
            <a:endParaRPr lang="en-GB" sz="160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5716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/>
          <a:lstStyle/>
          <a:p>
            <a:r>
              <a:rPr lang="de-CH" dirty="0" smtClean="0"/>
              <a:t>Next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403648" y="2132856"/>
            <a:ext cx="5825569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gave a brief overview of the relevant</a:t>
            </a:r>
          </a:p>
          <a:p>
            <a:endParaRPr lang="de-CH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aspects of our 2011 Run</a:t>
            </a:r>
          </a:p>
          <a:p>
            <a:endParaRPr lang="de-CH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Detailed information will follow</a:t>
            </a:r>
          </a:p>
          <a:p>
            <a:r>
              <a:rPr lang="de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r>
              <a:rPr lang="de-CH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in the remaining talks....</a:t>
            </a:r>
            <a:endParaRPr lang="en-GB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93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-99392"/>
            <a:ext cx="8229600" cy="864096"/>
          </a:xfrm>
        </p:spPr>
        <p:txBody>
          <a:bodyPr/>
          <a:lstStyle/>
          <a:p>
            <a:r>
              <a:rPr lang="de-CH" smtClean="0"/>
              <a:t> MEG 2011 Overview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51520" y="652626"/>
            <a:ext cx="73520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Successful Physics Run : Doubled 2009+2010 Statistics!!!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4002157"/>
            <a:ext cx="2446567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4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BTS major repair </a:t>
            </a:r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</a:t>
            </a:r>
            <a:endParaRPr lang="de-CH" sz="1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safety </a:t>
            </a:r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modifications </a:t>
            </a:r>
            <a:endParaRPr lang="de-CH" sz="1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 2010 + Spring 2011) </a:t>
            </a: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de-CH" sz="14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proved to be </a:t>
            </a:r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successful</a:t>
            </a:r>
          </a:p>
          <a:p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 contiuously for 212 D</a:t>
            </a:r>
          </a:p>
          <a:p>
            <a:endParaRPr lang="de-CH" sz="140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Beam-rate Optimization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low, Normal, High &amp;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Intermediate intensities</a:t>
            </a: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for 2011 detector intensity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tests</a:t>
            </a:r>
            <a:endParaRPr lang="de-CH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25443" y="2996952"/>
            <a:ext cx="30861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4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DC HV-system</a:t>
            </a:r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successfully </a:t>
            </a:r>
            <a:endParaRPr lang="de-CH" sz="1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introduced </a:t>
            </a:r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reduce noise – </a:t>
            </a:r>
            <a:endParaRPr lang="de-CH" sz="1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though </a:t>
            </a:r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resolutions </a:t>
            </a:r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</a:t>
            </a:r>
            <a:endParaRPr lang="de-CH" sz="1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counter-balanced </a:t>
            </a:r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gain-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degradation suspected </a:t>
            </a:r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be due </a:t>
            </a:r>
            <a:endParaRPr lang="de-CH" sz="1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to aging effects </a:t>
            </a:r>
            <a:r>
              <a:rPr lang="de-CH" sz="1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 </a:t>
            </a:r>
            <a:r>
              <a:rPr lang="de-CH" sz="14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talk </a:t>
            </a:r>
            <a:r>
              <a:rPr lang="de-CH" sz="1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Malte</a:t>
            </a:r>
          </a:p>
          <a:p>
            <a:endParaRPr lang="de-CH" sz="140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New DC alignment system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laser-</a:t>
            </a: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 tracker + prismatic corner-cube</a:t>
            </a: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 reflectors </a:t>
            </a:r>
            <a:r>
              <a:rPr lang="de-CH" sz="14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 talk </a:t>
            </a:r>
            <a:r>
              <a:rPr lang="de-CH" sz="1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Malte</a:t>
            </a:r>
          </a:p>
          <a:p>
            <a:endParaRPr lang="de-CH" sz="140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Gas + beam intensity studies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undertaken </a:t>
            </a:r>
          </a:p>
          <a:p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Shows may be also possible to</a:t>
            </a:r>
          </a:p>
          <a:p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work at ‘’Intermediate intensity’’</a:t>
            </a:r>
          </a:p>
          <a:p>
            <a:r>
              <a:rPr lang="de-CH" sz="1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  </a:t>
            </a:r>
            <a:r>
              <a:rPr lang="de-CH" sz="14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talk Malte</a:t>
            </a:r>
            <a:endParaRPr lang="de-CH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endParaRPr>
          </a:p>
          <a:p>
            <a:endParaRPr lang="de-CH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76256" y="3717032"/>
            <a:ext cx="1847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690048" y="3262207"/>
            <a:ext cx="3562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BGO array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replaces NaI array</a:t>
            </a: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in CEX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finer granularity,</a:t>
            </a: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- 30% improved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E/E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at 55 MeV,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improved position resolution,</a:t>
            </a: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- 30% increase in LT to 97%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factor 2.1 &gt; in efficiency </a:t>
            </a: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REDUCES </a:t>
            </a:r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</a:t>
            </a:r>
            <a:r>
              <a:rPr lang="de-CH" sz="1400" baseline="300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0</a:t>
            </a:r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calibration time by 2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de-CH" sz="1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 </a:t>
            </a:r>
            <a:r>
              <a:rPr lang="de-CH" sz="14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talk </a:t>
            </a:r>
            <a:r>
              <a:rPr lang="de-CH" sz="1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Toshiyuki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391960" y="1268760"/>
            <a:ext cx="1947792" cy="2597056"/>
            <a:chOff x="211725" y="1394774"/>
            <a:chExt cx="1947792" cy="2597056"/>
          </a:xfrm>
        </p:grpSpPr>
        <p:pic>
          <p:nvPicPr>
            <p:cNvPr id="3074" name="Picture 2" descr="F:\My DocumentsPRK\My Pictures\CommissioningNov2005\BTS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725" y="1394774"/>
              <a:ext cx="1947792" cy="2597056"/>
            </a:xfrm>
            <a:prstGeom prst="rect">
              <a:avLst/>
            </a:prstGeom>
            <a:noFill/>
            <a:effectLst>
              <a:outerShdw blurRad="50800" dist="165100" dir="2700000" algn="tl" rotWithShape="0">
                <a:prstClr val="black">
                  <a:alpha val="7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11725" y="1402249"/>
              <a:ext cx="759695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Beam</a:t>
              </a:r>
              <a:endParaRPr lang="en-GB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062795" y="1052736"/>
            <a:ext cx="2435125" cy="1826344"/>
            <a:chOff x="3062795" y="1268760"/>
            <a:chExt cx="2435125" cy="1826344"/>
          </a:xfrm>
        </p:grpSpPr>
        <p:pic>
          <p:nvPicPr>
            <p:cNvPr id="3075" name="Picture 3" descr="F:\Physics D\MEG2010\New Muon Target\DSCF0191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2795" y="1268760"/>
              <a:ext cx="2435125" cy="1826344"/>
            </a:xfrm>
            <a:prstGeom prst="rect">
              <a:avLst/>
            </a:prstGeom>
            <a:noFill/>
            <a:effectLst>
              <a:outerShdw blurRad="50800" dist="165100" dir="2700000" algn="tl" rotWithShape="0">
                <a:prstClr val="black">
                  <a:alpha val="7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3131840" y="1268760"/>
              <a:ext cx="582211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DCs</a:t>
              </a:r>
              <a:endParaRPr lang="en-GB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300192" y="1394774"/>
            <a:ext cx="2232248" cy="1674186"/>
            <a:chOff x="6300192" y="1394774"/>
            <a:chExt cx="2232248" cy="1674186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1394774"/>
              <a:ext cx="2232248" cy="1674186"/>
            </a:xfrm>
            <a:prstGeom prst="rect">
              <a:avLst/>
            </a:prstGeom>
            <a:noFill/>
            <a:effectLst>
              <a:outerShdw blurRad="50800" dist="165100" dir="2700000" algn="tl" rotWithShape="0">
                <a:prstClr val="black">
                  <a:alpha val="7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6301292" y="1394774"/>
              <a:ext cx="639470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BGO</a:t>
              </a:r>
              <a:endParaRPr lang="en-GB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775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ement trans="24000" crackSpacing="78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031776"/>
          </a:xfrm>
        </p:spPr>
        <p:txBody>
          <a:bodyPr/>
          <a:lstStyle/>
          <a:p>
            <a:r>
              <a:rPr lang="de-CH"/>
              <a:t> MEG 2011 </a:t>
            </a:r>
            <a:r>
              <a:rPr lang="de-CH" smtClean="0"/>
              <a:t>Overview Cont.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0" y="3068960"/>
            <a:ext cx="392392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b="1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Stable operation of calorimeter</a:t>
            </a:r>
          </a:p>
          <a:p>
            <a:r>
              <a:rPr lang="en-GB" sz="14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</a:t>
            </a:r>
            <a:r>
              <a:rPr lang="en-GB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GB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GB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- slow </a:t>
            </a:r>
            <a:r>
              <a:rPr lang="en-GB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4% LY</a:t>
            </a:r>
            <a:r>
              <a:rPr lang="en-GB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-</a:t>
            </a:r>
            <a:r>
              <a:rPr lang="en-GB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loss (well </a:t>
            </a:r>
          </a:p>
          <a:p>
            <a:r>
              <a:rPr lang="en-GB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GB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  monitored &amp; compensated)</a:t>
            </a:r>
          </a:p>
          <a:p>
            <a:r>
              <a:rPr lang="en-GB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GB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- PMT gain-loss at 2010 level </a:t>
            </a:r>
          </a:p>
          <a:p>
            <a:r>
              <a:rPr lang="en-GB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GB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  0.1%/D</a:t>
            </a:r>
            <a:endParaRPr lang="en-GB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endParaRPr>
          </a:p>
          <a:p>
            <a:r>
              <a:rPr lang="en-GB" sz="14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GB" sz="1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- improved energy resolution</a:t>
            </a:r>
          </a:p>
          <a:p>
            <a:r>
              <a:rPr lang="en-GB" sz="1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- beam intensity studies show</a:t>
            </a:r>
          </a:p>
          <a:p>
            <a:r>
              <a:rPr lang="en-GB" sz="1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  pile-up rejection works well </a:t>
            </a:r>
          </a:p>
          <a:p>
            <a:r>
              <a:rPr lang="en-GB" sz="1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  even at </a:t>
            </a:r>
            <a:r>
              <a:rPr lang="en-GB" sz="140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R</a:t>
            </a:r>
            <a:r>
              <a:rPr lang="en-GB" sz="1400" baseline="-2500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Lucida Grande"/>
                <a:cs typeface="Lucida Grande"/>
                <a:sym typeface="Wingdings"/>
              </a:rPr>
              <a:t>μ</a:t>
            </a:r>
            <a:r>
              <a:rPr lang="en-GB" sz="1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~ 1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ea typeface="Tahoma" pitchFamily="34" charset="0"/>
                <a:cs typeface="Tahoma" pitchFamily="34" charset="0"/>
                <a:sym typeface="Symbol"/>
              </a:rPr>
              <a:t>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Wingdings"/>
                <a:cs typeface="Tahoma"/>
                <a:sym typeface="Wingdings"/>
              </a:rPr>
              <a:t>10</a:t>
            </a:r>
            <a:r>
              <a:rPr lang="en-GB" sz="1400" baseline="300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Wingdings"/>
                <a:cs typeface="Tahoma"/>
                <a:sym typeface="Wingdings"/>
              </a:rPr>
              <a:t>8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Wingdings"/>
                <a:cs typeface="Tahoma"/>
                <a:sym typeface="Wingdings"/>
              </a:rPr>
              <a:t> Hz</a:t>
            </a:r>
          </a:p>
          <a:p>
            <a:r>
              <a:rPr lang="en-GB" sz="14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Wingdings"/>
                <a:cs typeface="Tahoma"/>
                <a:sym typeface="Wingdings"/>
              </a:rPr>
              <a:t> </a:t>
            </a:r>
            <a:r>
              <a:rPr lang="en-GB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Wingdings"/>
                <a:cs typeface="Tahoma"/>
                <a:sym typeface="Wingdings"/>
              </a:rPr>
              <a:t>      Shows could work at </a:t>
            </a:r>
          </a:p>
          <a:p>
            <a:r>
              <a:rPr lang="en-GB" sz="14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Wingdings"/>
                <a:cs typeface="Tahoma"/>
                <a:sym typeface="Wingdings"/>
              </a:rPr>
              <a:t> </a:t>
            </a:r>
            <a:r>
              <a:rPr lang="en-GB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ea typeface="Wingdings"/>
                <a:cs typeface="Tahoma"/>
                <a:sym typeface="Wingdings"/>
              </a:rPr>
              <a:t>      increased beam rate 2012!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Wingdings"/>
                <a:ea typeface="Wingdings"/>
                <a:cs typeface="Wingdings"/>
                <a:sym typeface="Wingdings"/>
              </a:rPr>
              <a:t> </a:t>
            </a:r>
            <a:endParaRPr lang="en-GB" sz="140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5856" y="908720"/>
            <a:ext cx="2840040" cy="1792531"/>
          </a:xfrm>
          <a:prstGeom prst="rect">
            <a:avLst/>
          </a:prstGeom>
          <a:noFill/>
          <a:effectLst>
            <a:outerShdw blurRad="50800" dist="165100" dir="2700000" algn="tl" rotWithShape="0">
              <a:prstClr val="black">
                <a:alpha val="74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203848" y="2852936"/>
            <a:ext cx="306045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4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Mott scattering  e</a:t>
            </a:r>
            <a:r>
              <a:rPr lang="en-GB" sz="1400" b="1" baseline="300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+</a:t>
            </a:r>
            <a:r>
              <a:rPr lang="en-GB" sz="14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Beam</a:t>
            </a:r>
          </a:p>
          <a:p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  - study of cloud </a:t>
            </a:r>
            <a:r>
              <a:rPr lang="en-GB" sz="1400" err="1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muon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</a:t>
            </a:r>
          </a:p>
          <a:p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    contamination 50 &amp; 53 MeV/c</a:t>
            </a:r>
          </a:p>
          <a:p>
            <a:r>
              <a:rPr lang="en-GB" sz="1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 - RF introduced 1</a:t>
            </a:r>
            <a:r>
              <a:rPr lang="en-GB" sz="1400" baseline="300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st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time</a:t>
            </a:r>
          </a:p>
          <a:p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  - Mott &amp; MEG target data taken</a:t>
            </a:r>
          </a:p>
          <a:p>
            <a:r>
              <a:rPr lang="en-GB" sz="140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</a:t>
            </a:r>
            <a:r>
              <a:rPr lang="en-GB"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 </a:t>
            </a:r>
            <a:r>
              <a:rPr lang="en-GB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RF-selection gives good </a:t>
            </a:r>
          </a:p>
          <a:p>
            <a:r>
              <a:rPr lang="en-GB" sz="14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</a:t>
            </a:r>
            <a:r>
              <a:rPr lang="en-GB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 monochromatic line</a:t>
            </a:r>
          </a:p>
          <a:p>
            <a:r>
              <a:rPr lang="en-GB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  </a:t>
            </a:r>
            <a:r>
              <a:rPr lang="en-GB" sz="140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σ</a:t>
            </a:r>
            <a:r>
              <a:rPr lang="en-GB" sz="1400" baseline="-2500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E</a:t>
            </a:r>
            <a:r>
              <a:rPr lang="en-GB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~ 450 </a:t>
            </a:r>
            <a:r>
              <a:rPr lang="en-GB" sz="1400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keV</a:t>
            </a:r>
            <a:r>
              <a:rPr lang="en-GB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(8</a:t>
            </a:r>
            <a:r>
              <a:rPr lang="en-GB" sz="14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‰  </a:t>
            </a:r>
            <a:r>
              <a:rPr lang="en-GB" sz="1400" err="1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σ</a:t>
            </a:r>
            <a:r>
              <a:rPr lang="en-GB" sz="1400" baseline="-25000" err="1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E</a:t>
            </a:r>
            <a:r>
              <a:rPr lang="en-GB" sz="14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</a:t>
            </a:r>
            <a:r>
              <a:rPr lang="en-GB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/E)</a:t>
            </a:r>
          </a:p>
          <a:p>
            <a:endParaRPr lang="de-CH" sz="1400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cs typeface="Tahoma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4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Neutron </a:t>
            </a:r>
            <a:r>
              <a:rPr lang="de-CH" sz="1400" b="1" err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generator</a:t>
            </a:r>
            <a:r>
              <a:rPr lang="de-CH" sz="14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</a:t>
            </a:r>
            <a:r>
              <a:rPr lang="de-CH" sz="140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with</a:t>
            </a:r>
            <a:endParaRPr lang="de-CH" sz="1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cs typeface="Tahoma"/>
            </a:endParaRP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   9 </a:t>
            </a:r>
            <a:r>
              <a:rPr lang="de-CH" sz="140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MeV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Ni gamma-line used as</a:t>
            </a: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    standard </a:t>
            </a:r>
            <a:r>
              <a:rPr lang="de-CH" sz="140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calibration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</a:t>
            </a:r>
            <a:r>
              <a:rPr lang="de-CH" sz="140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tool</a:t>
            </a:r>
            <a:endParaRPr lang="de-CH" sz="1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cs typeface="Tahoma"/>
            </a:endParaRPr>
          </a:p>
          <a:p>
            <a:endParaRPr lang="de-CH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cs typeface="Tahoma"/>
            </a:endParaRPr>
          </a:p>
          <a:p>
            <a:pPr marL="285750" indent="-285750">
              <a:buFont typeface="Arial"/>
              <a:buChar char="•"/>
            </a:pPr>
            <a:r>
              <a:rPr lang="en-GB" sz="14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Dedicated Cosmic Alignment</a:t>
            </a:r>
          </a:p>
          <a:p>
            <a:r>
              <a:rPr lang="en-GB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    data runs taken throughout run </a:t>
            </a:r>
          </a:p>
          <a:p>
            <a:r>
              <a:rPr lang="en-GB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</a:t>
            </a:r>
            <a:r>
              <a:rPr lang="en-GB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/>
                <a:cs typeface="Tahoma"/>
              </a:rPr>
              <a:t>    period</a:t>
            </a:r>
            <a:endParaRPr lang="en-GB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/>
              <a:cs typeface="Tahoma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39552" y="833588"/>
            <a:ext cx="1728192" cy="2230780"/>
            <a:chOff x="539552" y="833588"/>
            <a:chExt cx="1728192" cy="2230780"/>
          </a:xfrm>
        </p:grpSpPr>
        <p:pic>
          <p:nvPicPr>
            <p:cNvPr id="7" name="Picture 8" descr="CaloPiE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39552" y="833588"/>
              <a:ext cx="1728192" cy="2157862"/>
            </a:xfrm>
            <a:prstGeom prst="rect">
              <a:avLst/>
            </a:prstGeom>
            <a:noFill/>
            <a:effectLst>
              <a:outerShdw blurRad="50800" dist="165100" dir="2700000" algn="tl" rotWithShape="0">
                <a:prstClr val="black">
                  <a:alpha val="74000"/>
                </a:prst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911282" y="2695036"/>
              <a:ext cx="1356462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Calorimeter</a:t>
              </a:r>
              <a:endParaRPr lang="en-GB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30309" y="908720"/>
            <a:ext cx="136556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CH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Calibrations</a:t>
            </a:r>
            <a:endParaRPr lang="en-GB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481029" y="800300"/>
            <a:ext cx="2534603" cy="1937364"/>
            <a:chOff x="6481029" y="800300"/>
            <a:chExt cx="2534603" cy="1937364"/>
          </a:xfrm>
        </p:grpSpPr>
        <p:pic>
          <p:nvPicPr>
            <p:cNvPr id="11" name="Picture 3" descr="TC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1029" y="836712"/>
              <a:ext cx="2534603" cy="1900952"/>
            </a:xfrm>
            <a:prstGeom prst="rect">
              <a:avLst/>
            </a:prstGeom>
            <a:noFill/>
            <a:effectLst>
              <a:outerShdw blurRad="50800" dist="165100" dir="2700000" algn="tl" rotWithShape="0">
                <a:prstClr val="black">
                  <a:alpha val="74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6481029" y="800300"/>
              <a:ext cx="555345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TCs</a:t>
              </a:r>
              <a:endParaRPr lang="en-GB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300192" y="3008881"/>
            <a:ext cx="2893741" cy="2893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4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 bar performance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stable operation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performance comparable 2010</a:t>
            </a:r>
          </a:p>
          <a:p>
            <a:r>
              <a:rPr lang="de-CH" sz="1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  </a:t>
            </a:r>
            <a:r>
              <a:rPr lang="de-CH" sz="14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talk </a:t>
            </a:r>
            <a:r>
              <a:rPr lang="de-CH" sz="1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Matteo</a:t>
            </a:r>
            <a:endParaRPr lang="de-CH" sz="140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/>
            </a:endParaRPr>
          </a:p>
          <a:p>
            <a:endParaRPr lang="de-CH" sz="14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de-CH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de-CH" sz="14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TC Fibre performance</a:t>
            </a:r>
          </a:p>
          <a:p>
            <a:r>
              <a:rPr lang="de-CH" sz="1400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 US-side 10% noisy channels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excluded (influence on DC)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performance not sufficient for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online trigger inclusion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used for ‘’offline’’ analysis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de-CH" sz="14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/>
              </a:rPr>
              <a:t>  talk Matteo</a:t>
            </a:r>
            <a:endParaRPr lang="en-GB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9947920"/>
      </p:ext>
    </p:extLst>
  </p:cSld>
  <p:clrMapOvr>
    <a:overrideClrMapping bg1="dk2" tx1="lt1" bg2="dk1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Physics D\MEG2011\Dewar Operaton\DewarOperationLevel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87" y="4888879"/>
            <a:ext cx="2293194" cy="1433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15752"/>
          </a:xfrm>
        </p:spPr>
        <p:txBody>
          <a:bodyPr/>
          <a:lstStyle/>
          <a:p>
            <a:r>
              <a:rPr lang="de-CH"/>
              <a:t>MEG 2011 Overview Cont.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4</a:t>
            </a:fld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467544" y="1052835"/>
            <a:ext cx="1800225" cy="2016125"/>
            <a:chOff x="251520" y="836712"/>
            <a:chExt cx="1800225" cy="2016125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520" y="836712"/>
              <a:ext cx="1800225" cy="2016125"/>
            </a:xfrm>
            <a:prstGeom prst="rect">
              <a:avLst/>
            </a:prstGeom>
            <a:noFill/>
            <a:ln>
              <a:noFill/>
            </a:ln>
            <a:effectLst>
              <a:outerShdw dist="53882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519359" y="2459605"/>
              <a:ext cx="1522596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Trigger+DAQ</a:t>
              </a:r>
              <a:endParaRPr lang="en-GB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-36512" y="3501008"/>
            <a:ext cx="3149901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4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Trigger/DAQ Performance</a:t>
            </a: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Multi-buffering used  as standard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LT increases to &gt; 99% 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MEG trigger rate  5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11 Hz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   - direction-match LUT relaxed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     without loss of efficiency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   -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UCN spill compensation for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LXe PMT-gain change 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(&lt;1% effect)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in trigger BUT! available 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UCN-signal needs optimizing</a:t>
            </a:r>
            <a:endParaRPr lang="en-GB" sz="1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563888" y="1170145"/>
            <a:ext cx="2206150" cy="2308423"/>
            <a:chOff x="4860032" y="1181365"/>
            <a:chExt cx="2206150" cy="2308423"/>
          </a:xfrm>
        </p:grpSpPr>
        <p:grpSp>
          <p:nvGrpSpPr>
            <p:cNvPr id="17" name="Group 16"/>
            <p:cNvGrpSpPr/>
            <p:nvPr/>
          </p:nvGrpSpPr>
          <p:grpSpPr>
            <a:xfrm>
              <a:off x="4860032" y="1181365"/>
              <a:ext cx="2206150" cy="2308423"/>
              <a:chOff x="3527191" y="1134021"/>
              <a:chExt cx="5490414" cy="3901440"/>
            </a:xfrm>
          </p:grpSpPr>
          <p:pic>
            <p:nvPicPr>
              <p:cNvPr id="10" name="Picture 6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306790">
                <a:off x="3527191" y="1401442"/>
                <a:ext cx="5247135" cy="3084488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71842" dir="2700000" algn="ctr" rotWithShape="0">
                  <a:srgbClr val="000000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1" name="Picture 10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21055440">
                <a:off x="4375695" y="1134021"/>
                <a:ext cx="4412920" cy="33298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2" name="Picture 11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92518" y="1991596"/>
                <a:ext cx="4048391" cy="302490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3" name="Picture 1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435862">
                <a:off x="5051849" y="2183228"/>
                <a:ext cx="3524378" cy="26831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5" name="Picture 13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915540">
                <a:off x="5440652" y="3934860"/>
                <a:ext cx="3576953" cy="11006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5386141" y="2979517"/>
              <a:ext cx="1469120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Organization</a:t>
              </a:r>
              <a:endParaRPr lang="en-GB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915816" y="4005064"/>
            <a:ext cx="351532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400" b="1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Remote Shift Scheme introduced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during Physics Run Part-II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full set of ‘’remote tools’’ to run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experiment over Internet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added monitoring &amp; surveillance tools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added electronic control room aids </a:t>
            </a:r>
          </a:p>
          <a:p>
            <a:r>
              <a:rPr lang="de-CH" sz="1400"/>
              <a:t> </a:t>
            </a:r>
            <a:r>
              <a:rPr lang="de-CH" sz="1400" smtClean="0"/>
              <a:t>     </a:t>
            </a:r>
            <a:endParaRPr lang="en-GB" sz="1400"/>
          </a:p>
        </p:txBody>
      </p:sp>
      <p:grpSp>
        <p:nvGrpSpPr>
          <p:cNvPr id="16" name="Group 15"/>
          <p:cNvGrpSpPr/>
          <p:nvPr/>
        </p:nvGrpSpPr>
        <p:grpSpPr>
          <a:xfrm>
            <a:off x="6804248" y="908720"/>
            <a:ext cx="2016224" cy="2688298"/>
            <a:chOff x="6804248" y="1071753"/>
            <a:chExt cx="2016224" cy="2688298"/>
          </a:xfrm>
        </p:grpSpPr>
        <p:pic>
          <p:nvPicPr>
            <p:cNvPr id="2050" name="Picture 2" descr="F:\Physics D\MEG2011\Dewar Operaton\Photo0476.jpg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1071753"/>
              <a:ext cx="2016224" cy="2688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6814492" y="1093653"/>
              <a:ext cx="951992" cy="646331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de-CH" smtClean="0">
                  <a:solidFill>
                    <a:srgbClr val="FF0000"/>
                  </a:solidFill>
                </a:rPr>
                <a:t> Power </a:t>
              </a:r>
            </a:p>
            <a:p>
              <a:r>
                <a:rPr lang="de-CH" smtClean="0">
                  <a:solidFill>
                    <a:srgbClr val="FF0000"/>
                  </a:solidFill>
                </a:rPr>
                <a:t>Outage</a:t>
              </a:r>
              <a:endParaRPr lang="en-GB">
                <a:solidFill>
                  <a:srgbClr val="FF00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372200" y="3573016"/>
            <a:ext cx="288393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de-CH" sz="1400" b="1" smtClean="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 Outage</a:t>
            </a:r>
            <a:endParaRPr lang="de-CH" sz="1400" b="1">
              <a:solidFill>
                <a:srgbClr val="66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kills Cryo-plant 4 down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till next year</a:t>
            </a:r>
          </a:p>
          <a:p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setup for BTS dewar operation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once another source LHe ready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- 10D beam loss to MEG</a:t>
            </a:r>
          </a:p>
          <a:p>
            <a:r>
              <a:rPr lang="de-CH" sz="14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- </a:t>
            </a:r>
            <a:r>
              <a:rPr lang="de-CH" sz="1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successful dewar operations </a:t>
            </a:r>
          </a:p>
          <a:p>
            <a:r>
              <a:rPr lang="de-CH" sz="140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all tests could be finished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64288" y="5963221"/>
            <a:ext cx="13158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Cryostat filling</a:t>
            </a:r>
            <a:endParaRPr lang="en-GB" sz="140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57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888" y="44624"/>
            <a:ext cx="5410944" cy="792088"/>
          </a:xfrm>
        </p:spPr>
        <p:txBody>
          <a:bodyPr/>
          <a:lstStyle/>
          <a:p>
            <a:r>
              <a:rPr lang="en-GB" smtClean="0"/>
              <a:t>2011- the Start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8" descr="Photo01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11760" y="2060848"/>
            <a:ext cx="3086100" cy="4114800"/>
          </a:xfrm>
          <a:prstGeom prst="rect">
            <a:avLst/>
          </a:prstGeom>
          <a:noFill/>
          <a:ln/>
          <a:effectLst>
            <a:glow rad="228600">
              <a:schemeClr val="bg1">
                <a:alpha val="40000"/>
              </a:schemeClr>
            </a:glow>
            <a:outerShdw blurRad="50800" dist="190500" dir="2700000" algn="tl" rotWithShape="0">
              <a:prstClr val="black">
                <a:alpha val="9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Photo008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4437112"/>
            <a:ext cx="2641600" cy="1981200"/>
          </a:xfrm>
          <a:prstGeom prst="rect">
            <a:avLst/>
          </a:prstGeom>
          <a:noFill/>
          <a:ln/>
          <a:effectLst>
            <a:glow rad="228600">
              <a:schemeClr val="bg1">
                <a:alpha val="40000"/>
              </a:schemeClr>
            </a:glow>
            <a:outerShdw blurRad="50800" dist="190500" dir="2700000" algn="tl" rotWithShape="0">
              <a:prstClr val="black">
                <a:alpha val="9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Photo006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15888"/>
            <a:ext cx="2484437" cy="3313112"/>
          </a:xfrm>
          <a:prstGeom prst="rect">
            <a:avLst/>
          </a:prstGeom>
          <a:noFill/>
          <a:ln/>
          <a:effectLst>
            <a:glow rad="228600">
              <a:schemeClr val="bg1">
                <a:alpha val="40000"/>
              </a:schemeClr>
            </a:glow>
            <a:outerShdw blurRad="50800" dist="190500" dir="2700000" algn="tl" rotWithShape="0">
              <a:prstClr val="black">
                <a:alpha val="9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627784" y="764704"/>
            <a:ext cx="215623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January</a:t>
            </a:r>
          </a:p>
          <a:p>
            <a:r>
              <a:rPr lang="en-GB" sz="1600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BTS Re-mounting</a:t>
            </a:r>
          </a:p>
          <a:p>
            <a:r>
              <a:rPr lang="en-GB" sz="1600" spc="5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GB" sz="1600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utside 𝛑E5 after</a:t>
            </a:r>
          </a:p>
          <a:p>
            <a:r>
              <a:rPr lang="de-CH" sz="1600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Repair/modifications</a:t>
            </a:r>
            <a:endParaRPr lang="en-GB" sz="1600" spc="5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3501008"/>
            <a:ext cx="169533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rgbClr val="FFC000">
                    <a:alpha val="9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Beg. February</a:t>
            </a:r>
          </a:p>
          <a:p>
            <a:r>
              <a:rPr lang="en-GB" sz="1600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Cool-down Test</a:t>
            </a:r>
          </a:p>
          <a:p>
            <a:r>
              <a:rPr lang="en-GB" sz="1600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𝛑E5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51136" y="2890006"/>
            <a:ext cx="3209405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March:</a:t>
            </a:r>
          </a:p>
          <a:p>
            <a:endParaRPr lang="en-GB" smtClean="0">
              <a:solidFill>
                <a:schemeClr val="tx2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DCs de-cabled</a:t>
            </a:r>
          </a:p>
          <a:p>
            <a:pPr marL="285750" indent="-285750">
              <a:buFont typeface="Arial"/>
              <a:buChar char="•"/>
            </a:pPr>
            <a:r>
              <a:rPr lang="en-GB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 + IS removed</a:t>
            </a:r>
          </a:p>
          <a:p>
            <a:pPr marL="285750" indent="-285750">
              <a:buFont typeface="Arial"/>
              <a:buChar char="•"/>
            </a:pPr>
            <a:r>
              <a:rPr lang="en-GB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US/DS TC out</a:t>
            </a:r>
          </a:p>
          <a:p>
            <a:pPr marL="285750" indent="-285750">
              <a:buFont typeface="Arial"/>
              <a:buChar char="•"/>
            </a:pPr>
            <a:endParaRPr lang="en-GB" u="sng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u="sng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 May:</a:t>
            </a:r>
          </a:p>
          <a:p>
            <a:endParaRPr lang="en-GB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GB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DC-</a:t>
            </a:r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installation (5W delay</a:t>
            </a:r>
          </a:p>
          <a:p>
            <a:r>
              <a:rPr lang="en-GB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replacement DC construction</a:t>
            </a:r>
          </a:p>
          <a:p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proved technically more difficult)</a:t>
            </a:r>
            <a:endParaRPr lang="en-GB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/>
              <a:buChar char="•"/>
            </a:pPr>
            <a:r>
              <a:rPr lang="en-GB" sz="1600" smtClean="0"/>
              <a:t> </a:t>
            </a:r>
            <a:r>
              <a:rPr lang="en-GB" sz="1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+ 1W minor delays</a:t>
            </a:r>
            <a:endParaRPr lang="en-GB" sz="16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940152" y="956836"/>
            <a:ext cx="3096344" cy="16312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dist="53882" dir="2700000" algn="ctr" rotWithShape="0">
              <a:schemeClr val="bg2">
                <a:alpha val="74998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/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n-GB" sz="20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Back </a:t>
            </a:r>
            <a:r>
              <a:rPr lang="en-GB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to </a:t>
            </a:r>
            <a:r>
              <a:rPr lang="ja-JP" altLang="en-GB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“</a:t>
            </a:r>
            <a:r>
              <a:rPr lang="en-GB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Square One</a:t>
            </a:r>
            <a:r>
              <a:rPr lang="ja-JP" altLang="en-GB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”</a:t>
            </a:r>
            <a:r>
              <a:rPr lang="en-GB" sz="20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en-GB" sz="8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/>
            <a:r>
              <a:rPr lang="en-GB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TOTAL  Spectrometer </a:t>
            </a:r>
          </a:p>
          <a:p>
            <a:pPr algn="ctr"/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DISMANTLED + part of</a:t>
            </a:r>
          </a:p>
          <a:p>
            <a:pPr algn="ctr"/>
            <a:r>
              <a:rPr lang="en-GB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Beam Line </a:t>
            </a:r>
            <a:endParaRPr lang="en-GB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 </a:t>
            </a:r>
            <a:r>
              <a:rPr lang="en-GB" smtClean="0"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  Before Run 2011</a:t>
            </a:r>
            <a:endParaRPr lang="en-GB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707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576064"/>
          </a:xfrm>
        </p:spPr>
        <p:txBody>
          <a:bodyPr/>
          <a:lstStyle/>
          <a:p>
            <a:r>
              <a:rPr lang="de-CH" smtClean="0"/>
              <a:t>Schedule 2011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B013-855C-6F42-BD66-DA0688E73ABF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143227" y="684747"/>
            <a:ext cx="8856984" cy="5040559"/>
            <a:chOff x="683568" y="935437"/>
            <a:chExt cx="7812088" cy="4647977"/>
          </a:xfrm>
        </p:grpSpPr>
        <p:pic>
          <p:nvPicPr>
            <p:cNvPr id="8" name="Picture 5" descr="Parasitic20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83568" y="935437"/>
              <a:ext cx="7812088" cy="4586889"/>
            </a:xfrm>
            <a:prstGeom prst="rect">
              <a:avLst/>
            </a:prstGeom>
            <a:noFill/>
            <a:ln/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851920" y="2401555"/>
              <a:ext cx="1353553" cy="920239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6804248" y="2780928"/>
              <a:ext cx="936104" cy="673940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V="1">
              <a:off x="3056177" y="3250337"/>
              <a:ext cx="1230132" cy="2333077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V="1">
              <a:off x="3056177" y="3496636"/>
              <a:ext cx="4121691" cy="2086778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round/>
              <a:headEnd/>
              <a:tailEnd type="triangle" w="med" len="med"/>
            </a:ln>
            <a:effectLst>
              <a:outerShdw dist="35921" dir="2700000" algn="ctr" rotWithShape="0">
                <a:srgbClr val="000000"/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" name="Rectangle 1"/>
          <p:cNvSpPr/>
          <p:nvPr/>
        </p:nvSpPr>
        <p:spPr>
          <a:xfrm>
            <a:off x="107504" y="5734997"/>
            <a:ext cx="88569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Split beam optimization &amp; calibration time + positron beam test to minimize </a:t>
            </a:r>
            <a:endParaRPr lang="en-GB" sz="160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n-GB" sz="16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influence from </a:t>
            </a:r>
            <a:r>
              <a:rPr lang="en-GB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DC construction &amp; installation as well as survey preparations</a:t>
            </a:r>
          </a:p>
        </p:txBody>
      </p:sp>
      <p:pic>
        <p:nvPicPr>
          <p:cNvPr id="1027" name="Picture 3" descr="F:\Physics D\MEG2011\Photos\Photo024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09842" y="1119448"/>
            <a:ext cx="3477604" cy="2608203"/>
          </a:xfrm>
          <a:prstGeom prst="rect">
            <a:avLst/>
          </a:prstGeom>
          <a:noFill/>
          <a:effectLst>
            <a:outerShdw blurRad="50800" dist="152400" dir="2700000" algn="tl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My DocumentsPRK\My Pictures\CommissioningNov2005\DSCF053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4137" y="1908883"/>
            <a:ext cx="2413866" cy="1810399"/>
          </a:xfrm>
          <a:prstGeom prst="rect">
            <a:avLst/>
          </a:prstGeom>
          <a:noFill/>
          <a:effectLst>
            <a:outerShdw blurRad="50800" dist="152400" dir="2700000" algn="tl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Physics D\MEG2011\Photos\Photo02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766279" y="3586161"/>
            <a:ext cx="2138851" cy="1604138"/>
          </a:xfrm>
          <a:prstGeom prst="rect">
            <a:avLst/>
          </a:prstGeom>
          <a:noFill/>
          <a:effectLst>
            <a:outerShdw blurRad="50800" dist="152400" dir="2700000" algn="tl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4485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15752"/>
          </a:xfrm>
        </p:spPr>
        <p:txBody>
          <a:bodyPr/>
          <a:lstStyle/>
          <a:p>
            <a:r>
              <a:rPr lang="en-US" smtClean="0"/>
              <a:t>Physics Run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69C27-C17B-124A-A794-FFD265D3EBCC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764704"/>
            <a:ext cx="8717599" cy="441652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5157192"/>
            <a:ext cx="90364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GB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shifts started on schedule 24th June</a:t>
            </a:r>
          </a:p>
          <a:p>
            <a:pPr>
              <a:buFontTx/>
              <a:buChar char="•"/>
            </a:pPr>
            <a:r>
              <a:rPr lang="en-GB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due to the extensive detector testing + trigger setup </a:t>
            </a:r>
            <a:r>
              <a:rPr lang="ja-JP" altLang="en-GB" sz="160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“</a:t>
            </a:r>
            <a:r>
              <a:rPr lang="en-GB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week</a:t>
            </a:r>
            <a:r>
              <a:rPr lang="ja-JP" altLang="en-GB" sz="1600"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rPr>
              <a:t>”</a:t>
            </a:r>
            <a:r>
              <a:rPr lang="en-GB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(24</a:t>
            </a:r>
            <a:r>
              <a:rPr lang="en-GB" sz="16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th</a:t>
            </a:r>
            <a:r>
              <a:rPr lang="en-GB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-28</a:t>
            </a:r>
            <a:r>
              <a:rPr lang="en-GB" sz="1600" baseline="30000">
                <a:effectLst>
                  <a:outerShdw blurRad="38100" dist="38100" dir="2700000" algn="tl">
                    <a:srgbClr val="000000"/>
                  </a:outerShdw>
                </a:effectLst>
              </a:rPr>
              <a:t>th</a:t>
            </a:r>
            <a:r>
              <a:rPr lang="en-GB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June)</a:t>
            </a:r>
          </a:p>
          <a:p>
            <a:r>
              <a:rPr lang="en-GB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 MEG data-taking was also started on schedule &amp; very efficiently</a:t>
            </a:r>
          </a:p>
          <a:p>
            <a:pPr>
              <a:buFontTx/>
              <a:buChar char="•"/>
            </a:pPr>
            <a:r>
              <a:rPr lang="en-GB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CEX calibration run flexible, </a:t>
            </a:r>
            <a:r>
              <a:rPr lang="en-GB" sz="160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in September </a:t>
            </a:r>
          </a:p>
          <a:p>
            <a:pPr>
              <a:buFontTx/>
              <a:buChar char="•"/>
            </a:pPr>
            <a:r>
              <a:rPr lang="de-CH" sz="16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de-CH" sz="160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power-outage  mid. Nov. Kills cryo-plant 4 (loss 10 D) MEG recovery using BTS Dewar-operation</a:t>
            </a:r>
            <a:endParaRPr lang="en-GB" sz="160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827584" y="3068960"/>
            <a:ext cx="288032" cy="2520280"/>
          </a:xfrm>
          <a:prstGeom prst="straightConnector1">
            <a:avLst/>
          </a:prstGeom>
          <a:ln>
            <a:solidFill>
              <a:srgbClr val="66FF66"/>
            </a:solidFill>
            <a:tailEnd type="arrow"/>
          </a:ln>
          <a:effectLst>
            <a:outerShdw blurRad="50800" dist="101600" dir="2700000" algn="tl" rotWithShape="0">
              <a:schemeClr val="bg2">
                <a:alpha val="64000"/>
              </a:scheme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995936" y="2672916"/>
            <a:ext cx="1944216" cy="3312368"/>
          </a:xfrm>
          <a:prstGeom prst="straightConnector1">
            <a:avLst/>
          </a:prstGeom>
          <a:ln>
            <a:tailEnd type="arrow"/>
          </a:ln>
          <a:effectLst>
            <a:outerShdw blurRad="50800" dist="88900" dir="2700000" algn="tl" rotWithShape="0">
              <a:prstClr val="black">
                <a:alpha val="96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029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95536" y="-9789"/>
            <a:ext cx="5104742" cy="846501"/>
          </a:xfrm>
        </p:spPr>
        <p:txBody>
          <a:bodyPr/>
          <a:lstStyle/>
          <a:p>
            <a:r>
              <a:rPr lang="de-CH" smtClean="0"/>
              <a:t>2011 in Numbers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Peter-Raymond Kettle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B013-855C-6F42-BD66-DA0688E73ABF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1744671">
            <a:off x="5855118" y="776485"/>
            <a:ext cx="34109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Statistical – MEG’s most</a:t>
            </a:r>
          </a:p>
          <a:p>
            <a:r>
              <a:rPr lang="de-CH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240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Significant</a:t>
            </a:r>
            <a:r>
              <a:rPr lang="de-CH" sz="24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Physics Run</a:t>
            </a:r>
            <a:endParaRPr lang="en-GB" sz="240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4149080"/>
            <a:ext cx="6192688" cy="2185214"/>
          </a:xfrm>
          <a:prstGeom prst="rect">
            <a:avLst/>
          </a:prstGeom>
          <a:gradFill flip="none" rotWithShape="1">
            <a:gsLst>
              <a:gs pos="87000">
                <a:schemeClr val="accent6">
                  <a:lumMod val="50000"/>
                </a:schemeClr>
              </a:gs>
              <a:gs pos="100000">
                <a:schemeClr val="accent6">
                  <a:lumMod val="20000"/>
                  <a:lumOff val="80000"/>
                </a:schemeClr>
              </a:gs>
            </a:gsLst>
            <a:path path="shape">
              <a:fillToRect l="50000" t="50000" r="50000" b="50000"/>
            </a:path>
            <a:tileRect/>
          </a:gra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marL="742950" lvl="1" indent="-285750">
              <a:buFont typeface="Arial" pitchFamily="34" charset="0"/>
              <a:buChar char="•"/>
            </a:pPr>
            <a:r>
              <a:rPr lang="de-CH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 </a:t>
            </a:r>
            <a:r>
              <a:rPr lang="de-CH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Double</a:t>
            </a:r>
            <a:r>
              <a:rPr lang="de-CH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Statistics of </a:t>
            </a:r>
            <a:r>
              <a:rPr lang="de-CH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2009 + 2010</a:t>
            </a:r>
            <a:r>
              <a:rPr lang="de-CH" sz="1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1"/>
            <a:r>
              <a:rPr lang="de-CH" sz="14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CH" sz="14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(based on Normalization)</a:t>
            </a:r>
            <a:endParaRPr lang="de-CH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de-CH" sz="800" b="1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de-CH" sz="16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2011 </a:t>
            </a:r>
            <a:r>
              <a:rPr lang="de-CH" sz="16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</a:t>
            </a:r>
            <a:r>
              <a:rPr lang="de-CH" sz="16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1.9</a:t>
            </a:r>
            <a:r>
              <a:rPr lang="de-CH" sz="16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10</a:t>
            </a:r>
            <a:r>
              <a:rPr lang="de-CH" sz="1600" baseline="300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14 </a:t>
            </a:r>
            <a:r>
              <a:rPr lang="de-CH" sz="16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µ-</a:t>
            </a:r>
            <a:r>
              <a:rPr lang="de-CH" sz="160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stops</a:t>
            </a:r>
            <a:r>
              <a:rPr lang="de-CH" sz="16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compared</a:t>
            </a:r>
            <a:r>
              <a:rPr lang="de-CH" sz="16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  <a:r>
              <a:rPr lang="de-CH" sz="160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with</a:t>
            </a:r>
            <a:r>
              <a:rPr lang="de-CH" sz="16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</a:t>
            </a:r>
          </a:p>
          <a:p>
            <a:pPr lvl="1"/>
            <a:r>
              <a:rPr lang="de-CH" sz="160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                </a:t>
            </a: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 </a:t>
            </a:r>
            <a:r>
              <a:rPr lang="de-CH" sz="16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2009+2010 </a:t>
            </a:r>
            <a:r>
              <a:rPr lang="de-CH" sz="16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/>
              </a:rPr>
              <a:t></a:t>
            </a:r>
            <a:r>
              <a:rPr lang="de-CH" sz="16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1.7510</a:t>
            </a:r>
            <a:r>
              <a:rPr lang="de-CH" sz="1600" baseline="300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14</a:t>
            </a:r>
            <a:r>
              <a:rPr lang="de-CH" sz="1600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 µ-</a:t>
            </a:r>
            <a:r>
              <a:rPr lang="de-CH" sz="1600" err="1">
                <a:solidFill>
                  <a:srgbClr val="66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/>
              </a:rPr>
              <a:t>stops</a:t>
            </a:r>
            <a:endParaRPr lang="de-CH" sz="1600" b="1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de-CH" sz="160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113 Physics Days/81.3 DAQ Days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62.4 M Triggers (MEG) – 30998 Runs @ 2k </a:t>
            </a:r>
            <a:r>
              <a:rPr lang="de-CH" sz="160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</a:t>
            </a:r>
            <a:endParaRPr lang="de-CH" sz="160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de-CH" sz="160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of 1213 shifts &amp; remote shifts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282605" y="836712"/>
            <a:ext cx="4922605" cy="3181366"/>
            <a:chOff x="1282605" y="836712"/>
            <a:chExt cx="4922605" cy="3181366"/>
          </a:xfrm>
        </p:grpSpPr>
        <p:grpSp>
          <p:nvGrpSpPr>
            <p:cNvPr id="11" name="Group 10"/>
            <p:cNvGrpSpPr/>
            <p:nvPr/>
          </p:nvGrpSpPr>
          <p:grpSpPr>
            <a:xfrm>
              <a:off x="1282605" y="836712"/>
              <a:ext cx="4922605" cy="3181366"/>
              <a:chOff x="1115616" y="908720"/>
              <a:chExt cx="4922605" cy="3181366"/>
            </a:xfrm>
            <a:effectLst>
              <a:outerShdw blurRad="50800" dist="190500" dir="2700000" algn="tl" rotWithShape="0">
                <a:prstClr val="black">
                  <a:alpha val="71000"/>
                </a:prstClr>
              </a:outerShdw>
            </a:effectLst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15616" y="908720"/>
                <a:ext cx="4922605" cy="3181366"/>
              </a:xfrm>
              <a:prstGeom prst="rect">
                <a:avLst/>
              </a:prstGeom>
              <a:noFill/>
              <a:ln>
                <a:noFill/>
              </a:ln>
              <a:effectLst/>
              <a:scene3d>
                <a:camera prst="orthographicFront"/>
                <a:lightRig rig="threePt" dir="t"/>
              </a:scene3d>
              <a:sp3d>
                <a:bevelT w="165100" prst="coolSlant"/>
              </a:sp3d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3131840" y="980728"/>
                <a:ext cx="1574534" cy="584775"/>
              </a:xfrm>
              <a:prstGeom prst="rect">
                <a:avLst/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 algn="ctr"/>
                <a:r>
                  <a:rPr lang="de-CH" smtClean="0">
                    <a:solidFill>
                      <a:schemeClr val="bg2">
                        <a:lumMod val="90000"/>
                        <a:lumOff val="1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2011</a:t>
                </a:r>
              </a:p>
              <a:p>
                <a:pPr algn="ctr"/>
                <a:r>
                  <a:rPr lang="de-CH" sz="1400" smtClean="0">
                    <a:solidFill>
                      <a:schemeClr val="bg2">
                        <a:lumMod val="90000"/>
                        <a:lumOff val="10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sym typeface="Symbol"/>
                  </a:rPr>
                  <a:t>µ-stops on Target</a:t>
                </a:r>
                <a:endParaRPr lang="en-GB" sz="1400">
                  <a:solidFill>
                    <a:schemeClr val="bg2">
                      <a:lumMod val="90000"/>
                      <a:lumOff val="1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2" name="TextBox 1"/>
              <p:cNvSpPr txBox="1"/>
              <p:nvPr/>
            </p:nvSpPr>
            <p:spPr>
              <a:xfrm>
                <a:off x="3419872" y="2420888"/>
                <a:ext cx="5040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smtClean="0">
                    <a:solidFill>
                      <a:srgbClr val="08080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CEX</a:t>
                </a:r>
                <a:endParaRPr lang="en-GB" sz="1400">
                  <a:solidFill>
                    <a:srgbClr val="08080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3059832" y="2761764"/>
                <a:ext cx="5040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err="1" smtClean="0">
                    <a:solidFill>
                      <a:srgbClr val="08080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Acc</a:t>
                </a:r>
                <a:endParaRPr lang="en-GB" sz="1400">
                  <a:solidFill>
                    <a:srgbClr val="08080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GB" sz="1400" smtClean="0">
                    <a:solidFill>
                      <a:srgbClr val="08080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SD</a:t>
                </a:r>
                <a:endParaRPr lang="en-GB" sz="1400">
                  <a:solidFill>
                    <a:srgbClr val="08080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932040" y="1700808"/>
                <a:ext cx="1008112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err="1" smtClean="0">
                    <a:solidFill>
                      <a:srgbClr val="08080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Cryo</a:t>
                </a:r>
                <a:r>
                  <a:rPr lang="en-GB" sz="1400" smtClean="0">
                    <a:solidFill>
                      <a:srgbClr val="08080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-</a:t>
                </a:r>
              </a:p>
              <a:p>
                <a:r>
                  <a:rPr lang="en-GB" sz="1400" smtClean="0">
                    <a:solidFill>
                      <a:srgbClr val="08080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Plant</a:t>
                </a:r>
              </a:p>
              <a:p>
                <a:r>
                  <a:rPr lang="en-GB" sz="1400" smtClean="0">
                    <a:solidFill>
                      <a:srgbClr val="08080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Down</a:t>
                </a:r>
                <a:endParaRPr lang="en-GB" sz="1400">
                  <a:solidFill>
                    <a:srgbClr val="08080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5148064" y="980728"/>
                <a:ext cx="8640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smtClean="0">
                    <a:solidFill>
                      <a:srgbClr val="080808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Dewar</a:t>
                </a:r>
                <a:endParaRPr lang="en-GB" sz="1400">
                  <a:solidFill>
                    <a:srgbClr val="080808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3" name="Oval 2"/>
            <p:cNvSpPr/>
            <p:nvPr/>
          </p:nvSpPr>
          <p:spPr>
            <a:xfrm>
              <a:off x="5083881" y="1568869"/>
              <a:ext cx="663220" cy="798595"/>
            </a:xfrm>
            <a:prstGeom prst="ellipse">
              <a:avLst/>
            </a:prstGeom>
            <a:noFill/>
            <a:effectLst>
              <a:glow rad="101600">
                <a:srgbClr val="FF0000">
                  <a:alpha val="35000"/>
                </a:srgbClr>
              </a:glow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6" name="Straight Arrow Connector 15"/>
          <p:cNvCxnSpPr/>
          <p:nvPr/>
        </p:nvCxnSpPr>
        <p:spPr>
          <a:xfrm>
            <a:off x="5603085" y="1998132"/>
            <a:ext cx="1489195" cy="4292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glow rad="127000">
              <a:srgbClr val="FF0000">
                <a:alpha val="37000"/>
              </a:srgb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948264" y="2430108"/>
            <a:ext cx="18143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Day Beam-loss</a:t>
            </a:r>
          </a:p>
          <a:p>
            <a:r>
              <a:rPr lang="de-CH" sz="1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due to unexpected </a:t>
            </a:r>
          </a:p>
          <a:p>
            <a:r>
              <a:rPr lang="de-CH" sz="1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power-outage &amp; loss</a:t>
            </a:r>
          </a:p>
          <a:p>
            <a:r>
              <a:rPr lang="de-CH" sz="14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cryo-plant 4</a:t>
            </a:r>
            <a:endParaRPr lang="en-GB" sz="140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Oval 18"/>
          <p:cNvSpPr/>
          <p:nvPr/>
        </p:nvSpPr>
        <p:spPr>
          <a:xfrm>
            <a:off x="6660232" y="2284772"/>
            <a:ext cx="2160240" cy="1216236"/>
          </a:xfrm>
          <a:prstGeom prst="ellipse">
            <a:avLst/>
          </a:prstGeom>
          <a:noFill/>
          <a:effectLst>
            <a:glow rad="101600">
              <a:srgbClr val="FF0000">
                <a:alpha val="35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54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Peter-Raymond Kettle</a:t>
            </a:r>
          </a:p>
        </p:txBody>
      </p:sp>
      <p:sp>
        <p:nvSpPr>
          <p:cNvPr id="2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MEG Review 2012</a:t>
            </a:r>
            <a:endParaRPr lang="en-GB"/>
          </a:p>
        </p:txBody>
      </p: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EAD47-7AFD-47D7-B30C-E6C6B505ACB5}" type="slidenum">
              <a:rPr lang="en-GB"/>
              <a:pPr/>
              <a:t>9</a:t>
            </a:fld>
            <a:endParaRPr lang="en-GB"/>
          </a:p>
        </p:txBody>
      </p:sp>
      <p:sp>
        <p:nvSpPr>
          <p:cNvPr id="983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5613" y="-26988"/>
            <a:ext cx="8226425" cy="635001"/>
          </a:xfrm>
        </p:spPr>
        <p:txBody>
          <a:bodyPr anchorCtr="1"/>
          <a:lstStyle/>
          <a:p>
            <a:r>
              <a:rPr lang="en-GB" sz="4000" smtClean="0"/>
              <a:t>2011 </a:t>
            </a:r>
            <a:r>
              <a:rPr lang="en-GB" sz="4000"/>
              <a:t>Run Conditions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833044" y="635347"/>
            <a:ext cx="2208616" cy="1676576"/>
            <a:chOff x="4846765" y="662316"/>
            <a:chExt cx="2208616" cy="1676576"/>
          </a:xfrm>
          <a:effectLst>
            <a:outerShdw blurRad="50800" dist="165100" dir="2700000" algn="tl" rotWithShape="0">
              <a:prstClr val="black"/>
            </a:outerShdw>
          </a:effectLst>
        </p:grpSpPr>
        <p:grpSp>
          <p:nvGrpSpPr>
            <p:cNvPr id="61447" name="Group 4"/>
            <p:cNvGrpSpPr>
              <a:grpSpLocks/>
            </p:cNvGrpSpPr>
            <p:nvPr/>
          </p:nvGrpSpPr>
          <p:grpSpPr bwMode="auto">
            <a:xfrm>
              <a:off x="4848155" y="662316"/>
              <a:ext cx="2207226" cy="1676576"/>
              <a:chOff x="-375" y="2423"/>
              <a:chExt cx="1919" cy="1492"/>
            </a:xfrm>
          </p:grpSpPr>
          <p:pic>
            <p:nvPicPr>
              <p:cNvPr id="61448" name="Picture 5" descr="DSCF0004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75" y="2423"/>
                <a:ext cx="1919" cy="1492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71842" dir="2700000" algn="ctr" rotWithShape="0">
                  <a:schemeClr val="bg2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449" name="Line 6"/>
              <p:cNvSpPr>
                <a:spLocks noChangeShapeType="1"/>
              </p:cNvSpPr>
              <p:nvPr/>
            </p:nvSpPr>
            <p:spPr bwMode="auto">
              <a:xfrm>
                <a:off x="620" y="2444"/>
                <a:ext cx="0" cy="1402"/>
              </a:xfrm>
              <a:prstGeom prst="line">
                <a:avLst/>
              </a:prstGeom>
              <a:ln>
                <a:headEnd/>
                <a:tailEnd type="triangle" w="med" len="med"/>
              </a:ln>
              <a:extLst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61450" name="Line 7"/>
              <p:cNvSpPr>
                <a:spLocks noChangeShapeType="1"/>
              </p:cNvSpPr>
              <p:nvPr/>
            </p:nvSpPr>
            <p:spPr bwMode="auto">
              <a:xfrm flipH="1" flipV="1">
                <a:off x="-40" y="3194"/>
                <a:ext cx="660" cy="195"/>
              </a:xfrm>
              <a:prstGeom prst="line">
                <a:avLst/>
              </a:prstGeom>
              <a:ln>
                <a:headEnd/>
                <a:tailEnd type="triangle" w="med" len="med"/>
              </a:ln>
              <a:extLst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GB"/>
              </a:p>
            </p:txBody>
          </p:sp>
          <p:sp>
            <p:nvSpPr>
              <p:cNvPr id="61451" name="Line 8"/>
              <p:cNvSpPr>
                <a:spLocks noChangeShapeType="1"/>
              </p:cNvSpPr>
              <p:nvPr/>
            </p:nvSpPr>
            <p:spPr bwMode="auto">
              <a:xfrm flipH="1" flipV="1">
                <a:off x="557" y="3292"/>
                <a:ext cx="63" cy="98"/>
              </a:xfrm>
              <a:prstGeom prst="line">
                <a:avLst/>
              </a:prstGeom>
              <a:ln>
                <a:headEnd/>
                <a:tailEnd type="triangle" w="med" len="med"/>
              </a:ln>
              <a:extLst/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98313" name="Text Box 9"/>
            <p:cNvSpPr txBox="1">
              <a:spLocks noChangeArrowheads="1"/>
            </p:cNvSpPr>
            <p:nvPr/>
          </p:nvSpPr>
          <p:spPr bwMode="auto">
            <a:xfrm>
              <a:off x="4846765" y="662316"/>
              <a:ext cx="1244251" cy="738664"/>
            </a:xfrm>
            <a:prstGeom prst="rect">
              <a:avLst/>
            </a:prstGeom>
            <a:noFill/>
            <a:ln>
              <a:noFill/>
            </a:ln>
            <a:effectLst>
              <a:outerShdw dist="71842" dir="2700000" algn="ctr" rotWithShape="0">
                <a:schemeClr val="bg2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>
                <a:buFont typeface="Symbol" pitchFamily="18" charset="2"/>
                <a:buChar char="b"/>
                <a:defRPr/>
              </a:pPr>
              <a:r>
                <a:rPr lang="en-GB" sz="1400" b="1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  <a:latin typeface="Verdana" pitchFamily="34" charset="0"/>
                  <a:cs typeface="+mn-cs"/>
                  <a:sym typeface="Symbol" pitchFamily="18" charset="2"/>
                </a:rPr>
                <a:t> - target </a:t>
              </a:r>
            </a:p>
            <a:p>
              <a:pPr>
                <a:buFont typeface="Symbol" pitchFamily="18" charset="2"/>
                <a:buNone/>
                <a:defRPr/>
              </a:pPr>
              <a:r>
                <a:rPr lang="en-GB" sz="1400" b="1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  <a:latin typeface="Verdana" pitchFamily="34" charset="0"/>
                  <a:cs typeface="+mn-cs"/>
                  <a:sym typeface="Symbol" pitchFamily="18" charset="2"/>
                </a:rPr>
                <a:t>inclination</a:t>
              </a:r>
            </a:p>
            <a:p>
              <a:pPr>
                <a:buFont typeface="Symbol" pitchFamily="18" charset="2"/>
                <a:buNone/>
                <a:defRPr/>
              </a:pPr>
              <a:r>
                <a:rPr lang="en-GB" sz="1400" b="1">
                  <a:ln w="900" cmpd="sng">
                    <a:solidFill>
                      <a:schemeClr val="accent1">
                        <a:satMod val="190000"/>
                        <a:alpha val="55000"/>
                      </a:schemeClr>
                    </a:solidFill>
                    <a:prstDash val="solid"/>
                  </a:ln>
                  <a:solidFill>
                    <a:schemeClr val="accent1">
                      <a:satMod val="200000"/>
                      <a:tint val="3000"/>
                    </a:schemeClr>
                  </a:solidFill>
                  <a:effectLst>
                    <a:innerShdw blurRad="101600" dist="76200" dir="5400000">
                      <a:schemeClr val="accent1">
                        <a:satMod val="190000"/>
                        <a:tint val="100000"/>
                        <a:alpha val="74000"/>
                      </a:schemeClr>
                    </a:innerShdw>
                  </a:effectLst>
                  <a:latin typeface="Verdana" pitchFamily="34" charset="0"/>
                  <a:cs typeface="+mn-cs"/>
                  <a:sym typeface="Symbol" pitchFamily="18" charset="2"/>
                </a:rPr>
                <a:t>angle</a:t>
              </a:r>
            </a:p>
          </p:txBody>
        </p:sp>
      </p:grpSp>
      <p:sp>
        <p:nvSpPr>
          <p:cNvPr id="98314" name="Text Box 10"/>
          <p:cNvSpPr txBox="1">
            <a:spLocks noChangeArrowheads="1"/>
          </p:cNvSpPr>
          <p:nvPr/>
        </p:nvSpPr>
        <p:spPr bwMode="auto">
          <a:xfrm>
            <a:off x="107950" y="620713"/>
            <a:ext cx="3615990" cy="46166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760000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ffectLst>
            <a:outerShdw dist="71842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Tx/>
              <a:buAutoNum type="arabicPeriod"/>
            </a:pPr>
            <a:r>
              <a:rPr lang="en-GB" sz="2400" u="sng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Muon</a:t>
            </a:r>
            <a:r>
              <a:rPr lang="en-GB" sz="2400" u="sng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Target Parameters:</a:t>
            </a:r>
            <a:r>
              <a:rPr lang="en-GB" sz="200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  <a:endParaRPr lang="en-GB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</a:endParaRPr>
          </a:p>
        </p:txBody>
      </p:sp>
      <p:sp>
        <p:nvSpPr>
          <p:cNvPr id="98315" name="Text Box 11"/>
          <p:cNvSpPr txBox="1">
            <a:spLocks noChangeArrowheads="1"/>
          </p:cNvSpPr>
          <p:nvPr/>
        </p:nvSpPr>
        <p:spPr bwMode="auto">
          <a:xfrm>
            <a:off x="182561" y="1221090"/>
            <a:ext cx="4397229" cy="923330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1003">
            <a:schemeClr val="dk2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  <a:r>
              <a:rPr lang="en-GB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Inclination </a:t>
            </a: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Angle </a:t>
            </a: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 =</a:t>
            </a: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(20.0</a:t>
            </a:r>
            <a:r>
              <a:rPr lang="en-GB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</a:t>
            </a:r>
            <a:r>
              <a:rPr lang="en-GB" dirty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0.3)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º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Thickness 205 µm CH</a:t>
            </a:r>
            <a:r>
              <a:rPr lang="en-US" baseline="-25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2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/Polyester Sandwich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Density 0.895 g/cm</a:t>
            </a:r>
            <a:r>
              <a:rPr lang="en-US" baseline="300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3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 </a:t>
            </a:r>
            <a:endParaRPr lang="en-US" dirty="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  <a:sym typeface="Symbol" pitchFamily="18" charset="2"/>
            </a:endParaRPr>
          </a:p>
        </p:txBody>
      </p:sp>
      <p:sp>
        <p:nvSpPr>
          <p:cNvPr id="98318" name="Text Box 14"/>
          <p:cNvSpPr txBox="1">
            <a:spLocks noChangeArrowheads="1"/>
          </p:cNvSpPr>
          <p:nvPr/>
        </p:nvSpPr>
        <p:spPr bwMode="auto">
          <a:xfrm>
            <a:off x="25278" y="3550787"/>
            <a:ext cx="2569934" cy="46166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760000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ffectLst>
            <a:outerShdw dist="71842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Tx/>
              <a:buAutoNum type="arabicPeriod" startAt="3"/>
            </a:pPr>
            <a:r>
              <a:rPr lang="en-GB" sz="2400" u="sng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Beam Intensity: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-</a:t>
            </a: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  <a:sym typeface="Symbol" pitchFamily="18" charset="2"/>
            </a:endParaRPr>
          </a:p>
        </p:txBody>
      </p:sp>
      <p:graphicFrame>
        <p:nvGraphicFramePr>
          <p:cNvPr id="61517" name="Group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583901"/>
              </p:ext>
            </p:extLst>
          </p:nvPr>
        </p:nvGraphicFramePr>
        <p:xfrm>
          <a:off x="2595212" y="3766929"/>
          <a:ext cx="6548788" cy="1984378"/>
        </p:xfrm>
        <a:graphic>
          <a:graphicData uri="http://schemas.openxmlformats.org/drawingml/2006/table">
            <a:tbl>
              <a:tblPr/>
              <a:tblGrid>
                <a:gridCol w="2206837"/>
                <a:gridCol w="4341951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Mode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100000">
                          <a:schemeClr val="bg2">
                            <a:lumMod val="41000"/>
                            <a:lumOff val="59000"/>
                          </a:schemeClr>
                        </a:gs>
                        <a:gs pos="22000">
                          <a:schemeClr val="bg2">
                            <a:lumMod val="88000"/>
                            <a:lumOff val="12000"/>
                            <a:alpha val="88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  <a:gs pos="100000">
                          <a:srgbClr val="FF0000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Beam Rate measured COBRA Centre at 2.2 mA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                300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m Degrader, </a:t>
                      </a:r>
                      <a:r>
                        <a:rPr lang="en-GB" sz="1600" b="1" smtClean="0"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sym typeface="Symbol" pitchFamily="18" charset="2"/>
                        </a:rPr>
                        <a:t>He/Air 95%/5%</a:t>
                      </a:r>
                      <a:endParaRPr kumimoji="0" lang="el-GR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gradFill>
                      <a:gsLst>
                        <a:gs pos="100000">
                          <a:schemeClr val="bg2">
                            <a:lumMod val="41000"/>
                            <a:lumOff val="59000"/>
                          </a:schemeClr>
                        </a:gs>
                        <a:gs pos="22000">
                          <a:schemeClr val="bg2">
                            <a:lumMod val="88000"/>
                            <a:lumOff val="12000"/>
                            <a:alpha val="88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  <a:gs pos="100000">
                          <a:srgbClr val="FF0000"/>
                        </a:gs>
                      </a:gsLst>
                      <a:lin ang="2700000" scaled="1"/>
                    </a:gra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‘’Low’’ (slits 75)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100000">
                          <a:schemeClr val="bg2">
                            <a:lumMod val="41000"/>
                            <a:lumOff val="59000"/>
                          </a:schemeClr>
                        </a:gs>
                        <a:gs pos="22000">
                          <a:schemeClr val="bg2">
                            <a:lumMod val="88000"/>
                            <a:lumOff val="12000"/>
                            <a:alpha val="88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  <a:gs pos="100000">
                          <a:srgbClr val="FF0000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 1.2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10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7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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+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s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-1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gradFill>
                      <a:gsLst>
                        <a:gs pos="100000">
                          <a:schemeClr val="bg2">
                            <a:lumMod val="41000"/>
                            <a:lumOff val="59000"/>
                          </a:schemeClr>
                        </a:gs>
                        <a:gs pos="22000">
                          <a:schemeClr val="bg2">
                            <a:lumMod val="88000"/>
                            <a:lumOff val="12000"/>
                            <a:alpha val="88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  <a:gs pos="100000">
                          <a:srgbClr val="FF0000"/>
                        </a:gs>
                      </a:gsLst>
                      <a:lin ang="2700000" scaled="1"/>
                    </a:gra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“Normal” (slits 105)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100000">
                          <a:schemeClr val="bg2">
                            <a:lumMod val="41000"/>
                            <a:lumOff val="59000"/>
                          </a:schemeClr>
                        </a:gs>
                        <a:gs pos="22000">
                          <a:schemeClr val="bg2">
                            <a:lumMod val="88000"/>
                            <a:lumOff val="12000"/>
                            <a:alpha val="88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  <a:gs pos="100000">
                          <a:srgbClr val="FF0000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  3.6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10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7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 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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+</a:t>
                      </a: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s</a:t>
                      </a:r>
                      <a:r>
                        <a:rPr kumimoji="0" lang="en-GB" sz="16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-1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gradFill>
                      <a:gsLst>
                        <a:gs pos="100000">
                          <a:schemeClr val="bg2">
                            <a:lumMod val="41000"/>
                            <a:lumOff val="59000"/>
                          </a:schemeClr>
                        </a:gs>
                        <a:gs pos="22000">
                          <a:schemeClr val="bg2">
                            <a:lumMod val="88000"/>
                            <a:lumOff val="12000"/>
                            <a:alpha val="88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  <a:gs pos="100000">
                          <a:srgbClr val="FF0000"/>
                        </a:gs>
                      </a:gsLst>
                      <a:lin ang="2700000" scaled="1"/>
                    </a:gra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“Intermediate” (slits 115)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100000">
                          <a:schemeClr val="bg2">
                            <a:lumMod val="41000"/>
                            <a:lumOff val="59000"/>
                          </a:schemeClr>
                        </a:gs>
                        <a:gs pos="22000">
                          <a:schemeClr val="bg2">
                            <a:lumMod val="88000"/>
                            <a:lumOff val="12000"/>
                            <a:alpha val="88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  <a:gs pos="100000">
                          <a:srgbClr val="FF0000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 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4.2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10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7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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+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s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-1  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80808"/>
                          </a:outerShdw>
                        </a:effectLst>
                        <a:latin typeface="Garamond" pitchFamily="18" charset="0"/>
                        <a:cs typeface="Arial" pitchFamily="34" charset="0"/>
                        <a:sym typeface="Symbol" pitchFamily="18" charset="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gradFill>
                      <a:gsLst>
                        <a:gs pos="100000">
                          <a:schemeClr val="bg2">
                            <a:lumMod val="41000"/>
                            <a:lumOff val="59000"/>
                          </a:schemeClr>
                        </a:gs>
                        <a:gs pos="22000">
                          <a:schemeClr val="bg2">
                            <a:lumMod val="88000"/>
                            <a:lumOff val="12000"/>
                            <a:alpha val="88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  <a:gs pos="100000">
                          <a:srgbClr val="FF0000"/>
                        </a:gs>
                      </a:gsLst>
                      <a:lin ang="2700000" scaled="1"/>
                    </a:gradFill>
                  </a:tcPr>
                </a:tc>
              </a:tr>
              <a:tr h="339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de-CH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  <a:cs typeface="Arial" pitchFamily="34" charset="0"/>
                        </a:rPr>
                        <a:t>‘’High’’ (slits 250/280)</a:t>
                      </a:r>
                      <a:endParaRPr kumimoji="0" lang="en-GB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pitchFamily="34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gradFill flip="none" rotWithShape="1">
                      <a:gsLst>
                        <a:gs pos="100000">
                          <a:schemeClr val="bg2">
                            <a:lumMod val="41000"/>
                            <a:lumOff val="59000"/>
                          </a:schemeClr>
                        </a:gs>
                        <a:gs pos="22000">
                          <a:schemeClr val="bg2">
                            <a:lumMod val="88000"/>
                            <a:lumOff val="12000"/>
                            <a:alpha val="88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  <a:gs pos="100000">
                          <a:srgbClr val="FF0000"/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9.2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10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7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Wingdings 2" pitchFamily="18" charset="2"/>
                        </a:rPr>
                        <a:t> 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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+</a:t>
                      </a: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s</a:t>
                      </a:r>
                      <a:r>
                        <a:rPr kumimoji="0" lang="en-GB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80808"/>
                            </a:outerShdw>
                          </a:effectLst>
                          <a:latin typeface="Garamond" pitchFamily="18" charset="0"/>
                          <a:cs typeface="Arial" pitchFamily="34" charset="0"/>
                          <a:sym typeface="Symbol" pitchFamily="18" charset="2"/>
                        </a:rPr>
                        <a:t>-1  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80808"/>
                          </a:outerShdw>
                        </a:effectLst>
                        <a:latin typeface="Garamond" pitchFamily="18" charset="0"/>
                        <a:cs typeface="Arial" pitchFamily="34" charset="0"/>
                        <a:sym typeface="Symbol" pitchFamily="18" charset="2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cell3D prstMaterial="dkEdge">
                      <a:bevel/>
                      <a:lightRig rig="flood" dir="t"/>
                    </a:cell3D>
                    <a:gradFill>
                      <a:gsLst>
                        <a:gs pos="100000">
                          <a:schemeClr val="bg2">
                            <a:lumMod val="41000"/>
                            <a:lumOff val="59000"/>
                          </a:schemeClr>
                        </a:gs>
                        <a:gs pos="22000">
                          <a:schemeClr val="bg2">
                            <a:lumMod val="88000"/>
                            <a:lumOff val="12000"/>
                            <a:alpha val="88000"/>
                          </a:schemeClr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  <a:gs pos="100000">
                          <a:srgbClr val="FF0000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sp>
        <p:nvSpPr>
          <p:cNvPr id="98344" name="Text Box 40"/>
          <p:cNvSpPr txBox="1">
            <a:spLocks noChangeArrowheads="1"/>
          </p:cNvSpPr>
          <p:nvPr/>
        </p:nvSpPr>
        <p:spPr bwMode="auto">
          <a:xfrm>
            <a:off x="81869" y="2420888"/>
            <a:ext cx="1921680" cy="461665"/>
          </a:xfrm>
          <a:prstGeom prst="rect">
            <a:avLst/>
          </a:prstGeom>
          <a:gradFill rotWithShape="1">
            <a:gsLst>
              <a:gs pos="0">
                <a:srgbClr val="FF0000"/>
              </a:gs>
              <a:gs pos="50000">
                <a:srgbClr val="760000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ffectLst>
            <a:outerShdw dist="71842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FontTx/>
              <a:buAutoNum type="arabicPeriod" startAt="2"/>
            </a:pPr>
            <a:r>
              <a:rPr lang="en-GB" sz="2400" u="sng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Degrader:</a:t>
            </a:r>
            <a:r>
              <a:rPr lang="en-GB" sz="20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 </a:t>
            </a:r>
            <a:r>
              <a:rPr lang="en-GB" smtClean="0">
                <a:effectLst>
                  <a:outerShdw blurRad="38100" dist="38100" dir="2700000" algn="tl">
                    <a:srgbClr val="000000"/>
                  </a:outerShdw>
                </a:effectLst>
                <a:sym typeface="Symbol" pitchFamily="18" charset="2"/>
              </a:rPr>
              <a:t> </a:t>
            </a:r>
            <a:endParaRPr lang="en-GB">
              <a:effectLst>
                <a:outerShdw blurRad="38100" dist="38100" dir="2700000" algn="tl">
                  <a:srgbClr val="000000"/>
                </a:outerShdw>
              </a:effectLst>
              <a:sym typeface="Symbol" pitchFamily="18" charset="2"/>
            </a:endParaRPr>
          </a:p>
        </p:txBody>
      </p:sp>
      <p:sp>
        <p:nvSpPr>
          <p:cNvPr id="61478" name="Text Box 65"/>
          <p:cNvSpPr txBox="1">
            <a:spLocks noChangeArrowheads="1"/>
          </p:cNvSpPr>
          <p:nvPr/>
        </p:nvSpPr>
        <p:spPr bwMode="auto">
          <a:xfrm>
            <a:off x="1028355" y="6001508"/>
            <a:ext cx="7418954" cy="400110"/>
          </a:xfrm>
          <a:prstGeom prst="rect">
            <a:avLst/>
          </a:prstGeom>
          <a:gradFill>
            <a:gsLst>
              <a:gs pos="0">
                <a:schemeClr val="dk2">
                  <a:tint val="40000"/>
                  <a:satMod val="350000"/>
                  <a:lumMod val="0"/>
                </a:schemeClr>
              </a:gs>
              <a:gs pos="40000">
                <a:schemeClr val="dk2">
                  <a:tint val="45000"/>
                  <a:shade val="99000"/>
                  <a:satMod val="350000"/>
                </a:schemeClr>
              </a:gs>
              <a:gs pos="100000">
                <a:schemeClr val="dk2">
                  <a:shade val="20000"/>
                  <a:satMod val="255000"/>
                </a:schemeClr>
              </a:gs>
            </a:gsLst>
          </a:gradFill>
          <a:ln>
            <a:solidFill>
              <a:srgbClr val="CC0000"/>
            </a:solidFill>
          </a:ln>
          <a:effectLst>
            <a:glow rad="203200">
              <a:srgbClr val="FF0000">
                <a:alpha val="69000"/>
              </a:srgbClr>
            </a:glow>
          </a:effectLst>
          <a:ex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GB" sz="20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</a:rPr>
              <a:t>Stopping Rate for physics Run (300</a:t>
            </a:r>
            <a:r>
              <a:rPr lang="en-GB" sz="20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m degrader) at 2.2 mA ~ 3·10</a:t>
            </a:r>
            <a:r>
              <a:rPr lang="en-GB" sz="2000" baseline="300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7</a:t>
            </a:r>
            <a:r>
              <a:rPr lang="en-GB" sz="20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</a:t>
            </a:r>
            <a:r>
              <a:rPr lang="en-GB" sz="2000" baseline="300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+</a:t>
            </a:r>
            <a:r>
              <a:rPr lang="en-GB" sz="20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s</a:t>
            </a:r>
            <a:r>
              <a:rPr lang="en-GB" sz="2000" baseline="3000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-1</a:t>
            </a:r>
            <a:endParaRPr lang="en-GB" sz="2000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  <a:sym typeface="Symbol" pitchFamily="18" charset="2"/>
            </a:endParaRPr>
          </a:p>
        </p:txBody>
      </p:sp>
      <p:sp>
        <p:nvSpPr>
          <p:cNvPr id="61487" name="Text Box 47"/>
          <p:cNvSpPr txBox="1">
            <a:spLocks noChangeArrowheads="1"/>
          </p:cNvSpPr>
          <p:nvPr/>
        </p:nvSpPr>
        <p:spPr bwMode="auto">
          <a:xfrm>
            <a:off x="158749" y="5944418"/>
            <a:ext cx="4556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Wingdings" pitchFamily="2" charset="2"/>
              </a:rPr>
              <a:t>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174422" y="2234387"/>
            <a:ext cx="1562234" cy="1359848"/>
            <a:chOff x="7236295" y="1268760"/>
            <a:chExt cx="1562234" cy="1359848"/>
          </a:xfrm>
          <a:effectLst>
            <a:outerShdw blurRad="50800" dist="177800" dir="2700000" algn="tl" rotWithShape="0">
              <a:schemeClr val="bg2">
                <a:alpha val="82000"/>
              </a:schemeClr>
            </a:outerShdw>
          </a:effectLst>
        </p:grpSpPr>
        <p:pic>
          <p:nvPicPr>
            <p:cNvPr id="23" name="Picture 7" descr="DSCF0713"/>
            <p:cNvPicPr>
              <a:picLocks noChangeAspect="1" noChangeArrowheads="1"/>
            </p:cNvPicPr>
            <p:nvPr/>
          </p:nvPicPr>
          <p:blipFill rotWithShape="1">
            <a:blip r:embed="rId4"/>
            <a:srcRect b="30829"/>
            <a:stretch/>
          </p:blipFill>
          <p:spPr bwMode="auto">
            <a:xfrm>
              <a:off x="7236295" y="1366682"/>
              <a:ext cx="1500361" cy="1261926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accent1"/>
              </a:outerShdw>
            </a:effectLst>
          </p:spPr>
        </p:pic>
        <p:sp>
          <p:nvSpPr>
            <p:cNvPr id="4" name="TextBox 3"/>
            <p:cNvSpPr txBox="1"/>
            <p:nvPr/>
          </p:nvSpPr>
          <p:spPr>
            <a:xfrm>
              <a:off x="7884368" y="1268760"/>
              <a:ext cx="9141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400" smtClean="0"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Degrader</a:t>
              </a:r>
              <a:endParaRPr lang="en-GB" sz="1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6" name="Text Box 11"/>
          <p:cNvSpPr txBox="1">
            <a:spLocks noChangeArrowheads="1"/>
          </p:cNvSpPr>
          <p:nvPr/>
        </p:nvSpPr>
        <p:spPr bwMode="auto">
          <a:xfrm>
            <a:off x="2308811" y="2473730"/>
            <a:ext cx="2680990" cy="923330"/>
          </a:xfrm>
          <a:prstGeom prst="rect">
            <a:avLst/>
          </a:prstGeom>
          <a:ln/>
          <a:extLst/>
        </p:spPr>
        <p:style>
          <a:lnRef idx="0">
            <a:schemeClr val="accent6"/>
          </a:lnRef>
          <a:fillRef idx="1003">
            <a:schemeClr val="dk2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Thickness 300 µm Mylar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Density 1.395 g/cm</a:t>
            </a:r>
            <a:r>
              <a:rPr lang="en-US" baseline="30000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 </a:t>
            </a:r>
            <a:r>
              <a:rPr lang="en-GB">
                <a:effectLst>
                  <a:outerShdw blurRad="38100" dist="38100" dir="2700000" algn="tl">
                    <a:srgbClr val="000000"/>
                  </a:outerShdw>
                </a:effectLst>
                <a:latin typeface="Garamond" pitchFamily="18" charset="0"/>
                <a:sym typeface="Symbol" pitchFamily="18" charset="2"/>
              </a:rPr>
              <a:t>He/Air 95%/5%</a:t>
            </a:r>
            <a:endParaRPr lang="en-US">
              <a:effectLst>
                <a:outerShdw blurRad="38100" dist="38100" dir="2700000" algn="tl">
                  <a:srgbClr val="000000"/>
                </a:outerShdw>
              </a:effectLst>
              <a:latin typeface="Garamond" pitchFamily="18" charset="0"/>
              <a:sym typeface="Symbol" pitchFamily="18" charset="2"/>
            </a:endParaRPr>
          </a:p>
        </p:txBody>
      </p:sp>
      <p:pic>
        <p:nvPicPr>
          <p:cNvPr id="28" name="Picture 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2392" y="4293096"/>
            <a:ext cx="1858974" cy="1224136"/>
          </a:xfrm>
          <a:prstGeom prst="rect">
            <a:avLst/>
          </a:prstGeom>
          <a:noFill/>
          <a:ln/>
          <a:effectLst>
            <a:outerShdw blurRad="190500" dist="139700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380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ed">
  <a:themeElements>
    <a:clrScheme name="Textured 6">
      <a:dk1>
        <a:srgbClr val="080808"/>
      </a:dk1>
      <a:lt1>
        <a:srgbClr val="FFFFFF"/>
      </a:lt1>
      <a:dk2>
        <a:srgbClr val="4D4D4D"/>
      </a:dk2>
      <a:lt2>
        <a:srgbClr val="FFFFFF"/>
      </a:lt2>
      <a:accent1>
        <a:srgbClr val="666699"/>
      </a:accent1>
      <a:accent2>
        <a:srgbClr val="3366CC"/>
      </a:accent2>
      <a:accent3>
        <a:srgbClr val="B2B2B2"/>
      </a:accent3>
      <a:accent4>
        <a:srgbClr val="DADADA"/>
      </a:accent4>
      <a:accent5>
        <a:srgbClr val="B8B8CA"/>
      </a:accent5>
      <a:accent6>
        <a:srgbClr val="2D5CB9"/>
      </a:accent6>
      <a:hlink>
        <a:srgbClr val="00CCFF"/>
      </a:hlink>
      <a:folHlink>
        <a:srgbClr val="CCCCFF"/>
      </a:folHlink>
    </a:clrScheme>
    <a:fontScheme name="Textured">
      <a:majorFont>
        <a:latin typeface="Garamond"/>
        <a:ea typeface="ＭＳ Ｐゴシック"/>
        <a:cs typeface="Arial"/>
      </a:majorFont>
      <a:minorFont>
        <a:latin typeface="Garamond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Textured 6">
    <a:dk1>
      <a:srgbClr val="080808"/>
    </a:dk1>
    <a:lt1>
      <a:srgbClr val="FFFFFF"/>
    </a:lt1>
    <a:dk2>
      <a:srgbClr val="4D4D4D"/>
    </a:dk2>
    <a:lt2>
      <a:srgbClr val="FFFFFF"/>
    </a:lt2>
    <a:accent1>
      <a:srgbClr val="666699"/>
    </a:accent1>
    <a:accent2>
      <a:srgbClr val="3366CC"/>
    </a:accent2>
    <a:accent3>
      <a:srgbClr val="B2B2B2"/>
    </a:accent3>
    <a:accent4>
      <a:srgbClr val="DADADA"/>
    </a:accent4>
    <a:accent5>
      <a:srgbClr val="B8B8CA"/>
    </a:accent5>
    <a:accent6>
      <a:srgbClr val="2D5CB9"/>
    </a:accent6>
    <a:hlink>
      <a:srgbClr val="00CCFF"/>
    </a:hlink>
    <a:folHlink>
      <a:srgbClr val="CCCC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5973</TotalTime>
  <Words>1919</Words>
  <Application>Microsoft Office PowerPoint</Application>
  <PresentationFormat>On-screen Show (4:3)</PresentationFormat>
  <Paragraphs>425</Paragraphs>
  <Slides>19</Slides>
  <Notes>3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Textured</vt:lpstr>
      <vt:lpstr>    MEG 2011 Run</vt:lpstr>
      <vt:lpstr> MEG 2011 Overview</vt:lpstr>
      <vt:lpstr> MEG 2011 Overview Cont.</vt:lpstr>
      <vt:lpstr>MEG 2011 Overview Cont.</vt:lpstr>
      <vt:lpstr>2011- the Start</vt:lpstr>
      <vt:lpstr>Schedule 2011</vt:lpstr>
      <vt:lpstr>Physics Run</vt:lpstr>
      <vt:lpstr>2011 in Numbers</vt:lpstr>
      <vt:lpstr>2011 Run Conditions </vt:lpstr>
      <vt:lpstr>2011 Preliminary Data Quality c.f. 2010</vt:lpstr>
      <vt:lpstr>New Spectrometer Alignment System</vt:lpstr>
      <vt:lpstr>Alignment Cont.</vt:lpstr>
      <vt:lpstr>Alignment Cont.</vt:lpstr>
      <vt:lpstr>e+ Mott Scattered Beam</vt:lpstr>
      <vt:lpstr>Monochromatic e+-Beam  Cont.</vt:lpstr>
      <vt:lpstr>e+- Beam Possibilities</vt:lpstr>
      <vt:lpstr>Remote Shifts</vt:lpstr>
      <vt:lpstr>Spin-off Physics</vt:lpstr>
      <vt:lpstr>Next</vt:lpstr>
    </vt:vector>
  </TitlesOfParts>
  <Company>PSI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Kettle</dc:creator>
  <cp:lastModifiedBy>Kettle</cp:lastModifiedBy>
  <cp:revision>196</cp:revision>
  <dcterms:created xsi:type="dcterms:W3CDTF">2011-02-13T11:12:16Z</dcterms:created>
  <dcterms:modified xsi:type="dcterms:W3CDTF">2012-02-19T21:16:20Z</dcterms:modified>
</cp:coreProperties>
</file>