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1" r:id="rId5"/>
    <p:sldId id="259" r:id="rId6"/>
    <p:sldId id="265" r:id="rId7"/>
    <p:sldId id="264" r:id="rId8"/>
    <p:sldId id="266" r:id="rId9"/>
    <p:sldId id="258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7B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EDA4A-ACB1-49CF-BAA9-EADFD13D5540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3C4F4-3370-4FA7-B0FD-730A5C4F4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1"/>
            <a:ext cx="7772400" cy="1619250"/>
          </a:xfrm>
        </p:spPr>
        <p:txBody>
          <a:bodyPr>
            <a:normAutofit fontScale="90000"/>
          </a:bodyPr>
          <a:lstStyle/>
          <a:p>
            <a:r>
              <a:rPr lang="en-US" cap="small" dirty="0" smtClean="0"/>
              <a:t> IDEAS and R&amp;D for </a:t>
            </a:r>
            <a:br>
              <a:rPr lang="en-US" cap="small" dirty="0" smtClean="0"/>
            </a:br>
            <a:r>
              <a:rPr lang="en-US" cap="small" dirty="0" smtClean="0"/>
              <a:t>a positron timing &amp; tracker  with </a:t>
            </a:r>
            <a:br>
              <a:rPr lang="en-US" cap="small" dirty="0" smtClean="0"/>
            </a:br>
            <a:r>
              <a:rPr lang="en-US" cap="small" dirty="0" smtClean="0"/>
              <a:t>scintillating thin sheets</a:t>
            </a:r>
            <a:endParaRPr lang="en-US" cap="smal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10000"/>
            <a:ext cx="6629400" cy="609600"/>
          </a:xfrm>
        </p:spPr>
        <p:txBody>
          <a:bodyPr/>
          <a:lstStyle/>
          <a:p>
            <a:r>
              <a:rPr lang="en-US" dirty="0" err="1" smtClean="0"/>
              <a:t>F.Gatti</a:t>
            </a:r>
            <a:r>
              <a:rPr lang="en-US" dirty="0" smtClean="0"/>
              <a:t> , INFN </a:t>
            </a:r>
            <a:r>
              <a:rPr lang="en-US" dirty="0" err="1" smtClean="0"/>
              <a:t>Genova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cap="small" dirty="0" smtClean="0"/>
              <a:t>Summary</a:t>
            </a:r>
            <a:endParaRPr lang="en-US" sz="36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 smtClean="0"/>
              <a:t>Presently, due to </a:t>
            </a:r>
            <a:r>
              <a:rPr lang="en-US" sz="2600" dirty="0" smtClean="0"/>
              <a:t>the uncertainty </a:t>
            </a:r>
            <a:r>
              <a:rPr lang="en-US" sz="2600" dirty="0" smtClean="0"/>
              <a:t>of scintillating material properties,  the proposed detector should be considered a back-up solution of the new DCHs. </a:t>
            </a:r>
          </a:p>
          <a:p>
            <a:r>
              <a:rPr lang="en-US" sz="2600" dirty="0" smtClean="0"/>
              <a:t>If the test of thin sheet of  P-</a:t>
            </a:r>
            <a:r>
              <a:rPr lang="en-US" sz="2600" dirty="0" err="1" smtClean="0"/>
              <a:t>Terphenyl</a:t>
            </a:r>
            <a:r>
              <a:rPr lang="en-US" sz="2600" dirty="0" smtClean="0"/>
              <a:t> scintillating single crystal will confirm the predicted performance</a:t>
            </a:r>
            <a:r>
              <a:rPr lang="en-US" sz="2600" dirty="0" smtClean="0"/>
              <a:t>:</a:t>
            </a:r>
            <a:endParaRPr lang="en-US" dirty="0" smtClean="0"/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600" dirty="0" smtClean="0"/>
              <a:t>A tracking/Timing photon diffusing camera could be a possible detector for positron</a:t>
            </a:r>
            <a:r>
              <a:rPr lang="en-US" sz="2600" dirty="0" smtClean="0"/>
              <a:t>.</a:t>
            </a:r>
            <a:endParaRPr lang="en-US" sz="2600" dirty="0" smtClean="0"/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600" dirty="0" smtClean="0"/>
              <a:t>Correlation among Position-Timing of hits along the trajectory </a:t>
            </a:r>
            <a:r>
              <a:rPr lang="en-US" sz="2600" dirty="0" smtClean="0">
                <a:sym typeface="Wingdings" pitchFamily="2" charset="2"/>
              </a:rPr>
              <a:t></a:t>
            </a:r>
            <a:r>
              <a:rPr lang="en-US" sz="2600" dirty="0" smtClean="0"/>
              <a:t> better  tracking accuracy    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600" dirty="0" smtClean="0"/>
              <a:t>“</a:t>
            </a:r>
            <a:r>
              <a:rPr lang="en-US" sz="2600" dirty="0" err="1" smtClean="0"/>
              <a:t>Pixellated</a:t>
            </a:r>
            <a:r>
              <a:rPr lang="en-US" sz="2600" dirty="0" smtClean="0"/>
              <a:t>” array and nanosecond response </a:t>
            </a:r>
            <a:r>
              <a:rPr lang="en-US" sz="2600" dirty="0" smtClean="0">
                <a:sym typeface="Wingdings" pitchFamily="2" charset="2"/>
              </a:rPr>
              <a:t> </a:t>
            </a:r>
            <a:r>
              <a:rPr lang="en-US" sz="2600" dirty="0" smtClean="0"/>
              <a:t>faster decay rate allowed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600" dirty="0" smtClean="0"/>
              <a:t>Shortening </a:t>
            </a:r>
            <a:r>
              <a:rPr lang="en-US" sz="2600" dirty="0" smtClean="0"/>
              <a:t>of the path from target to the timing detector </a:t>
            </a:r>
            <a:r>
              <a:rPr lang="en-US" sz="2600" dirty="0" smtClean="0">
                <a:sym typeface="Wingdings" pitchFamily="2" charset="2"/>
              </a:rPr>
              <a:t>  better reconstructed vertex time resolution</a:t>
            </a:r>
          </a:p>
          <a:p>
            <a:pPr lvl="1"/>
            <a:endParaRPr lang="en-US" sz="1900" dirty="0" smtClean="0">
              <a:sym typeface="Wingdings" pitchFamily="2" charset="2"/>
            </a:endParaRPr>
          </a:p>
          <a:p>
            <a:r>
              <a:rPr lang="en-US" sz="2600" dirty="0" smtClean="0">
                <a:sym typeface="Wingdings" pitchFamily="2" charset="2"/>
              </a:rPr>
              <a:t>We are envisaging  other possible  applications for active target </a:t>
            </a:r>
            <a:r>
              <a:rPr lang="en-US" sz="2600" dirty="0" smtClean="0">
                <a:sym typeface="Wingdings" pitchFamily="2" charset="2"/>
              </a:rPr>
              <a:t>and/or  </a:t>
            </a:r>
            <a:r>
              <a:rPr lang="en-US" sz="2600" dirty="0" smtClean="0">
                <a:sym typeface="Wingdings" pitchFamily="2" charset="2"/>
              </a:rPr>
              <a:t>“shroud” </a:t>
            </a:r>
            <a:r>
              <a:rPr lang="en-US" sz="2600" dirty="0" smtClean="0">
                <a:sym typeface="Wingdings" pitchFamily="2" charset="2"/>
              </a:rPr>
              <a:t>detector as for timing application in new  </a:t>
            </a:r>
            <a:r>
              <a:rPr lang="en-US" sz="2600" dirty="0" smtClean="0">
                <a:sym typeface="Wingdings" pitchFamily="2" charset="2"/>
              </a:rPr>
              <a:t>DCHs.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cap="small" dirty="0" smtClean="0"/>
              <a:t>Is it possible to built a tracker and timing </a:t>
            </a:r>
            <a:r>
              <a:rPr lang="en-US" sz="3200" cap="small" dirty="0" smtClean="0"/>
              <a:t>detector </a:t>
            </a:r>
            <a:r>
              <a:rPr lang="en-US" sz="3200" cap="small" dirty="0" smtClean="0"/>
              <a:t>for replacing the DCHs?</a:t>
            </a:r>
            <a:endParaRPr lang="en-US" sz="32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899818"/>
            <a:ext cx="8229600" cy="195818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u="sng" dirty="0" smtClean="0"/>
              <a:t>Requirements</a:t>
            </a:r>
            <a:r>
              <a:rPr lang="en-US" sz="2400" dirty="0" smtClean="0"/>
              <a:t>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/>
              <a:t>Position (</a:t>
            </a:r>
            <a:r>
              <a:rPr lang="en-US" sz="2400" dirty="0" err="1" smtClean="0"/>
              <a:t>Ri,Zi</a:t>
            </a:r>
            <a:r>
              <a:rPr lang="en-US" sz="2400" dirty="0" smtClean="0"/>
              <a:t>) resolution as good as in the proposal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/>
              <a:t>Reconstructed timing resolution (T) 100 </a:t>
            </a:r>
            <a:r>
              <a:rPr lang="en-US" sz="2400" dirty="0" err="1" smtClean="0"/>
              <a:t>ps</a:t>
            </a:r>
            <a:r>
              <a:rPr lang="en-US" sz="2400" dirty="0" smtClean="0"/>
              <a:t> FWHM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/>
              <a:t>Fast enough to allow  </a:t>
            </a:r>
            <a:r>
              <a:rPr lang="en-US" sz="2400" dirty="0" err="1" smtClean="0"/>
              <a:t>muon</a:t>
            </a:r>
            <a:r>
              <a:rPr lang="en-US" sz="2400" dirty="0" smtClean="0"/>
              <a:t> decay rate 10 times higher  than the present one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1676400" y="1219200"/>
            <a:ext cx="5334000" cy="4038600"/>
            <a:chOff x="1219200" y="1676400"/>
            <a:chExt cx="5334000" cy="4038600"/>
          </a:xfrm>
        </p:grpSpPr>
        <p:sp>
          <p:nvSpPr>
            <p:cNvPr id="4" name="Trapezoid 3"/>
            <p:cNvSpPr/>
            <p:nvPr/>
          </p:nvSpPr>
          <p:spPr>
            <a:xfrm rot="12587962">
              <a:off x="2327030" y="2735198"/>
              <a:ext cx="2421084" cy="242088"/>
            </a:xfrm>
            <a:prstGeom prst="trapezoid">
              <a:avLst>
                <a:gd name="adj" fmla="val 87559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rapezoid 4"/>
            <p:cNvSpPr/>
            <p:nvPr/>
          </p:nvSpPr>
          <p:spPr>
            <a:xfrm rot="12716767">
              <a:off x="2138218" y="2875879"/>
              <a:ext cx="2344276" cy="400446"/>
            </a:xfrm>
            <a:prstGeom prst="trapezoid">
              <a:avLst>
                <a:gd name="adj" fmla="val 72221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rapezoid 5"/>
            <p:cNvSpPr/>
            <p:nvPr/>
          </p:nvSpPr>
          <p:spPr>
            <a:xfrm rot="12836524">
              <a:off x="1892720" y="2982819"/>
              <a:ext cx="2386758" cy="373424"/>
            </a:xfrm>
            <a:prstGeom prst="trapezoid">
              <a:avLst>
                <a:gd name="adj" fmla="val 64034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rapezoid 6"/>
            <p:cNvSpPr/>
            <p:nvPr/>
          </p:nvSpPr>
          <p:spPr>
            <a:xfrm rot="12941805">
              <a:off x="1612233" y="3122201"/>
              <a:ext cx="2345978" cy="613596"/>
            </a:xfrm>
            <a:prstGeom prst="trapezoid">
              <a:avLst>
                <a:gd name="adj" fmla="val 52260"/>
              </a:avLst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48200" y="3352800"/>
              <a:ext cx="1066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</a:t>
              </a:r>
              <a:r>
                <a:rPr lang="en-US" baseline="-25000" dirty="0" smtClean="0"/>
                <a:t>1</a:t>
              </a:r>
              <a:r>
                <a:rPr lang="en-US" dirty="0" smtClean="0"/>
                <a:t>,Z</a:t>
              </a:r>
              <a:r>
                <a:rPr lang="en-US" baseline="-25000" dirty="0" smtClean="0"/>
                <a:t>1</a:t>
              </a:r>
              <a:r>
                <a:rPr lang="en-US" dirty="0" smtClean="0"/>
                <a:t>,t</a:t>
              </a:r>
              <a:r>
                <a:rPr lang="en-US" baseline="-25000" dirty="0" smtClean="0"/>
                <a:t>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91000" y="3581400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</a:t>
              </a:r>
              <a:r>
                <a:rPr lang="en-US" baseline="-25000" dirty="0" smtClean="0"/>
                <a:t>2</a:t>
              </a:r>
              <a:r>
                <a:rPr lang="en-US" dirty="0" smtClean="0"/>
                <a:t>,Z</a:t>
              </a:r>
              <a:r>
                <a:rPr lang="en-US" baseline="-25000" dirty="0" smtClean="0"/>
                <a:t>2</a:t>
              </a:r>
              <a:r>
                <a:rPr lang="en-US" dirty="0" smtClean="0"/>
                <a:t>,t</a:t>
              </a:r>
              <a:r>
                <a:rPr lang="en-US" baseline="-25000" dirty="0" smtClean="0"/>
                <a:t>2</a:t>
              </a:r>
            </a:p>
            <a:p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33800" y="3886200"/>
              <a:ext cx="8402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</a:t>
              </a:r>
              <a:r>
                <a:rPr lang="en-US" baseline="-25000" dirty="0" smtClean="0"/>
                <a:t>3</a:t>
              </a:r>
              <a:r>
                <a:rPr lang="en-US" dirty="0" smtClean="0"/>
                <a:t>,Z</a:t>
              </a:r>
              <a:r>
                <a:rPr lang="en-US" baseline="-25000" dirty="0" smtClean="0"/>
                <a:t>3</a:t>
              </a:r>
              <a:r>
                <a:rPr lang="en-US" dirty="0" smtClean="0"/>
                <a:t>,t</a:t>
              </a:r>
              <a:r>
                <a:rPr lang="en-US" baseline="-25000" dirty="0" smtClean="0"/>
                <a:t>3</a:t>
              </a:r>
            </a:p>
            <a:p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24200" y="4038600"/>
              <a:ext cx="8402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</a:t>
              </a:r>
              <a:r>
                <a:rPr lang="en-US" baseline="-25000" dirty="0" smtClean="0"/>
                <a:t>4</a:t>
              </a:r>
              <a:r>
                <a:rPr lang="en-US" dirty="0" smtClean="0"/>
                <a:t>,Z</a:t>
              </a:r>
              <a:r>
                <a:rPr lang="en-US" baseline="-25000" dirty="0" smtClean="0"/>
                <a:t>4</a:t>
              </a:r>
              <a:r>
                <a:rPr lang="en-US" dirty="0" smtClean="0"/>
                <a:t>,t</a:t>
              </a:r>
              <a:r>
                <a:rPr lang="en-US" baseline="-25000" dirty="0" smtClean="0"/>
                <a:t>4</a:t>
              </a:r>
            </a:p>
            <a:p>
              <a:endParaRPr lang="en-US" dirty="0"/>
            </a:p>
          </p:txBody>
        </p:sp>
        <p:sp>
          <p:nvSpPr>
            <p:cNvPr id="28" name="Arc 27"/>
            <p:cNvSpPr/>
            <p:nvPr/>
          </p:nvSpPr>
          <p:spPr>
            <a:xfrm>
              <a:off x="1885337" y="1828800"/>
              <a:ext cx="1315063" cy="1143000"/>
            </a:xfrm>
            <a:prstGeom prst="arc">
              <a:avLst>
                <a:gd name="adj1" fmla="val 11049644"/>
                <a:gd name="adj2" fmla="val 935842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Arc 35"/>
            <p:cNvSpPr/>
            <p:nvPr/>
          </p:nvSpPr>
          <p:spPr>
            <a:xfrm rot="5400000">
              <a:off x="4762500" y="3924300"/>
              <a:ext cx="1752600" cy="1828800"/>
            </a:xfrm>
            <a:prstGeom prst="arc">
              <a:avLst>
                <a:gd name="adj1" fmla="val 5340730"/>
                <a:gd name="adj2" fmla="val 5338618"/>
              </a:avLst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6019800" y="4876800"/>
              <a:ext cx="457200" cy="15240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5943600" y="5029200"/>
              <a:ext cx="304800" cy="3048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5791200" y="5105400"/>
              <a:ext cx="228600" cy="4572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638800" y="5181600"/>
              <a:ext cx="1" cy="4572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Arc 67"/>
            <p:cNvSpPr/>
            <p:nvPr/>
          </p:nvSpPr>
          <p:spPr>
            <a:xfrm rot="415865">
              <a:off x="5488176" y="4536248"/>
              <a:ext cx="802409" cy="852863"/>
            </a:xfrm>
            <a:prstGeom prst="arc">
              <a:avLst>
                <a:gd name="adj1" fmla="val 11998930"/>
                <a:gd name="adj2" fmla="val 7612194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Arc 7"/>
            <p:cNvSpPr/>
            <p:nvPr/>
          </p:nvSpPr>
          <p:spPr>
            <a:xfrm flipV="1">
              <a:off x="1295400" y="1676400"/>
              <a:ext cx="1905000" cy="1524000"/>
            </a:xfrm>
            <a:prstGeom prst="arc">
              <a:avLst>
                <a:gd name="adj1" fmla="val 16845331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5-Point Star 13"/>
            <p:cNvSpPr/>
            <p:nvPr/>
          </p:nvSpPr>
          <p:spPr>
            <a:xfrm>
              <a:off x="2971800" y="2743200"/>
              <a:ext cx="152400" cy="1524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5-Point Star 14"/>
            <p:cNvSpPr/>
            <p:nvPr/>
          </p:nvSpPr>
          <p:spPr>
            <a:xfrm>
              <a:off x="2819400" y="2895600"/>
              <a:ext cx="152400" cy="1524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5-Point Star 15"/>
            <p:cNvSpPr/>
            <p:nvPr/>
          </p:nvSpPr>
          <p:spPr>
            <a:xfrm>
              <a:off x="2438400" y="2971800"/>
              <a:ext cx="304800" cy="3048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A27B00"/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5-Point Star 12"/>
            <p:cNvSpPr/>
            <p:nvPr/>
          </p:nvSpPr>
          <p:spPr>
            <a:xfrm>
              <a:off x="3124200" y="2590800"/>
              <a:ext cx="152400" cy="1524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1219200" y="1905000"/>
              <a:ext cx="4419600" cy="2895600"/>
            </a:xfrm>
            <a:prstGeom prst="straightConnector1">
              <a:avLst/>
            </a:prstGeom>
            <a:ln w="19050">
              <a:solidFill>
                <a:srgbClr val="C0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609600" y="1143000"/>
            <a:ext cx="11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Beam axis </a:t>
            </a:r>
            <a:endParaRPr lang="it-IT" dirty="0"/>
          </a:p>
        </p:txBody>
      </p:sp>
      <p:sp>
        <p:nvSpPr>
          <p:cNvPr id="29" name="TextBox 28"/>
          <p:cNvSpPr txBox="1"/>
          <p:nvPr/>
        </p:nvSpPr>
        <p:spPr>
          <a:xfrm>
            <a:off x="457200" y="2057400"/>
            <a:ext cx="76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Target</a:t>
            </a:r>
            <a:endParaRPr lang="it-IT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1219200" y="1905000"/>
            <a:ext cx="990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it-IT" cap="small" dirty="0" smtClean="0"/>
              <a:t>Pros &amp; Cons</a:t>
            </a:r>
            <a:endParaRPr lang="it-IT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799"/>
          </a:xfrm>
        </p:spPr>
        <p:txBody>
          <a:bodyPr>
            <a:normAutofit fontScale="62500" lnSpcReduction="20000"/>
          </a:bodyPr>
          <a:lstStyle/>
          <a:p>
            <a:pPr lvl="1">
              <a:buNone/>
            </a:pPr>
            <a:r>
              <a:rPr lang="it-IT" u="sng" cap="small" dirty="0" smtClean="0">
                <a:solidFill>
                  <a:srgbClr val="FF0000"/>
                </a:solidFill>
              </a:rPr>
              <a:t>Aims</a:t>
            </a:r>
          </a:p>
          <a:p>
            <a:r>
              <a:rPr lang="en-US" dirty="0" smtClean="0"/>
              <a:t>Should</a:t>
            </a:r>
            <a:r>
              <a:rPr lang="en-US" dirty="0" smtClean="0"/>
              <a:t> work </a:t>
            </a:r>
            <a:r>
              <a:rPr lang="en-US" dirty="0" smtClean="0"/>
              <a:t>as a </a:t>
            </a:r>
            <a:r>
              <a:rPr lang="en-US" dirty="0" smtClean="0"/>
              <a:t>“</a:t>
            </a:r>
            <a:r>
              <a:rPr lang="en-US" dirty="0" smtClean="0"/>
              <a:t>P</a:t>
            </a:r>
            <a:r>
              <a:rPr lang="en-US" dirty="0" smtClean="0"/>
              <a:t>hoton</a:t>
            </a:r>
            <a:r>
              <a:rPr lang="en-US" dirty="0" smtClean="0"/>
              <a:t> Diffusive </a:t>
            </a:r>
            <a:r>
              <a:rPr lang="en-US" dirty="0" smtClean="0"/>
              <a:t>Chamber”</a:t>
            </a:r>
          </a:p>
          <a:p>
            <a:r>
              <a:rPr lang="en-US" dirty="0" smtClean="0"/>
              <a:t>Timing </a:t>
            </a:r>
            <a:r>
              <a:rPr lang="en-US" dirty="0" smtClean="0">
                <a:sym typeface="Wingdings" pitchFamily="2" charset="2"/>
              </a:rPr>
              <a:t>100 </a:t>
            </a:r>
            <a:r>
              <a:rPr lang="en-US" dirty="0" err="1" smtClean="0">
                <a:sym typeface="Wingdings" pitchFamily="2" charset="2"/>
              </a:rPr>
              <a:t>ps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FWHM</a:t>
            </a:r>
            <a:endParaRPr lang="en-US" dirty="0" smtClean="0"/>
          </a:p>
          <a:p>
            <a:r>
              <a:rPr lang="en-US" dirty="0" smtClean="0"/>
              <a:t>Position </a:t>
            </a:r>
            <a:r>
              <a:rPr lang="en-US" dirty="0" err="1" smtClean="0"/>
              <a:t>reconstuction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300 um (R, Z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 smtClean="0">
              <a:sym typeface="Wingdings" pitchFamily="2" charset="2"/>
            </a:endParaRPr>
          </a:p>
          <a:p>
            <a:pPr lvl="1">
              <a:buNone/>
            </a:pPr>
            <a:r>
              <a:rPr lang="en-US" u="sng" cap="small" dirty="0" smtClean="0">
                <a:solidFill>
                  <a:srgbClr val="FF0000"/>
                </a:solidFill>
              </a:rPr>
              <a:t>Possible Advantages</a:t>
            </a:r>
          </a:p>
          <a:p>
            <a:r>
              <a:rPr lang="en-US" dirty="0" smtClean="0"/>
              <a:t>Correlated </a:t>
            </a:r>
            <a:r>
              <a:rPr lang="en-US" dirty="0" smtClean="0"/>
              <a:t>timing </a:t>
            </a:r>
            <a:r>
              <a:rPr lang="en-US" dirty="0" smtClean="0"/>
              <a:t>and tracking </a:t>
            </a:r>
            <a:r>
              <a:rPr lang="en-US" dirty="0" smtClean="0"/>
              <a:t> parameters in </a:t>
            </a:r>
            <a:r>
              <a:rPr lang="en-US" dirty="0" smtClean="0"/>
              <a:t>the same detector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Pixellated</a:t>
            </a:r>
            <a:r>
              <a:rPr lang="en-US" dirty="0" smtClean="0"/>
              <a:t>” detector and high signal speed allow higher rate</a:t>
            </a:r>
          </a:p>
          <a:p>
            <a:r>
              <a:rPr lang="en-US" dirty="0" smtClean="0"/>
              <a:t>“Cancellation” of  the residual 60-70 </a:t>
            </a:r>
            <a:r>
              <a:rPr lang="en-US" dirty="0" err="1" smtClean="0"/>
              <a:t>ps</a:t>
            </a:r>
            <a:r>
              <a:rPr lang="en-US" dirty="0" smtClean="0"/>
              <a:t> indetermination of the  present reconstructed timing ad the vertex.</a:t>
            </a:r>
          </a:p>
          <a:p>
            <a:r>
              <a:rPr lang="en-US" dirty="0" smtClean="0"/>
              <a:t>Detector </a:t>
            </a:r>
            <a:r>
              <a:rPr lang="en-US" dirty="0" smtClean="0"/>
              <a:t>could be placed closer </a:t>
            </a:r>
            <a:r>
              <a:rPr lang="en-US" dirty="0" smtClean="0"/>
              <a:t>to the target </a:t>
            </a:r>
            <a:r>
              <a:rPr lang="en-US" dirty="0" smtClean="0">
                <a:sym typeface="Wingdings" pitchFamily="2" charset="2"/>
              </a:rPr>
              <a:t> decrease timing uncertainties. </a:t>
            </a:r>
            <a:endParaRPr lang="en-US" dirty="0" smtClean="0"/>
          </a:p>
          <a:p>
            <a:r>
              <a:rPr lang="en-US" dirty="0" smtClean="0"/>
              <a:t>Higher efficiency: non need of  the “far” </a:t>
            </a:r>
            <a:r>
              <a:rPr lang="en-US" dirty="0" smtClean="0"/>
              <a:t>TC.</a:t>
            </a:r>
            <a:endParaRPr lang="en-US" dirty="0" smtClean="0"/>
          </a:p>
          <a:p>
            <a:pPr lvl="1">
              <a:buNone/>
            </a:pPr>
            <a:r>
              <a:rPr lang="en-US" u="sng" cap="small" dirty="0" smtClean="0">
                <a:solidFill>
                  <a:srgbClr val="FF0000"/>
                </a:solidFill>
              </a:rPr>
              <a:t>Drawbacks</a:t>
            </a:r>
          </a:p>
          <a:p>
            <a:r>
              <a:rPr lang="en-US" dirty="0" smtClean="0"/>
              <a:t>Effective total thickness:  present  Rad. </a:t>
            </a:r>
            <a:r>
              <a:rPr lang="en-US" dirty="0" smtClean="0"/>
              <a:t>Length  </a:t>
            </a:r>
            <a:r>
              <a:rPr lang="en-US" dirty="0" smtClean="0"/>
              <a:t>not easy to be achieved</a:t>
            </a:r>
          </a:p>
          <a:p>
            <a:r>
              <a:rPr lang="en-US" dirty="0" smtClean="0"/>
              <a:t>Effective Attenuation </a:t>
            </a:r>
            <a:r>
              <a:rPr lang="en-US" dirty="0" smtClean="0"/>
              <a:t>Length:  SMALL  </a:t>
            </a:r>
            <a:r>
              <a:rPr lang="en-US" dirty="0" smtClean="0"/>
              <a:t>(to be measured)</a:t>
            </a:r>
          </a:p>
          <a:p>
            <a:r>
              <a:rPr lang="en-US" dirty="0" smtClean="0"/>
              <a:t>Photon detector  even if  very small, </a:t>
            </a:r>
            <a:r>
              <a:rPr lang="en-US" dirty="0" err="1" smtClean="0"/>
              <a:t>SiPM</a:t>
            </a:r>
            <a:r>
              <a:rPr lang="en-US" dirty="0" smtClean="0"/>
              <a:t>,  should be mounted on the </a:t>
            </a:r>
            <a:r>
              <a:rPr lang="en-US" dirty="0" smtClean="0"/>
              <a:t>detector.</a:t>
            </a:r>
            <a:endParaRPr lang="en-US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cap="small" dirty="0" smtClean="0"/>
              <a:t>Conceptual design:</a:t>
            </a:r>
            <a:br>
              <a:rPr lang="en-US" sz="3600" cap="small" dirty="0" smtClean="0"/>
            </a:br>
            <a:r>
              <a:rPr lang="en-US" sz="3600" cap="small" dirty="0" smtClean="0"/>
              <a:t>preliminary requirements</a:t>
            </a:r>
            <a:endParaRPr lang="en-US" sz="36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299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Use of </a:t>
            </a:r>
            <a:r>
              <a:rPr lang="en-US" dirty="0" smtClean="0"/>
              <a:t>thin, 100-200 um scintillating </a:t>
            </a:r>
            <a:r>
              <a:rPr lang="en-US" dirty="0" smtClean="0"/>
              <a:t>sheet with high light yield and fast decay time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Stay in the limit of radiation length  of present DCH</a:t>
            </a:r>
          </a:p>
          <a:p>
            <a:r>
              <a:rPr lang="en-US" dirty="0" smtClean="0"/>
              <a:t>Readout with </a:t>
            </a:r>
            <a:r>
              <a:rPr lang="en-US" dirty="0" err="1" smtClean="0"/>
              <a:t>SiPM</a:t>
            </a:r>
            <a:r>
              <a:rPr lang="en-US" dirty="0" smtClean="0"/>
              <a:t> mounted in a proper way onto the sheet in order to reach the required performance as result of trade off among, in order to maximize L/s :</a:t>
            </a:r>
          </a:p>
          <a:p>
            <a:pPr lvl="1"/>
            <a:r>
              <a:rPr lang="en-US" dirty="0" smtClean="0"/>
              <a:t>Light Yield</a:t>
            </a:r>
          </a:p>
          <a:p>
            <a:pPr lvl="1"/>
            <a:r>
              <a:rPr lang="en-US" dirty="0" smtClean="0"/>
              <a:t>Bulk Attenuation Length</a:t>
            </a:r>
          </a:p>
          <a:p>
            <a:pPr lvl="1"/>
            <a:r>
              <a:rPr lang="en-US" dirty="0" smtClean="0"/>
              <a:t>Surface  finishing  (diffusive or reflective?)</a:t>
            </a:r>
          </a:p>
          <a:p>
            <a:pPr lvl="1"/>
            <a:r>
              <a:rPr lang="en-US" dirty="0" smtClean="0"/>
              <a:t>Hit rate density (expected hit/s*cm2)</a:t>
            </a:r>
          </a:p>
          <a:p>
            <a:r>
              <a:rPr lang="en-US" dirty="0" smtClean="0"/>
              <a:t>Possible structures of the scintillating sheet to be investigated </a:t>
            </a:r>
          </a:p>
          <a:p>
            <a:pPr lvl="1"/>
            <a:r>
              <a:rPr lang="en-US" dirty="0" smtClean="0"/>
              <a:t>Independent R,Z stripes with </a:t>
            </a:r>
            <a:r>
              <a:rPr lang="en-US" dirty="0" err="1" smtClean="0"/>
              <a:t>SiPM</a:t>
            </a:r>
            <a:r>
              <a:rPr lang="en-US" dirty="0" smtClean="0"/>
              <a:t> readout at each end</a:t>
            </a:r>
          </a:p>
          <a:p>
            <a:pPr lvl="1"/>
            <a:r>
              <a:rPr lang="en-US" dirty="0" smtClean="0"/>
              <a:t>Independent triangle with </a:t>
            </a:r>
            <a:r>
              <a:rPr lang="en-US" dirty="0" err="1" smtClean="0"/>
              <a:t>SiPM</a:t>
            </a:r>
            <a:r>
              <a:rPr lang="en-US" dirty="0" smtClean="0"/>
              <a:t>  at each corner</a:t>
            </a:r>
          </a:p>
          <a:p>
            <a:pPr lvl="1"/>
            <a:r>
              <a:rPr lang="en-US" dirty="0" smtClean="0"/>
              <a:t>Continuous structure with </a:t>
            </a:r>
            <a:r>
              <a:rPr lang="en-US" dirty="0" err="1" smtClean="0"/>
              <a:t>SiPM</a:t>
            </a:r>
            <a:r>
              <a:rPr lang="en-US" dirty="0" smtClean="0"/>
              <a:t>  array over the sheet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62200" y="2743200"/>
            <a:ext cx="4038600" cy="152400"/>
          </a:xfrm>
          <a:prstGeom prst="rect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ctangle 4"/>
          <p:cNvSpPr/>
          <p:nvPr/>
        </p:nvSpPr>
        <p:spPr>
          <a:xfrm>
            <a:off x="2362200" y="2895600"/>
            <a:ext cx="3810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5"/>
          <p:cNvSpPr/>
          <p:nvPr/>
        </p:nvSpPr>
        <p:spPr>
          <a:xfrm>
            <a:off x="4191000" y="2895600"/>
            <a:ext cx="3810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6019800" y="2895600"/>
            <a:ext cx="3810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extBox 7"/>
          <p:cNvSpPr txBox="1"/>
          <p:nvPr/>
        </p:nvSpPr>
        <p:spPr>
          <a:xfrm>
            <a:off x="4114800" y="236220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</a:t>
            </a:r>
            <a:endParaRPr lang="it-IT" dirty="0"/>
          </a:p>
        </p:txBody>
      </p:sp>
      <p:sp>
        <p:nvSpPr>
          <p:cNvPr id="9" name="TextBox 8"/>
          <p:cNvSpPr txBox="1"/>
          <p:nvPr/>
        </p:nvSpPr>
        <p:spPr>
          <a:xfrm>
            <a:off x="3276600" y="28194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2895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SiPM</a:t>
            </a:r>
            <a:endParaRPr lang="it-IT" dirty="0"/>
          </a:p>
        </p:txBody>
      </p:sp>
      <p:sp>
        <p:nvSpPr>
          <p:cNvPr id="11" name="TextBox 10"/>
          <p:cNvSpPr txBox="1"/>
          <p:nvPr/>
        </p:nvSpPr>
        <p:spPr>
          <a:xfrm>
            <a:off x="4038600" y="2895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SiPM</a:t>
            </a: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5867400" y="2895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SiPM</a:t>
            </a:r>
            <a:endParaRPr lang="it-IT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819400" y="2971800"/>
            <a:ext cx="1295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362200" y="2667000"/>
            <a:ext cx="4038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77000" y="2667000"/>
            <a:ext cx="1836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Scintillating sheet</a:t>
            </a:r>
            <a:endParaRPr lang="it-IT" dirty="0"/>
          </a:p>
        </p:txBody>
      </p:sp>
      <p:sp>
        <p:nvSpPr>
          <p:cNvPr id="18" name="Freeform 17"/>
          <p:cNvSpPr/>
          <p:nvPr/>
        </p:nvSpPr>
        <p:spPr>
          <a:xfrm>
            <a:off x="2362200" y="1981200"/>
            <a:ext cx="4000500" cy="461433"/>
          </a:xfrm>
          <a:custGeom>
            <a:avLst/>
            <a:gdLst>
              <a:gd name="connsiteX0" fmla="*/ 0 w 4000500"/>
              <a:gd name="connsiteY0" fmla="*/ 461433 h 461433"/>
              <a:gd name="connsiteX1" fmla="*/ 698500 w 4000500"/>
              <a:gd name="connsiteY1" fmla="*/ 423333 h 461433"/>
              <a:gd name="connsiteX2" fmla="*/ 1689100 w 4000500"/>
              <a:gd name="connsiteY2" fmla="*/ 245533 h 461433"/>
              <a:gd name="connsiteX3" fmla="*/ 2171700 w 4000500"/>
              <a:gd name="connsiteY3" fmla="*/ 42333 h 461433"/>
              <a:gd name="connsiteX4" fmla="*/ 2438400 w 4000500"/>
              <a:gd name="connsiteY4" fmla="*/ 4233 h 461433"/>
              <a:gd name="connsiteX5" fmla="*/ 2730500 w 4000500"/>
              <a:gd name="connsiteY5" fmla="*/ 67733 h 461433"/>
              <a:gd name="connsiteX6" fmla="*/ 3022600 w 4000500"/>
              <a:gd name="connsiteY6" fmla="*/ 207433 h 461433"/>
              <a:gd name="connsiteX7" fmla="*/ 3683000 w 4000500"/>
              <a:gd name="connsiteY7" fmla="*/ 359833 h 461433"/>
              <a:gd name="connsiteX8" fmla="*/ 4000500 w 4000500"/>
              <a:gd name="connsiteY8" fmla="*/ 397933 h 461433"/>
              <a:gd name="connsiteX9" fmla="*/ 4000500 w 4000500"/>
              <a:gd name="connsiteY9" fmla="*/ 397933 h 461433"/>
              <a:gd name="connsiteX10" fmla="*/ 4000500 w 4000500"/>
              <a:gd name="connsiteY10" fmla="*/ 397933 h 46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00500" h="461433">
                <a:moveTo>
                  <a:pt x="0" y="461433"/>
                </a:moveTo>
                <a:cubicBezTo>
                  <a:pt x="208491" y="460374"/>
                  <a:pt x="416983" y="459316"/>
                  <a:pt x="698500" y="423333"/>
                </a:cubicBezTo>
                <a:cubicBezTo>
                  <a:pt x="980017" y="387350"/>
                  <a:pt x="1443567" y="309033"/>
                  <a:pt x="1689100" y="245533"/>
                </a:cubicBezTo>
                <a:cubicBezTo>
                  <a:pt x="1934633" y="182033"/>
                  <a:pt x="2046817" y="82550"/>
                  <a:pt x="2171700" y="42333"/>
                </a:cubicBezTo>
                <a:cubicBezTo>
                  <a:pt x="2296583" y="2116"/>
                  <a:pt x="2345267" y="0"/>
                  <a:pt x="2438400" y="4233"/>
                </a:cubicBezTo>
                <a:cubicBezTo>
                  <a:pt x="2531533" y="8466"/>
                  <a:pt x="2633133" y="33866"/>
                  <a:pt x="2730500" y="67733"/>
                </a:cubicBezTo>
                <a:cubicBezTo>
                  <a:pt x="2827867" y="101600"/>
                  <a:pt x="2863850" y="158750"/>
                  <a:pt x="3022600" y="207433"/>
                </a:cubicBezTo>
                <a:cubicBezTo>
                  <a:pt x="3181350" y="256116"/>
                  <a:pt x="3520017" y="328083"/>
                  <a:pt x="3683000" y="359833"/>
                </a:cubicBezTo>
                <a:cubicBezTo>
                  <a:pt x="3845983" y="391583"/>
                  <a:pt x="4000500" y="397933"/>
                  <a:pt x="4000500" y="397933"/>
                </a:cubicBezTo>
                <a:lnTo>
                  <a:pt x="4000500" y="397933"/>
                </a:lnTo>
                <a:lnTo>
                  <a:pt x="4000500" y="397933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362200" y="1828800"/>
            <a:ext cx="0" cy="6857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362200" y="2514600"/>
            <a:ext cx="4038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66800" y="19050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Expected Light</a:t>
            </a:r>
          </a:p>
          <a:p>
            <a:r>
              <a:rPr lang="it-IT" sz="1400" dirty="0" smtClean="0"/>
              <a:t>Intensity Profile</a:t>
            </a:r>
            <a:endParaRPr lang="it-IT" sz="1400" dirty="0"/>
          </a:p>
        </p:txBody>
      </p:sp>
      <p:sp>
        <p:nvSpPr>
          <p:cNvPr id="21" name="5-Point Star 20"/>
          <p:cNvSpPr/>
          <p:nvPr/>
        </p:nvSpPr>
        <p:spPr>
          <a:xfrm>
            <a:off x="4724400" y="2743200"/>
            <a:ext cx="15240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cap="small" dirty="0" smtClean="0"/>
              <a:t>Possible Pixel Shape under Study</a:t>
            </a:r>
            <a:endParaRPr lang="en-US" cap="small" dirty="0"/>
          </a:p>
        </p:txBody>
      </p:sp>
      <p:sp>
        <p:nvSpPr>
          <p:cNvPr id="4" name="Isosceles Triangle 3"/>
          <p:cNvSpPr/>
          <p:nvPr/>
        </p:nvSpPr>
        <p:spPr>
          <a:xfrm>
            <a:off x="4343400" y="2743200"/>
            <a:ext cx="3429000" cy="274320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10800000">
            <a:off x="2590800" y="2743200"/>
            <a:ext cx="3429000" cy="2743200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>
            <a:off x="838200" y="2743200"/>
            <a:ext cx="3429000" cy="2743200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19400" y="2743200"/>
            <a:ext cx="2286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191000" y="5029200"/>
            <a:ext cx="2286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2000" y="5181600"/>
            <a:ext cx="2286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943600" y="2971800"/>
            <a:ext cx="2286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562600" y="2819400"/>
            <a:ext cx="2286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315200" y="5181600"/>
            <a:ext cx="2286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90600" y="5257800"/>
            <a:ext cx="2286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38400" y="2971800"/>
            <a:ext cx="2286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0000" y="5181600"/>
            <a:ext cx="2286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962400" y="3581400"/>
            <a:ext cx="152400" cy="152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191000" y="3048000"/>
            <a:ext cx="1219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3124200" y="29718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3695700" y="4229100"/>
            <a:ext cx="990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91200" y="19050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SiPM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19" idx="2"/>
          </p:cNvCxnSpPr>
          <p:nvPr/>
        </p:nvCxnSpPr>
        <p:spPr>
          <a:xfrm flipH="1">
            <a:off x="5791200" y="2274332"/>
            <a:ext cx="329578" cy="468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114800" y="3505200"/>
            <a:ext cx="126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Positron hit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0" y="3657600"/>
            <a:ext cx="1852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Scintillating </a:t>
            </a:r>
            <a:r>
              <a:rPr lang="en-US" dirty="0" smtClean="0"/>
              <a:t>Sheet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6477000" y="4114800"/>
            <a:ext cx="990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4800600" y="4724400"/>
            <a:ext cx="8382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562600" y="5791200"/>
            <a:ext cx="1846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Optical </a:t>
            </a:r>
            <a:r>
              <a:rPr lang="en-US" dirty="0" err="1" smtClean="0"/>
              <a:t>decoupler</a:t>
            </a:r>
            <a:endParaRPr lang="en-US" dirty="0"/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1219200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Usual </a:t>
            </a:r>
            <a:r>
              <a:rPr lang="it-IT" dirty="0" smtClean="0"/>
              <a:t>geometry </a:t>
            </a:r>
            <a:r>
              <a:rPr lang="it-IT" dirty="0" smtClean="0"/>
              <a:t>of pixels </a:t>
            </a:r>
            <a:r>
              <a:rPr lang="it-IT" dirty="0" smtClean="0"/>
              <a:t>based on </a:t>
            </a:r>
            <a:r>
              <a:rPr lang="it-IT" dirty="0" smtClean="0"/>
              <a:t>stripes </a:t>
            </a:r>
            <a:r>
              <a:rPr lang="it-IT" dirty="0" smtClean="0"/>
              <a:t>in stereo configuartion with </a:t>
            </a:r>
            <a:r>
              <a:rPr lang="it-IT" dirty="0" smtClean="0"/>
              <a:t>SiPM</a:t>
            </a:r>
            <a:r>
              <a:rPr lang="it-IT" dirty="0" smtClean="0"/>
              <a:t> </a:t>
            </a:r>
            <a:r>
              <a:rPr lang="it-IT" dirty="0" smtClean="0"/>
              <a:t>at each end is of </a:t>
            </a:r>
            <a:r>
              <a:rPr lang="it-IT" dirty="0" smtClean="0"/>
              <a:t>course </a:t>
            </a:r>
            <a:r>
              <a:rPr lang="it-IT" dirty="0" smtClean="0"/>
              <a:t>the main options</a:t>
            </a:r>
            <a:r>
              <a:rPr lang="it-IT" dirty="0" smtClean="0"/>
              <a:t>.</a:t>
            </a:r>
          </a:p>
          <a:p>
            <a:r>
              <a:rPr lang="it-IT" dirty="0" smtClean="0"/>
              <a:t> </a:t>
            </a:r>
            <a:r>
              <a:rPr lang="it-IT" dirty="0" smtClean="0"/>
              <a:t>But triangular shaped pixels seem provide some benefit. </a:t>
            </a:r>
            <a:endParaRPr lang="it-IT" dirty="0"/>
          </a:p>
        </p:txBody>
      </p:sp>
      <p:cxnSp>
        <p:nvCxnSpPr>
          <p:cNvPr id="34" name="Straight Arrow Connector 33"/>
          <p:cNvCxnSpPr>
            <a:stCxn id="19" idx="2"/>
          </p:cNvCxnSpPr>
          <p:nvPr/>
        </p:nvCxnSpPr>
        <p:spPr>
          <a:xfrm flipH="1">
            <a:off x="6096000" y="2274332"/>
            <a:ext cx="24778" cy="6212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cap="small" dirty="0" smtClean="0"/>
              <a:t>Which Material ?</a:t>
            </a:r>
            <a:endParaRPr lang="it-IT" sz="4000" cap="small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1380074"/>
          <a:ext cx="6400800" cy="5303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00200"/>
                <a:gridCol w="1600200"/>
                <a:gridCol w="1600200"/>
              </a:tblGrid>
              <a:tr h="816483">
                <a:tc>
                  <a:txBody>
                    <a:bodyPr/>
                    <a:lstStyle/>
                    <a:p>
                      <a:r>
                        <a:rPr lang="it-IT" b="1" dirty="0" smtClean="0"/>
                        <a:t>Properties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/>
                        <a:t>Anthracene</a:t>
                      </a:r>
                    </a:p>
                    <a:p>
                      <a:r>
                        <a:rPr lang="it-IT" b="1" dirty="0" smtClean="0"/>
                        <a:t>(C14H10)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/>
                        <a:t>Stilbene</a:t>
                      </a:r>
                    </a:p>
                    <a:p>
                      <a:r>
                        <a:rPr lang="it-IT" b="1" dirty="0" smtClean="0"/>
                        <a:t>(C14H12)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/>
                        <a:t>p-terphenyl</a:t>
                      </a:r>
                    </a:p>
                    <a:p>
                      <a:r>
                        <a:rPr lang="it-IT" b="1" dirty="0" smtClean="0"/>
                        <a:t>(C18H14)</a:t>
                      </a:r>
                    </a:p>
                    <a:p>
                      <a:endParaRPr lang="it-IT" dirty="0"/>
                    </a:p>
                  </a:txBody>
                  <a:tcPr/>
                </a:tc>
              </a:tr>
              <a:tr h="60952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Molecular weight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178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180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230</a:t>
                      </a:r>
                      <a:endParaRPr lang="it-IT" dirty="0"/>
                    </a:p>
                  </a:txBody>
                  <a:tcPr/>
                </a:tc>
              </a:tr>
              <a:tr h="60952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Density, g/cm3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1.22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1.23</a:t>
                      </a:r>
                      <a:endParaRPr lang="it-IT" dirty="0"/>
                    </a:p>
                  </a:txBody>
                  <a:tcPr/>
                </a:tc>
              </a:tr>
              <a:tr h="609527">
                <a:tc>
                  <a:txBody>
                    <a:bodyPr/>
                    <a:lstStyle/>
                    <a:p>
                      <a:r>
                        <a:rPr lang="pt-BR" b="1" dirty="0" smtClean="0"/>
                        <a:t>H/C ratio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 smtClean="0"/>
                        <a:t>0.714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 smtClean="0"/>
                        <a:t>0.857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b="1" dirty="0" smtClean="0"/>
                        <a:t>0.778</a:t>
                      </a:r>
                      <a:endParaRPr lang="it-IT" dirty="0"/>
                    </a:p>
                  </a:txBody>
                  <a:tcPr/>
                </a:tc>
              </a:tr>
              <a:tr h="609527">
                <a:tc>
                  <a:txBody>
                    <a:bodyPr/>
                    <a:lstStyle/>
                    <a:p>
                      <a:r>
                        <a:rPr lang="fr-FR" b="1" dirty="0" smtClean="0"/>
                        <a:t>Luminescence max.,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445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390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420</a:t>
                      </a:r>
                      <a:endParaRPr lang="it-IT" dirty="0"/>
                    </a:p>
                  </a:txBody>
                  <a:tcPr/>
                </a:tc>
              </a:tr>
              <a:tr h="60952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Refractive index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1.62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1.64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1.65</a:t>
                      </a:r>
                      <a:endParaRPr lang="it-IT" dirty="0"/>
                    </a:p>
                  </a:txBody>
                  <a:tcPr/>
                </a:tc>
              </a:tr>
              <a:tr h="60952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Decay time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3.5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3.7</a:t>
                      </a:r>
                      <a:endParaRPr lang="it-IT" dirty="0"/>
                    </a:p>
                  </a:txBody>
                  <a:tcPr/>
                </a:tc>
              </a:tr>
              <a:tr h="60952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Light output, Photon/</a:t>
                      </a:r>
                      <a:r>
                        <a:rPr lang="en-US" b="1" dirty="0" err="1" smtClean="0"/>
                        <a:t>MeV</a:t>
                      </a:r>
                      <a:r>
                        <a:rPr lang="en-US" b="1" dirty="0" smtClean="0"/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/>
                        <a:t> </a:t>
                      </a:r>
                      <a:r>
                        <a:rPr lang="en-US" b="1" dirty="0" smtClean="0"/>
                        <a:t>20,000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14,000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27,000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867400" y="1066800"/>
            <a:ext cx="2286000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cap="small" dirty="0" smtClean="0"/>
              <a:t>Towards Single PTP Crystral </a:t>
            </a:r>
            <a:endParaRPr lang="it-IT" sz="3600" cap="smal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0"/>
            <a:ext cx="9525" cy="180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371601"/>
            <a:ext cx="8229600" cy="2590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P-</a:t>
            </a:r>
            <a:r>
              <a:rPr lang="en-US" dirty="0" err="1" smtClean="0"/>
              <a:t>Terphenyl</a:t>
            </a:r>
            <a:r>
              <a:rPr lang="en-US" dirty="0" smtClean="0"/>
              <a:t> studies (powder available, single crystals ordered)  are already planned. </a:t>
            </a:r>
          </a:p>
          <a:p>
            <a:r>
              <a:rPr lang="en-US" dirty="0" smtClean="0"/>
              <a:t>Doped Single Crystal are the most performing scintillating material till now found off the shelf. </a:t>
            </a:r>
          </a:p>
          <a:p>
            <a:r>
              <a:rPr lang="en-US" dirty="0" smtClean="0"/>
              <a:t>Poly-crystal from hot pressed powder have poorer performance </a:t>
            </a:r>
          </a:p>
          <a:p>
            <a:r>
              <a:rPr lang="en-US" dirty="0" smtClean="0"/>
              <a:t>Preliminary MC studies with literature data</a:t>
            </a:r>
            <a:endParaRPr lang="en-US" dirty="0"/>
          </a:p>
        </p:txBody>
      </p:sp>
      <p:pic>
        <p:nvPicPr>
          <p:cNvPr id="9" name="Picture 8" descr="Cattura_pter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428" y="3962400"/>
            <a:ext cx="3704492" cy="2895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962400"/>
            <a:ext cx="378142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/>
              <a:t>Position </a:t>
            </a:r>
            <a:r>
              <a:rPr lang="en-US" sz="4000" cap="small" dirty="0" smtClean="0"/>
              <a:t>Resolution </a:t>
            </a:r>
            <a:r>
              <a:rPr lang="en-US" sz="4000" cap="small" dirty="0" smtClean="0"/>
              <a:t>C</a:t>
            </a:r>
            <a:r>
              <a:rPr lang="en-US" sz="4000" cap="small" dirty="0" smtClean="0"/>
              <a:t>onsiderations</a:t>
            </a:r>
            <a:endParaRPr lang="en-US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595300" cy="4114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method is charge ratio:</a:t>
            </a:r>
          </a:p>
          <a:p>
            <a:pPr lvl="1"/>
            <a:r>
              <a:rPr lang="en-US" dirty="0" smtClean="0"/>
              <a:t>Toy </a:t>
            </a:r>
            <a:r>
              <a:rPr lang="en-US" dirty="0" smtClean="0"/>
              <a:t>simulations </a:t>
            </a:r>
            <a:r>
              <a:rPr lang="en-US" dirty="0" smtClean="0"/>
              <a:t>of a material with “poor” light transmission </a:t>
            </a:r>
            <a:r>
              <a:rPr lang="en-US" dirty="0" smtClean="0"/>
              <a:t>properties, shaped as  a stripe with </a:t>
            </a:r>
            <a:r>
              <a:rPr lang="en-US" dirty="0" err="1" smtClean="0"/>
              <a:t>SiPM</a:t>
            </a:r>
            <a:r>
              <a:rPr lang="en-US" dirty="0" smtClean="0"/>
              <a:t> at each end.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P</a:t>
            </a:r>
            <a:r>
              <a:rPr lang="en-US" dirty="0" smtClean="0"/>
              <a:t>hoton loss  length slight less and larger of 1 cm </a:t>
            </a:r>
            <a:endParaRPr lang="en-US" dirty="0" smtClean="0"/>
          </a:p>
          <a:p>
            <a:pPr lvl="1"/>
            <a:r>
              <a:rPr lang="en-US" dirty="0" err="1" smtClean="0"/>
              <a:t>Z</a:t>
            </a:r>
            <a:r>
              <a:rPr lang="en-US" baseline="-25000" dirty="0" err="1" smtClean="0"/>
              <a:t>reco</a:t>
            </a:r>
            <a:r>
              <a:rPr lang="en-US" dirty="0" smtClean="0"/>
              <a:t> –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true</a:t>
            </a:r>
            <a:r>
              <a:rPr lang="en-US" dirty="0" smtClean="0"/>
              <a:t> shows that a </a:t>
            </a:r>
            <a:r>
              <a:rPr lang="en-US" dirty="0" smtClean="0"/>
              <a:t>resolution </a:t>
            </a:r>
            <a:r>
              <a:rPr lang="en-US" dirty="0" smtClean="0"/>
              <a:t>of 300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</a:t>
            </a:r>
            <a:r>
              <a:rPr lang="en-US" dirty="0" smtClean="0"/>
              <a:t>is achievable</a:t>
            </a:r>
            <a:endParaRPr lang="en-US" dirty="0" smtClean="0"/>
          </a:p>
          <a:p>
            <a:pPr lvl="1"/>
            <a:r>
              <a:rPr lang="en-US" dirty="0" smtClean="0"/>
              <a:t>Improvements in a </a:t>
            </a:r>
            <a:r>
              <a:rPr lang="en-US" dirty="0" smtClean="0"/>
              <a:t>three-vertex </a:t>
            </a:r>
            <a:r>
              <a:rPr lang="en-US" dirty="0" smtClean="0"/>
              <a:t>readout </a:t>
            </a:r>
            <a:r>
              <a:rPr lang="en-US" dirty="0" smtClean="0"/>
              <a:t> scheme</a:t>
            </a:r>
            <a:r>
              <a:rPr lang="en-US" dirty="0" smtClean="0"/>
              <a:t> are under study</a:t>
            </a:r>
            <a:endParaRPr lang="en-US" dirty="0" smtClean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57800" y="1600200"/>
            <a:ext cx="3431323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3357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cap="small" dirty="0" smtClean="0"/>
              <a:t>Provisional Conclusions</a:t>
            </a:r>
            <a:endParaRPr lang="en-US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486400"/>
          </a:xfrm>
        </p:spPr>
        <p:txBody>
          <a:bodyPr>
            <a:normAutofit fontScale="4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We </a:t>
            </a:r>
            <a:r>
              <a:rPr lang="en-US" sz="3400" dirty="0" smtClean="0"/>
              <a:t>have selected  P-</a:t>
            </a:r>
            <a:r>
              <a:rPr lang="en-US" sz="3400" dirty="0" err="1" smtClean="0"/>
              <a:t>Terphenyl</a:t>
            </a:r>
            <a:r>
              <a:rPr lang="en-US" sz="3400" dirty="0" smtClean="0"/>
              <a:t>  doped single crystal as first  material to be studied:</a:t>
            </a:r>
          </a:p>
          <a:p>
            <a:pPr marL="914400" lvl="1" indent="-514350">
              <a:buNone/>
            </a:pPr>
            <a:r>
              <a:rPr lang="en-US" sz="3400" dirty="0" smtClean="0"/>
              <a:t>	 Light yield &gt; 25000 </a:t>
            </a:r>
            <a:r>
              <a:rPr lang="en-US" sz="3400" dirty="0" err="1" smtClean="0"/>
              <a:t>phs</a:t>
            </a:r>
            <a:r>
              <a:rPr lang="en-US" sz="3400" dirty="0" smtClean="0"/>
              <a:t>/</a:t>
            </a:r>
            <a:r>
              <a:rPr lang="en-US" sz="3400" dirty="0" err="1" smtClean="0"/>
              <a:t>MeV</a:t>
            </a:r>
            <a:r>
              <a:rPr lang="en-US" sz="3400" dirty="0" smtClean="0"/>
              <a:t> </a:t>
            </a:r>
          </a:p>
          <a:p>
            <a:pPr marL="914400" lvl="1" indent="-514350">
              <a:buNone/>
            </a:pPr>
            <a:r>
              <a:rPr lang="en-US" sz="3400" dirty="0" smtClean="0"/>
              <a:t>	</a:t>
            </a:r>
            <a:r>
              <a:rPr lang="en-US" sz="3400" dirty="0" smtClean="0"/>
              <a:t> Decay </a:t>
            </a:r>
            <a:r>
              <a:rPr lang="en-US" sz="3400" dirty="0" smtClean="0"/>
              <a:t>Time=3 ns about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In the last few </a:t>
            </a:r>
            <a:r>
              <a:rPr lang="en-US" sz="3400" dirty="0" smtClean="0"/>
              <a:t>years, </a:t>
            </a:r>
            <a:r>
              <a:rPr lang="en-US" sz="3400" dirty="0" smtClean="0"/>
              <a:t>the interest  in this </a:t>
            </a:r>
            <a:r>
              <a:rPr lang="en-US" sz="3400" dirty="0" err="1" smtClean="0"/>
              <a:t>scintillator</a:t>
            </a:r>
            <a:r>
              <a:rPr lang="en-US" sz="3400" dirty="0" smtClean="0"/>
              <a:t> has been renewed thanks to the large single crystal growth capability and the use of doping.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PTP is pretty stable chemical materials </a:t>
            </a:r>
            <a:r>
              <a:rPr lang="en-US" sz="3400" dirty="0" smtClean="0"/>
              <a:t>(not </a:t>
            </a:r>
            <a:r>
              <a:rPr lang="en-US" sz="3400" dirty="0" smtClean="0"/>
              <a:t>hygroscopic, low solubility in </a:t>
            </a:r>
            <a:r>
              <a:rPr lang="en-US" sz="3400" dirty="0" smtClean="0"/>
              <a:t>solvent, </a:t>
            </a:r>
            <a:r>
              <a:rPr lang="en-US" sz="3400" dirty="0" err="1" smtClean="0"/>
              <a:t>Rad</a:t>
            </a:r>
            <a:r>
              <a:rPr lang="en-US" sz="3400" dirty="0" smtClean="0"/>
              <a:t> Hard at our level,..)</a:t>
            </a:r>
            <a:endParaRPr lang="en-US" sz="3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Production should require chemical processes for crystal  </a:t>
            </a:r>
            <a:r>
              <a:rPr lang="en-US" sz="3400" dirty="0" smtClean="0"/>
              <a:t>growth done  in specialized lab.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D</a:t>
            </a:r>
            <a:r>
              <a:rPr lang="en-US" sz="3400" dirty="0" smtClean="0"/>
              <a:t>elicate </a:t>
            </a:r>
            <a:r>
              <a:rPr lang="en-US" sz="3400" dirty="0" smtClean="0"/>
              <a:t>sheet cutting, surface finishing and high reflectance film growth with vacuum deposition </a:t>
            </a:r>
            <a:r>
              <a:rPr lang="en-US" sz="3400" dirty="0" smtClean="0"/>
              <a:t>technique </a:t>
            </a:r>
            <a:r>
              <a:rPr lang="en-US" sz="3400" dirty="0" smtClean="0"/>
              <a:t>under controlled  </a:t>
            </a:r>
            <a:r>
              <a:rPr lang="en-US" sz="3400" dirty="0" smtClean="0"/>
              <a:t>condition, could be done in house.</a:t>
            </a:r>
            <a:endParaRPr lang="en-US" sz="3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Mounting of </a:t>
            </a:r>
            <a:r>
              <a:rPr lang="en-US" sz="3400" dirty="0" err="1" smtClean="0"/>
              <a:t>SiPM</a:t>
            </a:r>
            <a:r>
              <a:rPr lang="en-US" sz="3400" dirty="0" smtClean="0"/>
              <a:t> and PTP Crystal in the final structure not yet defined </a:t>
            </a:r>
          </a:p>
          <a:p>
            <a:pPr marL="514350" indent="-514350">
              <a:buNone/>
            </a:pPr>
            <a:endParaRPr lang="en-US" b="1" dirty="0" smtClean="0"/>
          </a:p>
          <a:p>
            <a:pPr marL="514350" indent="-514350">
              <a:buNone/>
            </a:pPr>
            <a:r>
              <a:rPr lang="en-US" b="1" dirty="0" smtClean="0"/>
              <a:t>These are  the preliminary numbers to be confirmed in laboratory </a:t>
            </a:r>
            <a:r>
              <a:rPr lang="en-US" b="1" dirty="0" smtClean="0"/>
              <a:t>:</a:t>
            </a:r>
          </a:p>
          <a:p>
            <a:pPr marL="514350" indent="-514350">
              <a:buNone/>
            </a:pP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Yield for </a:t>
            </a:r>
            <a:r>
              <a:rPr lang="en-US" sz="4000" dirty="0" smtClean="0"/>
              <a:t>thin </a:t>
            </a:r>
            <a:r>
              <a:rPr lang="en-US" sz="4000" dirty="0" smtClean="0"/>
              <a:t>sheet: </a:t>
            </a:r>
            <a:r>
              <a:rPr lang="en-US" sz="4000" dirty="0" smtClean="0"/>
              <a:t> </a:t>
            </a:r>
            <a:r>
              <a:rPr lang="en-US" sz="4000" dirty="0" smtClean="0">
                <a:sym typeface="Wingdings" pitchFamily="2" charset="2"/>
              </a:rPr>
              <a:t>500 </a:t>
            </a:r>
            <a:r>
              <a:rPr lang="en-US" sz="4000" dirty="0" smtClean="0">
                <a:sym typeface="Wingdings" pitchFamily="2" charset="2"/>
              </a:rPr>
              <a:t>photons on 100um thickness  to be fixed.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>
                <a:sym typeface="Wingdings" pitchFamily="2" charset="2"/>
              </a:rPr>
              <a:t>Attenuation </a:t>
            </a:r>
            <a:r>
              <a:rPr lang="en-US" sz="4000" dirty="0" smtClean="0">
                <a:sym typeface="Wingdings" pitchFamily="2" charset="2"/>
              </a:rPr>
              <a:t>length </a:t>
            </a:r>
            <a:r>
              <a:rPr lang="en-US" sz="4000" dirty="0" smtClean="0">
                <a:sym typeface="Wingdings" pitchFamily="2" charset="2"/>
              </a:rPr>
              <a:t>(?)  1-10 cm(?) </a:t>
            </a:r>
            <a:r>
              <a:rPr lang="en-US" sz="4000" u="sng" dirty="0" smtClean="0">
                <a:sym typeface="Wingdings" pitchFamily="2" charset="2"/>
              </a:rPr>
              <a:t>to be studied</a:t>
            </a:r>
            <a:endParaRPr lang="en-US" sz="4000" u="sng" dirty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>
                <a:sym typeface="Wingdings" pitchFamily="2" charset="2"/>
              </a:rPr>
              <a:t>Decay Time= 3ns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>
                <a:sym typeface="Wingdings" pitchFamily="2" charset="2"/>
              </a:rPr>
              <a:t>TTS </a:t>
            </a:r>
            <a:r>
              <a:rPr lang="en-US" sz="4000" dirty="0" err="1" smtClean="0">
                <a:sym typeface="Wingdings" pitchFamily="2" charset="2"/>
              </a:rPr>
              <a:t>SiPM</a:t>
            </a:r>
            <a:r>
              <a:rPr lang="en-US" sz="4000" dirty="0" smtClean="0">
                <a:sym typeface="Wingdings" pitchFamily="2" charset="2"/>
              </a:rPr>
              <a:t> &lt;100ps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>
                <a:sym typeface="Wingdings" pitchFamily="2" charset="2"/>
              </a:rPr>
              <a:t>QE </a:t>
            </a:r>
            <a:r>
              <a:rPr lang="en-US" sz="4000" dirty="0" err="1" smtClean="0">
                <a:sym typeface="Wingdings" pitchFamily="2" charset="2"/>
              </a:rPr>
              <a:t>SiPM</a:t>
            </a:r>
            <a:r>
              <a:rPr lang="en-US" sz="4000" dirty="0" smtClean="0">
                <a:sym typeface="Wingdings" pitchFamily="2" charset="2"/>
              </a:rPr>
              <a:t>= </a:t>
            </a:r>
            <a:r>
              <a:rPr lang="en-US" sz="4000" dirty="0" smtClean="0">
                <a:sym typeface="Wingdings" pitchFamily="2" charset="2"/>
              </a:rPr>
              <a:t>0.18 </a:t>
            </a:r>
            <a:r>
              <a:rPr lang="en-US" sz="4000" dirty="0" smtClean="0">
                <a:sym typeface="Wingdings" pitchFamily="2" charset="2"/>
              </a:rPr>
              <a:t>(to be </a:t>
            </a:r>
            <a:r>
              <a:rPr lang="en-US" sz="4000" dirty="0" smtClean="0">
                <a:sym typeface="Wingdings" pitchFamily="2" charset="2"/>
              </a:rPr>
              <a:t>confirmed </a:t>
            </a:r>
            <a:r>
              <a:rPr lang="en-US" sz="4000" dirty="0" smtClean="0">
                <a:sym typeface="Wingdings" pitchFamily="2" charset="2"/>
              </a:rPr>
              <a:t>in 320-390 nm due to  presence of epoxy layer)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>
                <a:sym typeface="Wingdings" pitchFamily="2" charset="2"/>
              </a:rPr>
              <a:t>Timing resolution:  </a:t>
            </a:r>
            <a:r>
              <a:rPr lang="en-US" sz="4000" dirty="0" smtClean="0">
                <a:sym typeface="Wingdings" pitchFamily="2" charset="2"/>
              </a:rPr>
              <a:t>setting the threshold to 2 </a:t>
            </a:r>
            <a:r>
              <a:rPr lang="en-US" sz="4000" dirty="0" err="1" smtClean="0">
                <a:sym typeface="Wingdings" pitchFamily="2" charset="2"/>
              </a:rPr>
              <a:t>p.e</a:t>
            </a:r>
            <a:r>
              <a:rPr lang="en-US" sz="4000" dirty="0" smtClean="0">
                <a:sym typeface="Wingdings" pitchFamily="2" charset="2"/>
              </a:rPr>
              <a:t>. , </a:t>
            </a:r>
            <a:r>
              <a:rPr lang="en-US" sz="4000" dirty="0" smtClean="0">
                <a:sym typeface="Wingdings" pitchFamily="2" charset="2"/>
              </a:rPr>
              <a:t> </a:t>
            </a:r>
            <a:r>
              <a:rPr lang="en-US" sz="4000" dirty="0" smtClean="0">
                <a:sym typeface="Wingdings" pitchFamily="2" charset="2"/>
              </a:rPr>
              <a:t>at least 10  photons per detector  are needed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>
                <a:sym typeface="Wingdings" pitchFamily="2" charset="2"/>
              </a:rPr>
              <a:t>Correlated  sequences of  position and time from the planes  whole reconstructed timing resolution  should be better than the one of single hit.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>
                <a:sym typeface="Wingdings" pitchFamily="2" charset="2"/>
              </a:rPr>
              <a:t>Position:  </a:t>
            </a:r>
            <a:r>
              <a:rPr lang="en-US" sz="4000" dirty="0" smtClean="0">
                <a:sym typeface="Wingdings" pitchFamily="2" charset="2"/>
              </a:rPr>
              <a:t>calculated </a:t>
            </a:r>
            <a:r>
              <a:rPr lang="en-US" sz="4000" dirty="0" smtClean="0">
                <a:sym typeface="Wingdings" pitchFamily="2" charset="2"/>
              </a:rPr>
              <a:t>using  charge  ratio 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669</Words>
  <Application>Microsoft Office PowerPoint</Application>
  <PresentationFormat>On-screen Show (4:3)</PresentationFormat>
  <Paragraphs>138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IDEAS and R&amp;D for  a positron timing &amp; tracker  with  scintillating thin sheets</vt:lpstr>
      <vt:lpstr>Is it possible to built a tracker and timing detector for replacing the DCHs?</vt:lpstr>
      <vt:lpstr>Pros &amp; Cons</vt:lpstr>
      <vt:lpstr>Conceptual design: preliminary requirements</vt:lpstr>
      <vt:lpstr>Possible Pixel Shape under Study</vt:lpstr>
      <vt:lpstr>Which Material ?</vt:lpstr>
      <vt:lpstr>Towards Single PTP Crystral </vt:lpstr>
      <vt:lpstr>Position Resolution Considerations</vt:lpstr>
      <vt:lpstr>Provisional Conclusions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UPGRADE: alcune idee</dc:title>
  <dc:creator>Flavio</dc:creator>
  <cp:lastModifiedBy>Flavio</cp:lastModifiedBy>
  <cp:revision>63</cp:revision>
  <dcterms:created xsi:type="dcterms:W3CDTF">2011-09-05T12:04:40Z</dcterms:created>
  <dcterms:modified xsi:type="dcterms:W3CDTF">2012-02-20T18:03:46Z</dcterms:modified>
</cp:coreProperties>
</file>