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8"/>
  </p:notesMasterIdLst>
  <p:handoutMasterIdLst>
    <p:handoutMasterId r:id="rId19"/>
  </p:handoutMasterIdLst>
  <p:sldIdLst>
    <p:sldId id="504" r:id="rId2"/>
    <p:sldId id="511" r:id="rId3"/>
    <p:sldId id="503" r:id="rId4"/>
    <p:sldId id="529" r:id="rId5"/>
    <p:sldId id="528" r:id="rId6"/>
    <p:sldId id="530" r:id="rId7"/>
    <p:sldId id="531" r:id="rId8"/>
    <p:sldId id="532" r:id="rId9"/>
    <p:sldId id="494" r:id="rId10"/>
    <p:sldId id="534" r:id="rId11"/>
    <p:sldId id="533" r:id="rId12"/>
    <p:sldId id="537" r:id="rId13"/>
    <p:sldId id="538" r:id="rId14"/>
    <p:sldId id="536" r:id="rId15"/>
    <p:sldId id="535" r:id="rId16"/>
    <p:sldId id="539" r:id="rId17"/>
  </p:sldIdLst>
  <p:sldSz cx="9144000" cy="6858000" type="screen4x3"/>
  <p:notesSz cx="9782175" cy="14211300"/>
  <p:custDataLst>
    <p:tags r:id="rId20"/>
  </p:custDataLst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4400" kern="1200">
        <a:solidFill>
          <a:schemeClr val="tx2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umimoji="1" sz="4400" kern="1200">
        <a:solidFill>
          <a:schemeClr val="tx2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umimoji="1" sz="4400" kern="1200">
        <a:solidFill>
          <a:schemeClr val="tx2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umimoji="1" sz="4400" kern="1200">
        <a:solidFill>
          <a:schemeClr val="tx2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umimoji="1" sz="4400" kern="1200">
        <a:solidFill>
          <a:schemeClr val="tx2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FFFF"/>
    <a:srgbClr val="FF0000"/>
    <a:srgbClr val="FFFF00"/>
    <a:srgbClr val="FF00FF"/>
    <a:srgbClr val="00CC00"/>
    <a:srgbClr val="3333FF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2688" y="-108"/>
      </p:cViewPr>
      <p:guideLst>
        <p:guide orient="horz" pos="4476"/>
        <p:guide pos="308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38625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207" tIns="66603" rIns="133207" bIns="66603" numCol="1" anchor="t" anchorCtr="0" compatLnSpc="1">
            <a:prstTxWarp prst="textNoShape">
              <a:avLst/>
            </a:prstTxWarp>
          </a:bodyPr>
          <a:lstStyle>
            <a:lvl1pPr algn="l" defTabSz="1331913">
              <a:defRPr sz="18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43550" y="0"/>
            <a:ext cx="4238625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207" tIns="66603" rIns="133207" bIns="66603" numCol="1" anchor="t" anchorCtr="0" compatLnSpc="1">
            <a:prstTxWarp prst="textNoShape">
              <a:avLst/>
            </a:prstTxWarp>
          </a:bodyPr>
          <a:lstStyle>
            <a:lvl1pPr algn="r" defTabSz="1331913">
              <a:defRPr sz="18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3498513"/>
            <a:ext cx="4238625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207" tIns="66603" rIns="133207" bIns="66603" numCol="1" anchor="b" anchorCtr="0" compatLnSpc="1">
            <a:prstTxWarp prst="textNoShape">
              <a:avLst/>
            </a:prstTxWarp>
          </a:bodyPr>
          <a:lstStyle>
            <a:lvl1pPr algn="l" defTabSz="1331913">
              <a:defRPr sz="18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43550" y="13498513"/>
            <a:ext cx="4238625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3207" tIns="66603" rIns="133207" bIns="66603" numCol="1" anchor="b" anchorCtr="0" compatLnSpc="1">
            <a:prstTxWarp prst="textNoShape">
              <a:avLst/>
            </a:prstTxWarp>
          </a:bodyPr>
          <a:lstStyle>
            <a:lvl1pPr algn="r" defTabSz="1331913">
              <a:defRPr sz="18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EC21CA6-68AA-4B68-A5F9-014FF106E1C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00525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6562" tIns="63281" rIns="126562" bIns="63281" numCol="1" anchor="t" anchorCtr="0" compatLnSpc="1">
            <a:prstTxWarp prst="textNoShape">
              <a:avLst/>
            </a:prstTxWarp>
          </a:bodyPr>
          <a:lstStyle>
            <a:lvl1pPr algn="l" defTabSz="1265238">
              <a:defRPr sz="17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64188" y="0"/>
            <a:ext cx="4200525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6562" tIns="63281" rIns="126562" bIns="63281" numCol="1" anchor="t" anchorCtr="0" compatLnSpc="1">
            <a:prstTxWarp prst="textNoShape">
              <a:avLst/>
            </a:prstTxWarp>
          </a:bodyPr>
          <a:lstStyle>
            <a:lvl1pPr algn="r" defTabSz="1265238">
              <a:defRPr sz="17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08113" y="1058863"/>
            <a:ext cx="7053262" cy="5289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60475" y="6772275"/>
            <a:ext cx="7243763" cy="634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6562" tIns="63281" rIns="126562" bIns="632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03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64188" y="13542963"/>
            <a:ext cx="4200525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6562" tIns="63281" rIns="126562" bIns="63281" numCol="1" anchor="b" anchorCtr="0" compatLnSpc="1">
            <a:prstTxWarp prst="textNoShape">
              <a:avLst/>
            </a:prstTxWarp>
          </a:bodyPr>
          <a:lstStyle>
            <a:lvl1pPr algn="r" defTabSz="1265238">
              <a:defRPr sz="17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F467642-B294-477E-998F-08D35236B8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"/>
          </p:nvPr>
        </p:nvSpPr>
        <p:spPr>
          <a:xfrm>
            <a:off x="0" y="13498513"/>
            <a:ext cx="4238625" cy="7096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467642-B294-477E-998F-08D35236B85F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6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04484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EB4EDEF-516D-4BD3-9FD6-3D20F336B7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9" r:id="rId2"/>
    <p:sldLayoutId id="2147483698" r:id="rId3"/>
    <p:sldLayoutId id="2147483707" r:id="rId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IMG_81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57158" y="285728"/>
            <a:ext cx="8462992" cy="1196975"/>
          </a:xfrm>
          <a:prstGeom prst="rect">
            <a:avLst/>
          </a:prstGeom>
          <a:solidFill>
            <a:srgbClr val="E5E4E3">
              <a:alpha val="55000"/>
            </a:srgbClr>
          </a:solidFill>
          <a:ln w="9525">
            <a:noFill/>
            <a:miter lim="800000"/>
            <a:headEnd/>
            <a:tailEnd/>
          </a:ln>
          <a:effectLst>
            <a:glow rad="228600">
              <a:srgbClr val="00B0F0">
                <a:alpha val="40000"/>
              </a:srgbClr>
            </a:glow>
          </a:effectLst>
        </p:spPr>
        <p:txBody>
          <a:bodyPr wrap="none" anchor="ctr"/>
          <a:lstStyle/>
          <a:p>
            <a:r>
              <a:rPr lang="it-IT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MEG Summary</a:t>
            </a:r>
            <a:endParaRPr lang="it-IT" sz="3600" dirty="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85720" y="5796171"/>
            <a:ext cx="3379791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it-IT" sz="2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it-IT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Baldini Feb. 21°</a:t>
            </a:r>
          </a:p>
          <a:p>
            <a:pPr algn="l">
              <a:spcBef>
                <a:spcPct val="50000"/>
              </a:spcBef>
            </a:pPr>
            <a:r>
              <a:rPr lang="it-IT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2012 - PSI</a:t>
            </a:r>
            <a:endParaRPr lang="it-IT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32" y="71414"/>
            <a:ext cx="2714612" cy="725470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/>
          <a:lstStyle/>
          <a:p>
            <a:r>
              <a:rPr lang="it-IT" dirty="0" smtClean="0">
                <a:latin typeface="Symbol" pitchFamily="18" charset="2"/>
              </a:rPr>
              <a:t>m</a:t>
            </a:r>
            <a:r>
              <a:rPr lang="it-IT" dirty="0" smtClean="0">
                <a:sym typeface="Symbol"/>
              </a:rPr>
              <a:t></a:t>
            </a:r>
            <a:r>
              <a:rPr lang="it-IT" dirty="0" smtClean="0"/>
              <a:t>e</a:t>
            </a:r>
            <a:r>
              <a:rPr lang="it-IT" dirty="0" smtClean="0">
                <a:latin typeface="Symbol" pitchFamily="18" charset="2"/>
              </a:rPr>
              <a:t>g </a:t>
            </a:r>
            <a:r>
              <a:rPr lang="it-IT" dirty="0" smtClean="0"/>
              <a:t>vs</a:t>
            </a:r>
            <a:r>
              <a:rPr lang="it-IT" dirty="0" smtClean="0">
                <a:latin typeface="Symbol" pitchFamily="18" charset="2"/>
              </a:rPr>
              <a:t> m</a:t>
            </a:r>
            <a:r>
              <a:rPr lang="it-IT" dirty="0" smtClean="0">
                <a:sym typeface="Symbol"/>
              </a:rPr>
              <a:t></a:t>
            </a:r>
            <a:r>
              <a:rPr lang="it-IT" dirty="0" smtClean="0"/>
              <a:t>e </a:t>
            </a:r>
            <a:endParaRPr lang="it-IT" dirty="0">
              <a:latin typeface="Symbol" pitchFamily="18" charset="2"/>
            </a:endParaRPr>
          </a:p>
        </p:txBody>
      </p:sp>
      <p:pic>
        <p:nvPicPr>
          <p:cNvPr id="4" name="Picture 3" descr="m2eco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571646"/>
            <a:ext cx="3448050" cy="4857750"/>
          </a:xfrm>
          <a:prstGeom prst="rect">
            <a:avLst/>
          </a:prstGeom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285992"/>
            <a:ext cx="5191858" cy="500066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1425347"/>
            <a:ext cx="5072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>
                <a:latin typeface="Arial" pitchFamily="34" charset="0"/>
              </a:rPr>
              <a:t>Effective lagrangian</a:t>
            </a:r>
            <a:endParaRPr lang="it-IT" sz="3600" dirty="0"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4810" y="3500438"/>
            <a:ext cx="4286280" cy="156966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pPr algn="l"/>
            <a:r>
              <a:rPr lang="it-IT" sz="2400" dirty="0" smtClean="0">
                <a:latin typeface="Arial" pitchFamily="34" charset="0"/>
                <a:cs typeface="Arial" pitchFamily="34" charset="0"/>
              </a:rPr>
              <a:t>We believe an upgrade of </a:t>
            </a:r>
            <a:r>
              <a:rPr lang="it-IT" sz="2400" dirty="0" smtClean="0">
                <a:latin typeface="Arial" pitchFamily="34" charset="0"/>
                <a:cs typeface="Arial" pitchFamily="34" charset="0"/>
                <a:sym typeface="Symbol"/>
              </a:rPr>
              <a:t></a:t>
            </a:r>
            <a:r>
              <a:rPr lang="it-IT" sz="2400" dirty="0" smtClean="0">
                <a:latin typeface="Arial" pitchFamily="34" charset="0"/>
                <a:cs typeface="Arial" pitchFamily="34" charset="0"/>
              </a:rPr>
              <a:t>2 years of R&amp;D + construction and 2-3 years of running is scientifically appealing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14810" y="5500702"/>
            <a:ext cx="3929090" cy="584775"/>
          </a:xfrm>
          <a:prstGeom prst="rect">
            <a:avLst/>
          </a:prstGeom>
          <a:gradFill flip="none" rotWithShape="1">
            <a:gsLst>
              <a:gs pos="0">
                <a:srgbClr val="CCFFFF">
                  <a:shade val="30000"/>
                  <a:satMod val="115000"/>
                </a:srgbClr>
              </a:gs>
              <a:gs pos="50000">
                <a:srgbClr val="CCFFFF">
                  <a:shade val="67500"/>
                  <a:satMod val="115000"/>
                </a:srgbClr>
              </a:gs>
              <a:gs pos="100000">
                <a:srgbClr val="CCFFFF">
                  <a:shade val="100000"/>
                  <a:satMod val="115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it-IT" sz="3200" dirty="0" smtClean="0">
                <a:latin typeface="Arial" pitchFamily="34" charset="0"/>
                <a:cs typeface="Arial" pitchFamily="34" charset="0"/>
              </a:rPr>
              <a:t>R&amp;D started!</a:t>
            </a:r>
            <a:endParaRPr lang="it-IT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285784" y="500042"/>
            <a:ext cx="6643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>
                <a:latin typeface="Arial" pitchFamily="34" charset="0"/>
              </a:rPr>
              <a:t>Scientific validity of an upgrade:</a:t>
            </a:r>
            <a:endParaRPr lang="it-IT" sz="3200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9106" y="3571876"/>
            <a:ext cx="4118757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3207" b="3030"/>
          <a:stretch>
            <a:fillRect/>
          </a:stretch>
        </p:blipFill>
        <p:spPr bwMode="auto">
          <a:xfrm>
            <a:off x="1071538" y="1142984"/>
            <a:ext cx="646884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4303455"/>
            <a:ext cx="40719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000" dirty="0" smtClean="0">
                <a:latin typeface="Arial" pitchFamily="34" charset="0"/>
                <a:cs typeface="Arial" pitchFamily="34" charset="0"/>
              </a:rPr>
              <a:t>R&amp;D for the use of either square 1” PMTs or SiPM (PPD, MPPC ...)</a:t>
            </a:r>
          </a:p>
          <a:p>
            <a:pPr algn="l"/>
            <a:endParaRPr lang="it-IT" sz="20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it-IT" sz="2000" dirty="0" smtClean="0">
                <a:latin typeface="Arial" pitchFamily="34" charset="0"/>
                <a:cs typeface="Arial" pitchFamily="34" charset="0"/>
              </a:rPr>
              <a:t>Energy and position resolutions improve especially for shallow events. </a:t>
            </a:r>
            <a:r>
              <a:rPr lang="it-IT" sz="2000" dirty="0" smtClean="0">
                <a:latin typeface="Symbol" pitchFamily="18" charset="2"/>
                <a:cs typeface="Arial" pitchFamily="34" charset="0"/>
              </a:rPr>
              <a:t>g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 efficiency would  also improve with SiPM</a:t>
            </a:r>
          </a:p>
          <a:p>
            <a:pPr algn="l"/>
            <a:r>
              <a:rPr lang="it-IT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it-IT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70" y="71414"/>
            <a:ext cx="4071966" cy="6463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LXe upgrade(1) </a:t>
            </a:r>
            <a:endParaRPr lang="it-I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285728"/>
            <a:ext cx="1928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R. Sawada’s talk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71670" y="71414"/>
            <a:ext cx="4071966" cy="6463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LXe upgrade(2) </a:t>
            </a:r>
            <a:endParaRPr lang="it-I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071546"/>
            <a:ext cx="78581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sz="2800" dirty="0" smtClean="0">
                <a:latin typeface="Arial" pitchFamily="34" charset="0"/>
                <a:cs typeface="Arial" pitchFamily="34" charset="0"/>
              </a:rPr>
              <a:t>Coating the walls with non-reflective paint ?</a:t>
            </a:r>
          </a:p>
          <a:p>
            <a:pPr algn="l"/>
            <a:r>
              <a:rPr lang="it-IT" sz="2800" dirty="0" smtClean="0">
                <a:latin typeface="Arial" pitchFamily="34" charset="0"/>
                <a:cs typeface="Arial" pitchFamily="34" charset="0"/>
              </a:rPr>
              <a:t>(discrepancy data – MC)</a:t>
            </a:r>
          </a:p>
          <a:p>
            <a:pPr algn="l">
              <a:buFont typeface="Arial" pitchFamily="34" charset="0"/>
              <a:buChar char="•"/>
            </a:pPr>
            <a:endParaRPr lang="it-IT" sz="2800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it-IT" sz="2800" dirty="0" smtClean="0">
                <a:latin typeface="Arial" pitchFamily="34" charset="0"/>
                <a:cs typeface="Arial" pitchFamily="34" charset="0"/>
              </a:rPr>
              <a:t>Use of ionization charge ? </a:t>
            </a:r>
            <a:endParaRPr lang="it-IT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357166"/>
            <a:ext cx="4643470" cy="6463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New Drift Chamber ?</a:t>
            </a:r>
            <a:endParaRPr lang="it-IT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571612"/>
            <a:ext cx="45148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42844" y="1643050"/>
            <a:ext cx="4214842" cy="1200329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pPr algn="l"/>
            <a:r>
              <a:rPr lang="it-IT" sz="2400" dirty="0" smtClean="0">
                <a:latin typeface="Arial" pitchFamily="34" charset="0"/>
                <a:cs typeface="Arial" pitchFamily="34" charset="0"/>
              </a:rPr>
              <a:t>Possible new (unique volume) drift chamber with very fast read-out 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357562"/>
            <a:ext cx="3786214" cy="138499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it-IT" sz="2800" dirty="0" smtClean="0">
                <a:latin typeface="Arial" pitchFamily="34" charset="0"/>
                <a:cs typeface="Arial" pitchFamily="34" charset="0"/>
              </a:rPr>
              <a:t>rift chamber for </a:t>
            </a:r>
            <a:r>
              <a:rPr lang="it-IT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RA</a:t>
            </a:r>
            <a:r>
              <a:rPr lang="it-IT" sz="2800" dirty="0" smtClean="0">
                <a:latin typeface="Arial" pitchFamily="34" charset="0"/>
                <a:cs typeface="Arial" pitchFamily="34" charset="0"/>
              </a:rPr>
              <a:t>re decay search with </a:t>
            </a:r>
            <a:r>
              <a:rPr lang="it-IT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it-IT" sz="2800" dirty="0" smtClean="0">
                <a:latin typeface="Arial" pitchFamily="34" charset="0"/>
                <a:cs typeface="Arial" pitchFamily="34" charset="0"/>
              </a:rPr>
              <a:t>igahertz read-</a:t>
            </a:r>
            <a:r>
              <a:rPr lang="it-IT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it-IT" sz="2800" dirty="0" smtClean="0">
                <a:latin typeface="Arial" pitchFamily="34" charset="0"/>
                <a:cs typeface="Arial" pitchFamily="34" charset="0"/>
              </a:rPr>
              <a:t>ut</a:t>
            </a:r>
            <a:endParaRPr lang="it-IT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5000636"/>
            <a:ext cx="35004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000" dirty="0" smtClean="0">
                <a:latin typeface="Arial" pitchFamily="34" charset="0"/>
                <a:cs typeface="Arial" pitchFamily="34" charset="0"/>
              </a:rPr>
              <a:t>Joint INFN-PSI European Research Council Advanced grant request (submitted Feb. 16 2012)</a:t>
            </a:r>
            <a:endParaRPr lang="it-IT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16" y="285728"/>
            <a:ext cx="1928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M. Gassi’s talk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6643734" cy="6463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More unconventional ideas (1)</a:t>
            </a:r>
            <a:endParaRPr lang="it-I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85918" y="1928802"/>
            <a:ext cx="52149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1285860"/>
            <a:ext cx="6643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latin typeface="Arial" pitchFamily="34" charset="0"/>
                <a:cs typeface="Arial" pitchFamily="34" charset="0"/>
              </a:rPr>
              <a:t>New (tracker + TC)  made of thin(100-200 </a:t>
            </a:r>
            <a:r>
              <a:rPr lang="it-IT" sz="2800" dirty="0" smtClean="0">
                <a:latin typeface="Symbol" pitchFamily="18" charset="2"/>
                <a:cs typeface="Arial" pitchFamily="34" charset="0"/>
              </a:rPr>
              <a:t>m</a:t>
            </a:r>
            <a:r>
              <a:rPr lang="it-IT" sz="2800" dirty="0" smtClean="0">
                <a:latin typeface="Arial" pitchFamily="34" charset="0"/>
                <a:cs typeface="Arial" pitchFamily="34" charset="0"/>
              </a:rPr>
              <a:t>m) scintillator foils read by SiPM</a:t>
            </a:r>
            <a:endParaRPr lang="it-IT" sz="2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785786" y="2357430"/>
            <a:ext cx="5334000" cy="4038600"/>
            <a:chOff x="1219200" y="1676400"/>
            <a:chExt cx="5334000" cy="4038600"/>
          </a:xfrm>
        </p:grpSpPr>
        <p:sp>
          <p:nvSpPr>
            <p:cNvPr id="28" name="Trapezoid 27"/>
            <p:cNvSpPr/>
            <p:nvPr/>
          </p:nvSpPr>
          <p:spPr>
            <a:xfrm rot="12587962">
              <a:off x="2327030" y="2735198"/>
              <a:ext cx="2421084" cy="242088"/>
            </a:xfrm>
            <a:prstGeom prst="trapezoid">
              <a:avLst>
                <a:gd name="adj" fmla="val 87559"/>
              </a:avLst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Trapezoid 28"/>
            <p:cNvSpPr/>
            <p:nvPr/>
          </p:nvSpPr>
          <p:spPr>
            <a:xfrm rot="12716767">
              <a:off x="2138218" y="2875879"/>
              <a:ext cx="2344276" cy="400446"/>
            </a:xfrm>
            <a:prstGeom prst="trapezoid">
              <a:avLst>
                <a:gd name="adj" fmla="val 72221"/>
              </a:avLst>
            </a:prstGeom>
            <a:solidFill>
              <a:srgbClr val="4F81BD">
                <a:lumMod val="40000"/>
                <a:lumOff val="6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Trapezoid 29"/>
            <p:cNvSpPr/>
            <p:nvPr/>
          </p:nvSpPr>
          <p:spPr>
            <a:xfrm rot="12836524">
              <a:off x="1892720" y="2982819"/>
              <a:ext cx="2386758" cy="373424"/>
            </a:xfrm>
            <a:prstGeom prst="trapezoid">
              <a:avLst>
                <a:gd name="adj" fmla="val 64034"/>
              </a:avLst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Trapezoid 30"/>
            <p:cNvSpPr/>
            <p:nvPr/>
          </p:nvSpPr>
          <p:spPr>
            <a:xfrm rot="12941805">
              <a:off x="1612233" y="3122201"/>
              <a:ext cx="2345978" cy="613596"/>
            </a:xfrm>
            <a:prstGeom prst="trapezoid">
              <a:avLst>
                <a:gd name="adj" fmla="val 52260"/>
              </a:avLst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648200" y="3352800"/>
              <a:ext cx="1066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,Z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,t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191000" y="3581400"/>
              <a:ext cx="990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,Z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,t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33800" y="3886200"/>
              <a:ext cx="10573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3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,Z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3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,t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3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24200" y="4038600"/>
              <a:ext cx="8402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R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4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,Z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4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,t</a:t>
              </a:r>
              <a:r>
                <a:rPr kumimoji="0" lang="en-US" sz="1800" b="0" i="0" u="none" strike="noStrike" kern="0" cap="none" spc="0" normalizeH="0" baseline="-2500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4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Arc 35"/>
            <p:cNvSpPr/>
            <p:nvPr/>
          </p:nvSpPr>
          <p:spPr>
            <a:xfrm>
              <a:off x="1885337" y="1828800"/>
              <a:ext cx="1315063" cy="1143000"/>
            </a:xfrm>
            <a:prstGeom prst="arc">
              <a:avLst>
                <a:gd name="adj1" fmla="val 11049644"/>
                <a:gd name="adj2" fmla="val 935842"/>
              </a:avLst>
            </a:prstGeom>
            <a:noFill/>
            <a:ln w="571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Arc 36"/>
            <p:cNvSpPr/>
            <p:nvPr/>
          </p:nvSpPr>
          <p:spPr>
            <a:xfrm rot="5400000">
              <a:off x="4762500" y="3924300"/>
              <a:ext cx="1752600" cy="1828800"/>
            </a:xfrm>
            <a:prstGeom prst="arc">
              <a:avLst>
                <a:gd name="adj1" fmla="val 5340730"/>
                <a:gd name="adj2" fmla="val 5338618"/>
              </a:avLst>
            </a:prstGeom>
            <a:noFill/>
            <a:ln w="76200" cap="flat" cmpd="sng" algn="ctr">
              <a:solidFill>
                <a:srgbClr val="F79646">
                  <a:lumMod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6019800" y="4876800"/>
              <a:ext cx="457200" cy="152400"/>
            </a:xfrm>
            <a:prstGeom prst="line">
              <a:avLst/>
            </a:prstGeom>
            <a:noFill/>
            <a:ln w="381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</p:spPr>
        </p:cxnSp>
        <p:cxnSp>
          <p:nvCxnSpPr>
            <p:cNvPr id="39" name="Straight Connector 38"/>
            <p:cNvCxnSpPr/>
            <p:nvPr/>
          </p:nvCxnSpPr>
          <p:spPr>
            <a:xfrm>
              <a:off x="5943600" y="5029200"/>
              <a:ext cx="304800" cy="30480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>
            <a:xfrm>
              <a:off x="5791200" y="5105400"/>
              <a:ext cx="228600" cy="45720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>
            <a:xfrm>
              <a:off x="5638800" y="5181600"/>
              <a:ext cx="1" cy="457200"/>
            </a:xfrm>
            <a:prstGeom prst="line">
              <a:avLst/>
            </a:prstGeom>
            <a:noFill/>
            <a:ln w="3810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42" name="Arc 41"/>
            <p:cNvSpPr/>
            <p:nvPr/>
          </p:nvSpPr>
          <p:spPr>
            <a:xfrm rot="415865">
              <a:off x="5488176" y="4536248"/>
              <a:ext cx="802409" cy="852863"/>
            </a:xfrm>
            <a:prstGeom prst="arc">
              <a:avLst>
                <a:gd name="adj1" fmla="val 11998930"/>
                <a:gd name="adj2" fmla="val 7612194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Arc 42"/>
            <p:cNvSpPr/>
            <p:nvPr/>
          </p:nvSpPr>
          <p:spPr>
            <a:xfrm flipV="1">
              <a:off x="1295400" y="1676400"/>
              <a:ext cx="1905000" cy="1524000"/>
            </a:xfrm>
            <a:prstGeom prst="arc">
              <a:avLst>
                <a:gd name="adj1" fmla="val 16845331"/>
                <a:gd name="adj2" fmla="val 0"/>
              </a:avLst>
            </a:prstGeom>
            <a:noFill/>
            <a:ln w="571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5-Point Star 43"/>
            <p:cNvSpPr/>
            <p:nvPr/>
          </p:nvSpPr>
          <p:spPr>
            <a:xfrm>
              <a:off x="2971800" y="2743200"/>
              <a:ext cx="152400" cy="152400"/>
            </a:xfrm>
            <a:prstGeom prst="star5">
              <a:avLst/>
            </a:prstGeom>
            <a:solidFill>
              <a:srgbClr val="FFFF00"/>
            </a:solidFill>
            <a:ln w="25400" cap="flat" cmpd="sng" algn="ctr">
              <a:solidFill>
                <a:srgbClr val="FFC000"/>
              </a:solidFill>
              <a:prstDash val="solid"/>
            </a:ln>
            <a:effectLst>
              <a:glow rad="228600">
                <a:srgbClr val="C0504D">
                  <a:satMod val="175000"/>
                  <a:alpha val="4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5-Point Star 44"/>
            <p:cNvSpPr/>
            <p:nvPr/>
          </p:nvSpPr>
          <p:spPr>
            <a:xfrm>
              <a:off x="2819400" y="2895600"/>
              <a:ext cx="152400" cy="152400"/>
            </a:xfrm>
            <a:prstGeom prst="star5">
              <a:avLst/>
            </a:prstGeom>
            <a:solidFill>
              <a:srgbClr val="FFFF00"/>
            </a:solidFill>
            <a:ln w="25400" cap="flat" cmpd="sng" algn="ctr">
              <a:solidFill>
                <a:srgbClr val="FFC000"/>
              </a:solidFill>
              <a:prstDash val="solid"/>
            </a:ln>
            <a:effectLst>
              <a:glow rad="228600">
                <a:srgbClr val="C0504D">
                  <a:satMod val="175000"/>
                  <a:alpha val="4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6" name="5-Point Star 45"/>
            <p:cNvSpPr/>
            <p:nvPr/>
          </p:nvSpPr>
          <p:spPr>
            <a:xfrm>
              <a:off x="2438400" y="2971800"/>
              <a:ext cx="304800" cy="304800"/>
            </a:xfrm>
            <a:prstGeom prst="star5">
              <a:avLst/>
            </a:prstGeom>
            <a:solidFill>
              <a:srgbClr val="FFFF00"/>
            </a:solidFill>
            <a:ln w="25400" cap="flat" cmpd="sng" algn="ctr">
              <a:solidFill>
                <a:srgbClr val="A27B00"/>
              </a:solidFill>
              <a:prstDash val="solid"/>
            </a:ln>
            <a:effectLst>
              <a:glow rad="101600">
                <a:srgbClr val="C0504D">
                  <a:satMod val="175000"/>
                  <a:alpha val="4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5-Point Star 46"/>
            <p:cNvSpPr/>
            <p:nvPr/>
          </p:nvSpPr>
          <p:spPr>
            <a:xfrm>
              <a:off x="3124200" y="2590800"/>
              <a:ext cx="152400" cy="152400"/>
            </a:xfrm>
            <a:prstGeom prst="star5">
              <a:avLst/>
            </a:prstGeom>
            <a:solidFill>
              <a:srgbClr val="FFFF00"/>
            </a:solidFill>
            <a:ln w="25400" cap="flat" cmpd="sng" algn="ctr">
              <a:solidFill>
                <a:srgbClr val="FFC000"/>
              </a:solidFill>
              <a:prstDash val="solid"/>
            </a:ln>
            <a:effectLst>
              <a:glow rad="228600">
                <a:srgbClr val="C0504D">
                  <a:satMod val="175000"/>
                  <a:alpha val="40000"/>
                </a:srgbClr>
              </a:glo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1219200" y="1905000"/>
              <a:ext cx="4419600" cy="2895600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dash"/>
              <a:tailEnd type="arrow"/>
            </a:ln>
            <a:effectLst/>
          </p:spPr>
        </p:cxnSp>
      </p:grpSp>
      <p:sp>
        <p:nvSpPr>
          <p:cNvPr id="49" name="TextBox 48"/>
          <p:cNvSpPr txBox="1"/>
          <p:nvPr/>
        </p:nvSpPr>
        <p:spPr>
          <a:xfrm>
            <a:off x="6500826" y="3026631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F. Gatti’s talk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357298"/>
            <a:ext cx="2095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071942"/>
            <a:ext cx="248602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071538" y="357166"/>
            <a:ext cx="7215238" cy="6463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More unconventional ideas (2)</a:t>
            </a:r>
            <a:endParaRPr lang="it-I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1500174"/>
            <a:ext cx="46434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3200" dirty="0" smtClean="0">
                <a:latin typeface="Arial" pitchFamily="34" charset="0"/>
                <a:cs typeface="Arial" pitchFamily="34" charset="0"/>
              </a:rPr>
              <a:t>Silicon vertex tracker (50 </a:t>
            </a:r>
            <a:r>
              <a:rPr lang="it-IT" sz="3200" dirty="0" smtClean="0">
                <a:latin typeface="Symbol" pitchFamily="18" charset="2"/>
                <a:cs typeface="Arial" pitchFamily="34" charset="0"/>
              </a:rPr>
              <a:t>m</a:t>
            </a:r>
            <a:r>
              <a:rPr lang="it-IT" sz="3200" dirty="0" smtClean="0">
                <a:latin typeface="Arial" pitchFamily="34" charset="0"/>
                <a:cs typeface="Arial" pitchFamily="34" charset="0"/>
              </a:rPr>
              <a:t>m) near the target </a:t>
            </a:r>
            <a:endParaRPr lang="it-IT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4209170"/>
            <a:ext cx="4643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3200" dirty="0" smtClean="0">
                <a:latin typeface="Arial" pitchFamily="34" charset="0"/>
                <a:cs typeface="Arial" pitchFamily="34" charset="0"/>
              </a:rPr>
              <a:t>Active target (250 </a:t>
            </a:r>
            <a:r>
              <a:rPr lang="it-IT" sz="3200" dirty="0" smtClean="0">
                <a:latin typeface="Symbol" pitchFamily="18" charset="2"/>
                <a:cs typeface="Arial" pitchFamily="34" charset="0"/>
              </a:rPr>
              <a:t>m</a:t>
            </a:r>
            <a:r>
              <a:rPr lang="it-IT" sz="3200" dirty="0" smtClean="0">
                <a:latin typeface="Arial" pitchFamily="34" charset="0"/>
                <a:cs typeface="Arial" pitchFamily="34" charset="0"/>
              </a:rPr>
              <a:t>m) scintillating fibers read by SiPM </a:t>
            </a:r>
            <a:endParaRPr lang="it-IT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32" y="2526565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Y. Uchiyama’s talk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57422" y="5643578"/>
            <a:ext cx="1928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A. Papa’s talk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14290"/>
            <a:ext cx="67151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Arial" pitchFamily="34" charset="0"/>
                <a:cs typeface="Arial" pitchFamily="34" charset="0"/>
              </a:rPr>
              <a:t>Summary</a:t>
            </a:r>
            <a:r>
              <a:rPr lang="it-IT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it-IT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1357298"/>
            <a:ext cx="80724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sz="2800" dirty="0" smtClean="0">
                <a:latin typeface="Arial" pitchFamily="34" charset="0"/>
                <a:cs typeface="Arial" pitchFamily="34" charset="0"/>
              </a:rPr>
              <a:t>MEG Run 2011 was very satisfactory</a:t>
            </a:r>
          </a:p>
          <a:p>
            <a:pPr algn="l">
              <a:buFont typeface="Arial" pitchFamily="34" charset="0"/>
              <a:buChar char="•"/>
            </a:pPr>
            <a:endParaRPr lang="it-IT" sz="2800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it-IT" sz="2800" dirty="0" smtClean="0">
                <a:latin typeface="Arial" pitchFamily="34" charset="0"/>
                <a:cs typeface="Arial" pitchFamily="34" charset="0"/>
              </a:rPr>
              <a:t> 2012 might be the last year of MEG phase 1</a:t>
            </a:r>
          </a:p>
          <a:p>
            <a:pPr algn="l">
              <a:buFont typeface="Arial" pitchFamily="34" charset="0"/>
              <a:buChar char="•"/>
            </a:pPr>
            <a:endParaRPr lang="it-IT" sz="2800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it-IT" sz="2800" dirty="0" smtClean="0">
                <a:latin typeface="Arial" pitchFamily="34" charset="0"/>
                <a:cs typeface="Arial" pitchFamily="34" charset="0"/>
              </a:rPr>
              <a:t>R&amp;D for an upgraded MEG detector has </a:t>
            </a:r>
            <a:r>
              <a:rPr lang="it-IT" sz="2800" dirty="0" smtClean="0">
                <a:latin typeface="Arial" pitchFamily="34" charset="0"/>
                <a:cs typeface="Arial" pitchFamily="34" charset="0"/>
              </a:rPr>
              <a:t>started</a:t>
            </a:r>
          </a:p>
          <a:p>
            <a:pPr algn="l">
              <a:buFont typeface="Arial" pitchFamily="34" charset="0"/>
              <a:buChar char="•"/>
            </a:pPr>
            <a:endParaRPr lang="it-IT" sz="2800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it-IT" sz="2800" dirty="0" smtClean="0">
                <a:latin typeface="Arial" pitchFamily="34" charset="0"/>
                <a:cs typeface="Arial" pitchFamily="34" charset="0"/>
              </a:rPr>
              <a:t> R&amp;D + construction budget approved in Japan</a:t>
            </a:r>
          </a:p>
          <a:p>
            <a:pPr algn="l"/>
            <a:r>
              <a:rPr lang="it-IT" sz="2800" dirty="0" smtClean="0">
                <a:latin typeface="Arial" pitchFamily="34" charset="0"/>
                <a:cs typeface="Arial" pitchFamily="34" charset="0"/>
              </a:rPr>
              <a:t>   (next three years)</a:t>
            </a:r>
            <a:endParaRPr lang="it-IT" sz="2800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it-IT" sz="2800" dirty="0" smtClean="0">
                <a:latin typeface="Arial" pitchFamily="34" charset="0"/>
                <a:cs typeface="Arial" pitchFamily="34" charset="0"/>
              </a:rPr>
              <a:t> Scientific approval in Italy</a:t>
            </a:r>
            <a:endParaRPr lang="it-IT" sz="2800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endParaRPr lang="it-IT" sz="2800" dirty="0" smtClean="0">
              <a:latin typeface="Arial" pitchFamily="34" charset="0"/>
              <a:cs typeface="Arial" pitchFamily="34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it-IT" sz="2800" dirty="0" smtClean="0">
                <a:latin typeface="Arial" pitchFamily="34" charset="0"/>
                <a:cs typeface="Arial" pitchFamily="34" charset="0"/>
              </a:rPr>
              <a:t>A proposal will be produced to be presented to    </a:t>
            </a:r>
          </a:p>
          <a:p>
            <a:pPr algn="l"/>
            <a:r>
              <a:rPr lang="it-IT" sz="2800" dirty="0" smtClean="0">
                <a:latin typeface="Arial" pitchFamily="34" charset="0"/>
                <a:cs typeface="Arial" pitchFamily="34" charset="0"/>
              </a:rPr>
              <a:t> BVR and to the other financing committes</a:t>
            </a:r>
            <a:endParaRPr lang="it-IT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357298"/>
            <a:ext cx="3857652" cy="34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85860"/>
            <a:ext cx="3783951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214414" y="928670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600" dirty="0" smtClean="0">
                <a:latin typeface="Arial" pitchFamily="34" charset="0"/>
                <a:cs typeface="Arial" pitchFamily="34" charset="0"/>
              </a:rPr>
              <a:t>2009</a:t>
            </a:r>
            <a:endParaRPr lang="it-IT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928670"/>
            <a:ext cx="30718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1600" dirty="0" smtClean="0">
                <a:latin typeface="Arial" pitchFamily="34" charset="0"/>
                <a:cs typeface="Arial" pitchFamily="34" charset="0"/>
              </a:rPr>
              <a:t>2010: twice the satistics of 2009</a:t>
            </a:r>
            <a:endParaRPr lang="it-IT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072074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>
                <a:latin typeface="Arial" pitchFamily="34" charset="0"/>
                <a:cs typeface="Arial" pitchFamily="34" charset="0"/>
              </a:rPr>
              <a:t>The other 2 variables are not shown here</a:t>
            </a:r>
            <a:endParaRPr lang="it-IT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16438" r="17809" b="9694"/>
          <a:stretch>
            <a:fillRect/>
          </a:stretch>
        </p:blipFill>
        <p:spPr bwMode="auto">
          <a:xfrm>
            <a:off x="4572000" y="928688"/>
            <a:ext cx="4000500" cy="42148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 l="13657" r="5946"/>
          <a:stretch>
            <a:fillRect/>
          </a:stretch>
        </p:blipFill>
        <p:spPr bwMode="auto">
          <a:xfrm>
            <a:off x="214313" y="925513"/>
            <a:ext cx="4357687" cy="414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57224" y="5357826"/>
            <a:ext cx="7358114" cy="461665"/>
          </a:xfrm>
          <a:prstGeom prst="rect">
            <a:avLst/>
          </a:prstGeom>
          <a:solidFill>
            <a:srgbClr val="CCECFF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Consistent analysis for the 2 data taking periods 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436" y="357166"/>
            <a:ext cx="8377418" cy="6215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Animated Gif Arrows (64)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5072074"/>
            <a:ext cx="571500" cy="190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/>
          <a:srcRect b="13325"/>
          <a:stretch>
            <a:fillRect/>
          </a:stretch>
        </p:blipFill>
        <p:spPr bwMode="auto">
          <a:xfrm>
            <a:off x="271463" y="1481138"/>
            <a:ext cx="8601075" cy="337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00034" y="214290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dirty="0" smtClean="0">
                <a:latin typeface="Arial" pitchFamily="34" charset="0"/>
                <a:cs typeface="Arial" pitchFamily="34" charset="0"/>
              </a:rPr>
              <a:t>2011 quasi full year of data taking</a:t>
            </a:r>
            <a:endParaRPr lang="it-IT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5000636"/>
            <a:ext cx="52864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Problems with the cryo-plant at the end of november</a:t>
            </a:r>
            <a:endParaRPr lang="it-IT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143240" y="5286388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P.R. Kettle’s talk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00372"/>
            <a:ext cx="834668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6000769"/>
            <a:ext cx="6180539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57158" y="928670"/>
            <a:ext cx="8143932" cy="2031325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sz="1800" dirty="0" smtClean="0">
                <a:latin typeface="Arial" pitchFamily="34" charset="0"/>
                <a:cs typeface="Arial" pitchFamily="34" charset="0"/>
              </a:rPr>
              <a:t> New optical survey method (corner cube reflectors on the chambers + support system)</a:t>
            </a:r>
          </a:p>
          <a:p>
            <a:pPr algn="l">
              <a:buFont typeface="Arial" pitchFamily="34" charset="0"/>
              <a:buChar char="•"/>
            </a:pPr>
            <a:r>
              <a:rPr lang="it-IT" sz="1800" dirty="0" smtClean="0">
                <a:latin typeface="Arial" pitchFamily="34" charset="0"/>
                <a:cs typeface="Arial" pitchFamily="34" charset="0"/>
              </a:rPr>
              <a:t> Cross check with CR alignement (millipede software which worked quite well for 2010 alignement)</a:t>
            </a:r>
          </a:p>
          <a:p>
            <a:pPr algn="l">
              <a:buFont typeface="Arial" pitchFamily="34" charset="0"/>
              <a:buChar char="•"/>
            </a:pPr>
            <a:r>
              <a:rPr lang="it-IT" sz="1800" dirty="0" smtClean="0">
                <a:latin typeface="Arial" pitchFamily="34" charset="0"/>
                <a:cs typeface="Arial" pitchFamily="34" charset="0"/>
              </a:rPr>
              <a:t> Global DC-B-field misalignement?</a:t>
            </a:r>
          </a:p>
          <a:p>
            <a:pPr algn="l">
              <a:buFont typeface="Arial" pitchFamily="34" charset="0"/>
              <a:buChar char="•"/>
            </a:pPr>
            <a:r>
              <a:rPr lang="it-IT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it-IT" sz="1800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Preliminary evaluation of resolutions: comparable with 2010</a:t>
            </a:r>
          </a:p>
          <a:p>
            <a:r>
              <a:rPr lang="it-IT" sz="1800" dirty="0" smtClean="0"/>
              <a:t> </a:t>
            </a:r>
            <a:endParaRPr lang="it-IT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428860" y="285728"/>
            <a:ext cx="4000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latin typeface="Arial" pitchFamily="34" charset="0"/>
                <a:cs typeface="Arial" pitchFamily="34" charset="0"/>
              </a:rPr>
              <a:t>2011 run  </a:t>
            </a:r>
            <a:r>
              <a:rPr lang="it-IT" sz="2800" b="1" dirty="0" smtClean="0">
                <a:latin typeface="Arial" pitchFamily="34" charset="0"/>
                <a:cs typeface="Arial" pitchFamily="34" charset="0"/>
              </a:rPr>
              <a:t>DC</a:t>
            </a:r>
            <a:endParaRPr lang="it-IT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142852"/>
            <a:ext cx="2643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M. Hildebrandt’s talk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1574" y="3143248"/>
            <a:ext cx="6882426" cy="32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4019" y="0"/>
            <a:ext cx="7189982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4282" y="357166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latin typeface="Arial" pitchFamily="34" charset="0"/>
                <a:cs typeface="Arial" pitchFamily="34" charset="0"/>
              </a:rPr>
              <a:t>TC</a:t>
            </a:r>
            <a:endParaRPr lang="it-IT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06" y="3058539"/>
            <a:ext cx="1857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latin typeface="Arial" pitchFamily="34" charset="0"/>
                <a:cs typeface="Arial" pitchFamily="34" charset="0"/>
              </a:rPr>
              <a:t>LXe</a:t>
            </a:r>
            <a:endParaRPr lang="it-IT" sz="3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29066"/>
            <a:ext cx="3857620" cy="78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955" y="4929198"/>
            <a:ext cx="34194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0" y="954929"/>
            <a:ext cx="22145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M. De Gerone’s talk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2" y="3538839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Arial" pitchFamily="34" charset="0"/>
                <a:cs typeface="Arial" pitchFamily="34" charset="0"/>
              </a:rPr>
              <a:t>T. Iwamoto’s talk</a:t>
            </a:r>
            <a:endParaRPr lang="it-IT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00034" y="714356"/>
            <a:ext cx="8001056" cy="5016758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algn="l"/>
            <a:endParaRPr lang="it-IT" sz="20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it-IT" sz="2000" dirty="0" smtClean="0">
                <a:latin typeface="Arial" pitchFamily="34" charset="0"/>
                <a:cs typeface="Arial" pitchFamily="34" charset="0"/>
              </a:rPr>
              <a:t>Calibrations already at a good level ! Ootani’s talk</a:t>
            </a:r>
          </a:p>
          <a:p>
            <a:pPr algn="l"/>
            <a:endParaRPr lang="it-IT" sz="20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it-IT" sz="2000" dirty="0" smtClean="0">
                <a:latin typeface="Arial" pitchFamily="34" charset="0"/>
                <a:cs typeface="Arial" pitchFamily="34" charset="0"/>
              </a:rPr>
              <a:t>2011 + 2012 data analysis together ?</a:t>
            </a:r>
          </a:p>
          <a:p>
            <a:pPr algn="l"/>
            <a:endParaRPr lang="it-IT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it-IT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Measurement of RMD branching ratio and decay parameters (talk by Uchiyama); paper together with muon polarization measurement</a:t>
            </a:r>
          </a:p>
          <a:p>
            <a:pPr marL="457200" indent="-457200" algn="l">
              <a:buFont typeface="+mj-lt"/>
              <a:buAutoNum type="arabicPeriod"/>
            </a:pPr>
            <a:endParaRPr lang="it-IT" sz="20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it-IT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Paper with technical details of the apparatus</a:t>
            </a:r>
          </a:p>
          <a:p>
            <a:pPr algn="l"/>
            <a:endParaRPr lang="it-IT" sz="2000" dirty="0" smtClean="0">
              <a:latin typeface="Arial" pitchFamily="34" charset="0"/>
              <a:cs typeface="Arial" pitchFamily="34" charset="0"/>
            </a:endParaRPr>
          </a:p>
          <a:p>
            <a:pPr algn="l"/>
            <a:endParaRPr lang="it-IT" sz="2000" dirty="0" smtClean="0">
              <a:latin typeface="Arial" pitchFamily="34" charset="0"/>
              <a:cs typeface="Arial" pitchFamily="34" charset="0"/>
            </a:endParaRPr>
          </a:p>
          <a:p>
            <a:pPr algn="l"/>
            <a:r>
              <a:rPr lang="it-IT" sz="2000" dirty="0" smtClean="0">
                <a:latin typeface="Arial" pitchFamily="34" charset="0"/>
                <a:cs typeface="Arial" pitchFamily="34" charset="0"/>
              </a:rPr>
              <a:t>		Exotic physics searches</a:t>
            </a:r>
          </a:p>
          <a:p>
            <a:pPr algn="l"/>
            <a:r>
              <a:rPr lang="it-IT" sz="2000" dirty="0" smtClean="0">
                <a:latin typeface="Arial" pitchFamily="34" charset="0"/>
                <a:cs typeface="Arial" pitchFamily="34" charset="0"/>
              </a:rPr>
              <a:t>✤ Search for muon decay mediated by very light pseudo scalar </a:t>
            </a:r>
          </a:p>
          <a:p>
            <a:pPr algn="l"/>
            <a:r>
              <a:rPr lang="it-IT" sz="2000" dirty="0" smtClean="0">
                <a:latin typeface="Arial" pitchFamily="34" charset="0"/>
                <a:cs typeface="Arial" pitchFamily="34" charset="0"/>
              </a:rPr>
              <a:t>     particle</a:t>
            </a:r>
          </a:p>
          <a:p>
            <a:pPr algn="l"/>
            <a:r>
              <a:rPr lang="it-IT" sz="2000" dirty="0" smtClean="0">
                <a:latin typeface="Arial" pitchFamily="34" charset="0"/>
                <a:cs typeface="Arial" pitchFamily="34" charset="0"/>
              </a:rPr>
              <a:t>✤ Search for muon decay with massless Majoron </a:t>
            </a:r>
            <a:r>
              <a:rPr lang="it-IT" sz="2000" dirty="0" smtClean="0">
                <a:latin typeface="Symbol" pitchFamily="18" charset="2"/>
                <a:cs typeface="Arial" pitchFamily="34" charset="0"/>
              </a:rPr>
              <a:t>(m</a:t>
            </a:r>
            <a:r>
              <a:rPr lang="it-IT" sz="2000" dirty="0" smtClean="0">
                <a:latin typeface="Arial" pitchFamily="34" charset="0"/>
                <a:cs typeface="Arial" pitchFamily="34" charset="0"/>
                <a:sym typeface="Symbol"/>
              </a:rPr>
              <a:t></a:t>
            </a:r>
            <a:r>
              <a:rPr lang="it-IT" sz="2000" dirty="0" smtClean="0">
                <a:latin typeface="Arial" pitchFamily="34" charset="0"/>
                <a:cs typeface="Arial" pitchFamily="34" charset="0"/>
              </a:rPr>
              <a:t>eJ)</a:t>
            </a:r>
            <a:endParaRPr lang="it-IT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7166"/>
            <a:ext cx="5981722" cy="6011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5-Point Star 3"/>
          <p:cNvSpPr/>
          <p:nvPr/>
        </p:nvSpPr>
        <p:spPr bwMode="auto">
          <a:xfrm>
            <a:off x="5415608" y="4857760"/>
            <a:ext cx="214314" cy="214314"/>
          </a:xfrm>
          <a:prstGeom prst="star5">
            <a:avLst/>
          </a:prstGeom>
          <a:solidFill>
            <a:srgbClr val="FFC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it-IT" sz="44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AULTFONTSIZE" val="10"/>
</p:tagLst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4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11166</TotalTime>
  <Words>438</Words>
  <Application>Microsoft PowerPoint</Application>
  <PresentationFormat>On-screen Show (4:3)</PresentationFormat>
  <Paragraphs>82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標準デザイン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meg vs me </vt:lpstr>
      <vt:lpstr>Slide 11</vt:lpstr>
      <vt:lpstr>Slide 12</vt:lpstr>
      <vt:lpstr>Slide 13</vt:lpstr>
      <vt:lpstr>Slide 14</vt:lpstr>
      <vt:lpstr>Slide 15</vt:lpstr>
      <vt:lpstr>Slide 16</vt:lpstr>
    </vt:vector>
  </TitlesOfParts>
  <Company>ICEPP，Univ. of Tokyo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Satoshi Mihara</dc:creator>
  <cp:lastModifiedBy>Alessandro Baldini</cp:lastModifiedBy>
  <cp:revision>362</cp:revision>
  <dcterms:created xsi:type="dcterms:W3CDTF">2002-07-08T23:35:49Z</dcterms:created>
  <dcterms:modified xsi:type="dcterms:W3CDTF">2012-02-21T08:18:12Z</dcterms:modified>
</cp:coreProperties>
</file>