
<file path=[Content_Types].xml><?xml version="1.0" encoding="utf-8"?>
<Types xmlns="http://schemas.openxmlformats.org/package/2006/content-types">
  <Default Extension="gif" ContentType="image/gi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58" r:id="rId4"/>
    <p:sldId id="259" r:id="rId5"/>
    <p:sldId id="260" r:id="rId6"/>
    <p:sldId id="269" r:id="rId7"/>
    <p:sldId id="265" r:id="rId8"/>
    <p:sldId id="270" r:id="rId9"/>
    <p:sldId id="267" r:id="rId10"/>
    <p:sldId id="277" r:id="rId11"/>
    <p:sldId id="271" r:id="rId12"/>
    <p:sldId id="275" r:id="rId13"/>
    <p:sldId id="272" r:id="rId14"/>
    <p:sldId id="273" r:id="rId15"/>
    <p:sldId id="274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98A2F"/>
    <a:srgbClr val="EC7320"/>
    <a:srgbClr val="DA6414"/>
    <a:srgbClr val="F2A36E"/>
    <a:srgbClr val="249934"/>
    <a:srgbClr val="EA660D"/>
    <a:srgbClr val="0E2689"/>
    <a:srgbClr val="152F9F"/>
    <a:srgbClr val="3558E4"/>
    <a:srgbClr val="7A262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19" autoAdjust="0"/>
    <p:restoredTop sz="88367" autoAdjust="0"/>
  </p:normalViewPr>
  <p:slideViewPr>
    <p:cSldViewPr snapToGrid="0">
      <p:cViewPr>
        <p:scale>
          <a:sx n="100" d="100"/>
          <a:sy n="100" d="100"/>
        </p:scale>
        <p:origin x="123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F5D9E4D-246D-49DA-AEAA-BD72DFDBC308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7053519-5EA4-4D59-9C20-B42E9F2212C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78685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pt-BR" b="0" i="0" dirty="0">
                <a:effectLst/>
                <a:latin typeface="Arial" panose="020B0604020202020204" pitchFamily="34" charset="0"/>
              </a:rPr>
              <a:t>Cu5−x Znx V2O10(CsCl)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57053519-5EA4-4D59-9C20-B42E9F2212CC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06710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AFA3F-F81B-81E7-1B13-DF312AD880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FE3099A-D3A8-6555-0C48-74FD401B667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030B57-D7F8-1315-B018-CD995E61DAA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DE676A3-A349-44C0-C39B-3FC97CB49BA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9A062E5-E1DC-9B07-6F82-7DAE5A63EF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34972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B914D6-8D3E-093C-447D-65C856E67C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A8382363-34F5-9987-DD0F-91D5266A07CB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C230EAD-F6E0-E78E-AE34-093B89C1862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132C84A-CA6E-7C3F-8ADA-1E4900D59E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5081918-605D-09E6-1964-C4CDC6130E4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31131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39E77487-6807-2C37-6F39-C2CF6465FB8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BA40BAC-4DC8-60C4-AC8B-827C796EBC0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10DBFD8-A9AD-06DA-8251-B62D6B7CA8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21B3122-7365-D269-DA22-EA8197AAED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E6FFE0-DDBD-3BB5-466E-651D378918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767370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73CC1AB-C67F-030A-F842-A94CAC5568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EFC40A-E180-FD2B-80D1-C10AD7F0A4B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619C29-1FAA-CD0F-2E41-3B75534542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00AE106-1DA0-32D2-0433-B247B3C9E5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843469-ADAB-8A06-2B36-1D568176482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68824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05B2A2-1D66-A26E-DBC5-87F3C25D62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E93A41-581E-7FFC-81FC-282FA83B7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955C78-997E-0A90-0AE5-1D263E8B55A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4D3D519-913F-8BCF-D123-EC118959A5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24065AF-F498-4265-2CD0-BCFBFE13BE2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1907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8DD8D0-B234-7915-46D6-8E7362C47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B408510-51BE-3A77-8593-54B1666EEF1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7365A53-484B-EAD0-3730-307013DAA3C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C996BB3-AF7F-D959-56A6-F8343FF5FCF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FDCD4B-A8A3-BEC3-1FDD-98D8C1FC95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17BAC7-462D-F423-B3E5-0A011A3EB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97223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B8A4F5-D348-9A6B-93C0-72F807C5267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8C7BC4-0F9C-2596-5080-610B2E8A7B7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D3856B3-A4DD-4D14-A003-1F2347B1160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5DAB9DB-0202-C235-8299-AE841051ABAB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07236D3-1B01-E721-C28C-57CF9A9D73B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024E4B8-601E-2FBE-5FB8-57525B0616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6FD1269B-655B-F61C-FB09-87B55D3B88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D8E49638-7FED-46BF-DA2E-D942ED86AE5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73986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70D51B-5614-9AA9-99B0-21D2C1A605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15A71F6-34D5-D0A2-A31C-D21DE5E291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84BED0D-B4DD-A023-D9DD-1281220E74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7905A5C-51D4-DC5B-867E-C838B4EA469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01982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A5AD168-39C0-6345-0144-438060E7ED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A6B0FAA-5D83-3611-77CC-1877BE6B7C9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474C48B-1637-1BE9-19B5-226D1513DA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818107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5D33E1-557B-F671-29C1-1FE72E576E4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5A1B1BE-E0F6-FF9F-14A6-DCB0203A70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C58D90A-B3F2-3C06-36A6-E988AA88BD10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89D1FC1-05CA-9918-45F7-C1C10E9146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58EA0E9-A824-7A62-4148-6BD0A7D1D9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442CE99-4027-32F6-1C37-0068066792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747646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E1AE85-8A81-0B63-F8C6-81BCE2B834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86E2F0-04DC-2318-1965-8BEA01FD9C94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0EBBF43-E907-EC1E-6722-0A2CE2479AC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192DB35-FA9D-E0D3-F4BB-C4E3868981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1F205E22-0797-A502-3839-39CD053358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E30D9CD-A0EB-A48A-1A35-90696F49F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33095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A039092A-61BC-6C61-46BC-BE895C82C6E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4842719-395D-4ABA-F7DC-0DF3235297D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D3DC58-DA40-13C8-0584-17A8BA3D935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21383D4-1036-41E2-BE0C-3F74F08AEA54}" type="datetimeFigureOut">
              <a:rPr lang="en-US" smtClean="0"/>
              <a:t>7/30/2024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8466F67-BFBA-20CD-E9D8-D294F420111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EB8004E-8FAD-2BDD-33B8-8F9D4886389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20134D-9FFF-4A79-8BD1-FC20832FE4C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1344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gif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gif"/><Relationship Id="rId4" Type="http://schemas.openxmlformats.org/officeDocument/2006/relationships/image" Target="../media/image14.gif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png"/><Relationship Id="rId4" Type="http://schemas.openxmlformats.org/officeDocument/2006/relationships/image" Target="../media/image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BA039A8-CC16-3A2C-A2BD-98EC7D9CCF3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682223"/>
            <a:ext cx="9144000" cy="2387600"/>
          </a:xfrm>
        </p:spPr>
        <p:txBody>
          <a:bodyPr>
            <a:normAutofit/>
          </a:bodyPr>
          <a:lstStyle/>
          <a:p>
            <a:r>
              <a:rPr lang="en-US" sz="6600" dirty="0">
                <a:latin typeface="Franklin Gothic Heavy" panose="020B0903020102020204" pitchFamily="34" charset="0"/>
              </a:rPr>
              <a:t>Kagome frustrated </a:t>
            </a:r>
            <a:r>
              <a:rPr lang="en-US" sz="6600" dirty="0" err="1">
                <a:latin typeface="Franklin Gothic Heavy" panose="020B0903020102020204" pitchFamily="34" charset="0"/>
              </a:rPr>
              <a:t>antiferromagnetism</a:t>
            </a:r>
            <a:endParaRPr lang="en-US" sz="6600" dirty="0">
              <a:latin typeface="Franklin Gothic Heavy" panose="020B090302010202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3BE47D64-7374-08F3-477D-F52DA372293C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257750"/>
            <a:ext cx="9144000" cy="1122364"/>
          </a:xfrm>
        </p:spPr>
        <p:txBody>
          <a:bodyPr/>
          <a:lstStyle/>
          <a:p>
            <a:r>
              <a:rPr lang="en-US" dirty="0"/>
              <a:t>Lara Suárez García</a:t>
            </a:r>
          </a:p>
          <a:p>
            <a:r>
              <a:rPr lang="en-US" sz="2000" dirty="0"/>
              <a:t>31</a:t>
            </a:r>
            <a:r>
              <a:rPr lang="en-US" sz="2000" baseline="30000" dirty="0"/>
              <a:t>st</a:t>
            </a:r>
            <a:r>
              <a:rPr lang="en-US" sz="2000" dirty="0"/>
              <a:t> July 2024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73A6633C-3B7F-41F7-839F-54C6BFDBFADA}"/>
              </a:ext>
            </a:extLst>
          </p:cNvPr>
          <p:cNvSpPr/>
          <p:nvPr/>
        </p:nvSpPr>
        <p:spPr>
          <a:xfrm>
            <a:off x="0" y="5978768"/>
            <a:ext cx="12192000" cy="879231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							Laboratory for Neutron and Muon Instrumentation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F3558F1-1461-9217-DB19-31E200002D5A}"/>
              </a:ext>
            </a:extLst>
          </p:cNvPr>
          <p:cNvGrpSpPr/>
          <p:nvPr/>
        </p:nvGrpSpPr>
        <p:grpSpPr>
          <a:xfrm>
            <a:off x="-655292" y="-27779"/>
            <a:ext cx="13231809" cy="1550363"/>
            <a:chOff x="0" y="-17776"/>
            <a:chExt cx="12198548" cy="1367074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07916A55-7DA5-572A-B125-3F13779B88AD}"/>
                </a:ext>
              </a:extLst>
            </p:cNvPr>
            <p:cNvSpPr/>
            <p:nvPr/>
          </p:nvSpPr>
          <p:spPr>
            <a:xfrm>
              <a:off x="0" y="0"/>
              <a:ext cx="12192000" cy="134929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8194" name="Picture 2">
              <a:extLst>
                <a:ext uri="{FF2B5EF4-FFF2-40B4-BE49-F238E27FC236}">
                  <a16:creationId xmlns:a16="http://schemas.microsoft.com/office/drawing/2014/main" id="{390C236A-8CEA-22B4-F924-B2B4246F840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/>
            <a:stretch/>
          </p:blipFill>
          <p:spPr bwMode="auto">
            <a:xfrm>
              <a:off x="0" y="-12432"/>
              <a:ext cx="2475571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7592D3D9-959C-F478-090B-DB48E6C73D1D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06" t="34997"/>
            <a:stretch/>
          </p:blipFill>
          <p:spPr bwMode="auto">
            <a:xfrm>
              <a:off x="2469024" y="-12432"/>
              <a:ext cx="1987746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C237E22F-DB19-5E09-41B0-B590790E0905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17" t="34997"/>
            <a:stretch/>
          </p:blipFill>
          <p:spPr bwMode="auto">
            <a:xfrm>
              <a:off x="3924862" y="-12433"/>
              <a:ext cx="2513110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C76C40AE-D6C6-B7EB-4210-128222269624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/>
            <a:stretch/>
          </p:blipFill>
          <p:spPr bwMode="auto">
            <a:xfrm>
              <a:off x="5947317" y="-17055"/>
              <a:ext cx="2475571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3DB1C234-4834-233B-8D08-5BE7DE9DD252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/>
            <a:stretch/>
          </p:blipFill>
          <p:spPr bwMode="auto">
            <a:xfrm>
              <a:off x="7938781" y="-17776"/>
              <a:ext cx="2475571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82497C62-FC49-F103-23AE-6289CEBF203C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 r="7958"/>
            <a:stretch/>
          </p:blipFill>
          <p:spPr bwMode="auto">
            <a:xfrm>
              <a:off x="9919982" y="-17776"/>
              <a:ext cx="2278566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pic>
        <p:nvPicPr>
          <p:cNvPr id="18" name="Picture 17" descr="A black and white logo&#10;&#10;Description automatically generated">
            <a:extLst>
              <a:ext uri="{FF2B5EF4-FFF2-40B4-BE49-F238E27FC236}">
                <a16:creationId xmlns:a16="http://schemas.microsoft.com/office/drawing/2014/main" id="{38179089-1EAD-4A67-CD5D-C8F1BD2B542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372" y="5915885"/>
            <a:ext cx="3221648" cy="10049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37191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10D2A949-A711-4D53-D678-DDB8EBC6BF61}"/>
              </a:ext>
            </a:extLst>
          </p:cNvPr>
          <p:cNvSpPr/>
          <p:nvPr/>
        </p:nvSpPr>
        <p:spPr>
          <a:xfrm>
            <a:off x="0" y="-1"/>
            <a:ext cx="12192000" cy="138269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3" name="Title 11">
            <a:extLst>
              <a:ext uri="{FF2B5EF4-FFF2-40B4-BE49-F238E27FC236}">
                <a16:creationId xmlns:a16="http://schemas.microsoft.com/office/drawing/2014/main" id="{4B0D610E-F8EE-8615-0E6D-0FAF754A7DD7}"/>
              </a:ext>
            </a:extLst>
          </p:cNvPr>
          <p:cNvSpPr txBox="1">
            <a:spLocks/>
          </p:cNvSpPr>
          <p:nvPr/>
        </p:nvSpPr>
        <p:spPr>
          <a:xfrm>
            <a:off x="1524000" y="1736317"/>
            <a:ext cx="9144000" cy="335955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sz="6000">
                <a:latin typeface="+mn-lt"/>
              </a:rPr>
              <a:t>Thank you for your attention</a:t>
            </a:r>
            <a:endParaRPr lang="en-US" sz="6000" dirty="0">
              <a:latin typeface="+mn-lt"/>
            </a:endParaRPr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888B8B79-CD79-3E96-2A9A-93A82BDBC42E}"/>
              </a:ext>
            </a:extLst>
          </p:cNvPr>
          <p:cNvGrpSpPr/>
          <p:nvPr/>
        </p:nvGrpSpPr>
        <p:grpSpPr>
          <a:xfrm>
            <a:off x="-420521" y="5307637"/>
            <a:ext cx="13231809" cy="1550363"/>
            <a:chOff x="0" y="-17776"/>
            <a:chExt cx="12198548" cy="1367074"/>
          </a:xfrm>
        </p:grpSpPr>
        <p:sp>
          <p:nvSpPr>
            <p:cNvPr id="5" name="Rectangle 4">
              <a:extLst>
                <a:ext uri="{FF2B5EF4-FFF2-40B4-BE49-F238E27FC236}">
                  <a16:creationId xmlns:a16="http://schemas.microsoft.com/office/drawing/2014/main" id="{EF63039A-C32A-DBDE-A2E0-09B5A8394DB8}"/>
                </a:ext>
              </a:extLst>
            </p:cNvPr>
            <p:cNvSpPr/>
            <p:nvPr/>
          </p:nvSpPr>
          <p:spPr>
            <a:xfrm>
              <a:off x="0" y="0"/>
              <a:ext cx="12192000" cy="1349298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6" name="Picture 2">
              <a:extLst>
                <a:ext uri="{FF2B5EF4-FFF2-40B4-BE49-F238E27FC236}">
                  <a16:creationId xmlns:a16="http://schemas.microsoft.com/office/drawing/2014/main" id="{5C69E754-3210-E148-97E8-09D9465F32CF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/>
            <a:stretch/>
          </p:blipFill>
          <p:spPr bwMode="auto">
            <a:xfrm>
              <a:off x="0" y="-12432"/>
              <a:ext cx="2475571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7" name="Picture 2">
              <a:extLst>
                <a:ext uri="{FF2B5EF4-FFF2-40B4-BE49-F238E27FC236}">
                  <a16:creationId xmlns:a16="http://schemas.microsoft.com/office/drawing/2014/main" id="{E6923B92-E58C-D5AE-EC8F-3C0CB96ADABA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06" t="34997"/>
            <a:stretch/>
          </p:blipFill>
          <p:spPr bwMode="auto">
            <a:xfrm>
              <a:off x="2469024" y="-12432"/>
              <a:ext cx="1987746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8" name="Picture 2">
              <a:extLst>
                <a:ext uri="{FF2B5EF4-FFF2-40B4-BE49-F238E27FC236}">
                  <a16:creationId xmlns:a16="http://schemas.microsoft.com/office/drawing/2014/main" id="{E470352E-618D-793A-7B20-C67FD52AC476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-1517" t="34997"/>
            <a:stretch/>
          </p:blipFill>
          <p:spPr bwMode="auto">
            <a:xfrm>
              <a:off x="3924862" y="-12433"/>
              <a:ext cx="2513110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2">
              <a:extLst>
                <a:ext uri="{FF2B5EF4-FFF2-40B4-BE49-F238E27FC236}">
                  <a16:creationId xmlns:a16="http://schemas.microsoft.com/office/drawing/2014/main" id="{14209B4A-6400-108D-ABA9-E8BC0F58C870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/>
            <a:stretch/>
          </p:blipFill>
          <p:spPr bwMode="auto">
            <a:xfrm>
              <a:off x="5947317" y="-17055"/>
              <a:ext cx="2475571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0" name="Picture 2">
              <a:extLst>
                <a:ext uri="{FF2B5EF4-FFF2-40B4-BE49-F238E27FC236}">
                  <a16:creationId xmlns:a16="http://schemas.microsoft.com/office/drawing/2014/main" id="{CA6BD26F-DA04-BC6F-8102-BC49B495949E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/>
            <a:stretch/>
          </p:blipFill>
          <p:spPr bwMode="auto">
            <a:xfrm>
              <a:off x="7938781" y="-17776"/>
              <a:ext cx="2475571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11" name="Picture 2">
              <a:extLst>
                <a:ext uri="{FF2B5EF4-FFF2-40B4-BE49-F238E27FC236}">
                  <a16:creationId xmlns:a16="http://schemas.microsoft.com/office/drawing/2014/main" id="{4C6987DE-1266-7840-14F7-20EF55B2F6B3}"/>
                </a:ext>
              </a:extLst>
            </p:cNvPr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4997" r="7958"/>
            <a:stretch/>
          </p:blipFill>
          <p:spPr bwMode="auto">
            <a:xfrm>
              <a:off x="9919982" y="-17776"/>
              <a:ext cx="2278566" cy="1349298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71405864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78A2A1-1297-8A38-4654-CCA55322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428F9-175B-34E8-BD1A-B6C6CFF62574}"/>
              </a:ext>
            </a:extLst>
          </p:cNvPr>
          <p:cNvSpPr txBox="1"/>
          <p:nvPr/>
        </p:nvSpPr>
        <p:spPr>
          <a:xfrm>
            <a:off x="673100" y="1282700"/>
            <a:ext cx="288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4FC2DC63-47C2-F0F8-8BBA-B38CC83DC618}"/>
              </a:ext>
            </a:extLst>
          </p:cNvPr>
          <p:cNvGrpSpPr/>
          <p:nvPr/>
        </p:nvGrpSpPr>
        <p:grpSpPr>
          <a:xfrm>
            <a:off x="6208006" y="2608263"/>
            <a:ext cx="5732525" cy="3325256"/>
            <a:chOff x="6274682" y="2427843"/>
            <a:chExt cx="5334000" cy="3486149"/>
          </a:xfrm>
        </p:grpSpPr>
        <p:sp>
          <p:nvSpPr>
            <p:cNvPr id="3" name="Rectangle: Rounded Corners 2">
              <a:extLst>
                <a:ext uri="{FF2B5EF4-FFF2-40B4-BE49-F238E27FC236}">
                  <a16:creationId xmlns:a16="http://schemas.microsoft.com/office/drawing/2014/main" id="{D971CF83-B6A8-D01D-0CE0-7E59036A1DCB}"/>
                </a:ext>
              </a:extLst>
            </p:cNvPr>
            <p:cNvSpPr/>
            <p:nvPr/>
          </p:nvSpPr>
          <p:spPr>
            <a:xfrm>
              <a:off x="6274682" y="2427843"/>
              <a:ext cx="5334000" cy="3486149"/>
            </a:xfrm>
            <a:prstGeom prst="roundRect">
              <a:avLst>
                <a:gd name="adj" fmla="val 5318"/>
              </a:avLst>
            </a:prstGeom>
            <a:solidFill>
              <a:schemeClr val="bg2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" name="TextBox 4">
              <a:extLst>
                <a:ext uri="{FF2B5EF4-FFF2-40B4-BE49-F238E27FC236}">
                  <a16:creationId xmlns:a16="http://schemas.microsoft.com/office/drawing/2014/main" id="{2809870B-32FC-5A95-C3E0-4A72BC8597F4}"/>
                </a:ext>
              </a:extLst>
            </p:cNvPr>
            <p:cNvSpPr txBox="1"/>
            <p:nvPr/>
          </p:nvSpPr>
          <p:spPr>
            <a:xfrm>
              <a:off x="6532922" y="2634392"/>
              <a:ext cx="1813317" cy="40011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000" dirty="0"/>
                <a:t>Depolarization:</a:t>
              </a:r>
            </a:p>
          </p:txBody>
        </p:sp>
      </p:grpSp>
      <p:pic>
        <p:nvPicPr>
          <p:cNvPr id="38" name="Picture 37" descr="A white circle with blue ribbon and black text&#10;&#10;Description automatically generated">
            <a:extLst>
              <a:ext uri="{FF2B5EF4-FFF2-40B4-BE49-F238E27FC236}">
                <a16:creationId xmlns:a16="http://schemas.microsoft.com/office/drawing/2014/main" id="{4B83ED3F-322A-C2E7-D84E-262FEBB13C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2692" y="3645294"/>
            <a:ext cx="813583" cy="1835535"/>
          </a:xfrm>
          <a:prstGeom prst="rect">
            <a:avLst/>
          </a:prstGeom>
        </p:spPr>
      </p:pic>
      <p:pic>
        <p:nvPicPr>
          <p:cNvPr id="40" name="Picture 39" descr="A white circle with blue ribbon and black text&#10;&#10;Description automatically generated">
            <a:extLst>
              <a:ext uri="{FF2B5EF4-FFF2-40B4-BE49-F238E27FC236}">
                <a16:creationId xmlns:a16="http://schemas.microsoft.com/office/drawing/2014/main" id="{3FD5B6A2-3B32-B7CE-318C-8785182E68D2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56126" y="3634883"/>
            <a:ext cx="813582" cy="1835533"/>
          </a:xfrm>
          <a:prstGeom prst="rect">
            <a:avLst/>
          </a:prstGeom>
        </p:spPr>
      </p:pic>
      <p:pic>
        <p:nvPicPr>
          <p:cNvPr id="42" name="Picture 41" descr="A white circle with blue ribbon and black text&#10;&#10;Description automatically generated">
            <a:extLst>
              <a:ext uri="{FF2B5EF4-FFF2-40B4-BE49-F238E27FC236}">
                <a16:creationId xmlns:a16="http://schemas.microsoft.com/office/drawing/2014/main" id="{E1685F42-F5AF-CF0B-AB6B-D920C07C761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22764" y="3624464"/>
            <a:ext cx="813581" cy="1835532"/>
          </a:xfrm>
          <a:prstGeom prst="rect">
            <a:avLst/>
          </a:prstGeom>
        </p:spPr>
      </p:pic>
      <p:pic>
        <p:nvPicPr>
          <p:cNvPr id="44" name="Picture 43" descr="A white circle with blue ribbon and black text&#10;&#10;Description automatically generated">
            <a:extLst>
              <a:ext uri="{FF2B5EF4-FFF2-40B4-BE49-F238E27FC236}">
                <a16:creationId xmlns:a16="http://schemas.microsoft.com/office/drawing/2014/main" id="{CCFBE261-970B-41E5-0CE9-0E0F6A7FDDDE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542775" y="3647655"/>
            <a:ext cx="813581" cy="1835531"/>
          </a:xfrm>
          <a:prstGeom prst="rect">
            <a:avLst/>
          </a:prstGeom>
        </p:spPr>
      </p:pic>
      <p:grpSp>
        <p:nvGrpSpPr>
          <p:cNvPr id="56" name="Group 55">
            <a:extLst>
              <a:ext uri="{FF2B5EF4-FFF2-40B4-BE49-F238E27FC236}">
                <a16:creationId xmlns:a16="http://schemas.microsoft.com/office/drawing/2014/main" id="{F818522E-F6CC-E1E2-D9E0-392CC07EFA19}"/>
              </a:ext>
            </a:extLst>
          </p:cNvPr>
          <p:cNvGrpSpPr/>
          <p:nvPr/>
        </p:nvGrpSpPr>
        <p:grpSpPr>
          <a:xfrm>
            <a:off x="269438" y="2608263"/>
            <a:ext cx="5732525" cy="3325256"/>
            <a:chOff x="336113" y="2588736"/>
            <a:chExt cx="5732525" cy="3325256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CD8AFECC-9FA8-A7C0-E9BA-8C284CD44530}"/>
                </a:ext>
              </a:extLst>
            </p:cNvPr>
            <p:cNvGrpSpPr/>
            <p:nvPr/>
          </p:nvGrpSpPr>
          <p:grpSpPr>
            <a:xfrm>
              <a:off x="336113" y="2588736"/>
              <a:ext cx="5732525" cy="3325256"/>
              <a:chOff x="514349" y="2427845"/>
              <a:chExt cx="5732525" cy="3325256"/>
            </a:xfrm>
          </p:grpSpPr>
          <p:grpSp>
            <p:nvGrpSpPr>
              <p:cNvPr id="31" name="Group 30">
                <a:extLst>
                  <a:ext uri="{FF2B5EF4-FFF2-40B4-BE49-F238E27FC236}">
                    <a16:creationId xmlns:a16="http://schemas.microsoft.com/office/drawing/2014/main" id="{4E008DAA-5AF4-287C-762A-EFE9ECDA2E55}"/>
                  </a:ext>
                </a:extLst>
              </p:cNvPr>
              <p:cNvGrpSpPr/>
              <p:nvPr/>
            </p:nvGrpSpPr>
            <p:grpSpPr>
              <a:xfrm>
                <a:off x="514349" y="2427845"/>
                <a:ext cx="5732525" cy="3325256"/>
                <a:chOff x="514349" y="2427844"/>
                <a:chExt cx="5589627" cy="3486149"/>
              </a:xfrm>
            </p:grpSpPr>
            <p:sp>
              <p:nvSpPr>
                <p:cNvPr id="2" name="Rectangle: Rounded Corners 1">
                  <a:extLst>
                    <a:ext uri="{FF2B5EF4-FFF2-40B4-BE49-F238E27FC236}">
                      <a16:creationId xmlns:a16="http://schemas.microsoft.com/office/drawing/2014/main" id="{14310BE6-9DD3-5F90-4380-0FC40C746915}"/>
                    </a:ext>
                  </a:extLst>
                </p:cNvPr>
                <p:cNvSpPr/>
                <p:nvPr/>
              </p:nvSpPr>
              <p:spPr>
                <a:xfrm>
                  <a:off x="514349" y="2427844"/>
                  <a:ext cx="5589627" cy="3486149"/>
                </a:xfrm>
                <a:prstGeom prst="roundRect">
                  <a:avLst>
                    <a:gd name="adj" fmla="val 5318"/>
                  </a:avLst>
                </a:prstGeom>
                <a:solidFill>
                  <a:schemeClr val="bg2"/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4" name="TextBox 3">
                  <a:extLst>
                    <a:ext uri="{FF2B5EF4-FFF2-40B4-BE49-F238E27FC236}">
                      <a16:creationId xmlns:a16="http://schemas.microsoft.com/office/drawing/2014/main" id="{FCDF7058-29FF-AEB2-9CE4-21ADE1DDDC93}"/>
                    </a:ext>
                  </a:extLst>
                </p:cNvPr>
                <p:cNvSpPr txBox="1"/>
                <p:nvPr/>
              </p:nvSpPr>
              <p:spPr>
                <a:xfrm>
                  <a:off x="673100" y="2634392"/>
                  <a:ext cx="2478564" cy="400110"/>
                </a:xfrm>
                <a:prstGeom prst="rect">
                  <a:avLst/>
                </a:prstGeom>
                <a:noFill/>
              </p:spPr>
              <p:txBody>
                <a:bodyPr wrap="none" rtlCol="0">
                  <a:spAutoFit/>
                </a:bodyPr>
                <a:lstStyle/>
                <a:p>
                  <a:r>
                    <a:rPr lang="en-US" sz="2000" dirty="0"/>
                    <a:t>Coherent precession:</a:t>
                  </a:r>
                </a:p>
              </p:txBody>
            </p:sp>
          </p:grpSp>
          <p:pic>
            <p:nvPicPr>
              <p:cNvPr id="10" name="Picture 9" descr="A white circle with blue ribbon and black text&#10;&#10;Description automatically generated">
                <a:extLst>
                  <a:ext uri="{FF2B5EF4-FFF2-40B4-BE49-F238E27FC236}">
                    <a16:creationId xmlns:a16="http://schemas.microsoft.com/office/drawing/2014/main" id="{ACFF70B3-46D0-0611-8427-A52E1E042EAA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824705" y="3498166"/>
                <a:ext cx="813581" cy="1835530"/>
              </a:xfrm>
              <a:prstGeom prst="rect">
                <a:avLst/>
              </a:prstGeom>
            </p:spPr>
          </p:pic>
          <p:pic>
            <p:nvPicPr>
              <p:cNvPr id="24" name="Picture 23" descr="A white circle with blue ribbon and black text&#10;&#10;Description automatically generated">
                <a:extLst>
                  <a:ext uri="{FF2B5EF4-FFF2-40B4-BE49-F238E27FC236}">
                    <a16:creationId xmlns:a16="http://schemas.microsoft.com/office/drawing/2014/main" id="{E7E7D0BA-0BFD-8F01-D365-83F5F6D7E53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2061805" y="3498166"/>
                <a:ext cx="813581" cy="1835531"/>
              </a:xfrm>
              <a:prstGeom prst="rect">
                <a:avLst/>
              </a:prstGeom>
            </p:spPr>
          </p:pic>
          <p:pic>
            <p:nvPicPr>
              <p:cNvPr id="28" name="Picture 27" descr="A white circle with blue ribbon and black text&#10;&#10;Description automatically generated">
                <a:extLst>
                  <a:ext uri="{FF2B5EF4-FFF2-40B4-BE49-F238E27FC236}">
                    <a16:creationId xmlns:a16="http://schemas.microsoft.com/office/drawing/2014/main" id="{3177C61D-A3A6-363A-F284-84BA8297E347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3390425" y="3498165"/>
                <a:ext cx="813581" cy="1835531"/>
              </a:xfrm>
              <a:prstGeom prst="rect">
                <a:avLst/>
              </a:prstGeom>
            </p:spPr>
          </p:pic>
          <p:pic>
            <p:nvPicPr>
              <p:cNvPr id="36" name="Picture 35" descr="A white circle with blue ribbon and black text&#10;&#10;Description automatically generated">
                <a:extLst>
                  <a:ext uri="{FF2B5EF4-FFF2-40B4-BE49-F238E27FC236}">
                    <a16:creationId xmlns:a16="http://schemas.microsoft.com/office/drawing/2014/main" id="{B67625C8-DFC4-0814-BF09-6F1846FBC00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4731336" y="3513743"/>
                <a:ext cx="813581" cy="1835531"/>
              </a:xfrm>
              <a:prstGeom prst="rect">
                <a:avLst/>
              </a:prstGeom>
            </p:spPr>
          </p:pic>
          <p:cxnSp>
            <p:nvCxnSpPr>
              <p:cNvPr id="45" name="Straight Arrow Connector 44">
                <a:extLst>
                  <a:ext uri="{FF2B5EF4-FFF2-40B4-BE49-F238E27FC236}">
                    <a16:creationId xmlns:a16="http://schemas.microsoft.com/office/drawing/2014/main" id="{A1E4019E-B4B4-8D9F-9291-AB2476848A75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726884" y="3226709"/>
                <a:ext cx="0" cy="2122565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8" name="Straight Arrow Connector 47">
                <a:extLst>
                  <a:ext uri="{FF2B5EF4-FFF2-40B4-BE49-F238E27FC236}">
                    <a16:creationId xmlns:a16="http://schemas.microsoft.com/office/drawing/2014/main" id="{E9D47E56-ED1B-BD13-3A7D-85C21178865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3072213" y="3211131"/>
                <a:ext cx="0" cy="2122565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ECB064F0-2E33-02EF-2FB8-B164293E194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4289109" y="3226709"/>
                <a:ext cx="0" cy="2122565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0" name="Straight Arrow Connector 49">
                <a:extLst>
                  <a:ext uri="{FF2B5EF4-FFF2-40B4-BE49-F238E27FC236}">
                    <a16:creationId xmlns:a16="http://schemas.microsoft.com/office/drawing/2014/main" id="{12E782CE-8E95-BE85-AF72-73E36402DB73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5689284" y="3226709"/>
                <a:ext cx="0" cy="2122565"/>
              </a:xfrm>
              <a:prstGeom prst="straightConnector1">
                <a:avLst/>
              </a:prstGeom>
              <a:ln w="28575">
                <a:solidFill>
                  <a:schemeClr val="accent2">
                    <a:lumMod val="75000"/>
                  </a:schemeClr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4D82BEA4-7997-B7C9-5F9E-0C6EBFBCC0B7}"/>
                </a:ext>
              </a:extLst>
            </p:cNvPr>
            <p:cNvSpPr txBox="1"/>
            <p:nvPr/>
          </p:nvSpPr>
          <p:spPr>
            <a:xfrm>
              <a:off x="1609663" y="3228941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92098081-F66F-8147-D044-0A7CE188F425}"/>
                </a:ext>
              </a:extLst>
            </p:cNvPr>
            <p:cNvSpPr txBox="1"/>
            <p:nvPr/>
          </p:nvSpPr>
          <p:spPr>
            <a:xfrm>
              <a:off x="2941895" y="3219461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54" name="TextBox 53">
              <a:extLst>
                <a:ext uri="{FF2B5EF4-FFF2-40B4-BE49-F238E27FC236}">
                  <a16:creationId xmlns:a16="http://schemas.microsoft.com/office/drawing/2014/main" id="{2D3D02A9-2116-7EA1-343C-BC76EA7D7C14}"/>
                </a:ext>
              </a:extLst>
            </p:cNvPr>
            <p:cNvSpPr txBox="1"/>
            <p:nvPr/>
          </p:nvSpPr>
          <p:spPr>
            <a:xfrm>
              <a:off x="4192643" y="3231723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</a:p>
          </p:txBody>
        </p:sp>
        <p:sp>
          <p:nvSpPr>
            <p:cNvPr id="55" name="TextBox 54">
              <a:extLst>
                <a:ext uri="{FF2B5EF4-FFF2-40B4-BE49-F238E27FC236}">
                  <a16:creationId xmlns:a16="http://schemas.microsoft.com/office/drawing/2014/main" id="{89444E1C-281B-86FC-1661-0F8EC3C1B70D}"/>
                </a:ext>
              </a:extLst>
            </p:cNvPr>
            <p:cNvSpPr txBox="1"/>
            <p:nvPr/>
          </p:nvSpPr>
          <p:spPr>
            <a:xfrm>
              <a:off x="5541831" y="3214425"/>
              <a:ext cx="370614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2400" dirty="0">
                  <a:solidFill>
                    <a:schemeClr val="accent2">
                      <a:lumMod val="50000"/>
                    </a:schemeClr>
                  </a:solidFill>
                </a:rPr>
                <a:t>B</a:t>
              </a:r>
            </a:p>
          </p:txBody>
        </p:sp>
      </p:grpSp>
      <p:cxnSp>
        <p:nvCxnSpPr>
          <p:cNvPr id="57" name="Straight Arrow Connector 56">
            <a:extLst>
              <a:ext uri="{FF2B5EF4-FFF2-40B4-BE49-F238E27FC236}">
                <a16:creationId xmlns:a16="http://schemas.microsoft.com/office/drawing/2014/main" id="{62F7F84B-03DF-BFC8-5239-F002B554375E}"/>
              </a:ext>
            </a:extLst>
          </p:cNvPr>
          <p:cNvCxnSpPr>
            <a:cxnSpLocks/>
          </p:cNvCxnSpPr>
          <p:nvPr/>
        </p:nvCxnSpPr>
        <p:spPr>
          <a:xfrm flipV="1">
            <a:off x="7370703" y="3480953"/>
            <a:ext cx="0" cy="2122565"/>
          </a:xfrm>
          <a:prstGeom prst="straightConnector1">
            <a:avLst/>
          </a:prstGeom>
          <a:ln w="28575">
            <a:solidFill>
              <a:srgbClr val="F2A36E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8" name="TextBox 57">
            <a:extLst>
              <a:ext uri="{FF2B5EF4-FFF2-40B4-BE49-F238E27FC236}">
                <a16:creationId xmlns:a16="http://schemas.microsoft.com/office/drawing/2014/main" id="{44B61F7D-5B71-9919-14A1-744C113469A7}"/>
              </a:ext>
            </a:extLst>
          </p:cNvPr>
          <p:cNvSpPr txBox="1"/>
          <p:nvPr/>
        </p:nvSpPr>
        <p:spPr>
          <a:xfrm>
            <a:off x="7431718" y="3322294"/>
            <a:ext cx="4908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1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59" name="Straight Arrow Connector 58">
            <a:extLst>
              <a:ext uri="{FF2B5EF4-FFF2-40B4-BE49-F238E27FC236}">
                <a16:creationId xmlns:a16="http://schemas.microsoft.com/office/drawing/2014/main" id="{5E28FEA2-A715-17E6-5BE0-A4544D967101}"/>
              </a:ext>
            </a:extLst>
          </p:cNvPr>
          <p:cNvCxnSpPr>
            <a:cxnSpLocks/>
          </p:cNvCxnSpPr>
          <p:nvPr/>
        </p:nvCxnSpPr>
        <p:spPr>
          <a:xfrm flipV="1">
            <a:off x="8733649" y="3491366"/>
            <a:ext cx="0" cy="2122565"/>
          </a:xfrm>
          <a:prstGeom prst="straightConnector1">
            <a:avLst/>
          </a:prstGeom>
          <a:ln w="28575">
            <a:solidFill>
              <a:srgbClr val="DA641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0" name="TextBox 59">
            <a:extLst>
              <a:ext uri="{FF2B5EF4-FFF2-40B4-BE49-F238E27FC236}">
                <a16:creationId xmlns:a16="http://schemas.microsoft.com/office/drawing/2014/main" id="{970359E4-32F4-187B-54E5-93D64CB64C41}"/>
              </a:ext>
            </a:extLst>
          </p:cNvPr>
          <p:cNvSpPr txBox="1"/>
          <p:nvPr/>
        </p:nvSpPr>
        <p:spPr>
          <a:xfrm>
            <a:off x="8794664" y="3332707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2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BC153B80-664B-874C-BE0F-FE88FBF0878C}"/>
              </a:ext>
            </a:extLst>
          </p:cNvPr>
          <p:cNvCxnSpPr>
            <a:cxnSpLocks/>
          </p:cNvCxnSpPr>
          <p:nvPr/>
        </p:nvCxnSpPr>
        <p:spPr>
          <a:xfrm flipV="1">
            <a:off x="10192858" y="3480953"/>
            <a:ext cx="0" cy="2122565"/>
          </a:xfrm>
          <a:prstGeom prst="straightConnector1">
            <a:avLst/>
          </a:prstGeom>
          <a:ln w="28575">
            <a:solidFill>
              <a:srgbClr val="F98A2F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2" name="TextBox 61">
            <a:extLst>
              <a:ext uri="{FF2B5EF4-FFF2-40B4-BE49-F238E27FC236}">
                <a16:creationId xmlns:a16="http://schemas.microsoft.com/office/drawing/2014/main" id="{8B52FED5-9E32-20E6-8337-66AD4456B8E0}"/>
              </a:ext>
            </a:extLst>
          </p:cNvPr>
          <p:cNvSpPr txBox="1"/>
          <p:nvPr/>
        </p:nvSpPr>
        <p:spPr>
          <a:xfrm>
            <a:off x="10253873" y="3322294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3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F83E4571-0D3E-7E18-3731-5CD521E05E6B}"/>
              </a:ext>
            </a:extLst>
          </p:cNvPr>
          <p:cNvCxnSpPr>
            <a:cxnSpLocks/>
          </p:cNvCxnSpPr>
          <p:nvPr/>
        </p:nvCxnSpPr>
        <p:spPr>
          <a:xfrm flipV="1">
            <a:off x="11447415" y="3480953"/>
            <a:ext cx="0" cy="2122565"/>
          </a:xfrm>
          <a:prstGeom prst="straightConnector1">
            <a:avLst/>
          </a:prstGeom>
          <a:ln w="28575">
            <a:solidFill>
              <a:schemeClr val="accent2">
                <a:lumMod val="5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4" name="TextBox 63">
            <a:extLst>
              <a:ext uri="{FF2B5EF4-FFF2-40B4-BE49-F238E27FC236}">
                <a16:creationId xmlns:a16="http://schemas.microsoft.com/office/drawing/2014/main" id="{43DE21A2-4709-F1F7-D6A3-9CA8D16C7C45}"/>
              </a:ext>
            </a:extLst>
          </p:cNvPr>
          <p:cNvSpPr txBox="1"/>
          <p:nvPr/>
        </p:nvSpPr>
        <p:spPr>
          <a:xfrm>
            <a:off x="11508430" y="3322294"/>
            <a:ext cx="47641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accent2">
                    <a:lumMod val="50000"/>
                  </a:schemeClr>
                </a:solidFill>
              </a:rPr>
              <a:t>B</a:t>
            </a:r>
            <a:r>
              <a:rPr lang="en-US" sz="1400" dirty="0">
                <a:solidFill>
                  <a:schemeClr val="accent2">
                    <a:lumMod val="50000"/>
                  </a:schemeClr>
                </a:solidFill>
              </a:rPr>
              <a:t>4</a:t>
            </a:r>
            <a:endParaRPr lang="en-US" sz="2400" dirty="0">
              <a:solidFill>
                <a:schemeClr val="accent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10666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78A2A1-1297-8A38-4654-CCA55322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428F9-175B-34E8-BD1A-B6C6CFF62574}"/>
              </a:ext>
            </a:extLst>
          </p:cNvPr>
          <p:cNvSpPr txBox="1"/>
          <p:nvPr/>
        </p:nvSpPr>
        <p:spPr>
          <a:xfrm>
            <a:off x="673100" y="1282700"/>
            <a:ext cx="288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</a:p>
        </p:txBody>
      </p:sp>
      <p:pic>
        <p:nvPicPr>
          <p:cNvPr id="9" name="Picture 8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7DF44D6E-A317-D0D8-0725-B7E0C2D76D7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29089" y="2095495"/>
            <a:ext cx="7315215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128092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78A2A1-1297-8A38-4654-CCA55322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428F9-175B-34E8-BD1A-B6C6CFF62574}"/>
              </a:ext>
            </a:extLst>
          </p:cNvPr>
          <p:cNvSpPr txBox="1"/>
          <p:nvPr/>
        </p:nvSpPr>
        <p:spPr>
          <a:xfrm>
            <a:off x="673100" y="1282700"/>
            <a:ext cx="288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</a:p>
        </p:txBody>
      </p:sp>
      <p:pic>
        <p:nvPicPr>
          <p:cNvPr id="3" name="Picture 2" descr="A graph of a function&#10;&#10;Description automatically generated">
            <a:extLst>
              <a:ext uri="{FF2B5EF4-FFF2-40B4-BE49-F238E27FC236}">
                <a16:creationId xmlns:a16="http://schemas.microsoft.com/office/drawing/2014/main" id="{D710F769-2027-284A-709C-970905D9C64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863" y="2371130"/>
            <a:ext cx="5562607" cy="3657607"/>
          </a:xfrm>
          <a:prstGeom prst="rect">
            <a:avLst/>
          </a:prstGeom>
        </p:spPr>
      </p:pic>
      <p:pic>
        <p:nvPicPr>
          <p:cNvPr id="5" name="Picture 4" descr="A graph of a temperature&#10;&#10;Description automatically generated">
            <a:extLst>
              <a:ext uri="{FF2B5EF4-FFF2-40B4-BE49-F238E27FC236}">
                <a16:creationId xmlns:a16="http://schemas.microsoft.com/office/drawing/2014/main" id="{0A3F921E-33C3-23D3-DFD6-45F0CDCB80A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532" y="2273300"/>
            <a:ext cx="5562605" cy="3755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2078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78A2A1-1297-8A38-4654-CCA55322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428F9-175B-34E8-BD1A-B6C6CFF62574}"/>
              </a:ext>
            </a:extLst>
          </p:cNvPr>
          <p:cNvSpPr txBox="1"/>
          <p:nvPr/>
        </p:nvSpPr>
        <p:spPr>
          <a:xfrm>
            <a:off x="673100" y="1282700"/>
            <a:ext cx="288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</a:p>
        </p:txBody>
      </p:sp>
      <p:pic>
        <p:nvPicPr>
          <p:cNvPr id="4" name="Picture 3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A037EACE-1168-E53A-46F0-A33EE7EA1A6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7892" y="2044695"/>
            <a:ext cx="7315215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038831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>
            <a:extLst>
              <a:ext uri="{FF2B5EF4-FFF2-40B4-BE49-F238E27FC236}">
                <a16:creationId xmlns:a16="http://schemas.microsoft.com/office/drawing/2014/main" id="{2478A2A1-1297-8A38-4654-CCA55322E9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C4428F9-175B-34E8-BD1A-B6C6CFF62574}"/>
              </a:ext>
            </a:extLst>
          </p:cNvPr>
          <p:cNvSpPr txBox="1"/>
          <p:nvPr/>
        </p:nvSpPr>
        <p:spPr>
          <a:xfrm>
            <a:off x="673100" y="1282700"/>
            <a:ext cx="288386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dirty="0"/>
              <a:t>Backup slides</a:t>
            </a:r>
          </a:p>
        </p:txBody>
      </p:sp>
      <p:pic>
        <p:nvPicPr>
          <p:cNvPr id="3" name="Picture 2" descr="A graph of different colored lines&#10;&#10;Description automatically generated">
            <a:extLst>
              <a:ext uri="{FF2B5EF4-FFF2-40B4-BE49-F238E27FC236}">
                <a16:creationId xmlns:a16="http://schemas.microsoft.com/office/drawing/2014/main" id="{BFBDC077-BCDC-BA5D-9C2D-70EFBE10B4E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5033" y="2095495"/>
            <a:ext cx="7315215" cy="457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989620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Arrow: Up 43">
            <a:extLst>
              <a:ext uri="{FF2B5EF4-FFF2-40B4-BE49-F238E27FC236}">
                <a16:creationId xmlns:a16="http://schemas.microsoft.com/office/drawing/2014/main" id="{5E5C758F-0D64-BEEC-385C-24157EB30347}"/>
              </a:ext>
            </a:extLst>
          </p:cNvPr>
          <p:cNvSpPr/>
          <p:nvPr/>
        </p:nvSpPr>
        <p:spPr>
          <a:xfrm>
            <a:off x="1939814" y="2655645"/>
            <a:ext cx="2281394" cy="2093351"/>
          </a:xfrm>
          <a:prstGeom prst="upArrow">
            <a:avLst>
              <a:gd name="adj1" fmla="val 50000"/>
              <a:gd name="adj2" fmla="val 61221"/>
            </a:avLst>
          </a:prstGeom>
          <a:solidFill>
            <a:schemeClr val="accent1">
              <a:lumMod val="20000"/>
              <a:lumOff val="80000"/>
            </a:schemeClr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A390CCB-38A6-228F-C0AF-A6403FB919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>
                <a:solidFill>
                  <a:schemeClr val="bg2">
                    <a:lumMod val="90000"/>
                  </a:schemeClr>
                </a:solidFill>
              </a:rPr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922338-3429-BDB5-083C-468774A30E1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12072" y="1534327"/>
            <a:ext cx="4757257" cy="4351338"/>
          </a:xfrm>
        </p:spPr>
        <p:txBody>
          <a:bodyPr/>
          <a:lstStyle/>
          <a:p>
            <a:r>
              <a:rPr lang="en-US" dirty="0"/>
              <a:t>Ferromagnetism</a:t>
            </a:r>
          </a:p>
        </p:txBody>
      </p:sp>
      <p:sp>
        <p:nvSpPr>
          <p:cNvPr id="4" name="Content Placeholder 2">
            <a:extLst>
              <a:ext uri="{FF2B5EF4-FFF2-40B4-BE49-F238E27FC236}">
                <a16:creationId xmlns:a16="http://schemas.microsoft.com/office/drawing/2014/main" id="{01D4FFFF-0CB6-F70D-4535-FE0C59982441}"/>
              </a:ext>
            </a:extLst>
          </p:cNvPr>
          <p:cNvSpPr txBox="1">
            <a:spLocks/>
          </p:cNvSpPr>
          <p:nvPr/>
        </p:nvSpPr>
        <p:spPr>
          <a:xfrm>
            <a:off x="6570417" y="1534327"/>
            <a:ext cx="4757257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 err="1"/>
              <a:t>Antiferromagnetism</a:t>
            </a:r>
            <a:endParaRPr lang="en-US" dirty="0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88F6FDFA-FA18-7803-2917-9905E1C8D1CB}"/>
              </a:ext>
            </a:extLst>
          </p:cNvPr>
          <p:cNvGrpSpPr/>
          <p:nvPr/>
        </p:nvGrpSpPr>
        <p:grpSpPr>
          <a:xfrm>
            <a:off x="1358056" y="2333433"/>
            <a:ext cx="3515180" cy="2659314"/>
            <a:chOff x="2171157" y="2793531"/>
            <a:chExt cx="3515180" cy="2406246"/>
          </a:xfrm>
        </p:grpSpPr>
        <p:cxnSp>
          <p:nvCxnSpPr>
            <p:cNvPr id="7" name="Straight Arrow Connector 6">
              <a:extLst>
                <a:ext uri="{FF2B5EF4-FFF2-40B4-BE49-F238E27FC236}">
                  <a16:creationId xmlns:a16="http://schemas.microsoft.com/office/drawing/2014/main" id="{A0394192-F89F-280F-6DCD-E40CADF5E86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71157" y="2793535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B9115E27-27AE-B702-DB91-60BB5100C68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8887" y="2793535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A24D3A1E-DFDE-5332-C5BE-0D0DF9563B1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6615" y="2793535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Arrow Connector 13">
              <a:extLst>
                <a:ext uri="{FF2B5EF4-FFF2-40B4-BE49-F238E27FC236}">
                  <a16:creationId xmlns:a16="http://schemas.microsoft.com/office/drawing/2014/main" id="{42168765-D2AC-84F0-54A1-DEC49778672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2345" y="2793535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>
              <a:extLst>
                <a:ext uri="{FF2B5EF4-FFF2-40B4-BE49-F238E27FC236}">
                  <a16:creationId xmlns:a16="http://schemas.microsoft.com/office/drawing/2014/main" id="{42385D81-EF33-E7BB-37A5-E37957DB7149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8075" y="2793536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Arrow Connector 16">
              <a:extLst>
                <a:ext uri="{FF2B5EF4-FFF2-40B4-BE49-F238E27FC236}">
                  <a16:creationId xmlns:a16="http://schemas.microsoft.com/office/drawing/2014/main" id="{6AE25079-DDB4-FD35-CB57-79362B0C5A7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71157" y="342900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2DB65B8E-3F18-8881-9884-69BE6EB0A9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68887" y="342900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31856CF-BACF-B939-57BB-1D2A394610B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66615" y="3438789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2CBD6AC-C30F-6A4A-864E-6EE18AFF326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62345" y="342900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Arrow Connector 23">
              <a:extLst>
                <a:ext uri="{FF2B5EF4-FFF2-40B4-BE49-F238E27FC236}">
                  <a16:creationId xmlns:a16="http://schemas.microsoft.com/office/drawing/2014/main" id="{C1FDC075-4BC7-5930-A4D5-13AEA6143FA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58075" y="342900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Arrow Connector 24">
              <a:extLst>
                <a:ext uri="{FF2B5EF4-FFF2-40B4-BE49-F238E27FC236}">
                  <a16:creationId xmlns:a16="http://schemas.microsoft.com/office/drawing/2014/main" id="{D481E3F7-016F-74CE-53A9-B0874CE0194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7150" y="4061672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F62BAE1A-003A-52BA-75A3-AA7388D9EF0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84880" y="4061672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26DCDB18-37D3-39AC-691E-C17F28CE187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2608" y="4061672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Arrow Connector 27">
              <a:extLst>
                <a:ext uri="{FF2B5EF4-FFF2-40B4-BE49-F238E27FC236}">
                  <a16:creationId xmlns:a16="http://schemas.microsoft.com/office/drawing/2014/main" id="{9654F3AC-81F9-B228-AFF6-1C27500DDD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8339" y="4061672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EF4C2495-D3A0-F8FF-724D-F97C0828286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4068" y="4061670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Arrow Connector 29">
              <a:extLst>
                <a:ext uri="{FF2B5EF4-FFF2-40B4-BE49-F238E27FC236}">
                  <a16:creationId xmlns:a16="http://schemas.microsoft.com/office/drawing/2014/main" id="{A18B1F79-091D-1F1F-552E-5FF8D3F69F32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187150" y="4697135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Arrow Connector 30">
              <a:extLst>
                <a:ext uri="{FF2B5EF4-FFF2-40B4-BE49-F238E27FC236}">
                  <a16:creationId xmlns:a16="http://schemas.microsoft.com/office/drawing/2014/main" id="{47CA566C-E40D-CDF2-D74A-830264B32EC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2884880" y="469713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197E8CB0-138E-8325-44EE-FB34D5F5FC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82608" y="4706924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Arrow Connector 32">
              <a:extLst>
                <a:ext uri="{FF2B5EF4-FFF2-40B4-BE49-F238E27FC236}">
                  <a16:creationId xmlns:a16="http://schemas.microsoft.com/office/drawing/2014/main" id="{B9150481-E070-007C-3E46-69723ADFEA0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278339" y="4697135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E17CEE5-FE6D-A701-75ED-17E49027DED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4974068" y="469713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F431757-1019-6398-ECB3-C11830314A8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5152" y="2793531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FE7EEE9D-380F-9675-655E-3817CB03EE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75152" y="3428997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Arrow Connector 38">
              <a:extLst>
                <a:ext uri="{FF2B5EF4-FFF2-40B4-BE49-F238E27FC236}">
                  <a16:creationId xmlns:a16="http://schemas.microsoft.com/office/drawing/2014/main" id="{880D1DF3-F0F1-4057-276A-39EC4C0059D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86337" y="4061667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FC28286-360C-E40B-2CA4-C2FF791F288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5686337" y="4697132"/>
              <a:ext cx="0" cy="492853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76AC4109-7468-5870-DAE9-B01C7AFB5BC8}"/>
              </a:ext>
            </a:extLst>
          </p:cNvPr>
          <p:cNvGrpSpPr/>
          <p:nvPr/>
        </p:nvGrpSpPr>
        <p:grpSpPr>
          <a:xfrm>
            <a:off x="7055579" y="2261585"/>
            <a:ext cx="3464654" cy="2659309"/>
            <a:chOff x="7081707" y="2721682"/>
            <a:chExt cx="3464654" cy="2659309"/>
          </a:xfrm>
        </p:grpSpPr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E267FF78-AD81-6A09-6931-627B8F2B12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81707" y="2721682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Arrow Connector 47">
              <a:extLst>
                <a:ext uri="{FF2B5EF4-FFF2-40B4-BE49-F238E27FC236}">
                  <a16:creationId xmlns:a16="http://schemas.microsoft.com/office/drawing/2014/main" id="{70D6131F-6AB3-4F2D-7886-7F2C9259C21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77165" y="2721682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39BEA5E2-0CDF-80C7-6E7B-7F7AB429F89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68624" y="2721682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Arrow Connector 51">
              <a:extLst>
                <a:ext uri="{FF2B5EF4-FFF2-40B4-BE49-F238E27FC236}">
                  <a16:creationId xmlns:a16="http://schemas.microsoft.com/office/drawing/2014/main" id="{9CBC8C9F-2FEA-79CE-FEB4-ECAD045A71F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79437" y="3423980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725303F2-CE0D-512D-130D-88A89EA3E8E1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72895" y="3423980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Arrow Connector 55">
              <a:extLst>
                <a:ext uri="{FF2B5EF4-FFF2-40B4-BE49-F238E27FC236}">
                  <a16:creationId xmlns:a16="http://schemas.microsoft.com/office/drawing/2014/main" id="{950FF756-3BC0-3DC3-BF76-DCA8D22671E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097700" y="4123189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C81FDC18-8FA8-8222-BA80-1AF716C3BD5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493158" y="4123189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Arrow Connector 59">
              <a:extLst>
                <a:ext uri="{FF2B5EF4-FFF2-40B4-BE49-F238E27FC236}">
                  <a16:creationId xmlns:a16="http://schemas.microsoft.com/office/drawing/2014/main" id="{37621392-A952-E225-8202-18EE634CC2B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884618" y="4123189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Arrow Connector 61">
              <a:extLst>
                <a:ext uri="{FF2B5EF4-FFF2-40B4-BE49-F238E27FC236}">
                  <a16:creationId xmlns:a16="http://schemas.microsoft.com/office/drawing/2014/main" id="{C5B8D5E0-092B-8773-5BD7-2C032EA62464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7795430" y="4825486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20642F88-5D76-E850-6AED-1F34240705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9188888" y="4825486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B8003C40-5FE2-6B84-2799-4B9660ADE2DA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30368" y="3423980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A91B807F-6813-B762-A44E-96BC597AB56D}"/>
                </a:ext>
              </a:extLst>
            </p:cNvPr>
            <p:cNvGrpSpPr/>
            <p:nvPr/>
          </p:nvGrpSpPr>
          <p:grpSpPr>
            <a:xfrm rot="10800000">
              <a:off x="7081707" y="2721682"/>
              <a:ext cx="3464654" cy="2659309"/>
              <a:chOff x="7081707" y="2721682"/>
              <a:chExt cx="3464654" cy="2659309"/>
            </a:xfrm>
          </p:grpSpPr>
          <p:cxnSp>
            <p:nvCxnSpPr>
              <p:cNvPr id="47" name="Straight Arrow Connector 46">
                <a:extLst>
                  <a:ext uri="{FF2B5EF4-FFF2-40B4-BE49-F238E27FC236}">
                    <a16:creationId xmlns:a16="http://schemas.microsoft.com/office/drawing/2014/main" id="{20A2E12E-C649-E312-9FFB-A8FAAB11C23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79437" y="2721682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Arrow Connector 48">
                <a:extLst>
                  <a:ext uri="{FF2B5EF4-FFF2-40B4-BE49-F238E27FC236}">
                    <a16:creationId xmlns:a16="http://schemas.microsoft.com/office/drawing/2014/main" id="{CA98C2E4-295B-2C07-D64A-8195981CD7F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72895" y="2721682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1" name="Straight Arrow Connector 50">
                <a:extLst>
                  <a:ext uri="{FF2B5EF4-FFF2-40B4-BE49-F238E27FC236}">
                    <a16:creationId xmlns:a16="http://schemas.microsoft.com/office/drawing/2014/main" id="{C48AC01E-656C-5031-0E86-953A6B27151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81707" y="3423980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3" name="Straight Arrow Connector 52">
                <a:extLst>
                  <a:ext uri="{FF2B5EF4-FFF2-40B4-BE49-F238E27FC236}">
                    <a16:creationId xmlns:a16="http://schemas.microsoft.com/office/drawing/2014/main" id="{4605E228-8999-45A4-E0EE-B5533C069D9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77165" y="3434797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5" name="Straight Arrow Connector 54">
                <a:extLst>
                  <a:ext uri="{FF2B5EF4-FFF2-40B4-BE49-F238E27FC236}">
                    <a16:creationId xmlns:a16="http://schemas.microsoft.com/office/drawing/2014/main" id="{F0F7E13F-5DF2-A4F4-4E77-C4CEF7F936AC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68624" y="3423980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7" name="Straight Arrow Connector 56">
                <a:extLst>
                  <a:ext uri="{FF2B5EF4-FFF2-40B4-BE49-F238E27FC236}">
                    <a16:creationId xmlns:a16="http://schemas.microsoft.com/office/drawing/2014/main" id="{2448A340-C1A3-CF7F-F392-DB0A7F98B9B0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795430" y="4123189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9" name="Straight Arrow Connector 58">
                <a:extLst>
                  <a:ext uri="{FF2B5EF4-FFF2-40B4-BE49-F238E27FC236}">
                    <a16:creationId xmlns:a16="http://schemas.microsoft.com/office/drawing/2014/main" id="{FA6FB314-6F45-56E7-587C-087951451699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188888" y="4123189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Arrow Connector 60">
                <a:extLst>
                  <a:ext uri="{FF2B5EF4-FFF2-40B4-BE49-F238E27FC236}">
                    <a16:creationId xmlns:a16="http://schemas.microsoft.com/office/drawing/2014/main" id="{826FA5D7-86EA-C737-5240-ABE4DF306328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7097700" y="4825486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3" name="Straight Arrow Connector 62">
                <a:extLst>
                  <a:ext uri="{FF2B5EF4-FFF2-40B4-BE49-F238E27FC236}">
                    <a16:creationId xmlns:a16="http://schemas.microsoft.com/office/drawing/2014/main" id="{1F2EDD07-58E2-2290-05ED-988A549B0EFE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8493158" y="4836304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5" name="Straight Arrow Connector 64">
                <a:extLst>
                  <a:ext uri="{FF2B5EF4-FFF2-40B4-BE49-F238E27FC236}">
                    <a16:creationId xmlns:a16="http://schemas.microsoft.com/office/drawing/2014/main" id="{C2007572-E819-3189-E01F-5D3A68AC603F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9884618" y="4825486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6" name="Straight Arrow Connector 65">
                <a:extLst>
                  <a:ext uri="{FF2B5EF4-FFF2-40B4-BE49-F238E27FC236}">
                    <a16:creationId xmlns:a16="http://schemas.microsoft.com/office/drawing/2014/main" id="{B8B6439A-7A66-E11D-E566-BD96DCB6CC6A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30368" y="2721682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Arrow Connector 67">
                <a:extLst>
                  <a:ext uri="{FF2B5EF4-FFF2-40B4-BE49-F238E27FC236}">
                    <a16:creationId xmlns:a16="http://schemas.microsoft.com/office/drawing/2014/main" id="{41754A8E-2E1C-E1D0-4F69-70AD1740378B}"/>
                  </a:ext>
                </a:extLst>
              </p:cNvPr>
              <p:cNvCxnSpPr>
                <a:cxnSpLocks/>
              </p:cNvCxnSpPr>
              <p:nvPr/>
            </p:nvCxnSpPr>
            <p:spPr>
              <a:xfrm flipV="1">
                <a:off x="10546361" y="4123189"/>
                <a:ext cx="0" cy="544687"/>
              </a:xfrm>
              <a:prstGeom prst="straightConnector1">
                <a:avLst/>
              </a:prstGeom>
              <a:ln w="57150">
                <a:solidFill>
                  <a:srgbClr val="9E0000"/>
                </a:solidFill>
                <a:headEnd type="none" w="med" len="med"/>
                <a:tailEnd type="arrow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DD785463-E94D-CF11-30DC-1E799DE96C4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46361" y="4825486"/>
              <a:ext cx="0" cy="544687"/>
            </a:xfrm>
            <a:prstGeom prst="straightConnector1">
              <a:avLst/>
            </a:prstGeom>
            <a:ln w="571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3" name="Rectangle: Rounded Corners 72">
            <a:extLst>
              <a:ext uri="{FF2B5EF4-FFF2-40B4-BE49-F238E27FC236}">
                <a16:creationId xmlns:a16="http://schemas.microsoft.com/office/drawing/2014/main" id="{5479613B-2D91-0D00-5296-80AA08B630CC}"/>
              </a:ext>
            </a:extLst>
          </p:cNvPr>
          <p:cNvSpPr/>
          <p:nvPr/>
        </p:nvSpPr>
        <p:spPr>
          <a:xfrm>
            <a:off x="1999999" y="5566110"/>
            <a:ext cx="8192001" cy="796715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Strong magnetic interactions + no order ?</a:t>
            </a:r>
          </a:p>
        </p:txBody>
      </p:sp>
    </p:spTree>
    <p:extLst>
      <p:ext uri="{BB962C8B-B14F-4D97-AF65-F5344CB8AC3E}">
        <p14:creationId xmlns:p14="http://schemas.microsoft.com/office/powerpoint/2010/main" val="23051013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0" name="Straight Connector 109">
            <a:extLst>
              <a:ext uri="{FF2B5EF4-FFF2-40B4-BE49-F238E27FC236}">
                <a16:creationId xmlns:a16="http://schemas.microsoft.com/office/drawing/2014/main" id="{E361F8F8-A6B4-B9B4-F134-9F80F5A33B42}"/>
              </a:ext>
            </a:extLst>
          </p:cNvPr>
          <p:cNvCxnSpPr>
            <a:cxnSpLocks/>
          </p:cNvCxnSpPr>
          <p:nvPr/>
        </p:nvCxnSpPr>
        <p:spPr>
          <a:xfrm flipH="1" flipV="1">
            <a:off x="7149688" y="3064220"/>
            <a:ext cx="1601021" cy="4618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1" name="Straight Connector 110">
            <a:extLst>
              <a:ext uri="{FF2B5EF4-FFF2-40B4-BE49-F238E27FC236}">
                <a16:creationId xmlns:a16="http://schemas.microsoft.com/office/drawing/2014/main" id="{52EB8D41-4C0B-F1AA-6057-AB729642135E}"/>
              </a:ext>
            </a:extLst>
          </p:cNvPr>
          <p:cNvCxnSpPr>
            <a:cxnSpLocks/>
          </p:cNvCxnSpPr>
          <p:nvPr/>
        </p:nvCxnSpPr>
        <p:spPr>
          <a:xfrm flipH="1">
            <a:off x="7339381" y="1706905"/>
            <a:ext cx="717440" cy="1572499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3" name="Straight Connector 112">
            <a:extLst>
              <a:ext uri="{FF2B5EF4-FFF2-40B4-BE49-F238E27FC236}">
                <a16:creationId xmlns:a16="http://schemas.microsoft.com/office/drawing/2014/main" id="{7C76A53C-BA94-C409-9E90-7C91B8B88B67}"/>
              </a:ext>
            </a:extLst>
          </p:cNvPr>
          <p:cNvCxnSpPr>
            <a:cxnSpLocks/>
          </p:cNvCxnSpPr>
          <p:nvPr/>
        </p:nvCxnSpPr>
        <p:spPr>
          <a:xfrm flipH="1" flipV="1">
            <a:off x="7823659" y="1692473"/>
            <a:ext cx="849791" cy="158693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1" name="Oval 130">
            <a:extLst>
              <a:ext uri="{FF2B5EF4-FFF2-40B4-BE49-F238E27FC236}">
                <a16:creationId xmlns:a16="http://schemas.microsoft.com/office/drawing/2014/main" id="{BC58E929-80E5-0E09-7A34-B139058A65DC}"/>
              </a:ext>
            </a:extLst>
          </p:cNvPr>
          <p:cNvSpPr/>
          <p:nvPr/>
        </p:nvSpPr>
        <p:spPr>
          <a:xfrm>
            <a:off x="7410680" y="3037403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45A5FC1C-3F41-34B0-029C-39A9F58C3784}"/>
              </a:ext>
            </a:extLst>
          </p:cNvPr>
          <p:cNvSpPr/>
          <p:nvPr/>
        </p:nvSpPr>
        <p:spPr>
          <a:xfrm>
            <a:off x="7921985" y="1921683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>
            <a:extLst>
              <a:ext uri="{FF2B5EF4-FFF2-40B4-BE49-F238E27FC236}">
                <a16:creationId xmlns:a16="http://schemas.microsoft.com/office/drawing/2014/main" id="{42A56B45-93A4-BBF5-3840-5274DF1E96A6}"/>
              </a:ext>
            </a:extLst>
          </p:cNvPr>
          <p:cNvSpPr/>
          <p:nvPr/>
        </p:nvSpPr>
        <p:spPr>
          <a:xfrm>
            <a:off x="8543363" y="3045165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7FAB039D-C0CA-F5AE-720F-AE3ABC2DC1A2}"/>
              </a:ext>
            </a:extLst>
          </p:cNvPr>
          <p:cNvCxnSpPr/>
          <p:nvPr/>
        </p:nvCxnSpPr>
        <p:spPr>
          <a:xfrm>
            <a:off x="1507596" y="1653745"/>
            <a:ext cx="0" cy="363709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7F5BB233-7909-02C7-312A-DA319A221A10}"/>
              </a:ext>
            </a:extLst>
          </p:cNvPr>
          <p:cNvCxnSpPr/>
          <p:nvPr/>
        </p:nvCxnSpPr>
        <p:spPr>
          <a:xfrm>
            <a:off x="2612968" y="1653745"/>
            <a:ext cx="0" cy="363709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78238D0-C1B9-3806-FFB6-E6A21D770D95}"/>
              </a:ext>
            </a:extLst>
          </p:cNvPr>
          <p:cNvCxnSpPr/>
          <p:nvPr/>
        </p:nvCxnSpPr>
        <p:spPr>
          <a:xfrm>
            <a:off x="3727695" y="1653745"/>
            <a:ext cx="0" cy="3637091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3199BEDB-6B88-DCD5-621F-4AE84C9ED315}"/>
              </a:ext>
            </a:extLst>
          </p:cNvPr>
          <p:cNvCxnSpPr>
            <a:cxnSpLocks/>
          </p:cNvCxnSpPr>
          <p:nvPr/>
        </p:nvCxnSpPr>
        <p:spPr>
          <a:xfrm flipH="1" flipV="1">
            <a:off x="1156355" y="2986583"/>
            <a:ext cx="2928041" cy="34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Oval 23">
            <a:extLst>
              <a:ext uri="{FF2B5EF4-FFF2-40B4-BE49-F238E27FC236}">
                <a16:creationId xmlns:a16="http://schemas.microsoft.com/office/drawing/2014/main" id="{468F7347-C30D-F4D3-A5E1-7AAF232E1325}"/>
              </a:ext>
            </a:extLst>
          </p:cNvPr>
          <p:cNvSpPr/>
          <p:nvPr/>
        </p:nvSpPr>
        <p:spPr>
          <a:xfrm>
            <a:off x="1475705" y="2949995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E73AE201-BB0E-168E-76EC-50B6EC17B0BF}"/>
              </a:ext>
            </a:extLst>
          </p:cNvPr>
          <p:cNvSpPr/>
          <p:nvPr/>
        </p:nvSpPr>
        <p:spPr>
          <a:xfrm>
            <a:off x="3700233" y="2949995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75AAF95B-F578-B516-A6F2-776CC3A19BFD}"/>
              </a:ext>
            </a:extLst>
          </p:cNvPr>
          <p:cNvSpPr/>
          <p:nvPr/>
        </p:nvSpPr>
        <p:spPr>
          <a:xfrm>
            <a:off x="2577854" y="2969242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E98DF578-E095-EDBD-92A0-31F0F48540BA}"/>
              </a:ext>
            </a:extLst>
          </p:cNvPr>
          <p:cNvCxnSpPr>
            <a:cxnSpLocks/>
          </p:cNvCxnSpPr>
          <p:nvPr/>
        </p:nvCxnSpPr>
        <p:spPr>
          <a:xfrm flipH="1">
            <a:off x="1156355" y="2144059"/>
            <a:ext cx="2928041" cy="14147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Oval 50">
            <a:extLst>
              <a:ext uri="{FF2B5EF4-FFF2-40B4-BE49-F238E27FC236}">
                <a16:creationId xmlns:a16="http://schemas.microsoft.com/office/drawing/2014/main" id="{FC4AD95E-233C-F9D9-8FEF-85247898DA3D}"/>
              </a:ext>
            </a:extLst>
          </p:cNvPr>
          <p:cNvSpPr/>
          <p:nvPr/>
        </p:nvSpPr>
        <p:spPr>
          <a:xfrm>
            <a:off x="1475705" y="2120968"/>
            <a:ext cx="56426" cy="583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6C4B4E4-9085-262C-3583-31BBF3FDF36F}"/>
              </a:ext>
            </a:extLst>
          </p:cNvPr>
          <p:cNvSpPr/>
          <p:nvPr/>
        </p:nvSpPr>
        <p:spPr>
          <a:xfrm>
            <a:off x="2577854" y="2120968"/>
            <a:ext cx="56426" cy="583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DA3576E0-75FD-C828-8AF4-C89F8FD84733}"/>
              </a:ext>
            </a:extLst>
          </p:cNvPr>
          <p:cNvSpPr/>
          <p:nvPr/>
        </p:nvSpPr>
        <p:spPr>
          <a:xfrm>
            <a:off x="3699483" y="2102444"/>
            <a:ext cx="56426" cy="5831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72B66760-D694-0DE1-D642-223D177B9A66}"/>
              </a:ext>
            </a:extLst>
          </p:cNvPr>
          <p:cNvCxnSpPr>
            <a:cxnSpLocks/>
          </p:cNvCxnSpPr>
          <p:nvPr/>
        </p:nvCxnSpPr>
        <p:spPr>
          <a:xfrm flipH="1" flipV="1">
            <a:off x="1156355" y="3868290"/>
            <a:ext cx="2928041" cy="2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5" name="Oval 54">
            <a:extLst>
              <a:ext uri="{FF2B5EF4-FFF2-40B4-BE49-F238E27FC236}">
                <a16:creationId xmlns:a16="http://schemas.microsoft.com/office/drawing/2014/main" id="{C0CCE251-AE66-E0FF-7A27-1463BED51FC4}"/>
              </a:ext>
            </a:extLst>
          </p:cNvPr>
          <p:cNvSpPr/>
          <p:nvPr/>
        </p:nvSpPr>
        <p:spPr>
          <a:xfrm>
            <a:off x="1475705" y="3835439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2DB2E45-BA00-57EB-4CF8-4779C849582C}"/>
              </a:ext>
            </a:extLst>
          </p:cNvPr>
          <p:cNvSpPr/>
          <p:nvPr/>
        </p:nvSpPr>
        <p:spPr>
          <a:xfrm>
            <a:off x="2590056" y="3835439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A25D9568-8CF2-DEEC-F3D3-4290ADCEA10B}"/>
              </a:ext>
            </a:extLst>
          </p:cNvPr>
          <p:cNvSpPr/>
          <p:nvPr/>
        </p:nvSpPr>
        <p:spPr>
          <a:xfrm>
            <a:off x="3701309" y="3841472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01" name="Straight Arrow Connector 100">
            <a:extLst>
              <a:ext uri="{FF2B5EF4-FFF2-40B4-BE49-F238E27FC236}">
                <a16:creationId xmlns:a16="http://schemas.microsoft.com/office/drawing/2014/main" id="{E327FD06-2E06-BC84-653D-4E9AC1040CE4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2602388" y="2723680"/>
            <a:ext cx="8404" cy="541329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2" name="Straight Arrow Connector 101">
            <a:extLst>
              <a:ext uri="{FF2B5EF4-FFF2-40B4-BE49-F238E27FC236}">
                <a16:creationId xmlns:a16="http://schemas.microsoft.com/office/drawing/2014/main" id="{86A147CE-A845-B42E-83F9-F19E5773DF10}"/>
              </a:ext>
            </a:extLst>
          </p:cNvPr>
          <p:cNvCxnSpPr>
            <a:cxnSpLocks/>
          </p:cNvCxnSpPr>
          <p:nvPr/>
        </p:nvCxnSpPr>
        <p:spPr>
          <a:xfrm rot="10800000">
            <a:off x="1507596" y="2723680"/>
            <a:ext cx="0" cy="528690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" name="Straight Arrow Connector 102">
            <a:extLst>
              <a:ext uri="{FF2B5EF4-FFF2-40B4-BE49-F238E27FC236}">
                <a16:creationId xmlns:a16="http://schemas.microsoft.com/office/drawing/2014/main" id="{8803D8B3-3F62-D507-CEAD-A0470979304F}"/>
              </a:ext>
            </a:extLst>
          </p:cNvPr>
          <p:cNvCxnSpPr>
            <a:cxnSpLocks/>
          </p:cNvCxnSpPr>
          <p:nvPr/>
        </p:nvCxnSpPr>
        <p:spPr>
          <a:xfrm rot="10800000">
            <a:off x="3719411" y="2711807"/>
            <a:ext cx="0" cy="528690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Straight Arrow Connector 103">
            <a:extLst>
              <a:ext uri="{FF2B5EF4-FFF2-40B4-BE49-F238E27FC236}">
                <a16:creationId xmlns:a16="http://schemas.microsoft.com/office/drawing/2014/main" id="{A1B6465F-CE44-C549-B4E9-62FBFC47D497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3719412" y="1845498"/>
            <a:ext cx="8404" cy="588564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5" name="Straight Arrow Connector 104">
            <a:extLst>
              <a:ext uri="{FF2B5EF4-FFF2-40B4-BE49-F238E27FC236}">
                <a16:creationId xmlns:a16="http://schemas.microsoft.com/office/drawing/2014/main" id="{457544EA-888B-AB99-F675-9E21A4AAB1D5}"/>
              </a:ext>
            </a:extLst>
          </p:cNvPr>
          <p:cNvCxnSpPr>
            <a:cxnSpLocks/>
          </p:cNvCxnSpPr>
          <p:nvPr/>
        </p:nvCxnSpPr>
        <p:spPr>
          <a:xfrm rot="10800000">
            <a:off x="2613344" y="1841357"/>
            <a:ext cx="0" cy="574823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6" name="Straight Arrow Connector 105">
            <a:extLst>
              <a:ext uri="{FF2B5EF4-FFF2-40B4-BE49-F238E27FC236}">
                <a16:creationId xmlns:a16="http://schemas.microsoft.com/office/drawing/2014/main" id="{162699BE-60CF-1766-C6CF-38AD2C28CACF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1504038" y="1844581"/>
            <a:ext cx="8404" cy="588564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31714C10-BFA3-D267-E676-88970957E598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3734650" y="3618289"/>
            <a:ext cx="8404" cy="541329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8" name="Straight Arrow Connector 107">
            <a:extLst>
              <a:ext uri="{FF2B5EF4-FFF2-40B4-BE49-F238E27FC236}">
                <a16:creationId xmlns:a16="http://schemas.microsoft.com/office/drawing/2014/main" id="{61856FCF-1939-CD15-ECEB-B4243766BA72}"/>
              </a:ext>
            </a:extLst>
          </p:cNvPr>
          <p:cNvCxnSpPr>
            <a:cxnSpLocks/>
          </p:cNvCxnSpPr>
          <p:nvPr/>
        </p:nvCxnSpPr>
        <p:spPr>
          <a:xfrm rot="10800000">
            <a:off x="2625425" y="3591377"/>
            <a:ext cx="0" cy="528690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9" name="Straight Arrow Connector 108">
            <a:extLst>
              <a:ext uri="{FF2B5EF4-FFF2-40B4-BE49-F238E27FC236}">
                <a16:creationId xmlns:a16="http://schemas.microsoft.com/office/drawing/2014/main" id="{BA1A8B21-DFFC-9FCC-751D-EF9799E05DF3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1503917" y="3594342"/>
            <a:ext cx="8404" cy="541329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3" name="Straight Arrow Connector 122">
            <a:extLst>
              <a:ext uri="{FF2B5EF4-FFF2-40B4-BE49-F238E27FC236}">
                <a16:creationId xmlns:a16="http://schemas.microsoft.com/office/drawing/2014/main" id="{A2D90D94-E48F-3630-366A-7EB661422235}"/>
              </a:ext>
            </a:extLst>
          </p:cNvPr>
          <p:cNvCxnSpPr>
            <a:cxnSpLocks/>
          </p:cNvCxnSpPr>
          <p:nvPr/>
        </p:nvCxnSpPr>
        <p:spPr>
          <a:xfrm flipH="1" flipV="1">
            <a:off x="7950198" y="1692473"/>
            <a:ext cx="8404" cy="541329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4" name="Straight Arrow Connector 123">
            <a:extLst>
              <a:ext uri="{FF2B5EF4-FFF2-40B4-BE49-F238E27FC236}">
                <a16:creationId xmlns:a16="http://schemas.microsoft.com/office/drawing/2014/main" id="{2C710795-45CA-572A-85FA-15872083FFFE}"/>
              </a:ext>
            </a:extLst>
          </p:cNvPr>
          <p:cNvCxnSpPr>
            <a:cxnSpLocks/>
          </p:cNvCxnSpPr>
          <p:nvPr/>
        </p:nvCxnSpPr>
        <p:spPr>
          <a:xfrm>
            <a:off x="7439972" y="2804493"/>
            <a:ext cx="0" cy="528690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5" name="TextBox 124">
            <a:extLst>
              <a:ext uri="{FF2B5EF4-FFF2-40B4-BE49-F238E27FC236}">
                <a16:creationId xmlns:a16="http://schemas.microsoft.com/office/drawing/2014/main" id="{C2CF4222-036B-70D5-A196-57FFC1C2257C}"/>
              </a:ext>
            </a:extLst>
          </p:cNvPr>
          <p:cNvSpPr txBox="1"/>
          <p:nvPr/>
        </p:nvSpPr>
        <p:spPr>
          <a:xfrm>
            <a:off x="8289490" y="2561211"/>
            <a:ext cx="532518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>
                <a:latin typeface="+mj-lt"/>
              </a:rPr>
              <a:t>?</a:t>
            </a:r>
            <a:endParaRPr lang="en-US" sz="2000" b="1" dirty="0">
              <a:latin typeface="+mj-lt"/>
            </a:endParaRPr>
          </a:p>
        </p:txBody>
      </p:sp>
      <p:sp>
        <p:nvSpPr>
          <p:cNvPr id="3" name="Arrow: Bent-Up 2">
            <a:extLst>
              <a:ext uri="{FF2B5EF4-FFF2-40B4-BE49-F238E27FC236}">
                <a16:creationId xmlns:a16="http://schemas.microsoft.com/office/drawing/2014/main" id="{48B23A8E-21C9-238C-9330-8F85FC8B851B}"/>
              </a:ext>
            </a:extLst>
          </p:cNvPr>
          <p:cNvSpPr/>
          <p:nvPr/>
        </p:nvSpPr>
        <p:spPr>
          <a:xfrm rot="10800000">
            <a:off x="6014958" y="2416179"/>
            <a:ext cx="878519" cy="1072532"/>
          </a:xfrm>
          <a:prstGeom prst="bentUpArrow">
            <a:avLst>
              <a:gd name="adj1" fmla="val 2619"/>
              <a:gd name="adj2" fmla="val 10574"/>
              <a:gd name="adj3" fmla="val 29341"/>
            </a:avLst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7" name="Straight Connector 26">
            <a:extLst>
              <a:ext uri="{FF2B5EF4-FFF2-40B4-BE49-F238E27FC236}">
                <a16:creationId xmlns:a16="http://schemas.microsoft.com/office/drawing/2014/main" id="{798DE07D-ECF7-5CB1-131F-583B694BEC23}"/>
              </a:ext>
            </a:extLst>
          </p:cNvPr>
          <p:cNvCxnSpPr>
            <a:cxnSpLocks/>
          </p:cNvCxnSpPr>
          <p:nvPr/>
        </p:nvCxnSpPr>
        <p:spPr>
          <a:xfrm flipH="1" flipV="1">
            <a:off x="1182461" y="4707706"/>
            <a:ext cx="2928041" cy="3445"/>
          </a:xfrm>
          <a:prstGeom prst="line">
            <a:avLst/>
          </a:prstGeom>
          <a:ln w="19050">
            <a:solidFill>
              <a:schemeClr val="bg1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Oval 27">
            <a:extLst>
              <a:ext uri="{FF2B5EF4-FFF2-40B4-BE49-F238E27FC236}">
                <a16:creationId xmlns:a16="http://schemas.microsoft.com/office/drawing/2014/main" id="{E0CCA829-642F-3AED-6F6D-3ECAF4E1C514}"/>
              </a:ext>
            </a:extLst>
          </p:cNvPr>
          <p:cNvSpPr/>
          <p:nvPr/>
        </p:nvSpPr>
        <p:spPr>
          <a:xfrm>
            <a:off x="1501811" y="4671118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2437D83-4EE6-EF38-FBF8-655EA6386FF3}"/>
              </a:ext>
            </a:extLst>
          </p:cNvPr>
          <p:cNvSpPr/>
          <p:nvPr/>
        </p:nvSpPr>
        <p:spPr>
          <a:xfrm>
            <a:off x="3726339" y="4671118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9F3BCD1B-AF53-183A-6EEA-F149B6EA9F9A}"/>
              </a:ext>
            </a:extLst>
          </p:cNvPr>
          <p:cNvSpPr/>
          <p:nvPr/>
        </p:nvSpPr>
        <p:spPr>
          <a:xfrm>
            <a:off x="2581654" y="4671118"/>
            <a:ext cx="56426" cy="53634"/>
          </a:xfrm>
          <a:prstGeom prst="ellipse">
            <a:avLst/>
          </a:prstGeom>
          <a:solidFill>
            <a:schemeClr val="bg1">
              <a:lumMod val="95000"/>
            </a:schemeClr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171FD858-4DF4-D7E0-119E-63BDC70324A1}"/>
              </a:ext>
            </a:extLst>
          </p:cNvPr>
          <p:cNvCxnSpPr>
            <a:cxnSpLocks/>
          </p:cNvCxnSpPr>
          <p:nvPr/>
        </p:nvCxnSpPr>
        <p:spPr>
          <a:xfrm rot="10800000" flipH="1" flipV="1">
            <a:off x="2609268" y="4444785"/>
            <a:ext cx="8404" cy="541329"/>
          </a:xfrm>
          <a:prstGeom prst="straightConnector1">
            <a:avLst/>
          </a:prstGeom>
          <a:ln w="76200">
            <a:solidFill>
              <a:schemeClr val="accent1">
                <a:lumMod val="75000"/>
              </a:schemeClr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Arrow Connector 36">
            <a:extLst>
              <a:ext uri="{FF2B5EF4-FFF2-40B4-BE49-F238E27FC236}">
                <a16:creationId xmlns:a16="http://schemas.microsoft.com/office/drawing/2014/main" id="{74D22566-24F3-51A6-3446-00CB23FA85C9}"/>
              </a:ext>
            </a:extLst>
          </p:cNvPr>
          <p:cNvCxnSpPr>
            <a:cxnSpLocks/>
          </p:cNvCxnSpPr>
          <p:nvPr/>
        </p:nvCxnSpPr>
        <p:spPr>
          <a:xfrm rot="10800000">
            <a:off x="1513800" y="4451105"/>
            <a:ext cx="0" cy="528690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Arrow Connector 37">
            <a:extLst>
              <a:ext uri="{FF2B5EF4-FFF2-40B4-BE49-F238E27FC236}">
                <a16:creationId xmlns:a16="http://schemas.microsoft.com/office/drawing/2014/main" id="{818F9ADA-7077-D3E2-6287-729EF931A732}"/>
              </a:ext>
            </a:extLst>
          </p:cNvPr>
          <p:cNvCxnSpPr>
            <a:cxnSpLocks/>
          </p:cNvCxnSpPr>
          <p:nvPr/>
        </p:nvCxnSpPr>
        <p:spPr>
          <a:xfrm rot="10800000">
            <a:off x="3734649" y="4465742"/>
            <a:ext cx="0" cy="528690"/>
          </a:xfrm>
          <a:prstGeom prst="straightConnector1">
            <a:avLst/>
          </a:prstGeom>
          <a:ln w="76200">
            <a:solidFill>
              <a:srgbClr val="9E0000"/>
            </a:solidFill>
            <a:headEnd type="none" w="med" len="med"/>
            <a:tailEnd type="arrow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74" name="Group 73">
            <a:extLst>
              <a:ext uri="{FF2B5EF4-FFF2-40B4-BE49-F238E27FC236}">
                <a16:creationId xmlns:a16="http://schemas.microsoft.com/office/drawing/2014/main" id="{F26FBD3C-EFD6-C1B8-2490-C0456A951BC5}"/>
              </a:ext>
            </a:extLst>
          </p:cNvPr>
          <p:cNvGrpSpPr/>
          <p:nvPr/>
        </p:nvGrpSpPr>
        <p:grpSpPr>
          <a:xfrm>
            <a:off x="5449176" y="4117518"/>
            <a:ext cx="1410046" cy="1322120"/>
            <a:chOff x="5481814" y="4354504"/>
            <a:chExt cx="1622539" cy="1573773"/>
          </a:xfrm>
        </p:grpSpPr>
        <p:cxnSp>
          <p:nvCxnSpPr>
            <p:cNvPr id="5" name="Straight Connector 4">
              <a:extLst>
                <a:ext uri="{FF2B5EF4-FFF2-40B4-BE49-F238E27FC236}">
                  <a16:creationId xmlns:a16="http://schemas.microsoft.com/office/drawing/2014/main" id="{01F34595-557F-A732-E7F5-90B7017DDCA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81814" y="5562688"/>
              <a:ext cx="1617260" cy="0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" name="Straight Connector 5">
              <a:extLst>
                <a:ext uri="{FF2B5EF4-FFF2-40B4-BE49-F238E27FC236}">
                  <a16:creationId xmlns:a16="http://schemas.microsoft.com/office/drawing/2014/main" id="{88CB0B3F-E9E5-2667-136D-622BFC551EF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761629" y="4439394"/>
              <a:ext cx="720812" cy="148888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" name="Straight Connector 7">
              <a:extLst>
                <a:ext uri="{FF2B5EF4-FFF2-40B4-BE49-F238E27FC236}">
                  <a16:creationId xmlns:a16="http://schemas.microsoft.com/office/drawing/2014/main" id="{DBD766F6-4ADF-F1EF-EF02-B7CDC66964D9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6089366" y="4439394"/>
              <a:ext cx="780433" cy="1488883"/>
            </a:xfrm>
            <a:prstGeom prst="line">
              <a:avLst/>
            </a:prstGeom>
            <a:ln w="19050"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>
              <a:extLst>
                <a:ext uri="{FF2B5EF4-FFF2-40B4-BE49-F238E27FC236}">
                  <a16:creationId xmlns:a16="http://schemas.microsoft.com/office/drawing/2014/main" id="{35B49EA8-8FAB-C463-29FC-0646672DB4B6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300860" y="4354504"/>
              <a:ext cx="0" cy="909984"/>
            </a:xfrm>
            <a:prstGeom prst="straightConnector1">
              <a:avLst/>
            </a:prstGeom>
            <a:ln w="76200">
              <a:solidFill>
                <a:schemeClr val="accent6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5BA5086A-7932-0C9B-826E-8DF3B550387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516128" y="5366010"/>
              <a:ext cx="694212" cy="455321"/>
            </a:xfrm>
            <a:prstGeom prst="straightConnector1">
              <a:avLst/>
            </a:prstGeom>
            <a:ln w="76200">
              <a:solidFill>
                <a:schemeClr val="accent6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Arrow Connector 45">
              <a:extLst>
                <a:ext uri="{FF2B5EF4-FFF2-40B4-BE49-F238E27FC236}">
                  <a16:creationId xmlns:a16="http://schemas.microsoft.com/office/drawing/2014/main" id="{AAC757AB-F8EB-6469-DA92-F2D93C315300}"/>
                </a:ext>
              </a:extLst>
            </p:cNvPr>
            <p:cNvCxnSpPr>
              <a:cxnSpLocks/>
            </p:cNvCxnSpPr>
            <p:nvPr/>
          </p:nvCxnSpPr>
          <p:spPr>
            <a:xfrm>
              <a:off x="6389395" y="5366010"/>
              <a:ext cx="714958" cy="485240"/>
            </a:xfrm>
            <a:prstGeom prst="straightConnector1">
              <a:avLst/>
            </a:prstGeom>
            <a:ln w="76200">
              <a:solidFill>
                <a:schemeClr val="accent6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8" name="Group 127">
            <a:extLst>
              <a:ext uri="{FF2B5EF4-FFF2-40B4-BE49-F238E27FC236}">
                <a16:creationId xmlns:a16="http://schemas.microsoft.com/office/drawing/2014/main" id="{90DB95B5-EA8B-CED7-9E83-9382FA6D88F3}"/>
              </a:ext>
            </a:extLst>
          </p:cNvPr>
          <p:cNvGrpSpPr/>
          <p:nvPr/>
        </p:nvGrpSpPr>
        <p:grpSpPr>
          <a:xfrm>
            <a:off x="8107606" y="4120068"/>
            <a:ext cx="3273703" cy="1332070"/>
            <a:chOff x="7846539" y="4130151"/>
            <a:chExt cx="3573580" cy="1431246"/>
          </a:xfrm>
        </p:grpSpPr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8F750E62-4612-D776-55DA-734E6D060828}"/>
                </a:ext>
              </a:extLst>
            </p:cNvPr>
            <p:cNvGrpSpPr/>
            <p:nvPr/>
          </p:nvGrpSpPr>
          <p:grpSpPr>
            <a:xfrm>
              <a:off x="7846539" y="4130151"/>
              <a:ext cx="1462474" cy="1426405"/>
              <a:chOff x="9147412" y="4875449"/>
              <a:chExt cx="1462474" cy="1426405"/>
            </a:xfrm>
          </p:grpSpPr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5198B5B7-5609-2B00-4437-79B708AEE81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658260" y="4875449"/>
                <a:ext cx="782694" cy="1426405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Connector 14">
                <a:extLst>
                  <a:ext uri="{FF2B5EF4-FFF2-40B4-BE49-F238E27FC236}">
                    <a16:creationId xmlns:a16="http://schemas.microsoft.com/office/drawing/2014/main" id="{26923ADF-CCBA-5446-790E-CDA77C5C1608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47412" y="5998744"/>
                <a:ext cx="1462474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>
                <a:extLst>
                  <a:ext uri="{FF2B5EF4-FFF2-40B4-BE49-F238E27FC236}">
                    <a16:creationId xmlns:a16="http://schemas.microsoft.com/office/drawing/2014/main" id="{3F4190E7-2948-F64D-6F78-7B0E3DC52994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73654" y="4875449"/>
                <a:ext cx="662389" cy="1426405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20D14559-68A7-27CE-7FC7-6361D292005E}"/>
                </a:ext>
              </a:extLst>
            </p:cNvPr>
            <p:cNvSpPr/>
            <p:nvPr/>
          </p:nvSpPr>
          <p:spPr>
            <a:xfrm rot="5400000">
              <a:off x="8806953" y="5068527"/>
              <a:ext cx="281411" cy="402107"/>
            </a:xfrm>
            <a:custGeom>
              <a:avLst/>
              <a:gdLst>
                <a:gd name="connsiteX0" fmla="*/ 0 w 341583"/>
                <a:gd name="connsiteY0" fmla="*/ 0 h 585746"/>
                <a:gd name="connsiteX1" fmla="*/ 341583 w 341583"/>
                <a:gd name="connsiteY1" fmla="*/ 0 h 585746"/>
                <a:gd name="connsiteX2" fmla="*/ 335135 w 341583"/>
                <a:gd name="connsiteY2" fmla="*/ 132800 h 585746"/>
                <a:gd name="connsiteX3" fmla="*/ 170791 w 341583"/>
                <a:gd name="connsiteY3" fmla="*/ 585746 h 585746"/>
                <a:gd name="connsiteX4" fmla="*/ 6448 w 341583"/>
                <a:gd name="connsiteY4" fmla="*/ 132800 h 58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583" h="585746">
                  <a:moveTo>
                    <a:pt x="0" y="0"/>
                  </a:moveTo>
                  <a:lnTo>
                    <a:pt x="341583" y="0"/>
                  </a:lnTo>
                  <a:lnTo>
                    <a:pt x="335135" y="132800"/>
                  </a:lnTo>
                  <a:cubicBezTo>
                    <a:pt x="308059" y="398977"/>
                    <a:pt x="244671" y="585746"/>
                    <a:pt x="170791" y="585746"/>
                  </a:cubicBezTo>
                  <a:cubicBezTo>
                    <a:pt x="96912" y="585746"/>
                    <a:pt x="33524" y="398977"/>
                    <a:pt x="6448" y="132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74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75" name="Oval 74">
              <a:extLst>
                <a:ext uri="{FF2B5EF4-FFF2-40B4-BE49-F238E27FC236}">
                  <a16:creationId xmlns:a16="http://schemas.microsoft.com/office/drawing/2014/main" id="{5ABDBCCF-72A1-5C98-2482-2B5650EC6621}"/>
                </a:ext>
              </a:extLst>
            </p:cNvPr>
            <p:cNvSpPr/>
            <p:nvPr/>
          </p:nvSpPr>
          <p:spPr>
            <a:xfrm rot="1570492">
              <a:off x="8172935" y="4139173"/>
              <a:ext cx="274041" cy="1422224"/>
            </a:xfrm>
            <a:prstGeom prst="ellipse">
              <a:avLst/>
            </a:prstGeom>
            <a:solidFill>
              <a:schemeClr val="accent6">
                <a:lumMod val="20000"/>
                <a:lumOff val="80000"/>
                <a:alpha val="74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EFE92303-763E-6694-40CA-F323531464BB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521921" y="4307037"/>
              <a:ext cx="0" cy="229349"/>
            </a:xfrm>
            <a:prstGeom prst="straightConnector1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Arrow Connector 21">
              <a:extLst>
                <a:ext uri="{FF2B5EF4-FFF2-40B4-BE49-F238E27FC236}">
                  <a16:creationId xmlns:a16="http://schemas.microsoft.com/office/drawing/2014/main" id="{9AA5F664-7856-F126-3804-A85524CD1DD1}"/>
                </a:ext>
              </a:extLst>
            </p:cNvPr>
            <p:cNvCxnSpPr>
              <a:cxnSpLocks/>
            </p:cNvCxnSpPr>
            <p:nvPr/>
          </p:nvCxnSpPr>
          <p:spPr>
            <a:xfrm>
              <a:off x="8086843" y="5176477"/>
              <a:ext cx="0" cy="233806"/>
            </a:xfrm>
            <a:prstGeom prst="straightConnector1">
              <a:avLst/>
            </a:prstGeom>
            <a:ln w="19050">
              <a:solidFill>
                <a:srgbClr val="9E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Arrow Connector 78">
              <a:extLst>
                <a:ext uri="{FF2B5EF4-FFF2-40B4-BE49-F238E27FC236}">
                  <a16:creationId xmlns:a16="http://schemas.microsoft.com/office/drawing/2014/main" id="{1AEECDA6-3B6B-6AA9-B017-74F1D54C7B67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8995152" y="5167003"/>
              <a:ext cx="0" cy="205154"/>
            </a:xfrm>
            <a:prstGeom prst="straightConnector1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99" name="Group 98">
              <a:extLst>
                <a:ext uri="{FF2B5EF4-FFF2-40B4-BE49-F238E27FC236}">
                  <a16:creationId xmlns:a16="http://schemas.microsoft.com/office/drawing/2014/main" id="{B4FFE035-55A3-CC48-F137-4ECDE23A548E}"/>
                </a:ext>
              </a:extLst>
            </p:cNvPr>
            <p:cNvGrpSpPr/>
            <p:nvPr/>
          </p:nvGrpSpPr>
          <p:grpSpPr>
            <a:xfrm>
              <a:off x="9445697" y="4130152"/>
              <a:ext cx="1462474" cy="1426405"/>
              <a:chOff x="9147412" y="4875449"/>
              <a:chExt cx="1462474" cy="1426405"/>
            </a:xfrm>
          </p:grpSpPr>
          <p:cxnSp>
            <p:nvCxnSpPr>
              <p:cNvPr id="112" name="Straight Connector 111">
                <a:extLst>
                  <a:ext uri="{FF2B5EF4-FFF2-40B4-BE49-F238E27FC236}">
                    <a16:creationId xmlns:a16="http://schemas.microsoft.com/office/drawing/2014/main" id="{D1D1C51C-D834-6DD5-2AAB-7CC4EF4A0AE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9658260" y="4875449"/>
                <a:ext cx="782694" cy="1426405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4" name="Straight Connector 113">
                <a:extLst>
                  <a:ext uri="{FF2B5EF4-FFF2-40B4-BE49-F238E27FC236}">
                    <a16:creationId xmlns:a16="http://schemas.microsoft.com/office/drawing/2014/main" id="{03246B82-BF4C-E852-5BD0-6229ECE1AA7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147412" y="5998744"/>
                <a:ext cx="1462474" cy="0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5" name="Straight Connector 114">
                <a:extLst>
                  <a:ext uri="{FF2B5EF4-FFF2-40B4-BE49-F238E27FC236}">
                    <a16:creationId xmlns:a16="http://schemas.microsoft.com/office/drawing/2014/main" id="{09A2D977-9915-1B38-612B-D7A35598FEE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9273654" y="4875449"/>
                <a:ext cx="662389" cy="1426405"/>
              </a:xfrm>
              <a:prstGeom prst="line">
                <a:avLst/>
              </a:prstGeom>
              <a:ln w="19050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F036BC80-764A-D50F-E180-B8A7277ADB9E}"/>
                </a:ext>
              </a:extLst>
            </p:cNvPr>
            <p:cNvSpPr/>
            <p:nvPr/>
          </p:nvSpPr>
          <p:spPr>
            <a:xfrm>
              <a:off x="10000735" y="4218635"/>
              <a:ext cx="233593" cy="432486"/>
            </a:xfrm>
            <a:custGeom>
              <a:avLst/>
              <a:gdLst>
                <a:gd name="connsiteX0" fmla="*/ 0 w 341583"/>
                <a:gd name="connsiteY0" fmla="*/ 0 h 585746"/>
                <a:gd name="connsiteX1" fmla="*/ 341583 w 341583"/>
                <a:gd name="connsiteY1" fmla="*/ 0 h 585746"/>
                <a:gd name="connsiteX2" fmla="*/ 335135 w 341583"/>
                <a:gd name="connsiteY2" fmla="*/ 132800 h 585746"/>
                <a:gd name="connsiteX3" fmla="*/ 170791 w 341583"/>
                <a:gd name="connsiteY3" fmla="*/ 585746 h 585746"/>
                <a:gd name="connsiteX4" fmla="*/ 6448 w 341583"/>
                <a:gd name="connsiteY4" fmla="*/ 132800 h 58574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1583" h="585746">
                  <a:moveTo>
                    <a:pt x="0" y="0"/>
                  </a:moveTo>
                  <a:lnTo>
                    <a:pt x="341583" y="0"/>
                  </a:lnTo>
                  <a:lnTo>
                    <a:pt x="335135" y="132800"/>
                  </a:lnTo>
                  <a:cubicBezTo>
                    <a:pt x="308059" y="398977"/>
                    <a:pt x="244671" y="585746"/>
                    <a:pt x="170791" y="585746"/>
                  </a:cubicBezTo>
                  <a:cubicBezTo>
                    <a:pt x="96912" y="585746"/>
                    <a:pt x="33524" y="398977"/>
                    <a:pt x="6448" y="132800"/>
                  </a:cubicBezTo>
                  <a:close/>
                </a:path>
              </a:pathLst>
            </a:custGeom>
            <a:solidFill>
              <a:schemeClr val="accent6">
                <a:lumMod val="20000"/>
                <a:lumOff val="80000"/>
                <a:alpha val="74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23FEE529-8395-8B31-1813-BFB9B051997A}"/>
                </a:ext>
              </a:extLst>
            </p:cNvPr>
            <p:cNvSpPr/>
            <p:nvPr/>
          </p:nvSpPr>
          <p:spPr>
            <a:xfrm rot="5400000">
              <a:off x="10028124" y="4572704"/>
              <a:ext cx="307685" cy="1367481"/>
            </a:xfrm>
            <a:prstGeom prst="ellipse">
              <a:avLst/>
            </a:prstGeom>
            <a:solidFill>
              <a:schemeClr val="accent6">
                <a:lumMod val="20000"/>
                <a:lumOff val="80000"/>
                <a:alpha val="74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D23A5BF9-D511-7CB0-43B2-4998D516148F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121079" y="4307038"/>
              <a:ext cx="0" cy="229349"/>
            </a:xfrm>
            <a:prstGeom prst="straightConnector1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Straight Arrow Connector 118">
              <a:extLst>
                <a:ext uri="{FF2B5EF4-FFF2-40B4-BE49-F238E27FC236}">
                  <a16:creationId xmlns:a16="http://schemas.microsoft.com/office/drawing/2014/main" id="{8F9B6FAA-14E9-54B1-9E5E-3ABF4A6EC565}"/>
                </a:ext>
              </a:extLst>
            </p:cNvPr>
            <p:cNvCxnSpPr>
              <a:cxnSpLocks/>
            </p:cNvCxnSpPr>
            <p:nvPr/>
          </p:nvCxnSpPr>
          <p:spPr>
            <a:xfrm>
              <a:off x="9743681" y="5167003"/>
              <a:ext cx="0" cy="201203"/>
            </a:xfrm>
            <a:prstGeom prst="straightConnector1">
              <a:avLst/>
            </a:prstGeom>
            <a:ln w="19050">
              <a:solidFill>
                <a:srgbClr val="9E0000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Arrow Connector 119">
              <a:extLst>
                <a:ext uri="{FF2B5EF4-FFF2-40B4-BE49-F238E27FC236}">
                  <a16:creationId xmlns:a16="http://schemas.microsoft.com/office/drawing/2014/main" id="{AF483639-0CAB-9D65-0A68-5C1319137E53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0594252" y="5149777"/>
              <a:ext cx="0" cy="207337"/>
            </a:xfrm>
            <a:prstGeom prst="straightConnector1">
              <a:avLst/>
            </a:prstGeom>
            <a:ln w="19050">
              <a:solidFill>
                <a:schemeClr val="accent1">
                  <a:lumMod val="75000"/>
                </a:schemeClr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2" name="TextBox 121">
              <a:extLst>
                <a:ext uri="{FF2B5EF4-FFF2-40B4-BE49-F238E27FC236}">
                  <a16:creationId xmlns:a16="http://schemas.microsoft.com/office/drawing/2014/main" id="{FA8C82FA-85B2-B793-B95C-579E1F1E169F}"/>
                </a:ext>
              </a:extLst>
            </p:cNvPr>
            <p:cNvSpPr txBox="1"/>
            <p:nvPr/>
          </p:nvSpPr>
          <p:spPr>
            <a:xfrm>
              <a:off x="9169833" y="4454703"/>
              <a:ext cx="425116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+mj-lt"/>
                </a:rPr>
                <a:t>+</a:t>
              </a:r>
              <a:endParaRPr lang="en-US" sz="2000" b="1" dirty="0">
                <a:latin typeface="+mj-lt"/>
              </a:endParaRPr>
            </a:p>
          </p:txBody>
        </p:sp>
        <p:sp>
          <p:nvSpPr>
            <p:cNvPr id="126" name="TextBox 125">
              <a:extLst>
                <a:ext uri="{FF2B5EF4-FFF2-40B4-BE49-F238E27FC236}">
                  <a16:creationId xmlns:a16="http://schemas.microsoft.com/office/drawing/2014/main" id="{F61441F8-6BB5-904C-11F2-52DBF56AF60E}"/>
                </a:ext>
              </a:extLst>
            </p:cNvPr>
            <p:cNvSpPr txBox="1"/>
            <p:nvPr/>
          </p:nvSpPr>
          <p:spPr>
            <a:xfrm>
              <a:off x="10594252" y="4423892"/>
              <a:ext cx="825867" cy="58477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3200" b="1" dirty="0">
                  <a:latin typeface="+mj-lt"/>
                </a:rPr>
                <a:t>+ …</a:t>
              </a:r>
              <a:endParaRPr lang="en-US" sz="2000" b="1" dirty="0">
                <a:latin typeface="+mj-lt"/>
              </a:endParaRPr>
            </a:p>
          </p:txBody>
        </p:sp>
      </p:grpSp>
      <p:sp>
        <p:nvSpPr>
          <p:cNvPr id="127" name="Content Placeholder 2">
            <a:extLst>
              <a:ext uri="{FF2B5EF4-FFF2-40B4-BE49-F238E27FC236}">
                <a16:creationId xmlns:a16="http://schemas.microsoft.com/office/drawing/2014/main" id="{A83E7FAD-1654-2642-23B3-6D3E1E996C99}"/>
              </a:ext>
            </a:extLst>
          </p:cNvPr>
          <p:cNvSpPr txBox="1">
            <a:spLocks/>
          </p:cNvSpPr>
          <p:nvPr/>
        </p:nvSpPr>
        <p:spPr>
          <a:xfrm>
            <a:off x="5308315" y="3595212"/>
            <a:ext cx="1635572" cy="706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Classical</a:t>
            </a:r>
          </a:p>
        </p:txBody>
      </p:sp>
      <p:sp>
        <p:nvSpPr>
          <p:cNvPr id="130" name="Content Placeholder 2">
            <a:extLst>
              <a:ext uri="{FF2B5EF4-FFF2-40B4-BE49-F238E27FC236}">
                <a16:creationId xmlns:a16="http://schemas.microsoft.com/office/drawing/2014/main" id="{72E23E53-A52B-D4F2-D326-1905A7E1839E}"/>
              </a:ext>
            </a:extLst>
          </p:cNvPr>
          <p:cNvSpPr txBox="1">
            <a:spLocks/>
          </p:cNvSpPr>
          <p:nvPr/>
        </p:nvSpPr>
        <p:spPr>
          <a:xfrm>
            <a:off x="9087457" y="3602142"/>
            <a:ext cx="1635572" cy="706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buNone/>
            </a:pPr>
            <a:r>
              <a:rPr lang="en-US" sz="2000" dirty="0"/>
              <a:t>Quantum</a:t>
            </a:r>
          </a:p>
        </p:txBody>
      </p:sp>
      <p:sp>
        <p:nvSpPr>
          <p:cNvPr id="134" name="Rectangle: Rounded Corners 133">
            <a:extLst>
              <a:ext uri="{FF2B5EF4-FFF2-40B4-BE49-F238E27FC236}">
                <a16:creationId xmlns:a16="http://schemas.microsoft.com/office/drawing/2014/main" id="{F84C9226-4433-EC63-0632-98E2A7809772}"/>
              </a:ext>
            </a:extLst>
          </p:cNvPr>
          <p:cNvSpPr/>
          <p:nvPr/>
        </p:nvSpPr>
        <p:spPr>
          <a:xfrm>
            <a:off x="2721747" y="5919310"/>
            <a:ext cx="6748506" cy="603363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</a:rPr>
              <a:t>Can we play with real materials?</a:t>
            </a:r>
          </a:p>
        </p:txBody>
      </p:sp>
      <p:sp>
        <p:nvSpPr>
          <p:cNvPr id="137" name="Title 1">
            <a:extLst>
              <a:ext uri="{FF2B5EF4-FFF2-40B4-BE49-F238E27FC236}">
                <a16:creationId xmlns:a16="http://schemas.microsoft.com/office/drawing/2014/main" id="{95B15C82-F738-7C1F-7C23-C8DC5A0516EF}"/>
              </a:ext>
            </a:extLst>
          </p:cNvPr>
          <p:cNvSpPr txBox="1">
            <a:spLocks/>
          </p:cNvSpPr>
          <p:nvPr/>
        </p:nvSpPr>
        <p:spPr>
          <a:xfrm>
            <a:off x="428897" y="5713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b="1" dirty="0">
                <a:solidFill>
                  <a:schemeClr val="bg2">
                    <a:lumMod val="90000"/>
                  </a:schemeClr>
                </a:solidFill>
              </a:rPr>
              <a:t>Kagome </a:t>
            </a:r>
            <a:r>
              <a:rPr lang="en-US" sz="4000" b="1" dirty="0"/>
              <a:t>frustrated</a:t>
            </a:r>
            <a:r>
              <a:rPr lang="en-US" sz="4000" b="1" dirty="0">
                <a:solidFill>
                  <a:schemeClr val="bg2">
                    <a:lumMod val="90000"/>
                  </a:schemeClr>
                </a:solidFill>
              </a:rPr>
              <a:t> </a:t>
            </a:r>
            <a:r>
              <a:rPr lang="en-US" sz="4000" b="1" dirty="0" err="1">
                <a:solidFill>
                  <a:schemeClr val="bg2">
                    <a:lumMod val="90000"/>
                  </a:schemeClr>
                </a:solidFill>
              </a:rPr>
              <a:t>antiferromagnetism</a:t>
            </a:r>
            <a:endParaRPr lang="en-US" sz="4000" b="1" dirty="0">
              <a:solidFill>
                <a:schemeClr val="bg2">
                  <a:lumMod val="90000"/>
                </a:schemeClr>
              </a:solidFill>
            </a:endParaRPr>
          </a:p>
        </p:txBody>
      </p:sp>
      <p:sp>
        <p:nvSpPr>
          <p:cNvPr id="138" name="Arrow: Bent-Up 137">
            <a:extLst>
              <a:ext uri="{FF2B5EF4-FFF2-40B4-BE49-F238E27FC236}">
                <a16:creationId xmlns:a16="http://schemas.microsoft.com/office/drawing/2014/main" id="{447014F1-AE14-A1E1-5F18-05735C80CEC3}"/>
              </a:ext>
            </a:extLst>
          </p:cNvPr>
          <p:cNvSpPr/>
          <p:nvPr/>
        </p:nvSpPr>
        <p:spPr>
          <a:xfrm rot="10800000" flipH="1">
            <a:off x="9027346" y="2434594"/>
            <a:ext cx="878517" cy="1072532"/>
          </a:xfrm>
          <a:prstGeom prst="bentUpArrow">
            <a:avLst>
              <a:gd name="adj1" fmla="val 2619"/>
              <a:gd name="adj2" fmla="val 10574"/>
              <a:gd name="adj3" fmla="val 29341"/>
            </a:avLst>
          </a:prstGeom>
          <a:solidFill>
            <a:schemeClr val="bg2">
              <a:lumMod val="2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05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1" fill="hold">
                      <p:stCondLst>
                        <p:cond delay="indefinite"/>
                      </p:stCondLst>
                      <p:childTnLst>
                        <p:par>
                          <p:cTn id="102" fill="hold">
                            <p:stCondLst>
                              <p:cond delay="0"/>
                            </p:stCondLst>
                            <p:childTnLst>
                              <p:par>
                                <p:cTn id="10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1" grpId="0" animBg="1"/>
      <p:bldP spid="132" grpId="0" animBg="1"/>
      <p:bldP spid="133" grpId="0" animBg="1"/>
      <p:bldP spid="125" grpId="0"/>
      <p:bldP spid="3" grpId="0" animBg="1"/>
      <p:bldP spid="127" grpId="0"/>
      <p:bldP spid="130" grpId="0"/>
      <p:bldP spid="134" grpId="0" animBg="1"/>
      <p:bldP spid="138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4" name="Group 143">
            <a:extLst>
              <a:ext uri="{FF2B5EF4-FFF2-40B4-BE49-F238E27FC236}">
                <a16:creationId xmlns:a16="http://schemas.microsoft.com/office/drawing/2014/main" id="{2F998B32-713A-0953-A70D-5D658034A7CF}"/>
              </a:ext>
            </a:extLst>
          </p:cNvPr>
          <p:cNvGrpSpPr/>
          <p:nvPr/>
        </p:nvGrpSpPr>
        <p:grpSpPr>
          <a:xfrm>
            <a:off x="854170" y="1581150"/>
            <a:ext cx="4943210" cy="4595936"/>
            <a:chOff x="1068807" y="1729648"/>
            <a:chExt cx="4527761" cy="4395730"/>
          </a:xfrm>
        </p:grpSpPr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050F3D24-2098-8804-4DA2-5FF749EDC8B2}"/>
                </a:ext>
              </a:extLst>
            </p:cNvPr>
            <p:cNvGrpSpPr/>
            <p:nvPr/>
          </p:nvGrpSpPr>
          <p:grpSpPr>
            <a:xfrm>
              <a:off x="1068807" y="1729648"/>
              <a:ext cx="4527761" cy="4395730"/>
              <a:chOff x="1366263" y="1828800"/>
              <a:chExt cx="3980989" cy="3931077"/>
            </a:xfrm>
          </p:grpSpPr>
          <p:cxnSp>
            <p:nvCxnSpPr>
              <p:cNvPr id="4" name="Straight Connector 3">
                <a:extLst>
                  <a:ext uri="{FF2B5EF4-FFF2-40B4-BE49-F238E27FC236}">
                    <a16:creationId xmlns:a16="http://schemas.microsoft.com/office/drawing/2014/main" id="{7C0A46BC-2062-E7B0-5467-ADE16E2FA56C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366263" y="3377577"/>
                <a:ext cx="3928755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" name="Straight Connector 4">
                <a:extLst>
                  <a:ext uri="{FF2B5EF4-FFF2-40B4-BE49-F238E27FC236}">
                    <a16:creationId xmlns:a16="http://schemas.microsoft.com/office/drawing/2014/main" id="{95FCBABE-F89E-D026-EDCE-3EE57B4E353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90645" y="1828800"/>
                <a:ext cx="1408804" cy="2565184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" name="Straight Connector 5">
                <a:extLst>
                  <a:ext uri="{FF2B5EF4-FFF2-40B4-BE49-F238E27FC236}">
                    <a16:creationId xmlns:a16="http://schemas.microsoft.com/office/drawing/2014/main" id="{696960C9-2060-A9AD-7BCF-6EB5CBE25975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990101" y="2344707"/>
                <a:ext cx="2067584" cy="341517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6" name="Straight Connector 15">
                <a:extLst>
                  <a:ext uri="{FF2B5EF4-FFF2-40B4-BE49-F238E27FC236}">
                    <a16:creationId xmlns:a16="http://schemas.microsoft.com/office/drawing/2014/main" id="{806D07DE-12E8-682C-C511-E67B31F8ACF7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899960" y="2452328"/>
                <a:ext cx="2981584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8" name="Straight Connector 17">
                <a:extLst>
                  <a:ext uri="{FF2B5EF4-FFF2-40B4-BE49-F238E27FC236}">
                    <a16:creationId xmlns:a16="http://schemas.microsoft.com/office/drawing/2014/main" id="{D94044FD-DB63-84A4-EC38-13C35457BDD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2741684" y="1828800"/>
                <a:ext cx="1984285" cy="341517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20" name="Straight Connector 19">
                <a:extLst>
                  <a:ext uri="{FF2B5EF4-FFF2-40B4-BE49-F238E27FC236}">
                    <a16:creationId xmlns:a16="http://schemas.microsoft.com/office/drawing/2014/main" id="{FA6E413B-4836-5951-DE35-F5829FFAB6B0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103120" y="1828800"/>
                <a:ext cx="1866808" cy="341517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0" name="Straight Connector 29">
                <a:extLst>
                  <a:ext uri="{FF2B5EF4-FFF2-40B4-BE49-F238E27FC236}">
                    <a16:creationId xmlns:a16="http://schemas.microsoft.com/office/drawing/2014/main" id="{B7D339EF-3838-1DC8-494D-B71E09BEFE19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2834640" y="2344707"/>
                <a:ext cx="1965636" cy="341517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2" name="Straight Connector 31">
                <a:extLst>
                  <a:ext uri="{FF2B5EF4-FFF2-40B4-BE49-F238E27FC236}">
                    <a16:creationId xmlns:a16="http://schemas.microsoft.com/office/drawing/2014/main" id="{2DC2A9DA-ACE4-4EDC-688C-2A11DDEAADE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3854622" y="1828800"/>
                <a:ext cx="1408804" cy="2565184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>
                <a:extLst>
                  <a:ext uri="{FF2B5EF4-FFF2-40B4-BE49-F238E27FC236}">
                    <a16:creationId xmlns:a16="http://schemas.microsoft.com/office/drawing/2014/main" id="{FEFE967A-88AF-82DB-A3FD-B3246722D8D1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453559" y="4274046"/>
                <a:ext cx="3893693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0" name="Straight Connector 39">
                <a:extLst>
                  <a:ext uri="{FF2B5EF4-FFF2-40B4-BE49-F238E27FC236}">
                    <a16:creationId xmlns:a16="http://schemas.microsoft.com/office/drawing/2014/main" id="{65C6DB94-5ADC-EB9D-C1D3-92AD2E101C1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 flipV="1">
                <a:off x="1434837" y="3273290"/>
                <a:ext cx="1547857" cy="2486587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49" name="Straight Connector 48">
                <a:extLst>
                  <a:ext uri="{FF2B5EF4-FFF2-40B4-BE49-F238E27FC236}">
                    <a16:creationId xmlns:a16="http://schemas.microsoft.com/office/drawing/2014/main" id="{45305AFF-3329-B0AB-6937-68FAF8290FCF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3883815" y="3273290"/>
                <a:ext cx="1366025" cy="2486587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8" name="Straight Connector 67">
                <a:extLst>
                  <a:ext uri="{FF2B5EF4-FFF2-40B4-BE49-F238E27FC236}">
                    <a16:creationId xmlns:a16="http://schemas.microsoft.com/office/drawing/2014/main" id="{F2445D43-4A7E-4CAD-9BBE-ECB2B4B8B45B}"/>
                  </a:ext>
                </a:extLst>
              </p:cNvPr>
              <p:cNvCxnSpPr>
                <a:cxnSpLocks/>
              </p:cNvCxnSpPr>
              <p:nvPr/>
            </p:nvCxnSpPr>
            <p:spPr>
              <a:xfrm flipH="1">
                <a:off x="1990101" y="5171881"/>
                <a:ext cx="2810175" cy="0"/>
              </a:xfrm>
              <a:prstGeom prst="line">
                <a:avLst/>
              </a:prstGeom>
              <a:ln w="28575">
                <a:solidFill>
                  <a:schemeClr val="bg1">
                    <a:lumMod val="75000"/>
                  </a:schemeClr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01" name="Oval 100">
              <a:extLst>
                <a:ext uri="{FF2B5EF4-FFF2-40B4-BE49-F238E27FC236}">
                  <a16:creationId xmlns:a16="http://schemas.microsoft.com/office/drawing/2014/main" id="{383C55AF-B4ED-EEDE-F503-B47DA2708F07}"/>
                </a:ext>
              </a:extLst>
            </p:cNvPr>
            <p:cNvSpPr/>
            <p:nvPr/>
          </p:nvSpPr>
          <p:spPr>
            <a:xfrm>
              <a:off x="4559787" y="294611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2" name="Oval 101">
              <a:extLst>
                <a:ext uri="{FF2B5EF4-FFF2-40B4-BE49-F238E27FC236}">
                  <a16:creationId xmlns:a16="http://schemas.microsoft.com/office/drawing/2014/main" id="{5167963E-DFAF-DC2E-83FF-AD3F075943A1}"/>
                </a:ext>
              </a:extLst>
            </p:cNvPr>
            <p:cNvSpPr/>
            <p:nvPr/>
          </p:nvSpPr>
          <p:spPr>
            <a:xfrm>
              <a:off x="4841254" y="343314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3" name="Oval 102">
              <a:extLst>
                <a:ext uri="{FF2B5EF4-FFF2-40B4-BE49-F238E27FC236}">
                  <a16:creationId xmlns:a16="http://schemas.microsoft.com/office/drawing/2014/main" id="{4DFAA17A-2AA2-5E1C-E491-AB03DE9DA055}"/>
                </a:ext>
              </a:extLst>
            </p:cNvPr>
            <p:cNvSpPr/>
            <p:nvPr/>
          </p:nvSpPr>
          <p:spPr>
            <a:xfrm>
              <a:off x="4273518" y="343314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4" name="Oval 103">
              <a:extLst>
                <a:ext uri="{FF2B5EF4-FFF2-40B4-BE49-F238E27FC236}">
                  <a16:creationId xmlns:a16="http://schemas.microsoft.com/office/drawing/2014/main" id="{29296F9D-6AE5-1BD3-79F6-4B864D1FB553}"/>
                </a:ext>
              </a:extLst>
            </p:cNvPr>
            <p:cNvSpPr/>
            <p:nvPr/>
          </p:nvSpPr>
          <p:spPr>
            <a:xfrm>
              <a:off x="5116437" y="393588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5" name="Oval 104">
              <a:extLst>
                <a:ext uri="{FF2B5EF4-FFF2-40B4-BE49-F238E27FC236}">
                  <a16:creationId xmlns:a16="http://schemas.microsoft.com/office/drawing/2014/main" id="{F9A15C77-DBBF-E477-9CF0-DAE44D986BAC}"/>
                </a:ext>
              </a:extLst>
            </p:cNvPr>
            <p:cNvSpPr/>
            <p:nvPr/>
          </p:nvSpPr>
          <p:spPr>
            <a:xfrm>
              <a:off x="5391438" y="343314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6" name="Oval 105">
              <a:extLst>
                <a:ext uri="{FF2B5EF4-FFF2-40B4-BE49-F238E27FC236}">
                  <a16:creationId xmlns:a16="http://schemas.microsoft.com/office/drawing/2014/main" id="{5EC01D54-A6EA-AB81-0104-35FA6CE232B4}"/>
                </a:ext>
              </a:extLst>
            </p:cNvPr>
            <p:cNvSpPr/>
            <p:nvPr/>
          </p:nvSpPr>
          <p:spPr>
            <a:xfrm>
              <a:off x="3955241" y="3975366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7" name="Oval 106">
              <a:extLst>
                <a:ext uri="{FF2B5EF4-FFF2-40B4-BE49-F238E27FC236}">
                  <a16:creationId xmlns:a16="http://schemas.microsoft.com/office/drawing/2014/main" id="{5F83B580-289E-3F0B-E6DC-60E9E62B3417}"/>
                </a:ext>
              </a:extLst>
            </p:cNvPr>
            <p:cNvSpPr/>
            <p:nvPr/>
          </p:nvSpPr>
          <p:spPr>
            <a:xfrm>
              <a:off x="4820428" y="443710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8" name="Oval 107">
              <a:extLst>
                <a:ext uri="{FF2B5EF4-FFF2-40B4-BE49-F238E27FC236}">
                  <a16:creationId xmlns:a16="http://schemas.microsoft.com/office/drawing/2014/main" id="{3E574CA6-E516-4E8B-E3A4-D5ADB79219FE}"/>
                </a:ext>
              </a:extLst>
            </p:cNvPr>
            <p:cNvSpPr/>
            <p:nvPr/>
          </p:nvSpPr>
          <p:spPr>
            <a:xfrm>
              <a:off x="4221525" y="443710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9" name="Oval 108">
              <a:extLst>
                <a:ext uri="{FF2B5EF4-FFF2-40B4-BE49-F238E27FC236}">
                  <a16:creationId xmlns:a16="http://schemas.microsoft.com/office/drawing/2014/main" id="{1C107827-7A7D-5826-34E6-40163EB26124}"/>
                </a:ext>
              </a:extLst>
            </p:cNvPr>
            <p:cNvSpPr/>
            <p:nvPr/>
          </p:nvSpPr>
          <p:spPr>
            <a:xfrm>
              <a:off x="5391118" y="4440401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0" name="Oval 109">
              <a:extLst>
                <a:ext uri="{FF2B5EF4-FFF2-40B4-BE49-F238E27FC236}">
                  <a16:creationId xmlns:a16="http://schemas.microsoft.com/office/drawing/2014/main" id="{2870BCEF-6ED9-C684-C4F9-FA4F43C14C43}"/>
                </a:ext>
              </a:extLst>
            </p:cNvPr>
            <p:cNvSpPr/>
            <p:nvPr/>
          </p:nvSpPr>
          <p:spPr>
            <a:xfrm>
              <a:off x="4879815" y="2407880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1" name="Oval 110">
              <a:extLst>
                <a:ext uri="{FF2B5EF4-FFF2-40B4-BE49-F238E27FC236}">
                  <a16:creationId xmlns:a16="http://schemas.microsoft.com/office/drawing/2014/main" id="{8AEF382D-B721-02BA-6D2D-3D6EAD48DC9B}"/>
                </a:ext>
              </a:extLst>
            </p:cNvPr>
            <p:cNvSpPr/>
            <p:nvPr/>
          </p:nvSpPr>
          <p:spPr>
            <a:xfrm>
              <a:off x="4253701" y="2405668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2" name="Oval 111">
              <a:extLst>
                <a:ext uri="{FF2B5EF4-FFF2-40B4-BE49-F238E27FC236}">
                  <a16:creationId xmlns:a16="http://schemas.microsoft.com/office/drawing/2014/main" id="{355A04E9-7B3D-8263-E579-308CB6C80CE5}"/>
                </a:ext>
              </a:extLst>
            </p:cNvPr>
            <p:cNvSpPr/>
            <p:nvPr/>
          </p:nvSpPr>
          <p:spPr>
            <a:xfrm>
              <a:off x="4533329" y="4959833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3" name="Oval 112">
              <a:extLst>
                <a:ext uri="{FF2B5EF4-FFF2-40B4-BE49-F238E27FC236}">
                  <a16:creationId xmlns:a16="http://schemas.microsoft.com/office/drawing/2014/main" id="{76C8D17C-3380-0454-A002-79C880619BE3}"/>
                </a:ext>
              </a:extLst>
            </p:cNvPr>
            <p:cNvSpPr/>
            <p:nvPr/>
          </p:nvSpPr>
          <p:spPr>
            <a:xfrm>
              <a:off x="4820428" y="5439536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92FBC637-EE78-69D1-439D-DFAE4C4C4C96}"/>
                </a:ext>
              </a:extLst>
            </p:cNvPr>
            <p:cNvSpPr/>
            <p:nvPr/>
          </p:nvSpPr>
          <p:spPr>
            <a:xfrm>
              <a:off x="4273518" y="5439536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5" name="Oval 114">
              <a:extLst>
                <a:ext uri="{FF2B5EF4-FFF2-40B4-BE49-F238E27FC236}">
                  <a16:creationId xmlns:a16="http://schemas.microsoft.com/office/drawing/2014/main" id="{DF59D33F-1A3E-14AF-CD45-1D4FD5E9EB6E}"/>
                </a:ext>
              </a:extLst>
            </p:cNvPr>
            <p:cNvSpPr/>
            <p:nvPr/>
          </p:nvSpPr>
          <p:spPr>
            <a:xfrm>
              <a:off x="3682002" y="443710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6" name="Oval 115">
              <a:extLst>
                <a:ext uri="{FF2B5EF4-FFF2-40B4-BE49-F238E27FC236}">
                  <a16:creationId xmlns:a16="http://schemas.microsoft.com/office/drawing/2014/main" id="{21EE9DC5-2B94-F943-A758-EA33B90A0077}"/>
                </a:ext>
              </a:extLst>
            </p:cNvPr>
            <p:cNvSpPr/>
            <p:nvPr/>
          </p:nvSpPr>
          <p:spPr>
            <a:xfrm>
              <a:off x="3391478" y="4938322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3C3377F4-9456-A2AA-F829-1B5292C3D7D7}"/>
                </a:ext>
              </a:extLst>
            </p:cNvPr>
            <p:cNvSpPr/>
            <p:nvPr/>
          </p:nvSpPr>
          <p:spPr>
            <a:xfrm>
              <a:off x="2484443" y="4442411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8" name="Oval 117">
              <a:extLst>
                <a:ext uri="{FF2B5EF4-FFF2-40B4-BE49-F238E27FC236}">
                  <a16:creationId xmlns:a16="http://schemas.microsoft.com/office/drawing/2014/main" id="{44D4DD62-3F70-2A4E-7F2C-3EE6A56CE5DD}"/>
                </a:ext>
              </a:extLst>
            </p:cNvPr>
            <p:cNvSpPr/>
            <p:nvPr/>
          </p:nvSpPr>
          <p:spPr>
            <a:xfrm>
              <a:off x="3055133" y="444570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19" name="Oval 118">
              <a:extLst>
                <a:ext uri="{FF2B5EF4-FFF2-40B4-BE49-F238E27FC236}">
                  <a16:creationId xmlns:a16="http://schemas.microsoft.com/office/drawing/2014/main" id="{A351A115-AE98-942C-6871-C3043199544C}"/>
                </a:ext>
              </a:extLst>
            </p:cNvPr>
            <p:cNvSpPr/>
            <p:nvPr/>
          </p:nvSpPr>
          <p:spPr>
            <a:xfrm>
              <a:off x="2176943" y="499881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E835CF92-E502-4516-E2E4-552365E05A22}"/>
                </a:ext>
              </a:extLst>
            </p:cNvPr>
            <p:cNvSpPr/>
            <p:nvPr/>
          </p:nvSpPr>
          <p:spPr>
            <a:xfrm>
              <a:off x="2457958" y="544636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1" name="Oval 120">
              <a:extLst>
                <a:ext uri="{FF2B5EF4-FFF2-40B4-BE49-F238E27FC236}">
                  <a16:creationId xmlns:a16="http://schemas.microsoft.com/office/drawing/2014/main" id="{1B9A84E5-4EAE-898B-4A89-CB52E360B762}"/>
                </a:ext>
              </a:extLst>
            </p:cNvPr>
            <p:cNvSpPr/>
            <p:nvPr/>
          </p:nvSpPr>
          <p:spPr>
            <a:xfrm>
              <a:off x="1928179" y="544636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2" name="Oval 121">
              <a:extLst>
                <a:ext uri="{FF2B5EF4-FFF2-40B4-BE49-F238E27FC236}">
                  <a16:creationId xmlns:a16="http://schemas.microsoft.com/office/drawing/2014/main" id="{053A9AC7-76D7-D3EE-713B-07987B54FF7D}"/>
                </a:ext>
              </a:extLst>
            </p:cNvPr>
            <p:cNvSpPr/>
            <p:nvPr/>
          </p:nvSpPr>
          <p:spPr>
            <a:xfrm>
              <a:off x="1806839" y="3431206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33197E04-D7B4-82F1-61D1-4878F8560394}"/>
                </a:ext>
              </a:extLst>
            </p:cNvPr>
            <p:cNvSpPr/>
            <p:nvPr/>
          </p:nvSpPr>
          <p:spPr>
            <a:xfrm>
              <a:off x="2457950" y="3435762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4" name="Oval 123">
              <a:extLst>
                <a:ext uri="{FF2B5EF4-FFF2-40B4-BE49-F238E27FC236}">
                  <a16:creationId xmlns:a16="http://schemas.microsoft.com/office/drawing/2014/main" id="{C95EF435-EB01-65A1-050E-997A07461762}"/>
                </a:ext>
              </a:extLst>
            </p:cNvPr>
            <p:cNvSpPr/>
            <p:nvPr/>
          </p:nvSpPr>
          <p:spPr>
            <a:xfrm>
              <a:off x="1518560" y="395259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5" name="Oval 124">
              <a:extLst>
                <a:ext uri="{FF2B5EF4-FFF2-40B4-BE49-F238E27FC236}">
                  <a16:creationId xmlns:a16="http://schemas.microsoft.com/office/drawing/2014/main" id="{A5115A15-76FD-DB8B-5FF4-6A41F2BF018B}"/>
                </a:ext>
              </a:extLst>
            </p:cNvPr>
            <p:cNvSpPr/>
            <p:nvPr/>
          </p:nvSpPr>
          <p:spPr>
            <a:xfrm>
              <a:off x="1818706" y="4441962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6" name="Oval 125">
              <a:extLst>
                <a:ext uri="{FF2B5EF4-FFF2-40B4-BE49-F238E27FC236}">
                  <a16:creationId xmlns:a16="http://schemas.microsoft.com/office/drawing/2014/main" id="{F8722D98-E8AB-1690-F66E-0F26AE02CA62}"/>
                </a:ext>
              </a:extLst>
            </p:cNvPr>
            <p:cNvSpPr/>
            <p:nvPr/>
          </p:nvSpPr>
          <p:spPr>
            <a:xfrm>
              <a:off x="1251565" y="443710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7" name="Oval 126">
              <a:extLst>
                <a:ext uri="{FF2B5EF4-FFF2-40B4-BE49-F238E27FC236}">
                  <a16:creationId xmlns:a16="http://schemas.microsoft.com/office/drawing/2014/main" id="{4583D3B5-EA8F-CFEA-1583-6C683E972E43}"/>
                </a:ext>
              </a:extLst>
            </p:cNvPr>
            <p:cNvSpPr/>
            <p:nvPr/>
          </p:nvSpPr>
          <p:spPr>
            <a:xfrm>
              <a:off x="2756144" y="3925367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8" name="Oval 127">
              <a:extLst>
                <a:ext uri="{FF2B5EF4-FFF2-40B4-BE49-F238E27FC236}">
                  <a16:creationId xmlns:a16="http://schemas.microsoft.com/office/drawing/2014/main" id="{A63F650C-C448-756D-7EF1-47AB4351B40B}"/>
                </a:ext>
              </a:extLst>
            </p:cNvPr>
            <p:cNvSpPr/>
            <p:nvPr/>
          </p:nvSpPr>
          <p:spPr>
            <a:xfrm>
              <a:off x="2787836" y="5963156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9" name="Oval 128">
              <a:extLst>
                <a:ext uri="{FF2B5EF4-FFF2-40B4-BE49-F238E27FC236}">
                  <a16:creationId xmlns:a16="http://schemas.microsoft.com/office/drawing/2014/main" id="{D4035451-D1C8-9F2A-144D-1C655B3296A8}"/>
                </a:ext>
              </a:extLst>
            </p:cNvPr>
            <p:cNvSpPr/>
            <p:nvPr/>
          </p:nvSpPr>
          <p:spPr>
            <a:xfrm>
              <a:off x="3092937" y="544636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0" name="Oval 129">
              <a:extLst>
                <a:ext uri="{FF2B5EF4-FFF2-40B4-BE49-F238E27FC236}">
                  <a16:creationId xmlns:a16="http://schemas.microsoft.com/office/drawing/2014/main" id="{3D730112-42F2-F5DD-0393-50899E30A07C}"/>
                </a:ext>
              </a:extLst>
            </p:cNvPr>
            <p:cNvSpPr/>
            <p:nvPr/>
          </p:nvSpPr>
          <p:spPr>
            <a:xfrm>
              <a:off x="3703874" y="544373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11920F33-8D2F-7D3A-14F3-20ADF02EEFB1}"/>
                </a:ext>
              </a:extLst>
            </p:cNvPr>
            <p:cNvSpPr/>
            <p:nvPr/>
          </p:nvSpPr>
          <p:spPr>
            <a:xfrm>
              <a:off x="4001861" y="593633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2" name="Oval 131">
              <a:extLst>
                <a:ext uri="{FF2B5EF4-FFF2-40B4-BE49-F238E27FC236}">
                  <a16:creationId xmlns:a16="http://schemas.microsoft.com/office/drawing/2014/main" id="{5A7858B1-1F78-7E4D-BB1F-E2BF3D5EA374}"/>
                </a:ext>
              </a:extLst>
            </p:cNvPr>
            <p:cNvSpPr/>
            <p:nvPr/>
          </p:nvSpPr>
          <p:spPr>
            <a:xfrm>
              <a:off x="1196985" y="3436552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3" name="Oval 132">
              <a:extLst>
                <a:ext uri="{FF2B5EF4-FFF2-40B4-BE49-F238E27FC236}">
                  <a16:creationId xmlns:a16="http://schemas.microsoft.com/office/drawing/2014/main" id="{D6E3189A-CF80-8C08-4349-E9E5FD3F5368}"/>
                </a:ext>
              </a:extLst>
            </p:cNvPr>
            <p:cNvSpPr/>
            <p:nvPr/>
          </p:nvSpPr>
          <p:spPr>
            <a:xfrm>
              <a:off x="3038631" y="3435762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5" name="Oval 134">
              <a:extLst>
                <a:ext uri="{FF2B5EF4-FFF2-40B4-BE49-F238E27FC236}">
                  <a16:creationId xmlns:a16="http://schemas.microsoft.com/office/drawing/2014/main" id="{B959B5DF-CE34-6CC7-4147-CFF0E2ED2F20}"/>
                </a:ext>
              </a:extLst>
            </p:cNvPr>
            <p:cNvSpPr/>
            <p:nvPr/>
          </p:nvSpPr>
          <p:spPr>
            <a:xfrm>
              <a:off x="3633593" y="3435762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6" name="Oval 135">
              <a:extLst>
                <a:ext uri="{FF2B5EF4-FFF2-40B4-BE49-F238E27FC236}">
                  <a16:creationId xmlns:a16="http://schemas.microsoft.com/office/drawing/2014/main" id="{B0E670CF-345F-DC3E-02F4-43AF2ED6D0C5}"/>
                </a:ext>
              </a:extLst>
            </p:cNvPr>
            <p:cNvSpPr/>
            <p:nvPr/>
          </p:nvSpPr>
          <p:spPr>
            <a:xfrm>
              <a:off x="3323683" y="2919059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557328B-93F7-1054-194D-8FCED5F8FB52}"/>
                </a:ext>
              </a:extLst>
            </p:cNvPr>
            <p:cNvSpPr/>
            <p:nvPr/>
          </p:nvSpPr>
          <p:spPr>
            <a:xfrm>
              <a:off x="2124954" y="290339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8" name="Oval 137">
              <a:extLst>
                <a:ext uri="{FF2B5EF4-FFF2-40B4-BE49-F238E27FC236}">
                  <a16:creationId xmlns:a16="http://schemas.microsoft.com/office/drawing/2014/main" id="{2B9A929B-E1FD-C405-F715-FD27294892A7}"/>
                </a:ext>
              </a:extLst>
            </p:cNvPr>
            <p:cNvSpPr/>
            <p:nvPr/>
          </p:nvSpPr>
          <p:spPr>
            <a:xfrm>
              <a:off x="3017843" y="240542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9" name="Oval 138">
              <a:extLst>
                <a:ext uri="{FF2B5EF4-FFF2-40B4-BE49-F238E27FC236}">
                  <a16:creationId xmlns:a16="http://schemas.microsoft.com/office/drawing/2014/main" id="{AF610B70-9C53-FF0B-D334-C12E3118190F}"/>
                </a:ext>
              </a:extLst>
            </p:cNvPr>
            <p:cNvSpPr/>
            <p:nvPr/>
          </p:nvSpPr>
          <p:spPr>
            <a:xfrm>
              <a:off x="3611311" y="2406514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0" name="Oval 139">
              <a:extLst>
                <a:ext uri="{FF2B5EF4-FFF2-40B4-BE49-F238E27FC236}">
                  <a16:creationId xmlns:a16="http://schemas.microsoft.com/office/drawing/2014/main" id="{A48F5451-D4BD-7DFD-35D8-C0892311393B}"/>
                </a:ext>
              </a:extLst>
            </p:cNvPr>
            <p:cNvSpPr/>
            <p:nvPr/>
          </p:nvSpPr>
          <p:spPr>
            <a:xfrm>
              <a:off x="2390192" y="2405361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1" name="Oval 140">
              <a:extLst>
                <a:ext uri="{FF2B5EF4-FFF2-40B4-BE49-F238E27FC236}">
                  <a16:creationId xmlns:a16="http://schemas.microsoft.com/office/drawing/2014/main" id="{FFC74F79-71AD-506B-75E7-A70AAB0F68EE}"/>
                </a:ext>
              </a:extLst>
            </p:cNvPr>
            <p:cNvSpPr/>
            <p:nvPr/>
          </p:nvSpPr>
          <p:spPr>
            <a:xfrm>
              <a:off x="1826167" y="2406514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2" name="Oval 141">
              <a:extLst>
                <a:ext uri="{FF2B5EF4-FFF2-40B4-BE49-F238E27FC236}">
                  <a16:creationId xmlns:a16="http://schemas.microsoft.com/office/drawing/2014/main" id="{BABAD565-CA2C-7DDF-4065-FCE6857762C2}"/>
                </a:ext>
              </a:extLst>
            </p:cNvPr>
            <p:cNvSpPr/>
            <p:nvPr/>
          </p:nvSpPr>
          <p:spPr>
            <a:xfrm>
              <a:off x="3935677" y="1826755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3" name="Oval 142">
              <a:extLst>
                <a:ext uri="{FF2B5EF4-FFF2-40B4-BE49-F238E27FC236}">
                  <a16:creationId xmlns:a16="http://schemas.microsoft.com/office/drawing/2014/main" id="{B0F7943E-A648-AAD0-5276-652FD9F17498}"/>
                </a:ext>
              </a:extLst>
            </p:cNvPr>
            <p:cNvSpPr/>
            <p:nvPr/>
          </p:nvSpPr>
          <p:spPr>
            <a:xfrm>
              <a:off x="2696244" y="1852121"/>
              <a:ext cx="56426" cy="53634"/>
            </a:xfrm>
            <a:prstGeom prst="ellipse">
              <a:avLst/>
            </a:prstGeom>
            <a:solidFill>
              <a:schemeClr val="bg1">
                <a:lumMod val="95000"/>
              </a:schemeClr>
            </a:solidFill>
            <a:ln w="28575">
              <a:solidFill>
                <a:schemeClr val="bg2">
                  <a:lumMod val="50000"/>
                </a:schemeClr>
              </a:solidFill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pic>
        <p:nvPicPr>
          <p:cNvPr id="2050" name="Picture 2" descr="Basket Weaver | My spouse's uncle Elstner Hilton took this p… | Flickr">
            <a:extLst>
              <a:ext uri="{FF2B5EF4-FFF2-40B4-BE49-F238E27FC236}">
                <a16:creationId xmlns:a16="http://schemas.microsoft.com/office/drawing/2014/main" id="{25DDFFA2-CFD2-B485-A497-92FB8A9FAEA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8010" y="4812772"/>
            <a:ext cx="2480790" cy="1766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5" name="Averievite_SG164_mod2.png" descr="Averievite_SG164_mod2.png">
            <a:extLst>
              <a:ext uri="{FF2B5EF4-FFF2-40B4-BE49-F238E27FC236}">
                <a16:creationId xmlns:a16="http://schemas.microsoft.com/office/drawing/2014/main" id="{C6F1F5AC-9870-3E15-A65B-C646F22A08A6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72" t="12117" r="22972" b="12117"/>
          <a:stretch>
            <a:fillRect/>
          </a:stretch>
        </p:blipFill>
        <p:spPr>
          <a:xfrm>
            <a:off x="6529779" y="2664431"/>
            <a:ext cx="4704564" cy="3015966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sp>
        <p:nvSpPr>
          <p:cNvPr id="146" name="Rectangle 145">
            <a:extLst>
              <a:ext uri="{FF2B5EF4-FFF2-40B4-BE49-F238E27FC236}">
                <a16:creationId xmlns:a16="http://schemas.microsoft.com/office/drawing/2014/main" id="{AC52D7BC-52F8-5B3A-5086-45E55DB0F110}"/>
              </a:ext>
            </a:extLst>
          </p:cNvPr>
          <p:cNvSpPr/>
          <p:nvPr/>
        </p:nvSpPr>
        <p:spPr>
          <a:xfrm>
            <a:off x="6295387" y="1512847"/>
            <a:ext cx="1724430" cy="463354"/>
          </a:xfrm>
          <a:prstGeom prst="rect">
            <a:avLst/>
          </a:prstGeom>
          <a:noFill/>
          <a:ln w="19050">
            <a:solidFill>
              <a:schemeClr val="bg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u="sng" dirty="0" err="1">
                <a:solidFill>
                  <a:schemeClr val="tx1"/>
                </a:solidFill>
              </a:rPr>
              <a:t>Averievite</a:t>
            </a:r>
            <a:r>
              <a:rPr lang="en-US" sz="2400" b="1" dirty="0">
                <a:solidFill>
                  <a:schemeClr val="tx1"/>
                </a:solidFill>
              </a:rPr>
              <a:t>:</a:t>
            </a:r>
          </a:p>
        </p:txBody>
      </p:sp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</a:t>
            </a:r>
            <a:r>
              <a:rPr lang="en-US" sz="4000" b="1" dirty="0">
                <a:solidFill>
                  <a:schemeClr val="bg2">
                    <a:lumMod val="90000"/>
                  </a:schemeClr>
                </a:solidFill>
              </a:rPr>
              <a:t> frustrated </a:t>
            </a:r>
            <a:r>
              <a:rPr lang="en-US" sz="4000" b="1" dirty="0" err="1">
                <a:solidFill>
                  <a:schemeClr val="bg2">
                    <a:lumMod val="90000"/>
                  </a:schemeClr>
                </a:solidFill>
              </a:rPr>
              <a:t>antiferromagnetism</a:t>
            </a:r>
            <a:endParaRPr lang="en-US" sz="4000" b="1" dirty="0">
              <a:solidFill>
                <a:schemeClr val="bg2">
                  <a:lumMod val="90000"/>
                </a:schemeClr>
              </a:solidFill>
            </a:endParaRPr>
          </a:p>
        </p:txBody>
      </p:sp>
      <p:cxnSp>
        <p:nvCxnSpPr>
          <p:cNvPr id="151" name="Straight Arrow Connector 150">
            <a:extLst>
              <a:ext uri="{FF2B5EF4-FFF2-40B4-BE49-F238E27FC236}">
                <a16:creationId xmlns:a16="http://schemas.microsoft.com/office/drawing/2014/main" id="{923AAE81-FB1C-F62E-BE7A-DCBF1E6E2E89}"/>
              </a:ext>
            </a:extLst>
          </p:cNvPr>
          <p:cNvCxnSpPr/>
          <p:nvPr/>
        </p:nvCxnSpPr>
        <p:spPr>
          <a:xfrm flipV="1">
            <a:off x="9590049" y="2262993"/>
            <a:ext cx="245327" cy="803592"/>
          </a:xfrm>
          <a:prstGeom prst="straightConnector1">
            <a:avLst/>
          </a:prstGeom>
          <a:ln w="38100">
            <a:solidFill>
              <a:srgbClr val="3558E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2" name="TextBox 151">
            <a:extLst>
              <a:ext uri="{FF2B5EF4-FFF2-40B4-BE49-F238E27FC236}">
                <a16:creationId xmlns:a16="http://schemas.microsoft.com/office/drawing/2014/main" id="{47226CFF-D033-3E97-3EA7-CFE858D7B7CC}"/>
              </a:ext>
            </a:extLst>
          </p:cNvPr>
          <p:cNvSpPr txBox="1"/>
          <p:nvPr/>
        </p:nvSpPr>
        <p:spPr>
          <a:xfrm>
            <a:off x="9492092" y="1792729"/>
            <a:ext cx="20952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rgbClr val="152F9F"/>
                </a:solidFill>
              </a:rPr>
              <a:t>Kagome layers</a:t>
            </a:r>
          </a:p>
        </p:txBody>
      </p:sp>
      <p:pic>
        <p:nvPicPr>
          <p:cNvPr id="154" name="Picture 153">
            <a:extLst>
              <a:ext uri="{FF2B5EF4-FFF2-40B4-BE49-F238E27FC236}">
                <a16:creationId xmlns:a16="http://schemas.microsoft.com/office/drawing/2014/main" id="{58EEFB8D-7B5E-F421-B4C8-3167E2B1D22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899501" y="3698755"/>
            <a:ext cx="227203" cy="286472"/>
          </a:xfrm>
          <a:prstGeom prst="rect">
            <a:avLst/>
          </a:prstGeom>
        </p:spPr>
      </p:pic>
      <p:pic>
        <p:nvPicPr>
          <p:cNvPr id="157" name="Picture 156">
            <a:extLst>
              <a:ext uri="{FF2B5EF4-FFF2-40B4-BE49-F238E27FC236}">
                <a16:creationId xmlns:a16="http://schemas.microsoft.com/office/drawing/2014/main" id="{5A7EC060-9CFA-DC86-CAF4-3005BCC320E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125155" y="3761676"/>
            <a:ext cx="227203" cy="286472"/>
          </a:xfrm>
          <a:prstGeom prst="rect">
            <a:avLst/>
          </a:prstGeom>
        </p:spPr>
      </p:pic>
      <p:pic>
        <p:nvPicPr>
          <p:cNvPr id="158" name="Picture 157">
            <a:extLst>
              <a:ext uri="{FF2B5EF4-FFF2-40B4-BE49-F238E27FC236}">
                <a16:creationId xmlns:a16="http://schemas.microsoft.com/office/drawing/2014/main" id="{882B3527-56B9-A943-304E-13F7D9EF96F9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7897952" y="3577537"/>
            <a:ext cx="227203" cy="247603"/>
          </a:xfrm>
          <a:prstGeom prst="rect">
            <a:avLst/>
          </a:prstGeom>
        </p:spPr>
      </p:pic>
      <p:pic>
        <p:nvPicPr>
          <p:cNvPr id="159" name="Picture 158">
            <a:extLst>
              <a:ext uri="{FF2B5EF4-FFF2-40B4-BE49-F238E27FC236}">
                <a16:creationId xmlns:a16="http://schemas.microsoft.com/office/drawing/2014/main" id="{F74BDA02-51F4-F1D5-6E23-3202A289E0A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95428" y="4448951"/>
            <a:ext cx="227203" cy="286472"/>
          </a:xfrm>
          <a:prstGeom prst="rect">
            <a:avLst/>
          </a:prstGeom>
        </p:spPr>
      </p:pic>
      <p:pic>
        <p:nvPicPr>
          <p:cNvPr id="160" name="Picture 159">
            <a:extLst>
              <a:ext uri="{FF2B5EF4-FFF2-40B4-BE49-F238E27FC236}">
                <a16:creationId xmlns:a16="http://schemas.microsoft.com/office/drawing/2014/main" id="{C961E817-B7E7-5983-2698-5A18120078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54150" y="3636226"/>
            <a:ext cx="227203" cy="286472"/>
          </a:xfrm>
          <a:prstGeom prst="rect">
            <a:avLst/>
          </a:prstGeom>
        </p:spPr>
      </p:pic>
      <p:pic>
        <p:nvPicPr>
          <p:cNvPr id="162" name="Picture 161">
            <a:extLst>
              <a:ext uri="{FF2B5EF4-FFF2-40B4-BE49-F238E27FC236}">
                <a16:creationId xmlns:a16="http://schemas.microsoft.com/office/drawing/2014/main" id="{763CA417-5746-DAC1-2141-33F60741D52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9424423" y="4325149"/>
            <a:ext cx="227203" cy="247603"/>
          </a:xfrm>
          <a:prstGeom prst="rect">
            <a:avLst/>
          </a:prstGeom>
        </p:spPr>
      </p:pic>
      <p:pic>
        <p:nvPicPr>
          <p:cNvPr id="163" name="Picture 162">
            <a:extLst>
              <a:ext uri="{FF2B5EF4-FFF2-40B4-BE49-F238E27FC236}">
                <a16:creationId xmlns:a16="http://schemas.microsoft.com/office/drawing/2014/main" id="{6A9C1F6F-E47D-A949-F2E2-11044AD497FF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9622504" y="4520011"/>
            <a:ext cx="227203" cy="247603"/>
          </a:xfrm>
          <a:prstGeom prst="rect">
            <a:avLst/>
          </a:prstGeom>
        </p:spPr>
      </p:pic>
      <p:pic>
        <p:nvPicPr>
          <p:cNvPr id="164" name="Picture 163">
            <a:extLst>
              <a:ext uri="{FF2B5EF4-FFF2-40B4-BE49-F238E27FC236}">
                <a16:creationId xmlns:a16="http://schemas.microsoft.com/office/drawing/2014/main" id="{A1A3ECBE-BB62-64BA-9D81-DC4D2DE323A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651499" y="4394904"/>
            <a:ext cx="227203" cy="247603"/>
          </a:xfrm>
          <a:prstGeom prst="rect">
            <a:avLst/>
          </a:prstGeom>
        </p:spPr>
      </p:pic>
      <p:sp>
        <p:nvSpPr>
          <p:cNvPr id="165" name="Rectangle 164">
            <a:extLst>
              <a:ext uri="{FF2B5EF4-FFF2-40B4-BE49-F238E27FC236}">
                <a16:creationId xmlns:a16="http://schemas.microsoft.com/office/drawing/2014/main" id="{FCDF46E6-4D49-3618-DB71-BF73BD5A949C}"/>
              </a:ext>
            </a:extLst>
          </p:cNvPr>
          <p:cNvSpPr/>
          <p:nvPr/>
        </p:nvSpPr>
        <p:spPr>
          <a:xfrm>
            <a:off x="6811563" y="5951441"/>
            <a:ext cx="4132934" cy="225645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Rectangle: Rounded Corners 165">
            <a:extLst>
              <a:ext uri="{FF2B5EF4-FFF2-40B4-BE49-F238E27FC236}">
                <a16:creationId xmlns:a16="http://schemas.microsoft.com/office/drawing/2014/main" id="{B6A5AEEE-BDCA-39D3-DDE1-66BC5ABCE101}"/>
              </a:ext>
            </a:extLst>
          </p:cNvPr>
          <p:cNvSpPr/>
          <p:nvPr/>
        </p:nvSpPr>
        <p:spPr>
          <a:xfrm>
            <a:off x="6718852" y="5834271"/>
            <a:ext cx="637418" cy="455000"/>
          </a:xfrm>
          <a:prstGeom prst="roundRect">
            <a:avLst/>
          </a:prstGeom>
          <a:gradFill>
            <a:gsLst>
              <a:gs pos="0">
                <a:schemeClr val="dk1">
                  <a:satMod val="103000"/>
                  <a:lumMod val="102000"/>
                  <a:tint val="94000"/>
                </a:schemeClr>
              </a:gs>
              <a:gs pos="50000">
                <a:schemeClr val="bg2">
                  <a:lumMod val="50000"/>
                </a:schemeClr>
              </a:gs>
              <a:gs pos="100000">
                <a:schemeClr val="bg2">
                  <a:lumMod val="25000"/>
                </a:schemeClr>
              </a:gs>
            </a:gsLst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TextBox 166">
            <a:extLst>
              <a:ext uri="{FF2B5EF4-FFF2-40B4-BE49-F238E27FC236}">
                <a16:creationId xmlns:a16="http://schemas.microsoft.com/office/drawing/2014/main" id="{EED87A10-8D64-C3AE-038A-DD4C261D69AE}"/>
              </a:ext>
            </a:extLst>
          </p:cNvPr>
          <p:cNvSpPr txBox="1"/>
          <p:nvPr/>
        </p:nvSpPr>
        <p:spPr>
          <a:xfrm>
            <a:off x="8010273" y="6311855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2-dimensionality</a:t>
            </a:r>
          </a:p>
        </p:txBody>
      </p:sp>
      <p:cxnSp>
        <p:nvCxnSpPr>
          <p:cNvPr id="168" name="Straight Arrow Connector 167">
            <a:extLst>
              <a:ext uri="{FF2B5EF4-FFF2-40B4-BE49-F238E27FC236}">
                <a16:creationId xmlns:a16="http://schemas.microsoft.com/office/drawing/2014/main" id="{6BC14659-7A35-D4D9-CD3C-BE9736176F47}"/>
              </a:ext>
            </a:extLst>
          </p:cNvPr>
          <p:cNvCxnSpPr>
            <a:cxnSpLocks/>
          </p:cNvCxnSpPr>
          <p:nvPr/>
        </p:nvCxnSpPr>
        <p:spPr>
          <a:xfrm flipH="1" flipV="1">
            <a:off x="10183145" y="2287639"/>
            <a:ext cx="305135" cy="2403303"/>
          </a:xfrm>
          <a:prstGeom prst="straightConnector1">
            <a:avLst/>
          </a:prstGeom>
          <a:ln w="38100">
            <a:solidFill>
              <a:srgbClr val="3558E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72" name="Picture 171">
            <a:extLst>
              <a:ext uri="{FF2B5EF4-FFF2-40B4-BE49-F238E27FC236}">
                <a16:creationId xmlns:a16="http://schemas.microsoft.com/office/drawing/2014/main" id="{202867F5-BB6B-650F-8ED0-767DDB1609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908308" y="4429516"/>
            <a:ext cx="227203" cy="286472"/>
          </a:xfrm>
          <a:prstGeom prst="rect">
            <a:avLst/>
          </a:prstGeom>
        </p:spPr>
      </p:pic>
      <p:pic>
        <p:nvPicPr>
          <p:cNvPr id="174" name="Picture 173">
            <a:extLst>
              <a:ext uri="{FF2B5EF4-FFF2-40B4-BE49-F238E27FC236}">
                <a16:creationId xmlns:a16="http://schemas.microsoft.com/office/drawing/2014/main" id="{FC6B6220-2D5D-125A-F6F7-EC1EC0FC50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906216" y="4314949"/>
            <a:ext cx="227203" cy="286472"/>
          </a:xfrm>
          <a:prstGeom prst="rect">
            <a:avLst/>
          </a:prstGeom>
        </p:spPr>
      </p:pic>
      <p:pic>
        <p:nvPicPr>
          <p:cNvPr id="175" name="Picture 174">
            <a:extLst>
              <a:ext uri="{FF2B5EF4-FFF2-40B4-BE49-F238E27FC236}">
                <a16:creationId xmlns:a16="http://schemas.microsoft.com/office/drawing/2014/main" id="{31F11000-2898-4150-94D9-47A55D67708C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22504" y="3784119"/>
            <a:ext cx="227203" cy="286472"/>
          </a:xfrm>
          <a:prstGeom prst="rect">
            <a:avLst/>
          </a:prstGeom>
        </p:spPr>
      </p:pic>
      <p:pic>
        <p:nvPicPr>
          <p:cNvPr id="176" name="Picture 175">
            <a:extLst>
              <a:ext uri="{FF2B5EF4-FFF2-40B4-BE49-F238E27FC236}">
                <a16:creationId xmlns:a16="http://schemas.microsoft.com/office/drawing/2014/main" id="{4F1C6DB5-CC3D-173A-656B-3B9247E52B7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8135719" y="4487980"/>
            <a:ext cx="227203" cy="247603"/>
          </a:xfrm>
          <a:prstGeom prst="rect">
            <a:avLst/>
          </a:prstGeom>
        </p:spPr>
      </p:pic>
      <p:pic>
        <p:nvPicPr>
          <p:cNvPr id="177" name="Picture 176">
            <a:extLst>
              <a:ext uri="{FF2B5EF4-FFF2-40B4-BE49-F238E27FC236}">
                <a16:creationId xmlns:a16="http://schemas.microsoft.com/office/drawing/2014/main" id="{57E1E9EA-FE03-32D6-57DB-E92DE8B685C0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634108" y="3655660"/>
            <a:ext cx="227203" cy="247603"/>
          </a:xfrm>
          <a:prstGeom prst="rect">
            <a:avLst/>
          </a:prstGeom>
        </p:spPr>
      </p:pic>
      <p:pic>
        <p:nvPicPr>
          <p:cNvPr id="178" name="Picture 177">
            <a:extLst>
              <a:ext uri="{FF2B5EF4-FFF2-40B4-BE49-F238E27FC236}">
                <a16:creationId xmlns:a16="http://schemas.microsoft.com/office/drawing/2014/main" id="{C6ADBDF1-FF8F-2517-5B1E-ACC6245C5D8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147602" y="4356035"/>
            <a:ext cx="227203" cy="286472"/>
          </a:xfrm>
          <a:prstGeom prst="rect">
            <a:avLst/>
          </a:prstGeom>
        </p:spPr>
      </p:pic>
      <p:pic>
        <p:nvPicPr>
          <p:cNvPr id="179" name="Picture 178">
            <a:extLst>
              <a:ext uri="{FF2B5EF4-FFF2-40B4-BE49-F238E27FC236}">
                <a16:creationId xmlns:a16="http://schemas.microsoft.com/office/drawing/2014/main" id="{501BA853-71ED-E917-7A30-15B7F6095675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8402716" y="3714271"/>
            <a:ext cx="227203" cy="247603"/>
          </a:xfrm>
          <a:prstGeom prst="rect">
            <a:avLst/>
          </a:prstGeom>
        </p:spPr>
      </p:pic>
      <p:pic>
        <p:nvPicPr>
          <p:cNvPr id="180" name="Picture 179">
            <a:extLst>
              <a:ext uri="{FF2B5EF4-FFF2-40B4-BE49-F238E27FC236}">
                <a16:creationId xmlns:a16="http://schemas.microsoft.com/office/drawing/2014/main" id="{06B9F470-63EB-3DDB-B35B-8B7EAE550E5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9413579" y="3595317"/>
            <a:ext cx="227203" cy="2476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308365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3.7037E-6 L 0.30899 -0.00047 " pathEditMode="relative" rAng="0" ptsTypes="AA">
                                      <p:cBhvr>
                                        <p:cTn id="85" dur="375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443" y="-23"/>
                                    </p:animMotion>
                                  </p:childTnLst>
                                </p:cTn>
                              </p:par>
                              <p:par>
                                <p:cTn id="86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7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9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2" presetID="10" presetClass="exit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0" presetClass="exit" presetSubtype="0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9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2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4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5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0" presetClass="exit" presetSubtype="0" fill="hold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8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0" presetID="10" presetClass="exit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0" presetClass="exit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4" dur="500"/>
                                        <p:tgtEl>
                                          <p:spTgt spid="17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6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7" dur="500"/>
                                        <p:tgtEl>
                                          <p:spTgt spid="17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xit" presetSubtype="0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0" dur="500"/>
                                        <p:tgtEl>
                                          <p:spTgt spid="17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2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3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5" presetID="10" presetClass="exit" presetSubtype="0" fill="hold" nodeType="withEffect">
                                  <p:stCondLst>
                                    <p:cond delay="22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6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0" presetClass="exit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9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1" presetID="10" presetClass="exit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2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6" grpId="0" animBg="1"/>
      <p:bldP spid="152" grpId="0"/>
      <p:bldP spid="165" grpId="0" animBg="1"/>
      <p:bldP spid="166" grpId="0" animBg="1"/>
      <p:bldP spid="166" grpId="1" animBg="1"/>
      <p:bldP spid="16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2CEF0FB-200C-B04D-043C-95860026EB54}"/>
              </a:ext>
            </a:extLst>
          </p:cNvPr>
          <p:cNvSpPr txBox="1">
            <a:spLocks/>
          </p:cNvSpPr>
          <p:nvPr/>
        </p:nvSpPr>
        <p:spPr>
          <a:xfrm>
            <a:off x="749463" y="9332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200" dirty="0">
                <a:latin typeface="Franklin Gothic Medium" panose="020B0603020102020204" pitchFamily="34" charset="0"/>
              </a:rPr>
              <a:t>Muon</a:t>
            </a:r>
          </a:p>
        </p:txBody>
      </p:sp>
      <p:pic>
        <p:nvPicPr>
          <p:cNvPr id="22" name="Picture 21" descr="A white circle with blue ribbon and black text&#10;&#10;Description automatically generated">
            <a:extLst>
              <a:ext uri="{FF2B5EF4-FFF2-40B4-BE49-F238E27FC236}">
                <a16:creationId xmlns:a16="http://schemas.microsoft.com/office/drawing/2014/main" id="{296A5417-3F19-FBD8-1D77-FF050D636B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90" y="2289106"/>
            <a:ext cx="1619232" cy="3832810"/>
          </a:xfrm>
          <a:prstGeom prst="rect">
            <a:avLst/>
          </a:prstGeom>
        </p:spPr>
      </p:pic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50060377-A7CF-ABCD-852E-CC4BCF70AB66}"/>
              </a:ext>
            </a:extLst>
          </p:cNvPr>
          <p:cNvCxnSpPr/>
          <p:nvPr/>
        </p:nvCxnSpPr>
        <p:spPr>
          <a:xfrm flipV="1">
            <a:off x="3689131" y="2579049"/>
            <a:ext cx="0" cy="3486329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7333FD5F-7E87-E7E8-AF7E-C350E18A3AAA}"/>
              </a:ext>
            </a:extLst>
          </p:cNvPr>
          <p:cNvSpPr txBox="1"/>
          <p:nvPr/>
        </p:nvSpPr>
        <p:spPr>
          <a:xfrm>
            <a:off x="3884988" y="2741760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B</a:t>
            </a:r>
          </a:p>
        </p:txBody>
      </p:sp>
      <p:pic>
        <p:nvPicPr>
          <p:cNvPr id="27" name="Picture 26" descr="A grey circle with black letters and blue stripes&#10;&#10;Description automatically generated">
            <a:extLst>
              <a:ext uri="{FF2B5EF4-FFF2-40B4-BE49-F238E27FC236}">
                <a16:creationId xmlns:a16="http://schemas.microsoft.com/office/drawing/2014/main" id="{282087BF-8449-88CD-E4F8-F897963F7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69890" y="2289106"/>
            <a:ext cx="1619227" cy="3832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95495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37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3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D3499C6D-9C30-6331-EACA-C1E0FDF04295}"/>
              </a:ext>
            </a:extLst>
          </p:cNvPr>
          <p:cNvCxnSpPr>
            <a:cxnSpLocks/>
          </p:cNvCxnSpPr>
          <p:nvPr/>
        </p:nvCxnSpPr>
        <p:spPr>
          <a:xfrm>
            <a:off x="1353016" y="3904557"/>
            <a:ext cx="9196693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Parallelogram 15">
            <a:extLst>
              <a:ext uri="{FF2B5EF4-FFF2-40B4-BE49-F238E27FC236}">
                <a16:creationId xmlns:a16="http://schemas.microsoft.com/office/drawing/2014/main" id="{B941CA45-FE21-B6E6-9C94-BF3EF5369783}"/>
              </a:ext>
            </a:extLst>
          </p:cNvPr>
          <p:cNvSpPr/>
          <p:nvPr/>
        </p:nvSpPr>
        <p:spPr>
          <a:xfrm rot="16200000" flipV="1">
            <a:off x="1851525" y="3660789"/>
            <a:ext cx="1997856" cy="652214"/>
          </a:xfrm>
          <a:prstGeom prst="parallelogram">
            <a:avLst>
              <a:gd name="adj" fmla="val 70855"/>
            </a:avLst>
          </a:prstGeom>
          <a:solidFill>
            <a:schemeClr val="accent6">
              <a:lumMod val="40000"/>
              <a:lumOff val="60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1FC57711-3620-2762-83D2-CAEA7F6E2BF5}"/>
              </a:ext>
            </a:extLst>
          </p:cNvPr>
          <p:cNvCxnSpPr>
            <a:cxnSpLocks/>
            <a:stCxn id="31" idx="3"/>
          </p:cNvCxnSpPr>
          <p:nvPr/>
        </p:nvCxnSpPr>
        <p:spPr>
          <a:xfrm flipV="1">
            <a:off x="7520778" y="5203073"/>
            <a:ext cx="1501939" cy="78813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44A4CF76-48C5-6858-F858-38CC25F6AFCA}"/>
              </a:ext>
            </a:extLst>
          </p:cNvPr>
          <p:cNvSpPr/>
          <p:nvPr/>
        </p:nvSpPr>
        <p:spPr>
          <a:xfrm rot="16200000" flipV="1">
            <a:off x="2269250" y="3502901"/>
            <a:ext cx="3935949" cy="1029901"/>
          </a:xfrm>
          <a:prstGeom prst="parallelogram">
            <a:avLst>
              <a:gd name="adj" fmla="val 70855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1F40F2D9-921C-46C8-76C8-47210CCDC23D}"/>
              </a:ext>
            </a:extLst>
          </p:cNvPr>
          <p:cNvCxnSpPr>
            <a:cxnSpLocks/>
            <a:endCxn id="31" idx="1"/>
          </p:cNvCxnSpPr>
          <p:nvPr/>
        </p:nvCxnSpPr>
        <p:spPr>
          <a:xfrm>
            <a:off x="4366328" y="5383487"/>
            <a:ext cx="2036067" cy="60772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19E89C65-F5E3-D0C9-39B5-0E71CBF856CD}"/>
              </a:ext>
            </a:extLst>
          </p:cNvPr>
          <p:cNvSpPr/>
          <p:nvPr/>
        </p:nvSpPr>
        <p:spPr>
          <a:xfrm rot="16200000" flipV="1">
            <a:off x="6875108" y="3502900"/>
            <a:ext cx="3935949" cy="1029901"/>
          </a:xfrm>
          <a:prstGeom prst="parallelogram">
            <a:avLst>
              <a:gd name="adj" fmla="val 70855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EEF7F0D4-F0E1-39E9-FF53-77A4C31CDDC0}"/>
              </a:ext>
            </a:extLst>
          </p:cNvPr>
          <p:cNvGrpSpPr/>
          <p:nvPr/>
        </p:nvGrpSpPr>
        <p:grpSpPr>
          <a:xfrm>
            <a:off x="4638431" y="2934714"/>
            <a:ext cx="3527928" cy="1939686"/>
            <a:chOff x="4281258" y="2897229"/>
            <a:chExt cx="3527928" cy="1939686"/>
          </a:xfrm>
        </p:grpSpPr>
        <p:sp>
          <p:nvSpPr>
            <p:cNvPr id="26" name="Cube 25">
              <a:extLst>
                <a:ext uri="{FF2B5EF4-FFF2-40B4-BE49-F238E27FC236}">
                  <a16:creationId xmlns:a16="http://schemas.microsoft.com/office/drawing/2014/main" id="{CA53645F-9A69-C7DA-64BB-28530917BA63}"/>
                </a:ext>
              </a:extLst>
            </p:cNvPr>
            <p:cNvSpPr/>
            <p:nvPr/>
          </p:nvSpPr>
          <p:spPr>
            <a:xfrm>
              <a:off x="4281258" y="2897229"/>
              <a:ext cx="3527928" cy="1939686"/>
            </a:xfrm>
            <a:prstGeom prst="cube">
              <a:avLst/>
            </a:prstGeom>
            <a:solidFill>
              <a:schemeClr val="bg2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9C196158-4263-F878-059B-EF45DBB80C95}"/>
                </a:ext>
              </a:extLst>
            </p:cNvPr>
            <p:cNvSpPr txBox="1"/>
            <p:nvPr/>
          </p:nvSpPr>
          <p:spPr>
            <a:xfrm>
              <a:off x="4281258" y="4467583"/>
              <a:ext cx="919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Sample</a:t>
              </a:r>
            </a:p>
          </p:txBody>
        </p:sp>
      </p:grpSp>
      <p:pic>
        <p:nvPicPr>
          <p:cNvPr id="30" name="Picture 2" descr="Clock - Free icons">
            <a:extLst>
              <a:ext uri="{FF2B5EF4-FFF2-40B4-BE49-F238E27FC236}">
                <a16:creationId xmlns:a16="http://schemas.microsoft.com/office/drawing/2014/main" id="{E90948B7-5036-755E-213D-46F93B0732D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653" y="2590304"/>
            <a:ext cx="283843" cy="28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" name="TextBox 30">
            <a:extLst>
              <a:ext uri="{FF2B5EF4-FFF2-40B4-BE49-F238E27FC236}">
                <a16:creationId xmlns:a16="http://schemas.microsoft.com/office/drawing/2014/main" id="{D9B3308C-85D6-0E53-BF37-8A21B372AE0E}"/>
              </a:ext>
            </a:extLst>
          </p:cNvPr>
          <p:cNvSpPr txBox="1"/>
          <p:nvPr/>
        </p:nvSpPr>
        <p:spPr>
          <a:xfrm>
            <a:off x="6402395" y="5806545"/>
            <a:ext cx="11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Detectors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A56634DE-74F0-E987-C147-94C3FBE36275}"/>
              </a:ext>
            </a:extLst>
          </p:cNvPr>
          <p:cNvSpPr txBox="1"/>
          <p:nvPr/>
        </p:nvSpPr>
        <p:spPr>
          <a:xfrm>
            <a:off x="2415546" y="498582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</a:t>
            </a:r>
          </a:p>
        </p:txBody>
      </p:sp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12CEF0FB-200C-B04D-043C-95860026EB54}"/>
              </a:ext>
            </a:extLst>
          </p:cNvPr>
          <p:cNvSpPr txBox="1">
            <a:spLocks/>
          </p:cNvSpPr>
          <p:nvPr/>
        </p:nvSpPr>
        <p:spPr>
          <a:xfrm>
            <a:off x="749463" y="9332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200" dirty="0">
                <a:latin typeface="Franklin Gothic Medium" panose="020B0603020102020204" pitchFamily="34" charset="0"/>
              </a:rPr>
              <a:t>Muon</a:t>
            </a:r>
          </a:p>
        </p:txBody>
      </p:sp>
      <p:pic>
        <p:nvPicPr>
          <p:cNvPr id="27" name="Picture 26" descr="A grey circle with black letters and blue stripes&#10;&#10;Description automatically generated">
            <a:extLst>
              <a:ext uri="{FF2B5EF4-FFF2-40B4-BE49-F238E27FC236}">
                <a16:creationId xmlns:a16="http://schemas.microsoft.com/office/drawing/2014/main" id="{282087BF-8449-88CD-E4F8-F897963F7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5234" y="3102737"/>
            <a:ext cx="677482" cy="1603640"/>
          </a:xfrm>
          <a:prstGeom prst="rect">
            <a:avLst/>
          </a:prstGeom>
        </p:spPr>
      </p:pic>
      <p:sp>
        <p:nvSpPr>
          <p:cNvPr id="33" name="Rectangle 32">
            <a:extLst>
              <a:ext uri="{FF2B5EF4-FFF2-40B4-BE49-F238E27FC236}">
                <a16:creationId xmlns:a16="http://schemas.microsoft.com/office/drawing/2014/main" id="{9FA8D40C-36C5-C159-1FED-DB18179986CF}"/>
              </a:ext>
            </a:extLst>
          </p:cNvPr>
          <p:cNvSpPr/>
          <p:nvPr/>
        </p:nvSpPr>
        <p:spPr>
          <a:xfrm>
            <a:off x="2389829" y="1115900"/>
            <a:ext cx="352792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spin rotation (</a:t>
            </a:r>
            <a:r>
              <a:rPr lang="el-GR" sz="32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μ</a:t>
            </a:r>
            <a:r>
              <a:rPr lang="en-US" sz="32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SR)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772947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CCEECAB0-F195-CF53-4DEA-0406416EB6EB}"/>
              </a:ext>
            </a:extLst>
          </p:cNvPr>
          <p:cNvCxnSpPr>
            <a:cxnSpLocks/>
          </p:cNvCxnSpPr>
          <p:nvPr/>
        </p:nvCxnSpPr>
        <p:spPr>
          <a:xfrm>
            <a:off x="1353016" y="3904557"/>
            <a:ext cx="9196693" cy="0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Parallelogram 17">
            <a:extLst>
              <a:ext uri="{FF2B5EF4-FFF2-40B4-BE49-F238E27FC236}">
                <a16:creationId xmlns:a16="http://schemas.microsoft.com/office/drawing/2014/main" id="{3EA2C96C-D84D-239D-60EC-2856BF205F6B}"/>
              </a:ext>
            </a:extLst>
          </p:cNvPr>
          <p:cNvSpPr/>
          <p:nvPr/>
        </p:nvSpPr>
        <p:spPr>
          <a:xfrm rot="16200000" flipV="1">
            <a:off x="1851525" y="3660789"/>
            <a:ext cx="1997856" cy="652214"/>
          </a:xfrm>
          <a:prstGeom prst="parallelogram">
            <a:avLst>
              <a:gd name="adj" fmla="val 70855"/>
            </a:avLst>
          </a:prstGeom>
          <a:solidFill>
            <a:schemeClr val="accent6">
              <a:lumMod val="40000"/>
              <a:lumOff val="60000"/>
              <a:alpha val="34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70C6D0EC-469E-BC2D-E0E2-E24675E3DE40}"/>
              </a:ext>
            </a:extLst>
          </p:cNvPr>
          <p:cNvCxnSpPr>
            <a:cxnSpLocks/>
            <a:stCxn id="30" idx="3"/>
          </p:cNvCxnSpPr>
          <p:nvPr/>
        </p:nvCxnSpPr>
        <p:spPr>
          <a:xfrm flipV="1">
            <a:off x="7520778" y="5203073"/>
            <a:ext cx="1501939" cy="788138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arallelogram 20">
            <a:extLst>
              <a:ext uri="{FF2B5EF4-FFF2-40B4-BE49-F238E27FC236}">
                <a16:creationId xmlns:a16="http://schemas.microsoft.com/office/drawing/2014/main" id="{83A883ED-433E-CEEA-026F-E92333D6E914}"/>
              </a:ext>
            </a:extLst>
          </p:cNvPr>
          <p:cNvSpPr/>
          <p:nvPr/>
        </p:nvSpPr>
        <p:spPr>
          <a:xfrm rot="16200000" flipV="1">
            <a:off x="2269250" y="3502901"/>
            <a:ext cx="3935949" cy="1029901"/>
          </a:xfrm>
          <a:prstGeom prst="parallelogram">
            <a:avLst>
              <a:gd name="adj" fmla="val 70855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B33FC277-9ECB-57EE-C157-4296C61F20F3}"/>
              </a:ext>
            </a:extLst>
          </p:cNvPr>
          <p:cNvCxnSpPr>
            <a:cxnSpLocks/>
            <a:endCxn id="30" idx="1"/>
          </p:cNvCxnSpPr>
          <p:nvPr/>
        </p:nvCxnSpPr>
        <p:spPr>
          <a:xfrm>
            <a:off x="4366328" y="5383487"/>
            <a:ext cx="2036067" cy="607724"/>
          </a:xfrm>
          <a:prstGeom prst="line">
            <a:avLst/>
          </a:prstGeom>
          <a:ln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Parallelogram 22">
            <a:extLst>
              <a:ext uri="{FF2B5EF4-FFF2-40B4-BE49-F238E27FC236}">
                <a16:creationId xmlns:a16="http://schemas.microsoft.com/office/drawing/2014/main" id="{2EAFF2B8-BC76-BDEF-FFF2-5E1A3224EDAC}"/>
              </a:ext>
            </a:extLst>
          </p:cNvPr>
          <p:cNvSpPr/>
          <p:nvPr/>
        </p:nvSpPr>
        <p:spPr>
          <a:xfrm rot="16200000" flipV="1">
            <a:off x="6875108" y="3502900"/>
            <a:ext cx="3935949" cy="1029901"/>
          </a:xfrm>
          <a:prstGeom prst="parallelogram">
            <a:avLst>
              <a:gd name="adj" fmla="val 70855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41616055-06C1-612B-2AB1-8F55A7B56E4C}"/>
              </a:ext>
            </a:extLst>
          </p:cNvPr>
          <p:cNvGrpSpPr/>
          <p:nvPr/>
        </p:nvGrpSpPr>
        <p:grpSpPr>
          <a:xfrm>
            <a:off x="4638431" y="2934714"/>
            <a:ext cx="3527928" cy="1939686"/>
            <a:chOff x="4281258" y="2897229"/>
            <a:chExt cx="3527928" cy="1939686"/>
          </a:xfrm>
        </p:grpSpPr>
        <p:sp>
          <p:nvSpPr>
            <p:cNvPr id="25" name="Cube 24">
              <a:extLst>
                <a:ext uri="{FF2B5EF4-FFF2-40B4-BE49-F238E27FC236}">
                  <a16:creationId xmlns:a16="http://schemas.microsoft.com/office/drawing/2014/main" id="{04AFFD9D-9750-B3DA-2471-CA1562C24368}"/>
                </a:ext>
              </a:extLst>
            </p:cNvPr>
            <p:cNvSpPr/>
            <p:nvPr/>
          </p:nvSpPr>
          <p:spPr>
            <a:xfrm>
              <a:off x="4281258" y="2897229"/>
              <a:ext cx="3527928" cy="1939686"/>
            </a:xfrm>
            <a:prstGeom prst="cube">
              <a:avLst/>
            </a:prstGeom>
            <a:solidFill>
              <a:schemeClr val="bg2"/>
            </a:solidFill>
            <a:ln>
              <a:solidFill>
                <a:schemeClr val="bg2">
                  <a:lumMod val="1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28" name="TextBox 27">
              <a:extLst>
                <a:ext uri="{FF2B5EF4-FFF2-40B4-BE49-F238E27FC236}">
                  <a16:creationId xmlns:a16="http://schemas.microsoft.com/office/drawing/2014/main" id="{C74959AD-7A53-1548-D524-D56B17205E80}"/>
                </a:ext>
              </a:extLst>
            </p:cNvPr>
            <p:cNvSpPr txBox="1"/>
            <p:nvPr/>
          </p:nvSpPr>
          <p:spPr>
            <a:xfrm>
              <a:off x="4281258" y="4467583"/>
              <a:ext cx="919995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dirty="0"/>
                <a:t>Sample</a:t>
              </a:r>
            </a:p>
          </p:txBody>
        </p:sp>
      </p:grpSp>
      <p:pic>
        <p:nvPicPr>
          <p:cNvPr id="29" name="Picture 2" descr="Clock - Free icons">
            <a:extLst>
              <a:ext uri="{FF2B5EF4-FFF2-40B4-BE49-F238E27FC236}">
                <a16:creationId xmlns:a16="http://schemas.microsoft.com/office/drawing/2014/main" id="{D7574776-110F-C976-D4AD-4BB71CEA8C0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653" y="2590304"/>
            <a:ext cx="283843" cy="2838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" name="TextBox 29">
            <a:extLst>
              <a:ext uri="{FF2B5EF4-FFF2-40B4-BE49-F238E27FC236}">
                <a16:creationId xmlns:a16="http://schemas.microsoft.com/office/drawing/2014/main" id="{DAE89E86-255D-E0EB-06DE-4402AB4EFBB6}"/>
              </a:ext>
            </a:extLst>
          </p:cNvPr>
          <p:cNvSpPr txBox="1"/>
          <p:nvPr/>
        </p:nvSpPr>
        <p:spPr>
          <a:xfrm>
            <a:off x="6402395" y="5806545"/>
            <a:ext cx="1118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Detectors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66799E-86FD-2002-AE7C-D142922D49B8}"/>
              </a:ext>
            </a:extLst>
          </p:cNvPr>
          <p:cNvSpPr txBox="1"/>
          <p:nvPr/>
        </p:nvSpPr>
        <p:spPr>
          <a:xfrm>
            <a:off x="2415546" y="4985824"/>
            <a:ext cx="73289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Timer</a:t>
            </a:r>
          </a:p>
        </p:txBody>
      </p:sp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pic>
        <p:nvPicPr>
          <p:cNvPr id="27" name="Picture 26" descr="A grey circle with black letters and blue stripes&#10;&#10;Description automatically generated">
            <a:extLst>
              <a:ext uri="{FF2B5EF4-FFF2-40B4-BE49-F238E27FC236}">
                <a16:creationId xmlns:a16="http://schemas.microsoft.com/office/drawing/2014/main" id="{282087BF-8449-88CD-E4F8-F897963F7AAC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12831" y="3160170"/>
            <a:ext cx="652215" cy="1543833"/>
          </a:xfrm>
          <a:prstGeom prst="rect">
            <a:avLst/>
          </a:prstGeom>
        </p:spPr>
      </p:pic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F81C6299-CDF0-689E-3E28-BDD5D15496D5}"/>
              </a:ext>
            </a:extLst>
          </p:cNvPr>
          <p:cNvCxnSpPr/>
          <p:nvPr/>
        </p:nvCxnSpPr>
        <p:spPr>
          <a:xfrm flipV="1">
            <a:off x="6935336" y="2197028"/>
            <a:ext cx="0" cy="3486329"/>
          </a:xfrm>
          <a:prstGeom prst="straightConnector1">
            <a:avLst/>
          </a:prstGeom>
          <a:ln w="57150">
            <a:solidFill>
              <a:schemeClr val="accent2">
                <a:lumMod val="75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>
            <a:extLst>
              <a:ext uri="{FF2B5EF4-FFF2-40B4-BE49-F238E27FC236}">
                <a16:creationId xmlns:a16="http://schemas.microsoft.com/office/drawing/2014/main" id="{8930C8CE-6A79-9761-C5B0-E3CE48886B29}"/>
              </a:ext>
            </a:extLst>
          </p:cNvPr>
          <p:cNvSpPr txBox="1"/>
          <p:nvPr/>
        </p:nvSpPr>
        <p:spPr>
          <a:xfrm>
            <a:off x="7137203" y="2108667"/>
            <a:ext cx="52610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>
                <a:solidFill>
                  <a:schemeClr val="accent2">
                    <a:lumMod val="50000"/>
                  </a:schemeClr>
                </a:solidFill>
              </a:rPr>
              <a:t>B</a:t>
            </a:r>
          </a:p>
        </p:txBody>
      </p:sp>
      <p:pic>
        <p:nvPicPr>
          <p:cNvPr id="12" name="Picture 11" descr="A white circle with blue ribbon and black text&#10;&#10;Description automatically generated">
            <a:extLst>
              <a:ext uri="{FF2B5EF4-FFF2-40B4-BE49-F238E27FC236}">
                <a16:creationId xmlns:a16="http://schemas.microsoft.com/office/drawing/2014/main" id="{D6E7618D-4B57-C968-C9C9-BB37678A84F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93143" y="3168275"/>
            <a:ext cx="661900" cy="1543833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02DF252-6970-E85C-78D6-01E6997192AE}"/>
                  </a:ext>
                </a:extLst>
              </p:cNvPr>
              <p:cNvSpPr/>
              <p:nvPr/>
            </p:nvSpPr>
            <p:spPr>
              <a:xfrm>
                <a:off x="5975627" y="3760003"/>
                <a:ext cx="468630" cy="446589"/>
              </a:xfrm>
              <a:prstGeom prst="ellipse">
                <a:avLst/>
              </a:prstGeom>
            </p:spPr>
            <p:style>
              <a:lnRef idx="1">
                <a:schemeClr val="accent2"/>
              </a:lnRef>
              <a:fillRef idx="3">
                <a:schemeClr val="accent2"/>
              </a:fillRef>
              <a:effectRef idx="2">
                <a:schemeClr val="accent2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p>
                        <m:sSup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p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𝑒</m:t>
                          </m:r>
                        </m:e>
                        <m:sup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+</m:t>
                          </m:r>
                        </m:sup>
                      </m:sSup>
                    </m:oMath>
                  </m:oMathPara>
                </a14:m>
                <a:endParaRPr lang="en-US" dirty="0"/>
              </a:p>
            </p:txBody>
          </p:sp>
        </mc:Choice>
        <mc:Fallback xmlns="">
          <p:sp>
            <p:nvSpPr>
              <p:cNvPr id="15" name="Oval 14">
                <a:extLst>
                  <a:ext uri="{FF2B5EF4-FFF2-40B4-BE49-F238E27FC236}">
                    <a16:creationId xmlns:a16="http://schemas.microsoft.com/office/drawing/2014/main" id="{002DF252-6970-E85C-78D6-01E6997192AE}"/>
                  </a:ext>
                </a:extLst>
              </p:cNvPr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975627" y="3760003"/>
                <a:ext cx="468630" cy="446589"/>
              </a:xfrm>
              <a:prstGeom prst="ellipse">
                <a:avLst/>
              </a:prstGeom>
              <a:blipFill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33" name="Title 1">
            <a:extLst>
              <a:ext uri="{FF2B5EF4-FFF2-40B4-BE49-F238E27FC236}">
                <a16:creationId xmlns:a16="http://schemas.microsoft.com/office/drawing/2014/main" id="{01945A80-6372-1400-5A1D-9CD99452128C}"/>
              </a:ext>
            </a:extLst>
          </p:cNvPr>
          <p:cNvSpPr txBox="1">
            <a:spLocks/>
          </p:cNvSpPr>
          <p:nvPr/>
        </p:nvSpPr>
        <p:spPr>
          <a:xfrm>
            <a:off x="749463" y="933271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Wingdings" panose="05000000000000000000" pitchFamily="2" charset="2"/>
              <a:buChar char="v"/>
            </a:pPr>
            <a:r>
              <a:rPr lang="en-US" sz="3200" dirty="0">
                <a:latin typeface="Franklin Gothic Medium" panose="020B0603020102020204" pitchFamily="34" charset="0"/>
              </a:rPr>
              <a:t>Muon</a:t>
            </a: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847B6343-FD87-8C5F-88E6-84307026B30C}"/>
              </a:ext>
            </a:extLst>
          </p:cNvPr>
          <p:cNvSpPr/>
          <p:nvPr/>
        </p:nvSpPr>
        <p:spPr>
          <a:xfrm>
            <a:off x="2389829" y="1115900"/>
            <a:ext cx="3527928" cy="91440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spin rotation (</a:t>
            </a:r>
            <a:r>
              <a:rPr lang="el-GR" sz="32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μ</a:t>
            </a:r>
            <a:r>
              <a:rPr lang="en-US" sz="3200" dirty="0">
                <a:solidFill>
                  <a:schemeClr val="tx1"/>
                </a:solidFill>
                <a:latin typeface="Franklin Gothic Medium" panose="020B0603020102020204" pitchFamily="34" charset="0"/>
              </a:rPr>
              <a:t>SR)</a:t>
            </a:r>
            <a:endParaRPr lang="en-US" sz="32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5460484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Object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6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325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35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42" presetClass="path" presetSubtype="0" accel="50000" decel="50000" fill="hold" grpId="1" nodeType="withEffect">
                                  <p:stCondLst>
                                    <p:cond delay="3500"/>
                                  </p:stCondLst>
                                  <p:childTnLst>
                                    <p:animMotion origin="layout" path="M -4.79167E-6 2.96296E-6 L 0.21433 0.13125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0716" y="655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15" grpId="0" animBg="1"/>
      <p:bldP spid="15" grpId="1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pic>
        <p:nvPicPr>
          <p:cNvPr id="32" name="Picture 31" descr="A graph of a function&#10;&#10;Description automatically generated">
            <a:extLst>
              <a:ext uri="{FF2B5EF4-FFF2-40B4-BE49-F238E27FC236}">
                <a16:creationId xmlns:a16="http://schemas.microsoft.com/office/drawing/2014/main" id="{DC05236E-F08B-B1B7-6256-B4A8411AF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7" y="1631673"/>
            <a:ext cx="6882944" cy="4916388"/>
          </a:xfrm>
          <a:prstGeom prst="rect">
            <a:avLst/>
          </a:prstGeom>
        </p:spPr>
      </p:pic>
      <p:pic>
        <p:nvPicPr>
          <p:cNvPr id="34" name="Picture 3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1050050-BB37-EAA5-1D0F-9FE1D53C45B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7" y="1631673"/>
            <a:ext cx="6882944" cy="4916388"/>
          </a:xfrm>
          <a:prstGeom prst="rect">
            <a:avLst/>
          </a:prstGeom>
        </p:spPr>
      </p:pic>
      <p:sp>
        <p:nvSpPr>
          <p:cNvPr id="2" name="Rectangle 1">
            <a:extLst>
              <a:ext uri="{FF2B5EF4-FFF2-40B4-BE49-F238E27FC236}">
                <a16:creationId xmlns:a16="http://schemas.microsoft.com/office/drawing/2014/main" id="{DEF9D6A2-F64B-B143-0E5B-98B1268E520D}"/>
              </a:ext>
            </a:extLst>
          </p:cNvPr>
          <p:cNvSpPr/>
          <p:nvPr/>
        </p:nvSpPr>
        <p:spPr>
          <a:xfrm>
            <a:off x="7883865" y="1631673"/>
            <a:ext cx="3339304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ectangle: Rounded Corners 2">
            <a:extLst>
              <a:ext uri="{FF2B5EF4-FFF2-40B4-BE49-F238E27FC236}">
                <a16:creationId xmlns:a16="http://schemas.microsoft.com/office/drawing/2014/main" id="{EBE06D33-8DFA-C00F-C80E-3E1D52BF6F99}"/>
              </a:ext>
            </a:extLst>
          </p:cNvPr>
          <p:cNvSpPr/>
          <p:nvPr/>
        </p:nvSpPr>
        <p:spPr>
          <a:xfrm>
            <a:off x="7791154" y="1514503"/>
            <a:ext cx="637418" cy="455000"/>
          </a:xfrm>
          <a:prstGeom prst="roundRect">
            <a:avLst/>
          </a:prstGeom>
          <a:gradFill>
            <a:gsLst>
              <a:gs pos="0">
                <a:schemeClr val="dk1">
                  <a:satMod val="103000"/>
                  <a:lumMod val="102000"/>
                  <a:tint val="94000"/>
                </a:schemeClr>
              </a:gs>
              <a:gs pos="50000">
                <a:schemeClr val="bg2">
                  <a:lumMod val="50000"/>
                </a:schemeClr>
              </a:gs>
              <a:gs pos="100000">
                <a:schemeClr val="bg2">
                  <a:lumMod val="25000"/>
                </a:schemeClr>
              </a:gs>
            </a:gsLst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EF75DB6-C852-DF83-7493-567E85CD71A0}"/>
              </a:ext>
            </a:extLst>
          </p:cNvPr>
          <p:cNvSpPr txBox="1"/>
          <p:nvPr/>
        </p:nvSpPr>
        <p:spPr>
          <a:xfrm>
            <a:off x="8743528" y="2042654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2-dimensionality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092000F-2264-2F1E-6E0D-6C99E8092C08}"/>
              </a:ext>
            </a:extLst>
          </p:cNvPr>
          <p:cNvSpPr txBox="1"/>
          <p:nvPr/>
        </p:nvSpPr>
        <p:spPr>
          <a:xfrm>
            <a:off x="7599810" y="2796858"/>
            <a:ext cx="364183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E2689"/>
                </a:solidFill>
              </a:rPr>
              <a:t>Coupled</a:t>
            </a:r>
            <a:r>
              <a:rPr lang="en-US" dirty="0">
                <a:solidFill>
                  <a:srgbClr val="0E2689"/>
                </a:solidFill>
              </a:rPr>
              <a:t>: </a:t>
            </a:r>
          </a:p>
          <a:p>
            <a:endParaRPr lang="en-US" sz="600" dirty="0">
              <a:solidFill>
                <a:srgbClr val="0E2689"/>
              </a:solidFill>
            </a:endParaRPr>
          </a:p>
          <a:p>
            <a:pPr lvl="1"/>
            <a:r>
              <a:rPr lang="en-US" dirty="0">
                <a:solidFill>
                  <a:srgbClr val="0E2689"/>
                </a:solidFill>
              </a:rPr>
              <a:t>oscillations -&gt; long range order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4056A83A-85CA-EA87-2690-32AECBE125C4}"/>
              </a:ext>
            </a:extLst>
          </p:cNvPr>
          <p:cNvSpPr txBox="1"/>
          <p:nvPr/>
        </p:nvSpPr>
        <p:spPr>
          <a:xfrm>
            <a:off x="7618953" y="3682721"/>
            <a:ext cx="42142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A660D"/>
                </a:solidFill>
              </a:rPr>
              <a:t>Partially substituted: </a:t>
            </a:r>
          </a:p>
          <a:p>
            <a:endParaRPr lang="en-US" sz="600" dirty="0">
              <a:solidFill>
                <a:srgbClr val="EA660D"/>
              </a:solidFill>
            </a:endParaRPr>
          </a:p>
          <a:p>
            <a:pPr lvl="1"/>
            <a:r>
              <a:rPr lang="en-US" dirty="0">
                <a:solidFill>
                  <a:srgbClr val="EA660D"/>
                </a:solidFill>
              </a:rPr>
              <a:t>fast decay -&gt; no order, static clusters</a:t>
            </a:r>
          </a:p>
        </p:txBody>
      </p:sp>
      <p:pic>
        <p:nvPicPr>
          <p:cNvPr id="25" name="Averievite_SG164_mod2.png" descr="Averievite_SG164_mod2.png">
            <a:extLst>
              <a:ext uri="{FF2B5EF4-FFF2-40B4-BE49-F238E27FC236}">
                <a16:creationId xmlns:a16="http://schemas.microsoft.com/office/drawing/2014/main" id="{5924BC1A-9792-7166-00ED-32B2DADF821B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 l="22972" t="12117" r="22972" b="12117"/>
          <a:stretch>
            <a:fillRect/>
          </a:stretch>
        </p:blipFill>
        <p:spPr>
          <a:xfrm>
            <a:off x="9516772" y="176670"/>
            <a:ext cx="2028849" cy="124680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457499B3-49B9-607B-F427-B15CBBDFFFF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76215" y="604260"/>
            <a:ext cx="97982" cy="11842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7EF2BE4-452E-E955-2E2E-36E4683FC48A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204780" y="630271"/>
            <a:ext cx="97982" cy="118428"/>
          </a:xfrm>
          <a:prstGeom prst="rect">
            <a:avLst/>
          </a:prstGeom>
        </p:spPr>
      </p:pic>
      <p:pic>
        <p:nvPicPr>
          <p:cNvPr id="28" name="Picture 27">
            <a:extLst>
              <a:ext uri="{FF2B5EF4-FFF2-40B4-BE49-F238E27FC236}">
                <a16:creationId xmlns:a16="http://schemas.microsoft.com/office/drawing/2014/main" id="{7D47A364-F5DF-8FEF-2A4C-92FCF2A23DF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106798" y="554148"/>
            <a:ext cx="97982" cy="10235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504596E3-7455-C7D8-BF4E-3D6CD182430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321335" y="914391"/>
            <a:ext cx="97982" cy="118428"/>
          </a:xfrm>
          <a:prstGeom prst="rect">
            <a:avLst/>
          </a:prstGeom>
        </p:spPr>
      </p:pic>
      <p:pic>
        <p:nvPicPr>
          <p:cNvPr id="30" name="Picture 29">
            <a:extLst>
              <a:ext uri="{FF2B5EF4-FFF2-40B4-BE49-F238E27FC236}">
                <a16:creationId xmlns:a16="http://schemas.microsoft.com/office/drawing/2014/main" id="{9BBD3078-1D39-E602-0786-C3760F6447A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8535" y="578410"/>
            <a:ext cx="97982" cy="118428"/>
          </a:xfrm>
          <a:prstGeom prst="rect">
            <a:avLst/>
          </a:prstGeom>
        </p:spPr>
      </p:pic>
      <p:pic>
        <p:nvPicPr>
          <p:cNvPr id="31" name="Picture 30">
            <a:extLst>
              <a:ext uri="{FF2B5EF4-FFF2-40B4-BE49-F238E27FC236}">
                <a16:creationId xmlns:a16="http://schemas.microsoft.com/office/drawing/2014/main" id="{CF2BF514-60A2-528A-3919-4029EB640BD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765091" y="863211"/>
            <a:ext cx="97982" cy="102359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D91C1566-F290-D20A-56F3-3D89831BB4B4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850513" y="943767"/>
            <a:ext cx="97982" cy="10235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A5847A0-B3A9-A854-6E0C-26DD75EC619B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1294269" y="892048"/>
            <a:ext cx="97982" cy="102359"/>
          </a:xfrm>
          <a:prstGeom prst="rect">
            <a:avLst/>
          </a:prstGeom>
        </p:spPr>
      </p:pic>
      <p:pic>
        <p:nvPicPr>
          <p:cNvPr id="36" name="Picture 35">
            <a:extLst>
              <a:ext uri="{FF2B5EF4-FFF2-40B4-BE49-F238E27FC236}">
                <a16:creationId xmlns:a16="http://schemas.microsoft.com/office/drawing/2014/main" id="{BAC90334-7AF2-A331-D624-69ED5F0AEA5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680013" y="906357"/>
            <a:ext cx="97982" cy="118428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B95AA5FE-D728-30FC-F9D3-DA1522BA735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110362" y="858994"/>
            <a:ext cx="97982" cy="11842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1D8EBE0C-98E2-6282-900F-E94C89D027C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850513" y="639549"/>
            <a:ext cx="97982" cy="118428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1D06D63D-F9B2-4605-E089-3BA5B8F3B563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209336" y="930526"/>
            <a:ext cx="97982" cy="102359"/>
          </a:xfrm>
          <a:prstGeom prst="rect">
            <a:avLst/>
          </a:prstGeom>
        </p:spPr>
      </p:pic>
      <p:pic>
        <p:nvPicPr>
          <p:cNvPr id="40" name="Picture 39">
            <a:extLst>
              <a:ext uri="{FF2B5EF4-FFF2-40B4-BE49-F238E27FC236}">
                <a16:creationId xmlns:a16="http://schemas.microsoft.com/office/drawing/2014/main" id="{EDA486DC-02E9-6723-B2B7-6ECD610061A8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1286769" y="586444"/>
            <a:ext cx="97982" cy="102359"/>
          </a:xfrm>
          <a:prstGeom prst="rect">
            <a:avLst/>
          </a:prstGeom>
        </p:spPr>
      </p:pic>
      <p:pic>
        <p:nvPicPr>
          <p:cNvPr id="41" name="Picture 40">
            <a:extLst>
              <a:ext uri="{FF2B5EF4-FFF2-40B4-BE49-F238E27FC236}">
                <a16:creationId xmlns:a16="http://schemas.microsoft.com/office/drawing/2014/main" id="{58793338-AD62-3F84-0D26-D806B702C5E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645711" y="875979"/>
            <a:ext cx="97982" cy="118428"/>
          </a:xfrm>
          <a:prstGeom prst="rect">
            <a:avLst/>
          </a:prstGeom>
        </p:spPr>
      </p:pic>
      <p:pic>
        <p:nvPicPr>
          <p:cNvPr id="42" name="Picture 41">
            <a:extLst>
              <a:ext uri="{FF2B5EF4-FFF2-40B4-BE49-F238E27FC236}">
                <a16:creationId xmlns:a16="http://schemas.microsoft.com/office/drawing/2014/main" id="{C0A5BBE1-20A9-0518-7E3A-8D040106DC1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324478" y="610674"/>
            <a:ext cx="97982" cy="102359"/>
          </a:xfrm>
          <a:prstGeom prst="rect">
            <a:avLst/>
          </a:prstGeom>
        </p:spPr>
      </p:pic>
      <p:pic>
        <p:nvPicPr>
          <p:cNvPr id="43" name="Picture 42">
            <a:extLst>
              <a:ext uri="{FF2B5EF4-FFF2-40B4-BE49-F238E27FC236}">
                <a16:creationId xmlns:a16="http://schemas.microsoft.com/office/drawing/2014/main" id="{0715EFE6-F79E-2380-D6A0-4E17A9F3C732}"/>
              </a:ext>
            </a:extLst>
          </p:cNvPr>
          <p:cNvPicPr>
            <a:picLocks noChangeAspect="1"/>
          </p:cNvPicPr>
          <p:nvPr/>
        </p:nvPicPr>
        <p:blipFill rotWithShape="1">
          <a:blip r:embed="rId5"/>
          <a:srcRect b="13568"/>
          <a:stretch/>
        </p:blipFill>
        <p:spPr>
          <a:xfrm>
            <a:off x="10760414" y="561498"/>
            <a:ext cx="97982" cy="10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43337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4.81481E-6 L 0.1073 -0.00093 " pathEditMode="relative" rAng="0" ptsTypes="AA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365" y="-46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7" grpId="0"/>
      <p:bldP spid="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9" name="Title 1">
            <a:extLst>
              <a:ext uri="{FF2B5EF4-FFF2-40B4-BE49-F238E27FC236}">
                <a16:creationId xmlns:a16="http://schemas.microsoft.com/office/drawing/2014/main" id="{A4AEFB01-688C-57E6-95D3-176FEF52DB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28897" y="57130"/>
            <a:ext cx="10515600" cy="1325563"/>
          </a:xfrm>
        </p:spPr>
        <p:txBody>
          <a:bodyPr>
            <a:normAutofit/>
          </a:bodyPr>
          <a:lstStyle/>
          <a:p>
            <a:r>
              <a:rPr lang="en-US" sz="4000" b="1" dirty="0"/>
              <a:t>Kagome frustrated </a:t>
            </a:r>
            <a:r>
              <a:rPr lang="en-US" sz="4000" b="1" dirty="0" err="1"/>
              <a:t>antiferromagnetism</a:t>
            </a:r>
            <a:endParaRPr lang="en-US" sz="4000" b="1" dirty="0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2A1AD44-838F-AD69-8C93-86436D1DA357}"/>
              </a:ext>
            </a:extLst>
          </p:cNvPr>
          <p:cNvSpPr txBox="1"/>
          <p:nvPr/>
        </p:nvSpPr>
        <p:spPr>
          <a:xfrm>
            <a:off x="7606718" y="4571861"/>
            <a:ext cx="3518848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249934"/>
                </a:solidFill>
              </a:rPr>
              <a:t>2D</a:t>
            </a:r>
            <a:r>
              <a:rPr lang="en-US" dirty="0">
                <a:solidFill>
                  <a:srgbClr val="249934"/>
                </a:solidFill>
              </a:rPr>
              <a:t>: </a:t>
            </a:r>
          </a:p>
          <a:p>
            <a:endParaRPr lang="en-US" sz="600" dirty="0">
              <a:solidFill>
                <a:srgbClr val="249934"/>
              </a:solidFill>
            </a:endParaRPr>
          </a:p>
          <a:p>
            <a:pPr lvl="1"/>
            <a:r>
              <a:rPr lang="en-US" dirty="0">
                <a:solidFill>
                  <a:srgbClr val="249934"/>
                </a:solidFill>
              </a:rPr>
              <a:t>slow decay -&gt; mainly dynamic</a:t>
            </a:r>
          </a:p>
        </p:txBody>
      </p:sp>
      <p:pic>
        <p:nvPicPr>
          <p:cNvPr id="32" name="Picture 31" descr="A graph of a function&#10;&#10;Description automatically generated">
            <a:extLst>
              <a:ext uri="{FF2B5EF4-FFF2-40B4-BE49-F238E27FC236}">
                <a16:creationId xmlns:a16="http://schemas.microsoft.com/office/drawing/2014/main" id="{DC05236E-F08B-B1B7-6256-B4A8411AFB8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3310" y="1699442"/>
            <a:ext cx="6882944" cy="4916388"/>
          </a:xfrm>
          <a:prstGeom prst="rect">
            <a:avLst/>
          </a:prstGeom>
        </p:spPr>
      </p:pic>
      <p:pic>
        <p:nvPicPr>
          <p:cNvPr id="34" name="Picture 33" descr="A graph of a number of objects&#10;&#10;Description automatically generated with medium confidence">
            <a:extLst>
              <a:ext uri="{FF2B5EF4-FFF2-40B4-BE49-F238E27FC236}">
                <a16:creationId xmlns:a16="http://schemas.microsoft.com/office/drawing/2014/main" id="{A1050050-BB37-EAA5-1D0F-9FE1D53C45B3}"/>
              </a:ext>
            </a:extLst>
          </p:cNvPr>
          <p:cNvPicPr>
            <a:picLocks noChangeAspect="1"/>
          </p:cNvPicPr>
          <p:nvPr/>
        </p:nvPicPr>
        <p:blipFill>
          <a:blip r:embed="rId3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7" y="1624863"/>
            <a:ext cx="6882944" cy="4916388"/>
          </a:xfrm>
          <a:prstGeom prst="rect">
            <a:avLst/>
          </a:prstGeom>
        </p:spPr>
      </p:pic>
      <p:pic>
        <p:nvPicPr>
          <p:cNvPr id="36" name="Picture 35" descr="A graph of a number of people&#10;&#10;Description automatically generated with medium confidence">
            <a:extLst>
              <a:ext uri="{FF2B5EF4-FFF2-40B4-BE49-F238E27FC236}">
                <a16:creationId xmlns:a16="http://schemas.microsoft.com/office/drawing/2014/main" id="{2B5E9ABC-35EB-DD95-040B-BF7DD62717E6}"/>
              </a:ext>
            </a:extLst>
          </p:cNvPr>
          <p:cNvPicPr>
            <a:picLocks noChangeAspect="1"/>
          </p:cNvPicPr>
          <p:nvPr/>
        </p:nvPicPr>
        <p:blipFill>
          <a:blip r:embed="rId4">
            <a:alphaModFix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897" y="1624863"/>
            <a:ext cx="6882944" cy="4916388"/>
          </a:xfrm>
          <a:prstGeom prst="rect">
            <a:avLst/>
          </a:prstGeom>
        </p:spPr>
      </p:pic>
      <p:sp>
        <p:nvSpPr>
          <p:cNvPr id="45" name="Rectangle: Rounded Corners 44">
            <a:extLst>
              <a:ext uri="{FF2B5EF4-FFF2-40B4-BE49-F238E27FC236}">
                <a16:creationId xmlns:a16="http://schemas.microsoft.com/office/drawing/2014/main" id="{EC98338F-76B4-9513-7090-30D633C48867}"/>
              </a:ext>
            </a:extLst>
          </p:cNvPr>
          <p:cNvSpPr/>
          <p:nvPr/>
        </p:nvSpPr>
        <p:spPr>
          <a:xfrm>
            <a:off x="7877938" y="5685728"/>
            <a:ext cx="3518847" cy="726831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Quantum spin liquid?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2557C962-274A-A693-E3E6-DA2186B3A70B}"/>
              </a:ext>
            </a:extLst>
          </p:cNvPr>
          <p:cNvSpPr txBox="1"/>
          <p:nvPr/>
        </p:nvSpPr>
        <p:spPr>
          <a:xfrm>
            <a:off x="7599810" y="2796858"/>
            <a:ext cx="3641831" cy="7540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0E2689"/>
                </a:solidFill>
              </a:rPr>
              <a:t>Coupled</a:t>
            </a:r>
            <a:r>
              <a:rPr lang="en-US" dirty="0">
                <a:solidFill>
                  <a:srgbClr val="0E2689"/>
                </a:solidFill>
              </a:rPr>
              <a:t>: </a:t>
            </a:r>
          </a:p>
          <a:p>
            <a:endParaRPr lang="en-US" sz="600" dirty="0">
              <a:solidFill>
                <a:srgbClr val="0E2689"/>
              </a:solidFill>
            </a:endParaRPr>
          </a:p>
          <a:p>
            <a:pPr lvl="1"/>
            <a:r>
              <a:rPr lang="en-US" dirty="0">
                <a:solidFill>
                  <a:srgbClr val="0E2689"/>
                </a:solidFill>
              </a:rPr>
              <a:t>oscillations -&gt; long range order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CB8CA679-38E1-9121-3343-C761A8AF2356}"/>
              </a:ext>
            </a:extLst>
          </p:cNvPr>
          <p:cNvSpPr txBox="1"/>
          <p:nvPr/>
        </p:nvSpPr>
        <p:spPr>
          <a:xfrm>
            <a:off x="7618953" y="3682721"/>
            <a:ext cx="4214295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b="1" dirty="0">
                <a:solidFill>
                  <a:srgbClr val="EA660D"/>
                </a:solidFill>
              </a:rPr>
              <a:t>Partially substituted: </a:t>
            </a:r>
          </a:p>
          <a:p>
            <a:endParaRPr lang="en-US" sz="600" dirty="0">
              <a:solidFill>
                <a:srgbClr val="EA660D"/>
              </a:solidFill>
            </a:endParaRPr>
          </a:p>
          <a:p>
            <a:pPr lvl="1"/>
            <a:r>
              <a:rPr lang="en-US" dirty="0">
                <a:solidFill>
                  <a:srgbClr val="EA660D"/>
                </a:solidFill>
              </a:rPr>
              <a:t>fast decay -&gt; no order, static clusters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48C12682-BA9A-FB77-D74A-68E6DE10955D}"/>
              </a:ext>
            </a:extLst>
          </p:cNvPr>
          <p:cNvSpPr/>
          <p:nvPr/>
        </p:nvSpPr>
        <p:spPr>
          <a:xfrm>
            <a:off x="7883865" y="1628858"/>
            <a:ext cx="3339304" cy="202779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solidFill>
              <a:schemeClr val="bg1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: Rounded Corners 54">
            <a:extLst>
              <a:ext uri="{FF2B5EF4-FFF2-40B4-BE49-F238E27FC236}">
                <a16:creationId xmlns:a16="http://schemas.microsoft.com/office/drawing/2014/main" id="{E4407B68-0539-7A57-3028-BE185FD337AA}"/>
              </a:ext>
            </a:extLst>
          </p:cNvPr>
          <p:cNvSpPr/>
          <p:nvPr/>
        </p:nvSpPr>
        <p:spPr>
          <a:xfrm>
            <a:off x="9102016" y="1502747"/>
            <a:ext cx="637418" cy="455000"/>
          </a:xfrm>
          <a:prstGeom prst="roundRect">
            <a:avLst/>
          </a:prstGeom>
          <a:gradFill>
            <a:gsLst>
              <a:gs pos="0">
                <a:schemeClr val="dk1">
                  <a:satMod val="103000"/>
                  <a:lumMod val="102000"/>
                  <a:tint val="94000"/>
                </a:schemeClr>
              </a:gs>
              <a:gs pos="50000">
                <a:schemeClr val="bg2">
                  <a:lumMod val="50000"/>
                </a:schemeClr>
              </a:gs>
              <a:gs pos="100000">
                <a:schemeClr val="bg2">
                  <a:lumMod val="25000"/>
                </a:schemeClr>
              </a:gs>
            </a:gsLst>
          </a:gra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27D9394A-E83B-6B6B-50B6-95C11F5DE390}"/>
              </a:ext>
            </a:extLst>
          </p:cNvPr>
          <p:cNvSpPr txBox="1"/>
          <p:nvPr/>
        </p:nvSpPr>
        <p:spPr>
          <a:xfrm>
            <a:off x="8743528" y="2039839"/>
            <a:ext cx="178766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2-dimensionality</a:t>
            </a:r>
          </a:p>
        </p:txBody>
      </p:sp>
      <p:pic>
        <p:nvPicPr>
          <p:cNvPr id="19" name="Averievite_SG164_mod2.png" descr="Averievite_SG164_mod2.png">
            <a:extLst>
              <a:ext uri="{FF2B5EF4-FFF2-40B4-BE49-F238E27FC236}">
                <a16:creationId xmlns:a16="http://schemas.microsoft.com/office/drawing/2014/main" id="{74DAF42E-BA4E-ECB2-D5DA-DC0FC8D70EA0}"/>
              </a:ext>
            </a:extLst>
          </p:cNvPr>
          <p:cNvPicPr>
            <a:picLocks noChangeAspect="1"/>
          </p:cNvPicPr>
          <p:nvPr/>
        </p:nvPicPr>
        <p:blipFill>
          <a:blip r:embed="rId5"/>
          <a:srcRect l="22972" t="12117" r="22972" b="12117"/>
          <a:stretch>
            <a:fillRect/>
          </a:stretch>
        </p:blipFill>
        <p:spPr>
          <a:xfrm>
            <a:off x="9516772" y="176670"/>
            <a:ext cx="2028849" cy="1246801"/>
          </a:xfrm>
          <a:prstGeom prst="rect">
            <a:avLst/>
          </a:prstGeom>
          <a:ln w="12700" cap="flat">
            <a:noFill/>
            <a:miter lim="400000"/>
          </a:ln>
          <a:effectLst/>
        </p:spPr>
      </p:pic>
      <p:pic>
        <p:nvPicPr>
          <p:cNvPr id="22" name="Picture 21">
            <a:extLst>
              <a:ext uri="{FF2B5EF4-FFF2-40B4-BE49-F238E27FC236}">
                <a16:creationId xmlns:a16="http://schemas.microsoft.com/office/drawing/2014/main" id="{5F482EB8-5F15-0A17-68AC-3B2FB85C5CA3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568"/>
          <a:stretch/>
        </p:blipFill>
        <p:spPr>
          <a:xfrm>
            <a:off x="10106798" y="554148"/>
            <a:ext cx="97982" cy="102359"/>
          </a:xfrm>
          <a:prstGeom prst="rect">
            <a:avLst/>
          </a:prstGeom>
        </p:spPr>
      </p:pic>
      <p:pic>
        <p:nvPicPr>
          <p:cNvPr id="26" name="Picture 25">
            <a:extLst>
              <a:ext uri="{FF2B5EF4-FFF2-40B4-BE49-F238E27FC236}">
                <a16:creationId xmlns:a16="http://schemas.microsoft.com/office/drawing/2014/main" id="{2A92B81E-B35F-33A1-E31B-D22A6739AF77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568"/>
          <a:stretch/>
        </p:blipFill>
        <p:spPr>
          <a:xfrm>
            <a:off x="10850513" y="943767"/>
            <a:ext cx="97982" cy="102359"/>
          </a:xfrm>
          <a:prstGeom prst="rect">
            <a:avLst/>
          </a:prstGeom>
        </p:spPr>
      </p:pic>
      <p:pic>
        <p:nvPicPr>
          <p:cNvPr id="29" name="Picture 28">
            <a:extLst>
              <a:ext uri="{FF2B5EF4-FFF2-40B4-BE49-F238E27FC236}">
                <a16:creationId xmlns:a16="http://schemas.microsoft.com/office/drawing/2014/main" id="{29C7F6AA-4BAD-2DD5-8B30-55CA15CD2DB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9680013" y="906357"/>
            <a:ext cx="97982" cy="118428"/>
          </a:xfrm>
          <a:prstGeom prst="rect">
            <a:avLst/>
          </a:prstGeom>
        </p:spPr>
      </p:pic>
      <p:pic>
        <p:nvPicPr>
          <p:cNvPr id="33" name="Picture 32">
            <a:extLst>
              <a:ext uri="{FF2B5EF4-FFF2-40B4-BE49-F238E27FC236}">
                <a16:creationId xmlns:a16="http://schemas.microsoft.com/office/drawing/2014/main" id="{2190CB13-D5CA-79E4-2AAE-86AE8CB534EF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568"/>
          <a:stretch/>
        </p:blipFill>
        <p:spPr>
          <a:xfrm>
            <a:off x="10209336" y="930526"/>
            <a:ext cx="97982" cy="102359"/>
          </a:xfrm>
          <a:prstGeom prst="rect">
            <a:avLst/>
          </a:prstGeom>
        </p:spPr>
      </p:pic>
      <p:pic>
        <p:nvPicPr>
          <p:cNvPr id="35" name="Picture 34">
            <a:extLst>
              <a:ext uri="{FF2B5EF4-FFF2-40B4-BE49-F238E27FC236}">
                <a16:creationId xmlns:a16="http://schemas.microsoft.com/office/drawing/2014/main" id="{AB8D345D-9F97-1A9C-7BED-B31B036D2FA4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568"/>
          <a:stretch/>
        </p:blipFill>
        <p:spPr>
          <a:xfrm>
            <a:off x="11286769" y="586444"/>
            <a:ext cx="97982" cy="102359"/>
          </a:xfrm>
          <a:prstGeom prst="rect">
            <a:avLst/>
          </a:prstGeom>
        </p:spPr>
      </p:pic>
      <p:pic>
        <p:nvPicPr>
          <p:cNvPr id="37" name="Picture 36">
            <a:extLst>
              <a:ext uri="{FF2B5EF4-FFF2-40B4-BE49-F238E27FC236}">
                <a16:creationId xmlns:a16="http://schemas.microsoft.com/office/drawing/2014/main" id="{7B1802ED-A5C4-A203-1907-F764F19F4366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645711" y="875979"/>
            <a:ext cx="97982" cy="118428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80F6A8AA-FC8B-786B-4D16-4C2FA88752D2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568"/>
          <a:stretch/>
        </p:blipFill>
        <p:spPr>
          <a:xfrm>
            <a:off x="10324478" y="610674"/>
            <a:ext cx="97982" cy="102359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DC2A376D-911F-78E4-FBE1-0A1BD22DC786}"/>
              </a:ext>
            </a:extLst>
          </p:cNvPr>
          <p:cNvPicPr>
            <a:picLocks noChangeAspect="1"/>
          </p:cNvPicPr>
          <p:nvPr/>
        </p:nvPicPr>
        <p:blipFill rotWithShape="1">
          <a:blip r:embed="rId6"/>
          <a:srcRect b="13568"/>
          <a:stretch/>
        </p:blipFill>
        <p:spPr>
          <a:xfrm>
            <a:off x="10760414" y="561498"/>
            <a:ext cx="97982" cy="10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885546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75E-6 -4.81481E-6 L 0.1332 -0.00092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6654" y="-46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75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/>
      <p:bldP spid="45" grpId="0" animBg="1"/>
      <p:bldP spid="5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201</Words>
  <Application>Microsoft Office PowerPoint</Application>
  <PresentationFormat>Widescreen</PresentationFormat>
  <Paragraphs>80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3" baseType="lpstr">
      <vt:lpstr>Arial</vt:lpstr>
      <vt:lpstr>Calibri</vt:lpstr>
      <vt:lpstr>Cambria Math</vt:lpstr>
      <vt:lpstr>Franklin Gothic Book</vt:lpstr>
      <vt:lpstr>Franklin Gothic Heavy</vt:lpstr>
      <vt:lpstr>Franklin Gothic Medium</vt:lpstr>
      <vt:lpstr>Wingdings</vt:lpstr>
      <vt:lpstr>Office Theme</vt:lpstr>
      <vt:lpstr>Kagome frustrated antiferromagnetism</vt:lpstr>
      <vt:lpstr>Kagome frustrated antiferromagnetism</vt:lpstr>
      <vt:lpstr>PowerPoint Presentation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  <vt:lpstr>Kagome frustrated antiferromagnetism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Kagome frustrated antiferromagnetism</dc:title>
  <dc:creator>Suarez Garcia Lara</dc:creator>
  <cp:lastModifiedBy>Suarez Garcia Lara</cp:lastModifiedBy>
  <cp:revision>10</cp:revision>
  <dcterms:created xsi:type="dcterms:W3CDTF">2024-07-25T11:46:21Z</dcterms:created>
  <dcterms:modified xsi:type="dcterms:W3CDTF">2024-07-30T15:25:54Z</dcterms:modified>
</cp:coreProperties>
</file>