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19"/>
  </p:notesMasterIdLst>
  <p:handoutMasterIdLst>
    <p:handoutMasterId r:id="rId20"/>
  </p:handoutMasterIdLst>
  <p:sldIdLst>
    <p:sldId id="256" r:id="rId5"/>
    <p:sldId id="257" r:id="rId6"/>
    <p:sldId id="258" r:id="rId7"/>
    <p:sldId id="259" r:id="rId8"/>
    <p:sldId id="261" r:id="rId9"/>
    <p:sldId id="262" r:id="rId10"/>
    <p:sldId id="263" r:id="rId11"/>
    <p:sldId id="264" r:id="rId12"/>
    <p:sldId id="266" r:id="rId13"/>
    <p:sldId id="267" r:id="rId14"/>
    <p:sldId id="268" r:id="rId15"/>
    <p:sldId id="269" r:id="rId16"/>
    <p:sldId id="271" r:id="rId17"/>
    <p:sldId id="272" r:id="rId1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0F0F0"/>
    <a:srgbClr val="CBCCF5"/>
    <a:srgbClr val="E7E7FA"/>
    <a:srgbClr val="EBE7F9"/>
    <a:srgbClr val="D5CCF2"/>
    <a:srgbClr val="FF66FF"/>
    <a:srgbClr val="F5F5F5"/>
    <a:srgbClr val="FFFFFF"/>
    <a:srgbClr val="F1F3F3"/>
    <a:srgbClr val="E5E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 autoAdjust="0"/>
    <p:restoredTop sz="94693" autoAdjust="0"/>
  </p:normalViewPr>
  <p:slideViewPr>
    <p:cSldViewPr showGuides="1">
      <p:cViewPr>
        <p:scale>
          <a:sx n="108" d="100"/>
          <a:sy n="108" d="100"/>
        </p:scale>
        <p:origin x="52" y="72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31.07.2024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31.07.2024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0A8B8A68-2013-7A50-3DFF-79E25B84082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4D577D92-A6C2-D2B8-7044-B46CDEEE871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E49241A-9E14-C07D-7433-98C0D5DA7AEC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8"/>
          <a:stretch/>
        </p:blipFill>
        <p:spPr>
          <a:xfrm>
            <a:off x="2532062" y="536705"/>
            <a:ext cx="1622109" cy="3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7950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F6EE1-DCB8-4B46-BDAC-5223FF5BF56E}" type="datetime1">
              <a:rPr lang="de-CH" noProof="0" smtClean="0"/>
              <a:t>31.07.2024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F4005-3535-4F7B-B692-29E3430811FE}" type="datetime1">
              <a:rPr lang="de-CH" noProof="0" smtClean="0"/>
              <a:t>31.07.2024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06DE8-6C41-4D92-B2CB-09ED7CAF9EB3}" type="datetime1">
              <a:rPr lang="de-CH" noProof="0" smtClean="0"/>
              <a:t>31.07.2024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073C2-F0D7-4A24-9886-2BC1DDD0AEC9}" type="datetime1">
              <a:rPr lang="de-CH" noProof="0" smtClean="0"/>
              <a:t>31.07.2024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DBA4F-0B87-4C95-BDB5-8EF8C0C3A759}" type="datetime1">
              <a:rPr lang="de-CH" noProof="0" smtClean="0"/>
              <a:t>31.07.2024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E6E18-2E03-4CD5-B270-8271A242D30A}" type="datetime1">
              <a:rPr lang="de-CH" noProof="0" smtClean="0"/>
              <a:t>31.07.2024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877055-2769-443C-ACB6-78C99789A72C}" type="datetime1">
              <a:rPr lang="de-CH" noProof="0" smtClean="0"/>
              <a:t>31.07.2024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F07EDC9-EF41-4E42-8FEF-D4254A53D4D0}" type="datetime1">
              <a:rPr lang="de-CH" noProof="0" smtClean="0"/>
              <a:t>31.07.2024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DD5580-AE1D-4A15-B015-0BAB533AB508}" type="datetime1">
              <a:rPr lang="de-CH" noProof="0" smtClean="0"/>
              <a:t>31.07.2024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D2FAB-B738-4C4C-AF2C-D9DFA052A92D}" type="datetime1">
              <a:rPr lang="de-CH" noProof="0" smtClean="0"/>
              <a:t>31.07.2024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722682E1-BDD2-BA0B-22F2-3AE34EBB20B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B8E0DFA1-FB3F-638E-5DB8-EB23BE65B54A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8"/>
          <a:stretch/>
        </p:blipFill>
        <p:spPr>
          <a:xfrm>
            <a:off x="2532062" y="536705"/>
            <a:ext cx="1622109" cy="3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6877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03E50-1ECF-4336-B262-3FF40C2186B2}" type="datetime1">
              <a:rPr lang="de-CH" noProof="0" smtClean="0"/>
              <a:t>31.07.2024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EE6BE3-CD9E-4978-8A7F-64F697B8605B}" type="datetime1">
              <a:rPr lang="de-CH" noProof="0" smtClean="0"/>
              <a:t>31.07.2024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72BAF3-5489-4512-80D0-B47DA25855CA}" type="datetime1">
              <a:rPr lang="de-CH" noProof="0" smtClean="0"/>
              <a:t>31.07.2024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97B48-A48B-42CE-966E-6085FA0636A8}" type="datetime1">
              <a:rPr lang="de-CH" noProof="0" smtClean="0"/>
              <a:t>31.07.2024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7F46B-646F-47EE-B701-DF27178D8060}" type="datetime1">
              <a:rPr lang="de-CH" noProof="0" smtClean="0"/>
              <a:t>31.07.2024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25A8D-CB4C-4DC2-B52D-3E4D31AB6CDF}" type="datetime1">
              <a:rPr lang="de-CH" noProof="0" smtClean="0"/>
              <a:t>31.07.2024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025A6-6F18-4EDF-91B2-FD24EF78DE5F}" type="datetime1">
              <a:rPr lang="de-CH" noProof="0" smtClean="0"/>
              <a:t>31.07.2024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C227F-D933-4B52-89D0-B951AFEE3DCC}" type="datetime1">
              <a:rPr lang="de-CH" noProof="0" smtClean="0"/>
              <a:t>31.07.2024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8AC002-36F2-4E59-A952-C8536C8FB32B}" type="datetime1">
              <a:rPr lang="de-CH" noProof="0" smtClean="0"/>
              <a:t>31.07.2024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E8437-90B7-46CA-BC9D-E42764A9274E}" type="datetime1">
              <a:rPr lang="de-CH" noProof="0" smtClean="0"/>
              <a:t>31.07.2024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B38DCA60-4450-B213-8B4C-328CD0ED5D2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FA72EA5E-7F0C-6DE6-C84D-CB0A213F2F25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8"/>
          <a:stretch/>
        </p:blipFill>
        <p:spPr>
          <a:xfrm>
            <a:off x="2532062" y="536705"/>
            <a:ext cx="1622109" cy="3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76663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1B3D8-C087-4470-AB8E-12277E1B53ED}" type="datetime1">
              <a:rPr lang="de-CH" noProof="0" smtClean="0"/>
              <a:t>31.07.2024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16789-9FA3-4C96-903A-376BAD3311F8}" type="datetime1">
              <a:rPr lang="de-CH" noProof="0" smtClean="0"/>
              <a:t>31.07.2024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877AD-D81D-480A-819C-AC7E34AACB94}" type="datetime1">
              <a:rPr lang="de-CH" noProof="0" smtClean="0"/>
              <a:t>31.07.2024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9D982-6617-4ECB-AE98-BC37F62CD35D}" type="datetime1">
              <a:rPr lang="de-CH" noProof="0" smtClean="0"/>
              <a:t>31.07.2024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DCD84-CBFD-447C-B406-739A62A3EC8B}" type="datetime1">
              <a:rPr lang="de-CH" noProof="0" smtClean="0"/>
              <a:t>31.07.2024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13F45EC1-F84C-B317-BFD3-F54D74A6F59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8"/>
          <a:stretch/>
        </p:blipFill>
        <p:spPr>
          <a:xfrm>
            <a:off x="2531778" y="534323"/>
            <a:ext cx="1622109" cy="38215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7412"/>
            <a:ext cx="5292725" cy="2006436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536430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4330D73-82D5-CA5B-8B8C-ECBA1970E4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8"/>
          <a:stretch/>
        </p:blipFill>
        <p:spPr>
          <a:xfrm>
            <a:off x="2531778" y="534323"/>
            <a:ext cx="1622109" cy="382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0525DB6-2E5F-FBD3-2BE7-BF5DE7F6B9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8"/>
          <a:stretch/>
        </p:blipFill>
        <p:spPr>
          <a:xfrm>
            <a:off x="2531778" y="534323"/>
            <a:ext cx="1622109" cy="382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3F8DBAA-7CB4-E30F-6F61-7432A532813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8"/>
          <a:stretch/>
        </p:blipFill>
        <p:spPr>
          <a:xfrm>
            <a:off x="2531778" y="534323"/>
            <a:ext cx="1622109" cy="382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C77093-18A5-4303-8D42-D42FD2CD79AB}" type="datetime1">
              <a:rPr lang="de-CH" noProof="0" smtClean="0"/>
              <a:t>31.07.2024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2D5728D-50A8-4383-A50C-254EABB916DE}" type="datetime1">
              <a:rPr lang="de-CH" noProof="0" smtClean="0"/>
              <a:t>31.07.2024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DCF06D1-8877-4695-9C03-259CB27D65A9}" type="datetime1">
              <a:rPr lang="de-CH" noProof="0" smtClean="0"/>
              <a:t>31.07.2024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9" r:id="rId2"/>
    <p:sldLayoutId id="2147483717" r:id="rId3"/>
    <p:sldLayoutId id="2147483725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2" r:id="rId31"/>
    <p:sldLayoutId id="2147483683" r:id="rId32"/>
    <p:sldLayoutId id="2147483663" r:id="rId33"/>
    <p:sldLayoutId id="2147483664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CC8578-2073-637D-7C98-9965F98E8F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Neutron Instrumentation</a:t>
            </a:r>
            <a:endParaRPr lang="en-DK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F9E5EA-6CDA-DE04-C08F-EB0FE913191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Design, Criteria and Implementation</a:t>
            </a:r>
            <a:endParaRPr lang="en-DK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125127-EDE1-1749-2598-283FB040F77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Nicolai Lindaa Amin</a:t>
            </a:r>
            <a:endParaRPr lang="en-DK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3F4A4B-AB8A-9F59-B564-3EF0A51D228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PSI, 31/7 - 2024</a:t>
            </a:r>
            <a:endParaRPr lang="en-DK" dirty="0"/>
          </a:p>
        </p:txBody>
      </p:sp>
    </p:spTree>
    <p:extLst>
      <p:ext uri="{BB962C8B-B14F-4D97-AF65-F5344CB8AC3E}">
        <p14:creationId xmlns:p14="http://schemas.microsoft.com/office/powerpoint/2010/main" val="40120184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666AF5-4486-F0A4-ED3A-E5071430B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 anchor="t">
            <a:normAutofit/>
          </a:bodyPr>
          <a:lstStyle/>
          <a:p>
            <a:r>
              <a:rPr lang="en-US" dirty="0"/>
              <a:t>WARP – </a:t>
            </a:r>
            <a:r>
              <a:rPr lang="en-GB" dirty="0"/>
              <a:t>Wide-Angle high-Resolution Prismatic spectrometer with polarization option</a:t>
            </a:r>
            <a:endParaRPr lang="en-DK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AFEF5DA-0842-10CE-303B-260A7C2C50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5325" y="2249949"/>
            <a:ext cx="5291138" cy="2897852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7CE199-212E-C018-D17C-BF8DAF1A98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0EE7F46B-646F-47EE-B701-DF27178D8060}" type="datetime1">
              <a:rPr lang="de-CH" noProof="0" smtClean="0"/>
              <a:pPr>
                <a:lnSpc>
                  <a:spcPct val="90000"/>
                </a:lnSpc>
                <a:spcAft>
                  <a:spcPts val="600"/>
                </a:spcAft>
              </a:pPr>
              <a:t>31.07.2024</a:t>
            </a:fld>
            <a:endParaRPr lang="en-GB" noProof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E3FB6C-4AD9-E55B-4DD0-A60962087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4487" y="6404573"/>
            <a:ext cx="8045451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noProof="0"/>
              <a:t>PSI Center for Neutron and Muon Sciences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DF4671-D855-1DAE-706C-9EC547A55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442AD375-037F-43D0-B059-5172DA06796A}" type="slidenum">
              <a:rPr lang="en-GB" noProof="0" smtClean="0"/>
              <a:pPr>
                <a:lnSpc>
                  <a:spcPct val="90000"/>
                </a:lnSpc>
                <a:spcAft>
                  <a:spcPts val="600"/>
                </a:spcAft>
              </a:pPr>
              <a:t>10</a:t>
            </a:fld>
            <a:endParaRPr lang="en-GB" noProof="0"/>
          </a:p>
        </p:txBody>
      </p:sp>
      <p:pic>
        <p:nvPicPr>
          <p:cNvPr id="12" name="Picture Placeholder 9" descr="A diagram of a spectrum&#10;&#10;Description automatically generated">
            <a:extLst>
              <a:ext uri="{FF2B5EF4-FFF2-40B4-BE49-F238E27FC236}">
                <a16:creationId xmlns:a16="http://schemas.microsoft.com/office/drawing/2014/main" id="{FB10F237-F161-609F-D3E2-7C8CDB47F892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3"/>
          <a:stretch/>
        </p:blipFill>
        <p:spPr>
          <a:xfrm>
            <a:off x="6714415" y="1376773"/>
            <a:ext cx="4273045" cy="4644616"/>
          </a:xfrm>
          <a:noFill/>
        </p:spPr>
      </p:pic>
    </p:spTree>
    <p:extLst>
      <p:ext uri="{BB962C8B-B14F-4D97-AF65-F5344CB8AC3E}">
        <p14:creationId xmlns:p14="http://schemas.microsoft.com/office/powerpoint/2010/main" val="16219918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5">
            <a:extLst>
              <a:ext uri="{FF2B5EF4-FFF2-40B4-BE49-F238E27FC236}">
                <a16:creationId xmlns:a16="http://schemas.microsoft.com/office/drawing/2014/main" id="{983D58F0-3FF1-32BB-CB61-347A81853F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 anchor="t">
            <a:normAutofit/>
          </a:bodyPr>
          <a:lstStyle/>
          <a:p>
            <a:r>
              <a:rPr lang="en-US" dirty="0"/>
              <a:t>Current ILL Measurements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578D196-3CCE-31D9-54CA-D339A9A4EC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7144" y="1449389"/>
            <a:ext cx="8920974" cy="4572000"/>
          </a:xfrm>
          <a:prstGeom prst="rect">
            <a:avLst/>
          </a:prstGeo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181D3A-B342-932F-9D46-06103A674635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9875837" y="6404573"/>
            <a:ext cx="1620837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DEFDBA4F-0B87-4C95-BDB5-8EF8C0C3A759}" type="datetime1">
              <a:rPr lang="de-CH" noProof="0" smtClean="0"/>
              <a:pPr>
                <a:lnSpc>
                  <a:spcPct val="90000"/>
                </a:lnSpc>
                <a:spcAft>
                  <a:spcPts val="600"/>
                </a:spcAft>
              </a:pPr>
              <a:t>31.07.2024</a:t>
            </a:fld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BAD4B7-A3E7-A524-698E-F5A6F7E65B5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1614487" y="6404573"/>
            <a:ext cx="8045451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noProof="0"/>
              <a:t>PSI Center for Neutron and Muon Sciences</a:t>
            </a:r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E2DB93-8CA1-CA6D-1E2A-B3128F8CCD8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695325" y="6404573"/>
            <a:ext cx="703263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442AD375-037F-43D0-B059-5172DA06796A}" type="slidenum">
              <a:rPr lang="en-GB" noProof="0" smtClean="0"/>
              <a:pPr>
                <a:lnSpc>
                  <a:spcPct val="90000"/>
                </a:lnSpc>
                <a:spcAft>
                  <a:spcPts val="600"/>
                </a:spcAft>
              </a:pPr>
              <a:t>11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4244190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19F025-3409-A82D-615C-8BAC955B21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 anchor="t">
            <a:normAutofit/>
          </a:bodyPr>
          <a:lstStyle/>
          <a:p>
            <a:r>
              <a:rPr lang="en-US" dirty="0"/>
              <a:t>Current McStas component design</a:t>
            </a:r>
            <a:endParaRPr lang="en-DK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8A92ACD-6013-CD42-10F0-892F3BB68F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6" y="1376773"/>
            <a:ext cx="5291476" cy="464461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Curved Monochromator with </a:t>
            </a:r>
            <a:r>
              <a:rPr lang="en-US" dirty="0" err="1"/>
              <a:t>mosaicity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Current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Flaws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Full array causes problems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F6DD07-D413-E14F-F101-F83390BC85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CF07EDC9-EF41-4E42-8FEF-D4254A53D4D0}" type="datetime1">
              <a:rPr lang="de-CH" noProof="0" smtClean="0"/>
              <a:pPr>
                <a:lnSpc>
                  <a:spcPct val="90000"/>
                </a:lnSpc>
                <a:spcAft>
                  <a:spcPts val="600"/>
                </a:spcAft>
              </a:pPr>
              <a:t>31.07.2024</a:t>
            </a:fld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56CE6A-39B2-38C4-A78D-B01B1EC9E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4487" y="6404573"/>
            <a:ext cx="8045451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noProof="0"/>
              <a:t>PSI Center for Neutron and Muon Sciences</a:t>
            </a:r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0F1CB5-61FF-ABDB-68B2-8FADA5508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442AD375-037F-43D0-B059-5172DA06796A}" type="slidenum">
              <a:rPr lang="en-GB" noProof="0" smtClean="0"/>
              <a:pPr>
                <a:lnSpc>
                  <a:spcPct val="90000"/>
                </a:lnSpc>
                <a:spcAft>
                  <a:spcPts val="600"/>
                </a:spcAft>
              </a:pPr>
              <a:t>12</a:t>
            </a:fld>
            <a:endParaRPr lang="en-GB" noProof="0"/>
          </a:p>
        </p:txBody>
      </p:sp>
      <p:pic>
        <p:nvPicPr>
          <p:cNvPr id="8" name="Content Placeholder 7" descr="A purple square with a light in the center&#10;&#10;Description automatically generated">
            <a:extLst>
              <a:ext uri="{FF2B5EF4-FFF2-40B4-BE49-F238E27FC236}">
                <a16:creationId xmlns:a16="http://schemas.microsoft.com/office/drawing/2014/main" id="{E1BF94E7-C7A9-94C9-0E55-DC652EB939DF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5201" y="1509733"/>
            <a:ext cx="5291474" cy="4378696"/>
          </a:xfrm>
          <a:noFill/>
        </p:spPr>
      </p:pic>
    </p:spTree>
    <p:extLst>
      <p:ext uri="{BB962C8B-B14F-4D97-AF65-F5344CB8AC3E}">
        <p14:creationId xmlns:p14="http://schemas.microsoft.com/office/powerpoint/2010/main" val="34769043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19F025-3409-A82D-615C-8BAC955B21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 anchor="t">
            <a:normAutofit/>
          </a:bodyPr>
          <a:lstStyle/>
          <a:p>
            <a:r>
              <a:rPr lang="en-US" dirty="0"/>
              <a:t>Current McStas component design</a:t>
            </a:r>
            <a:endParaRPr lang="en-DK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98A92ACD-6013-CD42-10F0-892F3BB68F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6" y="1376773"/>
            <a:ext cx="5291476" cy="4644616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Curved Monochromator with </a:t>
            </a:r>
            <a:r>
              <a:rPr lang="en-US" dirty="0" err="1"/>
              <a:t>mosaicity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Current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Flaws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Full array causes problems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F6DD07-D413-E14F-F101-F83390BC85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CF07EDC9-EF41-4E42-8FEF-D4254A53D4D0}" type="datetime1">
              <a:rPr lang="de-CH" noProof="0" smtClean="0"/>
              <a:pPr>
                <a:lnSpc>
                  <a:spcPct val="90000"/>
                </a:lnSpc>
                <a:spcAft>
                  <a:spcPts val="600"/>
                </a:spcAft>
              </a:pPr>
              <a:t>31.07.2024</a:t>
            </a:fld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56CE6A-39B2-38C4-A78D-B01B1EC9E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4487" y="6404573"/>
            <a:ext cx="8045451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noProof="0"/>
              <a:t>PSI Center for Neutron and Muon Sciences</a:t>
            </a:r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0F1CB5-61FF-ABDB-68B2-8FADA5508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442AD375-037F-43D0-B059-5172DA06796A}" type="slidenum">
              <a:rPr lang="en-GB" noProof="0" smtClean="0"/>
              <a:pPr>
                <a:lnSpc>
                  <a:spcPct val="90000"/>
                </a:lnSpc>
                <a:spcAft>
                  <a:spcPts val="600"/>
                </a:spcAft>
              </a:pPr>
              <a:t>13</a:t>
            </a:fld>
            <a:endParaRPr lang="en-GB" noProof="0"/>
          </a:p>
        </p:txBody>
      </p:sp>
      <p:pic>
        <p:nvPicPr>
          <p:cNvPr id="3" name="Content Placeholder 9" descr="A blue screen with a blue background&#10;&#10;Description automatically generated">
            <a:extLst>
              <a:ext uri="{FF2B5EF4-FFF2-40B4-BE49-F238E27FC236}">
                <a16:creationId xmlns:a16="http://schemas.microsoft.com/office/drawing/2014/main" id="{AF3778B7-1334-BF2C-1C7C-43E84BB6D2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5201" y="2091796"/>
            <a:ext cx="5291474" cy="321456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537661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38F71A-5E93-D4FF-5B63-664262B04B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DEFDBA4F-0B87-4C95-BDB5-8EF8C0C3A759}" type="datetime1">
              <a:rPr lang="de-CH" noProof="0" smtClean="0"/>
              <a:pPr>
                <a:lnSpc>
                  <a:spcPct val="90000"/>
                </a:lnSpc>
                <a:spcAft>
                  <a:spcPts val="600"/>
                </a:spcAft>
              </a:pPr>
              <a:t>31.07.2024</a:t>
            </a:fld>
            <a:endParaRPr lang="en-GB" noProof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3CBD93-C9CA-565D-D2AB-28FB146504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4487" y="6404573"/>
            <a:ext cx="8045451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noProof="0"/>
              <a:t>PSI Center for Neutron and Muon Sciences</a:t>
            </a:r>
            <a:endParaRPr lang="en-GB" noProof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6F1D08-D52E-AA91-6634-B6228E163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442AD375-037F-43D0-B059-5172DA06796A}" type="slidenum">
              <a:rPr lang="en-GB" noProof="0" smtClean="0"/>
              <a:pPr>
                <a:lnSpc>
                  <a:spcPct val="90000"/>
                </a:lnSpc>
                <a:spcAft>
                  <a:spcPts val="600"/>
                </a:spcAft>
              </a:pPr>
              <a:t>14</a:t>
            </a:fld>
            <a:endParaRPr lang="en-GB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79A687-6871-85C0-88D0-8CFB21058A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95325" y="1292087"/>
            <a:ext cx="8964613" cy="4729302"/>
          </a:xfrm>
        </p:spPr>
        <p:txBody>
          <a:bodyPr>
            <a:normAutofit/>
          </a:bodyPr>
          <a:lstStyle/>
          <a:p>
            <a:r>
              <a:rPr lang="en-US" dirty="0"/>
              <a:t>Thank you, Questions?</a:t>
            </a:r>
            <a:endParaRPr lang="en-DK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0FBA7E5-533B-A99B-E4B9-54FB8DA99D9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97" t="3932" r="2597" b="2224"/>
          <a:stretch/>
        </p:blipFill>
        <p:spPr>
          <a:xfrm>
            <a:off x="4799856" y="2636912"/>
            <a:ext cx="4391136" cy="3263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0606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A39D8D1-9D95-47B5-62AE-4491A710B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 anchor="t">
            <a:normAutofit/>
          </a:bodyPr>
          <a:lstStyle/>
          <a:p>
            <a:r>
              <a:rPr lang="en-US" dirty="0"/>
              <a:t>Neutrons in </a:t>
            </a:r>
            <a:r>
              <a:rPr lang="en-US" dirty="0" err="1"/>
              <a:t>Condsensed</a:t>
            </a:r>
            <a:r>
              <a:rPr lang="en-US" dirty="0"/>
              <a:t> Matter Physics</a:t>
            </a:r>
            <a:endParaRPr lang="en-DK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B55759A9-4CDC-A1F2-E888-633E1F80FB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6" y="1376773"/>
            <a:ext cx="5291476" cy="4644616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Neutrons vs. X-Rays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5 preferential components</a:t>
            </a:r>
          </a:p>
          <a:p>
            <a:pPr marL="465138" lvl="1" indent="-285750">
              <a:buFont typeface="Arial" panose="020B0604020202020204" pitchFamily="34" charset="0"/>
              <a:buChar char="•"/>
            </a:pPr>
            <a:r>
              <a:rPr lang="en-US" dirty="0"/>
              <a:t>Energy and Wavelength</a:t>
            </a:r>
          </a:p>
          <a:p>
            <a:pPr marL="646113" lvl="2" indent="-285750">
              <a:buFont typeface="Arial" panose="020B0604020202020204" pitchFamily="34" charset="0"/>
              <a:buChar char="•"/>
            </a:pPr>
            <a:r>
              <a:rPr lang="en-US" dirty="0"/>
              <a:t>1-6 Å &amp; 1-25 </a:t>
            </a:r>
            <a:r>
              <a:rPr lang="en-US" dirty="0" err="1"/>
              <a:t>meV</a:t>
            </a:r>
            <a:endParaRPr lang="en-US" dirty="0"/>
          </a:p>
          <a:p>
            <a:pPr marL="465138" lvl="1" indent="-285750">
              <a:buFont typeface="Arial" panose="020B0604020202020204" pitchFamily="34" charset="0"/>
              <a:buChar char="•"/>
            </a:pPr>
            <a:r>
              <a:rPr lang="en-US" dirty="0"/>
              <a:t>Isotopes and light elements</a:t>
            </a:r>
          </a:p>
          <a:p>
            <a:pPr marL="465138" lvl="1" indent="-285750">
              <a:buFont typeface="Arial" panose="020B0604020202020204" pitchFamily="34" charset="0"/>
              <a:buChar char="•"/>
            </a:pPr>
            <a:r>
              <a:rPr lang="en-US" dirty="0" err="1"/>
              <a:t>Quantative</a:t>
            </a:r>
            <a:r>
              <a:rPr lang="en-US" dirty="0"/>
              <a:t> experiments</a:t>
            </a:r>
          </a:p>
          <a:p>
            <a:pPr marL="646113" lvl="2" indent="-285750">
              <a:buFont typeface="Arial" panose="020B0604020202020204" pitchFamily="34" charset="0"/>
              <a:buChar char="•"/>
            </a:pPr>
            <a:r>
              <a:rPr lang="en-US" dirty="0"/>
              <a:t>Weak </a:t>
            </a:r>
            <a:r>
              <a:rPr lang="en-US" dirty="0" err="1"/>
              <a:t>interections</a:t>
            </a:r>
            <a:endParaRPr lang="en-US" dirty="0"/>
          </a:p>
          <a:p>
            <a:pPr marL="465138" lvl="1" indent="-285750">
              <a:buFont typeface="Arial" panose="020B0604020202020204" pitchFamily="34" charset="0"/>
              <a:buChar char="•"/>
            </a:pPr>
            <a:r>
              <a:rPr lang="en-US" dirty="0"/>
              <a:t>Penetration depth</a:t>
            </a:r>
          </a:p>
          <a:p>
            <a:pPr marL="646113" lvl="2" indent="-285750">
              <a:buFont typeface="Arial" panose="020B0604020202020204" pitchFamily="34" charset="0"/>
              <a:buChar char="•"/>
            </a:pPr>
            <a:r>
              <a:rPr lang="en-US" dirty="0"/>
              <a:t>Sample &amp; environments</a:t>
            </a:r>
          </a:p>
          <a:p>
            <a:pPr marL="465138" lvl="1" indent="-285750">
              <a:buFont typeface="Arial" panose="020B0604020202020204" pitchFamily="34" charset="0"/>
              <a:buChar char="•"/>
            </a:pPr>
            <a:r>
              <a:rPr lang="en-US" dirty="0"/>
              <a:t>Magnetism</a:t>
            </a:r>
          </a:p>
          <a:p>
            <a:pPr marL="646113" lvl="2" indent="-285750">
              <a:buFont typeface="Arial" panose="020B0604020202020204" pitchFamily="34" charset="0"/>
              <a:buChar char="•"/>
            </a:pPr>
            <a:r>
              <a:rPr lang="en-US" dirty="0"/>
              <a:t>Magnetic moment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038CEA-78AC-1186-B9CA-60C9C67D1C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65606DE8-6C41-4D92-B2CB-09ED7CAF9EB3}" type="datetime1">
              <a:rPr lang="de-CH" noProof="0" smtClean="0"/>
              <a:pPr>
                <a:lnSpc>
                  <a:spcPct val="90000"/>
                </a:lnSpc>
                <a:spcAft>
                  <a:spcPts val="600"/>
                </a:spcAft>
              </a:pPr>
              <a:t>31.07.2024</a:t>
            </a:fld>
            <a:endParaRPr lang="en-GB" noProof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AD95BB-54C5-FB31-736D-0241BF618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4487" y="6404573"/>
            <a:ext cx="8045451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noProof="0"/>
              <a:t>PSI Center for Neutron and Muon Sciences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1DF1D1-2632-C849-5568-CCF45115A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442AD375-037F-43D0-B059-5172DA06796A}" type="slidenum">
              <a:rPr lang="en-GB" noProof="0" smtClean="0"/>
              <a:pPr>
                <a:lnSpc>
                  <a:spcPct val="90000"/>
                </a:lnSpc>
                <a:spcAft>
                  <a:spcPts val="600"/>
                </a:spcAft>
              </a:pPr>
              <a:t>2</a:t>
            </a:fld>
            <a:endParaRPr lang="en-GB" noProof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CAF31F3-79FD-3054-C597-ED3A106098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6950" y="1376773"/>
            <a:ext cx="4927975" cy="46446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38809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C568B-9BCF-8B54-4A92-82D7A9374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McStas</a:t>
            </a:r>
            <a:endParaRPr lang="en-D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31E62E-1A06-D0B5-859C-C424D9DE2E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5D1450-8F67-8809-FB59-A4E2B577CF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FDBA4F-0B87-4C95-BDB5-8EF8C0C3A759}" type="datetime1">
              <a:rPr lang="de-CH" noProof="0" smtClean="0"/>
              <a:t>31.07.2024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0F964D-13D7-55B8-3E53-2D9A99A51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12417F-38EC-63B4-E60B-7FB82D51E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3</a:t>
            </a:fld>
            <a:endParaRPr lang="en-GB" noProof="0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046281E-E261-D60A-ED2B-C98E4FE94B25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DK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C9EADE4-797C-B476-6007-2FA37A46C3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938" y="0"/>
            <a:ext cx="101425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B6C4D0EA-8870-33B9-4275-61AD562E71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0" y="2747963"/>
            <a:ext cx="2857500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14423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60190-1A46-E346-5344-4556D733B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McStas – Monte Carlo Simulations of Neutron</a:t>
            </a:r>
            <a:endParaRPr lang="en-DK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2C20CC2-27C7-D7E3-E7C6-45F841C4C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7F46B-646F-47EE-B701-DF27178D8060}" type="datetime1">
              <a:rPr lang="de-CH" noProof="0" smtClean="0"/>
              <a:t>31.07.2024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3A7B26-E929-DFCD-AB6F-B082680F5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EA6421-34D2-3257-56BB-FAF56F606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4</a:t>
            </a:fld>
            <a:endParaRPr lang="en-GB" noProof="0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4D2E89F-0406-CE48-DA18-E970E2975E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Monte Carlo simulations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LLN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Ray tracing algorithms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Models of Complex behavior</a:t>
            </a:r>
            <a:endParaRPr lang="en-DK" dirty="0"/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4CCB8D2A-3D31-0B79-BFD7-B4D9D30B83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7087" y="1844824"/>
            <a:ext cx="2857500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B683A523-D666-EBA2-78A0-370463FA97B0}"/>
              </a:ext>
            </a:extLst>
          </p:cNvPr>
          <p:cNvPicPr>
            <a:picLocks noGrp="1" noChangeAspect="1" noChangeArrowheads="1"/>
          </p:cNvPicPr>
          <p:nvPr>
            <p:ph type="pic" sz="quarter" idx="16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96" b="3396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0323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60190-1A46-E346-5344-4556D733B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McStas – Monte Carlo Simulations of Neutron</a:t>
            </a:r>
            <a:endParaRPr lang="en-DK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2C20CC2-27C7-D7E3-E7C6-45F841C4C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7F46B-646F-47EE-B701-DF27178D8060}" type="datetime1">
              <a:rPr lang="de-CH" noProof="0" smtClean="0"/>
              <a:t>31.07.2024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3A7B26-E929-DFCD-AB6F-B082680F5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EA6421-34D2-3257-56BB-FAF56F606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5</a:t>
            </a:fld>
            <a:endParaRPr lang="en-GB" noProof="0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4D2E89F-0406-CE48-DA18-E970E2975E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Monte Carlo simulations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LLN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Ray tracing algorithms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Models of Complex behavior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Based on components and how they</a:t>
            </a:r>
            <a:br>
              <a:rPr lang="en-US" dirty="0"/>
            </a:br>
            <a:r>
              <a:rPr lang="en-US" dirty="0"/>
              <a:t>are coded</a:t>
            </a:r>
          </a:p>
        </p:txBody>
      </p:sp>
      <p:pic>
        <p:nvPicPr>
          <p:cNvPr id="9" name="Picture 8" descr="A graph of a graph showing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26C1BD74-26F9-E06A-3C28-FAC9526992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7212" y="1196752"/>
            <a:ext cx="5649442" cy="4110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994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460190-1A46-E346-5344-4556D733B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McStas – Monte Carlo Simulations of Neutron</a:t>
            </a:r>
            <a:endParaRPr lang="en-DK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2C20CC2-27C7-D7E3-E7C6-45F841C4C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7F46B-646F-47EE-B701-DF27178D8060}" type="datetime1">
              <a:rPr lang="de-CH" noProof="0" smtClean="0"/>
              <a:t>31.07.2024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3A7B26-E929-DFCD-AB6F-B082680F5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EA6421-34D2-3257-56BB-FAF56F606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6</a:t>
            </a:fld>
            <a:endParaRPr lang="en-GB" noProof="0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4D2E89F-0406-CE48-DA18-E970E2975E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Monte Carlo simulations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LLN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Ray tracing algorithms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Models of Complex behavior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Based on components and how they</a:t>
            </a:r>
            <a:br>
              <a:rPr lang="en-US" dirty="0"/>
            </a:br>
            <a:r>
              <a:rPr lang="en-US" dirty="0"/>
              <a:t>are coded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Not always coded correctly</a:t>
            </a:r>
          </a:p>
        </p:txBody>
      </p:sp>
      <p:pic>
        <p:nvPicPr>
          <p:cNvPr id="9" name="Picture 8" descr="A graph of a graph showing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26C1BD74-26F9-E06A-3C28-FAC9526992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7212" y="1196752"/>
            <a:ext cx="5649442" cy="4110024"/>
          </a:xfrm>
          <a:prstGeom prst="rect">
            <a:avLst/>
          </a:prstGeom>
        </p:spPr>
      </p:pic>
      <p:sp>
        <p:nvSpPr>
          <p:cNvPr id="11" name="Multiplication Sign 10">
            <a:extLst>
              <a:ext uri="{FF2B5EF4-FFF2-40B4-BE49-F238E27FC236}">
                <a16:creationId xmlns:a16="http://schemas.microsoft.com/office/drawing/2014/main" id="{C681BCA0-9CCE-5036-5A32-E4FF9C277441}"/>
              </a:ext>
            </a:extLst>
          </p:cNvPr>
          <p:cNvSpPr/>
          <p:nvPr/>
        </p:nvSpPr>
        <p:spPr>
          <a:xfrm>
            <a:off x="6600871" y="1551224"/>
            <a:ext cx="3240360" cy="3024336"/>
          </a:xfrm>
          <a:prstGeom prst="mathMultiply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 sz="2000" dirty="0" err="1"/>
          </a:p>
        </p:txBody>
      </p:sp>
    </p:spTree>
    <p:extLst>
      <p:ext uri="{BB962C8B-B14F-4D97-AF65-F5344CB8AC3E}">
        <p14:creationId xmlns:p14="http://schemas.microsoft.com/office/powerpoint/2010/main" val="19488789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83F74-2055-B72B-A50B-F438DCCC9A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Instrument Design in McStas</a:t>
            </a:r>
            <a:endParaRPr lang="en-DK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33A141-2FF8-0BE7-2004-995868F4B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7F46B-646F-47EE-B701-DF27178D8060}" type="datetime1">
              <a:rPr lang="de-CH" noProof="0" smtClean="0"/>
              <a:t>31.07.2024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512891-ACE5-39EF-1342-6CB72A0DF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89FD1C-0E3C-8100-7678-6204550C3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7</a:t>
            </a:fld>
            <a:endParaRPr lang="en-GB" noProof="0" dirty="0"/>
          </a:p>
        </p:txBody>
      </p:sp>
      <p:pic>
        <p:nvPicPr>
          <p:cNvPr id="10" name="Picture Placeholder 9" descr="Diagram of a sample of powder diffractometer&#10;&#10;Description automatically generated">
            <a:extLst>
              <a:ext uri="{FF2B5EF4-FFF2-40B4-BE49-F238E27FC236}">
                <a16:creationId xmlns:a16="http://schemas.microsoft.com/office/drawing/2014/main" id="{7DF3D65E-0E73-DFBE-9CDE-D9264959B23D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1" b="6541"/>
          <a:stretch>
            <a:fillRect/>
          </a:stretch>
        </p:blipFill>
        <p:spPr/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EC96DC9-8E2D-4678-152E-68C4147F55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Primary Use: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Instrument design and benchmarking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DK" dirty="0"/>
          </a:p>
        </p:txBody>
      </p:sp>
      <p:pic>
        <p:nvPicPr>
          <p:cNvPr id="3076" name="Picture 4" descr="McStas - ILL Neutrons for Society">
            <a:extLst>
              <a:ext uri="{FF2B5EF4-FFF2-40B4-BE49-F238E27FC236}">
                <a16:creationId xmlns:a16="http://schemas.microsoft.com/office/drawing/2014/main" id="{63FA203D-8ACD-E331-AE43-E81B74440B8D}"/>
              </a:ext>
            </a:extLst>
          </p:cNvPr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" r="547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05874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83F74-2055-B72B-A50B-F438DCCC9A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Instrument Design in McStas</a:t>
            </a:r>
            <a:endParaRPr lang="en-DK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33A141-2FF8-0BE7-2004-995868F4B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7F46B-646F-47EE-B701-DF27178D8060}" type="datetime1">
              <a:rPr lang="de-CH" noProof="0" smtClean="0"/>
              <a:t>31.07.2024</a:t>
            </a:fld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512891-ACE5-39EF-1342-6CB72A0DF9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Neutron and Muon Sciences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89FD1C-0E3C-8100-7678-6204550C3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8</a:t>
            </a:fld>
            <a:endParaRPr lang="en-GB" noProof="0" dirty="0"/>
          </a:p>
        </p:txBody>
      </p:sp>
      <p:pic>
        <p:nvPicPr>
          <p:cNvPr id="10" name="Picture Placeholder 9" descr="Diagram of a sample of powder diffractometer&#10;&#10;Description automatically generated">
            <a:extLst>
              <a:ext uri="{FF2B5EF4-FFF2-40B4-BE49-F238E27FC236}">
                <a16:creationId xmlns:a16="http://schemas.microsoft.com/office/drawing/2014/main" id="{7DF3D65E-0E73-DFBE-9CDE-D9264959B23D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1" b="6541"/>
          <a:stretch>
            <a:fillRect/>
          </a:stretch>
        </p:blipFill>
        <p:spPr/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EC96DC9-8E2D-4678-152E-68C4147F55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Primary Use: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Instrument design and benchmarking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Why use numerical design over analytical calculations?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Source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Sample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Mosaicity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Dimensions and divergence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DK" dirty="0"/>
          </a:p>
        </p:txBody>
      </p:sp>
      <p:pic>
        <p:nvPicPr>
          <p:cNvPr id="3076" name="Picture 4" descr="McStas - ILL Neutrons for Society">
            <a:extLst>
              <a:ext uri="{FF2B5EF4-FFF2-40B4-BE49-F238E27FC236}">
                <a16:creationId xmlns:a16="http://schemas.microsoft.com/office/drawing/2014/main" id="{63FA203D-8ACD-E331-AE43-E81B74440B8D}"/>
              </a:ext>
            </a:extLst>
          </p:cNvPr>
          <p:cNvPicPr>
            <a:picLocks noGrp="1" noChangeAspect="1" noChangeArrowheads="1"/>
          </p:cNvPicPr>
          <p:nvPr>
            <p:ph type="pic"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" r="547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3378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666AF5-4486-F0A4-ED3A-E5071430B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</p:spPr>
        <p:txBody>
          <a:bodyPr anchor="t">
            <a:normAutofit/>
          </a:bodyPr>
          <a:lstStyle/>
          <a:p>
            <a:r>
              <a:rPr lang="en-US" dirty="0"/>
              <a:t>WARP – </a:t>
            </a:r>
            <a:r>
              <a:rPr lang="en-GB" dirty="0"/>
              <a:t>Wide-Angle high-Resolution Prismatic spectrometer with polarization option</a:t>
            </a:r>
            <a:endParaRPr lang="en-DK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7CE199-212E-C018-D17C-BF8DAF1A98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75837" y="6404573"/>
            <a:ext cx="1620837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0EE7F46B-646F-47EE-B701-DF27178D8060}" type="datetime1">
              <a:rPr lang="de-CH" noProof="0" smtClean="0"/>
              <a:pPr>
                <a:lnSpc>
                  <a:spcPct val="90000"/>
                </a:lnSpc>
                <a:spcAft>
                  <a:spcPts val="600"/>
                </a:spcAft>
              </a:pPr>
              <a:t>31.07.2024</a:t>
            </a:fld>
            <a:endParaRPr lang="en-GB" noProof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E3FB6C-4AD9-E55B-4DD0-A60962087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614487" y="6404573"/>
            <a:ext cx="8045451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noProof="0"/>
              <a:t>PSI Center for Neutron and Muon Sciences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DF4671-D855-1DAE-706C-9EC547A55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5325" y="6404573"/>
            <a:ext cx="703263" cy="144016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fld id="{442AD375-037F-43D0-B059-5172DA06796A}" type="slidenum">
              <a:rPr lang="en-GB" noProof="0" smtClean="0"/>
              <a:pPr>
                <a:lnSpc>
                  <a:spcPct val="90000"/>
                </a:lnSpc>
                <a:spcAft>
                  <a:spcPts val="600"/>
                </a:spcAft>
              </a:pPr>
              <a:t>9</a:t>
            </a:fld>
            <a:endParaRPr lang="en-GB" noProof="0"/>
          </a:p>
        </p:txBody>
      </p:sp>
      <p:pic>
        <p:nvPicPr>
          <p:cNvPr id="12" name="Picture Placeholder 9" descr="A diagram of a spectrum&#10;&#10;Description automatically generated">
            <a:extLst>
              <a:ext uri="{FF2B5EF4-FFF2-40B4-BE49-F238E27FC236}">
                <a16:creationId xmlns:a16="http://schemas.microsoft.com/office/drawing/2014/main" id="{FB10F237-F161-609F-D3E2-7C8CDB47F892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/>
          <a:stretch/>
        </p:blipFill>
        <p:spPr>
          <a:xfrm>
            <a:off x="6714415" y="1376773"/>
            <a:ext cx="4273045" cy="4644616"/>
          </a:xfrm>
          <a:noFill/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BFC0420-FE5E-5C17-A3E0-3676AC0C93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408" y="2319948"/>
            <a:ext cx="5823928" cy="2853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39033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CNM V8" id="{32543CE9-4DF9-42F6-B9AD-AD8F23CC00CB}" vid="{2AF3F73A-EC37-4937-B1EC-27A2EC5D89A9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626B806-0237-4942-A1FD-5C97285908C2}">
  <ds:schemaRefs>
    <ds:schemaRef ds:uri="http://schemas.microsoft.com/office/2006/documentManagement/types"/>
    <ds:schemaRef ds:uri="http://purl.org/dc/elements/1.1/"/>
    <ds:schemaRef ds:uri="http://www.w3.org/XML/1998/namespace"/>
    <ds:schemaRef ds:uri="bc24777f-78b6-4f3c-a73a-d5fa08e4d537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c9077d15-72ed-4fec-bcfe-3472729e9195"/>
  </ds:schemaRefs>
</ds:datastoreItem>
</file>

<file path=customXml/itemProps2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VO-9722-831_0_CNM Presentation Content Slides</Template>
  <TotalTime>30</TotalTime>
  <Words>337</Words>
  <Application>Microsoft Office PowerPoint</Application>
  <PresentationFormat>Widescreen</PresentationFormat>
  <Paragraphs>102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Aptos</vt:lpstr>
      <vt:lpstr>Arial</vt:lpstr>
      <vt:lpstr>Benutzerdefiniertes Design</vt:lpstr>
      <vt:lpstr>Neutron Instrumentation</vt:lpstr>
      <vt:lpstr>Neutrons in Condsensed Matter Physics</vt:lpstr>
      <vt:lpstr>McStas</vt:lpstr>
      <vt:lpstr>McStas – Monte Carlo Simulations of Neutron</vt:lpstr>
      <vt:lpstr>McStas – Monte Carlo Simulations of Neutron</vt:lpstr>
      <vt:lpstr>McStas – Monte Carlo Simulations of Neutron</vt:lpstr>
      <vt:lpstr>Instrument Design in McStas</vt:lpstr>
      <vt:lpstr>Instrument Design in McStas</vt:lpstr>
      <vt:lpstr>WARP – Wide-Angle high-Resolution Prismatic spectrometer with polarization option</vt:lpstr>
      <vt:lpstr>WARP – Wide-Angle high-Resolution Prismatic spectrometer with polarization option</vt:lpstr>
      <vt:lpstr>Current ILL Measurements </vt:lpstr>
      <vt:lpstr>Current McStas component design</vt:lpstr>
      <vt:lpstr>Current McStas component design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Nicolai Lindaa Amin</dc:creator>
  <dc:description>erstellt durch Vorlagenbauer.ch</dc:description>
  <cp:lastModifiedBy>Nicolai Lindaa Amin</cp:lastModifiedBy>
  <cp:revision>2</cp:revision>
  <dcterms:created xsi:type="dcterms:W3CDTF">2024-07-31T06:58:43Z</dcterms:created>
  <dcterms:modified xsi:type="dcterms:W3CDTF">2024-07-31T07:29:16Z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