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17"/>
  </p:notesMasterIdLst>
  <p:handoutMasterIdLst>
    <p:handoutMasterId r:id="rId18"/>
  </p:handoutMasterIdLst>
  <p:sldIdLst>
    <p:sldId id="274" r:id="rId5"/>
    <p:sldId id="260" r:id="rId6"/>
    <p:sldId id="261" r:id="rId7"/>
    <p:sldId id="262" r:id="rId8"/>
    <p:sldId id="264" r:id="rId9"/>
    <p:sldId id="263" r:id="rId10"/>
    <p:sldId id="269" r:id="rId11"/>
    <p:sldId id="271" r:id="rId12"/>
    <p:sldId id="272" r:id="rId13"/>
    <p:sldId id="268" r:id="rId14"/>
    <p:sldId id="273" r:id="rId15"/>
    <p:sldId id="270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93" autoAdjust="0"/>
  </p:normalViewPr>
  <p:slideViewPr>
    <p:cSldViewPr showGuides="1">
      <p:cViewPr varScale="1">
        <p:scale>
          <a:sx n="161" d="100"/>
          <a:sy n="161" d="100"/>
        </p:scale>
        <p:origin x="180" y="198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23.07.2024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23.07.2024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537840-2AC8-FDE4-B89D-FE57D86D7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4E2503-26A7-017B-967B-11C140AF356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5C6133-9B4C-A1A6-F972-D8F3A850A0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5101B8-E446-4668-AB57-909E2BE0E3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dirty="0"/>
              <a:t>PSI – Magnet </a:t>
            </a:r>
            <a:r>
              <a:rPr lang="de-CH" dirty="0" err="1"/>
              <a:t>Section</a:t>
            </a:r>
            <a:endParaRPr lang="de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791A11-1AAD-11BD-4621-BCACD6B48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81163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DF5A18-305B-5593-4F90-F37312BF88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3CAC3-3C9F-ACA0-5303-C2F9AC2772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0F0FE1-CBE1-92DC-39E0-10C179632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6CEC5F9-0DD9-E5FE-5194-B632097E12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049884-BA4F-3F86-9EEC-D75CF9B795D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AC19646-0279-969B-A67E-177B7A49CB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57D8A-AECD-419D-B8E8-5DBF1BB20751}" type="datetime5">
              <a:rPr lang="en-US" smtClean="0"/>
              <a:t>23-Jul-24</a:t>
            </a:fld>
            <a:endParaRPr lang="de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C135A7C-A804-43A7-8E06-8D15B66E0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Roman Farrugia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BA2391-D50A-A1EE-0A8F-A21FC70C7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‹#›</a:t>
            </a:fld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2256325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23.07.2024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  <p:sldLayoutId id="2147483741" r:id="rId35"/>
    <p:sldLayoutId id="2147483742" r:id="rId36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opscience.iop.org/article/10.1088/1361-6668/aaadf2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p.electricitymaps.com/zone/CH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www.sciencedirect.com/science/article/pii/S0022311586800745?via%3Dihub" TargetMode="External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6E35C6-1EEB-1D68-6D03-A0E01F2CAD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7388" y="1445854"/>
            <a:ext cx="9973107" cy="2007994"/>
          </a:xfrm>
        </p:spPr>
        <p:txBody>
          <a:bodyPr/>
          <a:lstStyle/>
          <a:p>
            <a:r>
              <a:rPr lang="en-US" dirty="0"/>
              <a:t>Energy Saving Magnets</a:t>
            </a:r>
            <a:endParaRPr lang="de-CH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96EFA7-F882-289D-7471-284604FBA4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2335C36-6F66-FAA4-EFA7-82B4BABF7F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Roman Farrugia, Masters Student </a:t>
            </a:r>
            <a:endParaRPr lang="de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13D6F25-2A6C-17BF-B4D1-8AED9D60DE6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de-CH" dirty="0"/>
              <a:t>PSI – Magnet </a:t>
            </a:r>
            <a:r>
              <a:rPr lang="de-CH" dirty="0" err="1"/>
              <a:t>Section</a:t>
            </a:r>
            <a:r>
              <a:rPr lang="de-CH" dirty="0"/>
              <a:t>,  31st </a:t>
            </a:r>
            <a:r>
              <a:rPr lang="de-CH" dirty="0" err="1"/>
              <a:t>July</a:t>
            </a:r>
            <a:r>
              <a:rPr lang="de-CH" dirty="0"/>
              <a:t> 2024. </a:t>
            </a:r>
          </a:p>
          <a:p>
            <a:endParaRPr lang="de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D3A89-4F62-4691-E3CE-E29BA37C91EB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403975"/>
            <a:ext cx="8045450" cy="144463"/>
          </a:xfrm>
        </p:spPr>
        <p:txBody>
          <a:bodyPr/>
          <a:lstStyle/>
          <a:p>
            <a:endParaRPr lang="de-CH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7E680F9-5568-CCA5-99CE-906E01366E5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403975"/>
            <a:ext cx="703263" cy="144463"/>
          </a:xfrm>
        </p:spPr>
        <p:txBody>
          <a:bodyPr/>
          <a:lstStyle/>
          <a:p>
            <a:fld id="{C816AF66-8CEA-41F9-81CE-637456D48862}" type="slidenum">
              <a:rPr lang="de-CH" smtClean="0"/>
              <a:t>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972169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2F6EE-12E7-590F-1B55-52727D21C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PHP – Pulsating heat pipe 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AAFFA1-6A47-F5A6-E7D6-90DB80D7AE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2672" y="1825625"/>
            <a:ext cx="6451134" cy="1169245"/>
          </a:xfrm>
        </p:spPr>
        <p:txBody>
          <a:bodyPr>
            <a:normAutofit/>
          </a:bodyPr>
          <a:lstStyle/>
          <a:p>
            <a:r>
              <a:rPr lang="en-US" sz="1400" dirty="0"/>
              <a:t>Use PHP to thermally bridge two magnets. </a:t>
            </a:r>
          </a:p>
          <a:p>
            <a:r>
              <a:rPr lang="en-US" sz="1400" dirty="0"/>
              <a:t>Inter-solenoid distance varies, for MuH2 have 1.23 m, 1.23 m, 1.9 m, 2 m, 1.33 m. </a:t>
            </a:r>
          </a:p>
          <a:p>
            <a:endParaRPr lang="en-US" sz="1400" dirty="0"/>
          </a:p>
          <a:p>
            <a:endParaRPr lang="en-US" sz="14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4A7029-0AA2-E57A-CE26-3FF21369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10</a:t>
            </a:fld>
            <a:endParaRPr lang="de-CH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44018D9-FB37-B104-C4BF-CC3C75E21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5420" y="2553255"/>
            <a:ext cx="5354972" cy="29405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7A4EB2C-23F8-57F8-8870-1A1B43A90B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938" y="2797094"/>
            <a:ext cx="5110555" cy="355925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26213F-C283-1D7A-668A-8D14E04FF7BC}"/>
              </a:ext>
            </a:extLst>
          </p:cNvPr>
          <p:cNvSpPr txBox="1"/>
          <p:nvPr/>
        </p:nvSpPr>
        <p:spPr>
          <a:xfrm>
            <a:off x="838200" y="6264329"/>
            <a:ext cx="274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00" b="1"/>
              <a:t>Bertrand Baudouy</a:t>
            </a:r>
            <a:endParaRPr lang="de-CH" sz="1000" b="1" dirty="0"/>
          </a:p>
        </p:txBody>
      </p:sp>
    </p:spTree>
    <p:extLst>
      <p:ext uri="{BB962C8B-B14F-4D97-AF65-F5344CB8AC3E}">
        <p14:creationId xmlns:p14="http://schemas.microsoft.com/office/powerpoint/2010/main" val="2473704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245A8-F7CF-C4D6-F479-F75277C106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 / Questions / Comments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F10E4F8-EFDD-8529-EC2D-47897769D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en-US" smtClean="0"/>
              <a:t>11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F76258-53E2-84B4-7A78-B880CF3E4026}"/>
              </a:ext>
            </a:extLst>
          </p:cNvPr>
          <p:cNvSpPr txBox="1"/>
          <p:nvPr/>
        </p:nvSpPr>
        <p:spPr>
          <a:xfrm>
            <a:off x="411061" y="1518407"/>
            <a:ext cx="110483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A crucial point for the project is the knowledge of the radiation environment in which we want to work.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We need detailed calculation of the neutron fluence in the different magnet components.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 started by Nb-</a:t>
            </a:r>
            <a:r>
              <a:rPr lang="en-US" sz="2800" dirty="0" err="1"/>
              <a:t>Ti</a:t>
            </a:r>
            <a:r>
              <a:rPr lang="en-US" sz="2800" dirty="0"/>
              <a:t> mainly for its low cost (and what about its high radiation resistance??).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 are open to exploring other superconductors: MgB2, </a:t>
            </a:r>
            <a:r>
              <a:rPr lang="en-US" sz="2800" dirty="0" err="1"/>
              <a:t>ReBCO</a:t>
            </a:r>
            <a:r>
              <a:rPr lang="en-US" sz="28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We look for efficient ways to cooling systems for both single magnets and series of magnets.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/>
              <a:t>Thermal link --&gt; Pulsating heat pipe, heat pipe, thermosiphon…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800" dirty="0" err="1"/>
              <a:t>Cryocooler+inverter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7112045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A3F61-057D-6B58-7B21-374F82C66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Damage - REBCO</a:t>
            </a:r>
            <a:endParaRPr lang="de-CH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62C1CE7E-6A50-6D6C-5265-5ECC01DEE4A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548" y="1525706"/>
            <a:ext cx="4556341" cy="4494350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22303340-C337-AD47-65DE-97A1967199A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Neutron fluence affect on the critical surface of REBCO.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700" b="0" i="0" u="sng" strike="noStrike" kern="1200" cap="none" spc="0" normalizeH="0" baseline="0" noProof="0" dirty="0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3"/>
              </a:rPr>
              <a:t>The effect of fast neutron irradiation on the superconducting properties of REBCO coated conductors with and without artificial pinning centers - </a:t>
            </a:r>
            <a:r>
              <a:rPr kumimoji="0" lang="en-US" sz="1700" b="0" i="0" u="sng" strike="noStrike" kern="1200" cap="none" spc="0" normalizeH="0" baseline="0" noProof="0" dirty="0" err="1">
                <a:ln>
                  <a:noFill/>
                </a:ln>
                <a:solidFill>
                  <a:srgbClr val="0563C1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  <a:hlinkClick r:id="rId3"/>
              </a:rPr>
              <a:t>IOPscience</a:t>
            </a:r>
            <a:r>
              <a:rPr kumimoji="0" lang="en-US" sz="17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de-CH" sz="17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7891A-6EE4-B0D6-ACA7-85E01CDA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12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62263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D6A0E1-9E1D-EB9A-9EF3-8E5DD32ED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Resistive Transport Solenoid	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19AE69-3E79-A6FB-F5AC-A25BCDA0D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Length 30 cm. </a:t>
            </a:r>
          </a:p>
          <a:p>
            <a:r>
              <a:rPr lang="en-US" sz="2800" dirty="0"/>
              <a:t>100kCHF magnet costs (Gabard and Serguei). </a:t>
            </a:r>
          </a:p>
          <a:p>
            <a:r>
              <a:rPr lang="en-US" sz="2800" dirty="0"/>
              <a:t>4000 hours per year. </a:t>
            </a:r>
          </a:p>
          <a:p>
            <a:r>
              <a:rPr lang="en-US" sz="2800" dirty="0"/>
              <a:t>14kW per MuH3 coil, 2(3?) coils, and 16kW per MuH2 coil, 7 coils, assuming the coil is at 60 degrees Celsius.  </a:t>
            </a:r>
          </a:p>
          <a:p>
            <a:r>
              <a:rPr lang="en-US" sz="2800" dirty="0"/>
              <a:t>13-15kCHF electricity costs per year.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FF91EB-86E3-4D80-D750-8B4BF80AB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712581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5055D-2507-9E18-E036-A7EAA97083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Transport Solenoid (1)</a:t>
            </a:r>
            <a:endParaRPr lang="de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A865E-05F8-01DB-036E-5484254039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086" y="1016732"/>
            <a:ext cx="10515600" cy="4608512"/>
          </a:xfrm>
        </p:spPr>
        <p:txBody>
          <a:bodyPr/>
          <a:lstStyle/>
          <a:p>
            <a:r>
              <a:rPr lang="en-US" sz="2400" dirty="0"/>
              <a:t>Startup costs (based on P3, Jaap Kosse): </a:t>
            </a: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de-CH" sz="2400" dirty="0"/>
          </a:p>
          <a:p>
            <a:pPr marL="0" indent="0">
              <a:buNone/>
            </a:pPr>
            <a:endParaRPr lang="de-CH" sz="2400" dirty="0"/>
          </a:p>
          <a:p>
            <a:endParaRPr lang="de-CH" sz="2400" dirty="0"/>
          </a:p>
          <a:p>
            <a:endParaRPr lang="de-CH" sz="2400" dirty="0"/>
          </a:p>
          <a:p>
            <a:br>
              <a:rPr lang="de-CH" sz="2400" dirty="0"/>
            </a:br>
            <a:r>
              <a:rPr lang="de-CH" sz="2400" dirty="0"/>
              <a:t>240kCHF = Startup </a:t>
            </a:r>
            <a:r>
              <a:rPr lang="de-CH" sz="2400" dirty="0" err="1"/>
              <a:t>cost</a:t>
            </a:r>
            <a:endParaRPr lang="de-CH" sz="2400" dirty="0"/>
          </a:p>
          <a:p>
            <a:endParaRPr lang="de-CH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F6C5988-2E74-807B-B06B-90C9F029A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2495711"/>
              </p:ext>
            </p:extLst>
          </p:nvPr>
        </p:nvGraphicFramePr>
        <p:xfrm>
          <a:off x="163885" y="1488007"/>
          <a:ext cx="7054932" cy="34480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3316">
                  <a:extLst>
                    <a:ext uri="{9D8B030D-6E8A-4147-A177-3AD203B41FA5}">
                      <a16:colId xmlns:a16="http://schemas.microsoft.com/office/drawing/2014/main" val="2273734129"/>
                    </a:ext>
                  </a:extLst>
                </a:gridCol>
                <a:gridCol w="1353624">
                  <a:extLst>
                    <a:ext uri="{9D8B030D-6E8A-4147-A177-3AD203B41FA5}">
                      <a16:colId xmlns:a16="http://schemas.microsoft.com/office/drawing/2014/main" val="2440158521"/>
                    </a:ext>
                  </a:extLst>
                </a:gridCol>
                <a:gridCol w="3167992">
                  <a:extLst>
                    <a:ext uri="{9D8B030D-6E8A-4147-A177-3AD203B41FA5}">
                      <a16:colId xmlns:a16="http://schemas.microsoft.com/office/drawing/2014/main" val="4247469368"/>
                    </a:ext>
                  </a:extLst>
                </a:gridCol>
              </a:tblGrid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>
                          <a:effectLst/>
                        </a:rPr>
                        <a:t>Type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Cost / CHF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>
                          <a:effectLst/>
                        </a:rPr>
                        <a:t>Notes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15156948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Cryostat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119500.00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736655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 err="1">
                          <a:effectLst/>
                        </a:rPr>
                        <a:t>Vac</a:t>
                      </a:r>
                      <a:r>
                        <a:rPr lang="de-CH" sz="2000" u="none" strike="noStrike" dirty="0">
                          <a:effectLst/>
                        </a:rPr>
                        <a:t> and </a:t>
                      </a:r>
                      <a:r>
                        <a:rPr lang="de-CH" sz="2000" u="none" strike="noStrike" dirty="0" err="1">
                          <a:effectLst/>
                        </a:rPr>
                        <a:t>Cryo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50500.00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9619977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>
                          <a:effectLst/>
                        </a:rPr>
                        <a:t>Power Supply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52500.00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40171359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Instrumentation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31066.00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51548462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Installation 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30000.00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 err="1">
                          <a:effectLst/>
                        </a:rPr>
                        <a:t>From</a:t>
                      </a:r>
                      <a:r>
                        <a:rPr lang="de-CH" sz="2000" u="none" strike="noStrike" dirty="0">
                          <a:effectLst/>
                        </a:rPr>
                        <a:t> PSI </a:t>
                      </a:r>
                      <a:r>
                        <a:rPr lang="de-CH" sz="2000" u="none" strike="noStrike" dirty="0" err="1">
                          <a:effectLst/>
                        </a:rPr>
                        <a:t>itself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29162730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Total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283566.00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08390992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>
                          <a:effectLst/>
                        </a:rPr>
                        <a:t>Contingency 15%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326100.90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16586290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Without Power Supply and installation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 dirty="0">
                          <a:effectLst/>
                        </a:rPr>
                        <a:t>210566.00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6620529"/>
                  </a:ext>
                </a:extLst>
              </a:tr>
              <a:tr h="261671">
                <a:tc>
                  <a:txBody>
                    <a:bodyPr/>
                    <a:lstStyle/>
                    <a:p>
                      <a:pPr algn="l" fontAlgn="b"/>
                      <a:r>
                        <a:rPr lang="de-CH" sz="2000" u="none" strike="noStrike" dirty="0" err="1">
                          <a:effectLst/>
                        </a:rPr>
                        <a:t>Contingency</a:t>
                      </a:r>
                      <a:r>
                        <a:rPr lang="de-CH" sz="2000" u="none" strike="noStrike" dirty="0">
                          <a:effectLst/>
                        </a:rPr>
                        <a:t> 15%</a:t>
                      </a:r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2000" u="none" strike="noStrike">
                          <a:effectLst/>
                        </a:rPr>
                        <a:t>242150.90</a:t>
                      </a:r>
                      <a:endParaRPr lang="de-CH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CH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56285163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B95BB9-BA1A-F9C6-FA0D-1C13D352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6616595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AECDDD-5145-E3EF-49B6-4848DE5A6B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Superconducting Transport Solenoid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7EDE9A-3F6D-C4AB-ECFB-7AF25B3392A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Length 15 cm. </a:t>
            </a:r>
          </a:p>
          <a:p>
            <a:r>
              <a:rPr lang="en-US" dirty="0"/>
              <a:t>Inner diameter 0.65 m.</a:t>
            </a:r>
          </a:p>
          <a:p>
            <a:r>
              <a:rPr lang="en-US" dirty="0"/>
              <a:t>138 turns per layer, up to 20 layers considered.</a:t>
            </a:r>
          </a:p>
          <a:p>
            <a:r>
              <a:rPr lang="en-US" dirty="0"/>
              <a:t>Maximum field about 2T.</a:t>
            </a:r>
          </a:p>
          <a:p>
            <a:r>
              <a:rPr lang="en-US" dirty="0"/>
              <a:t>Field profile to be checked by the beam dynamic colleagues .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BFD9C7F-059D-EAF6-6A9A-D88BDA1DE8F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D7F037F-2E34-C60B-36DD-D184E8B149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5980" y="1702539"/>
            <a:ext cx="6132352" cy="4088234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6C28193-EAF7-98C0-FC04-B31A4FC232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45887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A graph with lines and dots&#10;&#10;Description automatically generated">
            <a:extLst>
              <a:ext uri="{FF2B5EF4-FFF2-40B4-BE49-F238E27FC236}">
                <a16:creationId xmlns:a16="http://schemas.microsoft.com/office/drawing/2014/main" id="{29BF026A-FA7E-85C0-C021-799D08E0EE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590" y="1202361"/>
            <a:ext cx="7662366" cy="482534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B7AF5C6-F324-D413-57DD-C8B3EFEB7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Economical Study: </a:t>
            </a:r>
            <a:r>
              <a:rPr lang="en-US" sz="2000" dirty="0"/>
              <a:t>return of investment for 1 magnet </a:t>
            </a:r>
            <a:endParaRPr lang="de-CH" sz="2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CB929-B270-5108-2CA1-4DEE993F831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  <a:p>
            <a:endParaRPr lang="de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F84035-9764-64FD-8DC0-31D01B59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5</a:t>
            </a:fld>
            <a:endParaRPr lang="de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33F24F-9831-F29F-027C-B8A47A070156}"/>
              </a:ext>
            </a:extLst>
          </p:cNvPr>
          <p:cNvSpPr txBox="1"/>
          <p:nvPr/>
        </p:nvSpPr>
        <p:spPr>
          <a:xfrm>
            <a:off x="288790" y="1091267"/>
            <a:ext cx="4114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US" sz="2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Assumptions: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0.20 CHF / kWh electricity cost (PSI data).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4000 hours annually.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35-45GWh saved annually.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CO2: 100g / kWh </a:t>
            </a:r>
          </a:p>
          <a:p>
            <a:pPr lvl="1"/>
            <a:r>
              <a:rPr lang="en-US" sz="2000" dirty="0"/>
              <a:t>(</a:t>
            </a:r>
            <a:r>
              <a:rPr lang="en-US" sz="1200" dirty="0">
                <a:hlinkClick r:id="rId3"/>
              </a:rPr>
              <a:t>Electricity Maps | Live 24/7 CO₂ emissions of electricity consumption</a:t>
            </a:r>
            <a:r>
              <a:rPr lang="en-US" sz="2000" dirty="0"/>
              <a:t>)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100A, 5V power supply.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Break even in 13 years,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~ 4.6kW power consumption.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3.6 kW cryocooler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0.5 kW power supply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dirty="0"/>
              <a:t>0.5 kW vacuum system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dirty="0"/>
              <a:t>90 </a:t>
            </a:r>
            <a:r>
              <a:rPr lang="en-US" sz="2000" dirty="0" err="1"/>
              <a:t>tonnes</a:t>
            </a:r>
            <a:r>
              <a:rPr lang="en-US" sz="2000" dirty="0"/>
              <a:t> of CO2 saved.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8B0C83B-AE14-F6C7-8FF1-5CCA427E077D}"/>
              </a:ext>
            </a:extLst>
          </p:cNvPr>
          <p:cNvCxnSpPr>
            <a:cxnSpLocks/>
          </p:cNvCxnSpPr>
          <p:nvPr/>
        </p:nvCxnSpPr>
        <p:spPr>
          <a:xfrm flipV="1">
            <a:off x="4857998" y="5521749"/>
            <a:ext cx="483066" cy="4865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C82689DF-3013-9994-00B6-E1C79C2F9AE1}"/>
              </a:ext>
            </a:extLst>
          </p:cNvPr>
          <p:cNvSpPr txBox="1"/>
          <p:nvPr/>
        </p:nvSpPr>
        <p:spPr>
          <a:xfrm>
            <a:off x="4571999" y="5916904"/>
            <a:ext cx="2969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100 </a:t>
            </a:r>
            <a:r>
              <a:rPr lang="en-US" dirty="0" err="1"/>
              <a:t>kCHF</a:t>
            </a:r>
            <a:endParaRPr lang="en-US" dirty="0"/>
          </a:p>
          <a:p>
            <a:r>
              <a:rPr lang="en-US" dirty="0"/>
              <a:t>Capital cost for 1 resistive transport solenoid</a:t>
            </a:r>
            <a:endParaRPr lang="de-CH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1935B1D-5537-E6C3-78CA-4343D64A77D5}"/>
              </a:ext>
            </a:extLst>
          </p:cNvPr>
          <p:cNvSpPr txBox="1"/>
          <p:nvPr/>
        </p:nvSpPr>
        <p:spPr>
          <a:xfrm>
            <a:off x="5640897" y="2313153"/>
            <a:ext cx="29697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240 </a:t>
            </a:r>
            <a:r>
              <a:rPr lang="en-US" dirty="0" err="1"/>
              <a:t>kCHF</a:t>
            </a:r>
            <a:endParaRPr lang="en-US" dirty="0"/>
          </a:p>
          <a:p>
            <a:r>
              <a:rPr lang="en-US" dirty="0"/>
              <a:t>Capital cost for the SC magnet</a:t>
            </a:r>
            <a:endParaRPr lang="de-CH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D59D072-F378-691A-5941-CA8E1A22C252}"/>
              </a:ext>
            </a:extLst>
          </p:cNvPr>
          <p:cNvCxnSpPr>
            <a:cxnSpLocks/>
          </p:cNvCxnSpPr>
          <p:nvPr/>
        </p:nvCxnSpPr>
        <p:spPr>
          <a:xfrm flipH="1">
            <a:off x="5368673" y="3031794"/>
            <a:ext cx="272224" cy="5204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3168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75D58-8E50-EAD3-9885-03DFDEFBEF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Heat budget</a:t>
            </a:r>
            <a:endParaRPr lang="de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7F14F3-49B7-9AFE-4BA3-6D2B43893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6</a:t>
            </a:fld>
            <a:endParaRPr lang="de-CH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E63F3157-C87C-D562-EF42-73947557EC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68008" y="1340768"/>
            <a:ext cx="5181600" cy="4996625"/>
          </a:xfrm>
        </p:spPr>
        <p:txBody>
          <a:bodyPr>
            <a:normAutofit/>
          </a:bodyPr>
          <a:lstStyle/>
          <a:p>
            <a:r>
              <a:rPr lang="en-US" dirty="0"/>
              <a:t>Candidate cryocooler RDK-305D, 3.6kW </a:t>
            </a:r>
          </a:p>
          <a:p>
            <a:r>
              <a:rPr lang="en-US" dirty="0"/>
              <a:t>New generation compressors (with inverter) from Sumitomo? </a:t>
            </a:r>
          </a:p>
          <a:p>
            <a:endParaRPr lang="en-US" sz="1600" dirty="0"/>
          </a:p>
          <a:p>
            <a:endParaRPr lang="de-CH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FC00BD4-6381-86A5-91EF-F902BA6A0CDB}"/>
              </a:ext>
            </a:extLst>
          </p:cNvPr>
          <p:cNvGraphicFramePr>
            <a:graphicFrameLocks noGrp="1"/>
          </p:cNvGraphicFramePr>
          <p:nvPr/>
        </p:nvGraphicFramePr>
        <p:xfrm>
          <a:off x="42308" y="1758182"/>
          <a:ext cx="4820510" cy="45296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07857">
                  <a:extLst>
                    <a:ext uri="{9D8B030D-6E8A-4147-A177-3AD203B41FA5}">
                      <a16:colId xmlns:a16="http://schemas.microsoft.com/office/drawing/2014/main" val="2564551770"/>
                    </a:ext>
                  </a:extLst>
                </a:gridCol>
                <a:gridCol w="747271">
                  <a:extLst>
                    <a:ext uri="{9D8B030D-6E8A-4147-A177-3AD203B41FA5}">
                      <a16:colId xmlns:a16="http://schemas.microsoft.com/office/drawing/2014/main" val="2167223257"/>
                    </a:ext>
                  </a:extLst>
                </a:gridCol>
                <a:gridCol w="220507">
                  <a:extLst>
                    <a:ext uri="{9D8B030D-6E8A-4147-A177-3AD203B41FA5}">
                      <a16:colId xmlns:a16="http://schemas.microsoft.com/office/drawing/2014/main" val="1590670217"/>
                    </a:ext>
                  </a:extLst>
                </a:gridCol>
                <a:gridCol w="1497604">
                  <a:extLst>
                    <a:ext uri="{9D8B030D-6E8A-4147-A177-3AD203B41FA5}">
                      <a16:colId xmlns:a16="http://schemas.microsoft.com/office/drawing/2014/main" val="325283596"/>
                    </a:ext>
                  </a:extLst>
                </a:gridCol>
                <a:gridCol w="747271">
                  <a:extLst>
                    <a:ext uri="{9D8B030D-6E8A-4147-A177-3AD203B41FA5}">
                      <a16:colId xmlns:a16="http://schemas.microsoft.com/office/drawing/2014/main" val="3238532862"/>
                    </a:ext>
                  </a:extLst>
                </a:gridCol>
              </a:tblGrid>
              <a:tr h="248385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Heat budget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P [W]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1527519490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1st stage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1946599523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100 A Current leads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9.6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508213957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Structural Support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1.2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780426030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Thermal Radiation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de-C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.6</a:t>
                      </a: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1043689348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Sensor wires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0.3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224385805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neutron dose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?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662780244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Tot.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12.7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2255859939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2850338685"/>
                  </a:ext>
                </a:extLst>
              </a:tr>
              <a:tr h="496770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2nd stage</a:t>
                      </a:r>
                      <a:br>
                        <a:rPr lang="de-CH" sz="1400" u="none" strike="noStrike">
                          <a:effectLst/>
                        </a:rPr>
                      </a:br>
                      <a:r>
                        <a:rPr lang="de-CH" sz="1400" u="none" strike="noStrike">
                          <a:effectLst/>
                        </a:rPr>
                        <a:t>2nd solenoid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P [W]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2nd </a:t>
                      </a:r>
                      <a:r>
                        <a:rPr lang="de-CH" sz="1400" u="none" strike="noStrike" dirty="0" err="1">
                          <a:effectLst/>
                        </a:rPr>
                        <a:t>stage</a:t>
                      </a:r>
                      <a:br>
                        <a:rPr lang="de-CH" sz="1400" u="none" strike="noStrike" dirty="0">
                          <a:effectLst/>
                        </a:rPr>
                      </a:br>
                      <a:r>
                        <a:rPr lang="de-CH" sz="1400" u="none" strike="noStrike" dirty="0">
                          <a:effectLst/>
                        </a:rPr>
                        <a:t>3rd </a:t>
                      </a:r>
                      <a:r>
                        <a:rPr lang="de-CH" sz="1400" u="none" strike="noStrike" dirty="0" err="1">
                          <a:effectLst/>
                        </a:rPr>
                        <a:t>solenoid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P [W]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146431176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HTS leads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de-CH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.04</a:t>
                      </a: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HTS </a:t>
                      </a:r>
                      <a:r>
                        <a:rPr lang="de-CH" sz="1400" u="none" strike="noStrike" dirty="0" err="1">
                          <a:effectLst/>
                        </a:rPr>
                        <a:t>leads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0.04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936269449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Structural support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0.12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>
                          <a:effectLst/>
                        </a:rPr>
                        <a:t> 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Structural support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0.12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2060265157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Thermal radiation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0.13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Thermal radiation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0.13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661755620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Sensor wires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0.15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Sensor wires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0.15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960345045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 dirty="0" err="1">
                          <a:effectLst/>
                        </a:rPr>
                        <a:t>neutron</a:t>
                      </a:r>
                      <a:r>
                        <a:rPr lang="de-CH" sz="1400" u="none" strike="noStrike" dirty="0">
                          <a:effectLst/>
                        </a:rPr>
                        <a:t> dose (Vadim)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0.17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neutron dose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0.007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3823466842"/>
                  </a:ext>
                </a:extLst>
              </a:tr>
              <a:tr h="257584"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Tot.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0.61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 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CH" sz="1400" u="none" strike="noStrike">
                          <a:effectLst/>
                        </a:rPr>
                        <a:t>Tot.</a:t>
                      </a:r>
                      <a:endParaRPr lang="de-CH" sz="1400" b="1" i="0" u="none" strike="noStrike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de-CH" sz="1400" u="none" strike="noStrike" dirty="0">
                          <a:effectLst/>
                        </a:rPr>
                        <a:t>0.45</a:t>
                      </a:r>
                      <a:endParaRPr lang="de-CH" sz="1400" b="1" i="0" u="none" strike="noStrike" dirty="0">
                        <a:solidFill>
                          <a:srgbClr val="44546A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b"/>
                </a:tc>
                <a:extLst>
                  <a:ext uri="{0D108BD9-81ED-4DB2-BD59-A6C34878D82A}">
                    <a16:rowId xmlns:a16="http://schemas.microsoft.com/office/drawing/2014/main" val="4065779495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AB1152D4-4F83-40A8-944E-4D4D25E30D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5327" y="2953017"/>
            <a:ext cx="5094281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974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1CA91C-E252-2606-EE72-47DA90F2C5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942516" y="4851398"/>
            <a:ext cx="6066263" cy="579534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5600" b="0" i="0" u="sng" strike="noStrike" dirty="0">
                <a:solidFill>
                  <a:srgbClr val="0563C1"/>
                </a:solidFill>
                <a:effectLst/>
                <a:latin typeface="Calibri" panose="020F0502020204030204" pitchFamily="34" charset="0"/>
                <a:hlinkClick r:id="rId2"/>
              </a:rPr>
              <a:t>Simulation of fusion reactor conditions for superconducting magnet materials - ScienceDirect</a:t>
            </a:r>
            <a:r>
              <a:rPr lang="en-US" sz="5600" dirty="0"/>
              <a:t> </a:t>
            </a:r>
            <a:endParaRPr lang="de-CH" sz="5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7891A-6EE4-B0D6-ACA7-85E01CDA6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7</a:t>
            </a:fld>
            <a:endParaRPr lang="de-CH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0000000-0008-0000-0E00-00000200000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402626" y="957719"/>
            <a:ext cx="5146041" cy="46578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1CE956-2D0C-4AAF-8F76-89A220404E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266" y="1382840"/>
            <a:ext cx="6148360" cy="404809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890E2A-00F3-E235-12B7-B90E19AE3055}"/>
              </a:ext>
            </a:extLst>
          </p:cNvPr>
          <p:cNvSpPr txBox="1"/>
          <p:nvPr/>
        </p:nvSpPr>
        <p:spPr>
          <a:xfrm>
            <a:off x="2285605" y="5246266"/>
            <a:ext cx="24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Vadim Talanov</a:t>
            </a:r>
            <a:endParaRPr lang="de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EDA6439-4274-8A33-46C0-40FB3DFDA26E}"/>
              </a:ext>
            </a:extLst>
          </p:cNvPr>
          <p:cNvSpPr txBox="1"/>
          <p:nvPr/>
        </p:nvSpPr>
        <p:spPr>
          <a:xfrm>
            <a:off x="7541703" y="3429000"/>
            <a:ext cx="998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Nb-</a:t>
            </a:r>
            <a:r>
              <a:rPr lang="en-US" dirty="0" err="1"/>
              <a:t>Ti</a:t>
            </a:r>
            <a:endParaRPr lang="de-CH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14EFD3F-28D4-1A16-1D69-527485116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340" y="194131"/>
            <a:ext cx="10515600" cy="1242402"/>
          </a:xfrm>
        </p:spPr>
        <p:txBody>
          <a:bodyPr>
            <a:normAutofit/>
          </a:bodyPr>
          <a:lstStyle/>
          <a:p>
            <a:r>
              <a:rPr lang="en-US" sz="4000" dirty="0"/>
              <a:t>Radiation Damage  and integrated dose</a:t>
            </a:r>
            <a:endParaRPr lang="de-CH" sz="4000" dirty="0"/>
          </a:p>
        </p:txBody>
      </p:sp>
    </p:spTree>
    <p:extLst>
      <p:ext uri="{BB962C8B-B14F-4D97-AF65-F5344CB8AC3E}">
        <p14:creationId xmlns:p14="http://schemas.microsoft.com/office/powerpoint/2010/main" val="4239873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64EB38-2133-A8C8-7B08-423AC0B2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8</a:t>
            </a:fld>
            <a:endParaRPr lang="de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499383-35B2-0181-1E0B-74F3B6E4A1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14" y="580829"/>
            <a:ext cx="7775591" cy="511946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43587C7-FB1F-BF99-EECD-019F2AE14B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4083" y="1564848"/>
            <a:ext cx="5249501" cy="2612497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4C5FCC-32E1-AF78-3E9B-819D4C67728D}"/>
              </a:ext>
            </a:extLst>
          </p:cNvPr>
          <p:cNvCxnSpPr>
            <a:cxnSpLocks/>
          </p:cNvCxnSpPr>
          <p:nvPr/>
        </p:nvCxnSpPr>
        <p:spPr>
          <a:xfrm flipH="1" flipV="1">
            <a:off x="8143203" y="4015819"/>
            <a:ext cx="723961" cy="147058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3F3181-441F-4354-F38C-CC79098BB2DD}"/>
              </a:ext>
            </a:extLst>
          </p:cNvPr>
          <p:cNvSpPr txBox="1"/>
          <p:nvPr/>
        </p:nvSpPr>
        <p:spPr>
          <a:xfrm>
            <a:off x="8245375" y="5461605"/>
            <a:ext cx="137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Solenoid</a:t>
            </a:r>
            <a:endParaRPr lang="de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9A7481-6515-064F-85A5-D8CFB36B3636}"/>
              </a:ext>
            </a:extLst>
          </p:cNvPr>
          <p:cNvSpPr txBox="1"/>
          <p:nvPr/>
        </p:nvSpPr>
        <p:spPr>
          <a:xfrm>
            <a:off x="10662803" y="3992679"/>
            <a:ext cx="137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Solenoid</a:t>
            </a:r>
            <a:endParaRPr lang="de-CH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ED00C1-F6CE-1769-9163-ED7B81064794}"/>
              </a:ext>
            </a:extLst>
          </p:cNvPr>
          <p:cNvCxnSpPr>
            <a:cxnSpLocks/>
          </p:cNvCxnSpPr>
          <p:nvPr/>
        </p:nvCxnSpPr>
        <p:spPr>
          <a:xfrm flipH="1" flipV="1">
            <a:off x="10872133" y="3140562"/>
            <a:ext cx="411060" cy="838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ED900883-BF64-0EFE-AF1A-D31D3EE875F4}"/>
              </a:ext>
            </a:extLst>
          </p:cNvPr>
          <p:cNvSpPr txBox="1"/>
          <p:nvPr/>
        </p:nvSpPr>
        <p:spPr>
          <a:xfrm>
            <a:off x="3040614" y="5461233"/>
            <a:ext cx="24999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Vadim Talanov</a:t>
            </a:r>
            <a:endParaRPr lang="de-CH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116647-6D72-FD99-39E1-0D3B247803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26977">
            <a:off x="6058175" y="3370367"/>
            <a:ext cx="1282846" cy="77262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80984AA-7CCC-8D16-408A-CF27E5B55A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226977">
            <a:off x="8819551" y="2604982"/>
            <a:ext cx="1282846" cy="772623"/>
          </a:xfrm>
          <a:prstGeom prst="rect">
            <a:avLst/>
          </a:prstGeom>
        </p:spPr>
      </p:pic>
      <p:sp>
        <p:nvSpPr>
          <p:cNvPr id="19" name="Title 1">
            <a:extLst>
              <a:ext uri="{FF2B5EF4-FFF2-40B4-BE49-F238E27FC236}">
                <a16:creationId xmlns:a16="http://schemas.microsoft.com/office/drawing/2014/main" id="{21494314-9FB9-38FA-1307-9FE21279A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0635" y="0"/>
            <a:ext cx="10515600" cy="1242402"/>
          </a:xfrm>
        </p:spPr>
        <p:txBody>
          <a:bodyPr>
            <a:normAutofit/>
          </a:bodyPr>
          <a:lstStyle/>
          <a:p>
            <a:r>
              <a:rPr lang="en-US" sz="4000" dirty="0"/>
              <a:t>Radiation Damage  and integrated dose</a:t>
            </a:r>
            <a:endParaRPr lang="de-CH" sz="4000" dirty="0"/>
          </a:p>
        </p:txBody>
      </p:sp>
    </p:spTree>
    <p:extLst>
      <p:ext uri="{BB962C8B-B14F-4D97-AF65-F5344CB8AC3E}">
        <p14:creationId xmlns:p14="http://schemas.microsoft.com/office/powerpoint/2010/main" val="482910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4D8DA455-B970-B47F-CF6C-F78B64F73C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8646" y="3488988"/>
            <a:ext cx="5354972" cy="2940527"/>
          </a:xfrm>
          <a:prstGeom prst="rect">
            <a:avLst/>
          </a:prstGeo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64EB38-2133-A8C8-7B08-423AC0B26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16AF66-8CEA-41F9-81CE-637456D48862}" type="slidenum">
              <a:rPr lang="de-CH" smtClean="0"/>
              <a:t>9</a:t>
            </a:fld>
            <a:endParaRPr lang="de-CH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499383-35B2-0181-1E0B-74F3B6E4A1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807" t="14070" r="23274"/>
          <a:stretch/>
        </p:blipFill>
        <p:spPr>
          <a:xfrm>
            <a:off x="0" y="1390081"/>
            <a:ext cx="4114800" cy="4399181"/>
          </a:xfrm>
          <a:prstGeom prst="rect">
            <a:avLst/>
          </a:prstGeom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E54C5FCC-32E1-AF78-3E9B-819D4C67728D}"/>
              </a:ext>
            </a:extLst>
          </p:cNvPr>
          <p:cNvCxnSpPr>
            <a:cxnSpLocks/>
          </p:cNvCxnSpPr>
          <p:nvPr/>
        </p:nvCxnSpPr>
        <p:spPr>
          <a:xfrm flipV="1">
            <a:off x="7331324" y="6243562"/>
            <a:ext cx="7763" cy="4759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233F3181-441F-4354-F38C-CC79098BB2DD}"/>
              </a:ext>
            </a:extLst>
          </p:cNvPr>
          <p:cNvSpPr txBox="1"/>
          <p:nvPr/>
        </p:nvSpPr>
        <p:spPr>
          <a:xfrm>
            <a:off x="7419660" y="6179257"/>
            <a:ext cx="137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Solenoid</a:t>
            </a:r>
            <a:endParaRPr lang="de-CH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69A7481-6515-064F-85A5-D8CFB36B3636}"/>
              </a:ext>
            </a:extLst>
          </p:cNvPr>
          <p:cNvSpPr txBox="1"/>
          <p:nvPr/>
        </p:nvSpPr>
        <p:spPr>
          <a:xfrm>
            <a:off x="8876028" y="5972664"/>
            <a:ext cx="1375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</a:t>
            </a:r>
            <a:r>
              <a:rPr lang="en-US" baseline="30000" dirty="0"/>
              <a:t>rd</a:t>
            </a:r>
            <a:r>
              <a:rPr lang="en-US" dirty="0"/>
              <a:t> Solenoid</a:t>
            </a:r>
            <a:endParaRPr lang="de-CH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4ED00C1-F6CE-1769-9163-ED7B81064794}"/>
              </a:ext>
            </a:extLst>
          </p:cNvPr>
          <p:cNvCxnSpPr>
            <a:cxnSpLocks/>
          </p:cNvCxnSpPr>
          <p:nvPr/>
        </p:nvCxnSpPr>
        <p:spPr>
          <a:xfrm flipV="1">
            <a:off x="9393253" y="5373216"/>
            <a:ext cx="0" cy="538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>
            <a:extLst>
              <a:ext uri="{FF2B5EF4-FFF2-40B4-BE49-F238E27FC236}">
                <a16:creationId xmlns:a16="http://schemas.microsoft.com/office/drawing/2014/main" id="{1AE575D8-3E1A-A4EF-DBF1-B0AAEBB016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705" r="8779" b="3153"/>
          <a:stretch/>
        </p:blipFill>
        <p:spPr>
          <a:xfrm>
            <a:off x="5520651" y="622878"/>
            <a:ext cx="5173815" cy="294052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4E9ABD02-F755-D126-CE9B-3830B34E20F2}"/>
              </a:ext>
            </a:extLst>
          </p:cNvPr>
          <p:cNvCxnSpPr/>
          <p:nvPr/>
        </p:nvCxnSpPr>
        <p:spPr>
          <a:xfrm flipH="1" flipV="1">
            <a:off x="8195416" y="1585504"/>
            <a:ext cx="417319" cy="840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B5023E3-7134-A6A5-0648-FF3E9AE2757C}"/>
              </a:ext>
            </a:extLst>
          </p:cNvPr>
          <p:cNvSpPr txBox="1"/>
          <p:nvPr/>
        </p:nvSpPr>
        <p:spPr>
          <a:xfrm>
            <a:off x="8225979" y="2378361"/>
            <a:ext cx="1016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Cu connection bar</a:t>
            </a:r>
            <a:endParaRPr lang="de-CH" sz="1200" b="1" dirty="0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C3572A0-72B6-2ACF-3C53-A74DFF9F6847}"/>
              </a:ext>
            </a:extLst>
          </p:cNvPr>
          <p:cNvCxnSpPr/>
          <p:nvPr/>
        </p:nvCxnSpPr>
        <p:spPr>
          <a:xfrm flipH="1" flipV="1">
            <a:off x="8195417" y="4234408"/>
            <a:ext cx="417319" cy="84037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041FB235-C2C0-361A-BAA6-734D4B7BEEAF}"/>
              </a:ext>
            </a:extLst>
          </p:cNvPr>
          <p:cNvSpPr txBox="1"/>
          <p:nvPr/>
        </p:nvSpPr>
        <p:spPr>
          <a:xfrm>
            <a:off x="7990525" y="5046703"/>
            <a:ext cx="140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 connection bar</a:t>
            </a:r>
          </a:p>
          <a:p>
            <a:pPr algn="ctr"/>
            <a:r>
              <a:rPr lang="en-US" sz="1200" b="1" dirty="0"/>
              <a:t>k(T)=20 x </a:t>
            </a:r>
            <a:r>
              <a:rPr lang="en-US" sz="1200" b="1" dirty="0" err="1"/>
              <a:t>kcu</a:t>
            </a:r>
            <a:r>
              <a:rPr lang="en-US" sz="1200" b="1" dirty="0"/>
              <a:t>(T)</a:t>
            </a:r>
            <a:endParaRPr lang="de-CH" sz="1200" b="1" dirty="0"/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1991A797-7F4A-4276-E44F-3262A2D6EA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5" y="128362"/>
            <a:ext cx="10513168" cy="1242402"/>
          </a:xfrm>
        </p:spPr>
        <p:txBody>
          <a:bodyPr>
            <a:normAutofit/>
          </a:bodyPr>
          <a:lstStyle/>
          <a:p>
            <a:r>
              <a:rPr lang="en-US" sz="4000" dirty="0"/>
              <a:t>Radiation Damage  and integrated dose</a:t>
            </a:r>
            <a:endParaRPr lang="de-CH" sz="4000" dirty="0"/>
          </a:p>
        </p:txBody>
      </p:sp>
    </p:spTree>
    <p:extLst>
      <p:ext uri="{BB962C8B-B14F-4D97-AF65-F5344CB8AC3E}">
        <p14:creationId xmlns:p14="http://schemas.microsoft.com/office/powerpoint/2010/main" val="1359343447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.potx" id="{552BB4D6-3505-454A-9551-808AB4099ACD}" vid="{F35E90E0-E16D-4C89-9343-2C93C17AC773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26B806-0237-4942-A1FD-5C97285908C2}">
  <ds:schemaRefs>
    <ds:schemaRef ds:uri="http://schemas.microsoft.com/office/2006/documentManagement/types"/>
    <ds:schemaRef ds:uri="http://purl.org/dc/elements/1.1/"/>
    <ds:schemaRef ds:uri="http://www.w3.org/XML/1998/namespace"/>
    <ds:schemaRef ds:uri="bc24777f-78b6-4f3c-a73a-d5fa08e4d537"/>
    <ds:schemaRef ds:uri="http://purl.org/dc/terms/"/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c9077d15-72ed-4fec-bcfe-3472729e9195"/>
  </ds:schemaRefs>
</ds:datastoreItem>
</file>

<file path=customXml/itemProps3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Summer_Lighting_Talk_Roman_Farrugia</Template>
  <TotalTime>0</TotalTime>
  <Words>653</Words>
  <Application>Microsoft Office PowerPoint</Application>
  <PresentationFormat>Widescreen</PresentationFormat>
  <Paragraphs>200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Aptos</vt:lpstr>
      <vt:lpstr>Arial</vt:lpstr>
      <vt:lpstr>Calibri</vt:lpstr>
      <vt:lpstr>Benutzerdefiniertes Design</vt:lpstr>
      <vt:lpstr>Energy Saving Magnets</vt:lpstr>
      <vt:lpstr>Resistive Transport Solenoid </vt:lpstr>
      <vt:lpstr>Superconducting Transport Solenoid (1)</vt:lpstr>
      <vt:lpstr>Superconducting Transport Solenoid (2)</vt:lpstr>
      <vt:lpstr>Economical Study: return of investment for 1 magnet </vt:lpstr>
      <vt:lpstr>Heat budget</vt:lpstr>
      <vt:lpstr>Radiation Damage  and integrated dose</vt:lpstr>
      <vt:lpstr>Radiation Damage  and integrated dose</vt:lpstr>
      <vt:lpstr>Radiation Damage  and integrated dose</vt:lpstr>
      <vt:lpstr>PHP – Pulsating heat pipe </vt:lpstr>
      <vt:lpstr>Conclusions / Questions / Comments</vt:lpstr>
      <vt:lpstr>Radiation Damage - REBCO</vt:lpstr>
    </vt:vector>
  </TitlesOfParts>
  <Company>Paul Scherrer Institut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Saving Magnets</dc:title>
  <dc:creator>Farrugia Roman</dc:creator>
  <dc:description>erstellt durch Vorlagenbauer.ch</dc:description>
  <cp:lastModifiedBy>Farrugia Roman</cp:lastModifiedBy>
  <cp:revision>1</cp:revision>
  <dcterms:created xsi:type="dcterms:W3CDTF">2024-07-23T13:46:22Z</dcterms:created>
  <dcterms:modified xsi:type="dcterms:W3CDTF">2024-07-23T13:48:16Z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