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6" r:id="rId3"/>
    <p:sldId id="257" r:id="rId4"/>
    <p:sldId id="264" r:id="rId5"/>
    <p:sldId id="258" r:id="rId6"/>
    <p:sldId id="261" r:id="rId7"/>
    <p:sldId id="267" r:id="rId8"/>
    <p:sldId id="268" r:id="rId9"/>
    <p:sldId id="277" r:id="rId10"/>
    <p:sldId id="274" r:id="rId11"/>
    <p:sldId id="27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74F01AB-E149-4CBD-8B0F-545B1AF381AA}">
          <p14:sldIdLst>
            <p14:sldId id="256"/>
            <p14:sldId id="276"/>
            <p14:sldId id="257"/>
            <p14:sldId id="264"/>
            <p14:sldId id="258"/>
            <p14:sldId id="261"/>
            <p14:sldId id="267"/>
            <p14:sldId id="268"/>
            <p14:sldId id="277"/>
            <p14:sldId id="274"/>
            <p14:sldId id="27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9126" autoAdjust="0"/>
  </p:normalViewPr>
  <p:slideViewPr>
    <p:cSldViewPr snapToGrid="0">
      <p:cViewPr varScale="1">
        <p:scale>
          <a:sx n="67" d="100"/>
          <a:sy n="67" d="100"/>
        </p:scale>
        <p:origin x="1176" y="53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23178-754C-4983-A7FA-45BDE3C92D7D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D14A4-FBD2-41C7-9BD8-C435DBB7C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07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Figures:</a:t>
            </a:r>
          </a:p>
          <a:p>
            <a:r>
              <a:rPr lang="en-US" dirty="0"/>
              <a:t>Data\AFM\Figures\</a:t>
            </a:r>
            <a:r>
              <a:rPr lang="pt-BR" dirty="0"/>
              <a:t>O1_SiOx_300sDev_H+300_numLambda2_right.png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Data\AFM\Figures\O1_SiOx_300sDev_H+300_numLambda2_right_mean_profile.pdf</a:t>
            </a:r>
            <a:endParaRPr lang="pt-B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D</a:t>
            </a:r>
            <a:r>
              <a:rPr lang="en-US" dirty="0" err="1"/>
              <a:t>ata</a:t>
            </a:r>
            <a:r>
              <a:rPr lang="en-US" dirty="0"/>
              <a:t> analysis: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Data\AFM\O1\</a:t>
            </a:r>
            <a:r>
              <a:rPr lang="en-US" dirty="0" err="1"/>
              <a:t>Metalenses</a:t>
            </a:r>
            <a:r>
              <a:rPr lang="en-US" dirty="0"/>
              <a:t>\</a:t>
            </a:r>
            <a:r>
              <a:rPr lang="pt-BR" dirty="0"/>
              <a:t>H+300_numLambda2_right.002.gwy (to extract AFM profiles)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Data\AFM\metalens_AFM_data_analysis.py (to compare AFM and target profile)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Data: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Data\AFM\O1\Metalenses\H+300_numLambda2_right.002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Data prep for pattern: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Dataprep\Metalenses\metalens_data_prep.py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Job: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FB240712_300s_SiOx.job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D14A4-FBD2-41C7-9BD8-C435DBB7C79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39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Figure:</a:t>
            </a:r>
          </a:p>
          <a:p>
            <a:r>
              <a:rPr lang="en-US" dirty="0"/>
              <a:t>Data\AFM\Figures\O1 </a:t>
            </a:r>
            <a:r>
              <a:rPr lang="en-US" dirty="0" err="1"/>
              <a:t>SwissMap</a:t>
            </a:r>
            <a:r>
              <a:rPr lang="en-US" dirty="0"/>
              <a:t>\</a:t>
            </a:r>
            <a:r>
              <a:rPr lang="en-US" dirty="0" err="1"/>
              <a:t>SwissMapAFM.svg</a:t>
            </a:r>
            <a:endParaRPr lang="en-US" dirty="0"/>
          </a:p>
          <a:p>
            <a:endParaRPr lang="en-US" dirty="0"/>
          </a:p>
          <a:p>
            <a:r>
              <a:rPr lang="en-US" dirty="0"/>
              <a:t>Data analysis:</a:t>
            </a:r>
          </a:p>
          <a:p>
            <a:r>
              <a:rPr lang="en-US" dirty="0"/>
              <a:t>Data\AFM\O1\Switzerland\right_top_right.002.gwy (setting correct scale and colormap)</a:t>
            </a:r>
          </a:p>
          <a:p>
            <a:endParaRPr lang="en-US" dirty="0"/>
          </a:p>
          <a:p>
            <a:r>
              <a:rPr lang="en-US" dirty="0"/>
              <a:t>Data: </a:t>
            </a:r>
          </a:p>
          <a:p>
            <a:r>
              <a:rPr lang="en-US" dirty="0"/>
              <a:t>Data\AFM\O1\Switzerland\right_top_right.002</a:t>
            </a:r>
          </a:p>
          <a:p>
            <a:endParaRPr lang="en-US" dirty="0"/>
          </a:p>
          <a:p>
            <a:r>
              <a:rPr lang="en-US" dirty="0"/>
              <a:t>Data prep for pattern:</a:t>
            </a:r>
          </a:p>
          <a:p>
            <a:r>
              <a:rPr lang="en-US" dirty="0"/>
              <a:t>Dataprep\SwissMap\SwissMap.py</a:t>
            </a:r>
          </a:p>
          <a:p>
            <a:endParaRPr lang="en-US" dirty="0"/>
          </a:p>
          <a:p>
            <a:r>
              <a:rPr lang="en-US" dirty="0"/>
              <a:t>Job:</a:t>
            </a:r>
          </a:p>
          <a:p>
            <a:r>
              <a:rPr lang="en-US" dirty="0"/>
              <a:t>FB240712_300s_SiOx.job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D14A4-FBD2-41C7-9BD8-C435DBB7C79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333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Figure:</a:t>
            </a:r>
          </a:p>
          <a:p>
            <a:r>
              <a:rPr lang="en-US" dirty="0"/>
              <a:t>Data\AFM\Figures\O1 </a:t>
            </a:r>
            <a:r>
              <a:rPr lang="en-US" dirty="0" err="1"/>
              <a:t>SwissMap</a:t>
            </a:r>
            <a:r>
              <a:rPr lang="en-US" dirty="0"/>
              <a:t>\</a:t>
            </a:r>
            <a:r>
              <a:rPr lang="en-US" dirty="0" err="1"/>
              <a:t>SwissMapAFM.svg</a:t>
            </a:r>
            <a:endParaRPr lang="en-US" dirty="0"/>
          </a:p>
          <a:p>
            <a:endParaRPr lang="en-US" dirty="0"/>
          </a:p>
          <a:p>
            <a:r>
              <a:rPr lang="en-US" dirty="0"/>
              <a:t>Data analysis:</a:t>
            </a:r>
          </a:p>
          <a:p>
            <a:r>
              <a:rPr lang="en-US" dirty="0"/>
              <a:t>Data\AFM\O1\Switzerland\right_top_right.002.gwy (setting correct scale and colormap)</a:t>
            </a:r>
          </a:p>
          <a:p>
            <a:endParaRPr lang="en-US" dirty="0"/>
          </a:p>
          <a:p>
            <a:r>
              <a:rPr lang="en-US" dirty="0"/>
              <a:t>Data: </a:t>
            </a:r>
          </a:p>
          <a:p>
            <a:r>
              <a:rPr lang="en-US" dirty="0"/>
              <a:t>Data\AFM\O1\Switzerland\right_top_right.002</a:t>
            </a:r>
          </a:p>
          <a:p>
            <a:endParaRPr lang="en-US" dirty="0"/>
          </a:p>
          <a:p>
            <a:r>
              <a:rPr lang="en-US" dirty="0"/>
              <a:t>Data prep for pattern:</a:t>
            </a:r>
          </a:p>
          <a:p>
            <a:r>
              <a:rPr lang="en-US" dirty="0"/>
              <a:t>Dataprep\SwissMap\SwissMap.py</a:t>
            </a:r>
          </a:p>
          <a:p>
            <a:endParaRPr lang="en-US" dirty="0"/>
          </a:p>
          <a:p>
            <a:r>
              <a:rPr lang="en-US" dirty="0"/>
              <a:t>Job:</a:t>
            </a:r>
          </a:p>
          <a:p>
            <a:r>
              <a:rPr lang="en-US" dirty="0"/>
              <a:t>FB240712_300s_SiOx.job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D14A4-FBD2-41C7-9BD8-C435DBB7C79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3725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Data:</a:t>
            </a:r>
          </a:p>
          <a:p>
            <a:r>
              <a:rPr lang="pt-BR" dirty="0"/>
              <a:t>Data\AFM\E2\Metalenses\dR100_dH1_numLambda2.001</a:t>
            </a:r>
          </a:p>
          <a:p>
            <a:endParaRPr lang="pt-BR" dirty="0"/>
          </a:p>
          <a:p>
            <a:r>
              <a:rPr lang="pt-BR" dirty="0"/>
              <a:t>Job:</a:t>
            </a:r>
          </a:p>
          <a:p>
            <a:r>
              <a:rPr lang="en-US" dirty="0"/>
              <a:t>FB240715_dose_test_checkerboards_metalenses_FOX16_300s.job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D14A4-FBD2-41C7-9BD8-C435DBB7C79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7733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Data:</a:t>
            </a:r>
          </a:p>
          <a:p>
            <a:r>
              <a:rPr lang="en-US" dirty="0"/>
              <a:t>Data\AFM\E2\Checkerboards\500nm_2942uC_edge.001</a:t>
            </a:r>
          </a:p>
          <a:p>
            <a:endParaRPr lang="en-US" dirty="0"/>
          </a:p>
          <a:p>
            <a:r>
              <a:rPr lang="en-US" dirty="0"/>
              <a:t>Data prep for pattern:</a:t>
            </a:r>
          </a:p>
          <a:p>
            <a:r>
              <a:rPr lang="en-US" dirty="0"/>
              <a:t>Dataprep\Checkerboards\generate_checkerboards.sh</a:t>
            </a:r>
          </a:p>
          <a:p>
            <a:endParaRPr lang="en-US" dirty="0"/>
          </a:p>
          <a:p>
            <a:r>
              <a:rPr lang="en-US" dirty="0"/>
              <a:t>Job:</a:t>
            </a:r>
          </a:p>
          <a:p>
            <a:r>
              <a:rPr lang="en-US" dirty="0"/>
              <a:t>FB240715_dose_test_checkerboards_metalenses_FOX16_300s.job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D14A4-FBD2-41C7-9BD8-C435DBB7C79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918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6388C-D465-9035-E6D4-327DB07C7E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EEBB91-710F-9F21-03AD-09980E9286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44F80F-81C6-89A6-EA2B-7E8CC6A95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31-07-2024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2B0FC-F6F5-79D9-23A6-A8D1E7F7A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Fabricating 3D photonic devices with grayscale e-beam lithography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D8B06-9979-B2E3-F212-F34023394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3818-B9A1-490B-A976-117634864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878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C733C-0E84-02AD-4AC8-3B9F030DB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C2AD51-08C0-6597-F1A4-939D4CF734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5AD2CC-068C-F104-5F42-996523123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31-07-2024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63D493-5EF6-A398-4BA9-C905CDFDB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Fabricating 3D photonic devices with grayscale e-beam lithography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AC4836-3676-A907-8F75-CF3B5073B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3818-B9A1-490B-A976-117634864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976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C38FB0-99F9-D6E8-67CD-9F21ED1F96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36DF26-BFC4-D9EC-B132-464FC2774B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E85CB1-1E2F-C6F7-B68D-DD664E6EA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31-07-2024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2F3FE-96C2-DB7D-6202-114FDD10C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Fabricating 3D photonic devices with grayscale e-beam lithography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EA245F-BD3B-1D2F-2A4E-83EA63BE0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3818-B9A1-490B-A976-117634864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754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CF592-B6EA-A4A4-F2E6-8986A3B44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3DDC3-58C5-AB9D-4CC0-A89092FA5C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0130EC-CA53-6DCE-9C82-EC5F75A3C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31-07-2024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2D3F51-1E24-8BDF-8C9D-095A23A1A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Fabricating 3D photonic devices with grayscale e-beam lithography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E67C5A-95EA-F7C3-A586-BEB2DA85A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3818-B9A1-490B-A976-117634864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926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8FDA9-15CB-1BE5-3AEB-D323DA24E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E14A6B-0601-A185-A384-F8AEB72FC2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BD42F2-544A-BBEF-6A29-2F1170497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31-07-2024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CAD43C-C449-A463-D315-5CDE17269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Fabricating 3D photonic devices with grayscale e-beam lithography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7578D-86D1-7647-BC84-4192C09DE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3818-B9A1-490B-A976-117634864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659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A7F6F-7FFB-7BC9-AE98-63AD95401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246E8F-75A5-EC80-A3E3-FFE9B92472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D9E747-ABD7-24D6-4605-EE6A90ECCA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29345D-2AA7-602D-E4AE-3FA147CE1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31-07-2024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CEB079-849D-6A2D-F0F5-8FB81C564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Fabricating 3D photonic devices with grayscale e-beam lithography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CB9FF3-417A-D341-D71E-C8CF9B83A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3818-B9A1-490B-A976-117634864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118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AED1C-FC24-F72E-687B-66901E4D9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256BDA-1EB3-2875-7A6C-EA041E98FF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C9B594-E63D-905C-C418-685F866586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50E170-1408-0810-7D33-F6C0978317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20C891-1A94-42BE-9BE1-488E72322B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445051-D46F-60D6-A689-1F81C3D82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31-07-2024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810F85-C06B-144B-8137-598E193CB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Fabricating 3D photonic devices with grayscale e-beam lithography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93F4AC-01C0-F7B2-D102-5C2E3B7AE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3818-B9A1-490B-A976-117634864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272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64B93-A053-9A4B-E68D-971815DA8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C0FACC-C2A9-CE03-4CB7-8F7833CA2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31-07-2024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A8B1EA-DB86-CE82-19C0-8D459A0C8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Fabricating 3D photonic devices with grayscale e-beam lithography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543A95-6703-EFA4-493D-D17DD73D3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3818-B9A1-490B-A976-117634864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661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614C27-A58F-E58D-AC6F-9EC193D8F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31-07-2024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5FEE74-1730-2A00-3C69-9806B83FD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Fabricating 3D photonic devices with grayscale e-beam lithography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6B33F0-C9B9-292E-E424-715D93AFB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3818-B9A1-490B-A976-117634864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642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EDC52-73A2-BE80-6255-D0F80DD6B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234555-19FE-09FE-6DAC-55CE43F630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EB09A1-21B3-6C33-5F55-15D5E2582C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E7EC5B-A9DB-1A87-0909-D9DF8051C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31-07-2024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6E197F-A94A-4D30-EF49-8D14A564F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Fabricating 3D photonic devices with grayscale e-beam lithography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8F6D5F-F2F1-5D71-7647-10CBC95E7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3818-B9A1-490B-A976-117634864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823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BCA2D-385E-2EC8-2DE4-DCE5C33D4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2CF663-2C39-DA40-03E6-FB482E58EB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ED9311-6008-CD86-4C8C-05A2375B4F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B56147-0F39-441A-0E8C-D0624A363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31-07-2024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C5C1CC-C153-CC72-5F45-ABF26BCB8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Fabricating 3D photonic devices with grayscale e-beam lithography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E1FE83-53F5-CFCC-F562-15007DF11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3818-B9A1-490B-A976-117634864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628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571BA0-118A-BC10-DA50-A4651A76C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A3BAF9-8C67-945D-A89D-F98C4C1CE1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3091BC-4632-56DB-97E9-45FE28710C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1343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r>
              <a:rPr lang="en-US" dirty="0"/>
              <a:t>31-07-2024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A0AF3-45CC-973E-0499-7F2D20EAB1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04561" y="6356350"/>
            <a:ext cx="59828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r>
              <a:rPr lang="en-US" dirty="0"/>
              <a:t>Fabricating 3D photonic devices with grayscale e-beam lithography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8DEBA4-B207-C23C-D4D6-81030E602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9414" y="6356350"/>
            <a:ext cx="21343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fld id="{A3BB3818-B9A1-490B-A976-1176348646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116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2472ADAF-C03C-594B-C47A-EEBE9B3C729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4" t="17352" r="2600" b="14268"/>
          <a:stretch/>
        </p:blipFill>
        <p:spPr>
          <a:xfrm>
            <a:off x="4286461" y="861235"/>
            <a:ext cx="7199146" cy="31454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F5CD77-C209-CD12-6DB5-AD8C84A546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4945" y="3257024"/>
            <a:ext cx="7256392" cy="1753385"/>
          </a:xfrm>
        </p:spPr>
        <p:txBody>
          <a:bodyPr>
            <a:noAutofit/>
          </a:bodyPr>
          <a:lstStyle/>
          <a:p>
            <a:pPr algn="l">
              <a:lnSpc>
                <a:spcPct val="125000"/>
              </a:lnSpc>
            </a:pPr>
            <a:r>
              <a:rPr lang="en-US" sz="36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Fabricating 3D photonic devices with grayscale e-beam lithography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C79248-1FA9-FD21-E8B0-F5633E2057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4945" y="5104678"/>
            <a:ext cx="7910898" cy="141402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Bjarke Almer Frederiksen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2</a:t>
            </a:r>
            <a:r>
              <a:rPr lang="en-US" sz="1800" baseline="30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nd</a:t>
            </a:r>
            <a:r>
              <a:rPr lang="en-US" sz="18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semester, MSc Engineering Physics, 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Technical University of Denmark (DTU)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DE88CC-31A5-1BCB-1BEA-2C4DF5F8A464}"/>
              </a:ext>
            </a:extLst>
          </p:cNvPr>
          <p:cNvSpPr txBox="1"/>
          <p:nvPr/>
        </p:nvSpPr>
        <p:spPr>
          <a:xfrm>
            <a:off x="544945" y="401841"/>
            <a:ext cx="5714453" cy="1299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</a:rPr>
              <a:t>Laboratory for Nano and Quantum Technologies (LNQ)</a:t>
            </a:r>
          </a:p>
          <a:p>
            <a:pPr>
              <a:lnSpc>
                <a:spcPct val="125000"/>
              </a:lnSpc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</a:rPr>
              <a:t>Paul Scherrer Institute (PSI)</a:t>
            </a:r>
          </a:p>
          <a:p>
            <a:pPr>
              <a:lnSpc>
                <a:spcPct val="125000"/>
              </a:lnSpc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</a:rPr>
              <a:t>Summer Internship </a:t>
            </a:r>
          </a:p>
          <a:p>
            <a:pPr>
              <a:lnSpc>
                <a:spcPct val="125000"/>
              </a:lnSpc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</a:rPr>
              <a:t>Jun-Jul 2024</a:t>
            </a:r>
            <a:endParaRPr lang="en-US" sz="1600" dirty="0">
              <a:latin typeface="Source Sans Pro" panose="020B0503030403020204" pitchFamily="34" charset="0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A4E86EF2-D15A-6319-07DF-B76A240CC1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512669" y="401841"/>
            <a:ext cx="2134386" cy="365125"/>
          </a:xfrm>
        </p:spPr>
        <p:txBody>
          <a:bodyPr/>
          <a:lstStyle/>
          <a:p>
            <a:pPr algn="r"/>
            <a:r>
              <a:rPr lang="en-US" sz="1400" dirty="0"/>
              <a:t>31-07-2024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F6C5388-A462-9394-8ED8-BB8BF93C5B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1615" y="4260453"/>
            <a:ext cx="3625440" cy="2221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050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6999B-EDD2-57ED-96BA-B10C0D713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Metalens</a:t>
            </a:r>
            <a:r>
              <a:rPr lang="en-US" dirty="0"/>
              <a:t> in silicon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60DA67-BFE3-D56B-24C4-1EBC0081F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31-07-2024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A2E1D4-440B-4C13-9595-81FF7A2DA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Fabricating 3D photonic devices with grayscale e-beam lithography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A96F07-F4F6-3FB0-E78A-25687344A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3818-B9A1-490B-A976-117634864675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4259D5-81C8-6D76-1DD6-E576FCF183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40066" y="2803212"/>
            <a:ext cx="8897068" cy="125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456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FC663-48AE-4D1A-6EA8-C5D0D50EE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Checkerboards in silicon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A572DD-3478-F2E2-8B62-9F3C4CCCD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31-07-2024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1F7A48-A864-F471-41E4-F290DD054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Fabricating 3D photonic devices with grayscale e-beam lithography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98997E-A456-B9B1-BC1E-ECE8B1825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3818-B9A1-490B-A976-117634864675}" type="slidenum">
              <a:rPr lang="en-US" smtClean="0"/>
              <a:t>11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8A7CBE-59ED-A8FF-F044-DF46AFF9C7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5782" y="1690688"/>
            <a:ext cx="6040436" cy="3974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195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ACBA8-C000-FC1C-C7E0-FEFC2F7C1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E-beam lithography</a:t>
            </a:r>
          </a:p>
        </p:txBody>
      </p:sp>
      <p:pic>
        <p:nvPicPr>
          <p:cNvPr id="8" name="Content Placeholder 7" descr="A close-up of a color palette&#10;&#10;Description automatically generated">
            <a:extLst>
              <a:ext uri="{FF2B5EF4-FFF2-40B4-BE49-F238E27FC236}">
                <a16:creationId xmlns:a16="http://schemas.microsoft.com/office/drawing/2014/main" id="{C706E78B-EFDD-1086-FD1F-ED34A1D2FE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648" y="2784314"/>
            <a:ext cx="9614704" cy="173947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15B1BF-4781-E166-4C12-0F3F558C6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31-07-2024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BD24C4-B49A-EEC4-C267-8E2EB5A62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Fabricating 3D photonic devices with grayscale e-beam lithography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29FEA7-B2C2-1DF8-B083-0C6EAB12C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3818-B9A1-490B-A976-11763486467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956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CD5C7-088F-F731-C71C-9359DCA07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Grayscale electron-beam lithography</a:t>
            </a:r>
          </a:p>
        </p:txBody>
      </p:sp>
      <p:sp>
        <p:nvSpPr>
          <p:cNvPr id="25" name="Date Placeholder 24">
            <a:extLst>
              <a:ext uri="{FF2B5EF4-FFF2-40B4-BE49-F238E27FC236}">
                <a16:creationId xmlns:a16="http://schemas.microsoft.com/office/drawing/2014/main" id="{A68FE0B7-C8FB-433F-281A-E73DF4AAA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31-07-2024</a:t>
            </a:r>
          </a:p>
        </p:txBody>
      </p:sp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E51F8709-4950-87DE-E362-D4397F0C2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0866" y="6356350"/>
            <a:ext cx="6190268" cy="365125"/>
          </a:xfrm>
        </p:spPr>
        <p:txBody>
          <a:bodyPr/>
          <a:lstStyle/>
          <a:p>
            <a:r>
              <a:rPr lang="en-US" dirty="0"/>
              <a:t>Fabricating 3D photonic devices with grayscale e-beam lithography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3B275967-DCE6-095A-F860-B070562EB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3818-B9A1-490B-A976-117634864675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3" descr="A diagram of a structure&#10;&#10;Description automatically generated with medium confidence">
            <a:extLst>
              <a:ext uri="{FF2B5EF4-FFF2-40B4-BE49-F238E27FC236}">
                <a16:creationId xmlns:a16="http://schemas.microsoft.com/office/drawing/2014/main" id="{432608E3-A60E-FFBF-40E1-6FD02FB001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401" y="1821093"/>
            <a:ext cx="6503198" cy="377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221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78067-87EF-4A11-FB59-E93F60395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preparation procedure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D09F6-98C1-0A0B-657A-4F67B7741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31-07-2024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83834D-1389-5F1E-19A2-A65A74F42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Fabricating 3D photonic devices with grayscale e-beam lithography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D606D4-C4D1-FEBC-B609-ECB8F85C6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3818-B9A1-490B-A976-117634864675}" type="slidenum">
              <a:rPr lang="en-US" smtClean="0"/>
              <a:t>4</a:t>
            </a:fld>
            <a:endParaRPr lang="en-US"/>
          </a:p>
        </p:txBody>
      </p:sp>
      <p:pic>
        <p:nvPicPr>
          <p:cNvPr id="16" name="Content Placeholder 15" descr="A red line on a black background&#10;&#10;Description automatically generated">
            <a:extLst>
              <a:ext uri="{FF2B5EF4-FFF2-40B4-BE49-F238E27FC236}">
                <a16:creationId xmlns:a16="http://schemas.microsoft.com/office/drawing/2014/main" id="{C15BEF05-4054-AD74-CDF8-552B0815FA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942" y="2108684"/>
            <a:ext cx="9128116" cy="3785220"/>
          </a:xfrm>
        </p:spPr>
      </p:pic>
    </p:spTree>
    <p:extLst>
      <p:ext uri="{BB962C8B-B14F-4D97-AF65-F5344CB8AC3E}">
        <p14:creationId xmlns:p14="http://schemas.microsoft.com/office/powerpoint/2010/main" val="2852200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C0FCC-55DF-AD68-FD31-B2B092A89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Pattern transfer to silicon through oxidation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146857-2B06-154F-A392-F231B9308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31-07-2024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624408-140A-E9CB-A02F-F50419D99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Fabricating 3D photonic devices with grayscale e-beam lithography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6754A6-229D-E28A-44D8-D4C5F8972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3818-B9A1-490B-A976-117634864675}" type="slidenum">
              <a:rPr lang="en-US" smtClean="0"/>
              <a:t>5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29943E5-55EC-EBBF-DCB5-888A865756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517" y="1690688"/>
            <a:ext cx="3151235" cy="385762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921F0B8-8BCA-9D57-8018-273731BE12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7249" y="1894681"/>
            <a:ext cx="2867697" cy="212883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A6DAA9C-13F0-6F7F-0794-EB03258F4BF6}"/>
              </a:ext>
            </a:extLst>
          </p:cNvPr>
          <p:cNvSpPr txBox="1"/>
          <p:nvPr/>
        </p:nvSpPr>
        <p:spPr>
          <a:xfrm>
            <a:off x="6879320" y="4820602"/>
            <a:ext cx="39338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C. David and V. </a:t>
            </a:r>
            <a:r>
              <a:rPr lang="en-US" sz="1400" dirty="0" err="1"/>
              <a:t>Guzenko</a:t>
            </a:r>
            <a:r>
              <a:rPr lang="en-US" sz="1400" dirty="0"/>
              <a:t>, "Fabrication of Blazed Diffractive Optics by Through-Mask Oxidation," U.S. Patent 20 220 299 685 A1, Sep. 22, 2022.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C4D4E63-718C-A1DC-DFA2-AE8555ACE0DB}"/>
              </a:ext>
            </a:extLst>
          </p:cNvPr>
          <p:cNvCxnSpPr>
            <a:cxnSpLocks/>
          </p:cNvCxnSpPr>
          <p:nvPr/>
        </p:nvCxnSpPr>
        <p:spPr>
          <a:xfrm flipV="1">
            <a:off x="5414682" y="3041883"/>
            <a:ext cx="979339" cy="16645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7E185F6-12D9-8AE2-F32B-E396809C0628}"/>
              </a:ext>
            </a:extLst>
          </p:cNvPr>
          <p:cNvCxnSpPr/>
          <p:nvPr/>
        </p:nvCxnSpPr>
        <p:spPr>
          <a:xfrm>
            <a:off x="3200400" y="2907413"/>
            <a:ext cx="0" cy="3109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F9E49E0-974F-0C77-09A9-0B7E6098FC38}"/>
              </a:ext>
            </a:extLst>
          </p:cNvPr>
          <p:cNvCxnSpPr/>
          <p:nvPr/>
        </p:nvCxnSpPr>
        <p:spPr>
          <a:xfrm>
            <a:off x="3200400" y="4395554"/>
            <a:ext cx="0" cy="3109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8BEBCE5-E85F-CCC1-6C62-289AA6814A44}"/>
              </a:ext>
            </a:extLst>
          </p:cNvPr>
          <p:cNvCxnSpPr/>
          <p:nvPr/>
        </p:nvCxnSpPr>
        <p:spPr>
          <a:xfrm>
            <a:off x="7996518" y="3041883"/>
            <a:ext cx="0" cy="3109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8731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ADEB2-2374-8A91-8501-59BEA620D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Topology-optimized photonic </a:t>
            </a:r>
            <a:r>
              <a:rPr lang="en-US" dirty="0" err="1"/>
              <a:t>metalenses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B827BD-2E0B-BF5D-64B8-7DE03FC45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31-07-2024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68138A-5FBB-57C4-0FED-CD02E86BC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Fabricating 3D photonic devices with grayscale e-beam lithography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7163E-35A6-6FFE-79C3-589762E8A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3818-B9A1-490B-A976-117634864675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79FD3B-F7F1-79DF-A191-A7246A3F7A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r="-1769"/>
          <a:stretch/>
        </p:blipFill>
        <p:spPr>
          <a:xfrm>
            <a:off x="7923399" y="1739550"/>
            <a:ext cx="2750976" cy="38647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20E035-CAF9-BC47-0560-F8B79F1A40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0212" y="1826214"/>
            <a:ext cx="5781675" cy="8017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640BDAB-AB82-DC4F-67F2-E5693471EE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5174" y="2878063"/>
            <a:ext cx="2571750" cy="1562100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FAF57B1-4A39-E4B4-C3DC-390F6290CEDB}"/>
              </a:ext>
            </a:extLst>
          </p:cNvPr>
          <p:cNvSpPr/>
          <p:nvPr/>
        </p:nvSpPr>
        <p:spPr>
          <a:xfrm>
            <a:off x="3148014" y="2045302"/>
            <a:ext cx="671512" cy="37147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8734FFB-7590-D019-FBC9-0D7B5D37A01F}"/>
              </a:ext>
            </a:extLst>
          </p:cNvPr>
          <p:cNvCxnSpPr>
            <a:cxnSpLocks/>
          </p:cNvCxnSpPr>
          <p:nvPr/>
        </p:nvCxnSpPr>
        <p:spPr>
          <a:xfrm flipH="1">
            <a:off x="3075174" y="2045302"/>
            <a:ext cx="72840" cy="82879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8CA7F4D-7CFE-9247-1CED-C4BDFEE3694D}"/>
              </a:ext>
            </a:extLst>
          </p:cNvPr>
          <p:cNvCxnSpPr>
            <a:cxnSpLocks/>
          </p:cNvCxnSpPr>
          <p:nvPr/>
        </p:nvCxnSpPr>
        <p:spPr>
          <a:xfrm>
            <a:off x="3819526" y="2045302"/>
            <a:ext cx="1827398" cy="82879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6C9557D-137E-CF4F-CC84-2EDD747F7E0C}"/>
              </a:ext>
            </a:extLst>
          </p:cNvPr>
          <p:cNvSpPr txBox="1"/>
          <p:nvPr/>
        </p:nvSpPr>
        <p:spPr>
          <a:xfrm>
            <a:off x="1470212" y="4771304"/>
            <a:ext cx="61683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Source Sans Pro" panose="020B0503030403020204" pitchFamily="34" charset="0"/>
                <a:ea typeface="Source Sans Pro" panose="020B0503030403020204" pitchFamily="34" charset="0"/>
              </a:rPr>
              <a:t>Rasmus E. Christiansen, Zin Lin, Charles Roques-</a:t>
            </a:r>
            <a:r>
              <a:rPr lang="en-US" sz="1400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Source Sans Pro" panose="020B0503030403020204" pitchFamily="34" charset="0"/>
                <a:ea typeface="Source Sans Pro" panose="020B0503030403020204" pitchFamily="34" charset="0"/>
              </a:rPr>
              <a:t>Carmes</a:t>
            </a:r>
            <a:r>
              <a:rPr lang="en-US" sz="1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Source Sans Pro" panose="020B0503030403020204" pitchFamily="34" charset="0"/>
                <a:ea typeface="Source Sans Pro" panose="020B0503030403020204" pitchFamily="34" charset="0"/>
              </a:rPr>
              <a:t>, Yannick </a:t>
            </a:r>
            <a:r>
              <a:rPr lang="en-US" sz="1400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Source Sans Pro" panose="020B0503030403020204" pitchFamily="34" charset="0"/>
                <a:ea typeface="Source Sans Pro" panose="020B0503030403020204" pitchFamily="34" charset="0"/>
              </a:rPr>
              <a:t>Salamin</a:t>
            </a:r>
            <a:r>
              <a:rPr lang="en-US" sz="1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Source Sans Pro" panose="020B0503030403020204" pitchFamily="34" charset="0"/>
                <a:ea typeface="Source Sans Pro" panose="020B0503030403020204" pitchFamily="34" charset="0"/>
              </a:rPr>
              <a:t>, Steven E. </a:t>
            </a:r>
            <a:r>
              <a:rPr lang="en-US" sz="1400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Source Sans Pro" panose="020B0503030403020204" pitchFamily="34" charset="0"/>
                <a:ea typeface="Source Sans Pro" panose="020B0503030403020204" pitchFamily="34" charset="0"/>
              </a:rPr>
              <a:t>Kooi</a:t>
            </a:r>
            <a:r>
              <a:rPr lang="en-US" sz="1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Source Sans Pro" panose="020B0503030403020204" pitchFamily="34" charset="0"/>
                <a:ea typeface="Source Sans Pro" panose="020B0503030403020204" pitchFamily="34" charset="0"/>
              </a:rPr>
              <a:t>, John D. </a:t>
            </a:r>
            <a:r>
              <a:rPr lang="en-US" sz="1400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Source Sans Pro" panose="020B0503030403020204" pitchFamily="34" charset="0"/>
                <a:ea typeface="Source Sans Pro" panose="020B0503030403020204" pitchFamily="34" charset="0"/>
              </a:rPr>
              <a:t>Joannopoulos</a:t>
            </a:r>
            <a:r>
              <a:rPr lang="en-US" sz="1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Source Sans Pro" panose="020B0503030403020204" pitchFamily="34" charset="0"/>
                <a:ea typeface="Source Sans Pro" panose="020B0503030403020204" pitchFamily="34" charset="0"/>
              </a:rPr>
              <a:t>, Marin </a:t>
            </a:r>
            <a:r>
              <a:rPr lang="en-US" sz="1400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Source Sans Pro" panose="020B0503030403020204" pitchFamily="34" charset="0"/>
                <a:ea typeface="Source Sans Pro" panose="020B0503030403020204" pitchFamily="34" charset="0"/>
              </a:rPr>
              <a:t>Soljačić</a:t>
            </a:r>
            <a:r>
              <a:rPr lang="en-US" sz="1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Source Sans Pro" panose="020B0503030403020204" pitchFamily="34" charset="0"/>
                <a:ea typeface="Source Sans Pro" panose="020B0503030403020204" pitchFamily="34" charset="0"/>
              </a:rPr>
              <a:t>, and Steven G. Johnson, "</a:t>
            </a:r>
            <a:r>
              <a:rPr lang="en-US" sz="1400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Source Sans Pro" panose="020B0503030403020204" pitchFamily="34" charset="0"/>
                <a:ea typeface="Source Sans Pro" panose="020B0503030403020204" pitchFamily="34" charset="0"/>
              </a:rPr>
              <a:t>Fullwave</a:t>
            </a:r>
            <a:r>
              <a:rPr lang="en-US" sz="1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Source Sans Pro" panose="020B0503030403020204" pitchFamily="34" charset="0"/>
                <a:ea typeface="Source Sans Pro" panose="020B0503030403020204" pitchFamily="34" charset="0"/>
              </a:rPr>
              <a:t> Maxwell inverse design of axisymmetric, tunable, and multi-scale multi-wavelength </a:t>
            </a:r>
            <a:r>
              <a:rPr lang="en-US" sz="1400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Source Sans Pro" panose="020B0503030403020204" pitchFamily="34" charset="0"/>
                <a:ea typeface="Source Sans Pro" panose="020B0503030403020204" pitchFamily="34" charset="0"/>
              </a:rPr>
              <a:t>metalenses</a:t>
            </a:r>
            <a:r>
              <a:rPr lang="en-US" sz="1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Source Sans Pro" panose="020B0503030403020204" pitchFamily="34" charset="0"/>
                <a:ea typeface="Source Sans Pro" panose="020B0503030403020204" pitchFamily="34" charset="0"/>
              </a:rPr>
              <a:t>," Opt. Express 28, 33854-33868 (2020)</a:t>
            </a:r>
            <a:endParaRPr lang="en-US" sz="14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188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32291-47DF-7362-4854-32E6235F4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Metalens</a:t>
            </a:r>
            <a:r>
              <a:rPr lang="en-US" dirty="0"/>
              <a:t> in SiO</a:t>
            </a:r>
            <a:r>
              <a:rPr lang="en-US" baseline="-25000" dirty="0"/>
              <a:t>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586625-E23B-4961-EEA7-65408935C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31-07-2024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8FBFD1-4026-730C-6D1E-571D7870E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Fabricating 3D photonic devices with grayscale e-beam lithography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3D2A2A-6FB1-7AE0-67A9-CCE198190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3818-B9A1-490B-A976-11763486467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2" name="Content Placeholder 11" descr="A circular pattern with different colors&#10;&#10;Description automatically generated with medium confidence">
            <a:extLst>
              <a:ext uri="{FF2B5EF4-FFF2-40B4-BE49-F238E27FC236}">
                <a16:creationId xmlns:a16="http://schemas.microsoft.com/office/drawing/2014/main" id="{9E11EB83-AD49-27BB-4A77-4B309FF360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532" y="1646720"/>
            <a:ext cx="4591856" cy="383968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B6EAB43-A41C-C73F-99AC-0543A5E35B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8508" y="1840375"/>
            <a:ext cx="5705514" cy="3496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715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739EC-DDE7-0114-DEF6-E49CF6D74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1:10</a:t>
            </a:r>
            <a:r>
              <a:rPr lang="en-US" baseline="30000" dirty="0"/>
              <a:t>10</a:t>
            </a:r>
            <a:r>
              <a:rPr lang="en-US" dirty="0"/>
              <a:t> height map of Switzerland in SiO</a:t>
            </a:r>
            <a:r>
              <a:rPr lang="en-US" baseline="-25000" dirty="0"/>
              <a:t>2</a:t>
            </a:r>
            <a:endParaRPr lang="en-US" dirty="0"/>
          </a:p>
        </p:txBody>
      </p:sp>
      <p:pic>
        <p:nvPicPr>
          <p:cNvPr id="8" name="Content Placeholder 7" descr="A map of a river&#10;&#10;Description automatically generated">
            <a:extLst>
              <a:ext uri="{FF2B5EF4-FFF2-40B4-BE49-F238E27FC236}">
                <a16:creationId xmlns:a16="http://schemas.microsoft.com/office/drawing/2014/main" id="{BFBFF4BA-F37E-F8C9-3E33-894A1CAA8B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355" y="1472960"/>
            <a:ext cx="6902332" cy="413058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80122F-9DDD-F904-F18B-8A155DE37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31-07-2024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6AFF82-CD03-3C74-C540-F4395E128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Fabricating 3D photonic devices with grayscale e-beam lithography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4D3B57-206B-26BF-ACE4-59DD6A6B2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3818-B9A1-490B-A976-11763486467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459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FBFF4BA-F37E-F8C9-3E33-894A1CAA8B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4" t="17352" r="2600" b="14268"/>
          <a:stretch/>
        </p:blipFill>
        <p:spPr>
          <a:xfrm>
            <a:off x="838200" y="1598394"/>
            <a:ext cx="10515600" cy="4594544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AD739EC-DDE7-0114-DEF6-E49CF6D74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1:10</a:t>
            </a:r>
            <a:r>
              <a:rPr lang="en-US" baseline="30000"/>
              <a:t>10</a:t>
            </a:r>
            <a:r>
              <a:rPr lang="en-US"/>
              <a:t> height map of Switzerland in SiO</a:t>
            </a:r>
            <a:r>
              <a:rPr lang="en-US" baseline="-25000"/>
              <a:t>2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80122F-9DDD-F904-F18B-8A155DE37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31-07-2024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6AFF82-CD03-3C74-C540-F4395E128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Fabricating 3D photonic devices with grayscale e-beam lithography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4D3B57-206B-26BF-ACE4-59DD6A6B2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B3818-B9A1-490B-A976-11763486467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769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683</TotalTime>
  <Words>652</Words>
  <Application>Microsoft Office PowerPoint</Application>
  <PresentationFormat>Widescreen</PresentationFormat>
  <Paragraphs>113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Aptos</vt:lpstr>
      <vt:lpstr>Arial</vt:lpstr>
      <vt:lpstr>Source Sans Pro</vt:lpstr>
      <vt:lpstr>Office Theme</vt:lpstr>
      <vt:lpstr>Fabricating 3D photonic devices with grayscale e-beam lithography</vt:lpstr>
      <vt:lpstr>E-beam lithography</vt:lpstr>
      <vt:lpstr>Grayscale electron-beam lithography</vt:lpstr>
      <vt:lpstr>Data preparation procedure</vt:lpstr>
      <vt:lpstr>Pattern transfer to silicon through oxidation</vt:lpstr>
      <vt:lpstr>Topology-optimized photonic metalenses</vt:lpstr>
      <vt:lpstr>Metalens in SiO2</vt:lpstr>
      <vt:lpstr>1:1010 height map of Switzerland in SiO2</vt:lpstr>
      <vt:lpstr>1:1010 height map of Switzerland in SiO2</vt:lpstr>
      <vt:lpstr>Metalens in silicon</vt:lpstr>
      <vt:lpstr>Checkerboards in silicon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standard operating procedure for grayscale electron-beam lithography</dc:title>
  <dc:creator>Bjarke Almer Frederiksen</dc:creator>
  <cp:lastModifiedBy>Frederiksen Bjarke Almer</cp:lastModifiedBy>
  <cp:revision>84</cp:revision>
  <dcterms:created xsi:type="dcterms:W3CDTF">2024-05-30T14:55:21Z</dcterms:created>
  <dcterms:modified xsi:type="dcterms:W3CDTF">2024-07-31T11:25:22Z</dcterms:modified>
</cp:coreProperties>
</file>