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1"/>
  </p:notesMasterIdLst>
  <p:handoutMasterIdLst>
    <p:handoutMasterId r:id="rId22"/>
  </p:handoutMasterIdLst>
  <p:sldIdLst>
    <p:sldId id="284" r:id="rId5"/>
    <p:sldId id="388" r:id="rId6"/>
    <p:sldId id="378" r:id="rId7"/>
    <p:sldId id="387" r:id="rId8"/>
    <p:sldId id="316" r:id="rId9"/>
    <p:sldId id="379" r:id="rId10"/>
    <p:sldId id="380" r:id="rId11"/>
    <p:sldId id="381" r:id="rId12"/>
    <p:sldId id="382" r:id="rId13"/>
    <p:sldId id="383" r:id="rId14"/>
    <p:sldId id="386" r:id="rId15"/>
    <p:sldId id="384" r:id="rId16"/>
    <p:sldId id="391" r:id="rId17"/>
    <p:sldId id="394" r:id="rId18"/>
    <p:sldId id="392" r:id="rId19"/>
    <p:sldId id="393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5" autoAdjust="0"/>
    <p:restoredTop sz="94693" autoAdjust="0"/>
  </p:normalViewPr>
  <p:slideViewPr>
    <p:cSldViewPr showGuides="1">
      <p:cViewPr varScale="1">
        <p:scale>
          <a:sx n="162" d="100"/>
          <a:sy n="162" d="100"/>
        </p:scale>
        <p:origin x="474" y="14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06.08.2024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06.08.2024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PSB and PPRE at SLS 2.0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Timing modes operations for users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Paul Tragus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Paul Scherrer </a:t>
            </a:r>
            <a:r>
              <a:rPr lang="en-GB" noProof="0" dirty="0" err="1"/>
              <a:t>Institut</a:t>
            </a:r>
            <a:r>
              <a:rPr lang="en-GB" dirty="0"/>
              <a:t>, 07/08/2024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		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Outcome of the research for PSB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6" name="Picture Placeholder 5" descr="A graph of a graph showing the value of a graph&#10;&#10;Description automatically generated with medium confidence">
            <a:extLst>
              <a:ext uri="{FF2B5EF4-FFF2-40B4-BE49-F238E27FC236}">
                <a16:creationId xmlns:a16="http://schemas.microsoft.com/office/drawing/2014/main" id="{EA8EA75C-7430-19B6-08E6-C4869C36C9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" b="1101"/>
          <a:stretch>
            <a:fillRect/>
          </a:stretch>
        </p:blipFill>
        <p:spPr>
          <a:xfrm>
            <a:off x="457200" y="1335190"/>
            <a:ext cx="8363856" cy="4265611"/>
          </a:xfrm>
        </p:spPr>
      </p:pic>
    </p:spTree>
    <p:extLst>
      <p:ext uri="{BB962C8B-B14F-4D97-AF65-F5344CB8AC3E}">
        <p14:creationId xmlns:p14="http://schemas.microsoft.com/office/powerpoint/2010/main" val="1323357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Outcome of the research for PSB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6" name="Picture Placeholder 5" descr="A graph of a graph showing the value of a graph&#10;&#10;Description automatically generated with medium confidence">
            <a:extLst>
              <a:ext uri="{FF2B5EF4-FFF2-40B4-BE49-F238E27FC236}">
                <a16:creationId xmlns:a16="http://schemas.microsoft.com/office/drawing/2014/main" id="{EA8EA75C-7430-19B6-08E6-C4869C36C9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" b="1101"/>
          <a:stretch>
            <a:fillRect/>
          </a:stretch>
        </p:blipFill>
        <p:spPr>
          <a:xfrm>
            <a:off x="457200" y="1335190"/>
            <a:ext cx="8363856" cy="4265611"/>
          </a:xfrm>
        </p:spPr>
      </p:pic>
      <p:pic>
        <p:nvPicPr>
          <p:cNvPr id="8" name="Picture 7" descr="A table with numbers and symbols">
            <a:extLst>
              <a:ext uri="{FF2B5EF4-FFF2-40B4-BE49-F238E27FC236}">
                <a16:creationId xmlns:a16="http://schemas.microsoft.com/office/drawing/2014/main" id="{3CCD7D4C-644E-4235-3FAA-2A9CF085A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2702956"/>
            <a:ext cx="327619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72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D679-D731-408C-88EE-E66F22936E95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Pulse-Picking by Resonant Excitation at SLS 2.0</a:t>
            </a:r>
          </a:p>
        </p:txBody>
      </p:sp>
    </p:spTree>
    <p:extLst>
      <p:ext uri="{BB962C8B-B14F-4D97-AF65-F5344CB8AC3E}">
        <p14:creationId xmlns:p14="http://schemas.microsoft.com/office/powerpoint/2010/main" val="48975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Pulse-Picking by Resonant Excitation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1DD8-06AF-4381-AB64-B39BDA6F1B07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2412" y="1633527"/>
            <a:ext cx="1872257" cy="1525589"/>
          </a:xfrm>
        </p:spPr>
        <p:txBody>
          <a:bodyPr/>
          <a:lstStyle/>
          <a:p>
            <a:r>
              <a:rPr lang="en-GB" b="1" dirty="0"/>
              <a:t>PPRE Operation</a:t>
            </a:r>
          </a:p>
          <a:p>
            <a:endParaRPr lang="en-GB" b="1" noProof="0" dirty="0"/>
          </a:p>
          <a:p>
            <a:pPr algn="ctr"/>
            <a:r>
              <a:rPr lang="en-GB" sz="1600" dirty="0"/>
              <a:t>Beam size</a:t>
            </a:r>
          </a:p>
          <a:p>
            <a:pPr algn="ctr"/>
            <a:r>
              <a:rPr lang="en-GB" sz="1600" dirty="0"/>
              <a:t> growth</a:t>
            </a:r>
          </a:p>
        </p:txBody>
      </p:sp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4566234-61F0-5385-3256-9D08CE1E1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26" y="1524000"/>
            <a:ext cx="4098524" cy="4098524"/>
          </a:xfrm>
          <a:prstGeom prst="rect">
            <a:avLst/>
          </a:prstGeom>
        </p:spPr>
      </p:pic>
      <p:pic>
        <p:nvPicPr>
          <p:cNvPr id="24" name="Picture 23" descr="Blue dots in a circle&#10;&#10;Description automatically generated">
            <a:extLst>
              <a:ext uri="{FF2B5EF4-FFF2-40B4-BE49-F238E27FC236}">
                <a16:creationId xmlns:a16="http://schemas.microsoft.com/office/drawing/2014/main" id="{14F3F787-6CE8-4B29-3799-FB5133FE40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050" y="1524000"/>
            <a:ext cx="4098524" cy="4098524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B516E4BD-44BF-02E1-5860-91250ACC6246}"/>
              </a:ext>
            </a:extLst>
          </p:cNvPr>
          <p:cNvSpPr/>
          <p:nvPr/>
        </p:nvSpPr>
        <p:spPr>
          <a:xfrm>
            <a:off x="5886749" y="2057400"/>
            <a:ext cx="596701" cy="297456"/>
          </a:xfrm>
          <a:prstGeom prst="rightArrow">
            <a:avLst/>
          </a:prstGeom>
          <a:solidFill>
            <a:srgbClr val="0014E6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81F66C-8CD0-BCF4-342F-404A996F8566}"/>
              </a:ext>
            </a:extLst>
          </p:cNvPr>
          <p:cNvSpPr txBox="1"/>
          <p:nvPr/>
        </p:nvSpPr>
        <p:spPr>
          <a:xfrm>
            <a:off x="2084588" y="1062192"/>
            <a:ext cx="1752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dirty="0" err="1"/>
              <a:t>Turn</a:t>
            </a:r>
            <a:r>
              <a:rPr lang="fr-FR" sz="2000" dirty="0"/>
              <a:t> 1</a:t>
            </a:r>
            <a:endParaRPr lang="de-CH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71FB36-A5AF-902A-4123-84ED66B7C4D8}"/>
              </a:ext>
            </a:extLst>
          </p:cNvPr>
          <p:cNvSpPr txBox="1"/>
          <p:nvPr/>
        </p:nvSpPr>
        <p:spPr>
          <a:xfrm>
            <a:off x="8458200" y="1062193"/>
            <a:ext cx="1752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dirty="0" err="1"/>
              <a:t>Turn</a:t>
            </a:r>
            <a:r>
              <a:rPr lang="fr-FR" sz="2000" dirty="0"/>
              <a:t> 35000</a:t>
            </a:r>
            <a:endParaRPr lang="de-CH" sz="2000" dirty="0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71C61A79-8B32-5F97-A8F2-9595242D923D}"/>
              </a:ext>
            </a:extLst>
          </p:cNvPr>
          <p:cNvSpPr/>
          <p:nvPr/>
        </p:nvSpPr>
        <p:spPr>
          <a:xfrm>
            <a:off x="5410200" y="4038600"/>
            <a:ext cx="152400" cy="144016"/>
          </a:xfrm>
          <a:prstGeom prst="flowChartConnector">
            <a:avLst/>
          </a:prstGeom>
          <a:solidFill>
            <a:srgbClr val="0014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A6AC66F7-3857-4321-C65E-6571F0C3BEFB}"/>
              </a:ext>
            </a:extLst>
          </p:cNvPr>
          <p:cNvSpPr/>
          <p:nvPr/>
        </p:nvSpPr>
        <p:spPr>
          <a:xfrm>
            <a:off x="5410200" y="4419600"/>
            <a:ext cx="152400" cy="144016"/>
          </a:xfrm>
          <a:prstGeom prst="flowChartConnector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75F8B2-04F3-2FB7-F037-05EBBCC601D1}"/>
              </a:ext>
            </a:extLst>
          </p:cNvPr>
          <p:cNvSpPr txBox="1"/>
          <p:nvPr/>
        </p:nvSpPr>
        <p:spPr>
          <a:xfrm>
            <a:off x="5650977" y="4383886"/>
            <a:ext cx="16450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400" dirty="0" err="1"/>
              <a:t>Unexcited</a:t>
            </a:r>
            <a:r>
              <a:rPr lang="fr-FR" sz="1400" dirty="0"/>
              <a:t> Electrons</a:t>
            </a:r>
            <a:endParaRPr lang="de-CH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34C305-026C-BBF6-C699-0708538DD1B7}"/>
              </a:ext>
            </a:extLst>
          </p:cNvPr>
          <p:cNvSpPr txBox="1"/>
          <p:nvPr/>
        </p:nvSpPr>
        <p:spPr>
          <a:xfrm>
            <a:off x="5657595" y="4002886"/>
            <a:ext cx="14096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400" dirty="0" err="1"/>
              <a:t>Excited</a:t>
            </a:r>
            <a:r>
              <a:rPr lang="fr-FR" sz="1400" dirty="0"/>
              <a:t> Electrons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675317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Pulse-Picking by Resonant Excitation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1DD8-06AF-4381-AB64-B39BDA6F1B07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10" name="Picture 9" descr="A computer screen shot of a computer screen&#10;&#10;Description automatically generated">
            <a:extLst>
              <a:ext uri="{FF2B5EF4-FFF2-40B4-BE49-F238E27FC236}">
                <a16:creationId xmlns:a16="http://schemas.microsoft.com/office/drawing/2014/main" id="{5E71CA0A-08D7-4B61-BD82-E085EDE0E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514600"/>
            <a:ext cx="9448800" cy="31348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BF921C-A4F7-D697-13BC-99A09939A906}"/>
              </a:ext>
            </a:extLst>
          </p:cNvPr>
          <p:cNvSpPr txBox="1"/>
          <p:nvPr/>
        </p:nvSpPr>
        <p:spPr>
          <a:xfrm>
            <a:off x="695325" y="1186116"/>
            <a:ext cx="87066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/>
              <a:t>Local </a:t>
            </a:r>
            <a:r>
              <a:rPr lang="fr-FR" sz="2000" dirty="0" err="1"/>
              <a:t>bump</a:t>
            </a:r>
            <a:r>
              <a:rPr lang="fr-FR" sz="2000" dirty="0"/>
              <a:t>, as in PSB, to </a:t>
            </a:r>
            <a:r>
              <a:rPr lang="fr-FR" sz="2000" dirty="0" err="1"/>
              <a:t>be</a:t>
            </a:r>
            <a:r>
              <a:rPr lang="fr-FR" sz="2000" dirty="0"/>
              <a:t> on-axis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dirty="0"/>
              <a:t>An aperture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used</a:t>
            </a:r>
            <a:r>
              <a:rPr lang="fr-FR" sz="2000" dirty="0"/>
              <a:t> to split the </a:t>
            </a:r>
            <a:r>
              <a:rPr lang="fr-FR" sz="2000" dirty="0" err="1"/>
              <a:t>bunch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746325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Outcome of the research for PPRE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  <p:pic>
        <p:nvPicPr>
          <p:cNvPr id="20" name="Picture 19" descr="A blue and grey sailboat on a black background&#10;&#10;Description automatically generated">
            <a:extLst>
              <a:ext uri="{FF2B5EF4-FFF2-40B4-BE49-F238E27FC236}">
                <a16:creationId xmlns:a16="http://schemas.microsoft.com/office/drawing/2014/main" id="{6DD923D7-315E-7C25-E688-C09AC3757B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71" y="1128304"/>
            <a:ext cx="5867400" cy="49155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25A4464-0CC9-9BDC-B9A7-543B570CF0FD}"/>
              </a:ext>
            </a:extLst>
          </p:cNvPr>
          <p:cNvSpPr txBox="1"/>
          <p:nvPr/>
        </p:nvSpPr>
        <p:spPr>
          <a:xfrm>
            <a:off x="7239000" y="1524000"/>
            <a:ext cx="24209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2000" b="1" dirty="0" err="1"/>
              <a:t>Purity</a:t>
            </a:r>
            <a:r>
              <a:rPr lang="fr-FR" sz="2000" b="1" dirty="0"/>
              <a:t> </a:t>
            </a:r>
            <a:r>
              <a:rPr lang="fr-FR" sz="2000" b="1" dirty="0" err="1"/>
              <a:t>measurement</a:t>
            </a:r>
            <a:endParaRPr lang="fr-FR" sz="2000" b="1" dirty="0"/>
          </a:p>
          <a:p>
            <a:pPr algn="l"/>
            <a:endParaRPr lang="fr-F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A9DE2B-B239-BB39-DC5E-F298A2C74E70}"/>
                  </a:ext>
                </a:extLst>
              </p:cNvPr>
              <p:cNvSpPr txBox="1"/>
              <p:nvPr/>
            </p:nvSpPr>
            <p:spPr>
              <a:xfrm>
                <a:off x="7239000" y="2255270"/>
                <a:ext cx="2259658" cy="639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𝐸𝑥𝑐𝑖𝑡𝑒𝑑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𝑏𝑢𝑛𝑐h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𝑓𝑙𝑢𝑥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𝑊h𝑜𝑙𝑒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𝑃h𝑜𝑡𝑜𝑛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𝑓𝑙𝑢𝑥</m:t>
                          </m:r>
                        </m:den>
                      </m:f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A9DE2B-B239-BB39-DC5E-F298A2C74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255270"/>
                <a:ext cx="2259658" cy="6390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484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D679-D731-408C-88EE-E66F22936E95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98335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D679-D731-408C-88EE-E66F22936E95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280679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Synchrotron Radiation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noProof="0" dirty="0"/>
              <a:t>EM waves radiation</a:t>
            </a:r>
          </a:p>
          <a:p>
            <a:r>
              <a:rPr lang="en-GB" noProof="0" dirty="0"/>
              <a:t>A charged particle undergoing acceleration radiates energy in the form of </a:t>
            </a:r>
            <a:r>
              <a:rPr lang="en-GB" dirty="0"/>
              <a:t>e</a:t>
            </a:r>
            <a:r>
              <a:rPr lang="en-GB" noProof="0" dirty="0" err="1"/>
              <a:t>lectromagnetic</a:t>
            </a:r>
            <a:r>
              <a:rPr lang="en-GB" noProof="0" dirty="0"/>
              <a:t> waves.</a:t>
            </a:r>
          </a:p>
          <a:p>
            <a:endParaRPr lang="en-GB" noProof="0" dirty="0"/>
          </a:p>
          <a:p>
            <a:r>
              <a:rPr lang="en-GB" noProof="0" dirty="0"/>
              <a:t>Acceleration is pointed inwards to the ring at every bending magnet (source point). </a:t>
            </a:r>
            <a:r>
              <a:rPr lang="en-GB" b="1" dirty="0"/>
              <a:t>Radiation is tangent to the particle’s trajectory</a:t>
            </a:r>
            <a:r>
              <a:rPr lang="en-GB" dirty="0"/>
              <a:t>.</a:t>
            </a:r>
          </a:p>
          <a:p>
            <a:endParaRPr lang="en-GB" noProof="0" dirty="0"/>
          </a:p>
          <a:p>
            <a:r>
              <a:rPr lang="en-GB" dirty="0"/>
              <a:t>Synchrotron Radiation is of interest for beamline users.</a:t>
            </a:r>
            <a:endParaRPr lang="en-GB" noProof="0" dirty="0"/>
          </a:p>
          <a:p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B413-4170-40BD-8D99-39FF76898CC6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9" name="Picture Placeholder 8" descr="A diagram of a circular object with different colored lines&#10;&#10;Description automatically generated">
            <a:extLst>
              <a:ext uri="{FF2B5EF4-FFF2-40B4-BE49-F238E27FC236}">
                <a16:creationId xmlns:a16="http://schemas.microsoft.com/office/drawing/2014/main" id="{6B4C422E-A560-26C0-1B7F-096A6FC622B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" b="1060"/>
          <a:stretch/>
        </p:blipFill>
        <p:spPr>
          <a:xfrm>
            <a:off x="695327" y="1142999"/>
            <a:ext cx="5292724" cy="4878389"/>
          </a:xfrm>
        </p:spPr>
      </p:pic>
    </p:spTree>
    <p:extLst>
      <p:ext uri="{BB962C8B-B14F-4D97-AF65-F5344CB8AC3E}">
        <p14:creationId xmlns:p14="http://schemas.microsoft.com/office/powerpoint/2010/main" val="502629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8737-AEFA-A70F-96AF-E3945F880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fr-FR" dirty="0"/>
              <a:t>Synchrotron Radiation Usage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7F5B3-745F-53F3-6450-798CCCFE7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3950" y="1376773"/>
            <a:ext cx="5292724" cy="464461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Biomedical</a:t>
            </a:r>
            <a:r>
              <a:rPr lang="fr-FR" dirty="0"/>
              <a:t> </a:t>
            </a:r>
            <a:r>
              <a:rPr lang="fr-FR" dirty="0" err="1"/>
              <a:t>research</a:t>
            </a:r>
            <a:r>
              <a:rPr lang="fr-FR" dirty="0"/>
              <a:t> (e.g. Dr Jörg </a:t>
            </a:r>
            <a:r>
              <a:rPr lang="fr-FR" dirty="0" err="1"/>
              <a:t>Stanfuss</a:t>
            </a:r>
            <a:r>
              <a:rPr lang="fr-FR" dirty="0"/>
              <a:t> lecture)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Probe </a:t>
            </a:r>
            <a:r>
              <a:rPr lang="fr-FR" dirty="0" err="1"/>
              <a:t>atomic</a:t>
            </a:r>
            <a:r>
              <a:rPr lang="fr-FR" dirty="0"/>
              <a:t> and </a:t>
            </a:r>
            <a:r>
              <a:rPr lang="fr-FR" dirty="0" err="1"/>
              <a:t>electronic</a:t>
            </a:r>
            <a:r>
              <a:rPr lang="fr-FR" dirty="0"/>
              <a:t> structure of </a:t>
            </a:r>
            <a:r>
              <a:rPr lang="fr-FR" dirty="0" err="1"/>
              <a:t>matter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8F4B9-9E29-3FC0-A96B-6A2B34E4B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DEFD1A0-E3CA-4CD4-9E05-451A1800B6F9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06.08.2024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17194-25EA-8253-328F-53BD9631F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Accelerator Science and Engineering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6B00A-447C-A603-D025-CD8540D8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 noProof="0"/>
          </a:p>
        </p:txBody>
      </p:sp>
      <p:pic>
        <p:nvPicPr>
          <p:cNvPr id="1026" name="Picture 2" descr="1AYP: A Probe Molecule Composed Of Seventeen Percent Of Total Diffracting  Matter Gives Correct Solutions In">
            <a:extLst>
              <a:ext uri="{FF2B5EF4-FFF2-40B4-BE49-F238E27FC236}">
                <a16:creationId xmlns:a16="http://schemas.microsoft.com/office/drawing/2014/main" id="{A4D30731-2DF7-AF24-8E0C-85326E97E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800" y="1219200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724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D679-D731-408C-88EE-E66F22936E95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Pseudo-Single-Bunch at SLS 2.0</a:t>
            </a:r>
          </a:p>
        </p:txBody>
      </p:sp>
    </p:spTree>
    <p:extLst>
      <p:ext uri="{BB962C8B-B14F-4D97-AF65-F5344CB8AC3E}">
        <p14:creationId xmlns:p14="http://schemas.microsoft.com/office/powerpoint/2010/main" val="811487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Pseudo-Single-Bunch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40" name="Picture Placeholder 39" descr="A diagram of a sound wave&#10;&#10;Description automatically generated">
            <a:extLst>
              <a:ext uri="{FF2B5EF4-FFF2-40B4-BE49-F238E27FC236}">
                <a16:creationId xmlns:a16="http://schemas.microsoft.com/office/drawing/2014/main" id="{243DE75B-FD2D-59C3-6184-3B401A40C6E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t="6176" b="4666"/>
          <a:stretch/>
        </p:blipFill>
        <p:spPr>
          <a:xfrm>
            <a:off x="304800" y="1295400"/>
            <a:ext cx="7848601" cy="4495800"/>
          </a:xfrm>
        </p:spPr>
      </p:pic>
      <p:sp>
        <p:nvSpPr>
          <p:cNvPr id="43" name="Inhaltsplatzhalter 2">
            <a:extLst>
              <a:ext uri="{FF2B5EF4-FFF2-40B4-BE49-F238E27FC236}">
                <a16:creationId xmlns:a16="http://schemas.microsoft.com/office/drawing/2014/main" id="{7789A527-8182-A45E-5F87-0D7C86D63D32}"/>
              </a:ext>
            </a:extLst>
          </p:cNvPr>
          <p:cNvSpPr txBox="1">
            <a:spLocks/>
          </p:cNvSpPr>
          <p:nvPr/>
        </p:nvSpPr>
        <p:spPr>
          <a:xfrm>
            <a:off x="7391400" y="1088740"/>
            <a:ext cx="4105274" cy="493264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Kick a bunch of particles</a:t>
            </a:r>
          </a:p>
          <a:p>
            <a:endParaRPr lang="en-GB" dirty="0"/>
          </a:p>
          <a:p>
            <a:r>
              <a:rPr lang="en-GB" dirty="0"/>
              <a:t>We kick a bunch of particles out of its initial orbit. It moves the kicked beam radiation away from the </a:t>
            </a:r>
            <a:r>
              <a:rPr lang="en-GB" dirty="0" err="1"/>
              <a:t>unkicked</a:t>
            </a:r>
            <a:r>
              <a:rPr lang="en-GB" dirty="0"/>
              <a:t> beam one.</a:t>
            </a:r>
          </a:p>
          <a:p>
            <a:endParaRPr lang="en-GB" dirty="0"/>
          </a:p>
          <a:p>
            <a:r>
              <a:rPr lang="en-GB" dirty="0"/>
              <a:t>Problem : the radiation is not visible by the beam line users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45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Pseudo-Single-Bunch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9D504B4-C6A2-E2F1-1E92-B271B256F6A4}"/>
              </a:ext>
            </a:extLst>
          </p:cNvPr>
          <p:cNvSpPr txBox="1">
            <a:spLocks/>
          </p:cNvSpPr>
          <p:nvPr/>
        </p:nvSpPr>
        <p:spPr>
          <a:xfrm>
            <a:off x="7823200" y="1318432"/>
            <a:ext cx="4105274" cy="493264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Local Bump : A solution</a:t>
            </a:r>
          </a:p>
          <a:p>
            <a:endParaRPr lang="en-GB" dirty="0"/>
          </a:p>
          <a:p>
            <a:r>
              <a:rPr lang="en-GB" dirty="0"/>
              <a:t>A constant local bump created by 4 corrector magnets put the kicked bunch on-axis.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9" name="Picture 18" descr="A black and white background with different colored lines&#10;&#10;Description automatically generated">
            <a:extLst>
              <a:ext uri="{FF2B5EF4-FFF2-40B4-BE49-F238E27FC236}">
                <a16:creationId xmlns:a16="http://schemas.microsoft.com/office/drawing/2014/main" id="{A246637B-2121-7516-06AE-1357BF2D2A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4"/>
          <a:stretch/>
        </p:blipFill>
        <p:spPr>
          <a:xfrm>
            <a:off x="279214" y="1823181"/>
            <a:ext cx="7446682" cy="3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98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Pseudo-Single-Bunch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28" name="Picture Placeholder 27" descr="A screenshot of a graph&#10;&#10;Description automatically generated">
            <a:extLst>
              <a:ext uri="{FF2B5EF4-FFF2-40B4-BE49-F238E27FC236}">
                <a16:creationId xmlns:a16="http://schemas.microsoft.com/office/drawing/2014/main" id="{85C80323-2383-B792-26FF-F3743BBED3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4" t="21633" r="11605" b="22922"/>
          <a:stretch/>
        </p:blipFill>
        <p:spPr>
          <a:xfrm>
            <a:off x="468089" y="1509726"/>
            <a:ext cx="11028585" cy="447386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C5962D-F72C-0193-B750-847BF22E3EDF}"/>
              </a:ext>
            </a:extLst>
          </p:cNvPr>
          <p:cNvSpPr txBox="1"/>
          <p:nvPr/>
        </p:nvSpPr>
        <p:spPr>
          <a:xfrm>
            <a:off x="1046956" y="890276"/>
            <a:ext cx="44958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Turn 0 </a:t>
            </a:r>
            <a:r>
              <a:rPr lang="fr-FR" sz="1400" dirty="0"/>
              <a:t>: </a:t>
            </a:r>
            <a:r>
              <a:rPr lang="fr-FR" sz="1400" dirty="0" err="1"/>
              <a:t>Bump</a:t>
            </a:r>
            <a:r>
              <a:rPr lang="fr-FR" sz="1400" dirty="0"/>
              <a:t> impact on </a:t>
            </a:r>
            <a:r>
              <a:rPr lang="fr-FR" sz="1400" dirty="0" err="1"/>
              <a:t>orbit</a:t>
            </a:r>
            <a:r>
              <a:rPr lang="fr-FR" sz="1400" dirty="0"/>
              <a:t> </a:t>
            </a:r>
            <a:r>
              <a:rPr lang="fr-FR" sz="1400" dirty="0" err="1"/>
              <a:t>alone</a:t>
            </a:r>
            <a:r>
              <a:rPr lang="fr-FR" sz="1400" dirty="0"/>
              <a:t>. </a:t>
            </a:r>
          </a:p>
          <a:p>
            <a:pPr algn="l"/>
            <a:endParaRPr lang="fr-FR" sz="1400" dirty="0"/>
          </a:p>
          <a:p>
            <a:pPr algn="l"/>
            <a:r>
              <a:rPr lang="fr-FR" sz="1400" dirty="0" err="1"/>
              <a:t>Turn</a:t>
            </a:r>
            <a:r>
              <a:rPr lang="fr-FR" sz="1400" dirty="0"/>
              <a:t> 2 : Kicker </a:t>
            </a:r>
            <a:r>
              <a:rPr lang="fr-FR" sz="1400" dirty="0" err="1"/>
              <a:t>is</a:t>
            </a:r>
            <a:r>
              <a:rPr lang="fr-FR" sz="1400" dirty="0"/>
              <a:t> </a:t>
            </a:r>
            <a:r>
              <a:rPr lang="fr-FR" sz="1400" dirty="0" err="1"/>
              <a:t>turned</a:t>
            </a:r>
            <a:r>
              <a:rPr lang="fr-FR" sz="1400" dirty="0"/>
              <a:t> off. The </a:t>
            </a:r>
            <a:r>
              <a:rPr lang="fr-FR" sz="1400" dirty="0" err="1"/>
              <a:t>particle</a:t>
            </a:r>
            <a:r>
              <a:rPr lang="fr-FR" sz="1400" dirty="0"/>
              <a:t> continues </a:t>
            </a:r>
            <a:r>
              <a:rPr lang="fr-FR" sz="1400" dirty="0" err="1"/>
              <a:t>its</a:t>
            </a:r>
            <a:r>
              <a:rPr lang="fr-FR" sz="1400" dirty="0"/>
              <a:t> </a:t>
            </a:r>
            <a:r>
              <a:rPr lang="fr-FR" sz="1400" dirty="0" err="1"/>
              <a:t>path</a:t>
            </a:r>
            <a:endParaRPr lang="de-CH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2D1711-A406-4CDC-A709-DA83EBE69407}"/>
              </a:ext>
            </a:extLst>
          </p:cNvPr>
          <p:cNvSpPr txBox="1"/>
          <p:nvPr/>
        </p:nvSpPr>
        <p:spPr>
          <a:xfrm>
            <a:off x="6553200" y="863395"/>
            <a:ext cx="44958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Turn 1 </a:t>
            </a:r>
            <a:r>
              <a:rPr lang="fr-FR" sz="1400" dirty="0"/>
              <a:t>: </a:t>
            </a:r>
            <a:r>
              <a:rPr lang="fr-FR" sz="1400" dirty="0" err="1"/>
              <a:t>Particle</a:t>
            </a:r>
            <a:r>
              <a:rPr lang="fr-FR" sz="1400" dirty="0"/>
              <a:t> </a:t>
            </a:r>
            <a:r>
              <a:rPr lang="fr-FR" sz="1400" dirty="0" err="1"/>
              <a:t>gets</a:t>
            </a:r>
            <a:r>
              <a:rPr lang="fr-FR" sz="1400" dirty="0"/>
              <a:t> </a:t>
            </a:r>
            <a:r>
              <a:rPr lang="fr-FR" sz="1400" dirty="0" err="1"/>
              <a:t>kicked</a:t>
            </a:r>
            <a:r>
              <a:rPr lang="fr-FR" sz="1400" dirty="0"/>
              <a:t> + </a:t>
            </a:r>
            <a:r>
              <a:rPr lang="fr-FR" sz="1400" dirty="0" err="1"/>
              <a:t>bump</a:t>
            </a:r>
            <a:r>
              <a:rPr lang="fr-FR" sz="1400" dirty="0"/>
              <a:t> </a:t>
            </a:r>
            <a:r>
              <a:rPr lang="fr-FR" sz="1400" dirty="0" err="1"/>
              <a:t>ensures</a:t>
            </a:r>
            <a:r>
              <a:rPr lang="fr-FR" sz="1400" dirty="0"/>
              <a:t> to </a:t>
            </a:r>
            <a:r>
              <a:rPr lang="fr-FR" sz="1400" dirty="0" err="1"/>
              <a:t>be</a:t>
            </a:r>
            <a:r>
              <a:rPr lang="fr-FR" sz="1400" dirty="0"/>
              <a:t> on-axis</a:t>
            </a:r>
          </a:p>
          <a:p>
            <a:pPr algn="l"/>
            <a:endParaRPr lang="fr-FR" sz="1400" dirty="0"/>
          </a:p>
          <a:p>
            <a:pPr algn="l"/>
            <a:r>
              <a:rPr lang="fr-FR" sz="1400" dirty="0" err="1"/>
              <a:t>Turn</a:t>
            </a:r>
            <a:r>
              <a:rPr lang="fr-FR" sz="1400" dirty="0"/>
              <a:t> 3 : </a:t>
            </a:r>
            <a:r>
              <a:rPr lang="fr-FR" sz="1400" dirty="0" err="1"/>
              <a:t>Particle</a:t>
            </a:r>
            <a:r>
              <a:rPr lang="fr-FR" sz="1400" dirty="0"/>
              <a:t> </a:t>
            </a:r>
            <a:r>
              <a:rPr lang="fr-FR" sz="1400" dirty="0" err="1"/>
              <a:t>gets</a:t>
            </a:r>
            <a:r>
              <a:rPr lang="fr-FR" sz="1400" dirty="0"/>
              <a:t> </a:t>
            </a:r>
            <a:r>
              <a:rPr lang="fr-FR" sz="1400" dirty="0" err="1"/>
              <a:t>counter</a:t>
            </a:r>
            <a:r>
              <a:rPr lang="fr-FR" sz="1400" dirty="0"/>
              <a:t> </a:t>
            </a:r>
            <a:r>
              <a:rPr lang="fr-FR" sz="1400" dirty="0" err="1"/>
              <a:t>kicked</a:t>
            </a:r>
            <a:r>
              <a:rPr lang="fr-FR" sz="1400" dirty="0"/>
              <a:t>. </a:t>
            </a:r>
            <a:r>
              <a:rPr lang="fr-FR" sz="1400" dirty="0" err="1"/>
              <a:t>Bump</a:t>
            </a:r>
            <a:r>
              <a:rPr lang="fr-FR" sz="1400" dirty="0"/>
              <a:t> has no impact</a:t>
            </a:r>
            <a:endParaRPr lang="de-CH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2E6A78-CCA6-5CDD-1BF5-57BED0782008}"/>
              </a:ext>
            </a:extLst>
          </p:cNvPr>
          <p:cNvSpPr/>
          <p:nvPr/>
        </p:nvSpPr>
        <p:spPr>
          <a:xfrm>
            <a:off x="1541430" y="1747101"/>
            <a:ext cx="3719513" cy="171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7E840-2BA6-27B6-5CDF-CEF32A209B55}"/>
              </a:ext>
            </a:extLst>
          </p:cNvPr>
          <p:cNvSpPr/>
          <p:nvPr/>
        </p:nvSpPr>
        <p:spPr>
          <a:xfrm>
            <a:off x="6705600" y="1752600"/>
            <a:ext cx="3719513" cy="179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8B0DCD-90DF-37EB-8BD5-AB8F3E5E09C0}"/>
              </a:ext>
            </a:extLst>
          </p:cNvPr>
          <p:cNvSpPr/>
          <p:nvPr/>
        </p:nvSpPr>
        <p:spPr>
          <a:xfrm>
            <a:off x="1676400" y="3810000"/>
            <a:ext cx="3719513" cy="171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A393AF-FED5-3812-CA1E-97CA4458C243}"/>
              </a:ext>
            </a:extLst>
          </p:cNvPr>
          <p:cNvSpPr/>
          <p:nvPr/>
        </p:nvSpPr>
        <p:spPr>
          <a:xfrm>
            <a:off x="6865143" y="3810000"/>
            <a:ext cx="3719513" cy="171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2384512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C5BAB-31F2-CD4B-A94B-19D60040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Pseudo-Single-Bunch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23013C72-5AEC-3D7F-B9DD-59040913516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DE799288-1CA6-47C5-AE84-833EF86B3614}" type="datetime1">
              <a:rPr lang="de-CH" smtClean="0"/>
              <a:t>06.08.2024</a:t>
            </a:fld>
            <a:endParaRPr lang="de-CH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0E9973C4-44FD-2BA6-36FD-FAA90684B2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385EF029-1E81-5B55-C105-2464DE146C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22" name="Picture Placeholder 21" descr="Diagram of a diagram of a beam&#10;&#10;Description automatically generated">
            <a:extLst>
              <a:ext uri="{FF2B5EF4-FFF2-40B4-BE49-F238E27FC236}">
                <a16:creationId xmlns:a16="http://schemas.microsoft.com/office/drawing/2014/main" id="{15B9F28B-47D3-8D12-8AF2-6CD1583FBE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4" b="40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244068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420</Words>
  <Application>Microsoft Office PowerPoint</Application>
  <PresentationFormat>Widescreen</PresentationFormat>
  <Paragraphs>101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Cambria Math</vt:lpstr>
      <vt:lpstr>Benutzerdefiniertes Design</vt:lpstr>
      <vt:lpstr>PSB and PPRE at SLS 2.0</vt:lpstr>
      <vt:lpstr>PowerPoint Presentation</vt:lpstr>
      <vt:lpstr>Synchrotron Radiation</vt:lpstr>
      <vt:lpstr>Synchrotron Radiation Usage</vt:lpstr>
      <vt:lpstr>PowerPoint Presentation</vt:lpstr>
      <vt:lpstr>Pseudo-Single-Bunch</vt:lpstr>
      <vt:lpstr>Pseudo-Single-Bunch</vt:lpstr>
      <vt:lpstr>Pseudo-Single-Bunch</vt:lpstr>
      <vt:lpstr>Pseudo-Single-Bunch</vt:lpstr>
      <vt:lpstr>Outcome of the research for PSB</vt:lpstr>
      <vt:lpstr>Outcome of the research for PSB</vt:lpstr>
      <vt:lpstr>PowerPoint Presentation</vt:lpstr>
      <vt:lpstr>Pulse-Picking by Resonant Excitation</vt:lpstr>
      <vt:lpstr>Pulse-Picking by Resonant Excitation</vt:lpstr>
      <vt:lpstr>Outcome of the research for PPRE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Tragus Paul</dc:creator>
  <dc:description>erstellt durch Vorlagenbauer.ch</dc:description>
  <cp:lastModifiedBy>Tragus Paul</cp:lastModifiedBy>
  <cp:revision>20</cp:revision>
  <dcterms:created xsi:type="dcterms:W3CDTF">2024-07-30T07:45:19Z</dcterms:created>
  <dcterms:modified xsi:type="dcterms:W3CDTF">2024-08-06T13:50:25Z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