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6"/>
  </p:notesMasterIdLst>
  <p:handoutMasterIdLst>
    <p:handoutMasterId r:id="rId17"/>
  </p:handoutMasterIdLst>
  <p:sldIdLst>
    <p:sldId id="328" r:id="rId5"/>
    <p:sldId id="385" r:id="rId6"/>
    <p:sldId id="386" r:id="rId7"/>
    <p:sldId id="372" r:id="rId8"/>
    <p:sldId id="388" r:id="rId9"/>
    <p:sldId id="387" r:id="rId10"/>
    <p:sldId id="373" r:id="rId11"/>
    <p:sldId id="381" r:id="rId12"/>
    <p:sldId id="389" r:id="rId13"/>
    <p:sldId id="374" r:id="rId14"/>
    <p:sldId id="333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5CCF2"/>
    <a:srgbClr val="F0F0F0"/>
    <a:srgbClr val="CBCCF5"/>
    <a:srgbClr val="E7E7FA"/>
    <a:srgbClr val="EBE7F9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2972" autoAdjust="0"/>
  </p:normalViewPr>
  <p:slideViewPr>
    <p:cSldViewPr showGuides="1">
      <p:cViewPr varScale="1">
        <p:scale>
          <a:sx n="108" d="100"/>
          <a:sy n="108" d="100"/>
        </p:scale>
        <p:origin x="540" y="10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07.08.2024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07.08.2024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  <a:p>
            <a:r>
              <a:rPr lang="de-CH" dirty="0"/>
              <a:t>GFR: Gas </a:t>
            </a:r>
            <a:r>
              <a:rPr lang="de-CH" dirty="0" err="1"/>
              <a:t>cooled</a:t>
            </a:r>
            <a:r>
              <a:rPr lang="de-CH" dirty="0"/>
              <a:t> fast </a:t>
            </a:r>
            <a:r>
              <a:rPr lang="de-CH" dirty="0" err="1"/>
              <a:t>reactor</a:t>
            </a:r>
            <a:endParaRPr lang="de-CH" dirty="0"/>
          </a:p>
          <a:p>
            <a:r>
              <a:rPr lang="de-CH" dirty="0"/>
              <a:t>MSR: Molten Salt </a:t>
            </a:r>
            <a:r>
              <a:rPr lang="de-CH" dirty="0" err="1"/>
              <a:t>Reactors</a:t>
            </a:r>
            <a:endParaRPr lang="de-CH" dirty="0"/>
          </a:p>
          <a:p>
            <a:r>
              <a:rPr lang="de-CH" dirty="0"/>
              <a:t>SFR: Sodium </a:t>
            </a:r>
            <a:r>
              <a:rPr lang="de-CH" dirty="0" err="1"/>
              <a:t>cooled</a:t>
            </a:r>
            <a:r>
              <a:rPr lang="de-CH" dirty="0"/>
              <a:t> fast </a:t>
            </a:r>
            <a:r>
              <a:rPr lang="de-CH" dirty="0" err="1"/>
              <a:t>reactors</a:t>
            </a:r>
            <a:endParaRPr lang="de-CH" dirty="0"/>
          </a:p>
          <a:p>
            <a:r>
              <a:rPr lang="de-CH" dirty="0"/>
              <a:t>SCWR: </a:t>
            </a:r>
            <a:r>
              <a:rPr lang="de-CH" dirty="0" err="1"/>
              <a:t>SuperCritical</a:t>
            </a:r>
            <a:r>
              <a:rPr lang="de-CH" dirty="0"/>
              <a:t> </a:t>
            </a:r>
            <a:r>
              <a:rPr lang="de-CH" dirty="0" err="1"/>
              <a:t>Water</a:t>
            </a:r>
            <a:r>
              <a:rPr lang="de-CH" dirty="0"/>
              <a:t> </a:t>
            </a:r>
            <a:r>
              <a:rPr lang="de-CH" dirty="0" err="1"/>
              <a:t>Cooled</a:t>
            </a:r>
            <a:r>
              <a:rPr lang="de-CH" dirty="0"/>
              <a:t> </a:t>
            </a:r>
            <a:r>
              <a:rPr lang="de-CH" dirty="0" err="1"/>
              <a:t>Reactor</a:t>
            </a:r>
            <a:endParaRPr lang="de-CH" dirty="0"/>
          </a:p>
          <a:p>
            <a:r>
              <a:rPr lang="de-CH" dirty="0"/>
              <a:t>VHTR: Very high </a:t>
            </a:r>
            <a:r>
              <a:rPr lang="de-CH" dirty="0" err="1"/>
              <a:t>temperature</a:t>
            </a:r>
            <a:r>
              <a:rPr lang="de-CH" dirty="0"/>
              <a:t> gas </a:t>
            </a:r>
            <a:r>
              <a:rPr lang="de-CH" dirty="0" err="1"/>
              <a:t>reactor</a:t>
            </a:r>
            <a:endParaRPr lang="de-CH" dirty="0"/>
          </a:p>
          <a:p>
            <a:endParaRPr lang="de-CH" dirty="0"/>
          </a:p>
          <a:p>
            <a:r>
              <a:rPr lang="de-CH" dirty="0"/>
              <a:t>LFR: Lead </a:t>
            </a:r>
            <a:r>
              <a:rPr lang="de-CH" dirty="0" err="1"/>
              <a:t>Cooled</a:t>
            </a:r>
            <a:r>
              <a:rPr lang="de-CH" dirty="0"/>
              <a:t> fast </a:t>
            </a:r>
            <a:r>
              <a:rPr lang="de-CH" dirty="0" err="1"/>
              <a:t>reactors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31648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Chain </a:t>
            </a:r>
            <a:r>
              <a:rPr lang="de-CH" dirty="0" err="1"/>
              <a:t>fission</a:t>
            </a:r>
            <a:r>
              <a:rPr lang="de-CH" dirty="0"/>
              <a:t> </a:t>
            </a:r>
            <a:r>
              <a:rPr lang="de-CH" dirty="0" err="1"/>
              <a:t>reaction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51464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Non </a:t>
            </a:r>
            <a:r>
              <a:rPr lang="de-CH" dirty="0" err="1"/>
              <a:t>critical</a:t>
            </a:r>
            <a:r>
              <a:rPr lang="de-CH" dirty="0"/>
              <a:t> </a:t>
            </a:r>
            <a:r>
              <a:rPr lang="de-CH" dirty="0" err="1"/>
              <a:t>reactor</a:t>
            </a:r>
            <a:endParaRPr lang="de-CH" dirty="0"/>
          </a:p>
          <a:p>
            <a:endParaRPr lang="de-CH" dirty="0"/>
          </a:p>
          <a:p>
            <a:r>
              <a:rPr lang="de-CH" dirty="0"/>
              <a:t>Lead </a:t>
            </a:r>
            <a:r>
              <a:rPr lang="de-CH" dirty="0" err="1"/>
              <a:t>Bismuth</a:t>
            </a:r>
            <a:r>
              <a:rPr lang="de-CH" dirty="0"/>
              <a:t> </a:t>
            </a:r>
          </a:p>
          <a:p>
            <a:endParaRPr lang="de-CH" dirty="0"/>
          </a:p>
          <a:p>
            <a:r>
              <a:rPr lang="de-CH" dirty="0"/>
              <a:t>Initial </a:t>
            </a:r>
            <a:r>
              <a:rPr lang="de-CH" dirty="0" err="1"/>
              <a:t>collision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 individual </a:t>
            </a:r>
            <a:r>
              <a:rPr lang="de-CH" dirty="0" err="1">
                <a:sym typeface="Wingdings" panose="05000000000000000000" pitchFamily="2" charset="2"/>
              </a:rPr>
              <a:t>or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small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groups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of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nucleons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are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ejected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leaving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it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excited</a:t>
            </a:r>
            <a:endParaRPr lang="de-CH" dirty="0">
              <a:sym typeface="Wingdings" panose="05000000000000000000" pitchFamily="2" charset="2"/>
            </a:endParaRPr>
          </a:p>
          <a:p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Exit </a:t>
            </a:r>
            <a:r>
              <a:rPr lang="de-CH" dirty="0" err="1">
                <a:sym typeface="Wingdings" panose="05000000000000000000" pitchFamily="2" charset="2"/>
              </a:rPr>
              <a:t>excited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state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by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releasing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low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energy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particles</a:t>
            </a:r>
            <a:endParaRPr lang="de-CH" dirty="0">
              <a:sym typeface="Wingdings" panose="05000000000000000000" pitchFamily="2" charset="2"/>
            </a:endParaRPr>
          </a:p>
          <a:p>
            <a:endParaRPr lang="de-CH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4591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Transform </a:t>
            </a:r>
            <a:r>
              <a:rPr lang="de-CH" dirty="0" err="1"/>
              <a:t>long</a:t>
            </a:r>
            <a:r>
              <a:rPr lang="de-CH" dirty="0"/>
              <a:t> </a:t>
            </a:r>
            <a:r>
              <a:rPr lang="de-CH" dirty="0" err="1"/>
              <a:t>lived</a:t>
            </a:r>
            <a:r>
              <a:rPr lang="de-CH" dirty="0"/>
              <a:t> </a:t>
            </a:r>
            <a:r>
              <a:rPr lang="de-CH" dirty="0" err="1"/>
              <a:t>nucleous</a:t>
            </a:r>
            <a:r>
              <a:rPr lang="de-CH" dirty="0"/>
              <a:t> in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92624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13361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emf"/><Relationship Id="rId5" Type="http://schemas.openxmlformats.org/officeDocument/2006/relationships/image" Target="../media/image4.emf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8195D72-7EF5-BB60-0062-331EE04C6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2A5DE4C-81BC-C2C8-1155-7C862DC88973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37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C1B8A89-B29D-714D-CAB7-86E75AD1E15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88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937C5-43E6-4E04-A4A7-0DDEE9B35A95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7031-B738-4D7F-B89C-C2FBAAA7F15A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371FA-1816-4CCC-99B8-0C9DDBD9F123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0E49-8DD9-4602-A207-819902FE3512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215A7-BFCA-4F33-B6A5-85BB10CEC795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B7506-C574-4DEB-8416-A6051C7A4D3B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0419B-3CB8-4833-93C7-EC43FCA6C274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41FCB6-B471-4068-9B2A-AAFEC758D13D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0C0F0-82F2-42D2-9314-EBABACA41AA5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B9A96-CEC0-4CEB-8D2F-268D40580C54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99BDC43-214F-91CC-BBBB-44A79EF883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9447A5B1-9AC1-28BA-4470-4FD5571EDB0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3874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320F-ED05-4EEE-B10A-0BF8E804626E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32D1C-E912-4A25-AF58-C6CAC89EEE44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41B2D-8148-484E-8603-1CDC6B477B44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DF0A-714D-42E2-ADBF-9F0395377AC0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74F7-EA02-4FEC-93B6-85ECC4C9B7D5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BB989-194D-4098-8B91-BF0DF61D48EE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A565-B1DC-4157-B67C-422CE9EF9502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B7FF5-0584-4D0F-92A0-33B09FDA4A11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C2AC-7942-484C-9E1C-63B88C2886D9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EB1E9-64A7-4BC8-9A34-4678F5625CC0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DBBA17C-6D7C-2D2E-D179-2A1804AAC6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1D56477-4F4A-40C9-FA9A-BBD0E52FD20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361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D6DE-0774-4311-B722-DA4E8C6EEAB6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54D07-D0EF-4F06-B9AA-DCC54D95E2DE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78D1-934B-467A-9C8B-827D659B7A78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26A4-4C18-4E7D-985B-169B3275FBD3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437A-E5E4-4A82-A819-2D2B76E66BF8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imation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SI_PP_Variante_1_high">
            <a:hlinkClick r:id="" action="ppaction://media"/>
            <a:extLst>
              <a:ext uri="{FF2B5EF4-FFF2-40B4-BE49-F238E27FC236}">
                <a16:creationId xmlns:a16="http://schemas.microsoft.com/office/drawing/2014/main" id="{83616B13-E342-2683-1182-C9C1ADFFBEA0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64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122363"/>
            <a:ext cx="8045451" cy="2331485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1"/>
              <a:t>Author</a:t>
            </a:r>
            <a:endParaRPr lang="en-GB" noProof="0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9447A5B1-9AC1-28BA-4470-4FD5571EDB05}"/>
              </a:ext>
            </a:extLst>
          </p:cNvPr>
          <p:cNvPicPr>
            <a:picLocks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52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DC22409-AA00-9892-B967-A5512C867B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1779" y="532646"/>
            <a:ext cx="2162109" cy="38431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98243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EBDD359-B21F-A922-76B4-FC448C90F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1779" y="532646"/>
            <a:ext cx="2162109" cy="38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EA39693-EEED-DDDD-2215-6194C6F68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1779" y="532646"/>
            <a:ext cx="2162109" cy="38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1149755-F655-E827-D464-22CCB89BDF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1779" y="532646"/>
            <a:ext cx="2162109" cy="38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AE97D7-3642-48AC-9324-68928D1B53E0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24643-A833-42F2-BD97-48CD997BDC3C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CCA4353-9ABD-4683-8B76-071A3EFB5120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11" r:id="rId2"/>
    <p:sldLayoutId id="2147483719" r:id="rId3"/>
    <p:sldLayoutId id="2147483727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364" y="1427434"/>
            <a:ext cx="8045451" cy="2004460"/>
          </a:xfrm>
        </p:spPr>
        <p:txBody>
          <a:bodyPr/>
          <a:lstStyle/>
          <a:p>
            <a:r>
              <a:rPr lang="en-GB" noProof="0" dirty="0"/>
              <a:t>Summer talk 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364" y="3728999"/>
            <a:ext cx="8045451" cy="1080120"/>
          </a:xfrm>
        </p:spPr>
        <p:txBody>
          <a:bodyPr/>
          <a:lstStyle/>
          <a:p>
            <a:r>
              <a:rPr lang="en-GB" dirty="0"/>
              <a:t>Polonium evaporation </a:t>
            </a:r>
          </a:p>
          <a:p>
            <a:r>
              <a:rPr lang="en-GB" dirty="0"/>
              <a:t>from LBE at low temperature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Jocelyn Soppo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LRC</a:t>
            </a:r>
            <a:r>
              <a:rPr lang="en-GB" noProof="0" dirty="0"/>
              <a:t>, 07/08/2024</a:t>
            </a:r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F1709-4EBA-A83D-2FD0-8A38F16F7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F831E30-121F-3F9A-EBB3-AEF4330A3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E3A5-A146-4EED-8C0A-6651019A899E}" type="datetime1">
              <a:rPr lang="de-CH" smtClean="0"/>
              <a:t>07.08.2024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A754784-5EEA-8A34-0470-2F86CB79C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Nuclear Engineering and Sciences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564C07-CAA4-A3E9-8AD2-4E68AB345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62344A3-ED64-786B-96B9-1DFA5952B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Method</a:t>
            </a:r>
            <a:endParaRPr lang="en-GB" noProof="0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E11B067A-BF6B-3020-4122-666CF5BB24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72" b="5874"/>
          <a:stretch/>
        </p:blipFill>
        <p:spPr>
          <a:xfrm>
            <a:off x="381000" y="1295400"/>
            <a:ext cx="5993674" cy="28007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90182F-D570-1E1E-CFCF-124A03C6779C}"/>
              </a:ext>
            </a:extLst>
          </p:cNvPr>
          <p:cNvSpPr txBox="1"/>
          <p:nvPr/>
        </p:nvSpPr>
        <p:spPr>
          <a:xfrm>
            <a:off x="695325" y="4614332"/>
            <a:ext cx="61571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u="sng" dirty="0"/>
              <a:t>Transpiration time :</a:t>
            </a:r>
            <a:r>
              <a:rPr lang="de-CH" dirty="0"/>
              <a:t> 15mins, 30 </a:t>
            </a:r>
            <a:r>
              <a:rPr lang="de-CH" dirty="0" err="1"/>
              <a:t>mins</a:t>
            </a:r>
            <a:r>
              <a:rPr lang="de-CH" dirty="0"/>
              <a:t>, 1h, 5h and 20h</a:t>
            </a:r>
          </a:p>
          <a:p>
            <a:endParaRPr lang="de-CH" dirty="0"/>
          </a:p>
          <a:p>
            <a:r>
              <a:rPr lang="de-CH" u="sng" dirty="0" err="1"/>
              <a:t>Temperature</a:t>
            </a:r>
            <a:r>
              <a:rPr lang="de-CH" u="sng" dirty="0"/>
              <a:t> </a:t>
            </a:r>
            <a:r>
              <a:rPr lang="de-CH" u="sng" dirty="0" err="1"/>
              <a:t>tested</a:t>
            </a:r>
            <a:r>
              <a:rPr lang="de-CH" u="sng" dirty="0"/>
              <a:t> </a:t>
            </a:r>
            <a:r>
              <a:rPr lang="de-CH" dirty="0"/>
              <a:t>: 600 °C, 500 °C, 400 °C, 300 °C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F5A6F7-3931-2452-0FAE-022B25126FD0}"/>
              </a:ext>
            </a:extLst>
          </p:cNvPr>
          <p:cNvSpPr txBox="1"/>
          <p:nvPr/>
        </p:nvSpPr>
        <p:spPr>
          <a:xfrm>
            <a:off x="7321594" y="1677635"/>
            <a:ext cx="44894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CIDFont+F3"/>
              </a:rPr>
              <a:t>Between each transpiration</a:t>
            </a:r>
          </a:p>
          <a:p>
            <a:pPr algn="l"/>
            <a:endParaRPr lang="en-US" dirty="0">
              <a:latin typeface="CIDFont+F3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IDFont+F3"/>
              </a:rPr>
              <a:t>Initial LBE activity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latin typeface="CIDFont+F3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IDFont+F3"/>
              </a:rPr>
              <a:t>Remaining LBE activity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latin typeface="CIDFont+F3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IDFont+F3"/>
              </a:rPr>
              <a:t>Evaporated activity and its distribution in washing fraction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latin typeface="CIDFont+F3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IDFont+F3"/>
              </a:rPr>
              <a:t>Po vapor pressure </a:t>
            </a:r>
            <a:r>
              <a:rPr lang="en-US" dirty="0">
                <a:latin typeface="CIDFont+F3"/>
                <a:sym typeface="Wingdings" panose="05000000000000000000" pitchFamily="2" charset="2"/>
              </a:rPr>
              <a:t> Henry constant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FEC8E86-81AA-F5F0-56DF-96BC041EAF21}"/>
                  </a:ext>
                </a:extLst>
              </p:cNvPr>
              <p:cNvSpPr txBox="1"/>
              <p:nvPr/>
            </p:nvSpPr>
            <p:spPr>
              <a:xfrm>
                <a:off x="7620000" y="4883537"/>
                <a:ext cx="2439988" cy="7370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0" i="1" noProof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CH" sz="2400" b="0" i="1" noProof="0" smtClean="0">
                            <a:latin typeface="Cambria Math" panose="02040503050406030204" pitchFamily="18" charset="0"/>
                          </a:rPr>
                          <m:t>𝑃𝑜</m:t>
                        </m:r>
                      </m:sub>
                    </m:sSub>
                    <m:r>
                      <a:rPr lang="de-CH" sz="2400" b="0" i="1" noProof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CH" sz="24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b="0" i="1" noProof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l-GR" sz="24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noProof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de-CH" sz="2400" b="0" i="1" noProof="0" smtClean="0">
                                <a:latin typeface="Cambria Math" panose="02040503050406030204" pitchFamily="18" charset="0"/>
                              </a:rPr>
                              <m:t>𝑃𝑜</m:t>
                            </m:r>
                            <m:r>
                              <a:rPr lang="de-CH" sz="2400" b="0" i="1" noProof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de-CH" sz="2400" b="0" i="1" noProof="0" smtClean="0">
                                <a:latin typeface="Cambria Math" panose="02040503050406030204" pitchFamily="18" charset="0"/>
                              </a:rPr>
                              <m:t>𝑙𝑏𝑒</m:t>
                            </m:r>
                            <m:r>
                              <a:rPr lang="de-CH" sz="2400" b="0" i="1" noProof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sz="2400" b="0" i="1" noProof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de-CH" sz="2400" b="0" i="1" noProof="0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f>
                      <m:fPr>
                        <m:ctrlPr>
                          <a:rPr lang="de-CH" sz="24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noProof="0" smtClean="0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f>
                          <m:fPr>
                            <m:type m:val="noBar"/>
                            <m:ctrlPr>
                              <a:rPr lang="de-CH" sz="2400" b="0" i="1" noProof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sz="2400" b="0" i="1" noProof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</m:num>
                          <m:den>
                            <m:r>
                              <a:rPr lang="de-CH" sz="2400" b="0" i="1" noProof="0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den>
                        </m:f>
                      </m:den>
                    </m:f>
                  </m:oMath>
                </a14:m>
                <a:r>
                  <a:rPr lang="en-GB" sz="2400" noProof="0" dirty="0"/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FEC8E86-81AA-F5F0-56DF-96BC041EAF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4883537"/>
                <a:ext cx="2439988" cy="7370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71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Thank you for your attention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Question ?</a:t>
            </a:r>
          </a:p>
        </p:txBody>
      </p:sp>
    </p:spTree>
    <p:extLst>
      <p:ext uri="{BB962C8B-B14F-4D97-AF65-F5344CB8AC3E}">
        <p14:creationId xmlns:p14="http://schemas.microsoft.com/office/powerpoint/2010/main" val="307149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9A3CE-306A-42CC-1562-A011B5559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Background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C43A24-4F8F-81AD-407E-7E6C4239F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B9A96-CEC0-4CEB-8D2F-268D40580C54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E83B04-CF27-0BF9-2BA7-1F349904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Nuclear Engineering and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2CC2F2-7973-754E-AC4C-DCBA4FA90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pic>
        <p:nvPicPr>
          <p:cNvPr id="13" name="Content Placeholder 12" descr="A diagram of several different types of nuclear energy&#10;&#10;Description automatically generated">
            <a:extLst>
              <a:ext uri="{FF2B5EF4-FFF2-40B4-BE49-F238E27FC236}">
                <a16:creationId xmlns:a16="http://schemas.microsoft.com/office/drawing/2014/main" id="{0277E048-3282-80EA-D41C-E968ECECC9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1600200"/>
            <a:ext cx="6248400" cy="3886871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EDF2AF-C250-BE81-DF16-507BD2D8024A}"/>
              </a:ext>
            </a:extLst>
          </p:cNvPr>
          <p:cNvSpPr txBox="1"/>
          <p:nvPr/>
        </p:nvSpPr>
        <p:spPr>
          <a:xfrm>
            <a:off x="7620000" y="1676400"/>
            <a:ext cx="387667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Switzerland</a:t>
            </a:r>
            <a:r>
              <a:rPr lang="de-CH" sz="2000" dirty="0"/>
              <a:t>: Generation II PWR (</a:t>
            </a:r>
            <a:r>
              <a:rPr lang="de-CH" sz="2000" dirty="0" err="1"/>
              <a:t>Pressured</a:t>
            </a:r>
            <a:r>
              <a:rPr lang="de-CH" sz="2000" dirty="0"/>
              <a:t> </a:t>
            </a:r>
            <a:r>
              <a:rPr lang="de-CH" sz="2000" dirty="0" err="1"/>
              <a:t>Water</a:t>
            </a:r>
            <a:r>
              <a:rPr lang="de-CH" sz="2000" dirty="0"/>
              <a:t> </a:t>
            </a:r>
            <a:r>
              <a:rPr lang="de-CH" sz="2000" dirty="0" err="1"/>
              <a:t>Reactor’s</a:t>
            </a:r>
            <a:r>
              <a:rPr lang="de-CH" sz="2000" dirty="0"/>
              <a:t>)</a:t>
            </a:r>
          </a:p>
          <a:p>
            <a:pPr algn="l"/>
            <a:endParaRPr lang="de-CH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9E4927-F7F7-B781-DB7A-E9899EF6E80A}"/>
              </a:ext>
            </a:extLst>
          </p:cNvPr>
          <p:cNvSpPr txBox="1"/>
          <p:nvPr/>
        </p:nvSpPr>
        <p:spPr>
          <a:xfrm>
            <a:off x="7624011" y="2648379"/>
            <a:ext cx="387667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Generation III+ in Europe: EPR (European </a:t>
            </a:r>
            <a:r>
              <a:rPr lang="de-CH" sz="2000" dirty="0" err="1"/>
              <a:t>Pressured</a:t>
            </a:r>
            <a:r>
              <a:rPr lang="de-CH" sz="2000" dirty="0"/>
              <a:t> </a:t>
            </a:r>
            <a:r>
              <a:rPr lang="de-CH" sz="2000" dirty="0" err="1"/>
              <a:t>Reactor</a:t>
            </a:r>
            <a:r>
              <a:rPr lang="de-CH" sz="2000" dirty="0"/>
              <a:t>)</a:t>
            </a:r>
          </a:p>
          <a:p>
            <a:pPr algn="l"/>
            <a:endParaRPr lang="de-CH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91C264-1FB0-C76B-A83F-2415607E4D7C}"/>
              </a:ext>
            </a:extLst>
          </p:cNvPr>
          <p:cNvSpPr txBox="1"/>
          <p:nvPr/>
        </p:nvSpPr>
        <p:spPr>
          <a:xfrm>
            <a:off x="7620000" y="3640411"/>
            <a:ext cx="3876674" cy="2092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Generation IV: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CH" sz="1600" dirty="0"/>
              <a:t>GFR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CH" sz="1600" dirty="0"/>
              <a:t>MSR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CH" sz="1600" dirty="0"/>
              <a:t>SFR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CH" sz="1600" dirty="0"/>
              <a:t>SCWR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CH" sz="1600" dirty="0"/>
              <a:t>VHTR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CH" sz="1600" b="1" dirty="0"/>
              <a:t>LFR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CH" sz="20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26DBEE5-FB6D-3E56-4408-5DEFC54AC5E4}"/>
              </a:ext>
            </a:extLst>
          </p:cNvPr>
          <p:cNvSpPr/>
          <p:nvPr/>
        </p:nvSpPr>
        <p:spPr>
          <a:xfrm>
            <a:off x="2133600" y="4038600"/>
            <a:ext cx="762000" cy="228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790DAC-44FE-A7DB-56EA-F94FCCBB0B72}"/>
              </a:ext>
            </a:extLst>
          </p:cNvPr>
          <p:cNvSpPr/>
          <p:nvPr/>
        </p:nvSpPr>
        <p:spPr>
          <a:xfrm>
            <a:off x="4538662" y="4267200"/>
            <a:ext cx="762000" cy="228600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286706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F7193-0009-DB01-0B45-9E236E75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PWR </a:t>
            </a:r>
            <a:r>
              <a:rPr lang="de-CH" dirty="0" err="1"/>
              <a:t>operation</a:t>
            </a:r>
            <a:endParaRPr lang="en-US" dirty="0"/>
          </a:p>
        </p:txBody>
      </p:sp>
      <p:pic>
        <p:nvPicPr>
          <p:cNvPr id="9" name="Content Placeholder 8" descr="Diagram of a diagram of a turbine&#10;&#10;Description automatically generated">
            <a:extLst>
              <a:ext uri="{FF2B5EF4-FFF2-40B4-BE49-F238E27FC236}">
                <a16:creationId xmlns:a16="http://schemas.microsoft.com/office/drawing/2014/main" id="{358DA73D-0B15-ED60-110B-09D2D7C777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6807362" cy="32766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B3437-7BFC-05CE-E6FD-7CB9378D9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0419B-3CB8-4833-93C7-EC43FCA6C274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7148D-CF84-5048-B12D-8ACA1788F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E3171-2798-F8E2-9289-AA6ED027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110F7F-AF0E-0637-85BD-1AA163D60F1C}"/>
              </a:ext>
            </a:extLst>
          </p:cNvPr>
          <p:cNvSpPr txBox="1"/>
          <p:nvPr/>
        </p:nvSpPr>
        <p:spPr>
          <a:xfrm>
            <a:off x="7666037" y="1929705"/>
            <a:ext cx="4419600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Fission reaction releases energy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Pressured water act as coolant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Thermal transfer between the primary and secondary water circuit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Water in the secondary circuit evaporates and spins the turbine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Induction phenomenon creates electricity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F24D7D-F3DC-A6B1-7656-D7C6D5EB7D19}"/>
              </a:ext>
            </a:extLst>
          </p:cNvPr>
          <p:cNvSpPr txBox="1"/>
          <p:nvPr/>
        </p:nvSpPr>
        <p:spPr>
          <a:xfrm>
            <a:off x="3007600" y="5220580"/>
            <a:ext cx="44196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dirty="0">
                <a:solidFill>
                  <a:srgbClr val="FF0000"/>
                </a:solidFill>
              </a:rPr>
              <a:t>SO WHY THE GEN IV?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721" y="840499"/>
            <a:ext cx="10098086" cy="432048"/>
          </a:xfrm>
        </p:spPr>
        <p:txBody>
          <a:bodyPr/>
          <a:lstStyle/>
          <a:p>
            <a:pPr algn="ctr"/>
            <a:r>
              <a:rPr lang="en-GB" noProof="0" dirty="0"/>
              <a:t>Multi-purpose Hybrid Research Reactor for High-tech Application (MYRRHA) standing out as first of a kind demonstrator for </a:t>
            </a:r>
            <a:r>
              <a:rPr lang="en-GB" b="1" noProof="0" dirty="0"/>
              <a:t>transmutation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A8021-B03E-4A08-AF6A-0A3BE8E42CD3}" type="datetime1">
              <a:rPr lang="de-CH" smtClean="0"/>
              <a:t>07.08.2024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Nuclear Engineering and Sciences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MYRRHA project</a:t>
            </a:r>
          </a:p>
        </p:txBody>
      </p:sp>
      <p:pic>
        <p:nvPicPr>
          <p:cNvPr id="17" name="Picture 16" descr="Diagram of a diagram of a gas turbine&#10;&#10;Description automatically generated">
            <a:extLst>
              <a:ext uri="{FF2B5EF4-FFF2-40B4-BE49-F238E27FC236}">
                <a16:creationId xmlns:a16="http://schemas.microsoft.com/office/drawing/2014/main" id="{C5DD69C7-3D34-1D88-FB80-C022FEB489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365" y="1909493"/>
            <a:ext cx="3893015" cy="3242278"/>
          </a:xfrm>
          <a:prstGeom prst="rect">
            <a:avLst/>
          </a:prstGeom>
        </p:spPr>
      </p:pic>
      <p:pic>
        <p:nvPicPr>
          <p:cNvPr id="9" name="Picture 8" descr="Diagram of a diagram of a nuclear reaction&#10;&#10;Description automatically generated">
            <a:extLst>
              <a:ext uri="{FF2B5EF4-FFF2-40B4-BE49-F238E27FC236}">
                <a16:creationId xmlns:a16="http://schemas.microsoft.com/office/drawing/2014/main" id="{2B486828-1379-F620-F93A-FE530EF51C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899184"/>
            <a:ext cx="3353524" cy="2447359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A09C1CA-83B3-463B-6D6D-A29451E51C10}"/>
              </a:ext>
            </a:extLst>
          </p:cNvPr>
          <p:cNvSpPr/>
          <p:nvPr/>
        </p:nvSpPr>
        <p:spPr>
          <a:xfrm>
            <a:off x="5296262" y="1535294"/>
            <a:ext cx="4038600" cy="3429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Arrow: Curved Up 13">
            <a:extLst>
              <a:ext uri="{FF2B5EF4-FFF2-40B4-BE49-F238E27FC236}">
                <a16:creationId xmlns:a16="http://schemas.microsoft.com/office/drawing/2014/main" id="{B44FB728-C15D-87A3-ED9E-2A6D947FD56E}"/>
              </a:ext>
            </a:extLst>
          </p:cNvPr>
          <p:cNvSpPr/>
          <p:nvPr/>
        </p:nvSpPr>
        <p:spPr>
          <a:xfrm>
            <a:off x="3048000" y="4710433"/>
            <a:ext cx="3353524" cy="956741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BB4478-BCD7-53E3-066E-0CC7F1327E19}"/>
              </a:ext>
            </a:extLst>
          </p:cNvPr>
          <p:cNvSpPr txBox="1"/>
          <p:nvPr/>
        </p:nvSpPr>
        <p:spPr>
          <a:xfrm>
            <a:off x="9581355" y="3832829"/>
            <a:ext cx="22098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dirty="0"/>
              <a:t>1. Neutron </a:t>
            </a:r>
            <a:r>
              <a:rPr lang="de-CH" sz="1600" dirty="0" err="1"/>
              <a:t>produced</a:t>
            </a:r>
            <a:r>
              <a:rPr lang="de-CH" sz="1600" dirty="0"/>
              <a:t> </a:t>
            </a:r>
            <a:r>
              <a:rPr lang="de-CH" sz="1600" dirty="0" err="1"/>
              <a:t>feed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fission</a:t>
            </a:r>
            <a:r>
              <a:rPr lang="de-CH" sz="1600" dirty="0"/>
              <a:t> </a:t>
            </a:r>
            <a:r>
              <a:rPr lang="de-CH" sz="1600" dirty="0" err="1"/>
              <a:t>reaction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DF6120-4984-20DB-46C2-52B727A35BBD}"/>
              </a:ext>
            </a:extLst>
          </p:cNvPr>
          <p:cNvSpPr txBox="1"/>
          <p:nvPr/>
        </p:nvSpPr>
        <p:spPr>
          <a:xfrm>
            <a:off x="8839200" y="4881026"/>
            <a:ext cx="25043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dirty="0"/>
              <a:t>2. Transmutation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253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1A1CE-47C9-D35B-E52B-B666CBB04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Transmutation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5B74F-B274-C659-9EDE-D47D3726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0E49-8DD9-4602-A207-819902FE3512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AA27C-F3B5-43F6-7867-0C056A8B2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A9F67-6C80-5EC2-C61D-2D1747045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8" name="Picture 7" descr="A graph showing the effect of transmutation&#10;&#10;Description automatically generated">
            <a:extLst>
              <a:ext uri="{FF2B5EF4-FFF2-40B4-BE49-F238E27FC236}">
                <a16:creationId xmlns:a16="http://schemas.microsoft.com/office/drawing/2014/main" id="{D7913EE8-6455-E6F9-AA3D-E2A40C6650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258" y="1728049"/>
            <a:ext cx="5285181" cy="381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51DED0-9D28-2549-E8C4-E372C3C96687}"/>
              </a:ext>
            </a:extLst>
          </p:cNvPr>
          <p:cNvSpPr txBox="1"/>
          <p:nvPr/>
        </p:nvSpPr>
        <p:spPr>
          <a:xfrm>
            <a:off x="6888584" y="2967335"/>
            <a:ext cx="452318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rgbClr val="FF0000"/>
                </a:solidFill>
              </a:rPr>
              <a:t>Much </a:t>
            </a:r>
            <a:r>
              <a:rPr lang="de-CH" sz="2000" b="1" dirty="0" err="1">
                <a:solidFill>
                  <a:srgbClr val="FF0000"/>
                </a:solidFill>
              </a:rPr>
              <a:t>shorter</a:t>
            </a:r>
            <a:r>
              <a:rPr lang="de-CH" sz="2000" b="1" dirty="0">
                <a:solidFill>
                  <a:srgbClr val="FF0000"/>
                </a:solidFill>
              </a:rPr>
              <a:t> half </a:t>
            </a:r>
            <a:r>
              <a:rPr lang="de-CH" sz="2000" b="1" dirty="0" err="1">
                <a:solidFill>
                  <a:srgbClr val="FF0000"/>
                </a:solidFill>
              </a:rPr>
              <a:t>life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radionuclides</a:t>
            </a:r>
            <a:endParaRPr lang="de-CH" sz="2000" b="1" dirty="0">
              <a:solidFill>
                <a:srgbClr val="FF0000"/>
              </a:solidFill>
            </a:endParaRPr>
          </a:p>
          <a:p>
            <a:pPr algn="l"/>
            <a:endParaRPr lang="de-CH" sz="2000" dirty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9876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CFA2A-D357-C420-3746-012F1849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Main </a:t>
            </a:r>
            <a:r>
              <a:rPr lang="de-CH" dirty="0" err="1"/>
              <a:t>benefits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MYRRHA 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AA3A1B-58A0-2FFD-1B8B-F84A63AF1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B9A96-CEC0-4CEB-8D2F-268D40580C54}" type="datetime1">
              <a:rPr lang="de-CH" noProof="0" smtClean="0"/>
              <a:t>07.08.2024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6FAE1F-7679-51F9-B5FD-15613C936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Nuclear Engineering and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38197F-13B2-27FB-52C0-BECF975F3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7D68114-6E17-749B-34BC-65D5FAD5A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4645893"/>
            <a:ext cx="10801350" cy="990600"/>
          </a:xfrm>
        </p:spPr>
        <p:txBody>
          <a:bodyPr/>
          <a:lstStyle/>
          <a:p>
            <a:r>
              <a:rPr lang="en-US" dirty="0"/>
              <a:t>3. Nuclear fuel used</a:t>
            </a:r>
          </a:p>
          <a:p>
            <a:r>
              <a:rPr lang="en-US" dirty="0"/>
              <a:t>	Possibility to use fast neutrons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baseline="30000" dirty="0">
                <a:sym typeface="Wingdings" panose="05000000000000000000" pitchFamily="2" charset="2"/>
              </a:rPr>
              <a:t>238</a:t>
            </a:r>
            <a:r>
              <a:rPr lang="en-US" dirty="0">
                <a:sym typeface="Wingdings" panose="05000000000000000000" pitchFamily="2" charset="2"/>
              </a:rPr>
              <a:t>U instead of </a:t>
            </a:r>
            <a:r>
              <a:rPr lang="en-US" baseline="30000" dirty="0">
                <a:sym typeface="Wingdings" panose="05000000000000000000" pitchFamily="2" charset="2"/>
              </a:rPr>
              <a:t>235</a:t>
            </a:r>
            <a:r>
              <a:rPr lang="en-US" dirty="0">
                <a:sym typeface="Wingdings" panose="05000000000000000000" pitchFamily="2" charset="2"/>
              </a:rPr>
              <a:t>U (only 0.7% of the total Uranium on </a:t>
            </a:r>
          </a:p>
          <a:p>
            <a:r>
              <a:rPr lang="en-US" dirty="0">
                <a:sym typeface="Wingdings" panose="05000000000000000000" pitchFamily="2" charset="2"/>
              </a:rPr>
              <a:t>	Earth is </a:t>
            </a:r>
            <a:r>
              <a:rPr lang="en-US" baseline="30000" dirty="0">
                <a:sym typeface="Wingdings" panose="05000000000000000000" pitchFamily="2" charset="2"/>
              </a:rPr>
              <a:t>235</a:t>
            </a:r>
            <a:r>
              <a:rPr lang="en-US" dirty="0">
                <a:sym typeface="Wingdings" panose="05000000000000000000" pitchFamily="2" charset="2"/>
              </a:rPr>
              <a:t>U isotope </a:t>
            </a:r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E08A3741-D15D-B725-08A5-5E969781A46C}"/>
              </a:ext>
            </a:extLst>
          </p:cNvPr>
          <p:cNvSpPr txBox="1">
            <a:spLocks/>
          </p:cNvSpPr>
          <p:nvPr/>
        </p:nvSpPr>
        <p:spPr>
          <a:xfrm>
            <a:off x="695324" y="3003706"/>
            <a:ext cx="10963276" cy="990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2. Long lived radionuclides handling</a:t>
            </a:r>
          </a:p>
          <a:p>
            <a:r>
              <a:rPr lang="en-US" dirty="0"/>
              <a:t>	Transmutation makes it possible to have a better visibility on active waste behavior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B32B8EFA-41A4-BF39-91A4-26C9091ED0DD}"/>
              </a:ext>
            </a:extLst>
          </p:cNvPr>
          <p:cNvSpPr txBox="1">
            <a:spLocks/>
          </p:cNvSpPr>
          <p:nvPr/>
        </p:nvSpPr>
        <p:spPr>
          <a:xfrm>
            <a:off x="695324" y="1361520"/>
            <a:ext cx="7762875" cy="990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1. Safety issues in case of nuclear accident</a:t>
            </a:r>
          </a:p>
          <a:p>
            <a:r>
              <a:rPr lang="en-US" dirty="0"/>
              <a:t>	By stopping the proton beam, we stop the fission reaction</a:t>
            </a:r>
          </a:p>
          <a:p>
            <a:r>
              <a:rPr lang="en-US" dirty="0"/>
              <a:t>	Extremely hard to evaporate lead and bismuth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204EA0-C958-B0E8-4BA5-95DFBDFC8899}"/>
              </a:ext>
            </a:extLst>
          </p:cNvPr>
          <p:cNvSpPr txBox="1"/>
          <p:nvPr/>
        </p:nvSpPr>
        <p:spPr>
          <a:xfrm>
            <a:off x="4876800" y="5909272"/>
            <a:ext cx="56551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400" dirty="0">
                <a:solidFill>
                  <a:srgbClr val="FF0000"/>
                </a:solidFill>
              </a:rPr>
              <a:t>WHY AM I EVEN EMPLOYED HERE THEN 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5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4371468"/>
            <a:ext cx="4591844" cy="1588259"/>
          </a:xfrm>
        </p:spPr>
        <p:txBody>
          <a:bodyPr/>
          <a:lstStyle/>
          <a:p>
            <a:r>
              <a:rPr lang="en-GB" noProof="0" dirty="0">
                <a:solidFill>
                  <a:srgbClr val="FF0000"/>
                </a:solidFill>
              </a:rPr>
              <a:t>POLONIUM IS A VOLATILE COMPONENT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noProof="0" dirty="0">
                <a:solidFill>
                  <a:srgbClr val="FF0000"/>
                </a:solidFill>
                <a:sym typeface="Wingdings" panose="05000000000000000000" pitchFamily="2" charset="2"/>
              </a:rPr>
              <a:t> In case of nuclear accident: </a:t>
            </a:r>
            <a:endParaRPr lang="en-GB" noProof="0" dirty="0">
              <a:solidFill>
                <a:srgbClr val="FF000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C1F7A-C515-4BD5-A5A5-3C6440743822}" type="datetime1">
              <a:rPr lang="de-CH" smtClean="0"/>
              <a:t>07.08.2024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Nuclear Engineering and Sciences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main disadvantage of MYRRHA</a:t>
            </a:r>
            <a:endParaRPr lang="en-GB" noProof="0" dirty="0"/>
          </a:p>
        </p:txBody>
      </p:sp>
      <p:pic>
        <p:nvPicPr>
          <p:cNvPr id="8" name="Picture 7" descr="A math equation with numbers and a line&#10;&#10;Description automatically generated">
            <a:extLst>
              <a:ext uri="{FF2B5EF4-FFF2-40B4-BE49-F238E27FC236}">
                <a16:creationId xmlns:a16="http://schemas.microsoft.com/office/drawing/2014/main" id="{F1D711A0-BD33-9ECC-F4B0-484B7B62F3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05" y="1874526"/>
            <a:ext cx="6167166" cy="10371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1A612A-7F1A-227B-1CD9-F2B372D63E10}"/>
              </a:ext>
            </a:extLst>
          </p:cNvPr>
          <p:cNvSpPr txBox="1"/>
          <p:nvPr/>
        </p:nvSpPr>
        <p:spPr>
          <a:xfrm>
            <a:off x="395416" y="2850662"/>
            <a:ext cx="25146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u="sng" dirty="0"/>
              <a:t>Neutron </a:t>
            </a:r>
            <a:r>
              <a:rPr lang="de-CH" sz="2000" u="sng" dirty="0" err="1"/>
              <a:t>capture</a:t>
            </a:r>
            <a:r>
              <a:rPr lang="de-CH" sz="2000" u="sng" dirty="0"/>
              <a:t> </a:t>
            </a:r>
            <a:r>
              <a:rPr lang="de-CH" sz="2000" u="sng" dirty="0" err="1"/>
              <a:t>of</a:t>
            </a:r>
            <a:r>
              <a:rPr lang="de-CH" sz="2000" u="sng" dirty="0"/>
              <a:t> Bi</a:t>
            </a:r>
            <a:endParaRPr lang="en-US" sz="2000" u="sng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BC9F194-7B69-2DF2-117D-829639D5076F}"/>
              </a:ext>
            </a:extLst>
          </p:cNvPr>
          <p:cNvSpPr/>
          <p:nvPr/>
        </p:nvSpPr>
        <p:spPr>
          <a:xfrm>
            <a:off x="4343400" y="1826841"/>
            <a:ext cx="3048000" cy="1037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11" name="Picture 10" descr="Diagram of a diagram of a gas turbine&#10;&#10;Description automatically generated">
            <a:extLst>
              <a:ext uri="{FF2B5EF4-FFF2-40B4-BE49-F238E27FC236}">
                <a16:creationId xmlns:a16="http://schemas.microsoft.com/office/drawing/2014/main" id="{8D3258FE-D473-2C7A-6166-44B817320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3239403"/>
            <a:ext cx="3337832" cy="2779897"/>
          </a:xfrm>
          <a:prstGeom prst="rect">
            <a:avLst/>
          </a:prstGeom>
        </p:spPr>
      </p:pic>
      <p:pic>
        <p:nvPicPr>
          <p:cNvPr id="1026" name="Picture 2" descr="Index of /wp-content/uploads/2012/11">
            <a:extLst>
              <a:ext uri="{FF2B5EF4-FFF2-40B4-BE49-F238E27FC236}">
                <a16:creationId xmlns:a16="http://schemas.microsoft.com/office/drawing/2014/main" id="{00483EC2-5B2A-AFF6-22F8-252AC1BE9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8407">
            <a:off x="8686525" y="3605953"/>
            <a:ext cx="798512" cy="7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5C6164AB-60DE-CBF0-48BD-54467319AEBE}"/>
              </a:ext>
            </a:extLst>
          </p:cNvPr>
          <p:cNvSpPr/>
          <p:nvPr/>
        </p:nvSpPr>
        <p:spPr>
          <a:xfrm>
            <a:off x="9400655" y="3280446"/>
            <a:ext cx="475182" cy="4991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0" dirty="0"/>
              <a:t>Po</a:t>
            </a:r>
            <a:endParaRPr lang="en-US" sz="1050" dirty="0" err="1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FA1F008-C4AC-46E3-6488-6528A9F2E86E}"/>
              </a:ext>
            </a:extLst>
          </p:cNvPr>
          <p:cNvSpPr/>
          <p:nvPr/>
        </p:nvSpPr>
        <p:spPr>
          <a:xfrm>
            <a:off x="9007951" y="2754969"/>
            <a:ext cx="475182" cy="4991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0" dirty="0"/>
              <a:t>Po</a:t>
            </a:r>
            <a:endParaRPr lang="en-US" sz="1050" dirty="0" err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679ECB7-4786-4A08-6A77-6A3174A1FAB4}"/>
              </a:ext>
            </a:extLst>
          </p:cNvPr>
          <p:cNvSpPr/>
          <p:nvPr/>
        </p:nvSpPr>
        <p:spPr>
          <a:xfrm>
            <a:off x="9680653" y="2667926"/>
            <a:ext cx="475182" cy="4991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0" dirty="0"/>
              <a:t>Po</a:t>
            </a:r>
            <a:endParaRPr lang="en-US" sz="1050" dirty="0" err="1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6C662A6-50C3-AC65-D4AF-E6526D929B62}"/>
              </a:ext>
            </a:extLst>
          </p:cNvPr>
          <p:cNvSpPr/>
          <p:nvPr/>
        </p:nvSpPr>
        <p:spPr>
          <a:xfrm>
            <a:off x="9140698" y="2189689"/>
            <a:ext cx="475182" cy="4991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0" dirty="0"/>
              <a:t>Po</a:t>
            </a:r>
            <a:endParaRPr lang="en-US" sz="1050" dirty="0" err="1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5CE63B7-E851-A564-6A37-7BE8EB1E01FC}"/>
              </a:ext>
            </a:extLst>
          </p:cNvPr>
          <p:cNvSpPr/>
          <p:nvPr/>
        </p:nvSpPr>
        <p:spPr>
          <a:xfrm>
            <a:off x="9720650" y="1893925"/>
            <a:ext cx="475182" cy="4991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0" dirty="0"/>
              <a:t>Po</a:t>
            </a:r>
            <a:endParaRPr lang="en-US" sz="1050" dirty="0" err="1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AFD90FC-8CDC-3D8B-50BF-1908EDC0B2F0}"/>
              </a:ext>
            </a:extLst>
          </p:cNvPr>
          <p:cNvSpPr/>
          <p:nvPr/>
        </p:nvSpPr>
        <p:spPr>
          <a:xfrm>
            <a:off x="10300602" y="2255808"/>
            <a:ext cx="475182" cy="4991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0" dirty="0"/>
              <a:t>Po</a:t>
            </a:r>
            <a:endParaRPr lang="en-US" sz="1050" dirty="0" err="1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F059870-78D4-A5AC-F3C6-560C87E5E857}"/>
              </a:ext>
            </a:extLst>
          </p:cNvPr>
          <p:cNvSpPr/>
          <p:nvPr/>
        </p:nvSpPr>
        <p:spPr>
          <a:xfrm>
            <a:off x="10538193" y="1577260"/>
            <a:ext cx="475182" cy="4991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0" dirty="0"/>
              <a:t>Po</a:t>
            </a:r>
            <a:endParaRPr lang="en-US" sz="1050" dirty="0" err="1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5D4246-82CF-A191-7CBD-798702721467}"/>
              </a:ext>
            </a:extLst>
          </p:cNvPr>
          <p:cNvSpPr/>
          <p:nvPr/>
        </p:nvSpPr>
        <p:spPr>
          <a:xfrm>
            <a:off x="10978856" y="2043939"/>
            <a:ext cx="475182" cy="4991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0" dirty="0"/>
              <a:t>Po</a:t>
            </a:r>
            <a:endParaRPr lang="en-US" sz="1050" dirty="0" err="1"/>
          </a:p>
        </p:txBody>
      </p:sp>
      <p:pic>
        <p:nvPicPr>
          <p:cNvPr id="1028" name="Picture 4" descr="Icones Tete de mort, images Tete de mort png et ico">
            <a:extLst>
              <a:ext uri="{FF2B5EF4-FFF2-40B4-BE49-F238E27FC236}">
                <a16:creationId xmlns:a16="http://schemas.microsoft.com/office/drawing/2014/main" id="{8827D645-D1BD-18CC-77F3-17A54EBA8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904390"/>
            <a:ext cx="762001" cy="76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243" y="1088740"/>
            <a:ext cx="10098086" cy="611689"/>
          </a:xfrm>
        </p:spPr>
        <p:txBody>
          <a:bodyPr/>
          <a:lstStyle/>
          <a:p>
            <a:r>
              <a:rPr lang="en-GB" noProof="0" dirty="0"/>
              <a:t>Determine the influence of impurities in Lead-Bismuth Eutectic (LBE) samples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A8021-B03E-4A08-AF6A-0A3BE8E42CD3}" type="datetime1">
              <a:rPr lang="de-CH" smtClean="0"/>
              <a:t>07.08.2024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Nuclear Engineering and Sciences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Aim of the internship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6FE993-628E-566F-130C-D6FC7487C06A}"/>
              </a:ext>
            </a:extLst>
          </p:cNvPr>
          <p:cNvSpPr txBox="1"/>
          <p:nvPr/>
        </p:nvSpPr>
        <p:spPr>
          <a:xfrm>
            <a:off x="832007" y="2195860"/>
            <a:ext cx="194429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Pure LBE at high temperature</a:t>
            </a:r>
          </a:p>
        </p:txBody>
      </p:sp>
      <p:pic>
        <p:nvPicPr>
          <p:cNvPr id="1026" name="Picture 2" descr="Verified checkmark sign icon symbol logo green design transparent  background 23527510 PNG">
            <a:extLst>
              <a:ext uri="{FF2B5EF4-FFF2-40B4-BE49-F238E27FC236}">
                <a16:creationId xmlns:a16="http://schemas.microsoft.com/office/drawing/2014/main" id="{F5F0FD4A-453F-C366-022D-2E5AE0A8E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528" y="3097388"/>
            <a:ext cx="1253075" cy="114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1D1545-7091-2B31-429D-ADFEE9B28DE1}"/>
              </a:ext>
            </a:extLst>
          </p:cNvPr>
          <p:cNvSpPr txBox="1"/>
          <p:nvPr/>
        </p:nvSpPr>
        <p:spPr>
          <a:xfrm>
            <a:off x="3479595" y="2195860"/>
            <a:ext cx="194429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Pure LBE at low temperature</a:t>
            </a:r>
          </a:p>
        </p:txBody>
      </p:sp>
      <p:pic>
        <p:nvPicPr>
          <p:cNvPr id="11" name="Picture 2" descr="Verified checkmark sign icon symbol logo green design transparent  background 23527510 PNG">
            <a:extLst>
              <a:ext uri="{FF2B5EF4-FFF2-40B4-BE49-F238E27FC236}">
                <a16:creationId xmlns:a16="http://schemas.microsoft.com/office/drawing/2014/main" id="{52038C2D-93B3-95CA-D2AF-D23DC90A8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203" y="3050633"/>
            <a:ext cx="1253075" cy="114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038B809-0E22-2C50-73DD-5332D73E2243}"/>
              </a:ext>
            </a:extLst>
          </p:cNvPr>
          <p:cNvSpPr txBox="1"/>
          <p:nvPr/>
        </p:nvSpPr>
        <p:spPr>
          <a:xfrm>
            <a:off x="6359992" y="2195860"/>
            <a:ext cx="194429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MEGAPIE LBE at high temperature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44DF45-CBEE-A746-2524-3E04544855C6}"/>
              </a:ext>
            </a:extLst>
          </p:cNvPr>
          <p:cNvSpPr txBox="1"/>
          <p:nvPr/>
        </p:nvSpPr>
        <p:spPr>
          <a:xfrm>
            <a:off x="9007580" y="2195860"/>
            <a:ext cx="194429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MEGAPIE LBE at low temperature</a:t>
            </a:r>
          </a:p>
        </p:txBody>
      </p:sp>
      <p:pic>
        <p:nvPicPr>
          <p:cNvPr id="14" name="Picture 2" descr="Verified checkmark sign icon symbol logo green design transparent  background 23527510 PNG">
            <a:extLst>
              <a:ext uri="{FF2B5EF4-FFF2-40B4-BE49-F238E27FC236}">
                <a16:creationId xmlns:a16="http://schemas.microsoft.com/office/drawing/2014/main" id="{C4584183-0C03-5498-27DE-C404D2B25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050632"/>
            <a:ext cx="1253075" cy="114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90459E4-9E7D-88DC-5202-5D1C7EDAB0FF}"/>
              </a:ext>
            </a:extLst>
          </p:cNvPr>
          <p:cNvSpPr txBox="1"/>
          <p:nvPr/>
        </p:nvSpPr>
        <p:spPr>
          <a:xfrm>
            <a:off x="9646352" y="2739093"/>
            <a:ext cx="1253075" cy="1769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1500" dirty="0"/>
              <a:t>?</a:t>
            </a:r>
            <a:endParaRPr lang="en-US" sz="115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B4C750-6263-E6EC-69F4-0013FB8B97C1}"/>
              </a:ext>
            </a:extLst>
          </p:cNvPr>
          <p:cNvSpPr txBox="1"/>
          <p:nvPr/>
        </p:nvSpPr>
        <p:spPr>
          <a:xfrm>
            <a:off x="695325" y="4724400"/>
            <a:ext cx="104298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dirty="0"/>
              <a:t>MEGAPIE: </a:t>
            </a:r>
            <a:r>
              <a:rPr lang="de-CH" sz="2000" dirty="0" err="1"/>
              <a:t>MEGAwatt</a:t>
            </a:r>
            <a:r>
              <a:rPr lang="de-CH" sz="2000" dirty="0"/>
              <a:t> Pilot Experiment ; high </a:t>
            </a:r>
            <a:r>
              <a:rPr lang="de-CH" sz="2000" dirty="0" err="1"/>
              <a:t>intensity</a:t>
            </a:r>
            <a:r>
              <a:rPr lang="de-CH" sz="2000" dirty="0"/>
              <a:t> </a:t>
            </a:r>
            <a:r>
              <a:rPr lang="de-CH" sz="2000" dirty="0" err="1"/>
              <a:t>proton</a:t>
            </a:r>
            <a:r>
              <a:rPr lang="de-CH" sz="2000" dirty="0"/>
              <a:t> beam </a:t>
            </a:r>
            <a:r>
              <a:rPr lang="de-CH" sz="2000" dirty="0" err="1"/>
              <a:t>used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irradiate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LBE 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17643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A8021-B03E-4A08-AF6A-0A3BE8E42CD3}" type="datetime1">
              <a:rPr lang="de-CH" smtClean="0"/>
              <a:t>07.08.2024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Nuclear Engineering and Sciences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Aim of this internship</a:t>
            </a:r>
          </a:p>
        </p:txBody>
      </p:sp>
      <p:pic>
        <p:nvPicPr>
          <p:cNvPr id="19" name="Picture 18" descr="A graph with numbers and dots&#10;&#10;Description automatically generated">
            <a:extLst>
              <a:ext uri="{FF2B5EF4-FFF2-40B4-BE49-F238E27FC236}">
                <a16:creationId xmlns:a16="http://schemas.microsoft.com/office/drawing/2014/main" id="{7074303F-882A-3B4E-865B-563E644C63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66" y="1860595"/>
            <a:ext cx="6248400" cy="385228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A884A07-1640-4FF2-A0ED-FA5F1D149CC7}"/>
              </a:ext>
            </a:extLst>
          </p:cNvPr>
          <p:cNvCxnSpPr/>
          <p:nvPr/>
        </p:nvCxnSpPr>
        <p:spPr>
          <a:xfrm>
            <a:off x="5791200" y="2514600"/>
            <a:ext cx="0" cy="297180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D1CFE2C-1E5F-FF39-C9F7-3FDF09BE05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994045"/>
              </p:ext>
            </p:extLst>
          </p:nvPr>
        </p:nvGraphicFramePr>
        <p:xfrm>
          <a:off x="6934200" y="1913383"/>
          <a:ext cx="4311874" cy="3799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6911824" imgH="6092598" progId="Origin95.Graph">
                  <p:embed/>
                </p:oleObj>
              </mc:Choice>
              <mc:Fallback>
                <p:oleObj name="Graph" r:id="rId3" imgW="6911824" imgH="6092598" progId="Origin95.Graph">
                  <p:embed/>
                  <p:pic>
                    <p:nvPicPr>
                      <p:cNvPr id="57" name="Object 56">
                        <a:extLst>
                          <a:ext uri="{FF2B5EF4-FFF2-40B4-BE49-F238E27FC236}">
                            <a16:creationId xmlns:a16="http://schemas.microsoft.com/office/drawing/2014/main" id="{D5E8B4AE-CF99-4DB5-B5C1-2C9508B1ED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34200" y="1913383"/>
                        <a:ext cx="4311874" cy="3799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4751775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JS_highlights_July.potx" id="{AEAE0A11-A65D-46AD-95AB-2929CEF627E5}" vid="{8582182E-F4BC-4373-BE77-8815848CBB2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JJS_highlights_July</Template>
  <TotalTime>0</TotalTime>
  <Words>524</Words>
  <Application>Microsoft Office PowerPoint</Application>
  <PresentationFormat>Widescreen</PresentationFormat>
  <Paragraphs>130</Paragraphs>
  <Slides>11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Arial</vt:lpstr>
      <vt:lpstr>Cambria Math</vt:lpstr>
      <vt:lpstr>CIDFont+F3</vt:lpstr>
      <vt:lpstr>Benutzerdefiniertes Design</vt:lpstr>
      <vt:lpstr>Graph</vt:lpstr>
      <vt:lpstr>Summer talk </vt:lpstr>
      <vt:lpstr>Background</vt:lpstr>
      <vt:lpstr>PWR operation</vt:lpstr>
      <vt:lpstr>MYRRHA project</vt:lpstr>
      <vt:lpstr>Transmutation</vt:lpstr>
      <vt:lpstr>Main benefits of MYRRHA </vt:lpstr>
      <vt:lpstr>THE main disadvantage of MYRRHA</vt:lpstr>
      <vt:lpstr>Aim of the internship</vt:lpstr>
      <vt:lpstr>Aim of this internship</vt:lpstr>
      <vt:lpstr>Method</vt:lpstr>
      <vt:lpstr>Thank you for your attention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Highlight</dc:title>
  <dc:creator>Soppo Jocelyn Junior</dc:creator>
  <dc:description>erstellt durch Vorlagenbauer.ch</dc:description>
  <cp:lastModifiedBy>Soppo Jocelyn Junior</cp:lastModifiedBy>
  <cp:revision>6</cp:revision>
  <dcterms:created xsi:type="dcterms:W3CDTF">2024-07-01T14:48:31Z</dcterms:created>
  <dcterms:modified xsi:type="dcterms:W3CDTF">2024-08-07T11:56:23Z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