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308" r:id="rId3"/>
    <p:sldId id="447" r:id="rId4"/>
    <p:sldId id="375" r:id="rId5"/>
    <p:sldId id="425" r:id="rId6"/>
    <p:sldId id="431" r:id="rId7"/>
    <p:sldId id="449" r:id="rId8"/>
    <p:sldId id="396" r:id="rId9"/>
    <p:sldId id="427" r:id="rId10"/>
    <p:sldId id="428" r:id="rId11"/>
    <p:sldId id="438" r:id="rId12"/>
    <p:sldId id="432" r:id="rId13"/>
    <p:sldId id="433" r:id="rId14"/>
    <p:sldId id="440" r:id="rId15"/>
    <p:sldId id="441" r:id="rId16"/>
    <p:sldId id="451" r:id="rId17"/>
    <p:sldId id="444" r:id="rId18"/>
    <p:sldId id="445" r:id="rId19"/>
    <p:sldId id="338" r:id="rId20"/>
    <p:sldId id="439" r:id="rId21"/>
    <p:sldId id="436" r:id="rId22"/>
    <p:sldId id="442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2"/>
    <a:srgbClr val="FF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019" autoAdjust="0"/>
  </p:normalViewPr>
  <p:slideViewPr>
    <p:cSldViewPr showGuides="1">
      <p:cViewPr varScale="1">
        <p:scale>
          <a:sx n="106" d="100"/>
          <a:sy n="106" d="100"/>
        </p:scale>
        <p:origin x="180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FA9CA-59CC-44CE-BFEA-4ABEAFE2D8D5}" type="datetimeFigureOut">
              <a:rPr lang="de-DE" smtClean="0"/>
              <a:t>11.09.2025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461A8-EED0-4171-B908-56C962A04B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8317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3953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4297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6773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2594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806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N-</a:t>
            </a:r>
            <a:r>
              <a:rPr lang="de-DE" dirty="0" err="1"/>
              <a:t>rich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896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382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Recent developments have made heavy nuclei accessible to ab initio nuclear structure calculations. To predict δhr4i, we use the valence space in-medium similarity renormalization group</a:t>
            </a:r>
          </a:p>
          <a:p>
            <a:r>
              <a:rPr lang="en-US" dirty="0"/>
              <a:t>(VS-IMSRG) together with the quasiparticle </a:t>
            </a:r>
            <a:r>
              <a:rPr lang="en-US" dirty="0" err="1"/>
              <a:t>vacua</a:t>
            </a:r>
            <a:r>
              <a:rPr lang="en-US" dirty="0"/>
              <a:t> shell model (QVSM) to solve the many-body Schrödinger equation.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3405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9994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7764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Subtitle</a:t>
            </a:r>
            <a:endParaRPr lang="de-DE" dirty="0"/>
          </a:p>
          <a:p>
            <a:r>
              <a:rPr lang="de-DE" dirty="0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61884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Date of talk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/>
              <a:t>Place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talk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>
            <a:lvl1pPr>
              <a:defRPr sz="1000"/>
            </a:lvl1pPr>
          </a:lstStyle>
          <a:p>
            <a:fld id="{51D15D83-5BC4-4FF7-8407-2D41C280221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734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Date of talk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Place of talk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15D83-5BC4-4FF7-8407-2D41C28022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wmf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9.wmf"/><Relationship Id="rId5" Type="http://schemas.openxmlformats.org/officeDocument/2006/relationships/image" Target="../media/image11.gif"/><Relationship Id="rId10" Type="http://schemas.openxmlformats.org/officeDocument/2006/relationships/oleObject" Target="../embeddings/oleObject2.bin"/><Relationship Id="rId4" Type="http://schemas.openxmlformats.org/officeDocument/2006/relationships/image" Target="../media/image10.gif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3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105109" y="4732692"/>
            <a:ext cx="7435946" cy="8925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2600" b="1" dirty="0"/>
              <a:t>Klaus </a:t>
            </a:r>
            <a:r>
              <a:rPr lang="de-DE" sz="2600" b="1" dirty="0" err="1"/>
              <a:t>Blaum</a:t>
            </a:r>
            <a:endParaRPr lang="de-DE" sz="2600" b="1" dirty="0"/>
          </a:p>
          <a:p>
            <a:pPr algn="ctr"/>
            <a:r>
              <a:rPr lang="de-DE" sz="2600" b="1" dirty="0"/>
              <a:t>Max-Planck-Institute </a:t>
            </a:r>
            <a:r>
              <a:rPr lang="de-DE" sz="2600" b="1" dirty="0" err="1"/>
              <a:t>for</a:t>
            </a:r>
            <a:r>
              <a:rPr lang="de-DE" sz="2600" b="1" dirty="0"/>
              <a:t> </a:t>
            </a:r>
            <a:r>
              <a:rPr lang="de-DE" sz="2600" b="1" dirty="0" err="1"/>
              <a:t>Nuclear</a:t>
            </a:r>
            <a:r>
              <a:rPr lang="de-DE" sz="2600" b="1" dirty="0"/>
              <a:t> </a:t>
            </a:r>
            <a:r>
              <a:rPr lang="de-DE" sz="2600" b="1" dirty="0" err="1"/>
              <a:t>Physics</a:t>
            </a:r>
            <a:r>
              <a:rPr lang="de-DE" sz="2600" b="1" dirty="0"/>
              <a:t>, Heidelberg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67982" y="5983911"/>
            <a:ext cx="2924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/>
              <a:t>PSI, Sep 11</a:t>
            </a:r>
            <a:r>
              <a:rPr lang="de-DE" sz="2800" b="1" baseline="30000" dirty="0"/>
              <a:t>th</a:t>
            </a:r>
            <a:r>
              <a:rPr lang="de-DE" sz="2800" b="1" dirty="0"/>
              <a:t>, 2025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115616" y="1988840"/>
            <a:ext cx="7422738" cy="28915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GB" sz="3000" b="1" dirty="0">
                <a:solidFill>
                  <a:srgbClr val="C00000"/>
                </a:solidFill>
              </a:rPr>
              <a:t>Basics of Penning-trap mass spectrometry</a:t>
            </a:r>
          </a:p>
          <a:p>
            <a:pPr marL="571500" indent="-5715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GB" sz="3000" b="1" dirty="0">
                <a:solidFill>
                  <a:srgbClr val="C00000"/>
                </a:solidFill>
              </a:rPr>
              <a:t>Nuclear masses for neutrino physics </a:t>
            </a:r>
          </a:p>
          <a:p>
            <a:pPr marL="571500" indent="-5715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de-DE" sz="3000" b="1" dirty="0" err="1">
                <a:solidFill>
                  <a:srgbClr val="C00000"/>
                </a:solidFill>
              </a:rPr>
              <a:t>Atomic</a:t>
            </a:r>
            <a:r>
              <a:rPr lang="de-DE" sz="3000" b="1" dirty="0">
                <a:solidFill>
                  <a:srgbClr val="C00000"/>
                </a:solidFill>
              </a:rPr>
              <a:t> </a:t>
            </a:r>
            <a:r>
              <a:rPr lang="de-DE" sz="3000" b="1" dirty="0" err="1">
                <a:solidFill>
                  <a:srgbClr val="C00000"/>
                </a:solidFill>
              </a:rPr>
              <a:t>masses</a:t>
            </a:r>
            <a:r>
              <a:rPr lang="de-DE" sz="3000" b="1" dirty="0">
                <a:solidFill>
                  <a:srgbClr val="C00000"/>
                </a:solidFill>
              </a:rPr>
              <a:t> </a:t>
            </a:r>
            <a:r>
              <a:rPr lang="de-DE" sz="3000" b="1" dirty="0" err="1">
                <a:solidFill>
                  <a:srgbClr val="C00000"/>
                </a:solidFill>
              </a:rPr>
              <a:t>for</a:t>
            </a:r>
            <a:r>
              <a:rPr lang="de-DE" sz="3000" b="1" dirty="0">
                <a:solidFill>
                  <a:srgbClr val="C00000"/>
                </a:solidFill>
              </a:rPr>
              <a:t> fundamental </a:t>
            </a:r>
            <a:r>
              <a:rPr lang="de-DE" sz="3000" b="1" dirty="0" err="1">
                <a:solidFill>
                  <a:srgbClr val="C00000"/>
                </a:solidFill>
              </a:rPr>
              <a:t>studies</a:t>
            </a:r>
            <a:br>
              <a:rPr lang="de-DE" sz="3000" b="1" dirty="0">
                <a:solidFill>
                  <a:srgbClr val="C00000"/>
                </a:solidFill>
              </a:rPr>
            </a:br>
            <a:endParaRPr lang="en-US" sz="3000" b="1" baseline="-25000" dirty="0">
              <a:solidFill>
                <a:srgbClr val="C0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27584" y="587586"/>
            <a:ext cx="7992888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/>
              <a:t>Precision Penning-Trap Mass Measurements for Fundamental Physics Studies</a:t>
            </a:r>
            <a:endParaRPr lang="de-DE" sz="3200" b="1" i="1" dirty="0"/>
          </a:p>
        </p:txBody>
      </p:sp>
      <p:pic>
        <p:nvPicPr>
          <p:cNvPr id="10" name="Picture 41" descr="MPG (gruen auf weiss, 200 Punkte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697252"/>
            <a:ext cx="1007368" cy="1007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2" descr="MPIK-Logo-Text-_gruen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697252"/>
            <a:ext cx="936505" cy="1007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6"/>
          <a:srcRect l="53309" t="23743" r="6662" b="24320"/>
          <a:stretch/>
        </p:blipFill>
        <p:spPr>
          <a:xfrm>
            <a:off x="8100392" y="5805264"/>
            <a:ext cx="959182" cy="880515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3559" y="5745360"/>
            <a:ext cx="832158" cy="95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12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Weighing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different </a:t>
            </a:r>
            <a:r>
              <a:rPr lang="de-DE" sz="3600" dirty="0" err="1">
                <a:latin typeface="Trebuchet MS" panose="020B0603020202020204" pitchFamily="34" charset="0"/>
              </a:rPr>
              <a:t>electron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config</a:t>
            </a:r>
            <a:r>
              <a:rPr lang="de-DE" sz="3600" dirty="0">
                <a:latin typeface="Trebuchet MS" panose="020B0603020202020204" pitchFamily="34" charset="0"/>
              </a:rPr>
              <a:t>.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0"/>
          <p:cNvSpPr txBox="1"/>
          <p:nvPr/>
        </p:nvSpPr>
        <p:spPr>
          <a:xfrm>
            <a:off x="1842864" y="997229"/>
            <a:ext cx="552644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Ground-state configuration of Re</a:t>
            </a:r>
            <a:r>
              <a:rPr lang="en-US" baseline="30000" dirty="0"/>
              <a:t>29+ </a:t>
            </a:r>
            <a:r>
              <a:rPr lang="en-US" dirty="0"/>
              <a:t>and Os</a:t>
            </a:r>
            <a:r>
              <a:rPr lang="en-US" baseline="30000" dirty="0"/>
              <a:t>30+</a:t>
            </a:r>
            <a:r>
              <a:rPr lang="en-US" dirty="0"/>
              <a:t>: </a:t>
            </a:r>
            <a:r>
              <a:rPr lang="en-US" dirty="0">
                <a:solidFill>
                  <a:srgbClr val="C00000"/>
                </a:solidFill>
              </a:rPr>
              <a:t> [</a:t>
            </a:r>
            <a:r>
              <a:rPr lang="en-US" baseline="-25000" dirty="0">
                <a:solidFill>
                  <a:srgbClr val="C00000"/>
                </a:solidFill>
              </a:rPr>
              <a:t>36</a:t>
            </a:r>
            <a:r>
              <a:rPr lang="en-US" dirty="0">
                <a:solidFill>
                  <a:srgbClr val="C00000"/>
                </a:solidFill>
              </a:rPr>
              <a:t>Kr] 4d</a:t>
            </a:r>
            <a:r>
              <a:rPr lang="en-US" baseline="30000" dirty="0">
                <a:solidFill>
                  <a:srgbClr val="C00000"/>
                </a:solidFill>
              </a:rPr>
              <a:t>10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735109" y="2463280"/>
            <a:ext cx="3154912" cy="3425230"/>
            <a:chOff x="735109" y="2463279"/>
            <a:chExt cx="3154912" cy="4060907"/>
          </a:xfrm>
        </p:grpSpPr>
        <p:cxnSp>
          <p:nvCxnSpPr>
            <p:cNvPr id="32" name="Straight Connector 24"/>
            <p:cNvCxnSpPr/>
            <p:nvPr/>
          </p:nvCxnSpPr>
          <p:spPr>
            <a:xfrm>
              <a:off x="737669" y="6159977"/>
              <a:ext cx="25972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25"/>
            <p:cNvSpPr txBox="1"/>
            <p:nvPr/>
          </p:nvSpPr>
          <p:spPr>
            <a:xfrm>
              <a:off x="1330281" y="6154854"/>
              <a:ext cx="14068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ground state</a:t>
              </a:r>
              <a:endParaRPr lang="en-US" i="1" dirty="0"/>
            </a:p>
          </p:txBody>
        </p:sp>
        <p:cxnSp>
          <p:nvCxnSpPr>
            <p:cNvPr id="34" name="Straight Connector 26"/>
            <p:cNvCxnSpPr/>
            <p:nvPr/>
          </p:nvCxnSpPr>
          <p:spPr>
            <a:xfrm>
              <a:off x="735109" y="2945505"/>
              <a:ext cx="25972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0"/>
            <p:cNvCxnSpPr/>
            <p:nvPr/>
          </p:nvCxnSpPr>
          <p:spPr>
            <a:xfrm>
              <a:off x="1021976" y="3141542"/>
              <a:ext cx="6406" cy="289420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1"/>
            <p:cNvSpPr txBox="1"/>
            <p:nvPr/>
          </p:nvSpPr>
          <p:spPr>
            <a:xfrm>
              <a:off x="1269752" y="3778967"/>
              <a:ext cx="2600327" cy="437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/>
                <a:t>PENTATRAP</a:t>
              </a:r>
              <a:r>
                <a:rPr lang="en-US" dirty="0"/>
                <a:t> = </a:t>
              </a:r>
              <a:r>
                <a:rPr lang="en-US" dirty="0">
                  <a:solidFill>
                    <a:srgbClr val="FF0000"/>
                  </a:solidFill>
                </a:rPr>
                <a:t>202.2(17)</a:t>
              </a:r>
              <a:r>
                <a:rPr lang="en-US" dirty="0"/>
                <a:t> eV</a:t>
              </a:r>
              <a:endParaRPr lang="en-US" i="1" dirty="0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1691680" y="2463279"/>
              <a:ext cx="8108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C00000"/>
                  </a:solidFill>
                </a:rPr>
                <a:t>Re</a:t>
              </a:r>
              <a:r>
                <a:rPr lang="en-US" sz="2400" baseline="30000" dirty="0">
                  <a:solidFill>
                    <a:srgbClr val="C00000"/>
                  </a:solidFill>
                </a:rPr>
                <a:t>29+</a:t>
              </a:r>
              <a:endParaRPr lang="en-US" sz="2400" i="1" dirty="0">
                <a:solidFill>
                  <a:srgbClr val="C00000"/>
                </a:solidFill>
              </a:endParaRPr>
            </a:p>
          </p:txBody>
        </p:sp>
        <p:sp>
          <p:nvSpPr>
            <p:cNvPr id="38" name="TextBox 39"/>
            <p:cNvSpPr txBox="1"/>
            <p:nvPr/>
          </p:nvSpPr>
          <p:spPr>
            <a:xfrm>
              <a:off x="1269752" y="2956876"/>
              <a:ext cx="180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metastable state</a:t>
              </a:r>
              <a:endParaRPr lang="en-US" i="1" dirty="0"/>
            </a:p>
          </p:txBody>
        </p:sp>
        <p:sp>
          <p:nvSpPr>
            <p:cNvPr id="39" name="TextBox 40"/>
            <p:cNvSpPr txBox="1"/>
            <p:nvPr/>
          </p:nvSpPr>
          <p:spPr>
            <a:xfrm>
              <a:off x="1269752" y="4163140"/>
              <a:ext cx="2412840" cy="437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/>
                <a:t>Harman   </a:t>
              </a:r>
              <a:r>
                <a:rPr lang="en-US" dirty="0"/>
                <a:t>   = </a:t>
              </a:r>
              <a:r>
                <a:rPr lang="en-US" dirty="0">
                  <a:solidFill>
                    <a:srgbClr val="FF0000"/>
                  </a:solidFill>
                </a:rPr>
                <a:t>202.2(5)</a:t>
              </a:r>
              <a:r>
                <a:rPr lang="en-US" dirty="0"/>
                <a:t> eV</a:t>
              </a:r>
              <a:endParaRPr lang="en-US" i="1" dirty="0"/>
            </a:p>
          </p:txBody>
        </p:sp>
        <p:sp>
          <p:nvSpPr>
            <p:cNvPr id="40" name="TextBox 41"/>
            <p:cNvSpPr txBox="1"/>
            <p:nvPr/>
          </p:nvSpPr>
          <p:spPr>
            <a:xfrm>
              <a:off x="1269752" y="4547313"/>
              <a:ext cx="2620269" cy="437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 err="1"/>
                <a:t>Indelicato</a:t>
              </a:r>
              <a:r>
                <a:rPr lang="en-US" baseline="-25000" dirty="0"/>
                <a:t> </a:t>
              </a:r>
              <a:r>
                <a:rPr lang="en-US" sz="2400" baseline="-25000" dirty="0"/>
                <a:t> </a:t>
              </a:r>
              <a:r>
                <a:rPr lang="en-US" dirty="0"/>
                <a:t> </a:t>
              </a:r>
              <a:r>
                <a:rPr lang="en-US" sz="900" dirty="0"/>
                <a:t> </a:t>
              </a:r>
              <a:r>
                <a:rPr lang="en-US" dirty="0"/>
                <a:t>= </a:t>
              </a:r>
              <a:r>
                <a:rPr lang="en-US" dirty="0">
                  <a:solidFill>
                    <a:srgbClr val="FF0000"/>
                  </a:solidFill>
                </a:rPr>
                <a:t>202.1</a:t>
              </a:r>
              <a:r>
                <a:rPr lang="en-US" dirty="0"/>
                <a:t> </a:t>
              </a:r>
              <a:r>
                <a:rPr lang="en-US" dirty="0">
                  <a:solidFill>
                    <a:srgbClr val="FF0000"/>
                  </a:solidFill>
                </a:rPr>
                <a:t>(27)</a:t>
              </a:r>
              <a:r>
                <a:rPr lang="en-US" dirty="0"/>
                <a:t> eV</a:t>
              </a:r>
              <a:endParaRPr lang="en-US" i="1" dirty="0"/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5367281" y="2391271"/>
            <a:ext cx="2843224" cy="3497239"/>
            <a:chOff x="5367281" y="2391271"/>
            <a:chExt cx="2843224" cy="4131635"/>
          </a:xfrm>
        </p:grpSpPr>
        <p:cxnSp>
          <p:nvCxnSpPr>
            <p:cNvPr id="41" name="Straight Connector 42"/>
            <p:cNvCxnSpPr/>
            <p:nvPr/>
          </p:nvCxnSpPr>
          <p:spPr>
            <a:xfrm>
              <a:off x="5369841" y="6158697"/>
              <a:ext cx="25972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3"/>
            <p:cNvSpPr txBox="1"/>
            <p:nvPr/>
          </p:nvSpPr>
          <p:spPr>
            <a:xfrm>
              <a:off x="5962453" y="6153574"/>
              <a:ext cx="14068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ground state</a:t>
              </a:r>
              <a:endParaRPr lang="en-US" i="1" dirty="0"/>
            </a:p>
          </p:txBody>
        </p:sp>
        <p:cxnSp>
          <p:nvCxnSpPr>
            <p:cNvPr id="43" name="Straight Connector 44"/>
            <p:cNvCxnSpPr/>
            <p:nvPr/>
          </p:nvCxnSpPr>
          <p:spPr>
            <a:xfrm>
              <a:off x="5367281" y="2821281"/>
              <a:ext cx="25972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5"/>
            <p:cNvCxnSpPr/>
            <p:nvPr/>
          </p:nvCxnSpPr>
          <p:spPr>
            <a:xfrm>
              <a:off x="5654148" y="3140262"/>
              <a:ext cx="6406" cy="289420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6"/>
            <p:cNvSpPr txBox="1"/>
            <p:nvPr/>
          </p:nvSpPr>
          <p:spPr>
            <a:xfrm>
              <a:off x="5901924" y="3832205"/>
              <a:ext cx="2308581" cy="436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/>
                <a:t>PENTATRAP</a:t>
              </a:r>
              <a:r>
                <a:rPr lang="en-US" dirty="0"/>
                <a:t> = </a:t>
              </a:r>
              <a:r>
                <a:rPr lang="en-US" dirty="0">
                  <a:solidFill>
                    <a:srgbClr val="FF0000"/>
                  </a:solidFill>
                </a:rPr>
                <a:t>207(3)</a:t>
              </a:r>
              <a:r>
                <a:rPr lang="en-US" dirty="0"/>
                <a:t> eV</a:t>
              </a:r>
              <a:endParaRPr lang="en-US" i="1" dirty="0"/>
            </a:p>
          </p:txBody>
        </p:sp>
        <p:sp>
          <p:nvSpPr>
            <p:cNvPr id="46" name="TextBox 47"/>
            <p:cNvSpPr txBox="1"/>
            <p:nvPr/>
          </p:nvSpPr>
          <p:spPr>
            <a:xfrm>
              <a:off x="6300192" y="2391271"/>
              <a:ext cx="8194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C00000"/>
                  </a:solidFill>
                </a:rPr>
                <a:t>Os</a:t>
              </a:r>
              <a:r>
                <a:rPr lang="en-US" sz="2400" baseline="30000" dirty="0">
                  <a:solidFill>
                    <a:srgbClr val="C00000"/>
                  </a:solidFill>
                </a:rPr>
                <a:t>30+</a:t>
              </a:r>
              <a:endParaRPr lang="en-US" sz="2400" i="1" dirty="0">
                <a:solidFill>
                  <a:srgbClr val="C00000"/>
                </a:solidFill>
              </a:endParaRPr>
            </a:p>
          </p:txBody>
        </p:sp>
        <p:sp>
          <p:nvSpPr>
            <p:cNvPr id="47" name="TextBox 48"/>
            <p:cNvSpPr txBox="1"/>
            <p:nvPr/>
          </p:nvSpPr>
          <p:spPr>
            <a:xfrm>
              <a:off x="5901924" y="2955596"/>
              <a:ext cx="180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metastable state</a:t>
              </a:r>
              <a:endParaRPr lang="en-US" i="1" dirty="0"/>
            </a:p>
          </p:txBody>
        </p:sp>
        <p:sp>
          <p:nvSpPr>
            <p:cNvPr id="48" name="TextBox 49"/>
            <p:cNvSpPr txBox="1"/>
            <p:nvPr/>
          </p:nvSpPr>
          <p:spPr>
            <a:xfrm>
              <a:off x="5901924" y="4228562"/>
              <a:ext cx="2142318" cy="436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 err="1"/>
                <a:t>Haverkort</a:t>
              </a:r>
              <a:r>
                <a:rPr lang="en-US" dirty="0"/>
                <a:t> = </a:t>
              </a:r>
              <a:r>
                <a:rPr lang="en-US" dirty="0">
                  <a:solidFill>
                    <a:srgbClr val="FF0000"/>
                  </a:solidFill>
                </a:rPr>
                <a:t>209(2)</a:t>
              </a:r>
              <a:r>
                <a:rPr lang="en-US" dirty="0"/>
                <a:t> eV</a:t>
              </a:r>
              <a:endParaRPr lang="en-US" i="1" dirty="0"/>
            </a:p>
          </p:txBody>
        </p:sp>
        <p:sp>
          <p:nvSpPr>
            <p:cNvPr id="49" name="TextBox 50"/>
            <p:cNvSpPr txBox="1"/>
            <p:nvPr/>
          </p:nvSpPr>
          <p:spPr>
            <a:xfrm>
              <a:off x="5901924" y="4610701"/>
              <a:ext cx="2140971" cy="436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 err="1"/>
                <a:t>Indelicato</a:t>
              </a:r>
              <a:r>
                <a:rPr lang="en-US" dirty="0"/>
                <a:t> = </a:t>
              </a:r>
              <a:r>
                <a:rPr lang="en-US" dirty="0">
                  <a:solidFill>
                    <a:srgbClr val="FF0000"/>
                  </a:solidFill>
                </a:rPr>
                <a:t>207(3)</a:t>
              </a:r>
              <a:r>
                <a:rPr lang="en-US" dirty="0"/>
                <a:t> eV</a:t>
              </a:r>
              <a:endParaRPr lang="en-US" i="1" dirty="0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356645" y="1438569"/>
            <a:ext cx="6012668" cy="800219"/>
            <a:chOff x="1187624" y="1448780"/>
            <a:chExt cx="6012668" cy="800219"/>
          </a:xfrm>
        </p:grpSpPr>
        <p:sp>
          <p:nvSpPr>
            <p:cNvPr id="31" name="TextBox 23"/>
            <p:cNvSpPr txBox="1"/>
            <p:nvPr/>
          </p:nvSpPr>
          <p:spPr>
            <a:xfrm>
              <a:off x="1673843" y="1448780"/>
              <a:ext cx="5526449" cy="80021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Metastable state </a:t>
              </a:r>
              <a:r>
                <a:rPr lang="en-US" dirty="0">
                  <a:solidFill>
                    <a:srgbClr val="C00000"/>
                  </a:solidFill>
                </a:rPr>
                <a:t>[</a:t>
              </a:r>
              <a:r>
                <a:rPr lang="en-US" baseline="-25000" dirty="0">
                  <a:solidFill>
                    <a:srgbClr val="C00000"/>
                  </a:solidFill>
                </a:rPr>
                <a:t>36</a:t>
              </a:r>
              <a:r>
                <a:rPr lang="en-US" dirty="0">
                  <a:solidFill>
                    <a:srgbClr val="C00000"/>
                  </a:solidFill>
                </a:rPr>
                <a:t>Kr] 4d</a:t>
              </a:r>
              <a:r>
                <a:rPr lang="en-US" baseline="30000" dirty="0">
                  <a:solidFill>
                    <a:srgbClr val="C00000"/>
                  </a:solidFill>
                </a:rPr>
                <a:t>9 </a:t>
              </a:r>
              <a:r>
                <a:rPr lang="en-US" dirty="0">
                  <a:solidFill>
                    <a:srgbClr val="C00000"/>
                  </a:solidFill>
                </a:rPr>
                <a:t>4f</a:t>
              </a:r>
              <a:r>
                <a:rPr lang="en-US" baseline="30000" dirty="0">
                  <a:solidFill>
                    <a:srgbClr val="C00000"/>
                  </a:solidFill>
                </a:rPr>
                <a:t>1  </a:t>
              </a:r>
              <a:r>
                <a:rPr lang="en-US" dirty="0"/>
                <a:t>with </a:t>
              </a:r>
              <a:r>
                <a:rPr lang="en-US" i="1" dirty="0" err="1"/>
                <a:t>E</a:t>
              </a:r>
              <a:r>
                <a:rPr lang="en-US" baseline="-25000" dirty="0" err="1"/>
                <a:t>exc</a:t>
              </a:r>
              <a:r>
                <a:rPr lang="en-US" dirty="0"/>
                <a:t> ≈ 200 eV in Re</a:t>
              </a:r>
              <a:r>
                <a:rPr lang="en-US" baseline="30000" dirty="0"/>
                <a:t>29+</a:t>
              </a:r>
              <a:r>
                <a:rPr lang="en-US" dirty="0"/>
                <a:t> </a:t>
              </a:r>
            </a:p>
            <a:p>
              <a:r>
                <a:rPr lang="en-US" sz="1000" dirty="0"/>
                <a:t>     </a:t>
              </a:r>
              <a:br>
                <a:rPr lang="en-US" sz="1000" dirty="0"/>
              </a:br>
              <a:r>
                <a:rPr lang="en-US" sz="1000" dirty="0"/>
                <a:t>	</a:t>
              </a:r>
              <a:r>
                <a:rPr lang="en-US" dirty="0"/>
                <a:t>Similar state in Os</a:t>
              </a:r>
              <a:r>
                <a:rPr lang="en-US" baseline="30000" dirty="0"/>
                <a:t>30+</a:t>
              </a:r>
              <a:r>
                <a:rPr lang="en-US" dirty="0"/>
                <a:t> expected!</a:t>
              </a:r>
            </a:p>
          </p:txBody>
        </p:sp>
        <p:sp>
          <p:nvSpPr>
            <p:cNvPr id="6" name="Pfeil nach rechts 5"/>
            <p:cNvSpPr/>
            <p:nvPr/>
          </p:nvSpPr>
          <p:spPr>
            <a:xfrm>
              <a:off x="1187624" y="1556792"/>
              <a:ext cx="396044" cy="18002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Nach oben gebogener Pfeil 7"/>
            <p:cNvSpPr/>
            <p:nvPr/>
          </p:nvSpPr>
          <p:spPr>
            <a:xfrm rot="5400000">
              <a:off x="2178892" y="1805245"/>
              <a:ext cx="324036" cy="332167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458615" y="6101397"/>
            <a:ext cx="6226769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/>
              <a:t>Possible </a:t>
            </a:r>
            <a:r>
              <a:rPr lang="de-DE" sz="2000" b="1" dirty="0" err="1"/>
              <a:t>application</a:t>
            </a:r>
            <a:r>
              <a:rPr lang="de-DE" sz="2000" b="1" dirty="0"/>
              <a:t>: </a:t>
            </a:r>
            <a:r>
              <a:rPr lang="de-DE" sz="2000" b="1" dirty="0" err="1"/>
              <a:t>search</a:t>
            </a:r>
            <a:r>
              <a:rPr lang="de-DE" sz="2000" b="1" dirty="0"/>
              <a:t> </a:t>
            </a:r>
            <a:r>
              <a:rPr lang="de-DE" sz="2000" b="1" dirty="0" err="1"/>
              <a:t>for</a:t>
            </a:r>
            <a:r>
              <a:rPr lang="de-DE" sz="2000" b="1" dirty="0"/>
              <a:t> </a:t>
            </a:r>
            <a:r>
              <a:rPr lang="de-DE" sz="2000" b="1" dirty="0" err="1"/>
              <a:t>suitable</a:t>
            </a:r>
            <a:r>
              <a:rPr lang="de-DE" sz="2000" b="1" dirty="0"/>
              <a:t> </a:t>
            </a:r>
            <a:r>
              <a:rPr lang="de-DE" sz="2000" b="1" dirty="0" err="1"/>
              <a:t>clock</a:t>
            </a:r>
            <a:r>
              <a:rPr lang="de-DE" sz="2000" b="1" dirty="0"/>
              <a:t> </a:t>
            </a:r>
            <a:r>
              <a:rPr lang="de-DE" sz="2000" b="1" dirty="0" err="1"/>
              <a:t>transitions</a:t>
            </a:r>
            <a:endParaRPr lang="de-DE" sz="2000" b="1" dirty="0"/>
          </a:p>
        </p:txBody>
      </p:sp>
      <p:sp>
        <p:nvSpPr>
          <p:cNvPr id="50" name="Textfeld 49"/>
          <p:cNvSpPr txBox="1"/>
          <p:nvPr/>
        </p:nvSpPr>
        <p:spPr>
          <a:xfrm>
            <a:off x="3275856" y="5764850"/>
            <a:ext cx="2476960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100" dirty="0"/>
              <a:t>R. Schüssler </a:t>
            </a:r>
            <a:r>
              <a:rPr lang="de-DE" sz="1100" i="1" dirty="0"/>
              <a:t>et al</a:t>
            </a:r>
            <a:r>
              <a:rPr lang="de-DE" sz="1100" dirty="0"/>
              <a:t>., Nature </a:t>
            </a:r>
            <a:r>
              <a:rPr lang="de-DE" sz="1100" b="1" dirty="0"/>
              <a:t>581 </a:t>
            </a:r>
            <a:r>
              <a:rPr lang="de-DE" sz="1100" dirty="0"/>
              <a:t>(2020) 42</a:t>
            </a:r>
          </a:p>
        </p:txBody>
      </p:sp>
      <p:sp>
        <p:nvSpPr>
          <p:cNvPr id="51" name="TextBox 40"/>
          <p:cNvSpPr txBox="1"/>
          <p:nvPr/>
        </p:nvSpPr>
        <p:spPr>
          <a:xfrm>
            <a:off x="1264773" y="4545124"/>
            <a:ext cx="242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Symbol" panose="05050102010706020507" pitchFamily="18" charset="2"/>
              </a:rPr>
              <a:t>B </a:t>
            </a:r>
            <a:r>
              <a:rPr lang="en-US" baseline="-25000" dirty="0" err="1"/>
              <a:t>Haverkort</a:t>
            </a:r>
            <a:r>
              <a:rPr lang="en-US" dirty="0"/>
              <a:t>   = </a:t>
            </a:r>
            <a:r>
              <a:rPr lang="en-US" dirty="0">
                <a:solidFill>
                  <a:srgbClr val="FF0000"/>
                </a:solidFill>
              </a:rPr>
              <a:t>202.8(4)</a:t>
            </a:r>
            <a:r>
              <a:rPr lang="en-US" dirty="0"/>
              <a:t> eV</a:t>
            </a:r>
            <a:endParaRPr lang="en-US" i="1" dirty="0"/>
          </a:p>
        </p:txBody>
      </p:sp>
      <p:sp>
        <p:nvSpPr>
          <p:cNvPr id="52" name="Foliennummernplatzhalter 1">
            <a:extLst>
              <a:ext uri="{FF2B5EF4-FFF2-40B4-BE49-F238E27FC236}">
                <a16:creationId xmlns:a16="http://schemas.microsoft.com/office/drawing/2014/main" id="{A91CC6EC-F04E-407C-9BDC-AA0C201B4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9</a:t>
            </a:fld>
            <a:endParaRPr lang="de-DE"/>
          </a:p>
        </p:txBody>
      </p:sp>
      <p:sp>
        <p:nvSpPr>
          <p:cNvPr id="53" name="Datumsplatzhalter 2">
            <a:extLst>
              <a:ext uri="{FF2B5EF4-FFF2-40B4-BE49-F238E27FC236}">
                <a16:creationId xmlns:a16="http://schemas.microsoft.com/office/drawing/2014/main" id="{5B00D8DB-79FB-4E4C-ACA5-25E1621EA8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55" name="Fußzeilenplatzhalter 3">
            <a:extLst>
              <a:ext uri="{FF2B5EF4-FFF2-40B4-BE49-F238E27FC236}">
                <a16:creationId xmlns:a16="http://schemas.microsoft.com/office/drawing/2014/main" id="{C7F9694C-3DC7-4B72-9C90-550A5F609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368918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0" grpId="0" animBg="1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The </a:t>
            </a:r>
            <a:r>
              <a:rPr lang="de-DE" sz="3600" dirty="0" err="1">
                <a:latin typeface="Trebuchet MS" panose="020B0603020202020204" pitchFamily="34" charset="0"/>
              </a:rPr>
              <a:t>ECHo</a:t>
            </a:r>
            <a:r>
              <a:rPr lang="de-DE" sz="3600" dirty="0">
                <a:latin typeface="Trebuchet MS" panose="020B0603020202020204" pitchFamily="34" charset="0"/>
              </a:rPr>
              <a:t> (</a:t>
            </a:r>
            <a:r>
              <a:rPr lang="de-DE" sz="3600" baseline="30000" dirty="0">
                <a:latin typeface="Trebuchet MS" panose="020B0603020202020204" pitchFamily="34" charset="0"/>
              </a:rPr>
              <a:t>163</a:t>
            </a:r>
            <a:r>
              <a:rPr lang="de-DE" sz="3600" dirty="0">
                <a:latin typeface="Trebuchet MS" panose="020B0603020202020204" pitchFamily="34" charset="0"/>
              </a:rPr>
              <a:t>Ho) </a:t>
            </a:r>
            <a:r>
              <a:rPr lang="de-DE" sz="3600" dirty="0" err="1">
                <a:latin typeface="Trebuchet MS" panose="020B0603020202020204" pitchFamily="34" charset="0"/>
              </a:rPr>
              <a:t>project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8" t="51489" r="21773" b="11800"/>
          <a:stretch>
            <a:fillRect/>
          </a:stretch>
        </p:blipFill>
        <p:spPr bwMode="auto">
          <a:xfrm>
            <a:off x="323528" y="3231865"/>
            <a:ext cx="8194675" cy="312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Gruppieren 5"/>
          <p:cNvGrpSpPr>
            <a:grpSpLocks/>
          </p:cNvGrpSpPr>
          <p:nvPr/>
        </p:nvGrpSpPr>
        <p:grpSpPr bwMode="auto">
          <a:xfrm>
            <a:off x="4874891" y="1088740"/>
            <a:ext cx="3152775" cy="2386013"/>
            <a:chOff x="5220072" y="1043444"/>
            <a:chExt cx="3441968" cy="2613340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77" t="16225" r="19901" b="25574"/>
            <a:stretch>
              <a:fillRect/>
            </a:stretch>
          </p:blipFill>
          <p:spPr bwMode="auto">
            <a:xfrm>
              <a:off x="5601320" y="1158652"/>
              <a:ext cx="2986685" cy="2498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feld 3"/>
            <p:cNvSpPr txBox="1">
              <a:spLocks noChangeArrowheads="1"/>
            </p:cNvSpPr>
            <p:nvPr/>
          </p:nvSpPr>
          <p:spPr bwMode="auto">
            <a:xfrm>
              <a:off x="5220072" y="1043444"/>
              <a:ext cx="34419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Metallic Magnetic Calorimetry</a:t>
              </a:r>
            </a:p>
          </p:txBody>
        </p:sp>
      </p:grpSp>
      <p:grpSp>
        <p:nvGrpSpPr>
          <p:cNvPr id="26" name="Gruppieren 25"/>
          <p:cNvGrpSpPr>
            <a:grpSpLocks/>
          </p:cNvGrpSpPr>
          <p:nvPr/>
        </p:nvGrpSpPr>
        <p:grpSpPr bwMode="auto">
          <a:xfrm>
            <a:off x="6876728" y="4555840"/>
            <a:ext cx="1466850" cy="1584325"/>
            <a:chOff x="7308304" y="4797152"/>
            <a:chExt cx="1467068" cy="1584176"/>
          </a:xfrm>
        </p:grpSpPr>
        <p:sp>
          <p:nvSpPr>
            <p:cNvPr id="27" name="Ellipse 26"/>
            <p:cNvSpPr/>
            <p:nvPr/>
          </p:nvSpPr>
          <p:spPr>
            <a:xfrm>
              <a:off x="7668721" y="5589240"/>
              <a:ext cx="792280" cy="792088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feld 7"/>
            <p:cNvSpPr txBox="1">
              <a:spLocks noChangeArrowheads="1"/>
            </p:cNvSpPr>
            <p:nvPr/>
          </p:nvSpPr>
          <p:spPr bwMode="auto">
            <a:xfrm>
              <a:off x="7308304" y="4797152"/>
              <a:ext cx="146706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Q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-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value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with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d</a:t>
              </a:r>
              <a:r>
                <a:rPr kumimoji="0" lang="de-DE" altLang="de-DE" sz="18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Q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&lt;3 eV</a:t>
              </a:r>
            </a:p>
          </p:txBody>
        </p:sp>
      </p:grp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8" t="33182" r="47928" b="49982"/>
          <a:stretch>
            <a:fillRect/>
          </a:stretch>
        </p:blipFill>
        <p:spPr bwMode="auto">
          <a:xfrm>
            <a:off x="406078" y="1106203"/>
            <a:ext cx="4237038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" name="Gruppieren 29"/>
          <p:cNvGrpSpPr>
            <a:grpSpLocks/>
          </p:cNvGrpSpPr>
          <p:nvPr/>
        </p:nvGrpSpPr>
        <p:grpSpPr bwMode="auto">
          <a:xfrm>
            <a:off x="406078" y="2566703"/>
            <a:ext cx="4014788" cy="3944937"/>
            <a:chOff x="838015" y="2665572"/>
            <a:chExt cx="4014972" cy="3945473"/>
          </a:xfrm>
        </p:grpSpPr>
        <p:sp>
          <p:nvSpPr>
            <p:cNvPr id="31" name="Text Box 6"/>
            <p:cNvSpPr txBox="1">
              <a:spLocks noChangeArrowheads="1"/>
            </p:cNvSpPr>
            <p:nvPr/>
          </p:nvSpPr>
          <p:spPr bwMode="auto">
            <a:xfrm>
              <a:off x="1547664" y="2665572"/>
              <a:ext cx="3074987" cy="461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457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altLang="de-DE" sz="2400" b="1" i="1" u="none" strike="noStrike" kern="0" cap="none" spc="0" normalizeH="0" baseline="0" noProof="0">
                  <a:ln>
                    <a:noFill/>
                  </a:ln>
                  <a:solidFill>
                    <a:srgbClr val="006FC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Q</a:t>
              </a:r>
              <a:r>
                <a:rPr kumimoji="0" lang="de-DE" altLang="de-DE" sz="2400" b="1" i="0" u="none" strike="noStrike" kern="0" cap="none" spc="0" normalizeH="0" baseline="0" noProof="0">
                  <a:ln>
                    <a:noFill/>
                  </a:ln>
                  <a:solidFill>
                    <a:srgbClr val="006FC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-value of EC in </a:t>
              </a:r>
              <a:r>
                <a:rPr kumimoji="0" lang="de-DE" altLang="de-DE" sz="2400" b="1" i="0" u="none" strike="noStrike" kern="0" cap="none" spc="0" normalizeH="0" baseline="30000" noProof="0">
                  <a:ln>
                    <a:noFill/>
                  </a:ln>
                  <a:solidFill>
                    <a:srgbClr val="006FC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163</a:t>
              </a:r>
              <a:r>
                <a:rPr kumimoji="0" lang="de-DE" altLang="de-DE" sz="2400" b="1" i="0" u="none" strike="noStrike" kern="0" cap="none" spc="0" normalizeH="0" baseline="0" noProof="0">
                  <a:ln>
                    <a:noFill/>
                  </a:ln>
                  <a:solidFill>
                    <a:srgbClr val="006FC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Ho</a:t>
              </a:r>
              <a:r>
                <a:rPr kumimoji="0" lang="de-DE" altLang="de-DE" sz="2400" b="1" i="0" u="none" strike="noStrike" kern="0" cap="none" spc="0" normalizeH="0" baseline="0" noProof="0">
                  <a:ln>
                    <a:noFill/>
                  </a:ln>
                  <a:solidFill>
                    <a:srgbClr val="006666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 </a:t>
              </a:r>
              <a:endParaRPr kumimoji="0" lang="de-DE" altLang="de-DE" sz="2400" b="1" i="1" u="none" strike="noStrike" kern="0" cap="none" spc="0" normalizeH="0" baseline="0" noProof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pic>
          <p:nvPicPr>
            <p:cNvPr id="32" name="Picture 3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24" t="17303" r="30595" b="5209"/>
            <a:stretch>
              <a:fillRect/>
            </a:stretch>
          </p:blipFill>
          <p:spPr bwMode="auto">
            <a:xfrm>
              <a:off x="838015" y="3145470"/>
              <a:ext cx="4014972" cy="346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feld 1"/>
            <p:cNvSpPr txBox="1">
              <a:spLocks noChangeArrowheads="1"/>
            </p:cNvSpPr>
            <p:nvPr/>
          </p:nvSpPr>
          <p:spPr bwMode="auto">
            <a:xfrm>
              <a:off x="2845500" y="4977746"/>
              <a:ext cx="17363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1" i="0" u="none" strike="noStrike" kern="0" cap="none" spc="0" normalizeH="0" baseline="0" noProof="0">
                  <a:ln>
                    <a:noFill/>
                  </a:ln>
                  <a:solidFill>
                    <a:srgbClr val="00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Status in 2014</a:t>
              </a:r>
            </a:p>
          </p:txBody>
        </p:sp>
      </p:grpSp>
      <p:pic>
        <p:nvPicPr>
          <p:cNvPr id="35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853" y="3196940"/>
            <a:ext cx="139065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feil nach oben 36"/>
          <p:cNvSpPr/>
          <p:nvPr/>
        </p:nvSpPr>
        <p:spPr>
          <a:xfrm>
            <a:off x="1064891" y="1657065"/>
            <a:ext cx="109537" cy="201613"/>
          </a:xfrm>
          <a:prstGeom prst="upArrow">
            <a:avLst/>
          </a:prstGeom>
          <a:solidFill>
            <a:srgbClr val="C0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626207" y="2747066"/>
            <a:ext cx="144629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200" dirty="0" err="1"/>
              <a:t>ECHo-Collaboration</a:t>
            </a:r>
            <a:r>
              <a:rPr lang="de-DE" sz="1200" dirty="0"/>
              <a:t>:</a:t>
            </a:r>
            <a:br>
              <a:rPr lang="de-DE" sz="1200" dirty="0"/>
            </a:br>
            <a:r>
              <a:rPr lang="de-DE" sz="1200" dirty="0"/>
              <a:t>Loredana </a:t>
            </a:r>
            <a:r>
              <a:rPr lang="de-DE" sz="1200" dirty="0" err="1"/>
              <a:t>Gastaldo</a:t>
            </a:r>
            <a:endParaRPr lang="de-DE" sz="1200" dirty="0"/>
          </a:p>
          <a:p>
            <a:r>
              <a:rPr lang="de-DE" sz="1200" dirty="0"/>
              <a:t>Christian </a:t>
            </a:r>
            <a:r>
              <a:rPr lang="de-DE" sz="1200" dirty="0" err="1"/>
              <a:t>Enss</a:t>
            </a:r>
            <a:endParaRPr lang="de-DE" sz="1200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1956021" y="5517232"/>
            <a:ext cx="2255939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900" dirty="0">
                <a:solidFill>
                  <a:prstClr val="black"/>
                </a:solidFill>
              </a:rPr>
              <a:t>S. </a:t>
            </a:r>
            <a:r>
              <a:rPr lang="en-GB" altLang="en-US" sz="900" dirty="0" err="1">
                <a:solidFill>
                  <a:prstClr val="black"/>
                </a:solidFill>
              </a:rPr>
              <a:t>Eliseev</a:t>
            </a:r>
            <a:r>
              <a:rPr lang="en-GB" altLang="en-US" sz="900" dirty="0">
                <a:solidFill>
                  <a:prstClr val="black"/>
                </a:solidFill>
              </a:rPr>
              <a:t> </a:t>
            </a:r>
            <a:r>
              <a:rPr lang="en-GB" altLang="en-US" sz="900" i="1" dirty="0">
                <a:solidFill>
                  <a:prstClr val="black"/>
                </a:solidFill>
              </a:rPr>
              <a:t>et al</a:t>
            </a:r>
            <a:r>
              <a:rPr lang="en-GB" altLang="en-US" sz="900" dirty="0">
                <a:solidFill>
                  <a:prstClr val="black"/>
                </a:solidFill>
              </a:rPr>
              <a:t>., PRL </a:t>
            </a:r>
            <a:r>
              <a:rPr lang="en-GB" altLang="en-US" sz="900" b="1" dirty="0">
                <a:solidFill>
                  <a:prstClr val="black"/>
                </a:solidFill>
              </a:rPr>
              <a:t>115</a:t>
            </a:r>
            <a:r>
              <a:rPr lang="en-GB" altLang="en-US" sz="900" dirty="0">
                <a:solidFill>
                  <a:prstClr val="black"/>
                </a:solidFill>
              </a:rPr>
              <a:t> (2015) 062501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1799692" y="3501008"/>
            <a:ext cx="2650790" cy="2508049"/>
            <a:chOff x="1799692" y="3501008"/>
            <a:chExt cx="2650790" cy="2508049"/>
          </a:xfrm>
        </p:grpSpPr>
        <p:pic>
          <p:nvPicPr>
            <p:cNvPr id="40" name="Picture 19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531"/>
            <a:stretch/>
          </p:blipFill>
          <p:spPr bwMode="auto">
            <a:xfrm>
              <a:off x="3059832" y="3501008"/>
              <a:ext cx="1390650" cy="3240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Text Box 12"/>
            <p:cNvSpPr txBox="1">
              <a:spLocks noChangeArrowheads="1"/>
            </p:cNvSpPr>
            <p:nvPr/>
          </p:nvSpPr>
          <p:spPr bwMode="auto">
            <a:xfrm>
              <a:off x="1799692" y="5778225"/>
              <a:ext cx="2399955" cy="2308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altLang="en-US" sz="900" dirty="0">
                  <a:solidFill>
                    <a:prstClr val="black"/>
                  </a:solidFill>
                </a:rPr>
                <a:t>P. </a:t>
              </a:r>
              <a:r>
                <a:rPr lang="en-GB" altLang="en-US" sz="900" dirty="0" err="1">
                  <a:solidFill>
                    <a:prstClr val="black"/>
                  </a:solidFill>
                </a:rPr>
                <a:t>Ranitzsch</a:t>
              </a:r>
              <a:r>
                <a:rPr lang="en-GB" altLang="en-US" sz="900" dirty="0">
                  <a:solidFill>
                    <a:prstClr val="black"/>
                  </a:solidFill>
                </a:rPr>
                <a:t> </a:t>
              </a:r>
              <a:r>
                <a:rPr lang="en-GB" altLang="en-US" sz="900" i="1" dirty="0">
                  <a:solidFill>
                    <a:prstClr val="black"/>
                  </a:solidFill>
                </a:rPr>
                <a:t>et al</a:t>
              </a:r>
              <a:r>
                <a:rPr lang="en-GB" altLang="en-US" sz="900" dirty="0">
                  <a:solidFill>
                    <a:prstClr val="black"/>
                  </a:solidFill>
                </a:rPr>
                <a:t>., PRL </a:t>
              </a:r>
              <a:r>
                <a:rPr lang="en-GB" altLang="en-US" sz="900" b="1" dirty="0">
                  <a:solidFill>
                    <a:prstClr val="black"/>
                  </a:solidFill>
                </a:rPr>
                <a:t>119</a:t>
              </a:r>
              <a:r>
                <a:rPr lang="en-GB" altLang="en-US" sz="900" dirty="0">
                  <a:solidFill>
                    <a:prstClr val="black"/>
                  </a:solidFill>
                </a:rPr>
                <a:t> (2017) 122501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4039109" y="3239688"/>
            <a:ext cx="1388544" cy="621360"/>
            <a:chOff x="4039109" y="3275692"/>
            <a:chExt cx="1388544" cy="621360"/>
          </a:xfrm>
        </p:grpSpPr>
        <p:sp>
          <p:nvSpPr>
            <p:cNvPr id="2" name="Textfeld 1"/>
            <p:cNvSpPr txBox="1"/>
            <p:nvPr/>
          </p:nvSpPr>
          <p:spPr>
            <a:xfrm>
              <a:off x="4039109" y="3435387"/>
              <a:ext cx="2616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∙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4257140" y="3275692"/>
              <a:ext cx="1170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>
                  <a:solidFill>
                    <a:srgbClr val="FF0000"/>
                  </a:solidFill>
                  <a:latin typeface="Symbol" panose="05050102010706020507" pitchFamily="18" charset="2"/>
                </a:rPr>
                <a:t>d</a:t>
              </a:r>
              <a:r>
                <a:rPr lang="de-DE" b="1" i="1" dirty="0" err="1">
                  <a:solidFill>
                    <a:srgbClr val="FF0000"/>
                  </a:solidFill>
                </a:rPr>
                <a:t>Q</a:t>
              </a:r>
              <a:r>
                <a:rPr lang="de-DE" b="1" dirty="0">
                  <a:solidFill>
                    <a:srgbClr val="FF0000"/>
                  </a:solidFill>
                </a:rPr>
                <a:t>=0.6 eV</a:t>
              </a:r>
            </a:p>
          </p:txBody>
        </p:sp>
      </p:grpSp>
      <p:sp>
        <p:nvSpPr>
          <p:cNvPr id="34" name="Text Box 12">
            <a:extLst>
              <a:ext uri="{FF2B5EF4-FFF2-40B4-BE49-F238E27FC236}">
                <a16:creationId xmlns:a16="http://schemas.microsoft.com/office/drawing/2014/main" id="{C5567F68-6153-478F-8D2A-67F344E15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0719" y="3623255"/>
            <a:ext cx="2838860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900" dirty="0">
                <a:solidFill>
                  <a:prstClr val="black"/>
                </a:solidFill>
              </a:rPr>
              <a:t>Ch. Schweiger </a:t>
            </a:r>
            <a:r>
              <a:rPr lang="en-GB" altLang="en-US" sz="900" i="1" dirty="0">
                <a:solidFill>
                  <a:prstClr val="black"/>
                </a:solidFill>
              </a:rPr>
              <a:t>et al</a:t>
            </a:r>
            <a:r>
              <a:rPr lang="en-GB" altLang="en-US" sz="900" dirty="0">
                <a:solidFill>
                  <a:prstClr val="black"/>
                </a:solidFill>
              </a:rPr>
              <a:t>., Nature Phys. 20, 921 (2024)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FF2B6EC-23A0-4133-8152-939B529311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96" y="1938015"/>
            <a:ext cx="1783396" cy="471526"/>
          </a:xfrm>
          <a:prstGeom prst="rect">
            <a:avLst/>
          </a:prstGeom>
        </p:spPr>
      </p:pic>
      <p:sp>
        <p:nvSpPr>
          <p:cNvPr id="36" name="Foliennummernplatzhalter 1">
            <a:extLst>
              <a:ext uri="{FF2B5EF4-FFF2-40B4-BE49-F238E27FC236}">
                <a16:creationId xmlns:a16="http://schemas.microsoft.com/office/drawing/2014/main" id="{59C10146-7ADE-4DFA-B1D1-02ECD682D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10</a:t>
            </a:fld>
            <a:endParaRPr lang="de-DE"/>
          </a:p>
        </p:txBody>
      </p:sp>
      <p:sp>
        <p:nvSpPr>
          <p:cNvPr id="39" name="Datumsplatzhalter 2">
            <a:extLst>
              <a:ext uri="{FF2B5EF4-FFF2-40B4-BE49-F238E27FC236}">
                <a16:creationId xmlns:a16="http://schemas.microsoft.com/office/drawing/2014/main" id="{812C4B8C-A0D8-4914-8F85-E56B549AFB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42" name="Fußzeilenplatzhalter 3">
            <a:extLst>
              <a:ext uri="{FF2B5EF4-FFF2-40B4-BE49-F238E27FC236}">
                <a16:creationId xmlns:a16="http://schemas.microsoft.com/office/drawing/2014/main" id="{42A9F598-7214-49CE-B957-45A852482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15491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8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Results</a:t>
            </a:r>
            <a:r>
              <a:rPr lang="de-DE" sz="3600" dirty="0">
                <a:latin typeface="Trebuchet MS" panose="020B0603020202020204" pitchFamily="34" charset="0"/>
              </a:rPr>
              <a:t> III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1226548" y="1076543"/>
            <a:ext cx="6638485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3600" b="1" dirty="0"/>
              <a:t>Tests </a:t>
            </a:r>
            <a:r>
              <a:rPr lang="de-DE" sz="3600" b="1" dirty="0" err="1"/>
              <a:t>of</a:t>
            </a:r>
            <a:r>
              <a:rPr lang="de-DE" sz="3600" b="1" dirty="0"/>
              <a:t> fundamental </a:t>
            </a:r>
            <a:r>
              <a:rPr lang="de-DE" sz="3600" b="1" dirty="0" err="1"/>
              <a:t>symmetries</a:t>
            </a:r>
            <a:r>
              <a:rPr lang="de-DE" sz="3600" b="1" dirty="0"/>
              <a:t> </a:t>
            </a:r>
            <a:br>
              <a:rPr lang="de-DE" sz="3600" b="1" dirty="0"/>
            </a:br>
            <a:r>
              <a:rPr lang="de-DE" sz="3600" b="1" dirty="0"/>
              <a:t>and </a:t>
            </a:r>
            <a:r>
              <a:rPr lang="de-DE" sz="3600" b="1" dirty="0" err="1"/>
              <a:t>physics</a:t>
            </a:r>
            <a:r>
              <a:rPr lang="de-DE" sz="3600" b="1" dirty="0"/>
              <a:t> </a:t>
            </a:r>
            <a:r>
              <a:rPr lang="de-DE" sz="3600" b="1" dirty="0" err="1"/>
              <a:t>beyond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SM</a:t>
            </a:r>
            <a:endParaRPr lang="de-DE" sz="3600" b="1" baseline="30000" dirty="0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979712" y="6084003"/>
            <a:ext cx="522931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ALPHATRAP, BASE,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Tex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: HHU, MPIK, RIKEN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532" y="5445848"/>
            <a:ext cx="832158" cy="95926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70100"/>
            <a:ext cx="2305129" cy="349079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32" y="2470101"/>
            <a:ext cx="3638112" cy="3490794"/>
          </a:xfrm>
          <a:prstGeom prst="rect">
            <a:avLst/>
          </a:prstGeom>
        </p:spPr>
      </p:pic>
      <p:sp>
        <p:nvSpPr>
          <p:cNvPr id="18" name="Foliennummernplatzhalter 1">
            <a:extLst>
              <a:ext uri="{FF2B5EF4-FFF2-40B4-BE49-F238E27FC236}">
                <a16:creationId xmlns:a16="http://schemas.microsoft.com/office/drawing/2014/main" id="{D81A0CCC-3B72-4558-91DC-7E07FD346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11</a:t>
            </a:fld>
            <a:endParaRPr lang="de-DE"/>
          </a:p>
        </p:txBody>
      </p:sp>
      <p:sp>
        <p:nvSpPr>
          <p:cNvPr id="19" name="Datumsplatzhalter 2">
            <a:extLst>
              <a:ext uri="{FF2B5EF4-FFF2-40B4-BE49-F238E27FC236}">
                <a16:creationId xmlns:a16="http://schemas.microsoft.com/office/drawing/2014/main" id="{CBBC2276-1110-446D-81C4-E1C6C45712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21" name="Fußzeilenplatzhalter 3">
            <a:extLst>
              <a:ext uri="{FF2B5EF4-FFF2-40B4-BE49-F238E27FC236}">
                <a16:creationId xmlns:a16="http://schemas.microsoft.com/office/drawing/2014/main" id="{E919B242-BCBE-4C5E-B72F-E8309604E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4008094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Comparison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the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proton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and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antiproton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2363019" y="3785319"/>
            <a:ext cx="4968875" cy="26781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Remarkable: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Temperature: </a:t>
            </a:r>
            <a:r>
              <a:rPr kumimoji="0" lang="en-US" altLang="de-DE" sz="24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= -270°C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Pressure:  </a:t>
            </a:r>
            <a:r>
              <a:rPr kumimoji="0" lang="en-US" altLang="de-DE" sz="24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&lt;</a:t>
            </a: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4∙10</a:t>
            </a:r>
            <a:r>
              <a:rPr kumimoji="0" lang="en-US" altLang="de-DE" sz="2400" b="1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-19</a:t>
            </a: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mbar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Storage time: </a:t>
            </a:r>
            <a:r>
              <a:rPr kumimoji="0" lang="en-US" altLang="de-DE" sz="24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years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Experiment: BASE @ AD/CERN</a:t>
            </a:r>
            <a:endParaRPr kumimoji="0" lang="en-US" altLang="de-DE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647564" y="1556792"/>
            <a:ext cx="4051300" cy="766763"/>
          </a:xfrm>
          <a:prstGeom prst="rect">
            <a:avLst/>
          </a:prstGeom>
          <a:solidFill>
            <a:srgbClr val="333399">
              <a:lumMod val="20000"/>
              <a:lumOff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611560" y="1556792"/>
            <a:ext cx="4113212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Compare charge-to-mass ratios </a:t>
            </a:r>
            <a:r>
              <a:rPr kumimoji="0" lang="en-US" altLang="de-DE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R</a:t>
            </a:r>
            <a:r>
              <a:rPr kumimoji="0" lang="en-US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of p and p:</a:t>
            </a:r>
          </a:p>
        </p:txBody>
      </p:sp>
      <p:sp>
        <p:nvSpPr>
          <p:cNvPr id="30" name="Line 21"/>
          <p:cNvSpPr>
            <a:spLocks noChangeShapeType="1"/>
          </p:cNvSpPr>
          <p:nvPr/>
        </p:nvSpPr>
        <p:spPr bwMode="auto">
          <a:xfrm>
            <a:off x="3033793" y="2073994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2" t="19029" r="23112" b="37526"/>
          <a:stretch>
            <a:fillRect/>
          </a:stretch>
        </p:blipFill>
        <p:spPr bwMode="auto">
          <a:xfrm>
            <a:off x="1259632" y="3472582"/>
            <a:ext cx="6781800" cy="304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8" descr="Z:\Klaus\Arbeit\Publikationen\2015 Publikationen\QMRatio Proton-Antiproton Ulmer Nature 2015\Cover Suggestion 4.png"/>
          <p:cNvPicPr>
            <a:picLocks noChangeAspect="1" noChangeArrowheads="1"/>
          </p:cNvPicPr>
          <p:nvPr/>
        </p:nvPicPr>
        <p:blipFill rotWithShape="1">
          <a:blip r:embed="rId3"/>
          <a:srcRect l="15257" t="19434" r="13135" b="9728"/>
          <a:stretch/>
        </p:blipFill>
        <p:spPr bwMode="auto">
          <a:xfrm>
            <a:off x="5280844" y="1027832"/>
            <a:ext cx="3365500" cy="2497137"/>
          </a:xfrm>
          <a:prstGeom prst="rect">
            <a:avLst/>
          </a:prstGeom>
          <a:solidFill>
            <a:srgbClr val="FFFFFF">
              <a:lumMod val="65000"/>
            </a:srgbClr>
          </a:solidFill>
        </p:spPr>
      </p:pic>
      <p:grpSp>
        <p:nvGrpSpPr>
          <p:cNvPr id="40" name="Gruppieren 39"/>
          <p:cNvGrpSpPr>
            <a:grpSpLocks/>
          </p:cNvGrpSpPr>
          <p:nvPr/>
        </p:nvGrpSpPr>
        <p:grpSpPr bwMode="auto">
          <a:xfrm>
            <a:off x="545331" y="3317515"/>
            <a:ext cx="8083550" cy="3171825"/>
            <a:chOff x="827088" y="3573016"/>
            <a:chExt cx="8083474" cy="3171825"/>
          </a:xfrm>
        </p:grpSpPr>
        <p:sp>
          <p:nvSpPr>
            <p:cNvPr id="41" name="Rechteck 40"/>
            <p:cNvSpPr/>
            <p:nvPr/>
          </p:nvSpPr>
          <p:spPr>
            <a:xfrm>
              <a:off x="827088" y="3573016"/>
              <a:ext cx="8083474" cy="3171825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42" name="Gruppieren 5"/>
            <p:cNvGrpSpPr>
              <a:grpSpLocks/>
            </p:cNvGrpSpPr>
            <p:nvPr/>
          </p:nvGrpSpPr>
          <p:grpSpPr bwMode="auto">
            <a:xfrm>
              <a:off x="1043607" y="3648497"/>
              <a:ext cx="7626500" cy="1967612"/>
              <a:chOff x="1043607" y="3235034"/>
              <a:chExt cx="7626500" cy="1967612"/>
            </a:xfrm>
          </p:grpSpPr>
          <p:pic>
            <p:nvPicPr>
              <p:cNvPr id="43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53" t="56903" r="10352" b="18295"/>
              <a:stretch>
                <a:fillRect/>
              </a:stretch>
            </p:blipFill>
            <p:spPr bwMode="auto">
              <a:xfrm>
                <a:off x="1043607" y="3883106"/>
                <a:ext cx="7626500" cy="131954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44" name="Textfeld 43"/>
              <p:cNvSpPr txBox="1"/>
              <p:nvPr/>
            </p:nvSpPr>
            <p:spPr>
              <a:xfrm>
                <a:off x="3060680" y="3235034"/>
                <a:ext cx="3395630" cy="584200"/>
              </a:xfrm>
              <a:prstGeom prst="rect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3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It</a:t>
                </a:r>
                <a:r>
                  <a:rPr kumimoji="0" lang="de-DE" sz="3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 </a:t>
                </a:r>
                <a:r>
                  <a:rPr kumimoji="0" lang="de-DE" sz="3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is</a:t>
                </a:r>
                <a:r>
                  <a:rPr kumimoji="0" lang="de-DE" sz="3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 not </a:t>
                </a:r>
                <a:r>
                  <a:rPr kumimoji="0" lang="de-DE" sz="3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that</a:t>
                </a:r>
                <a:r>
                  <a:rPr kumimoji="0" lang="de-DE" sz="3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 easy!</a:t>
                </a:r>
              </a:p>
            </p:txBody>
          </p:sp>
        </p:grpSp>
      </p:grpSp>
      <p:grpSp>
        <p:nvGrpSpPr>
          <p:cNvPr id="13" name="Gruppieren 12"/>
          <p:cNvGrpSpPr/>
          <p:nvPr/>
        </p:nvGrpSpPr>
        <p:grpSpPr>
          <a:xfrm>
            <a:off x="2305164" y="1027832"/>
            <a:ext cx="6333452" cy="2294356"/>
            <a:chOff x="2305164" y="1027832"/>
            <a:chExt cx="6333452" cy="2294356"/>
          </a:xfrm>
        </p:grpSpPr>
        <p:grpSp>
          <p:nvGrpSpPr>
            <p:cNvPr id="6" name="Gruppieren 5"/>
            <p:cNvGrpSpPr/>
            <p:nvPr/>
          </p:nvGrpSpPr>
          <p:grpSpPr>
            <a:xfrm>
              <a:off x="5280844" y="1027832"/>
              <a:ext cx="3357772" cy="338554"/>
              <a:chOff x="5280844" y="1027832"/>
              <a:chExt cx="3357772" cy="338554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5" name="Textfeld 1"/>
              <p:cNvSpPr txBox="1">
                <a:spLocks noChangeArrowheads="1"/>
              </p:cNvSpPr>
              <p:nvPr/>
            </p:nvSpPr>
            <p:spPr bwMode="auto">
              <a:xfrm>
                <a:off x="8157394" y="1027832"/>
                <a:ext cx="481222" cy="3385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</a:rPr>
                  <a:t>n</a:t>
                </a:r>
                <a:r>
                  <a:rPr kumimoji="0" lang="de-DE" altLang="de-DE" sz="1600" b="1" i="0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c,2</a:t>
                </a:r>
              </a:p>
            </p:txBody>
          </p:sp>
          <p:sp>
            <p:nvSpPr>
              <p:cNvPr id="26" name="Textfeld 12"/>
              <p:cNvSpPr txBox="1">
                <a:spLocks noChangeArrowheads="1"/>
              </p:cNvSpPr>
              <p:nvPr/>
            </p:nvSpPr>
            <p:spPr bwMode="auto">
              <a:xfrm>
                <a:off x="5280844" y="1027832"/>
                <a:ext cx="481222" cy="3385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</a:rPr>
                  <a:t>n</a:t>
                </a:r>
                <a:r>
                  <a:rPr kumimoji="0" lang="de-DE" altLang="de-DE" sz="1600" b="1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c,1</a:t>
                </a:r>
              </a:p>
            </p:txBody>
          </p:sp>
        </p:grpSp>
        <p:grpSp>
          <p:nvGrpSpPr>
            <p:cNvPr id="12" name="Gruppieren 11"/>
            <p:cNvGrpSpPr/>
            <p:nvPr/>
          </p:nvGrpSpPr>
          <p:grpSpPr>
            <a:xfrm>
              <a:off x="2305164" y="2600908"/>
              <a:ext cx="1022884" cy="721280"/>
              <a:chOff x="9489776" y="2942334"/>
              <a:chExt cx="1022884" cy="721280"/>
            </a:xfrm>
          </p:grpSpPr>
          <p:sp>
            <p:nvSpPr>
              <p:cNvPr id="11" name="Rechteck 10"/>
              <p:cNvSpPr/>
              <p:nvPr/>
            </p:nvSpPr>
            <p:spPr>
              <a:xfrm>
                <a:off x="9489776" y="2942334"/>
                <a:ext cx="1022884" cy="72128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34" name="Gruppieren 19"/>
              <p:cNvGrpSpPr>
                <a:grpSpLocks/>
              </p:cNvGrpSpPr>
              <p:nvPr/>
            </p:nvGrpSpPr>
            <p:grpSpPr bwMode="auto">
              <a:xfrm>
                <a:off x="9922550" y="2942334"/>
                <a:ext cx="481222" cy="666688"/>
                <a:chOff x="7753059" y="5364505"/>
                <a:chExt cx="480993" cy="666696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36" name="Textfeld 13"/>
                <p:cNvSpPr txBox="1">
                  <a:spLocks noChangeArrowheads="1"/>
                </p:cNvSpPr>
                <p:nvPr/>
              </p:nvSpPr>
              <p:spPr bwMode="auto">
                <a:xfrm>
                  <a:off x="7753059" y="5364505"/>
                  <a:ext cx="480993" cy="33855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altLang="de-DE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ymbol" pitchFamily="18" charset="2"/>
                    </a:rPr>
                    <a:t>n</a:t>
                  </a:r>
                  <a:r>
                    <a:rPr kumimoji="0" lang="de-DE" altLang="de-DE" sz="1600" b="1" i="0" u="none" strike="noStrike" kern="0" cap="none" spc="0" normalizeH="0" baseline="-25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c,1</a:t>
                  </a:r>
                </a:p>
              </p:txBody>
            </p:sp>
            <p:sp>
              <p:nvSpPr>
                <p:cNvPr id="47" name="Textfeld 14"/>
                <p:cNvSpPr txBox="1">
                  <a:spLocks noChangeArrowheads="1"/>
                </p:cNvSpPr>
                <p:nvPr/>
              </p:nvSpPr>
              <p:spPr bwMode="auto">
                <a:xfrm>
                  <a:off x="7753059" y="5692644"/>
                  <a:ext cx="480993" cy="33855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altLang="de-DE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ymbol" pitchFamily="18" charset="2"/>
                    </a:rPr>
                    <a:t>n</a:t>
                  </a:r>
                  <a:r>
                    <a:rPr kumimoji="0" lang="de-DE" altLang="de-DE" sz="1600" b="1" i="0" u="none" strike="noStrike" kern="0" cap="none" spc="0" normalizeH="0" baseline="-25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c,2</a:t>
                  </a:r>
                </a:p>
              </p:txBody>
            </p:sp>
          </p:grpSp>
          <p:cxnSp>
            <p:nvCxnSpPr>
              <p:cNvPr id="9" name="Gerade Verbindung 8"/>
              <p:cNvCxnSpPr/>
              <p:nvPr/>
            </p:nvCxnSpPr>
            <p:spPr>
              <a:xfrm>
                <a:off x="9922550" y="3320988"/>
                <a:ext cx="48122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feld 9"/>
              <p:cNvSpPr txBox="1"/>
              <p:nvPr/>
            </p:nvSpPr>
            <p:spPr>
              <a:xfrm>
                <a:off x="9489776" y="3131676"/>
                <a:ext cx="4828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i="1" dirty="0"/>
                  <a:t>R</a:t>
                </a:r>
                <a:r>
                  <a:rPr lang="de-DE" b="1" dirty="0"/>
                  <a:t> =</a:t>
                </a:r>
              </a:p>
            </p:txBody>
          </p:sp>
        </p:grpSp>
      </p:grpSp>
      <p:sp>
        <p:nvSpPr>
          <p:cNvPr id="14" name="Rechteck 13"/>
          <p:cNvSpPr/>
          <p:nvPr/>
        </p:nvSpPr>
        <p:spPr>
          <a:xfrm>
            <a:off x="2098677" y="2756926"/>
            <a:ext cx="1324956" cy="6168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2" name="Gruppieren 31"/>
          <p:cNvGrpSpPr>
            <a:grpSpLocks/>
          </p:cNvGrpSpPr>
          <p:nvPr/>
        </p:nvGrpSpPr>
        <p:grpSpPr bwMode="auto">
          <a:xfrm>
            <a:off x="255378" y="2456892"/>
            <a:ext cx="4892686" cy="400110"/>
            <a:chOff x="827088" y="2565400"/>
            <a:chExt cx="4893476" cy="400170"/>
          </a:xfrm>
        </p:grpSpPr>
        <p:sp>
          <p:nvSpPr>
            <p:cNvPr id="37" name="Textfeld 1"/>
            <p:cNvSpPr txBox="1">
              <a:spLocks noChangeArrowheads="1"/>
            </p:cNvSpPr>
            <p:nvPr/>
          </p:nvSpPr>
          <p:spPr bwMode="auto">
            <a:xfrm>
              <a:off x="827088" y="2565400"/>
              <a:ext cx="4893476" cy="40017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(</a:t>
              </a:r>
              <a:r>
                <a:rPr kumimoji="0" lang="de-DE" altLang="de-DE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q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/</a:t>
              </a:r>
              <a:r>
                <a:rPr kumimoji="0" lang="de-DE" altLang="de-DE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m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)</a:t>
              </a:r>
              <a:r>
                <a:rPr kumimoji="0" lang="de-DE" altLang="de-DE" sz="2000" b="1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p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 / (</a:t>
              </a:r>
              <a:r>
                <a:rPr kumimoji="0" lang="de-DE" altLang="de-DE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q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/</a:t>
              </a:r>
              <a:r>
                <a:rPr kumimoji="0" lang="de-DE" altLang="de-DE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m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)</a:t>
              </a:r>
              <a:r>
                <a:rPr kumimoji="0" lang="de-DE" altLang="de-DE" sz="2000" b="1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p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 = -1.000 000 000 003 (</a:t>
              </a:r>
              <a:r>
                <a:rPr lang="de-DE" altLang="de-DE" sz="2000" b="1" kern="0" dirty="0">
                  <a:solidFill>
                    <a:srgbClr val="000000"/>
                  </a:solidFill>
                </a:rPr>
                <a:t>16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)</a:t>
              </a:r>
            </a:p>
          </p:txBody>
        </p:sp>
        <p:sp>
          <p:nvSpPr>
            <p:cNvPr id="38" name="Line 21"/>
            <p:cNvSpPr>
              <a:spLocks noChangeShapeType="1"/>
            </p:cNvSpPr>
            <p:nvPr/>
          </p:nvSpPr>
          <p:spPr bwMode="auto">
            <a:xfrm>
              <a:off x="1547813" y="2781300"/>
              <a:ext cx="152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52" name="Textfeld 51">
            <a:extLst>
              <a:ext uri="{FF2B5EF4-FFF2-40B4-BE49-F238E27FC236}">
                <a16:creationId xmlns:a16="http://schemas.microsoft.com/office/drawing/2014/main" id="{8D7A4C31-E183-405F-84E9-D4F65ADCF297}"/>
              </a:ext>
            </a:extLst>
          </p:cNvPr>
          <p:cNvSpPr txBox="1"/>
          <p:nvPr/>
        </p:nvSpPr>
        <p:spPr>
          <a:xfrm>
            <a:off x="1256313" y="2960948"/>
            <a:ext cx="3020379" cy="276999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M.J. Borchert </a:t>
            </a:r>
            <a:r>
              <a:rPr lang="de-DE" sz="1200" i="1" kern="0" dirty="0">
                <a:solidFill>
                  <a:srgbClr val="000000"/>
                </a:solidFill>
                <a:latin typeface="Arial" pitchFamily="34" charset="0"/>
              </a:rPr>
              <a:t>et al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., Nature </a:t>
            </a:r>
            <a:r>
              <a:rPr lang="de-DE" sz="1200" b="1" kern="0" dirty="0">
                <a:solidFill>
                  <a:srgbClr val="000000"/>
                </a:solidFill>
                <a:latin typeface="Arial" pitchFamily="34" charset="0"/>
              </a:rPr>
              <a:t>601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 (2022) 53</a:t>
            </a:r>
          </a:p>
        </p:txBody>
      </p:sp>
      <p:sp>
        <p:nvSpPr>
          <p:cNvPr id="48" name="Text Box 5">
            <a:extLst>
              <a:ext uri="{FF2B5EF4-FFF2-40B4-BE49-F238E27FC236}">
                <a16:creationId xmlns:a16="http://schemas.microsoft.com/office/drawing/2014/main" id="{0C30BB8E-FD69-4422-9756-98ECF0E18D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5445224"/>
            <a:ext cx="6781800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de-DE" sz="2000" kern="0" dirty="0" err="1">
                <a:solidFill>
                  <a:srgbClr val="000000"/>
                </a:solidFill>
              </a:rPr>
              <a:t>M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ost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stringent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test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of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de-DE" sz="2000" kern="0" dirty="0">
                <a:solidFill>
                  <a:srgbClr val="000000"/>
                </a:solidFill>
              </a:rPr>
              <a:t>CPT </a:t>
            </a:r>
            <a:r>
              <a:rPr lang="de-DE" sz="2000" kern="0" dirty="0" err="1">
                <a:solidFill>
                  <a:srgbClr val="000000"/>
                </a:solidFill>
              </a:rPr>
              <a:t>symmetry</a:t>
            </a:r>
            <a:r>
              <a:rPr lang="de-DE" sz="2000" kern="0" dirty="0">
                <a:solidFill>
                  <a:srgbClr val="000000"/>
                </a:solidFill>
              </a:rPr>
              <a:t> in </a:t>
            </a:r>
            <a:r>
              <a:rPr lang="de-DE" sz="2000" kern="0" dirty="0" err="1">
                <a:solidFill>
                  <a:srgbClr val="000000"/>
                </a:solidFill>
              </a:rPr>
              <a:t>the</a:t>
            </a:r>
            <a:r>
              <a:rPr lang="de-DE" sz="2000" kern="0" dirty="0">
                <a:solidFill>
                  <a:srgbClr val="000000"/>
                </a:solidFill>
              </a:rPr>
              <a:t> </a:t>
            </a:r>
            <a:r>
              <a:rPr lang="de-DE" sz="2000" kern="0" dirty="0" err="1">
                <a:solidFill>
                  <a:srgbClr val="000000"/>
                </a:solidFill>
              </a:rPr>
              <a:t>baryon</a:t>
            </a:r>
            <a:r>
              <a:rPr lang="de-DE" sz="2000" kern="0" dirty="0">
                <a:solidFill>
                  <a:srgbClr val="000000"/>
                </a:solidFill>
              </a:rPr>
              <a:t> </a:t>
            </a:r>
            <a:r>
              <a:rPr lang="de-DE" sz="2000" kern="0" dirty="0" err="1">
                <a:solidFill>
                  <a:srgbClr val="000000"/>
                </a:solidFill>
              </a:rPr>
              <a:t>sector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!</a:t>
            </a:r>
          </a:p>
        </p:txBody>
      </p:sp>
      <p:sp>
        <p:nvSpPr>
          <p:cNvPr id="49" name="Text Box 5">
            <a:extLst>
              <a:ext uri="{FF2B5EF4-FFF2-40B4-BE49-F238E27FC236}">
                <a16:creationId xmlns:a16="http://schemas.microsoft.com/office/drawing/2014/main" id="{97A82FC0-6AFC-4AD9-8C23-1449601FF3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524" y="5886325"/>
            <a:ext cx="4375414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Next </a:t>
            </a:r>
            <a:r>
              <a:rPr kumimoji="0" lang="de-DE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steps</a:t>
            </a:r>
            <a:r>
              <a: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</a:t>
            </a: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de-DE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sympathetic</a:t>
            </a: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de-DE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laser</a:t>
            </a: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de-DE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cooling</a:t>
            </a:r>
            <a:b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</a:b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	</a:t>
            </a:r>
            <a:r>
              <a:rPr kumimoji="0" lang="de-DE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    and </a:t>
            </a:r>
            <a:r>
              <a:rPr kumimoji="0" lang="de-DE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transport</a:t>
            </a:r>
            <a:r>
              <a:rPr kumimoji="0" lang="de-DE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de-DE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of</a:t>
            </a:r>
            <a:r>
              <a:rPr kumimoji="0" lang="de-DE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p-bar</a:t>
            </a:r>
            <a:endParaRPr kumimoji="0" lang="de-DE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FD98FDA0-DD2A-4C0A-B7DF-206AC6B3FFAC}"/>
              </a:ext>
            </a:extLst>
          </p:cNvPr>
          <p:cNvSpPr txBox="1"/>
          <p:nvPr/>
        </p:nvSpPr>
        <p:spPr>
          <a:xfrm>
            <a:off x="4752020" y="5896911"/>
            <a:ext cx="3099406" cy="646331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 err="1">
                <a:solidFill>
                  <a:srgbClr val="000000"/>
                </a:solidFill>
                <a:latin typeface="Arial" pitchFamily="34" charset="0"/>
              </a:rPr>
              <a:t>M.Bohman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200" i="1" kern="0" dirty="0">
                <a:solidFill>
                  <a:srgbClr val="000000"/>
                </a:solidFill>
                <a:latin typeface="Arial" pitchFamily="34" charset="0"/>
              </a:rPr>
              <a:t>et al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., Nature </a:t>
            </a:r>
            <a:r>
              <a:rPr lang="de-DE" sz="1200" b="1" kern="0" dirty="0">
                <a:solidFill>
                  <a:srgbClr val="000000"/>
                </a:solidFill>
                <a:latin typeface="Arial" pitchFamily="34" charset="0"/>
              </a:rPr>
              <a:t>596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 (2021) 514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 err="1">
                <a:solidFill>
                  <a:srgbClr val="000000"/>
                </a:solidFill>
                <a:latin typeface="Arial" pitchFamily="34" charset="0"/>
              </a:rPr>
              <a:t>Ch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. Will </a:t>
            </a:r>
            <a:r>
              <a:rPr lang="de-DE" sz="1200" i="1" kern="0" dirty="0">
                <a:solidFill>
                  <a:srgbClr val="000000"/>
                </a:solidFill>
                <a:latin typeface="Arial" pitchFamily="34" charset="0"/>
              </a:rPr>
              <a:t>et al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., PRL </a:t>
            </a:r>
            <a:r>
              <a:rPr lang="de-DE" sz="1200" b="1" kern="0" dirty="0">
                <a:solidFill>
                  <a:srgbClr val="000000"/>
                </a:solidFill>
                <a:latin typeface="Arial" pitchFamily="34" charset="0"/>
              </a:rPr>
              <a:t>133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 (2024) 023002</a:t>
            </a:r>
            <a:b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</a:b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M. Leonhardt </a:t>
            </a:r>
            <a:r>
              <a:rPr lang="de-DE" sz="1200" i="1" kern="0" dirty="0">
                <a:solidFill>
                  <a:srgbClr val="000000"/>
                </a:solidFill>
                <a:latin typeface="Arial" pitchFamily="34" charset="0"/>
              </a:rPr>
              <a:t>et al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., Nature </a:t>
            </a:r>
            <a:r>
              <a:rPr lang="de-DE" sz="1200" b="1" kern="0" dirty="0">
                <a:solidFill>
                  <a:srgbClr val="000000"/>
                </a:solidFill>
                <a:latin typeface="Arial" pitchFamily="34" charset="0"/>
              </a:rPr>
              <a:t>641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 (2025) 841  </a:t>
            </a:r>
          </a:p>
        </p:txBody>
      </p:sp>
      <p:pic>
        <p:nvPicPr>
          <p:cNvPr id="53" name="Grafik 52">
            <a:extLst>
              <a:ext uri="{FF2B5EF4-FFF2-40B4-BE49-F238E27FC236}">
                <a16:creationId xmlns:a16="http://schemas.microsoft.com/office/drawing/2014/main" id="{8B3FBD6D-C83F-40E9-921E-D50A08F3C2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2380" y="5460714"/>
            <a:ext cx="1091651" cy="1091651"/>
          </a:xfrm>
          <a:prstGeom prst="rect">
            <a:avLst/>
          </a:prstGeom>
        </p:spPr>
      </p:pic>
      <p:sp>
        <p:nvSpPr>
          <p:cNvPr id="45" name="Foliennummernplatzhalter 1">
            <a:extLst>
              <a:ext uri="{FF2B5EF4-FFF2-40B4-BE49-F238E27FC236}">
                <a16:creationId xmlns:a16="http://schemas.microsoft.com/office/drawing/2014/main" id="{2709CA39-1137-47FF-B184-4401B52E0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12</a:t>
            </a:fld>
            <a:endParaRPr lang="de-DE"/>
          </a:p>
        </p:txBody>
      </p:sp>
      <p:sp>
        <p:nvSpPr>
          <p:cNvPr id="46" name="Datumsplatzhalter 2">
            <a:extLst>
              <a:ext uri="{FF2B5EF4-FFF2-40B4-BE49-F238E27FC236}">
                <a16:creationId xmlns:a16="http://schemas.microsoft.com/office/drawing/2014/main" id="{5C22A887-30FF-464F-ADDF-F07A05FE25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50" name="Fußzeilenplatzhalter 3">
            <a:extLst>
              <a:ext uri="{FF2B5EF4-FFF2-40B4-BE49-F238E27FC236}">
                <a16:creationId xmlns:a16="http://schemas.microsoft.com/office/drawing/2014/main" id="{69E452E8-0546-4493-B7EB-2A3254773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347430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2" grpId="0" animBg="1"/>
      <p:bldP spid="48" grpId="0" animBg="1"/>
      <p:bldP spid="49" grpId="0" animBg="1"/>
      <p:bldP spid="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Probe </a:t>
            </a:r>
            <a:r>
              <a:rPr lang="de-DE" sz="3600" dirty="0" err="1">
                <a:latin typeface="Trebuchet MS" panose="020B0603020202020204" pitchFamily="34" charset="0"/>
              </a:rPr>
              <a:t>for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new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force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carriers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Inhaltsplatzhalter 2">
                <a:extLst>
                  <a:ext uri="{FF2B5EF4-FFF2-40B4-BE49-F238E27FC236}">
                    <a16:creationId xmlns:a16="http://schemas.microsoft.com/office/drawing/2014/main" id="{EB13956F-42AF-4EB6-AEA3-3CEFD7C3DB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0578" y="1145652"/>
                <a:ext cx="8686800" cy="5256584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de-DE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Isotope shift </a:t>
                </a:r>
                <a:r>
                  <a:rPr lang="de-DE" sz="2400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spectroscopy</a:t>
                </a:r>
                <a:r>
                  <a:rPr lang="de-DE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: 5</a:t>
                </a:r>
                <a:r>
                  <a:rPr lang="de-DE" sz="2400" baseline="30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th</a:t>
                </a:r>
                <a:r>
                  <a:rPr lang="de-DE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 </a:t>
                </a:r>
                <a:r>
                  <a:rPr lang="de-DE" sz="2400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force</a:t>
                </a:r>
                <a:r>
                  <a:rPr lang="de-DE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?</a:t>
                </a:r>
              </a:p>
              <a:p>
                <a14:m>
                  <m:oMath xmlns:m="http://schemas.openxmlformats.org/officeDocument/2006/math">
                    <m:r>
                      <a:rPr lang="de-DE" altLang="en-US" sz="2400" i="1">
                        <a:latin typeface="Cambria Math"/>
                      </a:rPr>
                      <m:t>𝛿</m:t>
                    </m:r>
                    <m:sSubSup>
                      <m:sSubSupPr>
                        <m:ctrlPr>
                          <a:rPr lang="de-DE" alt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altLang="en-US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de-DE" altLang="en-US" sz="2400" i="1">
                            <a:latin typeface="Cambria Math"/>
                          </a:rPr>
                          <m:t>𝑖</m:t>
                        </m:r>
                      </m:sub>
                      <m:sup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de-DE" alt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altLang="en-US" sz="2400" i="1">
                                <a:latin typeface="Cambria Math"/>
                              </a:rPr>
                              <m:t>𝐴</m:t>
                            </m:r>
                          </m:e>
                          <m:sup>
                            <m:r>
                              <a:rPr lang="de-DE" altLang="en-US" sz="2400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sup>
                    </m:sSubSup>
                    <m:r>
                      <a:rPr lang="de-DE" altLang="en-US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alt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en-US" sz="2400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de-DE" altLang="en-US" sz="24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de-DE" altLang="en-US" sz="2400" i="1">
                        <a:latin typeface="Cambria Math"/>
                      </a:rPr>
                      <m:t>𝛿</m:t>
                    </m:r>
                    <m:sSub>
                      <m:sSubPr>
                        <m:ctrlPr>
                          <a:rPr lang="de-DE" alt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de-DE" alt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de-DE" alt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altLang="en-US" sz="2400" i="1">
                                    <a:latin typeface="Cambria Math"/>
                                  </a:rPr>
                                  <m:t>𝑟</m:t>
                                </m:r>
                              </m:e>
                              <m:sub/>
                              <m:sup>
                                <m:r>
                                  <a:rPr lang="de-DE" altLang="en-US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,</m:t>
                        </m:r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′</m:t>
                        </m:r>
                      </m:sub>
                    </m:sSub>
                    <m:r>
                      <a:rPr lang="de-DE" altLang="en-US" sz="24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de-DE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en-US" sz="240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de-DE" altLang="en-US" sz="240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f>
                      <m:fPr>
                        <m:ctrlPr>
                          <a:rPr lang="de-DE" alt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−</m:t>
                        </m:r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′</m:t>
                        </m:r>
                      </m:num>
                      <m:den>
                        <m:r>
                          <a:rPr lang="de-DE" altLang="en-US" sz="2400" i="1">
                            <a:latin typeface="Cambria Math"/>
                          </a:rPr>
                          <m:t>𝐴𝐴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′</m:t>
                        </m:r>
                      </m:den>
                    </m:f>
                  </m:oMath>
                </a14:m>
                <a:r>
                  <a:rPr lang="en-US" altLang="en-US" sz="2400" dirty="0"/>
                  <a:t> </a:t>
                </a:r>
              </a:p>
              <a:p>
                <a:r>
                  <a:rPr lang="en-US" altLang="en-US" sz="2400" dirty="0"/>
                  <a:t>use 2 transitions </a:t>
                </a:r>
                <a14:m>
                  <m:oMath xmlns:m="http://schemas.openxmlformats.org/officeDocument/2006/math">
                    <m:r>
                      <a:rPr lang="de-DE" altLang="en-US" sz="240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de-DE" altLang="en-US" sz="240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de-DE" altLang="en-US" sz="240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br>
                  <a:rPr lang="en-US" altLang="en-US" sz="2400" dirty="0"/>
                </a:br>
                <a:r>
                  <a:rPr lang="en-US" altLang="en-US" sz="2400" dirty="0">
                    <a:sym typeface="Wingdings" panose="05000000000000000000" pitchFamily="2" charset="2"/>
                  </a:rPr>
                  <a:t> eliminate </a:t>
                </a:r>
                <a14:m>
                  <m:oMath xmlns:m="http://schemas.openxmlformats.org/officeDocument/2006/math">
                    <m:r>
                      <a:rPr lang="de-DE" altLang="en-US" sz="2400" i="1">
                        <a:latin typeface="Cambria Math"/>
                      </a:rPr>
                      <m:t>𝛿</m:t>
                    </m:r>
                    <m:sSub>
                      <m:sSubPr>
                        <m:ctrlPr>
                          <a:rPr lang="de-DE" alt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de-DE" alt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de-DE" alt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altLang="en-US" sz="2400" i="1">
                                    <a:latin typeface="Cambria Math"/>
                                  </a:rPr>
                                  <m:t>𝑟</m:t>
                                </m:r>
                              </m:e>
                              <m:sub/>
                              <m:sup>
                                <m:r>
                                  <a:rPr lang="de-DE" altLang="en-US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,</m:t>
                        </m:r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′</m:t>
                        </m:r>
                      </m:sub>
                    </m:sSub>
                  </m:oMath>
                </a14:m>
                <a:endParaRPr lang="en-US" altLang="en-US" sz="2400" dirty="0"/>
              </a:p>
            </p:txBody>
          </p:sp>
        </mc:Choice>
        <mc:Fallback xmlns="">
          <p:sp>
            <p:nvSpPr>
              <p:cNvPr id="15" name="Inhaltsplatzhalter 2">
                <a:extLst>
                  <a:ext uri="{FF2B5EF4-FFF2-40B4-BE49-F238E27FC236}">
                    <a16:creationId xmlns:a16="http://schemas.microsoft.com/office/drawing/2014/main" id="{EB13956F-42AF-4EB6-AEA3-3CEFD7C3D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578" y="1145652"/>
                <a:ext cx="8686800" cy="5256584"/>
              </a:xfrm>
              <a:prstGeom prst="rect">
                <a:avLst/>
              </a:prstGeom>
              <a:blipFill>
                <a:blip r:embed="rId2"/>
                <a:stretch>
                  <a:fillRect l="-1193" t="-104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Inhaltsplatzhalter 2"/>
              <p:cNvSpPr txBox="1">
                <a:spLocks/>
              </p:cNvSpPr>
              <p:nvPr/>
            </p:nvSpPr>
            <p:spPr>
              <a:xfrm>
                <a:off x="230578" y="3501008"/>
                <a:ext cx="4089394" cy="270030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82563" indent="-182563"/>
                <a:r>
                  <a:rPr lang="en-US" sz="2000" dirty="0"/>
                  <a:t>new force mediated through scalar field with boson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de-DE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sz="20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182563" indent="-182563"/>
                <a:r>
                  <a:rPr lang="en-US" sz="2000" dirty="0"/>
                  <a:t>coupling to neutrons: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de-DE" sz="200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182563" indent="-182563"/>
                <a:r>
                  <a:rPr lang="en-US" sz="2000" dirty="0"/>
                  <a:t>coupling to electrons: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de-DE" sz="200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sz="20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sz="2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anose="05000000000000000000" pitchFamily="2" charset="2"/>
                  </a:rPr>
                  <a:t>nonlinearity in  King’s plot: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altLang="en-US" sz="1600" i="1">
                          <a:solidFill>
                            <a:prstClr val="black"/>
                          </a:solidFill>
                          <a:latin typeface="Cambria Math"/>
                        </a:rPr>
                        <m:t>𝛿</m:t>
                      </m:r>
                      <m:sSubSup>
                        <m:sSubSupPr>
                          <m:ctrlP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  <m:sup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,</m:t>
                          </m:r>
                          <m:sSup>
                            <m:sSupPr>
                              <m:ctrlPr>
                                <a:rPr lang="de-DE" altLang="en-U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altLang="en-US" sz="16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de-DE" altLang="en-US" sz="16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sup>
                      </m:sSubSup>
                      <m:r>
                        <a:rPr lang="de-DE" altLang="en-US" sz="16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de-DE" altLang="en-US" sz="1600" i="1">
                          <a:solidFill>
                            <a:prstClr val="black"/>
                          </a:solidFill>
                          <a:latin typeface="Cambria Math"/>
                        </a:rPr>
                        <m:t>𝛿</m:t>
                      </m:r>
                      <m:sSub>
                        <m:sSubPr>
                          <m:ctrlP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de-DE" altLang="en-U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de-DE" altLang="en-US" sz="1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altLang="en-US" sz="1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b/>
                                <m:sup>
                                  <m:r>
                                    <a:rPr lang="de-DE" altLang="en-US" sz="1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  <m:sub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</m:sSub>
                      <m:r>
                        <a:rPr lang="de-DE" altLang="en-US" sz="1600" i="1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f>
                        <m:fPr>
                          <m:ctrlP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′</m:t>
                          </m:r>
                        </m:num>
                        <m:den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′</m:t>
                          </m:r>
                        </m:den>
                      </m:f>
                      <m:r>
                        <a:rPr lang="de-DE" altLang="en-US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br>
                  <a:rPr lang="de-DE" altLang="en-US" sz="1600" i="1" dirty="0">
                    <a:solidFill>
                      <a:prstClr val="black"/>
                    </a:solidFill>
                    <a:latin typeface="Cambria Math" panose="02040503050406030204" pitchFamily="18" charset="0"/>
                  </a:rPr>
                </a:br>
                <a:r>
                  <a:rPr lang="de-DE" altLang="en-US" sz="1600" i="1" dirty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de-DE" altLang="en-US" sz="1600" dirty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𝑁𝑃</m:t>
                        </m:r>
                      </m:sub>
                    </m:sSub>
                    <m:sSub>
                      <m:sSubPr>
                        <m:ctrlP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altLang="en-US" sz="16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de-DE" altLang="en-US" sz="16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lang="de-DE" altLang="en-US" sz="16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en-US" sz="1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p>
                        <m:r>
                          <a:rPr lang="de-DE" altLang="en-US" sz="1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de-DE" altLang="en-US" sz="16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7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578" y="3501008"/>
                <a:ext cx="4089394" cy="2700300"/>
              </a:xfrm>
              <a:prstGeom prst="rect">
                <a:avLst/>
              </a:prstGeom>
              <a:blipFill>
                <a:blip r:embed="rId3"/>
                <a:stretch>
                  <a:fillRect l="-1490" t="-11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Grafik 18">
            <a:extLst>
              <a:ext uri="{FF2B5EF4-FFF2-40B4-BE49-F238E27FC236}">
                <a16:creationId xmlns:a16="http://schemas.microsoft.com/office/drawing/2014/main" id="{37F271A2-23AD-48BA-82B1-BD24208248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696" y="3969060"/>
            <a:ext cx="3970784" cy="2018481"/>
          </a:xfrm>
          <a:prstGeom prst="rect">
            <a:avLst/>
          </a:prstGeom>
        </p:spPr>
      </p:pic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302475CD-9D96-47FA-BCD9-CD98750F5808}"/>
              </a:ext>
            </a:extLst>
          </p:cNvPr>
          <p:cNvGrpSpPr/>
          <p:nvPr/>
        </p:nvGrpSpPr>
        <p:grpSpPr>
          <a:xfrm>
            <a:off x="5785792" y="4186679"/>
            <a:ext cx="2880320" cy="1062046"/>
            <a:chOff x="1214846" y="3572694"/>
            <a:chExt cx="2286832" cy="818616"/>
          </a:xfrm>
        </p:grpSpPr>
        <p:sp>
          <p:nvSpPr>
            <p:cNvPr id="21" name="Freihandform: Form 13">
              <a:extLst>
                <a:ext uri="{FF2B5EF4-FFF2-40B4-BE49-F238E27FC236}">
                  <a16:creationId xmlns:a16="http://schemas.microsoft.com/office/drawing/2014/main" id="{47604536-5942-4526-9B6B-56E50176588C}"/>
                </a:ext>
              </a:extLst>
            </p:cNvPr>
            <p:cNvSpPr/>
            <p:nvPr/>
          </p:nvSpPr>
          <p:spPr>
            <a:xfrm>
              <a:off x="1214846" y="3572694"/>
              <a:ext cx="2286832" cy="800130"/>
            </a:xfrm>
            <a:custGeom>
              <a:avLst/>
              <a:gdLst>
                <a:gd name="connsiteX0" fmla="*/ 0 w 2674620"/>
                <a:gd name="connsiteY0" fmla="*/ 0 h 806993"/>
                <a:gd name="connsiteX1" fmla="*/ 1972491 w 2674620"/>
                <a:gd name="connsiteY1" fmla="*/ 747849 h 806993"/>
                <a:gd name="connsiteX2" fmla="*/ 2674620 w 2674620"/>
                <a:gd name="connsiteY2" fmla="*/ 767443 h 806993"/>
                <a:gd name="connsiteX0" fmla="*/ 0 w 2674620"/>
                <a:gd name="connsiteY0" fmla="*/ 0 h 783413"/>
                <a:gd name="connsiteX1" fmla="*/ 1999343 w 2674620"/>
                <a:gd name="connsiteY1" fmla="*/ 711926 h 783413"/>
                <a:gd name="connsiteX2" fmla="*/ 2674620 w 2674620"/>
                <a:gd name="connsiteY2" fmla="*/ 767443 h 783413"/>
                <a:gd name="connsiteX0" fmla="*/ 0 w 2674620"/>
                <a:gd name="connsiteY0" fmla="*/ 0 h 783413"/>
                <a:gd name="connsiteX1" fmla="*/ 1999343 w 2674620"/>
                <a:gd name="connsiteY1" fmla="*/ 711926 h 783413"/>
                <a:gd name="connsiteX2" fmla="*/ 2674620 w 2674620"/>
                <a:gd name="connsiteY2" fmla="*/ 767443 h 783413"/>
                <a:gd name="connsiteX0" fmla="*/ 0 w 2674620"/>
                <a:gd name="connsiteY0" fmla="*/ 0 h 798766"/>
                <a:gd name="connsiteX1" fmla="*/ 1999343 w 2674620"/>
                <a:gd name="connsiteY1" fmla="*/ 711926 h 798766"/>
                <a:gd name="connsiteX2" fmla="*/ 2674620 w 2674620"/>
                <a:gd name="connsiteY2" fmla="*/ 767443 h 798766"/>
                <a:gd name="connsiteX0" fmla="*/ 0 w 2686128"/>
                <a:gd name="connsiteY0" fmla="*/ 0 h 845945"/>
                <a:gd name="connsiteX1" fmla="*/ 1999343 w 2686128"/>
                <a:gd name="connsiteY1" fmla="*/ 711926 h 845945"/>
                <a:gd name="connsiteX2" fmla="*/ 2686128 w 2686128"/>
                <a:gd name="connsiteY2" fmla="*/ 832757 h 845945"/>
                <a:gd name="connsiteX0" fmla="*/ 0 w 2686128"/>
                <a:gd name="connsiteY0" fmla="*/ 0 h 832757"/>
                <a:gd name="connsiteX1" fmla="*/ 1999343 w 2686128"/>
                <a:gd name="connsiteY1" fmla="*/ 711926 h 832757"/>
                <a:gd name="connsiteX2" fmla="*/ 2686128 w 2686128"/>
                <a:gd name="connsiteY2" fmla="*/ 832757 h 832757"/>
                <a:gd name="connsiteX0" fmla="*/ 0 w 2686128"/>
                <a:gd name="connsiteY0" fmla="*/ 0 h 832757"/>
                <a:gd name="connsiteX1" fmla="*/ 1999343 w 2686128"/>
                <a:gd name="connsiteY1" fmla="*/ 711926 h 832757"/>
                <a:gd name="connsiteX2" fmla="*/ 2686128 w 2686128"/>
                <a:gd name="connsiteY2" fmla="*/ 832757 h 832757"/>
                <a:gd name="connsiteX0" fmla="*/ 0 w 2670784"/>
                <a:gd name="connsiteY0" fmla="*/ 0 h 868680"/>
                <a:gd name="connsiteX1" fmla="*/ 1999343 w 2670784"/>
                <a:gd name="connsiteY1" fmla="*/ 711926 h 868680"/>
                <a:gd name="connsiteX2" fmla="*/ 2670784 w 2670784"/>
                <a:gd name="connsiteY2" fmla="*/ 868680 h 868680"/>
                <a:gd name="connsiteX0" fmla="*/ 0 w 2670784"/>
                <a:gd name="connsiteY0" fmla="*/ 0 h 868680"/>
                <a:gd name="connsiteX1" fmla="*/ 1999343 w 2670784"/>
                <a:gd name="connsiteY1" fmla="*/ 711926 h 868680"/>
                <a:gd name="connsiteX2" fmla="*/ 2670784 w 2670784"/>
                <a:gd name="connsiteY2" fmla="*/ 868680 h 868680"/>
                <a:gd name="connsiteX0" fmla="*/ 0 w 2670784"/>
                <a:gd name="connsiteY0" fmla="*/ 0 h 868680"/>
                <a:gd name="connsiteX1" fmla="*/ 2003180 w 2670784"/>
                <a:gd name="connsiteY1" fmla="*/ 689066 h 868680"/>
                <a:gd name="connsiteX2" fmla="*/ 2670784 w 2670784"/>
                <a:gd name="connsiteY2" fmla="*/ 868680 h 868680"/>
                <a:gd name="connsiteX0" fmla="*/ 0 w 2678457"/>
                <a:gd name="connsiteY0" fmla="*/ 0 h 822960"/>
                <a:gd name="connsiteX1" fmla="*/ 2003180 w 2678457"/>
                <a:gd name="connsiteY1" fmla="*/ 689066 h 822960"/>
                <a:gd name="connsiteX2" fmla="*/ 2678457 w 2678457"/>
                <a:gd name="connsiteY2" fmla="*/ 822960 h 822960"/>
                <a:gd name="connsiteX0" fmla="*/ 0 w 2686128"/>
                <a:gd name="connsiteY0" fmla="*/ 0 h 809897"/>
                <a:gd name="connsiteX1" fmla="*/ 2003180 w 2686128"/>
                <a:gd name="connsiteY1" fmla="*/ 689066 h 809897"/>
                <a:gd name="connsiteX2" fmla="*/ 2686128 w 2686128"/>
                <a:gd name="connsiteY2" fmla="*/ 809897 h 809897"/>
                <a:gd name="connsiteX0" fmla="*/ 0 w 2686128"/>
                <a:gd name="connsiteY0" fmla="*/ 0 h 809897"/>
                <a:gd name="connsiteX1" fmla="*/ 2003180 w 2686128"/>
                <a:gd name="connsiteY1" fmla="*/ 689066 h 809897"/>
                <a:gd name="connsiteX2" fmla="*/ 2686128 w 2686128"/>
                <a:gd name="connsiteY2" fmla="*/ 809897 h 809897"/>
                <a:gd name="connsiteX0" fmla="*/ 0 w 2686128"/>
                <a:gd name="connsiteY0" fmla="*/ 0 h 809897"/>
                <a:gd name="connsiteX1" fmla="*/ 2003180 w 2686128"/>
                <a:gd name="connsiteY1" fmla="*/ 689066 h 809897"/>
                <a:gd name="connsiteX2" fmla="*/ 2686128 w 2686128"/>
                <a:gd name="connsiteY2" fmla="*/ 809897 h 809897"/>
                <a:gd name="connsiteX0" fmla="*/ 0 w 2686128"/>
                <a:gd name="connsiteY0" fmla="*/ 0 h 809897"/>
                <a:gd name="connsiteX1" fmla="*/ 2003180 w 2686128"/>
                <a:gd name="connsiteY1" fmla="*/ 689066 h 809897"/>
                <a:gd name="connsiteX2" fmla="*/ 2686128 w 2686128"/>
                <a:gd name="connsiteY2" fmla="*/ 809897 h 809897"/>
                <a:gd name="connsiteX0" fmla="*/ 0 w 2686128"/>
                <a:gd name="connsiteY0" fmla="*/ 0 h 829492"/>
                <a:gd name="connsiteX1" fmla="*/ 2003180 w 2686128"/>
                <a:gd name="connsiteY1" fmla="*/ 689066 h 829492"/>
                <a:gd name="connsiteX2" fmla="*/ 2686128 w 2686128"/>
                <a:gd name="connsiteY2" fmla="*/ 829492 h 829492"/>
                <a:gd name="connsiteX0" fmla="*/ 0 w 2686128"/>
                <a:gd name="connsiteY0" fmla="*/ 0 h 829492"/>
                <a:gd name="connsiteX1" fmla="*/ 2003180 w 2686128"/>
                <a:gd name="connsiteY1" fmla="*/ 689066 h 829492"/>
                <a:gd name="connsiteX2" fmla="*/ 2686128 w 2686128"/>
                <a:gd name="connsiteY2" fmla="*/ 829492 h 829492"/>
                <a:gd name="connsiteX0" fmla="*/ 0 w 2689964"/>
                <a:gd name="connsiteY0" fmla="*/ 0 h 767443"/>
                <a:gd name="connsiteX1" fmla="*/ 2003180 w 2689964"/>
                <a:gd name="connsiteY1" fmla="*/ 689066 h 767443"/>
                <a:gd name="connsiteX2" fmla="*/ 2689964 w 2689964"/>
                <a:gd name="connsiteY2" fmla="*/ 767443 h 767443"/>
                <a:gd name="connsiteX0" fmla="*/ 0 w 2689964"/>
                <a:gd name="connsiteY0" fmla="*/ 0 h 786570"/>
                <a:gd name="connsiteX1" fmla="*/ 2003180 w 2689964"/>
                <a:gd name="connsiteY1" fmla="*/ 689066 h 786570"/>
                <a:gd name="connsiteX2" fmla="*/ 2689964 w 2689964"/>
                <a:gd name="connsiteY2" fmla="*/ 767443 h 786570"/>
                <a:gd name="connsiteX0" fmla="*/ 0 w 2689964"/>
                <a:gd name="connsiteY0" fmla="*/ 0 h 777428"/>
                <a:gd name="connsiteX1" fmla="*/ 2003180 w 2689964"/>
                <a:gd name="connsiteY1" fmla="*/ 689066 h 777428"/>
                <a:gd name="connsiteX2" fmla="*/ 2689964 w 2689964"/>
                <a:gd name="connsiteY2" fmla="*/ 767443 h 777428"/>
                <a:gd name="connsiteX0" fmla="*/ 0 w 2689964"/>
                <a:gd name="connsiteY0" fmla="*/ 0 h 774742"/>
                <a:gd name="connsiteX1" fmla="*/ 2003180 w 2689964"/>
                <a:gd name="connsiteY1" fmla="*/ 689066 h 774742"/>
                <a:gd name="connsiteX2" fmla="*/ 2689964 w 2689964"/>
                <a:gd name="connsiteY2" fmla="*/ 767443 h 774742"/>
                <a:gd name="connsiteX0" fmla="*/ 0 w 2689964"/>
                <a:gd name="connsiteY0" fmla="*/ 0 h 773507"/>
                <a:gd name="connsiteX1" fmla="*/ 2003180 w 2689964"/>
                <a:gd name="connsiteY1" fmla="*/ 689066 h 773507"/>
                <a:gd name="connsiteX2" fmla="*/ 2689964 w 2689964"/>
                <a:gd name="connsiteY2" fmla="*/ 767443 h 773507"/>
                <a:gd name="connsiteX0" fmla="*/ 0 w 2689964"/>
                <a:gd name="connsiteY0" fmla="*/ 0 h 770105"/>
                <a:gd name="connsiteX1" fmla="*/ 2003180 w 2689964"/>
                <a:gd name="connsiteY1" fmla="*/ 689066 h 770105"/>
                <a:gd name="connsiteX2" fmla="*/ 2689964 w 2689964"/>
                <a:gd name="connsiteY2" fmla="*/ 741317 h 770105"/>
                <a:gd name="connsiteX0" fmla="*/ 0 w 2697637"/>
                <a:gd name="connsiteY0" fmla="*/ 0 h 788848"/>
                <a:gd name="connsiteX1" fmla="*/ 2003180 w 2697637"/>
                <a:gd name="connsiteY1" fmla="*/ 689066 h 788848"/>
                <a:gd name="connsiteX2" fmla="*/ 2697637 w 2697637"/>
                <a:gd name="connsiteY2" fmla="*/ 770709 h 788848"/>
                <a:gd name="connsiteX0" fmla="*/ 0 w 2697637"/>
                <a:gd name="connsiteY0" fmla="*/ 0 h 772242"/>
                <a:gd name="connsiteX1" fmla="*/ 2003180 w 2697637"/>
                <a:gd name="connsiteY1" fmla="*/ 689066 h 772242"/>
                <a:gd name="connsiteX2" fmla="*/ 2697637 w 2697637"/>
                <a:gd name="connsiteY2" fmla="*/ 770709 h 772242"/>
                <a:gd name="connsiteX0" fmla="*/ 0 w 2686129"/>
                <a:gd name="connsiteY0" fmla="*/ 0 h 796835"/>
                <a:gd name="connsiteX1" fmla="*/ 2003180 w 2686129"/>
                <a:gd name="connsiteY1" fmla="*/ 689066 h 796835"/>
                <a:gd name="connsiteX2" fmla="*/ 2686129 w 2686129"/>
                <a:gd name="connsiteY2" fmla="*/ 796835 h 796835"/>
                <a:gd name="connsiteX0" fmla="*/ 0 w 2686129"/>
                <a:gd name="connsiteY0" fmla="*/ 0 h 800130"/>
                <a:gd name="connsiteX1" fmla="*/ 2003180 w 2686129"/>
                <a:gd name="connsiteY1" fmla="*/ 689066 h 800130"/>
                <a:gd name="connsiteX2" fmla="*/ 2686129 w 2686129"/>
                <a:gd name="connsiteY2" fmla="*/ 796835 h 8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86129" h="800130">
                  <a:moveTo>
                    <a:pt x="0" y="0"/>
                  </a:moveTo>
                  <a:cubicBezTo>
                    <a:pt x="763360" y="309971"/>
                    <a:pt x="1555492" y="556260"/>
                    <a:pt x="2003180" y="689066"/>
                  </a:cubicBezTo>
                  <a:cubicBezTo>
                    <a:pt x="2450868" y="821872"/>
                    <a:pt x="2562499" y="800100"/>
                    <a:pt x="2686129" y="796835"/>
                  </a:cubicBezTo>
                </a:path>
              </a:pathLst>
            </a:custGeom>
            <a:noFill/>
            <a:ln w="12700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h="0"/>
            </a:sp3d>
          </p:spPr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C2DD0BC5-8EC5-48F7-A995-8D5C8758717E}"/>
                </a:ext>
              </a:extLst>
            </p:cNvPr>
            <p:cNvSpPr/>
            <p:nvPr/>
          </p:nvSpPr>
          <p:spPr>
            <a:xfrm>
              <a:off x="3311860" y="434559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h="0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90F25D96-10E7-4091-9B39-1BA2504FAF70}"/>
                </a:ext>
              </a:extLst>
            </p:cNvPr>
            <p:cNvSpPr/>
            <p:nvPr/>
          </p:nvSpPr>
          <p:spPr>
            <a:xfrm>
              <a:off x="2015716" y="3897052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h="0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89700F0E-48B4-4BFE-9DD6-CE1311AF82E4}"/>
                </a:ext>
              </a:extLst>
            </p:cNvPr>
            <p:cNvSpPr/>
            <p:nvPr/>
          </p:nvSpPr>
          <p:spPr>
            <a:xfrm>
              <a:off x="1439652" y="3645024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h="0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endParaRP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5485873" y="5913276"/>
            <a:ext cx="33706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600" b="1" dirty="0"/>
              <a:t>High-</a:t>
            </a:r>
            <a:r>
              <a:rPr lang="de-DE" sz="1600" b="1" dirty="0" err="1"/>
              <a:t>precision</a:t>
            </a:r>
            <a:r>
              <a:rPr lang="de-DE" sz="1600" b="1" dirty="0"/>
              <a:t> </a:t>
            </a:r>
            <a:r>
              <a:rPr lang="de-DE" sz="1600" b="1" dirty="0" err="1"/>
              <a:t>atomic</a:t>
            </a:r>
            <a:r>
              <a:rPr lang="de-DE" sz="1600" b="1" dirty="0"/>
              <a:t> </a:t>
            </a:r>
            <a:r>
              <a:rPr lang="de-DE" sz="1600" b="1" dirty="0" err="1"/>
              <a:t>and</a:t>
            </a:r>
            <a:r>
              <a:rPr lang="de-DE" sz="1600" b="1" dirty="0"/>
              <a:t> </a:t>
            </a:r>
            <a:r>
              <a:rPr lang="de-DE" sz="1600" b="1" dirty="0" err="1"/>
              <a:t>nuclear</a:t>
            </a:r>
            <a:br>
              <a:rPr lang="de-DE" sz="1600" b="1" dirty="0"/>
            </a:br>
            <a:r>
              <a:rPr lang="de-DE" sz="1600" b="1" dirty="0" err="1"/>
              <a:t>spectroscopy</a:t>
            </a:r>
            <a:r>
              <a:rPr lang="de-DE" sz="1600" b="1" dirty="0"/>
              <a:t> </a:t>
            </a:r>
            <a:r>
              <a:rPr lang="de-DE" sz="1600" b="1" dirty="0" err="1"/>
              <a:t>measurements</a:t>
            </a:r>
            <a:r>
              <a:rPr lang="de-DE" sz="1600" b="1" dirty="0"/>
              <a:t> </a:t>
            </a:r>
            <a:r>
              <a:rPr lang="de-DE" sz="1600" b="1" dirty="0" err="1"/>
              <a:t>needed</a:t>
            </a:r>
            <a:r>
              <a:rPr lang="de-DE" sz="1600" b="1" dirty="0"/>
              <a:t>!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5194412" y="1162237"/>
            <a:ext cx="3585356" cy="2734815"/>
            <a:chOff x="5194412" y="1162237"/>
            <a:chExt cx="3585356" cy="2734815"/>
          </a:xfrm>
        </p:grpSpPr>
        <p:pic>
          <p:nvPicPr>
            <p:cNvPr id="16" name="Inhaltsplatzhalter 4">
              <a:extLst>
                <a:ext uri="{FF2B5EF4-FFF2-40B4-BE49-F238E27FC236}">
                  <a16:creationId xmlns:a16="http://schemas.microsoft.com/office/drawing/2014/main" id="{0C07F4B9-ACDC-4B97-B5F4-D89AC1C1A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94412" y="1162237"/>
              <a:ext cx="3585356" cy="2734815"/>
            </a:xfrm>
            <a:prstGeom prst="rect">
              <a:avLst/>
            </a:prstGeom>
          </p:spPr>
        </p:pic>
        <p:sp>
          <p:nvSpPr>
            <p:cNvPr id="9" name="Rechteck 8"/>
            <p:cNvSpPr/>
            <p:nvPr/>
          </p:nvSpPr>
          <p:spPr>
            <a:xfrm>
              <a:off x="5785792" y="1621116"/>
              <a:ext cx="40638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6104633" y="1844824"/>
              <a:ext cx="406388" cy="1800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6350006" y="2032392"/>
              <a:ext cx="406388" cy="3524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6502406" y="2168860"/>
              <a:ext cx="4063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7781236" y="3063404"/>
              <a:ext cx="406388" cy="3295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7892076" y="3176972"/>
              <a:ext cx="406388" cy="1800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0" name="Rechteck 29">
            <a:extLst>
              <a:ext uri="{FF2B5EF4-FFF2-40B4-BE49-F238E27FC236}">
                <a16:creationId xmlns:a16="http://schemas.microsoft.com/office/drawing/2014/main" id="{A135D588-D275-4C6C-87DA-76CCC23817D5}"/>
              </a:ext>
            </a:extLst>
          </p:cNvPr>
          <p:cNvSpPr/>
          <p:nvPr/>
        </p:nvSpPr>
        <p:spPr>
          <a:xfrm>
            <a:off x="856410" y="6181563"/>
            <a:ext cx="3859606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prstClr val="black"/>
                </a:solidFill>
                <a:latin typeface="Calibri"/>
              </a:rPr>
              <a:t>Berengut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i="1" dirty="0">
                <a:solidFill>
                  <a:prstClr val="black"/>
                </a:solidFill>
                <a:latin typeface="Calibri"/>
              </a:rPr>
              <a:t>et al.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, PRL </a:t>
            </a:r>
            <a:r>
              <a:rPr lang="en-US" sz="1200" b="1" dirty="0">
                <a:solidFill>
                  <a:prstClr val="black"/>
                </a:solidFill>
                <a:latin typeface="Calibri"/>
              </a:rPr>
              <a:t>120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, 091801 (2018); </a:t>
            </a:r>
            <a:r>
              <a:rPr lang="en-US" sz="1200" dirty="0" err="1">
                <a:solidFill>
                  <a:prstClr val="black"/>
                </a:solidFill>
                <a:latin typeface="Calibri"/>
              </a:rPr>
              <a:t>Ozeri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i="1" dirty="0">
                <a:solidFill>
                  <a:prstClr val="black"/>
                </a:solidFill>
                <a:latin typeface="Calibri"/>
              </a:rPr>
              <a:t>et al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. (2020)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1" name="Foliennummernplatzhalter 1">
            <a:extLst>
              <a:ext uri="{FF2B5EF4-FFF2-40B4-BE49-F238E27FC236}">
                <a16:creationId xmlns:a16="http://schemas.microsoft.com/office/drawing/2014/main" id="{C0700A46-6635-4767-8DB8-FBFB9C5E9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13</a:t>
            </a:fld>
            <a:endParaRPr lang="de-DE"/>
          </a:p>
        </p:txBody>
      </p:sp>
      <p:sp>
        <p:nvSpPr>
          <p:cNvPr id="32" name="Datumsplatzhalter 2">
            <a:extLst>
              <a:ext uri="{FF2B5EF4-FFF2-40B4-BE49-F238E27FC236}">
                <a16:creationId xmlns:a16="http://schemas.microsoft.com/office/drawing/2014/main" id="{96025434-11FF-4CB4-BE90-04899728C8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33" name="Fußzeilenplatzhalter 3">
            <a:extLst>
              <a:ext uri="{FF2B5EF4-FFF2-40B4-BE49-F238E27FC236}">
                <a16:creationId xmlns:a16="http://schemas.microsoft.com/office/drawing/2014/main" id="{CF74E347-F981-4680-9D10-30ACD8F4A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354194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  <p:bldP spid="17" grpId="0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Yb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mass</a:t>
            </a:r>
            <a:r>
              <a:rPr lang="de-DE" sz="3600" dirty="0">
                <a:latin typeface="Trebuchet MS" panose="020B0603020202020204" pitchFamily="34" charset="0"/>
              </a:rPr>
              <a:t>-ratio </a:t>
            </a:r>
            <a:r>
              <a:rPr lang="de-DE" sz="3600" dirty="0" err="1">
                <a:latin typeface="Trebuchet MS" panose="020B0603020202020204" pitchFamily="34" charset="0"/>
              </a:rPr>
              <a:t>measurements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>
            <a:extLst>
              <a:ext uri="{FF2B5EF4-FFF2-40B4-BE49-F238E27FC236}">
                <a16:creationId xmlns:a16="http://schemas.microsoft.com/office/drawing/2014/main" id="{10E1BE4F-CA6B-46D3-ABA9-41CC948396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20" t="31800" r="26769" b="15701"/>
          <a:stretch/>
        </p:blipFill>
        <p:spPr>
          <a:xfrm>
            <a:off x="886821" y="1826448"/>
            <a:ext cx="7370358" cy="3892795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D1BE0292-3B5B-4261-A021-1C0F1B748DEF}"/>
              </a:ext>
            </a:extLst>
          </p:cNvPr>
          <p:cNvSpPr txBox="1"/>
          <p:nvPr/>
        </p:nvSpPr>
        <p:spPr>
          <a:xfrm>
            <a:off x="1151620" y="5843009"/>
            <a:ext cx="693831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b="1" dirty="0"/>
              <a:t>All </a:t>
            </a:r>
            <a:r>
              <a:rPr lang="de-DE" b="1" dirty="0" err="1"/>
              <a:t>even-even</a:t>
            </a:r>
            <a:r>
              <a:rPr lang="de-DE" b="1" dirty="0"/>
              <a:t> </a:t>
            </a:r>
            <a:r>
              <a:rPr lang="de-DE" b="1" dirty="0" err="1"/>
              <a:t>mass</a:t>
            </a:r>
            <a:r>
              <a:rPr lang="de-DE" b="1" dirty="0"/>
              <a:t> </a:t>
            </a:r>
            <a:r>
              <a:rPr lang="de-DE" b="1" dirty="0" err="1"/>
              <a:t>ratios</a:t>
            </a:r>
            <a:r>
              <a:rPr lang="de-DE" b="1" dirty="0"/>
              <a:t> </a:t>
            </a:r>
            <a:r>
              <a:rPr lang="de-DE" b="1" dirty="0" err="1"/>
              <a:t>measured</a:t>
            </a:r>
            <a:r>
              <a:rPr lang="de-DE" b="1" dirty="0"/>
              <a:t>. </a:t>
            </a:r>
            <a:r>
              <a:rPr lang="de-DE" b="1" dirty="0">
                <a:sym typeface="Wingdings" panose="05000000000000000000" pitchFamily="2" charset="2"/>
              </a:rPr>
              <a:t></a:t>
            </a:r>
            <a:endParaRPr lang="de-DE" b="1" dirty="0"/>
          </a:p>
          <a:p>
            <a:pPr algn="ctr"/>
            <a:r>
              <a:rPr lang="de-DE" b="1" dirty="0"/>
              <a:t>Relative </a:t>
            </a:r>
            <a:r>
              <a:rPr lang="de-DE" b="1" dirty="0" err="1"/>
              <a:t>mass</a:t>
            </a:r>
            <a:r>
              <a:rPr lang="de-DE" b="1" dirty="0"/>
              <a:t> </a:t>
            </a:r>
            <a:r>
              <a:rPr lang="de-DE" b="1" dirty="0" err="1"/>
              <a:t>uncertainty</a:t>
            </a:r>
            <a:r>
              <a:rPr lang="de-DE" b="1" dirty="0"/>
              <a:t>: ~4·10</a:t>
            </a:r>
            <a:r>
              <a:rPr lang="de-DE" b="1" baseline="30000" dirty="0"/>
              <a:t>-12</a:t>
            </a:r>
            <a:r>
              <a:rPr lang="de-DE" b="1" dirty="0"/>
              <a:t>,   </a:t>
            </a:r>
            <a:r>
              <a:rPr lang="de-DE" b="1" dirty="0" err="1"/>
              <a:t>improvement</a:t>
            </a:r>
            <a:r>
              <a:rPr lang="de-DE" b="1" dirty="0"/>
              <a:t> </a:t>
            </a:r>
            <a:r>
              <a:rPr lang="de-DE" b="1" dirty="0" err="1"/>
              <a:t>factor</a:t>
            </a:r>
            <a:r>
              <a:rPr lang="de-DE" b="1" dirty="0"/>
              <a:t>: </a:t>
            </a:r>
            <a:r>
              <a:rPr lang="de-DE" b="1" dirty="0" err="1"/>
              <a:t>typically</a:t>
            </a:r>
            <a:r>
              <a:rPr lang="de-DE" b="1" dirty="0"/>
              <a:t> &gt;50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33921C4-B4A6-43BA-A2C2-1B18EFDAC65B}"/>
              </a:ext>
            </a:extLst>
          </p:cNvPr>
          <p:cNvSpPr txBox="1"/>
          <p:nvPr/>
        </p:nvSpPr>
        <p:spPr>
          <a:xfrm>
            <a:off x="899592" y="1016732"/>
            <a:ext cx="7035003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/>
              <a:t>Motivation: 5</a:t>
            </a:r>
            <a:r>
              <a:rPr lang="de-DE" sz="2000" b="1" baseline="30000" dirty="0"/>
              <a:t>th</a:t>
            </a:r>
            <a:r>
              <a:rPr lang="de-DE" sz="2000" b="1" dirty="0"/>
              <a:t> </a:t>
            </a:r>
            <a:r>
              <a:rPr lang="de-DE" sz="2000" b="1" dirty="0" err="1"/>
              <a:t>force</a:t>
            </a:r>
            <a:r>
              <a:rPr lang="de-DE" sz="2000" b="1" dirty="0"/>
              <a:t> </a:t>
            </a:r>
            <a:r>
              <a:rPr lang="de-DE" sz="2000" b="1" dirty="0" err="1"/>
              <a:t>search</a:t>
            </a:r>
            <a:r>
              <a:rPr lang="de-DE" sz="2000" b="1" dirty="0"/>
              <a:t> </a:t>
            </a:r>
            <a:r>
              <a:rPr lang="de-DE" sz="2000" b="1" dirty="0" err="1"/>
              <a:t>using</a:t>
            </a:r>
            <a:r>
              <a:rPr lang="de-DE" sz="2000" b="1" dirty="0"/>
              <a:t> King-plot </a:t>
            </a:r>
            <a:r>
              <a:rPr lang="de-DE" sz="2000" b="1" dirty="0" err="1"/>
              <a:t>analysis</a:t>
            </a:r>
            <a:r>
              <a:rPr lang="de-DE" sz="2000" b="1" dirty="0"/>
              <a:t> in </a:t>
            </a:r>
            <a:r>
              <a:rPr lang="de-DE" sz="2000" b="1" dirty="0" err="1"/>
              <a:t>Ca</a:t>
            </a:r>
            <a:r>
              <a:rPr lang="de-DE" sz="2000" b="1" dirty="0"/>
              <a:t>, </a:t>
            </a:r>
            <a:r>
              <a:rPr lang="de-DE" sz="2000" b="1" dirty="0" err="1"/>
              <a:t>Sr</a:t>
            </a:r>
            <a:r>
              <a:rPr lang="de-DE" sz="2000" b="1" dirty="0"/>
              <a:t>, </a:t>
            </a:r>
            <a:r>
              <a:rPr lang="de-DE" sz="2000" b="1" dirty="0" err="1"/>
              <a:t>Yb</a:t>
            </a:r>
            <a:endParaRPr lang="de-DE" sz="2000" b="1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97919C0-C2B9-49A3-B1F8-BAC1B6C1D4BD}"/>
              </a:ext>
            </a:extLst>
          </p:cNvPr>
          <p:cNvSpPr txBox="1"/>
          <p:nvPr/>
        </p:nvSpPr>
        <p:spPr>
          <a:xfrm>
            <a:off x="1757077" y="1483832"/>
            <a:ext cx="5803255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 err="1"/>
              <a:t>Mass</a:t>
            </a:r>
            <a:r>
              <a:rPr lang="de-DE" sz="2000" b="1" dirty="0"/>
              <a:t>-ratio </a:t>
            </a:r>
            <a:r>
              <a:rPr lang="de-DE" sz="2000" b="1" dirty="0" err="1"/>
              <a:t>uncertainties</a:t>
            </a:r>
            <a:r>
              <a:rPr lang="de-DE" sz="2000" b="1" dirty="0"/>
              <a:t> </a:t>
            </a:r>
            <a:r>
              <a:rPr lang="de-DE" sz="2000" b="1" dirty="0" err="1"/>
              <a:t>of</a:t>
            </a:r>
            <a:r>
              <a:rPr lang="de-DE" sz="2000" b="1" dirty="0"/>
              <a:t> 10</a:t>
            </a:r>
            <a:r>
              <a:rPr lang="de-DE" sz="2000" b="1" baseline="30000" dirty="0"/>
              <a:t>-11</a:t>
            </a:r>
            <a:r>
              <a:rPr lang="de-DE" sz="2000" b="1" dirty="0"/>
              <a:t> </a:t>
            </a:r>
            <a:r>
              <a:rPr lang="de-DE" sz="2000" b="1" dirty="0" err="1"/>
              <a:t>and</a:t>
            </a:r>
            <a:r>
              <a:rPr lang="de-DE" sz="2000" b="1" dirty="0"/>
              <a:t> </a:t>
            </a:r>
            <a:r>
              <a:rPr lang="de-DE" sz="2000" b="1" dirty="0" err="1"/>
              <a:t>below</a:t>
            </a:r>
            <a:r>
              <a:rPr lang="de-DE" sz="2000" b="1" dirty="0"/>
              <a:t> </a:t>
            </a:r>
            <a:r>
              <a:rPr lang="de-DE" sz="2000" b="1" dirty="0" err="1"/>
              <a:t>required</a:t>
            </a:r>
            <a:r>
              <a:rPr lang="de-DE" sz="2000" b="1" dirty="0"/>
              <a:t>!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2E4DD1ED-DAB6-419E-8BFB-F8293805C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14</a:t>
            </a:fld>
            <a:endParaRPr lang="de-DE"/>
          </a:p>
        </p:txBody>
      </p:sp>
      <p:sp>
        <p:nvSpPr>
          <p:cNvPr id="12" name="Datumsplatzhalter 2">
            <a:extLst>
              <a:ext uri="{FF2B5EF4-FFF2-40B4-BE49-F238E27FC236}">
                <a16:creationId xmlns:a16="http://schemas.microsoft.com/office/drawing/2014/main" id="{C7079221-EA34-4EE9-9280-FA45A71E65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13" name="Fußzeilenplatzhalter 3">
            <a:extLst>
              <a:ext uri="{FF2B5EF4-FFF2-40B4-BE49-F238E27FC236}">
                <a16:creationId xmlns:a16="http://schemas.microsoft.com/office/drawing/2014/main" id="{FB708715-8B8B-499F-9FD3-757CCEE0D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200940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Results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from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the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Yb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isotopic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chain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6463644" y="5769260"/>
            <a:ext cx="2608856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200" dirty="0"/>
              <a:t>M. Door </a:t>
            </a:r>
            <a:r>
              <a:rPr lang="de-DE" sz="1200" i="1" dirty="0"/>
              <a:t>et al</a:t>
            </a:r>
            <a:r>
              <a:rPr lang="de-DE" sz="1200" dirty="0"/>
              <a:t>., PRL, </a:t>
            </a:r>
            <a:r>
              <a:rPr lang="de-DE" sz="1200" b="1" dirty="0"/>
              <a:t>134</a:t>
            </a:r>
            <a:r>
              <a:rPr lang="de-DE" sz="1200" dirty="0"/>
              <a:t> (2025) 063002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E20EEFA-2208-4245-A574-7EEA73F2A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512" t="36116" r="17931" b="18915"/>
          <a:stretch/>
        </p:blipFill>
        <p:spPr>
          <a:xfrm>
            <a:off x="4606053" y="3312859"/>
            <a:ext cx="4463988" cy="239368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6C45715-AEF6-4FDC-9577-F60179C376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300" t="48911" r="14169" b="32593"/>
          <a:stretch/>
        </p:blipFill>
        <p:spPr>
          <a:xfrm>
            <a:off x="4897441" y="1880828"/>
            <a:ext cx="4032448" cy="79981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2498739-C968-46D9-9128-13BA8802E75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6537" t="28862" r="18663" b="15993"/>
          <a:stretch/>
        </p:blipFill>
        <p:spPr>
          <a:xfrm>
            <a:off x="398410" y="1484784"/>
            <a:ext cx="3813550" cy="449992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409FB43-BDB4-43B0-B484-C166CAAB2916}"/>
              </a:ext>
            </a:extLst>
          </p:cNvPr>
          <p:cNvSpPr txBox="1"/>
          <p:nvPr/>
        </p:nvSpPr>
        <p:spPr>
          <a:xfrm>
            <a:off x="280537" y="1052736"/>
            <a:ext cx="4169924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>
                <a:sym typeface="Wingdings" panose="05000000000000000000" pitchFamily="2" charset="2"/>
              </a:rPr>
              <a:t> a</a:t>
            </a:r>
            <a:r>
              <a:rPr lang="de-DE" sz="2000" b="1" dirty="0"/>
              <a:t> 200</a:t>
            </a:r>
            <a:r>
              <a:rPr lang="de-DE" sz="2000" b="1" dirty="0">
                <a:latin typeface="Symbol" panose="05050102010706020507" pitchFamily="18" charset="2"/>
              </a:rPr>
              <a:t>s</a:t>
            </a:r>
            <a:r>
              <a:rPr lang="de-DE" sz="2000" b="1" dirty="0"/>
              <a:t> (!!!) non-</a:t>
            </a:r>
            <a:r>
              <a:rPr lang="de-DE" sz="2000" b="1" dirty="0" err="1"/>
              <a:t>linearity</a:t>
            </a:r>
            <a:r>
              <a:rPr lang="de-DE" sz="2000" b="1" dirty="0"/>
              <a:t> </a:t>
            </a:r>
            <a:r>
              <a:rPr lang="de-DE" sz="2000" b="1" dirty="0" err="1"/>
              <a:t>observed</a:t>
            </a:r>
            <a:endParaRPr lang="de-DE" sz="2000" b="1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EF02A5D-B62E-4517-8BD2-A7BF38EC964E}"/>
              </a:ext>
            </a:extLst>
          </p:cNvPr>
          <p:cNvSpPr/>
          <p:nvPr/>
        </p:nvSpPr>
        <p:spPr>
          <a:xfrm>
            <a:off x="1763688" y="6272142"/>
            <a:ext cx="827112" cy="1850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BE53019-A4E1-4EF8-8F98-D6B18017E20B}"/>
              </a:ext>
            </a:extLst>
          </p:cNvPr>
          <p:cNvSpPr txBox="1"/>
          <p:nvPr/>
        </p:nvSpPr>
        <p:spPr>
          <a:xfrm>
            <a:off x="4897441" y="1088740"/>
            <a:ext cx="3966022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>
                <a:sym typeface="Wingdings" panose="05000000000000000000" pitchFamily="2" charset="2"/>
              </a:rPr>
              <a:t> an additional </a:t>
            </a:r>
            <a:r>
              <a:rPr lang="de-DE" sz="2000" b="1" dirty="0" err="1">
                <a:sym typeface="Wingdings" panose="05000000000000000000" pitchFamily="2" charset="2"/>
              </a:rPr>
              <a:t>nuclear</a:t>
            </a:r>
            <a:r>
              <a:rPr lang="de-DE" sz="2000" b="1" dirty="0"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ym typeface="Wingdings" panose="05000000000000000000" pitchFamily="2" charset="2"/>
              </a:rPr>
              <a:t>structure</a:t>
            </a:r>
            <a:br>
              <a:rPr lang="de-DE" sz="2000" b="1" dirty="0">
                <a:sym typeface="Wingdings" panose="05000000000000000000" pitchFamily="2" charset="2"/>
              </a:rPr>
            </a:br>
            <a:r>
              <a:rPr lang="de-DE" sz="2000" b="1" dirty="0">
                <a:sym typeface="Wingdings" panose="05000000000000000000" pitchFamily="2" charset="2"/>
              </a:rPr>
              <a:t>     </a:t>
            </a:r>
            <a:r>
              <a:rPr lang="de-DE" sz="2000" b="1" dirty="0" err="1">
                <a:sym typeface="Wingdings" panose="05000000000000000000" pitchFamily="2" charset="2"/>
              </a:rPr>
              <a:t>term</a:t>
            </a:r>
            <a:r>
              <a:rPr lang="de-DE" sz="2000" b="1" dirty="0"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ym typeface="Wingdings" panose="05000000000000000000" pitchFamily="2" charset="2"/>
              </a:rPr>
              <a:t>prop</a:t>
            </a:r>
            <a:r>
              <a:rPr lang="de-DE" sz="2000" b="1" dirty="0">
                <a:sym typeface="Wingdings" panose="05000000000000000000" pitchFamily="2" charset="2"/>
              </a:rPr>
              <a:t>. </a:t>
            </a:r>
            <a:r>
              <a:rPr lang="de-DE" sz="2000" b="1" dirty="0" err="1">
                <a:sym typeface="Wingdings" panose="05000000000000000000" pitchFamily="2" charset="2"/>
              </a:rPr>
              <a:t>to</a:t>
            </a:r>
            <a:r>
              <a:rPr lang="de-DE" sz="2000" b="1" dirty="0">
                <a:sym typeface="Wingdings" panose="05000000000000000000" pitchFamily="2" charset="2"/>
              </a:rPr>
              <a:t> </a:t>
            </a:r>
            <a:r>
              <a:rPr lang="de-DE" sz="2000" b="1" dirty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de-DE" sz="2000" b="1" dirty="0">
                <a:sym typeface="Wingdings" panose="05000000000000000000" pitchFamily="2" charset="2"/>
              </a:rPr>
              <a:t>&lt;</a:t>
            </a:r>
            <a:r>
              <a:rPr lang="de-DE" sz="2000" b="1" i="1" dirty="0">
                <a:sym typeface="Wingdings" panose="05000000000000000000" pitchFamily="2" charset="2"/>
              </a:rPr>
              <a:t>r</a:t>
            </a:r>
            <a:r>
              <a:rPr lang="de-DE" sz="2000" b="1" baseline="30000" dirty="0">
                <a:sym typeface="Wingdings" panose="05000000000000000000" pitchFamily="2" charset="2"/>
              </a:rPr>
              <a:t>4</a:t>
            </a:r>
            <a:r>
              <a:rPr lang="de-DE" sz="2000" b="1" dirty="0">
                <a:sym typeface="Wingdings" panose="05000000000000000000" pitchFamily="2" charset="2"/>
              </a:rPr>
              <a:t>&gt; </a:t>
            </a:r>
            <a:r>
              <a:rPr lang="de-DE" sz="2000" b="1" dirty="0" err="1">
                <a:sym typeface="Wingdings" panose="05000000000000000000" pitchFamily="2" charset="2"/>
              </a:rPr>
              <a:t>is</a:t>
            </a:r>
            <a:r>
              <a:rPr lang="de-DE" sz="2000" b="1" dirty="0"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ym typeface="Wingdings" panose="05000000000000000000" pitchFamily="2" charset="2"/>
              </a:rPr>
              <a:t>considered</a:t>
            </a:r>
            <a:endParaRPr lang="de-DE" sz="2000" b="1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6AEEF9A-3C8F-4CB2-9049-B212C073A5E6}"/>
              </a:ext>
            </a:extLst>
          </p:cNvPr>
          <p:cNvSpPr/>
          <p:nvPr/>
        </p:nvSpPr>
        <p:spPr>
          <a:xfrm>
            <a:off x="7856582" y="1844824"/>
            <a:ext cx="1006881" cy="450809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AA29EBE-9467-4B6F-ACC1-3651F489A864}"/>
              </a:ext>
            </a:extLst>
          </p:cNvPr>
          <p:cNvSpPr txBox="1"/>
          <p:nvPr/>
        </p:nvSpPr>
        <p:spPr>
          <a:xfrm>
            <a:off x="5148064" y="2888940"/>
            <a:ext cx="351128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theory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EFBF55F-83D6-4CCC-B3DA-22D462DB63E7}"/>
              </a:ext>
            </a:extLst>
          </p:cNvPr>
          <p:cNvSpPr txBox="1"/>
          <p:nvPr/>
        </p:nvSpPr>
        <p:spPr>
          <a:xfrm>
            <a:off x="503548" y="6165304"/>
            <a:ext cx="8172908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New bounds on a fifth force in the keV/c</a:t>
            </a:r>
            <a:r>
              <a:rPr lang="en-US" sz="1600" b="1" baseline="30000" dirty="0"/>
              <a:t>2</a:t>
            </a:r>
            <a:r>
              <a:rPr lang="en-US" sz="1600" b="1" dirty="0"/>
              <a:t> to MeV/c</a:t>
            </a:r>
            <a:r>
              <a:rPr lang="en-US" sz="1600" b="1" baseline="30000" dirty="0"/>
              <a:t>2</a:t>
            </a:r>
            <a:r>
              <a:rPr lang="en-US" sz="1600" b="1" dirty="0"/>
              <a:t> range coupling to electrons and neutrons.</a:t>
            </a:r>
            <a:endParaRPr lang="de-DE" sz="1600" b="1" dirty="0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34BEC5AA-7219-4E5C-9AE0-FAB3685E27D8}"/>
              </a:ext>
            </a:extLst>
          </p:cNvPr>
          <p:cNvGrpSpPr/>
          <p:nvPr/>
        </p:nvGrpSpPr>
        <p:grpSpPr>
          <a:xfrm>
            <a:off x="106099" y="1016732"/>
            <a:ext cx="8963942" cy="5542291"/>
            <a:chOff x="106099" y="961567"/>
            <a:chExt cx="8963942" cy="5542291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4DA56953-E1E8-42CF-8678-94C647516074}"/>
                </a:ext>
              </a:extLst>
            </p:cNvPr>
            <p:cNvSpPr/>
            <p:nvPr/>
          </p:nvSpPr>
          <p:spPr>
            <a:xfrm>
              <a:off x="106099" y="961567"/>
              <a:ext cx="8963942" cy="55422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B31B2095-AF3C-48EA-8489-0FBA9E6BFA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067" t="13894" r="31888" b="10213"/>
            <a:stretch/>
          </p:blipFill>
          <p:spPr>
            <a:xfrm>
              <a:off x="539552" y="1032734"/>
              <a:ext cx="7655712" cy="5024558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DF6071B7-9843-4C63-83E5-2A3F0F39CAAF}"/>
                </a:ext>
              </a:extLst>
            </p:cNvPr>
            <p:cNvSpPr txBox="1"/>
            <p:nvPr/>
          </p:nvSpPr>
          <p:spPr>
            <a:xfrm>
              <a:off x="1223628" y="6129300"/>
              <a:ext cx="6990247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More </a:t>
              </a:r>
              <a:r>
                <a:rPr lang="de-DE" b="1" dirty="0" err="1"/>
                <a:t>than</a:t>
              </a:r>
              <a:r>
                <a:rPr lang="de-DE" b="1" dirty="0"/>
                <a:t> 325.000 </a:t>
              </a:r>
              <a:r>
                <a:rPr lang="de-DE" b="1" dirty="0" err="1"/>
                <a:t>views</a:t>
              </a:r>
              <a:r>
                <a:rPr lang="de-DE" b="1" dirty="0"/>
                <a:t> at www.youtube.com/watch?v=XCQN7g-2fag</a:t>
              </a:r>
            </a:p>
          </p:txBody>
        </p:sp>
      </p:grpSp>
      <p:sp>
        <p:nvSpPr>
          <p:cNvPr id="22" name="Foliennummernplatzhalter 1">
            <a:extLst>
              <a:ext uri="{FF2B5EF4-FFF2-40B4-BE49-F238E27FC236}">
                <a16:creationId xmlns:a16="http://schemas.microsoft.com/office/drawing/2014/main" id="{F0541189-D01B-4C20-9FCD-471E01344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15</a:t>
            </a:fld>
            <a:endParaRPr lang="de-DE"/>
          </a:p>
        </p:txBody>
      </p:sp>
      <p:sp>
        <p:nvSpPr>
          <p:cNvPr id="23" name="Datumsplatzhalter 2">
            <a:extLst>
              <a:ext uri="{FF2B5EF4-FFF2-40B4-BE49-F238E27FC236}">
                <a16:creationId xmlns:a16="http://schemas.microsoft.com/office/drawing/2014/main" id="{B2E9757E-CE00-4FC4-B0B0-78694B1E1E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24" name="Fußzeilenplatzhalter 3">
            <a:extLst>
              <a:ext uri="{FF2B5EF4-FFF2-40B4-BE49-F238E27FC236}">
                <a16:creationId xmlns:a16="http://schemas.microsoft.com/office/drawing/2014/main" id="{366B75F1-10AD-4D38-9A6E-F665E8B59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49221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 animBg="1"/>
      <p:bldP spid="13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Summary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034857" y="1484201"/>
            <a:ext cx="7074285" cy="169277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260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Precision Penning-trap</a:t>
            </a:r>
            <a:r>
              <a:rPr kumimoji="1" lang="en-GB" sz="2600" i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mass spectrometry </a:t>
            </a:r>
            <a:br>
              <a:rPr kumimoji="1" lang="en-GB" sz="2600" i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1" lang="en-GB" sz="2600" i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on exotic systems has reached </a:t>
            </a:r>
            <a:br>
              <a:rPr kumimoji="1" lang="en-GB" sz="2600" i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1" lang="en-GB" sz="2600" i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an amazing precision and has opened </a:t>
            </a:r>
            <a:r>
              <a:rPr kumimoji="1" lang="en-GB" sz="2600" i="1" kern="0" dirty="0">
                <a:solidFill>
                  <a:srgbClr val="000000"/>
                </a:solidFill>
              </a:rPr>
              <a:t>up many new fields of research!</a:t>
            </a:r>
            <a:endParaRPr kumimoji="1" lang="de-DE" sz="260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45367" y="4257092"/>
            <a:ext cx="8702095" cy="1530769"/>
            <a:chOff x="45367" y="4937085"/>
            <a:chExt cx="8702095" cy="1530769"/>
          </a:xfrm>
        </p:grpSpPr>
        <p:grpSp>
          <p:nvGrpSpPr>
            <p:cNvPr id="25" name="Gruppieren 2"/>
            <p:cNvGrpSpPr>
              <a:grpSpLocks/>
            </p:cNvGrpSpPr>
            <p:nvPr/>
          </p:nvGrpSpPr>
          <p:grpSpPr bwMode="auto">
            <a:xfrm>
              <a:off x="45367" y="4937085"/>
              <a:ext cx="4958681" cy="1521470"/>
              <a:chOff x="621442" y="4928053"/>
              <a:chExt cx="4958309" cy="1522093"/>
            </a:xfrm>
          </p:grpSpPr>
          <p:grpSp>
            <p:nvGrpSpPr>
              <p:cNvPr id="26" name="Gruppieren 1"/>
              <p:cNvGrpSpPr>
                <a:grpSpLocks/>
              </p:cNvGrpSpPr>
              <p:nvPr/>
            </p:nvGrpSpPr>
            <p:grpSpPr bwMode="auto">
              <a:xfrm>
                <a:off x="621442" y="4936454"/>
                <a:ext cx="4958309" cy="1513692"/>
                <a:chOff x="621442" y="4936758"/>
                <a:chExt cx="4958309" cy="1513536"/>
              </a:xfrm>
            </p:grpSpPr>
            <p:sp>
              <p:nvSpPr>
                <p:cNvPr id="29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621442" y="6103912"/>
                  <a:ext cx="1826194" cy="3386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de-DE" sz="1600" b="1" i="1" dirty="0">
                      <a:solidFill>
                        <a:srgbClr val="000000"/>
                      </a:solidFill>
                      <a:latin typeface="Calibri" pitchFamily="34" charset="0"/>
                    </a:rPr>
                    <a:t>Max Planck Society</a:t>
                  </a:r>
                </a:p>
              </p:txBody>
            </p:sp>
            <p:sp>
              <p:nvSpPr>
                <p:cNvPr id="33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510822" y="6111636"/>
                  <a:ext cx="1068929" cy="3386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de-DE" altLang="de-DE" sz="1600" b="1" i="1" dirty="0">
                      <a:solidFill>
                        <a:srgbClr val="000000"/>
                      </a:solidFill>
                      <a:latin typeface="Calibri" pitchFamily="34" charset="0"/>
                    </a:rPr>
                    <a:t>IMPRS-QD</a:t>
                  </a:r>
                </a:p>
              </p:txBody>
            </p:sp>
            <p:sp>
              <p:nvSpPr>
                <p:cNvPr id="34" name="Picture 13"/>
                <p:cNvSpPr>
                  <a:spLocks noChangeAspect="1" noChangeArrowheads="1"/>
                </p:cNvSpPr>
                <p:nvPr/>
              </p:nvSpPr>
              <p:spPr bwMode="auto">
                <a:xfrm>
                  <a:off x="796925" y="5132536"/>
                  <a:ext cx="3127375" cy="7429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endParaRPr lang="de-DE" altLang="de-DE">
                    <a:solidFill>
                      <a:srgbClr val="000000"/>
                    </a:solidFill>
                  </a:endParaRPr>
                </a:p>
              </p:txBody>
            </p:sp>
            <p:pic>
              <p:nvPicPr>
                <p:cNvPr id="35" name="Picture 41" descr="MPG (gruen auf weiss, 200 Punkte)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6156" y="4936758"/>
                  <a:ext cx="1135463" cy="11354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7" name="Text Box 4"/>
              <p:cNvSpPr txBox="1">
                <a:spLocks noChangeArrowheads="1"/>
              </p:cNvSpPr>
              <p:nvPr/>
            </p:nvSpPr>
            <p:spPr bwMode="auto">
              <a:xfrm>
                <a:off x="2411635" y="6100308"/>
                <a:ext cx="1197928" cy="338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altLang="de-DE" sz="1600" b="1" i="1" dirty="0">
                    <a:solidFill>
                      <a:srgbClr val="000000"/>
                    </a:solidFill>
                    <a:latin typeface="Calibri" pitchFamily="34" charset="0"/>
                  </a:rPr>
                  <a:t>IMPRS-PTFS</a:t>
                </a:r>
              </a:p>
            </p:txBody>
          </p:sp>
          <p:pic>
            <p:nvPicPr>
              <p:cNvPr id="28" name="Picture 2" descr="Structure of IMPRS-PTFS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1635" y="4928053"/>
                <a:ext cx="1206154" cy="1152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698" name="Picture 2" descr="imprs-q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1129" y="5216970"/>
              <a:ext cx="2448272" cy="5809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8208404" y="6129300"/>
              <a:ext cx="53905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de-DE" sz="1600" b="1" i="1" dirty="0">
                  <a:solidFill>
                    <a:srgbClr val="000000"/>
                  </a:solidFill>
                  <a:latin typeface="Calibri" pitchFamily="34" charset="0"/>
                </a:rPr>
                <a:t>DFG</a:t>
              </a:r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296" y="4457441"/>
            <a:ext cx="1279204" cy="817091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 rotWithShape="1">
          <a:blip r:embed="rId7"/>
          <a:srcRect l="6782" t="23743" r="49345" b="24320"/>
          <a:stretch/>
        </p:blipFill>
        <p:spPr>
          <a:xfrm>
            <a:off x="5712464" y="4403231"/>
            <a:ext cx="1051295" cy="880515"/>
          </a:xfrm>
          <a:prstGeom prst="rect">
            <a:avLst/>
          </a:prstGeom>
        </p:spPr>
      </p:pic>
      <p:pic>
        <p:nvPicPr>
          <p:cNvPr id="42" name="Grafik 41"/>
          <p:cNvPicPr>
            <a:picLocks noChangeAspect="1"/>
          </p:cNvPicPr>
          <p:nvPr/>
        </p:nvPicPr>
        <p:blipFill rotWithShape="1">
          <a:blip r:embed="rId7"/>
          <a:srcRect l="53309" t="23743" r="6662" b="24320"/>
          <a:stretch/>
        </p:blipFill>
        <p:spPr>
          <a:xfrm>
            <a:off x="6798936" y="4405122"/>
            <a:ext cx="959182" cy="880515"/>
          </a:xfrm>
          <a:prstGeom prst="rect">
            <a:avLst/>
          </a:prstGeom>
        </p:spPr>
      </p:pic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5724128" y="5414202"/>
            <a:ext cx="21080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de-DE" sz="1600" b="1" i="1" dirty="0">
                <a:solidFill>
                  <a:srgbClr val="000000"/>
                </a:solidFill>
                <a:latin typeface="Calibri" pitchFamily="34" charset="0"/>
              </a:rPr>
              <a:t>ERC AdG 832848 - </a:t>
            </a:r>
            <a:r>
              <a:rPr lang="de-DE" altLang="de-DE" sz="1600" b="1" i="1" dirty="0" err="1">
                <a:solidFill>
                  <a:srgbClr val="000000"/>
                </a:solidFill>
                <a:latin typeface="Calibri" pitchFamily="34" charset="0"/>
              </a:rPr>
              <a:t>FunI</a:t>
            </a:r>
            <a:endParaRPr lang="de-DE" altLang="de-DE" sz="1600" b="1" i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3" name="Foliennummernplatzhalter 1">
            <a:extLst>
              <a:ext uri="{FF2B5EF4-FFF2-40B4-BE49-F238E27FC236}">
                <a16:creationId xmlns:a16="http://schemas.microsoft.com/office/drawing/2014/main" id="{7EBE856B-6816-420F-8C1F-3A3231945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16</a:t>
            </a:fld>
            <a:endParaRPr lang="de-DE"/>
          </a:p>
        </p:txBody>
      </p:sp>
      <p:sp>
        <p:nvSpPr>
          <p:cNvPr id="24" name="Datumsplatzhalter 2">
            <a:extLst>
              <a:ext uri="{FF2B5EF4-FFF2-40B4-BE49-F238E27FC236}">
                <a16:creationId xmlns:a16="http://schemas.microsoft.com/office/drawing/2014/main" id="{F6F2D467-6D06-4173-8D48-E7BD3DFC2A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30" name="Fußzeilenplatzhalter 3">
            <a:extLst>
              <a:ext uri="{FF2B5EF4-FFF2-40B4-BE49-F238E27FC236}">
                <a16:creationId xmlns:a16="http://schemas.microsoft.com/office/drawing/2014/main" id="{69D95BA1-A80C-4C71-862D-EE9948227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3473859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Thanks</a:t>
            </a:r>
            <a:r>
              <a:rPr lang="de-DE" sz="3600" dirty="0">
                <a:latin typeface="Trebuchet MS" panose="020B0603020202020204" pitchFamily="34" charset="0"/>
              </a:rPr>
              <a:t> …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1"/>
          <p:cNvSpPr txBox="1">
            <a:spLocks noChangeArrowheads="1"/>
          </p:cNvSpPr>
          <p:nvPr/>
        </p:nvSpPr>
        <p:spPr bwMode="auto">
          <a:xfrm>
            <a:off x="1709682" y="1095127"/>
            <a:ext cx="5760640" cy="461665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2400" b="1" dirty="0" err="1"/>
              <a:t>to</a:t>
            </a:r>
            <a:r>
              <a:rPr lang="de-DE" altLang="de-DE" sz="2400" b="1" dirty="0"/>
              <a:t> all </a:t>
            </a:r>
            <a:r>
              <a:rPr lang="de-DE" altLang="de-DE" sz="2400" b="1" dirty="0" err="1"/>
              <a:t>my</a:t>
            </a:r>
            <a:r>
              <a:rPr lang="de-DE" altLang="de-DE" sz="2400" b="1" dirty="0"/>
              <a:t> Division </a:t>
            </a:r>
            <a:r>
              <a:rPr lang="de-DE" altLang="de-DE" sz="2400" b="1" dirty="0" err="1"/>
              <a:t>members</a:t>
            </a:r>
            <a:r>
              <a:rPr lang="de-DE" altLang="de-DE" sz="2400" b="1" dirty="0"/>
              <a:t> </a:t>
            </a:r>
            <a:r>
              <a:rPr lang="de-DE" altLang="de-DE" sz="2400" b="1" dirty="0" err="1"/>
              <a:t>and</a:t>
            </a:r>
            <a:endParaRPr lang="de-DE" altLang="de-DE" sz="2400" b="1" dirty="0"/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629562" y="5877272"/>
            <a:ext cx="7884876" cy="52322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sz="2800" b="1" dirty="0" err="1"/>
              <a:t>you</a:t>
            </a:r>
            <a:r>
              <a:rPr lang="de-DE" sz="2800" b="1" dirty="0"/>
              <a:t> </a:t>
            </a:r>
            <a:r>
              <a:rPr lang="de-DE" sz="2800" b="1" dirty="0" err="1"/>
              <a:t>for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</a:t>
            </a:r>
            <a:r>
              <a:rPr lang="de-DE" sz="2800" b="1" dirty="0" err="1"/>
              <a:t>invitation</a:t>
            </a:r>
            <a:r>
              <a:rPr lang="de-DE" sz="2800" b="1" dirty="0"/>
              <a:t> </a:t>
            </a:r>
            <a:r>
              <a:rPr lang="de-DE" sz="2800" b="1" dirty="0" err="1"/>
              <a:t>and</a:t>
            </a:r>
            <a:r>
              <a:rPr lang="de-DE" sz="2800" b="1" dirty="0"/>
              <a:t> </a:t>
            </a:r>
            <a:r>
              <a:rPr lang="de-DE" sz="2800" b="1" dirty="0" err="1"/>
              <a:t>your</a:t>
            </a:r>
            <a:r>
              <a:rPr lang="de-DE" sz="2800" b="1" dirty="0"/>
              <a:t> </a:t>
            </a:r>
            <a:r>
              <a:rPr lang="de-DE" sz="2800" b="1" dirty="0" err="1"/>
              <a:t>attention</a:t>
            </a:r>
            <a:r>
              <a:rPr lang="de-DE" sz="2800" b="1" dirty="0"/>
              <a:t>!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53456FD-8593-4731-929C-5520ABF89A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64" r="3942"/>
          <a:stretch/>
        </p:blipFill>
        <p:spPr bwMode="auto">
          <a:xfrm>
            <a:off x="0" y="1558065"/>
            <a:ext cx="9124725" cy="4319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1">
            <a:extLst>
              <a:ext uri="{FF2B5EF4-FFF2-40B4-BE49-F238E27FC236}">
                <a16:creationId xmlns:a16="http://schemas.microsoft.com/office/drawing/2014/main" id="{B2360650-1928-4CB1-AA7E-4A913B812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17</a:t>
            </a:fld>
            <a:endParaRPr lang="de-DE"/>
          </a:p>
        </p:txBody>
      </p:sp>
      <p:sp>
        <p:nvSpPr>
          <p:cNvPr id="11" name="Datumsplatzhalter 2">
            <a:extLst>
              <a:ext uri="{FF2B5EF4-FFF2-40B4-BE49-F238E27FC236}">
                <a16:creationId xmlns:a16="http://schemas.microsoft.com/office/drawing/2014/main" id="{19115690-4FD9-48FA-8C11-6284D631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id="{6D3D92E0-EDAA-45D2-9349-3EF97A055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13229196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Spare </a:t>
            </a:r>
            <a:r>
              <a:rPr lang="de-DE" sz="3600" dirty="0" err="1">
                <a:latin typeface="Trebuchet MS" panose="020B0603020202020204" pitchFamily="34" charset="0"/>
              </a:rPr>
              <a:t>slides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liennummernplatzhalter 1">
            <a:extLst>
              <a:ext uri="{FF2B5EF4-FFF2-40B4-BE49-F238E27FC236}">
                <a16:creationId xmlns:a16="http://schemas.microsoft.com/office/drawing/2014/main" id="{A6C639D9-198A-4759-96B8-4A66BEB34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18</a:t>
            </a:fld>
            <a:endParaRPr lang="de-DE"/>
          </a:p>
        </p:txBody>
      </p:sp>
      <p:sp>
        <p:nvSpPr>
          <p:cNvPr id="8" name="Datumsplatzhalter 2">
            <a:extLst>
              <a:ext uri="{FF2B5EF4-FFF2-40B4-BE49-F238E27FC236}">
                <a16:creationId xmlns:a16="http://schemas.microsoft.com/office/drawing/2014/main" id="{7CF31C2D-3614-4104-A2C0-8EB0BF44B9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F6D18BF7-6E04-4998-8177-0DD79897D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1752023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The </a:t>
            </a:r>
            <a:r>
              <a:rPr lang="de-DE" sz="3600" dirty="0" err="1">
                <a:latin typeface="Trebuchet MS" panose="020B0603020202020204" pitchFamily="34" charset="0"/>
              </a:rPr>
              <a:t>mass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an </a:t>
            </a:r>
            <a:r>
              <a:rPr lang="de-DE" sz="3600" dirty="0" err="1">
                <a:latin typeface="Trebuchet MS" panose="020B0603020202020204" pitchFamily="34" charset="0"/>
              </a:rPr>
              <a:t>atom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1152761" y="4293096"/>
            <a:ext cx="6840538" cy="946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Atom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= 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N</a:t>
            </a:r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•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neutron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+ 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Z</a:t>
            </a:r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•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proton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+ 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Z</a:t>
            </a:r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•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electron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</a:t>
            </a:r>
            <a:b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</a:b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           - (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B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atom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+ 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B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nucleus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)/</a:t>
            </a:r>
            <a:r>
              <a:rPr kumimoji="0" lang="de-DE" altLang="de-DE" sz="28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c</a:t>
            </a:r>
            <a:r>
              <a:rPr kumimoji="0" lang="de-DE" altLang="de-DE" sz="28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2</a:t>
            </a:r>
            <a:endParaRPr kumimoji="0" lang="tr-TR" altLang="de-DE" sz="2800" b="0" i="0" u="none" strike="noStrike" kern="0" cap="none" spc="0" normalizeH="0" baseline="30000" noProof="0" dirty="0">
              <a:ln>
                <a:noFill/>
              </a:ln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19" name="Picture 4" descr="Mass-energy_t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1196752"/>
            <a:ext cx="7129462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Gruppieren 20"/>
          <p:cNvGrpSpPr>
            <a:grpSpLocks/>
          </p:cNvGrpSpPr>
          <p:nvPr/>
        </p:nvGrpSpPr>
        <p:grpSpPr bwMode="auto">
          <a:xfrm>
            <a:off x="2392921" y="5452901"/>
            <a:ext cx="2090737" cy="460375"/>
            <a:chOff x="2715910" y="6147302"/>
            <a:chExt cx="2090384" cy="459342"/>
          </a:xfrm>
        </p:grpSpPr>
        <p:sp>
          <p:nvSpPr>
            <p:cNvPr id="22" name="Textfeld 21"/>
            <p:cNvSpPr txBox="1"/>
            <p:nvPr/>
          </p:nvSpPr>
          <p:spPr>
            <a:xfrm>
              <a:off x="2715910" y="6237587"/>
              <a:ext cx="1568185" cy="369057"/>
            </a:xfrm>
            <a:prstGeom prst="rect">
              <a:avLst/>
            </a:prstGeom>
            <a:solidFill>
              <a:srgbClr val="2D2D8A">
                <a:lumMod val="20000"/>
                <a:lumOff val="80000"/>
              </a:srgbClr>
            </a:solidFill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δ</a:t>
              </a:r>
              <a:r>
                <a:rPr kumimoji="0" lang="en-US" sz="18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m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/</a:t>
              </a:r>
              <a:r>
                <a:rPr kumimoji="0" lang="en-US" sz="18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m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 &lt; 10</a:t>
              </a:r>
              <a:r>
                <a:rPr kumimoji="0" lang="de-DE" sz="18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-10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 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  <a:sym typeface="Symbol" pitchFamily="18" charset="2"/>
              </a:endParaRPr>
            </a:p>
          </p:txBody>
        </p:sp>
        <p:sp>
          <p:nvSpPr>
            <p:cNvPr id="23" name="Pfeil nach links und oben 22"/>
            <p:cNvSpPr/>
            <p:nvPr/>
          </p:nvSpPr>
          <p:spPr>
            <a:xfrm>
              <a:off x="4404725" y="6147302"/>
              <a:ext cx="401569" cy="395984"/>
            </a:xfrm>
            <a:prstGeom prst="leftUpArrow">
              <a:avLst/>
            </a:prstGeom>
            <a:solidFill>
              <a:srgbClr val="2D2D8A">
                <a:lumMod val="20000"/>
                <a:lumOff val="80000"/>
              </a:srgbClr>
            </a:solidFill>
            <a:ln w="25400" cap="flat" cmpd="sng" algn="ctr">
              <a:solidFill>
                <a:srgbClr val="2D2D8A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4" name="Gruppieren 23"/>
          <p:cNvGrpSpPr>
            <a:grpSpLocks/>
          </p:cNvGrpSpPr>
          <p:nvPr/>
        </p:nvGrpSpPr>
        <p:grpSpPr bwMode="auto">
          <a:xfrm>
            <a:off x="5364721" y="5449726"/>
            <a:ext cx="2671762" cy="454025"/>
            <a:chOff x="5688124" y="6144354"/>
            <a:chExt cx="2672375" cy="452998"/>
          </a:xfrm>
        </p:grpSpPr>
        <p:sp>
          <p:nvSpPr>
            <p:cNvPr id="25" name="Textfeld 24"/>
            <p:cNvSpPr txBox="1"/>
            <p:nvPr/>
          </p:nvSpPr>
          <p:spPr>
            <a:xfrm>
              <a:off x="6227998" y="6228302"/>
              <a:ext cx="2132501" cy="369050"/>
            </a:xfrm>
            <a:prstGeom prst="rect">
              <a:avLst/>
            </a:prstGeom>
            <a:solidFill>
              <a:srgbClr val="2D2D8A">
                <a:lumMod val="20000"/>
                <a:lumOff val="80000"/>
              </a:srgbClr>
            </a:solidFill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δ</a:t>
              </a:r>
              <a:r>
                <a:rPr kumimoji="0" lang="en-US" sz="18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m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/</a:t>
              </a:r>
              <a:r>
                <a:rPr kumimoji="0" lang="en-US" sz="18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m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 = 10</a:t>
              </a:r>
              <a:r>
                <a:rPr kumimoji="0" lang="de-DE" sz="18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-6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 – 10</a:t>
              </a:r>
              <a:r>
                <a:rPr kumimoji="0" lang="de-DE" sz="18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-8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 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  <a:sym typeface="Symbol" pitchFamily="18" charset="2"/>
              </a:endParaRPr>
            </a:p>
          </p:txBody>
        </p:sp>
        <p:sp>
          <p:nvSpPr>
            <p:cNvPr id="26" name="Pfeil nach links und oben 25"/>
            <p:cNvSpPr/>
            <p:nvPr/>
          </p:nvSpPr>
          <p:spPr>
            <a:xfrm rot="5400000">
              <a:off x="5684656" y="6147822"/>
              <a:ext cx="402313" cy="395378"/>
            </a:xfrm>
            <a:prstGeom prst="leftUpArrow">
              <a:avLst/>
            </a:prstGeom>
            <a:solidFill>
              <a:srgbClr val="2D2D8A">
                <a:lumMod val="20000"/>
                <a:lumOff val="80000"/>
              </a:srgbClr>
            </a:solidFill>
            <a:ln w="25400" cap="flat" cmpd="sng" algn="ctr">
              <a:solidFill>
                <a:srgbClr val="2D2D8A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6" name="Textfeld 5"/>
          <p:cNvSpPr txBox="1"/>
          <p:nvPr/>
        </p:nvSpPr>
        <p:spPr>
          <a:xfrm>
            <a:off x="5189809" y="3435387"/>
            <a:ext cx="2226507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/>
              <a:t>Einstein  </a:t>
            </a:r>
            <a:r>
              <a:rPr lang="de-DE" sz="2400" i="1" dirty="0"/>
              <a:t>E</a:t>
            </a:r>
            <a:r>
              <a:rPr lang="de-DE" sz="2400" dirty="0"/>
              <a:t> = </a:t>
            </a:r>
            <a:r>
              <a:rPr lang="de-DE" sz="2400" i="1" dirty="0"/>
              <a:t>mc</a:t>
            </a:r>
            <a:r>
              <a:rPr lang="de-DE" sz="2400" baseline="30000" dirty="0"/>
              <a:t>2</a:t>
            </a:r>
          </a:p>
        </p:txBody>
      </p:sp>
      <p:sp>
        <p:nvSpPr>
          <p:cNvPr id="27" name="Foliennummernplatzhalter 1">
            <a:extLst>
              <a:ext uri="{FF2B5EF4-FFF2-40B4-BE49-F238E27FC236}">
                <a16:creationId xmlns:a16="http://schemas.microsoft.com/office/drawing/2014/main" id="{1F9ADCD6-F41F-4E2F-803A-4D6100A5F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</a:t>
            </a:fld>
            <a:endParaRPr lang="de-DE"/>
          </a:p>
        </p:txBody>
      </p:sp>
      <p:sp>
        <p:nvSpPr>
          <p:cNvPr id="16" name="Datumsplatzhalter 2">
            <a:extLst>
              <a:ext uri="{FF2B5EF4-FFF2-40B4-BE49-F238E27FC236}">
                <a16:creationId xmlns:a16="http://schemas.microsoft.com/office/drawing/2014/main" id="{CA0EB025-C75A-4290-8753-061498760A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17" name="Fußzeilenplatzhalter 3">
            <a:extLst>
              <a:ext uri="{FF2B5EF4-FFF2-40B4-BE49-F238E27FC236}">
                <a16:creationId xmlns:a16="http://schemas.microsoft.com/office/drawing/2014/main" id="{7CD2691E-6261-44B9-840E-FD3A38C6E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  <p:sp>
        <p:nvSpPr>
          <p:cNvPr id="20" name="Pfeil nach links und oben 25">
            <a:extLst>
              <a:ext uri="{FF2B5EF4-FFF2-40B4-BE49-F238E27FC236}">
                <a16:creationId xmlns:a16="http://schemas.microsoft.com/office/drawing/2014/main" id="{8C38503B-06DF-4B95-A7DC-F926E2CC5FFE}"/>
              </a:ext>
            </a:extLst>
          </p:cNvPr>
          <p:cNvSpPr/>
          <p:nvPr/>
        </p:nvSpPr>
        <p:spPr bwMode="auto">
          <a:xfrm rot="5400000">
            <a:off x="6260976" y="6000725"/>
            <a:ext cx="403225" cy="395287"/>
          </a:xfrm>
          <a:prstGeom prst="leftUpArrow">
            <a:avLst/>
          </a:prstGeom>
          <a:solidFill>
            <a:srgbClr val="2D2D8A">
              <a:lumMod val="20000"/>
              <a:lumOff val="80000"/>
            </a:srgbClr>
          </a:solidFill>
          <a:ln w="25400" cap="flat" cmpd="sng" algn="ctr">
            <a:solidFill>
              <a:srgbClr val="2D2D8A">
                <a:lumMod val="20000"/>
                <a:lumOff val="8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2F1F537-C404-4B11-8E34-262B8FC41DE0}"/>
              </a:ext>
            </a:extLst>
          </p:cNvPr>
          <p:cNvSpPr txBox="1"/>
          <p:nvPr/>
        </p:nvSpPr>
        <p:spPr bwMode="auto">
          <a:xfrm>
            <a:off x="6773371" y="6118881"/>
            <a:ext cx="1903085" cy="369332"/>
          </a:xfrm>
          <a:prstGeom prst="rect">
            <a:avLst/>
          </a:prstGeom>
          <a:solidFill>
            <a:srgbClr val="2D2D8A">
              <a:lumMod val="20000"/>
              <a:lumOff val="80000"/>
            </a:srgbClr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sym typeface="Symbol" pitchFamily="18" charset="2"/>
              </a:rPr>
              <a:t>nuclear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sym typeface="Symbol" pitchFamily="18" charset="2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sym typeface="Symbol" pitchFamily="18" charset="2"/>
              </a:rPr>
              <a:t>structure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  <a:sym typeface="Symbol" pitchFamily="18" charset="2"/>
            </a:endParaRP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51D3BD3B-F9A1-46F3-ACC1-6685FE3AC831}"/>
              </a:ext>
            </a:extLst>
          </p:cNvPr>
          <p:cNvGrpSpPr>
            <a:grpSpLocks/>
          </p:cNvGrpSpPr>
          <p:nvPr/>
        </p:nvGrpSpPr>
        <p:grpSpPr bwMode="auto">
          <a:xfrm>
            <a:off x="285022" y="5987234"/>
            <a:ext cx="2630794" cy="475393"/>
            <a:chOff x="2175943" y="6147302"/>
            <a:chExt cx="2630351" cy="474326"/>
          </a:xfrm>
        </p:grpSpPr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CB6A7547-82C1-461D-9095-AB2051D21AFD}"/>
                </a:ext>
              </a:extLst>
            </p:cNvPr>
            <p:cNvSpPr txBox="1"/>
            <p:nvPr/>
          </p:nvSpPr>
          <p:spPr>
            <a:xfrm>
              <a:off x="2175943" y="6253125"/>
              <a:ext cx="2133558" cy="368503"/>
            </a:xfrm>
            <a:prstGeom prst="rect">
              <a:avLst/>
            </a:prstGeom>
            <a:solidFill>
              <a:srgbClr val="2D2D8A">
                <a:lumMod val="20000"/>
                <a:lumOff val="80000"/>
              </a:srgbClr>
            </a:solidFill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electronic </a:t>
              </a: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structure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  <a:sym typeface="Symbol" pitchFamily="18" charset="2"/>
              </a:endParaRPr>
            </a:p>
          </p:txBody>
        </p:sp>
        <p:sp>
          <p:nvSpPr>
            <p:cNvPr id="31" name="Pfeil nach links und oben 22">
              <a:extLst>
                <a:ext uri="{FF2B5EF4-FFF2-40B4-BE49-F238E27FC236}">
                  <a16:creationId xmlns:a16="http://schemas.microsoft.com/office/drawing/2014/main" id="{728D673B-3ADF-454B-A5E7-59FBB97B0008}"/>
                </a:ext>
              </a:extLst>
            </p:cNvPr>
            <p:cNvSpPr/>
            <p:nvPr/>
          </p:nvSpPr>
          <p:spPr>
            <a:xfrm>
              <a:off x="4404725" y="6147302"/>
              <a:ext cx="401569" cy="395984"/>
            </a:xfrm>
            <a:prstGeom prst="leftUpArrow">
              <a:avLst/>
            </a:prstGeom>
            <a:solidFill>
              <a:srgbClr val="2D2D8A">
                <a:lumMod val="20000"/>
                <a:lumOff val="80000"/>
              </a:srgbClr>
            </a:solidFill>
            <a:ln w="25400" cap="flat" cmpd="sng" algn="ctr">
              <a:solidFill>
                <a:srgbClr val="2D2D8A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174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Excited</a:t>
            </a:r>
            <a:r>
              <a:rPr lang="de-DE" sz="3600" dirty="0">
                <a:latin typeface="Trebuchet MS" panose="020B0603020202020204" pitchFamily="34" charset="0"/>
              </a:rPr>
              <a:t> electronic </a:t>
            </a:r>
            <a:r>
              <a:rPr lang="de-DE" sz="3600" dirty="0" err="1">
                <a:latin typeface="Trebuchet MS" panose="020B0603020202020204" pitchFamily="34" charset="0"/>
              </a:rPr>
              <a:t>states</a:t>
            </a:r>
            <a:r>
              <a:rPr lang="de-DE" sz="3600" dirty="0">
                <a:latin typeface="Trebuchet MS" panose="020B0603020202020204" pitchFamily="34" charset="0"/>
              </a:rPr>
              <a:t> in </a:t>
            </a:r>
            <a:r>
              <a:rPr lang="de-DE" sz="3600" baseline="30000" dirty="0">
                <a:latin typeface="Trebuchet MS" panose="020B0603020202020204" pitchFamily="34" charset="0"/>
              </a:rPr>
              <a:t>187</a:t>
            </a:r>
            <a:r>
              <a:rPr lang="de-DE" sz="3600" dirty="0">
                <a:latin typeface="Trebuchet MS" panose="020B0603020202020204" pitchFamily="34" charset="0"/>
              </a:rPr>
              <a:t>Re</a:t>
            </a:r>
            <a:r>
              <a:rPr lang="de-DE" sz="3600" baseline="30000" dirty="0">
                <a:latin typeface="Trebuchet MS" panose="020B0603020202020204" pitchFamily="34" charset="0"/>
              </a:rPr>
              <a:t>29+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>
            <a:extLst>
              <a:ext uri="{FF2B5EF4-FFF2-40B4-BE49-F238E27FC236}">
                <a16:creationId xmlns:a16="http://schemas.microsoft.com/office/drawing/2014/main" id="{E8CB664C-468D-47D3-A8EA-A9A7870E7E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96" t="33663" r="48819" b="12200"/>
          <a:stretch/>
        </p:blipFill>
        <p:spPr>
          <a:xfrm>
            <a:off x="827584" y="1124744"/>
            <a:ext cx="7509562" cy="5307683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5D39C9A2-7535-4F7A-AD0A-F6F5C798E6AF}"/>
              </a:ext>
            </a:extLst>
          </p:cNvPr>
          <p:cNvSpPr txBox="1"/>
          <p:nvPr/>
        </p:nvSpPr>
        <p:spPr>
          <a:xfrm>
            <a:off x="6588224" y="6242826"/>
            <a:ext cx="2476960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100" dirty="0"/>
              <a:t>R. Schüssler </a:t>
            </a:r>
            <a:r>
              <a:rPr lang="de-DE" sz="1100" i="1" dirty="0"/>
              <a:t>et al</a:t>
            </a:r>
            <a:r>
              <a:rPr lang="de-DE" sz="1100" dirty="0"/>
              <a:t>., Nature </a:t>
            </a:r>
            <a:r>
              <a:rPr lang="de-DE" sz="1100" b="1" dirty="0"/>
              <a:t>581 </a:t>
            </a:r>
            <a:r>
              <a:rPr lang="de-DE" sz="1100" dirty="0"/>
              <a:t>(2020) 42</a:t>
            </a:r>
          </a:p>
        </p:txBody>
      </p:sp>
      <p:sp>
        <p:nvSpPr>
          <p:cNvPr id="9" name="Foliennummernplatzhalter 1">
            <a:extLst>
              <a:ext uri="{FF2B5EF4-FFF2-40B4-BE49-F238E27FC236}">
                <a16:creationId xmlns:a16="http://schemas.microsoft.com/office/drawing/2014/main" id="{56B017A3-BFA7-4936-8057-DC1622A3D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19</a:t>
            </a:fld>
            <a:endParaRPr lang="de-DE"/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F7E1A26E-69F2-4B42-9412-A69E2D76E6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id="{4272D666-7911-4767-AADE-9D669B850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243159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Search </a:t>
            </a:r>
            <a:r>
              <a:rPr lang="de-DE" sz="3600" dirty="0" err="1">
                <a:latin typeface="Trebuchet MS" panose="020B0603020202020204" pitchFamily="34" charset="0"/>
              </a:rPr>
              <a:t>for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low-lying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isomeric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states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FD2E0E34-ABB3-4E6B-B78B-16560BF6284F}"/>
              </a:ext>
            </a:extLst>
          </p:cNvPr>
          <p:cNvSpPr txBox="1"/>
          <p:nvPr/>
        </p:nvSpPr>
        <p:spPr>
          <a:xfrm>
            <a:off x="6558535" y="6237312"/>
            <a:ext cx="2483560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/>
              <a:t>K. Kromer </a:t>
            </a:r>
            <a:r>
              <a:rPr lang="de-DE" sz="1100" i="1" dirty="0"/>
              <a:t>et al</a:t>
            </a:r>
            <a:r>
              <a:rPr lang="de-DE" sz="1100" dirty="0"/>
              <a:t>., PRL </a:t>
            </a:r>
            <a:r>
              <a:rPr lang="de-DE" sz="1100" b="1" dirty="0"/>
              <a:t>131 </a:t>
            </a:r>
            <a:r>
              <a:rPr lang="de-DE" sz="1100" dirty="0"/>
              <a:t>(2023) 223002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A5FA297-D7E3-424E-AC72-C80D13C9F1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26" t="21301" r="16139" b="12201"/>
          <a:stretch/>
        </p:blipFill>
        <p:spPr>
          <a:xfrm>
            <a:off x="32021" y="1088740"/>
            <a:ext cx="9010073" cy="503504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5004CC0-C0C3-446B-832C-C9DE7348490F}"/>
              </a:ext>
            </a:extLst>
          </p:cNvPr>
          <p:cNvSpPr txBox="1"/>
          <p:nvPr/>
        </p:nvSpPr>
        <p:spPr>
          <a:xfrm>
            <a:off x="3491880" y="6129590"/>
            <a:ext cx="194790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err="1">
                <a:latin typeface="Symbol" panose="05050102010706020507" pitchFamily="18" charset="2"/>
              </a:rPr>
              <a:t>D</a:t>
            </a:r>
            <a:r>
              <a:rPr lang="de-DE" i="1" dirty="0" err="1"/>
              <a:t>m</a:t>
            </a:r>
            <a:r>
              <a:rPr lang="de-DE" dirty="0"/>
              <a:t> = 31.2(8) eV/c²</a:t>
            </a:r>
          </a:p>
        </p:txBody>
      </p:sp>
      <p:sp>
        <p:nvSpPr>
          <p:cNvPr id="10" name="Foliennummernplatzhalter 1">
            <a:extLst>
              <a:ext uri="{FF2B5EF4-FFF2-40B4-BE49-F238E27FC236}">
                <a16:creationId xmlns:a16="http://schemas.microsoft.com/office/drawing/2014/main" id="{7B8B1984-7CA9-4752-BE83-5CA944060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20</a:t>
            </a:fld>
            <a:endParaRPr lang="de-DE"/>
          </a:p>
        </p:txBody>
      </p:sp>
      <p:sp>
        <p:nvSpPr>
          <p:cNvPr id="11" name="Datumsplatzhalter 2">
            <a:extLst>
              <a:ext uri="{FF2B5EF4-FFF2-40B4-BE49-F238E27FC236}">
                <a16:creationId xmlns:a16="http://schemas.microsoft.com/office/drawing/2014/main" id="{5E8455BF-4D81-48F5-A411-74586202B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id="{431758E9-94E9-4D51-B55A-B6A9849F1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353107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Yb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spectroscopy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limits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>
            <a:extLst>
              <a:ext uri="{FF2B5EF4-FFF2-40B4-BE49-F238E27FC236}">
                <a16:creationId xmlns:a16="http://schemas.microsoft.com/office/drawing/2014/main" id="{44F0AAC9-8091-45C3-A4E6-24D749D92B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968" t="26900" r="7870" b="15701"/>
          <a:stretch/>
        </p:blipFill>
        <p:spPr>
          <a:xfrm>
            <a:off x="1187624" y="968021"/>
            <a:ext cx="6912768" cy="555732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A2E7F17-0F42-6769-D368-8642A3E38009}"/>
              </a:ext>
            </a:extLst>
          </p:cNvPr>
          <p:cNvSpPr txBox="1"/>
          <p:nvPr/>
        </p:nvSpPr>
        <p:spPr>
          <a:xfrm>
            <a:off x="6463644" y="6248345"/>
            <a:ext cx="2608856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200" dirty="0"/>
              <a:t>M. Door </a:t>
            </a:r>
            <a:r>
              <a:rPr lang="de-DE" sz="1200" i="1" dirty="0"/>
              <a:t>et al</a:t>
            </a:r>
            <a:r>
              <a:rPr lang="de-DE" sz="1200" dirty="0"/>
              <a:t>., PRL, </a:t>
            </a:r>
            <a:r>
              <a:rPr lang="de-DE" sz="1200" b="1" dirty="0"/>
              <a:t>134</a:t>
            </a:r>
            <a:r>
              <a:rPr lang="de-DE" sz="1200" dirty="0"/>
              <a:t> (2025) 063002</a:t>
            </a:r>
          </a:p>
        </p:txBody>
      </p:sp>
      <p:sp>
        <p:nvSpPr>
          <p:cNvPr id="9" name="Foliennummernplatzhalter 1">
            <a:extLst>
              <a:ext uri="{FF2B5EF4-FFF2-40B4-BE49-F238E27FC236}">
                <a16:creationId xmlns:a16="http://schemas.microsoft.com/office/drawing/2014/main" id="{B4A910B3-69AE-49A2-9D48-568257B64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21</a:t>
            </a:fld>
            <a:endParaRPr lang="de-DE"/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7C5A002A-87CF-4B61-BE22-32E286A0B4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D6F47F19-87A0-4F0B-9C4D-61179A2C5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3490921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Storage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ions</a:t>
            </a:r>
            <a:r>
              <a:rPr lang="de-DE" sz="3600" dirty="0">
                <a:latin typeface="Trebuchet MS" panose="020B0603020202020204" pitchFamily="34" charset="0"/>
              </a:rPr>
              <a:t> in a </a:t>
            </a:r>
            <a:r>
              <a:rPr lang="de-DE" sz="3600" dirty="0" err="1">
                <a:latin typeface="Trebuchet MS" panose="020B0603020202020204" pitchFamily="34" charset="0"/>
              </a:rPr>
              <a:t>Penning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trap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 descr="cyclotron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85" y="1016732"/>
            <a:ext cx="42481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axial-oscillation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635" y="1088169"/>
            <a:ext cx="3960813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Oval 9"/>
          <p:cNvSpPr>
            <a:spLocks noChangeArrowheads="1"/>
          </p:cNvSpPr>
          <p:nvPr/>
        </p:nvSpPr>
        <p:spPr bwMode="auto">
          <a:xfrm>
            <a:off x="4405510" y="3039207"/>
            <a:ext cx="287338" cy="28733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1EAE88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4067373" y="2672494"/>
            <a:ext cx="12382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Ion </a:t>
            </a:r>
            <a:r>
              <a:rPr kumimoji="0" lang="de-DE" altLang="de-DE" sz="18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q/m</a:t>
            </a:r>
            <a:r>
              <a:rPr kumimoji="0" lang="de-DE" altLang="de-DE" sz="1800" b="1" i="1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ion</a:t>
            </a: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3995935" y="3320194"/>
            <a:ext cx="12636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Charge </a:t>
            </a:r>
            <a:r>
              <a:rPr kumimoji="0" lang="de-DE" altLang="de-DE" sz="18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Mass </a:t>
            </a:r>
            <a:r>
              <a:rPr kumimoji="0" lang="de-DE" altLang="de-DE" sz="18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de-DE" altLang="de-DE" sz="1800" b="1" i="1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ion</a:t>
            </a:r>
          </a:p>
        </p:txBody>
      </p:sp>
      <p:grpSp>
        <p:nvGrpSpPr>
          <p:cNvPr id="22" name="Group 20"/>
          <p:cNvGrpSpPr>
            <a:grpSpLocks/>
          </p:cNvGrpSpPr>
          <p:nvPr/>
        </p:nvGrpSpPr>
        <p:grpSpPr bwMode="auto">
          <a:xfrm>
            <a:off x="7524948" y="2169257"/>
            <a:ext cx="863600" cy="1806575"/>
            <a:chOff x="4967" y="1979"/>
            <a:chExt cx="544" cy="1138"/>
          </a:xfrm>
        </p:grpSpPr>
        <p:sp>
          <p:nvSpPr>
            <p:cNvPr id="23" name="Line 12"/>
            <p:cNvSpPr>
              <a:spLocks noChangeShapeType="1"/>
            </p:cNvSpPr>
            <p:nvPr/>
          </p:nvSpPr>
          <p:spPr bwMode="auto">
            <a:xfrm>
              <a:off x="4967" y="1979"/>
              <a:ext cx="5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4" name="Line 13"/>
            <p:cNvSpPr>
              <a:spLocks noChangeShapeType="1"/>
            </p:cNvSpPr>
            <p:nvPr/>
          </p:nvSpPr>
          <p:spPr bwMode="auto">
            <a:xfrm>
              <a:off x="4967" y="3117"/>
              <a:ext cx="5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5" name="Line 14"/>
            <p:cNvSpPr>
              <a:spLocks noChangeShapeType="1"/>
            </p:cNvSpPr>
            <p:nvPr/>
          </p:nvSpPr>
          <p:spPr bwMode="auto">
            <a:xfrm>
              <a:off x="4992" y="2568"/>
              <a:ext cx="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6" name="Line 15"/>
            <p:cNvSpPr>
              <a:spLocks noChangeShapeType="1"/>
            </p:cNvSpPr>
            <p:nvPr/>
          </p:nvSpPr>
          <p:spPr bwMode="auto">
            <a:xfrm>
              <a:off x="5304" y="2568"/>
              <a:ext cx="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>
              <a:off x="5511" y="1979"/>
              <a:ext cx="0" cy="1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5173" y="2548"/>
              <a:ext cx="46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9" name="Oval 18"/>
            <p:cNvSpPr>
              <a:spLocks noChangeArrowheads="1"/>
            </p:cNvSpPr>
            <p:nvPr/>
          </p:nvSpPr>
          <p:spPr bwMode="auto">
            <a:xfrm>
              <a:off x="5289" y="2543"/>
              <a:ext cx="46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0" name="Text Box 19"/>
            <p:cNvSpPr txBox="1">
              <a:spLocks noChangeArrowheads="1"/>
            </p:cNvSpPr>
            <p:nvPr/>
          </p:nvSpPr>
          <p:spPr bwMode="auto">
            <a:xfrm>
              <a:off x="5103" y="2251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800" b="1" i="0" u="none" strike="noStrike" kern="0" cap="none" spc="0" normalizeH="0" baseline="0" noProof="0">
                  <a:ln>
                    <a:noFill/>
                  </a:ln>
                  <a:solidFill>
                    <a:srgbClr val="136320"/>
                  </a:solidFill>
                  <a:effectLst/>
                  <a:uLnTx/>
                  <a:uFillTx/>
                  <a:latin typeface="Arial" pitchFamily="34" charset="0"/>
                </a:rPr>
                <a:t>U</a:t>
              </a:r>
            </a:p>
          </p:txBody>
        </p:sp>
      </p:grpSp>
      <p:grpSp>
        <p:nvGrpSpPr>
          <p:cNvPr id="31" name="Group 21"/>
          <p:cNvGrpSpPr>
            <a:grpSpLocks/>
          </p:cNvGrpSpPr>
          <p:nvPr/>
        </p:nvGrpSpPr>
        <p:grpSpPr bwMode="auto">
          <a:xfrm>
            <a:off x="287713" y="4687171"/>
            <a:ext cx="8585204" cy="831850"/>
            <a:chOff x="453" y="3302"/>
            <a:chExt cx="5408" cy="524"/>
          </a:xfrm>
        </p:grpSpPr>
        <p:sp>
          <p:nvSpPr>
            <p:cNvPr id="32" name="Text Box 7"/>
            <p:cNvSpPr txBox="1">
              <a:spLocks noChangeArrowheads="1"/>
            </p:cNvSpPr>
            <p:nvPr/>
          </p:nvSpPr>
          <p:spPr bwMode="auto">
            <a:xfrm>
              <a:off x="453" y="3303"/>
              <a:ext cx="3448" cy="523"/>
            </a:xfrm>
            <a:prstGeom prst="rect">
              <a:avLst/>
            </a:prstGeom>
            <a:solidFill>
              <a:srgbClr val="333399">
                <a:lumMod val="20000"/>
                <a:lumOff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The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free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cyclotron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frequency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is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inverse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proportional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to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the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mass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of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the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ion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!</a:t>
              </a:r>
            </a:p>
          </p:txBody>
        </p:sp>
        <p:graphicFrame>
          <p:nvGraphicFramePr>
            <p:cNvPr id="33" name="Object 8"/>
            <p:cNvGraphicFramePr>
              <a:graphicFrameLocks noChangeAspect="1"/>
            </p:cNvGraphicFramePr>
            <p:nvPr/>
          </p:nvGraphicFramePr>
          <p:xfrm>
            <a:off x="3968" y="3302"/>
            <a:ext cx="1893" cy="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Equation" r:id="rId6" imgW="1117440" imgH="228600" progId="Equation.DSMT4">
                    <p:embed/>
                  </p:oleObj>
                </mc:Choice>
                <mc:Fallback>
                  <p:oleObj name="Equation" r:id="rId6" imgW="1117440" imgH="228600" progId="Equation.DSMT4">
                    <p:embed/>
                    <p:pic>
                      <p:nvPicPr>
                        <p:cNvPr id="33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8" y="3302"/>
                          <a:ext cx="1893" cy="387"/>
                        </a:xfrm>
                        <a:prstGeom prst="rect">
                          <a:avLst/>
                        </a:prstGeom>
                        <a:solidFill>
                          <a:srgbClr val="EBD7D7"/>
                        </a:solidFill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50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" t="5696" r="52931"/>
          <a:stretch>
            <a:fillRect/>
          </a:stretch>
        </p:blipFill>
        <p:spPr bwMode="auto">
          <a:xfrm>
            <a:off x="431998" y="2312132"/>
            <a:ext cx="817562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2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535" y="1016732"/>
            <a:ext cx="6969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4" name="Object 8"/>
          <p:cNvGraphicFramePr>
            <a:graphicFrameLocks noChangeAspect="1"/>
          </p:cNvGraphicFramePr>
          <p:nvPr/>
        </p:nvGraphicFramePr>
        <p:xfrm>
          <a:off x="5867777" y="5333182"/>
          <a:ext cx="3005139" cy="760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10" imgW="1155600" imgH="291960" progId="Equation.DSMT4">
                  <p:embed/>
                </p:oleObj>
              </mc:Choice>
              <mc:Fallback>
                <p:oleObj name="Equation" r:id="rId10" imgW="1155600" imgH="291960" progId="Equation.DSMT4">
                  <p:embed/>
                  <p:pic>
                    <p:nvPicPr>
                      <p:cNvPr id="4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777" y="5333182"/>
                        <a:ext cx="3005139" cy="760114"/>
                      </a:xfrm>
                      <a:prstGeom prst="rect">
                        <a:avLst/>
                      </a:prstGeom>
                      <a:solidFill>
                        <a:srgbClr val="EBD7D7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278748" y="5653444"/>
            <a:ext cx="5478744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2200" dirty="0"/>
              <a:t>Non-</a:t>
            </a:r>
            <a:r>
              <a:rPr lang="de-DE" sz="2200" dirty="0" err="1"/>
              <a:t>destructive</a:t>
            </a:r>
            <a:r>
              <a:rPr lang="de-DE" sz="2200" dirty="0"/>
              <a:t> FT-ICR </a:t>
            </a:r>
            <a:r>
              <a:rPr lang="de-DE" sz="2200" dirty="0" err="1"/>
              <a:t>detection</a:t>
            </a:r>
            <a:r>
              <a:rPr lang="de-DE" sz="2200" dirty="0"/>
              <a:t> </a:t>
            </a:r>
            <a:r>
              <a:rPr lang="de-DE" sz="2200" dirty="0" err="1"/>
              <a:t>technique</a:t>
            </a:r>
            <a:endParaRPr lang="de-DE" sz="22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4326C69-C652-4E34-BD05-1AFB66A5DA45}"/>
              </a:ext>
            </a:extLst>
          </p:cNvPr>
          <p:cNvSpPr/>
          <p:nvPr/>
        </p:nvSpPr>
        <p:spPr>
          <a:xfrm>
            <a:off x="181351" y="980728"/>
            <a:ext cx="8855145" cy="34549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0EEB477-D584-4472-A757-6DC64EBB1AA4}"/>
              </a:ext>
            </a:extLst>
          </p:cNvPr>
          <p:cNvGrpSpPr/>
          <p:nvPr/>
        </p:nvGrpSpPr>
        <p:grpSpPr>
          <a:xfrm>
            <a:off x="647564" y="1014819"/>
            <a:ext cx="7849745" cy="3504707"/>
            <a:chOff x="647564" y="1014819"/>
            <a:chExt cx="7849745" cy="3504707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7697B895-AEFF-4878-BB2D-A22468196933}"/>
                </a:ext>
              </a:extLst>
            </p:cNvPr>
            <p:cNvGrpSpPr/>
            <p:nvPr/>
          </p:nvGrpSpPr>
          <p:grpSpPr>
            <a:xfrm>
              <a:off x="647564" y="1201492"/>
              <a:ext cx="7633035" cy="3079841"/>
              <a:chOff x="647564" y="1201492"/>
              <a:chExt cx="7633035" cy="3079841"/>
            </a:xfrm>
          </p:grpSpPr>
          <p:pic>
            <p:nvPicPr>
              <p:cNvPr id="51" name="Picture 3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564" y="1201492"/>
                <a:ext cx="4846220" cy="30798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7" name="Gerade Verbindung mit Pfeil 6">
                <a:extLst>
                  <a:ext uri="{FF2B5EF4-FFF2-40B4-BE49-F238E27FC236}">
                    <a16:creationId xmlns:a16="http://schemas.microsoft.com/office/drawing/2014/main" id="{6237E16D-F33E-4A74-B608-1F6C434E705A}"/>
                  </a:ext>
                </a:extLst>
              </p:cNvPr>
              <p:cNvCxnSpPr/>
              <p:nvPr/>
            </p:nvCxnSpPr>
            <p:spPr>
              <a:xfrm flipH="1">
                <a:off x="7924998" y="1201492"/>
                <a:ext cx="31750" cy="2623552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6E7F0BA2-7498-48C5-A872-FED639D250C1}"/>
                  </a:ext>
                </a:extLst>
              </p:cNvPr>
              <p:cNvSpPr txBox="1"/>
              <p:nvPr/>
            </p:nvSpPr>
            <p:spPr>
              <a:xfrm rot="16200000">
                <a:off x="7709114" y="2403441"/>
                <a:ext cx="7736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20 cm</a:t>
                </a:r>
              </a:p>
            </p:txBody>
          </p:sp>
        </p:grpSp>
        <p:pic>
          <p:nvPicPr>
            <p:cNvPr id="41" name="Grafik 40">
              <a:extLst>
                <a:ext uri="{FF2B5EF4-FFF2-40B4-BE49-F238E27FC236}">
                  <a16:creationId xmlns:a16="http://schemas.microsoft.com/office/drawing/2014/main" id="{0589159F-733D-46B7-A004-98FF75485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2180" y="1014819"/>
              <a:ext cx="2305129" cy="3504707"/>
            </a:xfrm>
            <a:prstGeom prst="rect">
              <a:avLst/>
            </a:prstGeom>
          </p:spPr>
        </p:pic>
        <p:cxnSp>
          <p:nvCxnSpPr>
            <p:cNvPr id="42" name="Gerade Verbindung mit Pfeil 41">
              <a:extLst>
                <a:ext uri="{FF2B5EF4-FFF2-40B4-BE49-F238E27FC236}">
                  <a16:creationId xmlns:a16="http://schemas.microsoft.com/office/drawing/2014/main" id="{484AE8B9-B944-497F-B1EE-151DF29844E2}"/>
                </a:ext>
              </a:extLst>
            </p:cNvPr>
            <p:cNvCxnSpPr/>
            <p:nvPr/>
          </p:nvCxnSpPr>
          <p:spPr>
            <a:xfrm flipH="1">
              <a:off x="6337069" y="1417516"/>
              <a:ext cx="31750" cy="2623552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7B706752-3DEB-4BEB-8AE5-6617C0153AF7}"/>
                </a:ext>
              </a:extLst>
            </p:cNvPr>
            <p:cNvSpPr txBox="1"/>
            <p:nvPr/>
          </p:nvSpPr>
          <p:spPr>
            <a:xfrm rot="16200000">
              <a:off x="6089620" y="2605487"/>
              <a:ext cx="773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20 cm</a:t>
              </a:r>
            </a:p>
          </p:txBody>
        </p:sp>
      </p:grpSp>
      <p:sp>
        <p:nvSpPr>
          <p:cNvPr id="12" name="Text Box 23">
            <a:extLst>
              <a:ext uri="{FF2B5EF4-FFF2-40B4-BE49-F238E27FC236}">
                <a16:creationId xmlns:a16="http://schemas.microsoft.com/office/drawing/2014/main" id="{9B180D5E-74CE-4615-996A-AC4B9EF25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3473" y="6255990"/>
            <a:ext cx="4144963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200" dirty="0">
                <a:solidFill>
                  <a:srgbClr val="000000"/>
                </a:solidFill>
              </a:rPr>
              <a:t>L.S. Brown, G. </a:t>
            </a:r>
            <a:r>
              <a:rPr lang="de-DE" sz="1200" dirty="0" err="1">
                <a:solidFill>
                  <a:srgbClr val="000000"/>
                </a:solidFill>
              </a:rPr>
              <a:t>Gabrielse</a:t>
            </a:r>
            <a:r>
              <a:rPr lang="de-DE" sz="1200" dirty="0">
                <a:solidFill>
                  <a:srgbClr val="000000"/>
                </a:solidFill>
              </a:rPr>
              <a:t>, </a:t>
            </a:r>
            <a:r>
              <a:rPr lang="de-DE" sz="1200" dirty="0" err="1">
                <a:solidFill>
                  <a:srgbClr val="000000"/>
                </a:solidFill>
              </a:rPr>
              <a:t>Rev</a:t>
            </a:r>
            <a:r>
              <a:rPr lang="de-DE" sz="1200" dirty="0">
                <a:solidFill>
                  <a:srgbClr val="000000"/>
                </a:solidFill>
              </a:rPr>
              <a:t>. Mod. Phys. 58, 233 (1986).</a:t>
            </a:r>
          </a:p>
        </p:txBody>
      </p:sp>
      <p:sp>
        <p:nvSpPr>
          <p:cNvPr id="38" name="Foliennummernplatzhalter 1">
            <a:extLst>
              <a:ext uri="{FF2B5EF4-FFF2-40B4-BE49-F238E27FC236}">
                <a16:creationId xmlns:a16="http://schemas.microsoft.com/office/drawing/2014/main" id="{ABE33C7F-4D64-4505-87E9-1ACAABC28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2</a:t>
            </a:fld>
            <a:endParaRPr lang="de-DE"/>
          </a:p>
        </p:txBody>
      </p:sp>
      <p:sp>
        <p:nvSpPr>
          <p:cNvPr id="39" name="Datumsplatzhalter 2">
            <a:extLst>
              <a:ext uri="{FF2B5EF4-FFF2-40B4-BE49-F238E27FC236}">
                <a16:creationId xmlns:a16="http://schemas.microsoft.com/office/drawing/2014/main" id="{69228B64-FA2A-421C-AA76-ACB4CDCD24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40" name="Fußzeilenplatzhalter 3">
            <a:extLst>
              <a:ext uri="{FF2B5EF4-FFF2-40B4-BE49-F238E27FC236}">
                <a16:creationId xmlns:a16="http://schemas.microsoft.com/office/drawing/2014/main" id="{88B02102-AA59-4F59-BAD9-6D2404F58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310936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PENTATRAP – A </a:t>
            </a:r>
            <a:r>
              <a:rPr kumimoji="0" lang="de-DE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Penning</a:t>
            </a:r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-trap </a:t>
            </a:r>
            <a:r>
              <a:rPr kumimoji="0" lang="de-DE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setup</a:t>
            </a:r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 at MPIK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/>
          <p:cNvSpPr txBox="1"/>
          <p:nvPr/>
        </p:nvSpPr>
        <p:spPr>
          <a:xfrm>
            <a:off x="998896" y="989436"/>
            <a:ext cx="7202487" cy="461963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 </a:t>
            </a: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balance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for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highly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charged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ions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.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172" y="2147472"/>
            <a:ext cx="2888774" cy="429957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02" y="1556792"/>
            <a:ext cx="5888717" cy="354243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3" name="Gruppieren 32"/>
          <p:cNvGrpSpPr/>
          <p:nvPr/>
        </p:nvGrpSpPr>
        <p:grpSpPr>
          <a:xfrm>
            <a:off x="6120172" y="1556792"/>
            <a:ext cx="2877240" cy="3672408"/>
            <a:chOff x="6120172" y="1556792"/>
            <a:chExt cx="2877240" cy="3672408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0172" y="1559519"/>
              <a:ext cx="1246415" cy="2085506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7508671" y="1556792"/>
              <a:ext cx="1488741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Penning</a:t>
              </a: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Traps</a:t>
              </a:r>
            </a:p>
          </p:txBody>
        </p:sp>
        <p:cxnSp>
          <p:nvCxnSpPr>
            <p:cNvPr id="25" name="Gerade Verbindung mit Pfeil 24"/>
            <p:cNvCxnSpPr/>
            <p:nvPr/>
          </p:nvCxnSpPr>
          <p:spPr>
            <a:xfrm flipH="1">
              <a:off x="7056276" y="1799436"/>
              <a:ext cx="452395" cy="90948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23"/>
            <p:cNvSpPr/>
            <p:nvPr/>
          </p:nvSpPr>
          <p:spPr>
            <a:xfrm>
              <a:off x="7875735" y="4545124"/>
              <a:ext cx="368673" cy="6840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Gerader Verbinder 26"/>
            <p:cNvCxnSpPr>
              <a:stCxn id="24" idx="0"/>
            </p:cNvCxnSpPr>
            <p:nvPr/>
          </p:nvCxnSpPr>
          <p:spPr>
            <a:xfrm flipH="1" flipV="1">
              <a:off x="7366587" y="3645025"/>
              <a:ext cx="693485" cy="90009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/>
            <p:cNvCxnSpPr/>
            <p:nvPr/>
          </p:nvCxnSpPr>
          <p:spPr>
            <a:xfrm flipH="1" flipV="1">
              <a:off x="6120174" y="3645026"/>
              <a:ext cx="1836202" cy="15841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uppieren 35"/>
          <p:cNvGrpSpPr/>
          <p:nvPr/>
        </p:nvGrpSpPr>
        <p:grpSpPr>
          <a:xfrm>
            <a:off x="252558" y="3298479"/>
            <a:ext cx="7381330" cy="3135870"/>
            <a:chOff x="298425" y="3284005"/>
            <a:chExt cx="7381330" cy="3135870"/>
          </a:xfrm>
        </p:grpSpPr>
        <p:cxnSp>
          <p:nvCxnSpPr>
            <p:cNvPr id="37" name="Gerade Verbindung mit Pfeil 36"/>
            <p:cNvCxnSpPr/>
            <p:nvPr/>
          </p:nvCxnSpPr>
          <p:spPr>
            <a:xfrm flipV="1">
              <a:off x="5843955" y="4697852"/>
              <a:ext cx="370914" cy="93551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uppieren 38"/>
            <p:cNvGrpSpPr/>
            <p:nvPr/>
          </p:nvGrpSpPr>
          <p:grpSpPr>
            <a:xfrm>
              <a:off x="298425" y="3284005"/>
              <a:ext cx="7381330" cy="3135870"/>
              <a:chOff x="306888" y="3281462"/>
              <a:chExt cx="7381330" cy="3135870"/>
            </a:xfrm>
          </p:grpSpPr>
          <p:sp>
            <p:nvSpPr>
              <p:cNvPr id="40" name="Textfeld 39"/>
              <p:cNvSpPr txBox="1"/>
              <p:nvPr/>
            </p:nvSpPr>
            <p:spPr>
              <a:xfrm>
                <a:off x="306888" y="5407175"/>
                <a:ext cx="1724959" cy="369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Laser Ion Source</a:t>
                </a:r>
              </a:p>
            </p:txBody>
          </p:sp>
          <p:sp>
            <p:nvSpPr>
              <p:cNvPr id="41" name="Textfeld 40"/>
              <p:cNvSpPr txBox="1"/>
              <p:nvPr/>
            </p:nvSpPr>
            <p:spPr>
              <a:xfrm>
                <a:off x="2087724" y="5403801"/>
                <a:ext cx="591829" cy="36933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EBIT</a:t>
                </a:r>
              </a:p>
            </p:txBody>
          </p:sp>
          <p:sp>
            <p:nvSpPr>
              <p:cNvPr id="42" name="Textfeld 41"/>
              <p:cNvSpPr txBox="1"/>
              <p:nvPr/>
            </p:nvSpPr>
            <p:spPr>
              <a:xfrm>
                <a:off x="2735796" y="5403801"/>
                <a:ext cx="1869743" cy="36933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Transfer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Beamline</a:t>
                </a:r>
                <a:endPara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3" name="Textfeld 42"/>
              <p:cNvSpPr txBox="1"/>
              <p:nvPr/>
            </p:nvSpPr>
            <p:spPr>
              <a:xfrm>
                <a:off x="3209562" y="6048000"/>
                <a:ext cx="2550570" cy="36933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Superconducting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Magnet</a:t>
                </a:r>
              </a:p>
            </p:txBody>
          </p:sp>
          <p:cxnSp>
            <p:nvCxnSpPr>
              <p:cNvPr id="44" name="Gerade Verbindung mit Pfeil 43"/>
              <p:cNvCxnSpPr>
                <a:stCxn id="40" idx="0"/>
              </p:cNvCxnSpPr>
              <p:nvPr/>
            </p:nvCxnSpPr>
            <p:spPr>
              <a:xfrm flipH="1" flipV="1">
                <a:off x="1169367" y="3284836"/>
                <a:ext cx="1" cy="212233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mit Pfeil 44"/>
              <p:cNvCxnSpPr/>
              <p:nvPr/>
            </p:nvCxnSpPr>
            <p:spPr>
              <a:xfrm flipH="1" flipV="1">
                <a:off x="3599892" y="3285891"/>
                <a:ext cx="1" cy="212233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mit Pfeil 45"/>
              <p:cNvCxnSpPr/>
              <p:nvPr/>
            </p:nvCxnSpPr>
            <p:spPr>
              <a:xfrm flipH="1" flipV="1">
                <a:off x="2356956" y="3281462"/>
                <a:ext cx="1" cy="212233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 Verbindung mit Pfeil 46"/>
              <p:cNvCxnSpPr/>
              <p:nvPr/>
            </p:nvCxnSpPr>
            <p:spPr>
              <a:xfrm flipV="1">
                <a:off x="5760134" y="4849397"/>
                <a:ext cx="1928084" cy="141639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feld 47"/>
            <p:cNvSpPr txBox="1"/>
            <p:nvPr/>
          </p:nvSpPr>
          <p:spPr>
            <a:xfrm>
              <a:off x="4645911" y="5409220"/>
              <a:ext cx="1200457" cy="3693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Electronics</a:t>
              </a:r>
            </a:p>
          </p:txBody>
        </p:sp>
      </p:grp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9CE2018-F1CE-44BC-AAC4-77AC059B5312}"/>
              </a:ext>
            </a:extLst>
          </p:cNvPr>
          <p:cNvCxnSpPr>
            <a:cxnSpLocks/>
          </p:cNvCxnSpPr>
          <p:nvPr/>
        </p:nvCxnSpPr>
        <p:spPr>
          <a:xfrm>
            <a:off x="444235" y="1808820"/>
            <a:ext cx="5183922" cy="0"/>
          </a:xfrm>
          <a:prstGeom prst="straightConnector1">
            <a:avLst/>
          </a:prstGeom>
          <a:ln w="38100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790BD4C4-1F19-4969-8759-19B4003E72F2}"/>
              </a:ext>
            </a:extLst>
          </p:cNvPr>
          <p:cNvSpPr txBox="1"/>
          <p:nvPr/>
        </p:nvSpPr>
        <p:spPr>
          <a:xfrm>
            <a:off x="2807804" y="1484784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chemeClr val="bg1"/>
                </a:solidFill>
              </a:rPr>
              <a:t>4m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CC451D6-2596-46FA-8945-EE74E6F39D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885902"/>
            <a:ext cx="615450" cy="53898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FDD16433-E936-4A41-BB64-B3B165EB821B}"/>
              </a:ext>
            </a:extLst>
          </p:cNvPr>
          <p:cNvSpPr txBox="1"/>
          <p:nvPr/>
        </p:nvSpPr>
        <p:spPr>
          <a:xfrm>
            <a:off x="868702" y="5996944"/>
            <a:ext cx="1111010" cy="338554"/>
          </a:xfrm>
          <a:prstGeom prst="rect">
            <a:avLst/>
          </a:prstGeom>
          <a:solidFill>
            <a:srgbClr val="FFFFF2"/>
          </a:solidFill>
        </p:spPr>
        <p:txBody>
          <a:bodyPr wrap="none" rtlCol="0">
            <a:spAutoFit/>
          </a:bodyPr>
          <a:lstStyle/>
          <a:p>
            <a:r>
              <a:rPr lang="de-DE" sz="1600" b="1" i="1" dirty="0"/>
              <a:t>T</a:t>
            </a:r>
            <a:r>
              <a:rPr lang="de-DE" sz="1600" b="1" baseline="-25000" dirty="0"/>
              <a:t>1/2</a:t>
            </a:r>
            <a:r>
              <a:rPr lang="de-DE" sz="1600" b="1" dirty="0"/>
              <a:t> &gt; </a:t>
            </a:r>
            <a:r>
              <a:rPr lang="de-DE" sz="1600" b="1" dirty="0" err="1"/>
              <a:t>days</a:t>
            </a:r>
            <a:r>
              <a:rPr lang="de-DE" sz="1600" b="1" dirty="0"/>
              <a:t> </a:t>
            </a:r>
          </a:p>
        </p:txBody>
      </p:sp>
      <p:sp>
        <p:nvSpPr>
          <p:cNvPr id="34" name="Foliennummernplatzhalter 1">
            <a:extLst>
              <a:ext uri="{FF2B5EF4-FFF2-40B4-BE49-F238E27FC236}">
                <a16:creationId xmlns:a16="http://schemas.microsoft.com/office/drawing/2014/main" id="{D8CF88A2-1864-4A2B-A113-4AD77C662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3</a:t>
            </a:fld>
            <a:endParaRPr lang="de-DE"/>
          </a:p>
        </p:txBody>
      </p:sp>
      <p:sp>
        <p:nvSpPr>
          <p:cNvPr id="35" name="Datumsplatzhalter 2">
            <a:extLst>
              <a:ext uri="{FF2B5EF4-FFF2-40B4-BE49-F238E27FC236}">
                <a16:creationId xmlns:a16="http://schemas.microsoft.com/office/drawing/2014/main" id="{34EB5521-4B68-47B6-888E-B3F4915443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38" name="Fußzeilenplatzhalter 3">
            <a:extLst>
              <a:ext uri="{FF2B5EF4-FFF2-40B4-BE49-F238E27FC236}">
                <a16:creationId xmlns:a16="http://schemas.microsoft.com/office/drawing/2014/main" id="{A2A8F266-62EC-4020-B418-908F92F36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382307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Measurement </a:t>
            </a:r>
            <a:r>
              <a:rPr lang="de-DE" sz="3600" dirty="0" err="1">
                <a:latin typeface="Trebuchet MS" panose="020B0603020202020204" pitchFamily="34" charset="0"/>
              </a:rPr>
              <a:t>principle</a:t>
            </a:r>
            <a:r>
              <a:rPr lang="de-DE" sz="3600" dirty="0">
                <a:latin typeface="Trebuchet MS" panose="020B0603020202020204" pitchFamily="34" charset="0"/>
              </a:rPr>
              <a:t> at PENTATRAP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3"/>
          <p:cNvCxnSpPr/>
          <p:nvPr/>
        </p:nvCxnSpPr>
        <p:spPr>
          <a:xfrm>
            <a:off x="715091" y="1484784"/>
            <a:ext cx="7781345" cy="0"/>
          </a:xfrm>
          <a:prstGeom prst="line">
            <a:avLst/>
          </a:prstGeom>
          <a:ln w="1905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50338" y="2942268"/>
            <a:ext cx="3819534" cy="13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uppieren 17"/>
          <p:cNvGrpSpPr/>
          <p:nvPr/>
        </p:nvGrpSpPr>
        <p:grpSpPr>
          <a:xfrm>
            <a:off x="8188821" y="2041114"/>
            <a:ext cx="196615" cy="904085"/>
            <a:chOff x="4085133" y="1844087"/>
            <a:chExt cx="249172" cy="1198817"/>
          </a:xfrm>
        </p:grpSpPr>
        <p:sp>
          <p:nvSpPr>
            <p:cNvPr id="19" name="Ellipse 25"/>
            <p:cNvSpPr/>
            <p:nvPr/>
          </p:nvSpPr>
          <p:spPr>
            <a:xfrm rot="10800000">
              <a:off x="4085133" y="1844087"/>
              <a:ext cx="249171" cy="249171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Ellipse 25"/>
            <p:cNvSpPr/>
            <p:nvPr/>
          </p:nvSpPr>
          <p:spPr>
            <a:xfrm rot="10800000">
              <a:off x="4085134" y="2793733"/>
              <a:ext cx="249171" cy="24917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62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Right Brace 2"/>
          <p:cNvSpPr/>
          <p:nvPr/>
        </p:nvSpPr>
        <p:spPr>
          <a:xfrm rot="10800000">
            <a:off x="7325839" y="2588112"/>
            <a:ext cx="350837" cy="695443"/>
          </a:xfrm>
          <a:prstGeom prst="rightBrace">
            <a:avLst>
              <a:gd name="adj1" fmla="val 56823"/>
              <a:gd name="adj2" fmla="val 49999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extBox 23"/>
          <p:cNvSpPr txBox="1"/>
          <p:nvPr/>
        </p:nvSpPr>
        <p:spPr>
          <a:xfrm rot="5400000">
            <a:off x="6509592" y="2760532"/>
            <a:ext cx="118019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  <a:latin typeface="+mn-lt"/>
              </a:rPr>
              <a:t>meas. trap</a:t>
            </a:r>
          </a:p>
        </p:txBody>
      </p:sp>
      <p:sp>
        <p:nvSpPr>
          <p:cNvPr id="23" name="Rechteck 22"/>
          <p:cNvSpPr/>
          <p:nvPr/>
        </p:nvSpPr>
        <p:spPr>
          <a:xfrm rot="16200000">
            <a:off x="7770587" y="2454244"/>
            <a:ext cx="882350" cy="864097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683568" y="1707216"/>
                <a:ext cx="1444818" cy="6194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de-DE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b="0" i="1" smtClean="0">
                              <a:latin typeface="Cambria Math"/>
                            </a:rPr>
                            <m:t>𝑞</m:t>
                          </m:r>
                        </m:num>
                        <m:den>
                          <m:r>
                            <a:rPr lang="de-DE" sz="20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de-DE" sz="2000" b="0" i="1" smtClean="0">
                          <a:latin typeface="Cambria Math"/>
                        </a:rPr>
                        <m:t>⋅</m:t>
                      </m:r>
                      <m:r>
                        <a:rPr lang="de-DE" sz="2000" b="0" i="1" smtClean="0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707216"/>
                <a:ext cx="1444818" cy="6194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feld 24"/>
          <p:cNvSpPr txBox="1"/>
          <p:nvPr/>
        </p:nvSpPr>
        <p:spPr>
          <a:xfrm>
            <a:off x="2807804" y="182221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Magnetic field not known!</a:t>
            </a: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6" y="3741871"/>
            <a:ext cx="4459102" cy="26754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/>
              <p:cNvSpPr txBox="1"/>
              <p:nvPr/>
            </p:nvSpPr>
            <p:spPr>
              <a:xfrm>
                <a:off x="3285999" y="4197516"/>
                <a:ext cx="38100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feld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5999" y="4197516"/>
                <a:ext cx="3810017" cy="276999"/>
              </a:xfrm>
              <a:prstGeom prst="rect">
                <a:avLst/>
              </a:prstGeom>
              <a:blipFill>
                <a:blip r:embed="rId5"/>
                <a:stretch>
                  <a:fillRect t="-4444" b="-355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27"/>
              <p:cNvSpPr txBox="1"/>
              <p:nvPr/>
            </p:nvSpPr>
            <p:spPr>
              <a:xfrm>
                <a:off x="3692841" y="5188791"/>
                <a:ext cx="344472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feld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841" y="5188791"/>
                <a:ext cx="3444726" cy="276999"/>
              </a:xfrm>
              <a:prstGeom prst="rect">
                <a:avLst/>
              </a:prstGeom>
              <a:blipFill>
                <a:blip r:embed="rId6"/>
                <a:stretch>
                  <a:fillRect l="-531" t="-4348" b="-326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/>
              <p:cNvSpPr txBox="1"/>
              <p:nvPr/>
            </p:nvSpPr>
            <p:spPr>
              <a:xfrm>
                <a:off x="2923750" y="2659275"/>
                <a:ext cx="2404697" cy="586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de-DE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9" name="Textfeld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3750" y="2659275"/>
                <a:ext cx="2404697" cy="5866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feld 29"/>
          <p:cNvSpPr txBox="1"/>
          <p:nvPr/>
        </p:nvSpPr>
        <p:spPr>
          <a:xfrm>
            <a:off x="888629" y="2760532"/>
            <a:ext cx="1770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ion:</a:t>
            </a:r>
          </a:p>
        </p:txBody>
      </p:sp>
      <p:cxnSp>
        <p:nvCxnSpPr>
          <p:cNvPr id="31" name="Gerader Verbinder 30"/>
          <p:cNvCxnSpPr/>
          <p:nvPr/>
        </p:nvCxnSpPr>
        <p:spPr>
          <a:xfrm flipV="1">
            <a:off x="4783373" y="2588112"/>
            <a:ext cx="364691" cy="70864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4700068" y="2588112"/>
            <a:ext cx="699188" cy="739356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hteck 32"/>
          <p:cNvSpPr/>
          <p:nvPr/>
        </p:nvSpPr>
        <p:spPr>
          <a:xfrm rot="16200000">
            <a:off x="7434060" y="2790772"/>
            <a:ext cx="1555406" cy="864097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endParaRPr lang="de-DE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8205198" y="2056309"/>
            <a:ext cx="196615" cy="1620460"/>
            <a:chOff x="4085133" y="1844087"/>
            <a:chExt cx="249172" cy="2148731"/>
          </a:xfrm>
        </p:grpSpPr>
        <p:sp>
          <p:nvSpPr>
            <p:cNvPr id="35" name="Ellipse 34"/>
            <p:cNvSpPr/>
            <p:nvPr/>
          </p:nvSpPr>
          <p:spPr>
            <a:xfrm rot="10800000">
              <a:off x="4085133" y="1844087"/>
              <a:ext cx="249171" cy="249171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Ellipse 25"/>
            <p:cNvSpPr/>
            <p:nvPr/>
          </p:nvSpPr>
          <p:spPr>
            <a:xfrm rot="10800000">
              <a:off x="4085134" y="2793733"/>
              <a:ext cx="249171" cy="24917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62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Ellipse 25"/>
            <p:cNvSpPr/>
            <p:nvPr/>
          </p:nvSpPr>
          <p:spPr>
            <a:xfrm rot="10800000">
              <a:off x="4085133" y="3743647"/>
              <a:ext cx="249171" cy="249171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1" name="Titel 1"/>
          <p:cNvSpPr txBox="1">
            <a:spLocks/>
          </p:cNvSpPr>
          <p:nvPr/>
        </p:nvSpPr>
        <p:spPr>
          <a:xfrm>
            <a:off x="1043608" y="701824"/>
            <a:ext cx="79208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800" dirty="0" err="1"/>
              <a:t>Mass</a:t>
            </a:r>
            <a:r>
              <a:rPr lang="de-DE" sz="2800" dirty="0"/>
              <a:t> Ratio </a:t>
            </a:r>
            <a:r>
              <a:rPr lang="de-DE" sz="2800" dirty="0" err="1"/>
              <a:t>determination</a:t>
            </a:r>
            <a:r>
              <a:rPr lang="de-DE" sz="2800" dirty="0"/>
              <a:t> – </a:t>
            </a:r>
            <a:r>
              <a:rPr lang="de-DE" sz="2800" dirty="0" err="1"/>
              <a:t>Polynomial</a:t>
            </a:r>
            <a:r>
              <a:rPr lang="de-DE" sz="2800" dirty="0"/>
              <a:t> </a:t>
            </a:r>
            <a:r>
              <a:rPr lang="de-DE" sz="2800" dirty="0" err="1"/>
              <a:t>Method</a:t>
            </a:r>
            <a:endParaRPr lang="de-DE" sz="2800" baseline="30000" dirty="0"/>
          </a:p>
        </p:txBody>
      </p:sp>
      <p:sp>
        <p:nvSpPr>
          <p:cNvPr id="42" name="Textfeld 41"/>
          <p:cNvSpPr txBox="1"/>
          <p:nvPr/>
        </p:nvSpPr>
        <p:spPr>
          <a:xfrm>
            <a:off x="5940152" y="6191726"/>
            <a:ext cx="3135795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100" dirty="0"/>
              <a:t>A. </a:t>
            </a:r>
            <a:r>
              <a:rPr lang="de-DE" sz="1100" dirty="0" err="1"/>
              <a:t>Rischka</a:t>
            </a:r>
            <a:r>
              <a:rPr lang="de-DE" sz="1100" dirty="0"/>
              <a:t> </a:t>
            </a:r>
            <a:r>
              <a:rPr lang="de-DE" sz="1100" i="1" dirty="0"/>
              <a:t>et al</a:t>
            </a:r>
            <a:r>
              <a:rPr lang="de-DE" sz="1100" dirty="0"/>
              <a:t>., Phys. </a:t>
            </a:r>
            <a:r>
              <a:rPr lang="de-DE" sz="1100" dirty="0" err="1"/>
              <a:t>Rev</a:t>
            </a:r>
            <a:r>
              <a:rPr lang="de-DE" sz="1100" dirty="0"/>
              <a:t>. Lett. </a:t>
            </a:r>
            <a:r>
              <a:rPr lang="de-DE" sz="1100" b="1" dirty="0"/>
              <a:t>124</a:t>
            </a:r>
            <a:r>
              <a:rPr lang="de-DE" sz="1100" dirty="0"/>
              <a:t> (2020) 113001</a:t>
            </a:r>
          </a:p>
        </p:txBody>
      </p:sp>
      <p:sp>
        <p:nvSpPr>
          <p:cNvPr id="38" name="Foliennummernplatzhalter 1">
            <a:extLst>
              <a:ext uri="{FF2B5EF4-FFF2-40B4-BE49-F238E27FC236}">
                <a16:creationId xmlns:a16="http://schemas.microsoft.com/office/drawing/2014/main" id="{E8D6486B-FE55-4610-AC49-A8B9381D8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4</a:t>
            </a:fld>
            <a:endParaRPr lang="de-DE"/>
          </a:p>
        </p:txBody>
      </p:sp>
      <p:sp>
        <p:nvSpPr>
          <p:cNvPr id="39" name="Datumsplatzhalter 2">
            <a:extLst>
              <a:ext uri="{FF2B5EF4-FFF2-40B4-BE49-F238E27FC236}">
                <a16:creationId xmlns:a16="http://schemas.microsoft.com/office/drawing/2014/main" id="{25DB79E0-1DC9-46A2-B0A8-E66E07D6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40" name="Fußzeilenplatzhalter 3">
            <a:extLst>
              <a:ext uri="{FF2B5EF4-FFF2-40B4-BE49-F238E27FC236}">
                <a16:creationId xmlns:a16="http://schemas.microsoft.com/office/drawing/2014/main" id="{43E99856-8236-4DE0-B723-2EC0AB3D9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313984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48000" decel="49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4.07407E-6 L 0.00052 0.10439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0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repeatCount="indefinite" accel="50000" decel="46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407E-6 L 3.88889E-6 0.09885 " pathEditMode="relative" rAng="0" ptsTypes="AA">
                                      <p:cBhvr>
                                        <p:cTn id="44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 animBg="1"/>
      <p:bldP spid="23" grpId="1" animBg="1"/>
      <p:bldP spid="27" grpId="0"/>
      <p:bldP spid="28" grpId="0"/>
      <p:bldP spid="29" grpId="0"/>
      <p:bldP spid="30" grpId="0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Results</a:t>
            </a:r>
            <a:r>
              <a:rPr lang="de-DE" sz="3600" dirty="0">
                <a:latin typeface="Trebuchet MS" panose="020B0603020202020204" pitchFamily="34" charset="0"/>
              </a:rPr>
              <a:t> I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395536" y="1232756"/>
            <a:ext cx="839370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3600" b="1" dirty="0"/>
              <a:t>The </a:t>
            </a:r>
            <a:r>
              <a:rPr lang="de-DE" sz="3600" b="1" dirty="0" err="1"/>
              <a:t>masses</a:t>
            </a:r>
            <a:r>
              <a:rPr lang="de-DE" sz="3600" b="1" dirty="0"/>
              <a:t> </a:t>
            </a:r>
            <a:r>
              <a:rPr lang="de-DE" sz="3600" b="1" dirty="0" err="1"/>
              <a:t>of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</a:t>
            </a:r>
            <a:r>
              <a:rPr lang="de-DE" sz="3600" b="1" dirty="0" err="1"/>
              <a:t>building</a:t>
            </a:r>
            <a:r>
              <a:rPr lang="de-DE" sz="3600" b="1" dirty="0"/>
              <a:t> </a:t>
            </a:r>
            <a:r>
              <a:rPr lang="de-DE" sz="3600" b="1" dirty="0" err="1"/>
              <a:t>bocks</a:t>
            </a:r>
            <a:r>
              <a:rPr lang="de-DE" sz="3600" b="1" dirty="0"/>
              <a:t> </a:t>
            </a:r>
            <a:r>
              <a:rPr lang="de-DE" sz="3600" b="1" dirty="0" err="1"/>
              <a:t>of</a:t>
            </a:r>
            <a:r>
              <a:rPr lang="de-DE" sz="3600" b="1" dirty="0"/>
              <a:t> matter</a:t>
            </a:r>
            <a:endParaRPr lang="de-DE" sz="3600" b="1" baseline="30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l="13229" t="12281" r="14006" b="14956"/>
          <a:stretch/>
        </p:blipFill>
        <p:spPr>
          <a:xfrm>
            <a:off x="2644506" y="2204863"/>
            <a:ext cx="3492388" cy="3492388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483767" y="5838361"/>
            <a:ext cx="381386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LIONTRAP: MPIK, Uni Mainz, GSI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1D2FAD12-181F-481D-B242-D28F0C9F1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5</a:t>
            </a:fld>
            <a:endParaRPr lang="de-DE"/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065775F7-6771-413F-A71C-0CB6DF2351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99133F7B-B251-4922-B99C-3EDC1C1C7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401820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The </a:t>
            </a:r>
            <a:r>
              <a:rPr lang="de-DE" sz="3600" dirty="0" err="1">
                <a:latin typeface="Trebuchet MS" panose="020B0603020202020204" pitchFamily="34" charset="0"/>
              </a:rPr>
              <a:t>building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blocks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matter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612833" y="1160748"/>
            <a:ext cx="5651355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/>
              <a:t>The </a:t>
            </a:r>
            <a:r>
              <a:rPr lang="de-DE" sz="2400" dirty="0" err="1"/>
              <a:t>atomic</a:t>
            </a:r>
            <a:r>
              <a:rPr lang="de-DE" sz="2400" dirty="0"/>
              <a:t> </a:t>
            </a:r>
            <a:r>
              <a:rPr lang="de-DE" sz="2400" dirty="0" err="1"/>
              <a:t>mass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proton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electron</a:t>
            </a:r>
            <a:endParaRPr lang="de-DE" sz="2400" baseline="30000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l="13229" t="12281" r="14006" b="14956"/>
          <a:stretch/>
        </p:blipFill>
        <p:spPr>
          <a:xfrm>
            <a:off x="1223628" y="1700808"/>
            <a:ext cx="2916324" cy="2916324"/>
          </a:xfrm>
          <a:prstGeom prst="rect">
            <a:avLst/>
          </a:prstGeom>
        </p:spPr>
      </p:pic>
      <p:grpSp>
        <p:nvGrpSpPr>
          <p:cNvPr id="20" name="Gruppieren 19"/>
          <p:cNvGrpSpPr/>
          <p:nvPr/>
        </p:nvGrpSpPr>
        <p:grpSpPr>
          <a:xfrm>
            <a:off x="35496" y="4757666"/>
            <a:ext cx="6152472" cy="1016823"/>
            <a:chOff x="371123" y="5374415"/>
            <a:chExt cx="6152472" cy="1016823"/>
          </a:xfrm>
        </p:grpSpPr>
        <p:sp>
          <p:nvSpPr>
            <p:cNvPr id="27" name="Rechteck 26"/>
            <p:cNvSpPr/>
            <p:nvPr/>
          </p:nvSpPr>
          <p:spPr bwMode="auto">
            <a:xfrm>
              <a:off x="371123" y="6047445"/>
              <a:ext cx="3228769" cy="338554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e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= 0.000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548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579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909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067</a:t>
              </a:r>
              <a:r>
                <a:rPr kumimoji="0" lang="en-US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(17) u</a:t>
              </a:r>
            </a:p>
          </p:txBody>
        </p:sp>
        <p:sp>
          <p:nvSpPr>
            <p:cNvPr id="28" name="Textfeld 27"/>
            <p:cNvSpPr txBox="1"/>
            <p:nvPr/>
          </p:nvSpPr>
          <p:spPr bwMode="auto">
            <a:xfrm>
              <a:off x="539552" y="5374415"/>
              <a:ext cx="2808312" cy="58477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Electron: previous best value</a:t>
              </a:r>
              <a:br>
                <a:rPr kumimoji="0" lang="en-US" sz="16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</a:br>
              <a:r>
                <a:rPr kumimoji="0" lang="en-US" sz="16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improved by a factor of 13</a:t>
              </a:r>
            </a:p>
          </p:txBody>
        </p:sp>
        <p:sp>
          <p:nvSpPr>
            <p:cNvPr id="29" name="Rechteck 28"/>
            <p:cNvSpPr/>
            <p:nvPr/>
          </p:nvSpPr>
          <p:spPr bwMode="auto">
            <a:xfrm>
              <a:off x="3647487" y="6052684"/>
              <a:ext cx="2876108" cy="338554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</a:t>
              </a:r>
              <a:r>
                <a:rPr lang="en-US" sz="1600" kern="0" baseline="-250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p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= 1.007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276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466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583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(33) u</a:t>
              </a:r>
            </a:p>
          </p:txBody>
        </p:sp>
        <p:sp>
          <p:nvSpPr>
            <p:cNvPr id="30" name="Textfeld 29"/>
            <p:cNvSpPr txBox="1"/>
            <p:nvPr/>
          </p:nvSpPr>
          <p:spPr bwMode="auto">
            <a:xfrm>
              <a:off x="3719495" y="5374415"/>
              <a:ext cx="2700300" cy="58477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Proton: previous best value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>
                  <a:latin typeface="Arial" charset="0"/>
                  <a:cs typeface="Arial" charset="0"/>
                </a:rPr>
                <a:t>improved by a factor of 3</a:t>
              </a:r>
              <a:endParaRPr kumimoji="0" 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864127" y="5903694"/>
            <a:ext cx="4956887" cy="261610"/>
            <a:chOff x="1728223" y="2922165"/>
            <a:chExt cx="4956887" cy="261610"/>
          </a:xfrm>
        </p:grpSpPr>
        <p:sp>
          <p:nvSpPr>
            <p:cNvPr id="34" name="Textfeld 33"/>
            <p:cNvSpPr txBox="1"/>
            <p:nvPr/>
          </p:nvSpPr>
          <p:spPr>
            <a:xfrm>
              <a:off x="1728223" y="2922165"/>
              <a:ext cx="1487908" cy="2616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Nature </a:t>
              </a:r>
              <a:r>
                <a:rPr lang="de-DE" sz="1100" b="1" dirty="0"/>
                <a:t>506</a:t>
              </a:r>
              <a:r>
                <a:rPr lang="de-DE" sz="1100" dirty="0"/>
                <a:t> (2014) 467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4511117" y="2922165"/>
              <a:ext cx="2173993" cy="2616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Phys. </a:t>
              </a:r>
              <a:r>
                <a:rPr lang="de-DE" sz="1100" dirty="0" err="1"/>
                <a:t>Rev</a:t>
              </a:r>
              <a:r>
                <a:rPr lang="de-DE" sz="1100" dirty="0"/>
                <a:t>. </a:t>
              </a:r>
              <a:r>
                <a:rPr lang="de-DE" sz="1100" dirty="0" err="1"/>
                <a:t>Lett</a:t>
              </a:r>
              <a:r>
                <a:rPr lang="de-DE" sz="1100" dirty="0"/>
                <a:t>. </a:t>
              </a:r>
              <a:r>
                <a:rPr lang="de-DE" sz="1100" b="1" dirty="0"/>
                <a:t>119</a:t>
              </a:r>
              <a:r>
                <a:rPr lang="de-DE" sz="1100" dirty="0"/>
                <a:t> (2017) 033001</a:t>
              </a: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287524" y="2483604"/>
            <a:ext cx="110812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b="1" dirty="0"/>
              <a:t>Hydrogen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4860032" y="1160748"/>
            <a:ext cx="4244259" cy="4613487"/>
            <a:chOff x="4860032" y="1304764"/>
            <a:chExt cx="4244259" cy="4613487"/>
          </a:xfrm>
        </p:grpSpPr>
        <p:sp>
          <p:nvSpPr>
            <p:cNvPr id="36" name="Rechteck 35"/>
            <p:cNvSpPr/>
            <p:nvPr/>
          </p:nvSpPr>
          <p:spPr bwMode="auto">
            <a:xfrm>
              <a:off x="6228185" y="5579697"/>
              <a:ext cx="2876106" cy="338554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</a:t>
              </a:r>
              <a:r>
                <a:rPr lang="en-US" sz="1600" kern="0" baseline="-25000" noProof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d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= </a:t>
              </a:r>
              <a:r>
                <a:rPr lang="en-US" sz="16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2.013</a:t>
              </a:r>
              <a:r>
                <a:rPr lang="en-US" sz="10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lang="en-US" sz="16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553</a:t>
              </a:r>
              <a:r>
                <a:rPr lang="en-US" sz="10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lang="en-US" sz="16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212</a:t>
              </a:r>
              <a:r>
                <a:rPr lang="en-US" sz="10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lang="en-US" sz="16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535</a:t>
              </a:r>
              <a:r>
                <a:rPr lang="en-US" sz="10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lang="en-US" sz="16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(17)</a:t>
              </a:r>
              <a:r>
                <a:rPr lang="en-US" sz="10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u</a:t>
              </a:r>
            </a:p>
          </p:txBody>
        </p:sp>
        <p:sp>
          <p:nvSpPr>
            <p:cNvPr id="37" name="Textfeld 36"/>
            <p:cNvSpPr txBox="1"/>
            <p:nvPr/>
          </p:nvSpPr>
          <p:spPr bwMode="auto">
            <a:xfrm>
              <a:off x="6235562" y="4910393"/>
              <a:ext cx="2868729" cy="58477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deuteron: previous best value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>
                  <a:latin typeface="Arial" charset="0"/>
                  <a:cs typeface="Arial" charset="0"/>
                </a:rPr>
                <a:t>improved by a factor of ~3</a:t>
              </a:r>
              <a:endParaRPr kumimoji="0" 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  <p:pic>
          <p:nvPicPr>
            <p:cNvPr id="38" name="Grafik 37"/>
            <p:cNvPicPr>
              <a:picLocks noChangeAspect="1"/>
            </p:cNvPicPr>
            <p:nvPr/>
          </p:nvPicPr>
          <p:blipFill rotWithShape="1">
            <a:blip r:embed="rId3"/>
            <a:srcRect l="13229" t="12281" r="14006" b="14956"/>
            <a:stretch/>
          </p:blipFill>
          <p:spPr>
            <a:xfrm>
              <a:off x="4860032" y="1880828"/>
              <a:ext cx="2916324" cy="2916324"/>
            </a:xfrm>
            <a:prstGeom prst="rect">
              <a:avLst/>
            </a:prstGeom>
          </p:spPr>
        </p:pic>
        <p:sp>
          <p:nvSpPr>
            <p:cNvPr id="39" name="Textfeld 38"/>
            <p:cNvSpPr txBox="1"/>
            <p:nvPr/>
          </p:nvSpPr>
          <p:spPr>
            <a:xfrm>
              <a:off x="6256365" y="1304764"/>
              <a:ext cx="2060051" cy="46166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2400" dirty="0" err="1"/>
                <a:t>and</a:t>
              </a:r>
              <a:r>
                <a:rPr lang="de-DE" sz="2400" dirty="0"/>
                <a:t> </a:t>
              </a:r>
              <a:r>
                <a:rPr lang="de-DE" sz="2400" dirty="0" err="1"/>
                <a:t>neutron</a:t>
              </a:r>
              <a:r>
                <a:rPr lang="de-DE" sz="2400" dirty="0"/>
                <a:t> </a:t>
              </a:r>
              <a:r>
                <a:rPr lang="de-DE" sz="2400" dirty="0">
                  <a:sym typeface="Wingdings" panose="05000000000000000000" pitchFamily="2" charset="2"/>
                </a:rPr>
                <a:t></a:t>
              </a:r>
              <a:endParaRPr lang="de-DE" sz="2400" baseline="30000" dirty="0"/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7652737" y="2629417"/>
              <a:ext cx="1210973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Deuterium</a:t>
              </a:r>
            </a:p>
          </p:txBody>
        </p:sp>
        <p:sp>
          <p:nvSpPr>
            <p:cNvPr id="4" name="Ellipse 3"/>
            <p:cNvSpPr/>
            <p:nvPr/>
          </p:nvSpPr>
          <p:spPr>
            <a:xfrm>
              <a:off x="6462138" y="3212976"/>
              <a:ext cx="396000" cy="39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6336196" y="2848870"/>
              <a:ext cx="10541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/>
                <a:t>Neutron</a:t>
              </a:r>
            </a:p>
          </p:txBody>
        </p:sp>
      </p:grpSp>
      <p:sp>
        <p:nvSpPr>
          <p:cNvPr id="43" name="Textfeld 42"/>
          <p:cNvSpPr txBox="1"/>
          <p:nvPr/>
        </p:nvSpPr>
        <p:spPr>
          <a:xfrm>
            <a:off x="6912114" y="5903694"/>
            <a:ext cx="1415772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100" dirty="0"/>
              <a:t>Nature </a:t>
            </a:r>
            <a:r>
              <a:rPr lang="de-DE" sz="1100" b="1" dirty="0"/>
              <a:t>585</a:t>
            </a:r>
            <a:r>
              <a:rPr lang="de-DE" sz="1100" dirty="0"/>
              <a:t> (2020) 43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1F43C45F-5146-4142-BA63-FBDC48A29AB7}"/>
              </a:ext>
            </a:extLst>
          </p:cNvPr>
          <p:cNvSpPr txBox="1"/>
          <p:nvPr/>
        </p:nvSpPr>
        <p:spPr>
          <a:xfrm>
            <a:off x="1259632" y="6217567"/>
            <a:ext cx="6803657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b="1" dirty="0"/>
              <a:t>m(</a:t>
            </a:r>
            <a:r>
              <a:rPr lang="de-DE" sz="1400" b="1" baseline="30000" dirty="0"/>
              <a:t>3</a:t>
            </a:r>
            <a:r>
              <a:rPr lang="de-DE" sz="1400" b="1" dirty="0"/>
              <a:t>He): </a:t>
            </a:r>
            <a:r>
              <a:rPr lang="de-DE" sz="1400" dirty="0"/>
              <a:t>O. </a:t>
            </a:r>
            <a:r>
              <a:rPr lang="de-DE" sz="1400" dirty="0" err="1"/>
              <a:t>Bezrodnova</a:t>
            </a:r>
            <a:r>
              <a:rPr lang="de-DE" sz="1400" dirty="0"/>
              <a:t> </a:t>
            </a:r>
            <a:r>
              <a:rPr lang="de-DE" sz="1400" i="1" dirty="0"/>
              <a:t>et al</a:t>
            </a:r>
            <a:r>
              <a:rPr lang="de-DE" sz="1400" dirty="0"/>
              <a:t>., PRA (2025)</a:t>
            </a:r>
            <a:r>
              <a:rPr lang="de-DE" sz="1400" b="1" dirty="0"/>
              <a:t> 	m (</a:t>
            </a:r>
            <a:r>
              <a:rPr lang="de-DE" sz="1400" b="1" baseline="30000" dirty="0"/>
              <a:t>4</a:t>
            </a:r>
            <a:r>
              <a:rPr lang="de-DE" sz="1400" b="1" dirty="0"/>
              <a:t>He): </a:t>
            </a:r>
            <a:r>
              <a:rPr lang="de-DE" sz="1400" dirty="0"/>
              <a:t>S. </a:t>
            </a:r>
            <a:r>
              <a:rPr lang="de-DE" sz="1400" dirty="0" err="1"/>
              <a:t>Sasidharan</a:t>
            </a:r>
            <a:r>
              <a:rPr lang="de-DE" sz="1400" dirty="0"/>
              <a:t> </a:t>
            </a:r>
            <a:r>
              <a:rPr lang="de-DE" sz="1400" i="1" dirty="0"/>
              <a:t>et al</a:t>
            </a:r>
            <a:r>
              <a:rPr lang="de-DE" sz="1400" dirty="0"/>
              <a:t>., PRL (2023)</a:t>
            </a:r>
            <a:r>
              <a:rPr lang="de-DE" sz="1400" b="1" dirty="0"/>
              <a:t> </a:t>
            </a:r>
          </a:p>
        </p:txBody>
      </p:sp>
      <p:sp>
        <p:nvSpPr>
          <p:cNvPr id="31" name="Foliennummernplatzhalter 1">
            <a:extLst>
              <a:ext uri="{FF2B5EF4-FFF2-40B4-BE49-F238E27FC236}">
                <a16:creationId xmlns:a16="http://schemas.microsoft.com/office/drawing/2014/main" id="{90DA9529-0349-40C8-AD61-D82A867CA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6</a:t>
            </a:fld>
            <a:endParaRPr lang="de-DE"/>
          </a:p>
        </p:txBody>
      </p:sp>
      <p:sp>
        <p:nvSpPr>
          <p:cNvPr id="32" name="Datumsplatzhalter 2">
            <a:extLst>
              <a:ext uri="{FF2B5EF4-FFF2-40B4-BE49-F238E27FC236}">
                <a16:creationId xmlns:a16="http://schemas.microsoft.com/office/drawing/2014/main" id="{64879DF1-F3D0-4403-A1F2-273D0459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41" name="Fußzeilenplatzhalter 3">
            <a:extLst>
              <a:ext uri="{FF2B5EF4-FFF2-40B4-BE49-F238E27FC236}">
                <a16:creationId xmlns:a16="http://schemas.microsoft.com/office/drawing/2014/main" id="{4F73AD5B-E7D8-467C-9566-C5DCDA990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24181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Results</a:t>
            </a:r>
            <a:r>
              <a:rPr lang="de-DE" sz="3600" dirty="0">
                <a:latin typeface="Trebuchet MS" panose="020B0603020202020204" pitchFamily="34" charset="0"/>
              </a:rPr>
              <a:t> II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1031469" y="1046275"/>
            <a:ext cx="7068923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3600" b="1" dirty="0" err="1"/>
              <a:t>Nuclear</a:t>
            </a:r>
            <a:r>
              <a:rPr lang="de-DE" sz="3600" b="1" dirty="0"/>
              <a:t> </a:t>
            </a:r>
            <a:r>
              <a:rPr lang="de-DE" sz="3600" b="1" dirty="0" err="1"/>
              <a:t>masses</a:t>
            </a:r>
            <a:r>
              <a:rPr lang="de-DE" sz="3600" b="1" dirty="0"/>
              <a:t> </a:t>
            </a:r>
            <a:r>
              <a:rPr lang="de-DE" sz="3600" b="1" dirty="0" err="1"/>
              <a:t>for</a:t>
            </a:r>
            <a:r>
              <a:rPr lang="de-DE" sz="3600" b="1" dirty="0"/>
              <a:t> </a:t>
            </a:r>
            <a:r>
              <a:rPr lang="de-DE" sz="3600" b="1" dirty="0" err="1"/>
              <a:t>neutrino</a:t>
            </a:r>
            <a:r>
              <a:rPr lang="de-DE" sz="3600" b="1" dirty="0"/>
              <a:t> </a:t>
            </a:r>
            <a:r>
              <a:rPr lang="de-DE" sz="3600" b="1" dirty="0" err="1"/>
              <a:t>physics</a:t>
            </a:r>
            <a:endParaRPr lang="de-DE" sz="3600" b="1" baseline="300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F79143A-D45B-4245-95BC-EF0C1111F2FE}"/>
              </a:ext>
            </a:extLst>
          </p:cNvPr>
          <p:cNvSpPr txBox="1"/>
          <p:nvPr/>
        </p:nvSpPr>
        <p:spPr>
          <a:xfrm>
            <a:off x="218726" y="2668764"/>
            <a:ext cx="1466234" cy="12926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b="1" i="1" u="sng" dirty="0"/>
              <a:t>Q</a:t>
            </a:r>
            <a:r>
              <a:rPr lang="de-DE" b="1" u="sng" dirty="0"/>
              <a:t>-</a:t>
            </a:r>
            <a:r>
              <a:rPr lang="de-DE" b="1" u="sng" dirty="0" err="1"/>
              <a:t>values</a:t>
            </a:r>
            <a:r>
              <a:rPr lang="de-DE" b="1" u="sng" dirty="0"/>
              <a:t>:</a:t>
            </a:r>
            <a:br>
              <a:rPr lang="de-DE" b="1" u="sng" dirty="0"/>
            </a:br>
            <a:br>
              <a:rPr lang="de-DE" sz="600" dirty="0"/>
            </a:br>
            <a:r>
              <a:rPr lang="de-DE" baseline="30000" dirty="0"/>
              <a:t>3</a:t>
            </a:r>
            <a:r>
              <a:rPr lang="de-DE" dirty="0"/>
              <a:t>T </a:t>
            </a:r>
            <a:r>
              <a:rPr lang="de-DE" sz="1400" dirty="0">
                <a:sym typeface="Wingdings" panose="05000000000000000000" pitchFamily="2" charset="2"/>
              </a:rPr>
              <a:t></a:t>
            </a:r>
            <a:r>
              <a:rPr lang="de-DE" dirty="0"/>
              <a:t> </a:t>
            </a:r>
            <a:r>
              <a:rPr lang="de-DE" baseline="30000" dirty="0"/>
              <a:t>3</a:t>
            </a:r>
            <a:r>
              <a:rPr lang="de-DE" dirty="0"/>
              <a:t>He</a:t>
            </a:r>
            <a:br>
              <a:rPr lang="de-DE" dirty="0"/>
            </a:br>
            <a:r>
              <a:rPr lang="de-DE" baseline="30000" dirty="0"/>
              <a:t>163</a:t>
            </a:r>
            <a:r>
              <a:rPr lang="de-DE" dirty="0"/>
              <a:t>Ho </a:t>
            </a:r>
            <a:r>
              <a:rPr lang="de-DE" sz="1400" dirty="0">
                <a:sym typeface="Wingdings" panose="05000000000000000000" pitchFamily="2" charset="2"/>
              </a:rPr>
              <a:t></a:t>
            </a:r>
            <a:r>
              <a:rPr lang="de-DE" dirty="0"/>
              <a:t> </a:t>
            </a:r>
            <a:r>
              <a:rPr lang="de-DE" baseline="30000" dirty="0"/>
              <a:t>163</a:t>
            </a:r>
            <a:r>
              <a:rPr lang="de-DE" dirty="0"/>
              <a:t>Dy</a:t>
            </a:r>
            <a:br>
              <a:rPr lang="de-DE" dirty="0"/>
            </a:br>
            <a:r>
              <a:rPr lang="de-DE" baseline="30000" dirty="0"/>
              <a:t>187</a:t>
            </a:r>
            <a:r>
              <a:rPr lang="de-DE" dirty="0"/>
              <a:t>Re </a:t>
            </a:r>
            <a:r>
              <a:rPr lang="de-DE" sz="1400" dirty="0">
                <a:sym typeface="Wingdings" panose="05000000000000000000" pitchFamily="2" charset="2"/>
              </a:rPr>
              <a:t>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aseline="30000" dirty="0">
                <a:sym typeface="Wingdings" panose="05000000000000000000" pitchFamily="2" charset="2"/>
              </a:rPr>
              <a:t>187</a:t>
            </a:r>
            <a:r>
              <a:rPr lang="de-DE" dirty="0">
                <a:sym typeface="Wingdings" panose="05000000000000000000" pitchFamily="2" charset="2"/>
              </a:rPr>
              <a:t>Os</a:t>
            </a:r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A947937-8498-465C-B3A0-6FD6CB65DCF9}"/>
              </a:ext>
            </a:extLst>
          </p:cNvPr>
          <p:cNvGrpSpPr/>
          <p:nvPr/>
        </p:nvGrpSpPr>
        <p:grpSpPr>
          <a:xfrm>
            <a:off x="232065" y="5103290"/>
            <a:ext cx="8931414" cy="1415268"/>
            <a:chOff x="232065" y="5103290"/>
            <a:chExt cx="8931414" cy="1415268"/>
          </a:xfrm>
        </p:grpSpPr>
        <p:sp>
          <p:nvSpPr>
            <p:cNvPr id="3" name="Rechteck 2"/>
            <p:cNvSpPr/>
            <p:nvPr/>
          </p:nvSpPr>
          <p:spPr>
            <a:xfrm>
              <a:off x="232065" y="5244625"/>
              <a:ext cx="2501967" cy="46166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de-DE" sz="2400" b="1" i="1" dirty="0">
                  <a:latin typeface="Symbol" panose="05050102010706020507" pitchFamily="18" charset="2"/>
                </a:rPr>
                <a:t>b </a:t>
              </a:r>
              <a:r>
                <a:rPr lang="de-DE" sz="2400" b="1" i="1" baseline="30000" dirty="0"/>
                <a:t>-</a:t>
              </a:r>
              <a:r>
                <a:rPr lang="de-DE" sz="2400" b="1" dirty="0"/>
                <a:t> -</a:t>
              </a:r>
              <a:r>
                <a:rPr lang="de-DE" sz="2400" b="1" dirty="0" err="1"/>
                <a:t>decay</a:t>
              </a:r>
              <a:r>
                <a:rPr lang="de-DE" sz="2400" b="1" dirty="0"/>
                <a:t> </a:t>
              </a:r>
              <a:r>
                <a:rPr lang="de-DE" sz="2400" b="1" dirty="0" err="1"/>
                <a:t>of</a:t>
              </a:r>
              <a:r>
                <a:rPr lang="de-DE" sz="2400" b="1" dirty="0"/>
                <a:t> </a:t>
              </a:r>
              <a:r>
                <a:rPr lang="de-DE" sz="2400" b="1" baseline="30000" dirty="0"/>
                <a:t>187</a:t>
              </a:r>
              <a:r>
                <a:rPr lang="de-DE" sz="2400" b="1" dirty="0"/>
                <a:t>Re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6"/>
                <p:cNvSpPr txBox="1"/>
                <p:nvPr/>
              </p:nvSpPr>
              <p:spPr>
                <a:xfrm>
                  <a:off x="7380312" y="5213650"/>
                  <a:ext cx="1318566" cy="44121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i="1" dirty="0"/>
                    <a:t>R</a:t>
                  </a:r>
                  <a:r>
                    <a:rPr lang="en-US" dirty="0"/>
                    <a:t> =</a:t>
                  </a:r>
                  <a14:m>
                    <m:oMath xmlns:m="http://schemas.openxmlformats.org/officeDocument/2006/math"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baseline="30000" smtClean="0">
                              <a:latin typeface="Cambria Math" panose="02040503050406030204" pitchFamily="18" charset="0"/>
                            </a:rPr>
                            <m:t>187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Os</m:t>
                          </m:r>
                          <m:r>
                            <a:rPr lang="de-DE" b="0" i="1" baseline="30000" smtClean="0">
                              <a:latin typeface="Cambria Math" panose="02040503050406030204" pitchFamily="18" charset="0"/>
                            </a:rPr>
                            <m:t>29    )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baseline="30000" smtClean="0">
                              <a:latin typeface="Cambria Math" panose="02040503050406030204" pitchFamily="18" charset="0"/>
                            </a:rPr>
                            <m:t>187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Re</m:t>
                          </m:r>
                          <m:r>
                            <a:rPr lang="de-DE" b="0" i="1" baseline="30000" smtClean="0">
                              <a:latin typeface="Cambria Math" panose="02040503050406030204" pitchFamily="18" charset="0"/>
                            </a:rPr>
                            <m:t>29    )</m:t>
                          </m:r>
                        </m:den>
                      </m:f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0312" y="5213650"/>
                  <a:ext cx="1318566" cy="441211"/>
                </a:xfrm>
                <a:prstGeom prst="rect">
                  <a:avLst/>
                </a:prstGeom>
                <a:blipFill>
                  <a:blip r:embed="rId4"/>
                  <a:stretch>
                    <a:fillRect l="-11111" t="-2740" r="-3704" b="-17808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2065" y="5805264"/>
              <a:ext cx="8931414" cy="713294"/>
            </a:xfrm>
            <a:prstGeom prst="rect">
              <a:avLst/>
            </a:prstGeom>
          </p:spPr>
        </p:pic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698EE5D7-E7E7-4197-979F-E6A049244941}"/>
                </a:ext>
              </a:extLst>
            </p:cNvPr>
            <p:cNvSpPr txBox="1"/>
            <p:nvPr/>
          </p:nvSpPr>
          <p:spPr>
            <a:xfrm>
              <a:off x="8406530" y="5103290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+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CC7A8031-468D-43D3-BDDA-1C9899EED37C}"/>
                </a:ext>
              </a:extLst>
            </p:cNvPr>
            <p:cNvSpPr txBox="1"/>
            <p:nvPr/>
          </p:nvSpPr>
          <p:spPr>
            <a:xfrm>
              <a:off x="8415583" y="5357090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+</a:t>
              </a:r>
            </a:p>
          </p:txBody>
        </p:sp>
      </p:grpSp>
      <p:pic>
        <p:nvPicPr>
          <p:cNvPr id="21" name="Picture 5" descr="NFORM">
            <a:extLst>
              <a:ext uri="{FF2B5EF4-FFF2-40B4-BE49-F238E27FC236}">
                <a16:creationId xmlns:a16="http://schemas.microsoft.com/office/drawing/2014/main" id="{F1272171-E2C2-4AB5-8A45-A13F05121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506" y="1946727"/>
            <a:ext cx="4788532" cy="329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oliennummernplatzhalter 1">
            <a:extLst>
              <a:ext uri="{FF2B5EF4-FFF2-40B4-BE49-F238E27FC236}">
                <a16:creationId xmlns:a16="http://schemas.microsoft.com/office/drawing/2014/main" id="{1DA48230-E916-4F82-A77E-526ACB671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7</a:t>
            </a:fld>
            <a:endParaRPr lang="de-DE"/>
          </a:p>
        </p:txBody>
      </p:sp>
      <p:sp>
        <p:nvSpPr>
          <p:cNvPr id="22" name="Datumsplatzhalter 2">
            <a:extLst>
              <a:ext uri="{FF2B5EF4-FFF2-40B4-BE49-F238E27FC236}">
                <a16:creationId xmlns:a16="http://schemas.microsoft.com/office/drawing/2014/main" id="{C3EF2784-DD0C-4E30-9F1E-9904C166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23" name="Fußzeilenplatzhalter 3">
            <a:extLst>
              <a:ext uri="{FF2B5EF4-FFF2-40B4-BE49-F238E27FC236}">
                <a16:creationId xmlns:a16="http://schemas.microsoft.com/office/drawing/2014/main" id="{29E3C141-BEF9-4686-B14D-A57EA4A6C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395959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i="1" dirty="0">
                <a:latin typeface="Trebuchet MS" panose="020B0603020202020204" pitchFamily="34" charset="0"/>
              </a:rPr>
              <a:t>Q</a:t>
            </a:r>
            <a:r>
              <a:rPr lang="de-DE" sz="3600" dirty="0">
                <a:latin typeface="Trebuchet MS" panose="020B0603020202020204" pitchFamily="34" charset="0"/>
              </a:rPr>
              <a:t>-</a:t>
            </a:r>
            <a:r>
              <a:rPr lang="de-DE" sz="3600" dirty="0" err="1">
                <a:latin typeface="Trebuchet MS" panose="020B0603020202020204" pitchFamily="34" charset="0"/>
              </a:rPr>
              <a:t>value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baseline="30000" dirty="0">
                <a:latin typeface="Trebuchet MS" panose="020B0603020202020204" pitchFamily="34" charset="0"/>
              </a:rPr>
              <a:t>187</a:t>
            </a:r>
            <a:r>
              <a:rPr lang="de-DE" sz="3600" dirty="0">
                <a:latin typeface="Trebuchet MS" panose="020B0603020202020204" pitchFamily="34" charset="0"/>
              </a:rPr>
              <a:t>Re-</a:t>
            </a:r>
            <a:r>
              <a:rPr lang="de-DE" sz="3600" baseline="30000" dirty="0">
                <a:latin typeface="Trebuchet MS" panose="020B0603020202020204" pitchFamily="34" charset="0"/>
              </a:rPr>
              <a:t>187</a:t>
            </a:r>
            <a:r>
              <a:rPr lang="de-DE" sz="3600" dirty="0">
                <a:latin typeface="Trebuchet MS" panose="020B0603020202020204" pitchFamily="34" charset="0"/>
              </a:rPr>
              <a:t>Os </a:t>
            </a:r>
            <a:r>
              <a:rPr lang="de-DE" sz="3600" dirty="0" err="1">
                <a:latin typeface="Trebuchet MS" panose="020B0603020202020204" pitchFamily="34" charset="0"/>
              </a:rPr>
              <a:t>for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neutrino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physics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Up-Down Arrow 4"/>
          <p:cNvSpPr/>
          <p:nvPr/>
        </p:nvSpPr>
        <p:spPr>
          <a:xfrm>
            <a:off x="4742526" y="1526941"/>
            <a:ext cx="189514" cy="1543882"/>
          </a:xfrm>
          <a:prstGeom prst="up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2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832778" y="2055087"/>
            <a:ext cx="919242" cy="614054"/>
          </a:xfrm>
          <a:prstGeom prst="rect">
            <a:avLst/>
          </a:prstGeom>
        </p:spPr>
      </p:pic>
      <p:sp>
        <p:nvSpPr>
          <p:cNvPr id="133" name="TextBox 6"/>
          <p:cNvSpPr txBox="1"/>
          <p:nvPr/>
        </p:nvSpPr>
        <p:spPr>
          <a:xfrm>
            <a:off x="5263567" y="1649676"/>
            <a:ext cx="3259226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285750" marR="0" lvl="0" indent="-28575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Change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position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every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30 min</a:t>
            </a:r>
          </a:p>
          <a:p>
            <a:pPr marL="285750" lvl="0" indent="-285750" algn="ctr" defTabSz="457200">
              <a:buFont typeface="Wingdings" panose="05000000000000000000" pitchFamily="2" charset="2"/>
              <a:buChar char="v"/>
              <a:defRPr/>
            </a:pPr>
            <a:r>
              <a:rPr lang="de-DE" kern="0" dirty="0">
                <a:solidFill>
                  <a:prstClr val="black"/>
                </a:solidFill>
              </a:rPr>
              <a:t>Measurement </a:t>
            </a:r>
            <a:r>
              <a:rPr lang="de-DE" kern="0" dirty="0" err="1">
                <a:solidFill>
                  <a:prstClr val="black"/>
                </a:solidFill>
              </a:rPr>
              <a:t>of</a:t>
            </a:r>
            <a:r>
              <a:rPr lang="de-DE" kern="0" dirty="0">
                <a:solidFill>
                  <a:prstClr val="black"/>
                </a:solidFill>
              </a:rPr>
              <a:t> </a:t>
            </a:r>
            <a:r>
              <a:rPr lang="de-DE" kern="0" dirty="0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kern="0" baseline="-25000" dirty="0">
                <a:solidFill>
                  <a:prstClr val="black"/>
                </a:solidFill>
              </a:rPr>
              <a:t>+</a:t>
            </a:r>
            <a:r>
              <a:rPr lang="de-DE" kern="0" dirty="0">
                <a:solidFill>
                  <a:prstClr val="black"/>
                </a:solidFill>
              </a:rPr>
              <a:t>, </a:t>
            </a:r>
            <a:r>
              <a:rPr lang="de-DE" kern="0" dirty="0" err="1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kern="0" baseline="-25000" dirty="0" err="1">
                <a:solidFill>
                  <a:prstClr val="black"/>
                </a:solidFill>
              </a:rPr>
              <a:t>z</a:t>
            </a:r>
            <a:r>
              <a:rPr lang="de-DE" kern="0" dirty="0">
                <a:solidFill>
                  <a:prstClr val="black"/>
                </a:solidFill>
              </a:rPr>
              <a:t>, </a:t>
            </a:r>
            <a:r>
              <a:rPr lang="de-DE" kern="0" dirty="0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kern="0" baseline="-25000" dirty="0">
                <a:solidFill>
                  <a:prstClr val="black"/>
                </a:solidFill>
              </a:rPr>
              <a:t>-</a:t>
            </a:r>
          </a:p>
          <a:p>
            <a:pPr marL="285750" marR="0" lvl="0" indent="-28575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Phase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detection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method</a:t>
            </a:r>
            <a:endParaRPr kumimoji="0" lang="de-DE" sz="1800" b="0" i="0" u="none" strike="noStrike" kern="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de-DE" kern="0" baseline="0" dirty="0">
                <a:solidFill>
                  <a:prstClr val="black"/>
                </a:solidFill>
              </a:rPr>
              <a:t>Storage</a:t>
            </a:r>
            <a:r>
              <a:rPr lang="de-DE" kern="0" dirty="0">
                <a:solidFill>
                  <a:prstClr val="black"/>
                </a:solidFill>
              </a:rPr>
              <a:t> time </a:t>
            </a:r>
            <a:r>
              <a:rPr lang="de-DE" kern="0" dirty="0" err="1">
                <a:solidFill>
                  <a:prstClr val="black"/>
                </a:solidFill>
              </a:rPr>
              <a:t>of</a:t>
            </a:r>
            <a:r>
              <a:rPr lang="de-DE" kern="0" dirty="0">
                <a:solidFill>
                  <a:prstClr val="black"/>
                </a:solidFill>
              </a:rPr>
              <a:t> </a:t>
            </a:r>
            <a:r>
              <a:rPr lang="de-DE" kern="0" dirty="0" err="1">
                <a:solidFill>
                  <a:prstClr val="black"/>
                </a:solidFill>
              </a:rPr>
              <a:t>days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8568444" y="1088740"/>
            <a:ext cx="324036" cy="252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tangle 30"/>
          <p:cNvSpPr/>
          <p:nvPr/>
        </p:nvSpPr>
        <p:spPr>
          <a:xfrm>
            <a:off x="2973721" y="5543375"/>
            <a:ext cx="3012141" cy="765945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4"/>
          <p:cNvSpPr txBox="1"/>
          <p:nvPr/>
        </p:nvSpPr>
        <p:spPr>
          <a:xfrm>
            <a:off x="556635" y="5049180"/>
            <a:ext cx="801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Re</a:t>
            </a:r>
            <a:r>
              <a:rPr lang="en-US" baseline="30000" dirty="0"/>
              <a:t>29+ </a:t>
            </a:r>
            <a:r>
              <a:rPr lang="en-US" dirty="0"/>
              <a:t> (</a:t>
            </a:r>
            <a:r>
              <a:rPr lang="en-US" i="1" dirty="0"/>
              <a:t>Z </a:t>
            </a:r>
            <a:r>
              <a:rPr lang="en-US" dirty="0"/>
              <a:t>= 75) vs. Os</a:t>
            </a:r>
            <a:r>
              <a:rPr lang="en-US" baseline="30000" dirty="0"/>
              <a:t>29+</a:t>
            </a:r>
            <a:r>
              <a:rPr lang="en-US" dirty="0"/>
              <a:t> (</a:t>
            </a:r>
            <a:r>
              <a:rPr lang="en-US" i="1" dirty="0"/>
              <a:t>Z</a:t>
            </a:r>
            <a:r>
              <a:rPr lang="en-US" dirty="0"/>
              <a:t> = 76) we measure two ratios with a  50/50 probability:</a:t>
            </a:r>
          </a:p>
        </p:txBody>
      </p:sp>
      <p:sp>
        <p:nvSpPr>
          <p:cNvPr id="62" name="TextBox 25"/>
          <p:cNvSpPr txBox="1"/>
          <p:nvPr/>
        </p:nvSpPr>
        <p:spPr>
          <a:xfrm>
            <a:off x="3184176" y="5558458"/>
            <a:ext cx="2563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</a:t>
            </a:r>
            <a:r>
              <a:rPr lang="en-US" i="1" baseline="-25000" dirty="0"/>
              <a:t>1</a:t>
            </a:r>
            <a:r>
              <a:rPr lang="en-US" i="1" dirty="0"/>
              <a:t> </a:t>
            </a:r>
            <a:r>
              <a:rPr lang="en-US" dirty="0"/>
              <a:t>= 1.000000013886(15)</a:t>
            </a:r>
            <a:endParaRPr lang="en-US" i="1" dirty="0"/>
          </a:p>
        </p:txBody>
      </p:sp>
      <p:sp>
        <p:nvSpPr>
          <p:cNvPr id="63" name="TextBox 26"/>
          <p:cNvSpPr txBox="1"/>
          <p:nvPr/>
        </p:nvSpPr>
        <p:spPr>
          <a:xfrm>
            <a:off x="3184176" y="5939988"/>
            <a:ext cx="2563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</a:t>
            </a:r>
            <a:r>
              <a:rPr lang="en-US" i="1" baseline="-25000" dirty="0"/>
              <a:t>2</a:t>
            </a:r>
            <a:r>
              <a:rPr lang="en-US" i="1" dirty="0"/>
              <a:t> </a:t>
            </a:r>
            <a:r>
              <a:rPr lang="en-US" dirty="0"/>
              <a:t>= 1.000000015024(12)</a:t>
            </a:r>
            <a:endParaRPr lang="en-US" i="1" dirty="0"/>
          </a:p>
        </p:txBody>
      </p:sp>
      <p:sp>
        <p:nvSpPr>
          <p:cNvPr id="56" name="Block Arc 95"/>
          <p:cNvSpPr/>
          <p:nvPr/>
        </p:nvSpPr>
        <p:spPr>
          <a:xfrm rot="10800000">
            <a:off x="3199914" y="471419"/>
            <a:ext cx="652006" cy="1391479"/>
          </a:xfrm>
          <a:prstGeom prst="blockArc">
            <a:avLst>
              <a:gd name="adj1" fmla="val 11679671"/>
              <a:gd name="adj2" fmla="val 20794151"/>
              <a:gd name="adj3" fmla="val 7998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TextBox 57"/>
          <p:cNvSpPr txBox="1"/>
          <p:nvPr/>
        </p:nvSpPr>
        <p:spPr>
          <a:xfrm>
            <a:off x="3370214" y="18355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</a:rPr>
              <a:t>5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583464" y="463997"/>
            <a:ext cx="3268456" cy="3289039"/>
            <a:chOff x="583464" y="463997"/>
            <a:chExt cx="3268456" cy="3289039"/>
          </a:xfrm>
        </p:grpSpPr>
        <p:grpSp>
          <p:nvGrpSpPr>
            <p:cNvPr id="97" name="Group 38"/>
            <p:cNvGrpSpPr/>
            <p:nvPr/>
          </p:nvGrpSpPr>
          <p:grpSpPr>
            <a:xfrm>
              <a:off x="583464" y="463997"/>
              <a:ext cx="2627910" cy="3283774"/>
              <a:chOff x="5470498" y="3647790"/>
              <a:chExt cx="2627910" cy="3283774"/>
            </a:xfrm>
          </p:grpSpPr>
          <p:grpSp>
            <p:nvGrpSpPr>
              <p:cNvPr id="98" name="Group 44"/>
              <p:cNvGrpSpPr/>
              <p:nvPr/>
            </p:nvGrpSpPr>
            <p:grpSpPr>
              <a:xfrm>
                <a:off x="5470498" y="3647790"/>
                <a:ext cx="2626579" cy="1394137"/>
                <a:chOff x="5470498" y="4609897"/>
                <a:chExt cx="2626579" cy="1394137"/>
              </a:xfrm>
            </p:grpSpPr>
            <p:sp>
              <p:nvSpPr>
                <p:cNvPr id="127" name="Block Arc 92"/>
                <p:cNvSpPr/>
                <p:nvPr/>
              </p:nvSpPr>
              <p:spPr>
                <a:xfrm rot="10800000">
                  <a:off x="5470498" y="4609897"/>
                  <a:ext cx="652006" cy="1391479"/>
                </a:xfrm>
                <a:prstGeom prst="blockArc">
                  <a:avLst>
                    <a:gd name="adj1" fmla="val 11679671"/>
                    <a:gd name="adj2" fmla="val 20794151"/>
                    <a:gd name="adj3" fmla="val 7998"/>
                  </a:avLst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Block Arc 93"/>
                <p:cNvSpPr/>
                <p:nvPr/>
              </p:nvSpPr>
              <p:spPr>
                <a:xfrm rot="10800000">
                  <a:off x="6123835" y="4611227"/>
                  <a:ext cx="652006" cy="1391479"/>
                </a:xfrm>
                <a:prstGeom prst="blockArc">
                  <a:avLst>
                    <a:gd name="adj1" fmla="val 11679671"/>
                    <a:gd name="adj2" fmla="val 20794151"/>
                    <a:gd name="adj3" fmla="val 7998"/>
                  </a:avLst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Block Arc 94"/>
                <p:cNvSpPr/>
                <p:nvPr/>
              </p:nvSpPr>
              <p:spPr>
                <a:xfrm rot="10800000">
                  <a:off x="6791734" y="4611225"/>
                  <a:ext cx="652006" cy="1391479"/>
                </a:xfrm>
                <a:prstGeom prst="blockArc">
                  <a:avLst>
                    <a:gd name="adj1" fmla="val 11679671"/>
                    <a:gd name="adj2" fmla="val 20794151"/>
                    <a:gd name="adj3" fmla="val 7998"/>
                  </a:avLst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Block Arc 95"/>
                <p:cNvSpPr/>
                <p:nvPr/>
              </p:nvSpPr>
              <p:spPr>
                <a:xfrm rot="10800000">
                  <a:off x="7445071" y="4612555"/>
                  <a:ext cx="652006" cy="1391479"/>
                </a:xfrm>
                <a:prstGeom prst="blockArc">
                  <a:avLst>
                    <a:gd name="adj1" fmla="val 11679671"/>
                    <a:gd name="adj2" fmla="val 20794151"/>
                    <a:gd name="adj3" fmla="val 7998"/>
                  </a:avLst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9" name="Group 45"/>
              <p:cNvGrpSpPr/>
              <p:nvPr/>
            </p:nvGrpSpPr>
            <p:grpSpPr>
              <a:xfrm>
                <a:off x="5471829" y="4039262"/>
                <a:ext cx="2626579" cy="2892302"/>
                <a:chOff x="5471829" y="4039262"/>
                <a:chExt cx="2626579" cy="2892302"/>
              </a:xfrm>
            </p:grpSpPr>
            <p:sp>
              <p:nvSpPr>
                <p:cNvPr id="100" name="TextBox 47"/>
                <p:cNvSpPr txBox="1"/>
                <p:nvPr/>
              </p:nvSpPr>
              <p:spPr>
                <a:xfrm>
                  <a:off x="6790805" y="4039262"/>
                  <a:ext cx="68800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</a:rPr>
                    <a:t>pos</a:t>
                  </a: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</a:rPr>
                    <a:t> 1</a:t>
                  </a:r>
                </a:p>
              </p:txBody>
            </p:sp>
            <p:grpSp>
              <p:nvGrpSpPr>
                <p:cNvPr id="101" name="Group 48"/>
                <p:cNvGrpSpPr/>
                <p:nvPr/>
              </p:nvGrpSpPr>
              <p:grpSpPr>
                <a:xfrm>
                  <a:off x="5471829" y="5199620"/>
                  <a:ext cx="2626579" cy="1394137"/>
                  <a:chOff x="5470498" y="4609897"/>
                  <a:chExt cx="2626579" cy="1394137"/>
                </a:xfrm>
              </p:grpSpPr>
              <p:sp>
                <p:nvSpPr>
                  <p:cNvPr id="123" name="Block Arc 88"/>
                  <p:cNvSpPr/>
                  <p:nvPr/>
                </p:nvSpPr>
                <p:spPr>
                  <a:xfrm rot="10800000">
                    <a:off x="5470498" y="4609897"/>
                    <a:ext cx="652006" cy="1391479"/>
                  </a:xfrm>
                  <a:prstGeom prst="blockArc">
                    <a:avLst>
                      <a:gd name="adj1" fmla="val 11679671"/>
                      <a:gd name="adj2" fmla="val 20794151"/>
                      <a:gd name="adj3" fmla="val 7998"/>
                    </a:avLst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4" name="Block Arc 89"/>
                  <p:cNvSpPr/>
                  <p:nvPr/>
                </p:nvSpPr>
                <p:spPr>
                  <a:xfrm rot="10800000">
                    <a:off x="6123835" y="4611227"/>
                    <a:ext cx="652006" cy="1391479"/>
                  </a:xfrm>
                  <a:prstGeom prst="blockArc">
                    <a:avLst>
                      <a:gd name="adj1" fmla="val 11679671"/>
                      <a:gd name="adj2" fmla="val 20794151"/>
                      <a:gd name="adj3" fmla="val 7998"/>
                    </a:avLst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5" name="Block Arc 90"/>
                  <p:cNvSpPr/>
                  <p:nvPr/>
                </p:nvSpPr>
                <p:spPr>
                  <a:xfrm rot="10800000">
                    <a:off x="6791734" y="4611225"/>
                    <a:ext cx="652006" cy="1391479"/>
                  </a:xfrm>
                  <a:prstGeom prst="blockArc">
                    <a:avLst>
                      <a:gd name="adj1" fmla="val 11679671"/>
                      <a:gd name="adj2" fmla="val 20794151"/>
                      <a:gd name="adj3" fmla="val 7998"/>
                    </a:avLst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6" name="Block Arc 91"/>
                  <p:cNvSpPr/>
                  <p:nvPr/>
                </p:nvSpPr>
                <p:spPr>
                  <a:xfrm rot="10800000">
                    <a:off x="7445071" y="4612555"/>
                    <a:ext cx="652006" cy="1391479"/>
                  </a:xfrm>
                  <a:prstGeom prst="blockArc">
                    <a:avLst>
                      <a:gd name="adj1" fmla="val 11679671"/>
                      <a:gd name="adj2" fmla="val 20794151"/>
                      <a:gd name="adj3" fmla="val 7998"/>
                    </a:avLst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02" name="TextBox 49"/>
                <p:cNvSpPr txBox="1"/>
                <p:nvPr/>
              </p:nvSpPr>
              <p:spPr>
                <a:xfrm>
                  <a:off x="6790805" y="5591092"/>
                  <a:ext cx="68800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</a:rPr>
                    <a:t>pos</a:t>
                  </a: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</a:rPr>
                    <a:t> 2</a:t>
                  </a:r>
                </a:p>
              </p:txBody>
            </p:sp>
            <p:sp>
              <p:nvSpPr>
                <p:cNvPr id="103" name="TextBox 50"/>
                <p:cNvSpPr txBox="1"/>
                <p:nvPr/>
              </p:nvSpPr>
              <p:spPr>
                <a:xfrm>
                  <a:off x="5645657" y="5013624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1</a:t>
                  </a:r>
                </a:p>
              </p:txBody>
            </p:sp>
            <p:sp>
              <p:nvSpPr>
                <p:cNvPr id="104" name="TextBox 55"/>
                <p:cNvSpPr txBox="1"/>
                <p:nvPr/>
              </p:nvSpPr>
              <p:spPr>
                <a:xfrm>
                  <a:off x="6322847" y="5018350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2</a:t>
                  </a:r>
                </a:p>
              </p:txBody>
            </p:sp>
            <p:sp>
              <p:nvSpPr>
                <p:cNvPr id="105" name="TextBox 56"/>
                <p:cNvSpPr txBox="1"/>
                <p:nvPr/>
              </p:nvSpPr>
              <p:spPr>
                <a:xfrm>
                  <a:off x="6983930" y="5011135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3</a:t>
                  </a:r>
                </a:p>
              </p:txBody>
            </p:sp>
            <p:sp>
              <p:nvSpPr>
                <p:cNvPr id="106" name="TextBox 57"/>
                <p:cNvSpPr txBox="1"/>
                <p:nvPr/>
              </p:nvSpPr>
              <p:spPr>
                <a:xfrm>
                  <a:off x="7661120" y="5015861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4</a:t>
                  </a:r>
                </a:p>
              </p:txBody>
            </p:sp>
            <p:sp>
              <p:nvSpPr>
                <p:cNvPr id="107" name="TextBox 58"/>
                <p:cNvSpPr txBox="1"/>
                <p:nvPr/>
              </p:nvSpPr>
              <p:spPr>
                <a:xfrm>
                  <a:off x="5654939" y="6557506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1</a:t>
                  </a:r>
                </a:p>
              </p:txBody>
            </p:sp>
            <p:sp>
              <p:nvSpPr>
                <p:cNvPr id="108" name="TextBox 62"/>
                <p:cNvSpPr txBox="1"/>
                <p:nvPr/>
              </p:nvSpPr>
              <p:spPr>
                <a:xfrm>
                  <a:off x="6332129" y="6562232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2</a:t>
                  </a:r>
                </a:p>
              </p:txBody>
            </p:sp>
            <p:sp>
              <p:nvSpPr>
                <p:cNvPr id="109" name="TextBox 63"/>
                <p:cNvSpPr txBox="1"/>
                <p:nvPr/>
              </p:nvSpPr>
              <p:spPr>
                <a:xfrm>
                  <a:off x="6993212" y="6555017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3</a:t>
                  </a:r>
                </a:p>
              </p:txBody>
            </p:sp>
            <p:sp>
              <p:nvSpPr>
                <p:cNvPr id="110" name="TextBox 64"/>
                <p:cNvSpPr txBox="1"/>
                <p:nvPr/>
              </p:nvSpPr>
              <p:spPr>
                <a:xfrm>
                  <a:off x="7670402" y="6559743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4</a:t>
                  </a:r>
                </a:p>
              </p:txBody>
            </p:sp>
            <p:sp>
              <p:nvSpPr>
                <p:cNvPr id="111" name="Oval 68"/>
                <p:cNvSpPr/>
                <p:nvPr/>
              </p:nvSpPr>
              <p:spPr>
                <a:xfrm>
                  <a:off x="7033796" y="4715247"/>
                  <a:ext cx="167880" cy="16697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Oval 69"/>
                <p:cNvSpPr/>
                <p:nvPr/>
              </p:nvSpPr>
              <p:spPr>
                <a:xfrm>
                  <a:off x="6374028" y="4710741"/>
                  <a:ext cx="167880" cy="166977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3" name="Oval 70"/>
                <p:cNvSpPr/>
                <p:nvPr/>
              </p:nvSpPr>
              <p:spPr>
                <a:xfrm>
                  <a:off x="7687133" y="4711230"/>
                  <a:ext cx="167880" cy="166977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Oval 71"/>
                <p:cNvSpPr/>
                <p:nvPr/>
              </p:nvSpPr>
              <p:spPr>
                <a:xfrm>
                  <a:off x="6375165" y="6259122"/>
                  <a:ext cx="167880" cy="16697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Oval 72"/>
                <p:cNvSpPr/>
                <p:nvPr/>
              </p:nvSpPr>
              <p:spPr>
                <a:xfrm>
                  <a:off x="5715397" y="6254616"/>
                  <a:ext cx="167880" cy="166977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Oval 73"/>
                <p:cNvSpPr/>
                <p:nvPr/>
              </p:nvSpPr>
              <p:spPr>
                <a:xfrm>
                  <a:off x="7028502" y="6255105"/>
                  <a:ext cx="167880" cy="166977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TextBox 74"/>
                <p:cNvSpPr txBox="1"/>
                <p:nvPr/>
              </p:nvSpPr>
              <p:spPr>
                <a:xfrm>
                  <a:off x="7553715" y="4366214"/>
                  <a:ext cx="42107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Re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8" name="TextBox 83"/>
                <p:cNvSpPr txBox="1"/>
                <p:nvPr/>
              </p:nvSpPr>
              <p:spPr>
                <a:xfrm>
                  <a:off x="6909259" y="4366214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Os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" name="TextBox 84"/>
                <p:cNvSpPr txBox="1"/>
                <p:nvPr/>
              </p:nvSpPr>
              <p:spPr>
                <a:xfrm>
                  <a:off x="6247249" y="4374166"/>
                  <a:ext cx="42107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Re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0" name="TextBox 85"/>
                <p:cNvSpPr txBox="1"/>
                <p:nvPr/>
              </p:nvSpPr>
              <p:spPr>
                <a:xfrm>
                  <a:off x="6895077" y="5933943"/>
                  <a:ext cx="42107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Re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" name="TextBox 86"/>
                <p:cNvSpPr txBox="1"/>
                <p:nvPr/>
              </p:nvSpPr>
              <p:spPr>
                <a:xfrm>
                  <a:off x="6250621" y="5933943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Os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" name="TextBox 87"/>
                <p:cNvSpPr txBox="1"/>
                <p:nvPr/>
              </p:nvSpPr>
              <p:spPr>
                <a:xfrm>
                  <a:off x="5588611" y="5941895"/>
                  <a:ext cx="42107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Re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67" name="Block Arc 91"/>
            <p:cNvSpPr/>
            <p:nvPr/>
          </p:nvSpPr>
          <p:spPr>
            <a:xfrm rot="10800000">
              <a:off x="3199914" y="2024844"/>
              <a:ext cx="652006" cy="1391479"/>
            </a:xfrm>
            <a:prstGeom prst="blockArc">
              <a:avLst>
                <a:gd name="adj1" fmla="val 11679671"/>
                <a:gd name="adj2" fmla="val 20794151"/>
                <a:gd name="adj3" fmla="val 7998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TextBox 64"/>
            <p:cNvSpPr txBox="1"/>
            <p:nvPr/>
          </p:nvSpPr>
          <p:spPr>
            <a:xfrm>
              <a:off x="3383868" y="338370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prstClr val="black"/>
                  </a:solidFill>
                </a:rPr>
                <a:t>5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217117" y="1406741"/>
            <a:ext cx="8819379" cy="2526315"/>
            <a:chOff x="215516" y="1214241"/>
            <a:chExt cx="8819379" cy="2526315"/>
          </a:xfrm>
        </p:grpSpPr>
        <p:sp>
          <p:nvSpPr>
            <p:cNvPr id="4" name="Rechteck 3"/>
            <p:cNvSpPr/>
            <p:nvPr/>
          </p:nvSpPr>
          <p:spPr>
            <a:xfrm>
              <a:off x="215516" y="2312876"/>
              <a:ext cx="4089349" cy="14276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Rechteck 47"/>
            <p:cNvSpPr/>
            <p:nvPr/>
          </p:nvSpPr>
          <p:spPr>
            <a:xfrm>
              <a:off x="3889422" y="1214241"/>
              <a:ext cx="5145473" cy="16855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Rechteck 48"/>
            <p:cNvSpPr/>
            <p:nvPr/>
          </p:nvSpPr>
          <p:spPr>
            <a:xfrm>
              <a:off x="3159209" y="2002150"/>
              <a:ext cx="1050899" cy="739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2" name="Textfeld 71">
            <a:extLst>
              <a:ext uri="{FF2B5EF4-FFF2-40B4-BE49-F238E27FC236}">
                <a16:creationId xmlns:a16="http://schemas.microsoft.com/office/drawing/2014/main" id="{50D8F2A2-AB6D-44F2-9B11-C3DFC3C31771}"/>
              </a:ext>
            </a:extLst>
          </p:cNvPr>
          <p:cNvSpPr txBox="1"/>
          <p:nvPr/>
        </p:nvSpPr>
        <p:spPr>
          <a:xfrm>
            <a:off x="1832143" y="3897052"/>
            <a:ext cx="5295296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/>
              <a:t>relative </a:t>
            </a:r>
            <a:r>
              <a:rPr lang="de-DE" sz="2000" b="1" dirty="0" err="1"/>
              <a:t>nuclear</a:t>
            </a:r>
            <a:r>
              <a:rPr lang="de-DE" sz="2000" b="1" dirty="0"/>
              <a:t> </a:t>
            </a:r>
            <a:r>
              <a:rPr lang="de-DE" sz="2000" b="1" dirty="0" err="1"/>
              <a:t>mass</a:t>
            </a:r>
            <a:r>
              <a:rPr lang="de-DE" sz="2000" b="1" dirty="0"/>
              <a:t> </a:t>
            </a:r>
            <a:r>
              <a:rPr lang="de-DE" sz="2000" b="1" dirty="0" err="1"/>
              <a:t>precision</a:t>
            </a:r>
            <a:r>
              <a:rPr lang="de-DE" sz="2000" b="1" dirty="0"/>
              <a:t> </a:t>
            </a:r>
            <a:r>
              <a:rPr lang="de-DE" sz="2000" b="1" dirty="0" err="1"/>
              <a:t>achieved</a:t>
            </a:r>
            <a:r>
              <a:rPr lang="de-DE" sz="2000" b="1" dirty="0"/>
              <a:t>: 6</a:t>
            </a:r>
            <a:r>
              <a:rPr lang="de-DE" altLang="de-DE" sz="2000" b="1" dirty="0">
                <a:sym typeface="Wingdings" pitchFamily="2" charset="2"/>
              </a:rPr>
              <a:t></a:t>
            </a:r>
            <a:r>
              <a:rPr lang="de-DE" altLang="de-DE" sz="2000" b="1" dirty="0"/>
              <a:t>10</a:t>
            </a:r>
            <a:r>
              <a:rPr lang="de-DE" altLang="de-DE" sz="2000" b="1" baseline="30000" dirty="0"/>
              <a:t>-12</a:t>
            </a:r>
            <a:endParaRPr lang="de-DE" sz="2800" b="1" dirty="0"/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380EF0CA-9F0E-4586-9D62-885C3F21CD90}"/>
              </a:ext>
            </a:extLst>
          </p:cNvPr>
          <p:cNvSpPr txBox="1"/>
          <p:nvPr/>
        </p:nvSpPr>
        <p:spPr>
          <a:xfrm>
            <a:off x="5364088" y="3284984"/>
            <a:ext cx="3105337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100" dirty="0"/>
              <a:t>P. </a:t>
            </a:r>
            <a:r>
              <a:rPr lang="de-DE" sz="1100" dirty="0" err="1"/>
              <a:t>Filianin</a:t>
            </a:r>
            <a:r>
              <a:rPr lang="de-DE" sz="1100" dirty="0"/>
              <a:t> </a:t>
            </a:r>
            <a:r>
              <a:rPr lang="de-DE" sz="1100" i="1" dirty="0"/>
              <a:t>et al</a:t>
            </a:r>
            <a:r>
              <a:rPr lang="de-DE" sz="1100" dirty="0"/>
              <a:t>., Phys. </a:t>
            </a:r>
            <a:r>
              <a:rPr lang="de-DE" sz="1100" dirty="0" err="1"/>
              <a:t>Rev</a:t>
            </a:r>
            <a:r>
              <a:rPr lang="de-DE" sz="1100" dirty="0"/>
              <a:t>. Lett. </a:t>
            </a:r>
            <a:r>
              <a:rPr lang="de-DE" sz="1100" b="1" dirty="0"/>
              <a:t>127</a:t>
            </a:r>
            <a:r>
              <a:rPr lang="de-DE" sz="1100" dirty="0"/>
              <a:t> (2021) 072502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173DB5A-6CE1-4E6D-BBD4-AC5B92E915BF}"/>
              </a:ext>
            </a:extLst>
          </p:cNvPr>
          <p:cNvSpPr txBox="1"/>
          <p:nvPr/>
        </p:nvSpPr>
        <p:spPr>
          <a:xfrm>
            <a:off x="3949838" y="4377298"/>
            <a:ext cx="1059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solidFill>
                  <a:srgbClr val="FF0000"/>
                </a:solidFill>
              </a:rPr>
              <a:t>BUT</a:t>
            </a:r>
          </a:p>
        </p:txBody>
      </p:sp>
      <p:sp>
        <p:nvSpPr>
          <p:cNvPr id="61" name="Foliennummernplatzhalter 1">
            <a:extLst>
              <a:ext uri="{FF2B5EF4-FFF2-40B4-BE49-F238E27FC236}">
                <a16:creationId xmlns:a16="http://schemas.microsoft.com/office/drawing/2014/main" id="{51912100-2258-4362-9BF8-C08F9FC3C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8</a:t>
            </a:fld>
            <a:endParaRPr lang="de-DE"/>
          </a:p>
        </p:txBody>
      </p:sp>
      <p:sp>
        <p:nvSpPr>
          <p:cNvPr id="64" name="Datumsplatzhalter 2">
            <a:extLst>
              <a:ext uri="{FF2B5EF4-FFF2-40B4-BE49-F238E27FC236}">
                <a16:creationId xmlns:a16="http://schemas.microsoft.com/office/drawing/2014/main" id="{0E849213-1A98-4F36-B739-CB98A3AAFB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Sep 11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sp>
        <p:nvSpPr>
          <p:cNvPr id="65" name="Fußzeilenplatzhalter 3">
            <a:extLst>
              <a:ext uri="{FF2B5EF4-FFF2-40B4-BE49-F238E27FC236}">
                <a16:creationId xmlns:a16="http://schemas.microsoft.com/office/drawing/2014/main" id="{8E92136E-3439-4D51-A143-1414F1704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>
                <a:effectLst/>
              </a:rPr>
              <a:t>PSI2025</a:t>
            </a:r>
            <a:r>
              <a:rPr lang="de-DE" dirty="0"/>
              <a:t> - Blaum</a:t>
            </a:r>
          </a:p>
        </p:txBody>
      </p:sp>
    </p:spTree>
    <p:extLst>
      <p:ext uri="{BB962C8B-B14F-4D97-AF65-F5344CB8AC3E}">
        <p14:creationId xmlns:p14="http://schemas.microsoft.com/office/powerpoint/2010/main" val="229750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7" grpId="0" animBg="1"/>
      <p:bldP spid="58" grpId="0"/>
      <p:bldP spid="62" grpId="0"/>
      <p:bldP spid="63" grpId="0"/>
      <p:bldP spid="72" grpId="0" animBg="1"/>
      <p:bldP spid="69" grpId="0" animBg="1"/>
      <p:bldP spid="2" grpId="0"/>
    </p:bldLst>
  </p:timing>
</p:sld>
</file>

<file path=ppt/theme/theme1.xml><?xml version="1.0" encoding="utf-8"?>
<a:theme xmlns:a="http://schemas.openxmlformats.org/drawingml/2006/main" name="NeueFolien17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NeueFolien17</Template>
  <TotalTime>0</TotalTime>
  <Words>1482</Words>
  <Application>Microsoft Office PowerPoint</Application>
  <PresentationFormat>Bildschirmpräsentation (4:3)</PresentationFormat>
  <Paragraphs>275</Paragraphs>
  <Slides>22</Slides>
  <Notes>10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30" baseType="lpstr">
      <vt:lpstr>Arial</vt:lpstr>
      <vt:lpstr>Calibri</vt:lpstr>
      <vt:lpstr>Cambria Math</vt:lpstr>
      <vt:lpstr>Symbol</vt:lpstr>
      <vt:lpstr>Trebuchet MS</vt:lpstr>
      <vt:lpstr>Wingdings</vt:lpstr>
      <vt:lpstr>NeueFolien17</vt:lpstr>
      <vt:lpstr>Equation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MPI fuer Kernpysik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talk</dc:title>
  <dc:creator>hoenes</dc:creator>
  <cp:lastModifiedBy>Klaus Blaum</cp:lastModifiedBy>
  <cp:revision>325</cp:revision>
  <dcterms:created xsi:type="dcterms:W3CDTF">2017-05-03T12:28:18Z</dcterms:created>
  <dcterms:modified xsi:type="dcterms:W3CDTF">2025-09-10T23:07:13Z</dcterms:modified>
</cp:coreProperties>
</file>