
<file path=[Content_Types].xml><?xml version="1.0" encoding="utf-8"?>
<Types xmlns="http://schemas.openxmlformats.org/package/2006/content-types">
  <Default Extension="png" ContentType="image/png"/>
  <Default Extension="bin" ContentType="application/vnd.openxmlformats-officedocument.oleObject"/>
  <Default Extension="svg" ContentType="image/svg+xml"/>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34"/>
  </p:notesMasterIdLst>
  <p:handoutMasterIdLst>
    <p:handoutMasterId r:id="rId35"/>
  </p:handoutMasterIdLst>
  <p:sldIdLst>
    <p:sldId id="398" r:id="rId2"/>
    <p:sldId id="476" r:id="rId3"/>
    <p:sldId id="473" r:id="rId4"/>
    <p:sldId id="469" r:id="rId5"/>
    <p:sldId id="318" r:id="rId6"/>
    <p:sldId id="433" r:id="rId7"/>
    <p:sldId id="478" r:id="rId8"/>
    <p:sldId id="424" r:id="rId9"/>
    <p:sldId id="466" r:id="rId10"/>
    <p:sldId id="437" r:id="rId11"/>
    <p:sldId id="430" r:id="rId12"/>
    <p:sldId id="445" r:id="rId13"/>
    <p:sldId id="450" r:id="rId14"/>
    <p:sldId id="462" r:id="rId15"/>
    <p:sldId id="482" r:id="rId16"/>
    <p:sldId id="481" r:id="rId17"/>
    <p:sldId id="2591" r:id="rId18"/>
    <p:sldId id="2590" r:id="rId19"/>
    <p:sldId id="479" r:id="rId20"/>
    <p:sldId id="451" r:id="rId21"/>
    <p:sldId id="2592" r:id="rId22"/>
    <p:sldId id="457" r:id="rId23"/>
    <p:sldId id="456" r:id="rId24"/>
    <p:sldId id="453" r:id="rId25"/>
    <p:sldId id="467" r:id="rId26"/>
    <p:sldId id="448" r:id="rId27"/>
    <p:sldId id="443" r:id="rId28"/>
    <p:sldId id="441" r:id="rId29"/>
    <p:sldId id="2586" r:id="rId30"/>
    <p:sldId id="2587" r:id="rId31"/>
    <p:sldId id="2594" r:id="rId32"/>
    <p:sldId id="2593" r:id="rId33"/>
  </p:sldIdLst>
  <p:sldSz cx="12192000" cy="6858000"/>
  <p:notesSz cx="6794500" cy="9906000"/>
  <p:defaultTextStyle>
    <a:defPPr>
      <a:defRPr lang="en-US"/>
    </a:defPPr>
    <a:lvl1pPr algn="l" rtl="0" eaLnBrk="0" fontAlgn="base" hangingPunct="0">
      <a:spcBef>
        <a:spcPct val="0"/>
      </a:spcBef>
      <a:spcAft>
        <a:spcPct val="0"/>
      </a:spcAft>
      <a:defRPr sz="2000" b="1" kern="1200" baseline="30000">
        <a:solidFill>
          <a:srgbClr val="EA1F0A"/>
        </a:solidFill>
        <a:effectLst>
          <a:outerShdw blurRad="38100" dist="38100" dir="2700000" algn="tl">
            <a:srgbClr val="000000">
              <a:alpha val="43137"/>
            </a:srgbClr>
          </a:outerShdw>
        </a:effectLst>
        <a:latin typeface="Comic Sans MS" pitchFamily="66" charset="0"/>
        <a:ea typeface="+mn-ea"/>
        <a:cs typeface="+mn-cs"/>
      </a:defRPr>
    </a:lvl1pPr>
    <a:lvl2pPr marL="457200" algn="l" rtl="0" eaLnBrk="0" fontAlgn="base" hangingPunct="0">
      <a:spcBef>
        <a:spcPct val="0"/>
      </a:spcBef>
      <a:spcAft>
        <a:spcPct val="0"/>
      </a:spcAft>
      <a:defRPr sz="2000" b="1" kern="1200" baseline="30000">
        <a:solidFill>
          <a:srgbClr val="EA1F0A"/>
        </a:solidFill>
        <a:effectLst>
          <a:outerShdw blurRad="38100" dist="38100" dir="2700000" algn="tl">
            <a:srgbClr val="000000">
              <a:alpha val="43137"/>
            </a:srgbClr>
          </a:outerShdw>
        </a:effectLst>
        <a:latin typeface="Comic Sans MS" pitchFamily="66" charset="0"/>
        <a:ea typeface="+mn-ea"/>
        <a:cs typeface="+mn-cs"/>
      </a:defRPr>
    </a:lvl2pPr>
    <a:lvl3pPr marL="914400" algn="l" rtl="0" eaLnBrk="0" fontAlgn="base" hangingPunct="0">
      <a:spcBef>
        <a:spcPct val="0"/>
      </a:spcBef>
      <a:spcAft>
        <a:spcPct val="0"/>
      </a:spcAft>
      <a:defRPr sz="2000" b="1" kern="1200" baseline="30000">
        <a:solidFill>
          <a:srgbClr val="EA1F0A"/>
        </a:solidFill>
        <a:effectLst>
          <a:outerShdw blurRad="38100" dist="38100" dir="2700000" algn="tl">
            <a:srgbClr val="000000">
              <a:alpha val="43137"/>
            </a:srgbClr>
          </a:outerShdw>
        </a:effectLst>
        <a:latin typeface="Comic Sans MS" pitchFamily="66" charset="0"/>
        <a:ea typeface="+mn-ea"/>
        <a:cs typeface="+mn-cs"/>
      </a:defRPr>
    </a:lvl3pPr>
    <a:lvl4pPr marL="1371600" algn="l" rtl="0" eaLnBrk="0" fontAlgn="base" hangingPunct="0">
      <a:spcBef>
        <a:spcPct val="0"/>
      </a:spcBef>
      <a:spcAft>
        <a:spcPct val="0"/>
      </a:spcAft>
      <a:defRPr sz="2000" b="1" kern="1200" baseline="30000">
        <a:solidFill>
          <a:srgbClr val="EA1F0A"/>
        </a:solidFill>
        <a:effectLst>
          <a:outerShdw blurRad="38100" dist="38100" dir="2700000" algn="tl">
            <a:srgbClr val="000000">
              <a:alpha val="43137"/>
            </a:srgbClr>
          </a:outerShdw>
        </a:effectLst>
        <a:latin typeface="Comic Sans MS" pitchFamily="66" charset="0"/>
        <a:ea typeface="+mn-ea"/>
        <a:cs typeface="+mn-cs"/>
      </a:defRPr>
    </a:lvl4pPr>
    <a:lvl5pPr marL="1828800" algn="l" rtl="0" eaLnBrk="0" fontAlgn="base" hangingPunct="0">
      <a:spcBef>
        <a:spcPct val="0"/>
      </a:spcBef>
      <a:spcAft>
        <a:spcPct val="0"/>
      </a:spcAft>
      <a:defRPr sz="2000" b="1" kern="1200" baseline="30000">
        <a:solidFill>
          <a:srgbClr val="EA1F0A"/>
        </a:solidFill>
        <a:effectLst>
          <a:outerShdw blurRad="38100" dist="38100" dir="2700000" algn="tl">
            <a:srgbClr val="000000">
              <a:alpha val="43137"/>
            </a:srgbClr>
          </a:outerShdw>
        </a:effectLst>
        <a:latin typeface="Comic Sans MS" pitchFamily="66" charset="0"/>
        <a:ea typeface="+mn-ea"/>
        <a:cs typeface="+mn-cs"/>
      </a:defRPr>
    </a:lvl5pPr>
    <a:lvl6pPr marL="2286000" algn="l" defTabSz="914400" rtl="0" eaLnBrk="1" latinLnBrk="0" hangingPunct="1">
      <a:defRPr sz="2000" b="1" kern="1200" baseline="30000">
        <a:solidFill>
          <a:srgbClr val="EA1F0A"/>
        </a:solidFill>
        <a:effectLst>
          <a:outerShdw blurRad="38100" dist="38100" dir="2700000" algn="tl">
            <a:srgbClr val="000000">
              <a:alpha val="43137"/>
            </a:srgbClr>
          </a:outerShdw>
        </a:effectLst>
        <a:latin typeface="Comic Sans MS" pitchFamily="66" charset="0"/>
        <a:ea typeface="+mn-ea"/>
        <a:cs typeface="+mn-cs"/>
      </a:defRPr>
    </a:lvl6pPr>
    <a:lvl7pPr marL="2743200" algn="l" defTabSz="914400" rtl="0" eaLnBrk="1" latinLnBrk="0" hangingPunct="1">
      <a:defRPr sz="2000" b="1" kern="1200" baseline="30000">
        <a:solidFill>
          <a:srgbClr val="EA1F0A"/>
        </a:solidFill>
        <a:effectLst>
          <a:outerShdw blurRad="38100" dist="38100" dir="2700000" algn="tl">
            <a:srgbClr val="000000">
              <a:alpha val="43137"/>
            </a:srgbClr>
          </a:outerShdw>
        </a:effectLst>
        <a:latin typeface="Comic Sans MS" pitchFamily="66" charset="0"/>
        <a:ea typeface="+mn-ea"/>
        <a:cs typeface="+mn-cs"/>
      </a:defRPr>
    </a:lvl7pPr>
    <a:lvl8pPr marL="3200400" algn="l" defTabSz="914400" rtl="0" eaLnBrk="1" latinLnBrk="0" hangingPunct="1">
      <a:defRPr sz="2000" b="1" kern="1200" baseline="30000">
        <a:solidFill>
          <a:srgbClr val="EA1F0A"/>
        </a:solidFill>
        <a:effectLst>
          <a:outerShdw blurRad="38100" dist="38100" dir="2700000" algn="tl">
            <a:srgbClr val="000000">
              <a:alpha val="43137"/>
            </a:srgbClr>
          </a:outerShdw>
        </a:effectLst>
        <a:latin typeface="Comic Sans MS" pitchFamily="66" charset="0"/>
        <a:ea typeface="+mn-ea"/>
        <a:cs typeface="+mn-cs"/>
      </a:defRPr>
    </a:lvl8pPr>
    <a:lvl9pPr marL="3657600" algn="l" defTabSz="914400" rtl="0" eaLnBrk="1" latinLnBrk="0" hangingPunct="1">
      <a:defRPr sz="2000" b="1" kern="1200" baseline="30000">
        <a:solidFill>
          <a:srgbClr val="EA1F0A"/>
        </a:solidFill>
        <a:effectLst>
          <a:outerShdw blurRad="38100" dist="38100" dir="2700000" algn="tl">
            <a:srgbClr val="000000">
              <a:alpha val="43137"/>
            </a:srgbClr>
          </a:outerShdw>
        </a:effectLst>
        <a:latin typeface="Comic Sans MS" pitchFamily="66" charset="0"/>
        <a:ea typeface="+mn-ea"/>
        <a:cs typeface="+mn-cs"/>
      </a:defRPr>
    </a:lvl9pPr>
  </p:defaultTextStyle>
  <p:extLst>
    <p:ext uri="{EFAFB233-063F-42B5-8137-9DF3F51BA10A}">
      <p15:sldGuideLst xmlns:p15="http://schemas.microsoft.com/office/powerpoint/2012/main">
        <p15:guide id="1" orient="horz" pos="2568"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19">
          <p15:clr>
            <a:srgbClr val="A4A3A4"/>
          </p15:clr>
        </p15:guide>
        <p15:guide id="2" pos="213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er Thirolf" initials="PT" lastIdx="1" clrIdx="0">
    <p:extLst>
      <p:ext uri="{19B8F6BF-5375-455C-9EA6-DF929625EA0E}">
        <p15:presenceInfo xmlns:p15="http://schemas.microsoft.com/office/powerpoint/2012/main" userId="Peter Thirolf"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2C60D4"/>
    <a:srgbClr val="FFFFCC"/>
    <a:srgbClr val="05791B"/>
    <a:srgbClr val="808080"/>
    <a:srgbClr val="000099"/>
    <a:srgbClr val="FF9900"/>
    <a:srgbClr val="0066CC"/>
    <a:srgbClr val="669900"/>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690" autoAdjust="0"/>
    <p:restoredTop sz="85027" autoAdjust="0"/>
  </p:normalViewPr>
  <p:slideViewPr>
    <p:cSldViewPr snapToGrid="0" snapToObjects="1" showGuides="1">
      <p:cViewPr>
        <p:scale>
          <a:sx n="60" d="100"/>
          <a:sy n="60" d="100"/>
        </p:scale>
        <p:origin x="672" y="-48"/>
      </p:cViewPr>
      <p:guideLst>
        <p:guide orient="horz" pos="2568"/>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varScale="1">
        <p:scale>
          <a:sx n="60" d="100"/>
          <a:sy n="60" d="100"/>
        </p:scale>
        <p:origin x="-2622" y="-84"/>
      </p:cViewPr>
      <p:guideLst>
        <p:guide orient="horz" pos="3119"/>
        <p:guide pos="2139"/>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53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sz="quarter" idx="1"/>
          </p:nvPr>
        </p:nvSpPr>
        <p:spPr>
          <a:xfrm>
            <a:off x="3848100" y="0"/>
            <a:ext cx="2944813" cy="495300"/>
          </a:xfrm>
          <a:prstGeom prst="rect">
            <a:avLst/>
          </a:prstGeom>
        </p:spPr>
        <p:txBody>
          <a:bodyPr vert="horz" lIns="91440" tIns="45720" rIns="91440" bIns="45720" rtlCol="0"/>
          <a:lstStyle>
            <a:lvl1pPr algn="r">
              <a:defRPr sz="1200"/>
            </a:lvl1pPr>
          </a:lstStyle>
          <a:p>
            <a:fld id="{0FC92A89-7AAD-42E7-9BCD-0D734B42D2D6}" type="datetimeFigureOut">
              <a:rPr lang="de-DE" smtClean="0"/>
              <a:t>06.09.2025</a:t>
            </a:fld>
            <a:endParaRPr lang="de-DE"/>
          </a:p>
        </p:txBody>
      </p:sp>
      <p:sp>
        <p:nvSpPr>
          <p:cNvPr id="4" name="Footer Placeholder 3"/>
          <p:cNvSpPr>
            <a:spLocks noGrp="1"/>
          </p:cNvSpPr>
          <p:nvPr>
            <p:ph type="ftr" sz="quarter" idx="2"/>
          </p:nvPr>
        </p:nvSpPr>
        <p:spPr>
          <a:xfrm>
            <a:off x="0" y="9409113"/>
            <a:ext cx="2944813" cy="495300"/>
          </a:xfrm>
          <a:prstGeom prst="rect">
            <a:avLst/>
          </a:prstGeom>
        </p:spPr>
        <p:txBody>
          <a:bodyPr vert="horz" lIns="91440" tIns="45720" rIns="91440" bIns="45720" rtlCol="0" anchor="b"/>
          <a:lstStyle>
            <a:lvl1pPr algn="l">
              <a:defRPr sz="1200"/>
            </a:lvl1pPr>
          </a:lstStyle>
          <a:p>
            <a:endParaRPr lang="de-DE"/>
          </a:p>
        </p:txBody>
      </p:sp>
      <p:sp>
        <p:nvSpPr>
          <p:cNvPr id="5" name="Slide Number Placeholder 4"/>
          <p:cNvSpPr>
            <a:spLocks noGrp="1"/>
          </p:cNvSpPr>
          <p:nvPr>
            <p:ph type="sldNum" sz="quarter" idx="3"/>
          </p:nvPr>
        </p:nvSpPr>
        <p:spPr>
          <a:xfrm>
            <a:off x="3848100" y="9409113"/>
            <a:ext cx="2944813" cy="495300"/>
          </a:xfrm>
          <a:prstGeom prst="rect">
            <a:avLst/>
          </a:prstGeom>
        </p:spPr>
        <p:txBody>
          <a:bodyPr vert="horz" lIns="91440" tIns="45720" rIns="91440" bIns="45720" rtlCol="0" anchor="b"/>
          <a:lstStyle>
            <a:lvl1pPr algn="r">
              <a:defRPr sz="1200"/>
            </a:lvl1pPr>
          </a:lstStyle>
          <a:p>
            <a:fld id="{9203E8BF-7574-4AFD-ACDA-A18F16F8E198}" type="slidenum">
              <a:rPr lang="de-DE" smtClean="0"/>
              <a:t>‹#›</a:t>
            </a:fld>
            <a:endParaRPr lang="de-DE"/>
          </a:p>
        </p:txBody>
      </p:sp>
    </p:spTree>
    <p:extLst>
      <p:ext uri="{BB962C8B-B14F-4D97-AF65-F5344CB8AC3E}">
        <p14:creationId xmlns:p14="http://schemas.microsoft.com/office/powerpoint/2010/main" val="9758143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17825" cy="46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63" tIns="46381" rIns="92763" bIns="46381" numCol="1" anchor="t" anchorCtr="0" compatLnSpc="1">
            <a:prstTxWarp prst="textNoShape">
              <a:avLst/>
            </a:prstTxWarp>
          </a:bodyPr>
          <a:lstStyle>
            <a:lvl1pPr defTabSz="927100">
              <a:defRPr sz="1200" b="0" baseline="0">
                <a:solidFill>
                  <a:schemeClr val="tx1"/>
                </a:solidFill>
                <a:effectLst/>
                <a:latin typeface="Times New Roman" pitchFamily="18" charset="0"/>
              </a:defRPr>
            </a:lvl1pPr>
          </a:lstStyle>
          <a:p>
            <a:endParaRPr lang="de-DE" altLang="de-DE"/>
          </a:p>
        </p:txBody>
      </p:sp>
      <p:sp>
        <p:nvSpPr>
          <p:cNvPr id="10243" name="Rectangle 3"/>
          <p:cNvSpPr>
            <a:spLocks noGrp="1" noChangeArrowheads="1"/>
          </p:cNvSpPr>
          <p:nvPr>
            <p:ph type="dt" idx="1"/>
          </p:nvPr>
        </p:nvSpPr>
        <p:spPr bwMode="auto">
          <a:xfrm>
            <a:off x="3840163" y="0"/>
            <a:ext cx="2917825" cy="46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63" tIns="46381" rIns="92763" bIns="46381" numCol="1" anchor="t" anchorCtr="0" compatLnSpc="1">
            <a:prstTxWarp prst="textNoShape">
              <a:avLst/>
            </a:prstTxWarp>
          </a:bodyPr>
          <a:lstStyle>
            <a:lvl1pPr algn="r" defTabSz="927100">
              <a:defRPr sz="1200" b="0" baseline="0">
                <a:solidFill>
                  <a:schemeClr val="tx1"/>
                </a:solidFill>
                <a:effectLst/>
                <a:latin typeface="Times New Roman" pitchFamily="18" charset="0"/>
              </a:defRPr>
            </a:lvl1pPr>
          </a:lstStyle>
          <a:p>
            <a:endParaRPr lang="de-DE" altLang="de-DE"/>
          </a:p>
        </p:txBody>
      </p:sp>
      <p:sp>
        <p:nvSpPr>
          <p:cNvPr id="10244" name="Rectangle 4"/>
          <p:cNvSpPr>
            <a:spLocks noGrp="1" noRot="1" noChangeAspect="1" noChangeArrowheads="1" noTextEdit="1"/>
          </p:cNvSpPr>
          <p:nvPr>
            <p:ph type="sldImg" idx="2"/>
          </p:nvPr>
        </p:nvSpPr>
        <p:spPr bwMode="auto">
          <a:xfrm>
            <a:off x="173038" y="776288"/>
            <a:ext cx="6488112" cy="36512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920750" y="4737100"/>
            <a:ext cx="4992688" cy="442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63" tIns="46381" rIns="92763" bIns="46381" numCol="1" anchor="t" anchorCtr="0" compatLnSpc="1">
            <a:prstTxWarp prst="textNoShape">
              <a:avLst/>
            </a:prstTxWarp>
          </a:bodyPr>
          <a:lstStyle/>
          <a:p>
            <a:pPr lvl="0"/>
            <a:r>
              <a:rPr lang="de-DE" altLang="de-DE"/>
              <a:t>Klicken Sie, um die Textformatierung des Masters zu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10246" name="Rectangle 6"/>
          <p:cNvSpPr>
            <a:spLocks noGrp="1" noChangeArrowheads="1"/>
          </p:cNvSpPr>
          <p:nvPr>
            <p:ph type="ftr" sz="quarter" idx="4"/>
          </p:nvPr>
        </p:nvSpPr>
        <p:spPr bwMode="auto">
          <a:xfrm>
            <a:off x="0" y="9399588"/>
            <a:ext cx="2917825"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63" tIns="46381" rIns="92763" bIns="46381" numCol="1" anchor="b" anchorCtr="0" compatLnSpc="1">
            <a:prstTxWarp prst="textNoShape">
              <a:avLst/>
            </a:prstTxWarp>
          </a:bodyPr>
          <a:lstStyle>
            <a:lvl1pPr defTabSz="927100">
              <a:defRPr sz="1200" b="0" baseline="0">
                <a:solidFill>
                  <a:schemeClr val="tx1"/>
                </a:solidFill>
                <a:effectLst/>
                <a:latin typeface="Times New Roman" pitchFamily="18" charset="0"/>
              </a:defRPr>
            </a:lvl1pPr>
          </a:lstStyle>
          <a:p>
            <a:endParaRPr lang="de-DE" altLang="de-DE"/>
          </a:p>
        </p:txBody>
      </p:sp>
      <p:sp>
        <p:nvSpPr>
          <p:cNvPr id="10247" name="Rectangle 7"/>
          <p:cNvSpPr>
            <a:spLocks noGrp="1" noChangeArrowheads="1"/>
          </p:cNvSpPr>
          <p:nvPr>
            <p:ph type="sldNum" sz="quarter" idx="5"/>
          </p:nvPr>
        </p:nvSpPr>
        <p:spPr bwMode="auto">
          <a:xfrm>
            <a:off x="3840163" y="9399588"/>
            <a:ext cx="2917825"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63" tIns="46381" rIns="92763" bIns="46381" numCol="1" anchor="b" anchorCtr="0" compatLnSpc="1">
            <a:prstTxWarp prst="textNoShape">
              <a:avLst/>
            </a:prstTxWarp>
          </a:bodyPr>
          <a:lstStyle>
            <a:lvl1pPr algn="r" defTabSz="927100">
              <a:defRPr sz="1200" b="0" baseline="0">
                <a:solidFill>
                  <a:schemeClr val="tx1"/>
                </a:solidFill>
                <a:effectLst/>
                <a:latin typeface="Times New Roman" pitchFamily="18" charset="0"/>
              </a:defRPr>
            </a:lvl1pPr>
          </a:lstStyle>
          <a:p>
            <a:fld id="{5E1F55AD-5E4C-4BCD-BC35-18CB13F29CD9}" type="slidenum">
              <a:rPr lang="de-DE" altLang="de-DE"/>
              <a:pPr/>
              <a:t>‹#›</a:t>
            </a:fld>
            <a:endParaRPr lang="de-DE" altLang="de-DE"/>
          </a:p>
        </p:txBody>
      </p:sp>
    </p:spTree>
    <p:extLst>
      <p:ext uri="{BB962C8B-B14F-4D97-AF65-F5344CB8AC3E}">
        <p14:creationId xmlns:p14="http://schemas.microsoft.com/office/powerpoint/2010/main" val="162531473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r>
              <a:rPr lang="de-DE" dirty="0"/>
              <a:t>25+5 </a:t>
            </a:r>
            <a:r>
              <a:rPr lang="de-DE" dirty="0" err="1"/>
              <a:t>minutes</a:t>
            </a:r>
            <a:r>
              <a:rPr lang="de-DE" dirty="0"/>
              <a:t> (</a:t>
            </a:r>
            <a:r>
              <a:rPr lang="de-DE" dirty="0" err="1"/>
              <a:t>invited</a:t>
            </a:r>
            <a:r>
              <a:rPr lang="de-DE" dirty="0"/>
              <a:t> </a:t>
            </a:r>
            <a:r>
              <a:rPr lang="de-DE" dirty="0" err="1"/>
              <a:t>talks</a:t>
            </a:r>
            <a:r>
              <a:rPr lang="de-DE" dirty="0"/>
              <a:t>): 17 (+x) </a:t>
            </a:r>
            <a:r>
              <a:rPr lang="de-DE" dirty="0" err="1"/>
              <a:t>slides</a:t>
            </a:r>
            <a:endParaRPr lang="de-DE" dirty="0"/>
          </a:p>
          <a:p>
            <a:endParaRPr lang="de-DE" dirty="0"/>
          </a:p>
          <a:p>
            <a:r>
              <a:rPr lang="de-DE" dirty="0"/>
              <a:t>The </a:t>
            </a:r>
            <a:r>
              <a:rPr lang="de-DE" dirty="0" err="1"/>
              <a:t>idea</a:t>
            </a:r>
            <a:r>
              <a:rPr lang="de-DE" dirty="0"/>
              <a:t> </a:t>
            </a:r>
            <a:r>
              <a:rPr lang="de-DE" dirty="0" err="1"/>
              <a:t>of</a:t>
            </a:r>
            <a:r>
              <a:rPr lang="de-DE" dirty="0"/>
              <a:t> a </a:t>
            </a:r>
            <a:r>
              <a:rPr lang="de-DE" dirty="0" err="1"/>
              <a:t>nuclear</a:t>
            </a:r>
            <a:r>
              <a:rPr lang="de-DE" dirty="0"/>
              <a:t> </a:t>
            </a:r>
            <a:r>
              <a:rPr lang="de-DE" dirty="0" err="1"/>
              <a:t>frequency</a:t>
            </a:r>
            <a:r>
              <a:rPr lang="de-DE" dirty="0"/>
              <a:t> </a:t>
            </a:r>
            <a:r>
              <a:rPr lang="de-DE" dirty="0" err="1"/>
              <a:t>standard</a:t>
            </a:r>
            <a:r>
              <a:rPr lang="de-DE" dirty="0"/>
              <a:t>, </a:t>
            </a:r>
            <a:r>
              <a:rPr lang="de-DE" dirty="0" err="1"/>
              <a:t>the</a:t>
            </a:r>
            <a:r>
              <a:rPr lang="de-DE" dirty="0"/>
              <a:t> ‚</a:t>
            </a:r>
            <a:r>
              <a:rPr lang="de-DE" dirty="0" err="1"/>
              <a:t>nuclear</a:t>
            </a:r>
            <a:r>
              <a:rPr lang="de-DE" dirty="0"/>
              <a:t> </a:t>
            </a:r>
            <a:r>
              <a:rPr lang="de-DE" dirty="0" err="1"/>
              <a:t>clock</a:t>
            </a:r>
            <a:r>
              <a:rPr lang="de-DE" dirty="0"/>
              <a:t>‘, </a:t>
            </a:r>
            <a:r>
              <a:rPr lang="de-DE" dirty="0" err="1"/>
              <a:t>based</a:t>
            </a:r>
            <a:r>
              <a:rPr lang="de-DE" dirty="0"/>
              <a:t> on an </a:t>
            </a:r>
            <a:r>
              <a:rPr lang="de-DE" dirty="0" err="1"/>
              <a:t>elusive</a:t>
            </a:r>
            <a:r>
              <a:rPr lang="de-DE" dirty="0"/>
              <a:t> </a:t>
            </a:r>
            <a:r>
              <a:rPr lang="de-DE" dirty="0" err="1"/>
              <a:t>nuclear</a:t>
            </a:r>
            <a:r>
              <a:rPr lang="de-DE" dirty="0"/>
              <a:t> </a:t>
            </a:r>
            <a:r>
              <a:rPr lang="de-DE" dirty="0" err="1"/>
              <a:t>excitation</a:t>
            </a:r>
            <a:r>
              <a:rPr lang="de-DE" dirty="0"/>
              <a:t> in </a:t>
            </a:r>
            <a:r>
              <a:rPr lang="de-DE" dirty="0" err="1"/>
              <a:t>the</a:t>
            </a:r>
            <a:r>
              <a:rPr lang="de-DE" dirty="0"/>
              <a:t> </a:t>
            </a:r>
            <a:r>
              <a:rPr lang="de-DE" dirty="0" err="1"/>
              <a:t>actinide</a:t>
            </a:r>
            <a:r>
              <a:rPr lang="de-DE" dirty="0"/>
              <a:t> isotope 229-Thorium </a:t>
            </a:r>
            <a:r>
              <a:rPr lang="de-DE" dirty="0" err="1"/>
              <a:t>has</a:t>
            </a:r>
            <a:r>
              <a:rPr lang="de-DE" dirty="0"/>
              <a:t> </a:t>
            </a:r>
            <a:r>
              <a:rPr lang="de-DE" dirty="0" err="1"/>
              <a:t>been</a:t>
            </a:r>
            <a:r>
              <a:rPr lang="de-DE" dirty="0"/>
              <a:t> </a:t>
            </a:r>
            <a:r>
              <a:rPr lang="de-DE" dirty="0" err="1"/>
              <a:t>around</a:t>
            </a:r>
            <a:r>
              <a:rPr lang="de-DE" dirty="0"/>
              <a:t> </a:t>
            </a:r>
            <a:r>
              <a:rPr lang="de-DE" dirty="0" err="1"/>
              <a:t>for</a:t>
            </a:r>
            <a:r>
              <a:rPr lang="de-DE" dirty="0"/>
              <a:t> </a:t>
            </a:r>
            <a:r>
              <a:rPr lang="de-DE" dirty="0" err="1"/>
              <a:t>some</a:t>
            </a:r>
            <a:r>
              <a:rPr lang="de-DE" dirty="0"/>
              <a:t> </a:t>
            </a:r>
            <a:r>
              <a:rPr lang="de-DE" dirty="0" err="1"/>
              <a:t>decades</a:t>
            </a:r>
            <a:r>
              <a:rPr lang="de-DE" dirty="0"/>
              <a:t> </a:t>
            </a:r>
            <a:r>
              <a:rPr lang="de-DE" dirty="0" err="1"/>
              <a:t>now</a:t>
            </a:r>
            <a:r>
              <a:rPr lang="de-DE" dirty="0"/>
              <a:t> and I will </a:t>
            </a:r>
            <a:r>
              <a:rPr lang="de-DE" dirty="0" err="1"/>
              <a:t>show</a:t>
            </a:r>
            <a:r>
              <a:rPr lang="de-DE" dirty="0"/>
              <a:t> </a:t>
            </a:r>
            <a:r>
              <a:rPr lang="de-DE" dirty="0" err="1"/>
              <a:t>you</a:t>
            </a:r>
            <a:r>
              <a:rPr lang="de-DE" dirty="0"/>
              <a:t> </a:t>
            </a:r>
            <a:r>
              <a:rPr lang="de-DE" dirty="0" err="1"/>
              <a:t>where</a:t>
            </a:r>
            <a:r>
              <a:rPr lang="de-DE" dirty="0"/>
              <a:t> </a:t>
            </a:r>
            <a:r>
              <a:rPr lang="de-DE" dirty="0" err="1"/>
              <a:t>we</a:t>
            </a:r>
            <a:r>
              <a:rPr lang="de-DE" dirty="0"/>
              <a:t> stand </a:t>
            </a:r>
            <a:r>
              <a:rPr lang="de-DE" dirty="0" err="1"/>
              <a:t>today</a:t>
            </a:r>
            <a:r>
              <a:rPr lang="de-DE" dirty="0"/>
              <a:t>.  </a:t>
            </a:r>
          </a:p>
        </p:txBody>
      </p:sp>
      <p:sp>
        <p:nvSpPr>
          <p:cNvPr id="4" name="Slide Number Placeholder 3"/>
          <p:cNvSpPr>
            <a:spLocks noGrp="1"/>
          </p:cNvSpPr>
          <p:nvPr>
            <p:ph type="sldNum" sz="quarter" idx="10"/>
          </p:nvPr>
        </p:nvSpPr>
        <p:spPr/>
        <p:txBody>
          <a:bodyPr/>
          <a:lstStyle/>
          <a:p>
            <a:fld id="{5E1F55AD-5E4C-4BCD-BC35-18CB13F29CD9}" type="slidenum">
              <a:rPr lang="de-DE" altLang="de-DE" smtClean="0"/>
              <a:pPr/>
              <a:t>1</a:t>
            </a:fld>
            <a:endParaRPr lang="de-DE" altLang="de-DE"/>
          </a:p>
        </p:txBody>
      </p:sp>
    </p:spTree>
    <p:extLst>
      <p:ext uri="{BB962C8B-B14F-4D97-AF65-F5344CB8AC3E}">
        <p14:creationId xmlns:p14="http://schemas.microsoft.com/office/powerpoint/2010/main" val="8412476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r>
              <a:rPr lang="de-DE" dirty="0" err="1"/>
              <a:t>While</a:t>
            </a:r>
            <a:r>
              <a:rPr lang="de-DE" dirty="0"/>
              <a:t> </a:t>
            </a:r>
            <a:r>
              <a:rPr lang="de-DE" dirty="0" err="1"/>
              <a:t>the</a:t>
            </a:r>
            <a:r>
              <a:rPr lang="de-DE" dirty="0"/>
              <a:t> </a:t>
            </a:r>
            <a:r>
              <a:rPr lang="de-DE" dirty="0" err="1"/>
              <a:t>first</a:t>
            </a:r>
            <a:r>
              <a:rPr lang="de-DE" dirty="0"/>
              <a:t> 40 </a:t>
            </a:r>
            <a:r>
              <a:rPr lang="de-DE" dirty="0" err="1"/>
              <a:t>years</a:t>
            </a:r>
            <a:r>
              <a:rPr lang="de-DE" dirty="0"/>
              <a:t> </a:t>
            </a:r>
            <a:r>
              <a:rPr lang="de-DE" dirty="0" err="1"/>
              <a:t>did</a:t>
            </a:r>
            <a:r>
              <a:rPr lang="de-DE" dirty="0"/>
              <a:t> not </a:t>
            </a:r>
            <a:r>
              <a:rPr lang="de-DE" dirty="0" err="1"/>
              <a:t>see</a:t>
            </a:r>
            <a:r>
              <a:rPr lang="de-DE" dirty="0"/>
              <a:t> </a:t>
            </a:r>
            <a:r>
              <a:rPr lang="de-DE" dirty="0" err="1"/>
              <a:t>any</a:t>
            </a:r>
            <a:r>
              <a:rPr lang="de-DE" dirty="0"/>
              <a:t> </a:t>
            </a:r>
            <a:r>
              <a:rPr lang="de-DE" dirty="0" err="1"/>
              <a:t>direct</a:t>
            </a:r>
            <a:r>
              <a:rPr lang="de-DE" dirty="0"/>
              <a:t> </a:t>
            </a:r>
            <a:r>
              <a:rPr lang="de-DE" dirty="0" err="1"/>
              <a:t>detection</a:t>
            </a:r>
            <a:r>
              <a:rPr lang="de-DE" dirty="0"/>
              <a:t> and </a:t>
            </a:r>
            <a:r>
              <a:rPr lang="de-DE" dirty="0" err="1"/>
              <a:t>characterization</a:t>
            </a:r>
            <a:r>
              <a:rPr lang="de-DE" dirty="0"/>
              <a:t> </a:t>
            </a:r>
            <a:r>
              <a:rPr lang="de-DE" dirty="0" err="1"/>
              <a:t>of</a:t>
            </a:r>
            <a:r>
              <a:rPr lang="de-DE" dirty="0"/>
              <a:t> </a:t>
            </a:r>
            <a:r>
              <a:rPr lang="de-DE" dirty="0" err="1"/>
              <a:t>the</a:t>
            </a:r>
            <a:r>
              <a:rPr lang="de-DE" dirty="0"/>
              <a:t> </a:t>
            </a:r>
            <a:r>
              <a:rPr lang="de-DE" dirty="0" err="1"/>
              <a:t>thorium</a:t>
            </a:r>
            <a:r>
              <a:rPr lang="de-DE" dirty="0"/>
              <a:t> isomer, </a:t>
            </a:r>
            <a:r>
              <a:rPr lang="de-DE" dirty="0" err="1"/>
              <a:t>the</a:t>
            </a:r>
            <a:r>
              <a:rPr lang="de-DE" dirty="0"/>
              <a:t> </a:t>
            </a:r>
            <a:r>
              <a:rPr lang="de-DE" b="1" dirty="0" err="1"/>
              <a:t>situation</a:t>
            </a:r>
            <a:r>
              <a:rPr lang="de-DE" b="1" dirty="0"/>
              <a:t> </a:t>
            </a:r>
            <a:r>
              <a:rPr lang="de-DE" b="1" dirty="0" err="1"/>
              <a:t>drastically</a:t>
            </a:r>
            <a:r>
              <a:rPr lang="de-DE" b="1" dirty="0"/>
              <a:t> </a:t>
            </a:r>
            <a:r>
              <a:rPr lang="de-DE" b="1" dirty="0" err="1"/>
              <a:t>changed</a:t>
            </a:r>
            <a:r>
              <a:rPr lang="de-DE" b="1" dirty="0"/>
              <a:t> in 2016</a:t>
            </a:r>
            <a:r>
              <a:rPr lang="de-DE" dirty="0"/>
              <a:t>, </a:t>
            </a:r>
            <a:r>
              <a:rPr lang="de-DE" dirty="0" err="1"/>
              <a:t>when</a:t>
            </a:r>
            <a:r>
              <a:rPr lang="de-DE" dirty="0"/>
              <a:t> </a:t>
            </a:r>
            <a:r>
              <a:rPr lang="de-DE" dirty="0" err="1"/>
              <a:t>the</a:t>
            </a:r>
            <a:r>
              <a:rPr lang="de-DE" dirty="0"/>
              <a:t> </a:t>
            </a:r>
            <a:r>
              <a:rPr lang="de-DE" b="1" dirty="0" err="1"/>
              <a:t>first</a:t>
            </a:r>
            <a:r>
              <a:rPr lang="de-DE" b="1" dirty="0"/>
              <a:t> </a:t>
            </a:r>
            <a:r>
              <a:rPr lang="de-DE" b="1" dirty="0" err="1"/>
              <a:t>direct</a:t>
            </a:r>
            <a:r>
              <a:rPr lang="de-DE" b="1" dirty="0"/>
              <a:t> </a:t>
            </a:r>
            <a:r>
              <a:rPr lang="de-DE" b="1" dirty="0" err="1"/>
              <a:t>identification</a:t>
            </a:r>
            <a:r>
              <a:rPr lang="de-DE" b="1" dirty="0"/>
              <a:t> </a:t>
            </a:r>
            <a:r>
              <a:rPr lang="de-DE" b="1" dirty="0" err="1"/>
              <a:t>of</a:t>
            </a:r>
            <a:r>
              <a:rPr lang="de-DE" b="1" dirty="0"/>
              <a:t> </a:t>
            </a:r>
            <a:r>
              <a:rPr lang="de-DE" b="1" dirty="0" err="1"/>
              <a:t>the</a:t>
            </a:r>
            <a:r>
              <a:rPr lang="de-DE" b="1" dirty="0"/>
              <a:t> </a:t>
            </a:r>
            <a:r>
              <a:rPr lang="de-DE" b="1" dirty="0" err="1"/>
              <a:t>isomeric</a:t>
            </a:r>
            <a:r>
              <a:rPr lang="de-DE" b="1" dirty="0"/>
              <a:t> </a:t>
            </a:r>
            <a:r>
              <a:rPr lang="de-DE" b="1" dirty="0" err="1"/>
              <a:t>decay</a:t>
            </a:r>
            <a:r>
              <a:rPr lang="de-DE" b="1" dirty="0"/>
              <a:t> </a:t>
            </a:r>
            <a:r>
              <a:rPr lang="de-DE" dirty="0"/>
              <a:t>was </a:t>
            </a:r>
            <a:r>
              <a:rPr lang="de-DE" dirty="0" err="1"/>
              <a:t>achieved</a:t>
            </a:r>
            <a:r>
              <a:rPr lang="de-DE" dirty="0"/>
              <a:t>, not </a:t>
            </a:r>
            <a:r>
              <a:rPr lang="de-DE" dirty="0" err="1"/>
              <a:t>as</a:t>
            </a:r>
            <a:r>
              <a:rPr lang="de-DE" dirty="0"/>
              <a:t> </a:t>
            </a:r>
            <a:r>
              <a:rPr lang="de-DE" dirty="0" err="1"/>
              <a:t>before</a:t>
            </a:r>
            <a:r>
              <a:rPr lang="de-DE" dirty="0"/>
              <a:t> </a:t>
            </a:r>
            <a:r>
              <a:rPr lang="de-DE" dirty="0" err="1"/>
              <a:t>always</a:t>
            </a:r>
            <a:r>
              <a:rPr lang="de-DE" dirty="0"/>
              <a:t> </a:t>
            </a:r>
            <a:r>
              <a:rPr lang="de-DE" dirty="0" err="1"/>
              <a:t>attempted</a:t>
            </a:r>
            <a:r>
              <a:rPr lang="de-DE" dirty="0"/>
              <a:t> in </a:t>
            </a:r>
            <a:r>
              <a:rPr lang="de-DE" dirty="0" err="1"/>
              <a:t>the</a:t>
            </a:r>
            <a:r>
              <a:rPr lang="de-DE" dirty="0"/>
              <a:t> </a:t>
            </a:r>
            <a:r>
              <a:rPr lang="de-DE" dirty="0" err="1"/>
              <a:t>radiative</a:t>
            </a:r>
            <a:r>
              <a:rPr lang="de-DE" dirty="0"/>
              <a:t> </a:t>
            </a:r>
            <a:r>
              <a:rPr lang="de-DE" dirty="0" err="1"/>
              <a:t>decay</a:t>
            </a:r>
            <a:r>
              <a:rPr lang="de-DE" dirty="0"/>
              <a:t> </a:t>
            </a:r>
            <a:r>
              <a:rPr lang="de-DE" dirty="0" err="1"/>
              <a:t>channel</a:t>
            </a:r>
            <a:r>
              <a:rPr lang="de-DE" dirty="0"/>
              <a:t> but via </a:t>
            </a:r>
            <a:r>
              <a:rPr lang="de-DE" b="1" dirty="0"/>
              <a:t>internal </a:t>
            </a:r>
            <a:r>
              <a:rPr lang="de-DE" b="1" dirty="0" err="1"/>
              <a:t>conversion</a:t>
            </a:r>
            <a:r>
              <a:rPr lang="de-DE" b="1" dirty="0"/>
              <a:t> </a:t>
            </a:r>
            <a:r>
              <a:rPr lang="de-DE" b="1" dirty="0" err="1"/>
              <a:t>electrons</a:t>
            </a:r>
            <a:r>
              <a:rPr lang="de-DE" b="1" dirty="0"/>
              <a:t> </a:t>
            </a:r>
            <a:r>
              <a:rPr lang="de-DE" dirty="0" err="1"/>
              <a:t>following</a:t>
            </a:r>
            <a:r>
              <a:rPr lang="de-DE" dirty="0"/>
              <a:t> </a:t>
            </a:r>
            <a:r>
              <a:rPr lang="de-DE" dirty="0" err="1"/>
              <a:t>the</a:t>
            </a:r>
            <a:r>
              <a:rPr lang="de-DE" dirty="0"/>
              <a:t> </a:t>
            </a:r>
            <a:r>
              <a:rPr lang="de-DE" b="1" dirty="0" err="1"/>
              <a:t>alpha</a:t>
            </a:r>
            <a:r>
              <a:rPr lang="de-DE" b="1" dirty="0"/>
              <a:t> </a:t>
            </a:r>
            <a:r>
              <a:rPr lang="de-DE" b="1" dirty="0" err="1"/>
              <a:t>decay</a:t>
            </a:r>
            <a:r>
              <a:rPr lang="de-DE" b="1" dirty="0"/>
              <a:t> </a:t>
            </a:r>
            <a:r>
              <a:rPr lang="de-DE" b="1" dirty="0" err="1"/>
              <a:t>from</a:t>
            </a:r>
            <a:r>
              <a:rPr lang="de-DE" b="1" dirty="0"/>
              <a:t> 233U</a:t>
            </a:r>
            <a:r>
              <a:rPr lang="de-DE" dirty="0"/>
              <a:t>.</a:t>
            </a:r>
          </a:p>
          <a:p>
            <a:endParaRPr lang="de-DE" dirty="0"/>
          </a:p>
          <a:p>
            <a:r>
              <a:rPr lang="de-DE" dirty="0"/>
              <a:t>Also </a:t>
            </a:r>
            <a:r>
              <a:rPr lang="de-DE" dirty="0" err="1"/>
              <a:t>here</a:t>
            </a:r>
            <a:r>
              <a:rPr lang="de-DE" dirty="0"/>
              <a:t> </a:t>
            </a:r>
            <a:r>
              <a:rPr lang="de-DE" b="1" dirty="0"/>
              <a:t>GSI and </a:t>
            </a:r>
            <a:r>
              <a:rPr lang="de-DE" b="1" dirty="0" err="1"/>
              <a:t>local</a:t>
            </a:r>
            <a:r>
              <a:rPr lang="de-DE" b="1" dirty="0"/>
              <a:t> </a:t>
            </a:r>
            <a:r>
              <a:rPr lang="de-DE" b="1" dirty="0" err="1"/>
              <a:t>teams</a:t>
            </a:r>
            <a:r>
              <a:rPr lang="de-DE" b="1" dirty="0"/>
              <a:t> </a:t>
            </a:r>
            <a:r>
              <a:rPr lang="de-DE" b="1" dirty="0" err="1"/>
              <a:t>played</a:t>
            </a:r>
            <a:r>
              <a:rPr lang="de-DE" b="1" dirty="0"/>
              <a:t> an </a:t>
            </a:r>
            <a:r>
              <a:rPr lang="de-DE" b="1" dirty="0" err="1"/>
              <a:t>important</a:t>
            </a:r>
            <a:r>
              <a:rPr lang="de-DE" b="1" dirty="0"/>
              <a:t> </a:t>
            </a:r>
            <a:r>
              <a:rPr lang="de-DE" b="1" dirty="0" err="1"/>
              <a:t>role</a:t>
            </a:r>
            <a:r>
              <a:rPr lang="de-DE" b="1" dirty="0"/>
              <a:t>: </a:t>
            </a:r>
            <a:r>
              <a:rPr lang="de-DE" dirty="0" err="1"/>
              <a:t>we</a:t>
            </a:r>
            <a:r>
              <a:rPr lang="de-DE" dirty="0"/>
              <a:t> </a:t>
            </a:r>
            <a:r>
              <a:rPr lang="de-DE" dirty="0" err="1"/>
              <a:t>used</a:t>
            </a:r>
            <a:r>
              <a:rPr lang="de-DE" dirty="0"/>
              <a:t> </a:t>
            </a:r>
            <a:r>
              <a:rPr lang="de-DE" dirty="0" err="1"/>
              <a:t>the</a:t>
            </a:r>
            <a:r>
              <a:rPr lang="de-DE" dirty="0"/>
              <a:t> same </a:t>
            </a:r>
            <a:r>
              <a:rPr lang="de-DE" b="1" dirty="0" err="1"/>
              <a:t>buffer</a:t>
            </a:r>
            <a:r>
              <a:rPr lang="de-DE" b="1" dirty="0"/>
              <a:t>-gas </a:t>
            </a:r>
            <a:r>
              <a:rPr lang="de-DE" b="1" dirty="0" err="1"/>
              <a:t>cell</a:t>
            </a:r>
            <a:r>
              <a:rPr lang="de-DE" b="1" dirty="0"/>
              <a:t> </a:t>
            </a:r>
            <a:r>
              <a:rPr lang="de-DE" b="1" dirty="0" err="1"/>
              <a:t>technique</a:t>
            </a:r>
            <a:r>
              <a:rPr lang="de-DE" b="1" dirty="0"/>
              <a:t> </a:t>
            </a:r>
            <a:r>
              <a:rPr lang="de-DE" dirty="0" err="1"/>
              <a:t>as</a:t>
            </a:r>
            <a:r>
              <a:rPr lang="de-DE" dirty="0"/>
              <a:t> also in </a:t>
            </a:r>
            <a:r>
              <a:rPr lang="de-DE" dirty="0" err="1"/>
              <a:t>use</a:t>
            </a:r>
            <a:r>
              <a:rPr lang="de-DE" dirty="0"/>
              <a:t> </a:t>
            </a:r>
            <a:r>
              <a:rPr lang="de-DE" dirty="0" err="1"/>
              <a:t>for</a:t>
            </a:r>
            <a:r>
              <a:rPr lang="de-DE" dirty="0"/>
              <a:t> </a:t>
            </a:r>
            <a:r>
              <a:rPr lang="de-DE" dirty="0" err="1"/>
              <a:t>the</a:t>
            </a:r>
            <a:r>
              <a:rPr lang="de-DE" dirty="0"/>
              <a:t> </a:t>
            </a:r>
            <a:r>
              <a:rPr lang="de-DE" b="1" dirty="0"/>
              <a:t>SHIPTRAP</a:t>
            </a:r>
            <a:r>
              <a:rPr lang="de-DE" dirty="0"/>
              <a:t> </a:t>
            </a:r>
            <a:r>
              <a:rPr lang="de-DE" dirty="0" err="1"/>
              <a:t>project</a:t>
            </a:r>
            <a:r>
              <a:rPr lang="de-DE" dirty="0"/>
              <a:t> </a:t>
            </a:r>
            <a:r>
              <a:rPr lang="de-DE" dirty="0" err="1"/>
              <a:t>to</a:t>
            </a:r>
            <a:r>
              <a:rPr lang="de-DE" dirty="0"/>
              <a:t> </a:t>
            </a:r>
            <a:r>
              <a:rPr lang="de-DE" dirty="0" err="1"/>
              <a:t>produce</a:t>
            </a:r>
            <a:r>
              <a:rPr lang="de-DE" dirty="0"/>
              <a:t> </a:t>
            </a:r>
            <a:r>
              <a:rPr lang="de-DE" dirty="0" err="1"/>
              <a:t>the</a:t>
            </a:r>
            <a:r>
              <a:rPr lang="de-DE" dirty="0"/>
              <a:t> </a:t>
            </a:r>
            <a:r>
              <a:rPr lang="de-DE" dirty="0" err="1"/>
              <a:t>thorium</a:t>
            </a:r>
            <a:r>
              <a:rPr lang="de-DE" dirty="0"/>
              <a:t> </a:t>
            </a:r>
            <a:r>
              <a:rPr lang="de-DE" dirty="0" err="1"/>
              <a:t>ion</a:t>
            </a:r>
            <a:r>
              <a:rPr lang="de-DE" dirty="0"/>
              <a:t> beam and </a:t>
            </a:r>
            <a:r>
              <a:rPr lang="de-DE" b="1" dirty="0" err="1"/>
              <a:t>could</a:t>
            </a:r>
            <a:r>
              <a:rPr lang="de-DE" b="1" dirty="0"/>
              <a:t> </a:t>
            </a:r>
            <a:r>
              <a:rPr lang="de-DE" b="1" dirty="0" err="1"/>
              <a:t>benefit</a:t>
            </a:r>
            <a:r>
              <a:rPr lang="de-DE" b="1" dirty="0"/>
              <a:t> </a:t>
            </a:r>
            <a:r>
              <a:rPr lang="de-DE" b="1" dirty="0" err="1"/>
              <a:t>from</a:t>
            </a:r>
            <a:r>
              <a:rPr lang="de-DE" b="1" dirty="0"/>
              <a:t> Emma </a:t>
            </a:r>
            <a:r>
              <a:rPr lang="de-DE" b="1" dirty="0" err="1"/>
              <a:t>Haettner‘s</a:t>
            </a:r>
            <a:r>
              <a:rPr lang="de-DE" b="1" dirty="0"/>
              <a:t> design </a:t>
            </a:r>
            <a:r>
              <a:rPr lang="de-DE" b="1" dirty="0" err="1"/>
              <a:t>of</a:t>
            </a:r>
            <a:r>
              <a:rPr lang="de-DE" b="1" dirty="0"/>
              <a:t> a </a:t>
            </a:r>
            <a:r>
              <a:rPr lang="de-DE" b="1" dirty="0" err="1"/>
              <a:t>mass</a:t>
            </a:r>
            <a:r>
              <a:rPr lang="de-DE" b="1" dirty="0"/>
              <a:t> </a:t>
            </a:r>
            <a:r>
              <a:rPr lang="de-DE" b="1" dirty="0" err="1"/>
              <a:t>filter</a:t>
            </a:r>
            <a:r>
              <a:rPr lang="de-DE" b="1" dirty="0"/>
              <a:t> </a:t>
            </a:r>
            <a:r>
              <a:rPr lang="de-DE" dirty="0"/>
              <a:t>and </a:t>
            </a:r>
            <a:r>
              <a:rPr lang="de-DE" b="1" dirty="0" err="1"/>
              <a:t>various</a:t>
            </a:r>
            <a:r>
              <a:rPr lang="de-DE" b="1" dirty="0"/>
              <a:t> </a:t>
            </a:r>
            <a:r>
              <a:rPr lang="de-DE" b="1" dirty="0" err="1"/>
              <a:t>customized</a:t>
            </a:r>
            <a:r>
              <a:rPr lang="de-DE" b="1" dirty="0"/>
              <a:t> </a:t>
            </a:r>
            <a:r>
              <a:rPr lang="de-DE" b="1" dirty="0" err="1"/>
              <a:t>electronics</a:t>
            </a:r>
            <a:r>
              <a:rPr lang="de-DE" b="1" dirty="0"/>
              <a:t> </a:t>
            </a:r>
            <a:r>
              <a:rPr lang="de-DE" b="1" dirty="0" err="1"/>
              <a:t>components</a:t>
            </a:r>
            <a:r>
              <a:rPr lang="de-DE" b="1" dirty="0"/>
              <a:t> </a:t>
            </a:r>
            <a:r>
              <a:rPr lang="de-DE" b="1" dirty="0" err="1"/>
              <a:t>provided</a:t>
            </a:r>
            <a:r>
              <a:rPr lang="de-DE" b="1" dirty="0"/>
              <a:t> </a:t>
            </a:r>
            <a:r>
              <a:rPr lang="de-DE" b="1" dirty="0" err="1"/>
              <a:t>by</a:t>
            </a:r>
            <a:r>
              <a:rPr lang="de-DE" b="1" dirty="0"/>
              <a:t> </a:t>
            </a:r>
            <a:r>
              <a:rPr lang="de-DE" b="1" dirty="0" err="1"/>
              <a:t>the</a:t>
            </a:r>
            <a:r>
              <a:rPr lang="de-DE" b="1" dirty="0"/>
              <a:t> GSI and </a:t>
            </a:r>
            <a:r>
              <a:rPr lang="de-DE" b="1" dirty="0" err="1"/>
              <a:t>Giessen</a:t>
            </a:r>
            <a:r>
              <a:rPr lang="de-DE" b="1" dirty="0"/>
              <a:t> </a:t>
            </a:r>
            <a:r>
              <a:rPr lang="de-DE" b="1" dirty="0" err="1"/>
              <a:t>team</a:t>
            </a:r>
            <a:r>
              <a:rPr lang="de-DE" b="1" dirty="0"/>
              <a:t> </a:t>
            </a:r>
            <a:r>
              <a:rPr lang="de-DE" b="1" dirty="0" err="1"/>
              <a:t>around</a:t>
            </a:r>
            <a:r>
              <a:rPr lang="de-DE" b="1" dirty="0"/>
              <a:t> Timo Dickel</a:t>
            </a:r>
            <a:r>
              <a:rPr lang="de-DE" dirty="0"/>
              <a:t>.</a:t>
            </a:r>
          </a:p>
          <a:p>
            <a:r>
              <a:rPr lang="de-DE" dirty="0" err="1"/>
              <a:t>Mass</a:t>
            </a:r>
            <a:r>
              <a:rPr lang="de-DE" dirty="0"/>
              <a:t> </a:t>
            </a:r>
            <a:r>
              <a:rPr lang="de-DE" dirty="0" err="1"/>
              <a:t>filter</a:t>
            </a:r>
            <a:r>
              <a:rPr lang="de-DE" dirty="0"/>
              <a:t> design, RF </a:t>
            </a:r>
            <a:r>
              <a:rPr lang="de-DE" dirty="0" err="1"/>
              <a:t>electronics</a:t>
            </a:r>
            <a:r>
              <a:rPr lang="de-DE" dirty="0"/>
              <a:t> </a:t>
            </a:r>
            <a:r>
              <a:rPr lang="de-DE" dirty="0" err="1"/>
              <a:t>components</a:t>
            </a:r>
            <a:endParaRPr lang="de-DE" dirty="0"/>
          </a:p>
          <a:p>
            <a:endParaRPr lang="de-DE" dirty="0"/>
          </a:p>
          <a:p>
            <a:r>
              <a:rPr lang="de-DE" dirty="0" err="1"/>
              <a:t>With</a:t>
            </a:r>
            <a:r>
              <a:rPr lang="de-DE" dirty="0"/>
              <a:t> </a:t>
            </a:r>
            <a:r>
              <a:rPr lang="de-DE" dirty="0" err="1"/>
              <a:t>the</a:t>
            </a:r>
            <a:r>
              <a:rPr lang="de-DE" dirty="0"/>
              <a:t> same </a:t>
            </a:r>
            <a:r>
              <a:rPr lang="de-DE" dirty="0" err="1"/>
              <a:t>technique</a:t>
            </a:r>
            <a:r>
              <a:rPr lang="de-DE" dirty="0"/>
              <a:t> </a:t>
            </a:r>
            <a:r>
              <a:rPr lang="de-DE" dirty="0" err="1"/>
              <a:t>as</a:t>
            </a:r>
            <a:r>
              <a:rPr lang="de-DE" dirty="0"/>
              <a:t> in </a:t>
            </a:r>
            <a:r>
              <a:rPr lang="de-DE" dirty="0" err="1"/>
              <a:t>this</a:t>
            </a:r>
            <a:r>
              <a:rPr lang="de-DE" dirty="0"/>
              <a:t> </a:t>
            </a:r>
            <a:r>
              <a:rPr lang="de-DE" dirty="0" err="1"/>
              <a:t>breakthrough</a:t>
            </a:r>
            <a:r>
              <a:rPr lang="de-DE" dirty="0"/>
              <a:t> </a:t>
            </a:r>
            <a:r>
              <a:rPr lang="de-DE" dirty="0" err="1"/>
              <a:t>experiment</a:t>
            </a:r>
            <a:r>
              <a:rPr lang="de-DE" dirty="0"/>
              <a:t> </a:t>
            </a:r>
            <a:r>
              <a:rPr lang="de-DE" dirty="0" err="1"/>
              <a:t>we</a:t>
            </a:r>
            <a:r>
              <a:rPr lang="de-DE" dirty="0"/>
              <a:t> </a:t>
            </a:r>
            <a:r>
              <a:rPr lang="de-DE" dirty="0" err="1"/>
              <a:t>could</a:t>
            </a:r>
            <a:r>
              <a:rPr lang="de-DE" dirty="0"/>
              <a:t> </a:t>
            </a:r>
            <a:r>
              <a:rPr lang="de-DE" dirty="0" err="1"/>
              <a:t>determine</a:t>
            </a:r>
            <a:r>
              <a:rPr lang="de-DE" dirty="0"/>
              <a:t> </a:t>
            </a:r>
            <a:r>
              <a:rPr lang="de-DE" dirty="0" err="1"/>
              <a:t>the</a:t>
            </a:r>
            <a:r>
              <a:rPr lang="de-DE" dirty="0"/>
              <a:t> </a:t>
            </a:r>
            <a:r>
              <a:rPr lang="de-DE" i="1" dirty="0"/>
              <a:t>half-</a:t>
            </a:r>
            <a:r>
              <a:rPr lang="de-DE" i="1" dirty="0" err="1"/>
              <a:t>life</a:t>
            </a:r>
            <a:r>
              <a:rPr lang="de-DE" i="1" dirty="0"/>
              <a:t> </a:t>
            </a:r>
            <a:r>
              <a:rPr lang="de-DE" i="1" dirty="0" err="1"/>
              <a:t>of</a:t>
            </a:r>
            <a:r>
              <a:rPr lang="de-DE" i="1" dirty="0"/>
              <a:t> </a:t>
            </a:r>
            <a:r>
              <a:rPr lang="de-DE" i="1" dirty="0" err="1"/>
              <a:t>the</a:t>
            </a:r>
            <a:r>
              <a:rPr lang="de-DE" i="1" dirty="0"/>
              <a:t> neutral isomer</a:t>
            </a:r>
            <a:r>
              <a:rPr lang="de-DE" dirty="0"/>
              <a:t>, </a:t>
            </a:r>
            <a:r>
              <a:rPr lang="de-DE" dirty="0" err="1"/>
              <a:t>confirming</a:t>
            </a:r>
            <a:r>
              <a:rPr lang="de-DE" dirty="0"/>
              <a:t> </a:t>
            </a:r>
            <a:r>
              <a:rPr lang="de-DE" dirty="0" err="1"/>
              <a:t>that</a:t>
            </a:r>
            <a:r>
              <a:rPr lang="de-DE" dirty="0"/>
              <a:t> internal </a:t>
            </a:r>
            <a:r>
              <a:rPr lang="de-DE" dirty="0" err="1"/>
              <a:t>conversion</a:t>
            </a:r>
            <a:r>
              <a:rPr lang="de-DE" dirty="0"/>
              <a:t> </a:t>
            </a:r>
            <a:r>
              <a:rPr lang="de-DE" dirty="0" err="1"/>
              <a:t>would</a:t>
            </a:r>
            <a:r>
              <a:rPr lang="de-DE" dirty="0"/>
              <a:t> </a:t>
            </a:r>
            <a:r>
              <a:rPr lang="de-DE" dirty="0" err="1"/>
              <a:t>dominate</a:t>
            </a:r>
            <a:r>
              <a:rPr lang="de-DE" dirty="0"/>
              <a:t> </a:t>
            </a:r>
            <a:r>
              <a:rPr lang="de-DE" dirty="0" err="1"/>
              <a:t>the</a:t>
            </a:r>
            <a:r>
              <a:rPr lang="de-DE" dirty="0"/>
              <a:t> </a:t>
            </a:r>
            <a:r>
              <a:rPr lang="de-DE" dirty="0" err="1"/>
              <a:t>radiative</a:t>
            </a:r>
            <a:r>
              <a:rPr lang="de-DE" dirty="0"/>
              <a:t> </a:t>
            </a:r>
            <a:r>
              <a:rPr lang="de-DE" dirty="0" err="1"/>
              <a:t>decay</a:t>
            </a:r>
            <a:r>
              <a:rPr lang="de-DE" dirty="0"/>
              <a:t> </a:t>
            </a:r>
            <a:r>
              <a:rPr lang="de-DE" b="1" dirty="0" err="1"/>
              <a:t>by</a:t>
            </a:r>
            <a:r>
              <a:rPr lang="de-DE" b="1" dirty="0"/>
              <a:t> 9 </a:t>
            </a:r>
            <a:r>
              <a:rPr lang="de-DE" b="1" dirty="0" err="1"/>
              <a:t>orders</a:t>
            </a:r>
            <a:r>
              <a:rPr lang="de-DE" b="1" dirty="0"/>
              <a:t> </a:t>
            </a:r>
            <a:r>
              <a:rPr lang="de-DE" b="1" dirty="0" err="1"/>
              <a:t>of</a:t>
            </a:r>
            <a:r>
              <a:rPr lang="de-DE" b="1" dirty="0"/>
              <a:t> </a:t>
            </a:r>
            <a:r>
              <a:rPr lang="de-DE" b="1" dirty="0" err="1"/>
              <a:t>magnitude</a:t>
            </a:r>
            <a:r>
              <a:rPr lang="de-DE" b="1" dirty="0"/>
              <a:t> </a:t>
            </a:r>
            <a:r>
              <a:rPr lang="de-DE" dirty="0" err="1"/>
              <a:t>once</a:t>
            </a:r>
            <a:r>
              <a:rPr lang="de-DE" dirty="0"/>
              <a:t> </a:t>
            </a:r>
            <a:r>
              <a:rPr lang="de-DE" dirty="0" err="1"/>
              <a:t>it</a:t>
            </a:r>
            <a:r>
              <a:rPr lang="de-DE" dirty="0"/>
              <a:t> </a:t>
            </a:r>
            <a:r>
              <a:rPr lang="de-DE" dirty="0" err="1"/>
              <a:t>is</a:t>
            </a:r>
            <a:r>
              <a:rPr lang="de-DE" dirty="0"/>
              <a:t> </a:t>
            </a:r>
            <a:r>
              <a:rPr lang="de-DE" dirty="0" err="1"/>
              <a:t>energetically</a:t>
            </a:r>
            <a:r>
              <a:rPr lang="de-DE" dirty="0"/>
              <a:t> </a:t>
            </a:r>
            <a:r>
              <a:rPr lang="de-DE" dirty="0" err="1"/>
              <a:t>allowed</a:t>
            </a:r>
            <a:r>
              <a:rPr lang="de-DE" dirty="0"/>
              <a:t>. </a:t>
            </a:r>
            <a:r>
              <a:rPr lang="de-DE" dirty="0" err="1"/>
              <a:t>What</a:t>
            </a:r>
            <a:r>
              <a:rPr lang="de-DE" dirty="0"/>
              <a:t> </a:t>
            </a:r>
            <a:r>
              <a:rPr lang="de-DE" dirty="0" err="1"/>
              <a:t>followed</a:t>
            </a:r>
            <a:r>
              <a:rPr lang="de-DE" dirty="0"/>
              <a:t> </a:t>
            </a:r>
            <a:r>
              <a:rPr lang="de-DE" dirty="0" err="1"/>
              <a:t>were</a:t>
            </a:r>
            <a:r>
              <a:rPr lang="de-DE" dirty="0"/>
              <a:t> </a:t>
            </a:r>
            <a:r>
              <a:rPr lang="de-DE" b="1" dirty="0" err="1"/>
              <a:t>collinear</a:t>
            </a:r>
            <a:r>
              <a:rPr lang="de-DE" b="1" dirty="0"/>
              <a:t> </a:t>
            </a:r>
            <a:r>
              <a:rPr lang="de-DE" b="1" dirty="0" err="1"/>
              <a:t>laser</a:t>
            </a:r>
            <a:r>
              <a:rPr lang="de-DE" b="1" dirty="0"/>
              <a:t> </a:t>
            </a:r>
            <a:r>
              <a:rPr lang="de-DE" b="1" dirty="0" err="1"/>
              <a:t>spectroscopy</a:t>
            </a:r>
            <a:r>
              <a:rPr lang="de-DE" b="1" dirty="0"/>
              <a:t> </a:t>
            </a:r>
            <a:r>
              <a:rPr lang="de-DE" b="1" dirty="0" err="1"/>
              <a:t>experiments</a:t>
            </a:r>
            <a:r>
              <a:rPr lang="de-DE" b="1" dirty="0"/>
              <a:t> </a:t>
            </a:r>
            <a:r>
              <a:rPr lang="de-DE" b="1" dirty="0" err="1"/>
              <a:t>to</a:t>
            </a:r>
            <a:r>
              <a:rPr lang="de-DE" b="1" dirty="0"/>
              <a:t> </a:t>
            </a:r>
            <a:r>
              <a:rPr lang="de-DE" b="1" dirty="0" err="1"/>
              <a:t>unveil</a:t>
            </a:r>
            <a:r>
              <a:rPr lang="de-DE" b="1" dirty="0"/>
              <a:t> </a:t>
            </a:r>
            <a:r>
              <a:rPr lang="de-DE" b="1" dirty="0" err="1"/>
              <a:t>the</a:t>
            </a:r>
            <a:r>
              <a:rPr lang="de-DE" b="1" dirty="0"/>
              <a:t> </a:t>
            </a:r>
            <a:r>
              <a:rPr lang="de-DE" b="1" dirty="0" err="1"/>
              <a:t>hyperfine</a:t>
            </a:r>
            <a:r>
              <a:rPr lang="de-DE" b="1" dirty="0"/>
              <a:t> </a:t>
            </a:r>
            <a:r>
              <a:rPr lang="de-DE" b="1" dirty="0" err="1"/>
              <a:t>structure</a:t>
            </a:r>
            <a:r>
              <a:rPr lang="de-DE" b="1" dirty="0"/>
              <a:t> </a:t>
            </a:r>
            <a:r>
              <a:rPr lang="de-DE" b="1" dirty="0" err="1"/>
              <a:t>of</a:t>
            </a:r>
            <a:r>
              <a:rPr lang="de-DE" b="1" dirty="0"/>
              <a:t> </a:t>
            </a:r>
            <a:r>
              <a:rPr lang="de-DE" b="1" dirty="0" err="1"/>
              <a:t>the</a:t>
            </a:r>
            <a:r>
              <a:rPr lang="de-DE" b="1" dirty="0"/>
              <a:t> isomer</a:t>
            </a:r>
            <a:r>
              <a:rPr lang="de-DE" dirty="0"/>
              <a:t>, </a:t>
            </a:r>
            <a:r>
              <a:rPr lang="de-DE" dirty="0" err="1"/>
              <a:t>this</a:t>
            </a:r>
            <a:r>
              <a:rPr lang="de-DE" dirty="0"/>
              <a:t> </a:t>
            </a:r>
            <a:r>
              <a:rPr lang="de-DE" dirty="0" err="1"/>
              <a:t>gave</a:t>
            </a:r>
            <a:r>
              <a:rPr lang="de-DE" dirty="0"/>
              <a:t> </a:t>
            </a:r>
            <a:r>
              <a:rPr lang="de-DE" dirty="0" err="1"/>
              <a:t>us</a:t>
            </a:r>
            <a:r>
              <a:rPr lang="de-DE" dirty="0"/>
              <a:t> </a:t>
            </a:r>
            <a:r>
              <a:rPr lang="de-DE" dirty="0" err="1"/>
              <a:t>the</a:t>
            </a:r>
            <a:r>
              <a:rPr lang="de-DE" dirty="0"/>
              <a:t> </a:t>
            </a:r>
            <a:r>
              <a:rPr lang="de-DE" b="1" dirty="0" err="1"/>
              <a:t>nuclear</a:t>
            </a:r>
            <a:r>
              <a:rPr lang="de-DE" b="1" dirty="0"/>
              <a:t> </a:t>
            </a:r>
            <a:r>
              <a:rPr lang="de-DE" b="1" dirty="0" err="1"/>
              <a:t>moments</a:t>
            </a:r>
            <a:r>
              <a:rPr lang="de-DE" b="1" dirty="0"/>
              <a:t> </a:t>
            </a:r>
            <a:r>
              <a:rPr lang="de-DE" dirty="0"/>
              <a:t>and </a:t>
            </a:r>
            <a:r>
              <a:rPr lang="de-DE" b="1" dirty="0" err="1"/>
              <a:t>charge</a:t>
            </a:r>
            <a:r>
              <a:rPr lang="de-DE" b="1" dirty="0"/>
              <a:t> radii. </a:t>
            </a:r>
            <a:r>
              <a:rPr lang="de-DE" dirty="0" err="1"/>
              <a:t>Recently</a:t>
            </a:r>
            <a:r>
              <a:rPr lang="de-DE" dirty="0"/>
              <a:t> </a:t>
            </a:r>
            <a:r>
              <a:rPr lang="de-DE" dirty="0" err="1"/>
              <a:t>this</a:t>
            </a:r>
            <a:r>
              <a:rPr lang="de-DE" dirty="0"/>
              <a:t> </a:t>
            </a:r>
            <a:r>
              <a:rPr lang="de-DE" dirty="0" err="1"/>
              <a:t>experiments</a:t>
            </a:r>
            <a:r>
              <a:rPr lang="de-DE" dirty="0"/>
              <a:t> </a:t>
            </a:r>
            <a:r>
              <a:rPr lang="de-DE" dirty="0" err="1"/>
              <a:t>which</a:t>
            </a:r>
            <a:r>
              <a:rPr lang="de-DE" dirty="0"/>
              <a:t> </a:t>
            </a:r>
            <a:r>
              <a:rPr lang="de-DE" dirty="0" err="1"/>
              <a:t>we</a:t>
            </a:r>
            <a:r>
              <a:rPr lang="de-DE" dirty="0"/>
              <a:t> </a:t>
            </a:r>
            <a:r>
              <a:rPr lang="de-DE" dirty="0" err="1"/>
              <a:t>did</a:t>
            </a:r>
            <a:r>
              <a:rPr lang="de-DE" dirty="0"/>
              <a:t> in </a:t>
            </a:r>
            <a:r>
              <a:rPr lang="de-DE" b="1" dirty="0" err="1"/>
              <a:t>the</a:t>
            </a:r>
            <a:r>
              <a:rPr lang="de-DE" b="1" dirty="0"/>
              <a:t> 2+ </a:t>
            </a:r>
            <a:r>
              <a:rPr lang="de-DE" b="1" dirty="0" err="1"/>
              <a:t>ionic</a:t>
            </a:r>
            <a:r>
              <a:rPr lang="de-DE" b="1" dirty="0"/>
              <a:t> </a:t>
            </a:r>
            <a:r>
              <a:rPr lang="de-DE" b="1" dirty="0" err="1"/>
              <a:t>charge</a:t>
            </a:r>
            <a:r>
              <a:rPr lang="de-DE" b="1" dirty="0"/>
              <a:t> </a:t>
            </a:r>
            <a:r>
              <a:rPr lang="de-DE" b="1" dirty="0" err="1"/>
              <a:t>state</a:t>
            </a:r>
            <a:r>
              <a:rPr lang="de-DE" b="1" dirty="0"/>
              <a:t> </a:t>
            </a:r>
            <a:r>
              <a:rPr lang="de-DE" dirty="0"/>
              <a:t>was </a:t>
            </a:r>
            <a:r>
              <a:rPr lang="de-DE" dirty="0" err="1"/>
              <a:t>repeated</a:t>
            </a:r>
            <a:r>
              <a:rPr lang="de-DE" dirty="0"/>
              <a:t> </a:t>
            </a:r>
            <a:r>
              <a:rPr lang="de-DE" dirty="0" err="1"/>
              <a:t>by</a:t>
            </a:r>
            <a:r>
              <a:rPr lang="de-DE" dirty="0"/>
              <a:t> </a:t>
            </a:r>
            <a:r>
              <a:rPr lang="de-DE" dirty="0" err="1"/>
              <a:t>our</a:t>
            </a:r>
            <a:r>
              <a:rPr lang="de-DE" dirty="0"/>
              <a:t> </a:t>
            </a:r>
            <a:r>
              <a:rPr lang="de-DE" b="1" dirty="0" err="1"/>
              <a:t>Japanese</a:t>
            </a:r>
            <a:r>
              <a:rPr lang="de-DE" b="1" dirty="0"/>
              <a:t> </a:t>
            </a:r>
            <a:r>
              <a:rPr lang="de-DE" b="1" dirty="0" err="1"/>
              <a:t>colleagues</a:t>
            </a:r>
            <a:r>
              <a:rPr lang="de-DE" dirty="0"/>
              <a:t>, </a:t>
            </a:r>
            <a:r>
              <a:rPr lang="de-DE" dirty="0" err="1"/>
              <a:t>using</a:t>
            </a:r>
            <a:r>
              <a:rPr lang="de-DE" dirty="0"/>
              <a:t> </a:t>
            </a:r>
            <a:r>
              <a:rPr lang="de-DE" b="1" dirty="0"/>
              <a:t>3+</a:t>
            </a:r>
            <a:r>
              <a:rPr lang="de-DE" dirty="0"/>
              <a:t> </a:t>
            </a:r>
            <a:r>
              <a:rPr lang="de-DE" dirty="0" err="1"/>
              <a:t>ions</a:t>
            </a:r>
            <a:r>
              <a:rPr lang="de-DE" dirty="0"/>
              <a:t>.</a:t>
            </a:r>
          </a:p>
          <a:p>
            <a:r>
              <a:rPr lang="de-DE" dirty="0" err="1"/>
              <a:t>We</a:t>
            </a:r>
            <a:r>
              <a:rPr lang="de-DE" dirty="0"/>
              <a:t> also </a:t>
            </a:r>
            <a:r>
              <a:rPr lang="de-DE" dirty="0" err="1"/>
              <a:t>performed</a:t>
            </a:r>
            <a:r>
              <a:rPr lang="de-DE" dirty="0"/>
              <a:t> a </a:t>
            </a:r>
            <a:r>
              <a:rPr lang="de-DE" b="1" dirty="0" err="1"/>
              <a:t>first</a:t>
            </a:r>
            <a:r>
              <a:rPr lang="de-DE" b="1" dirty="0"/>
              <a:t> </a:t>
            </a:r>
            <a:r>
              <a:rPr lang="de-DE" b="1" dirty="0" err="1"/>
              <a:t>direct</a:t>
            </a:r>
            <a:r>
              <a:rPr lang="de-DE" b="1" dirty="0"/>
              <a:t> </a:t>
            </a:r>
            <a:r>
              <a:rPr lang="de-DE" b="1" dirty="0" err="1"/>
              <a:t>measurement</a:t>
            </a:r>
            <a:r>
              <a:rPr lang="de-DE" b="1" dirty="0"/>
              <a:t> </a:t>
            </a:r>
            <a:r>
              <a:rPr lang="de-DE" b="1" dirty="0" err="1"/>
              <a:t>of</a:t>
            </a:r>
            <a:r>
              <a:rPr lang="de-DE" b="1" dirty="0"/>
              <a:t> </a:t>
            </a:r>
            <a:r>
              <a:rPr lang="de-DE" b="1" dirty="0" err="1"/>
              <a:t>the</a:t>
            </a:r>
            <a:r>
              <a:rPr lang="de-DE" b="1" dirty="0"/>
              <a:t> </a:t>
            </a:r>
            <a:r>
              <a:rPr lang="de-DE" b="1" dirty="0" err="1"/>
              <a:t>excitation</a:t>
            </a:r>
            <a:r>
              <a:rPr lang="de-DE" b="1" dirty="0"/>
              <a:t> </a:t>
            </a:r>
            <a:r>
              <a:rPr lang="de-DE" b="1" dirty="0" err="1"/>
              <a:t>energy</a:t>
            </a:r>
            <a:r>
              <a:rPr lang="de-DE" b="1" dirty="0"/>
              <a:t>, </a:t>
            </a:r>
            <a:r>
              <a:rPr lang="de-DE" dirty="0" err="1"/>
              <a:t>which</a:t>
            </a:r>
            <a:r>
              <a:rPr lang="de-DE" dirty="0"/>
              <a:t> </a:t>
            </a:r>
            <a:r>
              <a:rPr lang="de-DE" dirty="0" err="1"/>
              <a:t>shifted</a:t>
            </a:r>
            <a:r>
              <a:rPr lang="de-DE" dirty="0"/>
              <a:t> </a:t>
            </a:r>
            <a:r>
              <a:rPr lang="de-DE" dirty="0" err="1"/>
              <a:t>the</a:t>
            </a:r>
            <a:r>
              <a:rPr lang="de-DE" dirty="0"/>
              <a:t> </a:t>
            </a:r>
            <a:r>
              <a:rPr lang="de-DE" dirty="0" err="1"/>
              <a:t>energy</a:t>
            </a:r>
            <a:r>
              <a:rPr lang="de-DE" dirty="0"/>
              <a:t> </a:t>
            </a:r>
            <a:r>
              <a:rPr lang="de-DE" dirty="0" err="1"/>
              <a:t>beyond</a:t>
            </a:r>
            <a:r>
              <a:rPr lang="de-DE" dirty="0"/>
              <a:t> 8 eV and </a:t>
            </a:r>
            <a:r>
              <a:rPr lang="de-DE" dirty="0" err="1"/>
              <a:t>thus</a:t>
            </a:r>
            <a:r>
              <a:rPr lang="de-DE" dirty="0"/>
              <a:t> </a:t>
            </a:r>
            <a:r>
              <a:rPr lang="de-DE" dirty="0" err="1"/>
              <a:t>confirmed</a:t>
            </a:r>
            <a:r>
              <a:rPr lang="de-DE" dirty="0"/>
              <a:t> </a:t>
            </a:r>
            <a:r>
              <a:rPr lang="de-DE" dirty="0" err="1"/>
              <a:t>that</a:t>
            </a:r>
            <a:r>
              <a:rPr lang="de-DE" dirty="0"/>
              <a:t> a </a:t>
            </a:r>
            <a:r>
              <a:rPr lang="de-DE" b="1" dirty="0" err="1"/>
              <a:t>laser</a:t>
            </a:r>
            <a:r>
              <a:rPr lang="de-DE" b="1" dirty="0"/>
              <a:t> </a:t>
            </a:r>
            <a:r>
              <a:rPr lang="de-DE" b="1" dirty="0" err="1"/>
              <a:t>with</a:t>
            </a:r>
            <a:r>
              <a:rPr lang="de-DE" b="1" dirty="0"/>
              <a:t> a </a:t>
            </a:r>
            <a:r>
              <a:rPr lang="de-DE" b="1" dirty="0" err="1"/>
              <a:t>wavelength</a:t>
            </a:r>
            <a:r>
              <a:rPr lang="de-DE" b="1" dirty="0"/>
              <a:t> </a:t>
            </a:r>
            <a:r>
              <a:rPr lang="de-DE" b="1" dirty="0" err="1"/>
              <a:t>of</a:t>
            </a:r>
            <a:r>
              <a:rPr lang="de-DE" b="1" dirty="0"/>
              <a:t> </a:t>
            </a:r>
            <a:r>
              <a:rPr lang="de-DE" b="1" dirty="0" err="1"/>
              <a:t>less</a:t>
            </a:r>
            <a:r>
              <a:rPr lang="de-DE" b="1" dirty="0"/>
              <a:t> </a:t>
            </a:r>
            <a:r>
              <a:rPr lang="de-DE" b="1" dirty="0" err="1"/>
              <a:t>than</a:t>
            </a:r>
            <a:r>
              <a:rPr lang="de-DE" b="1" dirty="0"/>
              <a:t> 150 </a:t>
            </a:r>
            <a:r>
              <a:rPr lang="de-DE" b="1" dirty="0" err="1"/>
              <a:t>nm</a:t>
            </a:r>
            <a:r>
              <a:rPr lang="de-DE" b="1" dirty="0"/>
              <a:t> </a:t>
            </a:r>
            <a:r>
              <a:rPr lang="de-DE" b="1" dirty="0" err="1"/>
              <a:t>would</a:t>
            </a:r>
            <a:r>
              <a:rPr lang="de-DE" b="1" dirty="0"/>
              <a:t> </a:t>
            </a:r>
            <a:r>
              <a:rPr lang="de-DE" b="1" dirty="0" err="1"/>
              <a:t>be</a:t>
            </a:r>
            <a:r>
              <a:rPr lang="de-DE" b="1" dirty="0"/>
              <a:t> </a:t>
            </a:r>
            <a:r>
              <a:rPr lang="de-DE" b="1" dirty="0" err="1"/>
              <a:t>needed</a:t>
            </a:r>
            <a:r>
              <a:rPr lang="de-DE" dirty="0"/>
              <a:t>, </a:t>
            </a:r>
            <a:r>
              <a:rPr lang="de-DE" dirty="0" err="1"/>
              <a:t>which</a:t>
            </a:r>
            <a:r>
              <a:rPr lang="de-DE" dirty="0"/>
              <a:t> </a:t>
            </a:r>
            <a:r>
              <a:rPr lang="de-DE" dirty="0" err="1"/>
              <a:t>indicated</a:t>
            </a:r>
            <a:r>
              <a:rPr lang="de-DE" dirty="0"/>
              <a:t> </a:t>
            </a:r>
            <a:r>
              <a:rPr lang="de-DE" dirty="0" err="1"/>
              <a:t>the</a:t>
            </a:r>
            <a:r>
              <a:rPr lang="de-DE" dirty="0"/>
              <a:t> type </a:t>
            </a:r>
            <a:r>
              <a:rPr lang="de-DE" dirty="0" err="1"/>
              <a:t>of</a:t>
            </a:r>
            <a:r>
              <a:rPr lang="de-DE" dirty="0"/>
              <a:t> </a:t>
            </a:r>
            <a:r>
              <a:rPr lang="de-DE" dirty="0" err="1"/>
              <a:t>laser</a:t>
            </a:r>
            <a:r>
              <a:rPr lang="de-DE" dirty="0"/>
              <a:t> </a:t>
            </a:r>
            <a:r>
              <a:rPr lang="de-DE" dirty="0" err="1"/>
              <a:t>that</a:t>
            </a:r>
            <a:r>
              <a:rPr lang="de-DE" dirty="0"/>
              <a:t> </a:t>
            </a:r>
            <a:r>
              <a:rPr lang="de-DE" dirty="0" err="1"/>
              <a:t>would</a:t>
            </a:r>
            <a:r>
              <a:rPr lang="de-DE" dirty="0"/>
              <a:t> </a:t>
            </a:r>
            <a:r>
              <a:rPr lang="de-DE" dirty="0" err="1"/>
              <a:t>be</a:t>
            </a:r>
            <a:r>
              <a:rPr lang="de-DE" dirty="0"/>
              <a:t> </a:t>
            </a:r>
            <a:r>
              <a:rPr lang="de-DE" dirty="0" err="1"/>
              <a:t>needed</a:t>
            </a:r>
            <a:r>
              <a:rPr lang="de-DE" dirty="0"/>
              <a:t> </a:t>
            </a:r>
            <a:r>
              <a:rPr lang="de-DE" dirty="0" err="1"/>
              <a:t>for</a:t>
            </a:r>
            <a:r>
              <a:rPr lang="de-DE" dirty="0"/>
              <a:t> an </a:t>
            </a:r>
            <a:r>
              <a:rPr lang="de-DE" dirty="0" err="1"/>
              <a:t>optical</a:t>
            </a:r>
            <a:r>
              <a:rPr lang="de-DE" dirty="0"/>
              <a:t> </a:t>
            </a:r>
            <a:r>
              <a:rPr lang="de-DE" dirty="0" err="1"/>
              <a:t>control</a:t>
            </a:r>
            <a:r>
              <a:rPr lang="de-DE" dirty="0"/>
              <a:t> </a:t>
            </a:r>
            <a:r>
              <a:rPr lang="de-DE" dirty="0" err="1"/>
              <a:t>of</a:t>
            </a:r>
            <a:r>
              <a:rPr lang="de-DE" dirty="0"/>
              <a:t> </a:t>
            </a:r>
            <a:r>
              <a:rPr lang="de-DE" dirty="0" err="1"/>
              <a:t>the</a:t>
            </a:r>
            <a:r>
              <a:rPr lang="de-DE" dirty="0"/>
              <a:t> </a:t>
            </a:r>
            <a:r>
              <a:rPr lang="de-DE" dirty="0" err="1"/>
              <a:t>nuclear</a:t>
            </a:r>
            <a:r>
              <a:rPr lang="de-DE" dirty="0"/>
              <a:t> </a:t>
            </a:r>
            <a:r>
              <a:rPr lang="de-DE" dirty="0" err="1"/>
              <a:t>excitation</a:t>
            </a:r>
            <a:r>
              <a:rPr lang="de-DE" dirty="0"/>
              <a:t>.</a:t>
            </a:r>
          </a:p>
          <a:p>
            <a:endParaRPr lang="de-DE" dirty="0"/>
          </a:p>
          <a:p>
            <a:r>
              <a:rPr lang="de-DE" dirty="0"/>
              <a:t>Note strong </a:t>
            </a:r>
            <a:r>
              <a:rPr lang="de-DE" dirty="0" err="1"/>
              <a:t>theory</a:t>
            </a:r>
            <a:r>
              <a:rPr lang="de-DE" dirty="0"/>
              <a:t> support (</a:t>
            </a:r>
            <a:r>
              <a:rPr lang="de-DE" dirty="0" err="1"/>
              <a:t>atomic</a:t>
            </a:r>
            <a:r>
              <a:rPr lang="de-DE" dirty="0"/>
              <a:t> </a:t>
            </a:r>
            <a:r>
              <a:rPr lang="de-DE" dirty="0" err="1"/>
              <a:t>theory</a:t>
            </a:r>
            <a:r>
              <a:rPr lang="de-DE" dirty="0"/>
              <a:t>) </a:t>
            </a:r>
            <a:r>
              <a:rPr lang="de-DE" dirty="0" err="1"/>
              <a:t>for</a:t>
            </a:r>
            <a:r>
              <a:rPr lang="de-DE" dirty="0"/>
              <a:t> </a:t>
            </a:r>
            <a:r>
              <a:rPr lang="de-DE" dirty="0" err="1"/>
              <a:t>energy</a:t>
            </a:r>
            <a:r>
              <a:rPr lang="de-DE" dirty="0"/>
              <a:t> </a:t>
            </a:r>
            <a:r>
              <a:rPr lang="de-DE" dirty="0" err="1"/>
              <a:t>determination</a:t>
            </a:r>
            <a:endParaRPr lang="de-DE" dirty="0"/>
          </a:p>
        </p:txBody>
      </p:sp>
      <p:sp>
        <p:nvSpPr>
          <p:cNvPr id="4" name="Slide Number Placeholder 3"/>
          <p:cNvSpPr>
            <a:spLocks noGrp="1"/>
          </p:cNvSpPr>
          <p:nvPr>
            <p:ph type="sldNum" sz="quarter" idx="10"/>
          </p:nvPr>
        </p:nvSpPr>
        <p:spPr/>
        <p:txBody>
          <a:bodyPr/>
          <a:lstStyle/>
          <a:p>
            <a:fld id="{5E1F55AD-5E4C-4BCD-BC35-18CB13F29CD9}" type="slidenum">
              <a:rPr lang="de-DE" altLang="de-DE" smtClean="0"/>
              <a:pPr/>
              <a:t>10</a:t>
            </a:fld>
            <a:endParaRPr lang="de-DE" altLang="de-DE"/>
          </a:p>
        </p:txBody>
      </p:sp>
    </p:spTree>
    <p:extLst>
      <p:ext uri="{BB962C8B-B14F-4D97-AF65-F5344CB8AC3E}">
        <p14:creationId xmlns:p14="http://schemas.microsoft.com/office/powerpoint/2010/main" val="33628316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r>
              <a:rPr lang="en-US" dirty="0"/>
              <a:t>However, </a:t>
            </a:r>
            <a:r>
              <a:rPr lang="en-US" b="1" dirty="0"/>
              <a:t>for decades the radiative decay of the thorium isomer could not be observed</a:t>
            </a:r>
            <a:r>
              <a:rPr lang="en-US" dirty="0"/>
              <a:t>, which would be a prerequisite for a solid-state based nuclear clock.</a:t>
            </a:r>
          </a:p>
          <a:p>
            <a:r>
              <a:rPr lang="en-US" dirty="0"/>
              <a:t>As long as no suitable VUV laser is available, the only chance to populate the isomer is </a:t>
            </a:r>
            <a:r>
              <a:rPr lang="en-US" b="1" dirty="0"/>
              <a:t>via radioactive decays</a:t>
            </a:r>
            <a:r>
              <a:rPr lang="en-US" dirty="0"/>
              <a:t>. In a solid state approach the mother isotope would be implanted into a </a:t>
            </a:r>
            <a:r>
              <a:rPr lang="en-US" b="1" dirty="0"/>
              <a:t>large-bandgap, VUV transparent crystal </a:t>
            </a:r>
            <a:r>
              <a:rPr lang="en-US" dirty="0"/>
              <a:t>(like CaF2 or MgF2) and then one would search for the emission of VUV photons at around 150 nm.</a:t>
            </a:r>
          </a:p>
          <a:p>
            <a:r>
              <a:rPr lang="en-US" dirty="0"/>
              <a:t>So far this was exclusively done by using the </a:t>
            </a:r>
            <a:r>
              <a:rPr lang="en-US" b="1" dirty="0"/>
              <a:t>alpha decay </a:t>
            </a:r>
            <a:r>
              <a:rPr lang="en-US" dirty="0"/>
              <a:t>of 233U, that decays into 229</a:t>
            </a:r>
            <a:r>
              <a:rPr lang="en-US" baseline="0" dirty="0"/>
              <a:t>Th</a:t>
            </a:r>
            <a:r>
              <a:rPr lang="en-US" dirty="0"/>
              <a:t> and here with a </a:t>
            </a:r>
            <a:r>
              <a:rPr lang="en-US" b="1" dirty="0"/>
              <a:t>2% decay branch </a:t>
            </a:r>
            <a:r>
              <a:rPr lang="en-US" dirty="0"/>
              <a:t>into the isomer. </a:t>
            </a:r>
          </a:p>
          <a:p>
            <a:r>
              <a:rPr lang="en-US" dirty="0"/>
              <a:t>And </a:t>
            </a:r>
            <a:r>
              <a:rPr lang="en-US" b="1" dirty="0"/>
              <a:t>for decades this search was unsuccessful</a:t>
            </a:r>
            <a:r>
              <a:rPr lang="en-US" dirty="0"/>
              <a:t>, most likely because one </a:t>
            </a:r>
            <a:r>
              <a:rPr lang="en-US" b="1" dirty="0"/>
              <a:t>did not succeed to efficiently suppress the by far dominant internal conversion decay</a:t>
            </a:r>
            <a:r>
              <a:rPr lang="en-US" dirty="0"/>
              <a:t>. Only </a:t>
            </a:r>
            <a:r>
              <a:rPr lang="en-US" b="1" dirty="0"/>
              <a:t>recently a new approach </a:t>
            </a:r>
            <a:r>
              <a:rPr lang="en-US" dirty="0"/>
              <a:t>was applied, where not alpha but </a:t>
            </a:r>
            <a:r>
              <a:rPr lang="en-US" b="1" dirty="0"/>
              <a:t>beta decay </a:t>
            </a:r>
            <a:r>
              <a:rPr lang="en-US" dirty="0"/>
              <a:t>was used to populate the thorium isomer. This approach uses short-lived (</a:t>
            </a:r>
            <a:r>
              <a:rPr lang="en-US" dirty="0" err="1"/>
              <a:t>halflife</a:t>
            </a:r>
            <a:r>
              <a:rPr lang="en-US" dirty="0"/>
              <a:t> 1 hour) </a:t>
            </a:r>
            <a:r>
              <a:rPr lang="en-US" b="1" dirty="0"/>
              <a:t>229Ac</a:t>
            </a:r>
            <a:r>
              <a:rPr lang="en-US" dirty="0"/>
              <a:t> that </a:t>
            </a:r>
            <a:r>
              <a:rPr lang="en-US" b="1" dirty="0"/>
              <a:t>needs to be produced online </a:t>
            </a:r>
            <a:r>
              <a:rPr lang="en-US" dirty="0"/>
              <a:t>using the isotope production on-line technique, ISOL. For practical reasons short-lived precursors of 229Ac, namely </a:t>
            </a:r>
            <a:r>
              <a:rPr lang="en-US" b="1" dirty="0"/>
              <a:t>Francium</a:t>
            </a:r>
            <a:r>
              <a:rPr lang="en-US" dirty="0"/>
              <a:t>, was implanted into a CaF2 crystal, then 2 successive decays populate 229Ac which then beta-decays in 229mTh. And from here one is searching now for the emission of the VUV decay photons.</a:t>
            </a:r>
          </a:p>
        </p:txBody>
      </p:sp>
      <p:sp>
        <p:nvSpPr>
          <p:cNvPr id="4" name="Slide Number Placeholder 3"/>
          <p:cNvSpPr>
            <a:spLocks noGrp="1"/>
          </p:cNvSpPr>
          <p:nvPr>
            <p:ph type="sldNum" sz="quarter" idx="5"/>
          </p:nvPr>
        </p:nvSpPr>
        <p:spPr/>
        <p:txBody>
          <a:bodyPr/>
          <a:lstStyle/>
          <a:p>
            <a:fld id="{5E1F55AD-5E4C-4BCD-BC35-18CB13F29CD9}" type="slidenum">
              <a:rPr lang="de-DE" altLang="de-DE" smtClean="0"/>
              <a:pPr/>
              <a:t>11</a:t>
            </a:fld>
            <a:endParaRPr lang="de-DE" altLang="de-DE"/>
          </a:p>
        </p:txBody>
      </p:sp>
    </p:spTree>
    <p:extLst>
      <p:ext uri="{BB962C8B-B14F-4D97-AF65-F5344CB8AC3E}">
        <p14:creationId xmlns:p14="http://schemas.microsoft.com/office/powerpoint/2010/main" val="32130399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r>
              <a:rPr lang="en-US" dirty="0"/>
              <a:t>And here you see the </a:t>
            </a:r>
            <a:r>
              <a:rPr lang="en-US" b="1" dirty="0"/>
              <a:t>results of this experiment, </a:t>
            </a:r>
            <a:r>
              <a:rPr lang="en-US" dirty="0"/>
              <a:t>which worked amazingly well. Here wavelength scans are shown for </a:t>
            </a:r>
            <a:r>
              <a:rPr lang="en-US" b="1" dirty="0"/>
              <a:t>3 different crystals</a:t>
            </a:r>
            <a:r>
              <a:rPr lang="en-US" dirty="0"/>
              <a:t>, two 5mm thick CaF2 and MgF2 and one quite special CaF2 crystal with a thickness of only 50 nm. In all of them a peak was observed at around 148 nm, which was the expected wavelength of the isomer transition. In addition in the CaF2 crystal a peak showed up from a crystal defect acting as color </a:t>
            </a:r>
            <a:r>
              <a:rPr lang="en-US" dirty="0" err="1"/>
              <a:t>centre</a:t>
            </a:r>
            <a:r>
              <a:rPr lang="en-US" dirty="0"/>
              <a:t>. A </a:t>
            </a:r>
            <a:r>
              <a:rPr lang="en-US" b="1" dirty="0"/>
              <a:t>control measurement </a:t>
            </a:r>
            <a:r>
              <a:rPr lang="en-US" dirty="0"/>
              <a:t>was done by implanting </a:t>
            </a:r>
            <a:r>
              <a:rPr lang="en-US" b="1" dirty="0"/>
              <a:t>230</a:t>
            </a:r>
            <a:r>
              <a:rPr lang="en-US" b="1" baseline="0" dirty="0"/>
              <a:t>Th</a:t>
            </a:r>
            <a:r>
              <a:rPr lang="en-US" dirty="0"/>
              <a:t>, were no isomer exists. The dashed lines indicate an </a:t>
            </a:r>
            <a:r>
              <a:rPr lang="en-US" b="1" dirty="0"/>
              <a:t>expectation</a:t>
            </a:r>
            <a:r>
              <a:rPr lang="en-US" dirty="0"/>
              <a:t> of how large a signal one would have expected under identical conditions as for mass 229 if a signal</a:t>
            </a:r>
          </a:p>
          <a:p>
            <a:r>
              <a:rPr lang="en-US" dirty="0"/>
              <a:t>would also appear at mass 230. </a:t>
            </a:r>
            <a:r>
              <a:rPr lang="en-US" b="1" dirty="0"/>
              <a:t>No peak </a:t>
            </a:r>
            <a:r>
              <a:rPr lang="en-US" dirty="0"/>
              <a:t>was seen in this run, so the peak on the left side could unambiguously be attributed to the </a:t>
            </a:r>
            <a:r>
              <a:rPr lang="en-US" b="1" dirty="0"/>
              <a:t>radiative decay of the thorium isomer, which was now for the first time observed</a:t>
            </a:r>
            <a:r>
              <a:rPr lang="en-US" dirty="0"/>
              <a:t>. The transition energy could be improved by about a factor of 7 and also a value for the half-life in the MgF2 crystal was determined, which can be scaled to vacuum conditions with a </a:t>
            </a:r>
            <a:r>
              <a:rPr lang="en-US" b="1" dirty="0" err="1"/>
              <a:t>halflife</a:t>
            </a:r>
            <a:r>
              <a:rPr lang="en-US" b="1" dirty="0"/>
              <a:t> of about 2500 seconds</a:t>
            </a:r>
            <a:r>
              <a:rPr lang="en-US" dirty="0"/>
              <a:t>, which is within the range that was theoretically expected.</a:t>
            </a:r>
          </a:p>
          <a:p>
            <a:endParaRPr lang="en-US" dirty="0"/>
          </a:p>
          <a:p>
            <a:r>
              <a:rPr lang="en-US" dirty="0"/>
              <a:t>Left/middle: Spectra recorded with a 3 mm entrance slit after implantation of A = 229 (left panel) and A = 230 (right panel) beams in a MgF2 – 5 mm (red), a CaF2 – 5 mm (blue) and a CaF2 - 50nm (green) crystal. Wavelength data points were </a:t>
            </a:r>
            <a:r>
              <a:rPr lang="en-US" b="1" dirty="0"/>
              <a:t>recorded for 11s per grating setting for the 5mm thick crystals while for the 50nm crystal 23s and 35s per grating setting were used for the A = 229 and A = 230 data</a:t>
            </a:r>
            <a:r>
              <a:rPr lang="en-US" dirty="0"/>
              <a:t>, respectively. The drop in intensity in the A = 229 spectrum with the CaF2 - 5mm at 172nm coincides with an outage of the grating control causing a delay in the scanning procedure and resulting in a change of background activity. The solid red, blue and green lines show a fit to the data for the A = 229 data (see Method section). Based on the implanted activity and assuming the observed line at </a:t>
            </a:r>
            <a:r>
              <a:rPr lang="en-US" b="1" dirty="0"/>
              <a:t>183nm in the A = 229 spectra are due to crystal defects</a:t>
            </a:r>
            <a:r>
              <a:rPr lang="en-US" dirty="0"/>
              <a:t>, the black solid line represents the expected signal in the A = 230 spectra. The grey uncertainty band includes the uncertainty on the radioactive ion beam production rates </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Right: </a:t>
            </a: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VUV spectrum taken with the CaF2 5mm crystal and recorded with an entrance slit width of 0.5mm, along with a ﬁt (solid line) of the data. Details on the ﬁtting procedure are given in the Methods section. The dashed line shows the peak signal whereas the dotted line includes the constant dark count rate (0.3 s−1) and the Cherenkov background contributions. A </a:t>
            </a:r>
            <a:r>
              <a:rPr kumimoji="1" lang="en-US" sz="1200" b="1" i="0" u="none" strike="noStrike" kern="1200" cap="none" spc="0" normalizeH="0" baseline="0" noProof="0" dirty="0">
                <a:ln>
                  <a:noFill/>
                </a:ln>
                <a:solidFill>
                  <a:srgbClr val="000000"/>
                </a:solidFill>
                <a:effectLst/>
                <a:uLnTx/>
                <a:uFillTx/>
                <a:latin typeface="Times New Roman" pitchFamily="18" charset="0"/>
                <a:ea typeface="+mn-ea"/>
                <a:cs typeface="+mn-cs"/>
              </a:rPr>
              <a:t>resolution of 2.25(21)nm FWHM </a:t>
            </a: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was obtained. The resulting wavelength value corresponds to the 11th data value in Fig. 4.</a:t>
            </a:r>
          </a:p>
          <a:p>
            <a:endParaRPr lang="en-US" dirty="0"/>
          </a:p>
          <a:p>
            <a:r>
              <a:rPr lang="en-US" dirty="0"/>
              <a:t>The </a:t>
            </a:r>
            <a:r>
              <a:rPr lang="en-US" b="1" dirty="0"/>
              <a:t>continuous background </a:t>
            </a:r>
            <a:r>
              <a:rPr lang="en-US" dirty="0"/>
              <a:t>stems from </a:t>
            </a:r>
            <a:r>
              <a:rPr lang="en-US" b="1" dirty="0"/>
              <a:t>Cherenkov photon emission induced by the β-decay chain </a:t>
            </a:r>
            <a:r>
              <a:rPr lang="en-US" dirty="0"/>
              <a:t>of the implanted radioactive isotopes [22, 23] and the constant </a:t>
            </a:r>
            <a:r>
              <a:rPr lang="en-US" b="1" dirty="0"/>
              <a:t>detector dark count rate of typically less than 1Hz</a:t>
            </a:r>
            <a:r>
              <a:rPr lang="en-US" dirty="0"/>
              <a:t>. The VUV photon peak can be caused by the radiation-induced excitation of electronic modes associated with crystal defects [31]. The latter should be observed for both A = 229 and A = 230 spectra. Assuming that the two VUV photon peaks in the A = 229 spectra stem from crystal defects, the expected signal for the A = 230 case can be calculated considering the peak intensities in the A = 229 spectra and the </a:t>
            </a:r>
            <a:r>
              <a:rPr lang="en-US" b="1" dirty="0"/>
              <a:t>diﬀerent instantaneous radiation from the radioactive decays</a:t>
            </a:r>
            <a:r>
              <a:rPr lang="en-US" dirty="0"/>
              <a:t> (see black lines in Fig. 1). The agreement of the observed intensity for the 183 nm peak in the A = 229 and A = 230 spectra associates this structure with a CaF2 crystal defect. The observation of the 148.7nm peak in the A = 229 spectra and its absence in A = 230 spectra suggests that these photons are due to the radiative decay of 229mTh. </a:t>
            </a:r>
          </a:p>
        </p:txBody>
      </p:sp>
      <p:sp>
        <p:nvSpPr>
          <p:cNvPr id="4" name="Slide Number Placeholder 3"/>
          <p:cNvSpPr>
            <a:spLocks noGrp="1"/>
          </p:cNvSpPr>
          <p:nvPr>
            <p:ph type="sldNum" sz="quarter" idx="5"/>
          </p:nvPr>
        </p:nvSpPr>
        <p:spPr/>
        <p:txBody>
          <a:bodyPr/>
          <a:lstStyle/>
          <a:p>
            <a:fld id="{5E1F55AD-5E4C-4BCD-BC35-18CB13F29CD9}" type="slidenum">
              <a:rPr lang="de-DE" altLang="de-DE" smtClean="0"/>
              <a:pPr/>
              <a:t>12</a:t>
            </a:fld>
            <a:endParaRPr lang="de-DE" altLang="de-DE"/>
          </a:p>
        </p:txBody>
      </p:sp>
    </p:spTree>
    <p:extLst>
      <p:ext uri="{BB962C8B-B14F-4D97-AF65-F5344CB8AC3E}">
        <p14:creationId xmlns:p14="http://schemas.microsoft.com/office/powerpoint/2010/main" val="630926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r>
              <a:rPr lang="en-US" dirty="0"/>
              <a:t>Aiming for </a:t>
            </a:r>
            <a:r>
              <a:rPr lang="en-US" b="1" dirty="0"/>
              <a:t>direct laser spectroscopy </a:t>
            </a:r>
            <a:r>
              <a:rPr lang="en-US" dirty="0"/>
              <a:t>of the thorium isomer, as needed in the operation of a nuclear clock, different concepts are pursued:</a:t>
            </a:r>
          </a:p>
          <a:p>
            <a:r>
              <a:rPr lang="en-US" dirty="0"/>
              <a:t>In the </a:t>
            </a:r>
            <a:r>
              <a:rPr lang="en-US" b="1" dirty="0"/>
              <a:t>crystal lattice approach </a:t>
            </a:r>
            <a:r>
              <a:rPr lang="en-US" dirty="0"/>
              <a:t>229</a:t>
            </a:r>
            <a:r>
              <a:rPr lang="en-US" baseline="0" dirty="0"/>
              <a:t>Th</a:t>
            </a:r>
            <a:r>
              <a:rPr lang="en-US" dirty="0"/>
              <a:t> is embedded into a crystal matrix with a </a:t>
            </a:r>
            <a:r>
              <a:rPr lang="en-US" b="1" dirty="0"/>
              <a:t>large bandgap</a:t>
            </a:r>
            <a:r>
              <a:rPr lang="en-US" dirty="0"/>
              <a:t>, which is larger than the isomeric excitation energy. In this case internal conversion is energetically forbidden and the isomer will be excited with a </a:t>
            </a:r>
            <a:r>
              <a:rPr lang="en-US" b="1" dirty="0"/>
              <a:t>suitable VUV laser </a:t>
            </a:r>
            <a:r>
              <a:rPr lang="en-US" dirty="0"/>
              <a:t>and </a:t>
            </a:r>
            <a:r>
              <a:rPr lang="en-US" b="1" dirty="0"/>
              <a:t>photons from the isomeric decay </a:t>
            </a:r>
            <a:r>
              <a:rPr lang="en-US" dirty="0"/>
              <a:t>are observed. This approach is followed by the groups of PTB, in Vienna and Los Angeles. </a:t>
            </a:r>
          </a:p>
          <a:p>
            <a:r>
              <a:rPr lang="en-US" dirty="0"/>
              <a:t>A combination of solid-state and internal conversion approach is achieved when </a:t>
            </a:r>
            <a:r>
              <a:rPr lang="en-US" b="1" dirty="0"/>
              <a:t>one deposits a layer of 229</a:t>
            </a:r>
            <a:r>
              <a:rPr lang="en-US" b="1" baseline="0" dirty="0"/>
              <a:t>Th</a:t>
            </a:r>
            <a:r>
              <a:rPr lang="en-US" b="1" dirty="0"/>
              <a:t> onto a metal substrate</a:t>
            </a:r>
            <a:r>
              <a:rPr lang="en-US" dirty="0"/>
              <a:t>. Then </a:t>
            </a:r>
            <a:r>
              <a:rPr lang="en-US" b="1" dirty="0"/>
              <a:t>internal conversion </a:t>
            </a:r>
            <a:r>
              <a:rPr lang="en-US" dirty="0"/>
              <a:t>decay is allowed, and when the VUV laser light excites the isomer, </a:t>
            </a:r>
            <a:r>
              <a:rPr lang="en-US" b="1" dirty="0"/>
              <a:t>conversion electrons </a:t>
            </a:r>
            <a:r>
              <a:rPr lang="en-US" dirty="0"/>
              <a:t>are detected. In the US this approach </a:t>
            </a:r>
            <a:r>
              <a:rPr lang="en-US" b="1" dirty="0"/>
              <a:t>has been followed for some time</a:t>
            </a:r>
            <a:r>
              <a:rPr lang="en-US" dirty="0"/>
              <a:t>. The second main approach is to </a:t>
            </a:r>
            <a:r>
              <a:rPr lang="en-US" b="1" dirty="0"/>
              <a:t>store a few ions in a Paul trap</a:t>
            </a:r>
            <a:r>
              <a:rPr lang="en-US" dirty="0"/>
              <a:t>, such that internal conversion is forbidden and again the excitation is performed by VUV laser light. Then </a:t>
            </a:r>
            <a:r>
              <a:rPr lang="en-US" b="1" dirty="0"/>
              <a:t>photons are observed from the hyperfine components of the electron shell </a:t>
            </a:r>
            <a:r>
              <a:rPr lang="en-US" dirty="0"/>
              <a:t>induced by the </a:t>
            </a:r>
            <a:r>
              <a:rPr lang="en-US" b="1" dirty="0"/>
              <a:t>nuclear spin change </a:t>
            </a:r>
            <a:r>
              <a:rPr lang="en-US" dirty="0"/>
              <a:t>during the excitation. This concept is followed by PTB, in our group in Munich and also in Mainz.</a:t>
            </a:r>
          </a:p>
        </p:txBody>
      </p:sp>
      <p:sp>
        <p:nvSpPr>
          <p:cNvPr id="4" name="Slide Number Placeholder 3"/>
          <p:cNvSpPr>
            <a:spLocks noGrp="1"/>
          </p:cNvSpPr>
          <p:nvPr>
            <p:ph type="sldNum" sz="quarter" idx="5"/>
          </p:nvPr>
        </p:nvSpPr>
        <p:spPr/>
        <p:txBody>
          <a:bodyPr/>
          <a:lstStyle/>
          <a:p>
            <a:fld id="{5E1F55AD-5E4C-4BCD-BC35-18CB13F29CD9}" type="slidenum">
              <a:rPr lang="de-DE" altLang="de-DE" smtClean="0"/>
              <a:pPr/>
              <a:t>13</a:t>
            </a:fld>
            <a:endParaRPr lang="de-DE" altLang="de-DE"/>
          </a:p>
        </p:txBody>
      </p:sp>
    </p:spTree>
    <p:extLst>
      <p:ext uri="{BB962C8B-B14F-4D97-AF65-F5344CB8AC3E}">
        <p14:creationId xmlns:p14="http://schemas.microsoft.com/office/powerpoint/2010/main" val="27938797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r>
              <a:rPr lang="en-US" dirty="0"/>
              <a:t>Now that the radiative decay has been observed, the </a:t>
            </a:r>
            <a:r>
              <a:rPr lang="en-US" b="1" dirty="0"/>
              <a:t>door is open for exciting the thorium isomer with a suitable laser </a:t>
            </a:r>
            <a:r>
              <a:rPr lang="en-US" dirty="0"/>
              <a:t>and detect its fluorescence deexcitation. The first thing to do is to </a:t>
            </a:r>
            <a:r>
              <a:rPr lang="en-US" b="1" dirty="0"/>
              <a:t>search for the nuclear resonance with a VUV laser</a:t>
            </a:r>
            <a:r>
              <a:rPr lang="en-US" dirty="0"/>
              <a:t>. There are </a:t>
            </a:r>
            <a:r>
              <a:rPr lang="en-US" b="1" dirty="0"/>
              <a:t>2 basic options </a:t>
            </a:r>
            <a:r>
              <a:rPr lang="en-US" dirty="0"/>
              <a:t>on how such a laser scan can be done. In the first approach a </a:t>
            </a:r>
            <a:r>
              <a:rPr lang="en-US" b="1" dirty="0"/>
              <a:t>high-power and broad bandwidth laser of a few GHz linewidth </a:t>
            </a:r>
            <a:r>
              <a:rPr lang="en-US" dirty="0"/>
              <a:t>would be scanned across the search range and at some position hit the nuclear resonance. This mode is ideally suited for an initial search with manageable scan times, however with a compromise on the frequency resolution. This approach is followed in the groups at PTB in Braunschweig and Los Angeles in the US. The </a:t>
            </a:r>
            <a:r>
              <a:rPr lang="en-US" b="1" dirty="0"/>
              <a:t>alternative uses a narrow-bandwidth VUV frequency comb laser with a mode bandwidth of around kHz</a:t>
            </a:r>
            <a:r>
              <a:rPr lang="en-US" dirty="0"/>
              <a:t>. Searching with all about 100000 modes of the frequency comb will enable a </a:t>
            </a:r>
            <a:r>
              <a:rPr lang="en-US" b="1" dirty="0"/>
              <a:t>precision frequency determination</a:t>
            </a:r>
            <a:r>
              <a:rPr lang="en-US" dirty="0"/>
              <a:t>, however at the </a:t>
            </a:r>
            <a:r>
              <a:rPr lang="en-US" b="1" dirty="0"/>
              <a:t>expense of longer scan times</a:t>
            </a:r>
            <a:r>
              <a:rPr lang="en-US" dirty="0"/>
              <a:t>. This approach is followed by groups in Boulder, in Vienna and in Munich.</a:t>
            </a:r>
          </a:p>
          <a:p>
            <a:r>
              <a:rPr lang="en-US" b="1" dirty="0"/>
              <a:t>Now, how do these 2 approaches fit into the overall picture of our most recent knowledge of the nuclear clock transition in 229</a:t>
            </a:r>
            <a:r>
              <a:rPr lang="en-US" b="1" baseline="0" dirty="0"/>
              <a:t>Th</a:t>
            </a:r>
            <a:r>
              <a:rPr lang="en-US" b="1" dirty="0"/>
              <a:t>?</a:t>
            </a:r>
          </a:p>
        </p:txBody>
      </p:sp>
      <p:sp>
        <p:nvSpPr>
          <p:cNvPr id="4" name="Slide Number Placeholder 3"/>
          <p:cNvSpPr>
            <a:spLocks noGrp="1"/>
          </p:cNvSpPr>
          <p:nvPr>
            <p:ph type="sldNum" sz="quarter" idx="5"/>
          </p:nvPr>
        </p:nvSpPr>
        <p:spPr/>
        <p:txBody>
          <a:bodyPr/>
          <a:lstStyle/>
          <a:p>
            <a:fld id="{5E1F55AD-5E4C-4BCD-BC35-18CB13F29CD9}" type="slidenum">
              <a:rPr lang="de-DE" altLang="de-DE" smtClean="0"/>
              <a:pPr/>
              <a:t>14</a:t>
            </a:fld>
            <a:endParaRPr lang="de-DE" altLang="de-DE"/>
          </a:p>
        </p:txBody>
      </p:sp>
    </p:spTree>
    <p:extLst>
      <p:ext uri="{BB962C8B-B14F-4D97-AF65-F5344CB8AC3E}">
        <p14:creationId xmlns:p14="http://schemas.microsoft.com/office/powerpoint/2010/main" val="41440086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r>
              <a:rPr lang="en-US" b="1" dirty="0"/>
              <a:t>Only a few weeks ago indeed this major breakthrough of the first laser excitation of the thorium isomer was achieved </a:t>
            </a:r>
            <a:r>
              <a:rPr lang="en-US" dirty="0"/>
              <a:t>by the teams of </a:t>
            </a:r>
            <a:r>
              <a:rPr lang="en-US" b="1" dirty="0"/>
              <a:t>PTB and TU Vienna</a:t>
            </a:r>
            <a:r>
              <a:rPr lang="en-US" dirty="0"/>
              <a:t>, using the </a:t>
            </a:r>
            <a:r>
              <a:rPr lang="en-US" b="1" dirty="0"/>
              <a:t>PTB 4-wave-mixing laser with a linewidth of about 10 GHz </a:t>
            </a:r>
            <a:r>
              <a:rPr lang="en-US" dirty="0"/>
              <a:t>that irradiated highly thorium </a:t>
            </a:r>
            <a:r>
              <a:rPr lang="en-US" b="1" dirty="0"/>
              <a:t>doped CaF2 crystals </a:t>
            </a:r>
            <a:r>
              <a:rPr lang="en-US" dirty="0"/>
              <a:t>provided by the team from Vienna.</a:t>
            </a:r>
          </a:p>
          <a:p>
            <a:r>
              <a:rPr lang="en-US" dirty="0"/>
              <a:t>This sketch from their publication shows the full setup, where </a:t>
            </a:r>
            <a:r>
              <a:rPr lang="en-US" dirty="0" err="1"/>
              <a:t>cw</a:t>
            </a:r>
            <a:r>
              <a:rPr lang="en-US" dirty="0"/>
              <a:t> </a:t>
            </a:r>
            <a:r>
              <a:rPr lang="en-US" dirty="0" err="1"/>
              <a:t>Ti</a:t>
            </a:r>
            <a:r>
              <a:rPr lang="en-US" dirty="0"/>
              <a:t>-Sapphire lasers were used to generate VUV laser light around 148 nm by the </a:t>
            </a:r>
            <a:r>
              <a:rPr lang="en-US" b="1" dirty="0"/>
              <a:t>nonlinear 4-wave mixing effect in a </a:t>
            </a:r>
            <a:r>
              <a:rPr lang="en-US" b="1" dirty="0" err="1"/>
              <a:t>Xe</a:t>
            </a:r>
            <a:r>
              <a:rPr lang="en-US" b="1" dirty="0"/>
              <a:t> cell, irradiate the CaF2 crystal and detect the resulting fluorescence on a PMT</a:t>
            </a:r>
            <a:r>
              <a:rPr lang="en-US" dirty="0"/>
              <a:t>. To the right  you see here this </a:t>
            </a:r>
            <a:r>
              <a:rPr lang="en-US" b="1" dirty="0"/>
              <a:t>fluorescence</a:t>
            </a:r>
            <a:r>
              <a:rPr lang="en-US" dirty="0"/>
              <a:t> as it was seen on the CCD camera</a:t>
            </a:r>
          </a:p>
          <a:p>
            <a:r>
              <a:rPr lang="en-US" dirty="0"/>
              <a:t>.</a:t>
            </a:r>
          </a:p>
          <a:p>
            <a:endParaRPr lang="en-US" dirty="0"/>
          </a:p>
          <a:p>
            <a:r>
              <a:rPr lang="en-US" dirty="0" err="1"/>
              <a:t>Omega_VUV</a:t>
            </a:r>
            <a:r>
              <a:rPr lang="en-US" dirty="0"/>
              <a:t> = 2x Omega_1 – Omega_2</a:t>
            </a:r>
          </a:p>
        </p:txBody>
      </p:sp>
      <p:sp>
        <p:nvSpPr>
          <p:cNvPr id="4" name="Slide Number Placeholder 3"/>
          <p:cNvSpPr>
            <a:spLocks noGrp="1"/>
          </p:cNvSpPr>
          <p:nvPr>
            <p:ph type="sldNum" sz="quarter" idx="5"/>
          </p:nvPr>
        </p:nvSpPr>
        <p:spPr/>
        <p:txBody>
          <a:bodyPr/>
          <a:lstStyle/>
          <a:p>
            <a:fld id="{5E1F55AD-5E4C-4BCD-BC35-18CB13F29CD9}" type="slidenum">
              <a:rPr lang="de-DE" altLang="de-DE" smtClean="0"/>
              <a:pPr/>
              <a:t>15</a:t>
            </a:fld>
            <a:endParaRPr lang="de-DE" altLang="de-DE"/>
          </a:p>
        </p:txBody>
      </p:sp>
    </p:spTree>
    <p:extLst>
      <p:ext uri="{BB962C8B-B14F-4D97-AF65-F5344CB8AC3E}">
        <p14:creationId xmlns:p14="http://schemas.microsoft.com/office/powerpoint/2010/main" val="35275910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r>
              <a:rPr lang="en-US" b="1" dirty="0"/>
              <a:t>The nuclear resonance was clearly seen in a series of laser scans</a:t>
            </a:r>
          </a:p>
          <a:p>
            <a:r>
              <a:rPr lang="en-US" dirty="0"/>
              <a:t> and the </a:t>
            </a:r>
            <a:r>
              <a:rPr lang="en-US" b="1" dirty="0"/>
              <a:t>isomeric </a:t>
            </a:r>
            <a:r>
              <a:rPr lang="en-US" b="1" dirty="0" err="1"/>
              <a:t>halflife</a:t>
            </a:r>
            <a:r>
              <a:rPr lang="en-US" b="1" dirty="0"/>
              <a:t> could as well be determined</a:t>
            </a:r>
            <a:r>
              <a:rPr lang="en-US" dirty="0"/>
              <a:t>. The box here shows the </a:t>
            </a:r>
            <a:r>
              <a:rPr lang="en-US" b="1" dirty="0"/>
              <a:t>most recent values for excitation energy</a:t>
            </a:r>
          </a:p>
          <a:p>
            <a:r>
              <a:rPr lang="en-US" b="1" dirty="0"/>
              <a:t>, corresponding laser wavelength and frequency and also the </a:t>
            </a:r>
            <a:r>
              <a:rPr lang="en-US" b="1" dirty="0" err="1"/>
              <a:t>halflife</a:t>
            </a:r>
            <a:r>
              <a:rPr lang="en-US" b="1" dirty="0"/>
              <a:t> scaled for vacuum</a:t>
            </a:r>
            <a:r>
              <a:rPr lang="en-US" dirty="0"/>
              <a:t>. The box shows not only results for the CaF2 crystal used by the PTB team, but also </a:t>
            </a:r>
            <a:r>
              <a:rPr lang="en-US" b="1" dirty="0"/>
              <a:t>very similar values for a different type of crystal, </a:t>
            </a:r>
            <a:r>
              <a:rPr lang="en-US" b="1" dirty="0" err="1"/>
              <a:t>LiSAF</a:t>
            </a:r>
            <a:r>
              <a:rPr lang="en-US" b="1" dirty="0"/>
              <a:t>, since shortly after the PTB team also the laser </a:t>
            </a:r>
            <a:r>
              <a:rPr lang="en-US" b="1" dirty="0" err="1"/>
              <a:t>ecitation</a:t>
            </a:r>
            <a:r>
              <a:rPr lang="en-US" b="1" dirty="0"/>
              <a:t> with a similar laser system was achieved by the team of Eric Hudson at UCLA in Los Angeles</a:t>
            </a:r>
            <a:r>
              <a:rPr lang="en-US" dirty="0"/>
              <a:t>. In these experiments the precision of the isomer excitation energy was further </a:t>
            </a:r>
            <a:r>
              <a:rPr lang="en-US" b="1" dirty="0"/>
              <a:t>improved by a factor of 800</a:t>
            </a:r>
            <a:r>
              <a:rPr lang="en-US" dirty="0"/>
              <a:t>, so in the last 5 years the precision of the </a:t>
            </a:r>
            <a:r>
              <a:rPr lang="en-US" b="1" dirty="0"/>
              <a:t>nuclear clock transition was improved by overall a factor of almost 17000</a:t>
            </a:r>
            <a:r>
              <a:rPr lang="en-US" dirty="0"/>
              <a:t>!</a:t>
            </a:r>
          </a:p>
          <a:p>
            <a:endParaRPr lang="en-US" dirty="0"/>
          </a:p>
          <a:p>
            <a:r>
              <a:rPr lang="en-US" dirty="0"/>
              <a:t> The measurement time between frequency steps is shorter than the isomer decay time (see Fig. 3), which leads to an asymmetry in the resonance curves. </a:t>
            </a:r>
          </a:p>
          <a:p>
            <a:r>
              <a:rPr lang="en-US" dirty="0" err="1"/>
              <a:t>Omega_VUV</a:t>
            </a:r>
            <a:r>
              <a:rPr lang="en-US" dirty="0"/>
              <a:t> = 2x Omega_1 – Omega_2</a:t>
            </a:r>
          </a:p>
        </p:txBody>
      </p:sp>
      <p:sp>
        <p:nvSpPr>
          <p:cNvPr id="4" name="Slide Number Placeholder 3"/>
          <p:cNvSpPr>
            <a:spLocks noGrp="1"/>
          </p:cNvSpPr>
          <p:nvPr>
            <p:ph type="sldNum" sz="quarter" idx="5"/>
          </p:nvPr>
        </p:nvSpPr>
        <p:spPr/>
        <p:txBody>
          <a:bodyPr/>
          <a:lstStyle/>
          <a:p>
            <a:fld id="{5E1F55AD-5E4C-4BCD-BC35-18CB13F29CD9}" type="slidenum">
              <a:rPr lang="de-DE" altLang="de-DE" smtClean="0"/>
              <a:pPr/>
              <a:t>16</a:t>
            </a:fld>
            <a:endParaRPr lang="de-DE" altLang="de-DE"/>
          </a:p>
        </p:txBody>
      </p:sp>
    </p:spTree>
    <p:extLst>
      <p:ext uri="{BB962C8B-B14F-4D97-AF65-F5344CB8AC3E}">
        <p14:creationId xmlns:p14="http://schemas.microsoft.com/office/powerpoint/2010/main" val="1694657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r>
              <a:rPr lang="en-US" dirty="0"/>
              <a:t>Fig. 1 | VUV comb spectroscopy of the 229Th nuclear clock transition. (a) An infrared frequency comb with a 75 MHz repetition frequency is stabilized by the JILA 87Sr optical lattice clock2. The</a:t>
            </a:r>
          </a:p>
          <a:p>
            <a:r>
              <a:rPr lang="en-US" dirty="0"/>
              <a:t>infrared frequency comb is upconverted to VUV through a coherent, high-order harmonic generation (HHG) process inside a femtosecond enhancement cavity (not shown). A single VUV</a:t>
            </a:r>
          </a:p>
          <a:p>
            <a:r>
              <a:rPr lang="en-US" dirty="0"/>
              <a:t>comb line in the 7th harmonic comb (~148.3 nm center wavelength) directly excites the 229</a:t>
            </a:r>
            <a:r>
              <a:rPr lang="en-US" baseline="30000" dirty="0"/>
              <a:t>Th</a:t>
            </a:r>
            <a:r>
              <a:rPr lang="en-US" dirty="0"/>
              <a:t> nuclear clock transition, providing a direct frequency connection between the nuclear and atomic</a:t>
            </a:r>
          </a:p>
          <a:p>
            <a:r>
              <a:rPr lang="en-US" dirty="0"/>
              <a:t>clocks. A representative crystal structure53 of 229Th:CaF2 is shown with the doped 229Th colored orange. (b) Illustration of the detection setup. After 400 s illumination, the excitation comb is shut off. Fluorescent photons from the decay of 229mTh embedded in the CaF2 crystal are collected using a VUV-reflective parabolic mirror. A series of dichroic filters (only one shown) steer photons at the nuclear transition wavelength to a detector while suppressing background photons. A photomultiplier tube (PMT) is used to count individual VUV fluorescent photons for 200 s while the comb is off. (c) Photo of the Th:CaF2 crystal under VUV irradiation. The Th:CaF2 crystal scintillates, showing a visible white/blue trace of the laser path. A fluorescent screen (yellow)</a:t>
            </a:r>
          </a:p>
          <a:p>
            <a:r>
              <a:rPr lang="en-US" dirty="0"/>
              <a:t>blocks the VUV comb transmission through the Th:CaF2 crystal to protect the PMT from laser damage. The yellow fluorescence signal is also used for laser alignment and power monitoring</a:t>
            </a:r>
          </a:p>
        </p:txBody>
      </p:sp>
      <p:sp>
        <p:nvSpPr>
          <p:cNvPr id="4" name="Slide Number Placeholder 3"/>
          <p:cNvSpPr>
            <a:spLocks noGrp="1"/>
          </p:cNvSpPr>
          <p:nvPr>
            <p:ph type="sldNum" sz="quarter" idx="5"/>
          </p:nvPr>
        </p:nvSpPr>
        <p:spPr/>
        <p:txBody>
          <a:bodyPr/>
          <a:lstStyle/>
          <a:p>
            <a:fld id="{5E1F55AD-5E4C-4BCD-BC35-18CB13F29CD9}" type="slidenum">
              <a:rPr lang="de-DE" altLang="de-DE" smtClean="0"/>
              <a:pPr/>
              <a:t>17</a:t>
            </a:fld>
            <a:endParaRPr lang="de-DE" altLang="de-DE"/>
          </a:p>
        </p:txBody>
      </p:sp>
    </p:spTree>
    <p:extLst>
      <p:ext uri="{BB962C8B-B14F-4D97-AF65-F5344CB8AC3E}">
        <p14:creationId xmlns:p14="http://schemas.microsoft.com/office/powerpoint/2010/main" val="10718061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r>
              <a:rPr lang="en-US" dirty="0"/>
              <a:t>When we look specifically to the </a:t>
            </a:r>
            <a:r>
              <a:rPr lang="en-US" b="1" dirty="0"/>
              <a:t>development </a:t>
            </a:r>
            <a:r>
              <a:rPr lang="en-US" dirty="0"/>
              <a:t>of our knowledge of the thorium </a:t>
            </a:r>
            <a:r>
              <a:rPr lang="en-US" b="1" dirty="0"/>
              <a:t>isomer’s excitation energy</a:t>
            </a:r>
            <a:r>
              <a:rPr lang="en-US" dirty="0"/>
              <a:t>, then you see here the development over almost </a:t>
            </a:r>
            <a:r>
              <a:rPr lang="en-US" b="1" dirty="0"/>
              <a:t>5 decades</a:t>
            </a:r>
            <a:r>
              <a:rPr lang="en-US" dirty="0"/>
              <a:t>.</a:t>
            </a:r>
          </a:p>
          <a:p>
            <a:r>
              <a:rPr lang="en-US" dirty="0"/>
              <a:t>And I can hardly recall any other physical observable that has improved by </a:t>
            </a:r>
            <a:r>
              <a:rPr lang="en-US" b="1" dirty="0"/>
              <a:t>11 orders </a:t>
            </a:r>
            <a:r>
              <a:rPr lang="en-US" dirty="0"/>
              <a:t>of magnitude within a period of </a:t>
            </a:r>
            <a:r>
              <a:rPr lang="en-US" b="1" dirty="0"/>
              <a:t>5 years</a:t>
            </a:r>
            <a:r>
              <a:rPr lang="en-US" dirty="0"/>
              <a:t>.</a:t>
            </a:r>
          </a:p>
        </p:txBody>
      </p:sp>
      <p:sp>
        <p:nvSpPr>
          <p:cNvPr id="4" name="Slide Number Placeholder 3"/>
          <p:cNvSpPr>
            <a:spLocks noGrp="1"/>
          </p:cNvSpPr>
          <p:nvPr>
            <p:ph type="sldNum" sz="quarter" idx="5"/>
          </p:nvPr>
        </p:nvSpPr>
        <p:spPr/>
        <p:txBody>
          <a:bodyPr/>
          <a:lstStyle/>
          <a:p>
            <a:fld id="{5E1F55AD-5E4C-4BCD-BC35-18CB13F29CD9}" type="slidenum">
              <a:rPr lang="de-DE" altLang="de-DE" smtClean="0"/>
              <a:pPr/>
              <a:t>18</a:t>
            </a:fld>
            <a:endParaRPr lang="de-DE" altLang="de-DE"/>
          </a:p>
        </p:txBody>
      </p:sp>
    </p:spTree>
    <p:extLst>
      <p:ext uri="{BB962C8B-B14F-4D97-AF65-F5344CB8AC3E}">
        <p14:creationId xmlns:p14="http://schemas.microsoft.com/office/powerpoint/2010/main" val="16946578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aseline="0" dirty="0">
                <a:effectLst/>
                <a:latin typeface="Arial" panose="020B0604020202020204" pitchFamily="34" charset="0"/>
                <a:cs typeface="Arial" panose="020B0604020202020204" pitchFamily="34" charset="0"/>
              </a:rPr>
              <a:t>This brings me now to my </a:t>
            </a:r>
            <a:r>
              <a:rPr lang="en-US" sz="1200" b="1" baseline="0" dirty="0">
                <a:effectLst/>
                <a:latin typeface="Arial" panose="020B0604020202020204" pitchFamily="34" charset="0"/>
                <a:cs typeface="Arial" panose="020B0604020202020204" pitchFamily="34" charset="0"/>
              </a:rPr>
              <a:t>summary </a:t>
            </a:r>
            <a:r>
              <a:rPr lang="en-US" sz="1200" baseline="0" dirty="0">
                <a:effectLst/>
                <a:latin typeface="Arial" panose="020B0604020202020204" pitchFamily="34" charset="0"/>
                <a:cs typeface="Arial" panose="020B0604020202020204" pitchFamily="34" charset="0"/>
              </a:rPr>
              <a:t>of </a:t>
            </a:r>
            <a:r>
              <a:rPr lang="en-US" sz="1200" b="1" baseline="0" dirty="0">
                <a:effectLst/>
                <a:latin typeface="Arial" panose="020B0604020202020204" pitchFamily="34" charset="0"/>
                <a:cs typeface="Arial" panose="020B0604020202020204" pitchFamily="34" charset="0"/>
              </a:rPr>
              <a:t>the journey I presented towards the transition from the atomic to the nuclear clock</a:t>
            </a:r>
            <a:r>
              <a:rPr lang="en-US" sz="1200" baseline="0" dirty="0">
                <a:effectLst/>
                <a:latin typeface="Arial" panose="020B0604020202020204" pitchFamily="34" charset="0"/>
                <a:cs typeface="Arial" panose="020B0604020202020204" pitchFamily="34" charset="0"/>
              </a:rPr>
              <a: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aseline="0" dirty="0">
                <a:effectLst/>
                <a:latin typeface="Arial" panose="020B0604020202020204" pitchFamily="34" charset="0"/>
                <a:cs typeface="Arial" panose="020B0604020202020204" pitchFamily="34" charset="0"/>
              </a:rPr>
              <a:t>I showed the </a:t>
            </a:r>
            <a:r>
              <a:rPr lang="en-US" sz="1200" b="1" baseline="0" dirty="0">
                <a:effectLst/>
                <a:latin typeface="Arial" panose="020B0604020202020204" pitchFamily="34" charset="0"/>
                <a:cs typeface="Arial" panose="020B0604020202020204" pitchFamily="34" charset="0"/>
              </a:rPr>
              <a:t>enormous progress </a:t>
            </a:r>
            <a:r>
              <a:rPr lang="en-US" sz="1200" baseline="0" dirty="0">
                <a:effectLst/>
                <a:latin typeface="Arial" panose="020B0604020202020204" pitchFamily="34" charset="0"/>
                <a:cs typeface="Arial" panose="020B0604020202020204" pitchFamily="34" charset="0"/>
              </a:rPr>
              <a:t>that was achieved in recent years on our knowledge about the identification and characterization of the elusive thorium isomer, showing a </a:t>
            </a:r>
            <a:r>
              <a:rPr lang="en-US" sz="1200" b="1" baseline="0" dirty="0">
                <a:effectLst/>
                <a:latin typeface="Arial" panose="020B0604020202020204" pitchFamily="34" charset="0"/>
                <a:cs typeface="Arial" panose="020B0604020202020204" pitchFamily="34" charset="0"/>
              </a:rPr>
              <a:t>recent transition from nuclear spectroscopy to laser spectroscopy</a:t>
            </a:r>
            <a:r>
              <a:rPr lang="en-US" sz="1200" baseline="0" dirty="0">
                <a:effectLst/>
                <a:latin typeface="Arial" panose="020B0604020202020204" pitchFamily="34" charset="0"/>
                <a:cs typeface="Arial" panose="020B0604020202020204" pitchFamily="34" charset="0"/>
              </a:rPr>
              <a:t>. I showed in particular the about </a:t>
            </a:r>
            <a:r>
              <a:rPr lang="en-US" sz="1200" b="1" baseline="0" dirty="0">
                <a:effectLst/>
                <a:latin typeface="Arial" panose="020B0604020202020204" pitchFamily="34" charset="0"/>
                <a:cs typeface="Arial" panose="020B0604020202020204" pitchFamily="34" charset="0"/>
              </a:rPr>
              <a:t>17000 fold improvement of the precision of the isomer excitation energy</a:t>
            </a:r>
            <a:r>
              <a:rPr lang="en-US" sz="1200" baseline="0" dirty="0">
                <a:effectLst/>
                <a:latin typeface="Arial" panose="020B0604020202020204" pitchFamily="34" charset="0"/>
                <a:cs typeface="Arial" panose="020B0604020202020204" pitchFamily="34" charset="0"/>
              </a:rPr>
              <a: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baseline="0" dirty="0">
                <a:effectLst/>
                <a:latin typeface="Arial" panose="020B0604020202020204" pitchFamily="34" charset="0"/>
                <a:cs typeface="Arial" panose="020B0604020202020204" pitchFamily="34" charset="0"/>
              </a:rPr>
              <a:t>The next major milestones will be the identification of the nuclear resonance with narrowband laser precision </a:t>
            </a:r>
            <a:r>
              <a:rPr lang="en-US" sz="1200" baseline="0" dirty="0">
                <a:effectLst/>
                <a:latin typeface="Arial" panose="020B0604020202020204" pitchFamily="34" charset="0"/>
                <a:cs typeface="Arial" panose="020B0604020202020204" pitchFamily="34" charset="0"/>
              </a:rPr>
              <a:t>and for this purpose we have started the development of an </a:t>
            </a:r>
            <a:r>
              <a:rPr lang="en-US" sz="1200" b="1" baseline="0" dirty="0">
                <a:effectLst/>
                <a:latin typeface="Arial" panose="020B0604020202020204" pitchFamily="34" charset="0"/>
                <a:cs typeface="Arial" panose="020B0604020202020204" pitchFamily="34" charset="0"/>
              </a:rPr>
              <a:t>intense VUV frequency comb </a:t>
            </a:r>
            <a:r>
              <a:rPr lang="en-US" sz="1200" baseline="0" dirty="0">
                <a:effectLst/>
                <a:latin typeface="Arial" panose="020B0604020202020204" pitchFamily="34" charset="0"/>
                <a:cs typeface="Arial" panose="020B0604020202020204" pitchFamily="34" charset="0"/>
              </a:rPr>
              <a:t>and other </a:t>
            </a:r>
            <a:r>
              <a:rPr lang="en-US" sz="1200" b="1" baseline="0" dirty="0">
                <a:effectLst/>
                <a:latin typeface="Arial" panose="020B0604020202020204" pitchFamily="34" charset="0"/>
                <a:cs typeface="Arial" panose="020B0604020202020204" pitchFamily="34" charset="0"/>
              </a:rPr>
              <a:t>groups have started to work on a </a:t>
            </a:r>
            <a:r>
              <a:rPr lang="en-US" sz="1200" b="1" baseline="0" dirty="0" err="1">
                <a:effectLst/>
                <a:latin typeface="Arial" panose="020B0604020202020204" pitchFamily="34" charset="0"/>
                <a:cs typeface="Arial" panose="020B0604020202020204" pitchFamily="34" charset="0"/>
              </a:rPr>
              <a:t>cw</a:t>
            </a:r>
            <a:r>
              <a:rPr lang="en-US" sz="1200" b="1" baseline="0" dirty="0">
                <a:effectLst/>
                <a:latin typeface="Arial" panose="020B0604020202020204" pitchFamily="34" charset="0"/>
                <a:cs typeface="Arial" panose="020B0604020202020204" pitchFamily="34" charset="0"/>
              </a:rPr>
              <a:t> VUV laser</a:t>
            </a:r>
            <a:r>
              <a:rPr lang="en-US" sz="1200" baseline="0" dirty="0">
                <a:effectLst/>
                <a:latin typeface="Arial" panose="020B0604020202020204" pitchFamily="34" charset="0"/>
                <a:cs typeface="Arial" panose="020B0604020202020204" pitchFamily="34" charset="0"/>
              </a:rPr>
              <a: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aseline="0" dirty="0">
                <a:effectLst/>
                <a:latin typeface="Arial" panose="020B0604020202020204" pitchFamily="34" charset="0"/>
                <a:cs typeface="Arial" panose="020B0604020202020204" pitchFamily="34" charset="0"/>
              </a:rPr>
              <a:t>Other major advances will comprise </a:t>
            </a:r>
            <a:r>
              <a:rPr lang="en-US" sz="1200" b="1" baseline="0" dirty="0">
                <a:effectLst/>
                <a:latin typeface="Arial" panose="020B0604020202020204" pitchFamily="34" charset="0"/>
                <a:cs typeface="Arial" panose="020B0604020202020204" pitchFamily="34" charset="0"/>
              </a:rPr>
              <a:t>the determination of the sensitivity enhancement of time variations of the </a:t>
            </a:r>
            <a:r>
              <a:rPr lang="en-US" sz="1200" b="1" baseline="0" dirty="0" err="1">
                <a:effectLst/>
                <a:latin typeface="Arial" panose="020B0604020202020204" pitchFamily="34" charset="0"/>
                <a:cs typeface="Arial" panose="020B0604020202020204" pitchFamily="34" charset="0"/>
              </a:rPr>
              <a:t>finestructure</a:t>
            </a:r>
            <a:r>
              <a:rPr lang="en-US" sz="1200" b="1" baseline="0" dirty="0">
                <a:effectLst/>
                <a:latin typeface="Arial" panose="020B0604020202020204" pitchFamily="34" charset="0"/>
                <a:cs typeface="Arial" panose="020B0604020202020204" pitchFamily="34" charset="0"/>
              </a:rPr>
              <a:t> constant </a:t>
            </a:r>
            <a:r>
              <a:rPr lang="en-US" sz="1200" baseline="0" dirty="0">
                <a:effectLst/>
                <a:latin typeface="Arial" panose="020B0604020202020204" pitchFamily="34" charset="0"/>
                <a:cs typeface="Arial" panose="020B0604020202020204" pitchFamily="34" charset="0"/>
              </a:rPr>
              <a:t>and I have shown you the exciting and </a:t>
            </a:r>
            <a:r>
              <a:rPr lang="en-US" sz="1200" b="1" baseline="0" dirty="0">
                <a:effectLst/>
                <a:latin typeface="Arial" panose="020B0604020202020204" pitchFamily="34" charset="0"/>
                <a:cs typeface="Arial" panose="020B0604020202020204" pitchFamily="34" charset="0"/>
              </a:rPr>
              <a:t>ambitious program just starting here at GSI on highly-charged thorium isomers</a:t>
            </a:r>
            <a:r>
              <a:rPr lang="en-US" sz="1200" baseline="0" dirty="0">
                <a:effectLst/>
                <a:latin typeface="Arial" panose="020B0604020202020204" pitchFamily="34" charset="0"/>
                <a:cs typeface="Arial" panose="020B0604020202020204" pitchFamily="34" charset="0"/>
              </a:rPr>
              <a: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aseline="0" dirty="0">
                <a:effectLst/>
                <a:latin typeface="Arial" panose="020B0604020202020204" pitchFamily="34" charset="0"/>
                <a:cs typeface="Arial" panose="020B0604020202020204" pitchFamily="34" charset="0"/>
              </a:rPr>
              <a:t>So ultimately </a:t>
            </a:r>
            <a:r>
              <a:rPr lang="en-US" sz="1200" b="1" baseline="0" dirty="0">
                <a:effectLst/>
                <a:latin typeface="Arial" panose="020B0604020202020204" pitchFamily="34" charset="0"/>
                <a:cs typeface="Arial" panose="020B0604020202020204" pitchFamily="34" charset="0"/>
              </a:rPr>
              <a:t>ambitious goals lie ahead </a:t>
            </a:r>
            <a:r>
              <a:rPr lang="en-US" sz="1200" baseline="0" dirty="0">
                <a:effectLst/>
                <a:latin typeface="Arial" panose="020B0604020202020204" pitchFamily="34" charset="0"/>
                <a:cs typeface="Arial" panose="020B0604020202020204" pitchFamily="34" charset="0"/>
              </a:rPr>
              <a:t>with drastic improvement of the </a:t>
            </a:r>
            <a:r>
              <a:rPr lang="en-US" sz="1200" b="1" baseline="0" dirty="0">
                <a:effectLst/>
                <a:latin typeface="Arial" panose="020B0604020202020204" pitchFamily="34" charset="0"/>
                <a:cs typeface="Arial" panose="020B0604020202020204" pitchFamily="34" charset="0"/>
              </a:rPr>
              <a:t>sensitivity to new physics or the search for dark matter </a:t>
            </a:r>
            <a:r>
              <a:rPr lang="en-US" sz="1200" baseline="0" dirty="0">
                <a:effectLst/>
                <a:latin typeface="Arial" panose="020B0604020202020204" pitchFamily="34" charset="0"/>
                <a:cs typeface="Arial" panose="020B0604020202020204" pitchFamily="34" charset="0"/>
              </a:rPr>
              <a:t>candidates not accessible by other means.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aseline="0" dirty="0">
                <a:effectLst/>
                <a:latin typeface="Arial" panose="020B0604020202020204" pitchFamily="34" charset="0"/>
                <a:cs typeface="Arial" panose="020B0604020202020204" pitchFamily="34" charset="0"/>
              </a:rPr>
              <a:t>I am convinced that all </a:t>
            </a:r>
            <a:r>
              <a:rPr lang="en-US" sz="1200" b="1" baseline="0" dirty="0">
                <a:effectLst/>
                <a:latin typeface="Arial" panose="020B0604020202020204" pitchFamily="34" charset="0"/>
                <a:cs typeface="Arial" panose="020B0604020202020204" pitchFamily="34" charset="0"/>
              </a:rPr>
              <a:t>major building blocks for a nuclear clock have been demonstrated</a:t>
            </a:r>
            <a:r>
              <a:rPr lang="en-US" sz="1200" baseline="0" dirty="0">
                <a:effectLst/>
                <a:latin typeface="Arial" panose="020B0604020202020204" pitchFamily="34" charset="0"/>
                <a:cs typeface="Arial" panose="020B0604020202020204" pitchFamily="34" charset="0"/>
              </a:rPr>
              <a:t> and that first nuclear clock prototypes will </a:t>
            </a:r>
            <a:r>
              <a:rPr lang="en-US" sz="1200" b="1" baseline="0" dirty="0">
                <a:effectLst/>
                <a:latin typeface="Arial" panose="020B0604020202020204" pitchFamily="34" charset="0"/>
                <a:cs typeface="Arial" panose="020B0604020202020204" pitchFamily="34" charset="0"/>
              </a:rPr>
              <a:t>appear in the coming years.</a:t>
            </a:r>
          </a:p>
          <a:p>
            <a:endParaRPr lang="en-US" dirty="0"/>
          </a:p>
        </p:txBody>
      </p:sp>
      <p:sp>
        <p:nvSpPr>
          <p:cNvPr id="4" name="Slide Number Placeholder 3"/>
          <p:cNvSpPr>
            <a:spLocks noGrp="1"/>
          </p:cNvSpPr>
          <p:nvPr>
            <p:ph type="sldNum" sz="quarter" idx="5"/>
          </p:nvPr>
        </p:nvSpPr>
        <p:spPr/>
        <p:txBody>
          <a:bodyPr/>
          <a:lstStyle/>
          <a:p>
            <a:fld id="{5E1F55AD-5E4C-4BCD-BC35-18CB13F29CD9}" type="slidenum">
              <a:rPr lang="de-DE" altLang="de-DE" smtClean="0"/>
              <a:pPr/>
              <a:t>19</a:t>
            </a:fld>
            <a:endParaRPr lang="de-DE" altLang="de-DE"/>
          </a:p>
        </p:txBody>
      </p:sp>
    </p:spTree>
    <p:extLst>
      <p:ext uri="{BB962C8B-B14F-4D97-AF65-F5344CB8AC3E}">
        <p14:creationId xmlns:p14="http://schemas.microsoft.com/office/powerpoint/2010/main" val="1678504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r>
              <a:rPr lang="de-DE" dirty="0" err="1"/>
              <a:t>When</a:t>
            </a:r>
            <a:r>
              <a:rPr lang="de-DE" dirty="0"/>
              <a:t> </a:t>
            </a:r>
            <a:r>
              <a:rPr lang="de-DE" b="1" dirty="0" err="1"/>
              <a:t>we</a:t>
            </a:r>
            <a:r>
              <a:rPr lang="de-DE" b="1" dirty="0"/>
              <a:t> </a:t>
            </a:r>
            <a:r>
              <a:rPr lang="de-DE" b="1" dirty="0" err="1"/>
              <a:t>talk</a:t>
            </a:r>
            <a:r>
              <a:rPr lang="de-DE" b="1" dirty="0"/>
              <a:t> </a:t>
            </a:r>
            <a:r>
              <a:rPr lang="de-DE" b="1" dirty="0" err="1"/>
              <a:t>about</a:t>
            </a:r>
            <a:r>
              <a:rPr lang="de-DE" b="1" dirty="0"/>
              <a:t> ultra-</a:t>
            </a:r>
            <a:r>
              <a:rPr lang="de-DE" b="1" dirty="0" err="1"/>
              <a:t>precise</a:t>
            </a:r>
            <a:r>
              <a:rPr lang="de-DE" b="1" dirty="0"/>
              <a:t> </a:t>
            </a:r>
            <a:r>
              <a:rPr lang="de-DE" b="1" dirty="0" err="1"/>
              <a:t>clocks</a:t>
            </a:r>
            <a:r>
              <a:rPr lang="de-DE" dirty="0"/>
              <a:t>, </a:t>
            </a:r>
            <a:r>
              <a:rPr lang="de-DE" dirty="0" err="1"/>
              <a:t>you</a:t>
            </a:r>
            <a:r>
              <a:rPr lang="de-DE" dirty="0"/>
              <a:t> will </a:t>
            </a:r>
            <a:r>
              <a:rPr lang="de-DE" dirty="0" err="1"/>
              <a:t>see</a:t>
            </a:r>
            <a:r>
              <a:rPr lang="de-DE" dirty="0"/>
              <a:t> </a:t>
            </a:r>
            <a:r>
              <a:rPr lang="de-DE" dirty="0" err="1"/>
              <a:t>that</a:t>
            </a:r>
            <a:r>
              <a:rPr lang="de-DE" dirty="0"/>
              <a:t> </a:t>
            </a:r>
            <a:r>
              <a:rPr lang="de-DE" dirty="0" err="1"/>
              <a:t>precise</a:t>
            </a:r>
            <a:r>
              <a:rPr lang="de-DE" dirty="0"/>
              <a:t> </a:t>
            </a:r>
            <a:r>
              <a:rPr lang="de-DE" dirty="0" err="1"/>
              <a:t>timekeeping</a:t>
            </a:r>
            <a:r>
              <a:rPr lang="de-DE" dirty="0"/>
              <a:t> </a:t>
            </a:r>
            <a:r>
              <a:rPr lang="de-DE" dirty="0" err="1"/>
              <a:t>is</a:t>
            </a:r>
            <a:r>
              <a:rPr lang="de-DE" dirty="0"/>
              <a:t> </a:t>
            </a:r>
            <a:r>
              <a:rPr lang="de-DE" dirty="0" err="1"/>
              <a:t>of</a:t>
            </a:r>
            <a:r>
              <a:rPr lang="de-DE" dirty="0"/>
              <a:t> </a:t>
            </a:r>
            <a:r>
              <a:rPr lang="de-DE" dirty="0" err="1"/>
              <a:t>course</a:t>
            </a:r>
            <a:r>
              <a:rPr lang="de-DE" dirty="0"/>
              <a:t> a </a:t>
            </a:r>
            <a:r>
              <a:rPr lang="de-DE" dirty="0" err="1"/>
              <a:t>key</a:t>
            </a:r>
            <a:r>
              <a:rPr lang="de-DE" dirty="0"/>
              <a:t> </a:t>
            </a:r>
            <a:r>
              <a:rPr lang="de-DE" dirty="0" err="1"/>
              <a:t>incentive</a:t>
            </a:r>
            <a:r>
              <a:rPr lang="de-DE" dirty="0"/>
              <a:t>, but </a:t>
            </a:r>
            <a:r>
              <a:rPr lang="de-DE" dirty="0" err="1"/>
              <a:t>above</a:t>
            </a:r>
            <a:r>
              <a:rPr lang="de-DE" dirty="0"/>
              <a:t> </a:t>
            </a:r>
            <a:r>
              <a:rPr lang="de-DE" dirty="0" err="1"/>
              <a:t>that</a:t>
            </a:r>
            <a:r>
              <a:rPr lang="de-DE" dirty="0"/>
              <a:t> such </a:t>
            </a:r>
            <a:r>
              <a:rPr lang="de-DE" dirty="0" err="1"/>
              <a:t>clocks</a:t>
            </a:r>
            <a:r>
              <a:rPr lang="de-DE" dirty="0"/>
              <a:t> also </a:t>
            </a:r>
            <a:r>
              <a:rPr lang="de-DE" b="1" dirty="0" err="1"/>
              <a:t>represent</a:t>
            </a:r>
            <a:r>
              <a:rPr lang="de-DE" b="1" dirty="0"/>
              <a:t> </a:t>
            </a:r>
            <a:r>
              <a:rPr lang="de-DE" b="1" dirty="0" err="1"/>
              <a:t>quantum</a:t>
            </a:r>
            <a:r>
              <a:rPr lang="de-DE" b="1" dirty="0"/>
              <a:t> </a:t>
            </a:r>
            <a:r>
              <a:rPr lang="de-DE" b="1" dirty="0" err="1"/>
              <a:t>sensors</a:t>
            </a:r>
            <a:r>
              <a:rPr lang="de-DE" b="1" dirty="0"/>
              <a:t> </a:t>
            </a:r>
            <a:r>
              <a:rPr lang="de-DE" dirty="0" err="1"/>
              <a:t>that</a:t>
            </a:r>
            <a:r>
              <a:rPr lang="de-DE" dirty="0"/>
              <a:t> </a:t>
            </a:r>
            <a:r>
              <a:rPr lang="de-DE" dirty="0" err="1"/>
              <a:t>allow</a:t>
            </a:r>
            <a:r>
              <a:rPr lang="de-DE" dirty="0"/>
              <a:t> </a:t>
            </a:r>
            <a:r>
              <a:rPr lang="de-DE" dirty="0" err="1"/>
              <a:t>to</a:t>
            </a:r>
            <a:r>
              <a:rPr lang="de-DE" dirty="0"/>
              <a:t> </a:t>
            </a:r>
            <a:r>
              <a:rPr lang="de-DE" dirty="0" err="1"/>
              <a:t>study</a:t>
            </a:r>
            <a:r>
              <a:rPr lang="de-DE" dirty="0"/>
              <a:t> </a:t>
            </a:r>
            <a:r>
              <a:rPr lang="de-DE" b="1" dirty="0" err="1"/>
              <a:t>key</a:t>
            </a:r>
            <a:r>
              <a:rPr lang="de-DE" b="1" dirty="0"/>
              <a:t> </a:t>
            </a:r>
            <a:r>
              <a:rPr lang="de-DE" b="1" dirty="0" err="1"/>
              <a:t>questions</a:t>
            </a:r>
            <a:r>
              <a:rPr lang="de-DE" b="1" dirty="0"/>
              <a:t> </a:t>
            </a:r>
            <a:r>
              <a:rPr lang="de-DE" b="1" dirty="0" err="1"/>
              <a:t>of</a:t>
            </a:r>
            <a:r>
              <a:rPr lang="de-DE" b="1" dirty="0"/>
              <a:t> fundamental </a:t>
            </a:r>
            <a:r>
              <a:rPr lang="de-DE" b="1" dirty="0" err="1"/>
              <a:t>physics</a:t>
            </a:r>
            <a:r>
              <a:rPr lang="de-DE" dirty="0"/>
              <a:t>.</a:t>
            </a:r>
          </a:p>
          <a:p>
            <a:r>
              <a:rPr lang="de-DE" dirty="0" err="1"/>
              <a:t>Amongst</a:t>
            </a:r>
            <a:r>
              <a:rPr lang="de-DE" dirty="0"/>
              <a:t> </a:t>
            </a:r>
            <a:r>
              <a:rPr lang="de-DE" dirty="0" err="1"/>
              <a:t>these</a:t>
            </a:r>
            <a:r>
              <a:rPr lang="de-DE" dirty="0"/>
              <a:t> still </a:t>
            </a:r>
            <a:r>
              <a:rPr lang="de-DE" b="1" dirty="0" err="1"/>
              <a:t>unsolved</a:t>
            </a:r>
            <a:r>
              <a:rPr lang="de-DE" b="1" dirty="0"/>
              <a:t> </a:t>
            </a:r>
            <a:r>
              <a:rPr lang="de-DE" b="1" dirty="0" err="1"/>
              <a:t>topics</a:t>
            </a:r>
            <a:r>
              <a:rPr lang="de-DE" b="1" dirty="0"/>
              <a:t> </a:t>
            </a:r>
            <a:r>
              <a:rPr lang="de-DE" dirty="0" err="1"/>
              <a:t>we</a:t>
            </a:r>
            <a:r>
              <a:rPr lang="de-DE" dirty="0"/>
              <a:t> </a:t>
            </a:r>
            <a:r>
              <a:rPr lang="de-DE" dirty="0" err="1"/>
              <a:t>face</a:t>
            </a:r>
            <a:r>
              <a:rPr lang="de-DE" dirty="0"/>
              <a:t> </a:t>
            </a:r>
            <a:r>
              <a:rPr lang="de-DE" dirty="0" err="1"/>
              <a:t>topics</a:t>
            </a:r>
            <a:r>
              <a:rPr lang="de-DE" dirty="0"/>
              <a:t> like </a:t>
            </a:r>
            <a:r>
              <a:rPr lang="de-DE" dirty="0" err="1"/>
              <a:t>the</a:t>
            </a:r>
            <a:r>
              <a:rPr lang="de-DE" dirty="0"/>
              <a:t> paradox </a:t>
            </a:r>
            <a:r>
              <a:rPr lang="de-DE" dirty="0" err="1"/>
              <a:t>questions</a:t>
            </a:r>
            <a:r>
              <a:rPr lang="de-DE" dirty="0"/>
              <a:t> </a:t>
            </a:r>
            <a:r>
              <a:rPr lang="de-DE" b="1" dirty="0" err="1"/>
              <a:t>if</a:t>
            </a:r>
            <a:r>
              <a:rPr lang="de-DE" b="1" dirty="0"/>
              <a:t> fundamental </a:t>
            </a:r>
            <a:r>
              <a:rPr lang="de-DE" b="1" dirty="0" err="1"/>
              <a:t>constants</a:t>
            </a:r>
            <a:r>
              <a:rPr lang="de-DE" b="1" dirty="0"/>
              <a:t> </a:t>
            </a:r>
            <a:r>
              <a:rPr lang="de-DE" b="1" dirty="0" err="1"/>
              <a:t>are</a:t>
            </a:r>
            <a:r>
              <a:rPr lang="de-DE" b="1" dirty="0"/>
              <a:t> </a:t>
            </a:r>
            <a:r>
              <a:rPr lang="de-DE" b="1" dirty="0" err="1"/>
              <a:t>really</a:t>
            </a:r>
            <a:r>
              <a:rPr lang="de-DE" b="1" dirty="0"/>
              <a:t> </a:t>
            </a:r>
            <a:r>
              <a:rPr lang="de-DE" b="1" dirty="0" err="1"/>
              <a:t>constant</a:t>
            </a:r>
            <a:r>
              <a:rPr lang="de-DE" b="1" dirty="0"/>
              <a:t> </a:t>
            </a:r>
            <a:r>
              <a:rPr lang="de-DE" dirty="0" err="1"/>
              <a:t>or</a:t>
            </a:r>
            <a:r>
              <a:rPr lang="de-DE" dirty="0"/>
              <a:t> </a:t>
            </a:r>
            <a:r>
              <a:rPr lang="de-DE" dirty="0" err="1"/>
              <a:t>what</a:t>
            </a:r>
            <a:r>
              <a:rPr lang="de-DE" dirty="0"/>
              <a:t> </a:t>
            </a:r>
            <a:r>
              <a:rPr lang="de-DE" dirty="0" err="1"/>
              <a:t>is</a:t>
            </a:r>
            <a:r>
              <a:rPr lang="de-DE" dirty="0"/>
              <a:t> </a:t>
            </a:r>
            <a:r>
              <a:rPr lang="de-DE" dirty="0" err="1"/>
              <a:t>the</a:t>
            </a:r>
            <a:r>
              <a:rPr lang="de-DE" dirty="0"/>
              <a:t> </a:t>
            </a:r>
            <a:r>
              <a:rPr lang="de-DE" b="1" dirty="0" err="1"/>
              <a:t>nature</a:t>
            </a:r>
            <a:r>
              <a:rPr lang="de-DE" b="1" dirty="0"/>
              <a:t> </a:t>
            </a:r>
            <a:r>
              <a:rPr lang="de-DE" b="1" dirty="0" err="1"/>
              <a:t>of</a:t>
            </a:r>
            <a:r>
              <a:rPr lang="de-DE" b="1" dirty="0"/>
              <a:t> </a:t>
            </a:r>
            <a:r>
              <a:rPr lang="de-DE" b="1" dirty="0" err="1"/>
              <a:t>the</a:t>
            </a:r>
            <a:r>
              <a:rPr lang="de-DE" b="1" dirty="0"/>
              <a:t> invisible Dark matter</a:t>
            </a:r>
            <a:r>
              <a:rPr lang="de-DE" dirty="0"/>
              <a:t> in </a:t>
            </a:r>
            <a:r>
              <a:rPr lang="de-DE" dirty="0" err="1"/>
              <a:t>the</a:t>
            </a:r>
            <a:r>
              <a:rPr lang="de-DE" dirty="0"/>
              <a:t> Universe</a:t>
            </a:r>
          </a:p>
          <a:p>
            <a:r>
              <a:rPr lang="de-DE" dirty="0" err="1"/>
              <a:t>While</a:t>
            </a:r>
            <a:r>
              <a:rPr lang="de-DE" dirty="0"/>
              <a:t> </a:t>
            </a:r>
            <a:r>
              <a:rPr lang="de-DE" dirty="0" err="1"/>
              <a:t>it</a:t>
            </a:r>
            <a:r>
              <a:rPr lang="de-DE" dirty="0"/>
              <a:t> </a:t>
            </a:r>
            <a:r>
              <a:rPr lang="de-DE" dirty="0" err="1"/>
              <a:t>appears</a:t>
            </a:r>
            <a:r>
              <a:rPr lang="de-DE" dirty="0"/>
              <a:t> </a:t>
            </a:r>
            <a:r>
              <a:rPr lang="de-DE" dirty="0" err="1"/>
              <a:t>natural</a:t>
            </a:r>
            <a:r>
              <a:rPr lang="de-DE" dirty="0"/>
              <a:t> </a:t>
            </a:r>
            <a:r>
              <a:rPr lang="de-DE" dirty="0" err="1"/>
              <a:t>that</a:t>
            </a:r>
            <a:r>
              <a:rPr lang="de-DE" dirty="0"/>
              <a:t> </a:t>
            </a:r>
            <a:r>
              <a:rPr lang="de-DE" dirty="0" err="1"/>
              <a:t>approaching</a:t>
            </a:r>
            <a:r>
              <a:rPr lang="de-DE" dirty="0"/>
              <a:t> such </a:t>
            </a:r>
            <a:r>
              <a:rPr lang="de-DE" dirty="0" err="1"/>
              <a:t>questions</a:t>
            </a:r>
            <a:r>
              <a:rPr lang="de-DE" dirty="0"/>
              <a:t> </a:t>
            </a:r>
            <a:r>
              <a:rPr lang="de-DE" dirty="0" err="1"/>
              <a:t>involves</a:t>
            </a:r>
            <a:r>
              <a:rPr lang="de-DE" dirty="0"/>
              <a:t> </a:t>
            </a:r>
            <a:r>
              <a:rPr lang="de-DE" b="1" dirty="0"/>
              <a:t>large </a:t>
            </a:r>
            <a:r>
              <a:rPr lang="de-DE" b="1" dirty="0" err="1"/>
              <a:t>telescopes</a:t>
            </a:r>
            <a:r>
              <a:rPr lang="de-DE" b="1" dirty="0"/>
              <a:t> </a:t>
            </a:r>
            <a:r>
              <a:rPr lang="de-DE" b="1" dirty="0" err="1"/>
              <a:t>or</a:t>
            </a:r>
            <a:r>
              <a:rPr lang="de-DE" b="1" dirty="0"/>
              <a:t> </a:t>
            </a:r>
            <a:r>
              <a:rPr lang="de-DE" b="1" dirty="0" err="1"/>
              <a:t>accelerators</a:t>
            </a:r>
            <a:r>
              <a:rPr lang="de-DE" dirty="0"/>
              <a:t>, </a:t>
            </a:r>
            <a:r>
              <a:rPr lang="de-DE" dirty="0" err="1"/>
              <a:t>it</a:t>
            </a:r>
            <a:r>
              <a:rPr lang="de-DE" dirty="0"/>
              <a:t> </a:t>
            </a:r>
            <a:r>
              <a:rPr lang="de-DE" dirty="0" err="1"/>
              <a:t>may</a:t>
            </a:r>
            <a:r>
              <a:rPr lang="de-DE" dirty="0"/>
              <a:t> </a:t>
            </a:r>
            <a:r>
              <a:rPr lang="de-DE" dirty="0" err="1"/>
              <a:t>be</a:t>
            </a:r>
            <a:r>
              <a:rPr lang="de-DE" dirty="0"/>
              <a:t> </a:t>
            </a:r>
            <a:r>
              <a:rPr lang="de-DE" dirty="0" err="1"/>
              <a:t>surprising</a:t>
            </a:r>
            <a:r>
              <a:rPr lang="de-DE" dirty="0"/>
              <a:t> </a:t>
            </a:r>
            <a:r>
              <a:rPr lang="de-DE" dirty="0" err="1"/>
              <a:t>that</a:t>
            </a:r>
            <a:r>
              <a:rPr lang="de-DE" dirty="0"/>
              <a:t> </a:t>
            </a:r>
            <a:r>
              <a:rPr lang="de-DE" dirty="0" err="1"/>
              <a:t>appropriate</a:t>
            </a:r>
            <a:r>
              <a:rPr lang="de-DE" dirty="0"/>
              <a:t> </a:t>
            </a:r>
            <a:r>
              <a:rPr lang="de-DE" dirty="0" err="1"/>
              <a:t>research</a:t>
            </a:r>
            <a:r>
              <a:rPr lang="de-DE" dirty="0"/>
              <a:t> </a:t>
            </a:r>
            <a:r>
              <a:rPr lang="de-DE" dirty="0" err="1"/>
              <a:t>equipment</a:t>
            </a:r>
            <a:r>
              <a:rPr lang="de-DE" dirty="0"/>
              <a:t> </a:t>
            </a:r>
            <a:r>
              <a:rPr lang="de-DE" dirty="0" err="1"/>
              <a:t>comprises</a:t>
            </a:r>
            <a:r>
              <a:rPr lang="de-DE" dirty="0"/>
              <a:t> </a:t>
            </a:r>
            <a:r>
              <a:rPr lang="de-DE" dirty="0" err="1"/>
              <a:t>as</a:t>
            </a:r>
            <a:r>
              <a:rPr lang="de-DE" dirty="0"/>
              <a:t> </a:t>
            </a:r>
            <a:r>
              <a:rPr lang="de-DE" dirty="0" err="1"/>
              <a:t>well</a:t>
            </a:r>
            <a:r>
              <a:rPr lang="de-DE" dirty="0"/>
              <a:t> </a:t>
            </a:r>
            <a:r>
              <a:rPr lang="de-DE" b="1" dirty="0" err="1"/>
              <a:t>table</a:t>
            </a:r>
            <a:r>
              <a:rPr lang="de-DE" b="1" dirty="0"/>
              <a:t>-top </a:t>
            </a:r>
            <a:r>
              <a:rPr lang="de-DE" b="1" dirty="0" err="1"/>
              <a:t>lasers</a:t>
            </a:r>
            <a:r>
              <a:rPr lang="de-DE" b="1" dirty="0"/>
              <a:t>, </a:t>
            </a:r>
            <a:r>
              <a:rPr lang="de-DE" b="1" dirty="0" err="1"/>
              <a:t>ion</a:t>
            </a:r>
            <a:r>
              <a:rPr lang="de-DE" b="1" dirty="0"/>
              <a:t> traps </a:t>
            </a:r>
            <a:r>
              <a:rPr lang="de-DE" b="1" dirty="0" err="1"/>
              <a:t>or</a:t>
            </a:r>
            <a:r>
              <a:rPr lang="de-DE" b="1" dirty="0"/>
              <a:t> </a:t>
            </a:r>
            <a:r>
              <a:rPr lang="de-DE" b="1" dirty="0" err="1"/>
              <a:t>crystals</a:t>
            </a:r>
            <a:r>
              <a:rPr lang="de-DE" b="1" dirty="0"/>
              <a:t> </a:t>
            </a:r>
            <a:r>
              <a:rPr lang="de-DE" b="1" dirty="0" err="1"/>
              <a:t>or</a:t>
            </a:r>
            <a:r>
              <a:rPr lang="de-DE" b="1" dirty="0"/>
              <a:t> </a:t>
            </a:r>
            <a:r>
              <a:rPr lang="de-DE" b="1" dirty="0" err="1"/>
              <a:t>radioactive</a:t>
            </a:r>
            <a:r>
              <a:rPr lang="de-DE" b="1" dirty="0"/>
              <a:t> </a:t>
            </a:r>
            <a:r>
              <a:rPr lang="de-DE" b="1" dirty="0" err="1"/>
              <a:t>nuclei</a:t>
            </a:r>
            <a:r>
              <a:rPr lang="de-DE" dirty="0"/>
              <a:t>.</a:t>
            </a:r>
          </a:p>
        </p:txBody>
      </p:sp>
      <p:sp>
        <p:nvSpPr>
          <p:cNvPr id="4" name="Slide Number Placeholder 3"/>
          <p:cNvSpPr>
            <a:spLocks noGrp="1"/>
          </p:cNvSpPr>
          <p:nvPr>
            <p:ph type="sldNum" sz="quarter" idx="10"/>
          </p:nvPr>
        </p:nvSpPr>
        <p:spPr/>
        <p:txBody>
          <a:bodyPr/>
          <a:lstStyle/>
          <a:p>
            <a:fld id="{5E1F55AD-5E4C-4BCD-BC35-18CB13F29CD9}" type="slidenum">
              <a:rPr lang="de-DE" altLang="de-DE" smtClean="0"/>
              <a:pPr/>
              <a:t>2</a:t>
            </a:fld>
            <a:endParaRPr lang="de-DE" altLang="de-DE"/>
          </a:p>
        </p:txBody>
      </p:sp>
    </p:spTree>
    <p:extLst>
      <p:ext uri="{BB962C8B-B14F-4D97-AF65-F5344CB8AC3E}">
        <p14:creationId xmlns:p14="http://schemas.microsoft.com/office/powerpoint/2010/main" val="10979612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r>
              <a:rPr lang="en-US" dirty="0"/>
              <a:t>Finally I want </a:t>
            </a:r>
            <a:r>
              <a:rPr lang="en-US" b="1" dirty="0"/>
              <a:t>to thank all members of my team in Munich </a:t>
            </a:r>
            <a:r>
              <a:rPr lang="en-US" dirty="0"/>
              <a:t>and all </a:t>
            </a:r>
            <a:r>
              <a:rPr lang="en-US" b="1" dirty="0"/>
              <a:t>collaborators </a:t>
            </a:r>
            <a:r>
              <a:rPr lang="en-US" dirty="0"/>
              <a:t>contributing over the years for their great commitment.</a:t>
            </a:r>
          </a:p>
        </p:txBody>
      </p:sp>
      <p:sp>
        <p:nvSpPr>
          <p:cNvPr id="4" name="Slide Number Placeholder 3"/>
          <p:cNvSpPr>
            <a:spLocks noGrp="1"/>
          </p:cNvSpPr>
          <p:nvPr>
            <p:ph type="sldNum" sz="quarter" idx="5"/>
          </p:nvPr>
        </p:nvSpPr>
        <p:spPr/>
        <p:txBody>
          <a:bodyPr/>
          <a:lstStyle/>
          <a:p>
            <a:fld id="{5E1F55AD-5E4C-4BCD-BC35-18CB13F29CD9}" type="slidenum">
              <a:rPr lang="de-DE" altLang="de-DE" smtClean="0"/>
              <a:pPr/>
              <a:t>20</a:t>
            </a:fld>
            <a:endParaRPr lang="de-DE" altLang="de-DE"/>
          </a:p>
        </p:txBody>
      </p:sp>
    </p:spTree>
    <p:extLst>
      <p:ext uri="{BB962C8B-B14F-4D97-AF65-F5344CB8AC3E}">
        <p14:creationId xmlns:p14="http://schemas.microsoft.com/office/powerpoint/2010/main" val="31541230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1F55AD-5E4C-4BCD-BC35-18CB13F29CD9}" type="slidenum">
              <a:rPr lang="de-DE" altLang="de-DE" smtClean="0"/>
              <a:pPr/>
              <a:t>21</a:t>
            </a:fld>
            <a:endParaRPr lang="de-DE" altLang="de-DE"/>
          </a:p>
        </p:txBody>
      </p:sp>
    </p:spTree>
    <p:extLst>
      <p:ext uri="{BB962C8B-B14F-4D97-AF65-F5344CB8AC3E}">
        <p14:creationId xmlns:p14="http://schemas.microsoft.com/office/powerpoint/2010/main" val="28000672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1F55AD-5E4C-4BCD-BC35-18CB13F29CD9}" type="slidenum">
              <a:rPr lang="de-DE" altLang="de-DE" smtClean="0"/>
              <a:pPr/>
              <a:t>22</a:t>
            </a:fld>
            <a:endParaRPr lang="de-DE" altLang="de-DE"/>
          </a:p>
        </p:txBody>
      </p:sp>
    </p:spTree>
    <p:extLst>
      <p:ext uri="{BB962C8B-B14F-4D97-AF65-F5344CB8AC3E}">
        <p14:creationId xmlns:p14="http://schemas.microsoft.com/office/powerpoint/2010/main" val="3183444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1F55AD-5E4C-4BCD-BC35-18CB13F29CD9}" type="slidenum">
              <a:rPr lang="de-DE" altLang="de-DE" smtClean="0"/>
              <a:pPr/>
              <a:t>23</a:t>
            </a:fld>
            <a:endParaRPr lang="de-DE" altLang="de-DE"/>
          </a:p>
        </p:txBody>
      </p:sp>
    </p:spTree>
    <p:extLst>
      <p:ext uri="{BB962C8B-B14F-4D97-AF65-F5344CB8AC3E}">
        <p14:creationId xmlns:p14="http://schemas.microsoft.com/office/powerpoint/2010/main" val="42230915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r>
              <a:rPr lang="en-US" dirty="0">
                <a:effectLst/>
                <a:latin typeface="Times New Roman" panose="02020603050405020304" pitchFamily="18" charset="0"/>
              </a:rPr>
              <a:t>When we talk about ultra-precise timekeeping we can follow the </a:t>
            </a:r>
            <a:r>
              <a:rPr lang="en-US" b="1" dirty="0">
                <a:effectLst/>
                <a:latin typeface="Times New Roman" panose="02020603050405020304" pitchFamily="18" charset="0"/>
              </a:rPr>
              <a:t>historical development </a:t>
            </a:r>
            <a:r>
              <a:rPr lang="en-US" dirty="0">
                <a:effectLst/>
                <a:latin typeface="Times New Roman" panose="02020603050405020304" pitchFamily="18" charset="0"/>
              </a:rPr>
              <a:t>of </a:t>
            </a:r>
            <a:r>
              <a:rPr lang="en-US" b="1" dirty="0">
                <a:effectLst/>
                <a:latin typeface="Times New Roman" panose="02020603050405020304" pitchFamily="18" charset="0"/>
              </a:rPr>
              <a:t>fractional clock uncertainties </a:t>
            </a:r>
            <a:r>
              <a:rPr lang="en-US" dirty="0">
                <a:effectLst/>
                <a:latin typeface="Times New Roman" panose="02020603050405020304" pitchFamily="18" charset="0"/>
              </a:rPr>
              <a:t>from the invention of the atomic clock by Essen and Parry in the late 1950’s up to today. And here you see the continuous precision improvement of clocks built </a:t>
            </a:r>
            <a:r>
              <a:rPr lang="en-US" b="1" dirty="0">
                <a:effectLst/>
                <a:latin typeface="Times New Roman" panose="02020603050405020304" pitchFamily="18" charset="0"/>
              </a:rPr>
              <a:t>on hyperfine states in the atomic shell</a:t>
            </a:r>
            <a:r>
              <a:rPr lang="en-US" dirty="0">
                <a:effectLst/>
                <a:latin typeface="Times New Roman" panose="02020603050405020304" pitchFamily="18" charset="0"/>
              </a:rPr>
              <a:t>, which led to the still nowadays valid definition of the second in 1967 based on Cesium. Even steeper progress could be achieved with </a:t>
            </a:r>
            <a:r>
              <a:rPr lang="en-US" b="1" dirty="0">
                <a:effectLst/>
                <a:latin typeface="Times New Roman" panose="02020603050405020304" pitchFamily="18" charset="0"/>
              </a:rPr>
              <a:t>optical clocks using about 5 orders of magnitude higher frequencies </a:t>
            </a:r>
            <a:r>
              <a:rPr lang="en-US" dirty="0">
                <a:effectLst/>
                <a:latin typeface="Times New Roman" panose="02020603050405020304" pitchFamily="18" charset="0"/>
              </a:rPr>
              <a:t>than in microwave clocks. </a:t>
            </a:r>
            <a:r>
              <a:rPr lang="en-US" b="1" dirty="0">
                <a:effectLst/>
                <a:latin typeface="Times New Roman" panose="02020603050405020304" pitchFamily="18" charset="0"/>
              </a:rPr>
              <a:t>Laser cooling </a:t>
            </a:r>
            <a:r>
              <a:rPr lang="en-US" dirty="0">
                <a:effectLst/>
                <a:latin typeface="Times New Roman" panose="02020603050405020304" pitchFamily="18" charset="0"/>
              </a:rPr>
              <a:t>and </a:t>
            </a:r>
            <a:r>
              <a:rPr lang="en-US" b="1" dirty="0">
                <a:effectLst/>
                <a:latin typeface="Times New Roman" panose="02020603050405020304" pitchFamily="18" charset="0"/>
              </a:rPr>
              <a:t>frequency combs </a:t>
            </a:r>
            <a:r>
              <a:rPr lang="en-US" dirty="0">
                <a:effectLst/>
                <a:latin typeface="Times New Roman" panose="02020603050405020304" pitchFamily="18" charset="0"/>
              </a:rPr>
              <a:t>played a key role in this success story. Limitations are given by external </a:t>
            </a:r>
            <a:r>
              <a:rPr lang="en-US" b="1" dirty="0">
                <a:effectLst/>
                <a:latin typeface="Times New Roman" panose="02020603050405020304" pitchFamily="18" charset="0"/>
              </a:rPr>
              <a:t>perturbations like Stark and Zeeman shifts, Doppler effect and black –body radiation</a:t>
            </a:r>
            <a:r>
              <a:rPr lang="en-US" dirty="0">
                <a:effectLst/>
                <a:latin typeface="Times New Roman" panose="02020603050405020304" pitchFamily="18" charset="0"/>
              </a:rPr>
              <a:t>.</a:t>
            </a:r>
          </a:p>
          <a:p>
            <a:r>
              <a:rPr lang="en-US" dirty="0">
                <a:effectLst/>
                <a:latin typeface="Times New Roman" panose="02020603050405020304" pitchFamily="18" charset="0"/>
              </a:rPr>
              <a:t>The achievable uncertainty is related to the </a:t>
            </a:r>
            <a:r>
              <a:rPr lang="en-US" b="1" dirty="0">
                <a:effectLst/>
                <a:latin typeface="Times New Roman" panose="02020603050405020304" pitchFamily="18" charset="0"/>
              </a:rPr>
              <a:t>linewidth</a:t>
            </a:r>
            <a:r>
              <a:rPr lang="en-US" dirty="0">
                <a:effectLst/>
                <a:latin typeface="Times New Roman" panose="02020603050405020304" pitchFamily="18" charset="0"/>
              </a:rPr>
              <a:t> of the clock transition and the square root of the </a:t>
            </a:r>
            <a:r>
              <a:rPr lang="en-US" b="1" dirty="0">
                <a:effectLst/>
                <a:latin typeface="Times New Roman" panose="02020603050405020304" pitchFamily="18" charset="0"/>
              </a:rPr>
              <a:t>interrogation time</a:t>
            </a:r>
            <a:r>
              <a:rPr lang="en-US" dirty="0">
                <a:effectLst/>
                <a:latin typeface="Times New Roman" panose="02020603050405020304" pitchFamily="18" charset="0"/>
              </a:rPr>
              <a:t>, the </a:t>
            </a:r>
            <a:r>
              <a:rPr lang="en-US" b="1" dirty="0">
                <a:effectLst/>
                <a:latin typeface="Times New Roman" panose="02020603050405020304" pitchFamily="18" charset="0"/>
              </a:rPr>
              <a:t>number </a:t>
            </a:r>
            <a:r>
              <a:rPr lang="en-US" dirty="0">
                <a:effectLst/>
                <a:latin typeface="Times New Roman" panose="02020603050405020304" pitchFamily="18" charset="0"/>
              </a:rPr>
              <a:t>of sample atoms and the </a:t>
            </a:r>
            <a:r>
              <a:rPr lang="en-US" b="1" dirty="0">
                <a:effectLst/>
                <a:latin typeface="Times New Roman" panose="02020603050405020304" pitchFamily="18" charset="0"/>
              </a:rPr>
              <a:t>averaging time</a:t>
            </a:r>
            <a:r>
              <a:rPr lang="en-US" dirty="0">
                <a:effectLst/>
                <a:latin typeface="Times New Roman" panose="02020603050405020304" pitchFamily="18" charset="0"/>
              </a:rPr>
              <a:t>.</a:t>
            </a:r>
          </a:p>
          <a:p>
            <a:r>
              <a:rPr lang="en-US" dirty="0">
                <a:effectLst/>
                <a:latin typeface="Times New Roman" panose="02020603050405020304" pitchFamily="18" charset="0"/>
              </a:rPr>
              <a:t>Here you see a list of presently </a:t>
            </a:r>
            <a:r>
              <a:rPr lang="en-US" b="1" dirty="0">
                <a:effectLst/>
                <a:latin typeface="Times New Roman" panose="02020603050405020304" pitchFamily="18" charset="0"/>
              </a:rPr>
              <a:t>best optical atomic clocks </a:t>
            </a:r>
            <a:r>
              <a:rPr lang="en-US" dirty="0">
                <a:effectLst/>
                <a:latin typeface="Times New Roman" panose="02020603050405020304" pitchFamily="18" charset="0"/>
              </a:rPr>
              <a:t>from various ions, now already reaching the 10^-19 relative precision regime. This means that the best clocks lose only </a:t>
            </a:r>
            <a:r>
              <a:rPr lang="en-US" b="1" dirty="0">
                <a:effectLst/>
                <a:latin typeface="Times New Roman" panose="02020603050405020304" pitchFamily="18" charset="0"/>
              </a:rPr>
              <a:t>1 second in about 30 billion years</a:t>
            </a:r>
            <a:r>
              <a:rPr lang="en-US" dirty="0">
                <a:effectLst/>
                <a:latin typeface="Times New Roman" panose="02020603050405020304" pitchFamily="18" charset="0"/>
              </a:rPr>
              <a:t>, more than twice the age of the universe.</a:t>
            </a:r>
          </a:p>
          <a:p>
            <a:endParaRPr lang="en-US" dirty="0">
              <a:effectLst/>
              <a:latin typeface="Times New Roman" panose="02020603050405020304" pitchFamily="18" charset="0"/>
            </a:endParaRPr>
          </a:p>
          <a:p>
            <a:endParaRPr lang="en-US" dirty="0">
              <a:effectLst/>
              <a:latin typeface="Times New Roman" panose="02020603050405020304" pitchFamily="18" charset="0"/>
            </a:endParaRPr>
          </a:p>
          <a:p>
            <a:r>
              <a:rPr lang="en-US" dirty="0">
                <a:effectLst/>
                <a:latin typeface="Times New Roman" panose="02020603050405020304" pitchFamily="18" charset="0"/>
              </a:rPr>
              <a:t>…, in agreement with the predictions of quantum mechanics. These fluctuations, which we call </a:t>
            </a:r>
            <a:r>
              <a:rPr lang="en-US" b="1" dirty="0">
                <a:effectLst/>
                <a:latin typeface="Times New Roman" panose="02020603050405020304" pitchFamily="18" charset="0"/>
              </a:rPr>
              <a:t>quantum projection noise</a:t>
            </a:r>
            <a:r>
              <a:rPr lang="en-US" dirty="0">
                <a:effectLst/>
                <a:latin typeface="Times New Roman" panose="02020603050405020304" pitchFamily="18" charset="0"/>
              </a:rPr>
              <a:t>, are the </a:t>
            </a:r>
            <a:r>
              <a:rPr lang="en-US" b="1" dirty="0">
                <a:effectLst/>
                <a:latin typeface="Times New Roman" panose="02020603050405020304" pitchFamily="18" charset="0"/>
              </a:rPr>
              <a:t>fundamental source of noise for population measurements with a fixed number of atoms. </a:t>
            </a:r>
            <a:r>
              <a:rPr lang="en-US" dirty="0">
                <a:effectLst/>
                <a:latin typeface="Times New Roman" panose="02020603050405020304" pitchFamily="18" charset="0"/>
              </a:rPr>
              <a:t>These fluctuations are of practical importance, since they contribute to the errors of atomic frequency standards.</a:t>
            </a:r>
          </a:p>
          <a:p>
            <a:endParaRPr lang="en-US" dirty="0">
              <a:effectLst/>
              <a:latin typeface="Times New Roman" panose="02020603050405020304" pitchFamily="18" charset="0"/>
            </a:endParaRPr>
          </a:p>
          <a:p>
            <a:r>
              <a:rPr lang="en-US" dirty="0">
                <a:effectLst/>
                <a:latin typeface="Times New Roman" panose="02020603050405020304" pitchFamily="18" charset="0"/>
              </a:rPr>
              <a:t>Allan deviation: </a:t>
            </a:r>
            <a:r>
              <a:rPr lang="de-DE" dirty="0">
                <a:effectLst/>
              </a:rPr>
              <a:t>Die </a:t>
            </a:r>
            <a:r>
              <a:rPr lang="de-DE" dirty="0" err="1">
                <a:effectLst/>
              </a:rPr>
              <a:t>Allan</a:t>
            </a:r>
            <a:r>
              <a:rPr lang="de-DE" dirty="0">
                <a:effectLst/>
              </a:rPr>
              <a:t>-Varianz, auch Zweiwert-Varianz, </a:t>
            </a:r>
            <a:r>
              <a:rPr lang="de-DE" b="1" dirty="0">
                <a:effectLst/>
              </a:rPr>
              <a:t>stellt ein Maß für die Frequenzstabilität von Uhren und Oszillatoren dar</a:t>
            </a:r>
            <a:r>
              <a:rPr lang="de-DE" dirty="0">
                <a:effectLst/>
              </a:rPr>
              <a:t>: eine geringe </a:t>
            </a:r>
            <a:r>
              <a:rPr lang="de-DE" dirty="0" err="1">
                <a:effectLst/>
              </a:rPr>
              <a:t>Allan</a:t>
            </a:r>
            <a:r>
              <a:rPr lang="de-DE" dirty="0">
                <a:effectLst/>
              </a:rPr>
              <a:t>-Varianz ist ein Merkmal einer Uhr mit hoher Stabilität über den gemessenen Zeitraum. Die </a:t>
            </a:r>
            <a:r>
              <a:rPr lang="de-DE" dirty="0" err="1">
                <a:effectLst/>
              </a:rPr>
              <a:t>Allan</a:t>
            </a:r>
            <a:r>
              <a:rPr lang="de-DE" dirty="0">
                <a:effectLst/>
              </a:rPr>
              <a:t>-Varianz hängt von der zeitlichen Auflösung der Messdatenerfassung ab.</a:t>
            </a:r>
          </a:p>
          <a:p>
            <a:endParaRPr lang="de-DE" dirty="0">
              <a:effectLst/>
            </a:endParaRPr>
          </a:p>
          <a:p>
            <a:r>
              <a:rPr lang="en-US" dirty="0"/>
              <a:t>Allan variance is defined as </a:t>
            </a:r>
            <a:r>
              <a:rPr lang="en-US" b="1" dirty="0"/>
              <a:t>one half of the time average of the squares of the differences between successive readings of the frequency deviation sampled over the sampling period</a:t>
            </a:r>
            <a:r>
              <a:rPr lang="en-US" dirty="0"/>
              <a:t>.</a:t>
            </a:r>
            <a:endParaRPr lang="de-DE" dirty="0">
              <a:effectLst/>
            </a:endParaRPr>
          </a:p>
          <a:p>
            <a:endParaRPr lang="en-US" dirty="0">
              <a:effectLst/>
              <a:latin typeface="Times New Roman" panose="02020603050405020304" pitchFamily="18" charset="0"/>
            </a:endParaRPr>
          </a:p>
          <a:p>
            <a:r>
              <a:rPr lang="en-US" b="1" dirty="0">
                <a:effectLst/>
                <a:latin typeface="Times New Roman" panose="02020603050405020304" pitchFamily="18" charset="0"/>
              </a:rPr>
              <a:t>Equation: </a:t>
            </a:r>
            <a:r>
              <a:rPr lang="en-US" dirty="0">
                <a:effectLst/>
                <a:latin typeface="Times New Roman" panose="02020603050405020304" pitchFamily="18" charset="0"/>
              </a:rPr>
              <a:t>tau: observation (=averaging) time; </a:t>
            </a:r>
            <a:r>
              <a:rPr lang="en-US" dirty="0" err="1">
                <a:effectLst/>
                <a:latin typeface="Times New Roman" panose="02020603050405020304" pitchFamily="18" charset="0"/>
              </a:rPr>
              <a:t>Gamma_d</a:t>
            </a:r>
            <a:r>
              <a:rPr lang="en-US" dirty="0">
                <a:effectLst/>
                <a:latin typeface="Times New Roman" panose="02020603050405020304" pitchFamily="18" charset="0"/>
              </a:rPr>
              <a:t>: clock cycle time (?)   ;  N: number of interrogated absorbers (atoms/nuclei)</a:t>
            </a:r>
          </a:p>
          <a:p>
            <a:r>
              <a:rPr kumimoji="1" lang="en-US" sz="1200" kern="1200" dirty="0">
                <a:solidFill>
                  <a:schemeClr val="tx1"/>
                </a:solidFill>
                <a:effectLst/>
                <a:latin typeface="Times New Roman" pitchFamily="18" charset="0"/>
                <a:ea typeface="+mn-ea"/>
                <a:cs typeface="+mn-cs"/>
              </a:rPr>
              <a:t>κ is a number of order unity that depends on the type of interrogation, ν is the frequency of the optical clock, ∆ν is the line width at the interrogation time T</a:t>
            </a:r>
            <a:r>
              <a:rPr kumimoji="1" lang="en-US" sz="1200" kern="1200" baseline="-25000" dirty="0">
                <a:solidFill>
                  <a:schemeClr val="tx1"/>
                </a:solidFill>
                <a:effectLst/>
                <a:latin typeface="Times New Roman" pitchFamily="18" charset="0"/>
                <a:ea typeface="+mn-ea"/>
                <a:cs typeface="+mn-cs"/>
              </a:rPr>
              <a:t>int</a:t>
            </a:r>
            <a:r>
              <a:rPr kumimoji="1" lang="en-US" sz="1200" kern="1200" dirty="0">
                <a:solidFill>
                  <a:schemeClr val="tx1"/>
                </a:solidFill>
                <a:effectLst/>
                <a:latin typeface="Times New Roman" pitchFamily="18" charset="0"/>
                <a:ea typeface="+mn-ea"/>
                <a:cs typeface="+mn-cs"/>
              </a:rPr>
              <a:t>, N is the number of absorbers interrogated, and τ is the averaging time. </a:t>
            </a:r>
            <a:endParaRPr lang="en-US" dirty="0"/>
          </a:p>
          <a:p>
            <a:r>
              <a:rPr lang="en-US" dirty="0"/>
              <a:t>  </a:t>
            </a:r>
          </a:p>
        </p:txBody>
      </p:sp>
      <p:sp>
        <p:nvSpPr>
          <p:cNvPr id="4" name="Slide Number Placeholder 3"/>
          <p:cNvSpPr>
            <a:spLocks noGrp="1"/>
          </p:cNvSpPr>
          <p:nvPr>
            <p:ph type="sldNum" sz="quarter" idx="10"/>
          </p:nvPr>
        </p:nvSpPr>
        <p:spPr/>
        <p:txBody>
          <a:bodyPr/>
          <a:lstStyle/>
          <a:p>
            <a:fld id="{5E1F55AD-5E4C-4BCD-BC35-18CB13F29CD9}" type="slidenum">
              <a:rPr lang="de-DE" altLang="de-DE" smtClean="0"/>
              <a:pPr/>
              <a:t>24</a:t>
            </a:fld>
            <a:endParaRPr lang="de-DE" altLang="de-DE"/>
          </a:p>
        </p:txBody>
      </p:sp>
    </p:spTree>
    <p:extLst>
      <p:ext uri="{BB962C8B-B14F-4D97-AF65-F5344CB8AC3E}">
        <p14:creationId xmlns:p14="http://schemas.microsoft.com/office/powerpoint/2010/main" val="16333634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solidFill>
                  <a:srgbClr val="0000FF"/>
                </a:solidFill>
                <a:effectLst/>
                <a:latin typeface="Arial" panose="020B0604020202020204" pitchFamily="34" charset="0"/>
                <a:cs typeface="Arial" panose="020B0604020202020204" pitchFamily="34" charset="0"/>
              </a:rPr>
              <a:t>The existence of the isomer </a:t>
            </a:r>
            <a:r>
              <a:rPr lang="en-US" sz="1200" b="1" baseline="0" dirty="0">
                <a:solidFill>
                  <a:srgbClr val="0000FF"/>
                </a:solidFill>
                <a:effectLst/>
                <a:latin typeface="Arial" panose="020B0604020202020204" pitchFamily="34" charset="0"/>
                <a:cs typeface="Arial" panose="020B0604020202020204" pitchFamily="34" charset="0"/>
              </a:rPr>
              <a:t>dates back almost 50 years </a:t>
            </a:r>
            <a:r>
              <a:rPr lang="en-US" sz="1200" b="0" baseline="0" dirty="0">
                <a:solidFill>
                  <a:srgbClr val="0000FF"/>
                </a:solidFill>
                <a:effectLst/>
                <a:latin typeface="Arial" panose="020B0604020202020204" pitchFamily="34" charset="0"/>
                <a:cs typeface="Arial" panose="020B0604020202020204" pitchFamily="34" charset="0"/>
              </a:rPr>
              <a:t>when a low lying ground-state doublet was </a:t>
            </a:r>
            <a:r>
              <a:rPr lang="en-US" sz="1200" b="1" baseline="0" dirty="0">
                <a:solidFill>
                  <a:srgbClr val="0000FF"/>
                </a:solidFill>
                <a:effectLst/>
                <a:latin typeface="Arial" panose="020B0604020202020204" pitchFamily="34" charset="0"/>
                <a:cs typeface="Arial" panose="020B0604020202020204" pitchFamily="34" charset="0"/>
              </a:rPr>
              <a:t>conjectured</a:t>
            </a:r>
            <a:r>
              <a:rPr lang="en-US" sz="1200" b="0" baseline="0" dirty="0">
                <a:solidFill>
                  <a:srgbClr val="0000FF"/>
                </a:solidFill>
                <a:effectLst/>
                <a:latin typeface="Arial" panose="020B0604020202020204" pitchFamily="34" charset="0"/>
                <a:cs typeface="Arial" panose="020B0604020202020204" pitchFamily="34" charset="0"/>
              </a:rPr>
              <a:t> from gamma-spectroscopic data. Over the years many attempts were made to identify and characterize it and you see that in the first 20-30 years the energy was </a:t>
            </a:r>
            <a:r>
              <a:rPr lang="en-US" sz="1200" b="1" baseline="0" dirty="0">
                <a:solidFill>
                  <a:srgbClr val="0000FF"/>
                </a:solidFill>
                <a:effectLst/>
                <a:latin typeface="Arial" panose="020B0604020202020204" pitchFamily="34" charset="0"/>
                <a:cs typeface="Arial" panose="020B0604020202020204" pitchFamily="34" charset="0"/>
              </a:rPr>
              <a:t>assumed to lie in the visible to UV range </a:t>
            </a:r>
            <a:r>
              <a:rPr lang="en-US" sz="1200" b="0" baseline="0" dirty="0">
                <a:solidFill>
                  <a:srgbClr val="0000FF"/>
                </a:solidFill>
                <a:effectLst/>
                <a:latin typeface="Arial" panose="020B0604020202020204" pitchFamily="34" charset="0"/>
                <a:cs typeface="Arial" panose="020B0604020202020204" pitchFamily="34" charset="0"/>
              </a:rPr>
              <a:t>range, before in 2007 with a modern detector the energy was shifted upwards and the wavelength went into the </a:t>
            </a:r>
            <a:r>
              <a:rPr lang="en-US" sz="1200" b="1" baseline="0" dirty="0">
                <a:solidFill>
                  <a:srgbClr val="0000FF"/>
                </a:solidFill>
                <a:effectLst/>
                <a:latin typeface="Arial" panose="020B0604020202020204" pitchFamily="34" charset="0"/>
                <a:cs typeface="Arial" panose="020B0604020202020204" pitchFamily="34" charset="0"/>
              </a:rPr>
              <a:t>vacuum ultraviolet regime. </a:t>
            </a:r>
            <a:r>
              <a:rPr lang="en-US" sz="1200" b="0" baseline="0" dirty="0">
                <a:solidFill>
                  <a:srgbClr val="0000FF"/>
                </a:solidFill>
                <a:effectLst/>
                <a:latin typeface="Arial" panose="020B0604020202020204" pitchFamily="34" charset="0"/>
                <a:cs typeface="Arial" panose="020B0604020202020204" pitchFamily="34" charset="0"/>
              </a:rPr>
              <a:t>All these findings were from indirect evidence and some people even </a:t>
            </a:r>
            <a:r>
              <a:rPr lang="en-US" sz="1200" b="1" baseline="0" dirty="0">
                <a:solidFill>
                  <a:srgbClr val="0000FF"/>
                </a:solidFill>
                <a:effectLst/>
                <a:latin typeface="Arial" panose="020B0604020202020204" pitchFamily="34" charset="0"/>
                <a:cs typeface="Arial" panose="020B0604020202020204" pitchFamily="34" charset="0"/>
              </a:rPr>
              <a:t>doubted</a:t>
            </a:r>
            <a:r>
              <a:rPr lang="en-US" sz="1200" b="0" baseline="0" dirty="0">
                <a:solidFill>
                  <a:srgbClr val="0000FF"/>
                </a:solidFill>
                <a:effectLst/>
                <a:latin typeface="Arial" panose="020B0604020202020204" pitchFamily="34" charset="0"/>
                <a:cs typeface="Arial" panose="020B0604020202020204" pitchFamily="34" charset="0"/>
              </a:rPr>
              <a:t> the existence of the isomer at all.</a:t>
            </a:r>
          </a:p>
          <a:p>
            <a:r>
              <a:rPr lang="en-US" sz="1200" b="0" baseline="0" dirty="0">
                <a:solidFill>
                  <a:srgbClr val="0000FF"/>
                </a:solidFill>
                <a:effectLst/>
                <a:latin typeface="Arial" panose="020B0604020202020204" pitchFamily="34" charset="0"/>
                <a:cs typeface="Arial" panose="020B0604020202020204" pitchFamily="34" charset="0"/>
              </a:rPr>
              <a:t>In fact the first excited state of 229Th is </a:t>
            </a:r>
            <a:r>
              <a:rPr lang="en-US" sz="1200" b="1" baseline="0" dirty="0">
                <a:solidFill>
                  <a:srgbClr val="0000FF"/>
                </a:solidFill>
                <a:effectLst/>
                <a:latin typeface="Arial" panose="020B0604020202020204" pitchFamily="34" charset="0"/>
                <a:cs typeface="Arial" panose="020B0604020202020204" pitchFamily="34" charset="0"/>
              </a:rPr>
              <a:t>the lowest nuclear excitation </a:t>
            </a:r>
            <a:r>
              <a:rPr lang="en-US" sz="1200" b="0" baseline="0" dirty="0">
                <a:solidFill>
                  <a:srgbClr val="0000FF"/>
                </a:solidFill>
                <a:effectLst/>
                <a:latin typeface="Arial" panose="020B0604020202020204" pitchFamily="34" charset="0"/>
                <a:cs typeface="Arial" panose="020B0604020202020204" pitchFamily="34" charset="0"/>
              </a:rPr>
              <a:t>amongst all presently about 186000 known excited states with an extremely narrow relative linewidth of about </a:t>
            </a:r>
            <a:r>
              <a:rPr lang="en-US" sz="1200" b="1" baseline="0" dirty="0">
                <a:solidFill>
                  <a:srgbClr val="0000FF"/>
                </a:solidFill>
                <a:effectLst/>
                <a:latin typeface="Arial" panose="020B0604020202020204" pitchFamily="34" charset="0"/>
                <a:cs typeface="Arial" panose="020B0604020202020204" pitchFamily="34" charset="0"/>
              </a:rPr>
              <a:t>10^-20</a:t>
            </a:r>
            <a:r>
              <a:rPr lang="en-US" sz="1200" b="0" baseline="0" dirty="0">
                <a:solidFill>
                  <a:srgbClr val="0000FF"/>
                </a:solidFill>
                <a:effectLst/>
                <a:latin typeface="Arial" panose="020B0604020202020204" pitchFamily="34" charset="0"/>
                <a:cs typeface="Arial" panose="020B0604020202020204" pitchFamily="34" charset="0"/>
              </a:rPr>
              <a:t>. here on the right you see already our </a:t>
            </a:r>
            <a:r>
              <a:rPr lang="en-US" sz="1200" b="1" baseline="0" dirty="0">
                <a:solidFill>
                  <a:srgbClr val="0000FF"/>
                </a:solidFill>
                <a:effectLst/>
                <a:latin typeface="Arial" panose="020B0604020202020204" pitchFamily="34" charset="0"/>
                <a:cs typeface="Arial" panose="020B0604020202020204" pitchFamily="34" charset="0"/>
              </a:rPr>
              <a:t>most recent knowledge </a:t>
            </a:r>
            <a:r>
              <a:rPr lang="en-US" sz="1200" b="0" baseline="0" dirty="0">
                <a:solidFill>
                  <a:srgbClr val="0000FF"/>
                </a:solidFill>
                <a:effectLst/>
                <a:latin typeface="Arial" panose="020B0604020202020204" pitchFamily="34" charset="0"/>
                <a:cs typeface="Arial" panose="020B0604020202020204" pitchFamily="34" charset="0"/>
              </a:rPr>
              <a:t>of this M1 transition and you see the </a:t>
            </a:r>
            <a:r>
              <a:rPr lang="en-US" sz="1200" b="1" baseline="0" dirty="0">
                <a:solidFill>
                  <a:srgbClr val="0000FF"/>
                </a:solidFill>
                <a:effectLst/>
                <a:latin typeface="Arial" panose="020B0604020202020204" pitchFamily="34" charset="0"/>
                <a:cs typeface="Arial" panose="020B0604020202020204" pitchFamily="34" charset="0"/>
              </a:rPr>
              <a:t>enormous progress </a:t>
            </a:r>
            <a:r>
              <a:rPr lang="en-US" sz="1200" b="0" baseline="0" dirty="0">
                <a:solidFill>
                  <a:srgbClr val="0000FF"/>
                </a:solidFill>
                <a:effectLst/>
                <a:latin typeface="Arial" panose="020B0604020202020204" pitchFamily="34" charset="0"/>
                <a:cs typeface="Arial" panose="020B0604020202020204" pitchFamily="34" charset="0"/>
              </a:rPr>
              <a:t>that has been reached in recent years. This is what I want to present in the next minutes.</a:t>
            </a:r>
          </a:p>
          <a:p>
            <a:endParaRPr lang="en-US" sz="1200" b="0" baseline="0" dirty="0">
              <a:solidFill>
                <a:srgbClr val="0000FF"/>
              </a:solidFill>
              <a:effectLst/>
              <a:latin typeface="Arial" panose="020B0604020202020204" pitchFamily="34" charset="0"/>
              <a:cs typeface="Arial" panose="020B0604020202020204" pitchFamily="34" charset="0"/>
            </a:endParaRPr>
          </a:p>
          <a:p>
            <a:r>
              <a:rPr lang="en-US" sz="1200" b="0" baseline="0" dirty="0">
                <a:solidFill>
                  <a:srgbClr val="0000FF"/>
                </a:solidFill>
                <a:effectLst/>
                <a:latin typeface="Arial" panose="020B0604020202020204" pitchFamily="34" charset="0"/>
                <a:cs typeface="Arial" panose="020B0604020202020204" pitchFamily="34" charset="0"/>
              </a:rPr>
              <a:t>8.35574 eV: </a:t>
            </a:r>
            <a:r>
              <a:rPr lang="en-US" sz="1200" b="0" baseline="0" dirty="0" err="1">
                <a:solidFill>
                  <a:srgbClr val="0000FF"/>
                </a:solidFill>
                <a:effectLst/>
                <a:latin typeface="Arial" panose="020B0604020202020204" pitchFamily="34" charset="0"/>
                <a:cs typeface="Arial" panose="020B0604020202020204" pitchFamily="34" charset="0"/>
              </a:rPr>
              <a:t>Tiedau</a:t>
            </a:r>
            <a:r>
              <a:rPr lang="en-US" sz="1200" b="0" baseline="0" dirty="0">
                <a:solidFill>
                  <a:srgbClr val="0000FF"/>
                </a:solidFill>
                <a:effectLst/>
                <a:latin typeface="Arial" panose="020B0604020202020204" pitchFamily="34" charset="0"/>
                <a:cs typeface="Arial" panose="020B0604020202020204" pitchFamily="34" charset="0"/>
              </a:rPr>
              <a:t> PRL</a:t>
            </a:r>
            <a:endParaRPr lang="en-US" dirty="0"/>
          </a:p>
        </p:txBody>
      </p:sp>
      <p:sp>
        <p:nvSpPr>
          <p:cNvPr id="4" name="Slide Number Placeholder 3"/>
          <p:cNvSpPr>
            <a:spLocks noGrp="1"/>
          </p:cNvSpPr>
          <p:nvPr>
            <p:ph type="sldNum" sz="quarter" idx="5"/>
          </p:nvPr>
        </p:nvSpPr>
        <p:spPr/>
        <p:txBody>
          <a:bodyPr/>
          <a:lstStyle/>
          <a:p>
            <a:fld id="{5E1F55AD-5E4C-4BCD-BC35-18CB13F29CD9}" type="slidenum">
              <a:rPr lang="de-DE" altLang="de-DE" smtClean="0"/>
              <a:pPr/>
              <a:t>25</a:t>
            </a:fld>
            <a:endParaRPr lang="de-DE" altLang="de-DE"/>
          </a:p>
        </p:txBody>
      </p:sp>
    </p:spTree>
    <p:extLst>
      <p:ext uri="{BB962C8B-B14F-4D97-AF65-F5344CB8AC3E}">
        <p14:creationId xmlns:p14="http://schemas.microsoft.com/office/powerpoint/2010/main" val="15097137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DE" dirty="0"/>
              <a:t>These </a:t>
            </a:r>
            <a:r>
              <a:rPr lang="de-DE" dirty="0" err="1"/>
              <a:t>intriguing</a:t>
            </a:r>
            <a:r>
              <a:rPr lang="de-DE" dirty="0"/>
              <a:t> </a:t>
            </a:r>
            <a:r>
              <a:rPr lang="de-DE" dirty="0" err="1"/>
              <a:t>perspectives</a:t>
            </a:r>
            <a:r>
              <a:rPr lang="de-DE" dirty="0"/>
              <a:t> </a:t>
            </a:r>
            <a:r>
              <a:rPr lang="de-DE" dirty="0" err="1"/>
              <a:t>triggered</a:t>
            </a:r>
            <a:r>
              <a:rPr lang="de-DE" dirty="0"/>
              <a:t> </a:t>
            </a:r>
            <a:r>
              <a:rPr lang="de-DE" b="1" dirty="0"/>
              <a:t>experimental and </a:t>
            </a:r>
            <a:r>
              <a:rPr lang="de-DE" b="1" dirty="0" err="1"/>
              <a:t>theoretical</a:t>
            </a:r>
            <a:r>
              <a:rPr lang="de-DE" b="1" dirty="0"/>
              <a:t> </a:t>
            </a:r>
            <a:r>
              <a:rPr lang="de-DE" b="1" dirty="0" err="1"/>
              <a:t>activities</a:t>
            </a:r>
            <a:r>
              <a:rPr lang="de-DE" b="1" dirty="0"/>
              <a:t> </a:t>
            </a:r>
            <a:r>
              <a:rPr lang="de-DE" b="1" dirty="0" err="1"/>
              <a:t>around</a:t>
            </a:r>
            <a:r>
              <a:rPr lang="de-DE" b="1" dirty="0"/>
              <a:t> </a:t>
            </a:r>
            <a:r>
              <a:rPr lang="de-DE" b="1" dirty="0" err="1"/>
              <a:t>the</a:t>
            </a:r>
            <a:r>
              <a:rPr lang="de-DE" b="1" dirty="0"/>
              <a:t> </a:t>
            </a:r>
            <a:r>
              <a:rPr lang="de-DE" b="1" dirty="0" err="1"/>
              <a:t>thorium</a:t>
            </a:r>
            <a:r>
              <a:rPr lang="de-DE" b="1" dirty="0"/>
              <a:t> isomer in </a:t>
            </a:r>
            <a:r>
              <a:rPr lang="de-DE" b="1" dirty="0" err="1"/>
              <a:t>many</a:t>
            </a:r>
            <a:r>
              <a:rPr lang="de-DE" b="1" dirty="0"/>
              <a:t> </a:t>
            </a:r>
            <a:r>
              <a:rPr lang="de-DE" b="1" dirty="0" err="1"/>
              <a:t>groups</a:t>
            </a:r>
            <a:r>
              <a:rPr lang="de-DE" b="1" dirty="0"/>
              <a:t> </a:t>
            </a:r>
            <a:r>
              <a:rPr lang="de-DE" b="1" dirty="0" err="1"/>
              <a:t>worldwide</a:t>
            </a:r>
            <a:r>
              <a:rPr lang="de-DE" b="1" dirty="0"/>
              <a:t> </a:t>
            </a:r>
            <a:r>
              <a:rPr lang="de-DE" dirty="0"/>
              <a:t>and </a:t>
            </a:r>
            <a:r>
              <a:rPr lang="de-DE" dirty="0" err="1"/>
              <a:t>it</a:t>
            </a:r>
            <a:r>
              <a:rPr lang="de-DE" dirty="0"/>
              <a:t> </a:t>
            </a:r>
            <a:r>
              <a:rPr lang="de-DE" dirty="0" err="1"/>
              <a:t>is</a:t>
            </a:r>
            <a:r>
              <a:rPr lang="de-DE" dirty="0"/>
              <a:t> </a:t>
            </a:r>
            <a:r>
              <a:rPr lang="de-DE" dirty="0" err="1"/>
              <a:t>likely</a:t>
            </a:r>
            <a:r>
              <a:rPr lang="de-DE" dirty="0"/>
              <a:t> </a:t>
            </a:r>
            <a:r>
              <a:rPr lang="de-DE" dirty="0" err="1"/>
              <a:t>that</a:t>
            </a:r>
            <a:r>
              <a:rPr lang="de-DE" dirty="0"/>
              <a:t> </a:t>
            </a:r>
            <a:r>
              <a:rPr lang="de-DE" dirty="0" err="1"/>
              <a:t>this</a:t>
            </a:r>
            <a:r>
              <a:rPr lang="de-DE" dirty="0"/>
              <a:t> </a:t>
            </a:r>
            <a:r>
              <a:rPr lang="de-DE" dirty="0" err="1"/>
              <a:t>overview</a:t>
            </a:r>
            <a:r>
              <a:rPr lang="de-DE" dirty="0"/>
              <a:t> </a:t>
            </a:r>
            <a:r>
              <a:rPr lang="de-DE" dirty="0" err="1"/>
              <a:t>here</a:t>
            </a:r>
            <a:r>
              <a:rPr lang="de-DE" dirty="0"/>
              <a:t> </a:t>
            </a:r>
            <a:r>
              <a:rPr lang="de-DE" dirty="0" err="1"/>
              <a:t>misses</a:t>
            </a:r>
            <a:r>
              <a:rPr lang="de-DE" dirty="0"/>
              <a:t> </a:t>
            </a:r>
            <a:r>
              <a:rPr lang="de-DE" dirty="0" err="1"/>
              <a:t>activities</a:t>
            </a:r>
            <a:r>
              <a:rPr lang="de-DE" dirty="0"/>
              <a:t> </a:t>
            </a:r>
            <a:r>
              <a:rPr lang="de-DE" dirty="0" err="1"/>
              <a:t>that</a:t>
            </a:r>
            <a:r>
              <a:rPr lang="de-DE" dirty="0"/>
              <a:t> </a:t>
            </a:r>
            <a:r>
              <a:rPr lang="de-DE" dirty="0" err="1"/>
              <a:t>may</a:t>
            </a:r>
            <a:r>
              <a:rPr lang="de-DE" dirty="0"/>
              <a:t> </a:t>
            </a:r>
            <a:r>
              <a:rPr lang="de-DE" dirty="0" err="1"/>
              <a:t>have</a:t>
            </a:r>
            <a:r>
              <a:rPr lang="de-DE" dirty="0"/>
              <a:t> </a:t>
            </a:r>
            <a:r>
              <a:rPr lang="de-DE" dirty="0" err="1"/>
              <a:t>started</a:t>
            </a:r>
            <a:r>
              <a:rPr lang="de-DE" dirty="0"/>
              <a:t> </a:t>
            </a:r>
            <a:r>
              <a:rPr lang="de-DE" dirty="0" err="1"/>
              <a:t>recently</a:t>
            </a:r>
            <a:r>
              <a:rPr lang="de-DE" dirty="0"/>
              <a:t>.</a:t>
            </a:r>
          </a:p>
        </p:txBody>
      </p:sp>
      <p:sp>
        <p:nvSpPr>
          <p:cNvPr id="4" name="Slide Number Placeholder 3"/>
          <p:cNvSpPr>
            <a:spLocks noGrp="1"/>
          </p:cNvSpPr>
          <p:nvPr>
            <p:ph type="sldNum" sz="quarter" idx="10"/>
          </p:nvPr>
        </p:nvSpPr>
        <p:spPr/>
        <p:txBody>
          <a:bodyPr/>
          <a:lstStyle/>
          <a:p>
            <a:fld id="{5E1F55AD-5E4C-4BCD-BC35-18CB13F29CD9}" type="slidenum">
              <a:rPr lang="de-DE" altLang="de-DE" smtClean="0"/>
              <a:pPr/>
              <a:t>26</a:t>
            </a:fld>
            <a:endParaRPr lang="de-DE" altLang="de-DE"/>
          </a:p>
        </p:txBody>
      </p:sp>
    </p:spTree>
    <p:extLst>
      <p:ext uri="{BB962C8B-B14F-4D97-AF65-F5344CB8AC3E}">
        <p14:creationId xmlns:p14="http://schemas.microsoft.com/office/powerpoint/2010/main" val="34040415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r>
              <a:rPr lang="en-US" dirty="0"/>
              <a:t>This experiment was </a:t>
            </a:r>
            <a:r>
              <a:rPr lang="en-US" b="1" dirty="0"/>
              <a:t>performed at the ISOLDE facility at CERN</a:t>
            </a:r>
            <a:r>
              <a:rPr lang="en-US" dirty="0"/>
              <a:t>, which is </a:t>
            </a:r>
            <a:r>
              <a:rPr lang="en-US" b="1" dirty="0"/>
              <a:t>the nuclear physics facility attached to the Proton Synchrotron Booster</a:t>
            </a:r>
            <a:r>
              <a:rPr lang="en-US" dirty="0"/>
              <a:t>. As introduced Francium beams were implanted into various MgF2 and CaF2 crystals, finally ending up in the thorium isomer. And the decay diagnostics was performed with a </a:t>
            </a:r>
            <a:r>
              <a:rPr lang="en-US" b="1" dirty="0"/>
              <a:t>VUV grating spectrometer</a:t>
            </a:r>
            <a:r>
              <a:rPr lang="en-US" dirty="0"/>
              <a:t>.</a:t>
            </a:r>
          </a:p>
          <a:p>
            <a:r>
              <a:rPr lang="en-US" dirty="0"/>
              <a:t>The advantage of using the 229Ac beta decay is twofold: first of all the </a:t>
            </a:r>
            <a:r>
              <a:rPr lang="en-US" b="1" dirty="0"/>
              <a:t>branching ratio into the thorium isomer is about 7-10 times higher </a:t>
            </a:r>
            <a:r>
              <a:rPr lang="en-US" dirty="0"/>
              <a:t>than for the alpha decay in 233U. This is what you can learn from the two nuclear level schemes of the uranium and actinium radioactive decays. And most importantly, the </a:t>
            </a:r>
            <a:r>
              <a:rPr lang="en-US" b="1" dirty="0"/>
              <a:t>alpha decay is a rather violent </a:t>
            </a:r>
            <a:r>
              <a:rPr lang="en-US" dirty="0"/>
              <a:t>process, where the </a:t>
            </a:r>
            <a:r>
              <a:rPr lang="en-US" b="1" dirty="0"/>
              <a:t>recoil energy is about 84 keV</a:t>
            </a:r>
            <a:r>
              <a:rPr lang="en-US" dirty="0"/>
              <a:t>. This is enough to drive implanted thorium atoms in the crystal lattice away from the lattice sites and thus free electrons may emerge which then trigger Internal Conversion. For the </a:t>
            </a:r>
            <a:r>
              <a:rPr lang="en-US" b="1" dirty="0"/>
              <a:t>beta decay the recoil energy is very low with less than 6 eV</a:t>
            </a:r>
            <a:r>
              <a:rPr lang="en-US" dirty="0"/>
              <a:t>, therefore the implanted nuclei will stay on their lattice positions. </a:t>
            </a:r>
          </a:p>
        </p:txBody>
      </p:sp>
      <p:sp>
        <p:nvSpPr>
          <p:cNvPr id="4" name="Slide Number Placeholder 3"/>
          <p:cNvSpPr>
            <a:spLocks noGrp="1"/>
          </p:cNvSpPr>
          <p:nvPr>
            <p:ph type="sldNum" sz="quarter" idx="5"/>
          </p:nvPr>
        </p:nvSpPr>
        <p:spPr/>
        <p:txBody>
          <a:bodyPr/>
          <a:lstStyle/>
          <a:p>
            <a:fld id="{5E1F55AD-5E4C-4BCD-BC35-18CB13F29CD9}" type="slidenum">
              <a:rPr lang="de-DE" altLang="de-DE" smtClean="0"/>
              <a:pPr/>
              <a:t>27</a:t>
            </a:fld>
            <a:endParaRPr lang="de-DE" altLang="de-DE"/>
          </a:p>
        </p:txBody>
      </p:sp>
    </p:spTree>
    <p:extLst>
      <p:ext uri="{BB962C8B-B14F-4D97-AF65-F5344CB8AC3E}">
        <p14:creationId xmlns:p14="http://schemas.microsoft.com/office/powerpoint/2010/main" val="27938797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r>
              <a:rPr lang="en-US" b="0" baseline="0" dirty="0">
                <a:solidFill>
                  <a:schemeClr val="bg2"/>
                </a:solidFill>
                <a:effectLst/>
                <a:latin typeface="Arial" panose="020B0604020202020204" pitchFamily="34" charset="0"/>
                <a:cs typeface="Arial" panose="020B0604020202020204" pitchFamily="34" charset="0"/>
              </a:rPr>
              <a:t>Here you see </a:t>
            </a:r>
            <a:r>
              <a:rPr lang="en-US" b="1" baseline="0" dirty="0">
                <a:solidFill>
                  <a:schemeClr val="bg2"/>
                </a:solidFill>
                <a:effectLst/>
                <a:latin typeface="Arial" panose="020B0604020202020204" pitchFamily="34" charset="0"/>
                <a:cs typeface="Arial" panose="020B0604020202020204" pitchFamily="34" charset="0"/>
              </a:rPr>
              <a:t>where we stand at present </a:t>
            </a:r>
            <a:r>
              <a:rPr lang="en-US" b="0" baseline="0" dirty="0">
                <a:solidFill>
                  <a:schemeClr val="bg2"/>
                </a:solidFill>
                <a:effectLst/>
                <a:latin typeface="Arial" panose="020B0604020202020204" pitchFamily="34" charset="0"/>
                <a:cs typeface="Arial" panose="020B0604020202020204" pitchFamily="34" charset="0"/>
              </a:rPr>
              <a:t>on the way towards a metrological competitive nuclear clock.</a:t>
            </a:r>
          </a:p>
          <a:p>
            <a:r>
              <a:rPr lang="en-US" b="0" baseline="0" dirty="0">
                <a:solidFill>
                  <a:schemeClr val="bg2"/>
                </a:solidFill>
                <a:effectLst/>
                <a:latin typeface="Arial" panose="020B0604020202020204" pitchFamily="34" charset="0"/>
                <a:cs typeface="Arial" panose="020B0604020202020204" pitchFamily="34" charset="0"/>
              </a:rPr>
              <a:t>On a </a:t>
            </a:r>
            <a:r>
              <a:rPr lang="en-US" b="1" baseline="0" dirty="0">
                <a:solidFill>
                  <a:schemeClr val="bg2"/>
                </a:solidFill>
                <a:effectLst/>
                <a:latin typeface="Arial" panose="020B0604020202020204" pitchFamily="34" charset="0"/>
                <a:cs typeface="Arial" panose="020B0604020202020204" pitchFamily="34" charset="0"/>
              </a:rPr>
              <a:t>scale of the uncertainty in Hz </a:t>
            </a:r>
            <a:r>
              <a:rPr lang="en-US" b="0" baseline="0" dirty="0">
                <a:solidFill>
                  <a:schemeClr val="bg2"/>
                </a:solidFill>
                <a:effectLst/>
                <a:latin typeface="Arial" panose="020B0604020202020204" pitchFamily="34" charset="0"/>
                <a:cs typeface="Arial" panose="020B0604020202020204" pitchFamily="34" charset="0"/>
              </a:rPr>
              <a:t>or the </a:t>
            </a:r>
            <a:r>
              <a:rPr lang="en-US" b="1" baseline="0" dirty="0">
                <a:solidFill>
                  <a:schemeClr val="bg2"/>
                </a:solidFill>
                <a:effectLst/>
                <a:latin typeface="Arial" panose="020B0604020202020204" pitchFamily="34" charset="0"/>
                <a:cs typeface="Arial" panose="020B0604020202020204" pitchFamily="34" charset="0"/>
              </a:rPr>
              <a:t>fractional uncertainty </a:t>
            </a:r>
            <a:r>
              <a:rPr lang="en-US" b="0" baseline="0" dirty="0">
                <a:solidFill>
                  <a:schemeClr val="bg2"/>
                </a:solidFill>
                <a:effectLst/>
                <a:latin typeface="Arial" panose="020B0604020202020204" pitchFamily="34" charset="0"/>
                <a:cs typeface="Arial" panose="020B0604020202020204" pitchFamily="34" charset="0"/>
              </a:rPr>
              <a:t>it shows</a:t>
            </a:r>
          </a:p>
          <a:p>
            <a:r>
              <a:rPr lang="en-US" b="0" baseline="0" dirty="0">
                <a:solidFill>
                  <a:schemeClr val="bg2"/>
                </a:solidFill>
                <a:effectLst/>
                <a:latin typeface="Arial" panose="020B0604020202020204" pitchFamily="34" charset="0"/>
                <a:cs typeface="Arial" panose="020B0604020202020204" pitchFamily="34" charset="0"/>
              </a:rPr>
              <a:t> the region accessible with </a:t>
            </a:r>
            <a:r>
              <a:rPr lang="en-US" b="1" baseline="0" dirty="0">
                <a:solidFill>
                  <a:schemeClr val="bg2"/>
                </a:solidFill>
                <a:effectLst/>
                <a:latin typeface="Arial" panose="020B0604020202020204" pitchFamily="34" charset="0"/>
                <a:cs typeface="Arial" panose="020B0604020202020204" pitchFamily="34" charset="0"/>
              </a:rPr>
              <a:t>nuclear spectroscopic </a:t>
            </a:r>
            <a:r>
              <a:rPr lang="en-US" b="0" baseline="0" dirty="0">
                <a:solidFill>
                  <a:schemeClr val="bg2"/>
                </a:solidFill>
                <a:effectLst/>
                <a:latin typeface="Arial" panose="020B0604020202020204" pitchFamily="34" charset="0"/>
                <a:cs typeface="Arial" panose="020B0604020202020204" pitchFamily="34" charset="0"/>
              </a:rPr>
              <a:t>methods, either </a:t>
            </a:r>
            <a:r>
              <a:rPr lang="en-US" b="1" baseline="0" dirty="0">
                <a:solidFill>
                  <a:schemeClr val="bg2"/>
                </a:solidFill>
                <a:effectLst/>
                <a:latin typeface="Arial" panose="020B0604020202020204" pitchFamily="34" charset="0"/>
                <a:cs typeface="Arial" panose="020B0604020202020204" pitchFamily="34" charset="0"/>
              </a:rPr>
              <a:t>conversion electrons or gamma spectroscopy</a:t>
            </a:r>
            <a:r>
              <a:rPr lang="en-US" b="0" baseline="0" dirty="0">
                <a:solidFill>
                  <a:schemeClr val="bg2"/>
                </a:solidFill>
                <a:effectLst/>
                <a:latin typeface="Arial" panose="020B0604020202020204" pitchFamily="34" charset="0"/>
                <a:cs typeface="Arial" panose="020B0604020202020204" pitchFamily="34" charset="0"/>
              </a:rPr>
              <a:t>, and the big step forward enabled by </a:t>
            </a:r>
            <a:r>
              <a:rPr lang="en-US" b="1" baseline="0" dirty="0">
                <a:solidFill>
                  <a:schemeClr val="bg2"/>
                </a:solidFill>
                <a:effectLst/>
                <a:latin typeface="Arial" panose="020B0604020202020204" pitchFamily="34" charset="0"/>
                <a:cs typeface="Arial" panose="020B0604020202020204" pitchFamily="34" charset="0"/>
              </a:rPr>
              <a:t>switching from nuclear to optical methods</a:t>
            </a:r>
            <a:r>
              <a:rPr lang="en-US" b="0" baseline="0" dirty="0">
                <a:solidFill>
                  <a:schemeClr val="bg2"/>
                </a:solidFill>
                <a:effectLst/>
                <a:latin typeface="Arial" panose="020B0604020202020204" pitchFamily="34" charset="0"/>
                <a:cs typeface="Arial" panose="020B0604020202020204" pitchFamily="34" charset="0"/>
              </a:rPr>
              <a:t>.</a:t>
            </a:r>
          </a:p>
          <a:p>
            <a:r>
              <a:rPr lang="en-US" b="0" baseline="0" dirty="0">
                <a:solidFill>
                  <a:schemeClr val="bg2"/>
                </a:solidFill>
                <a:effectLst/>
                <a:latin typeface="Arial" panose="020B0604020202020204" pitchFamily="34" charset="0"/>
                <a:cs typeface="Arial" panose="020B0604020202020204" pitchFamily="34" charset="0"/>
              </a:rPr>
              <a:t>Here the first </a:t>
            </a:r>
            <a:r>
              <a:rPr lang="en-US" b="1" baseline="0" dirty="0">
                <a:solidFill>
                  <a:schemeClr val="bg2"/>
                </a:solidFill>
                <a:effectLst/>
                <a:latin typeface="Arial" panose="020B0604020202020204" pitchFamily="34" charset="0"/>
                <a:cs typeface="Arial" panose="020B0604020202020204" pitchFamily="34" charset="0"/>
              </a:rPr>
              <a:t>broadband </a:t>
            </a:r>
            <a:r>
              <a:rPr lang="en-US" b="0" baseline="0" dirty="0">
                <a:solidFill>
                  <a:schemeClr val="bg2"/>
                </a:solidFill>
                <a:effectLst/>
                <a:latin typeface="Arial" panose="020B0604020202020204" pitchFamily="34" charset="0"/>
                <a:cs typeface="Arial" panose="020B0604020202020204" pitchFamily="34" charset="0"/>
              </a:rPr>
              <a:t>laser excitations with GHz uncertainties and finally the first </a:t>
            </a:r>
            <a:r>
              <a:rPr lang="en-US" b="1" baseline="0" dirty="0">
                <a:solidFill>
                  <a:schemeClr val="bg2"/>
                </a:solidFill>
                <a:effectLst/>
                <a:latin typeface="Arial" panose="020B0604020202020204" pitchFamily="34" charset="0"/>
                <a:cs typeface="Arial" panose="020B0604020202020204" pitchFamily="34" charset="0"/>
              </a:rPr>
              <a:t>narrowband </a:t>
            </a:r>
            <a:r>
              <a:rPr lang="en-US" b="0" baseline="0" dirty="0">
                <a:solidFill>
                  <a:schemeClr val="bg2"/>
                </a:solidFill>
                <a:effectLst/>
                <a:latin typeface="Arial" panose="020B0604020202020204" pitchFamily="34" charset="0"/>
                <a:cs typeface="Arial" panose="020B0604020202020204" pitchFamily="34" charset="0"/>
              </a:rPr>
              <a:t>frequency comb excitation improving further by 5 orders of magnitude.</a:t>
            </a:r>
          </a:p>
          <a:p>
            <a:r>
              <a:rPr lang="en-US" b="0" baseline="0" dirty="0">
                <a:solidFill>
                  <a:schemeClr val="bg2"/>
                </a:solidFill>
                <a:effectLst/>
                <a:latin typeface="Arial" panose="020B0604020202020204" pitchFamily="34" charset="0"/>
                <a:cs typeface="Arial" panose="020B0604020202020204" pitchFamily="34" charset="0"/>
              </a:rPr>
              <a:t>Still the clock regime </a:t>
            </a:r>
            <a:r>
              <a:rPr lang="en-US" b="1" baseline="0" dirty="0">
                <a:solidFill>
                  <a:schemeClr val="bg2"/>
                </a:solidFill>
                <a:effectLst/>
                <a:latin typeface="Arial" panose="020B0604020202020204" pitchFamily="34" charset="0"/>
                <a:cs typeface="Arial" panose="020B0604020202020204" pitchFamily="34" charset="0"/>
              </a:rPr>
              <a:t>requires at least another 5 orders of magnitude </a:t>
            </a:r>
            <a:r>
              <a:rPr lang="en-US" b="0" baseline="0" dirty="0">
                <a:solidFill>
                  <a:schemeClr val="bg2"/>
                </a:solidFill>
                <a:effectLst/>
                <a:latin typeface="Arial" panose="020B0604020202020204" pitchFamily="34" charset="0"/>
                <a:cs typeface="Arial" panose="020B0604020202020204" pitchFamily="34" charset="0"/>
              </a:rPr>
              <a:t>improvement.</a:t>
            </a:r>
          </a:p>
          <a:p>
            <a:endParaRPr lang="en-US" b="0" baseline="0" dirty="0">
              <a:solidFill>
                <a:schemeClr val="bg2"/>
              </a:solidFill>
              <a:effectLst/>
              <a:latin typeface="Arial" panose="020B0604020202020204" pitchFamily="34" charset="0"/>
              <a:cs typeface="Arial" panose="020B0604020202020204" pitchFamily="34" charset="0"/>
            </a:endParaRPr>
          </a:p>
          <a:p>
            <a:r>
              <a:rPr lang="en-US" b="0" baseline="0" dirty="0">
                <a:solidFill>
                  <a:schemeClr val="bg2"/>
                </a:solidFill>
                <a:effectLst/>
                <a:latin typeface="Arial" panose="020B0604020202020204" pitchFamily="34" charset="0"/>
                <a:cs typeface="Arial" panose="020B0604020202020204" pitchFamily="34" charset="0"/>
              </a:rPr>
              <a:t>Leave out?</a:t>
            </a:r>
          </a:p>
          <a:p>
            <a:endParaRPr lang="en-US" b="0" baseline="0" dirty="0">
              <a:solidFill>
                <a:schemeClr val="bg2"/>
              </a:solidFill>
              <a:effectLst/>
              <a:latin typeface="Arial" panose="020B0604020202020204" pitchFamily="34" charset="0"/>
              <a:cs typeface="Arial" panose="020B0604020202020204" pitchFamily="34" charset="0"/>
            </a:endParaRPr>
          </a:p>
          <a:p>
            <a:r>
              <a:rPr lang="en-US" b="0" baseline="0" dirty="0">
                <a:solidFill>
                  <a:schemeClr val="bg2"/>
                </a:solidFill>
                <a:effectLst/>
                <a:latin typeface="Arial" panose="020B0604020202020204" pitchFamily="34" charset="0"/>
                <a:cs typeface="Arial" panose="020B0604020202020204" pitchFamily="34" charset="0"/>
              </a:rPr>
              <a:t>1 Hz = 4.1356655 x 10^-15 eV</a:t>
            </a:r>
            <a:endParaRPr lang="en-US" dirty="0"/>
          </a:p>
        </p:txBody>
      </p:sp>
      <p:sp>
        <p:nvSpPr>
          <p:cNvPr id="4" name="Slide Number Placeholder 3"/>
          <p:cNvSpPr>
            <a:spLocks noGrp="1"/>
          </p:cNvSpPr>
          <p:nvPr>
            <p:ph type="sldNum" sz="quarter" idx="5"/>
          </p:nvPr>
        </p:nvSpPr>
        <p:spPr/>
        <p:txBody>
          <a:bodyPr/>
          <a:lstStyle/>
          <a:p>
            <a:fld id="{5E1F55AD-5E4C-4BCD-BC35-18CB13F29CD9}" type="slidenum">
              <a:rPr lang="de-DE" altLang="de-DE" smtClean="0"/>
              <a:pPr/>
              <a:t>28</a:t>
            </a:fld>
            <a:endParaRPr lang="de-DE" altLang="de-DE"/>
          </a:p>
        </p:txBody>
      </p:sp>
    </p:spTree>
    <p:extLst>
      <p:ext uri="{BB962C8B-B14F-4D97-AF65-F5344CB8AC3E}">
        <p14:creationId xmlns:p14="http://schemas.microsoft.com/office/powerpoint/2010/main" val="34412478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noProof="0" dirty="0"/>
              <a:t>GSI stood at the beginning of our tour</a:t>
            </a:r>
            <a:r>
              <a:rPr lang="en-US" noProof="0" dirty="0"/>
              <a:t> towards the nuclear clock, and </a:t>
            </a:r>
            <a:r>
              <a:rPr lang="en-US" b="1" noProof="0" dirty="0"/>
              <a:t>now towards the end of this journey we again arrive at GSI </a:t>
            </a:r>
            <a:r>
              <a:rPr lang="en-US" noProof="0" dirty="0"/>
              <a:t>and the </a:t>
            </a:r>
            <a:r>
              <a:rPr lang="en-US" b="1" noProof="0" dirty="0"/>
              <a:t>new </a:t>
            </a:r>
            <a:r>
              <a:rPr lang="en-US" b="1" noProof="0" dirty="0" err="1"/>
              <a:t>HiThor</a:t>
            </a:r>
            <a:r>
              <a:rPr lang="en-US" b="1" noProof="0" dirty="0"/>
              <a:t> project which is a new ERC advanced grant awarded recently to Thomas </a:t>
            </a:r>
            <a:r>
              <a:rPr lang="en-US" b="1" noProof="0" dirty="0" err="1"/>
              <a:t>Stoehlker</a:t>
            </a:r>
            <a:r>
              <a:rPr lang="en-US" noProof="0" dirty="0"/>
              <a:t>. </a:t>
            </a:r>
            <a:r>
              <a:rPr lang="en-US" b="1" noProof="0" dirty="0"/>
              <a:t>Part of this project is an experiment at the ESR just is just about to start taking data this week, </a:t>
            </a:r>
            <a:r>
              <a:rPr lang="en-US" noProof="0" dirty="0"/>
              <a:t>aiming at </a:t>
            </a:r>
            <a:r>
              <a:rPr lang="en-US" b="1" noProof="0" dirty="0"/>
              <a:t>the laser excitation of highly charged, hydrogen-like Thorium 229 in the 89+ charge state with only 1 electron left</a:t>
            </a:r>
            <a:r>
              <a:rPr lang="en-US" noProof="0" dirty="0"/>
              <a:t>. The </a:t>
            </a:r>
            <a:r>
              <a:rPr lang="en-US" b="1" noProof="0" dirty="0"/>
              <a:t>PI is Carsten </a:t>
            </a:r>
            <a:r>
              <a:rPr lang="en-US" b="1" noProof="0" dirty="0" err="1"/>
              <a:t>Brandau</a:t>
            </a:r>
            <a:r>
              <a:rPr lang="en-US" noProof="0" dirty="0"/>
              <a:t>, who already organized the EMMI workshop 12 years before. Now the goal is to </a:t>
            </a:r>
            <a:r>
              <a:rPr lang="en-US" b="1" noProof="0" dirty="0"/>
              <a:t>observe the effect of nuclear hyperfine mixing</a:t>
            </a:r>
            <a:r>
              <a:rPr lang="en-US" noProof="0" dirty="0"/>
              <a:t>, which is the </a:t>
            </a:r>
            <a:r>
              <a:rPr lang="en-US" b="1" noProof="0" dirty="0"/>
              <a:t>mixing of ground and isomeric state due to the huge magnetic hyperfine field of about 30 </a:t>
            </a:r>
            <a:r>
              <a:rPr lang="en-US" b="1" noProof="0" dirty="0" err="1"/>
              <a:t>MegaTesla</a:t>
            </a:r>
            <a:r>
              <a:rPr lang="en-US" b="1" noProof="0" dirty="0"/>
              <a:t> at the nucleus</a:t>
            </a:r>
            <a:r>
              <a:rPr lang="en-US" noProof="0" dirty="0"/>
              <a:t>.</a:t>
            </a:r>
          </a:p>
          <a:p>
            <a:r>
              <a:rPr lang="en-US" noProof="0" dirty="0"/>
              <a:t>Here we see the </a:t>
            </a:r>
            <a:r>
              <a:rPr lang="en-US" b="1" noProof="0" dirty="0"/>
              <a:t>transition between ground and isomeric state in the bare nucleus </a:t>
            </a:r>
            <a:r>
              <a:rPr lang="en-US" noProof="0" dirty="0"/>
              <a:t>with an extremely narrow linewidth of about </a:t>
            </a:r>
            <a:r>
              <a:rPr lang="en-US" b="1" noProof="0" dirty="0"/>
              <a:t>10^-19, </a:t>
            </a:r>
            <a:r>
              <a:rPr lang="en-US" noProof="0" dirty="0"/>
              <a:t>as calculated theoretically, in comparison to the one-electron system Thorium 89+. Here the hyperfine structure is shown, with a </a:t>
            </a:r>
            <a:r>
              <a:rPr lang="en-US" b="1" noProof="0" dirty="0"/>
              <a:t>splitting and energy shift of the F-components</a:t>
            </a:r>
            <a:r>
              <a:rPr lang="en-US" noProof="0" dirty="0"/>
              <a:t>. </a:t>
            </a:r>
            <a:r>
              <a:rPr lang="en-US" b="1" noProof="0" dirty="0"/>
              <a:t>Mixing of the F=2 hyperfine components of ground- and excited state finally leads to the structure shown here, together with the expected transitions</a:t>
            </a:r>
            <a:r>
              <a:rPr lang="en-US" noProof="0" dirty="0"/>
              <a:t>.</a:t>
            </a:r>
          </a:p>
          <a:p>
            <a:r>
              <a:rPr lang="en-US" noProof="0" dirty="0"/>
              <a:t>What is most important to be noticed is the </a:t>
            </a:r>
            <a:r>
              <a:rPr lang="en-US" b="1" noProof="0" dirty="0"/>
              <a:t>reduction of the lifetimes of the transition by 5-6 orders of magnitude </a:t>
            </a:r>
            <a:r>
              <a:rPr lang="en-US" noProof="0" dirty="0"/>
              <a:t>from about 2000 seconds in the bare nucleus </a:t>
            </a:r>
            <a:r>
              <a:rPr lang="en-US" b="1" noProof="0" dirty="0"/>
              <a:t>to </a:t>
            </a:r>
            <a:r>
              <a:rPr lang="en-US" b="1" noProof="0" dirty="0" err="1"/>
              <a:t>ms</a:t>
            </a:r>
            <a:r>
              <a:rPr lang="en-US" b="1" noProof="0" dirty="0"/>
              <a:t>-lifetimes in the 1 electron system</a:t>
            </a:r>
            <a:r>
              <a:rPr lang="en-US" noProof="0" dirty="0"/>
              <a:t>.</a:t>
            </a:r>
          </a:p>
          <a:p>
            <a:r>
              <a:rPr lang="en-US" noProof="0" dirty="0"/>
              <a:t>This reduction of the lifetime is </a:t>
            </a:r>
            <a:r>
              <a:rPr lang="en-US" b="1" noProof="0" dirty="0"/>
              <a:t>equivalent to a corresponding broadening of the linewidth by about 5-6 orders of magnitude </a:t>
            </a:r>
            <a:r>
              <a:rPr lang="en-US" noProof="0" dirty="0"/>
              <a:t>which </a:t>
            </a:r>
            <a:r>
              <a:rPr lang="en-US" b="1" noProof="0" dirty="0"/>
              <a:t>makes laser excitation more probable </a:t>
            </a:r>
            <a:r>
              <a:rPr lang="en-US" noProof="0" dirty="0"/>
              <a:t>by the same amount and thus </a:t>
            </a:r>
            <a:r>
              <a:rPr lang="en-US" b="1" noProof="0" dirty="0"/>
              <a:t>leads to more detectable decays</a:t>
            </a:r>
            <a:r>
              <a:rPr lang="en-US" noProof="0" dirty="0"/>
              <a:t>.</a:t>
            </a:r>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863A8E4-52C3-45B9-9F21-20EDE9A9C72B}"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23152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r>
              <a:rPr lang="de-DE" dirty="0"/>
              <a:t>So in </a:t>
            </a:r>
            <a:r>
              <a:rPr lang="de-DE" dirty="0" err="1"/>
              <a:t>this</a:t>
            </a:r>
            <a:r>
              <a:rPr lang="de-DE" dirty="0"/>
              <a:t> </a:t>
            </a:r>
            <a:r>
              <a:rPr lang="de-DE" dirty="0" err="1"/>
              <a:t>talk</a:t>
            </a:r>
            <a:r>
              <a:rPr lang="de-DE" dirty="0"/>
              <a:t> I will </a:t>
            </a:r>
            <a:r>
              <a:rPr lang="de-DE" dirty="0" err="1"/>
              <a:t>cover</a:t>
            </a:r>
            <a:r>
              <a:rPr lang="de-DE" dirty="0"/>
              <a:t> </a:t>
            </a:r>
            <a:r>
              <a:rPr lang="de-DE" dirty="0" err="1"/>
              <a:t>the</a:t>
            </a:r>
            <a:r>
              <a:rPr lang="de-DE" dirty="0"/>
              <a:t> </a:t>
            </a:r>
            <a:r>
              <a:rPr lang="de-DE" dirty="0" err="1"/>
              <a:t>topic</a:t>
            </a:r>
            <a:r>
              <a:rPr lang="de-DE" dirty="0"/>
              <a:t> </a:t>
            </a:r>
            <a:r>
              <a:rPr lang="de-DE" dirty="0" err="1"/>
              <a:t>of</a:t>
            </a:r>
            <a:r>
              <a:rPr lang="de-DE" dirty="0"/>
              <a:t> </a:t>
            </a:r>
            <a:r>
              <a:rPr lang="de-DE" dirty="0" err="1"/>
              <a:t>the</a:t>
            </a:r>
            <a:r>
              <a:rPr lang="de-DE" dirty="0"/>
              <a:t> </a:t>
            </a:r>
            <a:r>
              <a:rPr lang="de-DE" dirty="0" err="1"/>
              <a:t>thorium</a:t>
            </a:r>
            <a:r>
              <a:rPr lang="de-DE" dirty="0"/>
              <a:t> </a:t>
            </a:r>
            <a:r>
              <a:rPr lang="de-DE" dirty="0" err="1"/>
              <a:t>nuclear</a:t>
            </a:r>
            <a:r>
              <a:rPr lang="de-DE" dirty="0"/>
              <a:t> </a:t>
            </a:r>
            <a:r>
              <a:rPr lang="de-DE" dirty="0" err="1"/>
              <a:t>clock</a:t>
            </a:r>
            <a:r>
              <a:rPr lang="de-DE" dirty="0"/>
              <a:t> also </a:t>
            </a:r>
            <a:r>
              <a:rPr lang="de-DE" dirty="0" err="1"/>
              <a:t>under</a:t>
            </a:r>
            <a:r>
              <a:rPr lang="de-DE" dirty="0"/>
              <a:t> </a:t>
            </a:r>
            <a:r>
              <a:rPr lang="de-DE" b="1" dirty="0" err="1"/>
              <a:t>the</a:t>
            </a:r>
            <a:r>
              <a:rPr lang="de-DE" b="1" dirty="0"/>
              <a:t> </a:t>
            </a:r>
            <a:r>
              <a:rPr lang="de-DE" b="1" dirty="0" err="1"/>
              <a:t>local</a:t>
            </a:r>
            <a:r>
              <a:rPr lang="de-DE" b="1" dirty="0"/>
              <a:t> </a:t>
            </a:r>
            <a:r>
              <a:rPr lang="de-DE" b="1" dirty="0" err="1"/>
              <a:t>perspective</a:t>
            </a:r>
            <a:r>
              <a:rPr lang="de-DE" b="1" dirty="0"/>
              <a:t> </a:t>
            </a:r>
            <a:r>
              <a:rPr lang="de-DE" b="1" dirty="0" err="1"/>
              <a:t>of</a:t>
            </a:r>
            <a:r>
              <a:rPr lang="de-DE" b="1" dirty="0"/>
              <a:t> GSI</a:t>
            </a:r>
            <a:r>
              <a:rPr lang="de-DE" dirty="0"/>
              <a:t>. And </a:t>
            </a:r>
            <a:r>
              <a:rPr lang="de-DE" dirty="0" err="1"/>
              <a:t>here</a:t>
            </a:r>
            <a:r>
              <a:rPr lang="de-DE" dirty="0"/>
              <a:t> I </a:t>
            </a:r>
            <a:r>
              <a:rPr lang="de-DE" dirty="0" err="1"/>
              <a:t>can</a:t>
            </a:r>
            <a:r>
              <a:rPr lang="de-DE" dirty="0"/>
              <a:t> </a:t>
            </a:r>
            <a:r>
              <a:rPr lang="de-DE" b="1" dirty="0"/>
              <a:t>span a </a:t>
            </a:r>
            <a:r>
              <a:rPr lang="de-DE" b="1" dirty="0" err="1"/>
              <a:t>bridge</a:t>
            </a:r>
            <a:r>
              <a:rPr lang="de-DE" b="1" dirty="0"/>
              <a:t> </a:t>
            </a:r>
            <a:r>
              <a:rPr lang="de-DE" dirty="0" err="1"/>
              <a:t>looking</a:t>
            </a:r>
            <a:r>
              <a:rPr lang="de-DE" dirty="0"/>
              <a:t> back12 </a:t>
            </a:r>
            <a:r>
              <a:rPr lang="de-DE" dirty="0" err="1"/>
              <a:t>years</a:t>
            </a:r>
            <a:r>
              <a:rPr lang="de-DE" dirty="0"/>
              <a:t> back in time </a:t>
            </a:r>
            <a:r>
              <a:rPr lang="de-DE" dirty="0" err="1"/>
              <a:t>from</a:t>
            </a:r>
            <a:r>
              <a:rPr lang="de-DE" dirty="0"/>
              <a:t> a </a:t>
            </a:r>
            <a:r>
              <a:rPr lang="de-DE" b="1" dirty="0"/>
              <a:t>memorable EMMI </a:t>
            </a:r>
            <a:r>
              <a:rPr lang="de-DE" dirty="0" err="1"/>
              <a:t>event</a:t>
            </a:r>
            <a:r>
              <a:rPr lang="de-DE" dirty="0"/>
              <a:t> </a:t>
            </a:r>
            <a:r>
              <a:rPr lang="de-DE" dirty="0" err="1"/>
              <a:t>to</a:t>
            </a:r>
            <a:r>
              <a:rPr lang="de-DE" dirty="0"/>
              <a:t> </a:t>
            </a:r>
            <a:r>
              <a:rPr lang="de-DE" dirty="0" err="1"/>
              <a:t>the</a:t>
            </a:r>
            <a:r>
              <a:rPr lang="de-DE" dirty="0"/>
              <a:t> </a:t>
            </a:r>
            <a:r>
              <a:rPr lang="de-DE" dirty="0" err="1"/>
              <a:t>present</a:t>
            </a:r>
            <a:r>
              <a:rPr lang="de-DE" dirty="0"/>
              <a:t> </a:t>
            </a:r>
            <a:r>
              <a:rPr lang="de-DE" dirty="0" err="1"/>
              <a:t>days</a:t>
            </a:r>
            <a:r>
              <a:rPr lang="de-DE" dirty="0"/>
              <a:t>, </a:t>
            </a:r>
            <a:r>
              <a:rPr lang="de-DE" dirty="0" err="1"/>
              <a:t>where</a:t>
            </a:r>
            <a:r>
              <a:rPr lang="de-DE" dirty="0"/>
              <a:t> </a:t>
            </a:r>
            <a:r>
              <a:rPr lang="de-DE" b="1" dirty="0" err="1"/>
              <a:t>another</a:t>
            </a:r>
            <a:r>
              <a:rPr lang="de-DE" b="1" dirty="0"/>
              <a:t> </a:t>
            </a:r>
            <a:r>
              <a:rPr lang="de-DE" b="1" dirty="0" err="1"/>
              <a:t>remarkable</a:t>
            </a:r>
            <a:r>
              <a:rPr lang="de-DE" b="1" dirty="0"/>
              <a:t> </a:t>
            </a:r>
            <a:r>
              <a:rPr lang="de-DE" b="1" dirty="0" err="1"/>
              <a:t>project</a:t>
            </a:r>
            <a:r>
              <a:rPr lang="de-DE" b="1" dirty="0"/>
              <a:t>, </a:t>
            </a:r>
            <a:r>
              <a:rPr lang="de-DE" b="1" dirty="0" err="1"/>
              <a:t>named</a:t>
            </a:r>
            <a:r>
              <a:rPr lang="de-DE" b="1" dirty="0"/>
              <a:t> </a:t>
            </a:r>
            <a:r>
              <a:rPr lang="de-DE" b="1" dirty="0" err="1"/>
              <a:t>HiThor</a:t>
            </a:r>
            <a:r>
              <a:rPr lang="de-DE" b="1" dirty="0"/>
              <a:t> </a:t>
            </a:r>
            <a:r>
              <a:rPr lang="de-DE" dirty="0" err="1"/>
              <a:t>plays</a:t>
            </a:r>
            <a:r>
              <a:rPr lang="de-DE" dirty="0"/>
              <a:t> an </a:t>
            </a:r>
            <a:r>
              <a:rPr lang="de-DE" dirty="0" err="1"/>
              <a:t>important</a:t>
            </a:r>
            <a:r>
              <a:rPr lang="de-DE" dirty="0"/>
              <a:t> </a:t>
            </a:r>
            <a:r>
              <a:rPr lang="de-DE" dirty="0" err="1"/>
              <a:t>role</a:t>
            </a:r>
            <a:r>
              <a:rPr lang="de-DE" dirty="0"/>
              <a:t> </a:t>
            </a:r>
            <a:r>
              <a:rPr lang="de-DE" dirty="0" err="1"/>
              <a:t>as</a:t>
            </a:r>
            <a:r>
              <a:rPr lang="de-DE" dirty="0"/>
              <a:t> </a:t>
            </a:r>
            <a:r>
              <a:rPr lang="de-DE" dirty="0" err="1"/>
              <a:t>you</a:t>
            </a:r>
            <a:r>
              <a:rPr lang="de-DE" dirty="0"/>
              <a:t> </a:t>
            </a:r>
            <a:r>
              <a:rPr lang="de-DE" dirty="0" err="1"/>
              <a:t>learn</a:t>
            </a:r>
            <a:r>
              <a:rPr lang="de-DE" dirty="0"/>
              <a:t> </a:t>
            </a:r>
            <a:r>
              <a:rPr lang="de-DE" dirty="0" err="1"/>
              <a:t>towards</a:t>
            </a:r>
            <a:r>
              <a:rPr lang="de-DE" dirty="0"/>
              <a:t> </a:t>
            </a:r>
            <a:r>
              <a:rPr lang="de-DE" dirty="0" err="1"/>
              <a:t>the</a:t>
            </a:r>
            <a:r>
              <a:rPr lang="de-DE" dirty="0"/>
              <a:t> end </a:t>
            </a:r>
            <a:r>
              <a:rPr lang="de-DE" dirty="0" err="1"/>
              <a:t>of</a:t>
            </a:r>
            <a:r>
              <a:rPr lang="de-DE" dirty="0"/>
              <a:t> </a:t>
            </a:r>
            <a:r>
              <a:rPr lang="de-DE" dirty="0" err="1"/>
              <a:t>the</a:t>
            </a:r>
            <a:r>
              <a:rPr lang="de-DE" dirty="0"/>
              <a:t> </a:t>
            </a:r>
            <a:r>
              <a:rPr lang="de-DE" dirty="0" err="1"/>
              <a:t>talk</a:t>
            </a:r>
            <a:r>
              <a:rPr lang="de-DE" dirty="0"/>
              <a:t>.</a:t>
            </a:r>
          </a:p>
          <a:p>
            <a:r>
              <a:rPr lang="de-DE" dirty="0" err="1"/>
              <a:t>Inbetween</a:t>
            </a:r>
            <a:r>
              <a:rPr lang="de-DE" dirty="0"/>
              <a:t> I will </a:t>
            </a:r>
            <a:r>
              <a:rPr lang="de-DE" dirty="0" err="1"/>
              <a:t>first</a:t>
            </a:r>
            <a:r>
              <a:rPr lang="de-DE" dirty="0"/>
              <a:t> </a:t>
            </a:r>
            <a:r>
              <a:rPr lang="de-DE" dirty="0" err="1"/>
              <a:t>introduce</a:t>
            </a:r>
            <a:r>
              <a:rPr lang="de-DE" dirty="0"/>
              <a:t> </a:t>
            </a:r>
            <a:r>
              <a:rPr lang="de-DE" dirty="0" err="1"/>
              <a:t>precision</a:t>
            </a:r>
            <a:r>
              <a:rPr lang="de-DE" dirty="0"/>
              <a:t> </a:t>
            </a:r>
            <a:r>
              <a:rPr lang="de-DE" dirty="0" err="1"/>
              <a:t>clocks</a:t>
            </a:r>
            <a:r>
              <a:rPr lang="de-DE" dirty="0"/>
              <a:t> in </a:t>
            </a:r>
            <a:r>
              <a:rPr lang="de-DE" dirty="0" err="1"/>
              <a:t>general</a:t>
            </a:r>
            <a:r>
              <a:rPr lang="de-DE" dirty="0"/>
              <a:t> and </a:t>
            </a:r>
            <a:r>
              <a:rPr lang="de-DE" dirty="0" err="1"/>
              <a:t>the</a:t>
            </a:r>
            <a:r>
              <a:rPr lang="de-DE" dirty="0"/>
              <a:t> </a:t>
            </a:r>
            <a:r>
              <a:rPr lang="de-DE" dirty="0" err="1"/>
              <a:t>nuclear</a:t>
            </a:r>
            <a:r>
              <a:rPr lang="de-DE" dirty="0"/>
              <a:t> </a:t>
            </a:r>
            <a:r>
              <a:rPr lang="de-DE" dirty="0" err="1"/>
              <a:t>clock</a:t>
            </a:r>
            <a:r>
              <a:rPr lang="de-DE" dirty="0"/>
              <a:t> in </a:t>
            </a:r>
            <a:r>
              <a:rPr lang="de-DE" dirty="0" err="1"/>
              <a:t>particular</a:t>
            </a:r>
            <a:r>
              <a:rPr lang="de-DE" dirty="0"/>
              <a:t>, </a:t>
            </a:r>
            <a:r>
              <a:rPr lang="de-DE" dirty="0" err="1"/>
              <a:t>touching</a:t>
            </a:r>
            <a:r>
              <a:rPr lang="de-DE" dirty="0"/>
              <a:t> also upon potential </a:t>
            </a:r>
            <a:r>
              <a:rPr lang="de-DE" dirty="0" err="1"/>
              <a:t>applications</a:t>
            </a:r>
            <a:r>
              <a:rPr lang="de-DE" dirty="0"/>
              <a:t> </a:t>
            </a:r>
            <a:r>
              <a:rPr lang="de-DE" dirty="0" err="1"/>
              <a:t>of</a:t>
            </a:r>
            <a:r>
              <a:rPr lang="de-DE" dirty="0"/>
              <a:t> a </a:t>
            </a:r>
            <a:r>
              <a:rPr lang="de-DE" dirty="0" err="1"/>
              <a:t>nuclear</a:t>
            </a:r>
            <a:r>
              <a:rPr lang="de-DE" dirty="0"/>
              <a:t> </a:t>
            </a:r>
            <a:r>
              <a:rPr lang="de-DE" dirty="0" err="1"/>
              <a:t>clock</a:t>
            </a:r>
            <a:r>
              <a:rPr lang="de-DE" dirty="0"/>
              <a:t>.</a:t>
            </a:r>
          </a:p>
          <a:p>
            <a:r>
              <a:rPr lang="de-DE" dirty="0"/>
              <a:t>I will </a:t>
            </a:r>
            <a:r>
              <a:rPr lang="de-DE" dirty="0" err="1"/>
              <a:t>describe</a:t>
            </a:r>
            <a:r>
              <a:rPr lang="de-DE" dirty="0"/>
              <a:t> </a:t>
            </a:r>
            <a:r>
              <a:rPr lang="de-DE" dirty="0" err="1"/>
              <a:t>the</a:t>
            </a:r>
            <a:r>
              <a:rPr lang="de-DE" dirty="0"/>
              <a:t> </a:t>
            </a:r>
            <a:r>
              <a:rPr lang="de-DE" dirty="0" err="1"/>
              <a:t>unique</a:t>
            </a:r>
            <a:r>
              <a:rPr lang="de-DE" dirty="0"/>
              <a:t> </a:t>
            </a:r>
            <a:r>
              <a:rPr lang="de-DE" dirty="0" err="1"/>
              <a:t>properties</a:t>
            </a:r>
            <a:r>
              <a:rPr lang="de-DE" dirty="0"/>
              <a:t> </a:t>
            </a:r>
            <a:r>
              <a:rPr lang="de-DE" dirty="0" err="1"/>
              <a:t>of</a:t>
            </a:r>
            <a:r>
              <a:rPr lang="de-DE" dirty="0"/>
              <a:t> </a:t>
            </a:r>
            <a:r>
              <a:rPr lang="de-DE" dirty="0" err="1"/>
              <a:t>the</a:t>
            </a:r>
            <a:r>
              <a:rPr lang="de-DE" dirty="0"/>
              <a:t> </a:t>
            </a:r>
            <a:r>
              <a:rPr lang="de-DE" dirty="0" err="1"/>
              <a:t>thorium</a:t>
            </a:r>
            <a:r>
              <a:rPr lang="de-DE" dirty="0"/>
              <a:t> isomer and </a:t>
            </a:r>
            <a:r>
              <a:rPr lang="de-DE" dirty="0" err="1"/>
              <a:t>how</a:t>
            </a:r>
            <a:r>
              <a:rPr lang="de-DE" dirty="0"/>
              <a:t> </a:t>
            </a:r>
            <a:r>
              <a:rPr lang="de-DE" dirty="0" err="1"/>
              <a:t>these</a:t>
            </a:r>
            <a:r>
              <a:rPr lang="de-DE" dirty="0"/>
              <a:t> </a:t>
            </a:r>
            <a:r>
              <a:rPr lang="de-DE" dirty="0" err="1"/>
              <a:t>were</a:t>
            </a:r>
            <a:r>
              <a:rPr lang="de-DE" dirty="0"/>
              <a:t> </a:t>
            </a:r>
            <a:r>
              <a:rPr lang="de-DE" dirty="0" err="1"/>
              <a:t>characterized</a:t>
            </a:r>
            <a:r>
              <a:rPr lang="de-DE" dirty="0"/>
              <a:t> </a:t>
            </a:r>
            <a:r>
              <a:rPr lang="de-DE" dirty="0" err="1"/>
              <a:t>first</a:t>
            </a:r>
            <a:r>
              <a:rPr lang="de-DE" dirty="0"/>
              <a:t> </a:t>
            </a:r>
            <a:r>
              <a:rPr lang="de-DE" dirty="0" err="1"/>
              <a:t>by</a:t>
            </a:r>
            <a:r>
              <a:rPr lang="de-DE" dirty="0"/>
              <a:t> </a:t>
            </a:r>
            <a:r>
              <a:rPr lang="de-DE" dirty="0" err="1"/>
              <a:t>nuclear</a:t>
            </a:r>
            <a:r>
              <a:rPr lang="de-DE" dirty="0"/>
              <a:t> </a:t>
            </a:r>
            <a:r>
              <a:rPr lang="de-DE" dirty="0" err="1"/>
              <a:t>spectroscopy</a:t>
            </a:r>
            <a:r>
              <a:rPr lang="de-DE" dirty="0"/>
              <a:t> </a:t>
            </a:r>
            <a:r>
              <a:rPr lang="de-DE" dirty="0" err="1"/>
              <a:t>techniques</a:t>
            </a:r>
            <a:r>
              <a:rPr lang="de-DE" dirty="0"/>
              <a:t> and </a:t>
            </a:r>
            <a:r>
              <a:rPr lang="de-DE" dirty="0" err="1"/>
              <a:t>recently</a:t>
            </a:r>
            <a:r>
              <a:rPr lang="de-DE" dirty="0"/>
              <a:t> also via </a:t>
            </a:r>
            <a:r>
              <a:rPr lang="de-DE" dirty="0" err="1"/>
              <a:t>laser</a:t>
            </a:r>
            <a:r>
              <a:rPr lang="de-DE" dirty="0"/>
              <a:t> </a:t>
            </a:r>
            <a:r>
              <a:rPr lang="de-DE" dirty="0" err="1"/>
              <a:t>spectroscopy</a:t>
            </a:r>
            <a:r>
              <a:rPr lang="de-DE" dirty="0"/>
              <a:t>.</a:t>
            </a:r>
          </a:p>
          <a:p>
            <a:r>
              <a:rPr lang="de-DE" dirty="0" err="1"/>
              <a:t>Finally</a:t>
            </a:r>
            <a:r>
              <a:rPr lang="de-DE" dirty="0"/>
              <a:t> I will </a:t>
            </a:r>
            <a:r>
              <a:rPr lang="de-DE" dirty="0" err="1"/>
              <a:t>present</a:t>
            </a:r>
            <a:r>
              <a:rPr lang="de-DE" dirty="0"/>
              <a:t> </a:t>
            </a:r>
            <a:r>
              <a:rPr lang="de-DE" dirty="0" err="1"/>
              <a:t>the</a:t>
            </a:r>
            <a:r>
              <a:rPr lang="de-DE" dirty="0"/>
              <a:t> </a:t>
            </a:r>
            <a:r>
              <a:rPr lang="de-DE" dirty="0" err="1"/>
              <a:t>remaining</a:t>
            </a:r>
            <a:r>
              <a:rPr lang="de-DE" dirty="0"/>
              <a:t> </a:t>
            </a:r>
            <a:r>
              <a:rPr lang="de-DE" dirty="0" err="1"/>
              <a:t>perspectives</a:t>
            </a:r>
            <a:r>
              <a:rPr lang="de-DE" dirty="0"/>
              <a:t> on </a:t>
            </a:r>
            <a:r>
              <a:rPr lang="de-DE" dirty="0" err="1"/>
              <a:t>the</a:t>
            </a:r>
            <a:r>
              <a:rPr lang="de-DE" dirty="0"/>
              <a:t> </a:t>
            </a:r>
            <a:r>
              <a:rPr lang="de-DE" dirty="0" err="1"/>
              <a:t>way</a:t>
            </a:r>
            <a:r>
              <a:rPr lang="de-DE" dirty="0"/>
              <a:t> </a:t>
            </a:r>
            <a:r>
              <a:rPr lang="de-DE" dirty="0" err="1"/>
              <a:t>to</a:t>
            </a:r>
            <a:r>
              <a:rPr lang="de-DE" dirty="0"/>
              <a:t> a </a:t>
            </a:r>
            <a:r>
              <a:rPr lang="de-DE" dirty="0" err="1"/>
              <a:t>first</a:t>
            </a:r>
            <a:r>
              <a:rPr lang="de-DE" dirty="0"/>
              <a:t> </a:t>
            </a:r>
            <a:r>
              <a:rPr lang="de-DE" dirty="0" err="1"/>
              <a:t>nuclear</a:t>
            </a:r>
            <a:r>
              <a:rPr lang="de-DE" dirty="0"/>
              <a:t> </a:t>
            </a:r>
            <a:r>
              <a:rPr lang="de-DE" dirty="0" err="1"/>
              <a:t>clock</a:t>
            </a:r>
            <a:r>
              <a:rPr lang="de-DE" dirty="0"/>
              <a:t> prototype. </a:t>
            </a:r>
          </a:p>
          <a:p>
            <a:endParaRPr lang="de-DE" dirty="0"/>
          </a:p>
        </p:txBody>
      </p:sp>
      <p:sp>
        <p:nvSpPr>
          <p:cNvPr id="4" name="Slide Number Placeholder 3"/>
          <p:cNvSpPr>
            <a:spLocks noGrp="1"/>
          </p:cNvSpPr>
          <p:nvPr>
            <p:ph type="sldNum" sz="quarter" idx="10"/>
          </p:nvPr>
        </p:nvSpPr>
        <p:spPr/>
        <p:txBody>
          <a:bodyPr/>
          <a:lstStyle/>
          <a:p>
            <a:fld id="{5E1F55AD-5E4C-4BCD-BC35-18CB13F29CD9}" type="slidenum">
              <a:rPr lang="de-DE" altLang="de-DE" smtClean="0"/>
              <a:pPr/>
              <a:t>3</a:t>
            </a:fld>
            <a:endParaRPr lang="de-DE" altLang="de-DE"/>
          </a:p>
        </p:txBody>
      </p:sp>
    </p:spTree>
    <p:extLst>
      <p:ext uri="{BB962C8B-B14F-4D97-AF65-F5344CB8AC3E}">
        <p14:creationId xmlns:p14="http://schemas.microsoft.com/office/powerpoint/2010/main" val="38901423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noProof="0" dirty="0"/>
              <a:t>This is an </a:t>
            </a:r>
            <a:r>
              <a:rPr lang="en-US" b="1" noProof="0" dirty="0"/>
              <a:t>experimental scenario which is worldwide unique to be realized only at GSI</a:t>
            </a:r>
            <a:r>
              <a:rPr lang="en-US" noProof="0" dirty="0"/>
              <a:t>, where a </a:t>
            </a:r>
            <a:r>
              <a:rPr lang="en-US" b="1" noProof="0" dirty="0"/>
              <a:t>uranium beam from the synchrotron </a:t>
            </a:r>
            <a:r>
              <a:rPr lang="en-US" noProof="0" dirty="0"/>
              <a:t>is used to </a:t>
            </a:r>
            <a:r>
              <a:rPr lang="en-US" b="1" noProof="0" dirty="0"/>
              <a:t>produce 229</a:t>
            </a:r>
            <a:r>
              <a:rPr lang="en-US" b="1" baseline="0" noProof="0" dirty="0"/>
              <a:t>Th</a:t>
            </a:r>
            <a:r>
              <a:rPr lang="en-US" b="1" noProof="0" dirty="0"/>
              <a:t> in the high charge state 89+ </a:t>
            </a:r>
            <a:r>
              <a:rPr lang="en-US" noProof="0" dirty="0"/>
              <a:t>which is then </a:t>
            </a:r>
            <a:r>
              <a:rPr lang="en-US" b="1" noProof="0" dirty="0"/>
              <a:t>fed into the ESR </a:t>
            </a:r>
            <a:r>
              <a:rPr lang="en-US" noProof="0" dirty="0"/>
              <a:t>at relativistic velocity. The </a:t>
            </a:r>
            <a:r>
              <a:rPr lang="en-US" noProof="0" dirty="0" err="1"/>
              <a:t>HiThor</a:t>
            </a:r>
            <a:r>
              <a:rPr lang="en-US" noProof="0" dirty="0"/>
              <a:t> project also </a:t>
            </a:r>
            <a:r>
              <a:rPr lang="en-US" b="1" noProof="0" dirty="0"/>
              <a:t>foresees to perform precision spectrometry in the of decelerated and trapped highly-charged thorium isomers in the HITRAP </a:t>
            </a:r>
            <a:r>
              <a:rPr lang="en-US" noProof="0" dirty="0"/>
              <a:t>facility.</a:t>
            </a:r>
          </a:p>
          <a:p>
            <a:endParaRPr lang="en-US" noProof="0" dirty="0"/>
          </a:p>
          <a:p>
            <a:r>
              <a:rPr lang="en-US" noProof="0" dirty="0"/>
              <a:t>Production target: (232Th beam best, also 238U): 400 MeV/u; target: thick	Be stripper 1850mg/cm^2 (as installed in the stripper section).</a:t>
            </a:r>
          </a:p>
          <a:p>
            <a:r>
              <a:rPr lang="en-US" noProof="0" dirty="0"/>
              <a:t>2E9/spill primary</a:t>
            </a:r>
            <a:endParaRPr lang="de-DE" noProof="0"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863A8E4-52C3-45B9-9F21-20EDE9A9C72B}"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750992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give you an </a:t>
            </a:r>
            <a:r>
              <a:rPr lang="en-US" b="1" dirty="0"/>
              <a:t>impression on the complexity of such a VUV frequency comb laser</a:t>
            </a:r>
            <a:r>
              <a:rPr lang="en-US" dirty="0"/>
              <a:t>, I show you here the principle layout of the laser together with our Munich team: it starts from a commercial </a:t>
            </a:r>
            <a:r>
              <a:rPr lang="en-US" b="1" dirty="0"/>
              <a:t>system presently under development at the Institute for Laser Technology of the Fraunhofer Association in Aachen ultra-low noise and cavity-stabilized IR frequency comb</a:t>
            </a:r>
            <a:r>
              <a:rPr lang="en-US" dirty="0"/>
              <a:t>. From there the output at 1040 nm is amplified in a </a:t>
            </a:r>
            <a:r>
              <a:rPr lang="en-US" b="1" dirty="0" err="1"/>
              <a:t>fibre</a:t>
            </a:r>
            <a:r>
              <a:rPr lang="en-US" b="1" dirty="0"/>
              <a:t> amplifier </a:t>
            </a:r>
            <a:r>
              <a:rPr lang="en-US" dirty="0"/>
              <a:t>before </a:t>
            </a:r>
            <a:r>
              <a:rPr lang="en-US" b="1" dirty="0"/>
              <a:t>pulse compression </a:t>
            </a:r>
            <a:r>
              <a:rPr lang="en-US" dirty="0"/>
              <a:t>down to about 50fs is performed in a multi-pass cell. These pulses are then sent to an </a:t>
            </a:r>
            <a:r>
              <a:rPr lang="en-US" b="1" dirty="0"/>
              <a:t>enhancement cavity </a:t>
            </a:r>
            <a:r>
              <a:rPr lang="en-US" dirty="0"/>
              <a:t>where the 10 kW circulating power will hit a </a:t>
            </a:r>
            <a:r>
              <a:rPr lang="en-US" b="1" dirty="0"/>
              <a:t>Xenon gas jet </a:t>
            </a:r>
            <a:r>
              <a:rPr lang="en-US" dirty="0"/>
              <a:t>that generates high harmonics. The </a:t>
            </a:r>
            <a:r>
              <a:rPr lang="en-US" b="1" dirty="0"/>
              <a:t>7</a:t>
            </a:r>
            <a:r>
              <a:rPr lang="en-US" b="1" baseline="30000" dirty="0"/>
              <a:t>th</a:t>
            </a:r>
            <a:r>
              <a:rPr lang="en-US" b="1" dirty="0"/>
              <a:t> harmonic of 1040 nm will then finally represent our VUV laser beam</a:t>
            </a:r>
            <a:r>
              <a:rPr lang="en-US" dirty="0"/>
              <a:t> that is extracted and guided into a </a:t>
            </a:r>
            <a:r>
              <a:rPr lang="en-US" b="1" dirty="0"/>
              <a:t>cryogenic Paul trap with laser-cooled stored thorium3+ ions</a:t>
            </a:r>
            <a:r>
              <a:rPr lang="en-US" dirty="0"/>
              <a:t>.</a:t>
            </a:r>
          </a:p>
          <a:p>
            <a:r>
              <a:rPr lang="en-US" dirty="0"/>
              <a:t>We expect this laser system to be operational by the end of the year.</a:t>
            </a:r>
          </a:p>
          <a:p>
            <a:endParaRPr lang="en-US" dirty="0"/>
          </a:p>
          <a:p>
            <a:endParaRPr lang="en-US" dirty="0"/>
          </a:p>
          <a:p>
            <a:r>
              <a:rPr lang="en-US" dirty="0"/>
              <a:t>Laser specs:</a:t>
            </a:r>
          </a:p>
          <a:p>
            <a:pPr marL="171450" indent="-171450">
              <a:buFontTx/>
              <a:buChar char="-"/>
            </a:pPr>
            <a:r>
              <a:rPr lang="en-US" dirty="0"/>
              <a:t>IR comb: 80 MHz, 12 </a:t>
            </a:r>
            <a:r>
              <a:rPr lang="en-US" dirty="0" err="1"/>
              <a:t>mW</a:t>
            </a:r>
            <a:r>
              <a:rPr lang="en-US" dirty="0"/>
              <a:t> at 1030 nm, 35 </a:t>
            </a:r>
            <a:r>
              <a:rPr lang="en-US" dirty="0" err="1"/>
              <a:t>mW</a:t>
            </a:r>
            <a:r>
              <a:rPr lang="en-US" dirty="0"/>
              <a:t> @ 1043-1056 nm</a:t>
            </a:r>
          </a:p>
          <a:p>
            <a:pPr marL="171450" indent="-171450">
              <a:buFontTx/>
              <a:buChar char="-"/>
            </a:pPr>
            <a:r>
              <a:rPr lang="en-US" dirty="0"/>
              <a:t>               Central wavelength: 1050 nm</a:t>
            </a:r>
          </a:p>
          <a:p>
            <a:pPr marL="171450" indent="-171450">
              <a:buFontTx/>
              <a:buChar char="-"/>
            </a:pPr>
            <a:r>
              <a:rPr lang="en-US" dirty="0"/>
              <a:t>               phase noise &lt; 100 </a:t>
            </a:r>
            <a:r>
              <a:rPr lang="en-US" dirty="0" err="1"/>
              <a:t>mrad</a:t>
            </a:r>
            <a:r>
              <a:rPr lang="en-US" dirty="0"/>
              <a:t> rms</a:t>
            </a:r>
          </a:p>
          <a:p>
            <a:pPr marL="171450" indent="-171450">
              <a:buFontTx/>
              <a:buChar char="-"/>
            </a:pPr>
            <a:r>
              <a:rPr lang="en-US" dirty="0"/>
              <a:t>               power &gt; 10 </a:t>
            </a:r>
            <a:r>
              <a:rPr lang="en-US" dirty="0" err="1"/>
              <a:t>mW</a:t>
            </a:r>
            <a:endParaRPr lang="en-US" dirty="0"/>
          </a:p>
          <a:p>
            <a:pPr marL="171450" indent="-171450">
              <a:buFontTx/>
              <a:buChar char="-"/>
            </a:pPr>
            <a:r>
              <a:rPr lang="en-US" dirty="0" err="1"/>
              <a:t>Fibre</a:t>
            </a:r>
            <a:r>
              <a:rPr lang="en-US" dirty="0"/>
              <a:t> amplifier: 200 W @ 40 MHz, </a:t>
            </a:r>
          </a:p>
          <a:p>
            <a:pPr marL="171450" indent="-171450">
              <a:buFontTx/>
              <a:buChar char="-"/>
            </a:pPr>
            <a:r>
              <a:rPr lang="en-US" dirty="0"/>
              <a:t>                         400 W @ 80 MHz</a:t>
            </a:r>
          </a:p>
          <a:p>
            <a:pPr marL="171450" indent="-171450">
              <a:buFontTx/>
              <a:buChar char="-"/>
            </a:pPr>
            <a:r>
              <a:rPr lang="en-US" dirty="0"/>
              <a:t>                         pulse picker at fixed pulse energy: 5 microjoule, ~ 13 MW total power</a:t>
            </a:r>
          </a:p>
          <a:p>
            <a:pPr marL="171450" indent="-171450">
              <a:buFontTx/>
              <a:buChar char="-"/>
            </a:pPr>
            <a:r>
              <a:rPr lang="en-US" dirty="0"/>
              <a:t>                         output 200 W: limited by isolator behind amplifier</a:t>
            </a:r>
          </a:p>
          <a:p>
            <a:pPr marL="171450" indent="-171450">
              <a:buFontTx/>
              <a:buChar char="-"/>
            </a:pPr>
            <a:r>
              <a:rPr lang="en-US" dirty="0"/>
              <a:t>                         pulse duration ~ 250 fs</a:t>
            </a:r>
          </a:p>
          <a:p>
            <a:pPr marL="171450" indent="-171450">
              <a:buFontTx/>
              <a:buChar char="-"/>
            </a:pPr>
            <a:r>
              <a:rPr lang="en-US" dirty="0"/>
              <a:t> nonlinear pulse compression:</a:t>
            </a:r>
          </a:p>
          <a:p>
            <a:pPr marL="171450" indent="-171450">
              <a:buFontTx/>
              <a:buChar char="-"/>
            </a:pPr>
            <a:endParaRPr lang="en-US" dirty="0"/>
          </a:p>
          <a:p>
            <a:pPr marL="171450" indent="-171450">
              <a:buFontTx/>
              <a:buChar char="-"/>
            </a:pPr>
            <a:endParaRPr lang="en-US" dirty="0"/>
          </a:p>
          <a:p>
            <a:pPr marL="171450" indent="-171450">
              <a:buFontTx/>
              <a:buChar char="-"/>
            </a:pPr>
            <a:endParaRPr lang="en-US" dirty="0"/>
          </a:p>
          <a:p>
            <a:pPr marL="171450" indent="-171450">
              <a:buFontTx/>
              <a:buChar char="-"/>
            </a:pPr>
            <a:r>
              <a:rPr lang="en-US" dirty="0"/>
              <a:t> ‘intermediate amplifier’: 50 W @ 40Hz = 1.25 microjoule: not enough for HHG, enough for pulse compression test</a:t>
            </a:r>
          </a:p>
        </p:txBody>
      </p:sp>
      <p:sp>
        <p:nvSpPr>
          <p:cNvPr id="4" name="Slide Number Placeholder 3"/>
          <p:cNvSpPr>
            <a:spLocks noGrp="1"/>
          </p:cNvSpPr>
          <p:nvPr>
            <p:ph type="sldNum" sz="quarter" idx="5"/>
          </p:nvPr>
        </p:nvSpPr>
        <p:spPr/>
        <p:txBody>
          <a:bodyPr/>
          <a:lstStyle/>
          <a:p>
            <a:fld id="{5E1F55AD-5E4C-4BCD-BC35-18CB13F29CD9}" type="slidenum">
              <a:rPr lang="de-DE" altLang="de-DE" smtClean="0"/>
              <a:pPr/>
              <a:t>31</a:t>
            </a:fld>
            <a:endParaRPr lang="de-DE" altLang="de-DE"/>
          </a:p>
        </p:txBody>
      </p:sp>
    </p:spTree>
    <p:extLst>
      <p:ext uri="{BB962C8B-B14F-4D97-AF65-F5344CB8AC3E}">
        <p14:creationId xmlns:p14="http://schemas.microsoft.com/office/powerpoint/2010/main" val="27791836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r>
              <a:rPr lang="en-US" dirty="0"/>
              <a:t>When we look specifically to the </a:t>
            </a:r>
            <a:r>
              <a:rPr lang="en-US" b="1" dirty="0"/>
              <a:t>development </a:t>
            </a:r>
            <a:r>
              <a:rPr lang="en-US" dirty="0"/>
              <a:t>of our knowledge of the thorium </a:t>
            </a:r>
            <a:r>
              <a:rPr lang="en-US" b="1" dirty="0"/>
              <a:t>isomer’s excitation energy</a:t>
            </a:r>
            <a:r>
              <a:rPr lang="en-US" dirty="0"/>
              <a:t>, then you see here the development over almost </a:t>
            </a:r>
            <a:r>
              <a:rPr lang="en-US" b="1" dirty="0"/>
              <a:t>5 decades</a:t>
            </a:r>
            <a:r>
              <a:rPr lang="en-US" dirty="0"/>
              <a:t>.</a:t>
            </a:r>
          </a:p>
          <a:p>
            <a:r>
              <a:rPr lang="en-US" dirty="0"/>
              <a:t>And I can hardly recall any other physical observable that has improved by </a:t>
            </a:r>
            <a:r>
              <a:rPr lang="en-US" b="1" dirty="0"/>
              <a:t>11 orders </a:t>
            </a:r>
            <a:r>
              <a:rPr lang="en-US" dirty="0"/>
              <a:t>of magnitude within a period of </a:t>
            </a:r>
            <a:r>
              <a:rPr lang="en-US" b="1" dirty="0"/>
              <a:t>5 years</a:t>
            </a:r>
            <a:r>
              <a:rPr lang="en-US" dirty="0"/>
              <a:t>.</a:t>
            </a:r>
          </a:p>
        </p:txBody>
      </p:sp>
      <p:sp>
        <p:nvSpPr>
          <p:cNvPr id="4" name="Slide Number Placeholder 3"/>
          <p:cNvSpPr>
            <a:spLocks noGrp="1"/>
          </p:cNvSpPr>
          <p:nvPr>
            <p:ph type="sldNum" sz="quarter" idx="5"/>
          </p:nvPr>
        </p:nvSpPr>
        <p:spPr/>
        <p:txBody>
          <a:bodyPr/>
          <a:lstStyle/>
          <a:p>
            <a:fld id="{5E1F55AD-5E4C-4BCD-BC35-18CB13F29CD9}" type="slidenum">
              <a:rPr lang="de-DE" altLang="de-DE" smtClean="0"/>
              <a:pPr/>
              <a:t>32</a:t>
            </a:fld>
            <a:endParaRPr lang="de-DE" altLang="de-DE"/>
          </a:p>
        </p:txBody>
      </p:sp>
    </p:spTree>
    <p:extLst>
      <p:ext uri="{BB962C8B-B14F-4D97-AF65-F5344CB8AC3E}">
        <p14:creationId xmlns:p14="http://schemas.microsoft.com/office/powerpoint/2010/main" val="293812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r>
              <a:rPr lang="en-US" dirty="0"/>
              <a:t>A nuclear clock is very much </a:t>
            </a:r>
            <a:r>
              <a:rPr lang="en-US" b="1" dirty="0"/>
              <a:t>similar to an atomic clock</a:t>
            </a:r>
            <a:r>
              <a:rPr lang="en-US" dirty="0"/>
              <a:t>: every clock needs a </a:t>
            </a:r>
            <a:r>
              <a:rPr lang="en-US" b="1" dirty="0"/>
              <a:t>periodic oscillator and a clockwork </a:t>
            </a:r>
            <a:r>
              <a:rPr lang="en-US" dirty="0"/>
              <a:t>to count the oscillations. In case of atomic clocks the oscillator is a </a:t>
            </a:r>
            <a:r>
              <a:rPr lang="en-US" b="1" dirty="0"/>
              <a:t>2-level system </a:t>
            </a:r>
            <a:r>
              <a:rPr lang="en-US" dirty="0"/>
              <a:t>in the atomic shell, which is driven by a suitable </a:t>
            </a:r>
            <a:r>
              <a:rPr lang="en-US" b="1" dirty="0"/>
              <a:t>laser in a stabilized resonance loop</a:t>
            </a:r>
            <a:r>
              <a:rPr lang="en-US" dirty="0"/>
              <a:t>. And then an optical clockwork  like a frequency comb is used to count the oscillations. The concept of a nuclear clock is very much the same, just that here a nuclear transition is used instead of an electronic transition. Typical atomic transition energies are in the </a:t>
            </a:r>
            <a:r>
              <a:rPr lang="en-US" b="1" dirty="0"/>
              <a:t>eV region </a:t>
            </a:r>
            <a:r>
              <a:rPr lang="en-US" dirty="0"/>
              <a:t>and thus accessible to lasers, while normally nuclear excitation energies are many orders of magnitude higher, in the keV to MeV range.</a:t>
            </a:r>
          </a:p>
          <a:p>
            <a:r>
              <a:rPr lang="en-US" dirty="0"/>
              <a:t>So the question is whether there is a suitable </a:t>
            </a:r>
            <a:r>
              <a:rPr lang="en-US" b="1" dirty="0"/>
              <a:t>candidate for a low-lying nuclear transition with ultra-narrow linewidth</a:t>
            </a:r>
            <a:r>
              <a:rPr lang="en-US" dirty="0"/>
              <a:t>, which means we need a </a:t>
            </a:r>
            <a:r>
              <a:rPr lang="en-US" b="1" dirty="0"/>
              <a:t>long-lived, low-lying nuclear isomer</a:t>
            </a:r>
            <a:r>
              <a:rPr lang="en-US" dirty="0"/>
              <a:t>. And exactly here come the </a:t>
            </a:r>
            <a:r>
              <a:rPr lang="en-US" b="1" dirty="0"/>
              <a:t>thorium-isomer in 229</a:t>
            </a:r>
            <a:r>
              <a:rPr lang="en-US" b="1" baseline="0" dirty="0"/>
              <a:t>Th</a:t>
            </a:r>
            <a:r>
              <a:rPr lang="en-US" baseline="0" dirty="0"/>
              <a:t> </a:t>
            </a:r>
            <a:r>
              <a:rPr lang="en-US" dirty="0"/>
              <a:t>into the game, as the presently best candidate for a nuclear frequency standard.  </a:t>
            </a:r>
          </a:p>
        </p:txBody>
      </p:sp>
      <p:sp>
        <p:nvSpPr>
          <p:cNvPr id="4" name="Slide Number Placeholder 3"/>
          <p:cNvSpPr>
            <a:spLocks noGrp="1"/>
          </p:cNvSpPr>
          <p:nvPr>
            <p:ph type="sldNum" sz="quarter" idx="10"/>
          </p:nvPr>
        </p:nvSpPr>
        <p:spPr/>
        <p:txBody>
          <a:bodyPr/>
          <a:lstStyle/>
          <a:p>
            <a:fld id="{5E1F55AD-5E4C-4BCD-BC35-18CB13F29CD9}" type="slidenum">
              <a:rPr lang="de-DE" altLang="de-DE" smtClean="0"/>
              <a:pPr/>
              <a:t>4</a:t>
            </a:fld>
            <a:endParaRPr lang="de-DE" altLang="de-DE"/>
          </a:p>
        </p:txBody>
      </p:sp>
    </p:spTree>
    <p:extLst>
      <p:ext uri="{BB962C8B-B14F-4D97-AF65-F5344CB8AC3E}">
        <p14:creationId xmlns:p14="http://schemas.microsoft.com/office/powerpoint/2010/main" val="1530325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gs</a:t>
            </a:r>
            <a:r>
              <a:rPr lang="en-US" dirty="0"/>
              <a:t>:</a:t>
            </a:r>
            <a:r>
              <a:rPr lang="en-US" baseline="0" dirty="0"/>
              <a:t> 5/2^+, [633]</a:t>
            </a:r>
          </a:p>
          <a:p>
            <a:r>
              <a:rPr lang="en-US" baseline="0" dirty="0"/>
              <a:t>Isomer: 3/2^+ [631]</a:t>
            </a:r>
            <a:endParaRPr lang="de-DE" dirty="0"/>
          </a:p>
        </p:txBody>
      </p:sp>
      <p:sp>
        <p:nvSpPr>
          <p:cNvPr id="4" name="Slide Number Placeholder 3"/>
          <p:cNvSpPr>
            <a:spLocks noGrp="1"/>
          </p:cNvSpPr>
          <p:nvPr>
            <p:ph type="sldNum" sz="quarter" idx="10"/>
          </p:nvPr>
        </p:nvSpPr>
        <p:spPr/>
        <p:txBody>
          <a:bodyPr/>
          <a:lstStyle/>
          <a:p>
            <a:fld id="{5E1F55AD-5E4C-4BCD-BC35-18CB13F29CD9}" type="slidenum">
              <a:rPr lang="de-DE" altLang="de-DE" smtClean="0"/>
              <a:pPr/>
              <a:t>5</a:t>
            </a:fld>
            <a:endParaRPr lang="de-DE" altLang="de-DE"/>
          </a:p>
        </p:txBody>
      </p:sp>
    </p:spTree>
    <p:extLst>
      <p:ext uri="{BB962C8B-B14F-4D97-AF65-F5344CB8AC3E}">
        <p14:creationId xmlns:p14="http://schemas.microsoft.com/office/powerpoint/2010/main" val="9219161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5E1F55AD-5E4C-4BCD-BC35-18CB13F29CD9}" type="slidenum">
              <a:rPr lang="de-DE" altLang="de-DE" smtClean="0"/>
              <a:pPr/>
              <a:t>6</a:t>
            </a:fld>
            <a:endParaRPr lang="de-DE" altLang="de-DE"/>
          </a:p>
        </p:txBody>
      </p:sp>
    </p:spTree>
    <p:extLst>
      <p:ext uri="{BB962C8B-B14F-4D97-AF65-F5344CB8AC3E}">
        <p14:creationId xmlns:p14="http://schemas.microsoft.com/office/powerpoint/2010/main" val="27884098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r>
              <a:rPr lang="de-DE" dirty="0" err="1"/>
              <a:t>Before</a:t>
            </a:r>
            <a:r>
              <a:rPr lang="de-DE" dirty="0"/>
              <a:t> </a:t>
            </a:r>
            <a:r>
              <a:rPr lang="de-DE" dirty="0" err="1"/>
              <a:t>we</a:t>
            </a:r>
            <a:r>
              <a:rPr lang="de-DE" dirty="0"/>
              <a:t> </a:t>
            </a:r>
            <a:r>
              <a:rPr lang="de-DE" dirty="0" err="1"/>
              <a:t>come</a:t>
            </a:r>
            <a:r>
              <a:rPr lang="de-DE" dirty="0"/>
              <a:t> </a:t>
            </a:r>
            <a:r>
              <a:rPr lang="de-DE" dirty="0" err="1"/>
              <a:t>to</a:t>
            </a:r>
            <a:r>
              <a:rPr lang="de-DE" dirty="0"/>
              <a:t> </a:t>
            </a:r>
            <a:r>
              <a:rPr lang="de-DE" dirty="0" err="1"/>
              <a:t>the</a:t>
            </a:r>
            <a:r>
              <a:rPr lang="de-DE" dirty="0"/>
              <a:t> </a:t>
            </a:r>
            <a:r>
              <a:rPr lang="de-DE" dirty="0" err="1"/>
              <a:t>thorium</a:t>
            </a:r>
            <a:r>
              <a:rPr lang="de-DE" dirty="0"/>
              <a:t> isomer </a:t>
            </a:r>
            <a:r>
              <a:rPr lang="de-DE" dirty="0" err="1"/>
              <a:t>itself</a:t>
            </a:r>
            <a:r>
              <a:rPr lang="de-DE" dirty="0"/>
              <a:t> </a:t>
            </a:r>
            <a:r>
              <a:rPr lang="de-DE" dirty="0" err="1"/>
              <a:t>we</a:t>
            </a:r>
            <a:r>
              <a:rPr lang="de-DE" dirty="0"/>
              <a:t> </a:t>
            </a:r>
            <a:r>
              <a:rPr lang="de-DE" dirty="0" err="1"/>
              <a:t>have</a:t>
            </a:r>
            <a:r>
              <a:rPr lang="de-DE" dirty="0"/>
              <a:t> </a:t>
            </a:r>
            <a:r>
              <a:rPr lang="de-DE" dirty="0" err="1"/>
              <a:t>to</a:t>
            </a:r>
            <a:r>
              <a:rPr lang="de-DE" dirty="0"/>
              <a:t> </a:t>
            </a:r>
            <a:r>
              <a:rPr lang="de-DE" dirty="0" err="1"/>
              <a:t>answer</a:t>
            </a:r>
            <a:r>
              <a:rPr lang="de-DE" dirty="0"/>
              <a:t> </a:t>
            </a:r>
            <a:r>
              <a:rPr lang="de-DE" dirty="0" err="1"/>
              <a:t>the</a:t>
            </a:r>
            <a:r>
              <a:rPr lang="de-DE" dirty="0"/>
              <a:t> </a:t>
            </a:r>
            <a:r>
              <a:rPr lang="de-DE" b="1" dirty="0" err="1"/>
              <a:t>question</a:t>
            </a:r>
            <a:r>
              <a:rPr lang="de-DE" b="1" dirty="0"/>
              <a:t> </a:t>
            </a:r>
            <a:r>
              <a:rPr lang="de-DE" b="1" dirty="0" err="1"/>
              <a:t>what</a:t>
            </a:r>
            <a:r>
              <a:rPr lang="de-DE" b="1" dirty="0"/>
              <a:t> </a:t>
            </a:r>
            <a:r>
              <a:rPr lang="de-DE" b="1" dirty="0" err="1"/>
              <a:t>the</a:t>
            </a:r>
            <a:r>
              <a:rPr lang="de-DE" b="1" dirty="0"/>
              <a:t> </a:t>
            </a:r>
            <a:r>
              <a:rPr lang="de-DE" b="1" dirty="0" err="1"/>
              <a:t>benefit</a:t>
            </a:r>
            <a:r>
              <a:rPr lang="de-DE" b="1" dirty="0"/>
              <a:t> </a:t>
            </a:r>
            <a:r>
              <a:rPr lang="de-DE" b="1" dirty="0" err="1"/>
              <a:t>would</a:t>
            </a:r>
            <a:r>
              <a:rPr lang="de-DE" b="1" dirty="0"/>
              <a:t> </a:t>
            </a:r>
            <a:r>
              <a:rPr lang="de-DE" b="1" dirty="0" err="1"/>
              <a:t>be</a:t>
            </a:r>
            <a:r>
              <a:rPr lang="de-DE" b="1" dirty="0"/>
              <a:t> </a:t>
            </a:r>
            <a:r>
              <a:rPr lang="de-DE" dirty="0" err="1"/>
              <a:t>to</a:t>
            </a:r>
            <a:r>
              <a:rPr lang="de-DE" dirty="0"/>
              <a:t> </a:t>
            </a:r>
            <a:r>
              <a:rPr lang="de-DE" dirty="0" err="1"/>
              <a:t>have</a:t>
            </a:r>
            <a:r>
              <a:rPr lang="de-DE" dirty="0"/>
              <a:t> </a:t>
            </a:r>
            <a:r>
              <a:rPr lang="de-DE" dirty="0" err="1"/>
              <a:t>another</a:t>
            </a:r>
            <a:r>
              <a:rPr lang="de-DE" dirty="0"/>
              <a:t> </a:t>
            </a:r>
            <a:r>
              <a:rPr lang="de-DE" dirty="0" err="1"/>
              <a:t>highly</a:t>
            </a:r>
            <a:r>
              <a:rPr lang="de-DE" dirty="0"/>
              <a:t> </a:t>
            </a:r>
            <a:r>
              <a:rPr lang="de-DE" dirty="0" err="1"/>
              <a:t>precise</a:t>
            </a:r>
            <a:r>
              <a:rPr lang="de-DE" dirty="0"/>
              <a:t> </a:t>
            </a:r>
            <a:r>
              <a:rPr lang="de-DE" dirty="0" err="1"/>
              <a:t>clock</a:t>
            </a:r>
            <a:r>
              <a:rPr lang="de-DE" dirty="0"/>
              <a:t>, </a:t>
            </a:r>
            <a:r>
              <a:rPr lang="de-DE" dirty="0" err="1"/>
              <a:t>now</a:t>
            </a:r>
            <a:r>
              <a:rPr lang="de-DE" dirty="0"/>
              <a:t> </a:t>
            </a:r>
            <a:r>
              <a:rPr lang="de-DE" dirty="0" err="1"/>
              <a:t>based</a:t>
            </a:r>
            <a:r>
              <a:rPr lang="de-DE" dirty="0"/>
              <a:t> on a </a:t>
            </a:r>
            <a:r>
              <a:rPr lang="de-DE" dirty="0" err="1"/>
              <a:t>nuclear</a:t>
            </a:r>
            <a:r>
              <a:rPr lang="de-DE" dirty="0"/>
              <a:t> </a:t>
            </a:r>
            <a:r>
              <a:rPr lang="de-DE" dirty="0" err="1"/>
              <a:t>instead</a:t>
            </a:r>
            <a:r>
              <a:rPr lang="de-DE" dirty="0"/>
              <a:t> </a:t>
            </a:r>
            <a:r>
              <a:rPr lang="de-DE" dirty="0" err="1"/>
              <a:t>of</a:t>
            </a:r>
            <a:r>
              <a:rPr lang="de-DE" dirty="0"/>
              <a:t> an </a:t>
            </a:r>
            <a:r>
              <a:rPr lang="de-DE" dirty="0" err="1"/>
              <a:t>atomic</a:t>
            </a:r>
            <a:r>
              <a:rPr lang="de-DE" dirty="0"/>
              <a:t> </a:t>
            </a:r>
            <a:r>
              <a:rPr lang="de-DE" dirty="0" err="1"/>
              <a:t>transition</a:t>
            </a:r>
            <a:r>
              <a:rPr lang="de-DE" dirty="0"/>
              <a:t>.</a:t>
            </a:r>
          </a:p>
          <a:p>
            <a:r>
              <a:rPr lang="de-DE" dirty="0"/>
              <a:t>The </a:t>
            </a:r>
            <a:r>
              <a:rPr lang="de-DE" dirty="0" err="1"/>
              <a:t>nuclear</a:t>
            </a:r>
            <a:r>
              <a:rPr lang="de-DE" dirty="0"/>
              <a:t> </a:t>
            </a:r>
            <a:r>
              <a:rPr lang="de-DE" dirty="0" err="1"/>
              <a:t>clock</a:t>
            </a:r>
            <a:r>
              <a:rPr lang="de-DE" dirty="0"/>
              <a:t> </a:t>
            </a:r>
            <a:r>
              <a:rPr lang="de-DE" dirty="0" err="1"/>
              <a:t>goes</a:t>
            </a:r>
            <a:r>
              <a:rPr lang="de-DE" dirty="0"/>
              <a:t> </a:t>
            </a:r>
            <a:r>
              <a:rPr lang="de-DE" b="1" dirty="0" err="1"/>
              <a:t>beyond</a:t>
            </a:r>
            <a:r>
              <a:rPr lang="de-DE" b="1" dirty="0"/>
              <a:t> </a:t>
            </a:r>
            <a:r>
              <a:rPr lang="de-DE" b="1" dirty="0" err="1"/>
              <a:t>timekeeping</a:t>
            </a:r>
            <a:r>
              <a:rPr lang="de-DE" dirty="0"/>
              <a:t>: </a:t>
            </a:r>
            <a:r>
              <a:rPr lang="de-DE" dirty="0" err="1"/>
              <a:t>it</a:t>
            </a:r>
            <a:r>
              <a:rPr lang="de-DE" dirty="0"/>
              <a:t> </a:t>
            </a:r>
            <a:r>
              <a:rPr lang="de-DE" dirty="0" err="1"/>
              <a:t>can</a:t>
            </a:r>
            <a:r>
              <a:rPr lang="de-DE" dirty="0"/>
              <a:t> </a:t>
            </a:r>
            <a:r>
              <a:rPr lang="de-DE" dirty="0" err="1"/>
              <a:t>be</a:t>
            </a:r>
            <a:r>
              <a:rPr lang="de-DE" dirty="0"/>
              <a:t> </a:t>
            </a:r>
            <a:r>
              <a:rPr lang="de-DE" dirty="0" err="1"/>
              <a:t>regarded</a:t>
            </a:r>
            <a:r>
              <a:rPr lang="de-DE" dirty="0"/>
              <a:t> </a:t>
            </a:r>
            <a:r>
              <a:rPr lang="de-DE" dirty="0" err="1"/>
              <a:t>as</a:t>
            </a:r>
            <a:r>
              <a:rPr lang="de-DE" dirty="0"/>
              <a:t> a </a:t>
            </a:r>
            <a:r>
              <a:rPr lang="de-DE" b="1" dirty="0" err="1"/>
              <a:t>quantum</a:t>
            </a:r>
            <a:r>
              <a:rPr lang="de-DE" b="1" dirty="0"/>
              <a:t> </a:t>
            </a:r>
            <a:r>
              <a:rPr lang="de-DE" b="1" dirty="0" err="1"/>
              <a:t>sensor</a:t>
            </a:r>
            <a:r>
              <a:rPr lang="de-DE" b="1" dirty="0"/>
              <a:t> </a:t>
            </a:r>
            <a:r>
              <a:rPr lang="de-DE" b="1" dirty="0" err="1"/>
              <a:t>for</a:t>
            </a:r>
            <a:r>
              <a:rPr lang="de-DE" b="1" dirty="0"/>
              <a:t> fundamental </a:t>
            </a:r>
            <a:r>
              <a:rPr lang="de-DE" b="1" dirty="0" err="1"/>
              <a:t>physics</a:t>
            </a:r>
            <a:r>
              <a:rPr lang="de-DE" b="1" dirty="0"/>
              <a:t> </a:t>
            </a:r>
            <a:r>
              <a:rPr lang="de-DE" b="1" dirty="0" err="1"/>
              <a:t>studies</a:t>
            </a:r>
            <a:r>
              <a:rPr lang="de-DE" b="1" dirty="0"/>
              <a:t> </a:t>
            </a:r>
            <a:r>
              <a:rPr lang="de-DE" dirty="0"/>
              <a:t>due </a:t>
            </a:r>
            <a:r>
              <a:rPr lang="de-DE" dirty="0" err="1"/>
              <a:t>to</a:t>
            </a:r>
            <a:r>
              <a:rPr lang="de-DE" dirty="0"/>
              <a:t> ist different operational </a:t>
            </a:r>
            <a:r>
              <a:rPr lang="de-DE" dirty="0" err="1"/>
              <a:t>principle</a:t>
            </a:r>
            <a:r>
              <a:rPr lang="de-DE" dirty="0"/>
              <a:t> </a:t>
            </a:r>
            <a:r>
              <a:rPr lang="de-DE" dirty="0" err="1"/>
              <a:t>compared</a:t>
            </a:r>
            <a:r>
              <a:rPr lang="de-DE" dirty="0"/>
              <a:t> </a:t>
            </a:r>
            <a:r>
              <a:rPr lang="de-DE" dirty="0" err="1"/>
              <a:t>to</a:t>
            </a:r>
            <a:r>
              <a:rPr lang="de-DE" dirty="0"/>
              <a:t> </a:t>
            </a:r>
            <a:r>
              <a:rPr lang="de-DE" dirty="0" err="1"/>
              <a:t>atomic</a:t>
            </a:r>
            <a:r>
              <a:rPr lang="de-DE" dirty="0"/>
              <a:t> </a:t>
            </a:r>
            <a:r>
              <a:rPr lang="de-DE" dirty="0" err="1"/>
              <a:t>clocks</a:t>
            </a:r>
            <a:r>
              <a:rPr lang="de-DE" dirty="0"/>
              <a:t>. In a </a:t>
            </a:r>
            <a:r>
              <a:rPr lang="de-DE" dirty="0" err="1"/>
              <a:t>nuclear</a:t>
            </a:r>
            <a:r>
              <a:rPr lang="de-DE" dirty="0"/>
              <a:t> </a:t>
            </a:r>
            <a:r>
              <a:rPr lang="de-DE" dirty="0" err="1"/>
              <a:t>clock</a:t>
            </a:r>
            <a:r>
              <a:rPr lang="de-DE" dirty="0"/>
              <a:t> </a:t>
            </a:r>
            <a:r>
              <a:rPr lang="de-DE" dirty="0" err="1"/>
              <a:t>the</a:t>
            </a:r>
            <a:r>
              <a:rPr lang="de-DE" dirty="0"/>
              <a:t> </a:t>
            </a:r>
            <a:r>
              <a:rPr lang="de-DE" b="1" dirty="0"/>
              <a:t>strong </a:t>
            </a:r>
            <a:r>
              <a:rPr lang="de-DE" b="1" dirty="0" err="1"/>
              <a:t>interaction</a:t>
            </a:r>
            <a:r>
              <a:rPr lang="de-DE" dirty="0"/>
              <a:t>, </a:t>
            </a:r>
            <a:r>
              <a:rPr lang="de-DE" dirty="0" err="1"/>
              <a:t>besides</a:t>
            </a:r>
            <a:r>
              <a:rPr lang="de-DE" dirty="0"/>
              <a:t> Coulomb and </a:t>
            </a:r>
            <a:r>
              <a:rPr lang="de-DE" dirty="0" err="1"/>
              <a:t>weak</a:t>
            </a:r>
            <a:r>
              <a:rPr lang="de-DE" dirty="0"/>
              <a:t> </a:t>
            </a:r>
            <a:r>
              <a:rPr lang="de-DE" dirty="0" err="1"/>
              <a:t>interaction</a:t>
            </a:r>
            <a:r>
              <a:rPr lang="de-DE" dirty="0"/>
              <a:t> </a:t>
            </a:r>
            <a:r>
              <a:rPr lang="de-DE" dirty="0" err="1"/>
              <a:t>contributes</a:t>
            </a:r>
            <a:r>
              <a:rPr lang="de-DE" dirty="0"/>
              <a:t> </a:t>
            </a:r>
            <a:r>
              <a:rPr lang="de-DE" dirty="0" err="1"/>
              <a:t>to</a:t>
            </a:r>
            <a:r>
              <a:rPr lang="de-DE" dirty="0"/>
              <a:t> </a:t>
            </a:r>
            <a:r>
              <a:rPr lang="de-DE" dirty="0" err="1"/>
              <a:t>the</a:t>
            </a:r>
            <a:r>
              <a:rPr lang="de-DE" dirty="0"/>
              <a:t> </a:t>
            </a:r>
            <a:r>
              <a:rPr lang="de-DE" dirty="0" err="1"/>
              <a:t>clock</a:t>
            </a:r>
            <a:r>
              <a:rPr lang="de-DE" dirty="0"/>
              <a:t> </a:t>
            </a:r>
            <a:r>
              <a:rPr lang="de-DE" dirty="0" err="1"/>
              <a:t>frequency</a:t>
            </a:r>
            <a:r>
              <a:rPr lang="de-DE" dirty="0"/>
              <a:t> and </a:t>
            </a:r>
            <a:r>
              <a:rPr lang="de-DE" dirty="0" err="1"/>
              <a:t>therefore</a:t>
            </a:r>
            <a:r>
              <a:rPr lang="de-DE" dirty="0"/>
              <a:t> a </a:t>
            </a:r>
            <a:r>
              <a:rPr lang="de-DE" dirty="0" err="1"/>
              <a:t>nuclear</a:t>
            </a:r>
            <a:r>
              <a:rPr lang="de-DE" dirty="0"/>
              <a:t> </a:t>
            </a:r>
            <a:r>
              <a:rPr lang="de-DE" dirty="0" err="1"/>
              <a:t>clock</a:t>
            </a:r>
            <a:r>
              <a:rPr lang="de-DE" dirty="0"/>
              <a:t> </a:t>
            </a:r>
            <a:r>
              <a:rPr lang="de-DE" dirty="0" err="1"/>
              <a:t>is</a:t>
            </a:r>
            <a:r>
              <a:rPr lang="de-DE" dirty="0"/>
              <a:t> </a:t>
            </a:r>
            <a:r>
              <a:rPr lang="de-DE" b="1" dirty="0"/>
              <a:t>sensitive </a:t>
            </a:r>
            <a:r>
              <a:rPr lang="de-DE" b="1" dirty="0" err="1"/>
              <a:t>to</a:t>
            </a:r>
            <a:r>
              <a:rPr lang="de-DE" b="1" dirty="0"/>
              <a:t> </a:t>
            </a:r>
            <a:r>
              <a:rPr lang="de-DE" b="1" dirty="0" err="1"/>
              <a:t>phenomena</a:t>
            </a:r>
            <a:r>
              <a:rPr lang="de-DE" b="1" dirty="0"/>
              <a:t> in </a:t>
            </a:r>
            <a:r>
              <a:rPr lang="de-DE" b="1" dirty="0" err="1"/>
              <a:t>the</a:t>
            </a:r>
            <a:r>
              <a:rPr lang="de-DE" b="1" dirty="0"/>
              <a:t> </a:t>
            </a:r>
            <a:r>
              <a:rPr lang="de-DE" b="1" dirty="0" err="1"/>
              <a:t>hadronic</a:t>
            </a:r>
            <a:r>
              <a:rPr lang="de-DE" b="1" dirty="0"/>
              <a:t> </a:t>
            </a:r>
            <a:r>
              <a:rPr lang="de-DE" b="1" dirty="0" err="1"/>
              <a:t>sector</a:t>
            </a:r>
            <a:r>
              <a:rPr lang="de-DE" b="1" dirty="0"/>
              <a:t> </a:t>
            </a:r>
            <a:r>
              <a:rPr lang="de-DE" dirty="0" err="1"/>
              <a:t>which</a:t>
            </a:r>
            <a:r>
              <a:rPr lang="de-DE" dirty="0"/>
              <a:t> an </a:t>
            </a:r>
            <a:r>
              <a:rPr lang="de-DE" dirty="0" err="1"/>
              <a:t>atomic</a:t>
            </a:r>
            <a:r>
              <a:rPr lang="de-DE" dirty="0"/>
              <a:t> </a:t>
            </a:r>
            <a:r>
              <a:rPr lang="de-DE" dirty="0" err="1"/>
              <a:t>clock</a:t>
            </a:r>
            <a:r>
              <a:rPr lang="de-DE" dirty="0"/>
              <a:t> </a:t>
            </a:r>
            <a:r>
              <a:rPr lang="de-DE" dirty="0" err="1"/>
              <a:t>would</a:t>
            </a:r>
            <a:r>
              <a:rPr lang="de-DE" dirty="0"/>
              <a:t> not </a:t>
            </a:r>
            <a:r>
              <a:rPr lang="de-DE" dirty="0" err="1"/>
              <a:t>be</a:t>
            </a:r>
            <a:r>
              <a:rPr lang="de-DE" dirty="0"/>
              <a:t> sensitive </a:t>
            </a:r>
            <a:r>
              <a:rPr lang="de-DE" dirty="0" err="1"/>
              <a:t>for</a:t>
            </a:r>
            <a:r>
              <a:rPr lang="de-DE" dirty="0"/>
              <a:t>. </a:t>
            </a:r>
            <a:r>
              <a:rPr lang="de-DE" dirty="0" err="1"/>
              <a:t>Moreover</a:t>
            </a:r>
            <a:r>
              <a:rPr lang="de-DE" dirty="0"/>
              <a:t>, </a:t>
            </a:r>
            <a:r>
              <a:rPr lang="de-DE" b="1" dirty="0" err="1"/>
              <a:t>nuclear</a:t>
            </a:r>
            <a:r>
              <a:rPr lang="de-DE" b="1" dirty="0"/>
              <a:t> </a:t>
            </a:r>
            <a:r>
              <a:rPr lang="de-DE" b="1" dirty="0" err="1"/>
              <a:t>moments</a:t>
            </a:r>
            <a:r>
              <a:rPr lang="de-DE" b="1" dirty="0"/>
              <a:t> </a:t>
            </a:r>
            <a:r>
              <a:rPr lang="de-DE" dirty="0" err="1"/>
              <a:t>are</a:t>
            </a:r>
            <a:r>
              <a:rPr lang="de-DE" dirty="0"/>
              <a:t> </a:t>
            </a:r>
            <a:r>
              <a:rPr lang="de-DE" dirty="0" err="1"/>
              <a:t>orders</a:t>
            </a:r>
            <a:r>
              <a:rPr lang="de-DE" dirty="0"/>
              <a:t> </a:t>
            </a:r>
            <a:r>
              <a:rPr lang="de-DE" dirty="0" err="1"/>
              <a:t>of</a:t>
            </a:r>
            <a:r>
              <a:rPr lang="de-DE" dirty="0"/>
              <a:t> </a:t>
            </a:r>
            <a:r>
              <a:rPr lang="de-DE" dirty="0" err="1"/>
              <a:t>magnitude</a:t>
            </a:r>
            <a:r>
              <a:rPr lang="de-DE" dirty="0"/>
              <a:t> </a:t>
            </a:r>
            <a:r>
              <a:rPr lang="de-DE" b="1" dirty="0" err="1"/>
              <a:t>smaller</a:t>
            </a:r>
            <a:r>
              <a:rPr lang="de-DE" b="1" dirty="0"/>
              <a:t> </a:t>
            </a:r>
            <a:r>
              <a:rPr lang="de-DE" dirty="0" err="1"/>
              <a:t>than</a:t>
            </a:r>
            <a:r>
              <a:rPr lang="de-DE" dirty="0"/>
              <a:t> </a:t>
            </a:r>
            <a:r>
              <a:rPr lang="de-DE" dirty="0" err="1"/>
              <a:t>atomic</a:t>
            </a:r>
            <a:r>
              <a:rPr lang="de-DE" dirty="0"/>
              <a:t> </a:t>
            </a:r>
            <a:r>
              <a:rPr lang="de-DE" dirty="0" err="1"/>
              <a:t>moments</a:t>
            </a:r>
            <a:r>
              <a:rPr lang="de-DE" dirty="0"/>
              <a:t>, and </a:t>
            </a:r>
            <a:r>
              <a:rPr lang="de-DE" dirty="0" err="1"/>
              <a:t>therefore</a:t>
            </a:r>
            <a:r>
              <a:rPr lang="de-DE" dirty="0"/>
              <a:t> a </a:t>
            </a:r>
            <a:r>
              <a:rPr lang="de-DE" dirty="0" err="1"/>
              <a:t>nuclear</a:t>
            </a:r>
            <a:r>
              <a:rPr lang="de-DE" dirty="0"/>
              <a:t> </a:t>
            </a:r>
            <a:r>
              <a:rPr lang="de-DE" dirty="0" err="1"/>
              <a:t>clock</a:t>
            </a:r>
            <a:r>
              <a:rPr lang="de-DE" dirty="0"/>
              <a:t> </a:t>
            </a:r>
            <a:r>
              <a:rPr lang="de-DE" dirty="0" err="1"/>
              <a:t>would</a:t>
            </a:r>
            <a:r>
              <a:rPr lang="de-DE" dirty="0"/>
              <a:t> </a:t>
            </a:r>
            <a:r>
              <a:rPr lang="de-DE" dirty="0" err="1"/>
              <a:t>be</a:t>
            </a:r>
            <a:r>
              <a:rPr lang="de-DE" dirty="0"/>
              <a:t> </a:t>
            </a:r>
            <a:r>
              <a:rPr lang="de-DE" b="1" dirty="0" err="1"/>
              <a:t>much</a:t>
            </a:r>
            <a:r>
              <a:rPr lang="de-DE" b="1" dirty="0"/>
              <a:t> </a:t>
            </a:r>
            <a:r>
              <a:rPr lang="de-DE" b="1" dirty="0" err="1"/>
              <a:t>less</a:t>
            </a:r>
            <a:r>
              <a:rPr lang="de-DE" b="1" dirty="0"/>
              <a:t> vulnerable </a:t>
            </a:r>
            <a:r>
              <a:rPr lang="de-DE" b="1" dirty="0" err="1"/>
              <a:t>to</a:t>
            </a:r>
            <a:r>
              <a:rPr lang="de-DE" b="1" dirty="0"/>
              <a:t> </a:t>
            </a:r>
            <a:r>
              <a:rPr lang="de-DE" b="1" dirty="0" err="1"/>
              <a:t>perturbing</a:t>
            </a:r>
            <a:r>
              <a:rPr lang="de-DE" b="1" dirty="0"/>
              <a:t> external </a:t>
            </a:r>
            <a:r>
              <a:rPr lang="de-DE" b="1" dirty="0" err="1"/>
              <a:t>fields</a:t>
            </a:r>
            <a:r>
              <a:rPr lang="de-DE" dirty="0"/>
              <a:t>.</a:t>
            </a:r>
          </a:p>
          <a:p>
            <a:r>
              <a:rPr lang="de-DE" dirty="0"/>
              <a:t>A </a:t>
            </a:r>
            <a:r>
              <a:rPr lang="de-DE" dirty="0" err="1"/>
              <a:t>nuclear</a:t>
            </a:r>
            <a:r>
              <a:rPr lang="de-DE" dirty="0"/>
              <a:t> </a:t>
            </a:r>
            <a:r>
              <a:rPr lang="de-DE" dirty="0" err="1"/>
              <a:t>clock</a:t>
            </a:r>
            <a:r>
              <a:rPr lang="de-DE" dirty="0"/>
              <a:t> will </a:t>
            </a:r>
            <a:r>
              <a:rPr lang="de-DE" dirty="0" err="1"/>
              <a:t>provide</a:t>
            </a:r>
            <a:r>
              <a:rPr lang="de-DE" dirty="0"/>
              <a:t> an </a:t>
            </a:r>
            <a:r>
              <a:rPr lang="de-DE" b="1" dirty="0" err="1"/>
              <a:t>enhanced</a:t>
            </a:r>
            <a:r>
              <a:rPr lang="de-DE" b="1" dirty="0"/>
              <a:t> </a:t>
            </a:r>
            <a:r>
              <a:rPr lang="de-DE" b="1" dirty="0" err="1"/>
              <a:t>sensitivity</a:t>
            </a:r>
            <a:r>
              <a:rPr lang="de-DE" b="1" dirty="0"/>
              <a:t> </a:t>
            </a:r>
            <a:r>
              <a:rPr lang="de-DE" b="1" dirty="0" err="1"/>
              <a:t>of</a:t>
            </a:r>
            <a:r>
              <a:rPr lang="de-DE" b="1" dirty="0"/>
              <a:t> 4-5 </a:t>
            </a:r>
            <a:r>
              <a:rPr lang="de-DE" b="1" dirty="0" err="1"/>
              <a:t>orders</a:t>
            </a:r>
            <a:r>
              <a:rPr lang="de-DE" b="1" dirty="0"/>
              <a:t> </a:t>
            </a:r>
            <a:r>
              <a:rPr lang="de-DE" b="1" dirty="0" err="1"/>
              <a:t>of</a:t>
            </a:r>
            <a:r>
              <a:rPr lang="de-DE" b="1" dirty="0"/>
              <a:t> </a:t>
            </a:r>
            <a:r>
              <a:rPr lang="de-DE" b="1" dirty="0" err="1"/>
              <a:t>magnitude</a:t>
            </a:r>
            <a:r>
              <a:rPr lang="de-DE" b="1" dirty="0"/>
              <a:t> </a:t>
            </a:r>
            <a:r>
              <a:rPr lang="de-DE" b="1" dirty="0" err="1"/>
              <a:t>for</a:t>
            </a:r>
            <a:r>
              <a:rPr lang="de-DE" b="1" dirty="0"/>
              <a:t> </a:t>
            </a:r>
            <a:r>
              <a:rPr lang="de-DE" b="1" dirty="0" err="1"/>
              <a:t>searches</a:t>
            </a:r>
            <a:r>
              <a:rPr lang="de-DE" b="1" dirty="0"/>
              <a:t> </a:t>
            </a:r>
            <a:r>
              <a:rPr lang="de-DE" b="1" dirty="0" err="1"/>
              <a:t>of</a:t>
            </a:r>
            <a:r>
              <a:rPr lang="de-DE" b="1" dirty="0"/>
              <a:t> </a:t>
            </a:r>
            <a:r>
              <a:rPr lang="de-DE" b="1" dirty="0" err="1"/>
              <a:t>new</a:t>
            </a:r>
            <a:r>
              <a:rPr lang="de-DE" b="1" dirty="0"/>
              <a:t> </a:t>
            </a:r>
            <a:r>
              <a:rPr lang="de-DE" b="1" dirty="0" err="1"/>
              <a:t>physics</a:t>
            </a:r>
            <a:r>
              <a:rPr lang="de-DE" b="1" dirty="0"/>
              <a:t> </a:t>
            </a:r>
            <a:r>
              <a:rPr lang="de-DE" dirty="0" err="1"/>
              <a:t>compared</a:t>
            </a:r>
            <a:r>
              <a:rPr lang="de-DE" dirty="0"/>
              <a:t> </a:t>
            </a:r>
            <a:r>
              <a:rPr lang="de-DE" dirty="0" err="1"/>
              <a:t>to</a:t>
            </a:r>
            <a:r>
              <a:rPr lang="de-DE" dirty="0"/>
              <a:t> </a:t>
            </a:r>
            <a:r>
              <a:rPr lang="de-DE" dirty="0" err="1"/>
              <a:t>present</a:t>
            </a:r>
            <a:r>
              <a:rPr lang="de-DE" dirty="0"/>
              <a:t> </a:t>
            </a:r>
            <a:r>
              <a:rPr lang="de-DE" dirty="0" err="1"/>
              <a:t>clocks</a:t>
            </a:r>
            <a:r>
              <a:rPr lang="de-DE" dirty="0"/>
              <a:t>.</a:t>
            </a:r>
          </a:p>
          <a:p>
            <a:r>
              <a:rPr lang="de-DE" dirty="0"/>
              <a:t>So </a:t>
            </a:r>
            <a:r>
              <a:rPr lang="de-DE" dirty="0" err="1"/>
              <a:t>it</a:t>
            </a:r>
            <a:r>
              <a:rPr lang="de-DE" dirty="0"/>
              <a:t> will </a:t>
            </a:r>
            <a:r>
              <a:rPr lang="de-DE" dirty="0" err="1"/>
              <a:t>provide</a:t>
            </a:r>
            <a:r>
              <a:rPr lang="de-DE" dirty="0"/>
              <a:t> a </a:t>
            </a:r>
            <a:r>
              <a:rPr lang="de-DE" dirty="0" err="1"/>
              <a:t>unique</a:t>
            </a:r>
            <a:r>
              <a:rPr lang="de-DE" dirty="0"/>
              <a:t> </a:t>
            </a:r>
            <a:r>
              <a:rPr lang="de-DE" dirty="0" err="1"/>
              <a:t>opportunity</a:t>
            </a:r>
            <a:r>
              <a:rPr lang="de-DE" dirty="0"/>
              <a:t> </a:t>
            </a:r>
            <a:r>
              <a:rPr lang="de-DE" dirty="0" err="1"/>
              <a:t>for</a:t>
            </a:r>
            <a:r>
              <a:rPr lang="de-DE" dirty="0"/>
              <a:t> </a:t>
            </a:r>
            <a:r>
              <a:rPr lang="de-DE" b="1" dirty="0" err="1"/>
              <a:t>new</a:t>
            </a:r>
            <a:r>
              <a:rPr lang="de-DE" b="1" dirty="0"/>
              <a:t> </a:t>
            </a:r>
            <a:r>
              <a:rPr lang="de-DE" b="1" dirty="0" err="1"/>
              <a:t>physics</a:t>
            </a:r>
            <a:r>
              <a:rPr lang="de-DE" b="1" dirty="0"/>
              <a:t> </a:t>
            </a:r>
            <a:r>
              <a:rPr lang="de-DE" b="1" dirty="0" err="1"/>
              <a:t>discoveries</a:t>
            </a:r>
            <a:r>
              <a:rPr lang="de-DE" b="1" dirty="0"/>
              <a:t> </a:t>
            </a:r>
            <a:r>
              <a:rPr lang="de-DE" dirty="0" err="1"/>
              <a:t>beyond</a:t>
            </a:r>
            <a:r>
              <a:rPr lang="de-DE" dirty="0"/>
              <a:t> </a:t>
            </a:r>
            <a:r>
              <a:rPr lang="de-DE" dirty="0" err="1"/>
              <a:t>the</a:t>
            </a:r>
            <a:r>
              <a:rPr lang="de-DE" dirty="0"/>
              <a:t> </a:t>
            </a:r>
            <a:r>
              <a:rPr lang="de-DE" dirty="0" err="1"/>
              <a:t>capabilities</a:t>
            </a:r>
            <a:r>
              <a:rPr lang="de-DE" dirty="0"/>
              <a:t> </a:t>
            </a:r>
            <a:r>
              <a:rPr lang="de-DE" dirty="0" err="1"/>
              <a:t>of</a:t>
            </a:r>
            <a:r>
              <a:rPr lang="de-DE" dirty="0"/>
              <a:t> </a:t>
            </a:r>
            <a:r>
              <a:rPr lang="de-DE" dirty="0" err="1"/>
              <a:t>other</a:t>
            </a:r>
            <a:r>
              <a:rPr lang="de-DE" dirty="0"/>
              <a:t> </a:t>
            </a:r>
            <a:r>
              <a:rPr lang="de-DE" dirty="0" err="1"/>
              <a:t>technologies</a:t>
            </a:r>
            <a:r>
              <a:rPr lang="de-DE" dirty="0"/>
              <a:t>.</a:t>
            </a:r>
          </a:p>
          <a:p>
            <a:endParaRPr lang="de-DE" dirty="0"/>
          </a:p>
          <a:p>
            <a:r>
              <a:rPr lang="de-DE" dirty="0" err="1"/>
              <a:t>For</a:t>
            </a:r>
            <a:r>
              <a:rPr lang="de-DE" dirty="0"/>
              <a:t> </a:t>
            </a:r>
            <a:r>
              <a:rPr lang="de-DE" dirty="0" err="1"/>
              <a:t>example</a:t>
            </a:r>
            <a:r>
              <a:rPr lang="de-DE" dirty="0"/>
              <a:t> </a:t>
            </a:r>
            <a:r>
              <a:rPr lang="de-DE" dirty="0" err="1"/>
              <a:t>one</a:t>
            </a:r>
            <a:r>
              <a:rPr lang="de-DE" dirty="0"/>
              <a:t> </a:t>
            </a:r>
            <a:r>
              <a:rPr lang="de-DE" dirty="0" err="1"/>
              <a:t>can</a:t>
            </a:r>
            <a:r>
              <a:rPr lang="de-DE" dirty="0"/>
              <a:t> </a:t>
            </a:r>
            <a:r>
              <a:rPr lang="de-DE" dirty="0" err="1"/>
              <a:t>imagine</a:t>
            </a:r>
            <a:r>
              <a:rPr lang="de-DE" dirty="0"/>
              <a:t> </a:t>
            </a:r>
            <a:r>
              <a:rPr lang="de-DE" dirty="0" err="1"/>
              <a:t>to</a:t>
            </a:r>
            <a:r>
              <a:rPr lang="de-DE" dirty="0"/>
              <a:t> </a:t>
            </a:r>
            <a:r>
              <a:rPr lang="de-DE" dirty="0" err="1"/>
              <a:t>ask</a:t>
            </a:r>
            <a:r>
              <a:rPr lang="de-DE" dirty="0"/>
              <a:t> </a:t>
            </a:r>
            <a:r>
              <a:rPr lang="de-DE" dirty="0" err="1"/>
              <a:t>the</a:t>
            </a:r>
            <a:r>
              <a:rPr lang="de-DE" dirty="0"/>
              <a:t> </a:t>
            </a:r>
            <a:r>
              <a:rPr lang="de-DE" dirty="0" err="1"/>
              <a:t>question</a:t>
            </a:r>
            <a:r>
              <a:rPr lang="de-DE" dirty="0"/>
              <a:t> </a:t>
            </a:r>
            <a:r>
              <a:rPr lang="de-DE" b="1" dirty="0" err="1"/>
              <a:t>if</a:t>
            </a:r>
            <a:r>
              <a:rPr lang="de-DE" b="1" dirty="0"/>
              <a:t> a fundamental </a:t>
            </a:r>
            <a:r>
              <a:rPr lang="de-DE" b="1" dirty="0" err="1"/>
              <a:t>constant</a:t>
            </a:r>
            <a:r>
              <a:rPr lang="de-DE" b="1" dirty="0"/>
              <a:t>, like </a:t>
            </a:r>
            <a:r>
              <a:rPr lang="de-DE" b="1" dirty="0" err="1"/>
              <a:t>the</a:t>
            </a:r>
            <a:r>
              <a:rPr lang="de-DE" b="1" dirty="0"/>
              <a:t> </a:t>
            </a:r>
            <a:r>
              <a:rPr lang="de-DE" b="1" dirty="0" err="1"/>
              <a:t>fine-structure</a:t>
            </a:r>
            <a:r>
              <a:rPr lang="de-DE" b="1" dirty="0"/>
              <a:t> </a:t>
            </a:r>
            <a:r>
              <a:rPr lang="de-DE" b="1" dirty="0" err="1"/>
              <a:t>constant</a:t>
            </a:r>
            <a:r>
              <a:rPr lang="de-DE" b="1" dirty="0"/>
              <a:t>, </a:t>
            </a:r>
            <a:r>
              <a:rPr lang="de-DE" b="1" dirty="0" err="1"/>
              <a:t>would</a:t>
            </a:r>
            <a:r>
              <a:rPr lang="de-DE" b="1" dirty="0"/>
              <a:t> </a:t>
            </a:r>
            <a:r>
              <a:rPr lang="de-DE" b="1" dirty="0" err="1"/>
              <a:t>indeed</a:t>
            </a:r>
            <a:r>
              <a:rPr lang="de-DE" b="1" dirty="0"/>
              <a:t> </a:t>
            </a:r>
            <a:r>
              <a:rPr lang="de-DE" b="1" dirty="0" err="1"/>
              <a:t>be</a:t>
            </a:r>
            <a:r>
              <a:rPr lang="de-DE" b="1" dirty="0"/>
              <a:t> </a:t>
            </a:r>
            <a:r>
              <a:rPr lang="de-DE" b="1" dirty="0" err="1"/>
              <a:t>constant</a:t>
            </a:r>
            <a:r>
              <a:rPr lang="de-DE" b="1" dirty="0"/>
              <a:t> </a:t>
            </a:r>
            <a:r>
              <a:rPr lang="de-DE" dirty="0" err="1"/>
              <a:t>over</a:t>
            </a:r>
            <a:r>
              <a:rPr lang="de-DE" dirty="0"/>
              <a:t> time, </a:t>
            </a:r>
            <a:r>
              <a:rPr lang="de-DE" dirty="0" err="1"/>
              <a:t>as</a:t>
            </a:r>
            <a:r>
              <a:rPr lang="de-DE" dirty="0"/>
              <a:t> </a:t>
            </a:r>
            <a:r>
              <a:rPr lang="de-DE" dirty="0" err="1"/>
              <a:t>there</a:t>
            </a:r>
            <a:r>
              <a:rPr lang="de-DE" dirty="0"/>
              <a:t> </a:t>
            </a:r>
            <a:r>
              <a:rPr lang="de-DE" dirty="0" err="1"/>
              <a:t>is</a:t>
            </a:r>
            <a:r>
              <a:rPr lang="de-DE" dirty="0"/>
              <a:t> </a:t>
            </a:r>
            <a:r>
              <a:rPr lang="de-DE" dirty="0" err="1"/>
              <a:t>the</a:t>
            </a:r>
            <a:r>
              <a:rPr lang="de-DE" dirty="0"/>
              <a:t> </a:t>
            </a:r>
            <a:r>
              <a:rPr lang="de-DE" dirty="0" err="1"/>
              <a:t>theoretical</a:t>
            </a:r>
            <a:r>
              <a:rPr lang="de-DE" dirty="0"/>
              <a:t> </a:t>
            </a:r>
            <a:r>
              <a:rPr lang="de-DE" dirty="0" err="1"/>
              <a:t>expectation</a:t>
            </a:r>
            <a:r>
              <a:rPr lang="de-DE" dirty="0"/>
              <a:t> </a:t>
            </a:r>
            <a:r>
              <a:rPr lang="de-DE" dirty="0" err="1"/>
              <a:t>of</a:t>
            </a:r>
            <a:r>
              <a:rPr lang="de-DE" dirty="0"/>
              <a:t> </a:t>
            </a:r>
            <a:r>
              <a:rPr lang="de-DE" dirty="0" err="1"/>
              <a:t>variations</a:t>
            </a:r>
            <a:r>
              <a:rPr lang="de-DE" dirty="0"/>
              <a:t> </a:t>
            </a:r>
            <a:r>
              <a:rPr lang="de-DE" dirty="0" err="1"/>
              <a:t>of</a:t>
            </a:r>
            <a:r>
              <a:rPr lang="de-DE" dirty="0"/>
              <a:t> fundamental </a:t>
            </a:r>
            <a:r>
              <a:rPr lang="de-DE" dirty="0" err="1"/>
              <a:t>constants</a:t>
            </a:r>
            <a:r>
              <a:rPr lang="de-DE" dirty="0"/>
              <a:t> </a:t>
            </a:r>
            <a:r>
              <a:rPr lang="de-DE" dirty="0" err="1"/>
              <a:t>over</a:t>
            </a:r>
            <a:r>
              <a:rPr lang="de-DE" dirty="0"/>
              <a:t> time and </a:t>
            </a:r>
            <a:r>
              <a:rPr lang="de-DE" dirty="0" err="1"/>
              <a:t>space</a:t>
            </a:r>
            <a:r>
              <a:rPr lang="de-DE" dirty="0"/>
              <a:t>. The </a:t>
            </a:r>
            <a:r>
              <a:rPr lang="de-DE" dirty="0" err="1"/>
              <a:t>presently</a:t>
            </a:r>
            <a:r>
              <a:rPr lang="de-DE" dirty="0"/>
              <a:t> </a:t>
            </a:r>
            <a:r>
              <a:rPr lang="de-DE" dirty="0" err="1"/>
              <a:t>best</a:t>
            </a:r>
            <a:r>
              <a:rPr lang="de-DE" dirty="0"/>
              <a:t> experimental </a:t>
            </a:r>
            <a:r>
              <a:rPr lang="de-DE" dirty="0" err="1"/>
              <a:t>limits</a:t>
            </a:r>
            <a:r>
              <a:rPr lang="de-DE" dirty="0"/>
              <a:t> </a:t>
            </a:r>
            <a:r>
              <a:rPr lang="de-DE" dirty="0" err="1"/>
              <a:t>are</a:t>
            </a:r>
            <a:r>
              <a:rPr lang="de-DE" dirty="0"/>
              <a:t> </a:t>
            </a:r>
            <a:r>
              <a:rPr lang="de-DE" dirty="0" err="1"/>
              <a:t>consistent</a:t>
            </a:r>
            <a:r>
              <a:rPr lang="de-DE" dirty="0"/>
              <a:t> </a:t>
            </a:r>
            <a:r>
              <a:rPr lang="de-DE" dirty="0" err="1"/>
              <a:t>with</a:t>
            </a:r>
            <a:r>
              <a:rPr lang="de-DE" dirty="0"/>
              <a:t> </a:t>
            </a:r>
            <a:r>
              <a:rPr lang="de-DE" dirty="0" err="1"/>
              <a:t>zero</a:t>
            </a:r>
            <a:r>
              <a:rPr lang="de-DE" dirty="0"/>
              <a:t> and </a:t>
            </a:r>
            <a:r>
              <a:rPr lang="de-DE" dirty="0" err="1"/>
              <a:t>indicate</a:t>
            </a:r>
            <a:r>
              <a:rPr lang="de-DE" dirty="0"/>
              <a:t> </a:t>
            </a:r>
            <a:r>
              <a:rPr lang="de-DE" dirty="0" err="1"/>
              <a:t>that</a:t>
            </a:r>
            <a:r>
              <a:rPr lang="de-DE" dirty="0"/>
              <a:t> such a </a:t>
            </a:r>
            <a:r>
              <a:rPr lang="de-DE" dirty="0" err="1"/>
              <a:t>variation</a:t>
            </a:r>
            <a:r>
              <a:rPr lang="de-DE" dirty="0"/>
              <a:t> </a:t>
            </a:r>
            <a:r>
              <a:rPr lang="de-DE" dirty="0" err="1"/>
              <a:t>would</a:t>
            </a:r>
            <a:r>
              <a:rPr lang="de-DE" dirty="0"/>
              <a:t> </a:t>
            </a:r>
            <a:r>
              <a:rPr lang="de-DE" dirty="0" err="1"/>
              <a:t>be</a:t>
            </a:r>
            <a:r>
              <a:rPr lang="de-DE" dirty="0"/>
              <a:t> </a:t>
            </a:r>
            <a:r>
              <a:rPr lang="de-DE" dirty="0" err="1"/>
              <a:t>minute</a:t>
            </a:r>
            <a:r>
              <a:rPr lang="de-DE" dirty="0"/>
              <a:t> and </a:t>
            </a:r>
            <a:r>
              <a:rPr lang="de-DE" dirty="0" err="1"/>
              <a:t>thus</a:t>
            </a:r>
            <a:r>
              <a:rPr lang="de-DE" dirty="0"/>
              <a:t> </a:t>
            </a:r>
            <a:r>
              <a:rPr lang="de-DE" dirty="0" err="1"/>
              <a:t>difficult</a:t>
            </a:r>
            <a:r>
              <a:rPr lang="de-DE" dirty="0"/>
              <a:t> </a:t>
            </a:r>
            <a:r>
              <a:rPr lang="de-DE" dirty="0" err="1"/>
              <a:t>to</a:t>
            </a:r>
            <a:r>
              <a:rPr lang="de-DE" dirty="0"/>
              <a:t> </a:t>
            </a:r>
            <a:r>
              <a:rPr lang="de-DE" dirty="0" err="1"/>
              <a:t>identify</a:t>
            </a:r>
            <a:r>
              <a:rPr lang="de-DE" dirty="0"/>
              <a:t>. </a:t>
            </a:r>
            <a:r>
              <a:rPr lang="de-DE" dirty="0" err="1"/>
              <a:t>However</a:t>
            </a:r>
            <a:r>
              <a:rPr lang="de-DE" dirty="0"/>
              <a:t>, </a:t>
            </a:r>
            <a:r>
              <a:rPr lang="de-DE" dirty="0" err="1"/>
              <a:t>the</a:t>
            </a:r>
            <a:r>
              <a:rPr lang="de-DE" dirty="0"/>
              <a:t> </a:t>
            </a:r>
            <a:r>
              <a:rPr lang="de-DE" dirty="0" err="1"/>
              <a:t>thorium</a:t>
            </a:r>
            <a:r>
              <a:rPr lang="de-DE" dirty="0"/>
              <a:t> isomer </a:t>
            </a:r>
            <a:r>
              <a:rPr lang="de-DE" dirty="0" err="1"/>
              <a:t>provides</a:t>
            </a:r>
            <a:r>
              <a:rPr lang="de-DE" dirty="0"/>
              <a:t> </a:t>
            </a:r>
            <a:r>
              <a:rPr lang="de-DE" dirty="0" err="1"/>
              <a:t>several</a:t>
            </a:r>
            <a:r>
              <a:rPr lang="de-DE" dirty="0"/>
              <a:t> </a:t>
            </a:r>
            <a:r>
              <a:rPr lang="de-DE" dirty="0" err="1"/>
              <a:t>orders</a:t>
            </a:r>
            <a:r>
              <a:rPr lang="de-DE" dirty="0"/>
              <a:t> </a:t>
            </a:r>
            <a:r>
              <a:rPr lang="de-DE" dirty="0" err="1"/>
              <a:t>of</a:t>
            </a:r>
            <a:r>
              <a:rPr lang="de-DE" dirty="0"/>
              <a:t> </a:t>
            </a:r>
            <a:r>
              <a:rPr lang="de-DE" dirty="0" err="1"/>
              <a:t>magnitude</a:t>
            </a:r>
            <a:r>
              <a:rPr lang="de-DE" dirty="0"/>
              <a:t> </a:t>
            </a:r>
            <a:r>
              <a:rPr lang="de-DE" dirty="0" err="1"/>
              <a:t>enhanced</a:t>
            </a:r>
            <a:r>
              <a:rPr lang="de-DE" dirty="0"/>
              <a:t> </a:t>
            </a:r>
            <a:r>
              <a:rPr lang="de-DE" dirty="0" err="1"/>
              <a:t>sensitivity</a:t>
            </a:r>
            <a:r>
              <a:rPr lang="de-DE" dirty="0"/>
              <a:t> and </a:t>
            </a:r>
            <a:r>
              <a:rPr lang="de-DE" dirty="0" err="1"/>
              <a:t>therefore</a:t>
            </a:r>
            <a:r>
              <a:rPr lang="de-DE" dirty="0"/>
              <a:t> </a:t>
            </a:r>
            <a:r>
              <a:rPr lang="de-DE" b="1" dirty="0" err="1"/>
              <a:t>seems</a:t>
            </a:r>
            <a:r>
              <a:rPr lang="de-DE" b="1" dirty="0"/>
              <a:t> </a:t>
            </a:r>
            <a:r>
              <a:rPr lang="de-DE" b="1" dirty="0" err="1"/>
              <a:t>ideally</a:t>
            </a:r>
            <a:r>
              <a:rPr lang="de-DE" b="1" dirty="0"/>
              <a:t> </a:t>
            </a:r>
            <a:r>
              <a:rPr lang="de-DE" b="1" dirty="0" err="1"/>
              <a:t>suited</a:t>
            </a:r>
            <a:r>
              <a:rPr lang="de-DE" b="1" dirty="0"/>
              <a:t> </a:t>
            </a:r>
            <a:r>
              <a:rPr lang="de-DE" b="1" dirty="0" err="1"/>
              <a:t>to</a:t>
            </a:r>
            <a:r>
              <a:rPr lang="de-DE" b="1" dirty="0"/>
              <a:t> </a:t>
            </a:r>
            <a:r>
              <a:rPr lang="de-DE" b="1" dirty="0" err="1"/>
              <a:t>address</a:t>
            </a:r>
            <a:r>
              <a:rPr lang="de-DE" b="1" dirty="0"/>
              <a:t> </a:t>
            </a:r>
            <a:r>
              <a:rPr lang="de-DE" b="1" dirty="0" err="1"/>
              <a:t>this</a:t>
            </a:r>
            <a:r>
              <a:rPr lang="de-DE" b="1" dirty="0"/>
              <a:t> </a:t>
            </a:r>
            <a:r>
              <a:rPr lang="de-DE" b="1" dirty="0" err="1"/>
              <a:t>topic</a:t>
            </a:r>
            <a:r>
              <a:rPr lang="de-DE" b="1" dirty="0"/>
              <a:t>. </a:t>
            </a:r>
            <a:r>
              <a:rPr lang="de-DE" dirty="0" err="1"/>
              <a:t>Measurements</a:t>
            </a:r>
            <a:r>
              <a:rPr lang="de-DE" dirty="0"/>
              <a:t> </a:t>
            </a:r>
            <a:r>
              <a:rPr lang="de-DE" dirty="0" err="1"/>
              <a:t>would</a:t>
            </a:r>
            <a:r>
              <a:rPr lang="de-DE" dirty="0"/>
              <a:t> </a:t>
            </a:r>
            <a:r>
              <a:rPr lang="de-DE" dirty="0" err="1"/>
              <a:t>involve</a:t>
            </a:r>
            <a:r>
              <a:rPr lang="de-DE" dirty="0"/>
              <a:t> </a:t>
            </a:r>
            <a:r>
              <a:rPr lang="de-DE" b="1" dirty="0" err="1"/>
              <a:t>monitoring</a:t>
            </a:r>
            <a:r>
              <a:rPr lang="de-DE" b="1" dirty="0"/>
              <a:t> </a:t>
            </a:r>
            <a:r>
              <a:rPr lang="de-DE" b="1" dirty="0" err="1"/>
              <a:t>the</a:t>
            </a:r>
            <a:r>
              <a:rPr lang="de-DE" b="1" dirty="0"/>
              <a:t> </a:t>
            </a:r>
            <a:r>
              <a:rPr lang="de-DE" b="1" dirty="0" err="1"/>
              <a:t>frequency</a:t>
            </a:r>
            <a:r>
              <a:rPr lang="de-DE" b="1" dirty="0"/>
              <a:t> </a:t>
            </a:r>
            <a:r>
              <a:rPr lang="de-DE" b="1" dirty="0" err="1"/>
              <a:t>ratio</a:t>
            </a:r>
            <a:r>
              <a:rPr lang="de-DE" b="1" dirty="0"/>
              <a:t> </a:t>
            </a:r>
            <a:r>
              <a:rPr lang="de-DE" b="1" dirty="0" err="1"/>
              <a:t>of</a:t>
            </a:r>
            <a:r>
              <a:rPr lang="de-DE" b="1" dirty="0"/>
              <a:t> </a:t>
            </a:r>
            <a:r>
              <a:rPr lang="de-DE" b="1" dirty="0" err="1"/>
              <a:t>the</a:t>
            </a:r>
            <a:r>
              <a:rPr lang="de-DE" b="1" dirty="0"/>
              <a:t> </a:t>
            </a:r>
            <a:r>
              <a:rPr lang="de-DE" b="1" dirty="0" err="1"/>
              <a:t>nuclear</a:t>
            </a:r>
            <a:r>
              <a:rPr lang="de-DE" b="1" dirty="0"/>
              <a:t> and </a:t>
            </a:r>
            <a:r>
              <a:rPr lang="de-DE" b="1" dirty="0" err="1"/>
              <a:t>atomic</a:t>
            </a:r>
            <a:r>
              <a:rPr lang="de-DE" b="1" dirty="0"/>
              <a:t> </a:t>
            </a:r>
            <a:r>
              <a:rPr lang="de-DE" b="1" dirty="0" err="1"/>
              <a:t>clocks</a:t>
            </a:r>
            <a:r>
              <a:rPr lang="de-DE" b="1" dirty="0"/>
              <a:t> </a:t>
            </a:r>
            <a:r>
              <a:rPr lang="de-DE" b="1" dirty="0" err="1"/>
              <a:t>over</a:t>
            </a:r>
            <a:r>
              <a:rPr lang="de-DE" b="1" dirty="0"/>
              <a:t> time</a:t>
            </a:r>
            <a:r>
              <a:rPr lang="de-DE" dirty="0"/>
              <a:t>, </a:t>
            </a:r>
            <a:r>
              <a:rPr lang="de-DE" dirty="0" err="1"/>
              <a:t>having</a:t>
            </a:r>
            <a:r>
              <a:rPr lang="de-DE" dirty="0"/>
              <a:t> different </a:t>
            </a:r>
            <a:r>
              <a:rPr lang="de-DE" dirty="0" err="1"/>
              <a:t>sensitivities</a:t>
            </a:r>
            <a:r>
              <a:rPr lang="de-DE" dirty="0"/>
              <a:t> </a:t>
            </a:r>
            <a:r>
              <a:rPr lang="de-DE" dirty="0" err="1"/>
              <a:t>to</a:t>
            </a:r>
            <a:r>
              <a:rPr lang="de-DE" dirty="0"/>
              <a:t> temporal </a:t>
            </a:r>
            <a:r>
              <a:rPr lang="de-DE" dirty="0" err="1"/>
              <a:t>variations</a:t>
            </a:r>
            <a:r>
              <a:rPr lang="de-DE" dirty="0"/>
              <a:t> </a:t>
            </a:r>
            <a:r>
              <a:rPr lang="de-DE" dirty="0" err="1"/>
              <a:t>of</a:t>
            </a:r>
            <a:r>
              <a:rPr lang="de-DE" dirty="0"/>
              <a:t> </a:t>
            </a:r>
            <a:r>
              <a:rPr lang="de-DE" dirty="0" err="1"/>
              <a:t>the</a:t>
            </a:r>
            <a:r>
              <a:rPr lang="de-DE" dirty="0"/>
              <a:t> </a:t>
            </a:r>
            <a:r>
              <a:rPr lang="de-DE" dirty="0" err="1"/>
              <a:t>fine</a:t>
            </a:r>
            <a:r>
              <a:rPr lang="de-DE" dirty="0"/>
              <a:t> </a:t>
            </a:r>
            <a:r>
              <a:rPr lang="de-DE" dirty="0" err="1"/>
              <a:t>structure</a:t>
            </a:r>
            <a:r>
              <a:rPr lang="de-DE" dirty="0"/>
              <a:t> </a:t>
            </a:r>
            <a:r>
              <a:rPr lang="de-DE" dirty="0" err="1"/>
              <a:t>constant</a:t>
            </a:r>
            <a:r>
              <a:rPr lang="de-DE" dirty="0"/>
              <a:t>.</a:t>
            </a:r>
          </a:p>
        </p:txBody>
      </p:sp>
      <p:sp>
        <p:nvSpPr>
          <p:cNvPr id="4" name="Slide Number Placeholder 3"/>
          <p:cNvSpPr>
            <a:spLocks noGrp="1"/>
          </p:cNvSpPr>
          <p:nvPr>
            <p:ph type="sldNum" sz="quarter" idx="10"/>
          </p:nvPr>
        </p:nvSpPr>
        <p:spPr/>
        <p:txBody>
          <a:bodyPr/>
          <a:lstStyle/>
          <a:p>
            <a:fld id="{5E1F55AD-5E4C-4BCD-BC35-18CB13F29CD9}" type="slidenum">
              <a:rPr lang="de-DE" altLang="de-DE" smtClean="0"/>
              <a:pPr/>
              <a:t>7</a:t>
            </a:fld>
            <a:endParaRPr lang="de-DE" altLang="de-DE"/>
          </a:p>
        </p:txBody>
      </p:sp>
    </p:spTree>
    <p:extLst>
      <p:ext uri="{BB962C8B-B14F-4D97-AF65-F5344CB8AC3E}">
        <p14:creationId xmlns:p14="http://schemas.microsoft.com/office/powerpoint/2010/main" val="2788409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A further application of a nuclear clock is the possibility to test the </a:t>
            </a:r>
            <a:r>
              <a:rPr kumimoji="1" lang="en-GB" sz="1200" b="1" i="0" u="none" strike="noStrike" kern="1200" cap="none" spc="0" normalizeH="0" baseline="0" noProof="0" dirty="0">
                <a:ln>
                  <a:noFill/>
                </a:ln>
                <a:solidFill>
                  <a:srgbClr val="000000"/>
                </a:solidFill>
                <a:effectLst/>
                <a:uLnTx/>
                <a:uFillTx/>
                <a:latin typeface="Times New Roman" pitchFamily="18" charset="0"/>
                <a:ea typeface="+mn-ea"/>
                <a:cs typeface="+mn-cs"/>
              </a:rPr>
              <a:t>coupling of fundamental constants to a changing gravitational potential</a:t>
            </a: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 (like experienced by the earth on its eccentric orbit around the sun).</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This tests the </a:t>
            </a:r>
            <a:r>
              <a:rPr kumimoji="1" lang="en-GB" sz="1200" b="1" i="0" u="none" strike="noStrike" kern="1200" cap="none" spc="0" normalizeH="0" baseline="0" noProof="0" dirty="0">
                <a:ln>
                  <a:noFill/>
                </a:ln>
                <a:solidFill>
                  <a:srgbClr val="000000"/>
                </a:solidFill>
                <a:effectLst/>
                <a:uLnTx/>
                <a:uFillTx/>
                <a:latin typeface="Times New Roman" pitchFamily="18" charset="0"/>
                <a:ea typeface="+mn-ea"/>
                <a:cs typeface="+mn-cs"/>
              </a:rPr>
              <a:t>local position invariance hypothesis </a:t>
            </a: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and thus ultimately </a:t>
            </a:r>
            <a:r>
              <a:rPr kumimoji="1" lang="en-GB" sz="1200" b="1" i="0" u="none" strike="noStrike" kern="1200" cap="none" spc="0" normalizeH="0" baseline="0" noProof="0" dirty="0">
                <a:ln>
                  <a:noFill/>
                </a:ln>
                <a:solidFill>
                  <a:srgbClr val="000000"/>
                </a:solidFill>
                <a:effectLst/>
                <a:uLnTx/>
                <a:uFillTx/>
                <a:latin typeface="Times New Roman" pitchFamily="18" charset="0"/>
                <a:ea typeface="+mn-ea"/>
                <a:cs typeface="+mn-cs"/>
              </a:rPr>
              <a:t>Einstein’s Equivalence Principle </a:t>
            </a: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(of gravitational and inertial mass).</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Nuclear clocks could also play an important role in the </a:t>
            </a:r>
            <a:r>
              <a:rPr kumimoji="1" lang="en-GB" sz="1200" b="1" i="0" u="none" strike="noStrike" kern="1200" cap="none" spc="0" normalizeH="0" baseline="0" noProof="0" dirty="0">
                <a:ln>
                  <a:noFill/>
                </a:ln>
                <a:solidFill>
                  <a:srgbClr val="000000"/>
                </a:solidFill>
                <a:effectLst/>
                <a:uLnTx/>
                <a:uFillTx/>
                <a:latin typeface="Times New Roman" pitchFamily="18" charset="0"/>
                <a:ea typeface="+mn-ea"/>
                <a:cs typeface="+mn-cs"/>
              </a:rPr>
              <a:t>search for Dark Matter</a:t>
            </a: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 in particular for </a:t>
            </a:r>
            <a:r>
              <a:rPr kumimoji="1" lang="en-GB" sz="1200" b="1" i="0" u="none" strike="noStrike" kern="1200" cap="none" spc="0" normalizeH="0" baseline="0" noProof="0" dirty="0">
                <a:ln>
                  <a:noFill/>
                </a:ln>
                <a:solidFill>
                  <a:srgbClr val="000000"/>
                </a:solidFill>
                <a:effectLst/>
                <a:uLnTx/>
                <a:uFillTx/>
                <a:latin typeface="Times New Roman" pitchFamily="18" charset="0"/>
                <a:ea typeface="+mn-ea"/>
                <a:cs typeface="+mn-cs"/>
              </a:rPr>
              <a:t>ultralight scalar dark matter candidates</a:t>
            </a: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 Either </a:t>
            </a:r>
            <a:r>
              <a:rPr kumimoji="1" lang="en-GB" sz="1200" b="1" i="0" u="none" strike="noStrike" kern="1200" cap="none" spc="0" normalizeH="0" baseline="0" noProof="0" dirty="0">
                <a:ln>
                  <a:noFill/>
                </a:ln>
                <a:solidFill>
                  <a:srgbClr val="000000"/>
                </a:solidFill>
                <a:effectLst/>
                <a:uLnTx/>
                <a:uFillTx/>
                <a:latin typeface="Times New Roman" pitchFamily="18" charset="0"/>
                <a:ea typeface="+mn-ea"/>
                <a:cs typeface="+mn-cs"/>
              </a:rPr>
              <a:t>oscillatory </a:t>
            </a: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variations of fundamental constants or </a:t>
            </a:r>
            <a:r>
              <a:rPr kumimoji="1" lang="en-GB" sz="1200" b="1" i="0" u="none" strike="noStrike" kern="1200" cap="none" spc="0" normalizeH="0" baseline="0" noProof="0" dirty="0">
                <a:ln>
                  <a:noFill/>
                </a:ln>
                <a:solidFill>
                  <a:srgbClr val="000000"/>
                </a:solidFill>
                <a:effectLst/>
                <a:uLnTx/>
                <a:uFillTx/>
                <a:latin typeface="Times New Roman" pitchFamily="18" charset="0"/>
                <a:ea typeface="+mn-ea"/>
                <a:cs typeface="+mn-cs"/>
              </a:rPr>
              <a:t>transient signals </a:t>
            </a: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from topological, that means clumpy dark matter could be targeted. And in fact a nuclear clock ranges amongst the most sensitive sensors for these ultralight scalar fields, where experiments would use networks of synchronized clocks that would feel for example the penetration of a DM domain wall.</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On the more practical side </a:t>
            </a:r>
            <a:r>
              <a:rPr kumimoji="1" lang="en-GB" sz="1200" b="1" i="0" u="none" strike="noStrike" kern="1200" cap="none" spc="0" normalizeH="0" baseline="0" noProof="0" dirty="0">
                <a:ln>
                  <a:noFill/>
                </a:ln>
                <a:solidFill>
                  <a:srgbClr val="000000"/>
                </a:solidFill>
                <a:effectLst/>
                <a:uLnTx/>
                <a:uFillTx/>
                <a:latin typeface="Times New Roman" pitchFamily="18" charset="0"/>
                <a:ea typeface="+mn-ea"/>
                <a:cs typeface="+mn-cs"/>
              </a:rPr>
              <a:t>satellite based navigational systems </a:t>
            </a: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would benefit from improved clock precision, as the presently reached position uncertainty could be shifted from the meter scale into </a:t>
            </a:r>
            <a:r>
              <a:rPr kumimoji="1" lang="en-GB" sz="1200" b="0" i="0" u="none" strike="noStrike" kern="1200" cap="none" spc="0" normalizeH="0" baseline="0" noProof="0" dirty="0" err="1">
                <a:ln>
                  <a:noFill/>
                </a:ln>
                <a:solidFill>
                  <a:srgbClr val="000000"/>
                </a:solidFill>
                <a:effectLst/>
                <a:uLnTx/>
                <a:uFillTx/>
                <a:latin typeface="Times New Roman" pitchFamily="18" charset="0"/>
                <a:ea typeface="+mn-ea"/>
                <a:cs typeface="+mn-cs"/>
              </a:rPr>
              <a:t>centimeters</a:t>
            </a: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 or even </a:t>
            </a:r>
            <a:r>
              <a:rPr kumimoji="1" lang="en-GB" sz="1200" b="0" i="0" u="none" strike="noStrike" kern="1200" cap="none" spc="0" normalizeH="0" baseline="0" noProof="0" dirty="0" err="1">
                <a:ln>
                  <a:noFill/>
                </a:ln>
                <a:solidFill>
                  <a:srgbClr val="000000"/>
                </a:solidFill>
                <a:effectLst/>
                <a:uLnTx/>
                <a:uFillTx/>
                <a:latin typeface="Times New Roman" pitchFamily="18" charset="0"/>
                <a:ea typeface="+mn-ea"/>
                <a:cs typeface="+mn-cs"/>
              </a:rPr>
              <a:t>millimeters</a:t>
            </a: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 which a plethora of possible applications.</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Also ultra-precise clocks are a </a:t>
            </a:r>
            <a:r>
              <a:rPr kumimoji="1" lang="en-GB" sz="1200" b="1" i="0" u="none" strike="noStrike" kern="1200" cap="none" spc="0" normalizeH="0" baseline="0" noProof="0" dirty="0">
                <a:ln>
                  <a:noFill/>
                </a:ln>
                <a:solidFill>
                  <a:srgbClr val="000000"/>
                </a:solidFill>
                <a:effectLst/>
                <a:uLnTx/>
                <a:uFillTx/>
                <a:latin typeface="Times New Roman" pitchFamily="18" charset="0"/>
                <a:ea typeface="+mn-ea"/>
                <a:cs typeface="+mn-cs"/>
              </a:rPr>
              <a:t>3D gravity sensor</a:t>
            </a: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 Clocks </a:t>
            </a:r>
            <a:r>
              <a:rPr kumimoji="1" lang="en-GB" sz="1200" b="1" i="0" u="none" strike="noStrike" kern="1200" cap="none" spc="0" normalizeH="0" baseline="0" noProof="0" dirty="0">
                <a:ln>
                  <a:noFill/>
                </a:ln>
                <a:solidFill>
                  <a:srgbClr val="000000"/>
                </a:solidFill>
                <a:effectLst/>
                <a:uLnTx/>
                <a:uFillTx/>
                <a:latin typeface="Times New Roman" pitchFamily="18" charset="0"/>
                <a:ea typeface="+mn-ea"/>
                <a:cs typeface="+mn-cs"/>
              </a:rPr>
              <a:t>at higher altitude run faster</a:t>
            </a: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 At the presently achievable clock precision of 10^-18 already height differences of </a:t>
            </a:r>
            <a:r>
              <a:rPr kumimoji="1" lang="en-GB" sz="1200" b="1" i="0" u="none" strike="noStrike" kern="1200" cap="none" spc="0" normalizeH="0" baseline="0" noProof="0" dirty="0">
                <a:ln>
                  <a:noFill/>
                </a:ln>
                <a:solidFill>
                  <a:srgbClr val="000000"/>
                </a:solidFill>
                <a:effectLst/>
                <a:uLnTx/>
                <a:uFillTx/>
                <a:latin typeface="Times New Roman" pitchFamily="18" charset="0"/>
                <a:ea typeface="+mn-ea"/>
                <a:cs typeface="+mn-cs"/>
              </a:rPr>
              <a:t>1 cm </a:t>
            </a: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could be sensed with an atomic clock. Improving this sensitivity by another order of magnitude would allow for various applications where the gravitational potential is locally changing, like in active </a:t>
            </a:r>
            <a:r>
              <a:rPr kumimoji="1" lang="en-GB" sz="1200" b="1" i="0" u="none" strike="noStrike" kern="1200" cap="none" spc="0" normalizeH="0" baseline="0" noProof="0" dirty="0">
                <a:ln>
                  <a:noFill/>
                </a:ln>
                <a:solidFill>
                  <a:srgbClr val="000000"/>
                </a:solidFill>
                <a:effectLst/>
                <a:uLnTx/>
                <a:uFillTx/>
                <a:latin typeface="Times New Roman" pitchFamily="18" charset="0"/>
                <a:ea typeface="+mn-ea"/>
                <a:cs typeface="+mn-cs"/>
              </a:rPr>
              <a:t>volcanos</a:t>
            </a: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 where dense magma material would fill up a magna chamber or </a:t>
            </a:r>
            <a:r>
              <a:rPr kumimoji="1" lang="en-GB" sz="1200" b="1" i="0" u="none" strike="noStrike" kern="1200" cap="none" spc="0" normalizeH="0" baseline="0" noProof="0" dirty="0">
                <a:ln>
                  <a:noFill/>
                </a:ln>
                <a:solidFill>
                  <a:srgbClr val="000000"/>
                </a:solidFill>
                <a:effectLst/>
                <a:uLnTx/>
                <a:uFillTx/>
                <a:latin typeface="Times New Roman" pitchFamily="18" charset="0"/>
                <a:ea typeface="+mn-ea"/>
                <a:cs typeface="+mn-cs"/>
              </a:rPr>
              <a:t>in tectonic plate movements</a:t>
            </a: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 which could be sensed by synchronized ultra-precise clocks long before any seismic activity could be detected.</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Transient signals for topological dark matter</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The lower </a:t>
            </a:r>
            <a:r>
              <a:rPr lang="en-US" u="none" dirty="0">
                <a:solidFill>
                  <a:schemeClr val="bg2"/>
                </a:solidFill>
              </a:rPr>
              <a:t>the gravitational potential </a:t>
            </a:r>
            <a:r>
              <a:rPr lang="en-US" dirty="0"/>
              <a:t>(the closer the clock is to the source of gravitation), the slower time passes, speeding up as the gravitational potential increases (the clock moving away from the source of gravitation)</a:t>
            </a:r>
            <a:endPar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Equivalence principle: </a:t>
            </a:r>
            <a:r>
              <a:rPr kumimoji="1" lang="en-GB" sz="1200" b="1" i="0" u="none" strike="noStrike" kern="1200" cap="none" spc="0" normalizeH="0" baseline="0" noProof="0" dirty="0">
                <a:ln>
                  <a:noFill/>
                </a:ln>
                <a:solidFill>
                  <a:srgbClr val="000000"/>
                </a:solidFill>
                <a:effectLst/>
                <a:uLnTx/>
                <a:uFillTx/>
                <a:latin typeface="Times New Roman" pitchFamily="18" charset="0"/>
                <a:ea typeface="+mn-ea"/>
                <a:cs typeface="+mn-cs"/>
              </a:rPr>
              <a:t>identity of gravitational/inertial mass  </a:t>
            </a: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(LLI)</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Not only temporal but also spatial variation of fund. constants</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Dependence of fund. constants on </a:t>
            </a:r>
            <a:r>
              <a:rPr kumimoji="1" lang="en-GB" sz="1200" b="0" i="0" u="none" strike="noStrike" kern="1200" cap="none" spc="0" normalizeH="0" baseline="0" noProof="0" dirty="0" err="1">
                <a:ln>
                  <a:noFill/>
                </a:ln>
                <a:solidFill>
                  <a:srgbClr val="000000"/>
                </a:solidFill>
                <a:effectLst/>
                <a:uLnTx/>
                <a:uFillTx/>
                <a:latin typeface="Times New Roman" pitchFamily="18" charset="0"/>
                <a:ea typeface="+mn-ea"/>
                <a:cs typeface="+mn-cs"/>
              </a:rPr>
              <a:t>gravit</a:t>
            </a:r>
            <a:r>
              <a:rPr kumimoji="1" lang="en-GB" sz="1200" b="0" i="0" u="none" strike="noStrike" kern="1200" cap="none" spc="0" normalizeH="0" baseline="0" noProof="0" dirty="0">
                <a:ln>
                  <a:noFill/>
                </a:ln>
                <a:solidFill>
                  <a:srgbClr val="000000"/>
                </a:solidFill>
                <a:effectLst/>
                <a:uLnTx/>
                <a:uFillTx/>
                <a:latin typeface="Times New Roman" pitchFamily="18" charset="0"/>
                <a:ea typeface="+mn-ea"/>
                <a:cs typeface="+mn-cs"/>
              </a:rPr>
              <a:t>. potential (eccentric earth orbit around sun): Such experiments test principle of local position invariance and, therefore, Einstein equivalence principle. </a:t>
            </a:r>
            <a:endPar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Earlier atomic clock searches focused on the “slow-drift” model of fundamental constant variation and testing the coupling of fundamental constants to a changing gravitational potential. Recently, searches for </a:t>
            </a:r>
            <a:r>
              <a:rPr kumimoji="1" lang="en-US" sz="1200" b="1" i="0" u="none" strike="noStrike" kern="1200" cap="none" spc="0" normalizeH="0" baseline="0" noProof="0" dirty="0">
                <a:ln>
                  <a:noFill/>
                </a:ln>
                <a:solidFill>
                  <a:srgbClr val="000000"/>
                </a:solidFill>
                <a:effectLst/>
                <a:uLnTx/>
                <a:uFillTx/>
                <a:latin typeface="Times New Roman" pitchFamily="18" charset="0"/>
                <a:ea typeface="+mn-ea"/>
                <a:cs typeface="+mn-cs"/>
              </a:rPr>
              <a:t>oscillatory and transient variation of fundamental constants </a:t>
            </a: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were proposed and implemented (see review [12]). Such new experiments directly relate to the major unexplained phenomena of our universe, the nature of the dark matter. The mass of the dark matter particles is unknown and </a:t>
            </a:r>
            <a:r>
              <a:rPr kumimoji="1" lang="en-US" sz="1200" b="1" i="0" u="none" strike="noStrike" kern="1200" cap="none" spc="0" normalizeH="0" baseline="0" noProof="0" dirty="0">
                <a:ln>
                  <a:noFill/>
                </a:ln>
                <a:solidFill>
                  <a:srgbClr val="000000"/>
                </a:solidFill>
                <a:effectLst/>
                <a:uLnTx/>
                <a:uFillTx/>
                <a:latin typeface="Times New Roman" pitchFamily="18" charset="0"/>
                <a:ea typeface="+mn-ea"/>
                <a:cs typeface="+mn-cs"/>
              </a:rPr>
              <a:t>atomic clocks are sensitive to ultralight scalar bosonic dark matter </a:t>
            </a: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(DM) [29]. Such light scalar fields arise in many theories beyond the Standard Model. In our Galaxy, such dark </a:t>
            </a:r>
            <a:r>
              <a:rPr kumimoji="1" lang="en-US" sz="1200" b="1" i="0" u="none" strike="noStrike" kern="1200" cap="none" spc="0" normalizeH="0" baseline="0" noProof="0" dirty="0">
                <a:ln>
                  <a:noFill/>
                </a:ln>
                <a:solidFill>
                  <a:srgbClr val="000000"/>
                </a:solidFill>
                <a:effectLst/>
                <a:uLnTx/>
                <a:uFillTx/>
                <a:latin typeface="Times New Roman" pitchFamily="18" charset="0"/>
                <a:ea typeface="+mn-ea"/>
                <a:cs typeface="+mn-cs"/>
              </a:rPr>
              <a:t>matter exhibits coherence behaving like a wave with an amplitude , where ρ DM = 0.3 GeV/cm3 is the local DM density [29</a:t>
            </a: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 The </a:t>
            </a:r>
            <a:r>
              <a:rPr kumimoji="1" lang="en-US" sz="1200" b="1" i="0" u="sng" strike="noStrike" kern="1200" cap="none" spc="0" normalizeH="0" baseline="0" noProof="0" dirty="0">
                <a:ln>
                  <a:noFill/>
                </a:ln>
                <a:solidFill>
                  <a:srgbClr val="FF0000"/>
                </a:solidFill>
                <a:effectLst/>
                <a:highlight>
                  <a:srgbClr val="FFFF00"/>
                </a:highlight>
                <a:uLnTx/>
                <a:uFillTx/>
                <a:latin typeface="Times New Roman" pitchFamily="18" charset="0"/>
                <a:ea typeface="+mn-ea"/>
                <a:cs typeface="+mn-cs"/>
              </a:rPr>
              <a:t>coupling of such DM to the Standard Model leads to oscillations of fundamental constants and, therefore, clock transition frequencies</a:t>
            </a: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 Such an oscillation signal would be detectable with atomic and nuclear clocks for a large range of DM masses and interaction strengths [29, 30, 31]. </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Enhancement factor: K = delta V_C/omega    (difference in Coulomb energy between </a:t>
            </a:r>
            <a:r>
              <a:rPr kumimoji="1" lang="en-US" sz="1200" b="0" i="0" u="none" strike="noStrike" kern="1200" cap="none" spc="0" normalizeH="0" baseline="0" noProof="0" dirty="0" err="1">
                <a:ln>
                  <a:noFill/>
                </a:ln>
                <a:solidFill>
                  <a:srgbClr val="000000"/>
                </a:solidFill>
                <a:effectLst/>
                <a:uLnTx/>
                <a:uFillTx/>
                <a:latin typeface="Times New Roman" pitchFamily="18" charset="0"/>
                <a:ea typeface="+mn-ea"/>
                <a:cs typeface="+mn-cs"/>
              </a:rPr>
              <a:t>gs</a:t>
            </a: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/isomer and transition energy (excitation energy of isomer)</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10^-18: = 1 cm height sensitivity</a:t>
            </a:r>
            <a:endParaRPr kumimoji="1" lang="de-DE" sz="1200" b="0" i="0" u="none" strike="noStrike" kern="1200" cap="none" spc="0" normalizeH="0" baseline="0" noProof="0" dirty="0">
              <a:ln>
                <a:noFill/>
              </a:ln>
              <a:solidFill>
                <a:srgbClr val="000000"/>
              </a:solidFill>
              <a:effectLst/>
              <a:uLnTx/>
              <a:uFillTx/>
              <a:latin typeface="Times New Roman" pitchFamily="18"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DE" dirty="0"/>
          </a:p>
        </p:txBody>
      </p:sp>
      <p:sp>
        <p:nvSpPr>
          <p:cNvPr id="4" name="Slide Number Placeholder 3"/>
          <p:cNvSpPr>
            <a:spLocks noGrp="1"/>
          </p:cNvSpPr>
          <p:nvPr>
            <p:ph type="sldNum" sz="quarter" idx="10"/>
          </p:nvPr>
        </p:nvSpPr>
        <p:spPr/>
        <p:txBody>
          <a:bodyPr/>
          <a:lstStyle/>
          <a:p>
            <a:fld id="{5E1F55AD-5E4C-4BCD-BC35-18CB13F29CD9}" type="slidenum">
              <a:rPr lang="de-DE" altLang="de-DE" smtClean="0"/>
              <a:pPr/>
              <a:t>8</a:t>
            </a:fld>
            <a:endParaRPr lang="de-DE" altLang="de-DE"/>
          </a:p>
        </p:txBody>
      </p:sp>
    </p:spTree>
    <p:extLst>
      <p:ext uri="{BB962C8B-B14F-4D97-AF65-F5344CB8AC3E}">
        <p14:creationId xmlns:p14="http://schemas.microsoft.com/office/powerpoint/2010/main" val="921916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038" y="776288"/>
            <a:ext cx="6488112" cy="365125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Clarify: what means </a:t>
            </a:r>
            <a:r>
              <a:rPr kumimoji="1" lang="en-US" sz="1200" b="0" i="0" u="none" strike="noStrike" kern="1200" cap="none" spc="0" normalizeH="0" baseline="0" noProof="0" dirty="0" err="1">
                <a:ln>
                  <a:noFill/>
                </a:ln>
                <a:solidFill>
                  <a:srgbClr val="000000"/>
                </a:solidFill>
                <a:effectLst/>
                <a:uLnTx/>
                <a:uFillTx/>
                <a:latin typeface="Times New Roman" pitchFamily="18" charset="0"/>
                <a:ea typeface="+mn-ea"/>
                <a:cs typeface="+mn-cs"/>
              </a:rPr>
              <a:t>Lambda_nat</a:t>
            </a: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 limit at 10 </a:t>
            </a:r>
            <a:r>
              <a:rPr kumimoji="1" lang="en-US" sz="1200" b="0" i="0" u="none" strike="noStrike" kern="1200" cap="none" spc="0" normalizeH="0" baseline="0" noProof="0" dirty="0" err="1">
                <a:ln>
                  <a:noFill/>
                </a:ln>
                <a:solidFill>
                  <a:srgbClr val="000000"/>
                </a:solidFill>
                <a:effectLst/>
                <a:uLnTx/>
                <a:uFillTx/>
                <a:latin typeface="Times New Roman" pitchFamily="18" charset="0"/>
                <a:ea typeface="+mn-ea"/>
                <a:cs typeface="+mn-cs"/>
              </a:rPr>
              <a:t>TeV</a:t>
            </a: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Summary plot for d</a:t>
            </a:r>
            <a:r>
              <a:rPr kumimoji="1" lang="en-US" sz="1200" b="0" i="0" u="none" strike="noStrike" kern="1200" cap="none" spc="0" normalizeH="0" baseline="-25000" noProof="0" dirty="0">
                <a:ln>
                  <a:noFill/>
                </a:ln>
                <a:solidFill>
                  <a:srgbClr val="000000"/>
                </a:solidFill>
                <a:effectLst/>
                <a:uLnTx/>
                <a:uFillTx/>
                <a:latin typeface="Times New Roman" pitchFamily="18" charset="0"/>
                <a:ea typeface="+mn-ea"/>
                <a:cs typeface="+mn-cs"/>
              </a:rPr>
              <a:t>e</a:t>
            </a: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 , the scalar DM coupling to the electromagnetic field tensor, defined in Eq. (2), assuming only </a:t>
            </a:r>
            <a:r>
              <a:rPr kumimoji="1" lang="en-US" sz="1200" b="0" i="0" u="none" strike="noStrike" kern="1200" cap="none" spc="0" normalizeH="0" baseline="0" noProof="0" dirty="0" err="1">
                <a:ln>
                  <a:noFill/>
                </a:ln>
                <a:solidFill>
                  <a:srgbClr val="000000"/>
                </a:solidFill>
                <a:effectLst/>
                <a:uLnTx/>
                <a:uFillTx/>
                <a:latin typeface="Times New Roman" pitchFamily="18" charset="0"/>
                <a:ea typeface="+mn-ea"/>
                <a:cs typeface="+mn-cs"/>
              </a:rPr>
              <a:t>d_e</a:t>
            </a: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  ≠ 0. </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Experiments which search for EP violation, represented by the gray shaded region, provide stringent constraints over the mass </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scale shown in the figure [30, 42, 451, 452, 454, 673].</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Existing bounds from precision spectroscopy measurements in Dy/Dy (dark green) [329], </a:t>
            </a:r>
            <a:r>
              <a:rPr kumimoji="1" lang="en-US" sz="1200" b="0" i="0" u="none" strike="noStrike" kern="1200" cap="none" spc="0" normalizeH="0" baseline="0" noProof="0" dirty="0" err="1">
                <a:ln>
                  <a:noFill/>
                </a:ln>
                <a:solidFill>
                  <a:srgbClr val="000000"/>
                </a:solidFill>
                <a:effectLst/>
                <a:uLnTx/>
                <a:uFillTx/>
                <a:latin typeface="Times New Roman" pitchFamily="18" charset="0"/>
                <a:ea typeface="+mn-ea"/>
                <a:cs typeface="+mn-cs"/>
              </a:rPr>
              <a:t>Rb</a:t>
            </a: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/Cs atomic, clocks (dark red) [330] and a </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combination of Al + /</a:t>
            </a:r>
            <a:r>
              <a:rPr kumimoji="1" lang="en-US" sz="1200" b="0" i="0" u="none" strike="noStrike" kern="1200" cap="none" spc="0" normalizeH="0" baseline="0" noProof="0" dirty="0" err="1">
                <a:ln>
                  <a:noFill/>
                </a:ln>
                <a:solidFill>
                  <a:srgbClr val="000000"/>
                </a:solidFill>
                <a:effectLst/>
                <a:uLnTx/>
                <a:uFillTx/>
                <a:latin typeface="Times New Roman" pitchFamily="18" charset="0"/>
                <a:ea typeface="+mn-ea"/>
                <a:cs typeface="+mn-cs"/>
              </a:rPr>
              <a:t>Yb</a:t>
            </a: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 Sr/</a:t>
            </a:r>
            <a:r>
              <a:rPr kumimoji="1" lang="en-US" sz="1200" b="0" i="0" u="none" strike="noStrike" kern="1200" cap="none" spc="0" normalizeH="0" baseline="0" noProof="0" dirty="0" err="1">
                <a:ln>
                  <a:noFill/>
                </a:ln>
                <a:solidFill>
                  <a:srgbClr val="000000"/>
                </a:solidFill>
                <a:effectLst/>
                <a:uLnTx/>
                <a:uFillTx/>
                <a:latin typeface="Times New Roman" pitchFamily="18" charset="0"/>
                <a:ea typeface="+mn-ea"/>
                <a:cs typeface="+mn-cs"/>
              </a:rPr>
              <a:t>Yb</a:t>
            </a: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 and Al + /Hg + clocks (light yellow) [331] are also shown. </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Bounds from the comparison of a H-maser and Sr clock with a Si cavity (labelled H/Si and Sr/Si, respectively) are denoted by the lavender </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and aqua-green regions, respectively [311], the comparison of a Sr + clock with a Si cavity is shown by the magenta region [60], comparisons </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of a bulk acoustic wave quartz oscillator with a H-maser and a cryogenic sapphire oscillator are shown by the peach-orange line [438], and</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comparisons of a Cs clock with a cavity are shown by the very dark green [58] and brown [439] regions.</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The dark yellow line represents bounds from molecular I 2 experiments [44], whereas the cherry-red shaded</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region represents bounds from the AURIGA experiment [472]. Optical interferometry bounds from GEO600</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(dark blue) [444], DAMNED (lilac) [446] and Fermilab </a:t>
            </a:r>
            <a:r>
              <a:rPr kumimoji="1" lang="en-US" sz="1200" b="0" i="0" u="none" strike="noStrike" kern="1200" cap="none" spc="0" normalizeH="0" baseline="0" noProof="0" dirty="0" err="1">
                <a:ln>
                  <a:noFill/>
                </a:ln>
                <a:solidFill>
                  <a:srgbClr val="000000"/>
                </a:solidFill>
                <a:effectLst/>
                <a:uLnTx/>
                <a:uFillTx/>
                <a:latin typeface="Times New Roman" pitchFamily="18" charset="0"/>
                <a:ea typeface="+mn-ea"/>
                <a:cs typeface="+mn-cs"/>
              </a:rPr>
              <a:t>Holometer</a:t>
            </a: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 (light turquoise) [445] experiments are also shown. </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We show the projected sensitivities of the MAGIS experiments by dashed purple and dashed dark green lines [412]. </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1" i="0" u="none" strike="noStrike" kern="1200" cap="none" spc="0" normalizeH="0" baseline="0" noProof="0" dirty="0">
                <a:ln>
                  <a:noFill/>
                </a:ln>
                <a:solidFill>
                  <a:srgbClr val="000000"/>
                </a:solidFill>
                <a:effectLst/>
                <a:uLnTx/>
                <a:uFillTx/>
                <a:latin typeface="Times New Roman" pitchFamily="18" charset="0"/>
                <a:ea typeface="+mn-ea"/>
                <a:cs typeface="+mn-cs"/>
              </a:rPr>
              <a:t>We show the projected sensitivity of a nuclear clock as a dashed dark turquoise line.</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We also show projections from various proposed mechanical resonators by cyan (superfluid 4 He), light green</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(sapphire), blue (pillar) and mauve (quartz bulk acoustic wave) circles [473]. Note that, for masses m φ .</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10 −21 eV, the scalar field cannot account for 100% of the observed DM. The sensitivities of the considered</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experiments scale as the square root of the local DM density, meaning that e.g. for a fractional abundance</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of 1%, the actual sensitivities weaken by a factor of about 10. We have shown the stellar cooling bounds by</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the horizontal orange line [274]. The vertical solid (dashed) lines show various current (projected) lower</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bounds on the DM mass coming from astrophysical considerations [19, 21, 22, 24, 145, 230, 239]. Natural</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values of d e for the cut-offs Λ Nat = 10 </a:t>
            </a:r>
            <a:r>
              <a:rPr kumimoji="1" lang="en-US" sz="1200" b="0" i="0" u="none" strike="noStrike" kern="1200" cap="none" spc="0" normalizeH="0" baseline="0" noProof="0" dirty="0" err="1">
                <a:ln>
                  <a:noFill/>
                </a:ln>
                <a:solidFill>
                  <a:srgbClr val="000000"/>
                </a:solidFill>
                <a:effectLst/>
                <a:uLnTx/>
                <a:uFillTx/>
                <a:latin typeface="Times New Roman" pitchFamily="18" charset="0"/>
                <a:ea typeface="+mn-ea"/>
                <a:cs typeface="+mn-cs"/>
              </a:rPr>
              <a:t>TeV</a:t>
            </a: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 and Λ Nat = m e lie below the black and gray dashed lines,</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kern="1200" cap="none" spc="0" normalizeH="0" baseline="0" noProof="0" dirty="0">
                <a:ln>
                  <a:noFill/>
                </a:ln>
                <a:solidFill>
                  <a:srgbClr val="000000"/>
                </a:solidFill>
                <a:effectLst/>
                <a:uLnTx/>
                <a:uFillTx/>
                <a:latin typeface="Times New Roman" pitchFamily="18" charset="0"/>
                <a:ea typeface="+mn-ea"/>
                <a:cs typeface="+mn-cs"/>
              </a:rPr>
              <a:t>respectively.</a:t>
            </a:r>
            <a:endParaRPr lang="de-DE" dirty="0"/>
          </a:p>
        </p:txBody>
      </p:sp>
      <p:sp>
        <p:nvSpPr>
          <p:cNvPr id="4" name="Slide Number Placeholder 3"/>
          <p:cNvSpPr>
            <a:spLocks noGrp="1"/>
          </p:cNvSpPr>
          <p:nvPr>
            <p:ph type="sldNum" sz="quarter" idx="10"/>
          </p:nvPr>
        </p:nvSpPr>
        <p:spPr/>
        <p:txBody>
          <a:bodyPr/>
          <a:lstStyle/>
          <a:p>
            <a:fld id="{5E1F55AD-5E4C-4BCD-BC35-18CB13F29CD9}" type="slidenum">
              <a:rPr lang="de-DE" altLang="de-DE" smtClean="0"/>
              <a:pPr/>
              <a:t>9</a:t>
            </a:fld>
            <a:endParaRPr lang="de-DE" altLang="de-DE"/>
          </a:p>
        </p:txBody>
      </p:sp>
    </p:spTree>
    <p:extLst>
      <p:ext uri="{BB962C8B-B14F-4D97-AF65-F5344CB8AC3E}">
        <p14:creationId xmlns:p14="http://schemas.microsoft.com/office/powerpoint/2010/main" val="1549031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640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6" name="Grafik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89087" y="6638"/>
            <a:ext cx="2288759" cy="442394"/>
          </a:xfrm>
          <a:prstGeom prst="rect">
            <a:avLst/>
          </a:prstGeom>
        </p:spPr>
      </p:pic>
    </p:spTree>
    <p:extLst>
      <p:ext uri="{BB962C8B-B14F-4D97-AF65-F5344CB8AC3E}">
        <p14:creationId xmlns:p14="http://schemas.microsoft.com/office/powerpoint/2010/main" val="2240658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6" name="Grafik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89087" y="6638"/>
            <a:ext cx="2288759" cy="442394"/>
          </a:xfrm>
          <a:prstGeom prst="rect">
            <a:avLst/>
          </a:prstGeom>
        </p:spPr>
      </p:pic>
    </p:spTree>
    <p:extLst>
      <p:ext uri="{BB962C8B-B14F-4D97-AF65-F5344CB8AC3E}">
        <p14:creationId xmlns:p14="http://schemas.microsoft.com/office/powerpoint/2010/main" val="1197706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Grafik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89087" y="6638"/>
            <a:ext cx="2288759" cy="442394"/>
          </a:xfrm>
          <a:prstGeom prst="rect">
            <a:avLst/>
          </a:prstGeom>
        </p:spPr>
      </p:pic>
    </p:spTree>
    <p:extLst>
      <p:ext uri="{BB962C8B-B14F-4D97-AF65-F5344CB8AC3E}">
        <p14:creationId xmlns:p14="http://schemas.microsoft.com/office/powerpoint/2010/main" val="3434844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Zwei Inhalte">
    <p:spTree>
      <p:nvGrpSpPr>
        <p:cNvPr id="1" name=""/>
        <p:cNvGrpSpPr/>
        <p:nvPr/>
      </p:nvGrpSpPr>
      <p:grpSpPr>
        <a:xfrm>
          <a:off x="0" y="0"/>
          <a:ext cx="0" cy="0"/>
          <a:chOff x="0" y="0"/>
          <a:chExt cx="0" cy="0"/>
        </a:xfrm>
      </p:grpSpPr>
      <p:sp>
        <p:nvSpPr>
          <p:cNvPr id="2" name="Fußzeilenplatzhalter 3"/>
          <p:cNvSpPr>
            <a:spLocks noGrp="1"/>
          </p:cNvSpPr>
          <p:nvPr>
            <p:ph type="ftr" sz="quarter" idx="10"/>
          </p:nvPr>
        </p:nvSpPr>
        <p:spPr>
          <a:xfrm>
            <a:off x="8265585" y="6589714"/>
            <a:ext cx="3924300" cy="269875"/>
          </a:xfrm>
          <a:prstGeom prst="rect">
            <a:avLst/>
          </a:prstGeom>
        </p:spPr>
        <p:txBody>
          <a:bodyPr/>
          <a:lstStyle>
            <a:lvl1pPr>
              <a:defRPr/>
            </a:lvl1pPr>
          </a:lstStyle>
          <a:p>
            <a:pPr>
              <a:defRPr/>
            </a:pPr>
            <a:r>
              <a:rPr lang="de-DE" altLang="de-DE"/>
              <a:t>Maria-Theresia-Gymnasium, 07.02.2017</a:t>
            </a:r>
            <a:endParaRPr lang="en-US" altLang="de-DE"/>
          </a:p>
        </p:txBody>
      </p:sp>
    </p:spTree>
    <p:extLst>
      <p:ext uri="{BB962C8B-B14F-4D97-AF65-F5344CB8AC3E}">
        <p14:creationId xmlns:p14="http://schemas.microsoft.com/office/powerpoint/2010/main" val="2553473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b="0">
                <a:latin typeface="Arial" panose="020B0604020202020204" pitchFamily="34" charset="0"/>
                <a:cs typeface="Arial" panose="020B0604020202020204" pitchFamily="34" charset="0"/>
              </a:defRPr>
            </a:lvl1pPr>
          </a:lstStyle>
          <a:p>
            <a:r>
              <a:rPr lang="en-US" dirty="0"/>
              <a:t>Click to edit Master title style</a:t>
            </a:r>
            <a:endParaRPr lang="de-DE" dirty="0"/>
          </a:p>
        </p:txBody>
      </p:sp>
      <p:sp>
        <p:nvSpPr>
          <p:cNvPr id="3" name="Date Placeholder 2"/>
          <p:cNvSpPr>
            <a:spLocks noGrp="1"/>
          </p:cNvSpPr>
          <p:nvPr>
            <p:ph type="dt" sz="half" idx="10"/>
          </p:nvPr>
        </p:nvSpPr>
        <p:spPr/>
        <p:txBody>
          <a:bodyPr rtlCol="0"/>
          <a:lstStyle>
            <a:lvl1pPr defTabSz="685783" fontAlgn="auto">
              <a:spcBef>
                <a:spcPts val="0"/>
              </a:spcBef>
              <a:spcAft>
                <a:spcPts val="0"/>
              </a:spcAft>
              <a:defRPr>
                <a:solidFill>
                  <a:schemeClr val="bg1"/>
                </a:solidFill>
                <a:latin typeface="+mn-lt"/>
                <a:ea typeface="+mn-ea"/>
                <a:cs typeface="+mn-cs"/>
              </a:defRPr>
            </a:lvl1pPr>
          </a:lstStyle>
          <a:p>
            <a:pPr>
              <a:defRPr/>
            </a:pPr>
            <a:fld id="{0FB6D58B-33A5-4F1D-867F-E9BF5BAE7F12}" type="datetime1">
              <a:rPr lang="de-DE" smtClean="0">
                <a:solidFill>
                  <a:prstClr val="white"/>
                </a:solidFill>
              </a:rPr>
              <a:t>06.09.2025</a:t>
            </a:fld>
            <a:endParaRPr lang="en-US" dirty="0">
              <a:solidFill>
                <a:prstClr val="white"/>
              </a:solidFill>
            </a:endParaRPr>
          </a:p>
        </p:txBody>
      </p:sp>
      <p:sp>
        <p:nvSpPr>
          <p:cNvPr id="4" name="Footer Placeholder 3"/>
          <p:cNvSpPr>
            <a:spLocks noGrp="1"/>
          </p:cNvSpPr>
          <p:nvPr>
            <p:ph type="ftr" sz="quarter" idx="11"/>
          </p:nvPr>
        </p:nvSpPr>
        <p:spPr/>
        <p:txBody>
          <a:bodyPr rtlCol="0"/>
          <a:lstStyle>
            <a:lvl1pPr defTabSz="685783" fontAlgn="auto">
              <a:spcBef>
                <a:spcPts val="0"/>
              </a:spcBef>
              <a:spcAft>
                <a:spcPts val="0"/>
              </a:spcAft>
              <a:defRPr>
                <a:solidFill>
                  <a:schemeClr val="bg1"/>
                </a:solidFill>
                <a:latin typeface="+mn-lt"/>
                <a:ea typeface="+mn-ea"/>
                <a:cs typeface="+mn-cs"/>
              </a:defRPr>
            </a:lvl1pPr>
          </a:lstStyle>
          <a:p>
            <a:pPr>
              <a:defRPr/>
            </a:pPr>
            <a:endParaRPr lang="en-US" dirty="0">
              <a:solidFill>
                <a:prstClr val="white"/>
              </a:solidFill>
            </a:endParaRPr>
          </a:p>
        </p:txBody>
      </p:sp>
      <p:sp>
        <p:nvSpPr>
          <p:cNvPr id="5" name="Slide Number Placeholder 4"/>
          <p:cNvSpPr>
            <a:spLocks noGrp="1"/>
          </p:cNvSpPr>
          <p:nvPr>
            <p:ph type="sldNum" sz="quarter" idx="12"/>
          </p:nvPr>
        </p:nvSpPr>
        <p:spPr/>
        <p:txBody>
          <a:bodyPr rtlCol="0"/>
          <a:lstStyle>
            <a:lvl1pPr defTabSz="685783" fontAlgn="auto">
              <a:spcBef>
                <a:spcPts val="0"/>
              </a:spcBef>
              <a:spcAft>
                <a:spcPts val="0"/>
              </a:spcAft>
              <a:defRPr>
                <a:solidFill>
                  <a:schemeClr val="bg1"/>
                </a:solidFill>
                <a:latin typeface="+mn-lt"/>
                <a:ea typeface="+mn-ea"/>
                <a:cs typeface="+mn-cs"/>
              </a:defRPr>
            </a:lvl1pPr>
          </a:lstStyle>
          <a:p>
            <a:pPr>
              <a:defRPr/>
            </a:pPr>
            <a:fld id="{41B0C749-341B-4F72-B09D-4D43734A75FA}" type="slidenum">
              <a:rPr lang="en-US" smtClean="0">
                <a:solidFill>
                  <a:prstClr val="white"/>
                </a:solidFill>
              </a:rPr>
              <a:pPr>
                <a:defRPr/>
              </a:pPr>
              <a:t>‹#›</a:t>
            </a:fld>
            <a:endParaRPr lang="en-US" dirty="0">
              <a:solidFill>
                <a:prstClr val="white"/>
              </a:solidFill>
            </a:endParaRPr>
          </a:p>
        </p:txBody>
      </p:sp>
    </p:spTree>
    <p:extLst>
      <p:ext uri="{BB962C8B-B14F-4D97-AF65-F5344CB8AC3E}">
        <p14:creationId xmlns:p14="http://schemas.microsoft.com/office/powerpoint/2010/main" val="3757013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4.png"/><Relationship Id="rId5" Type="http://schemas.openxmlformats.org/officeDocument/2006/relationships/slideLayout" Target="../slideLayouts/slideLayout5.xml"/><Relationship Id="rId10" Type="http://schemas.openxmlformats.org/officeDocument/2006/relationships/image" Target="../media/image3.jpeg"/><Relationship Id="rId4" Type="http://schemas.openxmlformats.org/officeDocument/2006/relationships/slideLayout" Target="../slideLayouts/slideLayout4.xml"/><Relationship Id="rId9"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CCCDF4">
                <a:gamma/>
                <a:tint val="13725"/>
                <a:invGamma/>
              </a:srgbClr>
            </a:gs>
            <a:gs pos="100000">
              <a:srgbClr val="CCCDF4"/>
            </a:gs>
          </a:gsLst>
          <a:lin ang="5400000" scaled="1"/>
        </a:gradFill>
        <a:effectLst/>
      </p:bgPr>
    </p:bg>
    <p:spTree>
      <p:nvGrpSpPr>
        <p:cNvPr id="1" name=""/>
        <p:cNvGrpSpPr/>
        <p:nvPr/>
      </p:nvGrpSpPr>
      <p:grpSpPr>
        <a:xfrm>
          <a:off x="0" y="0"/>
          <a:ext cx="0" cy="0"/>
          <a:chOff x="0" y="0"/>
          <a:chExt cx="0" cy="0"/>
        </a:xfrm>
      </p:grpSpPr>
      <p:sp>
        <p:nvSpPr>
          <p:cNvPr id="2082" name="Rectangle 34"/>
          <p:cNvSpPr>
            <a:spLocks noChangeArrowheads="1"/>
          </p:cNvSpPr>
          <p:nvPr/>
        </p:nvSpPr>
        <p:spPr bwMode="auto">
          <a:xfrm>
            <a:off x="486661" y="6589714"/>
            <a:ext cx="2693581"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50000"/>
              </a:spcBef>
            </a:pPr>
            <a:r>
              <a:rPr lang="de-DE" altLang="de-DE" sz="1100" b="0" baseline="0" dirty="0">
                <a:solidFill>
                  <a:srgbClr val="000000"/>
                </a:solidFill>
                <a:effectLst/>
                <a:latin typeface="Arial" panose="020B0604020202020204" pitchFamily="34" charset="0"/>
                <a:cs typeface="Arial" panose="020B0604020202020204" pitchFamily="34" charset="0"/>
              </a:rPr>
              <a:t>P.G. </a:t>
            </a:r>
            <a:r>
              <a:rPr lang="de-DE" altLang="de-DE" sz="1100" b="0" baseline="0" dirty="0" err="1">
                <a:solidFill>
                  <a:srgbClr val="000000"/>
                </a:solidFill>
                <a:effectLst/>
                <a:latin typeface="Arial" panose="020B0604020202020204" pitchFamily="34" charset="0"/>
                <a:cs typeface="Arial" panose="020B0604020202020204" pitchFamily="34" charset="0"/>
              </a:rPr>
              <a:t>Thirolf</a:t>
            </a:r>
            <a:r>
              <a:rPr lang="de-DE" altLang="de-DE" sz="1100" b="0" baseline="0" dirty="0">
                <a:solidFill>
                  <a:srgbClr val="000000"/>
                </a:solidFill>
                <a:effectLst/>
                <a:latin typeface="Arial" panose="020B0604020202020204" pitchFamily="34" charset="0"/>
                <a:cs typeface="Arial" panose="020B0604020202020204" pitchFamily="34" charset="0"/>
              </a:rPr>
              <a:t>, LMU München</a:t>
            </a:r>
            <a:endParaRPr lang="en-US" altLang="de-DE" sz="1100" b="0" baseline="0" dirty="0">
              <a:solidFill>
                <a:srgbClr val="000000"/>
              </a:solidFill>
              <a:effectLst/>
              <a:latin typeface="Arial" panose="020B0604020202020204" pitchFamily="34" charset="0"/>
              <a:cs typeface="Arial" panose="020B0604020202020204" pitchFamily="34" charset="0"/>
            </a:endParaRPr>
          </a:p>
        </p:txBody>
      </p:sp>
      <p:pic>
        <p:nvPicPr>
          <p:cNvPr id="2093" name="Picture 45" descr="mll"/>
          <p:cNvPicPr>
            <a:picLocks noChangeAspect="1" noChangeArrowheads="1"/>
          </p:cNvPicPr>
          <p:nvPr/>
        </p:nvPicPr>
        <p:blipFill>
          <a:blip r:embed="rId8">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3582" y="672588"/>
            <a:ext cx="1024643" cy="471488"/>
          </a:xfrm>
          <a:prstGeom prst="rect">
            <a:avLst/>
          </a:prstGeom>
          <a:noFill/>
          <a:extLst>
            <a:ext uri="{909E8E84-426E-40DD-AFC4-6F175D3DCCD1}">
              <a14:hiddenFill xmlns:a14="http://schemas.microsoft.com/office/drawing/2010/main">
                <a:solidFill>
                  <a:srgbClr val="FFFFFF"/>
                </a:solidFill>
              </a14:hiddenFill>
            </a:ext>
          </a:extLst>
        </p:spPr>
      </p:pic>
      <p:pic>
        <p:nvPicPr>
          <p:cNvPr id="9" name="Grafik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81" y="10632"/>
            <a:ext cx="1476495" cy="623855"/>
          </a:xfrm>
          <a:prstGeom prst="rect">
            <a:avLst/>
          </a:prstGeom>
        </p:spPr>
      </p:pic>
      <p:pic>
        <p:nvPicPr>
          <p:cNvPr id="7" name="Picture 1"/>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91311" y="10632"/>
            <a:ext cx="855888" cy="599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userDrawn="1"/>
        </p:nvSpPr>
        <p:spPr>
          <a:xfrm>
            <a:off x="7193057" y="6593052"/>
            <a:ext cx="4980851" cy="261610"/>
          </a:xfrm>
          <a:prstGeom prst="rect">
            <a:avLst/>
          </a:prstGeom>
        </p:spPr>
        <p:txBody>
          <a:bodyPr wrap="none">
            <a:spAutoFit/>
          </a:bodyPr>
          <a:lstStyle/>
          <a:p>
            <a:r>
              <a:rPr lang="de-DE" altLang="de-DE" sz="1100" b="0" baseline="0" dirty="0">
                <a:solidFill>
                  <a:schemeClr val="bg2"/>
                </a:solidFill>
                <a:effectLst/>
                <a:latin typeface="Arial" panose="020B0604020202020204" pitchFamily="34" charset="0"/>
                <a:cs typeface="Arial" panose="020B0604020202020204" pitchFamily="34" charset="0"/>
              </a:rPr>
              <a:t>7th Workshop on </a:t>
            </a:r>
            <a:r>
              <a:rPr lang="de-DE" altLang="de-DE" sz="1100" b="0" baseline="0" dirty="0" err="1">
                <a:solidFill>
                  <a:schemeClr val="bg2"/>
                </a:solidFill>
                <a:effectLst/>
                <a:latin typeface="Arial" panose="020B0604020202020204" pitchFamily="34" charset="0"/>
                <a:cs typeface="Arial" panose="020B0604020202020204" pitchFamily="34" charset="0"/>
              </a:rPr>
              <a:t>the</a:t>
            </a:r>
            <a:r>
              <a:rPr lang="de-DE" altLang="de-DE" sz="1100" b="0" baseline="0" dirty="0">
                <a:solidFill>
                  <a:schemeClr val="bg2"/>
                </a:solidFill>
                <a:effectLst/>
                <a:latin typeface="Arial" panose="020B0604020202020204" pitchFamily="34" charset="0"/>
                <a:cs typeface="Arial" panose="020B0604020202020204" pitchFamily="34" charset="0"/>
              </a:rPr>
              <a:t> Physics </a:t>
            </a:r>
            <a:r>
              <a:rPr lang="de-DE" altLang="de-DE" sz="1100" b="0" baseline="0" dirty="0" err="1">
                <a:solidFill>
                  <a:schemeClr val="bg2"/>
                </a:solidFill>
                <a:effectLst/>
                <a:latin typeface="Arial" panose="020B0604020202020204" pitchFamily="34" charset="0"/>
                <a:cs typeface="Arial" panose="020B0604020202020204" pitchFamily="34" charset="0"/>
              </a:rPr>
              <a:t>of</a:t>
            </a:r>
            <a:r>
              <a:rPr lang="de-DE" altLang="de-DE" sz="1100" b="0" baseline="0" dirty="0">
                <a:solidFill>
                  <a:schemeClr val="bg2"/>
                </a:solidFill>
                <a:effectLst/>
                <a:latin typeface="Arial" panose="020B0604020202020204" pitchFamily="34" charset="0"/>
                <a:cs typeface="Arial" panose="020B0604020202020204" pitchFamily="34" charset="0"/>
              </a:rPr>
              <a:t> Fundamental </a:t>
            </a:r>
            <a:r>
              <a:rPr lang="de-DE" altLang="de-DE" sz="1100" b="0" baseline="0" dirty="0" err="1">
                <a:solidFill>
                  <a:schemeClr val="bg2"/>
                </a:solidFill>
                <a:effectLst/>
                <a:latin typeface="Arial" panose="020B0604020202020204" pitchFamily="34" charset="0"/>
                <a:cs typeface="Arial" panose="020B0604020202020204" pitchFamily="34" charset="0"/>
              </a:rPr>
              <a:t>Symmetries</a:t>
            </a:r>
            <a:r>
              <a:rPr lang="de-DE" altLang="de-DE" sz="1100" b="0" baseline="0" dirty="0">
                <a:solidFill>
                  <a:schemeClr val="bg2"/>
                </a:solidFill>
                <a:effectLst/>
                <a:latin typeface="Arial" panose="020B0604020202020204" pitchFamily="34" charset="0"/>
                <a:cs typeface="Arial" panose="020B0604020202020204" pitchFamily="34" charset="0"/>
              </a:rPr>
              <a:t>, PSI, 8.-12.9.2025</a:t>
            </a:r>
            <a:endParaRPr lang="en-US" altLang="de-DE" sz="1100" b="0" baseline="0" dirty="0">
              <a:solidFill>
                <a:schemeClr val="bg2"/>
              </a:solidFill>
              <a:effectLst/>
              <a:latin typeface="Arial" panose="020B0604020202020204" pitchFamily="34" charset="0"/>
              <a:cs typeface="Arial" panose="020B0604020202020204" pitchFamily="34" charset="0"/>
            </a:endParaRPr>
          </a:p>
        </p:txBody>
      </p:sp>
      <p:pic>
        <p:nvPicPr>
          <p:cNvPr id="8" name="Bild 52">
            <a:extLst>
              <a:ext uri="{FF2B5EF4-FFF2-40B4-BE49-F238E27FC236}">
                <a16:creationId xmlns:a16="http://schemas.microsoft.com/office/drawing/2014/main" id="{3062E970-FE32-47C5-BE70-1207ACD47CE8}"/>
              </a:ext>
            </a:extLst>
          </p:cNvPr>
          <p:cNvPicPr>
            <a:picLocks noChangeAspect="1"/>
          </p:cNvPicPr>
          <p:nvPr userDrawn="1"/>
        </p:nvPicPr>
        <p:blipFill>
          <a:blip r:embed="rId11" cstate="print">
            <a:extLst>
              <a:ext uri="{28A0092B-C50C-407E-A947-70E740481C1C}">
                <a14:useLocalDpi xmlns:a14="http://schemas.microsoft.com/office/drawing/2010/main"/>
              </a:ext>
            </a:extLst>
          </a:blip>
          <a:stretch>
            <a:fillRect/>
          </a:stretch>
        </p:blipFill>
        <p:spPr>
          <a:xfrm>
            <a:off x="11167357" y="-13303"/>
            <a:ext cx="1024643" cy="1014504"/>
          </a:xfrm>
          <a:prstGeom prst="rect">
            <a:avLst/>
          </a:prstGeom>
        </p:spPr>
      </p:pic>
    </p:spTree>
  </p:cSld>
  <p:clrMap bg1="dk2" tx1="lt1" bg2="dk1" tx2="lt2" accent1="accent1" accent2="accent2" accent3="accent3" accent4="accent4" accent5="accent5" accent6="accent6" hlink="hlink" folHlink="folHlink"/>
  <p:sldLayoutIdLst>
    <p:sldLayoutId id="2147483651" r:id="rId1"/>
    <p:sldLayoutId id="2147483657" r:id="rId2"/>
    <p:sldLayoutId id="2147483653" r:id="rId3"/>
    <p:sldLayoutId id="2147483655" r:id="rId4"/>
    <p:sldLayoutId id="2147483658" r:id="rId5"/>
    <p:sldLayoutId id="2147483659" r:id="rId6"/>
  </p:sldLayoutIdLst>
  <p:hf sldNum="0" hdr="0" dt="0"/>
  <p:txStyles>
    <p:titleStyle>
      <a:lvl1pPr algn="ctr" rtl="0" eaLnBrk="0" fontAlgn="base" hangingPunct="0">
        <a:spcBef>
          <a:spcPct val="0"/>
        </a:spcBef>
        <a:spcAft>
          <a:spcPct val="0"/>
        </a:spcAft>
        <a:defRPr kumimoji="1" sz="2400">
          <a:solidFill>
            <a:schemeClr val="bg2"/>
          </a:solidFill>
          <a:latin typeface="+mj-lt"/>
          <a:ea typeface="+mj-ea"/>
          <a:cs typeface="+mj-cs"/>
        </a:defRPr>
      </a:lvl1pPr>
      <a:lvl2pPr algn="ctr" rtl="0" eaLnBrk="0" fontAlgn="base" hangingPunct="0">
        <a:spcBef>
          <a:spcPct val="0"/>
        </a:spcBef>
        <a:spcAft>
          <a:spcPct val="0"/>
        </a:spcAft>
        <a:defRPr kumimoji="1" sz="2400">
          <a:solidFill>
            <a:schemeClr val="bg2"/>
          </a:solidFill>
          <a:latin typeface="Comic Sans MS" pitchFamily="66" charset="0"/>
        </a:defRPr>
      </a:lvl2pPr>
      <a:lvl3pPr algn="ctr" rtl="0" eaLnBrk="0" fontAlgn="base" hangingPunct="0">
        <a:spcBef>
          <a:spcPct val="0"/>
        </a:spcBef>
        <a:spcAft>
          <a:spcPct val="0"/>
        </a:spcAft>
        <a:defRPr kumimoji="1" sz="2400">
          <a:solidFill>
            <a:schemeClr val="bg2"/>
          </a:solidFill>
          <a:latin typeface="Comic Sans MS" pitchFamily="66" charset="0"/>
        </a:defRPr>
      </a:lvl3pPr>
      <a:lvl4pPr algn="ctr" rtl="0" eaLnBrk="0" fontAlgn="base" hangingPunct="0">
        <a:spcBef>
          <a:spcPct val="0"/>
        </a:spcBef>
        <a:spcAft>
          <a:spcPct val="0"/>
        </a:spcAft>
        <a:defRPr kumimoji="1" sz="2400">
          <a:solidFill>
            <a:schemeClr val="bg2"/>
          </a:solidFill>
          <a:latin typeface="Comic Sans MS" pitchFamily="66" charset="0"/>
        </a:defRPr>
      </a:lvl4pPr>
      <a:lvl5pPr algn="ctr" rtl="0" eaLnBrk="0" fontAlgn="base" hangingPunct="0">
        <a:spcBef>
          <a:spcPct val="0"/>
        </a:spcBef>
        <a:spcAft>
          <a:spcPct val="0"/>
        </a:spcAft>
        <a:defRPr kumimoji="1" sz="2400">
          <a:solidFill>
            <a:schemeClr val="bg2"/>
          </a:solidFill>
          <a:latin typeface="Comic Sans MS" pitchFamily="66" charset="0"/>
        </a:defRPr>
      </a:lvl5pPr>
      <a:lvl6pPr marL="457200" algn="ctr" rtl="0" eaLnBrk="0" fontAlgn="base" hangingPunct="0">
        <a:spcBef>
          <a:spcPct val="0"/>
        </a:spcBef>
        <a:spcAft>
          <a:spcPct val="0"/>
        </a:spcAft>
        <a:defRPr kumimoji="1" sz="2400">
          <a:solidFill>
            <a:schemeClr val="bg2"/>
          </a:solidFill>
          <a:latin typeface="Comic Sans MS" pitchFamily="66" charset="0"/>
        </a:defRPr>
      </a:lvl6pPr>
      <a:lvl7pPr marL="914400" algn="ctr" rtl="0" eaLnBrk="0" fontAlgn="base" hangingPunct="0">
        <a:spcBef>
          <a:spcPct val="0"/>
        </a:spcBef>
        <a:spcAft>
          <a:spcPct val="0"/>
        </a:spcAft>
        <a:defRPr kumimoji="1" sz="2400">
          <a:solidFill>
            <a:schemeClr val="bg2"/>
          </a:solidFill>
          <a:latin typeface="Comic Sans MS" pitchFamily="66" charset="0"/>
        </a:defRPr>
      </a:lvl7pPr>
      <a:lvl8pPr marL="1371600" algn="ctr" rtl="0" eaLnBrk="0" fontAlgn="base" hangingPunct="0">
        <a:spcBef>
          <a:spcPct val="0"/>
        </a:spcBef>
        <a:spcAft>
          <a:spcPct val="0"/>
        </a:spcAft>
        <a:defRPr kumimoji="1" sz="2400">
          <a:solidFill>
            <a:schemeClr val="bg2"/>
          </a:solidFill>
          <a:latin typeface="Comic Sans MS" pitchFamily="66" charset="0"/>
        </a:defRPr>
      </a:lvl8pPr>
      <a:lvl9pPr marL="1828800" algn="ctr" rtl="0" eaLnBrk="0" fontAlgn="base" hangingPunct="0">
        <a:spcBef>
          <a:spcPct val="0"/>
        </a:spcBef>
        <a:spcAft>
          <a:spcPct val="0"/>
        </a:spcAft>
        <a:defRPr kumimoji="1" sz="2400">
          <a:solidFill>
            <a:schemeClr val="bg2"/>
          </a:solidFill>
          <a:latin typeface="Comic Sans MS" pitchFamily="66" charset="0"/>
        </a:defRPr>
      </a:lvl9pPr>
    </p:titleStyle>
    <p:bodyStyle>
      <a:lvl1pPr marL="342900" indent="-342900" algn="l" rtl="0" eaLnBrk="0" fontAlgn="base" hangingPunct="0">
        <a:spcBef>
          <a:spcPct val="20000"/>
        </a:spcBef>
        <a:spcAft>
          <a:spcPct val="0"/>
        </a:spcAft>
        <a:buChar char="•"/>
        <a:defRPr kumimoji="1" sz="2400">
          <a:solidFill>
            <a:schemeClr val="hlink"/>
          </a:solidFill>
          <a:latin typeface="+mn-lt"/>
          <a:ea typeface="+mn-ea"/>
          <a:cs typeface="+mn-cs"/>
        </a:defRPr>
      </a:lvl1pPr>
      <a:lvl2pPr marL="742950" indent="-285750" algn="l" rtl="0" eaLnBrk="0" fontAlgn="base" hangingPunct="0">
        <a:spcBef>
          <a:spcPct val="20000"/>
        </a:spcBef>
        <a:spcAft>
          <a:spcPct val="0"/>
        </a:spcAft>
        <a:buChar char="–"/>
        <a:defRPr kumimoji="1" sz="2000">
          <a:solidFill>
            <a:schemeClr val="bg2"/>
          </a:solidFill>
          <a:latin typeface="+mn-lt"/>
        </a:defRPr>
      </a:lvl2pPr>
      <a:lvl3pPr marL="1143000" indent="-228600" algn="l" rtl="0" eaLnBrk="0" fontAlgn="base" hangingPunct="0">
        <a:spcBef>
          <a:spcPct val="20000"/>
        </a:spcBef>
        <a:spcAft>
          <a:spcPct val="0"/>
        </a:spcAft>
        <a:buChar char="•"/>
        <a:defRPr kumimoji="1">
          <a:solidFill>
            <a:schemeClr val="hlink"/>
          </a:solidFill>
          <a:latin typeface="+mn-lt"/>
        </a:defRPr>
      </a:lvl3pPr>
      <a:lvl4pPr marL="1600200" indent="-228600" algn="l" rtl="0" eaLnBrk="0" fontAlgn="base" hangingPunct="0">
        <a:spcBef>
          <a:spcPct val="20000"/>
        </a:spcBef>
        <a:spcAft>
          <a:spcPct val="0"/>
        </a:spcAft>
        <a:buChar char="–"/>
        <a:defRPr kumimoji="1" sz="1600">
          <a:solidFill>
            <a:schemeClr val="hlink"/>
          </a:solidFill>
          <a:latin typeface="+mn-lt"/>
        </a:defRPr>
      </a:lvl4pPr>
      <a:lvl5pPr marL="2057400" indent="-228600" algn="l" rtl="0" eaLnBrk="0" fontAlgn="base" hangingPunct="0">
        <a:spcBef>
          <a:spcPct val="20000"/>
        </a:spcBef>
        <a:spcAft>
          <a:spcPct val="0"/>
        </a:spcAft>
        <a:buChar char="•"/>
        <a:defRPr kumimoji="1" sz="1600">
          <a:solidFill>
            <a:schemeClr val="hlink"/>
          </a:solidFill>
          <a:latin typeface="+mn-lt"/>
        </a:defRPr>
      </a:lvl5pPr>
      <a:lvl6pPr marL="2514600" indent="-228600" algn="l" rtl="0" eaLnBrk="0" fontAlgn="base" hangingPunct="0">
        <a:spcBef>
          <a:spcPct val="20000"/>
        </a:spcBef>
        <a:spcAft>
          <a:spcPct val="0"/>
        </a:spcAft>
        <a:buChar char="•"/>
        <a:defRPr kumimoji="1" sz="1600">
          <a:solidFill>
            <a:schemeClr val="hlink"/>
          </a:solidFill>
          <a:latin typeface="+mn-lt"/>
        </a:defRPr>
      </a:lvl6pPr>
      <a:lvl7pPr marL="2971800" indent="-228600" algn="l" rtl="0" eaLnBrk="0" fontAlgn="base" hangingPunct="0">
        <a:spcBef>
          <a:spcPct val="20000"/>
        </a:spcBef>
        <a:spcAft>
          <a:spcPct val="0"/>
        </a:spcAft>
        <a:buChar char="•"/>
        <a:defRPr kumimoji="1" sz="1600">
          <a:solidFill>
            <a:schemeClr val="hlink"/>
          </a:solidFill>
          <a:latin typeface="+mn-lt"/>
        </a:defRPr>
      </a:lvl7pPr>
      <a:lvl8pPr marL="3429000" indent="-228600" algn="l" rtl="0" eaLnBrk="0" fontAlgn="base" hangingPunct="0">
        <a:spcBef>
          <a:spcPct val="20000"/>
        </a:spcBef>
        <a:spcAft>
          <a:spcPct val="0"/>
        </a:spcAft>
        <a:buChar char="•"/>
        <a:defRPr kumimoji="1" sz="1600">
          <a:solidFill>
            <a:schemeClr val="hlink"/>
          </a:solidFill>
          <a:latin typeface="+mn-lt"/>
        </a:defRPr>
      </a:lvl8pPr>
      <a:lvl9pPr marL="3886200" indent="-228600" algn="l" rtl="0" eaLnBrk="0" fontAlgn="base" hangingPunct="0">
        <a:spcBef>
          <a:spcPct val="20000"/>
        </a:spcBef>
        <a:spcAft>
          <a:spcPct val="0"/>
        </a:spcAft>
        <a:buChar char="•"/>
        <a:defRPr kumimoji="1" sz="1600">
          <a:solidFill>
            <a:schemeClr val="hlink"/>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jp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emf"/></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39.png"/><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0.jp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45.jpeg"/><Relationship Id="rId5" Type="http://schemas.openxmlformats.org/officeDocument/2006/relationships/image" Target="../media/image44.jpg"/><Relationship Id="rId4" Type="http://schemas.openxmlformats.org/officeDocument/2006/relationships/image" Target="../media/image43.jpg"/></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51.svg"/><Relationship Id="rId4" Type="http://schemas.openxmlformats.org/officeDocument/2006/relationships/image" Target="../media/image50.png"/></Relationships>
</file>

<file path=ppt/slides/_rels/slide2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80.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image" Target="../media/image14.wmf"/><Relationship Id="rId5" Type="http://schemas.openxmlformats.org/officeDocument/2006/relationships/oleObject" Target="../embeddings/oleObject2.bin"/><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55.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440.png"/><Relationship Id="rId3" Type="http://schemas.openxmlformats.org/officeDocument/2006/relationships/notesSlide" Target="../notesSlides/notesSlide29.xml"/><Relationship Id="rId7" Type="http://schemas.openxmlformats.org/officeDocument/2006/relationships/image" Target="../media/image190.png"/><Relationship Id="rId12" Type="http://schemas.openxmlformats.org/officeDocument/2006/relationships/image" Target="../media/image56.emf"/><Relationship Id="rId2" Type="http://schemas.openxmlformats.org/officeDocument/2006/relationships/slideLayout" Target="../slideLayouts/slideLayout6.xml"/><Relationship Id="rId1" Type="http://schemas.openxmlformats.org/officeDocument/2006/relationships/vmlDrawing" Target="../drawings/vmlDrawing3.vml"/><Relationship Id="rId11" Type="http://schemas.openxmlformats.org/officeDocument/2006/relationships/oleObject" Target="../embeddings/oleObject3.bin"/><Relationship Id="rId10" Type="http://schemas.openxmlformats.org/officeDocument/2006/relationships/image" Target="../media/image59.png"/><Relationship Id="rId9" Type="http://schemas.openxmlformats.org/officeDocument/2006/relationships/image" Target="../media/image58.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65.jpeg"/><Relationship Id="rId3" Type="http://schemas.openxmlformats.org/officeDocument/2006/relationships/image" Target="../media/image60.png"/><Relationship Id="rId7" Type="http://schemas.openxmlformats.org/officeDocument/2006/relationships/image" Target="../media/image64.jpeg"/><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image" Target="../media/image63.jpeg"/><Relationship Id="rId5" Type="http://schemas.openxmlformats.org/officeDocument/2006/relationships/image" Target="../media/image62.png"/><Relationship Id="rId10" Type="http://schemas.openxmlformats.org/officeDocument/2006/relationships/image" Target="../media/image59.png"/><Relationship Id="rId4" Type="http://schemas.openxmlformats.org/officeDocument/2006/relationships/image" Target="../media/image61.png"/><Relationship Id="rId9" Type="http://schemas.openxmlformats.org/officeDocument/2006/relationships/image" Target="../media/image57.png"/></Relationships>
</file>

<file path=ppt/slides/_rels/slide3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68.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6.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4.wmf"/><Relationship Id="rId5" Type="http://schemas.openxmlformats.org/officeDocument/2006/relationships/oleObject" Target="../embeddings/oleObject1.bin"/><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80.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032" y="6528383"/>
            <a:ext cx="298480"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1</a:t>
            </a:r>
            <a:endParaRPr lang="de-DE" sz="1600" baseline="0" dirty="0">
              <a:solidFill>
                <a:schemeClr val="bg2"/>
              </a:solidFill>
              <a:effectLst/>
              <a:latin typeface="Arial" panose="020B0604020202020204" pitchFamily="34" charset="0"/>
              <a:cs typeface="Arial" panose="020B0604020202020204" pitchFamily="34" charset="0"/>
            </a:endParaRPr>
          </a:p>
        </p:txBody>
      </p:sp>
      <p:sp>
        <p:nvSpPr>
          <p:cNvPr id="7" name="Rectangle 3">
            <a:extLst>
              <a:ext uri="{FF2B5EF4-FFF2-40B4-BE49-F238E27FC236}">
                <a16:creationId xmlns:a16="http://schemas.microsoft.com/office/drawing/2014/main" id="{D5718FC1-6C87-42A2-909F-9C4365A45E64}"/>
              </a:ext>
            </a:extLst>
          </p:cNvPr>
          <p:cNvSpPr txBox="1">
            <a:spLocks noChangeArrowheads="1"/>
          </p:cNvSpPr>
          <p:nvPr/>
        </p:nvSpPr>
        <p:spPr>
          <a:xfrm>
            <a:off x="2884042" y="1287260"/>
            <a:ext cx="5979226" cy="638253"/>
          </a:xfrm>
          <a:prstGeom prst="rect">
            <a:avLst/>
          </a:prstGeom>
        </p:spPr>
        <p:txBody>
          <a:bodyPr/>
          <a:lstStyle>
            <a:lvl1pPr marL="342900" indent="-342900" algn="l" rtl="0" eaLnBrk="0" fontAlgn="base" hangingPunct="0">
              <a:spcBef>
                <a:spcPct val="20000"/>
              </a:spcBef>
              <a:spcAft>
                <a:spcPct val="0"/>
              </a:spcAft>
              <a:buChar char="•"/>
              <a:defRPr kumimoji="1" sz="2400">
                <a:solidFill>
                  <a:schemeClr val="hlink"/>
                </a:solidFill>
                <a:latin typeface="+mn-lt"/>
                <a:ea typeface="+mn-ea"/>
                <a:cs typeface="+mn-cs"/>
              </a:defRPr>
            </a:lvl1pPr>
            <a:lvl2pPr marL="742950" indent="-285750" algn="l" rtl="0" eaLnBrk="0" fontAlgn="base" hangingPunct="0">
              <a:spcBef>
                <a:spcPct val="20000"/>
              </a:spcBef>
              <a:spcAft>
                <a:spcPct val="0"/>
              </a:spcAft>
              <a:buChar char="–"/>
              <a:defRPr kumimoji="1" sz="2000">
                <a:solidFill>
                  <a:schemeClr val="bg2"/>
                </a:solidFill>
                <a:latin typeface="+mn-lt"/>
              </a:defRPr>
            </a:lvl2pPr>
            <a:lvl3pPr marL="1143000" indent="-228600" algn="l" rtl="0" eaLnBrk="0" fontAlgn="base" hangingPunct="0">
              <a:spcBef>
                <a:spcPct val="20000"/>
              </a:spcBef>
              <a:spcAft>
                <a:spcPct val="0"/>
              </a:spcAft>
              <a:buChar char="•"/>
              <a:defRPr kumimoji="1">
                <a:solidFill>
                  <a:schemeClr val="hlink"/>
                </a:solidFill>
                <a:latin typeface="+mn-lt"/>
              </a:defRPr>
            </a:lvl3pPr>
            <a:lvl4pPr marL="1600200" indent="-228600" algn="l" rtl="0" eaLnBrk="0" fontAlgn="base" hangingPunct="0">
              <a:spcBef>
                <a:spcPct val="20000"/>
              </a:spcBef>
              <a:spcAft>
                <a:spcPct val="0"/>
              </a:spcAft>
              <a:buChar char="–"/>
              <a:defRPr kumimoji="1" sz="1600">
                <a:solidFill>
                  <a:schemeClr val="hlink"/>
                </a:solidFill>
                <a:latin typeface="+mn-lt"/>
              </a:defRPr>
            </a:lvl4pPr>
            <a:lvl5pPr marL="2057400" indent="-228600" algn="l" rtl="0" eaLnBrk="0" fontAlgn="base" hangingPunct="0">
              <a:spcBef>
                <a:spcPct val="20000"/>
              </a:spcBef>
              <a:spcAft>
                <a:spcPct val="0"/>
              </a:spcAft>
              <a:buChar char="•"/>
              <a:defRPr kumimoji="1" sz="1600">
                <a:solidFill>
                  <a:schemeClr val="hlink"/>
                </a:solidFill>
                <a:latin typeface="+mn-lt"/>
              </a:defRPr>
            </a:lvl5pPr>
            <a:lvl6pPr marL="2514600" indent="-228600" algn="l" rtl="0" eaLnBrk="0" fontAlgn="base" hangingPunct="0">
              <a:spcBef>
                <a:spcPct val="20000"/>
              </a:spcBef>
              <a:spcAft>
                <a:spcPct val="0"/>
              </a:spcAft>
              <a:buChar char="•"/>
              <a:defRPr kumimoji="1" sz="1600">
                <a:solidFill>
                  <a:schemeClr val="hlink"/>
                </a:solidFill>
                <a:latin typeface="+mn-lt"/>
              </a:defRPr>
            </a:lvl6pPr>
            <a:lvl7pPr marL="2971800" indent="-228600" algn="l" rtl="0" eaLnBrk="0" fontAlgn="base" hangingPunct="0">
              <a:spcBef>
                <a:spcPct val="20000"/>
              </a:spcBef>
              <a:spcAft>
                <a:spcPct val="0"/>
              </a:spcAft>
              <a:buChar char="•"/>
              <a:defRPr kumimoji="1" sz="1600">
                <a:solidFill>
                  <a:schemeClr val="hlink"/>
                </a:solidFill>
                <a:latin typeface="+mn-lt"/>
              </a:defRPr>
            </a:lvl7pPr>
            <a:lvl8pPr marL="3429000" indent="-228600" algn="l" rtl="0" eaLnBrk="0" fontAlgn="base" hangingPunct="0">
              <a:spcBef>
                <a:spcPct val="20000"/>
              </a:spcBef>
              <a:spcAft>
                <a:spcPct val="0"/>
              </a:spcAft>
              <a:buChar char="•"/>
              <a:defRPr kumimoji="1" sz="1600">
                <a:solidFill>
                  <a:schemeClr val="hlink"/>
                </a:solidFill>
                <a:latin typeface="+mn-lt"/>
              </a:defRPr>
            </a:lvl8pPr>
            <a:lvl9pPr marL="3886200" indent="-228600" algn="l" rtl="0" eaLnBrk="0" fontAlgn="base" hangingPunct="0">
              <a:spcBef>
                <a:spcPct val="20000"/>
              </a:spcBef>
              <a:spcAft>
                <a:spcPct val="0"/>
              </a:spcAft>
              <a:buChar char="•"/>
              <a:defRPr kumimoji="1" sz="1600">
                <a:solidFill>
                  <a:schemeClr val="hlink"/>
                </a:solidFill>
                <a:latin typeface="+mn-lt"/>
              </a:defRPr>
            </a:lvl9pPr>
          </a:lstStyle>
          <a:p>
            <a:pPr algn="ctr">
              <a:buFontTx/>
              <a:buNone/>
            </a:pPr>
            <a:r>
              <a:rPr lang="en-US" altLang="de-DE" sz="3200" b="0" kern="0" baseline="0" dirty="0">
                <a:solidFill>
                  <a:schemeClr val="accent1"/>
                </a:solidFill>
                <a:effectLst/>
              </a:rPr>
              <a:t> </a:t>
            </a:r>
            <a:r>
              <a:rPr lang="en-US" altLang="de-DE" kern="0" baseline="0" dirty="0">
                <a:solidFill>
                  <a:srgbClr val="05791B"/>
                </a:solidFill>
                <a:effectLst/>
                <a:latin typeface="Arial" panose="020B0604020202020204" pitchFamily="34" charset="0"/>
                <a:cs typeface="Arial" panose="020B0604020202020204" pitchFamily="34" charset="0"/>
              </a:rPr>
              <a:t>Peter G. Thirolf, LMU M</a:t>
            </a:r>
            <a:r>
              <a:rPr lang="de-DE" altLang="de-DE" kern="0" baseline="0" dirty="0" err="1">
                <a:solidFill>
                  <a:srgbClr val="05791B"/>
                </a:solidFill>
                <a:effectLst/>
                <a:latin typeface="Arial" panose="020B0604020202020204" pitchFamily="34" charset="0"/>
                <a:cs typeface="Arial" panose="020B0604020202020204" pitchFamily="34" charset="0"/>
              </a:rPr>
              <a:t>ünchen</a:t>
            </a:r>
            <a:endParaRPr lang="de-DE" altLang="de-DE" kern="0" baseline="0" dirty="0">
              <a:solidFill>
                <a:srgbClr val="05791B"/>
              </a:solidFill>
              <a:effectLst/>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21BA8E56-9856-47D1-87C6-56A2A3F4E632}"/>
              </a:ext>
            </a:extLst>
          </p:cNvPr>
          <p:cNvGrpSpPr/>
          <p:nvPr/>
        </p:nvGrpSpPr>
        <p:grpSpPr>
          <a:xfrm>
            <a:off x="757231" y="2285968"/>
            <a:ext cx="4933808" cy="3683519"/>
            <a:chOff x="7258192" y="1986358"/>
            <a:chExt cx="4933808" cy="3683519"/>
          </a:xfrm>
        </p:grpSpPr>
        <p:pic>
          <p:nvPicPr>
            <p:cNvPr id="8" name="Picture 7">
              <a:extLst>
                <a:ext uri="{FF2B5EF4-FFF2-40B4-BE49-F238E27FC236}">
                  <a16:creationId xmlns:a16="http://schemas.microsoft.com/office/drawing/2014/main" id="{89D7FDF4-615A-406A-A596-C8CBBD3F67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58192" y="1986358"/>
              <a:ext cx="4905269" cy="3655347"/>
            </a:xfrm>
            <a:prstGeom prst="rect">
              <a:avLst/>
            </a:prstGeom>
          </p:spPr>
        </p:pic>
        <p:sp>
          <p:nvSpPr>
            <p:cNvPr id="2" name="TextBox 1">
              <a:extLst>
                <a:ext uri="{FF2B5EF4-FFF2-40B4-BE49-F238E27FC236}">
                  <a16:creationId xmlns:a16="http://schemas.microsoft.com/office/drawing/2014/main" id="{4C361A89-469A-4872-A8BD-D69DA10DFAC9}"/>
                </a:ext>
              </a:extLst>
            </p:cNvPr>
            <p:cNvSpPr txBox="1"/>
            <p:nvPr/>
          </p:nvSpPr>
          <p:spPr>
            <a:xfrm>
              <a:off x="10434788" y="5362100"/>
              <a:ext cx="1757212" cy="307777"/>
            </a:xfrm>
            <a:prstGeom prst="rect">
              <a:avLst/>
            </a:prstGeom>
            <a:noFill/>
          </p:spPr>
          <p:txBody>
            <a:bodyPr wrap="none" rtlCol="0">
              <a:spAutoFit/>
            </a:bodyPr>
            <a:lstStyle/>
            <a:p>
              <a:r>
                <a:rPr lang="en-US" sz="1400" b="0" baseline="0" dirty="0">
                  <a:solidFill>
                    <a:schemeClr val="tx1"/>
                  </a:solidFill>
                  <a:effectLst/>
                  <a:latin typeface="Arial" panose="020B0604020202020204" pitchFamily="34" charset="0"/>
                  <a:cs typeface="Arial" panose="020B0604020202020204" pitchFamily="34" charset="0"/>
                </a:rPr>
                <a:t>image: C. D</a:t>
              </a:r>
              <a:r>
                <a:rPr lang="de-DE" sz="1400" b="0" baseline="0" dirty="0" err="1">
                  <a:solidFill>
                    <a:schemeClr val="tx1"/>
                  </a:solidFill>
                  <a:effectLst/>
                  <a:latin typeface="Arial" panose="020B0604020202020204" pitchFamily="34" charset="0"/>
                  <a:cs typeface="Arial" panose="020B0604020202020204" pitchFamily="34" charset="0"/>
                </a:rPr>
                <a:t>üllmann</a:t>
              </a:r>
              <a:endParaRPr lang="en-US" sz="1400" b="0" baseline="0" dirty="0">
                <a:solidFill>
                  <a:schemeClr val="tx1"/>
                </a:solidFill>
                <a:effectLst/>
                <a:latin typeface="Arial" panose="020B0604020202020204" pitchFamily="34" charset="0"/>
                <a:cs typeface="Arial" panose="020B0604020202020204" pitchFamily="34" charset="0"/>
              </a:endParaRPr>
            </a:p>
          </p:txBody>
        </p:sp>
      </p:grpSp>
      <p:sp>
        <p:nvSpPr>
          <p:cNvPr id="9" name="Rectangle 2">
            <a:extLst>
              <a:ext uri="{FF2B5EF4-FFF2-40B4-BE49-F238E27FC236}">
                <a16:creationId xmlns:a16="http://schemas.microsoft.com/office/drawing/2014/main" id="{24875987-EBD2-4888-84B2-4689C087E8AD}"/>
              </a:ext>
            </a:extLst>
          </p:cNvPr>
          <p:cNvSpPr txBox="1">
            <a:spLocks noChangeArrowheads="1"/>
          </p:cNvSpPr>
          <p:nvPr/>
        </p:nvSpPr>
        <p:spPr>
          <a:xfrm>
            <a:off x="1541814" y="58820"/>
            <a:ext cx="8298450" cy="638253"/>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lvl1pPr algn="ctr" rtl="0" eaLnBrk="0" fontAlgn="base" hangingPunct="0">
              <a:spcBef>
                <a:spcPct val="0"/>
              </a:spcBef>
              <a:spcAft>
                <a:spcPct val="0"/>
              </a:spcAft>
              <a:defRPr kumimoji="1" sz="2400">
                <a:solidFill>
                  <a:schemeClr val="bg2"/>
                </a:solidFill>
                <a:latin typeface="+mj-lt"/>
                <a:ea typeface="+mj-ea"/>
                <a:cs typeface="+mj-cs"/>
              </a:defRPr>
            </a:lvl1pPr>
            <a:lvl2pPr algn="ctr" rtl="0" eaLnBrk="0" fontAlgn="base" hangingPunct="0">
              <a:spcBef>
                <a:spcPct val="0"/>
              </a:spcBef>
              <a:spcAft>
                <a:spcPct val="0"/>
              </a:spcAft>
              <a:defRPr kumimoji="1" sz="2400">
                <a:solidFill>
                  <a:schemeClr val="bg2"/>
                </a:solidFill>
                <a:latin typeface="Comic Sans MS" pitchFamily="66" charset="0"/>
              </a:defRPr>
            </a:lvl2pPr>
            <a:lvl3pPr algn="ctr" rtl="0" eaLnBrk="0" fontAlgn="base" hangingPunct="0">
              <a:spcBef>
                <a:spcPct val="0"/>
              </a:spcBef>
              <a:spcAft>
                <a:spcPct val="0"/>
              </a:spcAft>
              <a:defRPr kumimoji="1" sz="2400">
                <a:solidFill>
                  <a:schemeClr val="bg2"/>
                </a:solidFill>
                <a:latin typeface="Comic Sans MS" pitchFamily="66" charset="0"/>
              </a:defRPr>
            </a:lvl3pPr>
            <a:lvl4pPr algn="ctr" rtl="0" eaLnBrk="0" fontAlgn="base" hangingPunct="0">
              <a:spcBef>
                <a:spcPct val="0"/>
              </a:spcBef>
              <a:spcAft>
                <a:spcPct val="0"/>
              </a:spcAft>
              <a:defRPr kumimoji="1" sz="2400">
                <a:solidFill>
                  <a:schemeClr val="bg2"/>
                </a:solidFill>
                <a:latin typeface="Comic Sans MS" pitchFamily="66" charset="0"/>
              </a:defRPr>
            </a:lvl4pPr>
            <a:lvl5pPr algn="ctr" rtl="0" eaLnBrk="0" fontAlgn="base" hangingPunct="0">
              <a:spcBef>
                <a:spcPct val="0"/>
              </a:spcBef>
              <a:spcAft>
                <a:spcPct val="0"/>
              </a:spcAft>
              <a:defRPr kumimoji="1" sz="2400">
                <a:solidFill>
                  <a:schemeClr val="bg2"/>
                </a:solidFill>
                <a:latin typeface="Comic Sans MS" pitchFamily="66" charset="0"/>
              </a:defRPr>
            </a:lvl5pPr>
            <a:lvl6pPr marL="457200" algn="ctr" rtl="0" eaLnBrk="0" fontAlgn="base" hangingPunct="0">
              <a:spcBef>
                <a:spcPct val="0"/>
              </a:spcBef>
              <a:spcAft>
                <a:spcPct val="0"/>
              </a:spcAft>
              <a:defRPr kumimoji="1" sz="2400">
                <a:solidFill>
                  <a:schemeClr val="bg2"/>
                </a:solidFill>
                <a:latin typeface="Comic Sans MS" pitchFamily="66" charset="0"/>
              </a:defRPr>
            </a:lvl6pPr>
            <a:lvl7pPr marL="914400" algn="ctr" rtl="0" eaLnBrk="0" fontAlgn="base" hangingPunct="0">
              <a:spcBef>
                <a:spcPct val="0"/>
              </a:spcBef>
              <a:spcAft>
                <a:spcPct val="0"/>
              </a:spcAft>
              <a:defRPr kumimoji="1" sz="2400">
                <a:solidFill>
                  <a:schemeClr val="bg2"/>
                </a:solidFill>
                <a:latin typeface="Comic Sans MS" pitchFamily="66" charset="0"/>
              </a:defRPr>
            </a:lvl7pPr>
            <a:lvl8pPr marL="1371600" algn="ctr" rtl="0" eaLnBrk="0" fontAlgn="base" hangingPunct="0">
              <a:spcBef>
                <a:spcPct val="0"/>
              </a:spcBef>
              <a:spcAft>
                <a:spcPct val="0"/>
              </a:spcAft>
              <a:defRPr kumimoji="1" sz="2400">
                <a:solidFill>
                  <a:schemeClr val="bg2"/>
                </a:solidFill>
                <a:latin typeface="Comic Sans MS" pitchFamily="66" charset="0"/>
              </a:defRPr>
            </a:lvl8pPr>
            <a:lvl9pPr marL="1828800" algn="ctr" rtl="0" eaLnBrk="0" fontAlgn="base" hangingPunct="0">
              <a:spcBef>
                <a:spcPct val="0"/>
              </a:spcBef>
              <a:spcAft>
                <a:spcPct val="0"/>
              </a:spcAft>
              <a:defRPr kumimoji="1" sz="2400">
                <a:solidFill>
                  <a:schemeClr val="bg2"/>
                </a:solidFill>
                <a:latin typeface="Comic Sans MS" pitchFamily="66" charset="0"/>
              </a:defRPr>
            </a:lvl9pPr>
          </a:lstStyle>
          <a:p>
            <a:pPr>
              <a:lnSpc>
                <a:spcPct val="107000"/>
              </a:lnSpc>
              <a:spcBef>
                <a:spcPts val="0"/>
              </a:spcBef>
              <a:spcAft>
                <a:spcPts val="800"/>
              </a:spcAft>
            </a:pPr>
            <a:r>
              <a:rPr lang="en-US" sz="2800" u="sng" baseline="0" dirty="0">
                <a:solidFill>
                  <a:srgbClr val="FF0000"/>
                </a:solidFill>
                <a:latin typeface="Arial" panose="020B0604020202020204" pitchFamily="34" charset="0"/>
                <a:ea typeface="Calibri" panose="020F0502020204030204" pitchFamily="34" charset="0"/>
                <a:cs typeface="Arial" panose="020B0604020202020204" pitchFamily="34" charset="0"/>
              </a:rPr>
              <a:t>On the Horizon: The </a:t>
            </a:r>
            <a:r>
              <a:rPr lang="en-US" sz="2800" u="sng" dirty="0">
                <a:solidFill>
                  <a:srgbClr val="FF0000"/>
                </a:solidFill>
                <a:latin typeface="Arial" panose="020B0604020202020204" pitchFamily="34" charset="0"/>
                <a:ea typeface="Calibri" panose="020F0502020204030204" pitchFamily="34" charset="0"/>
                <a:cs typeface="Arial" panose="020B0604020202020204" pitchFamily="34" charset="0"/>
              </a:rPr>
              <a:t>229m</a:t>
            </a:r>
            <a:r>
              <a:rPr lang="en-US" sz="2800" u="sng" baseline="0" dirty="0">
                <a:solidFill>
                  <a:srgbClr val="FF0000"/>
                </a:solidFill>
                <a:latin typeface="Arial" panose="020B0604020202020204" pitchFamily="34" charset="0"/>
                <a:ea typeface="Calibri" panose="020F0502020204030204" pitchFamily="34" charset="0"/>
                <a:cs typeface="Arial" panose="020B0604020202020204" pitchFamily="34" charset="0"/>
              </a:rPr>
              <a:t>Th Nuclear Clock</a:t>
            </a:r>
          </a:p>
        </p:txBody>
      </p:sp>
      <p:grpSp>
        <p:nvGrpSpPr>
          <p:cNvPr id="5" name="Group 4">
            <a:extLst>
              <a:ext uri="{FF2B5EF4-FFF2-40B4-BE49-F238E27FC236}">
                <a16:creationId xmlns:a16="http://schemas.microsoft.com/office/drawing/2014/main" id="{F7F3B152-2FD2-4CAE-8A81-C2C319E2FFF8}"/>
              </a:ext>
            </a:extLst>
          </p:cNvPr>
          <p:cNvGrpSpPr/>
          <p:nvPr/>
        </p:nvGrpSpPr>
        <p:grpSpPr>
          <a:xfrm>
            <a:off x="6339290" y="2270371"/>
            <a:ext cx="4716843" cy="3686540"/>
            <a:chOff x="6436430" y="2234940"/>
            <a:chExt cx="4716843" cy="3686540"/>
          </a:xfrm>
        </p:grpSpPr>
        <p:pic>
          <p:nvPicPr>
            <p:cNvPr id="10" name="Picture 9">
              <a:extLst>
                <a:ext uri="{FF2B5EF4-FFF2-40B4-BE49-F238E27FC236}">
                  <a16:creationId xmlns:a16="http://schemas.microsoft.com/office/drawing/2014/main" id="{ECCB33CB-1AF8-40F8-B150-33D13188DB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8978" y="2234940"/>
              <a:ext cx="4684295" cy="3686540"/>
            </a:xfrm>
            <a:prstGeom prst="rect">
              <a:avLst/>
            </a:prstGeom>
          </p:spPr>
        </p:pic>
        <p:sp>
          <p:nvSpPr>
            <p:cNvPr id="11" name="TextBox 10">
              <a:extLst>
                <a:ext uri="{FF2B5EF4-FFF2-40B4-BE49-F238E27FC236}">
                  <a16:creationId xmlns:a16="http://schemas.microsoft.com/office/drawing/2014/main" id="{BA0B512C-A104-492A-84B5-320E0CF36D62}"/>
                </a:ext>
              </a:extLst>
            </p:cNvPr>
            <p:cNvSpPr txBox="1"/>
            <p:nvPr/>
          </p:nvSpPr>
          <p:spPr>
            <a:xfrm>
              <a:off x="6436430" y="5605594"/>
              <a:ext cx="1300356" cy="307777"/>
            </a:xfrm>
            <a:prstGeom prst="rect">
              <a:avLst/>
            </a:prstGeom>
            <a:noFill/>
          </p:spPr>
          <p:txBody>
            <a:bodyPr wrap="none" rtlCol="0">
              <a:spAutoFit/>
            </a:bodyPr>
            <a:lstStyle/>
            <a:p>
              <a:r>
                <a:rPr lang="en-US" sz="1400" b="0" baseline="0" dirty="0">
                  <a:solidFill>
                    <a:schemeClr val="tx1"/>
                  </a:solidFill>
                  <a:effectLst/>
                  <a:latin typeface="Arial" panose="020B0604020202020204" pitchFamily="34" charset="0"/>
                  <a:cs typeface="Arial" panose="020B0604020202020204" pitchFamily="34" charset="0"/>
                </a:rPr>
                <a:t>image: S. Dali</a:t>
              </a:r>
            </a:p>
          </p:txBody>
        </p:sp>
      </p:grpSp>
    </p:spTree>
    <p:extLst>
      <p:ext uri="{BB962C8B-B14F-4D97-AF65-F5344CB8AC3E}">
        <p14:creationId xmlns:p14="http://schemas.microsoft.com/office/powerpoint/2010/main" val="16525913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474" name="Rectangle 2"/>
          <p:cNvSpPr>
            <a:spLocks noGrp="1" noChangeArrowheads="1"/>
          </p:cNvSpPr>
          <p:nvPr>
            <p:ph type="title" idx="4294967295"/>
          </p:nvPr>
        </p:nvSpPr>
        <p:spPr>
          <a:xfrm>
            <a:off x="2178017" y="0"/>
            <a:ext cx="6847231" cy="514350"/>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p>
            <a:r>
              <a:rPr lang="en-US" altLang="de-DE" sz="2800" b="1" u="sng"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Characterization of </a:t>
            </a:r>
            <a:r>
              <a:rPr lang="en-US" altLang="de-DE" sz="2800" b="1" u="sng" baseline="3000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229m</a:t>
            </a:r>
            <a:r>
              <a:rPr lang="en-US" altLang="de-DE" sz="2800" b="1" u="sng"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Th</a:t>
            </a:r>
            <a:endParaRPr lang="de-DE" altLang="de-DE" sz="2800" b="1" u="sng" dirty="0">
              <a:solidFill>
                <a:srgbClr val="05791B"/>
              </a:solidFill>
              <a:latin typeface="Arial" panose="020B0604020202020204" pitchFamily="34" charset="0"/>
              <a:cs typeface="Arial" panose="020B0604020202020204" pitchFamily="34" charset="0"/>
            </a:endParaRPr>
          </a:p>
        </p:txBody>
      </p:sp>
      <p:sp>
        <p:nvSpPr>
          <p:cNvPr id="5" name="TextBox 4"/>
          <p:cNvSpPr txBox="1"/>
          <p:nvPr/>
        </p:nvSpPr>
        <p:spPr>
          <a:xfrm>
            <a:off x="3536" y="6528383"/>
            <a:ext cx="412292"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10</a:t>
            </a:r>
            <a:endParaRPr lang="de-DE" sz="1600" baseline="0" dirty="0">
              <a:solidFill>
                <a:schemeClr val="bg2"/>
              </a:solidFill>
              <a:effectLst/>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85981174-23DE-4FDE-BFC2-9C4994D206EF}"/>
              </a:ext>
            </a:extLst>
          </p:cNvPr>
          <p:cNvSpPr txBox="1"/>
          <p:nvPr/>
        </p:nvSpPr>
        <p:spPr>
          <a:xfrm>
            <a:off x="24798" y="4996692"/>
            <a:ext cx="6523902" cy="400110"/>
          </a:xfrm>
          <a:prstGeom prst="rect">
            <a:avLst/>
          </a:prstGeom>
          <a:noFill/>
        </p:spPr>
        <p:txBody>
          <a:bodyPr wrap="square" rtlCol="0">
            <a:spAutoFit/>
          </a:bodyPr>
          <a:lstStyle/>
          <a:p>
            <a:pPr marL="285750" indent="-285750" defTabSz="457200" eaLnBrk="1" fontAlgn="auto" hangingPunct="1">
              <a:spcBef>
                <a:spcPts val="0"/>
              </a:spcBef>
              <a:spcAft>
                <a:spcPts val="600"/>
              </a:spcAft>
              <a:buClr>
                <a:srgbClr val="FF0000"/>
              </a:buClr>
              <a:buFont typeface="Wingdings" panose="05000000000000000000" pitchFamily="2" charset="2"/>
              <a:buChar char="§"/>
            </a:pPr>
            <a:r>
              <a:rPr lang="en-US" baseline="0" dirty="0">
                <a:solidFill>
                  <a:srgbClr val="0000FF"/>
                </a:solidFill>
                <a:effectLst/>
                <a:latin typeface="Arial" panose="020B0604020202020204" pitchFamily="34" charset="0"/>
                <a:cs typeface="Arial" panose="020B0604020202020204" pitchFamily="34" charset="0"/>
              </a:rPr>
              <a:t>Isomeric excitation energy until 2022</a:t>
            </a:r>
            <a:r>
              <a:rPr lang="en-DE" baseline="0" dirty="0">
                <a:solidFill>
                  <a:srgbClr val="0000FF"/>
                </a:solidFill>
                <a:effectLst/>
                <a:latin typeface="Arial" panose="020B0604020202020204" pitchFamily="34" charset="0"/>
                <a:cs typeface="Arial" panose="020B0604020202020204" pitchFamily="34" charset="0"/>
              </a:rPr>
              <a:t>: </a:t>
            </a:r>
            <a:endParaRPr lang="en-DE" b="0" baseline="0" dirty="0">
              <a:solidFill>
                <a:srgbClr val="C00000"/>
              </a:solidFill>
              <a:effectLst/>
              <a:latin typeface="Arial" panose="020B0604020202020204" pitchFamily="34" charset="0"/>
              <a:cs typeface="Arial" panose="020B0604020202020204" pitchFamily="34" charset="0"/>
            </a:endParaRPr>
          </a:p>
        </p:txBody>
      </p:sp>
      <p:pic>
        <p:nvPicPr>
          <p:cNvPr id="17" name="Picture 16">
            <a:extLst>
              <a:ext uri="{FF2B5EF4-FFF2-40B4-BE49-F238E27FC236}">
                <a16:creationId xmlns:a16="http://schemas.microsoft.com/office/drawing/2014/main" id="{BFFCEA16-4E99-46E3-BAB8-3B2DCDF428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653" t="9409" r="68382" b="3795"/>
          <a:stretch/>
        </p:blipFill>
        <p:spPr>
          <a:xfrm>
            <a:off x="10207323" y="5235788"/>
            <a:ext cx="1704111" cy="1392819"/>
          </a:xfrm>
          <a:prstGeom prst="rect">
            <a:avLst/>
          </a:prstGeom>
        </p:spPr>
      </p:pic>
      <p:sp>
        <p:nvSpPr>
          <p:cNvPr id="3" name="Rectangle 2">
            <a:extLst>
              <a:ext uri="{FF2B5EF4-FFF2-40B4-BE49-F238E27FC236}">
                <a16:creationId xmlns:a16="http://schemas.microsoft.com/office/drawing/2014/main" id="{DF9C94BE-1300-46A0-8693-1A8DAEE5EFE8}"/>
              </a:ext>
            </a:extLst>
          </p:cNvPr>
          <p:cNvSpPr/>
          <p:nvPr/>
        </p:nvSpPr>
        <p:spPr>
          <a:xfrm>
            <a:off x="418888" y="5455349"/>
            <a:ext cx="5424844" cy="400110"/>
          </a:xfrm>
          <a:prstGeom prst="rect">
            <a:avLst/>
          </a:prstGeom>
        </p:spPr>
        <p:txBody>
          <a:bodyPr wrap="square">
            <a:spAutoFit/>
          </a:bodyPr>
          <a:lstStyle/>
          <a:p>
            <a:pPr eaLnBrk="1" fontAlgn="auto" hangingPunct="1">
              <a:spcBef>
                <a:spcPts val="0"/>
              </a:spcBef>
              <a:spcAft>
                <a:spcPts val="600"/>
              </a:spcAft>
              <a:defRPr/>
            </a:pPr>
            <a:r>
              <a:rPr lang="en-US" kern="0" baseline="0" dirty="0">
                <a:solidFill>
                  <a:schemeClr val="bg2"/>
                </a:solidFill>
                <a:effectLst/>
                <a:latin typeface="Arial" panose="020B0604020202020204" pitchFamily="34" charset="0"/>
                <a:cs typeface="Arial" panose="020B0604020202020204" pitchFamily="34" charset="0"/>
              </a:rPr>
              <a:t>E*(iso) = 8.28 ± 0.17 eV</a:t>
            </a:r>
            <a:r>
              <a:rPr lang="en-DE" kern="0" baseline="0" dirty="0">
                <a:solidFill>
                  <a:schemeClr val="bg2"/>
                </a:solidFill>
                <a:effectLst/>
                <a:latin typeface="Arial" panose="020B0604020202020204" pitchFamily="34" charset="0"/>
                <a:cs typeface="Arial" panose="020B0604020202020204" pitchFamily="34" charset="0"/>
              </a:rPr>
              <a:t> (= 1</a:t>
            </a:r>
            <a:r>
              <a:rPr lang="en-US" kern="0" baseline="0" dirty="0">
                <a:solidFill>
                  <a:schemeClr val="bg2"/>
                </a:solidFill>
                <a:effectLst/>
                <a:latin typeface="Arial" panose="020B0604020202020204" pitchFamily="34" charset="0"/>
                <a:cs typeface="Arial" panose="020B0604020202020204" pitchFamily="34" charset="0"/>
              </a:rPr>
              <a:t>49</a:t>
            </a:r>
            <a:r>
              <a:rPr lang="en-DE" kern="0" baseline="0" dirty="0">
                <a:solidFill>
                  <a:schemeClr val="bg2"/>
                </a:solidFill>
                <a:effectLst/>
                <a:latin typeface="Arial" panose="020B0604020202020204" pitchFamily="34" charset="0"/>
                <a:cs typeface="Arial" panose="020B0604020202020204" pitchFamily="34" charset="0"/>
              </a:rPr>
              <a:t>.</a:t>
            </a:r>
            <a:r>
              <a:rPr lang="en-US" kern="0" baseline="0" dirty="0">
                <a:solidFill>
                  <a:schemeClr val="bg2"/>
                </a:solidFill>
                <a:effectLst/>
                <a:latin typeface="Arial" panose="020B0604020202020204" pitchFamily="34" charset="0"/>
                <a:cs typeface="Arial" panose="020B0604020202020204" pitchFamily="34" charset="0"/>
              </a:rPr>
              <a:t>7</a:t>
            </a:r>
            <a:r>
              <a:rPr lang="en-DE" kern="0" baseline="0" dirty="0">
                <a:solidFill>
                  <a:schemeClr val="bg2"/>
                </a:solidFill>
                <a:effectLst/>
                <a:latin typeface="Arial" panose="020B0604020202020204" pitchFamily="34" charset="0"/>
                <a:cs typeface="Arial" panose="020B0604020202020204" pitchFamily="34" charset="0"/>
              </a:rPr>
              <a:t> ± 3.</a:t>
            </a:r>
            <a:r>
              <a:rPr lang="en-US" kern="0" baseline="0" dirty="0">
                <a:solidFill>
                  <a:schemeClr val="bg2"/>
                </a:solidFill>
                <a:effectLst/>
                <a:latin typeface="Arial" panose="020B0604020202020204" pitchFamily="34" charset="0"/>
                <a:cs typeface="Arial" panose="020B0604020202020204" pitchFamily="34" charset="0"/>
              </a:rPr>
              <a:t>1</a:t>
            </a:r>
            <a:r>
              <a:rPr lang="en-DE" kern="0" baseline="0" dirty="0">
                <a:solidFill>
                  <a:schemeClr val="bg2"/>
                </a:solidFill>
                <a:effectLst/>
                <a:latin typeface="Arial" panose="020B0604020202020204" pitchFamily="34" charset="0"/>
                <a:cs typeface="Arial" panose="020B0604020202020204" pitchFamily="34" charset="0"/>
              </a:rPr>
              <a:t> </a:t>
            </a:r>
            <a:r>
              <a:rPr lang="en-US" kern="0" baseline="0" dirty="0">
                <a:solidFill>
                  <a:schemeClr val="bg2"/>
                </a:solidFill>
                <a:effectLst/>
                <a:latin typeface="Arial" panose="020B0604020202020204" pitchFamily="34" charset="0"/>
                <a:cs typeface="Arial" panose="020B0604020202020204" pitchFamily="34" charset="0"/>
              </a:rPr>
              <a:t>n</a:t>
            </a:r>
            <a:r>
              <a:rPr lang="en-DE" kern="0" baseline="0" dirty="0">
                <a:solidFill>
                  <a:schemeClr val="bg2"/>
                </a:solidFill>
                <a:effectLst/>
                <a:latin typeface="Arial" panose="020B0604020202020204" pitchFamily="34" charset="0"/>
                <a:cs typeface="Arial" panose="020B0604020202020204" pitchFamily="34" charset="0"/>
              </a:rPr>
              <a:t>m) </a:t>
            </a:r>
            <a:endParaRPr lang="en-US" b="0" baseline="0" dirty="0">
              <a:solidFill>
                <a:schemeClr val="bg2"/>
              </a:solidFill>
              <a:effectLst/>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65B4D58E-7A62-4019-8921-9421F139A60F}"/>
              </a:ext>
            </a:extLst>
          </p:cNvPr>
          <p:cNvSpPr/>
          <p:nvPr/>
        </p:nvSpPr>
        <p:spPr>
          <a:xfrm>
            <a:off x="418888" y="5779536"/>
            <a:ext cx="5219104" cy="400110"/>
          </a:xfrm>
          <a:prstGeom prst="rect">
            <a:avLst/>
          </a:prstGeom>
        </p:spPr>
        <p:txBody>
          <a:bodyPr wrap="square">
            <a:spAutoFit/>
          </a:bodyPr>
          <a:lstStyle/>
          <a:p>
            <a:r>
              <a:rPr lang="en-US" kern="0" baseline="0" dirty="0">
                <a:solidFill>
                  <a:schemeClr val="bg2"/>
                </a:solidFill>
                <a:effectLst/>
                <a:latin typeface="Arial" panose="020B0604020202020204" pitchFamily="34" charset="0"/>
                <a:cs typeface="Arial" panose="020B0604020202020204" pitchFamily="34" charset="0"/>
              </a:rPr>
              <a:t>E*(iso) = 8.10 ± 0.17 eV</a:t>
            </a:r>
            <a:r>
              <a:rPr lang="en-DE" kern="0" baseline="0" dirty="0">
                <a:solidFill>
                  <a:schemeClr val="bg2"/>
                </a:solidFill>
                <a:effectLst/>
                <a:latin typeface="Arial" panose="020B0604020202020204" pitchFamily="34" charset="0"/>
                <a:cs typeface="Arial" panose="020B0604020202020204" pitchFamily="34" charset="0"/>
              </a:rPr>
              <a:t> (= 1</a:t>
            </a:r>
            <a:r>
              <a:rPr lang="en-US" kern="0" baseline="0" dirty="0">
                <a:solidFill>
                  <a:schemeClr val="bg2"/>
                </a:solidFill>
                <a:effectLst/>
                <a:latin typeface="Arial" panose="020B0604020202020204" pitchFamily="34" charset="0"/>
                <a:cs typeface="Arial" panose="020B0604020202020204" pitchFamily="34" charset="0"/>
              </a:rPr>
              <a:t>53</a:t>
            </a:r>
            <a:r>
              <a:rPr lang="en-DE" kern="0" baseline="0" dirty="0">
                <a:solidFill>
                  <a:schemeClr val="bg2"/>
                </a:solidFill>
                <a:effectLst/>
                <a:latin typeface="Arial" panose="020B0604020202020204" pitchFamily="34" charset="0"/>
                <a:cs typeface="Arial" panose="020B0604020202020204" pitchFamily="34" charset="0"/>
              </a:rPr>
              <a:t>.</a:t>
            </a:r>
            <a:r>
              <a:rPr lang="en-US" kern="0" baseline="0" dirty="0">
                <a:solidFill>
                  <a:schemeClr val="bg2"/>
                </a:solidFill>
                <a:effectLst/>
                <a:latin typeface="Arial" panose="020B0604020202020204" pitchFamily="34" charset="0"/>
                <a:cs typeface="Arial" panose="020B0604020202020204" pitchFamily="34" charset="0"/>
              </a:rPr>
              <a:t>1</a:t>
            </a:r>
            <a:r>
              <a:rPr lang="en-DE" kern="0" baseline="0" dirty="0">
                <a:solidFill>
                  <a:schemeClr val="bg2"/>
                </a:solidFill>
                <a:effectLst/>
                <a:latin typeface="Arial" panose="020B0604020202020204" pitchFamily="34" charset="0"/>
                <a:cs typeface="Arial" panose="020B0604020202020204" pitchFamily="34" charset="0"/>
              </a:rPr>
              <a:t> ± 3.</a:t>
            </a:r>
            <a:r>
              <a:rPr lang="en-US" kern="0" baseline="0" dirty="0">
                <a:solidFill>
                  <a:schemeClr val="bg2"/>
                </a:solidFill>
                <a:effectLst/>
                <a:latin typeface="Arial" panose="020B0604020202020204" pitchFamily="34" charset="0"/>
                <a:cs typeface="Arial" panose="020B0604020202020204" pitchFamily="34" charset="0"/>
              </a:rPr>
              <a:t>7</a:t>
            </a:r>
            <a:r>
              <a:rPr lang="en-DE" kern="0" baseline="0" dirty="0">
                <a:solidFill>
                  <a:schemeClr val="bg2"/>
                </a:solidFill>
                <a:effectLst/>
                <a:latin typeface="Arial" panose="020B0604020202020204" pitchFamily="34" charset="0"/>
                <a:cs typeface="Arial" panose="020B0604020202020204" pitchFamily="34" charset="0"/>
              </a:rPr>
              <a:t> </a:t>
            </a:r>
            <a:r>
              <a:rPr lang="en-US" kern="0" baseline="0" dirty="0">
                <a:solidFill>
                  <a:schemeClr val="bg2"/>
                </a:solidFill>
                <a:effectLst/>
                <a:latin typeface="Arial" panose="020B0604020202020204" pitchFamily="34" charset="0"/>
                <a:cs typeface="Arial" panose="020B0604020202020204" pitchFamily="34" charset="0"/>
              </a:rPr>
              <a:t>n</a:t>
            </a:r>
            <a:r>
              <a:rPr lang="en-DE" kern="0" baseline="0" dirty="0">
                <a:solidFill>
                  <a:schemeClr val="bg2"/>
                </a:solidFill>
                <a:effectLst/>
                <a:latin typeface="Arial" panose="020B0604020202020204" pitchFamily="34" charset="0"/>
                <a:cs typeface="Arial" panose="020B0604020202020204" pitchFamily="34" charset="0"/>
              </a:rPr>
              <a:t>m) </a:t>
            </a:r>
            <a:endParaRPr lang="en-US" dirty="0"/>
          </a:p>
        </p:txBody>
      </p:sp>
      <p:sp>
        <p:nvSpPr>
          <p:cNvPr id="15" name="TextBox 14">
            <a:extLst>
              <a:ext uri="{FF2B5EF4-FFF2-40B4-BE49-F238E27FC236}">
                <a16:creationId xmlns:a16="http://schemas.microsoft.com/office/drawing/2014/main" id="{D96F038F-9DE2-4FB1-80B3-B345F0C97D20}"/>
              </a:ext>
            </a:extLst>
          </p:cNvPr>
          <p:cNvSpPr txBox="1"/>
          <p:nvPr/>
        </p:nvSpPr>
        <p:spPr>
          <a:xfrm>
            <a:off x="8151975" y="5528888"/>
            <a:ext cx="1942756" cy="338554"/>
          </a:xfrm>
          <a:prstGeom prst="rect">
            <a:avLst/>
          </a:prstGeom>
          <a:noFill/>
        </p:spPr>
        <p:txBody>
          <a:bodyPr wrap="square" rtlCol="0">
            <a:spAutoFit/>
          </a:bodyPr>
          <a:lstStyle/>
          <a:p>
            <a:r>
              <a:rPr lang="en-US" sz="1400" baseline="0" dirty="0">
                <a:solidFill>
                  <a:srgbClr val="000000"/>
                </a:solidFill>
                <a:effectLst/>
                <a:latin typeface="Arial" panose="020B0604020202020204" pitchFamily="34" charset="0"/>
                <a:cs typeface="Arial" panose="020B0604020202020204" pitchFamily="34" charset="0"/>
              </a:rPr>
              <a:t> </a:t>
            </a:r>
            <a:r>
              <a:rPr lang="en-DE" sz="1600" b="0" baseline="0" dirty="0">
                <a:solidFill>
                  <a:srgbClr val="000000"/>
                </a:solidFill>
                <a:effectLst/>
                <a:latin typeface="Arial" panose="020B0604020202020204" pitchFamily="34" charset="0"/>
                <a:cs typeface="Arial" panose="020B0604020202020204" pitchFamily="34" charset="0"/>
              </a:rPr>
              <a:t>Nat</a:t>
            </a:r>
            <a:r>
              <a:rPr lang="en-US" sz="1600" b="0" baseline="0" dirty="0">
                <a:solidFill>
                  <a:srgbClr val="000000"/>
                </a:solidFill>
                <a:effectLst/>
                <a:latin typeface="Arial" panose="020B0604020202020204" pitchFamily="34" charset="0"/>
                <a:cs typeface="Arial" panose="020B0604020202020204" pitchFamily="34" charset="0"/>
              </a:rPr>
              <a:t>u</a:t>
            </a:r>
            <a:r>
              <a:rPr lang="en-DE" sz="1600" b="0" baseline="0" dirty="0">
                <a:solidFill>
                  <a:srgbClr val="000000"/>
                </a:solidFill>
                <a:effectLst/>
                <a:latin typeface="Arial" panose="020B0604020202020204" pitchFamily="34" charset="0"/>
                <a:cs typeface="Arial" panose="020B0604020202020204" pitchFamily="34" charset="0"/>
              </a:rPr>
              <a:t>r</a:t>
            </a:r>
            <a:r>
              <a:rPr lang="en-US" sz="1600" b="0" baseline="0" dirty="0">
                <a:solidFill>
                  <a:srgbClr val="000000"/>
                </a:solidFill>
                <a:effectLst/>
                <a:latin typeface="Arial" panose="020B0604020202020204" pitchFamily="34" charset="0"/>
                <a:cs typeface="Arial" panose="020B0604020202020204" pitchFamily="34" charset="0"/>
              </a:rPr>
              <a:t>e</a:t>
            </a:r>
            <a:r>
              <a:rPr lang="en-DE" sz="1600" b="0" baseline="0" dirty="0">
                <a:solidFill>
                  <a:srgbClr val="000000"/>
                </a:solidFill>
                <a:effectLst/>
                <a:latin typeface="Arial" panose="020B0604020202020204" pitchFamily="34" charset="0"/>
                <a:cs typeface="Arial" panose="020B0604020202020204" pitchFamily="34" charset="0"/>
              </a:rPr>
              <a:t> </a:t>
            </a:r>
            <a:r>
              <a:rPr lang="en-US" sz="1600" b="0" baseline="0" dirty="0">
                <a:solidFill>
                  <a:srgbClr val="000000"/>
                </a:solidFill>
                <a:effectLst/>
                <a:latin typeface="Arial" panose="020B0604020202020204" pitchFamily="34" charset="0"/>
                <a:cs typeface="Arial" panose="020B0604020202020204" pitchFamily="34" charset="0"/>
              </a:rPr>
              <a:t>573, </a:t>
            </a:r>
            <a:r>
              <a:rPr lang="en-DE" sz="1600" b="0" baseline="0" dirty="0">
                <a:solidFill>
                  <a:srgbClr val="000000"/>
                </a:solidFill>
                <a:effectLst/>
                <a:latin typeface="Arial" panose="020B0604020202020204" pitchFamily="34" charset="0"/>
                <a:cs typeface="Arial" panose="020B0604020202020204" pitchFamily="34" charset="0"/>
              </a:rPr>
              <a:t>2019</a:t>
            </a:r>
            <a:endParaRPr lang="en-US" sz="1400" b="0" baseline="0" dirty="0">
              <a:solidFill>
                <a:srgbClr val="000000"/>
              </a:solidFill>
              <a:effectLst/>
              <a:latin typeface="Arial" panose="020B06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FCA81E61-0409-4684-BB27-CC60D03648F2}"/>
              </a:ext>
            </a:extLst>
          </p:cNvPr>
          <p:cNvSpPr/>
          <p:nvPr/>
        </p:nvSpPr>
        <p:spPr>
          <a:xfrm>
            <a:off x="8195547" y="5891131"/>
            <a:ext cx="1689075" cy="338554"/>
          </a:xfrm>
          <a:prstGeom prst="rect">
            <a:avLst/>
          </a:prstGeom>
        </p:spPr>
        <p:txBody>
          <a:bodyPr wrap="square">
            <a:spAutoFit/>
          </a:bodyPr>
          <a:lstStyle/>
          <a:p>
            <a:r>
              <a:rPr lang="en-US" sz="1600" b="0" baseline="0" dirty="0">
                <a:solidFill>
                  <a:schemeClr val="bg2"/>
                </a:solidFill>
                <a:effectLst/>
                <a:latin typeface="Arial" panose="020B0604020202020204" pitchFamily="34" charset="0"/>
                <a:cs typeface="Arial" panose="020B0604020202020204" pitchFamily="34" charset="0"/>
              </a:rPr>
              <a:t>PRL 125, 2020</a:t>
            </a:r>
            <a:endParaRPr lang="en-US" sz="1600" b="0" dirty="0"/>
          </a:p>
        </p:txBody>
      </p:sp>
      <p:sp>
        <p:nvSpPr>
          <p:cNvPr id="7" name="Rectangle 6">
            <a:extLst>
              <a:ext uri="{FF2B5EF4-FFF2-40B4-BE49-F238E27FC236}">
                <a16:creationId xmlns:a16="http://schemas.microsoft.com/office/drawing/2014/main" id="{04491CDD-7AF6-4A21-9837-FA83BC985CD5}"/>
              </a:ext>
            </a:extLst>
          </p:cNvPr>
          <p:cNvSpPr/>
          <p:nvPr/>
        </p:nvSpPr>
        <p:spPr>
          <a:xfrm>
            <a:off x="382819" y="6168146"/>
            <a:ext cx="6523903" cy="400110"/>
          </a:xfrm>
          <a:prstGeom prst="rect">
            <a:avLst/>
          </a:prstGeom>
        </p:spPr>
        <p:txBody>
          <a:bodyPr wrap="square">
            <a:spAutoFit/>
          </a:bodyPr>
          <a:lstStyle/>
          <a:p>
            <a:r>
              <a:rPr lang="en-US" kern="0" baseline="0" dirty="0">
                <a:solidFill>
                  <a:srgbClr val="0000FF"/>
                </a:solidFill>
                <a:effectLst/>
                <a:latin typeface="Arial" panose="020B0604020202020204" pitchFamily="34" charset="0"/>
                <a:cs typeface="Arial" panose="020B0604020202020204" pitchFamily="34" charset="0"/>
                <a:sym typeface="Wingdings" panose="05000000000000000000" pitchFamily="2" charset="2"/>
              </a:rPr>
              <a:t> combined value 8.19</a:t>
            </a:r>
            <a:r>
              <a:rPr lang="en-US" kern="0" baseline="0" dirty="0">
                <a:solidFill>
                  <a:srgbClr val="0000FF"/>
                </a:solidFill>
                <a:effectLst/>
                <a:latin typeface="Arial" panose="020B0604020202020204" pitchFamily="34" charset="0"/>
                <a:cs typeface="Arial" panose="020B0604020202020204" pitchFamily="34" charset="0"/>
              </a:rPr>
              <a:t> ± 0.12 eV</a:t>
            </a:r>
            <a:r>
              <a:rPr lang="en-DE" kern="0" baseline="0" dirty="0">
                <a:solidFill>
                  <a:srgbClr val="0000FF"/>
                </a:solidFill>
                <a:effectLst/>
                <a:latin typeface="Arial" panose="020B0604020202020204" pitchFamily="34" charset="0"/>
                <a:cs typeface="Arial" panose="020B0604020202020204" pitchFamily="34" charset="0"/>
              </a:rPr>
              <a:t> (= 1</a:t>
            </a:r>
            <a:r>
              <a:rPr lang="en-US" kern="0" baseline="0" dirty="0">
                <a:solidFill>
                  <a:srgbClr val="0000FF"/>
                </a:solidFill>
                <a:effectLst/>
                <a:latin typeface="Arial" panose="020B0604020202020204" pitchFamily="34" charset="0"/>
                <a:cs typeface="Arial" panose="020B0604020202020204" pitchFamily="34" charset="0"/>
              </a:rPr>
              <a:t>51</a:t>
            </a:r>
            <a:r>
              <a:rPr lang="en-DE" kern="0" baseline="0" dirty="0">
                <a:solidFill>
                  <a:srgbClr val="0000FF"/>
                </a:solidFill>
                <a:effectLst/>
                <a:latin typeface="Arial" panose="020B0604020202020204" pitchFamily="34" charset="0"/>
                <a:cs typeface="Arial" panose="020B0604020202020204" pitchFamily="34" charset="0"/>
              </a:rPr>
              <a:t>.</a:t>
            </a:r>
            <a:r>
              <a:rPr lang="en-US" kern="0" baseline="0" dirty="0">
                <a:solidFill>
                  <a:srgbClr val="0000FF"/>
                </a:solidFill>
                <a:effectLst/>
                <a:latin typeface="Arial" panose="020B0604020202020204" pitchFamily="34" charset="0"/>
                <a:cs typeface="Arial" panose="020B0604020202020204" pitchFamily="34" charset="0"/>
              </a:rPr>
              <a:t>4</a:t>
            </a:r>
            <a:r>
              <a:rPr lang="en-DE" kern="0" baseline="0" dirty="0">
                <a:solidFill>
                  <a:srgbClr val="0000FF"/>
                </a:solidFill>
                <a:effectLst/>
                <a:latin typeface="Arial" panose="020B0604020202020204" pitchFamily="34" charset="0"/>
                <a:cs typeface="Arial" panose="020B0604020202020204" pitchFamily="34" charset="0"/>
              </a:rPr>
              <a:t> ± </a:t>
            </a:r>
            <a:r>
              <a:rPr lang="en-US" kern="0" baseline="0" dirty="0">
                <a:solidFill>
                  <a:srgbClr val="0000FF"/>
                </a:solidFill>
                <a:effectLst/>
                <a:latin typeface="Arial" panose="020B0604020202020204" pitchFamily="34" charset="0"/>
                <a:cs typeface="Arial" panose="020B0604020202020204" pitchFamily="34" charset="0"/>
              </a:rPr>
              <a:t>2</a:t>
            </a:r>
            <a:r>
              <a:rPr lang="en-DE" kern="0" baseline="0" dirty="0">
                <a:solidFill>
                  <a:srgbClr val="0000FF"/>
                </a:solidFill>
                <a:effectLst/>
                <a:latin typeface="Arial" panose="020B0604020202020204" pitchFamily="34" charset="0"/>
                <a:cs typeface="Arial" panose="020B0604020202020204" pitchFamily="34" charset="0"/>
              </a:rPr>
              <a:t>.</a:t>
            </a:r>
            <a:r>
              <a:rPr lang="en-US" kern="0" baseline="0" dirty="0">
                <a:solidFill>
                  <a:srgbClr val="0000FF"/>
                </a:solidFill>
                <a:effectLst/>
                <a:latin typeface="Arial" panose="020B0604020202020204" pitchFamily="34" charset="0"/>
                <a:cs typeface="Arial" panose="020B0604020202020204" pitchFamily="34" charset="0"/>
              </a:rPr>
              <a:t>2</a:t>
            </a:r>
            <a:r>
              <a:rPr lang="en-DE" kern="0" baseline="0" dirty="0">
                <a:solidFill>
                  <a:srgbClr val="0000FF"/>
                </a:solidFill>
                <a:effectLst/>
                <a:latin typeface="Arial" panose="020B0604020202020204" pitchFamily="34" charset="0"/>
                <a:cs typeface="Arial" panose="020B0604020202020204" pitchFamily="34" charset="0"/>
              </a:rPr>
              <a:t> </a:t>
            </a:r>
            <a:r>
              <a:rPr lang="en-US" kern="0" baseline="0" dirty="0">
                <a:solidFill>
                  <a:srgbClr val="0000FF"/>
                </a:solidFill>
                <a:effectLst/>
                <a:latin typeface="Arial" panose="020B0604020202020204" pitchFamily="34" charset="0"/>
                <a:cs typeface="Arial" panose="020B0604020202020204" pitchFamily="34" charset="0"/>
              </a:rPr>
              <a:t>n</a:t>
            </a:r>
            <a:r>
              <a:rPr lang="en-DE" kern="0" baseline="0" dirty="0">
                <a:solidFill>
                  <a:srgbClr val="0000FF"/>
                </a:solidFill>
                <a:effectLst/>
                <a:latin typeface="Arial" panose="020B0604020202020204" pitchFamily="34" charset="0"/>
                <a:cs typeface="Arial" panose="020B0604020202020204" pitchFamily="34" charset="0"/>
              </a:rPr>
              <a:t>m) </a:t>
            </a:r>
            <a:endParaRPr lang="en-US" dirty="0">
              <a:solidFill>
                <a:srgbClr val="0000FF"/>
              </a:solidFill>
            </a:endParaRPr>
          </a:p>
        </p:txBody>
      </p:sp>
      <p:sp>
        <p:nvSpPr>
          <p:cNvPr id="27" name="TextBox 26">
            <a:extLst>
              <a:ext uri="{FF2B5EF4-FFF2-40B4-BE49-F238E27FC236}">
                <a16:creationId xmlns:a16="http://schemas.microsoft.com/office/drawing/2014/main" id="{AA73CC3C-BFF1-4D1C-B631-4467ECDE3D67}"/>
              </a:ext>
            </a:extLst>
          </p:cNvPr>
          <p:cNvSpPr txBox="1"/>
          <p:nvPr/>
        </p:nvSpPr>
        <p:spPr>
          <a:xfrm>
            <a:off x="2545535" y="2694847"/>
            <a:ext cx="1584088" cy="400110"/>
          </a:xfrm>
          <a:prstGeom prst="rect">
            <a:avLst/>
          </a:prstGeom>
          <a:noFill/>
        </p:spPr>
        <p:txBody>
          <a:bodyPr wrap="none" rtlCol="0">
            <a:spAutoFit/>
          </a:bodyPr>
          <a:lstStyle/>
          <a:p>
            <a:r>
              <a:rPr lang="en-US" baseline="0" dirty="0">
                <a:solidFill>
                  <a:srgbClr val="C00000"/>
                </a:solidFill>
                <a:effectLst/>
                <a:latin typeface="Arial" panose="020B0604020202020204" pitchFamily="34" charset="0"/>
                <a:cs typeface="Arial" panose="020B0604020202020204" pitchFamily="34" charset="0"/>
              </a:rPr>
              <a:t>t</a:t>
            </a:r>
            <a:r>
              <a:rPr lang="en-US" baseline="-25000" dirty="0">
                <a:solidFill>
                  <a:srgbClr val="C00000"/>
                </a:solidFill>
                <a:effectLst/>
                <a:latin typeface="Arial" panose="020B0604020202020204" pitchFamily="34" charset="0"/>
                <a:cs typeface="Arial" panose="020B0604020202020204" pitchFamily="34" charset="0"/>
              </a:rPr>
              <a:t>1/2</a:t>
            </a:r>
            <a:r>
              <a:rPr lang="en-US" baseline="0" dirty="0">
                <a:solidFill>
                  <a:srgbClr val="C00000"/>
                </a:solidFill>
                <a:effectLst/>
                <a:latin typeface="Arial" panose="020B0604020202020204" pitchFamily="34" charset="0"/>
                <a:cs typeface="Arial" panose="020B0604020202020204" pitchFamily="34" charset="0"/>
              </a:rPr>
              <a:t> = 7</a:t>
            </a:r>
            <a:r>
              <a:rPr lang="en-US" baseline="0" dirty="0">
                <a:solidFill>
                  <a:srgbClr val="C00000"/>
                </a:solidFill>
                <a:effectLst/>
                <a:latin typeface="Arial"/>
                <a:cs typeface="Arial"/>
              </a:rPr>
              <a:t>±1</a:t>
            </a:r>
            <a:r>
              <a:rPr lang="en-US" baseline="0" dirty="0">
                <a:solidFill>
                  <a:srgbClr val="C00000"/>
                </a:solidFill>
                <a:effectLst/>
                <a:latin typeface="Arial" panose="020B0604020202020204" pitchFamily="34" charset="0"/>
                <a:cs typeface="Arial" panose="020B0604020202020204" pitchFamily="34" charset="0"/>
              </a:rPr>
              <a:t> </a:t>
            </a:r>
            <a:r>
              <a:rPr lang="en-US" baseline="0" dirty="0" err="1">
                <a:solidFill>
                  <a:srgbClr val="C00000"/>
                </a:solidFill>
                <a:effectLst/>
                <a:latin typeface="Symbol" panose="05050102010706020507" pitchFamily="18" charset="2"/>
                <a:cs typeface="Arial" panose="020B0604020202020204" pitchFamily="34" charset="0"/>
              </a:rPr>
              <a:t>m</a:t>
            </a:r>
            <a:r>
              <a:rPr lang="en-US" baseline="0" dirty="0" err="1">
                <a:solidFill>
                  <a:srgbClr val="C00000"/>
                </a:solidFill>
                <a:effectLst/>
                <a:latin typeface="Arial" panose="020B0604020202020204" pitchFamily="34" charset="0"/>
                <a:cs typeface="Arial" panose="020B0604020202020204" pitchFamily="34" charset="0"/>
              </a:rPr>
              <a:t>s</a:t>
            </a:r>
            <a:endParaRPr lang="de-DE" baseline="0" dirty="0">
              <a:solidFill>
                <a:srgbClr val="C00000"/>
              </a:solidFill>
              <a:effectLst/>
              <a:latin typeface="Arial" panose="020B0604020202020204" pitchFamily="34" charset="0"/>
              <a:cs typeface="Arial" panose="020B0604020202020204" pitchFamily="34" charset="0"/>
            </a:endParaRPr>
          </a:p>
        </p:txBody>
      </p:sp>
      <p:grpSp>
        <p:nvGrpSpPr>
          <p:cNvPr id="8" name="Group 7">
            <a:extLst>
              <a:ext uri="{FF2B5EF4-FFF2-40B4-BE49-F238E27FC236}">
                <a16:creationId xmlns:a16="http://schemas.microsoft.com/office/drawing/2014/main" id="{566A054B-FF23-4ECB-AEA2-AC543D410FEE}"/>
              </a:ext>
            </a:extLst>
          </p:cNvPr>
          <p:cNvGrpSpPr/>
          <p:nvPr/>
        </p:nvGrpSpPr>
        <p:grpSpPr>
          <a:xfrm>
            <a:off x="14161" y="1138735"/>
            <a:ext cx="11879316" cy="1311390"/>
            <a:chOff x="14161" y="1138735"/>
            <a:chExt cx="11879316" cy="1311390"/>
          </a:xfrm>
        </p:grpSpPr>
        <p:pic>
          <p:nvPicPr>
            <p:cNvPr id="19" name="Picture 18">
              <a:extLst>
                <a:ext uri="{FF2B5EF4-FFF2-40B4-BE49-F238E27FC236}">
                  <a16:creationId xmlns:a16="http://schemas.microsoft.com/office/drawing/2014/main" id="{0B18390C-ABB7-4344-9535-AA7113B6610D}"/>
                </a:ext>
              </a:extLst>
            </p:cNvPr>
            <p:cNvPicPr>
              <a:picLocks noChangeAspect="1"/>
            </p:cNvPicPr>
            <p:nvPr/>
          </p:nvPicPr>
          <p:blipFill>
            <a:blip r:embed="rId4"/>
            <a:stretch>
              <a:fillRect/>
            </a:stretch>
          </p:blipFill>
          <p:spPr>
            <a:xfrm>
              <a:off x="10142045" y="1138735"/>
              <a:ext cx="1751432" cy="1311390"/>
            </a:xfrm>
            <a:prstGeom prst="rect">
              <a:avLst/>
            </a:prstGeom>
          </p:spPr>
        </p:pic>
        <p:sp>
          <p:nvSpPr>
            <p:cNvPr id="28" name="TextBox 27">
              <a:extLst>
                <a:ext uri="{FF2B5EF4-FFF2-40B4-BE49-F238E27FC236}">
                  <a16:creationId xmlns:a16="http://schemas.microsoft.com/office/drawing/2014/main" id="{D76DCA68-F026-4B70-A14B-26279E4AF513}"/>
                </a:ext>
              </a:extLst>
            </p:cNvPr>
            <p:cNvSpPr txBox="1"/>
            <p:nvPr/>
          </p:nvSpPr>
          <p:spPr>
            <a:xfrm>
              <a:off x="14161" y="1175726"/>
              <a:ext cx="4068288" cy="400110"/>
            </a:xfrm>
            <a:prstGeom prst="rect">
              <a:avLst/>
            </a:prstGeom>
            <a:noFill/>
          </p:spPr>
          <p:txBody>
            <a:bodyPr wrap="square" rtlCol="0">
              <a:spAutoFit/>
            </a:bodyPr>
            <a:lstStyle/>
            <a:p>
              <a:pPr marL="285750" indent="-285750" defTabSz="457200" eaLnBrk="1" fontAlgn="auto" hangingPunct="1">
                <a:spcBef>
                  <a:spcPts val="0"/>
                </a:spcBef>
                <a:spcAft>
                  <a:spcPts val="600"/>
                </a:spcAft>
                <a:buClr>
                  <a:srgbClr val="FF0000"/>
                </a:buClr>
                <a:buFont typeface="Wingdings" panose="05000000000000000000" pitchFamily="2" charset="2"/>
                <a:buChar char="§"/>
              </a:pPr>
              <a:r>
                <a:rPr lang="en-US" baseline="0" dirty="0">
                  <a:solidFill>
                    <a:srgbClr val="0000FF"/>
                  </a:solidFill>
                  <a:effectLst/>
                  <a:latin typeface="Arial" panose="020B0604020202020204" pitchFamily="34" charset="0"/>
                  <a:cs typeface="Arial" panose="020B0604020202020204" pitchFamily="34" charset="0"/>
                </a:rPr>
                <a:t>Internal Conversion decay</a:t>
              </a:r>
              <a:r>
                <a:rPr lang="en-DE" baseline="0" dirty="0">
                  <a:solidFill>
                    <a:srgbClr val="0000FF"/>
                  </a:solidFill>
                  <a:effectLst/>
                  <a:latin typeface="Arial" panose="020B0604020202020204" pitchFamily="34" charset="0"/>
                  <a:cs typeface="Arial" panose="020B0604020202020204" pitchFamily="34" charset="0"/>
                </a:rPr>
                <a:t>: </a:t>
              </a:r>
            </a:p>
          </p:txBody>
        </p:sp>
        <p:sp>
          <p:nvSpPr>
            <p:cNvPr id="29" name="TextBox 28">
              <a:extLst>
                <a:ext uri="{FF2B5EF4-FFF2-40B4-BE49-F238E27FC236}">
                  <a16:creationId xmlns:a16="http://schemas.microsoft.com/office/drawing/2014/main" id="{8DA3B5D0-6723-4C3F-9E59-BBA8F9CB34FA}"/>
                </a:ext>
              </a:extLst>
            </p:cNvPr>
            <p:cNvSpPr txBox="1"/>
            <p:nvPr/>
          </p:nvSpPr>
          <p:spPr>
            <a:xfrm>
              <a:off x="8190819" y="1564509"/>
              <a:ext cx="1830299" cy="338554"/>
            </a:xfrm>
            <a:prstGeom prst="rect">
              <a:avLst/>
            </a:prstGeom>
            <a:noFill/>
          </p:spPr>
          <p:txBody>
            <a:bodyPr wrap="square" rtlCol="0">
              <a:spAutoFit/>
            </a:bodyPr>
            <a:lstStyle/>
            <a:p>
              <a:r>
                <a:rPr lang="en-US" sz="1400" baseline="0" dirty="0">
                  <a:solidFill>
                    <a:srgbClr val="000000"/>
                  </a:solidFill>
                  <a:effectLst/>
                  <a:latin typeface="Arial" panose="020B0604020202020204" pitchFamily="34" charset="0"/>
                  <a:cs typeface="Arial" panose="020B0604020202020204" pitchFamily="34" charset="0"/>
                </a:rPr>
                <a:t> </a:t>
              </a:r>
              <a:r>
                <a:rPr lang="en-DE" sz="1600" b="0" baseline="0" dirty="0">
                  <a:solidFill>
                    <a:srgbClr val="000000"/>
                  </a:solidFill>
                  <a:effectLst/>
                  <a:latin typeface="Arial" panose="020B0604020202020204" pitchFamily="34" charset="0"/>
                  <a:cs typeface="Arial" panose="020B0604020202020204" pitchFamily="34" charset="0"/>
                </a:rPr>
                <a:t>Nat</a:t>
              </a:r>
              <a:r>
                <a:rPr lang="en-US" sz="1600" b="0" baseline="0" dirty="0">
                  <a:solidFill>
                    <a:srgbClr val="000000"/>
                  </a:solidFill>
                  <a:effectLst/>
                  <a:latin typeface="Arial" panose="020B0604020202020204" pitchFamily="34" charset="0"/>
                  <a:cs typeface="Arial" panose="020B0604020202020204" pitchFamily="34" charset="0"/>
                </a:rPr>
                <a:t>u</a:t>
              </a:r>
              <a:r>
                <a:rPr lang="en-DE" sz="1600" b="0" baseline="0" dirty="0">
                  <a:solidFill>
                    <a:srgbClr val="000000"/>
                  </a:solidFill>
                  <a:effectLst/>
                  <a:latin typeface="Arial" panose="020B0604020202020204" pitchFamily="34" charset="0"/>
                  <a:cs typeface="Arial" panose="020B0604020202020204" pitchFamily="34" charset="0"/>
                </a:rPr>
                <a:t>r</a:t>
              </a:r>
              <a:r>
                <a:rPr lang="en-US" sz="1600" b="0" baseline="0" dirty="0">
                  <a:solidFill>
                    <a:srgbClr val="000000"/>
                  </a:solidFill>
                  <a:effectLst/>
                  <a:latin typeface="Arial" panose="020B0604020202020204" pitchFamily="34" charset="0"/>
                  <a:cs typeface="Arial" panose="020B0604020202020204" pitchFamily="34" charset="0"/>
                </a:rPr>
                <a:t>e</a:t>
              </a:r>
              <a:r>
                <a:rPr lang="en-DE" sz="1600" b="0" baseline="0" dirty="0">
                  <a:solidFill>
                    <a:srgbClr val="000000"/>
                  </a:solidFill>
                  <a:effectLst/>
                  <a:latin typeface="Arial" panose="020B0604020202020204" pitchFamily="34" charset="0"/>
                  <a:cs typeface="Arial" panose="020B0604020202020204" pitchFamily="34" charset="0"/>
                </a:rPr>
                <a:t> </a:t>
              </a:r>
              <a:r>
                <a:rPr lang="en-US" sz="1600" b="0" baseline="0" dirty="0">
                  <a:solidFill>
                    <a:srgbClr val="000000"/>
                  </a:solidFill>
                  <a:effectLst/>
                  <a:latin typeface="Arial" panose="020B0604020202020204" pitchFamily="34" charset="0"/>
                  <a:cs typeface="Arial" panose="020B0604020202020204" pitchFamily="34" charset="0"/>
                </a:rPr>
                <a:t>533, </a:t>
              </a:r>
              <a:r>
                <a:rPr lang="en-DE" sz="1600" b="0" baseline="0" dirty="0">
                  <a:solidFill>
                    <a:srgbClr val="000000"/>
                  </a:solidFill>
                  <a:effectLst/>
                  <a:latin typeface="Arial" panose="020B0604020202020204" pitchFamily="34" charset="0"/>
                  <a:cs typeface="Arial" panose="020B0604020202020204" pitchFamily="34" charset="0"/>
                </a:rPr>
                <a:t>201</a:t>
              </a:r>
              <a:r>
                <a:rPr lang="en-US" sz="1600" b="0" baseline="0" dirty="0">
                  <a:solidFill>
                    <a:srgbClr val="000000"/>
                  </a:solidFill>
                  <a:effectLst/>
                  <a:latin typeface="Arial" panose="020B0604020202020204" pitchFamily="34" charset="0"/>
                  <a:cs typeface="Arial" panose="020B0604020202020204" pitchFamily="34" charset="0"/>
                </a:rPr>
                <a:t>6</a:t>
              </a:r>
              <a:endParaRPr lang="en-US" sz="1400" b="0" baseline="0" dirty="0">
                <a:solidFill>
                  <a:srgbClr val="000000"/>
                </a:solidFill>
                <a:effectLst/>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AE820C06-D6EC-4CE4-85DC-805311788087}"/>
                </a:ext>
              </a:extLst>
            </p:cNvPr>
            <p:cNvSpPr txBox="1"/>
            <p:nvPr/>
          </p:nvSpPr>
          <p:spPr>
            <a:xfrm>
              <a:off x="423501" y="1540470"/>
              <a:ext cx="7800533" cy="707886"/>
            </a:xfrm>
            <a:prstGeom prst="rect">
              <a:avLst/>
            </a:prstGeom>
            <a:noFill/>
          </p:spPr>
          <p:txBody>
            <a:bodyPr wrap="none" rtlCol="0">
              <a:spAutoFit/>
            </a:bodyPr>
            <a:lstStyle/>
            <a:p>
              <a:r>
                <a:rPr lang="en-US" baseline="0" dirty="0">
                  <a:solidFill>
                    <a:schemeClr val="bg2"/>
                  </a:solidFill>
                  <a:effectLst/>
                  <a:latin typeface="Arial" panose="020B0604020202020204" pitchFamily="34" charset="0"/>
                  <a:cs typeface="Arial" panose="020B0604020202020204" pitchFamily="34" charset="0"/>
                </a:rPr>
                <a:t>First direct identification via Internal Conversion decay branch</a:t>
              </a:r>
            </a:p>
            <a:p>
              <a:r>
                <a:rPr lang="en-US" baseline="0" dirty="0">
                  <a:solidFill>
                    <a:schemeClr val="bg2"/>
                  </a:solidFill>
                  <a:effectLst/>
                  <a:latin typeface="Arial" panose="020B0604020202020204" pitchFamily="34" charset="0"/>
                  <a:cs typeface="Arial" panose="020B0604020202020204" pitchFamily="34" charset="0"/>
                  <a:sym typeface="Wingdings" panose="05000000000000000000" pitchFamily="2" charset="2"/>
                </a:rPr>
                <a:t> </a:t>
              </a:r>
              <a:r>
                <a:rPr lang="en-US" baseline="0" dirty="0">
                  <a:solidFill>
                    <a:schemeClr val="bg2"/>
                  </a:solidFill>
                  <a:effectLst/>
                  <a:latin typeface="Arial" panose="020B0604020202020204" pitchFamily="34" charset="0"/>
                  <a:cs typeface="Arial" panose="020B0604020202020204" pitchFamily="34" charset="0"/>
                </a:rPr>
                <a:t>electron detection   (following </a:t>
              </a:r>
              <a:r>
                <a:rPr lang="en-US" baseline="0" dirty="0">
                  <a:solidFill>
                    <a:schemeClr val="bg2"/>
                  </a:solidFill>
                  <a:effectLst/>
                  <a:latin typeface="Symbol" panose="05050102010706020507" pitchFamily="18" charset="2"/>
                  <a:cs typeface="Arial" panose="020B0604020202020204" pitchFamily="34" charset="0"/>
                </a:rPr>
                <a:t>a</a:t>
              </a:r>
              <a:r>
                <a:rPr lang="en-US" baseline="0" dirty="0">
                  <a:solidFill>
                    <a:schemeClr val="bg2"/>
                  </a:solidFill>
                  <a:effectLst/>
                  <a:latin typeface="Arial" panose="020B0604020202020204" pitchFamily="34" charset="0"/>
                  <a:cs typeface="Arial" panose="020B0604020202020204" pitchFamily="34" charset="0"/>
                </a:rPr>
                <a:t> decay from </a:t>
              </a:r>
              <a:r>
                <a:rPr lang="en-US" dirty="0">
                  <a:solidFill>
                    <a:schemeClr val="bg2"/>
                  </a:solidFill>
                  <a:effectLst/>
                  <a:latin typeface="Arial" panose="020B0604020202020204" pitchFamily="34" charset="0"/>
                  <a:cs typeface="Arial" panose="020B0604020202020204" pitchFamily="34" charset="0"/>
                </a:rPr>
                <a:t>233</a:t>
              </a:r>
              <a:r>
                <a:rPr lang="en-US" baseline="0" dirty="0">
                  <a:solidFill>
                    <a:schemeClr val="bg2"/>
                  </a:solidFill>
                  <a:effectLst/>
                  <a:latin typeface="Arial" panose="020B0604020202020204" pitchFamily="34" charset="0"/>
                  <a:cs typeface="Arial" panose="020B0604020202020204" pitchFamily="34" charset="0"/>
                </a:rPr>
                <a:t>U)</a:t>
              </a:r>
            </a:p>
          </p:txBody>
        </p:sp>
      </p:grpSp>
      <p:grpSp>
        <p:nvGrpSpPr>
          <p:cNvPr id="9" name="Group 8">
            <a:extLst>
              <a:ext uri="{FF2B5EF4-FFF2-40B4-BE49-F238E27FC236}">
                <a16:creationId xmlns:a16="http://schemas.microsoft.com/office/drawing/2014/main" id="{2AF4C489-941D-4A45-822B-498CD1165CF5}"/>
              </a:ext>
            </a:extLst>
          </p:cNvPr>
          <p:cNvGrpSpPr/>
          <p:nvPr/>
        </p:nvGrpSpPr>
        <p:grpSpPr>
          <a:xfrm>
            <a:off x="27192" y="2318814"/>
            <a:ext cx="11884242" cy="1314215"/>
            <a:chOff x="27192" y="2318814"/>
            <a:chExt cx="11884242" cy="1314215"/>
          </a:xfrm>
        </p:grpSpPr>
        <p:grpSp>
          <p:nvGrpSpPr>
            <p:cNvPr id="22" name="Group 21">
              <a:extLst>
                <a:ext uri="{FF2B5EF4-FFF2-40B4-BE49-F238E27FC236}">
                  <a16:creationId xmlns:a16="http://schemas.microsoft.com/office/drawing/2014/main" id="{FE497FBC-8F95-4F5A-BDD0-22AE62D1249A}"/>
                </a:ext>
              </a:extLst>
            </p:cNvPr>
            <p:cNvGrpSpPr/>
            <p:nvPr/>
          </p:nvGrpSpPr>
          <p:grpSpPr>
            <a:xfrm>
              <a:off x="10088303" y="2432123"/>
              <a:ext cx="1823131" cy="1200906"/>
              <a:chOff x="5676340" y="2667460"/>
              <a:chExt cx="3299702" cy="2213446"/>
            </a:xfrm>
          </p:grpSpPr>
          <p:pic>
            <p:nvPicPr>
              <p:cNvPr id="23" name="Picture 22">
                <a:extLst>
                  <a:ext uri="{FF2B5EF4-FFF2-40B4-BE49-F238E27FC236}">
                    <a16:creationId xmlns:a16="http://schemas.microsoft.com/office/drawing/2014/main" id="{2150C1C2-E1C5-4DC0-AA40-A1AB70A65D6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1449" t="6810" r="21222" b="79024"/>
              <a:stretch/>
            </p:blipFill>
            <p:spPr>
              <a:xfrm>
                <a:off x="5676340" y="2667460"/>
                <a:ext cx="3299702" cy="2213446"/>
              </a:xfrm>
              <a:prstGeom prst="rect">
                <a:avLst/>
              </a:prstGeom>
              <a:ln>
                <a:noFill/>
              </a:ln>
              <a:effectLst/>
            </p:spPr>
          </p:pic>
          <p:cxnSp>
            <p:nvCxnSpPr>
              <p:cNvPr id="24" name="Straight Connector 23">
                <a:extLst>
                  <a:ext uri="{FF2B5EF4-FFF2-40B4-BE49-F238E27FC236}">
                    <a16:creationId xmlns:a16="http://schemas.microsoft.com/office/drawing/2014/main" id="{DF886E19-F16D-4287-8418-E59477F49AA8}"/>
                  </a:ext>
                </a:extLst>
              </p:cNvPr>
              <p:cNvCxnSpPr/>
              <p:nvPr/>
            </p:nvCxnSpPr>
            <p:spPr bwMode="auto">
              <a:xfrm>
                <a:off x="6959380" y="3233120"/>
                <a:ext cx="1107196" cy="573269"/>
              </a:xfrm>
              <a:prstGeom prst="line">
                <a:avLst/>
              </a:prstGeom>
              <a:solidFill>
                <a:schemeClr val="accent1"/>
              </a:solidFill>
              <a:ln w="19050" cap="sq" cmpd="sng" algn="ctr">
                <a:solidFill>
                  <a:srgbClr val="00B050"/>
                </a:solidFill>
                <a:prstDash val="solid"/>
                <a:round/>
                <a:headEnd type="none" w="lg" len="lg"/>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0" name="Rectangle 29">
              <a:extLst>
                <a:ext uri="{FF2B5EF4-FFF2-40B4-BE49-F238E27FC236}">
                  <a16:creationId xmlns:a16="http://schemas.microsoft.com/office/drawing/2014/main" id="{8DCCE635-82CC-43B9-A551-B078FBE487A6}"/>
                </a:ext>
              </a:extLst>
            </p:cNvPr>
            <p:cNvSpPr/>
            <p:nvPr/>
          </p:nvSpPr>
          <p:spPr>
            <a:xfrm>
              <a:off x="8271472" y="2799978"/>
              <a:ext cx="1529137" cy="338554"/>
            </a:xfrm>
            <a:prstGeom prst="rect">
              <a:avLst/>
            </a:prstGeom>
          </p:spPr>
          <p:txBody>
            <a:bodyPr wrap="none">
              <a:spAutoFit/>
            </a:bodyPr>
            <a:lstStyle/>
            <a:p>
              <a:r>
                <a:rPr lang="en-US" sz="1600" b="0" baseline="0" dirty="0">
                  <a:solidFill>
                    <a:schemeClr val="bg2"/>
                  </a:solidFill>
                  <a:effectLst/>
                  <a:latin typeface="Arial" panose="020B0604020202020204" pitchFamily="34" charset="0"/>
                  <a:cs typeface="Arial" panose="020B0604020202020204" pitchFamily="34" charset="0"/>
                </a:rPr>
                <a:t>PRL 118, 2017</a:t>
              </a:r>
              <a:endParaRPr lang="en-US" sz="1600" b="0" dirty="0"/>
            </a:p>
          </p:txBody>
        </p:sp>
        <p:grpSp>
          <p:nvGrpSpPr>
            <p:cNvPr id="2" name="Group 1">
              <a:extLst>
                <a:ext uri="{FF2B5EF4-FFF2-40B4-BE49-F238E27FC236}">
                  <a16:creationId xmlns:a16="http://schemas.microsoft.com/office/drawing/2014/main" id="{C552F26B-C2AD-4117-AF49-10354DD6923B}"/>
                </a:ext>
              </a:extLst>
            </p:cNvPr>
            <p:cNvGrpSpPr/>
            <p:nvPr/>
          </p:nvGrpSpPr>
          <p:grpSpPr>
            <a:xfrm>
              <a:off x="27192" y="2318814"/>
              <a:ext cx="7793743" cy="1077186"/>
              <a:chOff x="27192" y="2318814"/>
              <a:chExt cx="7793743" cy="1077186"/>
            </a:xfrm>
          </p:grpSpPr>
          <p:sp>
            <p:nvSpPr>
              <p:cNvPr id="18" name="TextBox 17">
                <a:extLst>
                  <a:ext uri="{FF2B5EF4-FFF2-40B4-BE49-F238E27FC236}">
                    <a16:creationId xmlns:a16="http://schemas.microsoft.com/office/drawing/2014/main" id="{0C8B9AC0-ACE2-45DD-9B0C-E29A4AD970CE}"/>
                  </a:ext>
                </a:extLst>
              </p:cNvPr>
              <p:cNvSpPr txBox="1"/>
              <p:nvPr/>
            </p:nvSpPr>
            <p:spPr>
              <a:xfrm>
                <a:off x="27192" y="2318814"/>
                <a:ext cx="4798207" cy="400110"/>
              </a:xfrm>
              <a:prstGeom prst="rect">
                <a:avLst/>
              </a:prstGeom>
              <a:noFill/>
            </p:spPr>
            <p:txBody>
              <a:bodyPr wrap="square" rtlCol="0">
                <a:spAutoFit/>
              </a:bodyPr>
              <a:lstStyle/>
              <a:p>
                <a:pPr marL="285750" indent="-285750" defTabSz="457200" eaLnBrk="1" fontAlgn="auto" hangingPunct="1">
                  <a:spcBef>
                    <a:spcPts val="0"/>
                  </a:spcBef>
                  <a:spcAft>
                    <a:spcPts val="600"/>
                  </a:spcAft>
                  <a:buClr>
                    <a:srgbClr val="FF0000"/>
                  </a:buClr>
                  <a:buFont typeface="Wingdings" panose="05000000000000000000" pitchFamily="2" charset="2"/>
                  <a:buChar char="§"/>
                </a:pPr>
                <a:r>
                  <a:rPr lang="en-US" baseline="0" dirty="0">
                    <a:solidFill>
                      <a:srgbClr val="0000FF"/>
                    </a:solidFill>
                    <a:effectLst/>
                    <a:latin typeface="Arial" panose="020B0604020202020204" pitchFamily="34" charset="0"/>
                    <a:cs typeface="Arial" panose="020B0604020202020204" pitchFamily="34" charset="0"/>
                  </a:rPr>
                  <a:t>Isomer’s </a:t>
                </a:r>
                <a:r>
                  <a:rPr lang="en-US" baseline="0" dirty="0" err="1">
                    <a:solidFill>
                      <a:srgbClr val="0000FF"/>
                    </a:solidFill>
                    <a:effectLst/>
                    <a:latin typeface="Arial" panose="020B0604020202020204" pitchFamily="34" charset="0"/>
                    <a:cs typeface="Arial" panose="020B0604020202020204" pitchFamily="34" charset="0"/>
                  </a:rPr>
                  <a:t>Halflife</a:t>
                </a:r>
                <a:r>
                  <a:rPr lang="en-DE" baseline="0" dirty="0">
                    <a:solidFill>
                      <a:srgbClr val="0000FF"/>
                    </a:solidFill>
                    <a:effectLst/>
                    <a:latin typeface="Arial" panose="020B0604020202020204" pitchFamily="34" charset="0"/>
                    <a:cs typeface="Arial" panose="020B0604020202020204" pitchFamily="34" charset="0"/>
                  </a:rPr>
                  <a:t>: </a:t>
                </a:r>
              </a:p>
            </p:txBody>
          </p:sp>
          <p:sp>
            <p:nvSpPr>
              <p:cNvPr id="10" name="TextBox 9">
                <a:extLst>
                  <a:ext uri="{FF2B5EF4-FFF2-40B4-BE49-F238E27FC236}">
                    <a16:creationId xmlns:a16="http://schemas.microsoft.com/office/drawing/2014/main" id="{41D6A4F7-CD8C-43EE-BF2E-6FF812E6E6D0}"/>
                  </a:ext>
                </a:extLst>
              </p:cNvPr>
              <p:cNvSpPr txBox="1"/>
              <p:nvPr/>
            </p:nvSpPr>
            <p:spPr>
              <a:xfrm>
                <a:off x="472054" y="2717760"/>
                <a:ext cx="2034531" cy="400110"/>
              </a:xfrm>
              <a:prstGeom prst="rect">
                <a:avLst/>
              </a:prstGeom>
              <a:noFill/>
            </p:spPr>
            <p:txBody>
              <a:bodyPr wrap="none" rtlCol="0">
                <a:spAutoFit/>
              </a:bodyPr>
              <a:lstStyle/>
              <a:p>
                <a:r>
                  <a:rPr lang="en-US" baseline="0" dirty="0">
                    <a:solidFill>
                      <a:schemeClr val="bg2"/>
                    </a:solidFill>
                    <a:effectLst/>
                    <a:latin typeface="Arial" panose="020B0604020202020204" pitchFamily="34" charset="0"/>
                    <a:cs typeface="Arial" panose="020B0604020202020204" pitchFamily="34" charset="0"/>
                  </a:rPr>
                  <a:t>neutral isomer:</a:t>
                </a:r>
              </a:p>
            </p:txBody>
          </p:sp>
          <p:sp>
            <p:nvSpPr>
              <p:cNvPr id="36" name="TextBox 35">
                <a:extLst>
                  <a:ext uri="{FF2B5EF4-FFF2-40B4-BE49-F238E27FC236}">
                    <a16:creationId xmlns:a16="http://schemas.microsoft.com/office/drawing/2014/main" id="{B104B352-E68A-447D-98E8-8E930DBC8E7E}"/>
                  </a:ext>
                </a:extLst>
              </p:cNvPr>
              <p:cNvSpPr txBox="1"/>
              <p:nvPr/>
            </p:nvSpPr>
            <p:spPr>
              <a:xfrm>
                <a:off x="464434" y="2995890"/>
                <a:ext cx="7356501" cy="400110"/>
              </a:xfrm>
              <a:prstGeom prst="rect">
                <a:avLst/>
              </a:prstGeom>
              <a:noFill/>
            </p:spPr>
            <p:txBody>
              <a:bodyPr wrap="none" rtlCol="0">
                <a:spAutoFit/>
              </a:bodyPr>
              <a:lstStyle/>
              <a:p>
                <a:r>
                  <a:rPr lang="en-US" baseline="0" dirty="0">
                    <a:solidFill>
                      <a:schemeClr val="bg2"/>
                    </a:solidFill>
                    <a:effectLst/>
                    <a:latin typeface="Arial" panose="020B0604020202020204" pitchFamily="34" charset="0"/>
                    <a:cs typeface="Arial" panose="020B0604020202020204" pitchFamily="34" charset="0"/>
                  </a:rPr>
                  <a:t>conversion coefficient:  </a:t>
                </a:r>
                <a:r>
                  <a:rPr lang="en-US" baseline="0" dirty="0" err="1">
                    <a:solidFill>
                      <a:schemeClr val="bg2"/>
                    </a:solidFill>
                    <a:effectLst/>
                    <a:latin typeface="Symbol" panose="05050102010706020507" pitchFamily="18" charset="2"/>
                    <a:cs typeface="Arial" panose="020B0604020202020204" pitchFamily="34" charset="0"/>
                  </a:rPr>
                  <a:t>a</a:t>
                </a:r>
                <a:r>
                  <a:rPr lang="en-US" baseline="-25000" dirty="0" err="1">
                    <a:solidFill>
                      <a:schemeClr val="bg2"/>
                    </a:solidFill>
                    <a:effectLst/>
                    <a:latin typeface="Arial" panose="020B0604020202020204" pitchFamily="34" charset="0"/>
                    <a:cs typeface="Arial" panose="020B0604020202020204" pitchFamily="34" charset="0"/>
                  </a:rPr>
                  <a:t>IC</a:t>
                </a:r>
                <a:r>
                  <a:rPr lang="en-US" baseline="0" dirty="0">
                    <a:solidFill>
                      <a:schemeClr val="bg2"/>
                    </a:solidFill>
                    <a:effectLst/>
                    <a:latin typeface="Arial" panose="020B0604020202020204" pitchFamily="34" charset="0"/>
                    <a:cs typeface="Arial" panose="020B0604020202020204" pitchFamily="34" charset="0"/>
                  </a:rPr>
                  <a:t> ~ 10</a:t>
                </a:r>
                <a:r>
                  <a:rPr lang="en-US" dirty="0">
                    <a:solidFill>
                      <a:schemeClr val="bg2"/>
                    </a:solidFill>
                    <a:effectLst/>
                    <a:latin typeface="Arial" panose="020B0604020202020204" pitchFamily="34" charset="0"/>
                    <a:cs typeface="Arial" panose="020B0604020202020204" pitchFamily="34" charset="0"/>
                  </a:rPr>
                  <a:t>9 </a:t>
                </a:r>
                <a:r>
                  <a:rPr lang="en-US" baseline="0" dirty="0">
                    <a:solidFill>
                      <a:schemeClr val="bg2"/>
                    </a:solidFill>
                    <a:effectLst/>
                    <a:latin typeface="Arial" panose="020B0604020202020204" pitchFamily="34" charset="0"/>
                    <a:cs typeface="Arial" panose="020B0604020202020204" pitchFamily="34" charset="0"/>
                  </a:rPr>
                  <a:t>(in agreement with theory)</a:t>
                </a:r>
              </a:p>
            </p:txBody>
          </p:sp>
        </p:grpSp>
      </p:grpSp>
      <p:grpSp>
        <p:nvGrpSpPr>
          <p:cNvPr id="12" name="Group 11">
            <a:extLst>
              <a:ext uri="{FF2B5EF4-FFF2-40B4-BE49-F238E27FC236}">
                <a16:creationId xmlns:a16="http://schemas.microsoft.com/office/drawing/2014/main" id="{E1709A1A-4216-438F-8740-D4F94C15D633}"/>
              </a:ext>
            </a:extLst>
          </p:cNvPr>
          <p:cNvGrpSpPr/>
          <p:nvPr/>
        </p:nvGrpSpPr>
        <p:grpSpPr>
          <a:xfrm>
            <a:off x="31002" y="3507998"/>
            <a:ext cx="11921711" cy="1701950"/>
            <a:chOff x="31002" y="3507998"/>
            <a:chExt cx="11921711" cy="1701950"/>
          </a:xfrm>
        </p:grpSpPr>
        <p:sp>
          <p:nvSpPr>
            <p:cNvPr id="31" name="TextBox 30">
              <a:extLst>
                <a:ext uri="{FF2B5EF4-FFF2-40B4-BE49-F238E27FC236}">
                  <a16:creationId xmlns:a16="http://schemas.microsoft.com/office/drawing/2014/main" id="{9541147D-E6FC-480F-8E8E-885E71736ED4}"/>
                </a:ext>
              </a:extLst>
            </p:cNvPr>
            <p:cNvSpPr txBox="1"/>
            <p:nvPr/>
          </p:nvSpPr>
          <p:spPr>
            <a:xfrm>
              <a:off x="31002" y="3507998"/>
              <a:ext cx="3434237" cy="400110"/>
            </a:xfrm>
            <a:prstGeom prst="rect">
              <a:avLst/>
            </a:prstGeom>
            <a:noFill/>
          </p:spPr>
          <p:txBody>
            <a:bodyPr wrap="square" rtlCol="0">
              <a:spAutoFit/>
            </a:bodyPr>
            <a:lstStyle/>
            <a:p>
              <a:pPr marL="285750" indent="-285750" defTabSz="457200" eaLnBrk="1" fontAlgn="auto" hangingPunct="1">
                <a:spcBef>
                  <a:spcPts val="0"/>
                </a:spcBef>
                <a:spcAft>
                  <a:spcPts val="600"/>
                </a:spcAft>
                <a:buClr>
                  <a:srgbClr val="FF0000"/>
                </a:buClr>
                <a:buFont typeface="Wingdings" panose="05000000000000000000" pitchFamily="2" charset="2"/>
                <a:buChar char="§"/>
              </a:pPr>
              <a:r>
                <a:rPr lang="en-US" baseline="0" dirty="0">
                  <a:solidFill>
                    <a:srgbClr val="0000FF"/>
                  </a:solidFill>
                  <a:effectLst/>
                  <a:latin typeface="Arial" panose="020B0604020202020204" pitchFamily="34" charset="0"/>
                  <a:cs typeface="Arial" panose="020B0604020202020204" pitchFamily="34" charset="0"/>
                </a:rPr>
                <a:t>Hyperfine Structure</a:t>
              </a:r>
              <a:r>
                <a:rPr lang="en-DE" baseline="0" dirty="0">
                  <a:solidFill>
                    <a:srgbClr val="0000FF"/>
                  </a:solidFill>
                  <a:effectLst/>
                  <a:latin typeface="Arial" panose="020B0604020202020204" pitchFamily="34" charset="0"/>
                  <a:cs typeface="Arial" panose="020B0604020202020204" pitchFamily="34" charset="0"/>
                </a:rPr>
                <a:t>: </a:t>
              </a:r>
            </a:p>
          </p:txBody>
        </p:sp>
        <p:sp>
          <p:nvSpPr>
            <p:cNvPr id="32" name="TextBox 31">
              <a:extLst>
                <a:ext uri="{FF2B5EF4-FFF2-40B4-BE49-F238E27FC236}">
                  <a16:creationId xmlns:a16="http://schemas.microsoft.com/office/drawing/2014/main" id="{3F89B042-F4B1-4EE4-A04D-F916ED362637}"/>
                </a:ext>
              </a:extLst>
            </p:cNvPr>
            <p:cNvSpPr txBox="1"/>
            <p:nvPr/>
          </p:nvSpPr>
          <p:spPr>
            <a:xfrm>
              <a:off x="8199728" y="3938652"/>
              <a:ext cx="1942756" cy="338554"/>
            </a:xfrm>
            <a:prstGeom prst="rect">
              <a:avLst/>
            </a:prstGeom>
            <a:noFill/>
          </p:spPr>
          <p:txBody>
            <a:bodyPr wrap="square" rtlCol="0">
              <a:spAutoFit/>
            </a:bodyPr>
            <a:lstStyle/>
            <a:p>
              <a:r>
                <a:rPr lang="en-US" sz="1400" baseline="0" dirty="0">
                  <a:solidFill>
                    <a:srgbClr val="000000"/>
                  </a:solidFill>
                  <a:effectLst/>
                  <a:latin typeface="Arial" panose="020B0604020202020204" pitchFamily="34" charset="0"/>
                  <a:cs typeface="Arial" panose="020B0604020202020204" pitchFamily="34" charset="0"/>
                </a:rPr>
                <a:t> </a:t>
              </a:r>
              <a:r>
                <a:rPr lang="en-DE" sz="1600" b="0" baseline="0" dirty="0">
                  <a:solidFill>
                    <a:srgbClr val="000000"/>
                  </a:solidFill>
                  <a:effectLst/>
                  <a:latin typeface="Arial" panose="020B0604020202020204" pitchFamily="34" charset="0"/>
                  <a:cs typeface="Arial" panose="020B0604020202020204" pitchFamily="34" charset="0"/>
                </a:rPr>
                <a:t>Nat</a:t>
              </a:r>
              <a:r>
                <a:rPr lang="en-US" sz="1600" b="0" baseline="0" dirty="0">
                  <a:solidFill>
                    <a:srgbClr val="000000"/>
                  </a:solidFill>
                  <a:effectLst/>
                  <a:latin typeface="Arial" panose="020B0604020202020204" pitchFamily="34" charset="0"/>
                  <a:cs typeface="Arial" panose="020B0604020202020204" pitchFamily="34" charset="0"/>
                </a:rPr>
                <a:t>u</a:t>
              </a:r>
              <a:r>
                <a:rPr lang="en-DE" sz="1600" b="0" baseline="0" dirty="0">
                  <a:solidFill>
                    <a:srgbClr val="000000"/>
                  </a:solidFill>
                  <a:effectLst/>
                  <a:latin typeface="Arial" panose="020B0604020202020204" pitchFamily="34" charset="0"/>
                  <a:cs typeface="Arial" panose="020B0604020202020204" pitchFamily="34" charset="0"/>
                </a:rPr>
                <a:t>r</a:t>
              </a:r>
              <a:r>
                <a:rPr lang="en-US" sz="1600" b="0" baseline="0" dirty="0">
                  <a:solidFill>
                    <a:srgbClr val="000000"/>
                  </a:solidFill>
                  <a:effectLst/>
                  <a:latin typeface="Arial" panose="020B0604020202020204" pitchFamily="34" charset="0"/>
                  <a:cs typeface="Arial" panose="020B0604020202020204" pitchFamily="34" charset="0"/>
                </a:rPr>
                <a:t>e</a:t>
              </a:r>
              <a:r>
                <a:rPr lang="en-DE" sz="1600" b="0" baseline="0" dirty="0">
                  <a:solidFill>
                    <a:srgbClr val="000000"/>
                  </a:solidFill>
                  <a:effectLst/>
                  <a:latin typeface="Arial" panose="020B0604020202020204" pitchFamily="34" charset="0"/>
                  <a:cs typeface="Arial" panose="020B0604020202020204" pitchFamily="34" charset="0"/>
                </a:rPr>
                <a:t> </a:t>
              </a:r>
              <a:r>
                <a:rPr lang="en-US" sz="1600" b="0" baseline="0" dirty="0">
                  <a:solidFill>
                    <a:srgbClr val="000000"/>
                  </a:solidFill>
                  <a:effectLst/>
                  <a:latin typeface="Arial" panose="020B0604020202020204" pitchFamily="34" charset="0"/>
                  <a:cs typeface="Arial" panose="020B0604020202020204" pitchFamily="34" charset="0"/>
                </a:rPr>
                <a:t>556, </a:t>
              </a:r>
              <a:r>
                <a:rPr lang="en-DE" sz="1600" b="0" baseline="0" dirty="0">
                  <a:solidFill>
                    <a:srgbClr val="000000"/>
                  </a:solidFill>
                  <a:effectLst/>
                  <a:latin typeface="Arial" panose="020B0604020202020204" pitchFamily="34" charset="0"/>
                  <a:cs typeface="Arial" panose="020B0604020202020204" pitchFamily="34" charset="0"/>
                </a:rPr>
                <a:t>201</a:t>
              </a:r>
              <a:r>
                <a:rPr lang="en-US" sz="1600" b="0" baseline="0" dirty="0">
                  <a:solidFill>
                    <a:srgbClr val="000000"/>
                  </a:solidFill>
                  <a:effectLst/>
                  <a:latin typeface="Arial" panose="020B0604020202020204" pitchFamily="34" charset="0"/>
                  <a:cs typeface="Arial" panose="020B0604020202020204" pitchFamily="34" charset="0"/>
                </a:rPr>
                <a:t>8</a:t>
              </a:r>
              <a:endParaRPr lang="en-US" sz="1400" b="0" baseline="0" dirty="0">
                <a:solidFill>
                  <a:srgbClr val="000000"/>
                </a:solidFill>
                <a:effectLst/>
                <a:latin typeface="Arial" panose="020B0604020202020204" pitchFamily="34" charset="0"/>
                <a:cs typeface="Arial" panose="020B0604020202020204" pitchFamily="34" charset="0"/>
              </a:endParaRPr>
            </a:p>
          </p:txBody>
        </p:sp>
        <p:pic>
          <p:nvPicPr>
            <p:cNvPr id="34" name="Picture 33">
              <a:extLst>
                <a:ext uri="{FF2B5EF4-FFF2-40B4-BE49-F238E27FC236}">
                  <a16:creationId xmlns:a16="http://schemas.microsoft.com/office/drawing/2014/main" id="{F8D32F46-560D-443D-8BF2-D69F74B63341}"/>
                </a:ext>
              </a:extLst>
            </p:cNvPr>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l="28702" t="7446" r="27723" b="67619"/>
            <a:stretch/>
          </p:blipFill>
          <p:spPr>
            <a:xfrm>
              <a:off x="10009958" y="3638280"/>
              <a:ext cx="1942755" cy="1571668"/>
            </a:xfrm>
            <a:prstGeom prst="rect">
              <a:avLst/>
            </a:prstGeom>
          </p:spPr>
        </p:pic>
        <p:sp>
          <p:nvSpPr>
            <p:cNvPr id="11" name="TextBox 10">
              <a:extLst>
                <a:ext uri="{FF2B5EF4-FFF2-40B4-BE49-F238E27FC236}">
                  <a16:creationId xmlns:a16="http://schemas.microsoft.com/office/drawing/2014/main" id="{CFC06F8B-2735-4C90-B786-B1EA9BF0DA27}"/>
                </a:ext>
              </a:extLst>
            </p:cNvPr>
            <p:cNvSpPr txBox="1"/>
            <p:nvPr/>
          </p:nvSpPr>
          <p:spPr>
            <a:xfrm>
              <a:off x="431507" y="3925719"/>
              <a:ext cx="7552067" cy="1015663"/>
            </a:xfrm>
            <a:prstGeom prst="rect">
              <a:avLst/>
            </a:prstGeom>
            <a:noFill/>
          </p:spPr>
          <p:txBody>
            <a:bodyPr wrap="none" rtlCol="0">
              <a:spAutoFit/>
            </a:bodyPr>
            <a:lstStyle/>
            <a:p>
              <a:r>
                <a:rPr lang="en-US" baseline="0" dirty="0">
                  <a:solidFill>
                    <a:schemeClr val="bg2"/>
                  </a:solidFill>
                  <a:effectLst/>
                  <a:latin typeface="Arial" panose="020B0604020202020204" pitchFamily="34" charset="0"/>
                  <a:cs typeface="Arial" panose="020B0604020202020204" pitchFamily="34" charset="0"/>
                </a:rPr>
                <a:t>collinear laser spectroscopy (2018: </a:t>
              </a:r>
              <a:r>
                <a:rPr lang="en-US" dirty="0">
                  <a:solidFill>
                    <a:schemeClr val="bg2"/>
                  </a:solidFill>
                  <a:effectLst/>
                  <a:latin typeface="Arial" panose="020B0604020202020204" pitchFamily="34" charset="0"/>
                  <a:cs typeface="Arial" panose="020B0604020202020204" pitchFamily="34" charset="0"/>
                </a:rPr>
                <a:t>229m</a:t>
              </a:r>
              <a:r>
                <a:rPr lang="en-US" baseline="0" dirty="0">
                  <a:solidFill>
                    <a:schemeClr val="bg2"/>
                  </a:solidFill>
                  <a:effectLst/>
                  <a:latin typeface="Arial" panose="020B0604020202020204" pitchFamily="34" charset="0"/>
                  <a:cs typeface="Arial" panose="020B0604020202020204" pitchFamily="34" charset="0"/>
                </a:rPr>
                <a:t>Th</a:t>
              </a:r>
              <a:r>
                <a:rPr lang="en-US" dirty="0">
                  <a:solidFill>
                    <a:schemeClr val="bg2"/>
                  </a:solidFill>
                  <a:effectLst/>
                  <a:latin typeface="Arial" panose="020B0604020202020204" pitchFamily="34" charset="0"/>
                  <a:cs typeface="Arial" panose="020B0604020202020204" pitchFamily="34" charset="0"/>
                </a:rPr>
                <a:t>2+</a:t>
              </a:r>
              <a:r>
                <a:rPr lang="en-US" baseline="0" dirty="0">
                  <a:solidFill>
                    <a:schemeClr val="bg2"/>
                  </a:solidFill>
                  <a:effectLst/>
                  <a:latin typeface="Arial" panose="020B0604020202020204" pitchFamily="34" charset="0"/>
                  <a:cs typeface="Arial" panose="020B0604020202020204" pitchFamily="34" charset="0"/>
                </a:rPr>
                <a:t>,</a:t>
              </a:r>
              <a:r>
                <a:rPr lang="en-US" dirty="0">
                  <a:solidFill>
                    <a:schemeClr val="bg2"/>
                  </a:solidFill>
                  <a:effectLst/>
                  <a:latin typeface="Arial" panose="020B0604020202020204" pitchFamily="34" charset="0"/>
                  <a:cs typeface="Arial" panose="020B0604020202020204" pitchFamily="34" charset="0"/>
                </a:rPr>
                <a:t> </a:t>
              </a:r>
              <a:r>
                <a:rPr lang="en-US" baseline="0" dirty="0">
                  <a:solidFill>
                    <a:schemeClr val="bg2"/>
                  </a:solidFill>
                  <a:effectLst/>
                  <a:latin typeface="Arial" panose="020B0604020202020204" pitchFamily="34" charset="0"/>
                  <a:cs typeface="Arial" panose="020B0604020202020204" pitchFamily="34" charset="0"/>
                </a:rPr>
                <a:t>LMU + PTB)</a:t>
              </a:r>
            </a:p>
            <a:p>
              <a:r>
                <a:rPr lang="en-US" baseline="0" dirty="0">
                  <a:solidFill>
                    <a:schemeClr val="bg2"/>
                  </a:solidFill>
                  <a:effectLst/>
                  <a:latin typeface="Arial" panose="020B0604020202020204" pitchFamily="34" charset="0"/>
                  <a:cs typeface="Arial" panose="020B0604020202020204" pitchFamily="34" charset="0"/>
                </a:rPr>
                <a:t>                                                  (2024: </a:t>
              </a:r>
              <a:r>
                <a:rPr lang="en-US" dirty="0">
                  <a:solidFill>
                    <a:schemeClr val="bg2"/>
                  </a:solidFill>
                  <a:effectLst/>
                  <a:latin typeface="Arial" panose="020B0604020202020204" pitchFamily="34" charset="0"/>
                  <a:cs typeface="Arial" panose="020B0604020202020204" pitchFamily="34" charset="0"/>
                </a:rPr>
                <a:t>229m</a:t>
              </a:r>
              <a:r>
                <a:rPr lang="en-US" baseline="0" dirty="0">
                  <a:solidFill>
                    <a:schemeClr val="bg2"/>
                  </a:solidFill>
                  <a:effectLst/>
                  <a:latin typeface="Arial" panose="020B0604020202020204" pitchFamily="34" charset="0"/>
                  <a:cs typeface="Arial" panose="020B0604020202020204" pitchFamily="34" charset="0"/>
                </a:rPr>
                <a:t>Th</a:t>
              </a:r>
              <a:r>
                <a:rPr lang="en-US" dirty="0">
                  <a:solidFill>
                    <a:schemeClr val="bg2"/>
                  </a:solidFill>
                  <a:effectLst/>
                  <a:latin typeface="Arial" panose="020B0604020202020204" pitchFamily="34" charset="0"/>
                  <a:cs typeface="Arial" panose="020B0604020202020204" pitchFamily="34" charset="0"/>
                </a:rPr>
                <a:t>3+</a:t>
              </a:r>
              <a:r>
                <a:rPr lang="en-US" baseline="0" dirty="0">
                  <a:solidFill>
                    <a:schemeClr val="bg2"/>
                  </a:solidFill>
                  <a:effectLst/>
                  <a:latin typeface="Arial" panose="020B0604020202020204" pitchFamily="34" charset="0"/>
                  <a:cs typeface="Arial" panose="020B0604020202020204" pitchFamily="34" charset="0"/>
                </a:rPr>
                <a:t>, RIKEN/Japan)</a:t>
              </a:r>
            </a:p>
            <a:p>
              <a:r>
                <a:rPr lang="en-US" baseline="0" dirty="0">
                  <a:solidFill>
                    <a:schemeClr val="bg2"/>
                  </a:solidFill>
                  <a:effectLst/>
                  <a:latin typeface="Arial" panose="020B0604020202020204" pitchFamily="34" charset="0"/>
                  <a:cs typeface="Arial" panose="020B0604020202020204" pitchFamily="34" charset="0"/>
                  <a:sym typeface="Wingdings" panose="05000000000000000000" pitchFamily="2" charset="2"/>
                </a:rPr>
                <a:t> </a:t>
              </a:r>
              <a:r>
                <a:rPr lang="en-US" baseline="0" dirty="0">
                  <a:solidFill>
                    <a:schemeClr val="bg2"/>
                  </a:solidFill>
                  <a:effectLst/>
                  <a:latin typeface="Arial" panose="020B0604020202020204" pitchFamily="34" charset="0"/>
                  <a:cs typeface="Arial" panose="020B0604020202020204" pitchFamily="34" charset="0"/>
                </a:rPr>
                <a:t>nuclear moments, charge radii, ionic </a:t>
              </a:r>
              <a:r>
                <a:rPr lang="en-US" baseline="0" dirty="0" err="1">
                  <a:solidFill>
                    <a:schemeClr val="bg2"/>
                  </a:solidFill>
                  <a:effectLst/>
                  <a:latin typeface="Arial" panose="020B0604020202020204" pitchFamily="34" charset="0"/>
                  <a:cs typeface="Arial" panose="020B0604020202020204" pitchFamily="34" charset="0"/>
                </a:rPr>
                <a:t>halflife</a:t>
              </a:r>
              <a:r>
                <a:rPr lang="en-US" baseline="0" dirty="0">
                  <a:solidFill>
                    <a:schemeClr val="bg2"/>
                  </a:solidFill>
                  <a:effectLst/>
                  <a:latin typeface="Arial" panose="020B0604020202020204" pitchFamily="34" charset="0"/>
                  <a:cs typeface="Arial" panose="020B0604020202020204" pitchFamily="34" charset="0"/>
                </a:rPr>
                <a:t> (1400</a:t>
              </a:r>
              <a:r>
                <a:rPr lang="en-US" dirty="0">
                  <a:solidFill>
                    <a:schemeClr val="bg2"/>
                  </a:solidFill>
                  <a:effectLst/>
                  <a:latin typeface="Arial" panose="020B0604020202020204" pitchFamily="34" charset="0"/>
                  <a:cs typeface="Arial" panose="020B0604020202020204" pitchFamily="34" charset="0"/>
                </a:rPr>
                <a:t>600</a:t>
              </a:r>
              <a:r>
                <a:rPr lang="en-US" baseline="-25000" dirty="0">
                  <a:solidFill>
                    <a:schemeClr val="bg2"/>
                  </a:solidFill>
                  <a:effectLst/>
                  <a:latin typeface="Arial" panose="020B0604020202020204" pitchFamily="34" charset="0"/>
                  <a:cs typeface="Arial" panose="020B0604020202020204" pitchFamily="34" charset="0"/>
                </a:rPr>
                <a:t>300</a:t>
              </a:r>
              <a:r>
                <a:rPr lang="en-US" baseline="0" dirty="0">
                  <a:solidFill>
                    <a:schemeClr val="bg2"/>
                  </a:solidFill>
                  <a:effectLst/>
                  <a:latin typeface="Arial" panose="020B0604020202020204" pitchFamily="34" charset="0"/>
                  <a:cs typeface="Arial" panose="020B0604020202020204" pitchFamily="34" charset="0"/>
                </a:rPr>
                <a:t> s)</a:t>
              </a:r>
            </a:p>
          </p:txBody>
        </p:sp>
        <p:sp>
          <p:nvSpPr>
            <p:cNvPr id="37" name="TextBox 36">
              <a:extLst>
                <a:ext uri="{FF2B5EF4-FFF2-40B4-BE49-F238E27FC236}">
                  <a16:creationId xmlns:a16="http://schemas.microsoft.com/office/drawing/2014/main" id="{21874B2B-D14E-4E84-AF22-5F17BCA09570}"/>
                </a:ext>
              </a:extLst>
            </p:cNvPr>
            <p:cNvSpPr txBox="1"/>
            <p:nvPr/>
          </p:nvSpPr>
          <p:spPr>
            <a:xfrm>
              <a:off x="8205824" y="4286124"/>
              <a:ext cx="1942756" cy="338554"/>
            </a:xfrm>
            <a:prstGeom prst="rect">
              <a:avLst/>
            </a:prstGeom>
            <a:noFill/>
          </p:spPr>
          <p:txBody>
            <a:bodyPr wrap="square" rtlCol="0">
              <a:spAutoFit/>
            </a:bodyPr>
            <a:lstStyle/>
            <a:p>
              <a:r>
                <a:rPr lang="en-US" sz="1400" baseline="0" dirty="0">
                  <a:solidFill>
                    <a:srgbClr val="000000"/>
                  </a:solidFill>
                  <a:effectLst/>
                  <a:latin typeface="Arial" panose="020B0604020202020204" pitchFamily="34" charset="0"/>
                  <a:cs typeface="Arial" panose="020B0604020202020204" pitchFamily="34" charset="0"/>
                </a:rPr>
                <a:t> </a:t>
              </a:r>
              <a:r>
                <a:rPr lang="en-DE" sz="1600" b="0" baseline="0" dirty="0">
                  <a:solidFill>
                    <a:srgbClr val="000000"/>
                  </a:solidFill>
                  <a:effectLst/>
                  <a:latin typeface="Arial" panose="020B0604020202020204" pitchFamily="34" charset="0"/>
                  <a:cs typeface="Arial" panose="020B0604020202020204" pitchFamily="34" charset="0"/>
                </a:rPr>
                <a:t>Nat</a:t>
              </a:r>
              <a:r>
                <a:rPr lang="en-US" sz="1600" b="0" baseline="0" dirty="0">
                  <a:solidFill>
                    <a:srgbClr val="000000"/>
                  </a:solidFill>
                  <a:effectLst/>
                  <a:latin typeface="Arial" panose="020B0604020202020204" pitchFamily="34" charset="0"/>
                  <a:cs typeface="Arial" panose="020B0604020202020204" pitchFamily="34" charset="0"/>
                </a:rPr>
                <a:t>u</a:t>
              </a:r>
              <a:r>
                <a:rPr lang="en-DE" sz="1600" b="0" baseline="0" dirty="0">
                  <a:solidFill>
                    <a:srgbClr val="000000"/>
                  </a:solidFill>
                  <a:effectLst/>
                  <a:latin typeface="Arial" panose="020B0604020202020204" pitchFamily="34" charset="0"/>
                  <a:cs typeface="Arial" panose="020B0604020202020204" pitchFamily="34" charset="0"/>
                </a:rPr>
                <a:t>r</a:t>
              </a:r>
              <a:r>
                <a:rPr lang="en-US" sz="1600" b="0" baseline="0" dirty="0">
                  <a:solidFill>
                    <a:srgbClr val="000000"/>
                  </a:solidFill>
                  <a:effectLst/>
                  <a:latin typeface="Arial" panose="020B0604020202020204" pitchFamily="34" charset="0"/>
                  <a:cs typeface="Arial" panose="020B0604020202020204" pitchFamily="34" charset="0"/>
                </a:rPr>
                <a:t>e</a:t>
              </a:r>
              <a:r>
                <a:rPr lang="en-DE" sz="1600" b="0" baseline="0" dirty="0">
                  <a:solidFill>
                    <a:srgbClr val="000000"/>
                  </a:solidFill>
                  <a:effectLst/>
                  <a:latin typeface="Arial" panose="020B0604020202020204" pitchFamily="34" charset="0"/>
                  <a:cs typeface="Arial" panose="020B0604020202020204" pitchFamily="34" charset="0"/>
                </a:rPr>
                <a:t> </a:t>
              </a:r>
              <a:r>
                <a:rPr lang="en-US" sz="1600" b="0" baseline="0" dirty="0">
                  <a:solidFill>
                    <a:srgbClr val="000000"/>
                  </a:solidFill>
                  <a:effectLst/>
                  <a:latin typeface="Arial" panose="020B0604020202020204" pitchFamily="34" charset="0"/>
                  <a:cs typeface="Arial" panose="020B0604020202020204" pitchFamily="34" charset="0"/>
                </a:rPr>
                <a:t>629, </a:t>
              </a:r>
              <a:r>
                <a:rPr lang="en-DE" sz="1600" b="0" baseline="0" dirty="0">
                  <a:solidFill>
                    <a:srgbClr val="000000"/>
                  </a:solidFill>
                  <a:effectLst/>
                  <a:latin typeface="Arial" panose="020B0604020202020204" pitchFamily="34" charset="0"/>
                  <a:cs typeface="Arial" panose="020B0604020202020204" pitchFamily="34" charset="0"/>
                </a:rPr>
                <a:t>20</a:t>
              </a:r>
              <a:r>
                <a:rPr lang="en-US" sz="1600" b="0" baseline="0" dirty="0">
                  <a:solidFill>
                    <a:srgbClr val="000000"/>
                  </a:solidFill>
                  <a:effectLst/>
                  <a:latin typeface="Arial" panose="020B0604020202020204" pitchFamily="34" charset="0"/>
                  <a:cs typeface="Arial" panose="020B0604020202020204" pitchFamily="34" charset="0"/>
                </a:rPr>
                <a:t>24</a:t>
              </a:r>
              <a:endParaRPr lang="en-US" sz="1400" b="0" baseline="0" dirty="0">
                <a:solidFill>
                  <a:srgbClr val="000000"/>
                </a:solidFill>
                <a:effectLst/>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570298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par>
                                <p:cTn id="13" presetID="10"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par>
                                <p:cTn id="26" presetID="10" presetClass="entr" presetSubtype="0"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500"/>
                                        <p:tgtEl>
                                          <p:spTgt spid="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 grpId="0"/>
      <p:bldP spid="4" grpId="0"/>
      <p:bldP spid="15" grpId="0"/>
      <p:bldP spid="6" grpId="0"/>
      <p:bldP spid="7"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093" y="6516356"/>
            <a:ext cx="400944"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11</a:t>
            </a:r>
            <a:endParaRPr lang="de-DE" sz="1600" baseline="0" dirty="0">
              <a:solidFill>
                <a:schemeClr val="bg2"/>
              </a:solidFill>
              <a:effectLst/>
              <a:latin typeface="Arial" panose="020B0604020202020204" pitchFamily="34" charset="0"/>
              <a:cs typeface="Arial" panose="020B0604020202020204" pitchFamily="34" charset="0"/>
            </a:endParaRPr>
          </a:p>
        </p:txBody>
      </p:sp>
      <p:sp>
        <p:nvSpPr>
          <p:cNvPr id="18" name="Rectangle 2"/>
          <p:cNvSpPr txBox="1">
            <a:spLocks noChangeArrowheads="1"/>
          </p:cNvSpPr>
          <p:nvPr/>
        </p:nvSpPr>
        <p:spPr>
          <a:xfrm>
            <a:off x="1460756" y="11419"/>
            <a:ext cx="8746234" cy="597821"/>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lvl1pPr algn="ctr" rtl="0" eaLnBrk="0" fontAlgn="base" hangingPunct="0">
              <a:spcBef>
                <a:spcPct val="0"/>
              </a:spcBef>
              <a:spcAft>
                <a:spcPct val="0"/>
              </a:spcAft>
              <a:defRPr kumimoji="1" sz="2400">
                <a:solidFill>
                  <a:schemeClr val="bg2"/>
                </a:solidFill>
                <a:latin typeface="+mj-lt"/>
                <a:ea typeface="+mj-ea"/>
                <a:cs typeface="+mj-cs"/>
              </a:defRPr>
            </a:lvl1pPr>
            <a:lvl2pPr algn="ctr" rtl="0" eaLnBrk="0" fontAlgn="base" hangingPunct="0">
              <a:spcBef>
                <a:spcPct val="0"/>
              </a:spcBef>
              <a:spcAft>
                <a:spcPct val="0"/>
              </a:spcAft>
              <a:defRPr kumimoji="1" sz="2400">
                <a:solidFill>
                  <a:schemeClr val="bg2"/>
                </a:solidFill>
                <a:latin typeface="Comic Sans MS" pitchFamily="66" charset="0"/>
              </a:defRPr>
            </a:lvl2pPr>
            <a:lvl3pPr algn="ctr" rtl="0" eaLnBrk="0" fontAlgn="base" hangingPunct="0">
              <a:spcBef>
                <a:spcPct val="0"/>
              </a:spcBef>
              <a:spcAft>
                <a:spcPct val="0"/>
              </a:spcAft>
              <a:defRPr kumimoji="1" sz="2400">
                <a:solidFill>
                  <a:schemeClr val="bg2"/>
                </a:solidFill>
                <a:latin typeface="Comic Sans MS" pitchFamily="66" charset="0"/>
              </a:defRPr>
            </a:lvl3pPr>
            <a:lvl4pPr algn="ctr" rtl="0" eaLnBrk="0" fontAlgn="base" hangingPunct="0">
              <a:spcBef>
                <a:spcPct val="0"/>
              </a:spcBef>
              <a:spcAft>
                <a:spcPct val="0"/>
              </a:spcAft>
              <a:defRPr kumimoji="1" sz="2400">
                <a:solidFill>
                  <a:schemeClr val="bg2"/>
                </a:solidFill>
                <a:latin typeface="Comic Sans MS" pitchFamily="66" charset="0"/>
              </a:defRPr>
            </a:lvl4pPr>
            <a:lvl5pPr algn="ctr" rtl="0" eaLnBrk="0" fontAlgn="base" hangingPunct="0">
              <a:spcBef>
                <a:spcPct val="0"/>
              </a:spcBef>
              <a:spcAft>
                <a:spcPct val="0"/>
              </a:spcAft>
              <a:defRPr kumimoji="1" sz="2400">
                <a:solidFill>
                  <a:schemeClr val="bg2"/>
                </a:solidFill>
                <a:latin typeface="Comic Sans MS" pitchFamily="66" charset="0"/>
              </a:defRPr>
            </a:lvl5pPr>
            <a:lvl6pPr marL="457200" algn="ctr" rtl="0" eaLnBrk="0" fontAlgn="base" hangingPunct="0">
              <a:spcBef>
                <a:spcPct val="0"/>
              </a:spcBef>
              <a:spcAft>
                <a:spcPct val="0"/>
              </a:spcAft>
              <a:defRPr kumimoji="1" sz="2400">
                <a:solidFill>
                  <a:schemeClr val="bg2"/>
                </a:solidFill>
                <a:latin typeface="Comic Sans MS" pitchFamily="66" charset="0"/>
              </a:defRPr>
            </a:lvl6pPr>
            <a:lvl7pPr marL="914400" algn="ctr" rtl="0" eaLnBrk="0" fontAlgn="base" hangingPunct="0">
              <a:spcBef>
                <a:spcPct val="0"/>
              </a:spcBef>
              <a:spcAft>
                <a:spcPct val="0"/>
              </a:spcAft>
              <a:defRPr kumimoji="1" sz="2400">
                <a:solidFill>
                  <a:schemeClr val="bg2"/>
                </a:solidFill>
                <a:latin typeface="Comic Sans MS" pitchFamily="66" charset="0"/>
              </a:defRPr>
            </a:lvl7pPr>
            <a:lvl8pPr marL="1371600" algn="ctr" rtl="0" eaLnBrk="0" fontAlgn="base" hangingPunct="0">
              <a:spcBef>
                <a:spcPct val="0"/>
              </a:spcBef>
              <a:spcAft>
                <a:spcPct val="0"/>
              </a:spcAft>
              <a:defRPr kumimoji="1" sz="2400">
                <a:solidFill>
                  <a:schemeClr val="bg2"/>
                </a:solidFill>
                <a:latin typeface="Comic Sans MS" pitchFamily="66" charset="0"/>
              </a:defRPr>
            </a:lvl8pPr>
            <a:lvl9pPr marL="1828800" algn="ctr" rtl="0" eaLnBrk="0" fontAlgn="base" hangingPunct="0">
              <a:spcBef>
                <a:spcPct val="0"/>
              </a:spcBef>
              <a:spcAft>
                <a:spcPct val="0"/>
              </a:spcAft>
              <a:defRPr kumimoji="1" sz="2400">
                <a:solidFill>
                  <a:schemeClr val="bg2"/>
                </a:solidFill>
                <a:latin typeface="Comic Sans MS" pitchFamily="66" charset="0"/>
              </a:defRPr>
            </a:lvl9pPr>
          </a:lstStyle>
          <a:p>
            <a:pPr algn="l"/>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‘Game Changer’: Radiative Decay via VUV Photon</a:t>
            </a:r>
            <a:endParaRPr lang="de-DE" altLang="de-DE" sz="2800" u="sng" kern="0" baseline="0" dirty="0">
              <a:solidFill>
                <a:srgbClr val="05791B"/>
              </a:solidFill>
              <a:effectLst/>
              <a:latin typeface="Arial" panose="020B0604020202020204" pitchFamily="34" charset="0"/>
              <a:cs typeface="Arial" panose="020B0604020202020204" pitchFamily="34" charset="0"/>
            </a:endParaRPr>
          </a:p>
        </p:txBody>
      </p:sp>
      <p:sp>
        <p:nvSpPr>
          <p:cNvPr id="91" name="Rectangle 3">
            <a:extLst>
              <a:ext uri="{FF2B5EF4-FFF2-40B4-BE49-F238E27FC236}">
                <a16:creationId xmlns:a16="http://schemas.microsoft.com/office/drawing/2014/main" id="{1C986205-63C5-4A24-BDB0-72982F3FB59F}"/>
              </a:ext>
            </a:extLst>
          </p:cNvPr>
          <p:cNvSpPr>
            <a:spLocks noChangeArrowheads="1"/>
          </p:cNvSpPr>
          <p:nvPr/>
        </p:nvSpPr>
        <p:spPr bwMode="auto">
          <a:xfrm>
            <a:off x="12030" y="1175083"/>
            <a:ext cx="11863138" cy="1629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5000" rIns="90000" bIns="45000">
            <a:spAutoFit/>
          </a:bodyPr>
          <a:lstStyle>
            <a:lvl1pPr marL="285750" indent="-28575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Noto Sans CJK SC"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Noto Sans CJK SC" charset="0"/>
              </a:defRPr>
            </a:lvl2pPr>
            <a:lvl3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Noto Sans CJK SC"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Noto Sans CJK SC"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Noto Sans CJK SC" charset="0"/>
              </a:defRPr>
            </a:lvl9pPr>
          </a:lstStyle>
          <a:p>
            <a:pPr marR="0" lvl="0" defTabSz="914400" eaLnBrk="1" fontAlgn="auto" latinLnBrk="0" hangingPunct="1">
              <a:lnSpc>
                <a:spcPct val="100000"/>
              </a:lnSpc>
              <a:spcBef>
                <a:spcPts val="0"/>
              </a:spcBef>
              <a:spcAft>
                <a:spcPts val="1200"/>
              </a:spcAft>
              <a:buClr>
                <a:srgbClr val="FF0000"/>
              </a:buClr>
              <a:buSzPct val="100000"/>
              <a:buFont typeface="Wingdings" panose="05000000000000000000" pitchFamily="2" charset="2"/>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altLang="en-US" i="0" u="none" strike="noStrike" kern="0" cap="none" spc="0" normalizeH="0" baseline="0" noProof="0" dirty="0">
                <a:ln>
                  <a:noFill/>
                </a:ln>
                <a:solidFill>
                  <a:srgbClr val="0000FF"/>
                </a:solidFill>
                <a:effectLst/>
                <a:uLnTx/>
                <a:uFillTx/>
                <a:latin typeface="Arial" panose="020B0604020202020204" pitchFamily="34" charset="0"/>
                <a:cs typeface="DejaVu Sans" charset="0"/>
              </a:rPr>
              <a:t>Photon spectroscopy of radioactive decay chains in solids:</a:t>
            </a:r>
          </a:p>
          <a:p>
            <a:pPr marL="0" marR="0" lvl="0" indent="0" defTabSz="914400" eaLnBrk="1" fontAlgn="auto" latinLnBrk="0" hangingPunct="1">
              <a:lnSpc>
                <a:spcPct val="100000"/>
              </a:lnSpc>
              <a:spcBef>
                <a:spcPts val="0"/>
              </a:spcBef>
              <a:spcAft>
                <a:spcPts val="600"/>
              </a:spcAft>
              <a:buClr>
                <a:srgbClr val="2F4D5D"/>
              </a:buClr>
              <a:buSzPct val="100000"/>
              <a:tabLst>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altLang="en-US" sz="1800" b="0" u="none" strike="noStrike" kern="0" cap="none" spc="0" normalizeH="0" baseline="0" noProof="0" dirty="0">
                <a:ln>
                  <a:noFill/>
                </a:ln>
                <a:solidFill>
                  <a:schemeClr val="bg2"/>
                </a:solidFill>
                <a:effectLst/>
                <a:uLnTx/>
                <a:uFillTx/>
                <a:latin typeface="Arial" panose="020B0604020202020204" pitchFamily="34" charset="0"/>
              </a:rPr>
              <a:t>     </a:t>
            </a:r>
            <a:r>
              <a:rPr kumimoji="0" lang="en-US" altLang="en-US" b="0" u="none" strike="noStrike" kern="0" cap="none" spc="0" normalizeH="0" baseline="0" noProof="0" dirty="0">
                <a:ln>
                  <a:noFill/>
                </a:ln>
                <a:solidFill>
                  <a:schemeClr val="bg2"/>
                </a:solidFill>
                <a:effectLst/>
                <a:uLnTx/>
                <a:uFillTx/>
                <a:latin typeface="Arial" panose="020B0604020202020204" pitchFamily="34" charset="0"/>
              </a:rPr>
              <a:t>- Isomer population in radioactive decay</a:t>
            </a:r>
          </a:p>
          <a:p>
            <a:pPr marL="0" marR="0" lvl="0" indent="0" defTabSz="914400" eaLnBrk="1" fontAlgn="auto" latinLnBrk="0" hangingPunct="1">
              <a:lnSpc>
                <a:spcPct val="100000"/>
              </a:lnSpc>
              <a:spcBef>
                <a:spcPts val="0"/>
              </a:spcBef>
              <a:spcAft>
                <a:spcPts val="600"/>
              </a:spcAft>
              <a:buClr>
                <a:srgbClr val="2F4D5D"/>
              </a:buClr>
              <a:buSzPct val="100000"/>
              <a:tabLst>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altLang="en-US" b="0" u="none" strike="noStrike" kern="0" cap="none" spc="0" normalizeH="0" baseline="0" noProof="0" dirty="0">
                <a:ln>
                  <a:noFill/>
                </a:ln>
                <a:solidFill>
                  <a:schemeClr val="bg2"/>
                </a:solidFill>
                <a:effectLst/>
                <a:uLnTx/>
                <a:uFillTx/>
                <a:latin typeface="Arial" panose="020B0604020202020204" pitchFamily="34" charset="0"/>
              </a:rPr>
              <a:t>     - </a:t>
            </a:r>
            <a:r>
              <a:rPr lang="en-US" altLang="en-US" b="0" kern="0" baseline="0" dirty="0">
                <a:solidFill>
                  <a:schemeClr val="bg2"/>
                </a:solidFill>
                <a:effectLst/>
              </a:rPr>
              <a:t>Implantation in (VUV transparent) l</a:t>
            </a:r>
            <a:r>
              <a:rPr kumimoji="0" lang="en-US" altLang="en-US" b="0" u="none" strike="noStrike" kern="0" cap="none" spc="0" normalizeH="0" baseline="0" noProof="0" dirty="0" err="1">
                <a:ln>
                  <a:noFill/>
                </a:ln>
                <a:solidFill>
                  <a:schemeClr val="bg2"/>
                </a:solidFill>
                <a:effectLst/>
                <a:uLnTx/>
                <a:uFillTx/>
                <a:latin typeface="Arial" panose="020B0604020202020204" pitchFamily="34" charset="0"/>
              </a:rPr>
              <a:t>arge</a:t>
            </a:r>
            <a:r>
              <a:rPr kumimoji="0" lang="en-US" altLang="en-US" b="0" u="none" strike="noStrike" kern="0" cap="none" spc="0" normalizeH="0" baseline="0" noProof="0" dirty="0">
                <a:ln>
                  <a:noFill/>
                </a:ln>
                <a:solidFill>
                  <a:schemeClr val="bg2"/>
                </a:solidFill>
                <a:effectLst/>
                <a:uLnTx/>
                <a:uFillTx/>
                <a:latin typeface="Arial" panose="020B0604020202020204" pitchFamily="34" charset="0"/>
              </a:rPr>
              <a:t>-bandgap crystals to ensure suitable chemical environment</a:t>
            </a:r>
          </a:p>
          <a:p>
            <a:pPr marL="0" marR="0" lvl="0" indent="0" defTabSz="914400" eaLnBrk="1" fontAlgn="auto" latinLnBrk="0" hangingPunct="1">
              <a:lnSpc>
                <a:spcPct val="100000"/>
              </a:lnSpc>
              <a:spcBef>
                <a:spcPts val="0"/>
              </a:spcBef>
              <a:spcAft>
                <a:spcPts val="600"/>
              </a:spcAft>
              <a:buClr>
                <a:srgbClr val="2F4D5D"/>
              </a:buClr>
              <a:buSzPct val="100000"/>
              <a:tabLst>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altLang="en-US" b="0" u="none" strike="noStrike" kern="0" cap="none" spc="0" normalizeH="0" baseline="0" noProof="0" dirty="0">
                <a:ln>
                  <a:noFill/>
                </a:ln>
                <a:solidFill>
                  <a:schemeClr val="bg2"/>
                </a:solidFill>
                <a:effectLst/>
                <a:uLnTx/>
                <a:uFillTx/>
                <a:latin typeface="Arial" panose="020B0604020202020204" pitchFamily="34" charset="0"/>
              </a:rPr>
              <a:t>     - Vacuum-ultraviolet spectroscopy of ~150 nm photons from radiative decay</a:t>
            </a:r>
          </a:p>
        </p:txBody>
      </p:sp>
      <p:grpSp>
        <p:nvGrpSpPr>
          <p:cNvPr id="7" name="Group 6">
            <a:extLst>
              <a:ext uri="{FF2B5EF4-FFF2-40B4-BE49-F238E27FC236}">
                <a16:creationId xmlns:a16="http://schemas.microsoft.com/office/drawing/2014/main" id="{600D343E-851C-409A-8FC3-E6919BEAB33C}"/>
              </a:ext>
            </a:extLst>
          </p:cNvPr>
          <p:cNvGrpSpPr/>
          <p:nvPr/>
        </p:nvGrpSpPr>
        <p:grpSpPr>
          <a:xfrm>
            <a:off x="1708476" y="4166088"/>
            <a:ext cx="7892719" cy="2329762"/>
            <a:chOff x="1552070" y="2772215"/>
            <a:chExt cx="7892719" cy="2329762"/>
          </a:xfrm>
        </p:grpSpPr>
        <p:sp>
          <p:nvSpPr>
            <p:cNvPr id="5" name="Rectangle 4">
              <a:extLst>
                <a:ext uri="{FF2B5EF4-FFF2-40B4-BE49-F238E27FC236}">
                  <a16:creationId xmlns:a16="http://schemas.microsoft.com/office/drawing/2014/main" id="{18CDC002-103C-4B1D-9012-5F2129633309}"/>
                </a:ext>
              </a:extLst>
            </p:cNvPr>
            <p:cNvSpPr/>
            <p:nvPr/>
          </p:nvSpPr>
          <p:spPr bwMode="auto">
            <a:xfrm>
              <a:off x="1552070" y="2772215"/>
              <a:ext cx="7892719" cy="2323402"/>
            </a:xfrm>
            <a:prstGeom prst="rect">
              <a:avLst/>
            </a:prstGeom>
            <a:solidFill>
              <a:srgbClr val="FFFFCC"/>
            </a:solidFill>
            <a:ln w="19050" cap="sq" cmpd="sng" algn="ctr">
              <a:solidFill>
                <a:schemeClr val="bg2"/>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pic>
          <p:nvPicPr>
            <p:cNvPr id="93" name="Picture 4">
              <a:extLst>
                <a:ext uri="{FF2B5EF4-FFF2-40B4-BE49-F238E27FC236}">
                  <a16:creationId xmlns:a16="http://schemas.microsoft.com/office/drawing/2014/main" id="{376D114B-1FE8-4439-A931-ABEF601444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1697" y="2900809"/>
              <a:ext cx="1647051" cy="213608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4" name="Picture 5">
              <a:extLst>
                <a:ext uri="{FF2B5EF4-FFF2-40B4-BE49-F238E27FC236}">
                  <a16:creationId xmlns:a16="http://schemas.microsoft.com/office/drawing/2014/main" id="{69C1D60B-056D-41EB-BE0B-22D4A9BF12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1499" y="2836576"/>
              <a:ext cx="2060963" cy="226540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5" name="Picture 6">
              <a:extLst>
                <a:ext uri="{FF2B5EF4-FFF2-40B4-BE49-F238E27FC236}">
                  <a16:creationId xmlns:a16="http://schemas.microsoft.com/office/drawing/2014/main" id="{5003E43A-6F14-41D3-A70F-43EC28297FE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51988" y="2848608"/>
              <a:ext cx="2088172" cy="201140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96" name="Rectangle 7">
            <a:extLst>
              <a:ext uri="{FF2B5EF4-FFF2-40B4-BE49-F238E27FC236}">
                <a16:creationId xmlns:a16="http://schemas.microsoft.com/office/drawing/2014/main" id="{BDC0CBFC-7B58-444D-85B2-E2C0E734D883}"/>
              </a:ext>
            </a:extLst>
          </p:cNvPr>
          <p:cNvSpPr>
            <a:spLocks noChangeArrowheads="1"/>
          </p:cNvSpPr>
          <p:nvPr/>
        </p:nvSpPr>
        <p:spPr bwMode="auto">
          <a:xfrm>
            <a:off x="-6" y="2883577"/>
            <a:ext cx="11694693" cy="7833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5000" rIns="90000" bIns="450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Noto Sans CJK SC" charset="0"/>
              </a:defRPr>
            </a:lvl1pPr>
            <a:lvl2pPr marL="431800" indent="-21590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Noto Sans CJK SC" charset="0"/>
              </a:defRPr>
            </a:lvl2pPr>
            <a:lvl3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Noto Sans CJK SC"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Noto Sans CJK SC"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Noto Sans CJK SC" charset="0"/>
              </a:defRPr>
            </a:lvl9pPr>
          </a:lstStyle>
          <a:p>
            <a:pPr marL="342900" marR="0" lvl="0" indent="-342900" defTabSz="914400" eaLnBrk="1" fontAlgn="auto" latinLnBrk="0" hangingPunct="1">
              <a:lnSpc>
                <a:spcPct val="100000"/>
              </a:lnSpc>
              <a:spcBef>
                <a:spcPts val="0"/>
              </a:spcBef>
              <a:spcAft>
                <a:spcPts val="600"/>
              </a:spcAft>
              <a:buClr>
                <a:srgbClr val="FF0000"/>
              </a:buClr>
              <a:buSzPct val="100000"/>
              <a:buFont typeface="Wingdings" panose="05000000000000000000" pitchFamily="2" charset="2"/>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altLang="en-US" u="none" strike="noStrike" kern="0" cap="none" spc="0" normalizeH="0" baseline="0" noProof="0" dirty="0">
                <a:ln>
                  <a:noFill/>
                </a:ln>
                <a:solidFill>
                  <a:srgbClr val="0000FF"/>
                </a:solidFill>
                <a:effectLst/>
                <a:uLnTx/>
                <a:uFillTx/>
                <a:latin typeface="Arial" panose="020B0604020202020204" pitchFamily="34" charset="0"/>
              </a:rPr>
              <a:t>So far: experimental efforts using the alpha-decay of </a:t>
            </a:r>
            <a:r>
              <a:rPr kumimoji="0" lang="en-US" altLang="en-US" u="none" strike="noStrike" kern="0" cap="none" spc="0" normalizeH="0" noProof="0" dirty="0">
                <a:ln>
                  <a:noFill/>
                </a:ln>
                <a:solidFill>
                  <a:srgbClr val="0000FF"/>
                </a:solidFill>
                <a:effectLst/>
                <a:uLnTx/>
                <a:uFillTx/>
                <a:latin typeface="Arial" panose="020B0604020202020204" pitchFamily="34" charset="0"/>
              </a:rPr>
              <a:t>233</a:t>
            </a:r>
            <a:r>
              <a:rPr kumimoji="0" lang="en-US" altLang="en-US" u="none" strike="noStrike" kern="0" cap="none" spc="0" normalizeH="0" baseline="0" noProof="0" dirty="0">
                <a:ln>
                  <a:noFill/>
                </a:ln>
                <a:solidFill>
                  <a:srgbClr val="0000FF"/>
                </a:solidFill>
                <a:effectLst/>
                <a:uLnTx/>
                <a:uFillTx/>
                <a:latin typeface="Arial" panose="020B0604020202020204" pitchFamily="34" charset="0"/>
              </a:rPr>
              <a:t>U</a:t>
            </a:r>
          </a:p>
          <a:p>
            <a:pPr marL="431800" marR="0" lvl="1" indent="-215900" defTabSz="914400" eaLnBrk="1" fontAlgn="auto" latinLnBrk="0" hangingPunct="1">
              <a:lnSpc>
                <a:spcPct val="100000"/>
              </a:lnSpc>
              <a:spcBef>
                <a:spcPts val="13"/>
              </a:spcBef>
              <a:spcAft>
                <a:spcPts val="13"/>
              </a:spcAft>
              <a:buClr>
                <a:srgbClr val="000000"/>
              </a:buClr>
              <a:buSzPct val="45000"/>
              <a:buFont typeface="Wingdings" panose="05000000000000000000" pitchFamily="2" charset="2"/>
              <a:buNone/>
              <a:tabLst>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altLang="en-US" b="0" u="none" strike="noStrike" kern="0" cap="none" spc="0" normalizeH="0" baseline="0" noProof="0" dirty="0">
                <a:ln>
                  <a:noFill/>
                </a:ln>
                <a:solidFill>
                  <a:schemeClr val="bg2"/>
                </a:solidFill>
                <a:effectLst/>
                <a:uLnTx/>
                <a:uFillTx/>
                <a:latin typeface="Arial" panose="020B0604020202020204" pitchFamily="34" charset="0"/>
              </a:rPr>
              <a:t>→ observation of radiative decay unsuccessful for almost 50 years</a:t>
            </a:r>
            <a:endParaRPr lang="en-US" altLang="en-US" b="0" kern="0" baseline="0" noProof="0" dirty="0">
              <a:solidFill>
                <a:schemeClr val="bg2"/>
              </a:solidFill>
              <a:effectLst/>
            </a:endParaRPr>
          </a:p>
        </p:txBody>
      </p:sp>
      <p:sp>
        <p:nvSpPr>
          <p:cNvPr id="8" name="Rectangle 7">
            <a:extLst>
              <a:ext uri="{FF2B5EF4-FFF2-40B4-BE49-F238E27FC236}">
                <a16:creationId xmlns:a16="http://schemas.microsoft.com/office/drawing/2014/main" id="{0EC69A2B-EEBC-46C9-99D7-C08721CC048B}"/>
              </a:ext>
            </a:extLst>
          </p:cNvPr>
          <p:cNvSpPr/>
          <p:nvPr/>
        </p:nvSpPr>
        <p:spPr>
          <a:xfrm>
            <a:off x="10562" y="3710220"/>
            <a:ext cx="12145342" cy="400110"/>
          </a:xfrm>
          <a:prstGeom prst="rect">
            <a:avLst/>
          </a:prstGeom>
        </p:spPr>
        <p:txBody>
          <a:bodyPr wrap="square">
            <a:spAutoFit/>
          </a:bodyPr>
          <a:lstStyle/>
          <a:p>
            <a:pPr marL="342900" lvl="1" indent="-342900" eaLnBrk="1" fontAlgn="auto" hangingPunct="1">
              <a:spcBef>
                <a:spcPts val="0"/>
              </a:spcBef>
              <a:spcAft>
                <a:spcPts val="0"/>
              </a:spcAft>
              <a:buClr>
                <a:srgbClr val="FF0000"/>
              </a:buClr>
              <a:buSzPct val="100000"/>
              <a:buFont typeface="Wingdings" panose="05000000000000000000" pitchFamily="2" charset="2"/>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altLang="en-US" kern="0" baseline="0" dirty="0">
                <a:solidFill>
                  <a:srgbClr val="0000FF"/>
                </a:solidFill>
                <a:effectLst/>
                <a:latin typeface="Arial" panose="020B0604020202020204" pitchFamily="34" charset="0"/>
              </a:rPr>
              <a:t>new approach</a:t>
            </a:r>
            <a:r>
              <a:rPr lang="en-US" altLang="en-US" kern="0" baseline="0" dirty="0">
                <a:solidFill>
                  <a:srgbClr val="000000"/>
                </a:solidFill>
                <a:effectLst/>
                <a:latin typeface="Arial" panose="020B0604020202020204" pitchFamily="34" charset="0"/>
              </a:rPr>
              <a:t>:  </a:t>
            </a:r>
            <a:r>
              <a:rPr lang="en-US" altLang="en-US" b="0" kern="0" baseline="0" dirty="0">
                <a:solidFill>
                  <a:srgbClr val="000000"/>
                </a:solidFill>
                <a:effectLst/>
                <a:latin typeface="Arial" panose="020B0604020202020204" pitchFamily="34" charset="0"/>
              </a:rPr>
              <a:t>using short-lived </a:t>
            </a:r>
            <a:r>
              <a:rPr lang="en-US" altLang="en-US" b="0" kern="0" dirty="0">
                <a:solidFill>
                  <a:srgbClr val="000000"/>
                </a:solidFill>
                <a:effectLst/>
                <a:latin typeface="Arial" panose="020B0604020202020204" pitchFamily="34" charset="0"/>
              </a:rPr>
              <a:t>229</a:t>
            </a:r>
            <a:r>
              <a:rPr lang="en-US" altLang="en-US" b="0" kern="0" baseline="0" dirty="0">
                <a:solidFill>
                  <a:srgbClr val="000000"/>
                </a:solidFill>
                <a:effectLst/>
                <a:latin typeface="Arial" panose="020B0604020202020204" pitchFamily="34" charset="0"/>
              </a:rPr>
              <a:t>Ac produced using ISOL technique (Isotope Production On-Line)</a:t>
            </a:r>
            <a:endParaRPr lang="en-US" altLang="en-US" sz="1800" b="0" kern="0" baseline="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3926426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fade">
                                      <p:cBhvr>
                                        <p:cTn id="7" dur="500"/>
                                        <p:tgtEl>
                                          <p:spTgt spid="9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6"/>
                                        </p:tgtEl>
                                        <p:attrNameLst>
                                          <p:attrName>style.visibility</p:attrName>
                                        </p:attrNameLst>
                                      </p:cBhvr>
                                      <p:to>
                                        <p:strVal val="visible"/>
                                      </p:to>
                                    </p:set>
                                    <p:animEffect transition="in" filter="fade">
                                      <p:cBhvr>
                                        <p:cTn id="12" dur="500"/>
                                        <p:tgtEl>
                                          <p:spTgt spid="9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96"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093" y="6518128"/>
            <a:ext cx="412292"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12</a:t>
            </a:r>
            <a:endParaRPr lang="de-DE" sz="1600" baseline="0" dirty="0">
              <a:solidFill>
                <a:schemeClr val="bg2"/>
              </a:solidFill>
              <a:effectLst/>
              <a:latin typeface="Arial" panose="020B0604020202020204" pitchFamily="34" charset="0"/>
              <a:cs typeface="Arial" panose="020B0604020202020204" pitchFamily="34" charset="0"/>
            </a:endParaRPr>
          </a:p>
        </p:txBody>
      </p:sp>
      <p:sp>
        <p:nvSpPr>
          <p:cNvPr id="18" name="Rectangle 2"/>
          <p:cNvSpPr txBox="1">
            <a:spLocks noChangeArrowheads="1"/>
          </p:cNvSpPr>
          <p:nvPr/>
        </p:nvSpPr>
        <p:spPr>
          <a:xfrm>
            <a:off x="3223367" y="35869"/>
            <a:ext cx="4953072" cy="597821"/>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lvl1pPr algn="ctr" rtl="0" eaLnBrk="0" fontAlgn="base" hangingPunct="0">
              <a:spcBef>
                <a:spcPct val="0"/>
              </a:spcBef>
              <a:spcAft>
                <a:spcPct val="0"/>
              </a:spcAft>
              <a:defRPr kumimoji="1" sz="2400">
                <a:solidFill>
                  <a:schemeClr val="bg2"/>
                </a:solidFill>
                <a:latin typeface="+mj-lt"/>
                <a:ea typeface="+mj-ea"/>
                <a:cs typeface="+mj-cs"/>
              </a:defRPr>
            </a:lvl1pPr>
            <a:lvl2pPr algn="ctr" rtl="0" eaLnBrk="0" fontAlgn="base" hangingPunct="0">
              <a:spcBef>
                <a:spcPct val="0"/>
              </a:spcBef>
              <a:spcAft>
                <a:spcPct val="0"/>
              </a:spcAft>
              <a:defRPr kumimoji="1" sz="2400">
                <a:solidFill>
                  <a:schemeClr val="bg2"/>
                </a:solidFill>
                <a:latin typeface="Comic Sans MS" pitchFamily="66" charset="0"/>
              </a:defRPr>
            </a:lvl2pPr>
            <a:lvl3pPr algn="ctr" rtl="0" eaLnBrk="0" fontAlgn="base" hangingPunct="0">
              <a:spcBef>
                <a:spcPct val="0"/>
              </a:spcBef>
              <a:spcAft>
                <a:spcPct val="0"/>
              </a:spcAft>
              <a:defRPr kumimoji="1" sz="2400">
                <a:solidFill>
                  <a:schemeClr val="bg2"/>
                </a:solidFill>
                <a:latin typeface="Comic Sans MS" pitchFamily="66" charset="0"/>
              </a:defRPr>
            </a:lvl3pPr>
            <a:lvl4pPr algn="ctr" rtl="0" eaLnBrk="0" fontAlgn="base" hangingPunct="0">
              <a:spcBef>
                <a:spcPct val="0"/>
              </a:spcBef>
              <a:spcAft>
                <a:spcPct val="0"/>
              </a:spcAft>
              <a:defRPr kumimoji="1" sz="2400">
                <a:solidFill>
                  <a:schemeClr val="bg2"/>
                </a:solidFill>
                <a:latin typeface="Comic Sans MS" pitchFamily="66" charset="0"/>
              </a:defRPr>
            </a:lvl4pPr>
            <a:lvl5pPr algn="ctr" rtl="0" eaLnBrk="0" fontAlgn="base" hangingPunct="0">
              <a:spcBef>
                <a:spcPct val="0"/>
              </a:spcBef>
              <a:spcAft>
                <a:spcPct val="0"/>
              </a:spcAft>
              <a:defRPr kumimoji="1" sz="2400">
                <a:solidFill>
                  <a:schemeClr val="bg2"/>
                </a:solidFill>
                <a:latin typeface="Comic Sans MS" pitchFamily="66" charset="0"/>
              </a:defRPr>
            </a:lvl5pPr>
            <a:lvl6pPr marL="457200" algn="ctr" rtl="0" eaLnBrk="0" fontAlgn="base" hangingPunct="0">
              <a:spcBef>
                <a:spcPct val="0"/>
              </a:spcBef>
              <a:spcAft>
                <a:spcPct val="0"/>
              </a:spcAft>
              <a:defRPr kumimoji="1" sz="2400">
                <a:solidFill>
                  <a:schemeClr val="bg2"/>
                </a:solidFill>
                <a:latin typeface="Comic Sans MS" pitchFamily="66" charset="0"/>
              </a:defRPr>
            </a:lvl6pPr>
            <a:lvl7pPr marL="914400" algn="ctr" rtl="0" eaLnBrk="0" fontAlgn="base" hangingPunct="0">
              <a:spcBef>
                <a:spcPct val="0"/>
              </a:spcBef>
              <a:spcAft>
                <a:spcPct val="0"/>
              </a:spcAft>
              <a:defRPr kumimoji="1" sz="2400">
                <a:solidFill>
                  <a:schemeClr val="bg2"/>
                </a:solidFill>
                <a:latin typeface="Comic Sans MS" pitchFamily="66" charset="0"/>
              </a:defRPr>
            </a:lvl7pPr>
            <a:lvl8pPr marL="1371600" algn="ctr" rtl="0" eaLnBrk="0" fontAlgn="base" hangingPunct="0">
              <a:spcBef>
                <a:spcPct val="0"/>
              </a:spcBef>
              <a:spcAft>
                <a:spcPct val="0"/>
              </a:spcAft>
              <a:defRPr kumimoji="1" sz="2400">
                <a:solidFill>
                  <a:schemeClr val="bg2"/>
                </a:solidFill>
                <a:latin typeface="Comic Sans MS" pitchFamily="66" charset="0"/>
              </a:defRPr>
            </a:lvl8pPr>
            <a:lvl9pPr marL="1828800" algn="ctr" rtl="0" eaLnBrk="0" fontAlgn="base" hangingPunct="0">
              <a:spcBef>
                <a:spcPct val="0"/>
              </a:spcBef>
              <a:spcAft>
                <a:spcPct val="0"/>
              </a:spcAft>
              <a:defRPr kumimoji="1" sz="2400">
                <a:solidFill>
                  <a:schemeClr val="bg2"/>
                </a:solidFill>
                <a:latin typeface="Comic Sans MS" pitchFamily="66" charset="0"/>
              </a:defRPr>
            </a:lvl9pPr>
          </a:lstStyle>
          <a:p>
            <a:pPr lvl="0" algn="l" eaLnBrk="1">
              <a:lnSpc>
                <a:spcPct val="90000"/>
              </a:lnSpc>
              <a:spcBef>
                <a:spcPts val="13"/>
              </a:spcBef>
              <a:spcAft>
                <a:spcPts val="13"/>
              </a:spcAft>
              <a:buClr>
                <a:srgbClr val="000000"/>
              </a:buClr>
              <a:buSzPct val="100000"/>
            </a:pPr>
            <a:r>
              <a:rPr kumimoji="0" lang="de-DE" altLang="en-US" sz="2800" u="sng" baseline="0" dirty="0">
                <a:solidFill>
                  <a:srgbClr val="FF0000"/>
                </a:solidFill>
                <a:latin typeface="Arial" panose="020B0604020202020204" pitchFamily="34" charset="0"/>
                <a:ea typeface="+mn-ea"/>
              </a:rPr>
              <a:t>VUV </a:t>
            </a:r>
            <a:r>
              <a:rPr kumimoji="0" lang="de-DE" altLang="en-US" sz="2800" u="sng" baseline="0" dirty="0" err="1">
                <a:solidFill>
                  <a:srgbClr val="FF0000"/>
                </a:solidFill>
                <a:latin typeface="Arial" panose="020B0604020202020204" pitchFamily="34" charset="0"/>
                <a:ea typeface="+mn-ea"/>
              </a:rPr>
              <a:t>Spectroscopy</a:t>
            </a:r>
            <a:r>
              <a:rPr kumimoji="0" lang="de-DE" altLang="en-US" sz="2800" u="sng" baseline="0" dirty="0">
                <a:solidFill>
                  <a:srgbClr val="FF0000"/>
                </a:solidFill>
                <a:latin typeface="Arial" panose="020B0604020202020204" pitchFamily="34" charset="0"/>
                <a:ea typeface="+mn-ea"/>
              </a:rPr>
              <a:t> </a:t>
            </a:r>
            <a:r>
              <a:rPr kumimoji="0" lang="de-DE" altLang="en-US" sz="2800" u="sng" baseline="0" dirty="0" err="1">
                <a:solidFill>
                  <a:srgbClr val="FF0000"/>
                </a:solidFill>
                <a:latin typeface="Arial" panose="020B0604020202020204" pitchFamily="34" charset="0"/>
                <a:ea typeface="+mn-ea"/>
              </a:rPr>
              <a:t>Results</a:t>
            </a:r>
            <a:endParaRPr kumimoji="0" lang="de-DE" altLang="en-US" sz="2800" u="sng" baseline="0" dirty="0">
              <a:solidFill>
                <a:srgbClr val="FF0000"/>
              </a:solidFill>
              <a:latin typeface="Arial" panose="020B0604020202020204" pitchFamily="34" charset="0"/>
              <a:ea typeface="+mn-ea"/>
            </a:endParaRPr>
          </a:p>
        </p:txBody>
      </p:sp>
      <p:grpSp>
        <p:nvGrpSpPr>
          <p:cNvPr id="6" name="Group 5">
            <a:extLst>
              <a:ext uri="{FF2B5EF4-FFF2-40B4-BE49-F238E27FC236}">
                <a16:creationId xmlns:a16="http://schemas.microsoft.com/office/drawing/2014/main" id="{43348B5F-6F10-48B9-A210-4718CD0D7D93}"/>
              </a:ext>
            </a:extLst>
          </p:cNvPr>
          <p:cNvGrpSpPr/>
          <p:nvPr/>
        </p:nvGrpSpPr>
        <p:grpSpPr>
          <a:xfrm>
            <a:off x="1654783" y="1493686"/>
            <a:ext cx="4969061" cy="400781"/>
            <a:chOff x="1818167" y="860566"/>
            <a:chExt cx="4969061" cy="400781"/>
          </a:xfrm>
        </p:grpSpPr>
        <p:sp>
          <p:nvSpPr>
            <p:cNvPr id="5" name="TextBox 4">
              <a:extLst>
                <a:ext uri="{FF2B5EF4-FFF2-40B4-BE49-F238E27FC236}">
                  <a16:creationId xmlns:a16="http://schemas.microsoft.com/office/drawing/2014/main" id="{5CE03E30-61C1-4A6A-A6EE-B0CBC3D872D7}"/>
                </a:ext>
              </a:extLst>
            </p:cNvPr>
            <p:cNvSpPr txBox="1"/>
            <p:nvPr/>
          </p:nvSpPr>
          <p:spPr>
            <a:xfrm>
              <a:off x="1818167" y="861237"/>
              <a:ext cx="1720343" cy="400110"/>
            </a:xfrm>
            <a:prstGeom prst="rect">
              <a:avLst/>
            </a:prstGeom>
            <a:noFill/>
          </p:spPr>
          <p:txBody>
            <a:bodyPr wrap="none" rtlCol="0">
              <a:spAutoFit/>
            </a:bodyPr>
            <a:lstStyle/>
            <a:p>
              <a:r>
                <a:rPr lang="en-US" b="0" baseline="0" dirty="0">
                  <a:solidFill>
                    <a:srgbClr val="FF0000"/>
                  </a:solidFill>
                  <a:effectLst/>
                  <a:latin typeface="Arial" panose="020B0604020202020204" pitchFamily="34" charset="0"/>
                  <a:cs typeface="Arial" panose="020B0604020202020204" pitchFamily="34" charset="0"/>
                </a:rPr>
                <a:t>MgF</a:t>
              </a:r>
              <a:r>
                <a:rPr lang="en-US" b="0" baseline="-25000" dirty="0">
                  <a:solidFill>
                    <a:srgbClr val="FF0000"/>
                  </a:solidFill>
                  <a:effectLst/>
                  <a:latin typeface="Arial" panose="020B0604020202020204" pitchFamily="34" charset="0"/>
                  <a:cs typeface="Arial" panose="020B0604020202020204" pitchFamily="34" charset="0"/>
                </a:rPr>
                <a:t>2</a:t>
              </a:r>
              <a:r>
                <a:rPr lang="en-US" b="0" baseline="0" dirty="0">
                  <a:solidFill>
                    <a:srgbClr val="FF0000"/>
                  </a:solidFill>
                  <a:effectLst/>
                  <a:latin typeface="Arial" panose="020B0604020202020204" pitchFamily="34" charset="0"/>
                  <a:cs typeface="Arial" panose="020B0604020202020204" pitchFamily="34" charset="0"/>
                </a:rPr>
                <a:t> (5 mm)</a:t>
              </a:r>
            </a:p>
          </p:txBody>
        </p:sp>
        <p:sp>
          <p:nvSpPr>
            <p:cNvPr id="30" name="TextBox 29">
              <a:extLst>
                <a:ext uri="{FF2B5EF4-FFF2-40B4-BE49-F238E27FC236}">
                  <a16:creationId xmlns:a16="http://schemas.microsoft.com/office/drawing/2014/main" id="{0676194A-A83E-4D1C-BBAC-4A57849099C7}"/>
                </a:ext>
              </a:extLst>
            </p:cNvPr>
            <p:cNvSpPr txBox="1"/>
            <p:nvPr/>
          </p:nvSpPr>
          <p:spPr>
            <a:xfrm>
              <a:off x="3464086" y="860901"/>
              <a:ext cx="1645002" cy="400110"/>
            </a:xfrm>
            <a:prstGeom prst="rect">
              <a:avLst/>
            </a:prstGeom>
            <a:noFill/>
          </p:spPr>
          <p:txBody>
            <a:bodyPr wrap="none" rtlCol="0">
              <a:spAutoFit/>
            </a:bodyPr>
            <a:lstStyle/>
            <a:p>
              <a:r>
                <a:rPr lang="en-US" b="0" baseline="0" dirty="0">
                  <a:solidFill>
                    <a:srgbClr val="0000FF"/>
                  </a:solidFill>
                  <a:effectLst/>
                  <a:latin typeface="Arial" panose="020B0604020202020204" pitchFamily="34" charset="0"/>
                  <a:cs typeface="Arial" panose="020B0604020202020204" pitchFamily="34" charset="0"/>
                </a:rPr>
                <a:t>CaF</a:t>
              </a:r>
              <a:r>
                <a:rPr lang="en-US" b="0" baseline="-25000" dirty="0">
                  <a:solidFill>
                    <a:srgbClr val="0000FF"/>
                  </a:solidFill>
                  <a:effectLst/>
                  <a:latin typeface="Arial" panose="020B0604020202020204" pitchFamily="34" charset="0"/>
                  <a:cs typeface="Arial" panose="020B0604020202020204" pitchFamily="34" charset="0"/>
                </a:rPr>
                <a:t>2</a:t>
              </a:r>
              <a:r>
                <a:rPr lang="en-US" b="0" baseline="0" dirty="0">
                  <a:solidFill>
                    <a:srgbClr val="0000FF"/>
                  </a:solidFill>
                  <a:effectLst/>
                  <a:latin typeface="Arial" panose="020B0604020202020204" pitchFamily="34" charset="0"/>
                  <a:cs typeface="Arial" panose="020B0604020202020204" pitchFamily="34" charset="0"/>
                </a:rPr>
                <a:t> (5 mm)</a:t>
              </a:r>
            </a:p>
          </p:txBody>
        </p:sp>
        <p:sp>
          <p:nvSpPr>
            <p:cNvPr id="31" name="TextBox 30">
              <a:extLst>
                <a:ext uri="{FF2B5EF4-FFF2-40B4-BE49-F238E27FC236}">
                  <a16:creationId xmlns:a16="http://schemas.microsoft.com/office/drawing/2014/main" id="{5EE8D3EC-096B-4589-9C48-85395684697F}"/>
                </a:ext>
              </a:extLst>
            </p:cNvPr>
            <p:cNvSpPr txBox="1"/>
            <p:nvPr/>
          </p:nvSpPr>
          <p:spPr>
            <a:xfrm>
              <a:off x="5070091" y="860566"/>
              <a:ext cx="1717137" cy="400110"/>
            </a:xfrm>
            <a:prstGeom prst="rect">
              <a:avLst/>
            </a:prstGeom>
            <a:noFill/>
          </p:spPr>
          <p:txBody>
            <a:bodyPr wrap="none" rtlCol="0">
              <a:spAutoFit/>
            </a:bodyPr>
            <a:lstStyle/>
            <a:p>
              <a:r>
                <a:rPr lang="en-US" b="0" baseline="0" dirty="0">
                  <a:solidFill>
                    <a:srgbClr val="05791B"/>
                  </a:solidFill>
                  <a:effectLst/>
                  <a:latin typeface="Arial" panose="020B0604020202020204" pitchFamily="34" charset="0"/>
                  <a:cs typeface="Arial" panose="020B0604020202020204" pitchFamily="34" charset="0"/>
                </a:rPr>
                <a:t>CaF</a:t>
              </a:r>
              <a:r>
                <a:rPr lang="en-US" b="0" baseline="-25000" dirty="0">
                  <a:solidFill>
                    <a:srgbClr val="05791B"/>
                  </a:solidFill>
                  <a:effectLst/>
                  <a:latin typeface="Arial" panose="020B0604020202020204" pitchFamily="34" charset="0"/>
                  <a:cs typeface="Arial" panose="020B0604020202020204" pitchFamily="34" charset="0"/>
                </a:rPr>
                <a:t>2</a:t>
              </a:r>
              <a:r>
                <a:rPr lang="en-US" b="0" baseline="0" dirty="0">
                  <a:solidFill>
                    <a:srgbClr val="05791B"/>
                  </a:solidFill>
                  <a:effectLst/>
                  <a:latin typeface="Arial" panose="020B0604020202020204" pitchFamily="34" charset="0"/>
                  <a:cs typeface="Arial" panose="020B0604020202020204" pitchFamily="34" charset="0"/>
                </a:rPr>
                <a:t> (50 nm)</a:t>
              </a:r>
            </a:p>
          </p:txBody>
        </p:sp>
      </p:grpSp>
      <p:grpSp>
        <p:nvGrpSpPr>
          <p:cNvPr id="9" name="Group 8">
            <a:extLst>
              <a:ext uri="{FF2B5EF4-FFF2-40B4-BE49-F238E27FC236}">
                <a16:creationId xmlns:a16="http://schemas.microsoft.com/office/drawing/2014/main" id="{8B38C29F-7D7A-4DCA-865C-1C2F5FD9C816}"/>
              </a:ext>
            </a:extLst>
          </p:cNvPr>
          <p:cNvGrpSpPr/>
          <p:nvPr/>
        </p:nvGrpSpPr>
        <p:grpSpPr>
          <a:xfrm>
            <a:off x="4284905" y="1920406"/>
            <a:ext cx="4146706" cy="4214750"/>
            <a:chOff x="6007396" y="1856443"/>
            <a:chExt cx="4457791" cy="4606925"/>
          </a:xfrm>
        </p:grpSpPr>
        <p:pic>
          <p:nvPicPr>
            <p:cNvPr id="26" name="Picture 2">
              <a:extLst>
                <a:ext uri="{FF2B5EF4-FFF2-40B4-BE49-F238E27FC236}">
                  <a16:creationId xmlns:a16="http://schemas.microsoft.com/office/drawing/2014/main" id="{4383F146-75EB-4E6B-9D6B-81E092C3679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1240"/>
            <a:stretch/>
          </p:blipFill>
          <p:spPr bwMode="auto">
            <a:xfrm>
              <a:off x="6007396" y="1856443"/>
              <a:ext cx="4457791" cy="46069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4" name="TextBox 33">
              <a:extLst>
                <a:ext uri="{FF2B5EF4-FFF2-40B4-BE49-F238E27FC236}">
                  <a16:creationId xmlns:a16="http://schemas.microsoft.com/office/drawing/2014/main" id="{840FECD3-3B41-4267-97E8-447C350EE0D2}"/>
                </a:ext>
              </a:extLst>
            </p:cNvPr>
            <p:cNvSpPr txBox="1"/>
            <p:nvPr/>
          </p:nvSpPr>
          <p:spPr>
            <a:xfrm>
              <a:off x="6302354" y="1939053"/>
              <a:ext cx="947695" cy="400110"/>
            </a:xfrm>
            <a:prstGeom prst="rect">
              <a:avLst/>
            </a:prstGeom>
            <a:noFill/>
          </p:spPr>
          <p:txBody>
            <a:bodyPr wrap="none" rtlCol="0">
              <a:spAutoFit/>
            </a:bodyPr>
            <a:lstStyle/>
            <a:p>
              <a:r>
                <a:rPr lang="en-US" baseline="0" dirty="0">
                  <a:solidFill>
                    <a:schemeClr val="bg2"/>
                  </a:solidFill>
                  <a:effectLst/>
                  <a:latin typeface="Arial" panose="020B0604020202020204" pitchFamily="34" charset="0"/>
                  <a:cs typeface="Arial" panose="020B0604020202020204" pitchFamily="34" charset="0"/>
                </a:rPr>
                <a:t>A=230</a:t>
              </a:r>
            </a:p>
          </p:txBody>
        </p:sp>
      </p:grpSp>
      <p:grpSp>
        <p:nvGrpSpPr>
          <p:cNvPr id="8" name="Group 7">
            <a:extLst>
              <a:ext uri="{FF2B5EF4-FFF2-40B4-BE49-F238E27FC236}">
                <a16:creationId xmlns:a16="http://schemas.microsoft.com/office/drawing/2014/main" id="{88D53EF3-18D3-4671-BC37-3E85D4407AAC}"/>
              </a:ext>
            </a:extLst>
          </p:cNvPr>
          <p:cNvGrpSpPr/>
          <p:nvPr/>
        </p:nvGrpSpPr>
        <p:grpSpPr>
          <a:xfrm>
            <a:off x="96849" y="1932256"/>
            <a:ext cx="4146706" cy="4202900"/>
            <a:chOff x="1181375" y="1921458"/>
            <a:chExt cx="4355188" cy="4606925"/>
          </a:xfrm>
        </p:grpSpPr>
        <p:pic>
          <p:nvPicPr>
            <p:cNvPr id="35" name="Picture 2">
              <a:extLst>
                <a:ext uri="{FF2B5EF4-FFF2-40B4-BE49-F238E27FC236}">
                  <a16:creationId xmlns:a16="http://schemas.microsoft.com/office/drawing/2014/main" id="{6D5A4688-91B3-4BE7-8C0D-27FF2125C1F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63" r="50000"/>
            <a:stretch/>
          </p:blipFill>
          <p:spPr bwMode="auto">
            <a:xfrm>
              <a:off x="1181375" y="1921458"/>
              <a:ext cx="4355188" cy="46069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TextBox 6">
              <a:extLst>
                <a:ext uri="{FF2B5EF4-FFF2-40B4-BE49-F238E27FC236}">
                  <a16:creationId xmlns:a16="http://schemas.microsoft.com/office/drawing/2014/main" id="{735AC514-44AB-449E-A8BE-C6039B2447C0}"/>
                </a:ext>
              </a:extLst>
            </p:cNvPr>
            <p:cNvSpPr txBox="1"/>
            <p:nvPr/>
          </p:nvSpPr>
          <p:spPr>
            <a:xfrm>
              <a:off x="1340336" y="2025669"/>
              <a:ext cx="947695" cy="400110"/>
            </a:xfrm>
            <a:prstGeom prst="rect">
              <a:avLst/>
            </a:prstGeom>
            <a:noFill/>
          </p:spPr>
          <p:txBody>
            <a:bodyPr wrap="none" rtlCol="0">
              <a:spAutoFit/>
            </a:bodyPr>
            <a:lstStyle/>
            <a:p>
              <a:r>
                <a:rPr lang="en-US" baseline="0" dirty="0">
                  <a:solidFill>
                    <a:schemeClr val="bg2"/>
                  </a:solidFill>
                  <a:effectLst/>
                  <a:latin typeface="Arial" panose="020B0604020202020204" pitchFamily="34" charset="0"/>
                  <a:cs typeface="Arial" panose="020B0604020202020204" pitchFamily="34" charset="0"/>
                </a:rPr>
                <a:t>A=229</a:t>
              </a:r>
            </a:p>
          </p:txBody>
        </p:sp>
      </p:grpSp>
      <p:sp>
        <p:nvSpPr>
          <p:cNvPr id="19" name="TextBox 18">
            <a:extLst>
              <a:ext uri="{FF2B5EF4-FFF2-40B4-BE49-F238E27FC236}">
                <a16:creationId xmlns:a16="http://schemas.microsoft.com/office/drawing/2014/main" id="{0A91897E-7978-4F9B-A669-2045B929F051}"/>
              </a:ext>
            </a:extLst>
          </p:cNvPr>
          <p:cNvSpPr txBox="1"/>
          <p:nvPr/>
        </p:nvSpPr>
        <p:spPr>
          <a:xfrm>
            <a:off x="3336491" y="6241400"/>
            <a:ext cx="3964547" cy="338554"/>
          </a:xfrm>
          <a:prstGeom prst="rect">
            <a:avLst/>
          </a:prstGeom>
          <a:noFill/>
        </p:spPr>
        <p:txBody>
          <a:bodyPr wrap="none" rtlCol="0">
            <a:spAutoFit/>
          </a:bodyPr>
          <a:lstStyle/>
          <a:p>
            <a:r>
              <a:rPr lang="en-US" sz="1600" b="0" baseline="0" dirty="0">
                <a:solidFill>
                  <a:schemeClr val="bg2"/>
                </a:solidFill>
                <a:effectLst/>
                <a:latin typeface="Arial" panose="020B0604020202020204" pitchFamily="34" charset="0"/>
                <a:cs typeface="Arial" panose="020B0604020202020204" pitchFamily="34" charset="0"/>
              </a:rPr>
              <a:t>S. Kraemer et al., Nature 617, 706 (2023)</a:t>
            </a:r>
          </a:p>
        </p:txBody>
      </p:sp>
      <p:grpSp>
        <p:nvGrpSpPr>
          <p:cNvPr id="20" name="Group 19">
            <a:extLst>
              <a:ext uri="{FF2B5EF4-FFF2-40B4-BE49-F238E27FC236}">
                <a16:creationId xmlns:a16="http://schemas.microsoft.com/office/drawing/2014/main" id="{85E0BFE3-095B-4417-8252-0338C1DC1664}"/>
              </a:ext>
            </a:extLst>
          </p:cNvPr>
          <p:cNvGrpSpPr/>
          <p:nvPr/>
        </p:nvGrpSpPr>
        <p:grpSpPr>
          <a:xfrm>
            <a:off x="8720108" y="2962544"/>
            <a:ext cx="3377084" cy="708219"/>
            <a:chOff x="1461261" y="4949232"/>
            <a:chExt cx="3377084" cy="708219"/>
          </a:xfrm>
        </p:grpSpPr>
        <p:sp>
          <p:nvSpPr>
            <p:cNvPr id="21" name="Rectangle 20">
              <a:extLst>
                <a:ext uri="{FF2B5EF4-FFF2-40B4-BE49-F238E27FC236}">
                  <a16:creationId xmlns:a16="http://schemas.microsoft.com/office/drawing/2014/main" id="{31B1EC1B-936D-49BA-A63A-ABCE1BDFAC9D}"/>
                </a:ext>
              </a:extLst>
            </p:cNvPr>
            <p:cNvSpPr/>
            <p:nvPr/>
          </p:nvSpPr>
          <p:spPr bwMode="auto">
            <a:xfrm>
              <a:off x="1461261" y="4949232"/>
              <a:ext cx="3288080" cy="707886"/>
            </a:xfrm>
            <a:prstGeom prst="rect">
              <a:avLst/>
            </a:prstGeom>
            <a:solidFill>
              <a:srgbClr val="FFFFCC"/>
            </a:solidFill>
            <a:ln w="19050" cap="sq" cmpd="sng" algn="ctr">
              <a:solidFill>
                <a:schemeClr val="bg2"/>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22" name="Rectangle 21">
              <a:extLst>
                <a:ext uri="{FF2B5EF4-FFF2-40B4-BE49-F238E27FC236}">
                  <a16:creationId xmlns:a16="http://schemas.microsoft.com/office/drawing/2014/main" id="{D0EEBBEB-87F8-4335-9B7D-5C1B2F135DC7}"/>
                </a:ext>
              </a:extLst>
            </p:cNvPr>
            <p:cNvSpPr/>
            <p:nvPr/>
          </p:nvSpPr>
          <p:spPr>
            <a:xfrm>
              <a:off x="1550265" y="4949565"/>
              <a:ext cx="3288080" cy="707886"/>
            </a:xfrm>
            <a:prstGeom prst="rect">
              <a:avLst/>
            </a:prstGeom>
          </p:spPr>
          <p:txBody>
            <a:bodyPr wrap="none">
              <a:spAutoFit/>
            </a:bodyPr>
            <a:lstStyle/>
            <a:p>
              <a:r>
                <a:rPr lang="en-US" baseline="0" dirty="0">
                  <a:solidFill>
                    <a:srgbClr val="0000FF"/>
                  </a:solidFill>
                  <a:effectLst/>
                  <a:latin typeface="Arial" panose="020B0604020202020204" pitchFamily="34" charset="0"/>
                  <a:ea typeface="Calibri" panose="020F0502020204030204" pitchFamily="34" charset="0"/>
                </a:rPr>
                <a:t>E*(</a:t>
              </a:r>
              <a:r>
                <a:rPr lang="en-US" dirty="0">
                  <a:solidFill>
                    <a:srgbClr val="0000FF"/>
                  </a:solidFill>
                  <a:effectLst/>
                  <a:latin typeface="Arial" panose="020B0604020202020204" pitchFamily="34" charset="0"/>
                  <a:ea typeface="Calibri" panose="020F0502020204030204" pitchFamily="34" charset="0"/>
                </a:rPr>
                <a:t>229m</a:t>
              </a:r>
              <a:r>
                <a:rPr lang="en-US" baseline="0" dirty="0">
                  <a:solidFill>
                    <a:srgbClr val="0000FF"/>
                  </a:solidFill>
                  <a:effectLst/>
                  <a:latin typeface="Arial" panose="020B0604020202020204" pitchFamily="34" charset="0"/>
                  <a:ea typeface="Calibri" panose="020F0502020204030204" pitchFamily="34" charset="0"/>
                </a:rPr>
                <a:t>Th) =  8.338(24) eV </a:t>
              </a:r>
            </a:p>
            <a:p>
              <a:r>
                <a:rPr lang="en-US" baseline="0" dirty="0">
                  <a:solidFill>
                    <a:srgbClr val="0000FF"/>
                  </a:solidFill>
                  <a:effectLst/>
                  <a:latin typeface="Symbol" panose="05050102010706020507" pitchFamily="18" charset="2"/>
                  <a:ea typeface="Calibri" panose="020F0502020204030204" pitchFamily="34" charset="0"/>
                </a:rPr>
                <a:t>l</a:t>
              </a:r>
              <a:r>
                <a:rPr lang="en-US" baseline="0" dirty="0">
                  <a:solidFill>
                    <a:srgbClr val="0000FF"/>
                  </a:solidFill>
                  <a:effectLst/>
                  <a:latin typeface="Arial" panose="020B0604020202020204" pitchFamily="34" charset="0"/>
                  <a:ea typeface="Calibri" panose="020F0502020204030204" pitchFamily="34" charset="0"/>
                </a:rPr>
                <a:t> = 148.71(42) nm </a:t>
              </a:r>
              <a:endParaRPr lang="en-US" sz="3600" baseline="0" dirty="0">
                <a:solidFill>
                  <a:srgbClr val="0000FF"/>
                </a:solidFill>
              </a:endParaRPr>
            </a:p>
          </p:txBody>
        </p:sp>
      </p:grpSp>
      <p:sp>
        <p:nvSpPr>
          <p:cNvPr id="23" name="TextBox 22">
            <a:extLst>
              <a:ext uri="{FF2B5EF4-FFF2-40B4-BE49-F238E27FC236}">
                <a16:creationId xmlns:a16="http://schemas.microsoft.com/office/drawing/2014/main" id="{6C3D821B-D243-4E7D-9BAE-D78469B5E7BB}"/>
              </a:ext>
            </a:extLst>
          </p:cNvPr>
          <p:cNvSpPr txBox="1"/>
          <p:nvPr/>
        </p:nvSpPr>
        <p:spPr>
          <a:xfrm>
            <a:off x="8477216" y="3829213"/>
            <a:ext cx="3821880" cy="400110"/>
          </a:xfrm>
          <a:prstGeom prst="rect">
            <a:avLst/>
          </a:prstGeom>
          <a:noFill/>
        </p:spPr>
        <p:txBody>
          <a:bodyPr wrap="none" rtlCol="0">
            <a:spAutoFit/>
          </a:bodyPr>
          <a:lstStyle/>
          <a:p>
            <a:pPr marL="342900" indent="-342900">
              <a:buFont typeface="Wingdings" panose="05000000000000000000" pitchFamily="2" charset="2"/>
              <a:buChar char="à"/>
            </a:pPr>
            <a:r>
              <a:rPr lang="en-US" b="0" baseline="0" dirty="0">
                <a:solidFill>
                  <a:schemeClr val="bg2"/>
                </a:solidFill>
                <a:effectLst/>
                <a:latin typeface="Arial" panose="020B0604020202020204" pitchFamily="34" charset="0"/>
                <a:cs typeface="Arial" panose="020B0604020202020204" pitchFamily="34" charset="0"/>
              </a:rPr>
              <a:t>7-fold precision improvement</a:t>
            </a:r>
          </a:p>
        </p:txBody>
      </p:sp>
      <p:sp>
        <p:nvSpPr>
          <p:cNvPr id="27" name="Rectangle 26">
            <a:extLst>
              <a:ext uri="{FF2B5EF4-FFF2-40B4-BE49-F238E27FC236}">
                <a16:creationId xmlns:a16="http://schemas.microsoft.com/office/drawing/2014/main" id="{E85E9C89-DE5E-4FF8-B5D3-BAE4A9C3DC22}"/>
              </a:ext>
            </a:extLst>
          </p:cNvPr>
          <p:cNvSpPr/>
          <p:nvPr/>
        </p:nvSpPr>
        <p:spPr>
          <a:xfrm>
            <a:off x="8568771" y="5082220"/>
            <a:ext cx="3623229" cy="1400383"/>
          </a:xfrm>
          <a:prstGeom prst="rect">
            <a:avLst/>
          </a:prstGeom>
        </p:spPr>
        <p:txBody>
          <a:bodyPr wrap="square">
            <a:spAutoFit/>
          </a:bodyPr>
          <a:lstStyle/>
          <a:p>
            <a:pPr>
              <a:spcAft>
                <a:spcPts val="600"/>
              </a:spcAft>
            </a:pPr>
            <a:r>
              <a:rPr lang="en-US" baseline="0" dirty="0">
                <a:solidFill>
                  <a:srgbClr val="0000FF"/>
                </a:solidFill>
                <a:effectLst/>
                <a:latin typeface="Arial" panose="020B0604020202020204" pitchFamily="34" charset="0"/>
                <a:cs typeface="Arial" panose="020B0604020202020204" pitchFamily="34" charset="0"/>
              </a:rPr>
              <a:t>    t</a:t>
            </a:r>
            <a:r>
              <a:rPr lang="en-US" baseline="-25000" dirty="0">
                <a:solidFill>
                  <a:srgbClr val="0000FF"/>
                </a:solidFill>
                <a:effectLst/>
                <a:latin typeface="Arial" panose="020B0604020202020204" pitchFamily="34" charset="0"/>
                <a:cs typeface="Arial" panose="020B0604020202020204" pitchFamily="34" charset="0"/>
              </a:rPr>
              <a:t>1/2</a:t>
            </a:r>
            <a:r>
              <a:rPr lang="en-US" baseline="0" dirty="0">
                <a:solidFill>
                  <a:srgbClr val="0000FF"/>
                </a:solidFill>
                <a:effectLst/>
                <a:latin typeface="Arial" panose="020B0604020202020204" pitchFamily="34" charset="0"/>
                <a:cs typeface="Arial" panose="020B0604020202020204" pitchFamily="34" charset="0"/>
              </a:rPr>
              <a:t>  = 670(102) s </a:t>
            </a:r>
            <a:r>
              <a:rPr lang="en-US" b="0" baseline="0" dirty="0">
                <a:solidFill>
                  <a:schemeClr val="bg2"/>
                </a:solidFill>
                <a:effectLst/>
                <a:latin typeface="Arial" panose="020B0604020202020204" pitchFamily="34" charset="0"/>
                <a:cs typeface="Arial" panose="020B0604020202020204" pitchFamily="34" charset="0"/>
              </a:rPr>
              <a:t>(in MgF</a:t>
            </a:r>
            <a:r>
              <a:rPr lang="en-US" b="0" baseline="-25000" dirty="0">
                <a:solidFill>
                  <a:schemeClr val="bg2"/>
                </a:solidFill>
                <a:effectLst/>
                <a:latin typeface="Arial" panose="020B0604020202020204" pitchFamily="34" charset="0"/>
                <a:cs typeface="Arial" panose="020B0604020202020204" pitchFamily="34" charset="0"/>
              </a:rPr>
              <a:t>2</a:t>
            </a:r>
            <a:r>
              <a:rPr lang="en-US" b="0" baseline="0" dirty="0">
                <a:solidFill>
                  <a:schemeClr val="bg2"/>
                </a:solidFill>
                <a:effectLst/>
                <a:latin typeface="Arial" panose="020B0604020202020204" pitchFamily="34" charset="0"/>
                <a:cs typeface="Arial" panose="020B0604020202020204" pitchFamily="34" charset="0"/>
              </a:rPr>
              <a:t> )</a:t>
            </a:r>
          </a:p>
          <a:p>
            <a:pPr lvl="0">
              <a:spcAft>
                <a:spcPts val="0"/>
              </a:spcAft>
            </a:pPr>
            <a:r>
              <a:rPr lang="en-US" b="0" baseline="0" dirty="0">
                <a:solidFill>
                  <a:srgbClr val="000000"/>
                </a:solidFill>
                <a:effectLst/>
                <a:latin typeface="Arial" panose="020B0604020202020204" pitchFamily="34" charset="0"/>
                <a:cs typeface="Arial" panose="020B0604020202020204" pitchFamily="34" charset="0"/>
              </a:rPr>
              <a:t>         scaled for vacuum:</a:t>
            </a:r>
          </a:p>
          <a:p>
            <a:pPr lvl="0">
              <a:spcAft>
                <a:spcPts val="0"/>
              </a:spcAft>
            </a:pPr>
            <a:r>
              <a:rPr lang="en-US" b="0" baseline="0" dirty="0">
                <a:solidFill>
                  <a:srgbClr val="000000"/>
                </a:solidFill>
                <a:effectLst/>
                <a:latin typeface="Arial" panose="020B0604020202020204" pitchFamily="34" charset="0"/>
                <a:cs typeface="Arial" panose="020B0604020202020204" pitchFamily="34" charset="0"/>
              </a:rPr>
              <a:t>         ~n</a:t>
            </a:r>
            <a:r>
              <a:rPr lang="en-US" b="0" dirty="0">
                <a:solidFill>
                  <a:srgbClr val="000000"/>
                </a:solidFill>
                <a:effectLst/>
                <a:latin typeface="Arial" panose="020B0604020202020204" pitchFamily="34" charset="0"/>
                <a:cs typeface="Arial" panose="020B0604020202020204" pitchFamily="34" charset="0"/>
              </a:rPr>
              <a:t>3</a:t>
            </a:r>
            <a:r>
              <a:rPr lang="en-US" b="0" baseline="0" dirty="0">
                <a:solidFill>
                  <a:srgbClr val="000000"/>
                </a:solidFill>
                <a:effectLst/>
                <a:latin typeface="Arial" panose="020B0604020202020204" pitchFamily="34" charset="0"/>
                <a:cs typeface="Arial" panose="020B0604020202020204" pitchFamily="34" charset="0"/>
              </a:rPr>
              <a:t> : t</a:t>
            </a:r>
            <a:r>
              <a:rPr lang="en-US" b="0" baseline="-25000" dirty="0">
                <a:solidFill>
                  <a:srgbClr val="000000"/>
                </a:solidFill>
                <a:effectLst/>
                <a:latin typeface="Arial" panose="020B0604020202020204" pitchFamily="34" charset="0"/>
                <a:cs typeface="Arial" panose="020B0604020202020204" pitchFamily="34" charset="0"/>
              </a:rPr>
              <a:t>1/2</a:t>
            </a:r>
            <a:r>
              <a:rPr lang="en-US" b="0" baseline="0" dirty="0">
                <a:solidFill>
                  <a:srgbClr val="000000"/>
                </a:solidFill>
                <a:effectLst/>
                <a:latin typeface="Arial" panose="020B0604020202020204" pitchFamily="34" charset="0"/>
                <a:cs typeface="Arial" panose="020B0604020202020204" pitchFamily="34" charset="0"/>
              </a:rPr>
              <a:t>~2500(380) s</a:t>
            </a:r>
          </a:p>
          <a:p>
            <a:pPr>
              <a:spcAft>
                <a:spcPts val="0"/>
              </a:spcAft>
            </a:pPr>
            <a:endParaRPr lang="en-US" b="0" baseline="0" dirty="0">
              <a:solidFill>
                <a:schemeClr val="bg2"/>
              </a:solidFill>
              <a:effectLst/>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03AE6452-31BF-48A8-A10B-10930C7E95AD}"/>
              </a:ext>
            </a:extLst>
          </p:cNvPr>
          <p:cNvSpPr txBox="1"/>
          <p:nvPr/>
        </p:nvSpPr>
        <p:spPr>
          <a:xfrm>
            <a:off x="8608907" y="2333453"/>
            <a:ext cx="2406428" cy="400110"/>
          </a:xfrm>
          <a:prstGeom prst="rect">
            <a:avLst/>
          </a:prstGeom>
          <a:noFill/>
        </p:spPr>
        <p:txBody>
          <a:bodyPr wrap="none" rtlCol="0">
            <a:spAutoFit/>
          </a:bodyPr>
          <a:lstStyle/>
          <a:p>
            <a:r>
              <a:rPr lang="en-US" baseline="0" dirty="0">
                <a:solidFill>
                  <a:srgbClr val="0000FF"/>
                </a:solidFill>
                <a:effectLst/>
                <a:latin typeface="Arial" panose="020B0604020202020204" pitchFamily="34" charset="0"/>
                <a:cs typeface="Arial" panose="020B0604020202020204" pitchFamily="34" charset="0"/>
              </a:rPr>
              <a:t>Excitation energy:</a:t>
            </a:r>
          </a:p>
        </p:txBody>
      </p:sp>
      <p:sp>
        <p:nvSpPr>
          <p:cNvPr id="11" name="TextBox 10">
            <a:extLst>
              <a:ext uri="{FF2B5EF4-FFF2-40B4-BE49-F238E27FC236}">
                <a16:creationId xmlns:a16="http://schemas.microsoft.com/office/drawing/2014/main" id="{4BA1E53F-26A7-40DE-8EFD-1A51CB9F2669}"/>
              </a:ext>
            </a:extLst>
          </p:cNvPr>
          <p:cNvSpPr txBox="1"/>
          <p:nvPr/>
        </p:nvSpPr>
        <p:spPr>
          <a:xfrm>
            <a:off x="8720108" y="4594860"/>
            <a:ext cx="1122423" cy="400110"/>
          </a:xfrm>
          <a:prstGeom prst="rect">
            <a:avLst/>
          </a:prstGeom>
          <a:noFill/>
        </p:spPr>
        <p:txBody>
          <a:bodyPr wrap="none" rtlCol="0">
            <a:spAutoFit/>
          </a:bodyPr>
          <a:lstStyle/>
          <a:p>
            <a:r>
              <a:rPr lang="en-US" baseline="0" dirty="0" err="1">
                <a:solidFill>
                  <a:srgbClr val="0000FF"/>
                </a:solidFill>
                <a:effectLst/>
                <a:latin typeface="Arial" panose="020B0604020202020204" pitchFamily="34" charset="0"/>
                <a:cs typeface="Arial" panose="020B0604020202020204" pitchFamily="34" charset="0"/>
              </a:rPr>
              <a:t>Halflife</a:t>
            </a:r>
            <a:r>
              <a:rPr lang="en-US" baseline="0" dirty="0">
                <a:solidFill>
                  <a:srgbClr val="0000FF"/>
                </a:solidFill>
                <a:effectLst/>
                <a:latin typeface="Arial" panose="020B0604020202020204" pitchFamily="34" charset="0"/>
                <a:cs typeface="Arial" panose="020B0604020202020204" pitchFamily="34" charset="0"/>
              </a:rPr>
              <a:t>:</a:t>
            </a:r>
          </a:p>
        </p:txBody>
      </p:sp>
      <p:sp>
        <p:nvSpPr>
          <p:cNvPr id="3" name="TextBox 2">
            <a:extLst>
              <a:ext uri="{FF2B5EF4-FFF2-40B4-BE49-F238E27FC236}">
                <a16:creationId xmlns:a16="http://schemas.microsoft.com/office/drawing/2014/main" id="{0FB8A7DF-8689-4703-801F-30023DDC6BD7}"/>
              </a:ext>
            </a:extLst>
          </p:cNvPr>
          <p:cNvSpPr txBox="1"/>
          <p:nvPr/>
        </p:nvSpPr>
        <p:spPr>
          <a:xfrm>
            <a:off x="1793046" y="748044"/>
            <a:ext cx="7295587" cy="400110"/>
          </a:xfrm>
          <a:prstGeom prst="rect">
            <a:avLst/>
          </a:prstGeom>
          <a:noFill/>
        </p:spPr>
        <p:txBody>
          <a:bodyPr wrap="none" rtlCol="0">
            <a:spAutoFit/>
          </a:bodyPr>
          <a:lstStyle/>
          <a:p>
            <a:r>
              <a:rPr lang="en-US" b="0" baseline="0" dirty="0">
                <a:solidFill>
                  <a:srgbClr val="0000FF"/>
                </a:solidFill>
                <a:effectLst/>
                <a:latin typeface="Arial" panose="020B0604020202020204" pitchFamily="34" charset="0"/>
                <a:cs typeface="Arial" panose="020B0604020202020204" pitchFamily="34" charset="0"/>
                <a:sym typeface="Wingdings" panose="05000000000000000000" pitchFamily="2" charset="2"/>
              </a:rPr>
              <a:t>f</a:t>
            </a:r>
            <a:r>
              <a:rPr lang="en-US" b="0" baseline="0" dirty="0">
                <a:solidFill>
                  <a:srgbClr val="0000FF"/>
                </a:solidFill>
                <a:effectLst/>
                <a:latin typeface="Arial" panose="020B0604020202020204" pitchFamily="34" charset="0"/>
                <a:cs typeface="Arial" panose="020B0604020202020204" pitchFamily="34" charset="0"/>
              </a:rPr>
              <a:t>irst observation of photonic de-excitation of thorium isomer</a:t>
            </a:r>
          </a:p>
        </p:txBody>
      </p:sp>
    </p:spTree>
    <p:extLst>
      <p:ext uri="{BB962C8B-B14F-4D97-AF65-F5344CB8AC3E}">
        <p14:creationId xmlns:p14="http://schemas.microsoft.com/office/powerpoint/2010/main" val="4086520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10"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27" grpId="0"/>
      <p:bldP spid="2"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A1E9445B-34E3-4A28-A502-58785993043C}"/>
              </a:ext>
            </a:extLst>
          </p:cNvPr>
          <p:cNvSpPr/>
          <p:nvPr/>
        </p:nvSpPr>
        <p:spPr bwMode="auto">
          <a:xfrm>
            <a:off x="7822245" y="1287158"/>
            <a:ext cx="4314221" cy="5222097"/>
          </a:xfrm>
          <a:prstGeom prst="rect">
            <a:avLst/>
          </a:prstGeom>
          <a:solidFill>
            <a:srgbClr val="FFFFCC"/>
          </a:solidFill>
          <a:ln w="25400" cap="sq" cmpd="sng" algn="ctr">
            <a:solidFill>
              <a:srgbClr val="000080"/>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4" name="TextBox 3"/>
          <p:cNvSpPr txBox="1"/>
          <p:nvPr/>
        </p:nvSpPr>
        <p:spPr>
          <a:xfrm>
            <a:off x="-7093" y="6528383"/>
            <a:ext cx="412292"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13</a:t>
            </a:r>
            <a:endParaRPr lang="de-DE" sz="1600" baseline="0" dirty="0">
              <a:solidFill>
                <a:schemeClr val="bg2"/>
              </a:solidFill>
              <a:effectLst/>
              <a:latin typeface="Arial" panose="020B0604020202020204" pitchFamily="34" charset="0"/>
              <a:cs typeface="Arial" panose="020B0604020202020204" pitchFamily="34" charset="0"/>
            </a:endParaRPr>
          </a:p>
        </p:txBody>
      </p:sp>
      <p:sp>
        <p:nvSpPr>
          <p:cNvPr id="18" name="Rectangle 2"/>
          <p:cNvSpPr txBox="1">
            <a:spLocks noChangeArrowheads="1"/>
          </p:cNvSpPr>
          <p:nvPr/>
        </p:nvSpPr>
        <p:spPr>
          <a:xfrm>
            <a:off x="1778000" y="11419"/>
            <a:ext cx="7218092" cy="987648"/>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lvl1pPr algn="ctr" rtl="0" eaLnBrk="0" fontAlgn="base" hangingPunct="0">
              <a:spcBef>
                <a:spcPct val="0"/>
              </a:spcBef>
              <a:spcAft>
                <a:spcPct val="0"/>
              </a:spcAft>
              <a:defRPr kumimoji="1" sz="2400">
                <a:solidFill>
                  <a:schemeClr val="bg2"/>
                </a:solidFill>
                <a:latin typeface="+mj-lt"/>
                <a:ea typeface="+mj-ea"/>
                <a:cs typeface="+mj-cs"/>
              </a:defRPr>
            </a:lvl1pPr>
            <a:lvl2pPr algn="ctr" rtl="0" eaLnBrk="0" fontAlgn="base" hangingPunct="0">
              <a:spcBef>
                <a:spcPct val="0"/>
              </a:spcBef>
              <a:spcAft>
                <a:spcPct val="0"/>
              </a:spcAft>
              <a:defRPr kumimoji="1" sz="2400">
                <a:solidFill>
                  <a:schemeClr val="bg2"/>
                </a:solidFill>
                <a:latin typeface="Comic Sans MS" pitchFamily="66" charset="0"/>
              </a:defRPr>
            </a:lvl2pPr>
            <a:lvl3pPr algn="ctr" rtl="0" eaLnBrk="0" fontAlgn="base" hangingPunct="0">
              <a:spcBef>
                <a:spcPct val="0"/>
              </a:spcBef>
              <a:spcAft>
                <a:spcPct val="0"/>
              </a:spcAft>
              <a:defRPr kumimoji="1" sz="2400">
                <a:solidFill>
                  <a:schemeClr val="bg2"/>
                </a:solidFill>
                <a:latin typeface="Comic Sans MS" pitchFamily="66" charset="0"/>
              </a:defRPr>
            </a:lvl3pPr>
            <a:lvl4pPr algn="ctr" rtl="0" eaLnBrk="0" fontAlgn="base" hangingPunct="0">
              <a:spcBef>
                <a:spcPct val="0"/>
              </a:spcBef>
              <a:spcAft>
                <a:spcPct val="0"/>
              </a:spcAft>
              <a:defRPr kumimoji="1" sz="2400">
                <a:solidFill>
                  <a:schemeClr val="bg2"/>
                </a:solidFill>
                <a:latin typeface="Comic Sans MS" pitchFamily="66" charset="0"/>
              </a:defRPr>
            </a:lvl4pPr>
            <a:lvl5pPr algn="ctr" rtl="0" eaLnBrk="0" fontAlgn="base" hangingPunct="0">
              <a:spcBef>
                <a:spcPct val="0"/>
              </a:spcBef>
              <a:spcAft>
                <a:spcPct val="0"/>
              </a:spcAft>
              <a:defRPr kumimoji="1" sz="2400">
                <a:solidFill>
                  <a:schemeClr val="bg2"/>
                </a:solidFill>
                <a:latin typeface="Comic Sans MS" pitchFamily="66" charset="0"/>
              </a:defRPr>
            </a:lvl5pPr>
            <a:lvl6pPr marL="457200" algn="ctr" rtl="0" eaLnBrk="0" fontAlgn="base" hangingPunct="0">
              <a:spcBef>
                <a:spcPct val="0"/>
              </a:spcBef>
              <a:spcAft>
                <a:spcPct val="0"/>
              </a:spcAft>
              <a:defRPr kumimoji="1" sz="2400">
                <a:solidFill>
                  <a:schemeClr val="bg2"/>
                </a:solidFill>
                <a:latin typeface="Comic Sans MS" pitchFamily="66" charset="0"/>
              </a:defRPr>
            </a:lvl6pPr>
            <a:lvl7pPr marL="914400" algn="ctr" rtl="0" eaLnBrk="0" fontAlgn="base" hangingPunct="0">
              <a:spcBef>
                <a:spcPct val="0"/>
              </a:spcBef>
              <a:spcAft>
                <a:spcPct val="0"/>
              </a:spcAft>
              <a:defRPr kumimoji="1" sz="2400">
                <a:solidFill>
                  <a:schemeClr val="bg2"/>
                </a:solidFill>
                <a:latin typeface="Comic Sans MS" pitchFamily="66" charset="0"/>
              </a:defRPr>
            </a:lvl7pPr>
            <a:lvl8pPr marL="1371600" algn="ctr" rtl="0" eaLnBrk="0" fontAlgn="base" hangingPunct="0">
              <a:spcBef>
                <a:spcPct val="0"/>
              </a:spcBef>
              <a:spcAft>
                <a:spcPct val="0"/>
              </a:spcAft>
              <a:defRPr kumimoji="1" sz="2400">
                <a:solidFill>
                  <a:schemeClr val="bg2"/>
                </a:solidFill>
                <a:latin typeface="Comic Sans MS" pitchFamily="66" charset="0"/>
              </a:defRPr>
            </a:lvl8pPr>
            <a:lvl9pPr marL="1828800" algn="ctr" rtl="0" eaLnBrk="0" fontAlgn="base" hangingPunct="0">
              <a:spcBef>
                <a:spcPct val="0"/>
              </a:spcBef>
              <a:spcAft>
                <a:spcPct val="0"/>
              </a:spcAft>
              <a:defRPr kumimoji="1" sz="2400">
                <a:solidFill>
                  <a:schemeClr val="bg2"/>
                </a:solidFill>
                <a:latin typeface="Comic Sans MS" pitchFamily="66" charset="0"/>
              </a:defRPr>
            </a:lvl9pPr>
          </a:lstStyle>
          <a:p>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Concepts for </a:t>
            </a:r>
          </a:p>
          <a:p>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Direct Laser Spectroscopy of </a:t>
            </a:r>
            <a:r>
              <a:rPr lang="en-US" altLang="de-DE" sz="2800" u="sng" kern="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229m</a:t>
            </a:r>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Th</a:t>
            </a:r>
            <a:endParaRPr lang="de-DE" altLang="de-DE" sz="2800" u="sng" kern="0" baseline="0" dirty="0">
              <a:solidFill>
                <a:srgbClr val="05791B"/>
              </a:solidFill>
              <a:effectLst/>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A287DF47-0F90-4F2B-9603-7F65ADE0726E}"/>
              </a:ext>
            </a:extLst>
          </p:cNvPr>
          <p:cNvSpPr txBox="1"/>
          <p:nvPr/>
        </p:nvSpPr>
        <p:spPr>
          <a:xfrm>
            <a:off x="3255083" y="6570464"/>
            <a:ext cx="4000582" cy="307777"/>
          </a:xfrm>
          <a:prstGeom prst="rect">
            <a:avLst/>
          </a:prstGeom>
          <a:noFill/>
        </p:spPr>
        <p:txBody>
          <a:bodyPr wrap="none" rtlCol="0">
            <a:spAutoFit/>
          </a:bodyPr>
          <a:lstStyle/>
          <a:p>
            <a:r>
              <a:rPr lang="en-US" sz="1400" b="0" baseline="0" dirty="0">
                <a:solidFill>
                  <a:schemeClr val="bg2"/>
                </a:solidFill>
                <a:effectLst/>
                <a:latin typeface="Arial" panose="020B0604020202020204" pitchFamily="34" charset="0"/>
                <a:cs typeface="Arial" panose="020B0604020202020204" pitchFamily="34" charset="0"/>
              </a:rPr>
              <a:t>L. </a:t>
            </a:r>
            <a:r>
              <a:rPr lang="en-US" sz="1400" b="0" baseline="0" dirty="0" err="1">
                <a:solidFill>
                  <a:schemeClr val="bg2"/>
                </a:solidFill>
                <a:effectLst/>
                <a:latin typeface="Arial" panose="020B0604020202020204" pitchFamily="34" charset="0"/>
                <a:cs typeface="Arial" panose="020B0604020202020204" pitchFamily="34" charset="0"/>
              </a:rPr>
              <a:t>v.d.</a:t>
            </a:r>
            <a:r>
              <a:rPr lang="en-US" sz="1400" b="0" baseline="0" dirty="0">
                <a:solidFill>
                  <a:schemeClr val="bg2"/>
                </a:solidFill>
                <a:effectLst/>
                <a:latin typeface="Arial" panose="020B0604020202020204" pitchFamily="34" charset="0"/>
                <a:cs typeface="Arial" panose="020B0604020202020204" pitchFamily="34" charset="0"/>
              </a:rPr>
              <a:t> </a:t>
            </a:r>
            <a:r>
              <a:rPr lang="en-US" sz="1400" b="0" baseline="0" dirty="0" err="1">
                <a:solidFill>
                  <a:schemeClr val="bg2"/>
                </a:solidFill>
                <a:effectLst/>
                <a:latin typeface="Arial" panose="020B0604020202020204" pitchFamily="34" charset="0"/>
                <a:cs typeface="Arial" panose="020B0604020202020204" pitchFamily="34" charset="0"/>
              </a:rPr>
              <a:t>Wense</a:t>
            </a:r>
            <a:r>
              <a:rPr lang="en-US" sz="1400" b="0" baseline="0" dirty="0">
                <a:solidFill>
                  <a:schemeClr val="bg2"/>
                </a:solidFill>
                <a:effectLst/>
                <a:latin typeface="Arial" panose="020B0604020202020204" pitchFamily="34" charset="0"/>
                <a:cs typeface="Arial" panose="020B0604020202020204" pitchFamily="34" charset="0"/>
              </a:rPr>
              <a:t>, B. </a:t>
            </a:r>
            <a:r>
              <a:rPr lang="en-US" sz="1400" b="0" baseline="0" dirty="0" err="1">
                <a:solidFill>
                  <a:schemeClr val="bg2"/>
                </a:solidFill>
                <a:effectLst/>
                <a:latin typeface="Arial" panose="020B0604020202020204" pitchFamily="34" charset="0"/>
                <a:cs typeface="Arial" panose="020B0604020202020204" pitchFamily="34" charset="0"/>
              </a:rPr>
              <a:t>Seiferle</a:t>
            </a:r>
            <a:r>
              <a:rPr lang="en-US" sz="1400" b="0" baseline="0" dirty="0">
                <a:solidFill>
                  <a:schemeClr val="bg2"/>
                </a:solidFill>
                <a:effectLst/>
                <a:latin typeface="Arial" panose="020B0604020202020204" pitchFamily="34" charset="0"/>
                <a:cs typeface="Arial" panose="020B0604020202020204" pitchFamily="34" charset="0"/>
              </a:rPr>
              <a:t>, EPJ-A 56, 277 (2020)</a:t>
            </a:r>
          </a:p>
        </p:txBody>
      </p:sp>
      <p:sp>
        <p:nvSpPr>
          <p:cNvPr id="13" name="TextBox 12">
            <a:extLst>
              <a:ext uri="{FF2B5EF4-FFF2-40B4-BE49-F238E27FC236}">
                <a16:creationId xmlns:a16="http://schemas.microsoft.com/office/drawing/2014/main" id="{DC12DC3C-8232-49A4-9A97-64A88A423BB2}"/>
              </a:ext>
            </a:extLst>
          </p:cNvPr>
          <p:cNvSpPr txBox="1"/>
          <p:nvPr/>
        </p:nvSpPr>
        <p:spPr>
          <a:xfrm>
            <a:off x="8746066" y="1266535"/>
            <a:ext cx="2133918" cy="369332"/>
          </a:xfrm>
          <a:prstGeom prst="rect">
            <a:avLst/>
          </a:prstGeom>
          <a:noFill/>
        </p:spPr>
        <p:txBody>
          <a:bodyPr wrap="none" rtlCol="0">
            <a:spAutoFit/>
          </a:bodyPr>
          <a:lstStyle/>
          <a:p>
            <a:r>
              <a:rPr lang="en-US" sz="1800" baseline="0" dirty="0">
                <a:solidFill>
                  <a:srgbClr val="0000FF"/>
                </a:solidFill>
                <a:effectLst/>
                <a:latin typeface="Arial" panose="020B0604020202020204" pitchFamily="34" charset="0"/>
                <a:cs typeface="Arial" panose="020B0604020202020204" pitchFamily="34" charset="0"/>
              </a:rPr>
              <a:t>Ion trap approach</a:t>
            </a:r>
          </a:p>
        </p:txBody>
      </p:sp>
      <p:grpSp>
        <p:nvGrpSpPr>
          <p:cNvPr id="24" name="Group 23">
            <a:extLst>
              <a:ext uri="{FF2B5EF4-FFF2-40B4-BE49-F238E27FC236}">
                <a16:creationId xmlns:a16="http://schemas.microsoft.com/office/drawing/2014/main" id="{FE3543A0-C88D-47B3-91AD-4DF5040935D4}"/>
              </a:ext>
            </a:extLst>
          </p:cNvPr>
          <p:cNvGrpSpPr/>
          <p:nvPr/>
        </p:nvGrpSpPr>
        <p:grpSpPr>
          <a:xfrm>
            <a:off x="55533" y="1267392"/>
            <a:ext cx="3852337" cy="5243573"/>
            <a:chOff x="55533" y="1267392"/>
            <a:chExt cx="3852337" cy="5243573"/>
          </a:xfrm>
        </p:grpSpPr>
        <p:sp>
          <p:nvSpPr>
            <p:cNvPr id="21" name="Rectangle 20">
              <a:extLst>
                <a:ext uri="{FF2B5EF4-FFF2-40B4-BE49-F238E27FC236}">
                  <a16:creationId xmlns:a16="http://schemas.microsoft.com/office/drawing/2014/main" id="{F4E4C4B7-DDE0-4493-9D00-946BEB961F83}"/>
                </a:ext>
              </a:extLst>
            </p:cNvPr>
            <p:cNvSpPr/>
            <p:nvPr/>
          </p:nvSpPr>
          <p:spPr bwMode="auto">
            <a:xfrm>
              <a:off x="55533" y="1288868"/>
              <a:ext cx="3807453" cy="5222097"/>
            </a:xfrm>
            <a:prstGeom prst="rect">
              <a:avLst/>
            </a:prstGeom>
            <a:solidFill>
              <a:srgbClr val="FFFFCC"/>
            </a:solidFill>
            <a:ln w="25400" cap="sq" cmpd="sng" algn="ctr">
              <a:solidFill>
                <a:srgbClr val="000080"/>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pic>
          <p:nvPicPr>
            <p:cNvPr id="10" name="Picture 9">
              <a:extLst>
                <a:ext uri="{FF2B5EF4-FFF2-40B4-BE49-F238E27FC236}">
                  <a16:creationId xmlns:a16="http://schemas.microsoft.com/office/drawing/2014/main" id="{C8875911-9106-4DB0-8E0B-ADC92770360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741" t="41030" r="60213" b="42717"/>
            <a:stretch/>
          </p:blipFill>
          <p:spPr>
            <a:xfrm>
              <a:off x="627400" y="3217025"/>
              <a:ext cx="2579409" cy="2223422"/>
            </a:xfrm>
            <a:prstGeom prst="rect">
              <a:avLst/>
            </a:prstGeom>
          </p:spPr>
        </p:pic>
        <p:sp>
          <p:nvSpPr>
            <p:cNvPr id="8" name="TextBox 7">
              <a:extLst>
                <a:ext uri="{FF2B5EF4-FFF2-40B4-BE49-F238E27FC236}">
                  <a16:creationId xmlns:a16="http://schemas.microsoft.com/office/drawing/2014/main" id="{9B6089F2-69BA-4489-8B5E-A2B331F37ADB}"/>
                </a:ext>
              </a:extLst>
            </p:cNvPr>
            <p:cNvSpPr txBox="1"/>
            <p:nvPr/>
          </p:nvSpPr>
          <p:spPr>
            <a:xfrm>
              <a:off x="418141" y="1267392"/>
              <a:ext cx="2800767" cy="369332"/>
            </a:xfrm>
            <a:prstGeom prst="rect">
              <a:avLst/>
            </a:prstGeom>
            <a:noFill/>
          </p:spPr>
          <p:txBody>
            <a:bodyPr wrap="none" rtlCol="0">
              <a:spAutoFit/>
            </a:bodyPr>
            <a:lstStyle/>
            <a:p>
              <a:r>
                <a:rPr lang="en-US" sz="1800" baseline="0" dirty="0">
                  <a:solidFill>
                    <a:srgbClr val="0000FF"/>
                  </a:solidFill>
                  <a:effectLst/>
                  <a:latin typeface="Arial" panose="020B0604020202020204" pitchFamily="34" charset="0"/>
                  <a:cs typeface="Arial" panose="020B0604020202020204" pitchFamily="34" charset="0"/>
                </a:rPr>
                <a:t>Crystal lattice approach</a:t>
              </a:r>
            </a:p>
          </p:txBody>
        </p:sp>
        <p:sp>
          <p:nvSpPr>
            <p:cNvPr id="14" name="TextBox 13">
              <a:extLst>
                <a:ext uri="{FF2B5EF4-FFF2-40B4-BE49-F238E27FC236}">
                  <a16:creationId xmlns:a16="http://schemas.microsoft.com/office/drawing/2014/main" id="{3EB8BEB9-EFEF-4285-AA38-C69DC8912B4D}"/>
                </a:ext>
              </a:extLst>
            </p:cNvPr>
            <p:cNvSpPr txBox="1"/>
            <p:nvPr/>
          </p:nvSpPr>
          <p:spPr>
            <a:xfrm>
              <a:off x="55533" y="1642122"/>
              <a:ext cx="3852337" cy="1477328"/>
            </a:xfrm>
            <a:prstGeom prst="rect">
              <a:avLst/>
            </a:prstGeom>
            <a:noFill/>
          </p:spPr>
          <p:txBody>
            <a:bodyPr wrap="none" rtlCol="0">
              <a:spAutoFit/>
            </a:bodyPr>
            <a:lstStyle/>
            <a:p>
              <a:r>
                <a:rPr lang="en-US" sz="1800" b="0" baseline="0" dirty="0">
                  <a:solidFill>
                    <a:schemeClr val="bg2"/>
                  </a:solidFill>
                  <a:effectLst/>
                  <a:latin typeface="Arial" panose="020B0604020202020204" pitchFamily="34" charset="0"/>
                  <a:cs typeface="Arial" panose="020B0604020202020204" pitchFamily="34" charset="0"/>
                </a:rPr>
                <a:t>- implant </a:t>
              </a:r>
              <a:r>
                <a:rPr lang="en-US" sz="1800" b="0" dirty="0">
                  <a:solidFill>
                    <a:schemeClr val="bg2"/>
                  </a:solidFill>
                  <a:effectLst/>
                  <a:latin typeface="Arial" panose="020B0604020202020204" pitchFamily="34" charset="0"/>
                  <a:cs typeface="Arial" panose="020B0604020202020204" pitchFamily="34" charset="0"/>
                </a:rPr>
                <a:t>229</a:t>
              </a:r>
              <a:r>
                <a:rPr lang="en-US" sz="1800" b="0" baseline="0" dirty="0">
                  <a:solidFill>
                    <a:schemeClr val="bg2"/>
                  </a:solidFill>
                  <a:effectLst/>
                  <a:latin typeface="Arial" panose="020B0604020202020204" pitchFamily="34" charset="0"/>
                  <a:cs typeface="Arial" panose="020B0604020202020204" pitchFamily="34" charset="0"/>
                </a:rPr>
                <a:t>Th nuclei in</a:t>
              </a:r>
            </a:p>
            <a:p>
              <a:r>
                <a:rPr lang="en-US" sz="1800" b="0" baseline="0" dirty="0">
                  <a:solidFill>
                    <a:schemeClr val="bg2"/>
                  </a:solidFill>
                  <a:effectLst/>
                  <a:latin typeface="Arial" panose="020B0604020202020204" pitchFamily="34" charset="0"/>
                  <a:cs typeface="Arial" panose="020B0604020202020204" pitchFamily="34" charset="0"/>
                </a:rPr>
                <a:t>  large-bandgap crystal</a:t>
              </a:r>
            </a:p>
            <a:p>
              <a:r>
                <a:rPr lang="en-US" sz="1800" b="0" baseline="0" dirty="0">
                  <a:solidFill>
                    <a:schemeClr val="bg2"/>
                  </a:solidFill>
                  <a:effectLst/>
                  <a:latin typeface="Arial" panose="020B0604020202020204" pitchFamily="34" charset="0"/>
                  <a:cs typeface="Arial" panose="020B0604020202020204" pitchFamily="34" charset="0"/>
                </a:rPr>
                <a:t>- IC forbidden if band gap &gt; E*</a:t>
              </a:r>
              <a:r>
                <a:rPr lang="en-US" sz="1800" b="0" baseline="-25000" dirty="0">
                  <a:solidFill>
                    <a:schemeClr val="bg2"/>
                  </a:solidFill>
                  <a:effectLst/>
                  <a:latin typeface="Arial" panose="020B0604020202020204" pitchFamily="34" charset="0"/>
                  <a:cs typeface="Arial" panose="020B0604020202020204" pitchFamily="34" charset="0"/>
                </a:rPr>
                <a:t>iso</a:t>
              </a:r>
            </a:p>
            <a:p>
              <a:r>
                <a:rPr lang="en-US" sz="1800" b="0" baseline="0" dirty="0">
                  <a:solidFill>
                    <a:schemeClr val="bg2"/>
                  </a:solidFill>
                  <a:effectLst/>
                  <a:latin typeface="Arial" panose="020B0604020202020204" pitchFamily="34" charset="0"/>
                  <a:cs typeface="Arial" panose="020B0604020202020204" pitchFamily="34" charset="0"/>
                </a:rPr>
                <a:t>- excite isomer with </a:t>
              </a:r>
              <a:r>
                <a:rPr lang="en-US" sz="1800" b="0" i="1" baseline="0" dirty="0">
                  <a:solidFill>
                    <a:schemeClr val="bg2"/>
                  </a:solidFill>
                  <a:effectLst/>
                  <a:latin typeface="Arial" panose="020B0604020202020204" pitchFamily="34" charset="0"/>
                  <a:cs typeface="Arial" panose="020B0604020202020204" pitchFamily="34" charset="0"/>
                </a:rPr>
                <a:t>VUV laser light</a:t>
              </a:r>
            </a:p>
            <a:p>
              <a:r>
                <a:rPr lang="en-US" sz="1800" b="0" baseline="0" dirty="0">
                  <a:solidFill>
                    <a:schemeClr val="bg2"/>
                  </a:solidFill>
                  <a:effectLst/>
                  <a:latin typeface="Arial" panose="020B0604020202020204" pitchFamily="34" charset="0"/>
                  <a:cs typeface="Arial" panose="020B0604020202020204" pitchFamily="34" charset="0"/>
                </a:rPr>
                <a:t>- observe photons from </a:t>
              </a:r>
              <a:r>
                <a:rPr lang="en-US" sz="1800" b="0" baseline="0" dirty="0" err="1">
                  <a:solidFill>
                    <a:schemeClr val="bg2"/>
                  </a:solidFill>
                  <a:effectLst/>
                  <a:latin typeface="Arial" panose="020B0604020202020204" pitchFamily="34" charset="0"/>
                  <a:cs typeface="Arial" panose="020B0604020202020204" pitchFamily="34" charset="0"/>
                </a:rPr>
                <a:t>isom</a:t>
              </a:r>
              <a:r>
                <a:rPr lang="en-US" sz="1800" b="0" baseline="0" dirty="0">
                  <a:solidFill>
                    <a:schemeClr val="bg2"/>
                  </a:solidFill>
                  <a:effectLst/>
                  <a:latin typeface="Arial" panose="020B0604020202020204" pitchFamily="34" charset="0"/>
                  <a:cs typeface="Arial" panose="020B0604020202020204" pitchFamily="34" charset="0"/>
                </a:rPr>
                <a:t>. decay</a:t>
              </a:r>
            </a:p>
          </p:txBody>
        </p:sp>
      </p:grpSp>
      <p:sp>
        <p:nvSpPr>
          <p:cNvPr id="16" name="TextBox 15">
            <a:extLst>
              <a:ext uri="{FF2B5EF4-FFF2-40B4-BE49-F238E27FC236}">
                <a16:creationId xmlns:a16="http://schemas.microsoft.com/office/drawing/2014/main" id="{D9092524-F43F-4BCF-AAA1-77EA49E5D555}"/>
              </a:ext>
            </a:extLst>
          </p:cNvPr>
          <p:cNvSpPr txBox="1"/>
          <p:nvPr/>
        </p:nvSpPr>
        <p:spPr>
          <a:xfrm>
            <a:off x="8013489" y="1707632"/>
            <a:ext cx="4095993" cy="1477328"/>
          </a:xfrm>
          <a:prstGeom prst="rect">
            <a:avLst/>
          </a:prstGeom>
          <a:noFill/>
        </p:spPr>
        <p:txBody>
          <a:bodyPr wrap="none" rtlCol="0">
            <a:spAutoFit/>
          </a:bodyPr>
          <a:lstStyle/>
          <a:p>
            <a:r>
              <a:rPr lang="en-US" sz="1800" b="0" baseline="0" dirty="0">
                <a:solidFill>
                  <a:schemeClr val="bg2"/>
                </a:solidFill>
                <a:effectLst/>
                <a:latin typeface="Arial" panose="020B0604020202020204" pitchFamily="34" charset="0"/>
                <a:cs typeface="Arial" panose="020B0604020202020204" pitchFamily="34" charset="0"/>
              </a:rPr>
              <a:t>- store ion(s) in Paul trap</a:t>
            </a:r>
          </a:p>
          <a:p>
            <a:r>
              <a:rPr lang="en-US" sz="1800" b="0" baseline="0" dirty="0">
                <a:solidFill>
                  <a:schemeClr val="bg2"/>
                </a:solidFill>
                <a:effectLst/>
                <a:latin typeface="Arial" panose="020B0604020202020204" pitchFamily="34" charset="0"/>
                <a:cs typeface="Arial" panose="020B0604020202020204" pitchFamily="34" charset="0"/>
              </a:rPr>
              <a:t>- IC is forbidden (large IP)</a:t>
            </a:r>
          </a:p>
          <a:p>
            <a:r>
              <a:rPr lang="en-US" sz="1800" b="0" baseline="0" dirty="0">
                <a:solidFill>
                  <a:schemeClr val="bg2"/>
                </a:solidFill>
                <a:effectLst/>
                <a:latin typeface="Arial" panose="020B0604020202020204" pitchFamily="34" charset="0"/>
                <a:cs typeface="Arial" panose="020B0604020202020204" pitchFamily="34" charset="0"/>
              </a:rPr>
              <a:t>- excite isomer via </a:t>
            </a:r>
            <a:r>
              <a:rPr lang="en-US" sz="1800" b="0" i="1" baseline="0" dirty="0">
                <a:solidFill>
                  <a:schemeClr val="bg2"/>
                </a:solidFill>
                <a:effectLst/>
                <a:latin typeface="Arial" panose="020B0604020202020204" pitchFamily="34" charset="0"/>
                <a:cs typeface="Arial" panose="020B0604020202020204" pitchFamily="34" charset="0"/>
              </a:rPr>
              <a:t>VUV laser light</a:t>
            </a:r>
          </a:p>
          <a:p>
            <a:r>
              <a:rPr lang="en-US" sz="1800" b="0" baseline="0" dirty="0">
                <a:solidFill>
                  <a:schemeClr val="bg2"/>
                </a:solidFill>
                <a:effectLst/>
                <a:latin typeface="Arial" panose="020B0604020202020204" pitchFamily="34" charset="0"/>
                <a:cs typeface="Arial" panose="020B0604020202020204" pitchFamily="34" charset="0"/>
              </a:rPr>
              <a:t>- observe hyperfine shift of electron</a:t>
            </a:r>
          </a:p>
          <a:p>
            <a:r>
              <a:rPr lang="en-US" sz="1800" b="0" baseline="0" dirty="0">
                <a:solidFill>
                  <a:schemeClr val="bg2"/>
                </a:solidFill>
                <a:effectLst/>
                <a:latin typeface="Arial" panose="020B0604020202020204" pitchFamily="34" charset="0"/>
                <a:cs typeface="Arial" panose="020B0604020202020204" pitchFamily="34" charset="0"/>
              </a:rPr>
              <a:t>  shell induced by nuclear spin change</a:t>
            </a:r>
          </a:p>
        </p:txBody>
      </p:sp>
      <p:pic>
        <p:nvPicPr>
          <p:cNvPr id="19" name="Picture 18">
            <a:extLst>
              <a:ext uri="{FF2B5EF4-FFF2-40B4-BE49-F238E27FC236}">
                <a16:creationId xmlns:a16="http://schemas.microsoft.com/office/drawing/2014/main" id="{01640DEC-4963-4060-AA53-ABBA455548AD}"/>
              </a:ext>
            </a:extLst>
          </p:cNvPr>
          <p:cNvPicPr>
            <a:picLocks noChangeAspect="1"/>
          </p:cNvPicPr>
          <p:nvPr/>
        </p:nvPicPr>
        <p:blipFill rotWithShape="1">
          <a:blip r:embed="rId3">
            <a:extLst>
              <a:ext uri="{28A0092B-C50C-407E-A947-70E740481C1C}">
                <a14:useLocalDpi xmlns:a14="http://schemas.microsoft.com/office/drawing/2010/main" val="0"/>
              </a:ext>
            </a:extLst>
          </a:blip>
          <a:srcRect l="14325" t="26644" r="55070" b="62252"/>
          <a:stretch/>
        </p:blipFill>
        <p:spPr>
          <a:xfrm>
            <a:off x="7903532" y="3299061"/>
            <a:ext cx="4161590" cy="2005703"/>
          </a:xfrm>
          <a:prstGeom prst="rect">
            <a:avLst/>
          </a:prstGeom>
        </p:spPr>
      </p:pic>
      <p:sp>
        <p:nvSpPr>
          <p:cNvPr id="11" name="TextBox 10">
            <a:extLst>
              <a:ext uri="{FF2B5EF4-FFF2-40B4-BE49-F238E27FC236}">
                <a16:creationId xmlns:a16="http://schemas.microsoft.com/office/drawing/2014/main" id="{4BAA9DAB-95C1-42BD-9E35-80D9A3E07C27}"/>
              </a:ext>
            </a:extLst>
          </p:cNvPr>
          <p:cNvSpPr txBox="1"/>
          <p:nvPr/>
        </p:nvSpPr>
        <p:spPr>
          <a:xfrm>
            <a:off x="7742660" y="5854688"/>
            <a:ext cx="4476015" cy="646331"/>
          </a:xfrm>
          <a:prstGeom prst="rect">
            <a:avLst/>
          </a:prstGeom>
          <a:noFill/>
        </p:spPr>
        <p:txBody>
          <a:bodyPr wrap="square" rtlCol="0">
            <a:spAutoFit/>
          </a:bodyPr>
          <a:lstStyle/>
          <a:p>
            <a:r>
              <a:rPr lang="en-US" sz="1800" b="0" baseline="0" dirty="0">
                <a:solidFill>
                  <a:schemeClr val="bg2"/>
                </a:solidFill>
                <a:effectLst/>
                <a:latin typeface="Arial" panose="020B0604020202020204" pitchFamily="34" charset="0"/>
              </a:rPr>
              <a:t>PTB (Ekkehard </a:t>
            </a:r>
            <a:r>
              <a:rPr lang="en-US" sz="1800" b="0" baseline="0" dirty="0" err="1">
                <a:solidFill>
                  <a:schemeClr val="bg2"/>
                </a:solidFill>
                <a:effectLst/>
                <a:latin typeface="Arial" panose="020B0604020202020204" pitchFamily="34" charset="0"/>
              </a:rPr>
              <a:t>Peik</a:t>
            </a:r>
            <a:r>
              <a:rPr lang="en-US" sz="1800" b="0" baseline="0" dirty="0">
                <a:solidFill>
                  <a:schemeClr val="bg2"/>
                </a:solidFill>
                <a:effectLst/>
                <a:latin typeface="Arial" panose="020B0604020202020204" pitchFamily="34" charset="0"/>
              </a:rPr>
              <a:t>), LMU (Peter Thirolf)</a:t>
            </a:r>
          </a:p>
          <a:p>
            <a:r>
              <a:rPr lang="en-US" sz="1800" b="0" baseline="0" dirty="0">
                <a:solidFill>
                  <a:schemeClr val="bg2"/>
                </a:solidFill>
                <a:effectLst/>
                <a:latin typeface="Arial" panose="020B0604020202020204" pitchFamily="34" charset="0"/>
              </a:rPr>
              <a:t>U Mainz (F. Schmidt-</a:t>
            </a:r>
            <a:r>
              <a:rPr lang="en-US" sz="1800" b="0" baseline="0" dirty="0" err="1">
                <a:solidFill>
                  <a:schemeClr val="bg2"/>
                </a:solidFill>
                <a:effectLst/>
                <a:latin typeface="Arial" panose="020B0604020202020204" pitchFamily="34" charset="0"/>
              </a:rPr>
              <a:t>Kaler</a:t>
            </a:r>
            <a:r>
              <a:rPr lang="en-US" sz="1800" b="0" baseline="0" dirty="0">
                <a:solidFill>
                  <a:schemeClr val="bg2"/>
                </a:solidFill>
                <a:effectLst/>
                <a:latin typeface="Arial" panose="020B0604020202020204" pitchFamily="34" charset="0"/>
              </a:rPr>
              <a:t>)</a:t>
            </a:r>
          </a:p>
        </p:txBody>
      </p:sp>
      <p:sp>
        <p:nvSpPr>
          <p:cNvPr id="26" name="TextBox 25">
            <a:extLst>
              <a:ext uri="{FF2B5EF4-FFF2-40B4-BE49-F238E27FC236}">
                <a16:creationId xmlns:a16="http://schemas.microsoft.com/office/drawing/2014/main" id="{1ACC236F-FE9D-4658-ABF2-C759413E00F6}"/>
              </a:ext>
            </a:extLst>
          </p:cNvPr>
          <p:cNvSpPr txBox="1"/>
          <p:nvPr/>
        </p:nvSpPr>
        <p:spPr>
          <a:xfrm>
            <a:off x="55533" y="5545867"/>
            <a:ext cx="3802094" cy="923330"/>
          </a:xfrm>
          <a:prstGeom prst="rect">
            <a:avLst/>
          </a:prstGeom>
          <a:noFill/>
        </p:spPr>
        <p:txBody>
          <a:bodyPr wrap="square" rtlCol="0">
            <a:spAutoFit/>
          </a:bodyPr>
          <a:lstStyle/>
          <a:p>
            <a:pPr>
              <a:spcAft>
                <a:spcPts val="0"/>
              </a:spcAft>
            </a:pPr>
            <a:r>
              <a:rPr lang="en-US" sz="1800" b="0" baseline="0" dirty="0">
                <a:solidFill>
                  <a:schemeClr val="bg2"/>
                </a:solidFill>
                <a:effectLst/>
                <a:latin typeface="Arial" panose="020B0604020202020204" pitchFamily="34" charset="0"/>
              </a:rPr>
              <a:t>PTB (Ekkehard </a:t>
            </a:r>
            <a:r>
              <a:rPr lang="en-US" sz="1800" b="0" baseline="0" dirty="0" err="1">
                <a:solidFill>
                  <a:schemeClr val="bg2"/>
                </a:solidFill>
                <a:effectLst/>
                <a:latin typeface="Arial" panose="020B0604020202020204" pitchFamily="34" charset="0"/>
              </a:rPr>
              <a:t>Peik</a:t>
            </a:r>
            <a:r>
              <a:rPr lang="en-US" sz="1800" b="0" baseline="0" dirty="0">
                <a:solidFill>
                  <a:schemeClr val="bg2"/>
                </a:solidFill>
                <a:effectLst/>
                <a:latin typeface="Arial" panose="020B0604020202020204" pitchFamily="34" charset="0"/>
              </a:rPr>
              <a:t>), </a:t>
            </a:r>
          </a:p>
          <a:p>
            <a:pPr>
              <a:spcAft>
                <a:spcPts val="0"/>
              </a:spcAft>
            </a:pPr>
            <a:r>
              <a:rPr lang="en-US" sz="1800" b="0" baseline="0" dirty="0">
                <a:solidFill>
                  <a:schemeClr val="bg2"/>
                </a:solidFill>
                <a:effectLst/>
                <a:latin typeface="Arial" panose="020B0604020202020204" pitchFamily="34" charset="0"/>
              </a:rPr>
              <a:t>TU Vienna (Thorsten Schumm)</a:t>
            </a:r>
          </a:p>
          <a:p>
            <a:pPr>
              <a:spcAft>
                <a:spcPts val="600"/>
              </a:spcAft>
            </a:pPr>
            <a:r>
              <a:rPr lang="en-US" sz="1800" b="0" baseline="0" dirty="0">
                <a:solidFill>
                  <a:schemeClr val="bg2"/>
                </a:solidFill>
                <a:effectLst/>
                <a:latin typeface="Arial" panose="020B0604020202020204" pitchFamily="34" charset="0"/>
              </a:rPr>
              <a:t>UCLA (Eric Hudson), JILA (Jun Ye)</a:t>
            </a:r>
          </a:p>
        </p:txBody>
      </p:sp>
      <p:grpSp>
        <p:nvGrpSpPr>
          <p:cNvPr id="28" name="Group 27">
            <a:extLst>
              <a:ext uri="{FF2B5EF4-FFF2-40B4-BE49-F238E27FC236}">
                <a16:creationId xmlns:a16="http://schemas.microsoft.com/office/drawing/2014/main" id="{A02B7E79-BE45-4C58-A429-65D07C5CF6E4}"/>
              </a:ext>
            </a:extLst>
          </p:cNvPr>
          <p:cNvGrpSpPr/>
          <p:nvPr/>
        </p:nvGrpSpPr>
        <p:grpSpPr>
          <a:xfrm>
            <a:off x="3886398" y="1266535"/>
            <a:ext cx="3967753" cy="5242720"/>
            <a:chOff x="3988002" y="1266535"/>
            <a:chExt cx="3967753" cy="5242720"/>
          </a:xfrm>
        </p:grpSpPr>
        <p:sp>
          <p:nvSpPr>
            <p:cNvPr id="22" name="Rectangle 21">
              <a:extLst>
                <a:ext uri="{FF2B5EF4-FFF2-40B4-BE49-F238E27FC236}">
                  <a16:creationId xmlns:a16="http://schemas.microsoft.com/office/drawing/2014/main" id="{344E174F-BEDA-489F-AD79-1FE91F557F6B}"/>
                </a:ext>
              </a:extLst>
            </p:cNvPr>
            <p:cNvSpPr/>
            <p:nvPr/>
          </p:nvSpPr>
          <p:spPr bwMode="auto">
            <a:xfrm>
              <a:off x="4041440" y="1287158"/>
              <a:ext cx="3807453" cy="5222097"/>
            </a:xfrm>
            <a:prstGeom prst="rect">
              <a:avLst/>
            </a:prstGeom>
            <a:solidFill>
              <a:srgbClr val="FFFFCC"/>
            </a:solidFill>
            <a:ln w="25400" cap="sq" cmpd="sng" algn="ctr">
              <a:solidFill>
                <a:srgbClr val="000080"/>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pic>
          <p:nvPicPr>
            <p:cNvPr id="7" name="Picture 6">
              <a:extLst>
                <a:ext uri="{FF2B5EF4-FFF2-40B4-BE49-F238E27FC236}">
                  <a16:creationId xmlns:a16="http://schemas.microsoft.com/office/drawing/2014/main" id="{1D5EEE57-E3AE-48F8-82FD-F927D2D1D92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7970" t="41565" r="21032" b="44060"/>
            <a:stretch/>
          </p:blipFill>
          <p:spPr>
            <a:xfrm>
              <a:off x="4166798" y="3217025"/>
              <a:ext cx="3554670" cy="2189677"/>
            </a:xfrm>
            <a:prstGeom prst="rect">
              <a:avLst/>
            </a:prstGeom>
          </p:spPr>
        </p:pic>
        <p:sp>
          <p:nvSpPr>
            <p:cNvPr id="12" name="TextBox 11">
              <a:extLst>
                <a:ext uri="{FF2B5EF4-FFF2-40B4-BE49-F238E27FC236}">
                  <a16:creationId xmlns:a16="http://schemas.microsoft.com/office/drawing/2014/main" id="{3F221891-7E0F-4EEF-9932-EAD8261E7EF4}"/>
                </a:ext>
              </a:extLst>
            </p:cNvPr>
            <p:cNvSpPr txBox="1"/>
            <p:nvPr/>
          </p:nvSpPr>
          <p:spPr>
            <a:xfrm>
              <a:off x="4549224" y="1266535"/>
              <a:ext cx="2736647" cy="369332"/>
            </a:xfrm>
            <a:prstGeom prst="rect">
              <a:avLst/>
            </a:prstGeom>
            <a:noFill/>
          </p:spPr>
          <p:txBody>
            <a:bodyPr wrap="none" rtlCol="0">
              <a:spAutoFit/>
            </a:bodyPr>
            <a:lstStyle/>
            <a:p>
              <a:r>
                <a:rPr lang="en-US" sz="1800" baseline="0" dirty="0">
                  <a:solidFill>
                    <a:srgbClr val="0000FF"/>
                  </a:solidFill>
                  <a:effectLst/>
                  <a:latin typeface="Arial" panose="020B0604020202020204" pitchFamily="34" charset="0"/>
                  <a:cs typeface="Arial" panose="020B0604020202020204" pitchFamily="34" charset="0"/>
                </a:rPr>
                <a:t>Solid surface approach</a:t>
              </a:r>
            </a:p>
          </p:txBody>
        </p:sp>
        <p:sp>
          <p:nvSpPr>
            <p:cNvPr id="15" name="TextBox 14">
              <a:extLst>
                <a:ext uri="{FF2B5EF4-FFF2-40B4-BE49-F238E27FC236}">
                  <a16:creationId xmlns:a16="http://schemas.microsoft.com/office/drawing/2014/main" id="{1FF53488-6802-458F-BC75-049B7E5D3299}"/>
                </a:ext>
              </a:extLst>
            </p:cNvPr>
            <p:cNvSpPr txBox="1"/>
            <p:nvPr/>
          </p:nvSpPr>
          <p:spPr>
            <a:xfrm>
              <a:off x="3988002" y="1686270"/>
              <a:ext cx="3967753" cy="1200329"/>
            </a:xfrm>
            <a:prstGeom prst="rect">
              <a:avLst/>
            </a:prstGeom>
            <a:noFill/>
          </p:spPr>
          <p:txBody>
            <a:bodyPr wrap="none" rtlCol="0">
              <a:spAutoFit/>
            </a:bodyPr>
            <a:lstStyle/>
            <a:p>
              <a:r>
                <a:rPr lang="en-US" sz="1800" b="0" baseline="0" dirty="0">
                  <a:solidFill>
                    <a:schemeClr val="bg2"/>
                  </a:solidFill>
                  <a:effectLst/>
                  <a:latin typeface="Arial" panose="020B0604020202020204" pitchFamily="34" charset="0"/>
                  <a:cs typeface="Arial" panose="020B0604020202020204" pitchFamily="34" charset="0"/>
                </a:rPr>
                <a:t>- deposit layer of </a:t>
              </a:r>
              <a:r>
                <a:rPr lang="en-US" sz="1800" b="0" dirty="0">
                  <a:solidFill>
                    <a:schemeClr val="bg2"/>
                  </a:solidFill>
                  <a:effectLst/>
                  <a:latin typeface="Arial" panose="020B0604020202020204" pitchFamily="34" charset="0"/>
                  <a:cs typeface="Arial" panose="020B0604020202020204" pitchFamily="34" charset="0"/>
                </a:rPr>
                <a:t>229</a:t>
              </a:r>
              <a:r>
                <a:rPr lang="en-US" sz="1800" b="0" baseline="0" dirty="0">
                  <a:solidFill>
                    <a:schemeClr val="bg2"/>
                  </a:solidFill>
                  <a:effectLst/>
                  <a:latin typeface="Arial" panose="020B0604020202020204" pitchFamily="34" charset="0"/>
                  <a:cs typeface="Arial" panose="020B0604020202020204" pitchFamily="34" charset="0"/>
                </a:rPr>
                <a:t>Th on surface</a:t>
              </a:r>
            </a:p>
            <a:p>
              <a:r>
                <a:rPr lang="en-US" sz="1800" b="0" baseline="0" dirty="0">
                  <a:solidFill>
                    <a:schemeClr val="bg2"/>
                  </a:solidFill>
                  <a:effectLst/>
                  <a:latin typeface="Arial" panose="020B0604020202020204" pitchFamily="34" charset="0"/>
                  <a:cs typeface="Arial" panose="020B0604020202020204" pitchFamily="34" charset="0"/>
                </a:rPr>
                <a:t>- IC allowed: band gap &lt; E*</a:t>
              </a:r>
              <a:r>
                <a:rPr lang="en-US" sz="1800" b="0" baseline="-25000" dirty="0">
                  <a:solidFill>
                    <a:schemeClr val="bg2"/>
                  </a:solidFill>
                  <a:effectLst/>
                  <a:latin typeface="Arial" panose="020B0604020202020204" pitchFamily="34" charset="0"/>
                  <a:cs typeface="Arial" panose="020B0604020202020204" pitchFamily="34" charset="0"/>
                </a:rPr>
                <a:t>iso</a:t>
              </a:r>
            </a:p>
            <a:p>
              <a:r>
                <a:rPr lang="en-US" sz="1800" b="0" baseline="0" dirty="0">
                  <a:solidFill>
                    <a:schemeClr val="bg2"/>
                  </a:solidFill>
                  <a:effectLst/>
                  <a:latin typeface="Arial" panose="020B0604020202020204" pitchFamily="34" charset="0"/>
                  <a:cs typeface="Arial" panose="020B0604020202020204" pitchFamily="34" charset="0"/>
                </a:rPr>
                <a:t>- excite isomer via </a:t>
              </a:r>
              <a:r>
                <a:rPr lang="en-US" sz="1800" b="0" i="1" baseline="0" dirty="0">
                  <a:solidFill>
                    <a:schemeClr val="bg2"/>
                  </a:solidFill>
                  <a:effectLst/>
                  <a:latin typeface="Arial" panose="020B0604020202020204" pitchFamily="34" charset="0"/>
                  <a:cs typeface="Arial" panose="020B0604020202020204" pitchFamily="34" charset="0"/>
                </a:rPr>
                <a:t>VUV laser light</a:t>
              </a:r>
            </a:p>
            <a:p>
              <a:r>
                <a:rPr lang="en-US" sz="1800" b="0" baseline="0" dirty="0">
                  <a:solidFill>
                    <a:schemeClr val="bg2"/>
                  </a:solidFill>
                  <a:effectLst/>
                  <a:latin typeface="Arial" panose="020B0604020202020204" pitchFamily="34" charset="0"/>
                  <a:cs typeface="Arial" panose="020B0604020202020204" pitchFamily="34" charset="0"/>
                </a:rPr>
                <a:t>- observe electrons from </a:t>
              </a:r>
              <a:r>
                <a:rPr lang="en-US" sz="1800" b="0" baseline="0" dirty="0" err="1">
                  <a:solidFill>
                    <a:schemeClr val="bg2"/>
                  </a:solidFill>
                  <a:effectLst/>
                  <a:latin typeface="Arial" panose="020B0604020202020204" pitchFamily="34" charset="0"/>
                  <a:cs typeface="Arial" panose="020B0604020202020204" pitchFamily="34" charset="0"/>
                </a:rPr>
                <a:t>isom</a:t>
              </a:r>
              <a:r>
                <a:rPr lang="en-US" sz="1800" b="0" baseline="0" dirty="0">
                  <a:solidFill>
                    <a:schemeClr val="bg2"/>
                  </a:solidFill>
                  <a:effectLst/>
                  <a:latin typeface="Arial" panose="020B0604020202020204" pitchFamily="34" charset="0"/>
                  <a:cs typeface="Arial" panose="020B0604020202020204" pitchFamily="34" charset="0"/>
                </a:rPr>
                <a:t>. decay</a:t>
              </a:r>
            </a:p>
          </p:txBody>
        </p:sp>
        <p:sp>
          <p:nvSpPr>
            <p:cNvPr id="27" name="TextBox 26">
              <a:extLst>
                <a:ext uri="{FF2B5EF4-FFF2-40B4-BE49-F238E27FC236}">
                  <a16:creationId xmlns:a16="http://schemas.microsoft.com/office/drawing/2014/main" id="{4E089087-2F82-441D-9F9C-EA7FE11E80CB}"/>
                </a:ext>
              </a:extLst>
            </p:cNvPr>
            <p:cNvSpPr txBox="1"/>
            <p:nvPr/>
          </p:nvSpPr>
          <p:spPr>
            <a:xfrm>
              <a:off x="4779299" y="5855537"/>
              <a:ext cx="2262222" cy="646331"/>
            </a:xfrm>
            <a:prstGeom prst="rect">
              <a:avLst/>
            </a:prstGeom>
            <a:noFill/>
          </p:spPr>
          <p:txBody>
            <a:bodyPr wrap="none" rtlCol="0">
              <a:spAutoFit/>
            </a:bodyPr>
            <a:lstStyle/>
            <a:p>
              <a:pPr>
                <a:spcAft>
                  <a:spcPts val="0"/>
                </a:spcAft>
              </a:pPr>
              <a:r>
                <a:rPr lang="en-US" sz="1800" b="0" baseline="0" dirty="0">
                  <a:solidFill>
                    <a:schemeClr val="bg2"/>
                  </a:solidFill>
                  <a:effectLst/>
                  <a:latin typeface="Arial" panose="020B0604020202020204" pitchFamily="34" charset="0"/>
                </a:rPr>
                <a:t>JILA (Jun Ye) </a:t>
              </a:r>
            </a:p>
            <a:p>
              <a:pPr>
                <a:spcAft>
                  <a:spcPts val="600"/>
                </a:spcAft>
              </a:pPr>
              <a:r>
                <a:rPr lang="en-US" sz="1800" b="0" baseline="0" dirty="0">
                  <a:solidFill>
                    <a:schemeClr val="bg2"/>
                  </a:solidFill>
                  <a:effectLst/>
                  <a:latin typeface="Arial" panose="020B0604020202020204" pitchFamily="34" charset="0"/>
                </a:rPr>
                <a:t>UCLA (Eric Hudson)</a:t>
              </a:r>
            </a:p>
          </p:txBody>
        </p:sp>
      </p:grpSp>
    </p:spTree>
    <p:extLst>
      <p:ext uri="{BB962C8B-B14F-4D97-AF65-F5344CB8AC3E}">
        <p14:creationId xmlns:p14="http://schemas.microsoft.com/office/powerpoint/2010/main" val="3509063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par>
                                <p:cTn id="27" presetID="10" presetClass="entr" presetSubtype="0"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3" grpId="0"/>
      <p:bldP spid="16" grpId="0"/>
      <p:bldP spid="11"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88" y="6515683"/>
            <a:ext cx="412292"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14</a:t>
            </a:r>
            <a:endParaRPr lang="de-DE" sz="1600" baseline="0" dirty="0">
              <a:solidFill>
                <a:schemeClr val="bg2"/>
              </a:solidFill>
              <a:effectLst/>
              <a:latin typeface="Arial" panose="020B0604020202020204" pitchFamily="34" charset="0"/>
              <a:cs typeface="Arial" panose="020B0604020202020204" pitchFamily="34" charset="0"/>
            </a:endParaRPr>
          </a:p>
        </p:txBody>
      </p:sp>
      <p:sp>
        <p:nvSpPr>
          <p:cNvPr id="18" name="Rectangle 2"/>
          <p:cNvSpPr txBox="1">
            <a:spLocks noChangeArrowheads="1"/>
          </p:cNvSpPr>
          <p:nvPr/>
        </p:nvSpPr>
        <p:spPr>
          <a:xfrm>
            <a:off x="1499616" y="22379"/>
            <a:ext cx="8672062" cy="721690"/>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lvl1pPr algn="ctr" rtl="0" eaLnBrk="0" fontAlgn="base" hangingPunct="0">
              <a:spcBef>
                <a:spcPct val="0"/>
              </a:spcBef>
              <a:spcAft>
                <a:spcPct val="0"/>
              </a:spcAft>
              <a:defRPr kumimoji="1" sz="2400">
                <a:solidFill>
                  <a:schemeClr val="bg2"/>
                </a:solidFill>
                <a:latin typeface="+mj-lt"/>
                <a:ea typeface="+mj-ea"/>
                <a:cs typeface="+mj-cs"/>
              </a:defRPr>
            </a:lvl1pPr>
            <a:lvl2pPr algn="ctr" rtl="0" eaLnBrk="0" fontAlgn="base" hangingPunct="0">
              <a:spcBef>
                <a:spcPct val="0"/>
              </a:spcBef>
              <a:spcAft>
                <a:spcPct val="0"/>
              </a:spcAft>
              <a:defRPr kumimoji="1" sz="2400">
                <a:solidFill>
                  <a:schemeClr val="bg2"/>
                </a:solidFill>
                <a:latin typeface="Comic Sans MS" pitchFamily="66" charset="0"/>
              </a:defRPr>
            </a:lvl2pPr>
            <a:lvl3pPr algn="ctr" rtl="0" eaLnBrk="0" fontAlgn="base" hangingPunct="0">
              <a:spcBef>
                <a:spcPct val="0"/>
              </a:spcBef>
              <a:spcAft>
                <a:spcPct val="0"/>
              </a:spcAft>
              <a:defRPr kumimoji="1" sz="2400">
                <a:solidFill>
                  <a:schemeClr val="bg2"/>
                </a:solidFill>
                <a:latin typeface="Comic Sans MS" pitchFamily="66" charset="0"/>
              </a:defRPr>
            </a:lvl3pPr>
            <a:lvl4pPr algn="ctr" rtl="0" eaLnBrk="0" fontAlgn="base" hangingPunct="0">
              <a:spcBef>
                <a:spcPct val="0"/>
              </a:spcBef>
              <a:spcAft>
                <a:spcPct val="0"/>
              </a:spcAft>
              <a:defRPr kumimoji="1" sz="2400">
                <a:solidFill>
                  <a:schemeClr val="bg2"/>
                </a:solidFill>
                <a:latin typeface="Comic Sans MS" pitchFamily="66" charset="0"/>
              </a:defRPr>
            </a:lvl4pPr>
            <a:lvl5pPr algn="ctr" rtl="0" eaLnBrk="0" fontAlgn="base" hangingPunct="0">
              <a:spcBef>
                <a:spcPct val="0"/>
              </a:spcBef>
              <a:spcAft>
                <a:spcPct val="0"/>
              </a:spcAft>
              <a:defRPr kumimoji="1" sz="2400">
                <a:solidFill>
                  <a:schemeClr val="bg2"/>
                </a:solidFill>
                <a:latin typeface="Comic Sans MS" pitchFamily="66" charset="0"/>
              </a:defRPr>
            </a:lvl5pPr>
            <a:lvl6pPr marL="457200" algn="ctr" rtl="0" eaLnBrk="0" fontAlgn="base" hangingPunct="0">
              <a:spcBef>
                <a:spcPct val="0"/>
              </a:spcBef>
              <a:spcAft>
                <a:spcPct val="0"/>
              </a:spcAft>
              <a:defRPr kumimoji="1" sz="2400">
                <a:solidFill>
                  <a:schemeClr val="bg2"/>
                </a:solidFill>
                <a:latin typeface="Comic Sans MS" pitchFamily="66" charset="0"/>
              </a:defRPr>
            </a:lvl6pPr>
            <a:lvl7pPr marL="914400" algn="ctr" rtl="0" eaLnBrk="0" fontAlgn="base" hangingPunct="0">
              <a:spcBef>
                <a:spcPct val="0"/>
              </a:spcBef>
              <a:spcAft>
                <a:spcPct val="0"/>
              </a:spcAft>
              <a:defRPr kumimoji="1" sz="2400">
                <a:solidFill>
                  <a:schemeClr val="bg2"/>
                </a:solidFill>
                <a:latin typeface="Comic Sans MS" pitchFamily="66" charset="0"/>
              </a:defRPr>
            </a:lvl7pPr>
            <a:lvl8pPr marL="1371600" algn="ctr" rtl="0" eaLnBrk="0" fontAlgn="base" hangingPunct="0">
              <a:spcBef>
                <a:spcPct val="0"/>
              </a:spcBef>
              <a:spcAft>
                <a:spcPct val="0"/>
              </a:spcAft>
              <a:defRPr kumimoji="1" sz="2400">
                <a:solidFill>
                  <a:schemeClr val="bg2"/>
                </a:solidFill>
                <a:latin typeface="Comic Sans MS" pitchFamily="66" charset="0"/>
              </a:defRPr>
            </a:lvl8pPr>
            <a:lvl9pPr marL="1828800" algn="ctr" rtl="0" eaLnBrk="0" fontAlgn="base" hangingPunct="0">
              <a:spcBef>
                <a:spcPct val="0"/>
              </a:spcBef>
              <a:spcAft>
                <a:spcPct val="0"/>
              </a:spcAft>
              <a:defRPr kumimoji="1" sz="2400">
                <a:solidFill>
                  <a:schemeClr val="bg2"/>
                </a:solidFill>
                <a:latin typeface="Comic Sans MS" pitchFamily="66" charset="0"/>
              </a:defRPr>
            </a:lvl9pPr>
          </a:lstStyle>
          <a:p>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Laser-Excitation of the </a:t>
            </a:r>
            <a:r>
              <a:rPr lang="en-US" altLang="de-DE" sz="2800" u="sng" kern="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229m</a:t>
            </a:r>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Th Nuclear Resonance</a:t>
            </a:r>
            <a:endParaRPr lang="de-DE" altLang="de-DE" sz="2800" u="sng" kern="0" baseline="0" dirty="0">
              <a:solidFill>
                <a:srgbClr val="05791B"/>
              </a:solidFill>
              <a:effectLst/>
              <a:latin typeface="Arial" panose="020B0604020202020204" pitchFamily="34" charset="0"/>
              <a:cs typeface="Arial" panose="020B0604020202020204" pitchFamily="34" charset="0"/>
            </a:endParaRPr>
          </a:p>
        </p:txBody>
      </p:sp>
      <p:sp>
        <p:nvSpPr>
          <p:cNvPr id="9" name="Freeform: Shape 8">
            <a:extLst>
              <a:ext uri="{FF2B5EF4-FFF2-40B4-BE49-F238E27FC236}">
                <a16:creationId xmlns:a16="http://schemas.microsoft.com/office/drawing/2014/main" id="{60D25A8C-E613-4439-9A3A-2BA71677AC04}"/>
              </a:ext>
            </a:extLst>
          </p:cNvPr>
          <p:cNvSpPr/>
          <p:nvPr/>
        </p:nvSpPr>
        <p:spPr bwMode="auto">
          <a:xfrm>
            <a:off x="836816" y="2588078"/>
            <a:ext cx="4268585" cy="2906485"/>
          </a:xfrm>
          <a:custGeom>
            <a:avLst/>
            <a:gdLst>
              <a:gd name="connsiteX0" fmla="*/ 0 w 3657600"/>
              <a:gd name="connsiteY0" fmla="*/ 3657640 h 3657640"/>
              <a:gd name="connsiteX1" fmla="*/ 990600 w 3657600"/>
              <a:gd name="connsiteY1" fmla="*/ 2765012 h 3657640"/>
              <a:gd name="connsiteX2" fmla="*/ 1850572 w 3657600"/>
              <a:gd name="connsiteY2" fmla="*/ 40 h 3657640"/>
              <a:gd name="connsiteX3" fmla="*/ 2623458 w 3657600"/>
              <a:gd name="connsiteY3" fmla="*/ 2830326 h 3657640"/>
              <a:gd name="connsiteX4" fmla="*/ 3657600 w 3657600"/>
              <a:gd name="connsiteY4" fmla="*/ 3635869 h 3657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3657640">
                <a:moveTo>
                  <a:pt x="0" y="3657640"/>
                </a:moveTo>
                <a:cubicBezTo>
                  <a:pt x="341085" y="3516126"/>
                  <a:pt x="682171" y="3374612"/>
                  <a:pt x="990600" y="2765012"/>
                </a:cubicBezTo>
                <a:cubicBezTo>
                  <a:pt x="1299029" y="2155412"/>
                  <a:pt x="1578429" y="-10846"/>
                  <a:pt x="1850572" y="40"/>
                </a:cubicBezTo>
                <a:cubicBezTo>
                  <a:pt x="2122715" y="10926"/>
                  <a:pt x="2322287" y="2224355"/>
                  <a:pt x="2623458" y="2830326"/>
                </a:cubicBezTo>
                <a:cubicBezTo>
                  <a:pt x="2924629" y="3436297"/>
                  <a:pt x="3291114" y="3536083"/>
                  <a:pt x="3657600" y="3635869"/>
                </a:cubicBezTo>
              </a:path>
            </a:pathLst>
          </a:custGeom>
          <a:solidFill>
            <a:schemeClr val="accent1">
              <a:lumMod val="20000"/>
              <a:lumOff val="80000"/>
            </a:schemeClr>
          </a:solidFill>
          <a:ln w="38100" cap="sq" cmpd="sng" algn="ctr">
            <a:solidFill>
              <a:srgbClr val="0000FF"/>
            </a:solidFill>
            <a:prstDash val="solid"/>
            <a:round/>
            <a:headEnd type="non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12" name="Freeform: Shape 11">
            <a:extLst>
              <a:ext uri="{FF2B5EF4-FFF2-40B4-BE49-F238E27FC236}">
                <a16:creationId xmlns:a16="http://schemas.microsoft.com/office/drawing/2014/main" id="{E467A158-E041-46BE-86C8-CF154170CB11}"/>
              </a:ext>
            </a:extLst>
          </p:cNvPr>
          <p:cNvSpPr/>
          <p:nvPr/>
        </p:nvSpPr>
        <p:spPr bwMode="auto">
          <a:xfrm>
            <a:off x="3231673" y="2588077"/>
            <a:ext cx="284413" cy="2906485"/>
          </a:xfrm>
          <a:custGeom>
            <a:avLst/>
            <a:gdLst>
              <a:gd name="connsiteX0" fmla="*/ 0 w 3657600"/>
              <a:gd name="connsiteY0" fmla="*/ 3657640 h 3657640"/>
              <a:gd name="connsiteX1" fmla="*/ 990600 w 3657600"/>
              <a:gd name="connsiteY1" fmla="*/ 2765012 h 3657640"/>
              <a:gd name="connsiteX2" fmla="*/ 1850572 w 3657600"/>
              <a:gd name="connsiteY2" fmla="*/ 40 h 3657640"/>
              <a:gd name="connsiteX3" fmla="*/ 2623458 w 3657600"/>
              <a:gd name="connsiteY3" fmla="*/ 2830326 h 3657640"/>
              <a:gd name="connsiteX4" fmla="*/ 3657600 w 3657600"/>
              <a:gd name="connsiteY4" fmla="*/ 3635869 h 3657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3657640">
                <a:moveTo>
                  <a:pt x="0" y="3657640"/>
                </a:moveTo>
                <a:cubicBezTo>
                  <a:pt x="341085" y="3516126"/>
                  <a:pt x="682171" y="3374612"/>
                  <a:pt x="990600" y="2765012"/>
                </a:cubicBezTo>
                <a:cubicBezTo>
                  <a:pt x="1299029" y="2155412"/>
                  <a:pt x="1578429" y="-10846"/>
                  <a:pt x="1850572" y="40"/>
                </a:cubicBezTo>
                <a:cubicBezTo>
                  <a:pt x="2122715" y="10926"/>
                  <a:pt x="2322287" y="2224355"/>
                  <a:pt x="2623458" y="2830326"/>
                </a:cubicBezTo>
                <a:cubicBezTo>
                  <a:pt x="2924629" y="3436297"/>
                  <a:pt x="3291114" y="3536083"/>
                  <a:pt x="3657600" y="3635869"/>
                </a:cubicBezTo>
              </a:path>
            </a:pathLst>
          </a:custGeom>
          <a:solidFill>
            <a:srgbClr val="FFFFCC"/>
          </a:solidFill>
          <a:ln w="38100" cap="sq" cmpd="sng" algn="ctr">
            <a:solidFill>
              <a:srgbClr val="FF0000"/>
            </a:solidFill>
            <a:prstDash val="solid"/>
            <a:round/>
            <a:headEnd type="non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10" name="TextBox 9">
            <a:extLst>
              <a:ext uri="{FF2B5EF4-FFF2-40B4-BE49-F238E27FC236}">
                <a16:creationId xmlns:a16="http://schemas.microsoft.com/office/drawing/2014/main" id="{598413EE-CD3C-4F17-98BF-C9AD273749E2}"/>
              </a:ext>
            </a:extLst>
          </p:cNvPr>
          <p:cNvSpPr txBox="1"/>
          <p:nvPr/>
        </p:nvSpPr>
        <p:spPr>
          <a:xfrm>
            <a:off x="3626648" y="2571199"/>
            <a:ext cx="2294218" cy="400110"/>
          </a:xfrm>
          <a:prstGeom prst="rect">
            <a:avLst/>
          </a:prstGeom>
          <a:noFill/>
        </p:spPr>
        <p:txBody>
          <a:bodyPr wrap="none" rtlCol="0">
            <a:spAutoFit/>
          </a:bodyPr>
          <a:lstStyle/>
          <a:p>
            <a:r>
              <a:rPr lang="en-US" b="0" baseline="0" dirty="0">
                <a:solidFill>
                  <a:srgbClr val="C00000"/>
                </a:solidFill>
                <a:effectLst/>
                <a:latin typeface="Arial" panose="020B0604020202020204" pitchFamily="34" charset="0"/>
                <a:cs typeface="Arial" panose="020B0604020202020204" pitchFamily="34" charset="0"/>
              </a:rPr>
              <a:t>nuclear resonance</a:t>
            </a:r>
          </a:p>
        </p:txBody>
      </p:sp>
      <p:sp>
        <p:nvSpPr>
          <p:cNvPr id="29" name="TextBox 28">
            <a:extLst>
              <a:ext uri="{FF2B5EF4-FFF2-40B4-BE49-F238E27FC236}">
                <a16:creationId xmlns:a16="http://schemas.microsoft.com/office/drawing/2014/main" id="{0B33F8A9-C3A6-4B78-932A-1D1FDAA1FB83}"/>
              </a:ext>
            </a:extLst>
          </p:cNvPr>
          <p:cNvSpPr txBox="1"/>
          <p:nvPr/>
        </p:nvSpPr>
        <p:spPr>
          <a:xfrm>
            <a:off x="1850052" y="2571199"/>
            <a:ext cx="811441" cy="400110"/>
          </a:xfrm>
          <a:prstGeom prst="rect">
            <a:avLst/>
          </a:prstGeom>
          <a:noFill/>
        </p:spPr>
        <p:txBody>
          <a:bodyPr wrap="none" rtlCol="0">
            <a:spAutoFit/>
          </a:bodyPr>
          <a:lstStyle/>
          <a:p>
            <a:r>
              <a:rPr lang="en-US" b="0" baseline="0" dirty="0">
                <a:solidFill>
                  <a:srgbClr val="0000FF"/>
                </a:solidFill>
                <a:effectLst/>
                <a:latin typeface="Arial" panose="020B0604020202020204" pitchFamily="34" charset="0"/>
                <a:cs typeface="Arial" panose="020B0604020202020204" pitchFamily="34" charset="0"/>
              </a:rPr>
              <a:t> laser</a:t>
            </a:r>
          </a:p>
        </p:txBody>
      </p:sp>
      <p:cxnSp>
        <p:nvCxnSpPr>
          <p:cNvPr id="30" name="Straight Arrow Connector 29">
            <a:extLst>
              <a:ext uri="{FF2B5EF4-FFF2-40B4-BE49-F238E27FC236}">
                <a16:creationId xmlns:a16="http://schemas.microsoft.com/office/drawing/2014/main" id="{16DC8A97-E7EB-4653-B95E-538637360325}"/>
              </a:ext>
            </a:extLst>
          </p:cNvPr>
          <p:cNvCxnSpPr/>
          <p:nvPr/>
        </p:nvCxnSpPr>
        <p:spPr bwMode="auto">
          <a:xfrm>
            <a:off x="2242615" y="4234554"/>
            <a:ext cx="1414984" cy="0"/>
          </a:xfrm>
          <a:prstGeom prst="straightConnector1">
            <a:avLst/>
          </a:prstGeom>
          <a:solidFill>
            <a:schemeClr val="accent1"/>
          </a:solidFill>
          <a:ln w="38100" cap="sq" cmpd="sng" algn="ctr">
            <a:solidFill>
              <a:srgbClr val="000080"/>
            </a:solidFill>
            <a:prstDash val="solid"/>
            <a:round/>
            <a:headEnd type="triangle" w="lg" len="lg"/>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TextBox 30">
            <a:extLst>
              <a:ext uri="{FF2B5EF4-FFF2-40B4-BE49-F238E27FC236}">
                <a16:creationId xmlns:a16="http://schemas.microsoft.com/office/drawing/2014/main" id="{B35EE70A-B959-4FE0-BC61-1038BFE22B08}"/>
              </a:ext>
            </a:extLst>
          </p:cNvPr>
          <p:cNvSpPr txBox="1"/>
          <p:nvPr/>
        </p:nvSpPr>
        <p:spPr>
          <a:xfrm>
            <a:off x="2192945" y="4324318"/>
            <a:ext cx="1172116" cy="369332"/>
          </a:xfrm>
          <a:prstGeom prst="rect">
            <a:avLst/>
          </a:prstGeom>
          <a:noFill/>
        </p:spPr>
        <p:txBody>
          <a:bodyPr wrap="none" rtlCol="0">
            <a:spAutoFit/>
          </a:bodyPr>
          <a:lstStyle/>
          <a:p>
            <a:r>
              <a:rPr lang="en-US" sz="1800" b="0" baseline="0" dirty="0">
                <a:solidFill>
                  <a:schemeClr val="bg2"/>
                </a:solidFill>
                <a:effectLst/>
                <a:latin typeface="Arial" panose="020B0604020202020204" pitchFamily="34" charset="0"/>
                <a:cs typeface="Arial" panose="020B0604020202020204" pitchFamily="34" charset="0"/>
              </a:rPr>
              <a:t>1-10 GHz</a:t>
            </a:r>
          </a:p>
        </p:txBody>
      </p:sp>
      <p:sp>
        <p:nvSpPr>
          <p:cNvPr id="43" name="TextBox 42">
            <a:extLst>
              <a:ext uri="{FF2B5EF4-FFF2-40B4-BE49-F238E27FC236}">
                <a16:creationId xmlns:a16="http://schemas.microsoft.com/office/drawing/2014/main" id="{CBA7A476-0E3E-4F42-9FDB-CC98F9FC570E}"/>
              </a:ext>
            </a:extLst>
          </p:cNvPr>
          <p:cNvSpPr txBox="1"/>
          <p:nvPr/>
        </p:nvSpPr>
        <p:spPr>
          <a:xfrm>
            <a:off x="1162834" y="1069776"/>
            <a:ext cx="3745192" cy="400110"/>
          </a:xfrm>
          <a:prstGeom prst="rect">
            <a:avLst/>
          </a:prstGeom>
          <a:noFill/>
        </p:spPr>
        <p:txBody>
          <a:bodyPr wrap="none" rtlCol="0">
            <a:spAutoFit/>
          </a:bodyPr>
          <a:lstStyle/>
          <a:p>
            <a:r>
              <a:rPr lang="en-US" baseline="0" dirty="0">
                <a:solidFill>
                  <a:srgbClr val="0000FF"/>
                </a:solidFill>
                <a:effectLst/>
                <a:latin typeface="Arial" panose="020B0604020202020204" pitchFamily="34" charset="0"/>
                <a:cs typeface="Arial" panose="020B0604020202020204" pitchFamily="34" charset="0"/>
              </a:rPr>
              <a:t>high power, broad bandwidth</a:t>
            </a:r>
          </a:p>
        </p:txBody>
      </p:sp>
      <p:sp>
        <p:nvSpPr>
          <p:cNvPr id="44" name="TextBox 43">
            <a:extLst>
              <a:ext uri="{FF2B5EF4-FFF2-40B4-BE49-F238E27FC236}">
                <a16:creationId xmlns:a16="http://schemas.microsoft.com/office/drawing/2014/main" id="{34AF47E3-B033-4614-9908-CC3060A6BE2D}"/>
              </a:ext>
            </a:extLst>
          </p:cNvPr>
          <p:cNvSpPr txBox="1"/>
          <p:nvPr/>
        </p:nvSpPr>
        <p:spPr>
          <a:xfrm>
            <a:off x="6912427" y="1060877"/>
            <a:ext cx="2165978" cy="400110"/>
          </a:xfrm>
          <a:prstGeom prst="rect">
            <a:avLst/>
          </a:prstGeom>
          <a:noFill/>
        </p:spPr>
        <p:txBody>
          <a:bodyPr wrap="none" rtlCol="0">
            <a:spAutoFit/>
          </a:bodyPr>
          <a:lstStyle/>
          <a:p>
            <a:r>
              <a:rPr lang="en-US" baseline="0" dirty="0">
                <a:solidFill>
                  <a:srgbClr val="0000FF"/>
                </a:solidFill>
                <a:effectLst/>
                <a:latin typeface="Arial" panose="020B0604020202020204" pitchFamily="34" charset="0"/>
                <a:cs typeface="Arial" panose="020B0604020202020204" pitchFamily="34" charset="0"/>
              </a:rPr>
              <a:t>frequency comb</a:t>
            </a:r>
          </a:p>
        </p:txBody>
      </p:sp>
      <p:sp>
        <p:nvSpPr>
          <p:cNvPr id="45" name="TextBox 44">
            <a:extLst>
              <a:ext uri="{FF2B5EF4-FFF2-40B4-BE49-F238E27FC236}">
                <a16:creationId xmlns:a16="http://schemas.microsoft.com/office/drawing/2014/main" id="{CA9D27A9-33C3-49A0-AF9C-D62ED83D82E0}"/>
              </a:ext>
            </a:extLst>
          </p:cNvPr>
          <p:cNvSpPr txBox="1"/>
          <p:nvPr/>
        </p:nvSpPr>
        <p:spPr>
          <a:xfrm>
            <a:off x="9500" y="5693050"/>
            <a:ext cx="1039067" cy="400110"/>
          </a:xfrm>
          <a:prstGeom prst="rect">
            <a:avLst/>
          </a:prstGeom>
          <a:noFill/>
        </p:spPr>
        <p:txBody>
          <a:bodyPr wrap="none" rtlCol="0">
            <a:spAutoFit/>
          </a:bodyPr>
          <a:lstStyle/>
          <a:p>
            <a:r>
              <a:rPr lang="en-US" b="0" baseline="0" dirty="0">
                <a:solidFill>
                  <a:srgbClr val="0000FF"/>
                </a:solidFill>
                <a:effectLst/>
                <a:latin typeface="Arial" panose="020B0604020202020204" pitchFamily="34" charset="0"/>
                <a:cs typeface="Arial" panose="020B0604020202020204" pitchFamily="34" charset="0"/>
              </a:rPr>
              <a:t>groups:</a:t>
            </a:r>
          </a:p>
        </p:txBody>
      </p:sp>
      <p:sp>
        <p:nvSpPr>
          <p:cNvPr id="46" name="TextBox 45">
            <a:extLst>
              <a:ext uri="{FF2B5EF4-FFF2-40B4-BE49-F238E27FC236}">
                <a16:creationId xmlns:a16="http://schemas.microsoft.com/office/drawing/2014/main" id="{D4B39E1F-5F0B-49F9-B8CB-ED8FE098D287}"/>
              </a:ext>
            </a:extLst>
          </p:cNvPr>
          <p:cNvSpPr txBox="1"/>
          <p:nvPr/>
        </p:nvSpPr>
        <p:spPr>
          <a:xfrm>
            <a:off x="1681332" y="5652263"/>
            <a:ext cx="2579552" cy="707886"/>
          </a:xfrm>
          <a:prstGeom prst="rect">
            <a:avLst/>
          </a:prstGeom>
          <a:noFill/>
        </p:spPr>
        <p:txBody>
          <a:bodyPr wrap="none" rtlCol="0">
            <a:spAutoFit/>
          </a:bodyPr>
          <a:lstStyle/>
          <a:p>
            <a:r>
              <a:rPr lang="en-US" b="0" baseline="0" dirty="0">
                <a:solidFill>
                  <a:schemeClr val="bg2"/>
                </a:solidFill>
                <a:effectLst/>
                <a:latin typeface="Arial" panose="020B0604020202020204" pitchFamily="34" charset="0"/>
                <a:cs typeface="Arial" panose="020B0604020202020204" pitchFamily="34" charset="0"/>
              </a:rPr>
              <a:t>UCLA (Eric Hudson)</a:t>
            </a:r>
          </a:p>
          <a:p>
            <a:r>
              <a:rPr lang="en-US" b="0" baseline="0" dirty="0">
                <a:solidFill>
                  <a:schemeClr val="bg2"/>
                </a:solidFill>
                <a:effectLst/>
                <a:latin typeface="Arial" panose="020B0604020202020204" pitchFamily="34" charset="0"/>
                <a:cs typeface="Arial" panose="020B0604020202020204" pitchFamily="34" charset="0"/>
              </a:rPr>
              <a:t>PTB (Ekkehard </a:t>
            </a:r>
            <a:r>
              <a:rPr lang="en-US" b="0" baseline="0" dirty="0" err="1">
                <a:solidFill>
                  <a:schemeClr val="bg2"/>
                </a:solidFill>
                <a:effectLst/>
                <a:latin typeface="Arial" panose="020B0604020202020204" pitchFamily="34" charset="0"/>
                <a:cs typeface="Arial" panose="020B0604020202020204" pitchFamily="34" charset="0"/>
              </a:rPr>
              <a:t>Peik</a:t>
            </a:r>
            <a:r>
              <a:rPr lang="en-US" b="0" baseline="0" dirty="0">
                <a:solidFill>
                  <a:schemeClr val="bg2"/>
                </a:solidFill>
                <a:effectLst/>
                <a:latin typeface="Arial" panose="020B0604020202020204" pitchFamily="34" charset="0"/>
                <a:cs typeface="Arial" panose="020B0604020202020204" pitchFamily="34" charset="0"/>
              </a:rPr>
              <a:t>)</a:t>
            </a:r>
          </a:p>
        </p:txBody>
      </p:sp>
      <p:sp>
        <p:nvSpPr>
          <p:cNvPr id="47" name="TextBox 46">
            <a:extLst>
              <a:ext uri="{FF2B5EF4-FFF2-40B4-BE49-F238E27FC236}">
                <a16:creationId xmlns:a16="http://schemas.microsoft.com/office/drawing/2014/main" id="{3FA2848F-5BDB-4438-A7C7-BD16AFD300A6}"/>
              </a:ext>
            </a:extLst>
          </p:cNvPr>
          <p:cNvSpPr txBox="1"/>
          <p:nvPr/>
        </p:nvSpPr>
        <p:spPr>
          <a:xfrm>
            <a:off x="7999109" y="5652263"/>
            <a:ext cx="3517310" cy="1015663"/>
          </a:xfrm>
          <a:prstGeom prst="rect">
            <a:avLst/>
          </a:prstGeom>
          <a:noFill/>
        </p:spPr>
        <p:txBody>
          <a:bodyPr wrap="none" rtlCol="0">
            <a:spAutoFit/>
          </a:bodyPr>
          <a:lstStyle/>
          <a:p>
            <a:r>
              <a:rPr lang="en-US" b="0" baseline="0" dirty="0">
                <a:solidFill>
                  <a:schemeClr val="bg2"/>
                </a:solidFill>
                <a:effectLst/>
                <a:latin typeface="Arial" panose="020B0604020202020204" pitchFamily="34" charset="0"/>
                <a:cs typeface="Arial" panose="020B0604020202020204" pitchFamily="34" charset="0"/>
              </a:rPr>
              <a:t>JILA Boulder (Jun Ye)</a:t>
            </a:r>
          </a:p>
          <a:p>
            <a:r>
              <a:rPr lang="en-US" b="0" baseline="0" dirty="0">
                <a:solidFill>
                  <a:schemeClr val="bg2"/>
                </a:solidFill>
                <a:effectLst/>
                <a:latin typeface="Arial" panose="020B0604020202020204" pitchFamily="34" charset="0"/>
                <a:cs typeface="Arial" panose="020B0604020202020204" pitchFamily="34" charset="0"/>
              </a:rPr>
              <a:t>TU Wien (Thorsten Schumm)</a:t>
            </a:r>
          </a:p>
          <a:p>
            <a:r>
              <a:rPr lang="en-US" b="0" baseline="0" dirty="0">
                <a:solidFill>
                  <a:schemeClr val="bg2"/>
                </a:solidFill>
                <a:effectLst/>
                <a:latin typeface="Arial" panose="020B0604020202020204" pitchFamily="34" charset="0"/>
                <a:cs typeface="Arial" panose="020B0604020202020204" pitchFamily="34" charset="0"/>
              </a:rPr>
              <a:t>LMU (Peter Thirolf)</a:t>
            </a:r>
          </a:p>
        </p:txBody>
      </p:sp>
      <p:sp>
        <p:nvSpPr>
          <p:cNvPr id="49" name="TextBox 48">
            <a:extLst>
              <a:ext uri="{FF2B5EF4-FFF2-40B4-BE49-F238E27FC236}">
                <a16:creationId xmlns:a16="http://schemas.microsoft.com/office/drawing/2014/main" id="{6F061F56-115E-408C-A9E2-1262B4EDA0E4}"/>
              </a:ext>
            </a:extLst>
          </p:cNvPr>
          <p:cNvSpPr txBox="1"/>
          <p:nvPr/>
        </p:nvSpPr>
        <p:spPr>
          <a:xfrm>
            <a:off x="1208967" y="1460896"/>
            <a:ext cx="4541628" cy="1015663"/>
          </a:xfrm>
          <a:prstGeom prst="rect">
            <a:avLst/>
          </a:prstGeom>
          <a:noFill/>
        </p:spPr>
        <p:txBody>
          <a:bodyPr wrap="none" rtlCol="0">
            <a:spAutoFit/>
          </a:bodyPr>
          <a:lstStyle/>
          <a:p>
            <a:r>
              <a:rPr lang="en-US" b="0" baseline="0" dirty="0">
                <a:solidFill>
                  <a:schemeClr val="bg2"/>
                </a:solidFill>
                <a:effectLst/>
                <a:latin typeface="Arial" panose="020B0604020202020204" pitchFamily="34" charset="0"/>
                <a:cs typeface="Arial" panose="020B0604020202020204" pitchFamily="34" charset="0"/>
              </a:rPr>
              <a:t>- initial search</a:t>
            </a:r>
          </a:p>
          <a:p>
            <a:r>
              <a:rPr lang="en-US" b="0" baseline="0" dirty="0">
                <a:solidFill>
                  <a:schemeClr val="bg2"/>
                </a:solidFill>
                <a:effectLst/>
                <a:latin typeface="Arial" panose="020B0604020202020204" pitchFamily="34" charset="0"/>
                <a:cs typeface="Arial" panose="020B0604020202020204" pitchFamily="34" charset="0"/>
              </a:rPr>
              <a:t>- shorter scan times</a:t>
            </a:r>
          </a:p>
          <a:p>
            <a:r>
              <a:rPr lang="en-US" b="0" baseline="0" dirty="0">
                <a:solidFill>
                  <a:schemeClr val="bg2"/>
                </a:solidFill>
                <a:effectLst/>
                <a:latin typeface="Arial" panose="020B0604020202020204" pitchFamily="34" charset="0"/>
                <a:cs typeface="Arial" panose="020B0604020202020204" pitchFamily="34" charset="0"/>
              </a:rPr>
              <a:t>- compromise on frequency resolution </a:t>
            </a:r>
          </a:p>
        </p:txBody>
      </p:sp>
      <p:sp>
        <p:nvSpPr>
          <p:cNvPr id="50" name="TextBox 49">
            <a:extLst>
              <a:ext uri="{FF2B5EF4-FFF2-40B4-BE49-F238E27FC236}">
                <a16:creationId xmlns:a16="http://schemas.microsoft.com/office/drawing/2014/main" id="{AA837F68-EF74-4FA9-8825-670BF40169EB}"/>
              </a:ext>
            </a:extLst>
          </p:cNvPr>
          <p:cNvSpPr txBox="1"/>
          <p:nvPr/>
        </p:nvSpPr>
        <p:spPr>
          <a:xfrm>
            <a:off x="6867201" y="1469886"/>
            <a:ext cx="4187365" cy="707886"/>
          </a:xfrm>
          <a:prstGeom prst="rect">
            <a:avLst/>
          </a:prstGeom>
          <a:noFill/>
        </p:spPr>
        <p:txBody>
          <a:bodyPr wrap="none" rtlCol="0">
            <a:spAutoFit/>
          </a:bodyPr>
          <a:lstStyle/>
          <a:p>
            <a:r>
              <a:rPr lang="en-US" b="0" baseline="0" dirty="0">
                <a:solidFill>
                  <a:schemeClr val="bg2"/>
                </a:solidFill>
                <a:effectLst/>
                <a:latin typeface="Arial" panose="020B0604020202020204" pitchFamily="34" charset="0"/>
                <a:cs typeface="Arial" panose="020B0604020202020204" pitchFamily="34" charset="0"/>
              </a:rPr>
              <a:t>- precision frequency determination</a:t>
            </a:r>
          </a:p>
          <a:p>
            <a:r>
              <a:rPr lang="en-US" b="0" baseline="0" dirty="0">
                <a:solidFill>
                  <a:schemeClr val="bg2"/>
                </a:solidFill>
                <a:effectLst/>
                <a:latin typeface="Arial" panose="020B0604020202020204" pitchFamily="34" charset="0"/>
                <a:cs typeface="Arial" panose="020B0604020202020204" pitchFamily="34" charset="0"/>
              </a:rPr>
              <a:t>- longer scan times</a:t>
            </a:r>
          </a:p>
        </p:txBody>
      </p:sp>
      <p:grpSp>
        <p:nvGrpSpPr>
          <p:cNvPr id="32" name="Group 31">
            <a:extLst>
              <a:ext uri="{FF2B5EF4-FFF2-40B4-BE49-F238E27FC236}">
                <a16:creationId xmlns:a16="http://schemas.microsoft.com/office/drawing/2014/main" id="{3C64CA1A-D040-420B-B76B-E4C424282639}"/>
              </a:ext>
            </a:extLst>
          </p:cNvPr>
          <p:cNvGrpSpPr/>
          <p:nvPr/>
        </p:nvGrpSpPr>
        <p:grpSpPr>
          <a:xfrm>
            <a:off x="5709371" y="3145290"/>
            <a:ext cx="6341113" cy="2384644"/>
            <a:chOff x="3026709" y="5050100"/>
            <a:chExt cx="3859444" cy="1057894"/>
          </a:xfrm>
        </p:grpSpPr>
        <p:cxnSp>
          <p:nvCxnSpPr>
            <p:cNvPr id="34" name="Gerade Verbindung 38">
              <a:extLst>
                <a:ext uri="{FF2B5EF4-FFF2-40B4-BE49-F238E27FC236}">
                  <a16:creationId xmlns:a16="http://schemas.microsoft.com/office/drawing/2014/main" id="{999FFA6E-5F33-4EE9-8EC2-C38BC1DFE63F}"/>
                </a:ext>
              </a:extLst>
            </p:cNvPr>
            <p:cNvCxnSpPr/>
            <p:nvPr/>
          </p:nvCxnSpPr>
          <p:spPr>
            <a:xfrm flipH="1">
              <a:off x="5289297" y="5083057"/>
              <a:ext cx="0" cy="1000411"/>
            </a:xfrm>
            <a:prstGeom prst="line">
              <a:avLst/>
            </a:prstGeom>
            <a:noFill/>
            <a:ln w="57150" cap="flat" cmpd="sng" algn="ctr">
              <a:solidFill>
                <a:srgbClr val="00FF00"/>
              </a:solidFill>
              <a:prstDash val="solid"/>
              <a:miter lim="800000"/>
            </a:ln>
            <a:effectLst/>
          </p:spPr>
        </p:cxnSp>
        <p:cxnSp>
          <p:nvCxnSpPr>
            <p:cNvPr id="36" name="Gerade Verbindung 41">
              <a:extLst>
                <a:ext uri="{FF2B5EF4-FFF2-40B4-BE49-F238E27FC236}">
                  <a16:creationId xmlns:a16="http://schemas.microsoft.com/office/drawing/2014/main" id="{039EA6CD-8D83-4213-9649-8774B26CD2F6}"/>
                </a:ext>
              </a:extLst>
            </p:cNvPr>
            <p:cNvCxnSpPr/>
            <p:nvPr/>
          </p:nvCxnSpPr>
          <p:spPr>
            <a:xfrm flipH="1">
              <a:off x="5509277" y="5159866"/>
              <a:ext cx="0" cy="948128"/>
            </a:xfrm>
            <a:prstGeom prst="line">
              <a:avLst/>
            </a:prstGeom>
            <a:noFill/>
            <a:ln w="57150" cap="flat" cmpd="sng" algn="ctr">
              <a:solidFill>
                <a:srgbClr val="00B050"/>
              </a:solidFill>
              <a:prstDash val="solid"/>
              <a:miter lim="800000"/>
            </a:ln>
            <a:effectLst/>
          </p:spPr>
        </p:cxnSp>
        <p:cxnSp>
          <p:nvCxnSpPr>
            <p:cNvPr id="37" name="Gerade Verbindung 43">
              <a:extLst>
                <a:ext uri="{FF2B5EF4-FFF2-40B4-BE49-F238E27FC236}">
                  <a16:creationId xmlns:a16="http://schemas.microsoft.com/office/drawing/2014/main" id="{DD832893-896F-4C0C-A732-68AA780C9F30}"/>
                </a:ext>
              </a:extLst>
            </p:cNvPr>
            <p:cNvCxnSpPr/>
            <p:nvPr/>
          </p:nvCxnSpPr>
          <p:spPr>
            <a:xfrm flipH="1">
              <a:off x="5071571" y="5070867"/>
              <a:ext cx="0" cy="1015999"/>
            </a:xfrm>
            <a:prstGeom prst="line">
              <a:avLst/>
            </a:prstGeom>
            <a:noFill/>
            <a:ln w="57150" cap="flat" cmpd="sng" algn="ctr">
              <a:solidFill>
                <a:srgbClr val="CCFF33"/>
              </a:solidFill>
              <a:prstDash val="solid"/>
              <a:miter lim="800000"/>
            </a:ln>
            <a:effectLst/>
          </p:spPr>
        </p:cxnSp>
        <p:cxnSp>
          <p:nvCxnSpPr>
            <p:cNvPr id="38" name="Gerade Verbindung 44">
              <a:extLst>
                <a:ext uri="{FF2B5EF4-FFF2-40B4-BE49-F238E27FC236}">
                  <a16:creationId xmlns:a16="http://schemas.microsoft.com/office/drawing/2014/main" id="{6E9328F8-15FF-4D29-A0CE-5C2DA78C9E67}"/>
                </a:ext>
              </a:extLst>
            </p:cNvPr>
            <p:cNvCxnSpPr/>
            <p:nvPr/>
          </p:nvCxnSpPr>
          <p:spPr>
            <a:xfrm flipH="1">
              <a:off x="4855301" y="5099295"/>
              <a:ext cx="0" cy="986118"/>
            </a:xfrm>
            <a:prstGeom prst="line">
              <a:avLst/>
            </a:prstGeom>
            <a:noFill/>
            <a:ln w="57150" cap="flat" cmpd="sng" algn="ctr">
              <a:solidFill>
                <a:srgbClr val="FFFF00"/>
              </a:solidFill>
              <a:prstDash val="solid"/>
              <a:miter lim="800000"/>
            </a:ln>
            <a:effectLst/>
          </p:spPr>
        </p:cxnSp>
        <p:cxnSp>
          <p:nvCxnSpPr>
            <p:cNvPr id="41" name="Gerade Verbindung 45">
              <a:extLst>
                <a:ext uri="{FF2B5EF4-FFF2-40B4-BE49-F238E27FC236}">
                  <a16:creationId xmlns:a16="http://schemas.microsoft.com/office/drawing/2014/main" id="{F90BDFF0-2522-4495-91B4-DDDFB1A56DB0}"/>
                </a:ext>
              </a:extLst>
            </p:cNvPr>
            <p:cNvCxnSpPr/>
            <p:nvPr/>
          </p:nvCxnSpPr>
          <p:spPr>
            <a:xfrm flipH="1">
              <a:off x="4642738" y="5148849"/>
              <a:ext cx="0" cy="938256"/>
            </a:xfrm>
            <a:prstGeom prst="line">
              <a:avLst/>
            </a:prstGeom>
            <a:noFill/>
            <a:ln w="57150" cap="flat" cmpd="sng" algn="ctr">
              <a:solidFill>
                <a:srgbClr val="FF9900"/>
              </a:solidFill>
              <a:prstDash val="solid"/>
              <a:miter lim="800000"/>
            </a:ln>
            <a:effectLst/>
          </p:spPr>
        </p:cxnSp>
        <p:cxnSp>
          <p:nvCxnSpPr>
            <p:cNvPr id="51" name="Gerade Verbindung 46">
              <a:extLst>
                <a:ext uri="{FF2B5EF4-FFF2-40B4-BE49-F238E27FC236}">
                  <a16:creationId xmlns:a16="http://schemas.microsoft.com/office/drawing/2014/main" id="{7D2A4E76-A70D-49E9-8263-A506ED512E27}"/>
                </a:ext>
              </a:extLst>
            </p:cNvPr>
            <p:cNvCxnSpPr/>
            <p:nvPr/>
          </p:nvCxnSpPr>
          <p:spPr>
            <a:xfrm flipH="1">
              <a:off x="4432646" y="5229686"/>
              <a:ext cx="0" cy="866465"/>
            </a:xfrm>
            <a:prstGeom prst="line">
              <a:avLst/>
            </a:prstGeom>
            <a:noFill/>
            <a:ln w="57150" cap="flat" cmpd="sng" algn="ctr">
              <a:solidFill>
                <a:srgbClr val="FF6600"/>
              </a:solidFill>
              <a:prstDash val="solid"/>
              <a:miter lim="800000"/>
            </a:ln>
            <a:effectLst/>
          </p:spPr>
        </p:cxnSp>
        <p:cxnSp>
          <p:nvCxnSpPr>
            <p:cNvPr id="52" name="Gerade Verbindung 47">
              <a:extLst>
                <a:ext uri="{FF2B5EF4-FFF2-40B4-BE49-F238E27FC236}">
                  <a16:creationId xmlns:a16="http://schemas.microsoft.com/office/drawing/2014/main" id="{E280B690-7971-4612-9C05-DA3A65446057}"/>
                </a:ext>
              </a:extLst>
            </p:cNvPr>
            <p:cNvCxnSpPr/>
            <p:nvPr/>
          </p:nvCxnSpPr>
          <p:spPr>
            <a:xfrm flipH="1">
              <a:off x="4221814" y="5375842"/>
              <a:ext cx="0" cy="710108"/>
            </a:xfrm>
            <a:prstGeom prst="line">
              <a:avLst/>
            </a:prstGeom>
            <a:noFill/>
            <a:ln w="57150" cap="flat" cmpd="sng" algn="ctr">
              <a:solidFill>
                <a:srgbClr val="FF3300"/>
              </a:solidFill>
              <a:prstDash val="solid"/>
              <a:miter lim="800000"/>
            </a:ln>
            <a:effectLst/>
          </p:spPr>
        </p:cxnSp>
        <p:cxnSp>
          <p:nvCxnSpPr>
            <p:cNvPr id="53" name="Gerade Verbindung 48">
              <a:extLst>
                <a:ext uri="{FF2B5EF4-FFF2-40B4-BE49-F238E27FC236}">
                  <a16:creationId xmlns:a16="http://schemas.microsoft.com/office/drawing/2014/main" id="{A29AE8FC-1C6A-4A67-BE2F-914AA271A809}"/>
                </a:ext>
              </a:extLst>
            </p:cNvPr>
            <p:cNvCxnSpPr>
              <a:cxnSpLocks/>
            </p:cNvCxnSpPr>
            <p:nvPr/>
          </p:nvCxnSpPr>
          <p:spPr>
            <a:xfrm>
              <a:off x="4003813" y="5588482"/>
              <a:ext cx="0" cy="496887"/>
            </a:xfrm>
            <a:prstGeom prst="line">
              <a:avLst/>
            </a:prstGeom>
            <a:noFill/>
            <a:ln w="57150" cap="flat" cmpd="sng" algn="ctr">
              <a:solidFill>
                <a:srgbClr val="FF0066"/>
              </a:solidFill>
              <a:prstDash val="solid"/>
              <a:miter lim="800000"/>
            </a:ln>
            <a:effectLst/>
          </p:spPr>
        </p:cxnSp>
        <p:cxnSp>
          <p:nvCxnSpPr>
            <p:cNvPr id="54" name="Gerade Verbindung 49">
              <a:extLst>
                <a:ext uri="{FF2B5EF4-FFF2-40B4-BE49-F238E27FC236}">
                  <a16:creationId xmlns:a16="http://schemas.microsoft.com/office/drawing/2014/main" id="{78EC5181-050E-4E90-B9E3-D7A616BA24F2}"/>
                </a:ext>
              </a:extLst>
            </p:cNvPr>
            <p:cNvCxnSpPr/>
            <p:nvPr/>
          </p:nvCxnSpPr>
          <p:spPr>
            <a:xfrm flipH="1">
              <a:off x="3784380" y="5809434"/>
              <a:ext cx="0" cy="288000"/>
            </a:xfrm>
            <a:prstGeom prst="line">
              <a:avLst/>
            </a:prstGeom>
            <a:noFill/>
            <a:ln w="57150" cap="flat" cmpd="sng" algn="ctr">
              <a:solidFill>
                <a:srgbClr val="CC3399"/>
              </a:solidFill>
              <a:prstDash val="solid"/>
              <a:miter lim="800000"/>
            </a:ln>
            <a:effectLst/>
          </p:spPr>
        </p:cxnSp>
        <p:cxnSp>
          <p:nvCxnSpPr>
            <p:cNvPr id="55" name="Gerade Verbindung 50">
              <a:extLst>
                <a:ext uri="{FF2B5EF4-FFF2-40B4-BE49-F238E27FC236}">
                  <a16:creationId xmlns:a16="http://schemas.microsoft.com/office/drawing/2014/main" id="{716E48C7-7FA1-463B-82B5-236C23DD40C6}"/>
                </a:ext>
              </a:extLst>
            </p:cNvPr>
            <p:cNvCxnSpPr/>
            <p:nvPr/>
          </p:nvCxnSpPr>
          <p:spPr>
            <a:xfrm flipH="1">
              <a:off x="3571271" y="6013501"/>
              <a:ext cx="0" cy="72010"/>
            </a:xfrm>
            <a:prstGeom prst="line">
              <a:avLst/>
            </a:prstGeom>
            <a:noFill/>
            <a:ln w="57150" cap="flat" cmpd="sng" algn="ctr">
              <a:solidFill>
                <a:srgbClr val="800080"/>
              </a:solidFill>
              <a:prstDash val="solid"/>
              <a:miter lim="800000"/>
            </a:ln>
            <a:effectLst/>
          </p:spPr>
        </p:cxnSp>
        <p:cxnSp>
          <p:nvCxnSpPr>
            <p:cNvPr id="56" name="Gerade Verbindung 51">
              <a:extLst>
                <a:ext uri="{FF2B5EF4-FFF2-40B4-BE49-F238E27FC236}">
                  <a16:creationId xmlns:a16="http://schemas.microsoft.com/office/drawing/2014/main" id="{353341FB-B384-4A86-9E04-53026F41556F}"/>
                </a:ext>
              </a:extLst>
            </p:cNvPr>
            <p:cNvCxnSpPr/>
            <p:nvPr/>
          </p:nvCxnSpPr>
          <p:spPr>
            <a:xfrm flipH="1">
              <a:off x="6184564" y="5633937"/>
              <a:ext cx="0" cy="427497"/>
            </a:xfrm>
            <a:prstGeom prst="line">
              <a:avLst/>
            </a:prstGeom>
            <a:noFill/>
            <a:ln w="57150" cap="flat" cmpd="sng" algn="ctr">
              <a:solidFill>
                <a:srgbClr val="0000FF"/>
              </a:solidFill>
              <a:prstDash val="solid"/>
              <a:miter lim="800000"/>
            </a:ln>
            <a:effectLst/>
          </p:spPr>
        </p:cxnSp>
        <p:cxnSp>
          <p:nvCxnSpPr>
            <p:cNvPr id="57" name="Gerade Verbindung 52">
              <a:extLst>
                <a:ext uri="{FF2B5EF4-FFF2-40B4-BE49-F238E27FC236}">
                  <a16:creationId xmlns:a16="http://schemas.microsoft.com/office/drawing/2014/main" id="{6C61BFE5-317D-40AE-BFF0-145A26946CA2}"/>
                </a:ext>
              </a:extLst>
            </p:cNvPr>
            <p:cNvCxnSpPr/>
            <p:nvPr/>
          </p:nvCxnSpPr>
          <p:spPr>
            <a:xfrm flipH="1">
              <a:off x="6376611" y="5804147"/>
              <a:ext cx="0" cy="288000"/>
            </a:xfrm>
            <a:prstGeom prst="line">
              <a:avLst/>
            </a:prstGeom>
            <a:noFill/>
            <a:ln w="57150" cap="flat" cmpd="sng" algn="ctr">
              <a:solidFill>
                <a:srgbClr val="6600FF"/>
              </a:solidFill>
              <a:prstDash val="solid"/>
              <a:miter lim="800000"/>
            </a:ln>
            <a:effectLst/>
          </p:spPr>
        </p:cxnSp>
        <p:cxnSp>
          <p:nvCxnSpPr>
            <p:cNvPr id="58" name="Gerade Verbindung 53">
              <a:extLst>
                <a:ext uri="{FF2B5EF4-FFF2-40B4-BE49-F238E27FC236}">
                  <a16:creationId xmlns:a16="http://schemas.microsoft.com/office/drawing/2014/main" id="{90837E99-A580-4797-BC70-41080D89B2FB}"/>
                </a:ext>
              </a:extLst>
            </p:cNvPr>
            <p:cNvCxnSpPr/>
            <p:nvPr/>
          </p:nvCxnSpPr>
          <p:spPr>
            <a:xfrm flipH="1">
              <a:off x="6594118" y="6005139"/>
              <a:ext cx="0" cy="81955"/>
            </a:xfrm>
            <a:prstGeom prst="line">
              <a:avLst/>
            </a:prstGeom>
            <a:noFill/>
            <a:ln w="57150" cap="flat" cmpd="sng" algn="ctr">
              <a:solidFill>
                <a:srgbClr val="9933FF"/>
              </a:solidFill>
              <a:prstDash val="solid"/>
              <a:miter lim="800000"/>
            </a:ln>
            <a:effectLst/>
          </p:spPr>
        </p:cxnSp>
        <p:cxnSp>
          <p:nvCxnSpPr>
            <p:cNvPr id="59" name="Gerade Verbindung 54">
              <a:extLst>
                <a:ext uri="{FF2B5EF4-FFF2-40B4-BE49-F238E27FC236}">
                  <a16:creationId xmlns:a16="http://schemas.microsoft.com/office/drawing/2014/main" id="{EA8F7DC6-5185-4353-803E-120BD55C87F5}"/>
                </a:ext>
              </a:extLst>
            </p:cNvPr>
            <p:cNvCxnSpPr/>
            <p:nvPr/>
          </p:nvCxnSpPr>
          <p:spPr>
            <a:xfrm flipH="1">
              <a:off x="5944069" y="5442076"/>
              <a:ext cx="0" cy="643333"/>
            </a:xfrm>
            <a:prstGeom prst="line">
              <a:avLst/>
            </a:prstGeom>
            <a:noFill/>
            <a:ln w="57150" cap="flat" cmpd="sng" algn="ctr">
              <a:solidFill>
                <a:srgbClr val="0099FF"/>
              </a:solidFill>
              <a:prstDash val="solid"/>
              <a:miter lim="800000"/>
            </a:ln>
            <a:effectLst/>
          </p:spPr>
        </p:cxnSp>
        <p:cxnSp>
          <p:nvCxnSpPr>
            <p:cNvPr id="60" name="Gerade Verbindung 56">
              <a:extLst>
                <a:ext uri="{FF2B5EF4-FFF2-40B4-BE49-F238E27FC236}">
                  <a16:creationId xmlns:a16="http://schemas.microsoft.com/office/drawing/2014/main" id="{3DD5AC1A-988B-4E61-AE16-B590D78BB578}"/>
                </a:ext>
              </a:extLst>
            </p:cNvPr>
            <p:cNvCxnSpPr/>
            <p:nvPr/>
          </p:nvCxnSpPr>
          <p:spPr>
            <a:xfrm flipH="1">
              <a:off x="5727799" y="5268477"/>
              <a:ext cx="0" cy="816865"/>
            </a:xfrm>
            <a:prstGeom prst="line">
              <a:avLst/>
            </a:prstGeom>
            <a:noFill/>
            <a:ln w="57150" cap="flat" cmpd="sng" algn="ctr">
              <a:solidFill>
                <a:srgbClr val="00CC99"/>
              </a:solidFill>
              <a:prstDash val="solid"/>
              <a:miter lim="800000"/>
            </a:ln>
            <a:effectLst/>
          </p:spPr>
        </p:cxnSp>
        <p:cxnSp>
          <p:nvCxnSpPr>
            <p:cNvPr id="61" name="Gerade Verbindung mit Pfeil 169">
              <a:extLst>
                <a:ext uri="{FF2B5EF4-FFF2-40B4-BE49-F238E27FC236}">
                  <a16:creationId xmlns:a16="http://schemas.microsoft.com/office/drawing/2014/main" id="{F2BB27A3-B6D8-4ABF-A6AB-509D71B77BBD}"/>
                </a:ext>
              </a:extLst>
            </p:cNvPr>
            <p:cNvCxnSpPr/>
            <p:nvPr/>
          </p:nvCxnSpPr>
          <p:spPr>
            <a:xfrm>
              <a:off x="3363413" y="6083468"/>
              <a:ext cx="3522740" cy="0"/>
            </a:xfrm>
            <a:prstGeom prst="straightConnector1">
              <a:avLst/>
            </a:prstGeom>
            <a:noFill/>
            <a:ln w="38100" cap="flat" cmpd="sng" algn="ctr">
              <a:solidFill>
                <a:sysClr val="windowText" lastClr="000000"/>
              </a:solidFill>
              <a:prstDash val="solid"/>
              <a:miter lim="800000"/>
              <a:headEnd type="none" w="med" len="med"/>
              <a:tailEnd type="triangle" w="med" len="lg"/>
            </a:ln>
            <a:effectLst/>
          </p:spPr>
        </p:cxnSp>
        <p:cxnSp>
          <p:nvCxnSpPr>
            <p:cNvPr id="62" name="Gerade Verbindung mit Pfeil 158">
              <a:extLst>
                <a:ext uri="{FF2B5EF4-FFF2-40B4-BE49-F238E27FC236}">
                  <a16:creationId xmlns:a16="http://schemas.microsoft.com/office/drawing/2014/main" id="{2974ED75-D8B6-40F1-86DF-2144077F7B4A}"/>
                </a:ext>
              </a:extLst>
            </p:cNvPr>
            <p:cNvCxnSpPr/>
            <p:nvPr/>
          </p:nvCxnSpPr>
          <p:spPr>
            <a:xfrm>
              <a:off x="3571271" y="5503862"/>
              <a:ext cx="504655" cy="0"/>
            </a:xfrm>
            <a:prstGeom prst="straightConnector1">
              <a:avLst/>
            </a:prstGeom>
            <a:noFill/>
            <a:ln w="28575" cap="flat" cmpd="sng" algn="ctr">
              <a:solidFill>
                <a:sysClr val="windowText" lastClr="000000"/>
              </a:solidFill>
              <a:prstDash val="solid"/>
              <a:miter lim="800000"/>
              <a:headEnd type="none" w="med" len="med"/>
              <a:tailEnd type="triangle" w="med" len="lg"/>
            </a:ln>
            <a:effectLst/>
          </p:spPr>
        </p:cxnSp>
        <p:cxnSp>
          <p:nvCxnSpPr>
            <p:cNvPr id="63" name="Gerade Verbindung mit Pfeil 159">
              <a:extLst>
                <a:ext uri="{FF2B5EF4-FFF2-40B4-BE49-F238E27FC236}">
                  <a16:creationId xmlns:a16="http://schemas.microsoft.com/office/drawing/2014/main" id="{C8BE916F-46AA-461B-8454-0E96756B220F}"/>
                </a:ext>
              </a:extLst>
            </p:cNvPr>
            <p:cNvCxnSpPr/>
            <p:nvPr/>
          </p:nvCxnSpPr>
          <p:spPr>
            <a:xfrm flipH="1" flipV="1">
              <a:off x="6066847" y="5514879"/>
              <a:ext cx="540000" cy="0"/>
            </a:xfrm>
            <a:prstGeom prst="straightConnector1">
              <a:avLst/>
            </a:prstGeom>
            <a:noFill/>
            <a:ln w="28575" cap="flat" cmpd="sng" algn="ctr">
              <a:solidFill>
                <a:sysClr val="windowText" lastClr="000000"/>
              </a:solidFill>
              <a:prstDash val="solid"/>
              <a:miter lim="800000"/>
              <a:headEnd type="none" w="med" len="med"/>
              <a:tailEnd type="triangle" w="med" len="lg"/>
            </a:ln>
            <a:effectLst/>
          </p:spPr>
        </p:cxnSp>
        <p:sp>
          <p:nvSpPr>
            <p:cNvPr id="64" name="Textfeld 161">
              <a:extLst>
                <a:ext uri="{FF2B5EF4-FFF2-40B4-BE49-F238E27FC236}">
                  <a16:creationId xmlns:a16="http://schemas.microsoft.com/office/drawing/2014/main" id="{E2C17123-1A99-451B-AA99-AE774CCC5732}"/>
                </a:ext>
              </a:extLst>
            </p:cNvPr>
            <p:cNvSpPr txBox="1"/>
            <p:nvPr/>
          </p:nvSpPr>
          <p:spPr>
            <a:xfrm>
              <a:off x="3026709" y="5287910"/>
              <a:ext cx="1428640" cy="177500"/>
            </a:xfrm>
            <a:prstGeom prst="rect">
              <a:avLst/>
            </a:prstGeom>
            <a:noFill/>
          </p:spPr>
          <p:txBody>
            <a:bodyPr wrap="square" rtlCol="0">
              <a:spAutoFit/>
            </a:bodyPr>
            <a:lstStyle>
              <a:defPPr>
                <a:defRPr lang="de-DE"/>
              </a:defPPr>
              <a:lvl1pPr algn="l" rtl="0" fontAlgn="base">
                <a:spcBef>
                  <a:spcPct val="0"/>
                </a:spcBef>
                <a:spcAft>
                  <a:spcPct val="40000"/>
                </a:spcAft>
                <a:buFont typeface="Wingdings" pitchFamily="2" charset="2"/>
                <a:defRPr kern="1200">
                  <a:solidFill>
                    <a:schemeClr val="tx1"/>
                  </a:solidFill>
                  <a:latin typeface="Frutiger LT Com 55 Roman" pitchFamily="34" charset="0"/>
                  <a:ea typeface="+mn-ea"/>
                  <a:cs typeface="+mn-cs"/>
                </a:defRPr>
              </a:lvl1pPr>
              <a:lvl2pPr marL="457200" algn="l" rtl="0" fontAlgn="base">
                <a:spcBef>
                  <a:spcPct val="0"/>
                </a:spcBef>
                <a:spcAft>
                  <a:spcPct val="40000"/>
                </a:spcAft>
                <a:buFont typeface="Wingdings" pitchFamily="2" charset="2"/>
                <a:defRPr kern="1200">
                  <a:solidFill>
                    <a:schemeClr val="tx1"/>
                  </a:solidFill>
                  <a:latin typeface="Frutiger LT Com 55 Roman" pitchFamily="34" charset="0"/>
                  <a:ea typeface="+mn-ea"/>
                  <a:cs typeface="+mn-cs"/>
                </a:defRPr>
              </a:lvl2pPr>
              <a:lvl3pPr marL="914400" algn="l" rtl="0" fontAlgn="base">
                <a:spcBef>
                  <a:spcPct val="0"/>
                </a:spcBef>
                <a:spcAft>
                  <a:spcPct val="40000"/>
                </a:spcAft>
                <a:buFont typeface="Wingdings" pitchFamily="2" charset="2"/>
                <a:defRPr kern="1200">
                  <a:solidFill>
                    <a:schemeClr val="tx1"/>
                  </a:solidFill>
                  <a:latin typeface="Frutiger LT Com 55 Roman" pitchFamily="34" charset="0"/>
                  <a:ea typeface="+mn-ea"/>
                  <a:cs typeface="+mn-cs"/>
                </a:defRPr>
              </a:lvl3pPr>
              <a:lvl4pPr marL="1371600" algn="l" rtl="0" fontAlgn="base">
                <a:spcBef>
                  <a:spcPct val="0"/>
                </a:spcBef>
                <a:spcAft>
                  <a:spcPct val="40000"/>
                </a:spcAft>
                <a:buFont typeface="Wingdings" pitchFamily="2" charset="2"/>
                <a:defRPr kern="1200">
                  <a:solidFill>
                    <a:schemeClr val="tx1"/>
                  </a:solidFill>
                  <a:latin typeface="Frutiger LT Com 55 Roman" pitchFamily="34" charset="0"/>
                  <a:ea typeface="+mn-ea"/>
                  <a:cs typeface="+mn-cs"/>
                </a:defRPr>
              </a:lvl4pPr>
              <a:lvl5pPr marL="1828800" algn="l" rtl="0" fontAlgn="base">
                <a:spcBef>
                  <a:spcPct val="0"/>
                </a:spcBef>
                <a:spcAft>
                  <a:spcPct val="40000"/>
                </a:spcAft>
                <a:buFont typeface="Wingdings" pitchFamily="2" charset="2"/>
                <a:defRPr kern="1200">
                  <a:solidFill>
                    <a:schemeClr val="tx1"/>
                  </a:solidFill>
                  <a:latin typeface="Frutiger LT Com 55 Roman" pitchFamily="34" charset="0"/>
                  <a:ea typeface="+mn-ea"/>
                  <a:cs typeface="+mn-cs"/>
                </a:defRPr>
              </a:lvl5pPr>
              <a:lvl6pPr marL="2286000" algn="l" defTabSz="914400" rtl="0" eaLnBrk="1" latinLnBrk="0" hangingPunct="1">
                <a:defRPr kern="1200">
                  <a:solidFill>
                    <a:schemeClr val="tx1"/>
                  </a:solidFill>
                  <a:latin typeface="Frutiger LT Com 55 Roman" pitchFamily="34" charset="0"/>
                  <a:ea typeface="+mn-ea"/>
                  <a:cs typeface="+mn-cs"/>
                </a:defRPr>
              </a:lvl6pPr>
              <a:lvl7pPr marL="2743200" algn="l" defTabSz="914400" rtl="0" eaLnBrk="1" latinLnBrk="0" hangingPunct="1">
                <a:defRPr kern="1200">
                  <a:solidFill>
                    <a:schemeClr val="tx1"/>
                  </a:solidFill>
                  <a:latin typeface="Frutiger LT Com 55 Roman" pitchFamily="34" charset="0"/>
                  <a:ea typeface="+mn-ea"/>
                  <a:cs typeface="+mn-cs"/>
                </a:defRPr>
              </a:lvl7pPr>
              <a:lvl8pPr marL="3200400" algn="l" defTabSz="914400" rtl="0" eaLnBrk="1" latinLnBrk="0" hangingPunct="1">
                <a:defRPr kern="1200">
                  <a:solidFill>
                    <a:schemeClr val="tx1"/>
                  </a:solidFill>
                  <a:latin typeface="Frutiger LT Com 55 Roman" pitchFamily="34" charset="0"/>
                  <a:ea typeface="+mn-ea"/>
                  <a:cs typeface="+mn-cs"/>
                </a:defRPr>
              </a:lvl8pPr>
              <a:lvl9pPr marL="3657600" algn="l" defTabSz="914400" rtl="0" eaLnBrk="1" latinLnBrk="0" hangingPunct="1">
                <a:defRPr kern="1200">
                  <a:solidFill>
                    <a:schemeClr val="tx1"/>
                  </a:solidFill>
                  <a:latin typeface="Frutiger LT Com 55 Roman" pitchFamily="34" charset="0"/>
                  <a:ea typeface="+mn-ea"/>
                  <a:cs typeface="+mn-cs"/>
                </a:defRPr>
              </a:lvl9pP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r>
                <a:rPr lang="de-DE" b="0" baseline="0" dirty="0">
                  <a:solidFill>
                    <a:prstClr val="black"/>
                  </a:solidFill>
                  <a:effectLst/>
                  <a:latin typeface="Arial" panose="020B0604020202020204" pitchFamily="34" charset="0"/>
                  <a:cs typeface="Arial" panose="020B0604020202020204" pitchFamily="34" charset="0"/>
                </a:rPr>
                <a:t>b</a:t>
              </a:r>
              <a:r>
                <a:rPr kumimoji="0" lang="de-DE"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andwidth</a:t>
              </a:r>
              <a:r>
                <a:rPr kumimoji="0" lang="de-DE"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∆f</a:t>
              </a:r>
              <a:endParaRPr kumimoji="0" lang="de-DE" b="0" i="0" u="none" strike="noStrike" kern="1200" cap="none" spc="0" normalizeH="0" baseline="0" noProof="0" dirty="0">
                <a:ln>
                  <a:noFill/>
                </a:ln>
                <a:solidFill>
                  <a:prstClr val="black"/>
                </a:solidFill>
                <a:effectLst/>
                <a:uLnTx/>
                <a:uFillTx/>
                <a:latin typeface="KodchiangUPC" panose="020B0502040204020203" pitchFamily="18" charset="-34"/>
                <a:ea typeface="+mn-ea"/>
                <a:cs typeface="KodchiangUPC" panose="020B0502040204020203" pitchFamily="18" charset="-34"/>
              </a:endParaRPr>
            </a:p>
          </p:txBody>
        </p:sp>
        <p:sp>
          <p:nvSpPr>
            <p:cNvPr id="65" name="Textfeld 162">
              <a:extLst>
                <a:ext uri="{FF2B5EF4-FFF2-40B4-BE49-F238E27FC236}">
                  <a16:creationId xmlns:a16="http://schemas.microsoft.com/office/drawing/2014/main" id="{66791B6E-F52A-4C7A-9192-27E6BE5F86F5}"/>
                </a:ext>
              </a:extLst>
            </p:cNvPr>
            <p:cNvSpPr txBox="1"/>
            <p:nvPr/>
          </p:nvSpPr>
          <p:spPr>
            <a:xfrm>
              <a:off x="4566628" y="5238132"/>
              <a:ext cx="806431" cy="177500"/>
            </a:xfrm>
            <a:prstGeom prst="rect">
              <a:avLst/>
            </a:prstGeom>
            <a:noFill/>
          </p:spPr>
          <p:txBody>
            <a:bodyPr wrap="square" rtlCol="0">
              <a:spAutoFit/>
            </a:bodyPr>
            <a:lstStyle>
              <a:defPPr>
                <a:defRPr lang="de-DE"/>
              </a:defPPr>
              <a:lvl1pPr algn="l" rtl="0" fontAlgn="base">
                <a:spcBef>
                  <a:spcPct val="0"/>
                </a:spcBef>
                <a:spcAft>
                  <a:spcPct val="40000"/>
                </a:spcAft>
                <a:buFont typeface="Wingdings" pitchFamily="2" charset="2"/>
                <a:defRPr kern="1200">
                  <a:solidFill>
                    <a:schemeClr val="tx1"/>
                  </a:solidFill>
                  <a:latin typeface="Frutiger LT Com 55 Roman" pitchFamily="34" charset="0"/>
                  <a:ea typeface="+mn-ea"/>
                  <a:cs typeface="+mn-cs"/>
                </a:defRPr>
              </a:lvl1pPr>
              <a:lvl2pPr marL="457200" algn="l" rtl="0" fontAlgn="base">
                <a:spcBef>
                  <a:spcPct val="0"/>
                </a:spcBef>
                <a:spcAft>
                  <a:spcPct val="40000"/>
                </a:spcAft>
                <a:buFont typeface="Wingdings" pitchFamily="2" charset="2"/>
                <a:defRPr kern="1200">
                  <a:solidFill>
                    <a:schemeClr val="tx1"/>
                  </a:solidFill>
                  <a:latin typeface="Frutiger LT Com 55 Roman" pitchFamily="34" charset="0"/>
                  <a:ea typeface="+mn-ea"/>
                  <a:cs typeface="+mn-cs"/>
                </a:defRPr>
              </a:lvl2pPr>
              <a:lvl3pPr marL="914400" algn="l" rtl="0" fontAlgn="base">
                <a:spcBef>
                  <a:spcPct val="0"/>
                </a:spcBef>
                <a:spcAft>
                  <a:spcPct val="40000"/>
                </a:spcAft>
                <a:buFont typeface="Wingdings" pitchFamily="2" charset="2"/>
                <a:defRPr kern="1200">
                  <a:solidFill>
                    <a:schemeClr val="tx1"/>
                  </a:solidFill>
                  <a:latin typeface="Frutiger LT Com 55 Roman" pitchFamily="34" charset="0"/>
                  <a:ea typeface="+mn-ea"/>
                  <a:cs typeface="+mn-cs"/>
                </a:defRPr>
              </a:lvl3pPr>
              <a:lvl4pPr marL="1371600" algn="l" rtl="0" fontAlgn="base">
                <a:spcBef>
                  <a:spcPct val="0"/>
                </a:spcBef>
                <a:spcAft>
                  <a:spcPct val="40000"/>
                </a:spcAft>
                <a:buFont typeface="Wingdings" pitchFamily="2" charset="2"/>
                <a:defRPr kern="1200">
                  <a:solidFill>
                    <a:schemeClr val="tx1"/>
                  </a:solidFill>
                  <a:latin typeface="Frutiger LT Com 55 Roman" pitchFamily="34" charset="0"/>
                  <a:ea typeface="+mn-ea"/>
                  <a:cs typeface="+mn-cs"/>
                </a:defRPr>
              </a:lvl4pPr>
              <a:lvl5pPr marL="1828800" algn="l" rtl="0" fontAlgn="base">
                <a:spcBef>
                  <a:spcPct val="0"/>
                </a:spcBef>
                <a:spcAft>
                  <a:spcPct val="40000"/>
                </a:spcAft>
                <a:buFont typeface="Wingdings" pitchFamily="2" charset="2"/>
                <a:defRPr kern="1200">
                  <a:solidFill>
                    <a:schemeClr val="tx1"/>
                  </a:solidFill>
                  <a:latin typeface="Frutiger LT Com 55 Roman" pitchFamily="34" charset="0"/>
                  <a:ea typeface="+mn-ea"/>
                  <a:cs typeface="+mn-cs"/>
                </a:defRPr>
              </a:lvl5pPr>
              <a:lvl6pPr marL="2286000" algn="l" defTabSz="914400" rtl="0" eaLnBrk="1" latinLnBrk="0" hangingPunct="1">
                <a:defRPr kern="1200">
                  <a:solidFill>
                    <a:schemeClr val="tx1"/>
                  </a:solidFill>
                  <a:latin typeface="Frutiger LT Com 55 Roman" pitchFamily="34" charset="0"/>
                  <a:ea typeface="+mn-ea"/>
                  <a:cs typeface="+mn-cs"/>
                </a:defRPr>
              </a:lvl6pPr>
              <a:lvl7pPr marL="2743200" algn="l" defTabSz="914400" rtl="0" eaLnBrk="1" latinLnBrk="0" hangingPunct="1">
                <a:defRPr kern="1200">
                  <a:solidFill>
                    <a:schemeClr val="tx1"/>
                  </a:solidFill>
                  <a:latin typeface="Frutiger LT Com 55 Roman" pitchFamily="34" charset="0"/>
                  <a:ea typeface="+mn-ea"/>
                  <a:cs typeface="+mn-cs"/>
                </a:defRPr>
              </a:lvl7pPr>
              <a:lvl8pPr marL="3200400" algn="l" defTabSz="914400" rtl="0" eaLnBrk="1" latinLnBrk="0" hangingPunct="1">
                <a:defRPr kern="1200">
                  <a:solidFill>
                    <a:schemeClr val="tx1"/>
                  </a:solidFill>
                  <a:latin typeface="Frutiger LT Com 55 Roman" pitchFamily="34" charset="0"/>
                  <a:ea typeface="+mn-ea"/>
                  <a:cs typeface="+mn-cs"/>
                </a:defRPr>
              </a:lvl8pPr>
              <a:lvl9pPr marL="3657600" algn="l" defTabSz="914400" rtl="0" eaLnBrk="1" latinLnBrk="0" hangingPunct="1">
                <a:defRPr kern="1200">
                  <a:solidFill>
                    <a:schemeClr val="tx1"/>
                  </a:solidFill>
                  <a:latin typeface="Frutiger LT Com 55 Roman" pitchFamily="34" charset="0"/>
                  <a:ea typeface="+mn-ea"/>
                  <a:cs typeface="+mn-cs"/>
                </a:defRPr>
              </a:lvl9pP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r>
                <a:rPr kumimoji="0" lang="de-DE"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f</a:t>
              </a:r>
              <a:r>
                <a:rPr kumimoji="0" lang="de-DE" b="0" i="0" u="none" strike="noStrike" kern="1200" cap="none" spc="0" normalizeH="0" baseline="-25000" noProof="0" dirty="0" err="1">
                  <a:ln>
                    <a:noFill/>
                  </a:ln>
                  <a:solidFill>
                    <a:prstClr val="black"/>
                  </a:solidFill>
                  <a:effectLst/>
                  <a:uLnTx/>
                  <a:uFillTx/>
                  <a:latin typeface="Arial" panose="020B0604020202020204" pitchFamily="34" charset="0"/>
                  <a:ea typeface="+mn-ea"/>
                  <a:cs typeface="Arial" panose="020B0604020202020204" pitchFamily="34" charset="0"/>
                </a:rPr>
                <a:t>rep</a:t>
              </a:r>
              <a:endParaRPr kumimoji="0" lang="de-DE" b="0" i="0" u="none" strike="noStrike" kern="1200" cap="none" spc="0" normalizeH="0" baseline="-2500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cxnSp>
          <p:nvCxnSpPr>
            <p:cNvPr id="66" name="Gerade Verbindung mit Pfeil 163">
              <a:extLst>
                <a:ext uri="{FF2B5EF4-FFF2-40B4-BE49-F238E27FC236}">
                  <a16:creationId xmlns:a16="http://schemas.microsoft.com/office/drawing/2014/main" id="{D2BC1004-3D2F-468E-AB45-99C6AD3351EF}"/>
                </a:ext>
              </a:extLst>
            </p:cNvPr>
            <p:cNvCxnSpPr/>
            <p:nvPr/>
          </p:nvCxnSpPr>
          <p:spPr>
            <a:xfrm flipV="1">
              <a:off x="4855301" y="5229686"/>
              <a:ext cx="238598" cy="0"/>
            </a:xfrm>
            <a:prstGeom prst="straightConnector1">
              <a:avLst/>
            </a:prstGeom>
            <a:noFill/>
            <a:ln w="19050" cap="flat" cmpd="sng" algn="ctr">
              <a:solidFill>
                <a:sysClr val="windowText" lastClr="000000"/>
              </a:solidFill>
              <a:prstDash val="solid"/>
              <a:miter lim="800000"/>
              <a:headEnd type="triangle" w="med" len="med"/>
              <a:tailEnd type="triangle" w="med" len="med"/>
            </a:ln>
            <a:effectLst/>
          </p:spPr>
        </p:cxnSp>
        <p:sp>
          <p:nvSpPr>
            <p:cNvPr id="67" name="Freeform: Shape 66">
              <a:extLst>
                <a:ext uri="{FF2B5EF4-FFF2-40B4-BE49-F238E27FC236}">
                  <a16:creationId xmlns:a16="http://schemas.microsoft.com/office/drawing/2014/main" id="{7C0BA973-0F52-43AC-B6D4-67E013E8C911}"/>
                </a:ext>
              </a:extLst>
            </p:cNvPr>
            <p:cNvSpPr/>
            <p:nvPr/>
          </p:nvSpPr>
          <p:spPr>
            <a:xfrm>
              <a:off x="3604455" y="5050100"/>
              <a:ext cx="3040655" cy="975709"/>
            </a:xfrm>
            <a:custGeom>
              <a:avLst/>
              <a:gdLst>
                <a:gd name="connsiteX0" fmla="*/ 3040655 w 3040655"/>
                <a:gd name="connsiteY0" fmla="*/ 950744 h 950744"/>
                <a:gd name="connsiteX1" fmla="*/ 2170323 w 3040655"/>
                <a:gd name="connsiteY1" fmla="*/ 212613 h 950744"/>
                <a:gd name="connsiteX2" fmla="*/ 1696597 w 3040655"/>
                <a:gd name="connsiteY2" fmla="*/ 14310 h 950744"/>
                <a:gd name="connsiteX3" fmla="*/ 1046602 w 3040655"/>
                <a:gd name="connsiteY3" fmla="*/ 47360 h 950744"/>
                <a:gd name="connsiteX4" fmla="*/ 638978 w 3040655"/>
                <a:gd name="connsiteY4" fmla="*/ 300748 h 950744"/>
                <a:gd name="connsiteX5" fmla="*/ 0 w 3040655"/>
                <a:gd name="connsiteY5" fmla="*/ 928710 h 950744"/>
                <a:gd name="connsiteX6" fmla="*/ 0 w 3040655"/>
                <a:gd name="connsiteY6" fmla="*/ 928710 h 950744"/>
                <a:gd name="connsiteX0" fmla="*/ 3040655 w 3040655"/>
                <a:gd name="connsiteY0" fmla="*/ 960526 h 960526"/>
                <a:gd name="connsiteX1" fmla="*/ 2346593 w 3040655"/>
                <a:gd name="connsiteY1" fmla="*/ 354597 h 960526"/>
                <a:gd name="connsiteX2" fmla="*/ 1696597 w 3040655"/>
                <a:gd name="connsiteY2" fmla="*/ 24092 h 960526"/>
                <a:gd name="connsiteX3" fmla="*/ 1046602 w 3040655"/>
                <a:gd name="connsiteY3" fmla="*/ 57142 h 960526"/>
                <a:gd name="connsiteX4" fmla="*/ 638978 w 3040655"/>
                <a:gd name="connsiteY4" fmla="*/ 310530 h 960526"/>
                <a:gd name="connsiteX5" fmla="*/ 0 w 3040655"/>
                <a:gd name="connsiteY5" fmla="*/ 938492 h 960526"/>
                <a:gd name="connsiteX6" fmla="*/ 0 w 3040655"/>
                <a:gd name="connsiteY6" fmla="*/ 938492 h 960526"/>
                <a:gd name="connsiteX0" fmla="*/ 3040655 w 3040655"/>
                <a:gd name="connsiteY0" fmla="*/ 975042 h 975042"/>
                <a:gd name="connsiteX1" fmla="*/ 2346593 w 3040655"/>
                <a:gd name="connsiteY1" fmla="*/ 369113 h 975042"/>
                <a:gd name="connsiteX2" fmla="*/ 1696597 w 3040655"/>
                <a:gd name="connsiteY2" fmla="*/ 38608 h 975042"/>
                <a:gd name="connsiteX3" fmla="*/ 1189821 w 3040655"/>
                <a:gd name="connsiteY3" fmla="*/ 38607 h 975042"/>
                <a:gd name="connsiteX4" fmla="*/ 638978 w 3040655"/>
                <a:gd name="connsiteY4" fmla="*/ 325046 h 975042"/>
                <a:gd name="connsiteX5" fmla="*/ 0 w 3040655"/>
                <a:gd name="connsiteY5" fmla="*/ 953008 h 975042"/>
                <a:gd name="connsiteX6" fmla="*/ 0 w 3040655"/>
                <a:gd name="connsiteY6" fmla="*/ 953008 h 975042"/>
                <a:gd name="connsiteX0" fmla="*/ 3040655 w 3040655"/>
                <a:gd name="connsiteY0" fmla="*/ 975709 h 975709"/>
                <a:gd name="connsiteX1" fmla="*/ 2346593 w 3040655"/>
                <a:gd name="connsiteY1" fmla="*/ 369780 h 975709"/>
                <a:gd name="connsiteX2" fmla="*/ 1696597 w 3040655"/>
                <a:gd name="connsiteY2" fmla="*/ 39275 h 975709"/>
                <a:gd name="connsiteX3" fmla="*/ 1189821 w 3040655"/>
                <a:gd name="connsiteY3" fmla="*/ 39274 h 975709"/>
                <a:gd name="connsiteX4" fmla="*/ 627961 w 3040655"/>
                <a:gd name="connsiteY4" fmla="*/ 336730 h 975709"/>
                <a:gd name="connsiteX5" fmla="*/ 0 w 3040655"/>
                <a:gd name="connsiteY5" fmla="*/ 953675 h 975709"/>
                <a:gd name="connsiteX6" fmla="*/ 0 w 3040655"/>
                <a:gd name="connsiteY6" fmla="*/ 953675 h 975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0655" h="975709">
                  <a:moveTo>
                    <a:pt x="3040655" y="975709"/>
                  </a:moveTo>
                  <a:cubicBezTo>
                    <a:pt x="2717494" y="684679"/>
                    <a:pt x="2570603" y="525852"/>
                    <a:pt x="2346593" y="369780"/>
                  </a:cubicBezTo>
                  <a:cubicBezTo>
                    <a:pt x="2122583" y="213708"/>
                    <a:pt x="1889392" y="94359"/>
                    <a:pt x="1696597" y="39275"/>
                  </a:cubicBezTo>
                  <a:cubicBezTo>
                    <a:pt x="1503802" y="-15809"/>
                    <a:pt x="1367927" y="-10302"/>
                    <a:pt x="1189821" y="39274"/>
                  </a:cubicBezTo>
                  <a:cubicBezTo>
                    <a:pt x="1011715" y="88850"/>
                    <a:pt x="826264" y="184330"/>
                    <a:pt x="627961" y="336730"/>
                  </a:cubicBezTo>
                  <a:cubicBezTo>
                    <a:pt x="429658" y="489130"/>
                    <a:pt x="0" y="953675"/>
                    <a:pt x="0" y="953675"/>
                  </a:cubicBezTo>
                  <a:lnTo>
                    <a:pt x="0" y="953675"/>
                  </a:lnTo>
                </a:path>
              </a:pathLst>
            </a:custGeom>
            <a:noFill/>
            <a:ln w="38100" cap="flat" cmpd="sng" algn="ctr">
              <a:solidFill>
                <a:srgbClr val="4472C4">
                  <a:shade val="50000"/>
                </a:srgb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sp>
        <p:nvSpPr>
          <p:cNvPr id="68" name="Textfeld 107">
            <a:extLst>
              <a:ext uri="{FF2B5EF4-FFF2-40B4-BE49-F238E27FC236}">
                <a16:creationId xmlns:a16="http://schemas.microsoft.com/office/drawing/2014/main" id="{F51B673D-F80D-4394-ABF3-4D27406CB13E}"/>
              </a:ext>
            </a:extLst>
          </p:cNvPr>
          <p:cNvSpPr txBox="1"/>
          <p:nvPr/>
        </p:nvSpPr>
        <p:spPr>
          <a:xfrm>
            <a:off x="10375074" y="5496312"/>
            <a:ext cx="1817892" cy="338554"/>
          </a:xfrm>
          <a:prstGeom prst="rect">
            <a:avLst/>
          </a:prstGeom>
          <a:noFill/>
        </p:spPr>
        <p:txBody>
          <a:bodyPr wrap="square" rtlCol="0">
            <a:spAutoFit/>
          </a:bodyPr>
          <a:lstStyle>
            <a:defPPr>
              <a:defRPr lang="de-DE"/>
            </a:defPPr>
            <a:lvl1pPr algn="l" rtl="0" fontAlgn="base">
              <a:spcBef>
                <a:spcPct val="0"/>
              </a:spcBef>
              <a:spcAft>
                <a:spcPct val="40000"/>
              </a:spcAft>
              <a:buFont typeface="Wingdings" pitchFamily="2" charset="2"/>
              <a:defRPr kern="1200">
                <a:solidFill>
                  <a:schemeClr val="tx1"/>
                </a:solidFill>
                <a:latin typeface="Frutiger LT Com 55 Roman" pitchFamily="34" charset="0"/>
                <a:ea typeface="+mn-ea"/>
                <a:cs typeface="+mn-cs"/>
              </a:defRPr>
            </a:lvl1pPr>
            <a:lvl2pPr marL="457200" algn="l" rtl="0" fontAlgn="base">
              <a:spcBef>
                <a:spcPct val="0"/>
              </a:spcBef>
              <a:spcAft>
                <a:spcPct val="40000"/>
              </a:spcAft>
              <a:buFont typeface="Wingdings" pitchFamily="2" charset="2"/>
              <a:defRPr kern="1200">
                <a:solidFill>
                  <a:schemeClr val="tx1"/>
                </a:solidFill>
                <a:latin typeface="Frutiger LT Com 55 Roman" pitchFamily="34" charset="0"/>
                <a:ea typeface="+mn-ea"/>
                <a:cs typeface="+mn-cs"/>
              </a:defRPr>
            </a:lvl2pPr>
            <a:lvl3pPr marL="914400" algn="l" rtl="0" fontAlgn="base">
              <a:spcBef>
                <a:spcPct val="0"/>
              </a:spcBef>
              <a:spcAft>
                <a:spcPct val="40000"/>
              </a:spcAft>
              <a:buFont typeface="Wingdings" pitchFamily="2" charset="2"/>
              <a:defRPr kern="1200">
                <a:solidFill>
                  <a:schemeClr val="tx1"/>
                </a:solidFill>
                <a:latin typeface="Frutiger LT Com 55 Roman" pitchFamily="34" charset="0"/>
                <a:ea typeface="+mn-ea"/>
                <a:cs typeface="+mn-cs"/>
              </a:defRPr>
            </a:lvl3pPr>
            <a:lvl4pPr marL="1371600" algn="l" rtl="0" fontAlgn="base">
              <a:spcBef>
                <a:spcPct val="0"/>
              </a:spcBef>
              <a:spcAft>
                <a:spcPct val="40000"/>
              </a:spcAft>
              <a:buFont typeface="Wingdings" pitchFamily="2" charset="2"/>
              <a:defRPr kern="1200">
                <a:solidFill>
                  <a:schemeClr val="tx1"/>
                </a:solidFill>
                <a:latin typeface="Frutiger LT Com 55 Roman" pitchFamily="34" charset="0"/>
                <a:ea typeface="+mn-ea"/>
                <a:cs typeface="+mn-cs"/>
              </a:defRPr>
            </a:lvl4pPr>
            <a:lvl5pPr marL="1828800" algn="l" rtl="0" fontAlgn="base">
              <a:spcBef>
                <a:spcPct val="0"/>
              </a:spcBef>
              <a:spcAft>
                <a:spcPct val="40000"/>
              </a:spcAft>
              <a:buFont typeface="Wingdings" pitchFamily="2" charset="2"/>
              <a:defRPr kern="1200">
                <a:solidFill>
                  <a:schemeClr val="tx1"/>
                </a:solidFill>
                <a:latin typeface="Frutiger LT Com 55 Roman" pitchFamily="34" charset="0"/>
                <a:ea typeface="+mn-ea"/>
                <a:cs typeface="+mn-cs"/>
              </a:defRPr>
            </a:lvl5pPr>
            <a:lvl6pPr marL="2286000" algn="l" defTabSz="914400" rtl="0" eaLnBrk="1" latinLnBrk="0" hangingPunct="1">
              <a:defRPr kern="1200">
                <a:solidFill>
                  <a:schemeClr val="tx1"/>
                </a:solidFill>
                <a:latin typeface="Frutiger LT Com 55 Roman" pitchFamily="34" charset="0"/>
                <a:ea typeface="+mn-ea"/>
                <a:cs typeface="+mn-cs"/>
              </a:defRPr>
            </a:lvl6pPr>
            <a:lvl7pPr marL="2743200" algn="l" defTabSz="914400" rtl="0" eaLnBrk="1" latinLnBrk="0" hangingPunct="1">
              <a:defRPr kern="1200">
                <a:solidFill>
                  <a:schemeClr val="tx1"/>
                </a:solidFill>
                <a:latin typeface="Frutiger LT Com 55 Roman" pitchFamily="34" charset="0"/>
                <a:ea typeface="+mn-ea"/>
                <a:cs typeface="+mn-cs"/>
              </a:defRPr>
            </a:lvl7pPr>
            <a:lvl8pPr marL="3200400" algn="l" defTabSz="914400" rtl="0" eaLnBrk="1" latinLnBrk="0" hangingPunct="1">
              <a:defRPr kern="1200">
                <a:solidFill>
                  <a:schemeClr val="tx1"/>
                </a:solidFill>
                <a:latin typeface="Frutiger LT Com 55 Roman" pitchFamily="34" charset="0"/>
                <a:ea typeface="+mn-ea"/>
                <a:cs typeface="+mn-cs"/>
              </a:defRPr>
            </a:lvl8pPr>
            <a:lvl9pPr marL="3657600" algn="l" defTabSz="914400" rtl="0" eaLnBrk="1" latinLnBrk="0" hangingPunct="1">
              <a:defRPr kern="1200">
                <a:solidFill>
                  <a:schemeClr val="tx1"/>
                </a:solidFill>
                <a:latin typeface="Frutiger LT Com 55 Roman" pitchFamily="34" charset="0"/>
                <a:ea typeface="+mn-ea"/>
                <a:cs typeface="+mn-cs"/>
              </a:defRPr>
            </a:lvl9pPr>
          </a:lstStyle>
          <a:p>
            <a:pPr algn="ctr" eaLnBrk="1" hangingPunct="1"/>
            <a:r>
              <a:rPr lang="de-DE" sz="1600" b="0" i="1" baseline="0" dirty="0" err="1">
                <a:solidFill>
                  <a:prstClr val="black"/>
                </a:solidFill>
                <a:effectLst/>
                <a:latin typeface="Times New Roman" panose="02020603050405020304" pitchFamily="18" charset="0"/>
                <a:cs typeface="Times New Roman" panose="02020603050405020304" pitchFamily="18" charset="0"/>
              </a:rPr>
              <a:t>frequency</a:t>
            </a:r>
            <a:endParaRPr lang="de-DE" sz="1600" b="0" i="1" baseline="0" dirty="0">
              <a:solidFill>
                <a:prstClr val="black"/>
              </a:solidFill>
              <a:effectLst/>
              <a:latin typeface="Times New Roman" panose="02020603050405020304" pitchFamily="18" charset="0"/>
              <a:cs typeface="Times New Roman" panose="02020603050405020304" pitchFamily="18" charset="0"/>
            </a:endParaRPr>
          </a:p>
        </p:txBody>
      </p:sp>
      <p:sp>
        <p:nvSpPr>
          <p:cNvPr id="70" name="Freeform: Shape 69">
            <a:extLst>
              <a:ext uri="{FF2B5EF4-FFF2-40B4-BE49-F238E27FC236}">
                <a16:creationId xmlns:a16="http://schemas.microsoft.com/office/drawing/2014/main" id="{EDDCB65F-4D72-4DEB-9959-9D55D96DD740}"/>
              </a:ext>
            </a:extLst>
          </p:cNvPr>
          <p:cNvSpPr/>
          <p:nvPr/>
        </p:nvSpPr>
        <p:spPr bwMode="auto">
          <a:xfrm>
            <a:off x="9480071" y="2577187"/>
            <a:ext cx="284413" cy="2906485"/>
          </a:xfrm>
          <a:custGeom>
            <a:avLst/>
            <a:gdLst>
              <a:gd name="connsiteX0" fmla="*/ 0 w 3657600"/>
              <a:gd name="connsiteY0" fmla="*/ 3657640 h 3657640"/>
              <a:gd name="connsiteX1" fmla="*/ 990600 w 3657600"/>
              <a:gd name="connsiteY1" fmla="*/ 2765012 h 3657640"/>
              <a:gd name="connsiteX2" fmla="*/ 1850572 w 3657600"/>
              <a:gd name="connsiteY2" fmla="*/ 40 h 3657640"/>
              <a:gd name="connsiteX3" fmla="*/ 2623458 w 3657600"/>
              <a:gd name="connsiteY3" fmla="*/ 2830326 h 3657640"/>
              <a:gd name="connsiteX4" fmla="*/ 3657600 w 3657600"/>
              <a:gd name="connsiteY4" fmla="*/ 3635869 h 3657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3657640">
                <a:moveTo>
                  <a:pt x="0" y="3657640"/>
                </a:moveTo>
                <a:cubicBezTo>
                  <a:pt x="341085" y="3516126"/>
                  <a:pt x="682171" y="3374612"/>
                  <a:pt x="990600" y="2765012"/>
                </a:cubicBezTo>
                <a:cubicBezTo>
                  <a:pt x="1299029" y="2155412"/>
                  <a:pt x="1578429" y="-10846"/>
                  <a:pt x="1850572" y="40"/>
                </a:cubicBezTo>
                <a:cubicBezTo>
                  <a:pt x="2122715" y="10926"/>
                  <a:pt x="2322287" y="2224355"/>
                  <a:pt x="2623458" y="2830326"/>
                </a:cubicBezTo>
                <a:cubicBezTo>
                  <a:pt x="2924629" y="3436297"/>
                  <a:pt x="3291114" y="3536083"/>
                  <a:pt x="3657600" y="3635869"/>
                </a:cubicBezTo>
              </a:path>
            </a:pathLst>
          </a:custGeom>
          <a:solidFill>
            <a:srgbClr val="FFFFCC"/>
          </a:solidFill>
          <a:ln w="38100" cap="sq" cmpd="sng" algn="ctr">
            <a:solidFill>
              <a:srgbClr val="FF0000"/>
            </a:solidFill>
            <a:prstDash val="solid"/>
            <a:round/>
            <a:headEnd type="non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71" name="TextBox 70">
            <a:extLst>
              <a:ext uri="{FF2B5EF4-FFF2-40B4-BE49-F238E27FC236}">
                <a16:creationId xmlns:a16="http://schemas.microsoft.com/office/drawing/2014/main" id="{C5F1E37C-16AA-4E12-8CD3-376AE95E2F5F}"/>
              </a:ext>
            </a:extLst>
          </p:cNvPr>
          <p:cNvSpPr txBox="1"/>
          <p:nvPr/>
        </p:nvSpPr>
        <p:spPr>
          <a:xfrm>
            <a:off x="9842382" y="2571197"/>
            <a:ext cx="2294218" cy="400110"/>
          </a:xfrm>
          <a:prstGeom prst="rect">
            <a:avLst/>
          </a:prstGeom>
          <a:noFill/>
        </p:spPr>
        <p:txBody>
          <a:bodyPr wrap="none" rtlCol="0">
            <a:spAutoFit/>
          </a:bodyPr>
          <a:lstStyle/>
          <a:p>
            <a:r>
              <a:rPr lang="en-US" b="0" baseline="0" dirty="0">
                <a:solidFill>
                  <a:srgbClr val="C00000"/>
                </a:solidFill>
                <a:effectLst/>
                <a:latin typeface="Arial" panose="020B0604020202020204" pitchFamily="34" charset="0"/>
                <a:cs typeface="Arial" panose="020B0604020202020204" pitchFamily="34" charset="0"/>
              </a:rPr>
              <a:t>nuclear resonance</a:t>
            </a:r>
          </a:p>
        </p:txBody>
      </p:sp>
      <p:cxnSp>
        <p:nvCxnSpPr>
          <p:cNvPr id="72" name="Straight Arrow Connector 71">
            <a:extLst>
              <a:ext uri="{FF2B5EF4-FFF2-40B4-BE49-F238E27FC236}">
                <a16:creationId xmlns:a16="http://schemas.microsoft.com/office/drawing/2014/main" id="{332E226A-B576-4911-95CB-F30EBD1637EB}"/>
              </a:ext>
            </a:extLst>
          </p:cNvPr>
          <p:cNvCxnSpPr>
            <a:cxnSpLocks/>
          </p:cNvCxnSpPr>
          <p:nvPr/>
        </p:nvCxnSpPr>
        <p:spPr bwMode="auto">
          <a:xfrm>
            <a:off x="8291548" y="4797880"/>
            <a:ext cx="411577" cy="0"/>
          </a:xfrm>
          <a:prstGeom prst="straightConnector1">
            <a:avLst/>
          </a:prstGeom>
          <a:solidFill>
            <a:schemeClr val="accent1"/>
          </a:solidFill>
          <a:ln w="38100" cap="sq" cmpd="sng" algn="ctr">
            <a:solidFill>
              <a:srgbClr val="000080"/>
            </a:solidFill>
            <a:prstDash val="solid"/>
            <a:round/>
            <a:headEnd type="none" w="lg" len="lg"/>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Straight Arrow Connector 72">
            <a:extLst>
              <a:ext uri="{FF2B5EF4-FFF2-40B4-BE49-F238E27FC236}">
                <a16:creationId xmlns:a16="http://schemas.microsoft.com/office/drawing/2014/main" id="{AF12CE0C-14CF-4E24-9443-30F44D2AB967}"/>
              </a:ext>
            </a:extLst>
          </p:cNvPr>
          <p:cNvCxnSpPr>
            <a:cxnSpLocks/>
          </p:cNvCxnSpPr>
          <p:nvPr/>
        </p:nvCxnSpPr>
        <p:spPr bwMode="auto">
          <a:xfrm flipH="1">
            <a:off x="8746669" y="4797879"/>
            <a:ext cx="391514" cy="0"/>
          </a:xfrm>
          <a:prstGeom prst="straightConnector1">
            <a:avLst/>
          </a:prstGeom>
          <a:solidFill>
            <a:schemeClr val="accent1"/>
          </a:solidFill>
          <a:ln w="38100" cap="sq" cmpd="sng" algn="ctr">
            <a:solidFill>
              <a:srgbClr val="000080"/>
            </a:solidFill>
            <a:prstDash val="solid"/>
            <a:round/>
            <a:headEnd type="none" w="lg" len="lg"/>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TextBox 73">
            <a:extLst>
              <a:ext uri="{FF2B5EF4-FFF2-40B4-BE49-F238E27FC236}">
                <a16:creationId xmlns:a16="http://schemas.microsoft.com/office/drawing/2014/main" id="{D43A28EB-5018-4A2E-A4C1-501E87A4FEAE}"/>
              </a:ext>
            </a:extLst>
          </p:cNvPr>
          <p:cNvSpPr txBox="1"/>
          <p:nvPr/>
        </p:nvSpPr>
        <p:spPr>
          <a:xfrm>
            <a:off x="8010199" y="4408674"/>
            <a:ext cx="774571" cy="369332"/>
          </a:xfrm>
          <a:prstGeom prst="rect">
            <a:avLst/>
          </a:prstGeom>
          <a:noFill/>
        </p:spPr>
        <p:txBody>
          <a:bodyPr wrap="none" rtlCol="0">
            <a:spAutoFit/>
          </a:bodyPr>
          <a:lstStyle/>
          <a:p>
            <a:r>
              <a:rPr lang="en-US" sz="1800" b="0" baseline="0" dirty="0">
                <a:solidFill>
                  <a:schemeClr val="bg2"/>
                </a:solidFill>
                <a:effectLst/>
                <a:latin typeface="Arial" panose="020B0604020202020204" pitchFamily="34" charset="0"/>
                <a:cs typeface="Arial" panose="020B0604020202020204" pitchFamily="34" charset="0"/>
              </a:rPr>
              <a:t>1 kHz</a:t>
            </a:r>
          </a:p>
        </p:txBody>
      </p:sp>
    </p:spTree>
    <p:extLst>
      <p:ext uri="{BB962C8B-B14F-4D97-AF65-F5344CB8AC3E}">
        <p14:creationId xmlns:p14="http://schemas.microsoft.com/office/powerpoint/2010/main" val="2055565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par>
                                <p:cTn id="17" presetID="10" presetClass="entr" presetSubtype="0"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fade">
                                      <p:cBhvr>
                                        <p:cTn id="34" dur="500"/>
                                        <p:tgtEl>
                                          <p:spTgt spid="4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500"/>
                                        <p:tgtEl>
                                          <p:spTgt spid="4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500"/>
                                        <p:tgtEl>
                                          <p:spTgt spid="4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fade">
                                      <p:cBhvr>
                                        <p:cTn id="45" dur="500"/>
                                        <p:tgtEl>
                                          <p:spTgt spid="50"/>
                                        </p:tgtEl>
                                      </p:cBhvr>
                                    </p:animEffect>
                                  </p:childTnLst>
                                </p:cTn>
                              </p:par>
                              <p:par>
                                <p:cTn id="46" presetID="10" presetClass="entr" presetSubtype="0" fill="hold"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fade">
                                      <p:cBhvr>
                                        <p:cTn id="51" dur="500"/>
                                        <p:tgtEl>
                                          <p:spTgt spid="6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0"/>
                                        </p:tgtEl>
                                        <p:attrNameLst>
                                          <p:attrName>style.visibility</p:attrName>
                                        </p:attrNameLst>
                                      </p:cBhvr>
                                      <p:to>
                                        <p:strVal val="visible"/>
                                      </p:to>
                                    </p:set>
                                    <p:animEffect transition="in" filter="fade">
                                      <p:cBhvr>
                                        <p:cTn id="54" dur="500"/>
                                        <p:tgtEl>
                                          <p:spTgt spid="7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1"/>
                                        </p:tgtEl>
                                        <p:attrNameLst>
                                          <p:attrName>style.visibility</p:attrName>
                                        </p:attrNameLst>
                                      </p:cBhvr>
                                      <p:to>
                                        <p:strVal val="visible"/>
                                      </p:to>
                                    </p:set>
                                    <p:animEffect transition="in" filter="fade">
                                      <p:cBhvr>
                                        <p:cTn id="57" dur="500"/>
                                        <p:tgtEl>
                                          <p:spTgt spid="71"/>
                                        </p:tgtEl>
                                      </p:cBhvr>
                                    </p:animEffect>
                                  </p:childTnLst>
                                </p:cTn>
                              </p:par>
                              <p:par>
                                <p:cTn id="58" presetID="10" presetClass="entr" presetSubtype="0" fill="hold" nodeType="withEffect">
                                  <p:stCondLst>
                                    <p:cond delay="0"/>
                                  </p:stCondLst>
                                  <p:childTnLst>
                                    <p:set>
                                      <p:cBhvr>
                                        <p:cTn id="59" dur="1" fill="hold">
                                          <p:stCondLst>
                                            <p:cond delay="0"/>
                                          </p:stCondLst>
                                        </p:cTn>
                                        <p:tgtEl>
                                          <p:spTgt spid="72"/>
                                        </p:tgtEl>
                                        <p:attrNameLst>
                                          <p:attrName>style.visibility</p:attrName>
                                        </p:attrNameLst>
                                      </p:cBhvr>
                                      <p:to>
                                        <p:strVal val="visible"/>
                                      </p:to>
                                    </p:set>
                                    <p:animEffect transition="in" filter="fade">
                                      <p:cBhvr>
                                        <p:cTn id="60" dur="500"/>
                                        <p:tgtEl>
                                          <p:spTgt spid="72"/>
                                        </p:tgtEl>
                                      </p:cBhvr>
                                    </p:animEffect>
                                  </p:childTnLst>
                                </p:cTn>
                              </p:par>
                              <p:par>
                                <p:cTn id="61" presetID="10" presetClass="entr" presetSubtype="0" fill="hold" nodeType="withEffect">
                                  <p:stCondLst>
                                    <p:cond delay="0"/>
                                  </p:stCondLst>
                                  <p:childTnLst>
                                    <p:set>
                                      <p:cBhvr>
                                        <p:cTn id="62" dur="1" fill="hold">
                                          <p:stCondLst>
                                            <p:cond delay="0"/>
                                          </p:stCondLst>
                                        </p:cTn>
                                        <p:tgtEl>
                                          <p:spTgt spid="73"/>
                                        </p:tgtEl>
                                        <p:attrNameLst>
                                          <p:attrName>style.visibility</p:attrName>
                                        </p:attrNameLst>
                                      </p:cBhvr>
                                      <p:to>
                                        <p:strVal val="visible"/>
                                      </p:to>
                                    </p:set>
                                    <p:animEffect transition="in" filter="fade">
                                      <p:cBhvr>
                                        <p:cTn id="63" dur="500"/>
                                        <p:tgtEl>
                                          <p:spTgt spid="7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74"/>
                                        </p:tgtEl>
                                        <p:attrNameLst>
                                          <p:attrName>style.visibility</p:attrName>
                                        </p:attrNameLst>
                                      </p:cBhvr>
                                      <p:to>
                                        <p:strVal val="visible"/>
                                      </p:to>
                                    </p:set>
                                    <p:animEffect transition="in" filter="fade">
                                      <p:cBhvr>
                                        <p:cTn id="66"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0" grpId="0"/>
      <p:bldP spid="29" grpId="0"/>
      <p:bldP spid="31" grpId="0"/>
      <p:bldP spid="43" grpId="0"/>
      <p:bldP spid="44" grpId="0"/>
      <p:bldP spid="45" grpId="0"/>
      <p:bldP spid="46" grpId="0"/>
      <p:bldP spid="47" grpId="0"/>
      <p:bldP spid="49" grpId="0"/>
      <p:bldP spid="50" grpId="0"/>
      <p:bldP spid="68" grpId="0"/>
      <p:bldP spid="70" grpId="0" animBg="1"/>
      <p:bldP spid="71" grpId="0"/>
      <p:bldP spid="7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
          <p:cNvSpPr txBox="1">
            <a:spLocks noChangeArrowheads="1"/>
          </p:cNvSpPr>
          <p:nvPr/>
        </p:nvSpPr>
        <p:spPr>
          <a:xfrm>
            <a:off x="1588160" y="11419"/>
            <a:ext cx="8143130" cy="597821"/>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lvl1pPr algn="ctr" rtl="0" eaLnBrk="0" fontAlgn="base" hangingPunct="0">
              <a:spcBef>
                <a:spcPct val="0"/>
              </a:spcBef>
              <a:spcAft>
                <a:spcPct val="0"/>
              </a:spcAft>
              <a:defRPr kumimoji="1" sz="2400">
                <a:solidFill>
                  <a:schemeClr val="bg2"/>
                </a:solidFill>
                <a:latin typeface="+mj-lt"/>
                <a:ea typeface="+mj-ea"/>
                <a:cs typeface="+mj-cs"/>
              </a:defRPr>
            </a:lvl1pPr>
            <a:lvl2pPr algn="ctr" rtl="0" eaLnBrk="0" fontAlgn="base" hangingPunct="0">
              <a:spcBef>
                <a:spcPct val="0"/>
              </a:spcBef>
              <a:spcAft>
                <a:spcPct val="0"/>
              </a:spcAft>
              <a:defRPr kumimoji="1" sz="2400">
                <a:solidFill>
                  <a:schemeClr val="bg2"/>
                </a:solidFill>
                <a:latin typeface="Comic Sans MS" pitchFamily="66" charset="0"/>
              </a:defRPr>
            </a:lvl2pPr>
            <a:lvl3pPr algn="ctr" rtl="0" eaLnBrk="0" fontAlgn="base" hangingPunct="0">
              <a:spcBef>
                <a:spcPct val="0"/>
              </a:spcBef>
              <a:spcAft>
                <a:spcPct val="0"/>
              </a:spcAft>
              <a:defRPr kumimoji="1" sz="2400">
                <a:solidFill>
                  <a:schemeClr val="bg2"/>
                </a:solidFill>
                <a:latin typeface="Comic Sans MS" pitchFamily="66" charset="0"/>
              </a:defRPr>
            </a:lvl3pPr>
            <a:lvl4pPr algn="ctr" rtl="0" eaLnBrk="0" fontAlgn="base" hangingPunct="0">
              <a:spcBef>
                <a:spcPct val="0"/>
              </a:spcBef>
              <a:spcAft>
                <a:spcPct val="0"/>
              </a:spcAft>
              <a:defRPr kumimoji="1" sz="2400">
                <a:solidFill>
                  <a:schemeClr val="bg2"/>
                </a:solidFill>
                <a:latin typeface="Comic Sans MS" pitchFamily="66" charset="0"/>
              </a:defRPr>
            </a:lvl4pPr>
            <a:lvl5pPr algn="ctr" rtl="0" eaLnBrk="0" fontAlgn="base" hangingPunct="0">
              <a:spcBef>
                <a:spcPct val="0"/>
              </a:spcBef>
              <a:spcAft>
                <a:spcPct val="0"/>
              </a:spcAft>
              <a:defRPr kumimoji="1" sz="2400">
                <a:solidFill>
                  <a:schemeClr val="bg2"/>
                </a:solidFill>
                <a:latin typeface="Comic Sans MS" pitchFamily="66" charset="0"/>
              </a:defRPr>
            </a:lvl5pPr>
            <a:lvl6pPr marL="457200" algn="ctr" rtl="0" eaLnBrk="0" fontAlgn="base" hangingPunct="0">
              <a:spcBef>
                <a:spcPct val="0"/>
              </a:spcBef>
              <a:spcAft>
                <a:spcPct val="0"/>
              </a:spcAft>
              <a:defRPr kumimoji="1" sz="2400">
                <a:solidFill>
                  <a:schemeClr val="bg2"/>
                </a:solidFill>
                <a:latin typeface="Comic Sans MS" pitchFamily="66" charset="0"/>
              </a:defRPr>
            </a:lvl6pPr>
            <a:lvl7pPr marL="914400" algn="ctr" rtl="0" eaLnBrk="0" fontAlgn="base" hangingPunct="0">
              <a:spcBef>
                <a:spcPct val="0"/>
              </a:spcBef>
              <a:spcAft>
                <a:spcPct val="0"/>
              </a:spcAft>
              <a:defRPr kumimoji="1" sz="2400">
                <a:solidFill>
                  <a:schemeClr val="bg2"/>
                </a:solidFill>
                <a:latin typeface="Comic Sans MS" pitchFamily="66" charset="0"/>
              </a:defRPr>
            </a:lvl7pPr>
            <a:lvl8pPr marL="1371600" algn="ctr" rtl="0" eaLnBrk="0" fontAlgn="base" hangingPunct="0">
              <a:spcBef>
                <a:spcPct val="0"/>
              </a:spcBef>
              <a:spcAft>
                <a:spcPct val="0"/>
              </a:spcAft>
              <a:defRPr kumimoji="1" sz="2400">
                <a:solidFill>
                  <a:schemeClr val="bg2"/>
                </a:solidFill>
                <a:latin typeface="Comic Sans MS" pitchFamily="66" charset="0"/>
              </a:defRPr>
            </a:lvl8pPr>
            <a:lvl9pPr marL="1828800" algn="ctr" rtl="0" eaLnBrk="0" fontAlgn="base" hangingPunct="0">
              <a:spcBef>
                <a:spcPct val="0"/>
              </a:spcBef>
              <a:spcAft>
                <a:spcPct val="0"/>
              </a:spcAft>
              <a:defRPr kumimoji="1" sz="2400">
                <a:solidFill>
                  <a:schemeClr val="bg2"/>
                </a:solidFill>
                <a:latin typeface="Comic Sans MS" pitchFamily="66" charset="0"/>
              </a:defRPr>
            </a:lvl9pPr>
          </a:lstStyle>
          <a:p>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2024: </a:t>
            </a:r>
            <a:r>
              <a:rPr lang="en-US" altLang="de-DE" sz="2800" u="sng" kern="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229m</a:t>
            </a:r>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Th laser excitation breakthroughs</a:t>
            </a:r>
          </a:p>
          <a:p>
            <a:endParaRPr lang="de-DE" altLang="de-DE" sz="2800" u="sng" kern="0" baseline="0" dirty="0">
              <a:solidFill>
                <a:srgbClr val="05791B"/>
              </a:solidFill>
              <a:effectLst/>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5E81C404-F4B0-4B0F-AC69-8F4A2AB302A0}"/>
              </a:ext>
            </a:extLst>
          </p:cNvPr>
          <p:cNvSpPr txBox="1"/>
          <p:nvPr/>
        </p:nvSpPr>
        <p:spPr>
          <a:xfrm>
            <a:off x="2983975" y="-1056497"/>
            <a:ext cx="3058687" cy="400110"/>
          </a:xfrm>
          <a:prstGeom prst="rect">
            <a:avLst/>
          </a:prstGeom>
          <a:noFill/>
        </p:spPr>
        <p:txBody>
          <a:bodyPr wrap="square" rtlCol="0">
            <a:spAutoFit/>
          </a:bodyPr>
          <a:lstStyle/>
          <a:p>
            <a:r>
              <a:rPr lang="en-US" dirty="0">
                <a:solidFill>
                  <a:srgbClr val="0000FF"/>
                </a:solidFill>
              </a:rPr>
              <a:t>‘</a:t>
            </a:r>
            <a:r>
              <a:rPr lang="en-US" baseline="0" dirty="0">
                <a:solidFill>
                  <a:srgbClr val="0000FF"/>
                </a:solidFill>
                <a:effectLst/>
                <a:latin typeface="Arial" panose="020B0604020202020204" pitchFamily="34" charset="0"/>
                <a:cs typeface="Arial" panose="020B0604020202020204" pitchFamily="34" charset="0"/>
              </a:rPr>
              <a:t>hot of the press’:</a:t>
            </a:r>
          </a:p>
        </p:txBody>
      </p:sp>
      <p:sp>
        <p:nvSpPr>
          <p:cNvPr id="90" name="TextBox 89">
            <a:extLst>
              <a:ext uri="{FF2B5EF4-FFF2-40B4-BE49-F238E27FC236}">
                <a16:creationId xmlns:a16="http://schemas.microsoft.com/office/drawing/2014/main" id="{48D3B834-78FB-41DC-958F-252B4DC6529C}"/>
              </a:ext>
            </a:extLst>
          </p:cNvPr>
          <p:cNvSpPr txBox="1"/>
          <p:nvPr/>
        </p:nvSpPr>
        <p:spPr>
          <a:xfrm>
            <a:off x="-7093" y="6528383"/>
            <a:ext cx="412292"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15</a:t>
            </a:r>
            <a:endParaRPr lang="de-DE" sz="1600" baseline="0" dirty="0">
              <a:solidFill>
                <a:schemeClr val="bg2"/>
              </a:solidFill>
              <a:effectLst/>
              <a:latin typeface="Arial" panose="020B0604020202020204" pitchFamily="34" charset="0"/>
              <a:cs typeface="Arial" panose="020B0604020202020204" pitchFamily="34" charset="0"/>
            </a:endParaRPr>
          </a:p>
        </p:txBody>
      </p:sp>
      <p:pic>
        <p:nvPicPr>
          <p:cNvPr id="3" name="Picture 2" descr="A magazine cover with a sphere and lines&#10;&#10;AI-generated content may be incorrect.">
            <a:extLst>
              <a:ext uri="{FF2B5EF4-FFF2-40B4-BE49-F238E27FC236}">
                <a16:creationId xmlns:a16="http://schemas.microsoft.com/office/drawing/2014/main" id="{8D7B70BB-C8DC-CCF6-52B4-89AA589B71E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31290" y="1518205"/>
            <a:ext cx="2328907" cy="3071611"/>
          </a:xfrm>
          <a:prstGeom prst="rect">
            <a:avLst/>
          </a:prstGeom>
        </p:spPr>
      </p:pic>
      <p:pic>
        <p:nvPicPr>
          <p:cNvPr id="8" name="Picture 7" descr="A screenshot of a computer&#10;&#10;AI-generated content may be incorrect.">
            <a:extLst>
              <a:ext uri="{FF2B5EF4-FFF2-40B4-BE49-F238E27FC236}">
                <a16:creationId xmlns:a16="http://schemas.microsoft.com/office/drawing/2014/main" id="{D2D1E80D-64D5-09E8-275B-9ABEC80CE6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753" y="1302427"/>
            <a:ext cx="6980284" cy="2359407"/>
          </a:xfrm>
          <a:prstGeom prst="rect">
            <a:avLst/>
          </a:prstGeom>
        </p:spPr>
      </p:pic>
      <p:pic>
        <p:nvPicPr>
          <p:cNvPr id="10" name="Picture 9" descr="A screenshot of a computer&#10;&#10;AI-generated content may be incorrect.">
            <a:extLst>
              <a:ext uri="{FF2B5EF4-FFF2-40B4-BE49-F238E27FC236}">
                <a16:creationId xmlns:a16="http://schemas.microsoft.com/office/drawing/2014/main" id="{5600F1B1-0746-1F5D-B11D-73E2015B096A}"/>
              </a:ext>
            </a:extLst>
          </p:cNvPr>
          <p:cNvPicPr>
            <a:picLocks noChangeAspect="1"/>
          </p:cNvPicPr>
          <p:nvPr/>
        </p:nvPicPr>
        <p:blipFill>
          <a:blip r:embed="rId5">
            <a:extLst>
              <a:ext uri="{28A0092B-C50C-407E-A947-70E740481C1C}">
                <a14:useLocalDpi xmlns:a14="http://schemas.microsoft.com/office/drawing/2010/main" val="0"/>
              </a:ext>
            </a:extLst>
          </a:blip>
          <a:srcRect b="38745"/>
          <a:stretch/>
        </p:blipFill>
        <p:spPr>
          <a:xfrm>
            <a:off x="199053" y="3774735"/>
            <a:ext cx="8009524" cy="1901833"/>
          </a:xfrm>
          <a:prstGeom prst="rect">
            <a:avLst/>
          </a:prstGeom>
        </p:spPr>
      </p:pic>
      <p:pic>
        <p:nvPicPr>
          <p:cNvPr id="5" name="Picture 4" descr="A close-up of a document&#10;&#10;AI-generated content may be incorrect.">
            <a:extLst>
              <a:ext uri="{FF2B5EF4-FFF2-40B4-BE49-F238E27FC236}">
                <a16:creationId xmlns:a16="http://schemas.microsoft.com/office/drawing/2014/main" id="{98D6DCBC-6CCE-2590-A9FD-5092A20A260E}"/>
              </a:ext>
            </a:extLst>
          </p:cNvPr>
          <p:cNvPicPr>
            <a:picLocks noChangeAspect="1"/>
          </p:cNvPicPr>
          <p:nvPr/>
        </p:nvPicPr>
        <p:blipFill>
          <a:blip r:embed="rId6">
            <a:extLst>
              <a:ext uri="{28A0092B-C50C-407E-A947-70E740481C1C}">
                <a14:useLocalDpi xmlns:a14="http://schemas.microsoft.com/office/drawing/2010/main" val="0"/>
              </a:ext>
            </a:extLst>
          </a:blip>
          <a:srcRect b="9170"/>
          <a:stretch/>
        </p:blipFill>
        <p:spPr>
          <a:xfrm>
            <a:off x="6234399" y="4683700"/>
            <a:ext cx="5927031" cy="1901833"/>
          </a:xfrm>
          <a:prstGeom prst="rect">
            <a:avLst/>
          </a:prstGeom>
        </p:spPr>
      </p:pic>
      <p:sp>
        <p:nvSpPr>
          <p:cNvPr id="11" name="TextBox 10">
            <a:extLst>
              <a:ext uri="{FF2B5EF4-FFF2-40B4-BE49-F238E27FC236}">
                <a16:creationId xmlns:a16="http://schemas.microsoft.com/office/drawing/2014/main" id="{C71437EA-9F39-9295-C065-9F70F31CEA4C}"/>
              </a:ext>
            </a:extLst>
          </p:cNvPr>
          <p:cNvSpPr txBox="1"/>
          <p:nvPr/>
        </p:nvSpPr>
        <p:spPr>
          <a:xfrm>
            <a:off x="1074536" y="625029"/>
            <a:ext cx="9644050" cy="369332"/>
          </a:xfrm>
          <a:prstGeom prst="rect">
            <a:avLst/>
          </a:prstGeom>
          <a:noFill/>
        </p:spPr>
        <p:txBody>
          <a:bodyPr wrap="none" rtlCol="0">
            <a:spAutoFit/>
          </a:bodyPr>
          <a:lstStyle/>
          <a:p>
            <a:r>
              <a:rPr lang="en-US" sz="1800" b="0" baseline="0" dirty="0">
                <a:solidFill>
                  <a:srgbClr val="0000FF"/>
                </a:solidFill>
                <a:effectLst/>
                <a:latin typeface="Arial" panose="020B0604020202020204" pitchFamily="34" charset="0"/>
                <a:sym typeface="Wingdings" panose="05000000000000000000" pitchFamily="2" charset="2"/>
              </a:rPr>
              <a:t> solid-state approach: </a:t>
            </a:r>
            <a:r>
              <a:rPr lang="en-US" sz="1800" b="0" dirty="0">
                <a:solidFill>
                  <a:srgbClr val="0000FF"/>
                </a:solidFill>
                <a:effectLst/>
                <a:latin typeface="Arial" panose="020B0604020202020204" pitchFamily="34" charset="0"/>
                <a:sym typeface="Wingdings" panose="05000000000000000000" pitchFamily="2" charset="2"/>
              </a:rPr>
              <a:t>229</a:t>
            </a:r>
            <a:r>
              <a:rPr lang="en-US" sz="1800" b="0" baseline="0" dirty="0">
                <a:solidFill>
                  <a:srgbClr val="0000FF"/>
                </a:solidFill>
                <a:effectLst/>
                <a:latin typeface="Arial" panose="020B0604020202020204" pitchFamily="34" charset="0"/>
                <a:sym typeface="Wingdings" panose="05000000000000000000" pitchFamily="2" charset="2"/>
              </a:rPr>
              <a:t>Th doped VUV-transparent (CaF</a:t>
            </a:r>
            <a:r>
              <a:rPr lang="en-US" sz="1800" b="0" baseline="-25000" dirty="0">
                <a:solidFill>
                  <a:srgbClr val="0000FF"/>
                </a:solidFill>
                <a:effectLst/>
                <a:latin typeface="Arial" panose="020B0604020202020204" pitchFamily="34" charset="0"/>
                <a:sym typeface="Wingdings" panose="05000000000000000000" pitchFamily="2" charset="2"/>
              </a:rPr>
              <a:t>2</a:t>
            </a:r>
            <a:r>
              <a:rPr lang="en-US" sz="1800" b="0" baseline="0" dirty="0">
                <a:solidFill>
                  <a:srgbClr val="0000FF"/>
                </a:solidFill>
                <a:effectLst/>
                <a:latin typeface="Arial" panose="020B0604020202020204" pitchFamily="34" charset="0"/>
                <a:sym typeface="Wingdings" panose="05000000000000000000" pitchFamily="2" charset="2"/>
              </a:rPr>
              <a:t>) crystals (TU Wien, ~10</a:t>
            </a:r>
            <a:r>
              <a:rPr lang="en-US" sz="1800" b="0" dirty="0">
                <a:solidFill>
                  <a:srgbClr val="0000FF"/>
                </a:solidFill>
                <a:effectLst/>
                <a:latin typeface="Arial" panose="020B0604020202020204" pitchFamily="34" charset="0"/>
                <a:sym typeface="Wingdings" panose="05000000000000000000" pitchFamily="2" charset="2"/>
              </a:rPr>
              <a:t>18</a:t>
            </a:r>
            <a:r>
              <a:rPr lang="en-US" sz="1800" b="0" baseline="0" dirty="0">
                <a:solidFill>
                  <a:srgbClr val="0000FF"/>
                </a:solidFill>
                <a:effectLst/>
                <a:latin typeface="Arial" panose="020B0604020202020204" pitchFamily="34" charset="0"/>
                <a:sym typeface="Wingdings" panose="05000000000000000000" pitchFamily="2" charset="2"/>
              </a:rPr>
              <a:t>/cm</a:t>
            </a:r>
            <a:r>
              <a:rPr lang="en-US" sz="1800" b="0" dirty="0">
                <a:solidFill>
                  <a:srgbClr val="0000FF"/>
                </a:solidFill>
                <a:effectLst/>
                <a:latin typeface="Arial" panose="020B0604020202020204" pitchFamily="34" charset="0"/>
                <a:sym typeface="Wingdings" panose="05000000000000000000" pitchFamily="2" charset="2"/>
              </a:rPr>
              <a:t>3</a:t>
            </a:r>
            <a:r>
              <a:rPr lang="en-US" sz="1800" b="0" baseline="0" dirty="0">
                <a:solidFill>
                  <a:srgbClr val="0000FF"/>
                </a:solidFill>
                <a:effectLst/>
                <a:latin typeface="Arial" panose="020B0604020202020204" pitchFamily="34" charset="0"/>
                <a:sym typeface="Wingdings" panose="05000000000000000000" pitchFamily="2" charset="2"/>
              </a:rPr>
              <a:t>) </a:t>
            </a:r>
            <a:endParaRPr lang="en-US" sz="1800" b="0" baseline="0" dirty="0">
              <a:solidFill>
                <a:srgbClr val="0000FF"/>
              </a:solidFill>
              <a:effectLst/>
              <a:latin typeface="Arial" panose="020B0604020202020204" pitchFamily="34" charset="0"/>
            </a:endParaRPr>
          </a:p>
        </p:txBody>
      </p:sp>
      <p:sp>
        <p:nvSpPr>
          <p:cNvPr id="12" name="TextBox 11">
            <a:extLst>
              <a:ext uri="{FF2B5EF4-FFF2-40B4-BE49-F238E27FC236}">
                <a16:creationId xmlns:a16="http://schemas.microsoft.com/office/drawing/2014/main" id="{3475721E-7A20-ADA6-A125-EAFA1AD925EE}"/>
              </a:ext>
            </a:extLst>
          </p:cNvPr>
          <p:cNvSpPr txBox="1"/>
          <p:nvPr/>
        </p:nvSpPr>
        <p:spPr>
          <a:xfrm>
            <a:off x="182535" y="5733143"/>
            <a:ext cx="5602880" cy="369332"/>
          </a:xfrm>
          <a:prstGeom prst="rect">
            <a:avLst/>
          </a:prstGeom>
          <a:noFill/>
        </p:spPr>
        <p:txBody>
          <a:bodyPr wrap="none" rtlCol="0">
            <a:spAutoFit/>
          </a:bodyPr>
          <a:lstStyle/>
          <a:p>
            <a:r>
              <a:rPr lang="en-US" sz="1800" b="0" baseline="0" dirty="0">
                <a:solidFill>
                  <a:srgbClr val="0000FF"/>
                </a:solidFill>
                <a:effectLst/>
                <a:latin typeface="Arial" panose="020B0604020202020204" pitchFamily="34" charset="0"/>
                <a:cs typeface="Arial" panose="020B0604020202020204" pitchFamily="34" charset="0"/>
              </a:rPr>
              <a:t>PTB, UCLA: 4-wave mixing laser, linewidth ~ 10 GHz</a:t>
            </a:r>
          </a:p>
        </p:txBody>
      </p:sp>
      <p:sp>
        <p:nvSpPr>
          <p:cNvPr id="13" name="TextBox 12">
            <a:extLst>
              <a:ext uri="{FF2B5EF4-FFF2-40B4-BE49-F238E27FC236}">
                <a16:creationId xmlns:a16="http://schemas.microsoft.com/office/drawing/2014/main" id="{3AC88521-02D4-3CFA-A063-11C16829627C}"/>
              </a:ext>
            </a:extLst>
          </p:cNvPr>
          <p:cNvSpPr txBox="1"/>
          <p:nvPr/>
        </p:nvSpPr>
        <p:spPr>
          <a:xfrm>
            <a:off x="2621276" y="6134018"/>
            <a:ext cx="3518912" cy="369332"/>
          </a:xfrm>
          <a:prstGeom prst="rect">
            <a:avLst/>
          </a:prstGeom>
          <a:noFill/>
        </p:spPr>
        <p:txBody>
          <a:bodyPr wrap="none" rtlCol="0">
            <a:spAutoFit/>
          </a:bodyPr>
          <a:lstStyle/>
          <a:p>
            <a:r>
              <a:rPr lang="en-US" sz="1800" b="0" baseline="0" dirty="0">
                <a:solidFill>
                  <a:srgbClr val="0000FF"/>
                </a:solidFill>
                <a:effectLst/>
                <a:latin typeface="Arial" panose="020B0604020202020204" pitchFamily="34" charset="0"/>
                <a:cs typeface="Arial" panose="020B0604020202020204" pitchFamily="34" charset="0"/>
              </a:rPr>
              <a:t>VUV frequency comb, ~ 300 kHz</a:t>
            </a:r>
          </a:p>
        </p:txBody>
      </p:sp>
    </p:spTree>
    <p:extLst>
      <p:ext uri="{BB962C8B-B14F-4D97-AF65-F5344CB8AC3E}">
        <p14:creationId xmlns:p14="http://schemas.microsoft.com/office/powerpoint/2010/main" val="21653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
          <p:cNvSpPr txBox="1">
            <a:spLocks noChangeArrowheads="1"/>
          </p:cNvSpPr>
          <p:nvPr/>
        </p:nvSpPr>
        <p:spPr>
          <a:xfrm>
            <a:off x="1588160" y="11419"/>
            <a:ext cx="8143130" cy="597821"/>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lvl1pPr algn="ctr" rtl="0" eaLnBrk="0" fontAlgn="base" hangingPunct="0">
              <a:spcBef>
                <a:spcPct val="0"/>
              </a:spcBef>
              <a:spcAft>
                <a:spcPct val="0"/>
              </a:spcAft>
              <a:defRPr kumimoji="1" sz="2400">
                <a:solidFill>
                  <a:schemeClr val="bg2"/>
                </a:solidFill>
                <a:latin typeface="+mj-lt"/>
                <a:ea typeface="+mj-ea"/>
                <a:cs typeface="+mj-cs"/>
              </a:defRPr>
            </a:lvl1pPr>
            <a:lvl2pPr algn="ctr" rtl="0" eaLnBrk="0" fontAlgn="base" hangingPunct="0">
              <a:spcBef>
                <a:spcPct val="0"/>
              </a:spcBef>
              <a:spcAft>
                <a:spcPct val="0"/>
              </a:spcAft>
              <a:defRPr kumimoji="1" sz="2400">
                <a:solidFill>
                  <a:schemeClr val="bg2"/>
                </a:solidFill>
                <a:latin typeface="Comic Sans MS" pitchFamily="66" charset="0"/>
              </a:defRPr>
            </a:lvl2pPr>
            <a:lvl3pPr algn="ctr" rtl="0" eaLnBrk="0" fontAlgn="base" hangingPunct="0">
              <a:spcBef>
                <a:spcPct val="0"/>
              </a:spcBef>
              <a:spcAft>
                <a:spcPct val="0"/>
              </a:spcAft>
              <a:defRPr kumimoji="1" sz="2400">
                <a:solidFill>
                  <a:schemeClr val="bg2"/>
                </a:solidFill>
                <a:latin typeface="Comic Sans MS" pitchFamily="66" charset="0"/>
              </a:defRPr>
            </a:lvl3pPr>
            <a:lvl4pPr algn="ctr" rtl="0" eaLnBrk="0" fontAlgn="base" hangingPunct="0">
              <a:spcBef>
                <a:spcPct val="0"/>
              </a:spcBef>
              <a:spcAft>
                <a:spcPct val="0"/>
              </a:spcAft>
              <a:defRPr kumimoji="1" sz="2400">
                <a:solidFill>
                  <a:schemeClr val="bg2"/>
                </a:solidFill>
                <a:latin typeface="Comic Sans MS" pitchFamily="66" charset="0"/>
              </a:defRPr>
            </a:lvl4pPr>
            <a:lvl5pPr algn="ctr" rtl="0" eaLnBrk="0" fontAlgn="base" hangingPunct="0">
              <a:spcBef>
                <a:spcPct val="0"/>
              </a:spcBef>
              <a:spcAft>
                <a:spcPct val="0"/>
              </a:spcAft>
              <a:defRPr kumimoji="1" sz="2400">
                <a:solidFill>
                  <a:schemeClr val="bg2"/>
                </a:solidFill>
                <a:latin typeface="Comic Sans MS" pitchFamily="66" charset="0"/>
              </a:defRPr>
            </a:lvl5pPr>
            <a:lvl6pPr marL="457200" algn="ctr" rtl="0" eaLnBrk="0" fontAlgn="base" hangingPunct="0">
              <a:spcBef>
                <a:spcPct val="0"/>
              </a:spcBef>
              <a:spcAft>
                <a:spcPct val="0"/>
              </a:spcAft>
              <a:defRPr kumimoji="1" sz="2400">
                <a:solidFill>
                  <a:schemeClr val="bg2"/>
                </a:solidFill>
                <a:latin typeface="Comic Sans MS" pitchFamily="66" charset="0"/>
              </a:defRPr>
            </a:lvl6pPr>
            <a:lvl7pPr marL="914400" algn="ctr" rtl="0" eaLnBrk="0" fontAlgn="base" hangingPunct="0">
              <a:spcBef>
                <a:spcPct val="0"/>
              </a:spcBef>
              <a:spcAft>
                <a:spcPct val="0"/>
              </a:spcAft>
              <a:defRPr kumimoji="1" sz="2400">
                <a:solidFill>
                  <a:schemeClr val="bg2"/>
                </a:solidFill>
                <a:latin typeface="Comic Sans MS" pitchFamily="66" charset="0"/>
              </a:defRPr>
            </a:lvl7pPr>
            <a:lvl8pPr marL="1371600" algn="ctr" rtl="0" eaLnBrk="0" fontAlgn="base" hangingPunct="0">
              <a:spcBef>
                <a:spcPct val="0"/>
              </a:spcBef>
              <a:spcAft>
                <a:spcPct val="0"/>
              </a:spcAft>
              <a:defRPr kumimoji="1" sz="2400">
                <a:solidFill>
                  <a:schemeClr val="bg2"/>
                </a:solidFill>
                <a:latin typeface="Comic Sans MS" pitchFamily="66" charset="0"/>
              </a:defRPr>
            </a:lvl8pPr>
            <a:lvl9pPr marL="1828800" algn="ctr" rtl="0" eaLnBrk="0" fontAlgn="base" hangingPunct="0">
              <a:spcBef>
                <a:spcPct val="0"/>
              </a:spcBef>
              <a:spcAft>
                <a:spcPct val="0"/>
              </a:spcAft>
              <a:defRPr kumimoji="1" sz="2400">
                <a:solidFill>
                  <a:schemeClr val="bg2"/>
                </a:solidFill>
                <a:latin typeface="Comic Sans MS" pitchFamily="66" charset="0"/>
              </a:defRPr>
            </a:lvl9pPr>
          </a:lstStyle>
          <a:p>
            <a:pPr algn="l"/>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First laser excitation of the Thorium Isomer</a:t>
            </a:r>
            <a:endParaRPr lang="de-DE" altLang="de-DE" sz="2800" u="sng" kern="0" baseline="0" dirty="0">
              <a:solidFill>
                <a:srgbClr val="05791B"/>
              </a:solidFill>
              <a:effectLst/>
              <a:latin typeface="Arial" panose="020B0604020202020204" pitchFamily="34" charset="0"/>
              <a:cs typeface="Arial" panose="020B0604020202020204" pitchFamily="34" charset="0"/>
            </a:endParaRPr>
          </a:p>
        </p:txBody>
      </p:sp>
      <p:sp>
        <p:nvSpPr>
          <p:cNvPr id="90" name="TextBox 89">
            <a:extLst>
              <a:ext uri="{FF2B5EF4-FFF2-40B4-BE49-F238E27FC236}">
                <a16:creationId xmlns:a16="http://schemas.microsoft.com/office/drawing/2014/main" id="{48D3B834-78FB-41DC-958F-252B4DC6529C}"/>
              </a:ext>
            </a:extLst>
          </p:cNvPr>
          <p:cNvSpPr txBox="1"/>
          <p:nvPr/>
        </p:nvSpPr>
        <p:spPr>
          <a:xfrm>
            <a:off x="-7093" y="6528383"/>
            <a:ext cx="412292"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16</a:t>
            </a:r>
            <a:endParaRPr lang="de-DE" sz="1600" baseline="0" dirty="0">
              <a:solidFill>
                <a:schemeClr val="bg2"/>
              </a:solidFill>
              <a:effectLst/>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0EBD0AC8-584E-4942-950F-803432E1DA07}"/>
              </a:ext>
            </a:extLst>
          </p:cNvPr>
          <p:cNvSpPr txBox="1"/>
          <p:nvPr/>
        </p:nvSpPr>
        <p:spPr>
          <a:xfrm>
            <a:off x="3199515" y="6116318"/>
            <a:ext cx="1624547" cy="584775"/>
          </a:xfrm>
          <a:prstGeom prst="rect">
            <a:avLst/>
          </a:prstGeom>
          <a:noFill/>
        </p:spPr>
        <p:txBody>
          <a:bodyPr wrap="none" rtlCol="0">
            <a:spAutoFit/>
          </a:bodyPr>
          <a:lstStyle/>
          <a:p>
            <a:r>
              <a:rPr lang="en-US" sz="1600" b="0" baseline="0" dirty="0">
                <a:solidFill>
                  <a:schemeClr val="bg2"/>
                </a:solidFill>
                <a:effectLst/>
                <a:latin typeface="Arial" panose="020B0604020202020204" pitchFamily="34" charset="0"/>
                <a:cs typeface="Arial" panose="020B0604020202020204" pitchFamily="34" charset="0"/>
              </a:rPr>
              <a:t>J. </a:t>
            </a:r>
            <a:r>
              <a:rPr lang="en-US" sz="1600" b="0" baseline="0" dirty="0" err="1">
                <a:solidFill>
                  <a:schemeClr val="bg2"/>
                </a:solidFill>
                <a:effectLst/>
                <a:latin typeface="Arial" panose="020B0604020202020204" pitchFamily="34" charset="0"/>
                <a:cs typeface="Arial" panose="020B0604020202020204" pitchFamily="34" charset="0"/>
              </a:rPr>
              <a:t>Tiedau</a:t>
            </a:r>
            <a:r>
              <a:rPr lang="en-US" sz="1600" b="0" baseline="0" dirty="0">
                <a:solidFill>
                  <a:schemeClr val="bg2"/>
                </a:solidFill>
                <a:effectLst/>
                <a:latin typeface="Arial" panose="020B0604020202020204" pitchFamily="34" charset="0"/>
                <a:cs typeface="Arial" panose="020B0604020202020204" pitchFamily="34" charset="0"/>
              </a:rPr>
              <a:t> et al., </a:t>
            </a:r>
          </a:p>
          <a:p>
            <a:r>
              <a:rPr lang="en-US" sz="1600" b="0" baseline="0" dirty="0">
                <a:solidFill>
                  <a:schemeClr val="bg2"/>
                </a:solidFill>
                <a:effectLst/>
                <a:latin typeface="Arial" panose="020B0604020202020204" pitchFamily="34" charset="0"/>
                <a:cs typeface="Arial" panose="020B0604020202020204" pitchFamily="34" charset="0"/>
              </a:rPr>
              <a:t>PRL 132 (2024)</a:t>
            </a:r>
          </a:p>
        </p:txBody>
      </p:sp>
      <p:pic>
        <p:nvPicPr>
          <p:cNvPr id="21" name="Picture 20">
            <a:extLst>
              <a:ext uri="{FF2B5EF4-FFF2-40B4-BE49-F238E27FC236}">
                <a16:creationId xmlns:a16="http://schemas.microsoft.com/office/drawing/2014/main" id="{A70D9B29-7633-4FB1-8846-45BAFB6318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8921" y="1179879"/>
            <a:ext cx="3535687" cy="2844909"/>
          </a:xfrm>
          <a:prstGeom prst="rect">
            <a:avLst/>
          </a:prstGeom>
        </p:spPr>
      </p:pic>
      <p:pic>
        <p:nvPicPr>
          <p:cNvPr id="23" name="Picture 22">
            <a:extLst>
              <a:ext uri="{FF2B5EF4-FFF2-40B4-BE49-F238E27FC236}">
                <a16:creationId xmlns:a16="http://schemas.microsoft.com/office/drawing/2014/main" id="{6E3C3ECC-44A6-4798-9B15-6E7964AB63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80516" y="1202730"/>
            <a:ext cx="4297912" cy="2652364"/>
          </a:xfrm>
          <a:prstGeom prst="rect">
            <a:avLst/>
          </a:prstGeom>
        </p:spPr>
      </p:pic>
      <p:sp>
        <p:nvSpPr>
          <p:cNvPr id="24" name="TextBox 23">
            <a:extLst>
              <a:ext uri="{FF2B5EF4-FFF2-40B4-BE49-F238E27FC236}">
                <a16:creationId xmlns:a16="http://schemas.microsoft.com/office/drawing/2014/main" id="{1AC767A2-BACB-4133-B940-A9C82D5AC373}"/>
              </a:ext>
            </a:extLst>
          </p:cNvPr>
          <p:cNvSpPr txBox="1"/>
          <p:nvPr/>
        </p:nvSpPr>
        <p:spPr>
          <a:xfrm>
            <a:off x="7582211" y="833398"/>
            <a:ext cx="3321743" cy="400110"/>
          </a:xfrm>
          <a:prstGeom prst="rect">
            <a:avLst/>
          </a:prstGeom>
          <a:noFill/>
        </p:spPr>
        <p:txBody>
          <a:bodyPr wrap="none" rtlCol="0">
            <a:spAutoFit/>
          </a:bodyPr>
          <a:lstStyle/>
          <a:p>
            <a:pPr marL="285750" indent="-285750">
              <a:buClr>
                <a:srgbClr val="FF0000"/>
              </a:buClr>
              <a:buFont typeface="Wingdings" panose="05000000000000000000" pitchFamily="2" charset="2"/>
              <a:buChar char="§"/>
            </a:pPr>
            <a:r>
              <a:rPr lang="en-US" dirty="0">
                <a:solidFill>
                  <a:srgbClr val="0000FF"/>
                </a:solidFill>
                <a:effectLst/>
                <a:latin typeface="Arial" panose="020B0604020202020204" pitchFamily="34" charset="0"/>
                <a:cs typeface="Arial" panose="020B0604020202020204" pitchFamily="34" charset="0"/>
              </a:rPr>
              <a:t>229m</a:t>
            </a:r>
            <a:r>
              <a:rPr lang="en-US" baseline="0" dirty="0">
                <a:solidFill>
                  <a:srgbClr val="0000FF"/>
                </a:solidFill>
                <a:effectLst/>
                <a:latin typeface="Arial" panose="020B0604020202020204" pitchFamily="34" charset="0"/>
                <a:cs typeface="Arial" panose="020B0604020202020204" pitchFamily="34" charset="0"/>
              </a:rPr>
              <a:t>Th </a:t>
            </a:r>
            <a:r>
              <a:rPr lang="en-US" baseline="0" dirty="0" err="1">
                <a:solidFill>
                  <a:srgbClr val="0000FF"/>
                </a:solidFill>
                <a:effectLst/>
                <a:latin typeface="Arial" panose="020B0604020202020204" pitchFamily="34" charset="0"/>
                <a:cs typeface="Arial" panose="020B0604020202020204" pitchFamily="34" charset="0"/>
              </a:rPr>
              <a:t>halflife</a:t>
            </a:r>
            <a:r>
              <a:rPr lang="en-US" baseline="0" dirty="0">
                <a:solidFill>
                  <a:srgbClr val="0000FF"/>
                </a:solidFill>
                <a:effectLst/>
                <a:latin typeface="Arial" panose="020B0604020202020204" pitchFamily="34" charset="0"/>
                <a:cs typeface="Arial" panose="020B0604020202020204" pitchFamily="34" charset="0"/>
              </a:rPr>
              <a:t> (in CaF</a:t>
            </a:r>
            <a:r>
              <a:rPr lang="en-US" baseline="-25000" dirty="0">
                <a:solidFill>
                  <a:srgbClr val="0000FF"/>
                </a:solidFill>
                <a:effectLst/>
                <a:latin typeface="Arial" panose="020B0604020202020204" pitchFamily="34" charset="0"/>
                <a:cs typeface="Arial" panose="020B0604020202020204" pitchFamily="34" charset="0"/>
              </a:rPr>
              <a:t>2</a:t>
            </a:r>
            <a:r>
              <a:rPr lang="en-US" baseline="0" dirty="0">
                <a:solidFill>
                  <a:srgbClr val="0000FF"/>
                </a:solidFill>
                <a:effectLst/>
                <a:latin typeface="Arial" panose="020B0604020202020204" pitchFamily="34" charset="0"/>
                <a:cs typeface="Arial" panose="020B0604020202020204" pitchFamily="34" charset="0"/>
              </a:rPr>
              <a:t>):</a:t>
            </a:r>
          </a:p>
        </p:txBody>
      </p:sp>
      <p:sp>
        <p:nvSpPr>
          <p:cNvPr id="25" name="TextBox 24">
            <a:extLst>
              <a:ext uri="{FF2B5EF4-FFF2-40B4-BE49-F238E27FC236}">
                <a16:creationId xmlns:a16="http://schemas.microsoft.com/office/drawing/2014/main" id="{049B9203-29D3-41E1-BB73-310E8C80D9A7}"/>
              </a:ext>
            </a:extLst>
          </p:cNvPr>
          <p:cNvSpPr txBox="1"/>
          <p:nvPr/>
        </p:nvSpPr>
        <p:spPr>
          <a:xfrm>
            <a:off x="1275432" y="836626"/>
            <a:ext cx="4769254" cy="400110"/>
          </a:xfrm>
          <a:prstGeom prst="rect">
            <a:avLst/>
          </a:prstGeom>
          <a:noFill/>
        </p:spPr>
        <p:txBody>
          <a:bodyPr wrap="none" rtlCol="0">
            <a:spAutoFit/>
          </a:bodyPr>
          <a:lstStyle/>
          <a:p>
            <a:pPr marL="285750" indent="-285750">
              <a:buClr>
                <a:srgbClr val="FF0000"/>
              </a:buClr>
              <a:buFont typeface="Wingdings" panose="05000000000000000000" pitchFamily="2" charset="2"/>
              <a:buChar char="§"/>
            </a:pPr>
            <a:r>
              <a:rPr lang="en-US" baseline="0" dirty="0">
                <a:solidFill>
                  <a:srgbClr val="0000FF"/>
                </a:solidFill>
                <a:effectLst/>
                <a:latin typeface="Arial" panose="020B0604020202020204" pitchFamily="34" charset="0"/>
                <a:cs typeface="Arial" panose="020B0604020202020204" pitchFamily="34" charset="0"/>
              </a:rPr>
              <a:t>Nuclear </a:t>
            </a:r>
            <a:r>
              <a:rPr lang="en-US" dirty="0">
                <a:solidFill>
                  <a:srgbClr val="0000FF"/>
                </a:solidFill>
                <a:effectLst/>
                <a:latin typeface="Arial" panose="020B0604020202020204" pitchFamily="34" charset="0"/>
                <a:cs typeface="Arial" panose="020B0604020202020204" pitchFamily="34" charset="0"/>
              </a:rPr>
              <a:t>229m</a:t>
            </a:r>
            <a:r>
              <a:rPr lang="en-US" baseline="0" dirty="0">
                <a:solidFill>
                  <a:srgbClr val="0000FF"/>
                </a:solidFill>
                <a:effectLst/>
                <a:latin typeface="Arial" panose="020B0604020202020204" pitchFamily="34" charset="0"/>
                <a:cs typeface="Arial" panose="020B0604020202020204" pitchFamily="34" charset="0"/>
              </a:rPr>
              <a:t>Th resonance via laser:</a:t>
            </a:r>
          </a:p>
        </p:txBody>
      </p:sp>
      <p:grpSp>
        <p:nvGrpSpPr>
          <p:cNvPr id="27" name="Group 26">
            <a:extLst>
              <a:ext uri="{FF2B5EF4-FFF2-40B4-BE49-F238E27FC236}">
                <a16:creationId xmlns:a16="http://schemas.microsoft.com/office/drawing/2014/main" id="{84A8B680-656F-4D6F-AA39-3ED5C54037C6}"/>
              </a:ext>
            </a:extLst>
          </p:cNvPr>
          <p:cNvGrpSpPr/>
          <p:nvPr/>
        </p:nvGrpSpPr>
        <p:grpSpPr>
          <a:xfrm>
            <a:off x="3004208" y="4229790"/>
            <a:ext cx="4889752" cy="1871792"/>
            <a:chOff x="389898" y="2823760"/>
            <a:chExt cx="4889752" cy="1387003"/>
          </a:xfrm>
        </p:grpSpPr>
        <p:sp>
          <p:nvSpPr>
            <p:cNvPr id="28" name="Rectangle 27">
              <a:extLst>
                <a:ext uri="{FF2B5EF4-FFF2-40B4-BE49-F238E27FC236}">
                  <a16:creationId xmlns:a16="http://schemas.microsoft.com/office/drawing/2014/main" id="{AA5882AE-B2B2-4764-9AEA-094542BE692E}"/>
                </a:ext>
              </a:extLst>
            </p:cNvPr>
            <p:cNvSpPr/>
            <p:nvPr/>
          </p:nvSpPr>
          <p:spPr bwMode="auto">
            <a:xfrm>
              <a:off x="389898" y="2826108"/>
              <a:ext cx="4889752" cy="1384655"/>
            </a:xfrm>
            <a:prstGeom prst="rect">
              <a:avLst/>
            </a:prstGeom>
            <a:solidFill>
              <a:srgbClr val="FFFFCC"/>
            </a:solidFill>
            <a:ln w="25400" cap="sq" cmpd="sng" algn="ctr">
              <a:solidFill>
                <a:schemeClr val="bg2"/>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30" name="TextBox 29">
              <a:extLst>
                <a:ext uri="{FF2B5EF4-FFF2-40B4-BE49-F238E27FC236}">
                  <a16:creationId xmlns:a16="http://schemas.microsoft.com/office/drawing/2014/main" id="{0771B4BA-139E-41A8-AE8F-06C3990F6592}"/>
                </a:ext>
              </a:extLst>
            </p:cNvPr>
            <p:cNvSpPr txBox="1"/>
            <p:nvPr/>
          </p:nvSpPr>
          <p:spPr>
            <a:xfrm>
              <a:off x="1724092" y="2823760"/>
              <a:ext cx="2286203" cy="273673"/>
            </a:xfrm>
            <a:prstGeom prst="rect">
              <a:avLst/>
            </a:prstGeom>
            <a:noFill/>
          </p:spPr>
          <p:txBody>
            <a:bodyPr wrap="square" rtlCol="0">
              <a:spAutoFit/>
            </a:bodyPr>
            <a:lstStyle/>
            <a:p>
              <a:pPr>
                <a:buClr>
                  <a:srgbClr val="FF0000"/>
                </a:buClr>
              </a:pPr>
              <a:r>
                <a:rPr lang="en-US" sz="1800" b="0" baseline="0" dirty="0">
                  <a:solidFill>
                    <a:schemeClr val="bg2"/>
                  </a:solidFill>
                  <a:effectLst/>
                  <a:latin typeface="Arial" panose="020B0604020202020204" pitchFamily="34" charset="0"/>
                  <a:cs typeface="Arial" panose="020B0604020202020204" pitchFamily="34" charset="0"/>
                </a:rPr>
                <a:t>  </a:t>
              </a:r>
              <a:r>
                <a:rPr lang="en-US" sz="1800" baseline="0" dirty="0">
                  <a:solidFill>
                    <a:srgbClr val="C00000"/>
                  </a:solidFill>
                  <a:effectLst/>
                  <a:latin typeface="Arial" panose="020B0604020202020204" pitchFamily="34" charset="0"/>
                  <a:cs typeface="Arial" panose="020B0604020202020204" pitchFamily="34" charset="0"/>
                </a:rPr>
                <a:t>Thorium Isomer:</a:t>
              </a:r>
              <a:r>
                <a:rPr lang="en-US" sz="1600" baseline="0" dirty="0">
                  <a:solidFill>
                    <a:srgbClr val="C00000"/>
                  </a:solidFill>
                  <a:effectLst/>
                  <a:latin typeface="Arial" panose="020B0604020202020204" pitchFamily="34" charset="0"/>
                  <a:cs typeface="Arial" panose="020B0604020202020204" pitchFamily="34" charset="0"/>
                </a:rPr>
                <a:t> </a:t>
              </a:r>
            </a:p>
          </p:txBody>
        </p:sp>
      </p:grpSp>
      <p:sp>
        <p:nvSpPr>
          <p:cNvPr id="26" name="Rectangle 25">
            <a:extLst>
              <a:ext uri="{FF2B5EF4-FFF2-40B4-BE49-F238E27FC236}">
                <a16:creationId xmlns:a16="http://schemas.microsoft.com/office/drawing/2014/main" id="{1E61532F-D39A-4370-ABBF-E9191F40714D}"/>
              </a:ext>
            </a:extLst>
          </p:cNvPr>
          <p:cNvSpPr/>
          <p:nvPr/>
        </p:nvSpPr>
        <p:spPr>
          <a:xfrm>
            <a:off x="3003520" y="4538533"/>
            <a:ext cx="2363147" cy="1477328"/>
          </a:xfrm>
          <a:prstGeom prst="rect">
            <a:avLst/>
          </a:prstGeom>
        </p:spPr>
        <p:txBody>
          <a:bodyPr wrap="none">
            <a:spAutoFit/>
          </a:bodyPr>
          <a:lstStyle/>
          <a:p>
            <a:r>
              <a:rPr lang="en-US" sz="1800" baseline="0" dirty="0">
                <a:solidFill>
                  <a:srgbClr val="C00000"/>
                </a:solidFill>
                <a:effectLst/>
                <a:latin typeface="Arial" panose="020B0604020202020204" pitchFamily="34" charset="0"/>
                <a:cs typeface="Arial" panose="020B0604020202020204" pitchFamily="34" charset="0"/>
              </a:rPr>
              <a:t>CaF</a:t>
            </a:r>
            <a:r>
              <a:rPr lang="en-US" sz="1800" baseline="-25000" dirty="0">
                <a:solidFill>
                  <a:srgbClr val="C00000"/>
                </a:solidFill>
                <a:effectLst/>
                <a:latin typeface="Arial" panose="020B0604020202020204" pitchFamily="34" charset="0"/>
                <a:cs typeface="Arial" panose="020B0604020202020204" pitchFamily="34" charset="0"/>
              </a:rPr>
              <a:t>2</a:t>
            </a:r>
            <a:r>
              <a:rPr lang="en-US" sz="1800" baseline="0" dirty="0">
                <a:solidFill>
                  <a:srgbClr val="C00000"/>
                </a:solidFill>
                <a:effectLst/>
                <a:latin typeface="Arial" panose="020B0604020202020204" pitchFamily="34" charset="0"/>
                <a:cs typeface="Arial" panose="020B0604020202020204" pitchFamily="34" charset="0"/>
              </a:rPr>
              <a:t>:</a:t>
            </a:r>
          </a:p>
          <a:p>
            <a:r>
              <a:rPr lang="en-US" sz="1800" baseline="0" dirty="0">
                <a:solidFill>
                  <a:srgbClr val="0000FF"/>
                </a:solidFill>
                <a:effectLst/>
                <a:latin typeface="Arial" panose="020B0604020202020204" pitchFamily="34" charset="0"/>
                <a:cs typeface="Arial" panose="020B0604020202020204" pitchFamily="34" charset="0"/>
              </a:rPr>
              <a:t>E* = 8.35574(3) eV</a:t>
            </a:r>
          </a:p>
          <a:p>
            <a:r>
              <a:rPr lang="en-US" sz="1800" baseline="0" dirty="0">
                <a:solidFill>
                  <a:srgbClr val="0000FF"/>
                </a:solidFill>
                <a:effectLst/>
                <a:latin typeface="Symbol" panose="05050102010706020507" pitchFamily="18" charset="2"/>
                <a:cs typeface="Arial" panose="020B0604020202020204" pitchFamily="34" charset="0"/>
              </a:rPr>
              <a:t>l</a:t>
            </a:r>
            <a:r>
              <a:rPr lang="en-US" sz="1800" baseline="0" dirty="0">
                <a:solidFill>
                  <a:srgbClr val="0000FF"/>
                </a:solidFill>
                <a:effectLst/>
                <a:latin typeface="Arial" panose="020B0604020202020204" pitchFamily="34" charset="0"/>
                <a:cs typeface="Arial" panose="020B0604020202020204" pitchFamily="34" charset="0"/>
              </a:rPr>
              <a:t> = 148.3821(5) nm</a:t>
            </a:r>
          </a:p>
          <a:p>
            <a:r>
              <a:rPr lang="en-US" sz="1800" baseline="0" dirty="0">
                <a:solidFill>
                  <a:srgbClr val="0000FF"/>
                </a:solidFill>
                <a:effectLst/>
                <a:latin typeface="Symbol" panose="05050102010706020507" pitchFamily="18" charset="2"/>
                <a:cs typeface="Arial" panose="020B0604020202020204" pitchFamily="34" charset="0"/>
              </a:rPr>
              <a:t>n</a:t>
            </a:r>
            <a:r>
              <a:rPr lang="en-US" sz="1800" baseline="0" dirty="0">
                <a:solidFill>
                  <a:srgbClr val="0000FF"/>
                </a:solidFill>
                <a:effectLst/>
                <a:latin typeface="Arial" panose="020B0604020202020204" pitchFamily="34" charset="0"/>
                <a:cs typeface="Arial" panose="020B0604020202020204" pitchFamily="34" charset="0"/>
              </a:rPr>
              <a:t>  = 2020.409(7) THz</a:t>
            </a:r>
          </a:p>
          <a:p>
            <a:r>
              <a:rPr lang="en-US" sz="1800" baseline="0" dirty="0">
                <a:solidFill>
                  <a:srgbClr val="0000FF"/>
                </a:solidFill>
                <a:effectLst/>
                <a:latin typeface="Arial" panose="020B0604020202020204" pitchFamily="34" charset="0"/>
                <a:cs typeface="Arial" panose="020B0604020202020204" pitchFamily="34" charset="0"/>
              </a:rPr>
              <a:t>T</a:t>
            </a:r>
            <a:r>
              <a:rPr lang="en-US" sz="1800" baseline="-25000" dirty="0">
                <a:solidFill>
                  <a:srgbClr val="0000FF"/>
                </a:solidFill>
                <a:effectLst/>
                <a:latin typeface="Arial" panose="020B0604020202020204" pitchFamily="34" charset="0"/>
                <a:cs typeface="Arial" panose="020B0604020202020204" pitchFamily="34" charset="0"/>
              </a:rPr>
              <a:t>1/2</a:t>
            </a:r>
            <a:r>
              <a:rPr lang="en-US" sz="1800" baseline="0" dirty="0">
                <a:solidFill>
                  <a:srgbClr val="0000FF"/>
                </a:solidFill>
                <a:effectLst/>
                <a:latin typeface="Arial" panose="020B0604020202020204" pitchFamily="34" charset="0"/>
                <a:cs typeface="Arial" panose="020B0604020202020204" pitchFamily="34" charset="0"/>
              </a:rPr>
              <a:t> = 1740(50) s     </a:t>
            </a:r>
          </a:p>
        </p:txBody>
      </p:sp>
      <p:sp>
        <p:nvSpPr>
          <p:cNvPr id="33" name="Rectangle 32">
            <a:extLst>
              <a:ext uri="{FF2B5EF4-FFF2-40B4-BE49-F238E27FC236}">
                <a16:creationId xmlns:a16="http://schemas.microsoft.com/office/drawing/2014/main" id="{BF8B4F37-5723-4686-AF7B-C04C724647E7}"/>
              </a:ext>
            </a:extLst>
          </p:cNvPr>
          <p:cNvSpPr/>
          <p:nvPr/>
        </p:nvSpPr>
        <p:spPr>
          <a:xfrm>
            <a:off x="5400604" y="4557326"/>
            <a:ext cx="2555508" cy="1477328"/>
          </a:xfrm>
          <a:prstGeom prst="rect">
            <a:avLst/>
          </a:prstGeom>
        </p:spPr>
        <p:txBody>
          <a:bodyPr wrap="none">
            <a:spAutoFit/>
          </a:bodyPr>
          <a:lstStyle/>
          <a:p>
            <a:r>
              <a:rPr lang="en-US" sz="1800" baseline="0" dirty="0">
                <a:solidFill>
                  <a:srgbClr val="C00000"/>
                </a:solidFill>
                <a:effectLst/>
                <a:latin typeface="Arial" panose="020B0604020202020204" pitchFamily="34" charset="0"/>
                <a:cs typeface="Arial" panose="020B0604020202020204" pitchFamily="34" charset="0"/>
              </a:rPr>
              <a:t>LiSrAlF</a:t>
            </a:r>
            <a:r>
              <a:rPr lang="en-US" sz="1800" baseline="-25000" dirty="0">
                <a:solidFill>
                  <a:srgbClr val="C00000"/>
                </a:solidFill>
                <a:effectLst/>
                <a:latin typeface="Arial" panose="020B0604020202020204" pitchFamily="34" charset="0"/>
                <a:cs typeface="Arial" panose="020B0604020202020204" pitchFamily="34" charset="0"/>
              </a:rPr>
              <a:t>4</a:t>
            </a:r>
            <a:r>
              <a:rPr lang="en-US" sz="1800" baseline="0" dirty="0">
                <a:solidFill>
                  <a:srgbClr val="C00000"/>
                </a:solidFill>
                <a:effectLst/>
                <a:latin typeface="Arial" panose="020B0604020202020204" pitchFamily="34" charset="0"/>
                <a:cs typeface="Arial" panose="020B0604020202020204" pitchFamily="34" charset="0"/>
              </a:rPr>
              <a:t>:</a:t>
            </a:r>
          </a:p>
          <a:p>
            <a:r>
              <a:rPr lang="en-US" sz="1800" baseline="0" dirty="0">
                <a:solidFill>
                  <a:srgbClr val="0000FF"/>
                </a:solidFill>
                <a:effectLst/>
                <a:latin typeface="Arial" panose="020B0604020202020204" pitchFamily="34" charset="0"/>
                <a:cs typeface="Arial" panose="020B0604020202020204" pitchFamily="34" charset="0"/>
              </a:rPr>
              <a:t>E* = 8.355733(11) eV</a:t>
            </a:r>
          </a:p>
          <a:p>
            <a:r>
              <a:rPr lang="en-US" sz="1800" baseline="0" dirty="0">
                <a:solidFill>
                  <a:srgbClr val="0000FF"/>
                </a:solidFill>
                <a:effectLst/>
                <a:latin typeface="Symbol" panose="05050102010706020507" pitchFamily="18" charset="2"/>
                <a:cs typeface="Arial" panose="020B0604020202020204" pitchFamily="34" charset="0"/>
              </a:rPr>
              <a:t>l</a:t>
            </a:r>
            <a:r>
              <a:rPr lang="en-US" sz="1800" baseline="0" dirty="0">
                <a:solidFill>
                  <a:srgbClr val="0000FF"/>
                </a:solidFill>
                <a:effectLst/>
                <a:latin typeface="Arial" panose="020B0604020202020204" pitchFamily="34" charset="0"/>
                <a:cs typeface="Arial" panose="020B0604020202020204" pitchFamily="34" charset="0"/>
              </a:rPr>
              <a:t> = 148.38219(21) nm</a:t>
            </a:r>
          </a:p>
          <a:p>
            <a:r>
              <a:rPr lang="en-US" sz="1800" baseline="0" dirty="0">
                <a:solidFill>
                  <a:srgbClr val="0000FF"/>
                </a:solidFill>
                <a:effectLst/>
                <a:latin typeface="Symbol" panose="05050102010706020507" pitchFamily="18" charset="2"/>
                <a:cs typeface="Arial" panose="020B0604020202020204" pitchFamily="34" charset="0"/>
              </a:rPr>
              <a:t>n</a:t>
            </a:r>
            <a:r>
              <a:rPr lang="en-US" sz="1800" baseline="0" dirty="0">
                <a:solidFill>
                  <a:srgbClr val="0000FF"/>
                </a:solidFill>
                <a:effectLst/>
                <a:latin typeface="Arial" panose="020B0604020202020204" pitchFamily="34" charset="0"/>
                <a:cs typeface="Arial" panose="020B0604020202020204" pitchFamily="34" charset="0"/>
              </a:rPr>
              <a:t> = 2020.4073(31) THz</a:t>
            </a:r>
          </a:p>
          <a:p>
            <a:r>
              <a:rPr lang="en-US" sz="1800" baseline="0" dirty="0">
                <a:solidFill>
                  <a:srgbClr val="0000FF"/>
                </a:solidFill>
                <a:effectLst/>
                <a:latin typeface="Arial" panose="020B0604020202020204" pitchFamily="34" charset="0"/>
                <a:cs typeface="Arial" panose="020B0604020202020204" pitchFamily="34" charset="0"/>
              </a:rPr>
              <a:t>T</a:t>
            </a:r>
            <a:r>
              <a:rPr lang="en-US" sz="1800" baseline="-25000" dirty="0">
                <a:solidFill>
                  <a:srgbClr val="0000FF"/>
                </a:solidFill>
                <a:effectLst/>
                <a:latin typeface="Arial" panose="020B0604020202020204" pitchFamily="34" charset="0"/>
                <a:cs typeface="Arial" panose="020B0604020202020204" pitchFamily="34" charset="0"/>
              </a:rPr>
              <a:t>1/2</a:t>
            </a:r>
            <a:r>
              <a:rPr lang="en-US" sz="1800" baseline="0" dirty="0">
                <a:solidFill>
                  <a:srgbClr val="0000FF"/>
                </a:solidFill>
                <a:effectLst/>
                <a:latin typeface="Arial" panose="020B0604020202020204" pitchFamily="34" charset="0"/>
                <a:cs typeface="Arial" panose="020B0604020202020204" pitchFamily="34" charset="0"/>
              </a:rPr>
              <a:t> =  1289(79) s</a:t>
            </a:r>
          </a:p>
        </p:txBody>
      </p:sp>
      <p:sp>
        <p:nvSpPr>
          <p:cNvPr id="34" name="TextBox 33">
            <a:extLst>
              <a:ext uri="{FF2B5EF4-FFF2-40B4-BE49-F238E27FC236}">
                <a16:creationId xmlns:a16="http://schemas.microsoft.com/office/drawing/2014/main" id="{2A0DA682-2782-4FCC-8C90-A1DA30BD2B66}"/>
              </a:ext>
            </a:extLst>
          </p:cNvPr>
          <p:cNvSpPr txBox="1"/>
          <p:nvPr/>
        </p:nvSpPr>
        <p:spPr>
          <a:xfrm>
            <a:off x="5514470" y="6095054"/>
            <a:ext cx="1624547" cy="584775"/>
          </a:xfrm>
          <a:prstGeom prst="rect">
            <a:avLst/>
          </a:prstGeom>
          <a:noFill/>
        </p:spPr>
        <p:txBody>
          <a:bodyPr wrap="none" rtlCol="0">
            <a:spAutoFit/>
          </a:bodyPr>
          <a:lstStyle/>
          <a:p>
            <a:r>
              <a:rPr lang="en-US" sz="1600" b="0" baseline="0" dirty="0">
                <a:solidFill>
                  <a:schemeClr val="bg2"/>
                </a:solidFill>
                <a:effectLst/>
                <a:latin typeface="Arial" panose="020B0604020202020204" pitchFamily="34" charset="0"/>
                <a:cs typeface="Arial" panose="020B0604020202020204" pitchFamily="34" charset="0"/>
              </a:rPr>
              <a:t>R. Elwell et al., </a:t>
            </a:r>
          </a:p>
          <a:p>
            <a:r>
              <a:rPr lang="en-US" sz="1600" b="0" baseline="0" dirty="0">
                <a:solidFill>
                  <a:schemeClr val="bg2"/>
                </a:solidFill>
                <a:effectLst/>
                <a:latin typeface="Arial" panose="020B0604020202020204" pitchFamily="34" charset="0"/>
                <a:cs typeface="Arial" panose="020B0604020202020204" pitchFamily="34" charset="0"/>
              </a:rPr>
              <a:t>PRL 133 (2024)</a:t>
            </a:r>
          </a:p>
        </p:txBody>
      </p:sp>
      <p:sp>
        <p:nvSpPr>
          <p:cNvPr id="3" name="TextBox 2">
            <a:extLst>
              <a:ext uri="{FF2B5EF4-FFF2-40B4-BE49-F238E27FC236}">
                <a16:creationId xmlns:a16="http://schemas.microsoft.com/office/drawing/2014/main" id="{ACCBC7E0-2230-4396-BB28-80E656C71A40}"/>
              </a:ext>
            </a:extLst>
          </p:cNvPr>
          <p:cNvSpPr txBox="1"/>
          <p:nvPr/>
        </p:nvSpPr>
        <p:spPr>
          <a:xfrm>
            <a:off x="4114800" y="3253727"/>
            <a:ext cx="649537" cy="338554"/>
          </a:xfrm>
          <a:prstGeom prst="rect">
            <a:avLst/>
          </a:prstGeom>
          <a:noFill/>
        </p:spPr>
        <p:txBody>
          <a:bodyPr wrap="none" rtlCol="0">
            <a:spAutoFit/>
          </a:bodyPr>
          <a:lstStyle/>
          <a:p>
            <a:r>
              <a:rPr lang="en-US" sz="1600" b="0" dirty="0">
                <a:solidFill>
                  <a:srgbClr val="0000FF"/>
                </a:solidFill>
                <a:effectLst/>
                <a:latin typeface="Arial" panose="020B0604020202020204" pitchFamily="34" charset="0"/>
                <a:cs typeface="Arial" panose="020B0604020202020204" pitchFamily="34" charset="0"/>
              </a:rPr>
              <a:t>230</a:t>
            </a:r>
            <a:r>
              <a:rPr lang="en-US" sz="1600" b="0" baseline="0" dirty="0">
                <a:solidFill>
                  <a:srgbClr val="0000FF"/>
                </a:solidFill>
                <a:effectLst/>
                <a:latin typeface="Arial" panose="020B0604020202020204" pitchFamily="34" charset="0"/>
                <a:cs typeface="Arial" panose="020B0604020202020204" pitchFamily="34" charset="0"/>
              </a:rPr>
              <a:t>Th</a:t>
            </a:r>
          </a:p>
        </p:txBody>
      </p:sp>
      <p:sp>
        <p:nvSpPr>
          <p:cNvPr id="19" name="TextBox 18">
            <a:extLst>
              <a:ext uri="{FF2B5EF4-FFF2-40B4-BE49-F238E27FC236}">
                <a16:creationId xmlns:a16="http://schemas.microsoft.com/office/drawing/2014/main" id="{70898156-0057-48A2-8CC9-0BE03E9347B6}"/>
              </a:ext>
            </a:extLst>
          </p:cNvPr>
          <p:cNvSpPr txBox="1"/>
          <p:nvPr/>
        </p:nvSpPr>
        <p:spPr>
          <a:xfrm>
            <a:off x="4118610" y="1611617"/>
            <a:ext cx="649537" cy="338554"/>
          </a:xfrm>
          <a:prstGeom prst="rect">
            <a:avLst/>
          </a:prstGeom>
          <a:noFill/>
        </p:spPr>
        <p:txBody>
          <a:bodyPr wrap="none" rtlCol="0">
            <a:spAutoFit/>
          </a:bodyPr>
          <a:lstStyle/>
          <a:p>
            <a:r>
              <a:rPr lang="en-US" sz="1600" b="0" dirty="0">
                <a:solidFill>
                  <a:srgbClr val="0000FF"/>
                </a:solidFill>
                <a:effectLst/>
                <a:latin typeface="Arial" panose="020B0604020202020204" pitchFamily="34" charset="0"/>
                <a:cs typeface="Arial" panose="020B0604020202020204" pitchFamily="34" charset="0"/>
              </a:rPr>
              <a:t>229</a:t>
            </a:r>
            <a:r>
              <a:rPr lang="en-US" sz="1600" b="0" baseline="0" dirty="0">
                <a:solidFill>
                  <a:srgbClr val="0000FF"/>
                </a:solidFill>
                <a:effectLst/>
                <a:latin typeface="Arial" panose="020B0604020202020204" pitchFamily="34" charset="0"/>
                <a:cs typeface="Arial" panose="020B0604020202020204" pitchFamily="34" charset="0"/>
              </a:rPr>
              <a:t>Th</a:t>
            </a:r>
          </a:p>
        </p:txBody>
      </p:sp>
    </p:spTree>
    <p:extLst>
      <p:ext uri="{BB962C8B-B14F-4D97-AF65-F5344CB8AC3E}">
        <p14:creationId xmlns:p14="http://schemas.microsoft.com/office/powerpoint/2010/main" val="2156181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4" grpId="0"/>
      <p:bldP spid="25" grpId="0"/>
      <p:bldP spid="26" grpId="0"/>
      <p:bldP spid="33" grpId="0"/>
      <p:bldP spid="34" grpId="0"/>
      <p:bldP spid="3"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
          <p:cNvSpPr txBox="1">
            <a:spLocks noChangeArrowheads="1"/>
          </p:cNvSpPr>
          <p:nvPr/>
        </p:nvSpPr>
        <p:spPr>
          <a:xfrm>
            <a:off x="1648691" y="11419"/>
            <a:ext cx="8761476" cy="1057527"/>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lvl1pPr algn="ctr" rtl="0" eaLnBrk="0" fontAlgn="base" hangingPunct="0">
              <a:spcBef>
                <a:spcPct val="0"/>
              </a:spcBef>
              <a:spcAft>
                <a:spcPct val="0"/>
              </a:spcAft>
              <a:defRPr kumimoji="1" sz="2400">
                <a:solidFill>
                  <a:schemeClr val="bg2"/>
                </a:solidFill>
                <a:latin typeface="+mj-lt"/>
                <a:ea typeface="+mj-ea"/>
                <a:cs typeface="+mj-cs"/>
              </a:defRPr>
            </a:lvl1pPr>
            <a:lvl2pPr algn="ctr" rtl="0" eaLnBrk="0" fontAlgn="base" hangingPunct="0">
              <a:spcBef>
                <a:spcPct val="0"/>
              </a:spcBef>
              <a:spcAft>
                <a:spcPct val="0"/>
              </a:spcAft>
              <a:defRPr kumimoji="1" sz="2400">
                <a:solidFill>
                  <a:schemeClr val="bg2"/>
                </a:solidFill>
                <a:latin typeface="Comic Sans MS" pitchFamily="66" charset="0"/>
              </a:defRPr>
            </a:lvl2pPr>
            <a:lvl3pPr algn="ctr" rtl="0" eaLnBrk="0" fontAlgn="base" hangingPunct="0">
              <a:spcBef>
                <a:spcPct val="0"/>
              </a:spcBef>
              <a:spcAft>
                <a:spcPct val="0"/>
              </a:spcAft>
              <a:defRPr kumimoji="1" sz="2400">
                <a:solidFill>
                  <a:schemeClr val="bg2"/>
                </a:solidFill>
                <a:latin typeface="Comic Sans MS" pitchFamily="66" charset="0"/>
              </a:defRPr>
            </a:lvl3pPr>
            <a:lvl4pPr algn="ctr" rtl="0" eaLnBrk="0" fontAlgn="base" hangingPunct="0">
              <a:spcBef>
                <a:spcPct val="0"/>
              </a:spcBef>
              <a:spcAft>
                <a:spcPct val="0"/>
              </a:spcAft>
              <a:defRPr kumimoji="1" sz="2400">
                <a:solidFill>
                  <a:schemeClr val="bg2"/>
                </a:solidFill>
                <a:latin typeface="Comic Sans MS" pitchFamily="66" charset="0"/>
              </a:defRPr>
            </a:lvl4pPr>
            <a:lvl5pPr algn="ctr" rtl="0" eaLnBrk="0" fontAlgn="base" hangingPunct="0">
              <a:spcBef>
                <a:spcPct val="0"/>
              </a:spcBef>
              <a:spcAft>
                <a:spcPct val="0"/>
              </a:spcAft>
              <a:defRPr kumimoji="1" sz="2400">
                <a:solidFill>
                  <a:schemeClr val="bg2"/>
                </a:solidFill>
                <a:latin typeface="Comic Sans MS" pitchFamily="66" charset="0"/>
              </a:defRPr>
            </a:lvl5pPr>
            <a:lvl6pPr marL="457200" algn="ctr" rtl="0" eaLnBrk="0" fontAlgn="base" hangingPunct="0">
              <a:spcBef>
                <a:spcPct val="0"/>
              </a:spcBef>
              <a:spcAft>
                <a:spcPct val="0"/>
              </a:spcAft>
              <a:defRPr kumimoji="1" sz="2400">
                <a:solidFill>
                  <a:schemeClr val="bg2"/>
                </a:solidFill>
                <a:latin typeface="Comic Sans MS" pitchFamily="66" charset="0"/>
              </a:defRPr>
            </a:lvl6pPr>
            <a:lvl7pPr marL="914400" algn="ctr" rtl="0" eaLnBrk="0" fontAlgn="base" hangingPunct="0">
              <a:spcBef>
                <a:spcPct val="0"/>
              </a:spcBef>
              <a:spcAft>
                <a:spcPct val="0"/>
              </a:spcAft>
              <a:defRPr kumimoji="1" sz="2400">
                <a:solidFill>
                  <a:schemeClr val="bg2"/>
                </a:solidFill>
                <a:latin typeface="Comic Sans MS" pitchFamily="66" charset="0"/>
              </a:defRPr>
            </a:lvl7pPr>
            <a:lvl8pPr marL="1371600" algn="ctr" rtl="0" eaLnBrk="0" fontAlgn="base" hangingPunct="0">
              <a:spcBef>
                <a:spcPct val="0"/>
              </a:spcBef>
              <a:spcAft>
                <a:spcPct val="0"/>
              </a:spcAft>
              <a:defRPr kumimoji="1" sz="2400">
                <a:solidFill>
                  <a:schemeClr val="bg2"/>
                </a:solidFill>
                <a:latin typeface="Comic Sans MS" pitchFamily="66" charset="0"/>
              </a:defRPr>
            </a:lvl8pPr>
            <a:lvl9pPr marL="1828800" algn="ctr" rtl="0" eaLnBrk="0" fontAlgn="base" hangingPunct="0">
              <a:spcBef>
                <a:spcPct val="0"/>
              </a:spcBef>
              <a:spcAft>
                <a:spcPct val="0"/>
              </a:spcAft>
              <a:defRPr kumimoji="1" sz="2400">
                <a:solidFill>
                  <a:schemeClr val="bg2"/>
                </a:solidFill>
                <a:latin typeface="Comic Sans MS" pitchFamily="66" charset="0"/>
              </a:defRPr>
            </a:lvl9pPr>
          </a:lstStyle>
          <a:p>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Excitation of the Thorium Isomer </a:t>
            </a:r>
            <a:r>
              <a:rPr lang="en-US" altLang="de-DE" sz="2800" u="sng" kern="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229m</a:t>
            </a:r>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Th via</a:t>
            </a:r>
          </a:p>
          <a:p>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VUV Frequency Comb</a:t>
            </a:r>
            <a:endParaRPr lang="de-DE" altLang="de-DE" sz="2800" u="sng" kern="0" baseline="0" dirty="0">
              <a:solidFill>
                <a:srgbClr val="05791B"/>
              </a:solidFill>
              <a:effectLst/>
              <a:latin typeface="Arial" panose="020B0604020202020204" pitchFamily="34" charset="0"/>
              <a:cs typeface="Arial" panose="020B0604020202020204" pitchFamily="34" charset="0"/>
            </a:endParaRPr>
          </a:p>
        </p:txBody>
      </p:sp>
      <p:sp>
        <p:nvSpPr>
          <p:cNvPr id="90" name="TextBox 89">
            <a:extLst>
              <a:ext uri="{FF2B5EF4-FFF2-40B4-BE49-F238E27FC236}">
                <a16:creationId xmlns:a16="http://schemas.microsoft.com/office/drawing/2014/main" id="{48D3B834-78FB-41DC-958F-252B4DC6529C}"/>
              </a:ext>
            </a:extLst>
          </p:cNvPr>
          <p:cNvSpPr txBox="1"/>
          <p:nvPr/>
        </p:nvSpPr>
        <p:spPr>
          <a:xfrm>
            <a:off x="-7093" y="6528383"/>
            <a:ext cx="412292"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17</a:t>
            </a:r>
            <a:endParaRPr lang="de-DE" sz="1600" baseline="0" dirty="0">
              <a:solidFill>
                <a:schemeClr val="bg2"/>
              </a:solidFill>
              <a:effectLst/>
              <a:latin typeface="Arial" panose="020B0604020202020204" pitchFamily="34" charset="0"/>
              <a:cs typeface="Arial" panose="020B0604020202020204" pitchFamily="34" charset="0"/>
            </a:endParaRPr>
          </a:p>
        </p:txBody>
      </p:sp>
      <p:pic>
        <p:nvPicPr>
          <p:cNvPr id="6" name="Picture 5" descr="A close-up of a graph&#10;&#10;AI-generated content may be incorrect.">
            <a:extLst>
              <a:ext uri="{FF2B5EF4-FFF2-40B4-BE49-F238E27FC236}">
                <a16:creationId xmlns:a16="http://schemas.microsoft.com/office/drawing/2014/main" id="{A62DF4E4-44BB-FE21-B593-AC3131F6BBA9}"/>
              </a:ext>
            </a:extLst>
          </p:cNvPr>
          <p:cNvPicPr>
            <a:picLocks noChangeAspect="1"/>
          </p:cNvPicPr>
          <p:nvPr/>
        </p:nvPicPr>
        <p:blipFill>
          <a:blip r:embed="rId3">
            <a:extLst>
              <a:ext uri="{28A0092B-C50C-407E-A947-70E740481C1C}">
                <a14:useLocalDpi xmlns:a14="http://schemas.microsoft.com/office/drawing/2010/main" val="0"/>
              </a:ext>
            </a:extLst>
          </a:blip>
          <a:srcRect t="36698"/>
          <a:stretch/>
        </p:blipFill>
        <p:spPr>
          <a:xfrm>
            <a:off x="6005843" y="1119646"/>
            <a:ext cx="5685714" cy="2405495"/>
          </a:xfrm>
          <a:prstGeom prst="rect">
            <a:avLst/>
          </a:prstGeom>
        </p:spPr>
      </p:pic>
      <p:pic>
        <p:nvPicPr>
          <p:cNvPr id="8" name="Picture 7" descr="A diagram of a graph&#10;&#10;AI-generated content may be incorrect.">
            <a:extLst>
              <a:ext uri="{FF2B5EF4-FFF2-40B4-BE49-F238E27FC236}">
                <a16:creationId xmlns:a16="http://schemas.microsoft.com/office/drawing/2014/main" id="{5C8BD15D-74B7-E8FA-B2B0-4AD9E0E1C3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57903" y="3552982"/>
            <a:ext cx="9097536" cy="3121818"/>
          </a:xfrm>
          <a:prstGeom prst="rect">
            <a:avLst/>
          </a:prstGeom>
        </p:spPr>
      </p:pic>
      <p:sp>
        <p:nvSpPr>
          <p:cNvPr id="2" name="TextBox 1">
            <a:extLst>
              <a:ext uri="{FF2B5EF4-FFF2-40B4-BE49-F238E27FC236}">
                <a16:creationId xmlns:a16="http://schemas.microsoft.com/office/drawing/2014/main" id="{498BFC6D-FEAF-4786-A926-BE3DBBAF8B5E}"/>
              </a:ext>
            </a:extLst>
          </p:cNvPr>
          <p:cNvSpPr txBox="1"/>
          <p:nvPr/>
        </p:nvSpPr>
        <p:spPr>
          <a:xfrm>
            <a:off x="0" y="3628995"/>
            <a:ext cx="2832827" cy="707886"/>
          </a:xfrm>
          <a:prstGeom prst="rect">
            <a:avLst/>
          </a:prstGeom>
          <a:noFill/>
        </p:spPr>
        <p:txBody>
          <a:bodyPr wrap="none" rtlCol="0">
            <a:spAutoFit/>
          </a:bodyPr>
          <a:lstStyle/>
          <a:p>
            <a:pPr marL="342900" indent="-342900">
              <a:buClr>
                <a:srgbClr val="FF0000"/>
              </a:buClr>
              <a:buFont typeface="Wingdings" panose="05000000000000000000" pitchFamily="2" charset="2"/>
              <a:buChar char="§"/>
            </a:pPr>
            <a:r>
              <a:rPr lang="en-US" b="0" baseline="0" dirty="0">
                <a:solidFill>
                  <a:srgbClr val="0000FF"/>
                </a:solidFill>
                <a:effectLst/>
                <a:latin typeface="Arial" panose="020B0604020202020204" pitchFamily="34" charset="0"/>
                <a:cs typeface="Arial" panose="020B0604020202020204" pitchFamily="34" charset="0"/>
              </a:rPr>
              <a:t>nuclear electric </a:t>
            </a:r>
          </a:p>
          <a:p>
            <a:pPr>
              <a:buClr>
                <a:srgbClr val="FF0000"/>
              </a:buClr>
            </a:pPr>
            <a:r>
              <a:rPr lang="en-US" b="0" baseline="0" dirty="0">
                <a:solidFill>
                  <a:srgbClr val="0000FF"/>
                </a:solidFill>
                <a:effectLst/>
                <a:latin typeface="Arial" panose="020B0604020202020204" pitchFamily="34" charset="0"/>
                <a:cs typeface="Arial" panose="020B0604020202020204" pitchFamily="34" charset="0"/>
              </a:rPr>
              <a:t>     quadrupole splitting:</a:t>
            </a:r>
          </a:p>
        </p:txBody>
      </p:sp>
      <p:grpSp>
        <p:nvGrpSpPr>
          <p:cNvPr id="5" name="Group 4">
            <a:extLst>
              <a:ext uri="{FF2B5EF4-FFF2-40B4-BE49-F238E27FC236}">
                <a16:creationId xmlns:a16="http://schemas.microsoft.com/office/drawing/2014/main" id="{19855418-0BD9-45B2-A2FF-0E31C4E44F34}"/>
              </a:ext>
            </a:extLst>
          </p:cNvPr>
          <p:cNvGrpSpPr/>
          <p:nvPr/>
        </p:nvGrpSpPr>
        <p:grpSpPr>
          <a:xfrm>
            <a:off x="460032" y="1236866"/>
            <a:ext cx="4508687" cy="2157531"/>
            <a:chOff x="460032" y="1236866"/>
            <a:chExt cx="4508687" cy="2157531"/>
          </a:xfrm>
        </p:grpSpPr>
        <p:pic>
          <p:nvPicPr>
            <p:cNvPr id="4" name="Picture 3" descr="A diagram of a mirror&#10;&#10;AI-generated content may be incorrect.">
              <a:extLst>
                <a:ext uri="{FF2B5EF4-FFF2-40B4-BE49-F238E27FC236}">
                  <a16:creationId xmlns:a16="http://schemas.microsoft.com/office/drawing/2014/main" id="{F4BD6FDF-064E-FA6E-9B85-BFD9E19180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0032" y="1236866"/>
              <a:ext cx="4508687" cy="2157531"/>
            </a:xfrm>
            <a:prstGeom prst="rect">
              <a:avLst/>
            </a:prstGeom>
          </p:spPr>
        </p:pic>
        <p:sp>
          <p:nvSpPr>
            <p:cNvPr id="3" name="Rectangle 2">
              <a:extLst>
                <a:ext uri="{FF2B5EF4-FFF2-40B4-BE49-F238E27FC236}">
                  <a16:creationId xmlns:a16="http://schemas.microsoft.com/office/drawing/2014/main" id="{5B03E230-36BE-4931-B11C-134DCB9F3F25}"/>
                </a:ext>
              </a:extLst>
            </p:cNvPr>
            <p:cNvSpPr/>
            <p:nvPr/>
          </p:nvSpPr>
          <p:spPr bwMode="auto">
            <a:xfrm>
              <a:off x="460032" y="1383030"/>
              <a:ext cx="305778" cy="205740"/>
            </a:xfrm>
            <a:prstGeom prst="rect">
              <a:avLst/>
            </a:prstGeom>
            <a:solidFill>
              <a:schemeClr val="tx1"/>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grpSp>
      <p:sp>
        <p:nvSpPr>
          <p:cNvPr id="7" name="TextBox 6">
            <a:extLst>
              <a:ext uri="{FF2B5EF4-FFF2-40B4-BE49-F238E27FC236}">
                <a16:creationId xmlns:a16="http://schemas.microsoft.com/office/drawing/2014/main" id="{55BF71E6-37EC-4E72-BE21-8370C4E26E5F}"/>
              </a:ext>
            </a:extLst>
          </p:cNvPr>
          <p:cNvSpPr txBox="1"/>
          <p:nvPr/>
        </p:nvSpPr>
        <p:spPr>
          <a:xfrm>
            <a:off x="-44944" y="4969947"/>
            <a:ext cx="3267241" cy="1015663"/>
          </a:xfrm>
          <a:prstGeom prst="rect">
            <a:avLst/>
          </a:prstGeom>
          <a:noFill/>
        </p:spPr>
        <p:txBody>
          <a:bodyPr wrap="none" rtlCol="0">
            <a:spAutoFit/>
          </a:bodyPr>
          <a:lstStyle/>
          <a:p>
            <a:pPr marL="342900" indent="-342900">
              <a:buClr>
                <a:srgbClr val="FF0000"/>
              </a:buClr>
              <a:buFont typeface="Wingdings" panose="05000000000000000000" pitchFamily="2" charset="2"/>
              <a:buChar char="§"/>
            </a:pPr>
            <a:r>
              <a:rPr lang="en-US" b="0" baseline="0" dirty="0">
                <a:solidFill>
                  <a:srgbClr val="0000FF"/>
                </a:solidFill>
                <a:effectLst/>
                <a:latin typeface="Arial" panose="020B0604020202020204" pitchFamily="34" charset="0"/>
                <a:cs typeface="Arial" panose="020B0604020202020204" pitchFamily="34" charset="0"/>
                <a:sym typeface="Wingdings" panose="05000000000000000000" pitchFamily="2" charset="2"/>
              </a:rPr>
              <a:t>sensitivity enhancement</a:t>
            </a:r>
          </a:p>
          <a:p>
            <a:r>
              <a:rPr lang="en-US" b="0" baseline="0" dirty="0">
                <a:solidFill>
                  <a:srgbClr val="0000FF"/>
                </a:solidFill>
                <a:effectLst/>
                <a:latin typeface="Arial" panose="020B0604020202020204" pitchFamily="34" charset="0"/>
                <a:cs typeface="Arial" panose="020B0604020202020204" pitchFamily="34" charset="0"/>
                <a:sym typeface="Wingdings" panose="05000000000000000000" pitchFamily="2" charset="2"/>
              </a:rPr>
              <a:t>     for </a:t>
            </a:r>
            <a:r>
              <a:rPr lang="en-US" b="0" baseline="0" dirty="0">
                <a:solidFill>
                  <a:srgbClr val="0000FF"/>
                </a:solidFill>
                <a:effectLst/>
                <a:latin typeface="Symbol" panose="05050102010706020507" pitchFamily="18" charset="2"/>
                <a:cs typeface="Arial" panose="020B0604020202020204" pitchFamily="34" charset="0"/>
                <a:sym typeface="Wingdings" panose="05000000000000000000" pitchFamily="2" charset="2"/>
              </a:rPr>
              <a:t>a</a:t>
            </a:r>
            <a:r>
              <a:rPr lang="en-US" b="0" baseline="0" dirty="0">
                <a:solidFill>
                  <a:srgbClr val="0000FF"/>
                </a:solidFill>
                <a:effectLst/>
                <a:latin typeface="Arial" panose="020B0604020202020204" pitchFamily="34" charset="0"/>
                <a:cs typeface="Arial" panose="020B0604020202020204" pitchFamily="34" charset="0"/>
                <a:sym typeface="Wingdings" panose="05000000000000000000" pitchFamily="2" charset="2"/>
              </a:rPr>
              <a:t>:</a:t>
            </a:r>
          </a:p>
          <a:p>
            <a:r>
              <a:rPr lang="en-US" b="0" baseline="0" dirty="0">
                <a:solidFill>
                  <a:srgbClr val="0000FF"/>
                </a:solidFill>
                <a:effectLst/>
                <a:latin typeface="Arial" panose="020B0604020202020204" pitchFamily="34" charset="0"/>
                <a:cs typeface="Arial" panose="020B0604020202020204" pitchFamily="34" charset="0"/>
                <a:sym typeface="Wingdings" panose="05000000000000000000" pitchFamily="2" charset="2"/>
              </a:rPr>
              <a:t>     </a:t>
            </a:r>
            <a:r>
              <a:rPr lang="en-US" b="0" baseline="0" dirty="0">
                <a:solidFill>
                  <a:srgbClr val="C00000"/>
                </a:solidFill>
                <a:effectLst/>
                <a:latin typeface="Arial" panose="020B0604020202020204" pitchFamily="34" charset="0"/>
                <a:cs typeface="Arial" panose="020B0604020202020204" pitchFamily="34" charset="0"/>
                <a:sym typeface="Wingdings" panose="05000000000000000000" pitchFamily="2" charset="2"/>
              </a:rPr>
              <a:t>K = 5900 (2300)</a:t>
            </a:r>
            <a:endParaRPr lang="en-US" b="0" baseline="0" dirty="0">
              <a:solidFill>
                <a:srgbClr val="C00000"/>
              </a:solidFill>
              <a:effectLst/>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62E026BF-767A-4BC3-BC9F-4E511152A061}"/>
              </a:ext>
            </a:extLst>
          </p:cNvPr>
          <p:cNvSpPr txBox="1"/>
          <p:nvPr/>
        </p:nvSpPr>
        <p:spPr>
          <a:xfrm>
            <a:off x="320282" y="5983564"/>
            <a:ext cx="1790875" cy="584775"/>
          </a:xfrm>
          <a:prstGeom prst="rect">
            <a:avLst/>
          </a:prstGeom>
          <a:noFill/>
        </p:spPr>
        <p:txBody>
          <a:bodyPr wrap="none" rtlCol="0">
            <a:spAutoFit/>
          </a:bodyPr>
          <a:lstStyle/>
          <a:p>
            <a:r>
              <a:rPr lang="en-US" sz="1600" b="0" baseline="0" dirty="0">
                <a:solidFill>
                  <a:schemeClr val="bg2"/>
                </a:solidFill>
                <a:effectLst/>
                <a:latin typeface="Arial" panose="020B0604020202020204" pitchFamily="34" charset="0"/>
                <a:cs typeface="Arial" panose="020B0604020202020204" pitchFamily="34" charset="0"/>
              </a:rPr>
              <a:t>K. </a:t>
            </a:r>
            <a:r>
              <a:rPr lang="en-US" sz="1600" b="0" baseline="0" dirty="0" err="1">
                <a:solidFill>
                  <a:schemeClr val="bg2"/>
                </a:solidFill>
                <a:effectLst/>
                <a:latin typeface="Arial" panose="020B0604020202020204" pitchFamily="34" charset="0"/>
                <a:cs typeface="Arial" panose="020B0604020202020204" pitchFamily="34" charset="0"/>
              </a:rPr>
              <a:t>Beeks</a:t>
            </a:r>
            <a:r>
              <a:rPr lang="en-US" sz="1600" b="0" baseline="0" dirty="0">
                <a:solidFill>
                  <a:schemeClr val="bg2"/>
                </a:solidFill>
                <a:effectLst/>
                <a:latin typeface="Arial" panose="020B0604020202020204" pitchFamily="34" charset="0"/>
                <a:cs typeface="Arial" panose="020B0604020202020204" pitchFamily="34" charset="0"/>
              </a:rPr>
              <a:t> et al, </a:t>
            </a:r>
          </a:p>
          <a:p>
            <a:r>
              <a:rPr lang="en-US" sz="1600" b="0" baseline="0" dirty="0">
                <a:solidFill>
                  <a:schemeClr val="bg2"/>
                </a:solidFill>
                <a:effectLst/>
                <a:latin typeface="Arial" panose="020B0604020202020204" pitchFamily="34" charset="0"/>
                <a:cs typeface="Arial" panose="020B0604020202020204" pitchFamily="34" charset="0"/>
              </a:rPr>
              <a:t>arXiv:2407.17300</a:t>
            </a:r>
          </a:p>
        </p:txBody>
      </p:sp>
      <p:sp>
        <p:nvSpPr>
          <p:cNvPr id="10" name="TextBox 9">
            <a:extLst>
              <a:ext uri="{FF2B5EF4-FFF2-40B4-BE49-F238E27FC236}">
                <a16:creationId xmlns:a16="http://schemas.microsoft.com/office/drawing/2014/main" id="{4E47BB9C-D29B-4260-964A-72901B6BBC26}"/>
              </a:ext>
            </a:extLst>
          </p:cNvPr>
          <p:cNvSpPr txBox="1"/>
          <p:nvPr/>
        </p:nvSpPr>
        <p:spPr>
          <a:xfrm>
            <a:off x="708660" y="5213500"/>
            <a:ext cx="250390" cy="379591"/>
          </a:xfrm>
          <a:prstGeom prst="rect">
            <a:avLst/>
          </a:prstGeom>
          <a:noFill/>
        </p:spPr>
        <p:txBody>
          <a:bodyPr wrap="none" rtlCol="0">
            <a:spAutoFit/>
          </a:bodyPr>
          <a:lstStyle/>
          <a:p>
            <a:r>
              <a:rPr lang="en-US" sz="2800" dirty="0">
                <a:solidFill>
                  <a:srgbClr val="0000FF"/>
                </a:solidFill>
                <a:latin typeface="Arial" panose="020B0604020202020204" pitchFamily="34" charset="0"/>
                <a:cs typeface="Arial" panose="020B0604020202020204" pitchFamily="34" charset="0"/>
              </a:rPr>
              <a:t>.</a:t>
            </a:r>
          </a:p>
        </p:txBody>
      </p:sp>
      <p:sp>
        <p:nvSpPr>
          <p:cNvPr id="13" name="TextBox 12">
            <a:extLst>
              <a:ext uri="{FF2B5EF4-FFF2-40B4-BE49-F238E27FC236}">
                <a16:creationId xmlns:a16="http://schemas.microsoft.com/office/drawing/2014/main" id="{360224FF-7F78-4292-A377-7AA70946D6D0}"/>
              </a:ext>
            </a:extLst>
          </p:cNvPr>
          <p:cNvSpPr txBox="1"/>
          <p:nvPr/>
        </p:nvSpPr>
        <p:spPr>
          <a:xfrm>
            <a:off x="7957222" y="848393"/>
            <a:ext cx="4051896" cy="338554"/>
          </a:xfrm>
          <a:prstGeom prst="rect">
            <a:avLst/>
          </a:prstGeom>
          <a:noFill/>
        </p:spPr>
        <p:txBody>
          <a:bodyPr wrap="square" rtlCol="0">
            <a:spAutoFit/>
          </a:bodyPr>
          <a:lstStyle/>
          <a:p>
            <a:r>
              <a:rPr lang="en-US" sz="1600" b="0" baseline="0" dirty="0">
                <a:solidFill>
                  <a:schemeClr val="bg2"/>
                </a:solidFill>
                <a:effectLst/>
                <a:latin typeface="Arial" panose="020B0604020202020204" pitchFamily="34" charset="0"/>
                <a:cs typeface="Arial" panose="020B0604020202020204" pitchFamily="34" charset="0"/>
              </a:rPr>
              <a:t>C. Zhang et al., Nature 633, 63(2024)</a:t>
            </a:r>
          </a:p>
        </p:txBody>
      </p:sp>
    </p:spTree>
    <p:extLst>
      <p:ext uri="{BB962C8B-B14F-4D97-AF65-F5344CB8AC3E}">
        <p14:creationId xmlns:p14="http://schemas.microsoft.com/office/powerpoint/2010/main" val="723449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10" presetClass="entr" presetSubtype="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
          <p:cNvSpPr txBox="1">
            <a:spLocks noChangeArrowheads="1"/>
          </p:cNvSpPr>
          <p:nvPr/>
        </p:nvSpPr>
        <p:spPr>
          <a:xfrm>
            <a:off x="1648691" y="11419"/>
            <a:ext cx="8761476" cy="597821"/>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lvl1pPr algn="ctr" rtl="0" eaLnBrk="0" fontAlgn="base" hangingPunct="0">
              <a:spcBef>
                <a:spcPct val="0"/>
              </a:spcBef>
              <a:spcAft>
                <a:spcPct val="0"/>
              </a:spcAft>
              <a:defRPr kumimoji="1" sz="2400">
                <a:solidFill>
                  <a:schemeClr val="bg2"/>
                </a:solidFill>
                <a:latin typeface="+mj-lt"/>
                <a:ea typeface="+mj-ea"/>
                <a:cs typeface="+mj-cs"/>
              </a:defRPr>
            </a:lvl1pPr>
            <a:lvl2pPr algn="ctr" rtl="0" eaLnBrk="0" fontAlgn="base" hangingPunct="0">
              <a:spcBef>
                <a:spcPct val="0"/>
              </a:spcBef>
              <a:spcAft>
                <a:spcPct val="0"/>
              </a:spcAft>
              <a:defRPr kumimoji="1" sz="2400">
                <a:solidFill>
                  <a:schemeClr val="bg2"/>
                </a:solidFill>
                <a:latin typeface="Comic Sans MS" pitchFamily="66" charset="0"/>
              </a:defRPr>
            </a:lvl2pPr>
            <a:lvl3pPr algn="ctr" rtl="0" eaLnBrk="0" fontAlgn="base" hangingPunct="0">
              <a:spcBef>
                <a:spcPct val="0"/>
              </a:spcBef>
              <a:spcAft>
                <a:spcPct val="0"/>
              </a:spcAft>
              <a:defRPr kumimoji="1" sz="2400">
                <a:solidFill>
                  <a:schemeClr val="bg2"/>
                </a:solidFill>
                <a:latin typeface="Comic Sans MS" pitchFamily="66" charset="0"/>
              </a:defRPr>
            </a:lvl3pPr>
            <a:lvl4pPr algn="ctr" rtl="0" eaLnBrk="0" fontAlgn="base" hangingPunct="0">
              <a:spcBef>
                <a:spcPct val="0"/>
              </a:spcBef>
              <a:spcAft>
                <a:spcPct val="0"/>
              </a:spcAft>
              <a:defRPr kumimoji="1" sz="2400">
                <a:solidFill>
                  <a:schemeClr val="bg2"/>
                </a:solidFill>
                <a:latin typeface="Comic Sans MS" pitchFamily="66" charset="0"/>
              </a:defRPr>
            </a:lvl4pPr>
            <a:lvl5pPr algn="ctr" rtl="0" eaLnBrk="0" fontAlgn="base" hangingPunct="0">
              <a:spcBef>
                <a:spcPct val="0"/>
              </a:spcBef>
              <a:spcAft>
                <a:spcPct val="0"/>
              </a:spcAft>
              <a:defRPr kumimoji="1" sz="2400">
                <a:solidFill>
                  <a:schemeClr val="bg2"/>
                </a:solidFill>
                <a:latin typeface="Comic Sans MS" pitchFamily="66" charset="0"/>
              </a:defRPr>
            </a:lvl5pPr>
            <a:lvl6pPr marL="457200" algn="ctr" rtl="0" eaLnBrk="0" fontAlgn="base" hangingPunct="0">
              <a:spcBef>
                <a:spcPct val="0"/>
              </a:spcBef>
              <a:spcAft>
                <a:spcPct val="0"/>
              </a:spcAft>
              <a:defRPr kumimoji="1" sz="2400">
                <a:solidFill>
                  <a:schemeClr val="bg2"/>
                </a:solidFill>
                <a:latin typeface="Comic Sans MS" pitchFamily="66" charset="0"/>
              </a:defRPr>
            </a:lvl6pPr>
            <a:lvl7pPr marL="914400" algn="ctr" rtl="0" eaLnBrk="0" fontAlgn="base" hangingPunct="0">
              <a:spcBef>
                <a:spcPct val="0"/>
              </a:spcBef>
              <a:spcAft>
                <a:spcPct val="0"/>
              </a:spcAft>
              <a:defRPr kumimoji="1" sz="2400">
                <a:solidFill>
                  <a:schemeClr val="bg2"/>
                </a:solidFill>
                <a:latin typeface="Comic Sans MS" pitchFamily="66" charset="0"/>
              </a:defRPr>
            </a:lvl7pPr>
            <a:lvl8pPr marL="1371600" algn="ctr" rtl="0" eaLnBrk="0" fontAlgn="base" hangingPunct="0">
              <a:spcBef>
                <a:spcPct val="0"/>
              </a:spcBef>
              <a:spcAft>
                <a:spcPct val="0"/>
              </a:spcAft>
              <a:defRPr kumimoji="1" sz="2400">
                <a:solidFill>
                  <a:schemeClr val="bg2"/>
                </a:solidFill>
                <a:latin typeface="Comic Sans MS" pitchFamily="66" charset="0"/>
              </a:defRPr>
            </a:lvl8pPr>
            <a:lvl9pPr marL="1828800" algn="ctr" rtl="0" eaLnBrk="0" fontAlgn="base" hangingPunct="0">
              <a:spcBef>
                <a:spcPct val="0"/>
              </a:spcBef>
              <a:spcAft>
                <a:spcPct val="0"/>
              </a:spcAft>
              <a:defRPr kumimoji="1" sz="2400">
                <a:solidFill>
                  <a:schemeClr val="bg2"/>
                </a:solidFill>
                <a:latin typeface="Comic Sans MS" pitchFamily="66" charset="0"/>
              </a:defRPr>
            </a:lvl9pPr>
          </a:lstStyle>
          <a:p>
            <a:pPr algn="l"/>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Excitation Energy of the Thorium Isomer </a:t>
            </a:r>
            <a:r>
              <a:rPr lang="en-US" altLang="de-DE" sz="2800" u="sng" kern="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229m</a:t>
            </a:r>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Th</a:t>
            </a:r>
            <a:endParaRPr lang="de-DE" altLang="de-DE" sz="2800" u="sng" kern="0" baseline="0" dirty="0">
              <a:solidFill>
                <a:srgbClr val="05791B"/>
              </a:solidFill>
              <a:effectLst/>
              <a:latin typeface="Arial" panose="020B0604020202020204" pitchFamily="34" charset="0"/>
              <a:cs typeface="Arial" panose="020B0604020202020204" pitchFamily="34" charset="0"/>
            </a:endParaRPr>
          </a:p>
        </p:txBody>
      </p:sp>
      <p:sp>
        <p:nvSpPr>
          <p:cNvPr id="90" name="TextBox 89">
            <a:extLst>
              <a:ext uri="{FF2B5EF4-FFF2-40B4-BE49-F238E27FC236}">
                <a16:creationId xmlns:a16="http://schemas.microsoft.com/office/drawing/2014/main" id="{48D3B834-78FB-41DC-958F-252B4DC6529C}"/>
              </a:ext>
            </a:extLst>
          </p:cNvPr>
          <p:cNvSpPr txBox="1"/>
          <p:nvPr/>
        </p:nvSpPr>
        <p:spPr>
          <a:xfrm>
            <a:off x="-7093" y="6528383"/>
            <a:ext cx="412292"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18</a:t>
            </a:r>
            <a:endParaRPr lang="de-DE" sz="1600" baseline="0" dirty="0">
              <a:solidFill>
                <a:schemeClr val="bg2"/>
              </a:solidFill>
              <a:effectLst/>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5EE0F36E-38D8-417C-8438-A783C21DFCA0}"/>
              </a:ext>
            </a:extLst>
          </p:cNvPr>
          <p:cNvSpPr txBox="1"/>
          <p:nvPr/>
        </p:nvSpPr>
        <p:spPr>
          <a:xfrm>
            <a:off x="3451860" y="6137090"/>
            <a:ext cx="4377690" cy="400110"/>
          </a:xfrm>
          <a:prstGeom prst="rect">
            <a:avLst/>
          </a:prstGeom>
          <a:noFill/>
        </p:spPr>
        <p:txBody>
          <a:bodyPr wrap="square" rtlCol="0">
            <a:spAutoFit/>
          </a:bodyPr>
          <a:lstStyle/>
          <a:p>
            <a:r>
              <a:rPr lang="en-US" baseline="0" dirty="0">
                <a:solidFill>
                  <a:srgbClr val="FF0000"/>
                </a:solidFill>
                <a:effectLst/>
                <a:latin typeface="Arial" panose="020B0604020202020204" pitchFamily="34" charset="0"/>
                <a:cs typeface="Arial" panose="020B0604020202020204" pitchFamily="34" charset="0"/>
              </a:rPr>
              <a:t>2019-2024: improvement by ~ 10</a:t>
            </a:r>
            <a:r>
              <a:rPr lang="en-US" dirty="0">
                <a:solidFill>
                  <a:srgbClr val="FF0000"/>
                </a:solidFill>
                <a:effectLst/>
                <a:latin typeface="Arial" panose="020B0604020202020204" pitchFamily="34" charset="0"/>
                <a:cs typeface="Arial" panose="020B0604020202020204" pitchFamily="34" charset="0"/>
              </a:rPr>
              <a:t>11</a:t>
            </a:r>
          </a:p>
        </p:txBody>
      </p:sp>
      <p:pic>
        <p:nvPicPr>
          <p:cNvPr id="9" name="Picture 8">
            <a:extLst>
              <a:ext uri="{FF2B5EF4-FFF2-40B4-BE49-F238E27FC236}">
                <a16:creationId xmlns:a16="http://schemas.microsoft.com/office/drawing/2014/main" id="{2F7BDB43-D03E-4FF3-B9CB-A3F05643B10C}"/>
              </a:ext>
            </a:extLst>
          </p:cNvPr>
          <p:cNvPicPr>
            <a:picLocks noChangeAspect="1"/>
          </p:cNvPicPr>
          <p:nvPr/>
        </p:nvPicPr>
        <p:blipFill rotWithShape="1">
          <a:blip r:embed="rId3">
            <a:extLst>
              <a:ext uri="{28A0092B-C50C-407E-A947-70E740481C1C}">
                <a14:useLocalDpi xmlns:a14="http://schemas.microsoft.com/office/drawing/2010/main" val="0"/>
              </a:ext>
            </a:extLst>
          </a:blip>
          <a:srcRect l="7261" t="7000" r="5061" b="57167"/>
          <a:stretch/>
        </p:blipFill>
        <p:spPr>
          <a:xfrm>
            <a:off x="1405370" y="1075735"/>
            <a:ext cx="8432569" cy="4873662"/>
          </a:xfrm>
          <a:prstGeom prst="rect">
            <a:avLst/>
          </a:prstGeom>
        </p:spPr>
      </p:pic>
    </p:spTree>
    <p:extLst>
      <p:ext uri="{BB962C8B-B14F-4D97-AF65-F5344CB8AC3E}">
        <p14:creationId xmlns:p14="http://schemas.microsoft.com/office/powerpoint/2010/main" val="3725895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
          <p:cNvSpPr txBox="1">
            <a:spLocks noChangeArrowheads="1"/>
          </p:cNvSpPr>
          <p:nvPr/>
        </p:nvSpPr>
        <p:spPr>
          <a:xfrm>
            <a:off x="1443789" y="29485"/>
            <a:ext cx="8650705" cy="599236"/>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lvl1pPr algn="ctr" rtl="0" eaLnBrk="0" fontAlgn="base" hangingPunct="0">
              <a:spcBef>
                <a:spcPct val="0"/>
              </a:spcBef>
              <a:spcAft>
                <a:spcPct val="0"/>
              </a:spcAft>
              <a:defRPr kumimoji="1" sz="2400">
                <a:solidFill>
                  <a:schemeClr val="bg2"/>
                </a:solidFill>
                <a:latin typeface="+mj-lt"/>
                <a:ea typeface="+mj-ea"/>
                <a:cs typeface="+mj-cs"/>
              </a:defRPr>
            </a:lvl1pPr>
            <a:lvl2pPr algn="ctr" rtl="0" eaLnBrk="0" fontAlgn="base" hangingPunct="0">
              <a:spcBef>
                <a:spcPct val="0"/>
              </a:spcBef>
              <a:spcAft>
                <a:spcPct val="0"/>
              </a:spcAft>
              <a:defRPr kumimoji="1" sz="2400">
                <a:solidFill>
                  <a:schemeClr val="bg2"/>
                </a:solidFill>
                <a:latin typeface="Comic Sans MS" pitchFamily="66" charset="0"/>
              </a:defRPr>
            </a:lvl2pPr>
            <a:lvl3pPr algn="ctr" rtl="0" eaLnBrk="0" fontAlgn="base" hangingPunct="0">
              <a:spcBef>
                <a:spcPct val="0"/>
              </a:spcBef>
              <a:spcAft>
                <a:spcPct val="0"/>
              </a:spcAft>
              <a:defRPr kumimoji="1" sz="2400">
                <a:solidFill>
                  <a:schemeClr val="bg2"/>
                </a:solidFill>
                <a:latin typeface="Comic Sans MS" pitchFamily="66" charset="0"/>
              </a:defRPr>
            </a:lvl3pPr>
            <a:lvl4pPr algn="ctr" rtl="0" eaLnBrk="0" fontAlgn="base" hangingPunct="0">
              <a:spcBef>
                <a:spcPct val="0"/>
              </a:spcBef>
              <a:spcAft>
                <a:spcPct val="0"/>
              </a:spcAft>
              <a:defRPr kumimoji="1" sz="2400">
                <a:solidFill>
                  <a:schemeClr val="bg2"/>
                </a:solidFill>
                <a:latin typeface="Comic Sans MS" pitchFamily="66" charset="0"/>
              </a:defRPr>
            </a:lvl4pPr>
            <a:lvl5pPr algn="ctr" rtl="0" eaLnBrk="0" fontAlgn="base" hangingPunct="0">
              <a:spcBef>
                <a:spcPct val="0"/>
              </a:spcBef>
              <a:spcAft>
                <a:spcPct val="0"/>
              </a:spcAft>
              <a:defRPr kumimoji="1" sz="2400">
                <a:solidFill>
                  <a:schemeClr val="bg2"/>
                </a:solidFill>
                <a:latin typeface="Comic Sans MS" pitchFamily="66" charset="0"/>
              </a:defRPr>
            </a:lvl5pPr>
            <a:lvl6pPr marL="457200" algn="ctr" rtl="0" eaLnBrk="0" fontAlgn="base" hangingPunct="0">
              <a:spcBef>
                <a:spcPct val="0"/>
              </a:spcBef>
              <a:spcAft>
                <a:spcPct val="0"/>
              </a:spcAft>
              <a:defRPr kumimoji="1" sz="2400">
                <a:solidFill>
                  <a:schemeClr val="bg2"/>
                </a:solidFill>
                <a:latin typeface="Comic Sans MS" pitchFamily="66" charset="0"/>
              </a:defRPr>
            </a:lvl6pPr>
            <a:lvl7pPr marL="914400" algn="ctr" rtl="0" eaLnBrk="0" fontAlgn="base" hangingPunct="0">
              <a:spcBef>
                <a:spcPct val="0"/>
              </a:spcBef>
              <a:spcAft>
                <a:spcPct val="0"/>
              </a:spcAft>
              <a:defRPr kumimoji="1" sz="2400">
                <a:solidFill>
                  <a:schemeClr val="bg2"/>
                </a:solidFill>
                <a:latin typeface="Comic Sans MS" pitchFamily="66" charset="0"/>
              </a:defRPr>
            </a:lvl7pPr>
            <a:lvl8pPr marL="1371600" algn="ctr" rtl="0" eaLnBrk="0" fontAlgn="base" hangingPunct="0">
              <a:spcBef>
                <a:spcPct val="0"/>
              </a:spcBef>
              <a:spcAft>
                <a:spcPct val="0"/>
              </a:spcAft>
              <a:defRPr kumimoji="1" sz="2400">
                <a:solidFill>
                  <a:schemeClr val="bg2"/>
                </a:solidFill>
                <a:latin typeface="Comic Sans MS" pitchFamily="66" charset="0"/>
              </a:defRPr>
            </a:lvl8pPr>
            <a:lvl9pPr marL="1828800" algn="ctr" rtl="0" eaLnBrk="0" fontAlgn="base" hangingPunct="0">
              <a:spcBef>
                <a:spcPct val="0"/>
              </a:spcBef>
              <a:spcAft>
                <a:spcPct val="0"/>
              </a:spcAft>
              <a:defRPr kumimoji="1" sz="2400">
                <a:solidFill>
                  <a:schemeClr val="bg2"/>
                </a:solidFill>
                <a:latin typeface="Comic Sans MS" pitchFamily="66" charset="0"/>
              </a:defRPr>
            </a:lvl9pPr>
          </a:lstStyle>
          <a:p>
            <a:pPr>
              <a:defRPr/>
            </a:pPr>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Summary: From the Atomic to the Nuclear Clock</a:t>
            </a:r>
            <a:endParaRPr lang="de-DE" altLang="de-DE" sz="2800" u="sng" kern="0" baseline="0" dirty="0">
              <a:solidFill>
                <a:srgbClr val="05791B"/>
              </a:solidFill>
              <a:effectLst/>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579AC637-C99C-4B9C-B4AB-06B753DBEED5}"/>
              </a:ext>
            </a:extLst>
          </p:cNvPr>
          <p:cNvGrpSpPr/>
          <p:nvPr/>
        </p:nvGrpSpPr>
        <p:grpSpPr>
          <a:xfrm>
            <a:off x="-3673" y="1100515"/>
            <a:ext cx="6656721" cy="1759818"/>
            <a:chOff x="-111961" y="1061630"/>
            <a:chExt cx="6656721" cy="1759818"/>
          </a:xfrm>
        </p:grpSpPr>
        <p:sp>
          <p:nvSpPr>
            <p:cNvPr id="12" name="Rectangle 11"/>
            <p:cNvSpPr/>
            <p:nvPr/>
          </p:nvSpPr>
          <p:spPr>
            <a:xfrm>
              <a:off x="-111961" y="1061630"/>
              <a:ext cx="6656721" cy="830997"/>
            </a:xfrm>
            <a:prstGeom prst="rect">
              <a:avLst/>
            </a:prstGeom>
          </p:spPr>
          <p:txBody>
            <a:bodyPr wrap="square">
              <a:spAutoFit/>
            </a:bodyPr>
            <a:lstStyle/>
            <a:p>
              <a:pPr marL="285750" indent="-285750">
                <a:spcAft>
                  <a:spcPts val="1200"/>
                </a:spcAft>
                <a:buClr>
                  <a:srgbClr val="FF0000"/>
                </a:buClr>
                <a:buFont typeface="Wingdings" panose="05000000000000000000" pitchFamily="2" charset="2"/>
                <a:buChar char="§"/>
                <a:defRPr/>
              </a:pPr>
              <a:r>
                <a:rPr lang="de-DE" baseline="0" dirty="0" err="1">
                  <a:solidFill>
                    <a:srgbClr val="00B050"/>
                  </a:solidFill>
                  <a:effectLst/>
                  <a:latin typeface="Arial" panose="020B0604020202020204" pitchFamily="34" charset="0"/>
                  <a:cs typeface="Arial" panose="020B0604020202020204" pitchFamily="34" charset="0"/>
                </a:rPr>
                <a:t>Enormous</a:t>
              </a:r>
              <a:r>
                <a:rPr lang="de-DE" baseline="0" dirty="0">
                  <a:solidFill>
                    <a:srgbClr val="00B050"/>
                  </a:solidFill>
                  <a:effectLst/>
                  <a:latin typeface="Arial" panose="020B0604020202020204" pitchFamily="34" charset="0"/>
                  <a:cs typeface="Arial" panose="020B0604020202020204" pitchFamily="34" charset="0"/>
                </a:rPr>
                <a:t> </a:t>
              </a:r>
              <a:r>
                <a:rPr lang="de-DE" baseline="0" dirty="0" err="1">
                  <a:solidFill>
                    <a:srgbClr val="00B050"/>
                  </a:solidFill>
                  <a:effectLst/>
                  <a:latin typeface="Arial" panose="020B0604020202020204" pitchFamily="34" charset="0"/>
                  <a:cs typeface="Arial" panose="020B0604020202020204" pitchFamily="34" charset="0"/>
                </a:rPr>
                <a:t>exp</a:t>
              </a:r>
              <a:r>
                <a:rPr lang="de-DE" baseline="0" dirty="0">
                  <a:solidFill>
                    <a:srgbClr val="00B050"/>
                  </a:solidFill>
                  <a:effectLst/>
                  <a:latin typeface="Arial" panose="020B0604020202020204" pitchFamily="34" charset="0"/>
                  <a:cs typeface="Arial" panose="020B0604020202020204" pitchFamily="34" charset="0"/>
                </a:rPr>
                <a:t>. </a:t>
              </a:r>
              <a:r>
                <a:rPr lang="de-DE" baseline="0" dirty="0" err="1">
                  <a:solidFill>
                    <a:srgbClr val="00B050"/>
                  </a:solidFill>
                  <a:effectLst/>
                  <a:latin typeface="Arial" panose="020B0604020202020204" pitchFamily="34" charset="0"/>
                  <a:cs typeface="Arial" panose="020B0604020202020204" pitchFamily="34" charset="0"/>
                </a:rPr>
                <a:t>progress</a:t>
              </a:r>
              <a:r>
                <a:rPr lang="de-DE" baseline="0" dirty="0">
                  <a:solidFill>
                    <a:srgbClr val="00B050"/>
                  </a:solidFill>
                  <a:effectLst/>
                  <a:latin typeface="Arial" panose="020B0604020202020204" pitchFamily="34" charset="0"/>
                  <a:cs typeface="Arial" panose="020B0604020202020204" pitchFamily="34" charset="0"/>
                </a:rPr>
                <a:t> in </a:t>
              </a:r>
              <a:r>
                <a:rPr lang="de-DE" baseline="0" dirty="0" err="1">
                  <a:solidFill>
                    <a:srgbClr val="00B050"/>
                  </a:solidFill>
                  <a:effectLst/>
                  <a:latin typeface="Arial" panose="020B0604020202020204" pitchFamily="34" charset="0"/>
                  <a:cs typeface="Arial" panose="020B0604020202020204" pitchFamily="34" charset="0"/>
                </a:rPr>
                <a:t>recent</a:t>
              </a:r>
              <a:r>
                <a:rPr lang="de-DE" baseline="0" dirty="0">
                  <a:solidFill>
                    <a:srgbClr val="00B050"/>
                  </a:solidFill>
                  <a:effectLst/>
                  <a:latin typeface="Arial" panose="020B0604020202020204" pitchFamily="34" charset="0"/>
                  <a:cs typeface="Arial" panose="020B0604020202020204" pitchFamily="34" charset="0"/>
                </a:rPr>
                <a:t> </a:t>
              </a:r>
              <a:r>
                <a:rPr lang="de-DE" baseline="0" dirty="0" err="1">
                  <a:solidFill>
                    <a:srgbClr val="00B050"/>
                  </a:solidFill>
                  <a:effectLst/>
                  <a:latin typeface="Arial" panose="020B0604020202020204" pitchFamily="34" charset="0"/>
                  <a:cs typeface="Arial" panose="020B0604020202020204" pitchFamily="34" charset="0"/>
                </a:rPr>
                <a:t>years</a:t>
              </a:r>
              <a:r>
                <a:rPr lang="de-DE" baseline="0" dirty="0">
                  <a:solidFill>
                    <a:srgbClr val="00B050"/>
                  </a:solidFill>
                  <a:effectLst/>
                  <a:latin typeface="Arial" panose="020B0604020202020204" pitchFamily="34" charset="0"/>
                  <a:cs typeface="Arial" panose="020B0604020202020204" pitchFamily="34" charset="0"/>
                </a:rPr>
                <a:t> on </a:t>
              </a:r>
              <a:r>
                <a:rPr lang="de-DE" dirty="0">
                  <a:solidFill>
                    <a:srgbClr val="00B050"/>
                  </a:solidFill>
                  <a:effectLst/>
                  <a:latin typeface="Arial" panose="020B0604020202020204" pitchFamily="34" charset="0"/>
                  <a:cs typeface="Arial" panose="020B0604020202020204" pitchFamily="34" charset="0"/>
                </a:rPr>
                <a:t>229m</a:t>
              </a:r>
              <a:r>
                <a:rPr lang="de-DE" baseline="0" dirty="0">
                  <a:solidFill>
                    <a:srgbClr val="00B050"/>
                  </a:solidFill>
                  <a:effectLst/>
                  <a:latin typeface="Arial" panose="020B0604020202020204" pitchFamily="34" charset="0"/>
                  <a:cs typeface="Arial" panose="020B0604020202020204" pitchFamily="34" charset="0"/>
                </a:rPr>
                <a:t>Th:</a:t>
              </a:r>
            </a:p>
            <a:p>
              <a:pPr>
                <a:spcAft>
                  <a:spcPts val="600"/>
                </a:spcAft>
                <a:defRPr/>
              </a:pPr>
              <a:r>
                <a:rPr lang="de-DE" sz="1800" baseline="0" dirty="0">
                  <a:solidFill>
                    <a:srgbClr val="00CC00"/>
                  </a:solidFill>
                  <a:effectLst/>
                  <a:latin typeface="Arial" panose="020B0604020202020204" pitchFamily="34" charset="0"/>
                  <a:cs typeface="Arial" panose="020B0604020202020204" pitchFamily="34" charset="0"/>
                </a:rPr>
                <a:t>  </a:t>
              </a:r>
            </a:p>
          </p:txBody>
        </p:sp>
        <p:sp>
          <p:nvSpPr>
            <p:cNvPr id="13" name="TextBox 12"/>
            <p:cNvSpPr txBox="1"/>
            <p:nvPr/>
          </p:nvSpPr>
          <p:spPr>
            <a:xfrm>
              <a:off x="-1" y="1467231"/>
              <a:ext cx="5987713" cy="1354217"/>
            </a:xfrm>
            <a:prstGeom prst="rect">
              <a:avLst/>
            </a:prstGeom>
            <a:noFill/>
          </p:spPr>
          <p:txBody>
            <a:bodyPr wrap="square" rtlCol="0">
              <a:spAutoFit/>
            </a:bodyPr>
            <a:lstStyle/>
            <a:p>
              <a:pPr>
                <a:spcAft>
                  <a:spcPts val="0"/>
                </a:spcAft>
                <a:buClr>
                  <a:srgbClr val="FF0000"/>
                </a:buClr>
                <a:defRPr/>
              </a:pPr>
              <a:r>
                <a:rPr lang="en-US" sz="1800" b="0" baseline="0" dirty="0">
                  <a:solidFill>
                    <a:srgbClr val="0000FF"/>
                  </a:solidFill>
                  <a:effectLst/>
                  <a:latin typeface="Arial" panose="020B0604020202020204" pitchFamily="34" charset="0"/>
                  <a:cs typeface="Arial" panose="020B0604020202020204" pitchFamily="34" charset="0"/>
                </a:rPr>
                <a:t> </a:t>
              </a:r>
              <a:r>
                <a:rPr lang="en-US" sz="1800" b="0" baseline="0" dirty="0">
                  <a:solidFill>
                    <a:srgbClr val="0000FF"/>
                  </a:solidFill>
                  <a:effectLst/>
                  <a:latin typeface="Arial" panose="020B0604020202020204" pitchFamily="34" charset="0"/>
                  <a:cs typeface="Arial" panose="020B0604020202020204" pitchFamily="34" charset="0"/>
                  <a:sym typeface="Wingdings" panose="05000000000000000000" pitchFamily="2" charset="2"/>
                </a:rPr>
                <a:t> </a:t>
              </a:r>
              <a:r>
                <a:rPr lang="en-US" sz="1800" b="0" baseline="0" dirty="0">
                  <a:solidFill>
                    <a:srgbClr val="0000FF"/>
                  </a:solidFill>
                  <a:effectLst/>
                  <a:latin typeface="Arial" panose="020B0604020202020204" pitchFamily="34" charset="0"/>
                  <a:cs typeface="Arial" panose="020B0604020202020204" pitchFamily="34" charset="0"/>
                </a:rPr>
                <a:t>identification &amp; characterization of the thorium isomer:</a:t>
              </a:r>
            </a:p>
            <a:p>
              <a:pPr>
                <a:spcAft>
                  <a:spcPts val="600"/>
                </a:spcAft>
                <a:buClr>
                  <a:srgbClr val="FF0000"/>
                </a:buClr>
                <a:defRPr/>
              </a:pPr>
              <a:r>
                <a:rPr lang="en-US" sz="1800" b="0" baseline="0" dirty="0">
                  <a:solidFill>
                    <a:srgbClr val="0000FF"/>
                  </a:solidFill>
                  <a:effectLst/>
                  <a:latin typeface="Arial" panose="020B0604020202020204" pitchFamily="34" charset="0"/>
                  <a:cs typeface="Arial" panose="020B0604020202020204" pitchFamily="34" charset="0"/>
                </a:rPr>
                <a:t>     from nuclear spectroscopy to laser spectroscopy: </a:t>
              </a:r>
              <a:endParaRPr lang="en-US" sz="1800" b="0" baseline="0" dirty="0">
                <a:solidFill>
                  <a:schemeClr val="bg2"/>
                </a:solidFill>
                <a:effectLst/>
                <a:latin typeface="Arial" panose="020B0604020202020204" pitchFamily="34" charset="0"/>
                <a:cs typeface="Arial" panose="020B0604020202020204" pitchFamily="34" charset="0"/>
              </a:endParaRPr>
            </a:p>
            <a:p>
              <a:pPr>
                <a:spcAft>
                  <a:spcPts val="600"/>
                </a:spcAft>
                <a:buClr>
                  <a:srgbClr val="FF0000"/>
                </a:buClr>
                <a:defRPr/>
              </a:pPr>
              <a:r>
                <a:rPr lang="en-US" sz="1800" b="0" baseline="0" dirty="0">
                  <a:solidFill>
                    <a:srgbClr val="0000FF"/>
                  </a:solidFill>
                  <a:effectLst/>
                  <a:latin typeface="Arial" panose="020B0604020202020204" pitchFamily="34" charset="0"/>
                  <a:cs typeface="Arial" panose="020B0604020202020204" pitchFamily="34" charset="0"/>
                </a:rPr>
                <a:t>     </a:t>
              </a:r>
              <a:r>
                <a:rPr lang="en-US" sz="1800" b="0" baseline="0" dirty="0">
                  <a:solidFill>
                    <a:schemeClr val="bg2"/>
                  </a:solidFill>
                  <a:effectLst/>
                  <a:latin typeface="Arial" panose="020B0604020202020204" pitchFamily="34" charset="0"/>
                  <a:cs typeface="Arial" panose="020B0604020202020204" pitchFamily="34" charset="0"/>
                </a:rPr>
                <a:t>2019:</a:t>
              </a:r>
              <a:r>
                <a:rPr lang="en-US" sz="1800" b="0" baseline="0" dirty="0">
                  <a:solidFill>
                    <a:srgbClr val="0000FF"/>
                  </a:solidFill>
                  <a:effectLst/>
                  <a:latin typeface="Arial" panose="020B0604020202020204" pitchFamily="34" charset="0"/>
                  <a:cs typeface="Arial" panose="020B0604020202020204" pitchFamily="34" charset="0"/>
                </a:rPr>
                <a:t> </a:t>
              </a:r>
              <a:r>
                <a:rPr lang="de-DE" sz="1800" b="0" kern="0" baseline="0" dirty="0">
                  <a:solidFill>
                    <a:schemeClr val="bg2"/>
                  </a:solidFill>
                  <a:effectLst/>
                  <a:latin typeface="Arial" panose="020B0604020202020204" pitchFamily="34" charset="0"/>
                  <a:cs typeface="Arial" panose="020B0604020202020204" pitchFamily="34" charset="0"/>
                  <a:sym typeface="Symbol" charset="0"/>
                </a:rPr>
                <a:t>E* = 7.8(5)</a:t>
              </a:r>
              <a:r>
                <a:rPr lang="de-DE" sz="1800" b="0" kern="0" dirty="0">
                  <a:solidFill>
                    <a:schemeClr val="bg2"/>
                  </a:solidFill>
                  <a:effectLst/>
                  <a:latin typeface="Arial" panose="020B0604020202020204" pitchFamily="34" charset="0"/>
                  <a:cs typeface="Arial" panose="020B0604020202020204" pitchFamily="34" charset="0"/>
                  <a:sym typeface="Symbol" charset="0"/>
                </a:rPr>
                <a:t> </a:t>
              </a:r>
              <a:r>
                <a:rPr lang="de-DE" sz="1800" b="0" kern="0" baseline="0" dirty="0">
                  <a:solidFill>
                    <a:schemeClr val="bg2"/>
                  </a:solidFill>
                  <a:effectLst/>
                  <a:latin typeface="Arial" panose="020B0604020202020204" pitchFamily="34" charset="0"/>
                  <a:cs typeface="Arial" panose="020B0604020202020204" pitchFamily="34" charset="0"/>
                  <a:sym typeface="Symbol" charset="0"/>
                </a:rPr>
                <a:t>eV</a:t>
              </a:r>
              <a:r>
                <a:rPr lang="en-US" sz="1800" b="0" baseline="0" dirty="0">
                  <a:solidFill>
                    <a:srgbClr val="0000FF"/>
                  </a:solidFill>
                  <a:effectLst/>
                  <a:latin typeface="Arial" panose="020B0604020202020204" pitchFamily="34" charset="0"/>
                  <a:cs typeface="Arial" panose="020B0604020202020204" pitchFamily="34" charset="0"/>
                </a:rPr>
                <a:t>    </a:t>
              </a:r>
            </a:p>
            <a:p>
              <a:pPr>
                <a:spcAft>
                  <a:spcPts val="600"/>
                </a:spcAft>
                <a:buClr>
                  <a:srgbClr val="FF0000"/>
                </a:buClr>
                <a:defRPr/>
              </a:pPr>
              <a:r>
                <a:rPr lang="en-US" sz="1800" b="0" baseline="0" dirty="0">
                  <a:solidFill>
                    <a:srgbClr val="0000FF"/>
                  </a:solidFill>
                  <a:effectLst/>
                  <a:latin typeface="Arial" panose="020B0604020202020204" pitchFamily="34" charset="0"/>
                  <a:cs typeface="Arial" panose="020B0604020202020204" pitchFamily="34" charset="0"/>
                </a:rPr>
                <a:t>     </a:t>
              </a:r>
              <a:r>
                <a:rPr lang="en-US" sz="1800" b="0" baseline="0" dirty="0">
                  <a:solidFill>
                    <a:schemeClr val="bg2"/>
                  </a:solidFill>
                  <a:effectLst/>
                  <a:latin typeface="Arial" panose="020B0604020202020204" pitchFamily="34" charset="0"/>
                  <a:cs typeface="Arial" panose="020B0604020202020204" pitchFamily="34" charset="0"/>
                </a:rPr>
                <a:t>2024:</a:t>
              </a:r>
              <a:r>
                <a:rPr lang="en-US" sz="1800" b="0" baseline="0" dirty="0">
                  <a:solidFill>
                    <a:srgbClr val="0000FF"/>
                  </a:solidFill>
                  <a:effectLst/>
                  <a:latin typeface="Arial" panose="020B0604020202020204" pitchFamily="34" charset="0"/>
                  <a:cs typeface="Arial" panose="020B0604020202020204" pitchFamily="34" charset="0"/>
                </a:rPr>
                <a:t> </a:t>
              </a:r>
              <a:r>
                <a:rPr lang="de-DE" sz="1800" b="0" kern="0" baseline="0" dirty="0">
                  <a:solidFill>
                    <a:schemeClr val="bg2"/>
                  </a:solidFill>
                  <a:effectLst/>
                  <a:latin typeface="Arial" panose="020B0604020202020204" pitchFamily="34" charset="0"/>
                  <a:cs typeface="Arial" panose="020B0604020202020204" pitchFamily="34" charset="0"/>
                  <a:sym typeface="Symbol" charset="0"/>
                </a:rPr>
                <a:t>E* = 8.355733554020(8)</a:t>
              </a:r>
              <a:r>
                <a:rPr lang="de-DE" sz="1800" b="0" kern="0" dirty="0">
                  <a:solidFill>
                    <a:schemeClr val="bg2"/>
                  </a:solidFill>
                  <a:effectLst/>
                  <a:latin typeface="Arial" panose="020B0604020202020204" pitchFamily="34" charset="0"/>
                  <a:cs typeface="Arial" panose="020B0604020202020204" pitchFamily="34" charset="0"/>
                  <a:sym typeface="Symbol" charset="0"/>
                </a:rPr>
                <a:t> </a:t>
              </a:r>
              <a:r>
                <a:rPr lang="de-DE" sz="1800" b="0" kern="0" baseline="0" dirty="0">
                  <a:solidFill>
                    <a:schemeClr val="bg2"/>
                  </a:solidFill>
                  <a:effectLst/>
                  <a:latin typeface="Arial" panose="020B0604020202020204" pitchFamily="34" charset="0"/>
                  <a:cs typeface="Arial" panose="020B0604020202020204" pitchFamily="34" charset="0"/>
                  <a:sym typeface="Symbol" charset="0"/>
                </a:rPr>
                <a:t>eV </a:t>
              </a:r>
            </a:p>
          </p:txBody>
        </p:sp>
      </p:grpSp>
      <p:sp>
        <p:nvSpPr>
          <p:cNvPr id="28" name="TextBox 27"/>
          <p:cNvSpPr txBox="1"/>
          <p:nvPr/>
        </p:nvSpPr>
        <p:spPr>
          <a:xfrm>
            <a:off x="-46520" y="6539714"/>
            <a:ext cx="412292" cy="338554"/>
          </a:xfrm>
          <a:prstGeom prst="rect">
            <a:avLst/>
          </a:prstGeom>
          <a:noFill/>
        </p:spPr>
        <p:txBody>
          <a:bodyPr wrap="none" rtlCol="0">
            <a:spAutoFit/>
          </a:bodyPr>
          <a:lstStyle/>
          <a:p>
            <a:pPr>
              <a:defRPr/>
            </a:pPr>
            <a:r>
              <a:rPr lang="en-US" sz="1600" baseline="0" dirty="0">
                <a:solidFill>
                  <a:srgbClr val="000000"/>
                </a:solidFill>
                <a:effectLst/>
                <a:latin typeface="Arial" panose="020B0604020202020204" pitchFamily="34" charset="0"/>
                <a:cs typeface="Arial" panose="020B0604020202020204" pitchFamily="34" charset="0"/>
              </a:rPr>
              <a:t>19</a:t>
            </a:r>
          </a:p>
        </p:txBody>
      </p:sp>
      <p:grpSp>
        <p:nvGrpSpPr>
          <p:cNvPr id="6" name="Group 5">
            <a:extLst>
              <a:ext uri="{FF2B5EF4-FFF2-40B4-BE49-F238E27FC236}">
                <a16:creationId xmlns:a16="http://schemas.microsoft.com/office/drawing/2014/main" id="{A559CBB0-FA5A-4729-BD47-14278CDC5E2D}"/>
              </a:ext>
            </a:extLst>
          </p:cNvPr>
          <p:cNvGrpSpPr/>
          <p:nvPr/>
        </p:nvGrpSpPr>
        <p:grpSpPr>
          <a:xfrm>
            <a:off x="13640" y="3076757"/>
            <a:ext cx="9453001" cy="2513878"/>
            <a:chOff x="-66869" y="2411293"/>
            <a:chExt cx="9453001" cy="2513878"/>
          </a:xfrm>
        </p:grpSpPr>
        <p:sp>
          <p:nvSpPr>
            <p:cNvPr id="23" name="Rectangle 22"/>
            <p:cNvSpPr/>
            <p:nvPr/>
          </p:nvSpPr>
          <p:spPr>
            <a:xfrm>
              <a:off x="-66869" y="2411293"/>
              <a:ext cx="5763221" cy="400110"/>
            </a:xfrm>
            <a:prstGeom prst="rect">
              <a:avLst/>
            </a:prstGeom>
          </p:spPr>
          <p:txBody>
            <a:bodyPr wrap="square">
              <a:spAutoFit/>
            </a:bodyPr>
            <a:lstStyle/>
            <a:p>
              <a:pPr marL="285750" indent="-285750">
                <a:spcAft>
                  <a:spcPts val="600"/>
                </a:spcAft>
                <a:buClr>
                  <a:srgbClr val="FF0000"/>
                </a:buClr>
                <a:buFont typeface="Wingdings" panose="05000000000000000000" pitchFamily="2" charset="2"/>
                <a:buChar char="§"/>
                <a:defRPr/>
              </a:pPr>
              <a:r>
                <a:rPr lang="de-DE" baseline="0" dirty="0">
                  <a:solidFill>
                    <a:srgbClr val="00B050"/>
                  </a:solidFill>
                  <a:effectLst/>
                  <a:latin typeface="Arial" panose="020B0604020202020204" pitchFamily="34" charset="0"/>
                  <a:cs typeface="Arial" panose="020B0604020202020204" pitchFamily="34" charset="0"/>
                </a:rPr>
                <a:t>Next </a:t>
              </a:r>
              <a:r>
                <a:rPr lang="de-DE" baseline="0" dirty="0" err="1">
                  <a:solidFill>
                    <a:srgbClr val="00B050"/>
                  </a:solidFill>
                  <a:effectLst/>
                  <a:latin typeface="Arial" panose="020B0604020202020204" pitchFamily="34" charset="0"/>
                  <a:cs typeface="Arial" panose="020B0604020202020204" pitchFamily="34" charset="0"/>
                </a:rPr>
                <a:t>major</a:t>
              </a:r>
              <a:r>
                <a:rPr lang="de-DE" baseline="0" dirty="0">
                  <a:solidFill>
                    <a:srgbClr val="00B050"/>
                  </a:solidFill>
                  <a:effectLst/>
                  <a:latin typeface="Arial" panose="020B0604020202020204" pitchFamily="34" charset="0"/>
                  <a:cs typeface="Arial" panose="020B0604020202020204" pitchFamily="34" charset="0"/>
                </a:rPr>
                <a:t> </a:t>
              </a:r>
              <a:r>
                <a:rPr lang="de-DE" baseline="0" dirty="0" err="1">
                  <a:solidFill>
                    <a:srgbClr val="00B050"/>
                  </a:solidFill>
                  <a:effectLst/>
                  <a:latin typeface="Arial" panose="020B0604020202020204" pitchFamily="34" charset="0"/>
                  <a:cs typeface="Arial" panose="020B0604020202020204" pitchFamily="34" charset="0"/>
                </a:rPr>
                <a:t>milestones</a:t>
              </a:r>
              <a:r>
                <a:rPr lang="de-DE" baseline="0" dirty="0">
                  <a:solidFill>
                    <a:srgbClr val="00B050"/>
                  </a:solidFill>
                  <a:effectLst/>
                  <a:latin typeface="Arial" panose="020B0604020202020204" pitchFamily="34" charset="0"/>
                  <a:cs typeface="Arial" panose="020B0604020202020204" pitchFamily="34" charset="0"/>
                </a:rPr>
                <a:t>:  </a:t>
              </a:r>
            </a:p>
          </p:txBody>
        </p:sp>
        <p:sp>
          <p:nvSpPr>
            <p:cNvPr id="27" name="TextBox 26"/>
            <p:cNvSpPr txBox="1"/>
            <p:nvPr/>
          </p:nvSpPr>
          <p:spPr>
            <a:xfrm>
              <a:off x="6641" y="2893846"/>
              <a:ext cx="9379491" cy="2031325"/>
            </a:xfrm>
            <a:prstGeom prst="rect">
              <a:avLst/>
            </a:prstGeom>
            <a:noFill/>
          </p:spPr>
          <p:txBody>
            <a:bodyPr wrap="none" rtlCol="0">
              <a:spAutoFit/>
            </a:bodyPr>
            <a:lstStyle/>
            <a:p>
              <a:pPr>
                <a:spcAft>
                  <a:spcPts val="0"/>
                </a:spcAft>
                <a:buClr>
                  <a:srgbClr val="FF0000"/>
                </a:buClr>
                <a:defRPr/>
              </a:pPr>
              <a:r>
                <a:rPr lang="en-US" sz="1800" b="0" baseline="0" dirty="0">
                  <a:solidFill>
                    <a:srgbClr val="0000FF"/>
                  </a:solidFill>
                  <a:effectLst/>
                  <a:latin typeface="Arial" panose="020B0604020202020204" pitchFamily="34" charset="0"/>
                  <a:cs typeface="Arial" panose="020B0604020202020204" pitchFamily="34" charset="0"/>
                </a:rPr>
                <a:t>    </a:t>
              </a:r>
              <a:r>
                <a:rPr lang="en-US" sz="1800" b="0" baseline="0" dirty="0">
                  <a:solidFill>
                    <a:srgbClr val="0000FF"/>
                  </a:solidFill>
                  <a:effectLst/>
                  <a:latin typeface="Arial" panose="020B0604020202020204" pitchFamily="34" charset="0"/>
                  <a:cs typeface="Arial" panose="020B0604020202020204" pitchFamily="34" charset="0"/>
                  <a:sym typeface="Wingdings" panose="05000000000000000000" pitchFamily="2" charset="2"/>
                </a:rPr>
                <a:t></a:t>
              </a:r>
              <a:r>
                <a:rPr lang="en-US" sz="1800" b="0" baseline="0" dirty="0">
                  <a:solidFill>
                    <a:srgbClr val="0000FF"/>
                  </a:solidFill>
                  <a:effectLst/>
                  <a:latin typeface="Arial" panose="020B0604020202020204" pitchFamily="34" charset="0"/>
                  <a:cs typeface="Arial" panose="020B0604020202020204" pitchFamily="34" charset="0"/>
                </a:rPr>
                <a:t> optimize nuclear resonance excitation with narrowband laser towards</a:t>
              </a:r>
            </a:p>
            <a:p>
              <a:pPr>
                <a:spcAft>
                  <a:spcPts val="0"/>
                </a:spcAft>
                <a:buClr>
                  <a:srgbClr val="FF0000"/>
                </a:buClr>
                <a:defRPr/>
              </a:pPr>
              <a:r>
                <a:rPr lang="en-US" sz="1800" b="0" baseline="0" dirty="0">
                  <a:solidFill>
                    <a:srgbClr val="0000FF"/>
                  </a:solidFill>
                  <a:effectLst/>
                  <a:latin typeface="Arial" panose="020B0604020202020204" pitchFamily="34" charset="0"/>
                  <a:cs typeface="Arial" panose="020B0604020202020204" pitchFamily="34" charset="0"/>
                </a:rPr>
                <a:t>         metrological precision</a:t>
              </a:r>
            </a:p>
            <a:p>
              <a:pPr>
                <a:spcAft>
                  <a:spcPts val="0"/>
                </a:spcAft>
                <a:buClr>
                  <a:srgbClr val="FF0000"/>
                </a:buClr>
                <a:defRPr/>
              </a:pPr>
              <a:r>
                <a:rPr lang="en-US" sz="1800" b="0" baseline="0" dirty="0">
                  <a:solidFill>
                    <a:srgbClr val="0000FF"/>
                  </a:solidFill>
                  <a:effectLst/>
                  <a:latin typeface="Arial" panose="020B0604020202020204" pitchFamily="34" charset="0"/>
                  <a:cs typeface="Arial" panose="020B0604020202020204" pitchFamily="34" charset="0"/>
                  <a:sym typeface="Wingdings" panose="05000000000000000000" pitchFamily="2" charset="2"/>
                </a:rPr>
                <a:t>     realize nuclear clock prototype with ion-trap approach</a:t>
              </a:r>
            </a:p>
            <a:p>
              <a:pPr>
                <a:spcAft>
                  <a:spcPts val="0"/>
                </a:spcAft>
                <a:buClr>
                  <a:srgbClr val="FF0000"/>
                </a:buClr>
                <a:defRPr/>
              </a:pPr>
              <a:r>
                <a:rPr lang="en-US" sz="1800" b="0" baseline="0" dirty="0">
                  <a:solidFill>
                    <a:srgbClr val="0000FF"/>
                  </a:solidFill>
                  <a:effectLst/>
                  <a:latin typeface="Arial" panose="020B0604020202020204" pitchFamily="34" charset="0"/>
                  <a:cs typeface="Arial" panose="020B0604020202020204" pitchFamily="34" charset="0"/>
                  <a:sym typeface="Wingdings" panose="05000000000000000000" pitchFamily="2" charset="2"/>
                </a:rPr>
                <a:t>     measure ionic lifetime in vacuum</a:t>
              </a:r>
              <a:endParaRPr lang="en-US" sz="1800" b="0" baseline="0" dirty="0">
                <a:solidFill>
                  <a:schemeClr val="bg2"/>
                </a:solidFill>
                <a:effectLst/>
                <a:latin typeface="Arial" panose="020B0604020202020204" pitchFamily="34" charset="0"/>
                <a:cs typeface="Arial" panose="020B0604020202020204" pitchFamily="34" charset="0"/>
                <a:sym typeface="Wingdings" panose="05000000000000000000" pitchFamily="2" charset="2"/>
              </a:endParaRPr>
            </a:p>
            <a:p>
              <a:pPr>
                <a:spcAft>
                  <a:spcPts val="0"/>
                </a:spcAft>
                <a:buClr>
                  <a:srgbClr val="FF0000"/>
                </a:buClr>
                <a:defRPr/>
              </a:pPr>
              <a:r>
                <a:rPr lang="en-US" sz="1800" b="0" baseline="0" dirty="0">
                  <a:solidFill>
                    <a:schemeClr val="bg2"/>
                  </a:solidFill>
                  <a:effectLst/>
                  <a:latin typeface="Arial" panose="020B0604020202020204" pitchFamily="34" charset="0"/>
                  <a:cs typeface="Arial" panose="020B0604020202020204" pitchFamily="34" charset="0"/>
                  <a:sym typeface="Wingdings" panose="05000000000000000000" pitchFamily="2" charset="2"/>
                </a:rPr>
                <a:t>    </a:t>
              </a:r>
              <a:r>
                <a:rPr lang="en-US" sz="1800" b="0" baseline="0" dirty="0">
                  <a:solidFill>
                    <a:srgbClr val="0000FF"/>
                  </a:solidFill>
                  <a:effectLst/>
                  <a:latin typeface="Arial" panose="020B0604020202020204" pitchFamily="34" charset="0"/>
                  <a:cs typeface="Arial" panose="020B0604020202020204" pitchFamily="34" charset="0"/>
                  <a:sym typeface="Wingdings" panose="05000000000000000000" pitchFamily="2" charset="2"/>
                </a:rPr>
                <a:t> development  of intense, narrow-band </a:t>
              </a:r>
              <a:r>
                <a:rPr lang="en-US" sz="1800" b="0" baseline="0" dirty="0" err="1">
                  <a:solidFill>
                    <a:srgbClr val="0000FF"/>
                  </a:solidFill>
                  <a:effectLst/>
                  <a:latin typeface="Arial" panose="020B0604020202020204" pitchFamily="34" charset="0"/>
                  <a:cs typeface="Arial" panose="020B0604020202020204" pitchFamily="34" charset="0"/>
                  <a:sym typeface="Wingdings" panose="05000000000000000000" pitchFamily="2" charset="2"/>
                </a:rPr>
                <a:t>cw</a:t>
              </a:r>
              <a:r>
                <a:rPr lang="en-US" sz="1800" b="0" baseline="0" dirty="0">
                  <a:solidFill>
                    <a:srgbClr val="0000FF"/>
                  </a:solidFill>
                  <a:effectLst/>
                  <a:latin typeface="Arial" panose="020B0604020202020204" pitchFamily="34" charset="0"/>
                  <a:cs typeface="Arial" panose="020B0604020202020204" pitchFamily="34" charset="0"/>
                  <a:sym typeface="Wingdings" panose="05000000000000000000" pitchFamily="2" charset="2"/>
                </a:rPr>
                <a:t> VUV laser </a:t>
              </a:r>
              <a:endParaRPr lang="en-US" sz="1800" b="0" baseline="0" dirty="0">
                <a:solidFill>
                  <a:srgbClr val="0000FF"/>
                </a:solidFill>
                <a:effectLst/>
                <a:latin typeface="Arial" panose="020B0604020202020204" pitchFamily="34" charset="0"/>
                <a:cs typeface="Arial" panose="020B0604020202020204" pitchFamily="34" charset="0"/>
              </a:endParaRPr>
            </a:p>
            <a:p>
              <a:pPr>
                <a:spcAft>
                  <a:spcPts val="0"/>
                </a:spcAft>
                <a:buClr>
                  <a:srgbClr val="FF0000"/>
                </a:buClr>
                <a:defRPr/>
              </a:pPr>
              <a:r>
                <a:rPr lang="en-US" sz="1800" b="0" baseline="0" dirty="0">
                  <a:solidFill>
                    <a:srgbClr val="0000FF"/>
                  </a:solidFill>
                  <a:effectLst/>
                  <a:latin typeface="Arial" panose="020B0604020202020204" pitchFamily="34" charset="0"/>
                  <a:cs typeface="Arial" panose="020B0604020202020204" pitchFamily="34" charset="0"/>
                </a:rPr>
                <a:t>    </a:t>
              </a:r>
              <a:r>
                <a:rPr lang="en-US" sz="1800" b="0" baseline="0" dirty="0">
                  <a:solidFill>
                    <a:srgbClr val="0000FF"/>
                  </a:solidFill>
                  <a:effectLst/>
                  <a:latin typeface="Arial" panose="020B0604020202020204" pitchFamily="34" charset="0"/>
                  <a:cs typeface="Arial" panose="020B0604020202020204" pitchFamily="34" charset="0"/>
                  <a:sym typeface="Wingdings" panose="05000000000000000000" pitchFamily="2" charset="2"/>
                </a:rPr>
                <a:t></a:t>
              </a:r>
              <a:r>
                <a:rPr lang="en-US" sz="1800" b="0" baseline="0" dirty="0">
                  <a:solidFill>
                    <a:srgbClr val="0000FF"/>
                  </a:solidFill>
                  <a:effectLst/>
                  <a:latin typeface="Arial" panose="020B0604020202020204" pitchFamily="34" charset="0"/>
                  <a:cs typeface="Arial" panose="020B0604020202020204" pitchFamily="34" charset="0"/>
                </a:rPr>
                <a:t> consolidate sensitivity enhancement for </a:t>
              </a:r>
              <a:r>
                <a:rPr lang="en-US" sz="1800" b="0" baseline="0" dirty="0">
                  <a:solidFill>
                    <a:srgbClr val="0000FF"/>
                  </a:solidFill>
                  <a:effectLst/>
                  <a:latin typeface="Symbol" panose="05050102010706020507" pitchFamily="18" charset="2"/>
                  <a:cs typeface="Arial" panose="020B0604020202020204" pitchFamily="34" charset="0"/>
                </a:rPr>
                <a:t>a</a:t>
              </a:r>
            </a:p>
            <a:p>
              <a:pPr>
                <a:spcAft>
                  <a:spcPts val="0"/>
                </a:spcAft>
                <a:buClr>
                  <a:srgbClr val="FF0000"/>
                </a:buClr>
                <a:defRPr/>
              </a:pPr>
              <a:r>
                <a:rPr lang="en-US" sz="1800" b="0" baseline="0" dirty="0">
                  <a:solidFill>
                    <a:srgbClr val="0000FF"/>
                  </a:solidFill>
                  <a:effectLst/>
                  <a:latin typeface="Symbol" panose="05050102010706020507" pitchFamily="18" charset="2"/>
                  <a:cs typeface="Arial" panose="020B0604020202020204" pitchFamily="34" charset="0"/>
                </a:rPr>
                <a:t>     </a:t>
              </a:r>
              <a:r>
                <a:rPr lang="en-US" sz="1800" b="0" baseline="0" dirty="0">
                  <a:solidFill>
                    <a:srgbClr val="0000FF"/>
                  </a:solidFill>
                  <a:effectLst/>
                  <a:latin typeface="Symbol" panose="05050102010706020507" pitchFamily="18" charset="2"/>
                  <a:cs typeface="Arial" panose="020B0604020202020204" pitchFamily="34" charset="0"/>
                  <a:sym typeface="Wingdings" panose="05000000000000000000" pitchFamily="2" charset="2"/>
                </a:rPr>
                <a:t> </a:t>
              </a:r>
              <a:r>
                <a:rPr lang="en-US" sz="1800" b="0" baseline="0" dirty="0">
                  <a:solidFill>
                    <a:srgbClr val="0000FF"/>
                  </a:solidFill>
                  <a:effectLst/>
                  <a:latin typeface="Arial" panose="020B0604020202020204" pitchFamily="34" charset="0"/>
                  <a:cs typeface="Arial" panose="020B0604020202020204" pitchFamily="34" charset="0"/>
                </a:rPr>
                <a:t>exciting program at GSI for highly-charged </a:t>
              </a:r>
              <a:r>
                <a:rPr lang="en-US" sz="1800" b="0" dirty="0">
                  <a:solidFill>
                    <a:srgbClr val="0000FF"/>
                  </a:solidFill>
                  <a:effectLst/>
                  <a:latin typeface="Arial" panose="020B0604020202020204" pitchFamily="34" charset="0"/>
                  <a:cs typeface="Arial" panose="020B0604020202020204" pitchFamily="34" charset="0"/>
                </a:rPr>
                <a:t>229m</a:t>
              </a:r>
              <a:r>
                <a:rPr lang="en-US" sz="1800" b="0" baseline="0" dirty="0">
                  <a:solidFill>
                    <a:srgbClr val="0000FF"/>
                  </a:solidFill>
                  <a:effectLst/>
                  <a:latin typeface="Arial" panose="020B0604020202020204" pitchFamily="34" charset="0"/>
                  <a:cs typeface="Arial" panose="020B0604020202020204" pitchFamily="34" charset="0"/>
                </a:rPr>
                <a:t>Th studies (nuclear hyperfine mixing)</a:t>
              </a:r>
              <a:r>
                <a:rPr lang="en-US" sz="1800" b="0" baseline="0" dirty="0">
                  <a:solidFill>
                    <a:srgbClr val="0000FF"/>
                  </a:solidFill>
                  <a:effectLst/>
                  <a:latin typeface="Symbol" panose="05050102010706020507" pitchFamily="18" charset="2"/>
                  <a:cs typeface="Arial" panose="020B0604020202020204" pitchFamily="34" charset="0"/>
                </a:rPr>
                <a:t> </a:t>
              </a:r>
            </a:p>
          </p:txBody>
        </p:sp>
        <p:sp>
          <p:nvSpPr>
            <p:cNvPr id="15" name="TextBox 14"/>
            <p:cNvSpPr txBox="1"/>
            <p:nvPr/>
          </p:nvSpPr>
          <p:spPr>
            <a:xfrm>
              <a:off x="4626859" y="4031582"/>
              <a:ext cx="269626" cy="461665"/>
            </a:xfrm>
            <a:prstGeom prst="rect">
              <a:avLst/>
            </a:prstGeom>
            <a:noFill/>
          </p:spPr>
          <p:txBody>
            <a:bodyPr wrap="none" rtlCol="0">
              <a:spAutoFit/>
            </a:bodyPr>
            <a:lstStyle/>
            <a:p>
              <a:pPr>
                <a:defRPr/>
              </a:pPr>
              <a:r>
                <a:rPr lang="en-US" sz="2400" baseline="0" dirty="0">
                  <a:solidFill>
                    <a:srgbClr val="0000FF"/>
                  </a:solidFill>
                  <a:effectLst/>
                  <a:latin typeface="Arial" panose="020B0604020202020204" pitchFamily="34" charset="0"/>
                  <a:cs typeface="Arial" panose="020B0604020202020204" pitchFamily="34" charset="0"/>
                </a:rPr>
                <a:t>.</a:t>
              </a:r>
            </a:p>
          </p:txBody>
        </p:sp>
      </p:grpSp>
      <p:pic>
        <p:nvPicPr>
          <p:cNvPr id="17" name="Picture 16">
            <a:extLst>
              <a:ext uri="{FF2B5EF4-FFF2-40B4-BE49-F238E27FC236}">
                <a16:creationId xmlns:a16="http://schemas.microsoft.com/office/drawing/2014/main" id="{6B485CA3-AB1D-49C2-BDEB-ABE4285BB3A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83956" y="840146"/>
            <a:ext cx="2244102" cy="2983335"/>
          </a:xfrm>
          <a:prstGeom prst="rect">
            <a:avLst/>
          </a:prstGeom>
        </p:spPr>
      </p:pic>
      <p:sp>
        <p:nvSpPr>
          <p:cNvPr id="8" name="TextBox 7">
            <a:extLst>
              <a:ext uri="{FF2B5EF4-FFF2-40B4-BE49-F238E27FC236}">
                <a16:creationId xmlns:a16="http://schemas.microsoft.com/office/drawing/2014/main" id="{0BFC6B61-850B-4DDD-B462-0D48C9D370BE}"/>
              </a:ext>
            </a:extLst>
          </p:cNvPr>
          <p:cNvSpPr txBox="1"/>
          <p:nvPr/>
        </p:nvSpPr>
        <p:spPr>
          <a:xfrm>
            <a:off x="507728" y="5687797"/>
            <a:ext cx="7738016" cy="646331"/>
          </a:xfrm>
          <a:prstGeom prst="rect">
            <a:avLst/>
          </a:prstGeom>
          <a:noFill/>
        </p:spPr>
        <p:txBody>
          <a:bodyPr wrap="none" rtlCol="0">
            <a:spAutoFit/>
          </a:bodyPr>
          <a:lstStyle/>
          <a:p>
            <a:r>
              <a:rPr lang="en-US" sz="1800" baseline="0" dirty="0">
                <a:solidFill>
                  <a:srgbClr val="C00000"/>
                </a:solidFill>
                <a:effectLst/>
                <a:latin typeface="Arial" panose="020B0604020202020204" pitchFamily="34" charset="0"/>
                <a:cs typeface="Arial" panose="020B0604020202020204" pitchFamily="34" charset="0"/>
              </a:rPr>
              <a:t>All building blocks for a nuclear clock have been demonstrated:</a:t>
            </a:r>
          </a:p>
          <a:p>
            <a:r>
              <a:rPr lang="en-US" sz="1800" baseline="0" dirty="0">
                <a:solidFill>
                  <a:srgbClr val="C00000"/>
                </a:solidFill>
                <a:effectLst/>
                <a:latin typeface="Arial" panose="020B0604020202020204" pitchFamily="34" charset="0"/>
                <a:cs typeface="Arial" panose="020B0604020202020204" pitchFamily="34" charset="0"/>
              </a:rPr>
              <a:t>one/several nuclear clock prototypes will appear in the coming years</a:t>
            </a:r>
          </a:p>
        </p:txBody>
      </p:sp>
      <p:pic>
        <p:nvPicPr>
          <p:cNvPr id="19" name="Picture 18" descr="A magazine cover with a sphere and lines&#10;&#10;AI-generated content may be incorrect.">
            <a:extLst>
              <a:ext uri="{FF2B5EF4-FFF2-40B4-BE49-F238E27FC236}">
                <a16:creationId xmlns:a16="http://schemas.microsoft.com/office/drawing/2014/main" id="{41B0B9E4-0597-4631-AD33-AC457809A67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49453" y="3476867"/>
            <a:ext cx="2328907" cy="3071611"/>
          </a:xfrm>
          <a:prstGeom prst="rect">
            <a:avLst/>
          </a:prstGeom>
        </p:spPr>
      </p:pic>
    </p:spTree>
    <p:extLst>
      <p:ext uri="{BB962C8B-B14F-4D97-AF65-F5344CB8AC3E}">
        <p14:creationId xmlns:p14="http://schemas.microsoft.com/office/powerpoint/2010/main" val="926420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032" y="6528383"/>
            <a:ext cx="298480"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2</a:t>
            </a:r>
            <a:endParaRPr lang="de-DE" sz="1600" baseline="0" dirty="0">
              <a:solidFill>
                <a:schemeClr val="bg2"/>
              </a:solidFill>
              <a:effectLst/>
              <a:latin typeface="Arial" panose="020B0604020202020204" pitchFamily="34" charset="0"/>
              <a:cs typeface="Arial" panose="020B0604020202020204" pitchFamily="34" charset="0"/>
            </a:endParaRPr>
          </a:p>
        </p:txBody>
      </p:sp>
      <p:sp>
        <p:nvSpPr>
          <p:cNvPr id="9" name="Rectangle 2">
            <a:extLst>
              <a:ext uri="{FF2B5EF4-FFF2-40B4-BE49-F238E27FC236}">
                <a16:creationId xmlns:a16="http://schemas.microsoft.com/office/drawing/2014/main" id="{24875987-EBD2-4888-84B2-4689C087E8AD}"/>
              </a:ext>
            </a:extLst>
          </p:cNvPr>
          <p:cNvSpPr txBox="1">
            <a:spLocks noChangeArrowheads="1"/>
          </p:cNvSpPr>
          <p:nvPr/>
        </p:nvSpPr>
        <p:spPr>
          <a:xfrm>
            <a:off x="1503946" y="22649"/>
            <a:ext cx="8578517" cy="602993"/>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lvl1pPr algn="ctr" rtl="0" eaLnBrk="0" fontAlgn="base" hangingPunct="0">
              <a:spcBef>
                <a:spcPct val="0"/>
              </a:spcBef>
              <a:spcAft>
                <a:spcPct val="0"/>
              </a:spcAft>
              <a:defRPr kumimoji="1" sz="2400">
                <a:solidFill>
                  <a:schemeClr val="bg2"/>
                </a:solidFill>
                <a:latin typeface="+mj-lt"/>
                <a:ea typeface="+mj-ea"/>
                <a:cs typeface="+mj-cs"/>
              </a:defRPr>
            </a:lvl1pPr>
            <a:lvl2pPr algn="ctr" rtl="0" eaLnBrk="0" fontAlgn="base" hangingPunct="0">
              <a:spcBef>
                <a:spcPct val="0"/>
              </a:spcBef>
              <a:spcAft>
                <a:spcPct val="0"/>
              </a:spcAft>
              <a:defRPr kumimoji="1" sz="2400">
                <a:solidFill>
                  <a:schemeClr val="bg2"/>
                </a:solidFill>
                <a:latin typeface="Comic Sans MS" pitchFamily="66" charset="0"/>
              </a:defRPr>
            </a:lvl2pPr>
            <a:lvl3pPr algn="ctr" rtl="0" eaLnBrk="0" fontAlgn="base" hangingPunct="0">
              <a:spcBef>
                <a:spcPct val="0"/>
              </a:spcBef>
              <a:spcAft>
                <a:spcPct val="0"/>
              </a:spcAft>
              <a:defRPr kumimoji="1" sz="2400">
                <a:solidFill>
                  <a:schemeClr val="bg2"/>
                </a:solidFill>
                <a:latin typeface="Comic Sans MS" pitchFamily="66" charset="0"/>
              </a:defRPr>
            </a:lvl3pPr>
            <a:lvl4pPr algn="ctr" rtl="0" eaLnBrk="0" fontAlgn="base" hangingPunct="0">
              <a:spcBef>
                <a:spcPct val="0"/>
              </a:spcBef>
              <a:spcAft>
                <a:spcPct val="0"/>
              </a:spcAft>
              <a:defRPr kumimoji="1" sz="2400">
                <a:solidFill>
                  <a:schemeClr val="bg2"/>
                </a:solidFill>
                <a:latin typeface="Comic Sans MS" pitchFamily="66" charset="0"/>
              </a:defRPr>
            </a:lvl4pPr>
            <a:lvl5pPr algn="ctr" rtl="0" eaLnBrk="0" fontAlgn="base" hangingPunct="0">
              <a:spcBef>
                <a:spcPct val="0"/>
              </a:spcBef>
              <a:spcAft>
                <a:spcPct val="0"/>
              </a:spcAft>
              <a:defRPr kumimoji="1" sz="2400">
                <a:solidFill>
                  <a:schemeClr val="bg2"/>
                </a:solidFill>
                <a:latin typeface="Comic Sans MS" pitchFamily="66" charset="0"/>
              </a:defRPr>
            </a:lvl5pPr>
            <a:lvl6pPr marL="457200" algn="ctr" rtl="0" eaLnBrk="0" fontAlgn="base" hangingPunct="0">
              <a:spcBef>
                <a:spcPct val="0"/>
              </a:spcBef>
              <a:spcAft>
                <a:spcPct val="0"/>
              </a:spcAft>
              <a:defRPr kumimoji="1" sz="2400">
                <a:solidFill>
                  <a:schemeClr val="bg2"/>
                </a:solidFill>
                <a:latin typeface="Comic Sans MS" pitchFamily="66" charset="0"/>
              </a:defRPr>
            </a:lvl6pPr>
            <a:lvl7pPr marL="914400" algn="ctr" rtl="0" eaLnBrk="0" fontAlgn="base" hangingPunct="0">
              <a:spcBef>
                <a:spcPct val="0"/>
              </a:spcBef>
              <a:spcAft>
                <a:spcPct val="0"/>
              </a:spcAft>
              <a:defRPr kumimoji="1" sz="2400">
                <a:solidFill>
                  <a:schemeClr val="bg2"/>
                </a:solidFill>
                <a:latin typeface="Comic Sans MS" pitchFamily="66" charset="0"/>
              </a:defRPr>
            </a:lvl7pPr>
            <a:lvl8pPr marL="1371600" algn="ctr" rtl="0" eaLnBrk="0" fontAlgn="base" hangingPunct="0">
              <a:spcBef>
                <a:spcPct val="0"/>
              </a:spcBef>
              <a:spcAft>
                <a:spcPct val="0"/>
              </a:spcAft>
              <a:defRPr kumimoji="1" sz="2400">
                <a:solidFill>
                  <a:schemeClr val="bg2"/>
                </a:solidFill>
                <a:latin typeface="Comic Sans MS" pitchFamily="66" charset="0"/>
              </a:defRPr>
            </a:lvl8pPr>
            <a:lvl9pPr marL="1828800" algn="ctr" rtl="0" eaLnBrk="0" fontAlgn="base" hangingPunct="0">
              <a:spcBef>
                <a:spcPct val="0"/>
              </a:spcBef>
              <a:spcAft>
                <a:spcPct val="0"/>
              </a:spcAft>
              <a:defRPr kumimoji="1" sz="2400">
                <a:solidFill>
                  <a:schemeClr val="bg2"/>
                </a:solidFill>
                <a:latin typeface="Comic Sans MS" pitchFamily="66" charset="0"/>
              </a:defRPr>
            </a:lvl9pPr>
          </a:lstStyle>
          <a:p>
            <a:pPr>
              <a:lnSpc>
                <a:spcPct val="107000"/>
              </a:lnSpc>
              <a:spcBef>
                <a:spcPts val="0"/>
              </a:spcBef>
              <a:spcAft>
                <a:spcPts val="800"/>
              </a:spcAft>
            </a:pPr>
            <a:r>
              <a:rPr lang="de-DE" sz="2800" u="sng" baseline="0" dirty="0">
                <a:solidFill>
                  <a:srgbClr val="FF0000"/>
                </a:solidFill>
                <a:latin typeface="Arial" panose="020B0604020202020204" pitchFamily="34" charset="0"/>
                <a:ea typeface="Calibri" panose="020F0502020204030204" pitchFamily="34" charset="0"/>
                <a:cs typeface="Arial" panose="020B0604020202020204" pitchFamily="34" charset="0"/>
              </a:rPr>
              <a:t>The ‚B</a:t>
            </a:r>
            <a:r>
              <a:rPr lang="en-US" sz="2800" u="sng" baseline="0" dirty="0" err="1">
                <a:solidFill>
                  <a:srgbClr val="FF0000"/>
                </a:solidFill>
                <a:latin typeface="Arial" panose="020B0604020202020204" pitchFamily="34" charset="0"/>
                <a:ea typeface="Calibri" panose="020F0502020204030204" pitchFamily="34" charset="0"/>
                <a:cs typeface="Arial" panose="020B0604020202020204" pitchFamily="34" charset="0"/>
              </a:rPr>
              <a:t>ig</a:t>
            </a:r>
            <a:r>
              <a:rPr lang="en-US" sz="2800" u="sng" baseline="0" dirty="0">
                <a:solidFill>
                  <a:srgbClr val="FF0000"/>
                </a:solidFill>
                <a:latin typeface="Arial" panose="020B0604020202020204" pitchFamily="34" charset="0"/>
                <a:ea typeface="Calibri" panose="020F0502020204030204" pitchFamily="34" charset="0"/>
                <a:cs typeface="Arial" panose="020B0604020202020204" pitchFamily="34" charset="0"/>
              </a:rPr>
              <a:t> Picture’</a:t>
            </a:r>
          </a:p>
        </p:txBody>
      </p:sp>
      <p:sp>
        <p:nvSpPr>
          <p:cNvPr id="2" name="TextBox 1">
            <a:extLst>
              <a:ext uri="{FF2B5EF4-FFF2-40B4-BE49-F238E27FC236}">
                <a16:creationId xmlns:a16="http://schemas.microsoft.com/office/drawing/2014/main" id="{909E26B0-4575-4ABC-BE95-0185B6AD1707}"/>
              </a:ext>
            </a:extLst>
          </p:cNvPr>
          <p:cNvSpPr txBox="1"/>
          <p:nvPr/>
        </p:nvSpPr>
        <p:spPr>
          <a:xfrm>
            <a:off x="0" y="4427183"/>
            <a:ext cx="7180171" cy="1631216"/>
          </a:xfrm>
          <a:prstGeom prst="rect">
            <a:avLst/>
          </a:prstGeom>
          <a:noFill/>
        </p:spPr>
        <p:txBody>
          <a:bodyPr wrap="none" rtlCol="0">
            <a:spAutoFit/>
          </a:bodyPr>
          <a:lstStyle/>
          <a:p>
            <a:pPr marL="342900" indent="-342900">
              <a:spcAft>
                <a:spcPts val="1200"/>
              </a:spcAft>
              <a:buClr>
                <a:srgbClr val="FF0000"/>
              </a:buClr>
              <a:buFont typeface="Wingdings" panose="05000000000000000000" pitchFamily="2" charset="2"/>
              <a:buChar char="§"/>
            </a:pPr>
            <a:r>
              <a:rPr lang="en-US" baseline="0" dirty="0">
                <a:solidFill>
                  <a:srgbClr val="05791B"/>
                </a:solidFill>
                <a:effectLst/>
                <a:latin typeface="Arial" panose="020B0604020202020204" pitchFamily="34" charset="0"/>
                <a:cs typeface="Arial" panose="020B0604020202020204" pitchFamily="34" charset="0"/>
              </a:rPr>
              <a:t>(Maybe) surprising: appropriate equipment comprises </a:t>
            </a:r>
          </a:p>
          <a:p>
            <a:pPr>
              <a:spcAft>
                <a:spcPts val="600"/>
              </a:spcAft>
            </a:pPr>
            <a:r>
              <a:rPr lang="en-US" baseline="0" dirty="0">
                <a:solidFill>
                  <a:schemeClr val="bg2"/>
                </a:solidFill>
                <a:effectLst/>
                <a:latin typeface="Arial" panose="020B0604020202020204" pitchFamily="34" charset="0"/>
                <a:cs typeface="Arial" panose="020B0604020202020204" pitchFamily="34" charset="0"/>
              </a:rPr>
              <a:t>          - table-top lasers </a:t>
            </a:r>
          </a:p>
          <a:p>
            <a:pPr>
              <a:spcAft>
                <a:spcPts val="600"/>
              </a:spcAft>
            </a:pPr>
            <a:r>
              <a:rPr lang="en-US" baseline="0" dirty="0">
                <a:solidFill>
                  <a:schemeClr val="bg2"/>
                </a:solidFill>
                <a:effectLst/>
                <a:latin typeface="Arial" panose="020B0604020202020204" pitchFamily="34" charset="0"/>
                <a:cs typeface="Arial" panose="020B0604020202020204" pitchFamily="34" charset="0"/>
              </a:rPr>
              <a:t>          - ions traps or crystals</a:t>
            </a:r>
          </a:p>
          <a:p>
            <a:pPr>
              <a:spcAft>
                <a:spcPts val="600"/>
              </a:spcAft>
            </a:pPr>
            <a:r>
              <a:rPr lang="en-US" baseline="0" dirty="0">
                <a:solidFill>
                  <a:schemeClr val="bg2"/>
                </a:solidFill>
                <a:effectLst/>
                <a:latin typeface="Arial" panose="020B0604020202020204" pitchFamily="34" charset="0"/>
                <a:cs typeface="Arial" panose="020B0604020202020204" pitchFamily="34" charset="0"/>
              </a:rPr>
              <a:t>          - radioactive nuclei</a:t>
            </a:r>
          </a:p>
        </p:txBody>
      </p:sp>
      <p:grpSp>
        <p:nvGrpSpPr>
          <p:cNvPr id="7" name="Group 6">
            <a:extLst>
              <a:ext uri="{FF2B5EF4-FFF2-40B4-BE49-F238E27FC236}">
                <a16:creationId xmlns:a16="http://schemas.microsoft.com/office/drawing/2014/main" id="{0A675416-8409-4312-8D2D-8CBDB80F03E8}"/>
              </a:ext>
            </a:extLst>
          </p:cNvPr>
          <p:cNvGrpSpPr/>
          <p:nvPr/>
        </p:nvGrpSpPr>
        <p:grpSpPr>
          <a:xfrm>
            <a:off x="8773073" y="2690301"/>
            <a:ext cx="3124858" cy="2012791"/>
            <a:chOff x="7783032" y="1966175"/>
            <a:chExt cx="4206950" cy="3026707"/>
          </a:xfrm>
        </p:grpSpPr>
        <p:pic>
          <p:nvPicPr>
            <p:cNvPr id="5" name="Picture 4">
              <a:extLst>
                <a:ext uri="{FF2B5EF4-FFF2-40B4-BE49-F238E27FC236}">
                  <a16:creationId xmlns:a16="http://schemas.microsoft.com/office/drawing/2014/main" id="{DE78398E-AE93-4D72-B239-EA2720A9ED8D}"/>
                </a:ext>
              </a:extLst>
            </p:cNvPr>
            <p:cNvPicPr>
              <a:picLocks noChangeAspect="1"/>
            </p:cNvPicPr>
            <p:nvPr/>
          </p:nvPicPr>
          <p:blipFill rotWithShape="1">
            <a:blip r:embed="rId3">
              <a:extLst>
                <a:ext uri="{28A0092B-C50C-407E-A947-70E740481C1C}">
                  <a14:useLocalDpi xmlns:a14="http://schemas.microsoft.com/office/drawing/2010/main" val="0"/>
                </a:ext>
              </a:extLst>
            </a:blip>
            <a:srcRect l="13773" t="12439" r="9734" b="5516"/>
            <a:stretch/>
          </p:blipFill>
          <p:spPr>
            <a:xfrm>
              <a:off x="7783032" y="1966175"/>
              <a:ext cx="4206950" cy="3026707"/>
            </a:xfrm>
            <a:prstGeom prst="rect">
              <a:avLst/>
            </a:prstGeom>
          </p:spPr>
        </p:pic>
        <p:sp>
          <p:nvSpPr>
            <p:cNvPr id="6" name="Rectangle 5">
              <a:extLst>
                <a:ext uri="{FF2B5EF4-FFF2-40B4-BE49-F238E27FC236}">
                  <a16:creationId xmlns:a16="http://schemas.microsoft.com/office/drawing/2014/main" id="{F2D2B445-3CA6-4858-864F-C5A3CAD43D38}"/>
                </a:ext>
              </a:extLst>
            </p:cNvPr>
            <p:cNvSpPr/>
            <p:nvPr/>
          </p:nvSpPr>
          <p:spPr>
            <a:xfrm>
              <a:off x="9130381" y="4674493"/>
              <a:ext cx="2205476" cy="276999"/>
            </a:xfrm>
            <a:prstGeom prst="rect">
              <a:avLst/>
            </a:prstGeom>
          </p:spPr>
          <p:txBody>
            <a:bodyPr wrap="none">
              <a:spAutoFit/>
            </a:bodyPr>
            <a:lstStyle/>
            <a:p>
              <a:r>
                <a:rPr lang="en-US" sz="1200" b="0" baseline="0" dirty="0">
                  <a:solidFill>
                    <a:schemeClr val="tx1"/>
                  </a:solidFill>
                  <a:effectLst/>
                  <a:latin typeface="Arial" panose="020B0604020202020204" pitchFamily="34" charset="0"/>
                  <a:cs typeface="Arial" panose="020B0604020202020204" pitchFamily="34" charset="0"/>
                </a:rPr>
                <a:t>NASA / WMAP Science Team</a:t>
              </a:r>
            </a:p>
          </p:txBody>
        </p:sp>
      </p:grpSp>
      <p:pic>
        <p:nvPicPr>
          <p:cNvPr id="10" name="Picture 9">
            <a:extLst>
              <a:ext uri="{FF2B5EF4-FFF2-40B4-BE49-F238E27FC236}">
                <a16:creationId xmlns:a16="http://schemas.microsoft.com/office/drawing/2014/main" id="{AE9D710A-6723-48C1-AE20-9F393DBBE2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55993" y="994960"/>
            <a:ext cx="3358901" cy="1679451"/>
          </a:xfrm>
          <a:prstGeom prst="rect">
            <a:avLst/>
          </a:prstGeom>
        </p:spPr>
      </p:pic>
      <p:sp>
        <p:nvSpPr>
          <p:cNvPr id="11" name="Rectangle 10">
            <a:extLst>
              <a:ext uri="{FF2B5EF4-FFF2-40B4-BE49-F238E27FC236}">
                <a16:creationId xmlns:a16="http://schemas.microsoft.com/office/drawing/2014/main" id="{D37CFB7D-BCF0-4688-914E-D4B4C68CFE4A}"/>
              </a:ext>
            </a:extLst>
          </p:cNvPr>
          <p:cNvSpPr/>
          <p:nvPr/>
        </p:nvSpPr>
        <p:spPr>
          <a:xfrm>
            <a:off x="0" y="1414302"/>
            <a:ext cx="8019379" cy="784830"/>
          </a:xfrm>
          <a:prstGeom prst="rect">
            <a:avLst/>
          </a:prstGeom>
        </p:spPr>
        <p:txBody>
          <a:bodyPr wrap="square">
            <a:spAutoFit/>
          </a:bodyPr>
          <a:lstStyle/>
          <a:p>
            <a:pPr marL="342900" lvl="0" indent="-342900">
              <a:spcAft>
                <a:spcPts val="600"/>
              </a:spcAft>
              <a:buClr>
                <a:srgbClr val="FF0000"/>
              </a:buClr>
              <a:buFont typeface="Wingdings" panose="05000000000000000000" pitchFamily="2" charset="2"/>
              <a:buChar char="§"/>
            </a:pPr>
            <a:r>
              <a:rPr lang="de-DE" baseline="0" dirty="0">
                <a:solidFill>
                  <a:srgbClr val="0000FF"/>
                </a:solidFill>
                <a:effectLst/>
                <a:latin typeface="Arial" panose="020B0604020202020204" pitchFamily="34" charset="0"/>
                <a:cs typeface="Arial" panose="020B0604020202020204" pitchFamily="34" charset="0"/>
              </a:rPr>
              <a:t>Ultra-</a:t>
            </a:r>
            <a:r>
              <a:rPr lang="de-DE" baseline="0" dirty="0" err="1">
                <a:solidFill>
                  <a:srgbClr val="0000FF"/>
                </a:solidFill>
                <a:effectLst/>
                <a:latin typeface="Arial" panose="020B0604020202020204" pitchFamily="34" charset="0"/>
                <a:cs typeface="Arial" panose="020B0604020202020204" pitchFamily="34" charset="0"/>
              </a:rPr>
              <a:t>Precise</a:t>
            </a:r>
            <a:r>
              <a:rPr lang="de-DE" baseline="0" dirty="0">
                <a:solidFill>
                  <a:srgbClr val="0000FF"/>
                </a:solidFill>
                <a:effectLst/>
                <a:latin typeface="Arial" panose="020B0604020202020204" pitchFamily="34" charset="0"/>
                <a:cs typeface="Arial" panose="020B0604020202020204" pitchFamily="34" charset="0"/>
              </a:rPr>
              <a:t> Clocks:  </a:t>
            </a:r>
          </a:p>
          <a:p>
            <a:pPr lvl="0"/>
            <a:r>
              <a:rPr lang="de-DE" baseline="0" dirty="0">
                <a:solidFill>
                  <a:srgbClr val="0000FF"/>
                </a:solidFill>
                <a:effectLst/>
                <a:latin typeface="Arial" panose="020B0604020202020204" pitchFamily="34" charset="0"/>
                <a:cs typeface="Arial" panose="020B0604020202020204" pitchFamily="34" charset="0"/>
              </a:rPr>
              <a:t>    </a:t>
            </a:r>
            <a:r>
              <a:rPr lang="de-DE" baseline="0" dirty="0" err="1">
                <a:solidFill>
                  <a:srgbClr val="0000FF"/>
                </a:solidFill>
                <a:effectLst/>
                <a:latin typeface="Arial" panose="020B0604020202020204" pitchFamily="34" charset="0"/>
                <a:cs typeface="Arial" panose="020B0604020202020204" pitchFamily="34" charset="0"/>
              </a:rPr>
              <a:t>Timekeeping</a:t>
            </a:r>
            <a:r>
              <a:rPr lang="de-DE" baseline="0" dirty="0">
                <a:solidFill>
                  <a:srgbClr val="0000FF"/>
                </a:solidFill>
                <a:effectLst/>
                <a:latin typeface="Arial" panose="020B0604020202020204" pitchFamily="34" charset="0"/>
                <a:cs typeface="Arial" panose="020B0604020202020204" pitchFamily="34" charset="0"/>
              </a:rPr>
              <a:t> and Quantum Sensors </a:t>
            </a:r>
            <a:r>
              <a:rPr lang="de-DE" baseline="0" dirty="0" err="1">
                <a:solidFill>
                  <a:srgbClr val="0000FF"/>
                </a:solidFill>
                <a:effectLst/>
                <a:latin typeface="Arial" panose="020B0604020202020204" pitchFamily="34" charset="0"/>
                <a:cs typeface="Arial" panose="020B0604020202020204" pitchFamily="34" charset="0"/>
              </a:rPr>
              <a:t>for</a:t>
            </a:r>
            <a:r>
              <a:rPr lang="de-DE" baseline="0" dirty="0">
                <a:solidFill>
                  <a:srgbClr val="0000FF"/>
                </a:solidFill>
                <a:effectLst/>
                <a:latin typeface="Arial" panose="020B0604020202020204" pitchFamily="34" charset="0"/>
                <a:cs typeface="Arial" panose="020B0604020202020204" pitchFamily="34" charset="0"/>
              </a:rPr>
              <a:t> Fundamental Physics </a:t>
            </a:r>
          </a:p>
        </p:txBody>
      </p:sp>
      <p:sp>
        <p:nvSpPr>
          <p:cNvPr id="12" name="Rectangle 11">
            <a:extLst>
              <a:ext uri="{FF2B5EF4-FFF2-40B4-BE49-F238E27FC236}">
                <a16:creationId xmlns:a16="http://schemas.microsoft.com/office/drawing/2014/main" id="{47D180CA-702A-4DA0-BF44-EAFA42FC55F7}"/>
              </a:ext>
            </a:extLst>
          </p:cNvPr>
          <p:cNvSpPr/>
          <p:nvPr/>
        </p:nvSpPr>
        <p:spPr>
          <a:xfrm>
            <a:off x="0" y="2744736"/>
            <a:ext cx="9127968" cy="1246495"/>
          </a:xfrm>
          <a:prstGeom prst="rect">
            <a:avLst/>
          </a:prstGeom>
        </p:spPr>
        <p:txBody>
          <a:bodyPr wrap="square">
            <a:spAutoFit/>
          </a:bodyPr>
          <a:lstStyle/>
          <a:p>
            <a:pPr marL="342900" lvl="0" indent="-342900">
              <a:spcAft>
                <a:spcPts val="1200"/>
              </a:spcAft>
              <a:buClr>
                <a:srgbClr val="FF0000"/>
              </a:buClr>
              <a:buFont typeface="Wingdings" panose="05000000000000000000" pitchFamily="2" charset="2"/>
              <a:buChar char="§"/>
            </a:pPr>
            <a:r>
              <a:rPr lang="de-DE" baseline="0" dirty="0" err="1">
                <a:solidFill>
                  <a:srgbClr val="05791B"/>
                </a:solidFill>
                <a:effectLst/>
                <a:latin typeface="Arial" panose="020B0604020202020204" pitchFamily="34" charset="0"/>
                <a:cs typeface="Arial" panose="020B0604020202020204" pitchFamily="34" charset="0"/>
              </a:rPr>
              <a:t>Tantalizing</a:t>
            </a:r>
            <a:r>
              <a:rPr lang="de-DE" baseline="0" dirty="0">
                <a:solidFill>
                  <a:srgbClr val="05791B"/>
                </a:solidFill>
                <a:effectLst/>
                <a:latin typeface="Arial" panose="020B0604020202020204" pitchFamily="34" charset="0"/>
                <a:cs typeface="Arial" panose="020B0604020202020204" pitchFamily="34" charset="0"/>
              </a:rPr>
              <a:t> fundamental and still </a:t>
            </a:r>
            <a:r>
              <a:rPr lang="de-DE" baseline="0" dirty="0" err="1">
                <a:solidFill>
                  <a:srgbClr val="05791B"/>
                </a:solidFill>
                <a:effectLst/>
                <a:latin typeface="Arial" panose="020B0604020202020204" pitchFamily="34" charset="0"/>
                <a:cs typeface="Arial" panose="020B0604020202020204" pitchFamily="34" charset="0"/>
              </a:rPr>
              <a:t>unsolved</a:t>
            </a:r>
            <a:r>
              <a:rPr lang="de-DE" baseline="0" dirty="0">
                <a:solidFill>
                  <a:srgbClr val="05791B"/>
                </a:solidFill>
                <a:effectLst/>
                <a:latin typeface="Arial" panose="020B0604020202020204" pitchFamily="34" charset="0"/>
                <a:cs typeface="Arial" panose="020B0604020202020204" pitchFamily="34" charset="0"/>
              </a:rPr>
              <a:t> </a:t>
            </a:r>
            <a:r>
              <a:rPr lang="de-DE" baseline="0" dirty="0" err="1">
                <a:solidFill>
                  <a:srgbClr val="05791B"/>
                </a:solidFill>
                <a:effectLst/>
                <a:latin typeface="Arial" panose="020B0604020202020204" pitchFamily="34" charset="0"/>
                <a:cs typeface="Arial" panose="020B0604020202020204" pitchFamily="34" charset="0"/>
              </a:rPr>
              <a:t>questions</a:t>
            </a:r>
            <a:r>
              <a:rPr lang="de-DE" baseline="0" dirty="0">
                <a:solidFill>
                  <a:srgbClr val="05791B"/>
                </a:solidFill>
                <a:effectLst/>
                <a:latin typeface="Arial" panose="020B0604020202020204" pitchFamily="34" charset="0"/>
                <a:cs typeface="Arial" panose="020B0604020202020204" pitchFamily="34" charset="0"/>
              </a:rPr>
              <a:t>:</a:t>
            </a:r>
          </a:p>
          <a:p>
            <a:pPr lvl="0">
              <a:spcAft>
                <a:spcPts val="600"/>
              </a:spcAft>
            </a:pPr>
            <a:r>
              <a:rPr lang="de-DE" baseline="0" dirty="0">
                <a:solidFill>
                  <a:srgbClr val="000000"/>
                </a:solidFill>
                <a:effectLst/>
                <a:latin typeface="Arial" panose="020B0604020202020204" pitchFamily="34" charset="0"/>
                <a:cs typeface="Arial" panose="020B0604020202020204" pitchFamily="34" charset="0"/>
              </a:rPr>
              <a:t>     - </a:t>
            </a:r>
            <a:r>
              <a:rPr lang="de-DE" baseline="0" dirty="0" err="1">
                <a:solidFill>
                  <a:srgbClr val="000000"/>
                </a:solidFill>
                <a:effectLst/>
                <a:latin typeface="Arial" panose="020B0604020202020204" pitchFamily="34" charset="0"/>
                <a:cs typeface="Arial" panose="020B0604020202020204" pitchFamily="34" charset="0"/>
              </a:rPr>
              <a:t>how</a:t>
            </a:r>
            <a:r>
              <a:rPr lang="de-DE" baseline="0" dirty="0">
                <a:solidFill>
                  <a:srgbClr val="000000"/>
                </a:solidFill>
                <a:effectLst/>
                <a:latin typeface="Arial" panose="020B0604020202020204" pitchFamily="34" charset="0"/>
                <a:cs typeface="Arial" panose="020B0604020202020204" pitchFamily="34" charset="0"/>
              </a:rPr>
              <a:t> ‚</a:t>
            </a:r>
            <a:r>
              <a:rPr lang="de-DE" baseline="0" dirty="0" err="1">
                <a:solidFill>
                  <a:srgbClr val="000000"/>
                </a:solidFill>
                <a:effectLst/>
                <a:latin typeface="Arial" panose="020B0604020202020204" pitchFamily="34" charset="0"/>
                <a:cs typeface="Arial" panose="020B0604020202020204" pitchFamily="34" charset="0"/>
              </a:rPr>
              <a:t>constant</a:t>
            </a:r>
            <a:r>
              <a:rPr lang="de-DE" baseline="0" dirty="0">
                <a:solidFill>
                  <a:srgbClr val="000000"/>
                </a:solidFill>
                <a:effectLst/>
                <a:latin typeface="Arial" panose="020B0604020202020204" pitchFamily="34" charset="0"/>
                <a:cs typeface="Arial" panose="020B0604020202020204" pitchFamily="34" charset="0"/>
              </a:rPr>
              <a:t>‘ </a:t>
            </a:r>
            <a:r>
              <a:rPr lang="de-DE" baseline="0" dirty="0" err="1">
                <a:solidFill>
                  <a:srgbClr val="000000"/>
                </a:solidFill>
                <a:effectLst/>
                <a:latin typeface="Arial" panose="020B0604020202020204" pitchFamily="34" charset="0"/>
                <a:cs typeface="Arial" panose="020B0604020202020204" pitchFamily="34" charset="0"/>
              </a:rPr>
              <a:t>are</a:t>
            </a:r>
            <a:r>
              <a:rPr lang="de-DE" baseline="0" dirty="0">
                <a:solidFill>
                  <a:srgbClr val="000000"/>
                </a:solidFill>
                <a:effectLst/>
                <a:latin typeface="Arial" panose="020B0604020202020204" pitchFamily="34" charset="0"/>
                <a:cs typeface="Arial" panose="020B0604020202020204" pitchFamily="34" charset="0"/>
              </a:rPr>
              <a:t> fundamental </a:t>
            </a:r>
            <a:r>
              <a:rPr lang="de-DE" baseline="0" dirty="0" err="1">
                <a:solidFill>
                  <a:srgbClr val="000000"/>
                </a:solidFill>
                <a:effectLst/>
                <a:latin typeface="Arial" panose="020B0604020202020204" pitchFamily="34" charset="0"/>
                <a:cs typeface="Arial" panose="020B0604020202020204" pitchFamily="34" charset="0"/>
              </a:rPr>
              <a:t>constants</a:t>
            </a:r>
            <a:r>
              <a:rPr lang="de-DE" baseline="0" dirty="0">
                <a:solidFill>
                  <a:srgbClr val="000000"/>
                </a:solidFill>
                <a:effectLst/>
                <a:latin typeface="Arial" panose="020B0604020202020204" pitchFamily="34" charset="0"/>
                <a:cs typeface="Arial" panose="020B0604020202020204" pitchFamily="34" charset="0"/>
              </a:rPr>
              <a:t>? </a:t>
            </a:r>
          </a:p>
          <a:p>
            <a:pPr lvl="0"/>
            <a:r>
              <a:rPr lang="de-DE" baseline="0" dirty="0">
                <a:solidFill>
                  <a:srgbClr val="000000"/>
                </a:solidFill>
                <a:effectLst/>
                <a:latin typeface="Arial" panose="020B0604020202020204" pitchFamily="34" charset="0"/>
                <a:cs typeface="Arial" panose="020B0604020202020204" pitchFamily="34" charset="0"/>
              </a:rPr>
              <a:t>     - </a:t>
            </a:r>
            <a:r>
              <a:rPr lang="de-DE" baseline="0" dirty="0" err="1">
                <a:solidFill>
                  <a:srgbClr val="000000"/>
                </a:solidFill>
                <a:effectLst/>
                <a:latin typeface="Arial" panose="020B0604020202020204" pitchFamily="34" charset="0"/>
                <a:cs typeface="Arial" panose="020B0604020202020204" pitchFamily="34" charset="0"/>
              </a:rPr>
              <a:t>what</a:t>
            </a:r>
            <a:r>
              <a:rPr lang="de-DE" baseline="0" dirty="0">
                <a:solidFill>
                  <a:srgbClr val="000000"/>
                </a:solidFill>
                <a:effectLst/>
                <a:latin typeface="Arial" panose="020B0604020202020204" pitchFamily="34" charset="0"/>
                <a:cs typeface="Arial" panose="020B0604020202020204" pitchFamily="34" charset="0"/>
              </a:rPr>
              <a:t> </a:t>
            </a:r>
            <a:r>
              <a:rPr lang="de-DE" baseline="0" dirty="0" err="1">
                <a:solidFill>
                  <a:srgbClr val="000000"/>
                </a:solidFill>
                <a:effectLst/>
                <a:latin typeface="Arial" panose="020B0604020202020204" pitchFamily="34" charset="0"/>
                <a:cs typeface="Arial" panose="020B0604020202020204" pitchFamily="34" charset="0"/>
              </a:rPr>
              <a:t>is</a:t>
            </a:r>
            <a:r>
              <a:rPr lang="de-DE" baseline="0" dirty="0">
                <a:solidFill>
                  <a:srgbClr val="000000"/>
                </a:solidFill>
                <a:effectLst/>
                <a:latin typeface="Arial" panose="020B0604020202020204" pitchFamily="34" charset="0"/>
                <a:cs typeface="Arial" panose="020B0604020202020204" pitchFamily="34" charset="0"/>
              </a:rPr>
              <a:t> </a:t>
            </a:r>
            <a:r>
              <a:rPr lang="de-DE" baseline="0" dirty="0" err="1">
                <a:solidFill>
                  <a:srgbClr val="000000"/>
                </a:solidFill>
                <a:effectLst/>
                <a:latin typeface="Arial" panose="020B0604020202020204" pitchFamily="34" charset="0"/>
                <a:cs typeface="Arial" panose="020B0604020202020204" pitchFamily="34" charset="0"/>
              </a:rPr>
              <a:t>the</a:t>
            </a:r>
            <a:r>
              <a:rPr lang="de-DE" baseline="0" dirty="0">
                <a:solidFill>
                  <a:srgbClr val="000000"/>
                </a:solidFill>
                <a:effectLst/>
                <a:latin typeface="Arial" panose="020B0604020202020204" pitchFamily="34" charset="0"/>
                <a:cs typeface="Arial" panose="020B0604020202020204" pitchFamily="34" charset="0"/>
              </a:rPr>
              <a:t> </a:t>
            </a:r>
            <a:r>
              <a:rPr lang="de-DE" baseline="0" dirty="0" err="1">
                <a:solidFill>
                  <a:srgbClr val="000000"/>
                </a:solidFill>
                <a:effectLst/>
                <a:latin typeface="Arial" panose="020B0604020202020204" pitchFamily="34" charset="0"/>
                <a:cs typeface="Arial" panose="020B0604020202020204" pitchFamily="34" charset="0"/>
              </a:rPr>
              <a:t>nature</a:t>
            </a:r>
            <a:r>
              <a:rPr lang="de-DE" baseline="0" dirty="0">
                <a:solidFill>
                  <a:srgbClr val="000000"/>
                </a:solidFill>
                <a:effectLst/>
                <a:latin typeface="Arial" panose="020B0604020202020204" pitchFamily="34" charset="0"/>
                <a:cs typeface="Arial" panose="020B0604020202020204" pitchFamily="34" charset="0"/>
              </a:rPr>
              <a:t> </a:t>
            </a:r>
            <a:r>
              <a:rPr lang="de-DE" baseline="0" dirty="0" err="1">
                <a:solidFill>
                  <a:srgbClr val="000000"/>
                </a:solidFill>
                <a:effectLst/>
                <a:latin typeface="Arial" panose="020B0604020202020204" pitchFamily="34" charset="0"/>
                <a:cs typeface="Arial" panose="020B0604020202020204" pitchFamily="34" charset="0"/>
              </a:rPr>
              <a:t>of</a:t>
            </a:r>
            <a:r>
              <a:rPr lang="de-DE" baseline="0" dirty="0">
                <a:solidFill>
                  <a:srgbClr val="000000"/>
                </a:solidFill>
                <a:effectLst/>
                <a:latin typeface="Arial" panose="020B0604020202020204" pitchFamily="34" charset="0"/>
                <a:cs typeface="Arial" panose="020B0604020202020204" pitchFamily="34" charset="0"/>
              </a:rPr>
              <a:t> </a:t>
            </a:r>
            <a:r>
              <a:rPr lang="de-DE" baseline="0" dirty="0" err="1">
                <a:solidFill>
                  <a:srgbClr val="000000"/>
                </a:solidFill>
                <a:effectLst/>
                <a:latin typeface="Arial" panose="020B0604020202020204" pitchFamily="34" charset="0"/>
                <a:cs typeface="Arial" panose="020B0604020202020204" pitchFamily="34" charset="0"/>
              </a:rPr>
              <a:t>the</a:t>
            </a:r>
            <a:r>
              <a:rPr lang="de-DE" baseline="0" dirty="0">
                <a:solidFill>
                  <a:srgbClr val="000000"/>
                </a:solidFill>
                <a:effectLst/>
                <a:latin typeface="Arial" panose="020B0604020202020204" pitchFamily="34" charset="0"/>
                <a:cs typeface="Arial" panose="020B0604020202020204" pitchFamily="34" charset="0"/>
              </a:rPr>
              <a:t> invisible ‚Dark Matter‘ in </a:t>
            </a:r>
            <a:r>
              <a:rPr lang="de-DE" baseline="0" dirty="0" err="1">
                <a:solidFill>
                  <a:srgbClr val="000000"/>
                </a:solidFill>
                <a:effectLst/>
                <a:latin typeface="Arial" panose="020B0604020202020204" pitchFamily="34" charset="0"/>
                <a:cs typeface="Arial" panose="020B0604020202020204" pitchFamily="34" charset="0"/>
              </a:rPr>
              <a:t>the</a:t>
            </a:r>
            <a:r>
              <a:rPr lang="de-DE" baseline="0" dirty="0">
                <a:solidFill>
                  <a:srgbClr val="000000"/>
                </a:solidFill>
                <a:effectLst/>
                <a:latin typeface="Arial" panose="020B0604020202020204" pitchFamily="34" charset="0"/>
                <a:cs typeface="Arial" panose="020B0604020202020204" pitchFamily="34" charset="0"/>
              </a:rPr>
              <a:t> Universe?</a:t>
            </a:r>
            <a:endParaRPr lang="en-US" dirty="0"/>
          </a:p>
        </p:txBody>
      </p:sp>
      <p:grpSp>
        <p:nvGrpSpPr>
          <p:cNvPr id="18" name="Group 17">
            <a:extLst>
              <a:ext uri="{FF2B5EF4-FFF2-40B4-BE49-F238E27FC236}">
                <a16:creationId xmlns:a16="http://schemas.microsoft.com/office/drawing/2014/main" id="{14005AB5-6DE4-4BCC-98D3-4984D3C960F3}"/>
              </a:ext>
            </a:extLst>
          </p:cNvPr>
          <p:cNvGrpSpPr/>
          <p:nvPr/>
        </p:nvGrpSpPr>
        <p:grpSpPr>
          <a:xfrm>
            <a:off x="8978877" y="4805923"/>
            <a:ext cx="2822197" cy="1886119"/>
            <a:chOff x="8670520" y="4805923"/>
            <a:chExt cx="2822197" cy="1886119"/>
          </a:xfrm>
        </p:grpSpPr>
        <p:pic>
          <p:nvPicPr>
            <p:cNvPr id="16" name="Picture 15">
              <a:extLst>
                <a:ext uri="{FF2B5EF4-FFF2-40B4-BE49-F238E27FC236}">
                  <a16:creationId xmlns:a16="http://schemas.microsoft.com/office/drawing/2014/main" id="{085776CE-20EA-4481-9937-F4A23B30A35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70520" y="4805923"/>
              <a:ext cx="2731724" cy="1822450"/>
            </a:xfrm>
            <a:prstGeom prst="rect">
              <a:avLst/>
            </a:prstGeom>
          </p:spPr>
        </p:pic>
        <p:sp>
          <p:nvSpPr>
            <p:cNvPr id="17" name="Rectangle 16">
              <a:extLst>
                <a:ext uri="{FF2B5EF4-FFF2-40B4-BE49-F238E27FC236}">
                  <a16:creationId xmlns:a16="http://schemas.microsoft.com/office/drawing/2014/main" id="{82FD9817-568D-4907-926B-CD7F268465EF}"/>
                </a:ext>
              </a:extLst>
            </p:cNvPr>
            <p:cNvSpPr/>
            <p:nvPr/>
          </p:nvSpPr>
          <p:spPr>
            <a:xfrm>
              <a:off x="9447798" y="6415043"/>
              <a:ext cx="2044919" cy="276999"/>
            </a:xfrm>
            <a:prstGeom prst="rect">
              <a:avLst/>
            </a:prstGeom>
          </p:spPr>
          <p:txBody>
            <a:bodyPr wrap="none">
              <a:spAutoFit/>
            </a:bodyPr>
            <a:lstStyle/>
            <a:p>
              <a:r>
                <a:rPr lang="en-US" sz="1200" b="0" baseline="0" dirty="0">
                  <a:solidFill>
                    <a:schemeClr val="tx1"/>
                  </a:solidFill>
                  <a:effectLst/>
                  <a:latin typeface="Arial" panose="020B0604020202020204" pitchFamily="34" charset="0"/>
                  <a:cs typeface="Arial" panose="020B0604020202020204" pitchFamily="34" charset="0"/>
                </a:rPr>
                <a:t>Jun Ye group/JILA, Boulder</a:t>
              </a:r>
            </a:p>
          </p:txBody>
        </p:sp>
      </p:grpSp>
    </p:spTree>
    <p:extLst>
      <p:ext uri="{BB962C8B-B14F-4D97-AF65-F5344CB8AC3E}">
        <p14:creationId xmlns:p14="http://schemas.microsoft.com/office/powerpoint/2010/main" val="540306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474" name="Rectangle 2"/>
          <p:cNvSpPr>
            <a:spLocks noGrp="1" noChangeArrowheads="1"/>
          </p:cNvSpPr>
          <p:nvPr>
            <p:ph type="title" idx="4294967295"/>
          </p:nvPr>
        </p:nvSpPr>
        <p:spPr>
          <a:xfrm>
            <a:off x="4065243" y="17463"/>
            <a:ext cx="3562350" cy="609600"/>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p>
            <a:r>
              <a:rPr lang="en-US" altLang="de-DE" sz="3600" b="1" u="sng"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Thanks to ….</a:t>
            </a:r>
            <a:endParaRPr lang="de-DE" altLang="de-DE" sz="3600" b="1" u="sng" dirty="0">
              <a:solidFill>
                <a:srgbClr val="05791B"/>
              </a:solidFill>
              <a:latin typeface="Arial" panose="020B0604020202020204" pitchFamily="34" charset="0"/>
              <a:cs typeface="Arial" panose="020B0604020202020204" pitchFamily="34" charset="0"/>
            </a:endParaRPr>
          </a:p>
        </p:txBody>
      </p:sp>
      <p:sp>
        <p:nvSpPr>
          <p:cNvPr id="617476" name="Text Box 4"/>
          <p:cNvSpPr txBox="1">
            <a:spLocks noChangeArrowheads="1"/>
          </p:cNvSpPr>
          <p:nvPr/>
        </p:nvSpPr>
        <p:spPr bwMode="auto">
          <a:xfrm>
            <a:off x="2146300" y="1789114"/>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sq">
                <a:solidFill>
                  <a:srgbClr val="000080"/>
                </a:solidFill>
                <a:miter lim="800000"/>
                <a:headEnd type="none" w="lg" len="lg"/>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de-DE" altLang="de-DE" baseline="0">
              <a:effectLst>
                <a:outerShdw blurRad="38100" dist="38100" dir="2700000" algn="tl">
                  <a:srgbClr val="000000"/>
                </a:outerShdw>
              </a:effectLst>
            </a:endParaRPr>
          </a:p>
        </p:txBody>
      </p:sp>
      <p:sp>
        <p:nvSpPr>
          <p:cNvPr id="5" name="TextBox 4"/>
          <p:cNvSpPr txBox="1"/>
          <p:nvPr/>
        </p:nvSpPr>
        <p:spPr>
          <a:xfrm>
            <a:off x="3548" y="6507117"/>
            <a:ext cx="412292" cy="338554"/>
          </a:xfrm>
          <a:prstGeom prst="rect">
            <a:avLst/>
          </a:prstGeom>
          <a:noFill/>
        </p:spPr>
        <p:txBody>
          <a:bodyPr wrap="none" rtlCol="0">
            <a:spAutoFit/>
          </a:bodyPr>
          <a:lstStyle/>
          <a:p>
            <a:r>
              <a:rPr lang="en-US" sz="1600" baseline="0" dirty="0">
                <a:solidFill>
                  <a:srgbClr val="000000"/>
                </a:solidFill>
                <a:effectLst/>
                <a:latin typeface="Arial" panose="020B0604020202020204" pitchFamily="34" charset="0"/>
                <a:cs typeface="Arial" panose="020B0604020202020204" pitchFamily="34" charset="0"/>
              </a:rPr>
              <a:t>20</a:t>
            </a:r>
            <a:endParaRPr lang="de-DE" sz="1600" baseline="0" dirty="0">
              <a:solidFill>
                <a:srgbClr val="000000"/>
              </a:solidFill>
              <a:effectLst/>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60911" y="5292470"/>
            <a:ext cx="1924725" cy="731097"/>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90874" y="2441128"/>
            <a:ext cx="2371066" cy="830931"/>
          </a:xfrm>
          <a:prstGeom prst="rect">
            <a:avLst/>
          </a:prstGeom>
        </p:spPr>
      </p:pic>
      <p:sp>
        <p:nvSpPr>
          <p:cNvPr id="10" name="TextBox 9"/>
          <p:cNvSpPr txBox="1"/>
          <p:nvPr/>
        </p:nvSpPr>
        <p:spPr>
          <a:xfrm>
            <a:off x="14833" y="1185751"/>
            <a:ext cx="12178018" cy="4508927"/>
          </a:xfrm>
          <a:prstGeom prst="rect">
            <a:avLst/>
          </a:prstGeom>
          <a:noFill/>
        </p:spPr>
        <p:txBody>
          <a:bodyPr wrap="square" rtlCol="0">
            <a:spAutoFit/>
          </a:bodyPr>
          <a:lstStyle/>
          <a:p>
            <a:pPr>
              <a:spcBef>
                <a:spcPts val="600"/>
              </a:spcBef>
              <a:spcAft>
                <a:spcPts val="0"/>
              </a:spcAft>
            </a:pPr>
            <a:r>
              <a:rPr lang="en-US" sz="1800" b="0" baseline="0" dirty="0">
                <a:solidFill>
                  <a:srgbClr val="00B050"/>
                </a:solidFill>
                <a:effectLst/>
                <a:latin typeface="Arial" panose="020B0604020202020204" pitchFamily="34" charset="0"/>
                <a:ea typeface="MS Mincho"/>
                <a:cs typeface="Arial" panose="020B0604020202020204" pitchFamily="34" charset="0"/>
              </a:rPr>
              <a:t>LMU:</a:t>
            </a:r>
            <a:r>
              <a:rPr lang="en-US" sz="1800" b="0" baseline="0" dirty="0">
                <a:solidFill>
                  <a:srgbClr val="0066CC"/>
                </a:solidFill>
                <a:effectLst/>
                <a:latin typeface="Arial" panose="020B0604020202020204" pitchFamily="34" charset="0"/>
                <a:ea typeface="MS Mincho"/>
                <a:cs typeface="Arial" panose="020B0604020202020204" pitchFamily="34" charset="0"/>
              </a:rPr>
              <a:t> </a:t>
            </a:r>
            <a:r>
              <a:rPr lang="en-US" sz="1800" baseline="0" dirty="0">
                <a:solidFill>
                  <a:srgbClr val="0066CC"/>
                </a:solidFill>
                <a:effectLst/>
                <a:latin typeface="Arial" panose="020B0604020202020204" pitchFamily="34" charset="0"/>
                <a:ea typeface="MS Mincho"/>
                <a:cs typeface="Arial" panose="020B0604020202020204" pitchFamily="34" charset="0"/>
              </a:rPr>
              <a:t>K. </a:t>
            </a:r>
            <a:r>
              <a:rPr lang="en-US" sz="1800" baseline="0" dirty="0" err="1">
                <a:solidFill>
                  <a:srgbClr val="0066CC"/>
                </a:solidFill>
                <a:effectLst/>
                <a:latin typeface="Arial" panose="020B0604020202020204" pitchFamily="34" charset="0"/>
                <a:ea typeface="MS Mincho"/>
                <a:cs typeface="Arial" panose="020B0604020202020204" pitchFamily="34" charset="0"/>
              </a:rPr>
              <a:t>Scharl</a:t>
            </a:r>
            <a:r>
              <a:rPr lang="en-US" sz="1800" baseline="0" dirty="0">
                <a:solidFill>
                  <a:srgbClr val="0066CC"/>
                </a:solidFill>
                <a:effectLst/>
                <a:latin typeface="Arial" panose="020B0604020202020204" pitchFamily="34" charset="0"/>
                <a:ea typeface="MS Mincho"/>
                <a:cs typeface="Arial" panose="020B0604020202020204" pitchFamily="34" charset="0"/>
              </a:rPr>
              <a:t>, D. Moritz, </a:t>
            </a:r>
            <a:r>
              <a:rPr lang="en-US" sz="1800" b="0" baseline="0" dirty="0">
                <a:solidFill>
                  <a:srgbClr val="0066CC"/>
                </a:solidFill>
                <a:effectLst/>
                <a:latin typeface="Arial" panose="020B0604020202020204" pitchFamily="34" charset="0"/>
                <a:ea typeface="MS Mincho"/>
                <a:cs typeface="Arial" panose="020B0604020202020204" pitchFamily="34" charset="0"/>
              </a:rPr>
              <a:t>S. Ding, S. Kraemer</a:t>
            </a:r>
            <a:r>
              <a:rPr lang="en-US" sz="1800" baseline="0" dirty="0">
                <a:solidFill>
                  <a:srgbClr val="0066CC"/>
                </a:solidFill>
                <a:effectLst/>
                <a:latin typeface="Arial" panose="020B0604020202020204" pitchFamily="34" charset="0"/>
                <a:ea typeface="MS Mincho"/>
                <a:cs typeface="Arial" panose="020B0604020202020204" pitchFamily="34" charset="0"/>
              </a:rPr>
              <a:t>, I. Hussain, T. </a:t>
            </a:r>
            <a:r>
              <a:rPr lang="en-US" sz="1800" baseline="0" dirty="0" err="1">
                <a:solidFill>
                  <a:srgbClr val="0066CC"/>
                </a:solidFill>
                <a:effectLst/>
                <a:latin typeface="Arial" panose="020B0604020202020204" pitchFamily="34" charset="0"/>
                <a:ea typeface="MS Mincho"/>
                <a:cs typeface="Arial" panose="020B0604020202020204" pitchFamily="34" charset="0"/>
              </a:rPr>
              <a:t>Teschler</a:t>
            </a:r>
            <a:r>
              <a:rPr lang="en-US" sz="1800" baseline="0" dirty="0">
                <a:solidFill>
                  <a:srgbClr val="0066CC"/>
                </a:solidFill>
                <a:effectLst/>
                <a:latin typeface="Arial" panose="020B0604020202020204" pitchFamily="34" charset="0"/>
                <a:ea typeface="MS Mincho"/>
                <a:cs typeface="Arial" panose="020B0604020202020204" pitchFamily="34" charset="0"/>
              </a:rPr>
              <a:t>, L. </a:t>
            </a:r>
            <a:r>
              <a:rPr lang="en-US" sz="1800" baseline="0" dirty="0" err="1">
                <a:solidFill>
                  <a:srgbClr val="0066CC"/>
                </a:solidFill>
                <a:effectLst/>
                <a:latin typeface="Arial" panose="020B0604020202020204" pitchFamily="34" charset="0"/>
                <a:ea typeface="MS Mincho"/>
                <a:cs typeface="Arial" panose="020B0604020202020204" pitchFamily="34" charset="0"/>
              </a:rPr>
              <a:t>Löbell</a:t>
            </a:r>
            <a:r>
              <a:rPr lang="en-US" sz="1800" baseline="0" dirty="0">
                <a:solidFill>
                  <a:srgbClr val="0066CC"/>
                </a:solidFill>
                <a:effectLst/>
                <a:latin typeface="Arial" panose="020B0604020202020204" pitchFamily="34" charset="0"/>
                <a:ea typeface="MS Mincho"/>
                <a:cs typeface="Arial" panose="020B0604020202020204" pitchFamily="34" charset="0"/>
              </a:rPr>
              <a:t>, </a:t>
            </a:r>
            <a:r>
              <a:rPr lang="en-US" sz="1800" b="0" baseline="0" dirty="0">
                <a:solidFill>
                  <a:srgbClr val="0066CC"/>
                </a:solidFill>
                <a:effectLst/>
                <a:latin typeface="Arial" panose="020B0604020202020204" pitchFamily="34" charset="0"/>
                <a:ea typeface="MS Mincho"/>
                <a:cs typeface="Arial" panose="020B0604020202020204" pitchFamily="34" charset="0"/>
              </a:rPr>
              <a:t>F. </a:t>
            </a:r>
            <a:r>
              <a:rPr lang="en-US" sz="1800" b="0" baseline="0" dirty="0" err="1">
                <a:solidFill>
                  <a:srgbClr val="0066CC"/>
                </a:solidFill>
                <a:effectLst/>
                <a:latin typeface="Arial" panose="020B0604020202020204" pitchFamily="34" charset="0"/>
                <a:ea typeface="MS Mincho"/>
                <a:cs typeface="Arial" panose="020B0604020202020204" pitchFamily="34" charset="0"/>
              </a:rPr>
              <a:t>Zacherl</a:t>
            </a:r>
            <a:r>
              <a:rPr lang="en-US" sz="1800" b="0" baseline="0" dirty="0">
                <a:solidFill>
                  <a:srgbClr val="0066CC"/>
                </a:solidFill>
                <a:effectLst/>
                <a:latin typeface="Arial" panose="020B0604020202020204" pitchFamily="34" charset="0"/>
                <a:ea typeface="MS Mincho"/>
                <a:cs typeface="Arial" panose="020B0604020202020204" pitchFamily="34" charset="0"/>
              </a:rPr>
              <a:t>, L. </a:t>
            </a:r>
            <a:r>
              <a:rPr lang="en-US" sz="1800" b="0" baseline="0" dirty="0" err="1">
                <a:solidFill>
                  <a:srgbClr val="0066CC"/>
                </a:solidFill>
                <a:effectLst/>
                <a:latin typeface="Arial" panose="020B0604020202020204" pitchFamily="34" charset="0"/>
                <a:ea typeface="MS Mincho"/>
                <a:cs typeface="Arial" panose="020B0604020202020204" pitchFamily="34" charset="0"/>
              </a:rPr>
              <a:t>v.d.</a:t>
            </a:r>
            <a:r>
              <a:rPr lang="en-US" sz="1800" b="0" baseline="0" dirty="0">
                <a:solidFill>
                  <a:srgbClr val="0066CC"/>
                </a:solidFill>
                <a:effectLst/>
                <a:latin typeface="Arial" panose="020B0604020202020204" pitchFamily="34" charset="0"/>
                <a:ea typeface="MS Mincho"/>
                <a:cs typeface="Arial" panose="020B0604020202020204" pitchFamily="34" charset="0"/>
              </a:rPr>
              <a:t> </a:t>
            </a:r>
            <a:r>
              <a:rPr lang="en-US" sz="1800" b="0" baseline="0" dirty="0" err="1">
                <a:solidFill>
                  <a:srgbClr val="0066CC"/>
                </a:solidFill>
                <a:effectLst/>
                <a:latin typeface="Arial" panose="020B0604020202020204" pitchFamily="34" charset="0"/>
                <a:ea typeface="MS Mincho"/>
                <a:cs typeface="Arial" panose="020B0604020202020204" pitchFamily="34" charset="0"/>
              </a:rPr>
              <a:t>Wense</a:t>
            </a:r>
            <a:r>
              <a:rPr lang="en-US" sz="1800" b="0" baseline="0" dirty="0">
                <a:solidFill>
                  <a:srgbClr val="0066CC"/>
                </a:solidFill>
                <a:effectLst/>
                <a:latin typeface="Arial" panose="020B0604020202020204" pitchFamily="34" charset="0"/>
                <a:ea typeface="MS Mincho"/>
                <a:cs typeface="Arial" panose="020B0604020202020204" pitchFamily="34" charset="0"/>
              </a:rPr>
              <a:t>, </a:t>
            </a:r>
          </a:p>
          <a:p>
            <a:pPr>
              <a:spcBef>
                <a:spcPts val="0"/>
              </a:spcBef>
              <a:spcAft>
                <a:spcPts val="0"/>
              </a:spcAft>
            </a:pPr>
            <a:r>
              <a:rPr lang="en-US" sz="1800" b="0" baseline="0" dirty="0">
                <a:solidFill>
                  <a:srgbClr val="0066CC"/>
                </a:solidFill>
                <a:effectLst/>
                <a:latin typeface="Arial" panose="020B0604020202020204" pitchFamily="34" charset="0"/>
                <a:ea typeface="MS Mincho"/>
                <a:cs typeface="Arial" panose="020B0604020202020204" pitchFamily="34" charset="0"/>
              </a:rPr>
              <a:t>          B. </a:t>
            </a:r>
            <a:r>
              <a:rPr lang="en-US" sz="1800" b="0" baseline="0" dirty="0" err="1">
                <a:solidFill>
                  <a:srgbClr val="0066CC"/>
                </a:solidFill>
                <a:effectLst/>
                <a:latin typeface="Arial" panose="020B0604020202020204" pitchFamily="34" charset="0"/>
                <a:ea typeface="MS Mincho"/>
                <a:cs typeface="Arial" panose="020B0604020202020204" pitchFamily="34" charset="0"/>
              </a:rPr>
              <a:t>Seiferle</a:t>
            </a:r>
            <a:r>
              <a:rPr lang="en-US" sz="1800" b="0" baseline="0" dirty="0">
                <a:solidFill>
                  <a:srgbClr val="0066CC"/>
                </a:solidFill>
                <a:effectLst/>
                <a:latin typeface="Arial" panose="020B0604020202020204" pitchFamily="34" charset="0"/>
                <a:ea typeface="MS Mincho"/>
                <a:cs typeface="Arial" panose="020B0604020202020204" pitchFamily="34" charset="0"/>
              </a:rPr>
              <a:t>, </a:t>
            </a:r>
            <a:r>
              <a:rPr lang="en-US" sz="1800" baseline="0" dirty="0">
                <a:solidFill>
                  <a:srgbClr val="0066CC"/>
                </a:solidFill>
                <a:effectLst/>
                <a:latin typeface="Arial" panose="020B0604020202020204" pitchFamily="34" charset="0"/>
                <a:ea typeface="MS Mincho"/>
                <a:cs typeface="Arial" panose="020B0604020202020204" pitchFamily="34" charset="0"/>
              </a:rPr>
              <a:t>G. </a:t>
            </a:r>
            <a:r>
              <a:rPr lang="en-US" sz="1800" baseline="0" dirty="0" err="1">
                <a:solidFill>
                  <a:srgbClr val="0066CC"/>
                </a:solidFill>
                <a:effectLst/>
                <a:latin typeface="Arial" panose="020B0604020202020204" pitchFamily="34" charset="0"/>
                <a:ea typeface="MS Mincho"/>
                <a:cs typeface="Arial" panose="020B0604020202020204" pitchFamily="34" charset="0"/>
              </a:rPr>
              <a:t>Holthoff</a:t>
            </a:r>
            <a:r>
              <a:rPr lang="en-US" sz="1800" baseline="0" dirty="0">
                <a:solidFill>
                  <a:srgbClr val="0066CC"/>
                </a:solidFill>
                <a:effectLst/>
                <a:latin typeface="Arial" panose="020B0604020202020204" pitchFamily="34" charset="0"/>
                <a:ea typeface="MS Mincho"/>
                <a:cs typeface="Arial" panose="020B0604020202020204" pitchFamily="34" charset="0"/>
              </a:rPr>
              <a:t>, J. </a:t>
            </a:r>
            <a:r>
              <a:rPr lang="en-US" sz="1800" baseline="0" dirty="0" err="1">
                <a:solidFill>
                  <a:srgbClr val="0066CC"/>
                </a:solidFill>
                <a:effectLst/>
                <a:latin typeface="Arial" panose="020B0604020202020204" pitchFamily="34" charset="0"/>
                <a:ea typeface="MS Mincho"/>
                <a:cs typeface="Arial" panose="020B0604020202020204" pitchFamily="34" charset="0"/>
              </a:rPr>
              <a:t>Rebhan</a:t>
            </a:r>
            <a:r>
              <a:rPr lang="en-US" sz="1800" baseline="0" dirty="0">
                <a:solidFill>
                  <a:srgbClr val="0066CC"/>
                </a:solidFill>
                <a:effectLst/>
                <a:latin typeface="Arial" panose="020B0604020202020204" pitchFamily="34" charset="0"/>
                <a:ea typeface="MS Mincho"/>
                <a:cs typeface="Arial" panose="020B0604020202020204" pitchFamily="34" charset="0"/>
              </a:rPr>
              <a:t>, T. </a:t>
            </a:r>
            <a:r>
              <a:rPr lang="en-US" sz="1800" baseline="0" dirty="0" err="1">
                <a:solidFill>
                  <a:srgbClr val="0066CC"/>
                </a:solidFill>
                <a:effectLst/>
                <a:latin typeface="Arial" panose="020B0604020202020204" pitchFamily="34" charset="0"/>
                <a:ea typeface="MS Mincho"/>
                <a:cs typeface="Arial" panose="020B0604020202020204" pitchFamily="34" charset="0"/>
              </a:rPr>
              <a:t>Teuner</a:t>
            </a:r>
            <a:r>
              <a:rPr lang="en-US" sz="1800" baseline="0" dirty="0">
                <a:solidFill>
                  <a:srgbClr val="0066CC"/>
                </a:solidFill>
                <a:effectLst/>
                <a:latin typeface="Arial" panose="020B0604020202020204" pitchFamily="34" charset="0"/>
                <a:ea typeface="MS Mincho"/>
                <a:cs typeface="Arial" panose="020B0604020202020204" pitchFamily="34" charset="0"/>
              </a:rPr>
              <a:t>, M. </a:t>
            </a:r>
            <a:r>
              <a:rPr lang="en-US" sz="1800" baseline="0" dirty="0" err="1">
                <a:solidFill>
                  <a:srgbClr val="0066CC"/>
                </a:solidFill>
                <a:effectLst/>
                <a:latin typeface="Arial" panose="020B0604020202020204" pitchFamily="34" charset="0"/>
                <a:ea typeface="MS Mincho"/>
                <a:cs typeface="Arial" panose="020B0604020202020204" pitchFamily="34" charset="0"/>
              </a:rPr>
              <a:t>Wiesinger</a:t>
            </a:r>
            <a:r>
              <a:rPr lang="en-US" sz="1800" baseline="0" dirty="0">
                <a:solidFill>
                  <a:srgbClr val="0066CC"/>
                </a:solidFill>
                <a:effectLst/>
                <a:latin typeface="Arial" panose="020B0604020202020204" pitchFamily="34" charset="0"/>
                <a:ea typeface="MS Mincho"/>
                <a:cs typeface="Arial" panose="020B0604020202020204" pitchFamily="34" charset="0"/>
              </a:rPr>
              <a:t>, S. </a:t>
            </a:r>
            <a:r>
              <a:rPr lang="en-US" sz="1800" baseline="0" dirty="0" err="1">
                <a:solidFill>
                  <a:srgbClr val="0066CC"/>
                </a:solidFill>
                <a:effectLst/>
                <a:latin typeface="Arial" panose="020B0604020202020204" pitchFamily="34" charset="0"/>
                <a:ea typeface="MS Mincho"/>
                <a:cs typeface="Arial" panose="020B0604020202020204" pitchFamily="34" charset="0"/>
              </a:rPr>
              <a:t>Wissenberg</a:t>
            </a:r>
            <a:endParaRPr lang="en-US" sz="1800" baseline="0" dirty="0">
              <a:solidFill>
                <a:srgbClr val="0066CC"/>
              </a:solidFill>
              <a:effectLst/>
              <a:latin typeface="Arial" panose="020B0604020202020204" pitchFamily="34" charset="0"/>
              <a:ea typeface="MS Mincho"/>
              <a:cs typeface="Arial" panose="020B0604020202020204" pitchFamily="34" charset="0"/>
            </a:endParaRPr>
          </a:p>
          <a:p>
            <a:pPr>
              <a:spcBef>
                <a:spcPts val="600"/>
              </a:spcBef>
              <a:spcAft>
                <a:spcPts val="0"/>
              </a:spcAft>
            </a:pPr>
            <a:r>
              <a:rPr lang="en-US" sz="1800" b="0" baseline="0" dirty="0">
                <a:solidFill>
                  <a:srgbClr val="00B050"/>
                </a:solidFill>
                <a:effectLst/>
                <a:latin typeface="Arial" panose="020B0604020202020204" pitchFamily="34" charset="0"/>
                <a:ea typeface="MS Mincho"/>
                <a:cs typeface="Arial" panose="020B0604020202020204" pitchFamily="34" charset="0"/>
              </a:rPr>
              <a:t>GSI/JLU Giessen: </a:t>
            </a:r>
            <a:r>
              <a:rPr lang="en-US" sz="1800" b="0" baseline="0" dirty="0">
                <a:solidFill>
                  <a:srgbClr val="2C60D4"/>
                </a:solidFill>
                <a:effectLst/>
                <a:latin typeface="Arial" panose="020B0604020202020204" pitchFamily="34" charset="0"/>
                <a:ea typeface="MS Mincho"/>
                <a:cs typeface="Arial" panose="020B0604020202020204" pitchFamily="34" charset="0"/>
              </a:rPr>
              <a:t>E. </a:t>
            </a:r>
            <a:r>
              <a:rPr lang="en-US" sz="1800" b="0" baseline="0" dirty="0" err="1">
                <a:solidFill>
                  <a:srgbClr val="2C60D4"/>
                </a:solidFill>
                <a:effectLst/>
                <a:latin typeface="Arial" panose="020B0604020202020204" pitchFamily="34" charset="0"/>
                <a:ea typeface="MS Mincho"/>
                <a:cs typeface="Arial" panose="020B0604020202020204" pitchFamily="34" charset="0"/>
              </a:rPr>
              <a:t>Haettner</a:t>
            </a:r>
            <a:r>
              <a:rPr lang="en-US" sz="1800" b="0" baseline="0" dirty="0">
                <a:solidFill>
                  <a:srgbClr val="2C60D4"/>
                </a:solidFill>
                <a:effectLst/>
                <a:latin typeface="Arial" panose="020B0604020202020204" pitchFamily="34" charset="0"/>
                <a:ea typeface="MS Mincho"/>
                <a:cs typeface="Arial" panose="020B0604020202020204" pitchFamily="34" charset="0"/>
              </a:rPr>
              <a:t>, T. Dickel</a:t>
            </a:r>
          </a:p>
          <a:p>
            <a:pPr>
              <a:spcBef>
                <a:spcPts val="600"/>
              </a:spcBef>
              <a:spcAft>
                <a:spcPts val="0"/>
              </a:spcAft>
            </a:pPr>
            <a:r>
              <a:rPr lang="en-US" sz="1800" b="0" baseline="0" dirty="0">
                <a:solidFill>
                  <a:srgbClr val="00B050"/>
                </a:solidFill>
                <a:effectLst/>
                <a:latin typeface="Arial" panose="020B0604020202020204" pitchFamily="34" charset="0"/>
                <a:ea typeface="MS Mincho"/>
                <a:cs typeface="Arial" panose="020B0604020202020204" pitchFamily="34" charset="0"/>
              </a:rPr>
              <a:t>PTB Braunschweig: </a:t>
            </a:r>
            <a:r>
              <a:rPr lang="en-US" sz="1800" b="0" baseline="0" dirty="0">
                <a:solidFill>
                  <a:srgbClr val="0066CC"/>
                </a:solidFill>
                <a:effectLst/>
                <a:latin typeface="Arial" panose="020B0604020202020204" pitchFamily="34" charset="0"/>
                <a:ea typeface="MS Mincho"/>
                <a:cs typeface="Arial" panose="020B0604020202020204" pitchFamily="34" charset="0"/>
              </a:rPr>
              <a:t>J. </a:t>
            </a:r>
            <a:r>
              <a:rPr lang="en-US" sz="1800" b="0" baseline="0" dirty="0" err="1">
                <a:solidFill>
                  <a:srgbClr val="0066CC"/>
                </a:solidFill>
                <a:effectLst/>
                <a:latin typeface="Arial" panose="020B0604020202020204" pitchFamily="34" charset="0"/>
                <a:ea typeface="MS Mincho"/>
                <a:cs typeface="Arial" panose="020B0604020202020204" pitchFamily="34" charset="0"/>
              </a:rPr>
              <a:t>Thielking</a:t>
            </a:r>
            <a:r>
              <a:rPr lang="en-US" sz="1800" b="0" baseline="0" dirty="0">
                <a:solidFill>
                  <a:srgbClr val="0066CC"/>
                </a:solidFill>
                <a:effectLst/>
                <a:latin typeface="Arial" panose="020B0604020202020204" pitchFamily="34" charset="0"/>
                <a:ea typeface="MS Mincho"/>
                <a:cs typeface="Arial" panose="020B0604020202020204" pitchFamily="34" charset="0"/>
              </a:rPr>
              <a:t>, P. </a:t>
            </a:r>
            <a:r>
              <a:rPr lang="en-US" sz="1800" b="0" baseline="0" dirty="0" err="1">
                <a:solidFill>
                  <a:srgbClr val="0066CC"/>
                </a:solidFill>
                <a:effectLst/>
                <a:latin typeface="Arial" panose="020B0604020202020204" pitchFamily="34" charset="0"/>
                <a:ea typeface="MS Mincho"/>
                <a:cs typeface="Arial" panose="020B0604020202020204" pitchFamily="34" charset="0"/>
              </a:rPr>
              <a:t>Glowacki</a:t>
            </a:r>
            <a:r>
              <a:rPr lang="en-US" sz="1800" b="0" baseline="0" dirty="0">
                <a:solidFill>
                  <a:srgbClr val="0066CC"/>
                </a:solidFill>
                <a:effectLst/>
                <a:latin typeface="Arial" panose="020B0604020202020204" pitchFamily="34" charset="0"/>
                <a:ea typeface="MS Mincho"/>
                <a:cs typeface="Arial" panose="020B0604020202020204" pitchFamily="34" charset="0"/>
              </a:rPr>
              <a:t>, D.M. Meier, M. </a:t>
            </a:r>
            <a:r>
              <a:rPr lang="en-US" sz="1800" b="0" baseline="0" dirty="0" err="1">
                <a:solidFill>
                  <a:srgbClr val="0066CC"/>
                </a:solidFill>
                <a:effectLst/>
                <a:latin typeface="Arial" panose="020B0604020202020204" pitchFamily="34" charset="0"/>
                <a:ea typeface="MS Mincho"/>
                <a:cs typeface="Arial" panose="020B0604020202020204" pitchFamily="34" charset="0"/>
              </a:rPr>
              <a:t>Okhapkin</a:t>
            </a:r>
            <a:r>
              <a:rPr lang="en-US" sz="1800" b="0" baseline="0" dirty="0">
                <a:solidFill>
                  <a:srgbClr val="0066CC"/>
                </a:solidFill>
                <a:effectLst/>
                <a:latin typeface="Arial" panose="020B0604020202020204" pitchFamily="34" charset="0"/>
                <a:ea typeface="MS Mincho"/>
                <a:cs typeface="Arial" panose="020B0604020202020204" pitchFamily="34" charset="0"/>
              </a:rPr>
              <a:t>, J. </a:t>
            </a:r>
            <a:r>
              <a:rPr lang="en-US" sz="1800" b="0" baseline="0" dirty="0" err="1">
                <a:solidFill>
                  <a:srgbClr val="0066CC"/>
                </a:solidFill>
                <a:effectLst/>
                <a:latin typeface="Arial" panose="020B0604020202020204" pitchFamily="34" charset="0"/>
                <a:ea typeface="MS Mincho"/>
                <a:cs typeface="Arial" panose="020B0604020202020204" pitchFamily="34" charset="0"/>
              </a:rPr>
              <a:t>Tiedau</a:t>
            </a:r>
            <a:r>
              <a:rPr lang="en-US" sz="1800" b="0" baseline="0" dirty="0">
                <a:solidFill>
                  <a:srgbClr val="0066CC"/>
                </a:solidFill>
                <a:effectLst/>
                <a:latin typeface="Arial" panose="020B0604020202020204" pitchFamily="34" charset="0"/>
                <a:ea typeface="MS Mincho"/>
                <a:cs typeface="Arial" panose="020B0604020202020204" pitchFamily="34" charset="0"/>
              </a:rPr>
              <a:t>, G. </a:t>
            </a:r>
            <a:r>
              <a:rPr lang="en-US" sz="1800" b="0" baseline="0" dirty="0" err="1">
                <a:solidFill>
                  <a:srgbClr val="0066CC"/>
                </a:solidFill>
                <a:effectLst/>
                <a:latin typeface="Arial" panose="020B0604020202020204" pitchFamily="34" charset="0"/>
                <a:ea typeface="MS Mincho"/>
                <a:cs typeface="Arial" panose="020B0604020202020204" pitchFamily="34" charset="0"/>
              </a:rPr>
              <a:t>Zitzer</a:t>
            </a:r>
            <a:r>
              <a:rPr lang="en-US" sz="1800" b="0" baseline="0" dirty="0">
                <a:solidFill>
                  <a:srgbClr val="0066CC"/>
                </a:solidFill>
                <a:effectLst/>
                <a:latin typeface="Arial" panose="020B0604020202020204" pitchFamily="34" charset="0"/>
                <a:ea typeface="MS Mincho"/>
                <a:cs typeface="Arial" panose="020B0604020202020204" pitchFamily="34" charset="0"/>
              </a:rPr>
              <a:t>, </a:t>
            </a:r>
            <a:r>
              <a:rPr lang="en-US" sz="1800" i="1" baseline="0" dirty="0">
                <a:solidFill>
                  <a:srgbClr val="0066CC"/>
                </a:solidFill>
                <a:effectLst/>
                <a:latin typeface="Arial" panose="020B0604020202020204" pitchFamily="34" charset="0"/>
                <a:ea typeface="MS Mincho"/>
                <a:cs typeface="Arial" panose="020B0604020202020204" pitchFamily="34" charset="0"/>
              </a:rPr>
              <a:t>E. </a:t>
            </a:r>
            <a:r>
              <a:rPr lang="en-US" sz="1800" i="1" baseline="0" dirty="0" err="1">
                <a:solidFill>
                  <a:srgbClr val="0066CC"/>
                </a:solidFill>
                <a:effectLst/>
                <a:latin typeface="Arial" panose="020B0604020202020204" pitchFamily="34" charset="0"/>
                <a:ea typeface="MS Mincho"/>
                <a:cs typeface="Arial" panose="020B0604020202020204" pitchFamily="34" charset="0"/>
              </a:rPr>
              <a:t>Peik</a:t>
            </a:r>
            <a:r>
              <a:rPr lang="en-US" sz="1800" i="1" baseline="0" dirty="0">
                <a:solidFill>
                  <a:srgbClr val="00B050"/>
                </a:solidFill>
                <a:effectLst/>
                <a:latin typeface="Arial" panose="020B0604020202020204" pitchFamily="34" charset="0"/>
                <a:ea typeface="MS Mincho"/>
                <a:cs typeface="Arial" panose="020B0604020202020204" pitchFamily="34" charset="0"/>
              </a:rPr>
              <a:t> </a:t>
            </a:r>
            <a:r>
              <a:rPr lang="en-US" sz="1800" b="0" baseline="0" dirty="0">
                <a:solidFill>
                  <a:srgbClr val="0066CC"/>
                </a:solidFill>
                <a:effectLst/>
                <a:latin typeface="Arial" panose="020B0604020202020204" pitchFamily="34" charset="0"/>
                <a:ea typeface="MS Mincho"/>
                <a:cs typeface="Arial" panose="020B0604020202020204" pitchFamily="34" charset="0"/>
              </a:rPr>
              <a:t>            </a:t>
            </a:r>
            <a:endParaRPr lang="de-DE" sz="1800" b="0" baseline="0" dirty="0">
              <a:solidFill>
                <a:srgbClr val="00B050"/>
              </a:solidFill>
              <a:effectLst/>
              <a:latin typeface="Arial" panose="020B0604020202020204" pitchFamily="34" charset="0"/>
              <a:ea typeface="MS Mincho"/>
              <a:cs typeface="Arial" panose="020B0604020202020204" pitchFamily="34" charset="0"/>
            </a:endParaRPr>
          </a:p>
          <a:p>
            <a:pPr>
              <a:spcBef>
                <a:spcPts val="600"/>
              </a:spcBef>
              <a:spcAft>
                <a:spcPts val="0"/>
              </a:spcAft>
            </a:pPr>
            <a:r>
              <a:rPr lang="de-DE" sz="1800" b="0" baseline="0" dirty="0">
                <a:solidFill>
                  <a:srgbClr val="00B050"/>
                </a:solidFill>
                <a:effectLst/>
                <a:latin typeface="Arial" panose="020B0604020202020204" pitchFamily="34" charset="0"/>
                <a:ea typeface="MS Mincho"/>
                <a:cs typeface="Arial" panose="020B0604020202020204" pitchFamily="34" charset="0"/>
              </a:rPr>
              <a:t>Helmholtz-Institut Mainz &amp; Johannes Gutenberg-Universität Mainz, GSI Darmstadt:</a:t>
            </a:r>
          </a:p>
          <a:p>
            <a:pPr>
              <a:spcBef>
                <a:spcPts val="0"/>
              </a:spcBef>
              <a:spcAft>
                <a:spcPts val="600"/>
              </a:spcAft>
            </a:pPr>
            <a:r>
              <a:rPr lang="en-US" sz="1800" b="0" baseline="0" dirty="0">
                <a:solidFill>
                  <a:srgbClr val="000000"/>
                </a:solidFill>
                <a:effectLst/>
                <a:latin typeface="Arial" panose="020B0604020202020204" pitchFamily="34" charset="0"/>
                <a:ea typeface="MS Mincho"/>
                <a:cs typeface="Arial" panose="020B0604020202020204" pitchFamily="34" charset="0"/>
              </a:rPr>
              <a:t>                       </a:t>
            </a:r>
            <a:r>
              <a:rPr lang="en-US" sz="1800" b="0" baseline="0" dirty="0">
                <a:solidFill>
                  <a:srgbClr val="0066CC"/>
                </a:solidFill>
                <a:effectLst/>
                <a:latin typeface="Arial" panose="020B0604020202020204" pitchFamily="34" charset="0"/>
                <a:ea typeface="MS Mincho"/>
                <a:cs typeface="Arial" panose="020B0604020202020204" pitchFamily="34" charset="0"/>
              </a:rPr>
              <a:t>C. </a:t>
            </a:r>
            <a:r>
              <a:rPr lang="en-US" sz="1800" b="0" baseline="0" dirty="0" err="1">
                <a:solidFill>
                  <a:srgbClr val="0066CC"/>
                </a:solidFill>
                <a:effectLst/>
                <a:latin typeface="Arial" panose="020B0604020202020204" pitchFamily="34" charset="0"/>
                <a:ea typeface="MS Mincho"/>
                <a:cs typeface="Arial" panose="020B0604020202020204" pitchFamily="34" charset="0"/>
              </a:rPr>
              <a:t>Mokry</a:t>
            </a:r>
            <a:r>
              <a:rPr lang="en-US" sz="1800" b="0" baseline="0" dirty="0">
                <a:solidFill>
                  <a:srgbClr val="0066CC"/>
                </a:solidFill>
                <a:effectLst/>
                <a:latin typeface="Arial" panose="020B0604020202020204" pitchFamily="34" charset="0"/>
                <a:ea typeface="MS Mincho"/>
                <a:cs typeface="Arial" panose="020B0604020202020204" pitchFamily="34" charset="0"/>
              </a:rPr>
              <a:t>, J. </a:t>
            </a:r>
            <a:r>
              <a:rPr lang="en-US" sz="1800" b="0" baseline="0" dirty="0" err="1">
                <a:solidFill>
                  <a:srgbClr val="0066CC"/>
                </a:solidFill>
                <a:effectLst/>
                <a:latin typeface="Arial" panose="020B0604020202020204" pitchFamily="34" charset="0"/>
                <a:ea typeface="MS Mincho"/>
                <a:cs typeface="Arial" panose="020B0604020202020204" pitchFamily="34" charset="0"/>
              </a:rPr>
              <a:t>Runke</a:t>
            </a:r>
            <a:r>
              <a:rPr lang="en-US" sz="1800" b="0" baseline="0" dirty="0">
                <a:solidFill>
                  <a:srgbClr val="0066CC"/>
                </a:solidFill>
                <a:effectLst/>
                <a:latin typeface="Arial" panose="020B0604020202020204" pitchFamily="34" charset="0"/>
                <a:ea typeface="MS Mincho"/>
                <a:cs typeface="Arial" panose="020B0604020202020204" pitchFamily="34" charset="0"/>
              </a:rPr>
              <a:t>, K. </a:t>
            </a:r>
            <a:r>
              <a:rPr lang="en-US" sz="1800" b="0" baseline="0" dirty="0" err="1">
                <a:solidFill>
                  <a:srgbClr val="0066CC"/>
                </a:solidFill>
                <a:effectLst/>
                <a:latin typeface="Arial" panose="020B0604020202020204" pitchFamily="34" charset="0"/>
                <a:ea typeface="MS Mincho"/>
                <a:cs typeface="Arial" panose="020B0604020202020204" pitchFamily="34" charset="0"/>
              </a:rPr>
              <a:t>Eberhardt</a:t>
            </a:r>
            <a:r>
              <a:rPr lang="en-US" sz="1800" b="0" baseline="0" dirty="0">
                <a:solidFill>
                  <a:srgbClr val="0066CC"/>
                </a:solidFill>
                <a:effectLst/>
                <a:latin typeface="Arial" panose="020B0604020202020204" pitchFamily="34" charset="0"/>
                <a:ea typeface="MS Mincho"/>
                <a:cs typeface="Arial" panose="020B0604020202020204" pitchFamily="34" charset="0"/>
              </a:rPr>
              <a:t>, N.G. </a:t>
            </a:r>
            <a:r>
              <a:rPr lang="en-US" sz="1800" b="0" baseline="0" dirty="0" err="1">
                <a:solidFill>
                  <a:srgbClr val="0066CC"/>
                </a:solidFill>
                <a:effectLst/>
                <a:latin typeface="Arial" panose="020B0604020202020204" pitchFamily="34" charset="0"/>
                <a:ea typeface="MS Mincho"/>
                <a:cs typeface="Arial" panose="020B0604020202020204" pitchFamily="34" charset="0"/>
              </a:rPr>
              <a:t>Trautmann</a:t>
            </a:r>
            <a:r>
              <a:rPr lang="en-US" sz="1800" b="0" baseline="0" dirty="0">
                <a:solidFill>
                  <a:srgbClr val="0066CC"/>
                </a:solidFill>
                <a:effectLst/>
                <a:latin typeface="Arial" panose="020B0604020202020204" pitchFamily="34" charset="0"/>
                <a:ea typeface="MS Mincho"/>
                <a:cs typeface="Arial" panose="020B0604020202020204" pitchFamily="34" charset="0"/>
              </a:rPr>
              <a:t>, C.E. </a:t>
            </a:r>
            <a:r>
              <a:rPr lang="en-US" sz="1800" b="0" baseline="0" dirty="0" err="1">
                <a:solidFill>
                  <a:srgbClr val="0066CC"/>
                </a:solidFill>
                <a:effectLst/>
                <a:latin typeface="Arial" panose="020B0604020202020204" pitchFamily="34" charset="0"/>
                <a:ea typeface="MS Mincho"/>
                <a:cs typeface="Arial" panose="020B0604020202020204" pitchFamily="34" charset="0"/>
              </a:rPr>
              <a:t>Düllmann</a:t>
            </a:r>
            <a:r>
              <a:rPr lang="en-US" sz="1800" b="0" baseline="0" dirty="0">
                <a:solidFill>
                  <a:srgbClr val="0066CC"/>
                </a:solidFill>
                <a:effectLst/>
                <a:latin typeface="Arial" panose="020B0604020202020204" pitchFamily="34" charset="0"/>
                <a:ea typeface="MS Mincho"/>
                <a:cs typeface="Arial" panose="020B0604020202020204" pitchFamily="34" charset="0"/>
              </a:rPr>
              <a:t> </a:t>
            </a:r>
          </a:p>
          <a:p>
            <a:pPr>
              <a:spcBef>
                <a:spcPts val="0"/>
              </a:spcBef>
              <a:spcAft>
                <a:spcPts val="600"/>
              </a:spcAft>
            </a:pPr>
            <a:r>
              <a:rPr lang="en-US" sz="1800" b="0" baseline="0" dirty="0">
                <a:solidFill>
                  <a:srgbClr val="00B050"/>
                </a:solidFill>
                <a:effectLst/>
                <a:latin typeface="Arial" panose="020B0604020202020204" pitchFamily="34" charset="0"/>
                <a:ea typeface="MS Mincho"/>
                <a:cs typeface="Arial" panose="020B0604020202020204" pitchFamily="34" charset="0"/>
              </a:rPr>
              <a:t>TU Wien: </a:t>
            </a:r>
            <a:r>
              <a:rPr lang="en-US" sz="1800" i="1" baseline="0" dirty="0">
                <a:solidFill>
                  <a:srgbClr val="0066CC"/>
                </a:solidFill>
                <a:effectLst/>
                <a:latin typeface="Arial" panose="020B0604020202020204" pitchFamily="34" charset="0"/>
                <a:ea typeface="MS Mincho"/>
                <a:cs typeface="Arial" panose="020B0604020202020204" pitchFamily="34" charset="0"/>
              </a:rPr>
              <a:t>T. </a:t>
            </a:r>
            <a:r>
              <a:rPr lang="en-US" sz="1800" i="1" baseline="0" dirty="0" err="1">
                <a:solidFill>
                  <a:srgbClr val="0066CC"/>
                </a:solidFill>
                <a:effectLst/>
                <a:latin typeface="Arial" panose="020B0604020202020204" pitchFamily="34" charset="0"/>
                <a:ea typeface="MS Mincho"/>
                <a:cs typeface="Arial" panose="020B0604020202020204" pitchFamily="34" charset="0"/>
              </a:rPr>
              <a:t>Schumm</a:t>
            </a:r>
            <a:r>
              <a:rPr lang="en-US" sz="1800" b="0" baseline="0" dirty="0">
                <a:solidFill>
                  <a:srgbClr val="0066CC"/>
                </a:solidFill>
                <a:effectLst/>
                <a:latin typeface="Arial" panose="020B0604020202020204" pitchFamily="34" charset="0"/>
                <a:ea typeface="MS Mincho"/>
                <a:cs typeface="Arial" panose="020B0604020202020204" pitchFamily="34" charset="0"/>
              </a:rPr>
              <a:t>, S. </a:t>
            </a:r>
            <a:r>
              <a:rPr lang="en-US" sz="1800" b="0" baseline="0" dirty="0" err="1">
                <a:solidFill>
                  <a:srgbClr val="0066CC"/>
                </a:solidFill>
                <a:effectLst/>
                <a:latin typeface="Arial" panose="020B0604020202020204" pitchFamily="34" charset="0"/>
                <a:ea typeface="MS Mincho"/>
                <a:cs typeface="Arial" panose="020B0604020202020204" pitchFamily="34" charset="0"/>
              </a:rPr>
              <a:t>Stellmer</a:t>
            </a:r>
            <a:r>
              <a:rPr lang="en-US" sz="1800" b="0" baseline="0" dirty="0">
                <a:solidFill>
                  <a:srgbClr val="0066CC"/>
                </a:solidFill>
                <a:effectLst/>
                <a:latin typeface="Arial" panose="020B0604020202020204" pitchFamily="34" charset="0"/>
                <a:ea typeface="MS Mincho"/>
                <a:cs typeface="Arial" panose="020B0604020202020204" pitchFamily="34" charset="0"/>
              </a:rPr>
              <a:t>, T. Sikorsky, K. </a:t>
            </a:r>
            <a:r>
              <a:rPr lang="en-US" sz="1800" b="0" baseline="0" dirty="0" err="1">
                <a:solidFill>
                  <a:srgbClr val="0066CC"/>
                </a:solidFill>
                <a:effectLst/>
                <a:latin typeface="Arial" panose="020B0604020202020204" pitchFamily="34" charset="0"/>
                <a:ea typeface="MS Mincho"/>
                <a:cs typeface="Arial" panose="020B0604020202020204" pitchFamily="34" charset="0"/>
              </a:rPr>
              <a:t>Beeks</a:t>
            </a:r>
            <a:r>
              <a:rPr lang="en-US" sz="1800" b="0" baseline="0" dirty="0">
                <a:solidFill>
                  <a:srgbClr val="0066CC"/>
                </a:solidFill>
                <a:effectLst/>
                <a:latin typeface="Arial" panose="020B0604020202020204" pitchFamily="34" charset="0"/>
                <a:ea typeface="MS Mincho"/>
                <a:cs typeface="Arial" panose="020B0604020202020204" pitchFamily="34" charset="0"/>
              </a:rPr>
              <a:t>, C. </a:t>
            </a:r>
            <a:r>
              <a:rPr lang="en-US" sz="1800" b="0" baseline="0" dirty="0" err="1">
                <a:solidFill>
                  <a:srgbClr val="0066CC"/>
                </a:solidFill>
                <a:effectLst/>
                <a:latin typeface="Arial" panose="020B0604020202020204" pitchFamily="34" charset="0"/>
                <a:ea typeface="MS Mincho"/>
                <a:cs typeface="Arial" panose="020B0604020202020204" pitchFamily="34" charset="0"/>
              </a:rPr>
              <a:t>Lemell</a:t>
            </a:r>
            <a:r>
              <a:rPr lang="en-US" sz="1800" b="0" baseline="0" dirty="0">
                <a:solidFill>
                  <a:srgbClr val="0066CC"/>
                </a:solidFill>
                <a:effectLst/>
                <a:latin typeface="Arial" panose="020B0604020202020204" pitchFamily="34" charset="0"/>
                <a:ea typeface="MS Mincho"/>
                <a:cs typeface="Arial" panose="020B0604020202020204" pitchFamily="34" charset="0"/>
              </a:rPr>
              <a:t>, F. </a:t>
            </a:r>
            <a:r>
              <a:rPr lang="en-US" sz="1800" b="0" baseline="0" dirty="0" err="1">
                <a:solidFill>
                  <a:srgbClr val="0066CC"/>
                </a:solidFill>
                <a:effectLst/>
                <a:latin typeface="Arial" panose="020B0604020202020204" pitchFamily="34" charset="0"/>
                <a:ea typeface="MS Mincho"/>
                <a:cs typeface="Arial" panose="020B0604020202020204" pitchFamily="34" charset="0"/>
              </a:rPr>
              <a:t>Libisch</a:t>
            </a:r>
            <a:endParaRPr lang="en-US" sz="1800" b="0" baseline="0" dirty="0">
              <a:solidFill>
                <a:srgbClr val="0066CC"/>
              </a:solidFill>
              <a:effectLst/>
              <a:latin typeface="Arial" panose="020B0604020202020204" pitchFamily="34" charset="0"/>
              <a:ea typeface="MS Mincho"/>
              <a:cs typeface="Arial" panose="020B0604020202020204" pitchFamily="34" charset="0"/>
            </a:endParaRPr>
          </a:p>
          <a:p>
            <a:pPr>
              <a:spcBef>
                <a:spcPts val="0"/>
              </a:spcBef>
              <a:spcAft>
                <a:spcPts val="600"/>
              </a:spcAft>
            </a:pPr>
            <a:r>
              <a:rPr lang="en-US" sz="1800" b="0" baseline="0" dirty="0">
                <a:solidFill>
                  <a:srgbClr val="00B050"/>
                </a:solidFill>
                <a:effectLst/>
                <a:latin typeface="Arial" panose="020B0604020202020204" pitchFamily="34" charset="0"/>
                <a:ea typeface="MS Mincho"/>
                <a:cs typeface="Arial" panose="020B0604020202020204" pitchFamily="34" charset="0"/>
              </a:rPr>
              <a:t>MPQ/ILT Aachen: </a:t>
            </a:r>
            <a:r>
              <a:rPr lang="en-US" sz="1800" i="1" baseline="0" dirty="0">
                <a:solidFill>
                  <a:srgbClr val="0066CC"/>
                </a:solidFill>
                <a:effectLst/>
                <a:latin typeface="Arial" panose="020B0604020202020204" pitchFamily="34" charset="0"/>
                <a:ea typeface="MS Mincho"/>
                <a:cs typeface="Arial" panose="020B0604020202020204" pitchFamily="34" charset="0"/>
              </a:rPr>
              <a:t>J. </a:t>
            </a:r>
            <a:r>
              <a:rPr lang="en-US" sz="1800" i="1" baseline="0" dirty="0" err="1">
                <a:solidFill>
                  <a:srgbClr val="0066CC"/>
                </a:solidFill>
                <a:effectLst/>
                <a:latin typeface="Arial" panose="020B0604020202020204" pitchFamily="34" charset="0"/>
                <a:ea typeface="MS Mincho"/>
                <a:cs typeface="Arial" panose="020B0604020202020204" pitchFamily="34" charset="0"/>
              </a:rPr>
              <a:t>Weitenberg</a:t>
            </a:r>
            <a:r>
              <a:rPr lang="en-US" sz="1800" i="1" baseline="0" dirty="0">
                <a:solidFill>
                  <a:srgbClr val="0066CC"/>
                </a:solidFill>
                <a:effectLst/>
                <a:latin typeface="Arial" panose="020B0604020202020204" pitchFamily="34" charset="0"/>
                <a:ea typeface="MS Mincho"/>
                <a:cs typeface="Arial" panose="020B0604020202020204" pitchFamily="34" charset="0"/>
              </a:rPr>
              <a:t> </a:t>
            </a:r>
          </a:p>
          <a:p>
            <a:pPr>
              <a:spcBef>
                <a:spcPts val="0"/>
              </a:spcBef>
              <a:spcAft>
                <a:spcPts val="600"/>
              </a:spcAft>
            </a:pPr>
            <a:r>
              <a:rPr lang="en-US" sz="1800" b="0" baseline="0" dirty="0">
                <a:solidFill>
                  <a:srgbClr val="00B050"/>
                </a:solidFill>
                <a:effectLst/>
                <a:latin typeface="Arial" panose="020B0604020202020204" pitchFamily="34" charset="0"/>
                <a:ea typeface="MS Mincho"/>
                <a:cs typeface="Arial" panose="020B0604020202020204" pitchFamily="34" charset="0"/>
              </a:rPr>
              <a:t>MPI-HD:</a:t>
            </a:r>
            <a:r>
              <a:rPr lang="en-US" sz="1800" b="0" baseline="0" dirty="0">
                <a:solidFill>
                  <a:srgbClr val="0066CC"/>
                </a:solidFill>
                <a:effectLst/>
                <a:latin typeface="Arial" panose="020B0604020202020204" pitchFamily="34" charset="0"/>
                <a:ea typeface="MS Mincho"/>
                <a:cs typeface="Arial" panose="020B0604020202020204" pitchFamily="34" charset="0"/>
              </a:rPr>
              <a:t> P. </a:t>
            </a:r>
            <a:r>
              <a:rPr lang="en-US" sz="1800" b="0" baseline="0" dirty="0" err="1">
                <a:solidFill>
                  <a:srgbClr val="0066CC"/>
                </a:solidFill>
                <a:effectLst/>
                <a:latin typeface="Arial" panose="020B0604020202020204" pitchFamily="34" charset="0"/>
                <a:ea typeface="MS Mincho"/>
                <a:cs typeface="Arial" panose="020B0604020202020204" pitchFamily="34" charset="0"/>
              </a:rPr>
              <a:t>Bilous</a:t>
            </a:r>
            <a:r>
              <a:rPr lang="en-US" sz="1800" b="0" baseline="0" dirty="0">
                <a:solidFill>
                  <a:srgbClr val="0066CC"/>
                </a:solidFill>
                <a:effectLst/>
                <a:latin typeface="Arial" panose="020B0604020202020204" pitchFamily="34" charset="0"/>
                <a:ea typeface="MS Mincho"/>
                <a:cs typeface="Arial" panose="020B0604020202020204" pitchFamily="34" charset="0"/>
              </a:rPr>
              <a:t>, N. </a:t>
            </a:r>
            <a:r>
              <a:rPr lang="en-US" sz="1800" b="0" baseline="0" dirty="0" err="1">
                <a:solidFill>
                  <a:srgbClr val="0066CC"/>
                </a:solidFill>
                <a:effectLst/>
                <a:latin typeface="Arial" panose="020B0604020202020204" pitchFamily="34" charset="0"/>
                <a:ea typeface="MS Mincho"/>
                <a:cs typeface="Arial" panose="020B0604020202020204" pitchFamily="34" charset="0"/>
              </a:rPr>
              <a:t>Minkov</a:t>
            </a:r>
            <a:r>
              <a:rPr lang="en-US" sz="1800" b="0" baseline="0" dirty="0">
                <a:solidFill>
                  <a:srgbClr val="0066CC"/>
                </a:solidFill>
                <a:effectLst/>
                <a:latin typeface="Arial" panose="020B0604020202020204" pitchFamily="34" charset="0"/>
                <a:ea typeface="MS Mincho"/>
                <a:cs typeface="Arial" panose="020B0604020202020204" pitchFamily="34" charset="0"/>
              </a:rPr>
              <a:t>, J. Crespo</a:t>
            </a:r>
          </a:p>
          <a:p>
            <a:pPr>
              <a:spcBef>
                <a:spcPts val="0"/>
              </a:spcBef>
              <a:spcAft>
                <a:spcPts val="0"/>
              </a:spcAft>
            </a:pPr>
            <a:r>
              <a:rPr lang="en-US" sz="1800" b="0" baseline="0" dirty="0">
                <a:solidFill>
                  <a:srgbClr val="00B050"/>
                </a:solidFill>
                <a:effectLst/>
                <a:latin typeface="Arial" panose="020B0604020202020204" pitchFamily="34" charset="0"/>
                <a:ea typeface="MS Mincho"/>
                <a:cs typeface="Arial" panose="020B0604020202020204" pitchFamily="34" charset="0"/>
              </a:rPr>
              <a:t>U Würzburg: </a:t>
            </a:r>
            <a:r>
              <a:rPr lang="en-US" sz="1800" i="1" baseline="0" dirty="0">
                <a:solidFill>
                  <a:srgbClr val="0066CC"/>
                </a:solidFill>
                <a:effectLst/>
                <a:latin typeface="Arial" panose="020B0604020202020204" pitchFamily="34" charset="0"/>
                <a:ea typeface="MS Mincho"/>
                <a:cs typeface="Arial" panose="020B0604020202020204" pitchFamily="34" charset="0"/>
              </a:rPr>
              <a:t>A. </a:t>
            </a:r>
            <a:r>
              <a:rPr lang="en-US" sz="1800" i="1" baseline="0" dirty="0" err="1">
                <a:solidFill>
                  <a:srgbClr val="0066CC"/>
                </a:solidFill>
                <a:effectLst/>
                <a:latin typeface="Arial" panose="020B0604020202020204" pitchFamily="34" charset="0"/>
                <a:ea typeface="MS Mincho"/>
                <a:cs typeface="Arial" panose="020B0604020202020204" pitchFamily="34" charset="0"/>
              </a:rPr>
              <a:t>Pàlffy</a:t>
            </a:r>
            <a:endParaRPr lang="en-US" sz="1800" b="0" baseline="0" dirty="0">
              <a:solidFill>
                <a:srgbClr val="00B050"/>
              </a:solidFill>
              <a:effectLst/>
              <a:latin typeface="Arial" panose="020B0604020202020204" pitchFamily="34" charset="0"/>
              <a:ea typeface="MS Mincho"/>
              <a:cs typeface="Arial" panose="020B0604020202020204" pitchFamily="34" charset="0"/>
            </a:endParaRPr>
          </a:p>
          <a:p>
            <a:pPr>
              <a:spcBef>
                <a:spcPts val="0"/>
              </a:spcBef>
              <a:spcAft>
                <a:spcPts val="0"/>
              </a:spcAft>
            </a:pPr>
            <a:r>
              <a:rPr lang="en-US" sz="1800" b="0" baseline="0" dirty="0">
                <a:solidFill>
                  <a:srgbClr val="00B050"/>
                </a:solidFill>
                <a:effectLst/>
                <a:latin typeface="Arial" panose="020B0604020202020204" pitchFamily="34" charset="0"/>
                <a:ea typeface="MS Mincho"/>
                <a:cs typeface="Arial" panose="020B0604020202020204" pitchFamily="34" charset="0"/>
              </a:rPr>
              <a:t>NIST: </a:t>
            </a:r>
            <a:r>
              <a:rPr lang="en-US" sz="1800" b="0" baseline="0" dirty="0">
                <a:solidFill>
                  <a:srgbClr val="0066CC"/>
                </a:solidFill>
                <a:effectLst/>
                <a:latin typeface="Arial" panose="020B0604020202020204" pitchFamily="34" charset="0"/>
                <a:ea typeface="MS Mincho"/>
                <a:cs typeface="Arial" panose="020B0604020202020204" pitchFamily="34" charset="0"/>
              </a:rPr>
              <a:t>S. Nam, G. O’Neil</a:t>
            </a:r>
          </a:p>
          <a:p>
            <a:pPr>
              <a:spcBef>
                <a:spcPts val="0"/>
              </a:spcBef>
              <a:spcAft>
                <a:spcPts val="0"/>
              </a:spcAft>
            </a:pPr>
            <a:r>
              <a:rPr lang="en-US" sz="1800" b="0" baseline="0" dirty="0">
                <a:solidFill>
                  <a:srgbClr val="00B050"/>
                </a:solidFill>
                <a:effectLst/>
                <a:latin typeface="Arial" panose="020B0604020202020204" pitchFamily="34" charset="0"/>
                <a:ea typeface="MS Mincho"/>
                <a:cs typeface="Arial" panose="020B0604020202020204" pitchFamily="34" charset="0"/>
              </a:rPr>
              <a:t>UCLA: </a:t>
            </a:r>
            <a:r>
              <a:rPr lang="en-US" sz="1800" b="0" baseline="0" dirty="0">
                <a:solidFill>
                  <a:srgbClr val="0066CC"/>
                </a:solidFill>
                <a:effectLst/>
                <a:latin typeface="Arial" panose="020B0604020202020204" pitchFamily="34" charset="0"/>
                <a:ea typeface="MS Mincho"/>
                <a:cs typeface="Arial" panose="020B0604020202020204" pitchFamily="34" charset="0"/>
              </a:rPr>
              <a:t>E. Hudson, C. Schneider, J. Jeet,</a:t>
            </a:r>
          </a:p>
          <a:p>
            <a:pPr>
              <a:spcBef>
                <a:spcPts val="0"/>
              </a:spcBef>
              <a:spcAft>
                <a:spcPts val="0"/>
              </a:spcAft>
            </a:pPr>
            <a:r>
              <a:rPr lang="en-US" sz="1800" b="0" baseline="0" dirty="0">
                <a:solidFill>
                  <a:srgbClr val="0066CC"/>
                </a:solidFill>
                <a:effectLst/>
                <a:latin typeface="Arial" panose="020B0604020202020204" pitchFamily="34" charset="0"/>
                <a:ea typeface="MS Mincho"/>
                <a:cs typeface="Arial" panose="020B0604020202020204" pitchFamily="34" charset="0"/>
              </a:rPr>
              <a:t>            R. Elwell, J. Terhune</a:t>
            </a:r>
            <a:br>
              <a:rPr lang="en-US" sz="1800" b="0" baseline="0" dirty="0">
                <a:solidFill>
                  <a:srgbClr val="0066CC"/>
                </a:solidFill>
                <a:effectLst/>
                <a:latin typeface="Arial" panose="020B0604020202020204" pitchFamily="34" charset="0"/>
                <a:ea typeface="MS Mincho"/>
                <a:cs typeface="Arial" panose="020B0604020202020204" pitchFamily="34" charset="0"/>
              </a:rPr>
            </a:br>
            <a:r>
              <a:rPr lang="en-US" sz="1800" b="0" baseline="0" dirty="0">
                <a:solidFill>
                  <a:srgbClr val="00B050"/>
                </a:solidFill>
                <a:effectLst/>
                <a:latin typeface="Arial" panose="020B0604020202020204" pitchFamily="34" charset="0"/>
                <a:ea typeface="MS Mincho"/>
                <a:cs typeface="Arial" panose="020B0604020202020204" pitchFamily="34" charset="0"/>
              </a:rPr>
              <a:t>U Delaware: </a:t>
            </a:r>
            <a:r>
              <a:rPr lang="en-US" sz="1800" i="1" baseline="0" dirty="0">
                <a:solidFill>
                  <a:srgbClr val="0066CC"/>
                </a:solidFill>
                <a:effectLst/>
                <a:latin typeface="Arial" panose="020B0604020202020204" pitchFamily="34" charset="0"/>
                <a:ea typeface="MS Mincho"/>
                <a:cs typeface="Arial" panose="020B0604020202020204" pitchFamily="34" charset="0"/>
              </a:rPr>
              <a:t>M. </a:t>
            </a:r>
            <a:r>
              <a:rPr lang="en-US" sz="1800" i="1" baseline="0" dirty="0" err="1">
                <a:solidFill>
                  <a:srgbClr val="0066CC"/>
                </a:solidFill>
                <a:effectLst/>
                <a:latin typeface="Arial" panose="020B0604020202020204" pitchFamily="34" charset="0"/>
                <a:ea typeface="MS Mincho"/>
                <a:cs typeface="Arial" panose="020B0604020202020204" pitchFamily="34" charset="0"/>
              </a:rPr>
              <a:t>Safronova</a:t>
            </a:r>
            <a:endParaRPr lang="en-US" sz="1800" b="0" baseline="0" dirty="0">
              <a:solidFill>
                <a:srgbClr val="0066CC"/>
              </a:solidFill>
              <a:effectLst/>
              <a:latin typeface="Arial" panose="020B0604020202020204" pitchFamily="34" charset="0"/>
              <a:ea typeface="MS Mincho"/>
              <a:cs typeface="Arial" panose="020B0604020202020204" pitchFamily="34" charset="0"/>
            </a:endParaRPr>
          </a:p>
        </p:txBody>
      </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48481" y="3430067"/>
            <a:ext cx="1757205" cy="1757205"/>
          </a:xfrm>
          <a:prstGeom prst="rect">
            <a:avLst/>
          </a:prstGeom>
        </p:spPr>
      </p:pic>
      <p:pic>
        <p:nvPicPr>
          <p:cNvPr id="9" name="Picture 8">
            <a:extLst>
              <a:ext uri="{FF2B5EF4-FFF2-40B4-BE49-F238E27FC236}">
                <a16:creationId xmlns:a16="http://schemas.microsoft.com/office/drawing/2014/main" id="{65ACDAF3-6E58-4F2F-B38E-D4314CE2CE1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0518" t="38948" b="24475"/>
          <a:stretch/>
        </p:blipFill>
        <p:spPr>
          <a:xfrm>
            <a:off x="4451684" y="3548245"/>
            <a:ext cx="5495966" cy="2995491"/>
          </a:xfrm>
          <a:prstGeom prst="rect">
            <a:avLst/>
          </a:prstGeom>
        </p:spPr>
      </p:pic>
      <p:sp>
        <p:nvSpPr>
          <p:cNvPr id="2" name="TextBox 1">
            <a:extLst>
              <a:ext uri="{FF2B5EF4-FFF2-40B4-BE49-F238E27FC236}">
                <a16:creationId xmlns:a16="http://schemas.microsoft.com/office/drawing/2014/main" id="{77972FC9-F8B0-4A22-AD8F-69237B164371}"/>
              </a:ext>
            </a:extLst>
          </p:cNvPr>
          <p:cNvSpPr txBox="1"/>
          <p:nvPr/>
        </p:nvSpPr>
        <p:spPr>
          <a:xfrm>
            <a:off x="901119" y="5799618"/>
            <a:ext cx="2490362" cy="584775"/>
          </a:xfrm>
          <a:prstGeom prst="rect">
            <a:avLst/>
          </a:prstGeom>
          <a:noFill/>
        </p:spPr>
        <p:txBody>
          <a:bodyPr wrap="none" rtlCol="0">
            <a:spAutoFit/>
          </a:bodyPr>
          <a:lstStyle/>
          <a:p>
            <a:r>
              <a:rPr lang="en-US" sz="3200" baseline="0" dirty="0">
                <a:latin typeface="Arial" panose="020B0604020202020204" pitchFamily="34" charset="0"/>
                <a:cs typeface="Arial" panose="020B0604020202020204" pitchFamily="34" charset="0"/>
              </a:rPr>
              <a:t>Thank You !</a:t>
            </a:r>
          </a:p>
        </p:txBody>
      </p:sp>
    </p:spTree>
    <p:extLst>
      <p:ext uri="{BB962C8B-B14F-4D97-AF65-F5344CB8AC3E}">
        <p14:creationId xmlns:p14="http://schemas.microsoft.com/office/powerpoint/2010/main" val="28593363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FB8A9D5B-8EED-4FE3-9547-1D903D76B982}"/>
              </a:ext>
            </a:extLst>
          </p:cNvPr>
          <p:cNvSpPr/>
          <p:nvPr/>
        </p:nvSpPr>
        <p:spPr bwMode="auto">
          <a:xfrm>
            <a:off x="862920" y="5486875"/>
            <a:ext cx="5537093" cy="423150"/>
          </a:xfrm>
          <a:prstGeom prst="rect">
            <a:avLst/>
          </a:prstGeom>
          <a:solidFill>
            <a:srgbClr val="FFFFCC"/>
          </a:solidFill>
          <a:ln w="19050" cap="sq" cmpd="sng" algn="ctr">
            <a:solidFill>
              <a:schemeClr val="bg2"/>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endParaRPr lang="de-DE"/>
          </a:p>
        </p:txBody>
      </p:sp>
      <p:sp>
        <p:nvSpPr>
          <p:cNvPr id="18" name="Rectangle 2"/>
          <p:cNvSpPr txBox="1">
            <a:spLocks noChangeArrowheads="1"/>
          </p:cNvSpPr>
          <p:nvPr/>
        </p:nvSpPr>
        <p:spPr>
          <a:xfrm>
            <a:off x="1442951" y="11419"/>
            <a:ext cx="8761476" cy="571511"/>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lvl1pPr algn="ctr" rtl="0" eaLnBrk="0" fontAlgn="base" hangingPunct="0">
              <a:spcBef>
                <a:spcPct val="0"/>
              </a:spcBef>
              <a:spcAft>
                <a:spcPct val="0"/>
              </a:spcAft>
              <a:defRPr kumimoji="1" sz="2400">
                <a:solidFill>
                  <a:schemeClr val="bg2"/>
                </a:solidFill>
                <a:latin typeface="+mj-lt"/>
                <a:ea typeface="+mj-ea"/>
                <a:cs typeface="+mj-cs"/>
              </a:defRPr>
            </a:lvl1pPr>
            <a:lvl2pPr algn="ctr" rtl="0" eaLnBrk="0" fontAlgn="base" hangingPunct="0">
              <a:spcBef>
                <a:spcPct val="0"/>
              </a:spcBef>
              <a:spcAft>
                <a:spcPct val="0"/>
              </a:spcAft>
              <a:defRPr kumimoji="1" sz="2400">
                <a:solidFill>
                  <a:schemeClr val="bg2"/>
                </a:solidFill>
                <a:latin typeface="Comic Sans MS" pitchFamily="66" charset="0"/>
              </a:defRPr>
            </a:lvl2pPr>
            <a:lvl3pPr algn="ctr" rtl="0" eaLnBrk="0" fontAlgn="base" hangingPunct="0">
              <a:spcBef>
                <a:spcPct val="0"/>
              </a:spcBef>
              <a:spcAft>
                <a:spcPct val="0"/>
              </a:spcAft>
              <a:defRPr kumimoji="1" sz="2400">
                <a:solidFill>
                  <a:schemeClr val="bg2"/>
                </a:solidFill>
                <a:latin typeface="Comic Sans MS" pitchFamily="66" charset="0"/>
              </a:defRPr>
            </a:lvl3pPr>
            <a:lvl4pPr algn="ctr" rtl="0" eaLnBrk="0" fontAlgn="base" hangingPunct="0">
              <a:spcBef>
                <a:spcPct val="0"/>
              </a:spcBef>
              <a:spcAft>
                <a:spcPct val="0"/>
              </a:spcAft>
              <a:defRPr kumimoji="1" sz="2400">
                <a:solidFill>
                  <a:schemeClr val="bg2"/>
                </a:solidFill>
                <a:latin typeface="Comic Sans MS" pitchFamily="66" charset="0"/>
              </a:defRPr>
            </a:lvl4pPr>
            <a:lvl5pPr algn="ctr" rtl="0" eaLnBrk="0" fontAlgn="base" hangingPunct="0">
              <a:spcBef>
                <a:spcPct val="0"/>
              </a:spcBef>
              <a:spcAft>
                <a:spcPct val="0"/>
              </a:spcAft>
              <a:defRPr kumimoji="1" sz="2400">
                <a:solidFill>
                  <a:schemeClr val="bg2"/>
                </a:solidFill>
                <a:latin typeface="Comic Sans MS" pitchFamily="66" charset="0"/>
              </a:defRPr>
            </a:lvl5pPr>
            <a:lvl6pPr marL="457200" algn="ctr" rtl="0" eaLnBrk="0" fontAlgn="base" hangingPunct="0">
              <a:spcBef>
                <a:spcPct val="0"/>
              </a:spcBef>
              <a:spcAft>
                <a:spcPct val="0"/>
              </a:spcAft>
              <a:defRPr kumimoji="1" sz="2400">
                <a:solidFill>
                  <a:schemeClr val="bg2"/>
                </a:solidFill>
                <a:latin typeface="Comic Sans MS" pitchFamily="66" charset="0"/>
              </a:defRPr>
            </a:lvl6pPr>
            <a:lvl7pPr marL="914400" algn="ctr" rtl="0" eaLnBrk="0" fontAlgn="base" hangingPunct="0">
              <a:spcBef>
                <a:spcPct val="0"/>
              </a:spcBef>
              <a:spcAft>
                <a:spcPct val="0"/>
              </a:spcAft>
              <a:defRPr kumimoji="1" sz="2400">
                <a:solidFill>
                  <a:schemeClr val="bg2"/>
                </a:solidFill>
                <a:latin typeface="Comic Sans MS" pitchFamily="66" charset="0"/>
              </a:defRPr>
            </a:lvl7pPr>
            <a:lvl8pPr marL="1371600" algn="ctr" rtl="0" eaLnBrk="0" fontAlgn="base" hangingPunct="0">
              <a:spcBef>
                <a:spcPct val="0"/>
              </a:spcBef>
              <a:spcAft>
                <a:spcPct val="0"/>
              </a:spcAft>
              <a:defRPr kumimoji="1" sz="2400">
                <a:solidFill>
                  <a:schemeClr val="bg2"/>
                </a:solidFill>
                <a:latin typeface="Comic Sans MS" pitchFamily="66" charset="0"/>
              </a:defRPr>
            </a:lvl8pPr>
            <a:lvl9pPr marL="1828800" algn="ctr" rtl="0" eaLnBrk="0" fontAlgn="base" hangingPunct="0">
              <a:spcBef>
                <a:spcPct val="0"/>
              </a:spcBef>
              <a:spcAft>
                <a:spcPct val="0"/>
              </a:spcAft>
              <a:defRPr kumimoji="1" sz="2400">
                <a:solidFill>
                  <a:schemeClr val="bg2"/>
                </a:solidFill>
                <a:latin typeface="Comic Sans MS" pitchFamily="66" charset="0"/>
              </a:defRPr>
            </a:lvl9pPr>
          </a:lstStyle>
          <a:p>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Sensitivity to Variation of Fine-Structure Constant</a:t>
            </a:r>
          </a:p>
        </p:txBody>
      </p:sp>
      <p:sp>
        <p:nvSpPr>
          <p:cNvPr id="90" name="TextBox 89">
            <a:extLst>
              <a:ext uri="{FF2B5EF4-FFF2-40B4-BE49-F238E27FC236}">
                <a16:creationId xmlns:a16="http://schemas.microsoft.com/office/drawing/2014/main" id="{48D3B834-78FB-41DC-958F-252B4DC6529C}"/>
              </a:ext>
            </a:extLst>
          </p:cNvPr>
          <p:cNvSpPr txBox="1"/>
          <p:nvPr/>
        </p:nvSpPr>
        <p:spPr>
          <a:xfrm>
            <a:off x="-7093" y="6528383"/>
            <a:ext cx="412292"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19</a:t>
            </a:r>
            <a:endParaRPr lang="de-DE" sz="1600" baseline="0" dirty="0">
              <a:solidFill>
                <a:schemeClr val="bg2"/>
              </a:solidFill>
              <a:effectLst/>
              <a:latin typeface="Arial" panose="020B0604020202020204" pitchFamily="34" charset="0"/>
              <a:cs typeface="Arial" panose="020B0604020202020204" pitchFamily="34" charset="0"/>
            </a:endParaRPr>
          </a:p>
        </p:txBody>
      </p:sp>
      <p:grpSp>
        <p:nvGrpSpPr>
          <p:cNvPr id="46" name="Group 45">
            <a:extLst>
              <a:ext uri="{FF2B5EF4-FFF2-40B4-BE49-F238E27FC236}">
                <a16:creationId xmlns:a16="http://schemas.microsoft.com/office/drawing/2014/main" id="{3ACCDAD3-F181-4957-AF86-D899B56633BC}"/>
              </a:ext>
            </a:extLst>
          </p:cNvPr>
          <p:cNvGrpSpPr/>
          <p:nvPr/>
        </p:nvGrpSpPr>
        <p:grpSpPr>
          <a:xfrm>
            <a:off x="1227223" y="1582677"/>
            <a:ext cx="5243863" cy="971561"/>
            <a:chOff x="1227223" y="1582677"/>
            <a:chExt cx="5243863" cy="971561"/>
          </a:xfrm>
        </p:grpSpPr>
        <p:sp>
          <p:nvSpPr>
            <p:cNvPr id="48" name="Rectangle 47">
              <a:extLst>
                <a:ext uri="{FF2B5EF4-FFF2-40B4-BE49-F238E27FC236}">
                  <a16:creationId xmlns:a16="http://schemas.microsoft.com/office/drawing/2014/main" id="{CF51A25A-ACA6-4B79-A506-B11B51BB02CB}"/>
                </a:ext>
              </a:extLst>
            </p:cNvPr>
            <p:cNvSpPr/>
            <p:nvPr/>
          </p:nvSpPr>
          <p:spPr bwMode="auto">
            <a:xfrm>
              <a:off x="1266412" y="1747248"/>
              <a:ext cx="5204674" cy="667602"/>
            </a:xfrm>
            <a:prstGeom prst="rect">
              <a:avLst/>
            </a:prstGeom>
            <a:solidFill>
              <a:srgbClr val="FFFFCC"/>
            </a:solidFill>
            <a:ln w="19050" cap="sq" cmpd="sng" algn="ctr">
              <a:solidFill>
                <a:schemeClr val="bg2"/>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endParaRPr lang="de-DE"/>
            </a:p>
          </p:txBody>
        </p:sp>
        <p:pic>
          <p:nvPicPr>
            <p:cNvPr id="10" name="Picture 9">
              <a:extLst>
                <a:ext uri="{FF2B5EF4-FFF2-40B4-BE49-F238E27FC236}">
                  <a16:creationId xmlns:a16="http://schemas.microsoft.com/office/drawing/2014/main" id="{E8F03004-2A7E-4097-8269-6B628813BAA1}"/>
                </a:ext>
              </a:extLst>
            </p:cNvPr>
            <p:cNvPicPr>
              <a:picLocks noChangeAspect="1"/>
            </p:cNvPicPr>
            <p:nvPr/>
          </p:nvPicPr>
          <p:blipFill rotWithShape="1">
            <a:blip r:embed="rId3">
              <a:extLst>
                <a:ext uri="{28A0092B-C50C-407E-A947-70E740481C1C}">
                  <a14:useLocalDpi xmlns:a14="http://schemas.microsoft.com/office/drawing/2010/main" val="0"/>
                </a:ext>
              </a:extLst>
            </a:blip>
            <a:srcRect l="23741" t="7179" r="23191" b="85809"/>
            <a:stretch/>
          </p:blipFill>
          <p:spPr>
            <a:xfrm>
              <a:off x="1227223" y="1582677"/>
              <a:ext cx="5204674" cy="971561"/>
            </a:xfrm>
            <a:prstGeom prst="rect">
              <a:avLst/>
            </a:prstGeom>
          </p:spPr>
        </p:pic>
      </p:grpSp>
      <p:sp>
        <p:nvSpPr>
          <p:cNvPr id="16" name="Right Arrow 207">
            <a:extLst>
              <a:ext uri="{FF2B5EF4-FFF2-40B4-BE49-F238E27FC236}">
                <a16:creationId xmlns:a16="http://schemas.microsoft.com/office/drawing/2014/main" id="{96BFF407-2BF4-4974-9154-6EEA92DF68B7}"/>
              </a:ext>
            </a:extLst>
          </p:cNvPr>
          <p:cNvSpPr/>
          <p:nvPr/>
        </p:nvSpPr>
        <p:spPr bwMode="auto">
          <a:xfrm>
            <a:off x="69808" y="5023515"/>
            <a:ext cx="621763" cy="284577"/>
          </a:xfrm>
          <a:prstGeom prst="rightArrow">
            <a:avLst/>
          </a:prstGeom>
          <a:solidFill>
            <a:srgbClr val="FFC000"/>
          </a:solidFill>
          <a:ln w="19050" cap="sq" cmpd="sng" algn="ctr">
            <a:solidFill>
              <a:schemeClr val="bg2"/>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endParaRPr lang="de-DE"/>
          </a:p>
        </p:txBody>
      </p:sp>
      <p:sp>
        <p:nvSpPr>
          <p:cNvPr id="17" name="TextBox 16">
            <a:extLst>
              <a:ext uri="{FF2B5EF4-FFF2-40B4-BE49-F238E27FC236}">
                <a16:creationId xmlns:a16="http://schemas.microsoft.com/office/drawing/2014/main" id="{97D582DD-881C-4328-BA7B-C2A3EAF1616A}"/>
              </a:ext>
            </a:extLst>
          </p:cNvPr>
          <p:cNvSpPr txBox="1"/>
          <p:nvPr/>
        </p:nvSpPr>
        <p:spPr>
          <a:xfrm>
            <a:off x="5533737" y="4032735"/>
            <a:ext cx="6357253" cy="369332"/>
          </a:xfrm>
          <a:prstGeom prst="rect">
            <a:avLst/>
          </a:prstGeom>
          <a:noFill/>
        </p:spPr>
        <p:txBody>
          <a:bodyPr wrap="none" rtlCol="0">
            <a:spAutoFit/>
          </a:bodyPr>
          <a:lstStyle/>
          <a:p>
            <a:r>
              <a:rPr lang="de-DE" sz="1800" b="0" baseline="0" dirty="0" err="1">
                <a:solidFill>
                  <a:schemeClr val="bg2"/>
                </a:solidFill>
                <a:effectLst/>
                <a:latin typeface="Arial" panose="020B0604020202020204" pitchFamily="34" charset="0"/>
                <a:cs typeface="Arial" panose="020B0604020202020204" pitchFamily="34" charset="0"/>
              </a:rPr>
              <a:t>Berengut</a:t>
            </a:r>
            <a:r>
              <a:rPr lang="de-DE" sz="1800" b="0" baseline="0" dirty="0">
                <a:solidFill>
                  <a:schemeClr val="bg2"/>
                </a:solidFill>
                <a:effectLst/>
                <a:latin typeface="Arial" panose="020B0604020202020204" pitchFamily="34" charset="0"/>
                <a:cs typeface="Arial" panose="020B0604020202020204" pitchFamily="34" charset="0"/>
              </a:rPr>
              <a:t> et al., PRL 102, 210801 (2009)  (</a:t>
            </a:r>
            <a:r>
              <a:rPr lang="de-DE" sz="1800" b="0" baseline="0" dirty="0" err="1">
                <a:solidFill>
                  <a:schemeClr val="bg2"/>
                </a:solidFill>
                <a:effectLst/>
                <a:latin typeface="Arial" panose="020B0604020202020204" pitchFamily="34" charset="0"/>
                <a:cs typeface="Arial" panose="020B0604020202020204" pitchFamily="34" charset="0"/>
              </a:rPr>
              <a:t>with</a:t>
            </a:r>
            <a:r>
              <a:rPr lang="de-DE" sz="1800" b="0" baseline="0" dirty="0">
                <a:solidFill>
                  <a:schemeClr val="bg2"/>
                </a:solidFill>
                <a:effectLst/>
                <a:latin typeface="Arial" panose="020B0604020202020204" pitchFamily="34" charset="0"/>
                <a:cs typeface="Arial" panose="020B0604020202020204" pitchFamily="34" charset="0"/>
              </a:rPr>
              <a:t> </a:t>
            </a:r>
            <a:r>
              <a:rPr lang="de-DE" sz="1800" b="0" baseline="0" dirty="0" err="1">
                <a:solidFill>
                  <a:schemeClr val="bg2"/>
                </a:solidFill>
                <a:effectLst/>
                <a:latin typeface="Arial" panose="020B0604020202020204" pitchFamily="34" charset="0"/>
                <a:cs typeface="Arial" panose="020B0604020202020204" pitchFamily="34" charset="0"/>
              </a:rPr>
              <a:t>updated</a:t>
            </a:r>
            <a:r>
              <a:rPr lang="de-DE" sz="1800" b="0" baseline="0" dirty="0">
                <a:solidFill>
                  <a:schemeClr val="bg2"/>
                </a:solidFill>
                <a:effectLst/>
                <a:latin typeface="Arial" panose="020B0604020202020204" pitchFamily="34" charset="0"/>
                <a:cs typeface="Arial" panose="020B0604020202020204" pitchFamily="34" charset="0"/>
              </a:rPr>
              <a:t> Q</a:t>
            </a:r>
            <a:r>
              <a:rPr lang="de-DE" sz="1800" b="0" baseline="-25000" dirty="0">
                <a:solidFill>
                  <a:schemeClr val="bg2"/>
                </a:solidFill>
                <a:effectLst/>
                <a:latin typeface="Arial" panose="020B0604020202020204" pitchFamily="34" charset="0"/>
                <a:cs typeface="Arial" panose="020B0604020202020204" pitchFamily="34" charset="0"/>
              </a:rPr>
              <a:t>0</a:t>
            </a:r>
            <a:r>
              <a:rPr lang="de-DE" sz="1800" b="0" baseline="0" dirty="0">
                <a:solidFill>
                  <a:schemeClr val="bg2"/>
                </a:solidFill>
                <a:effectLst/>
                <a:latin typeface="Arial" panose="020B0604020202020204" pitchFamily="34" charset="0"/>
                <a:cs typeface="Arial" panose="020B0604020202020204" pitchFamily="34" charset="0"/>
              </a:rPr>
              <a:t>):</a:t>
            </a:r>
          </a:p>
        </p:txBody>
      </p:sp>
      <p:grpSp>
        <p:nvGrpSpPr>
          <p:cNvPr id="19" name="Group 18">
            <a:extLst>
              <a:ext uri="{FF2B5EF4-FFF2-40B4-BE49-F238E27FC236}">
                <a16:creationId xmlns:a16="http://schemas.microsoft.com/office/drawing/2014/main" id="{FD7770BE-A8FA-4F39-AF60-117FB4B83058}"/>
              </a:ext>
            </a:extLst>
          </p:cNvPr>
          <p:cNvGrpSpPr/>
          <p:nvPr/>
        </p:nvGrpSpPr>
        <p:grpSpPr>
          <a:xfrm>
            <a:off x="778498" y="3429000"/>
            <a:ext cx="8719125" cy="525950"/>
            <a:chOff x="3225224" y="3996067"/>
            <a:chExt cx="8719125" cy="525950"/>
          </a:xfrm>
        </p:grpSpPr>
        <p:sp>
          <p:nvSpPr>
            <p:cNvPr id="20" name="Rectangle 19">
              <a:extLst>
                <a:ext uri="{FF2B5EF4-FFF2-40B4-BE49-F238E27FC236}">
                  <a16:creationId xmlns:a16="http://schemas.microsoft.com/office/drawing/2014/main" id="{978394CC-0E8B-4A54-8B5A-3E4A02A9A907}"/>
                </a:ext>
              </a:extLst>
            </p:cNvPr>
            <p:cNvSpPr/>
            <p:nvPr/>
          </p:nvSpPr>
          <p:spPr bwMode="auto">
            <a:xfrm>
              <a:off x="3260604" y="3996067"/>
              <a:ext cx="8397996" cy="525950"/>
            </a:xfrm>
            <a:prstGeom prst="rect">
              <a:avLst/>
            </a:prstGeom>
            <a:solidFill>
              <a:srgbClr val="FFFFCC"/>
            </a:solidFill>
            <a:ln w="19050" cap="sq" cmpd="sng" algn="ctr">
              <a:solidFill>
                <a:schemeClr val="bg2"/>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endParaRPr lang="de-DE"/>
            </a:p>
          </p:txBody>
        </p:sp>
        <p:sp>
          <p:nvSpPr>
            <p:cNvPr id="21" name="TextBox 20">
              <a:extLst>
                <a:ext uri="{FF2B5EF4-FFF2-40B4-BE49-F238E27FC236}">
                  <a16:creationId xmlns:a16="http://schemas.microsoft.com/office/drawing/2014/main" id="{2F423E77-96B3-438E-84E8-FBFCE2DF782B}"/>
                </a:ext>
              </a:extLst>
            </p:cNvPr>
            <p:cNvSpPr txBox="1"/>
            <p:nvPr/>
          </p:nvSpPr>
          <p:spPr>
            <a:xfrm>
              <a:off x="3225224" y="4055529"/>
              <a:ext cx="8719125" cy="400110"/>
            </a:xfrm>
            <a:prstGeom prst="rect">
              <a:avLst/>
            </a:prstGeom>
            <a:noFill/>
          </p:spPr>
          <p:txBody>
            <a:bodyPr wrap="square" rtlCol="0">
              <a:spAutoFit/>
            </a:bodyPr>
            <a:lstStyle/>
            <a:p>
              <a:pPr>
                <a:spcAft>
                  <a:spcPts val="600"/>
                </a:spcAft>
              </a:pPr>
              <a:r>
                <a:rPr lang="de-DE" baseline="0" dirty="0">
                  <a:solidFill>
                    <a:srgbClr val="C00000"/>
                  </a:solidFill>
                  <a:effectLst/>
                  <a:latin typeface="Symbol" panose="05050102010706020507" pitchFamily="18" charset="2"/>
                  <a:cs typeface="Arial" panose="020B0604020202020204" pitchFamily="34" charset="0"/>
                </a:rPr>
                <a:t>D</a:t>
              </a:r>
              <a:r>
                <a:rPr lang="de-DE" baseline="0" dirty="0">
                  <a:solidFill>
                    <a:srgbClr val="C00000"/>
                  </a:solidFill>
                  <a:effectLst/>
                  <a:latin typeface="Arial" panose="020B0604020202020204" pitchFamily="34" charset="0"/>
                  <a:cs typeface="Arial" panose="020B0604020202020204" pitchFamily="34" charset="0"/>
                </a:rPr>
                <a:t>E</a:t>
              </a:r>
              <a:r>
                <a:rPr lang="de-DE" baseline="-25000" dirty="0">
                  <a:solidFill>
                    <a:srgbClr val="C00000"/>
                  </a:solidFill>
                  <a:effectLst/>
                  <a:latin typeface="Arial" panose="020B0604020202020204" pitchFamily="34" charset="0"/>
                  <a:cs typeface="Arial" panose="020B0604020202020204" pitchFamily="34" charset="0"/>
                </a:rPr>
                <a:t>C</a:t>
              </a:r>
              <a:r>
                <a:rPr lang="de-DE" baseline="0" dirty="0">
                  <a:solidFill>
                    <a:srgbClr val="C00000"/>
                  </a:solidFill>
                  <a:effectLst/>
                  <a:latin typeface="Arial" panose="020B0604020202020204" pitchFamily="34" charset="0"/>
                  <a:cs typeface="Arial" panose="020B0604020202020204" pitchFamily="34" charset="0"/>
                </a:rPr>
                <a:t> = ( - 485 </a:t>
              </a:r>
              <a:r>
                <a:rPr lang="de-DE" baseline="0" dirty="0" err="1">
                  <a:solidFill>
                    <a:srgbClr val="C00000"/>
                  </a:solidFill>
                  <a:effectLst/>
                  <a:latin typeface="Arial" panose="020B0604020202020204" pitchFamily="34" charset="0"/>
                  <a:cs typeface="Arial" panose="020B0604020202020204" pitchFamily="34" charset="0"/>
                </a:rPr>
                <a:t>MeV</a:t>
              </a:r>
              <a:r>
                <a:rPr lang="de-DE" baseline="0" dirty="0">
                  <a:solidFill>
                    <a:srgbClr val="C00000"/>
                  </a:solidFill>
                  <a:effectLst/>
                  <a:latin typeface="Arial" panose="020B0604020202020204" pitchFamily="34" charset="0"/>
                  <a:cs typeface="Arial" panose="020B0604020202020204" pitchFamily="34" charset="0"/>
                </a:rPr>
                <a:t>) </a:t>
              </a:r>
              <a:r>
                <a:rPr lang="de-DE" baseline="0" dirty="0">
                  <a:solidFill>
                    <a:srgbClr val="0000FF"/>
                  </a:solidFill>
                  <a:effectLst/>
                  <a:latin typeface="Arial" panose="020B0604020202020204" pitchFamily="34" charset="0"/>
                  <a:cs typeface="Arial" panose="020B0604020202020204" pitchFamily="34" charset="0"/>
                </a:rPr>
                <a:t>(</a:t>
              </a:r>
              <a:r>
                <a:rPr lang="de-DE" baseline="0" dirty="0">
                  <a:solidFill>
                    <a:srgbClr val="0000FF"/>
                  </a:solidFill>
                  <a:effectLst/>
                  <a:latin typeface="Symbol" panose="05050102010706020507" pitchFamily="18" charset="2"/>
                  <a:cs typeface="Arial" panose="020B0604020202020204" pitchFamily="34" charset="0"/>
                </a:rPr>
                <a:t>D</a:t>
              </a:r>
              <a:r>
                <a:rPr lang="de-DE" baseline="0" dirty="0">
                  <a:solidFill>
                    <a:srgbClr val="0000FF"/>
                  </a:solidFill>
                  <a:effectLst/>
                  <a:latin typeface="Arial" panose="020B0604020202020204" pitchFamily="34" charset="0"/>
                  <a:cs typeface="Arial" panose="020B0604020202020204" pitchFamily="34" charset="0"/>
                </a:rPr>
                <a:t>&lt;r</a:t>
              </a:r>
              <a:r>
                <a:rPr lang="de-DE" dirty="0">
                  <a:solidFill>
                    <a:srgbClr val="0000FF"/>
                  </a:solidFill>
                  <a:effectLst/>
                  <a:latin typeface="Arial" panose="020B0604020202020204" pitchFamily="34" charset="0"/>
                  <a:cs typeface="Arial" panose="020B0604020202020204" pitchFamily="34" charset="0"/>
                </a:rPr>
                <a:t>2</a:t>
              </a:r>
              <a:r>
                <a:rPr lang="de-DE" baseline="0" dirty="0">
                  <a:solidFill>
                    <a:srgbClr val="0000FF"/>
                  </a:solidFill>
                  <a:effectLst/>
                  <a:latin typeface="Arial" panose="020B0604020202020204" pitchFamily="34" charset="0"/>
                  <a:cs typeface="Arial" panose="020B0604020202020204" pitchFamily="34" charset="0"/>
                </a:rPr>
                <a:t>&gt; / &lt;r</a:t>
              </a:r>
              <a:r>
                <a:rPr lang="de-DE" dirty="0">
                  <a:solidFill>
                    <a:srgbClr val="0000FF"/>
                  </a:solidFill>
                  <a:effectLst/>
                  <a:latin typeface="Arial" panose="020B0604020202020204" pitchFamily="34" charset="0"/>
                  <a:cs typeface="Arial" panose="020B0604020202020204" pitchFamily="34" charset="0"/>
                </a:rPr>
                <a:t>2</a:t>
              </a:r>
              <a:r>
                <a:rPr lang="de-DE" baseline="0" dirty="0">
                  <a:solidFill>
                    <a:srgbClr val="0000FF"/>
                  </a:solidFill>
                  <a:effectLst/>
                  <a:latin typeface="Arial" panose="020B0604020202020204" pitchFamily="34" charset="0"/>
                  <a:cs typeface="Arial" panose="020B0604020202020204" pitchFamily="34" charset="0"/>
                </a:rPr>
                <a:t>&gt;)</a:t>
              </a:r>
              <a:r>
                <a:rPr lang="de-DE" baseline="0" dirty="0">
                  <a:solidFill>
                    <a:srgbClr val="C00000"/>
                  </a:solidFill>
                  <a:effectLst/>
                  <a:latin typeface="Arial" panose="020B0604020202020204" pitchFamily="34" charset="0"/>
                  <a:cs typeface="Arial" panose="020B0604020202020204" pitchFamily="34" charset="0"/>
                </a:rPr>
                <a:t> + (11.3 </a:t>
              </a:r>
              <a:r>
                <a:rPr lang="de-DE" baseline="0" dirty="0" err="1">
                  <a:solidFill>
                    <a:srgbClr val="C00000"/>
                  </a:solidFill>
                  <a:effectLst/>
                  <a:latin typeface="Arial" panose="020B0604020202020204" pitchFamily="34" charset="0"/>
                  <a:cs typeface="Arial" panose="020B0604020202020204" pitchFamily="34" charset="0"/>
                </a:rPr>
                <a:t>MeV</a:t>
              </a:r>
              <a:r>
                <a:rPr lang="de-DE" baseline="0" dirty="0">
                  <a:solidFill>
                    <a:srgbClr val="C00000"/>
                  </a:solidFill>
                  <a:effectLst/>
                  <a:latin typeface="Arial" panose="020B0604020202020204" pitchFamily="34" charset="0"/>
                  <a:cs typeface="Arial" panose="020B0604020202020204" pitchFamily="34" charset="0"/>
                </a:rPr>
                <a:t>) [</a:t>
              </a:r>
              <a:r>
                <a:rPr lang="de-DE" baseline="0" dirty="0">
                  <a:solidFill>
                    <a:srgbClr val="0000FF"/>
                  </a:solidFill>
                  <a:effectLst/>
                  <a:latin typeface="Arial" panose="020B0604020202020204" pitchFamily="34" charset="0"/>
                  <a:cs typeface="Arial" panose="020B0604020202020204" pitchFamily="34" charset="0"/>
                </a:rPr>
                <a:t>(Q</a:t>
              </a:r>
              <a:r>
                <a:rPr lang="de-DE" baseline="-25000" dirty="0">
                  <a:solidFill>
                    <a:srgbClr val="0000FF"/>
                  </a:solidFill>
                  <a:effectLst/>
                  <a:latin typeface="Arial" panose="020B0604020202020204" pitchFamily="34" charset="0"/>
                  <a:cs typeface="Arial" panose="020B0604020202020204" pitchFamily="34" charset="0"/>
                </a:rPr>
                <a:t>0</a:t>
              </a:r>
              <a:r>
                <a:rPr lang="de-DE" dirty="0">
                  <a:solidFill>
                    <a:srgbClr val="0000FF"/>
                  </a:solidFill>
                  <a:effectLst/>
                  <a:latin typeface="Arial" panose="020B0604020202020204" pitchFamily="34" charset="0"/>
                  <a:cs typeface="Arial" panose="020B0604020202020204" pitchFamily="34" charset="0"/>
                </a:rPr>
                <a:t>m</a:t>
              </a:r>
              <a:r>
                <a:rPr lang="de-DE" baseline="0" dirty="0">
                  <a:solidFill>
                    <a:srgbClr val="0000FF"/>
                  </a:solidFill>
                  <a:effectLst/>
                  <a:latin typeface="Arial" panose="020B0604020202020204" pitchFamily="34" charset="0"/>
                  <a:cs typeface="Arial" panose="020B0604020202020204" pitchFamily="34" charset="0"/>
                </a:rPr>
                <a:t> / Q</a:t>
              </a:r>
              <a:r>
                <a:rPr lang="de-DE" baseline="-25000" dirty="0">
                  <a:solidFill>
                    <a:srgbClr val="0000FF"/>
                  </a:solidFill>
                  <a:effectLst/>
                  <a:latin typeface="Arial" panose="020B0604020202020204" pitchFamily="34" charset="0"/>
                  <a:cs typeface="Arial" panose="020B0604020202020204" pitchFamily="34" charset="0"/>
                </a:rPr>
                <a:t>0</a:t>
              </a:r>
              <a:r>
                <a:rPr lang="de-DE" dirty="0">
                  <a:solidFill>
                    <a:srgbClr val="0000FF"/>
                  </a:solidFill>
                  <a:effectLst/>
                  <a:latin typeface="Arial" panose="020B0604020202020204" pitchFamily="34" charset="0"/>
                  <a:cs typeface="Arial" panose="020B0604020202020204" pitchFamily="34" charset="0"/>
                </a:rPr>
                <a:t>g</a:t>
              </a:r>
              <a:r>
                <a:rPr lang="de-DE" baseline="0" dirty="0">
                  <a:solidFill>
                    <a:srgbClr val="0000FF"/>
                  </a:solidFill>
                  <a:effectLst/>
                  <a:latin typeface="Arial" panose="020B0604020202020204" pitchFamily="34" charset="0"/>
                  <a:cs typeface="Arial" panose="020B0604020202020204" pitchFamily="34" charset="0"/>
                </a:rPr>
                <a:t>) </a:t>
              </a:r>
              <a:r>
                <a:rPr lang="de-DE" baseline="0" dirty="0">
                  <a:solidFill>
                    <a:srgbClr val="C00000"/>
                  </a:solidFill>
                  <a:effectLst/>
                  <a:latin typeface="Arial" panose="020B0604020202020204" pitchFamily="34" charset="0"/>
                  <a:cs typeface="Arial" panose="020B0604020202020204" pitchFamily="34" charset="0"/>
                </a:rPr>
                <a:t>-1 ]  </a:t>
              </a:r>
            </a:p>
          </p:txBody>
        </p:sp>
      </p:grpSp>
      <p:grpSp>
        <p:nvGrpSpPr>
          <p:cNvPr id="40" name="Group 39">
            <a:extLst>
              <a:ext uri="{FF2B5EF4-FFF2-40B4-BE49-F238E27FC236}">
                <a16:creationId xmlns:a16="http://schemas.microsoft.com/office/drawing/2014/main" id="{1678CC1A-43FF-4F9F-8546-C094FC366186}"/>
              </a:ext>
            </a:extLst>
          </p:cNvPr>
          <p:cNvGrpSpPr/>
          <p:nvPr/>
        </p:nvGrpSpPr>
        <p:grpSpPr>
          <a:xfrm>
            <a:off x="877238" y="4952684"/>
            <a:ext cx="2847255" cy="421584"/>
            <a:chOff x="1870023" y="4808991"/>
            <a:chExt cx="2847255" cy="421584"/>
          </a:xfrm>
        </p:grpSpPr>
        <p:sp>
          <p:nvSpPr>
            <p:cNvPr id="15" name="Rectangle 14">
              <a:extLst>
                <a:ext uri="{FF2B5EF4-FFF2-40B4-BE49-F238E27FC236}">
                  <a16:creationId xmlns:a16="http://schemas.microsoft.com/office/drawing/2014/main" id="{B42BE726-22AF-4990-92F3-BE821065070D}"/>
                </a:ext>
              </a:extLst>
            </p:cNvPr>
            <p:cNvSpPr/>
            <p:nvPr/>
          </p:nvSpPr>
          <p:spPr bwMode="auto">
            <a:xfrm>
              <a:off x="1870023" y="4861243"/>
              <a:ext cx="2741166" cy="369332"/>
            </a:xfrm>
            <a:prstGeom prst="rect">
              <a:avLst/>
            </a:prstGeom>
            <a:solidFill>
              <a:srgbClr val="FFFFCC"/>
            </a:solidFill>
            <a:ln w="19050" cap="sq" cmpd="sng" algn="ctr">
              <a:solidFill>
                <a:schemeClr val="bg2"/>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endParaRPr lang="de-DE"/>
            </a:p>
          </p:txBody>
        </p:sp>
        <p:sp>
          <p:nvSpPr>
            <p:cNvPr id="22" name="Rectangle 21">
              <a:extLst>
                <a:ext uri="{FF2B5EF4-FFF2-40B4-BE49-F238E27FC236}">
                  <a16:creationId xmlns:a16="http://schemas.microsoft.com/office/drawing/2014/main" id="{BC34DC1E-1F65-4AA3-BFE4-1EEAE6573D58}"/>
                </a:ext>
              </a:extLst>
            </p:cNvPr>
            <p:cNvSpPr/>
            <p:nvPr/>
          </p:nvSpPr>
          <p:spPr>
            <a:xfrm>
              <a:off x="1870024" y="4808991"/>
              <a:ext cx="2847254" cy="400110"/>
            </a:xfrm>
            <a:prstGeom prst="rect">
              <a:avLst/>
            </a:prstGeom>
          </p:spPr>
          <p:txBody>
            <a:bodyPr wrap="none">
              <a:spAutoFit/>
            </a:bodyPr>
            <a:lstStyle/>
            <a:p>
              <a:r>
                <a:rPr lang="de-DE" baseline="0" dirty="0">
                  <a:solidFill>
                    <a:srgbClr val="C00000"/>
                  </a:solidFill>
                  <a:effectLst/>
                  <a:latin typeface="Symbol" panose="05050102010706020507" pitchFamily="18" charset="2"/>
                  <a:cs typeface="Arial" panose="020B0604020202020204" pitchFamily="34" charset="0"/>
                </a:rPr>
                <a:t>D</a:t>
              </a:r>
              <a:r>
                <a:rPr lang="de-DE" baseline="0" dirty="0">
                  <a:solidFill>
                    <a:srgbClr val="C00000"/>
                  </a:solidFill>
                  <a:effectLst/>
                  <a:latin typeface="Arial" panose="020B0604020202020204" pitchFamily="34" charset="0"/>
                  <a:cs typeface="Arial" panose="020B0604020202020204" pitchFamily="34" charset="0"/>
                </a:rPr>
                <a:t>E</a:t>
              </a:r>
              <a:r>
                <a:rPr lang="de-DE" baseline="-25000" dirty="0">
                  <a:solidFill>
                    <a:srgbClr val="C00000"/>
                  </a:solidFill>
                  <a:effectLst/>
                  <a:latin typeface="Arial" panose="020B0604020202020204" pitchFamily="34" charset="0"/>
                  <a:cs typeface="Arial" panose="020B0604020202020204" pitchFamily="34" charset="0"/>
                </a:rPr>
                <a:t>C</a:t>
              </a:r>
              <a:r>
                <a:rPr lang="de-DE" baseline="0" dirty="0">
                  <a:solidFill>
                    <a:srgbClr val="C00000"/>
                  </a:solidFill>
                  <a:effectLst/>
                  <a:latin typeface="Arial" panose="020B0604020202020204" pitchFamily="34" charset="0"/>
                  <a:cs typeface="Arial" panose="020B0604020202020204" pitchFamily="34" charset="0"/>
                </a:rPr>
                <a:t> = - 0.049(19) </a:t>
              </a:r>
              <a:r>
                <a:rPr lang="de-DE" baseline="0" dirty="0" err="1">
                  <a:solidFill>
                    <a:srgbClr val="C00000"/>
                  </a:solidFill>
                  <a:effectLst/>
                  <a:latin typeface="Arial" panose="020B0604020202020204" pitchFamily="34" charset="0"/>
                  <a:cs typeface="Arial" panose="020B0604020202020204" pitchFamily="34" charset="0"/>
                </a:rPr>
                <a:t>MeV</a:t>
              </a:r>
              <a:r>
                <a:rPr lang="de-DE" baseline="0" dirty="0">
                  <a:solidFill>
                    <a:srgbClr val="C00000"/>
                  </a:solidFill>
                  <a:effectLst/>
                  <a:latin typeface="Arial" panose="020B0604020202020204" pitchFamily="34" charset="0"/>
                  <a:cs typeface="Arial" panose="020B0604020202020204" pitchFamily="34" charset="0"/>
                </a:rPr>
                <a:t> </a:t>
              </a:r>
              <a:endParaRPr lang="de-DE" dirty="0"/>
            </a:p>
          </p:txBody>
        </p:sp>
      </p:grpSp>
      <p:sp>
        <p:nvSpPr>
          <p:cNvPr id="23" name="TextBox 22">
            <a:extLst>
              <a:ext uri="{FF2B5EF4-FFF2-40B4-BE49-F238E27FC236}">
                <a16:creationId xmlns:a16="http://schemas.microsoft.com/office/drawing/2014/main" id="{13191116-ECF4-445A-8D52-E14E5D72235D}"/>
              </a:ext>
            </a:extLst>
          </p:cNvPr>
          <p:cNvSpPr txBox="1"/>
          <p:nvPr/>
        </p:nvSpPr>
        <p:spPr>
          <a:xfrm>
            <a:off x="4629357" y="4983353"/>
            <a:ext cx="4035708" cy="369332"/>
          </a:xfrm>
          <a:prstGeom prst="rect">
            <a:avLst/>
          </a:prstGeom>
          <a:noFill/>
        </p:spPr>
        <p:txBody>
          <a:bodyPr wrap="square" rtlCol="0">
            <a:spAutoFit/>
          </a:bodyPr>
          <a:lstStyle/>
          <a:p>
            <a:r>
              <a:rPr lang="en-US" sz="1600" b="0" baseline="0" dirty="0">
                <a:solidFill>
                  <a:srgbClr val="000000"/>
                </a:solidFill>
                <a:effectLst/>
                <a:latin typeface="Arial" panose="020B0604020202020204" pitchFamily="34" charset="0"/>
                <a:cs typeface="Arial" panose="020B0604020202020204" pitchFamily="34" charset="0"/>
              </a:rPr>
              <a:t>K</a:t>
            </a:r>
            <a:r>
              <a:rPr lang="en-US" sz="1800" b="0" baseline="0" dirty="0">
                <a:solidFill>
                  <a:srgbClr val="000000"/>
                </a:solidFill>
                <a:effectLst/>
                <a:latin typeface="Arial" panose="020B0604020202020204" pitchFamily="34" charset="0"/>
                <a:cs typeface="Arial" panose="020B0604020202020204" pitchFamily="34" charset="0"/>
              </a:rPr>
              <a:t>. </a:t>
            </a:r>
            <a:r>
              <a:rPr lang="en-US" sz="1800" b="0" baseline="0" dirty="0" err="1">
                <a:solidFill>
                  <a:srgbClr val="000000"/>
                </a:solidFill>
                <a:effectLst/>
                <a:latin typeface="Arial" panose="020B0604020202020204" pitchFamily="34" charset="0"/>
                <a:cs typeface="Arial" panose="020B0604020202020204" pitchFamily="34" charset="0"/>
              </a:rPr>
              <a:t>Beeks</a:t>
            </a:r>
            <a:r>
              <a:rPr lang="en-US" sz="1800" b="0" baseline="0" dirty="0">
                <a:solidFill>
                  <a:srgbClr val="000000"/>
                </a:solidFill>
                <a:effectLst/>
                <a:latin typeface="Arial" panose="020B0604020202020204" pitchFamily="34" charset="0"/>
                <a:cs typeface="Arial" panose="020B0604020202020204" pitchFamily="34" charset="0"/>
              </a:rPr>
              <a:t> et al.,  arXiv:2407.17300</a:t>
            </a:r>
            <a:endParaRPr lang="en-US" sz="1600" b="0" baseline="0" dirty="0">
              <a:solidFill>
                <a:srgbClr val="000000"/>
              </a:solidFill>
              <a:effectLst/>
              <a:latin typeface="Arial" panose="020B0604020202020204" pitchFamily="34" charset="0"/>
              <a:cs typeface="Arial" panose="020B0604020202020204" pitchFamily="34" charset="0"/>
            </a:endParaRPr>
          </a:p>
        </p:txBody>
      </p:sp>
      <p:sp>
        <p:nvSpPr>
          <p:cNvPr id="24" name="Rectangle 23">
            <a:extLst>
              <a:ext uri="{FF2B5EF4-FFF2-40B4-BE49-F238E27FC236}">
                <a16:creationId xmlns:a16="http://schemas.microsoft.com/office/drawing/2014/main" id="{741A4AE4-78AD-4629-9B99-6B1880BF84C6}"/>
              </a:ext>
            </a:extLst>
          </p:cNvPr>
          <p:cNvSpPr/>
          <p:nvPr/>
        </p:nvSpPr>
        <p:spPr>
          <a:xfrm>
            <a:off x="142072" y="5019260"/>
            <a:ext cx="184731" cy="297517"/>
          </a:xfrm>
          <a:prstGeom prst="rect">
            <a:avLst/>
          </a:prstGeom>
        </p:spPr>
        <p:txBody>
          <a:bodyPr wrap="none">
            <a:spAutoFit/>
          </a:bodyPr>
          <a:lstStyle/>
          <a:p>
            <a:endParaRPr lang="en-US" dirty="0"/>
          </a:p>
        </p:txBody>
      </p:sp>
      <p:sp>
        <p:nvSpPr>
          <p:cNvPr id="25" name="TextBox 24">
            <a:extLst>
              <a:ext uri="{FF2B5EF4-FFF2-40B4-BE49-F238E27FC236}">
                <a16:creationId xmlns:a16="http://schemas.microsoft.com/office/drawing/2014/main" id="{D62A0B63-9E6C-4430-98A0-1B135175BE3E}"/>
              </a:ext>
            </a:extLst>
          </p:cNvPr>
          <p:cNvSpPr txBox="1"/>
          <p:nvPr/>
        </p:nvSpPr>
        <p:spPr>
          <a:xfrm>
            <a:off x="12256" y="1189599"/>
            <a:ext cx="7059946" cy="400110"/>
          </a:xfrm>
          <a:prstGeom prst="rect">
            <a:avLst/>
          </a:prstGeom>
          <a:noFill/>
        </p:spPr>
        <p:txBody>
          <a:bodyPr wrap="none" rtlCol="0">
            <a:spAutoFit/>
          </a:bodyPr>
          <a:lstStyle/>
          <a:p>
            <a:pPr marL="342900" indent="-342900">
              <a:buClr>
                <a:srgbClr val="FF0000"/>
              </a:buClr>
              <a:buFont typeface="Wingdings" panose="05000000000000000000" pitchFamily="2" charset="2"/>
              <a:buChar char="§"/>
            </a:pPr>
            <a:r>
              <a:rPr lang="de-DE" b="0" baseline="0" dirty="0">
                <a:solidFill>
                  <a:srgbClr val="0066CC"/>
                </a:solidFill>
                <a:effectLst/>
                <a:latin typeface="Arial" panose="020B0604020202020204" pitchFamily="34" charset="0"/>
                <a:cs typeface="Arial" panose="020B0604020202020204" pitchFamily="34" charset="0"/>
              </a:rPr>
              <a:t> </a:t>
            </a:r>
            <a:r>
              <a:rPr lang="de-DE" baseline="0" dirty="0" err="1">
                <a:solidFill>
                  <a:srgbClr val="0066CC"/>
                </a:solidFill>
                <a:effectLst/>
                <a:latin typeface="Arial" panose="020B0604020202020204" pitchFamily="34" charset="0"/>
                <a:cs typeface="Arial" panose="020B0604020202020204" pitchFamily="34" charset="0"/>
              </a:rPr>
              <a:t>model</a:t>
            </a:r>
            <a:r>
              <a:rPr lang="de-DE" baseline="0" dirty="0">
                <a:solidFill>
                  <a:srgbClr val="0066CC"/>
                </a:solidFill>
                <a:effectLst/>
                <a:latin typeface="Arial" panose="020B0604020202020204" pitchFamily="34" charset="0"/>
                <a:cs typeface="Arial" panose="020B0604020202020204" pitchFamily="34" charset="0"/>
              </a:rPr>
              <a:t>:</a:t>
            </a:r>
            <a:r>
              <a:rPr lang="de-DE" b="0" baseline="0" dirty="0">
                <a:solidFill>
                  <a:srgbClr val="0066CC"/>
                </a:solidFill>
                <a:effectLst/>
                <a:latin typeface="Arial" panose="020B0604020202020204" pitchFamily="34" charset="0"/>
                <a:cs typeface="Arial" panose="020B0604020202020204" pitchFamily="34" charset="0"/>
              </a:rPr>
              <a:t> </a:t>
            </a:r>
            <a:r>
              <a:rPr lang="de-DE" b="0" baseline="0" dirty="0" err="1">
                <a:solidFill>
                  <a:schemeClr val="bg2"/>
                </a:solidFill>
                <a:effectLst/>
                <a:latin typeface="Arial" panose="020B0604020202020204" pitchFamily="34" charset="0"/>
                <a:cs typeface="Arial" panose="020B0604020202020204" pitchFamily="34" charset="0"/>
              </a:rPr>
              <a:t>nucleus</a:t>
            </a:r>
            <a:r>
              <a:rPr lang="de-DE" b="0" baseline="0" dirty="0">
                <a:solidFill>
                  <a:schemeClr val="bg2"/>
                </a:solidFill>
                <a:effectLst/>
                <a:latin typeface="Arial" panose="020B0604020202020204" pitchFamily="34" charset="0"/>
                <a:cs typeface="Arial" panose="020B0604020202020204" pitchFamily="34" charset="0"/>
              </a:rPr>
              <a:t> = uniform, </a:t>
            </a:r>
            <a:r>
              <a:rPr lang="de-DE" b="0" baseline="0" dirty="0" err="1">
                <a:solidFill>
                  <a:schemeClr val="bg2"/>
                </a:solidFill>
                <a:effectLst/>
                <a:latin typeface="Arial" panose="020B0604020202020204" pitchFamily="34" charset="0"/>
                <a:cs typeface="Arial" panose="020B0604020202020204" pitchFamily="34" charset="0"/>
              </a:rPr>
              <a:t>hard-edged</a:t>
            </a:r>
            <a:r>
              <a:rPr lang="de-DE" b="0" baseline="0" dirty="0">
                <a:solidFill>
                  <a:schemeClr val="bg2"/>
                </a:solidFill>
                <a:effectLst/>
                <a:latin typeface="Arial" panose="020B0604020202020204" pitchFamily="34" charset="0"/>
                <a:cs typeface="Arial" panose="020B0604020202020204" pitchFamily="34" charset="0"/>
              </a:rPr>
              <a:t>, </a:t>
            </a:r>
            <a:r>
              <a:rPr lang="de-DE" b="0" baseline="0" dirty="0" err="1">
                <a:solidFill>
                  <a:schemeClr val="bg2"/>
                </a:solidFill>
                <a:effectLst/>
                <a:latin typeface="Arial" panose="020B0604020202020204" pitchFamily="34" charset="0"/>
                <a:cs typeface="Arial" panose="020B0604020202020204" pitchFamily="34" charset="0"/>
              </a:rPr>
              <a:t>prolate</a:t>
            </a:r>
            <a:r>
              <a:rPr lang="de-DE" b="0" baseline="0" dirty="0">
                <a:solidFill>
                  <a:schemeClr val="bg2"/>
                </a:solidFill>
                <a:effectLst/>
                <a:latin typeface="Arial" panose="020B0604020202020204" pitchFamily="34" charset="0"/>
                <a:cs typeface="Arial" panose="020B0604020202020204" pitchFamily="34" charset="0"/>
              </a:rPr>
              <a:t> ellipsoid</a:t>
            </a:r>
            <a:r>
              <a:rPr lang="de-DE" baseline="0" dirty="0">
                <a:solidFill>
                  <a:schemeClr val="bg2"/>
                </a:solidFill>
                <a:effectLst/>
                <a:latin typeface="Arial" panose="020B0604020202020204" pitchFamily="34" charset="0"/>
                <a:cs typeface="Arial" panose="020B0604020202020204" pitchFamily="34" charset="0"/>
              </a:rPr>
              <a:t>  </a:t>
            </a:r>
          </a:p>
        </p:txBody>
      </p:sp>
      <p:sp>
        <p:nvSpPr>
          <p:cNvPr id="26" name="TextBox 25">
            <a:extLst>
              <a:ext uri="{FF2B5EF4-FFF2-40B4-BE49-F238E27FC236}">
                <a16:creationId xmlns:a16="http://schemas.microsoft.com/office/drawing/2014/main" id="{90CA4AD8-6DF6-43B5-8F7A-1C108B131B31}"/>
              </a:ext>
            </a:extLst>
          </p:cNvPr>
          <p:cNvSpPr txBox="1"/>
          <p:nvPr/>
        </p:nvSpPr>
        <p:spPr>
          <a:xfrm>
            <a:off x="8780" y="2479080"/>
            <a:ext cx="12183220" cy="784830"/>
          </a:xfrm>
          <a:prstGeom prst="rect">
            <a:avLst/>
          </a:prstGeom>
          <a:noFill/>
        </p:spPr>
        <p:txBody>
          <a:bodyPr wrap="square" rtlCol="0">
            <a:spAutoFit/>
          </a:bodyPr>
          <a:lstStyle/>
          <a:p>
            <a:pPr>
              <a:spcAft>
                <a:spcPts val="600"/>
              </a:spcAft>
              <a:buClr>
                <a:srgbClr val="FF0000"/>
              </a:buClr>
            </a:pPr>
            <a:r>
              <a:rPr lang="de-DE" b="0" baseline="0" dirty="0" err="1">
                <a:solidFill>
                  <a:schemeClr val="bg2"/>
                </a:solidFill>
                <a:effectLst/>
                <a:latin typeface="Arial" panose="020B0604020202020204" pitchFamily="34" charset="0"/>
                <a:cs typeface="Arial" panose="020B0604020202020204" pitchFamily="34" charset="0"/>
              </a:rPr>
              <a:t>small</a:t>
            </a:r>
            <a:r>
              <a:rPr lang="de-DE" b="0" baseline="0" dirty="0">
                <a:solidFill>
                  <a:schemeClr val="bg2"/>
                </a:solidFill>
                <a:effectLst/>
                <a:latin typeface="Arial" panose="020B0604020202020204" pitchFamily="34" charset="0"/>
                <a:cs typeface="Arial" panose="020B0604020202020204" pitchFamily="34" charset="0"/>
              </a:rPr>
              <a:t> </a:t>
            </a:r>
            <a:r>
              <a:rPr lang="de-DE" b="0" baseline="0" dirty="0" err="1">
                <a:solidFill>
                  <a:schemeClr val="bg2"/>
                </a:solidFill>
                <a:effectLst/>
                <a:latin typeface="Arial" panose="020B0604020202020204" pitchFamily="34" charset="0"/>
                <a:cs typeface="Arial" panose="020B0604020202020204" pitchFamily="34" charset="0"/>
              </a:rPr>
              <a:t>isomeric</a:t>
            </a:r>
            <a:r>
              <a:rPr lang="de-DE" b="0" baseline="0" dirty="0">
                <a:solidFill>
                  <a:schemeClr val="bg2"/>
                </a:solidFill>
                <a:effectLst/>
                <a:latin typeface="Arial" panose="020B0604020202020204" pitchFamily="34" charset="0"/>
                <a:cs typeface="Arial" panose="020B0604020202020204" pitchFamily="34" charset="0"/>
              </a:rPr>
              <a:t> </a:t>
            </a:r>
            <a:r>
              <a:rPr lang="de-DE" b="0" baseline="0" dirty="0" err="1">
                <a:solidFill>
                  <a:schemeClr val="bg2"/>
                </a:solidFill>
                <a:effectLst/>
                <a:latin typeface="Arial" panose="020B0604020202020204" pitchFamily="34" charset="0"/>
                <a:cs typeface="Arial" panose="020B0604020202020204" pitchFamily="34" charset="0"/>
              </a:rPr>
              <a:t>transition</a:t>
            </a:r>
            <a:r>
              <a:rPr lang="de-DE" b="0" baseline="0" dirty="0">
                <a:solidFill>
                  <a:schemeClr val="bg2"/>
                </a:solidFill>
                <a:effectLst/>
                <a:latin typeface="Arial" panose="020B0604020202020204" pitchFamily="34" charset="0"/>
                <a:cs typeface="Arial" panose="020B0604020202020204" pitchFamily="34" charset="0"/>
              </a:rPr>
              <a:t> </a:t>
            </a:r>
            <a:r>
              <a:rPr lang="de-DE" b="0" baseline="0" dirty="0" err="1">
                <a:solidFill>
                  <a:schemeClr val="bg2"/>
                </a:solidFill>
                <a:effectLst/>
                <a:latin typeface="Arial" panose="020B0604020202020204" pitchFamily="34" charset="0"/>
                <a:cs typeface="Arial" panose="020B0604020202020204" pitchFamily="34" charset="0"/>
              </a:rPr>
              <a:t>energy</a:t>
            </a:r>
            <a:r>
              <a:rPr lang="de-DE" b="0" baseline="0" dirty="0">
                <a:solidFill>
                  <a:schemeClr val="bg2"/>
                </a:solidFill>
                <a:effectLst/>
                <a:latin typeface="Arial" panose="020B0604020202020204" pitchFamily="34" charset="0"/>
                <a:cs typeface="Arial" panose="020B0604020202020204" pitchFamily="34" charset="0"/>
              </a:rPr>
              <a:t> </a:t>
            </a:r>
            <a:r>
              <a:rPr lang="de-DE" b="0" baseline="0" dirty="0" err="1">
                <a:solidFill>
                  <a:schemeClr val="bg2"/>
                </a:solidFill>
                <a:effectLst/>
                <a:latin typeface="Arial" panose="020B0604020202020204" pitchFamily="34" charset="0"/>
                <a:cs typeface="Arial" panose="020B0604020202020204" pitchFamily="34" charset="0"/>
              </a:rPr>
              <a:t>results</a:t>
            </a:r>
            <a:r>
              <a:rPr lang="de-DE" b="0" baseline="0" dirty="0">
                <a:solidFill>
                  <a:schemeClr val="bg2"/>
                </a:solidFill>
                <a:effectLst/>
                <a:latin typeface="Arial" panose="020B0604020202020204" pitchFamily="34" charset="0"/>
                <a:cs typeface="Arial" panose="020B0604020202020204" pitchFamily="34" charset="0"/>
              </a:rPr>
              <a:t> </a:t>
            </a:r>
            <a:r>
              <a:rPr lang="de-DE" b="0" baseline="0" dirty="0" err="1">
                <a:solidFill>
                  <a:schemeClr val="bg2"/>
                </a:solidFill>
                <a:effectLst/>
                <a:latin typeface="Arial" panose="020B0604020202020204" pitchFamily="34" charset="0"/>
                <a:cs typeface="Arial" panose="020B0604020202020204" pitchFamily="34" charset="0"/>
              </a:rPr>
              <a:t>from</a:t>
            </a:r>
            <a:r>
              <a:rPr lang="de-DE" b="0" baseline="0" dirty="0">
                <a:solidFill>
                  <a:schemeClr val="bg2"/>
                </a:solidFill>
                <a:effectLst/>
                <a:latin typeface="Arial" panose="020B0604020202020204" pitchFamily="34" charset="0"/>
                <a:cs typeface="Arial" panose="020B0604020202020204" pitchFamily="34" charset="0"/>
              </a:rPr>
              <a:t> </a:t>
            </a:r>
            <a:r>
              <a:rPr lang="de-DE" b="0" baseline="0" dirty="0" err="1">
                <a:solidFill>
                  <a:schemeClr val="bg2"/>
                </a:solidFill>
                <a:effectLst/>
                <a:latin typeface="Arial" panose="020B0604020202020204" pitchFamily="34" charset="0"/>
                <a:cs typeface="Arial" panose="020B0604020202020204" pitchFamily="34" charset="0"/>
              </a:rPr>
              <a:t>cancellation</a:t>
            </a:r>
            <a:r>
              <a:rPr lang="de-DE" b="0" baseline="0" dirty="0">
                <a:solidFill>
                  <a:schemeClr val="bg2"/>
                </a:solidFill>
                <a:effectLst/>
                <a:latin typeface="Arial" panose="020B0604020202020204" pitchFamily="34" charset="0"/>
                <a:cs typeface="Arial" panose="020B0604020202020204" pitchFamily="34" charset="0"/>
              </a:rPr>
              <a:t> </a:t>
            </a:r>
            <a:r>
              <a:rPr lang="de-DE" b="0" baseline="0" dirty="0" err="1">
                <a:solidFill>
                  <a:schemeClr val="bg2"/>
                </a:solidFill>
                <a:effectLst/>
                <a:latin typeface="Arial" panose="020B0604020202020204" pitchFamily="34" charset="0"/>
                <a:cs typeface="Arial" panose="020B0604020202020204" pitchFamily="34" charset="0"/>
              </a:rPr>
              <a:t>of</a:t>
            </a:r>
            <a:r>
              <a:rPr lang="de-DE" b="0" baseline="0" dirty="0">
                <a:solidFill>
                  <a:schemeClr val="bg2"/>
                </a:solidFill>
                <a:effectLst/>
                <a:latin typeface="Arial" panose="020B0604020202020204" pitchFamily="34" charset="0"/>
                <a:cs typeface="Arial" panose="020B0604020202020204" pitchFamily="34" charset="0"/>
              </a:rPr>
              <a:t> </a:t>
            </a:r>
            <a:r>
              <a:rPr lang="de-DE" b="0" baseline="0" dirty="0" err="1">
                <a:solidFill>
                  <a:schemeClr val="bg2"/>
                </a:solidFill>
                <a:effectLst/>
                <a:latin typeface="Arial" panose="020B0604020202020204" pitchFamily="34" charset="0"/>
                <a:cs typeface="Arial" panose="020B0604020202020204" pitchFamily="34" charset="0"/>
              </a:rPr>
              <a:t>change</a:t>
            </a:r>
            <a:r>
              <a:rPr lang="de-DE" b="0" baseline="0" dirty="0">
                <a:solidFill>
                  <a:schemeClr val="bg2"/>
                </a:solidFill>
                <a:effectLst/>
                <a:latin typeface="Arial" panose="020B0604020202020204" pitchFamily="34" charset="0"/>
                <a:cs typeface="Arial" panose="020B0604020202020204" pitchFamily="34" charset="0"/>
              </a:rPr>
              <a:t> in Coulomb </a:t>
            </a:r>
            <a:r>
              <a:rPr lang="de-DE" b="0" baseline="0" dirty="0" err="1">
                <a:solidFill>
                  <a:schemeClr val="bg2"/>
                </a:solidFill>
                <a:effectLst/>
                <a:latin typeface="Arial" panose="020B0604020202020204" pitchFamily="34" charset="0"/>
                <a:cs typeface="Arial" panose="020B0604020202020204" pitchFamily="34" charset="0"/>
              </a:rPr>
              <a:t>energy</a:t>
            </a:r>
            <a:r>
              <a:rPr lang="de-DE" b="0" baseline="0" dirty="0">
                <a:solidFill>
                  <a:schemeClr val="bg2"/>
                </a:solidFill>
                <a:effectLst/>
                <a:latin typeface="Arial" panose="020B0604020202020204" pitchFamily="34" charset="0"/>
                <a:cs typeface="Arial" panose="020B0604020202020204" pitchFamily="34" charset="0"/>
              </a:rPr>
              <a:t> </a:t>
            </a:r>
            <a:r>
              <a:rPr lang="de-DE" b="0" baseline="0" dirty="0" err="1">
                <a:solidFill>
                  <a:schemeClr val="bg2"/>
                </a:solidFill>
                <a:effectLst/>
                <a:latin typeface="Arial" panose="020B0604020202020204" pitchFamily="34" charset="0"/>
                <a:cs typeface="Arial" panose="020B0604020202020204" pitchFamily="34" charset="0"/>
              </a:rPr>
              <a:t>of</a:t>
            </a:r>
            <a:r>
              <a:rPr lang="de-DE" b="0" baseline="0" dirty="0">
                <a:solidFill>
                  <a:schemeClr val="bg2"/>
                </a:solidFill>
                <a:effectLst/>
                <a:latin typeface="Arial" panose="020B0604020202020204" pitchFamily="34" charset="0"/>
                <a:cs typeface="Arial" panose="020B0604020202020204" pitchFamily="34" charset="0"/>
              </a:rPr>
              <a:t> </a:t>
            </a:r>
            <a:r>
              <a:rPr lang="de-DE" b="0" dirty="0">
                <a:solidFill>
                  <a:schemeClr val="bg2"/>
                </a:solidFill>
                <a:effectLst/>
                <a:latin typeface="Arial" panose="020B0604020202020204" pitchFamily="34" charset="0"/>
                <a:cs typeface="Arial" panose="020B0604020202020204" pitchFamily="34" charset="0"/>
              </a:rPr>
              <a:t>229</a:t>
            </a:r>
            <a:r>
              <a:rPr lang="de-DE" b="0" baseline="0" dirty="0">
                <a:solidFill>
                  <a:schemeClr val="bg2"/>
                </a:solidFill>
                <a:effectLst/>
                <a:latin typeface="Arial" panose="020B0604020202020204" pitchFamily="34" charset="0"/>
                <a:cs typeface="Arial" panose="020B0604020202020204" pitchFamily="34" charset="0"/>
              </a:rPr>
              <a:t>Th, </a:t>
            </a:r>
            <a:r>
              <a:rPr lang="de-DE" b="0" dirty="0">
                <a:solidFill>
                  <a:schemeClr val="bg2"/>
                </a:solidFill>
                <a:effectLst/>
                <a:latin typeface="Arial" panose="020B0604020202020204" pitchFamily="34" charset="0"/>
                <a:cs typeface="Arial" panose="020B0604020202020204" pitchFamily="34" charset="0"/>
              </a:rPr>
              <a:t>229m</a:t>
            </a:r>
            <a:r>
              <a:rPr lang="de-DE" b="0" baseline="0" dirty="0">
                <a:solidFill>
                  <a:schemeClr val="bg2"/>
                </a:solidFill>
                <a:effectLst/>
                <a:latin typeface="Arial" panose="020B0604020202020204" pitchFamily="34" charset="0"/>
                <a:cs typeface="Arial" panose="020B0604020202020204" pitchFamily="34" charset="0"/>
              </a:rPr>
              <a:t>Th:</a:t>
            </a:r>
          </a:p>
          <a:p>
            <a:r>
              <a:rPr lang="de-DE" baseline="0" dirty="0">
                <a:solidFill>
                  <a:schemeClr val="bg2"/>
                </a:solidFill>
                <a:effectLst/>
                <a:latin typeface="Arial" panose="020B0604020202020204" pitchFamily="34" charset="0"/>
                <a:cs typeface="Arial" panose="020B0604020202020204" pitchFamily="34" charset="0"/>
              </a:rPr>
              <a:t>                                                    </a:t>
            </a:r>
            <a:r>
              <a:rPr lang="de-DE" baseline="0" dirty="0">
                <a:solidFill>
                  <a:srgbClr val="C00000"/>
                </a:solidFill>
                <a:effectLst/>
                <a:latin typeface="Symbol" panose="05050102010706020507" pitchFamily="18" charset="2"/>
                <a:cs typeface="Arial" panose="020B0604020202020204" pitchFamily="34" charset="0"/>
              </a:rPr>
              <a:t>D</a:t>
            </a:r>
            <a:r>
              <a:rPr lang="de-DE" baseline="0" dirty="0">
                <a:solidFill>
                  <a:srgbClr val="C00000"/>
                </a:solidFill>
                <a:effectLst/>
                <a:latin typeface="Arial" panose="020B0604020202020204" pitchFamily="34" charset="0"/>
                <a:cs typeface="Arial" panose="020B0604020202020204" pitchFamily="34" charset="0"/>
              </a:rPr>
              <a:t>E</a:t>
            </a:r>
            <a:r>
              <a:rPr lang="de-DE" baseline="-25000" dirty="0">
                <a:solidFill>
                  <a:srgbClr val="C00000"/>
                </a:solidFill>
                <a:effectLst/>
                <a:latin typeface="Arial" panose="020B0604020202020204" pitchFamily="34" charset="0"/>
                <a:cs typeface="Arial" panose="020B0604020202020204" pitchFamily="34" charset="0"/>
              </a:rPr>
              <a:t>C</a:t>
            </a:r>
            <a:r>
              <a:rPr lang="de-DE" baseline="0" dirty="0">
                <a:solidFill>
                  <a:srgbClr val="C00000"/>
                </a:solidFill>
                <a:effectLst/>
                <a:latin typeface="Arial" panose="020B0604020202020204" pitchFamily="34" charset="0"/>
                <a:cs typeface="Arial" panose="020B0604020202020204" pitchFamily="34" charset="0"/>
              </a:rPr>
              <a:t> = </a:t>
            </a:r>
            <a:r>
              <a:rPr lang="de-DE" baseline="0" dirty="0" err="1">
                <a:solidFill>
                  <a:srgbClr val="C00000"/>
                </a:solidFill>
                <a:effectLst/>
                <a:latin typeface="Arial" panose="020B0604020202020204" pitchFamily="34" charset="0"/>
                <a:cs typeface="Arial" panose="020B0604020202020204" pitchFamily="34" charset="0"/>
              </a:rPr>
              <a:t>E</a:t>
            </a:r>
            <a:r>
              <a:rPr lang="de-DE" baseline="-25000" dirty="0" err="1">
                <a:solidFill>
                  <a:srgbClr val="C00000"/>
                </a:solidFill>
                <a:effectLst/>
                <a:latin typeface="Arial" panose="020B0604020202020204" pitchFamily="34" charset="0"/>
                <a:cs typeface="Arial" panose="020B0604020202020204" pitchFamily="34" charset="0"/>
              </a:rPr>
              <a:t>C</a:t>
            </a:r>
            <a:r>
              <a:rPr lang="de-DE" dirty="0" err="1">
                <a:solidFill>
                  <a:srgbClr val="C00000"/>
                </a:solidFill>
                <a:effectLst/>
                <a:latin typeface="Arial" panose="020B0604020202020204" pitchFamily="34" charset="0"/>
                <a:cs typeface="Arial" panose="020B0604020202020204" pitchFamily="34" charset="0"/>
              </a:rPr>
              <a:t>m</a:t>
            </a:r>
            <a:r>
              <a:rPr lang="de-DE" baseline="0" dirty="0">
                <a:solidFill>
                  <a:srgbClr val="C00000"/>
                </a:solidFill>
                <a:effectLst/>
                <a:latin typeface="Arial" panose="020B0604020202020204" pitchFamily="34" charset="0"/>
                <a:cs typeface="Arial" panose="020B0604020202020204" pitchFamily="34" charset="0"/>
              </a:rPr>
              <a:t> – E</a:t>
            </a:r>
            <a:r>
              <a:rPr lang="de-DE" baseline="-25000" dirty="0">
                <a:solidFill>
                  <a:srgbClr val="C00000"/>
                </a:solidFill>
                <a:effectLst/>
                <a:latin typeface="Arial" panose="020B0604020202020204" pitchFamily="34" charset="0"/>
                <a:cs typeface="Arial" panose="020B0604020202020204" pitchFamily="34" charset="0"/>
              </a:rPr>
              <a:t>C</a:t>
            </a:r>
          </a:p>
        </p:txBody>
      </p:sp>
      <p:grpSp>
        <p:nvGrpSpPr>
          <p:cNvPr id="39" name="Group 38">
            <a:extLst>
              <a:ext uri="{FF2B5EF4-FFF2-40B4-BE49-F238E27FC236}">
                <a16:creationId xmlns:a16="http://schemas.microsoft.com/office/drawing/2014/main" id="{25094D4C-58C0-458A-A340-DA719EAAF39E}"/>
              </a:ext>
            </a:extLst>
          </p:cNvPr>
          <p:cNvGrpSpPr/>
          <p:nvPr/>
        </p:nvGrpSpPr>
        <p:grpSpPr>
          <a:xfrm>
            <a:off x="7519807" y="686577"/>
            <a:ext cx="2689871" cy="1303282"/>
            <a:chOff x="4605638" y="5442220"/>
            <a:chExt cx="2689871" cy="1303282"/>
          </a:xfrm>
        </p:grpSpPr>
        <p:sp>
          <p:nvSpPr>
            <p:cNvPr id="14" name="Oval 13">
              <a:extLst>
                <a:ext uri="{FF2B5EF4-FFF2-40B4-BE49-F238E27FC236}">
                  <a16:creationId xmlns:a16="http://schemas.microsoft.com/office/drawing/2014/main" id="{6C52549A-D476-4F04-B38D-9FA27BB3C5B0}"/>
                </a:ext>
              </a:extLst>
            </p:cNvPr>
            <p:cNvSpPr/>
            <p:nvPr/>
          </p:nvSpPr>
          <p:spPr bwMode="auto">
            <a:xfrm>
              <a:off x="4605639" y="5488202"/>
              <a:ext cx="2689870" cy="1257300"/>
            </a:xfrm>
            <a:prstGeom prst="ellipse">
              <a:avLst/>
            </a:prstGeom>
            <a:solidFill>
              <a:schemeClr val="accent2">
                <a:lumMod val="60000"/>
                <a:lumOff val="40000"/>
              </a:schemeClr>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29" name="Oval 28">
              <a:extLst>
                <a:ext uri="{FF2B5EF4-FFF2-40B4-BE49-F238E27FC236}">
                  <a16:creationId xmlns:a16="http://schemas.microsoft.com/office/drawing/2014/main" id="{0996FDBC-2422-4B45-9956-21CB2F89601B}"/>
                </a:ext>
              </a:extLst>
            </p:cNvPr>
            <p:cNvSpPr/>
            <p:nvPr/>
          </p:nvSpPr>
          <p:spPr bwMode="auto">
            <a:xfrm>
              <a:off x="4605638" y="5866293"/>
              <a:ext cx="2689870" cy="501118"/>
            </a:xfrm>
            <a:prstGeom prst="ellipse">
              <a:avLst/>
            </a:prstGeom>
            <a:noFill/>
            <a:ln w="19050" cap="sq" cmpd="sng" algn="ctr">
              <a:solidFill>
                <a:schemeClr val="bg2"/>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cxnSp>
          <p:nvCxnSpPr>
            <p:cNvPr id="33" name="Straight Connector 32">
              <a:extLst>
                <a:ext uri="{FF2B5EF4-FFF2-40B4-BE49-F238E27FC236}">
                  <a16:creationId xmlns:a16="http://schemas.microsoft.com/office/drawing/2014/main" id="{3AC0D366-7722-4B71-BEE5-BB8CD44FD171}"/>
                </a:ext>
              </a:extLst>
            </p:cNvPr>
            <p:cNvCxnSpPr>
              <a:cxnSpLocks/>
              <a:endCxn id="29" idx="6"/>
            </p:cNvCxnSpPr>
            <p:nvPr/>
          </p:nvCxnSpPr>
          <p:spPr bwMode="auto">
            <a:xfrm>
              <a:off x="5943600" y="6074229"/>
              <a:ext cx="1351908" cy="42623"/>
            </a:xfrm>
            <a:prstGeom prst="line">
              <a:avLst/>
            </a:prstGeom>
            <a:solidFill>
              <a:schemeClr val="accent1"/>
            </a:solidFill>
            <a:ln w="19050" cap="sq" cmpd="sng" algn="ctr">
              <a:solidFill>
                <a:schemeClr val="bg2"/>
              </a:solidFill>
              <a:prstDash val="solid"/>
              <a:round/>
              <a:headEnd type="none" w="lg" len="lg"/>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Straight Connector 35">
              <a:extLst>
                <a:ext uri="{FF2B5EF4-FFF2-40B4-BE49-F238E27FC236}">
                  <a16:creationId xmlns:a16="http://schemas.microsoft.com/office/drawing/2014/main" id="{4CED76DB-F950-4A23-AB40-3FF12F6EF65C}"/>
                </a:ext>
              </a:extLst>
            </p:cNvPr>
            <p:cNvCxnSpPr>
              <a:cxnSpLocks/>
            </p:cNvCxnSpPr>
            <p:nvPr/>
          </p:nvCxnSpPr>
          <p:spPr bwMode="auto">
            <a:xfrm flipV="1">
              <a:off x="5342709" y="6074231"/>
              <a:ext cx="607865" cy="250557"/>
            </a:xfrm>
            <a:prstGeom prst="line">
              <a:avLst/>
            </a:prstGeom>
            <a:solidFill>
              <a:schemeClr val="accent1"/>
            </a:solidFill>
            <a:ln w="19050" cap="sq" cmpd="sng" algn="ctr">
              <a:solidFill>
                <a:schemeClr val="bg2"/>
              </a:solidFill>
              <a:prstDash val="solid"/>
              <a:round/>
              <a:headEnd type="none" w="lg" len="lg"/>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TextBox 27">
              <a:extLst>
                <a:ext uri="{FF2B5EF4-FFF2-40B4-BE49-F238E27FC236}">
                  <a16:creationId xmlns:a16="http://schemas.microsoft.com/office/drawing/2014/main" id="{56D78B29-FBAC-459E-B451-6934B16A48E0}"/>
                </a:ext>
              </a:extLst>
            </p:cNvPr>
            <p:cNvSpPr txBox="1"/>
            <p:nvPr/>
          </p:nvSpPr>
          <p:spPr>
            <a:xfrm>
              <a:off x="6367933" y="5774852"/>
              <a:ext cx="327334" cy="400110"/>
            </a:xfrm>
            <a:prstGeom prst="rect">
              <a:avLst/>
            </a:prstGeom>
            <a:noFill/>
          </p:spPr>
          <p:txBody>
            <a:bodyPr wrap="none" rtlCol="0">
              <a:spAutoFit/>
            </a:bodyPr>
            <a:lstStyle/>
            <a:p>
              <a:r>
                <a:rPr lang="en-US" baseline="0" dirty="0">
                  <a:solidFill>
                    <a:schemeClr val="bg2"/>
                  </a:solidFill>
                  <a:effectLst/>
                  <a:latin typeface="Arial" panose="020B0604020202020204" pitchFamily="34" charset="0"/>
                  <a:cs typeface="Arial" panose="020B0604020202020204" pitchFamily="34" charset="0"/>
                </a:rPr>
                <a:t>c</a:t>
              </a:r>
            </a:p>
          </p:txBody>
        </p:sp>
        <p:sp>
          <p:nvSpPr>
            <p:cNvPr id="13" name="TextBox 12">
              <a:extLst>
                <a:ext uri="{FF2B5EF4-FFF2-40B4-BE49-F238E27FC236}">
                  <a16:creationId xmlns:a16="http://schemas.microsoft.com/office/drawing/2014/main" id="{82074F9B-EB09-4A1C-9F96-2C0CC4E5D230}"/>
                </a:ext>
              </a:extLst>
            </p:cNvPr>
            <p:cNvSpPr txBox="1"/>
            <p:nvPr/>
          </p:nvSpPr>
          <p:spPr>
            <a:xfrm>
              <a:off x="5713598" y="5442220"/>
              <a:ext cx="327334" cy="400110"/>
            </a:xfrm>
            <a:prstGeom prst="rect">
              <a:avLst/>
            </a:prstGeom>
            <a:noFill/>
          </p:spPr>
          <p:txBody>
            <a:bodyPr wrap="none" rtlCol="0">
              <a:spAutoFit/>
            </a:bodyPr>
            <a:lstStyle/>
            <a:p>
              <a:r>
                <a:rPr lang="en-US" baseline="0" dirty="0">
                  <a:solidFill>
                    <a:schemeClr val="bg2"/>
                  </a:solidFill>
                  <a:effectLst/>
                  <a:latin typeface="Arial" panose="020B0604020202020204" pitchFamily="34" charset="0"/>
                  <a:cs typeface="Arial" panose="020B0604020202020204" pitchFamily="34" charset="0"/>
                </a:rPr>
                <a:t>a</a:t>
              </a:r>
            </a:p>
          </p:txBody>
        </p:sp>
        <p:cxnSp>
          <p:nvCxnSpPr>
            <p:cNvPr id="31" name="Straight Connector 30">
              <a:extLst>
                <a:ext uri="{FF2B5EF4-FFF2-40B4-BE49-F238E27FC236}">
                  <a16:creationId xmlns:a16="http://schemas.microsoft.com/office/drawing/2014/main" id="{AF42F0FA-9B21-4D88-BF74-D618373572D7}"/>
                </a:ext>
              </a:extLst>
            </p:cNvPr>
            <p:cNvCxnSpPr>
              <a:cxnSpLocks/>
            </p:cNvCxnSpPr>
            <p:nvPr/>
          </p:nvCxnSpPr>
          <p:spPr bwMode="auto">
            <a:xfrm flipV="1">
              <a:off x="5995852" y="5488202"/>
              <a:ext cx="6974" cy="586027"/>
            </a:xfrm>
            <a:prstGeom prst="line">
              <a:avLst/>
            </a:prstGeom>
            <a:solidFill>
              <a:schemeClr val="accent1"/>
            </a:solidFill>
            <a:ln w="19050" cap="sq" cmpd="sng" algn="ctr">
              <a:solidFill>
                <a:schemeClr val="bg2"/>
              </a:solidFill>
              <a:prstDash val="solid"/>
              <a:round/>
              <a:headEnd type="none" w="lg" len="lg"/>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4" name="TextBox 43">
            <a:extLst>
              <a:ext uri="{FF2B5EF4-FFF2-40B4-BE49-F238E27FC236}">
                <a16:creationId xmlns:a16="http://schemas.microsoft.com/office/drawing/2014/main" id="{52BE3FB0-3DD0-4D11-B528-4E15A38B860E}"/>
              </a:ext>
            </a:extLst>
          </p:cNvPr>
          <p:cNvSpPr txBox="1"/>
          <p:nvPr/>
        </p:nvSpPr>
        <p:spPr>
          <a:xfrm>
            <a:off x="5516318" y="4394143"/>
            <a:ext cx="4621714" cy="369332"/>
          </a:xfrm>
          <a:prstGeom prst="rect">
            <a:avLst/>
          </a:prstGeom>
          <a:noFill/>
        </p:spPr>
        <p:txBody>
          <a:bodyPr wrap="none" rtlCol="0">
            <a:spAutoFit/>
          </a:bodyPr>
          <a:lstStyle/>
          <a:p>
            <a:r>
              <a:rPr lang="de-DE" sz="1800" b="0" baseline="0" dirty="0" err="1">
                <a:solidFill>
                  <a:schemeClr val="bg2"/>
                </a:solidFill>
                <a:effectLst/>
                <a:latin typeface="Arial" panose="020B0604020202020204" pitchFamily="34" charset="0"/>
                <a:cs typeface="Arial" panose="020B0604020202020204" pitchFamily="34" charset="0"/>
              </a:rPr>
              <a:t>Safronova</a:t>
            </a:r>
            <a:r>
              <a:rPr lang="de-DE" sz="1800" b="0" baseline="0" dirty="0">
                <a:solidFill>
                  <a:schemeClr val="bg2"/>
                </a:solidFill>
                <a:effectLst/>
                <a:latin typeface="Arial" panose="020B0604020202020204" pitchFamily="34" charset="0"/>
                <a:cs typeface="Arial" panose="020B0604020202020204" pitchFamily="34" charset="0"/>
              </a:rPr>
              <a:t> et al., PRL 121, 213001 (2018) </a:t>
            </a:r>
          </a:p>
        </p:txBody>
      </p:sp>
      <p:sp>
        <p:nvSpPr>
          <p:cNvPr id="45" name="Rectangle 44">
            <a:extLst>
              <a:ext uri="{FF2B5EF4-FFF2-40B4-BE49-F238E27FC236}">
                <a16:creationId xmlns:a16="http://schemas.microsoft.com/office/drawing/2014/main" id="{D0B003EE-DCAE-4674-A901-820A68A0E147}"/>
              </a:ext>
            </a:extLst>
          </p:cNvPr>
          <p:cNvSpPr/>
          <p:nvPr/>
        </p:nvSpPr>
        <p:spPr>
          <a:xfrm>
            <a:off x="862920" y="5486984"/>
            <a:ext cx="5678157" cy="400110"/>
          </a:xfrm>
          <a:prstGeom prst="rect">
            <a:avLst/>
          </a:prstGeom>
        </p:spPr>
        <p:txBody>
          <a:bodyPr wrap="none">
            <a:spAutoFit/>
          </a:bodyPr>
          <a:lstStyle/>
          <a:p>
            <a:r>
              <a:rPr lang="en-US" baseline="0" dirty="0">
                <a:effectLst/>
                <a:latin typeface="Arial" panose="020B0604020202020204" pitchFamily="34" charset="0"/>
                <a:cs typeface="Arial" panose="020B0604020202020204" pitchFamily="34" charset="0"/>
              </a:rPr>
              <a:t>K </a:t>
            </a:r>
            <a:r>
              <a:rPr lang="en-US" baseline="0" dirty="0">
                <a:solidFill>
                  <a:schemeClr val="bg2"/>
                </a:solidFill>
                <a:effectLst/>
                <a:latin typeface="Arial" panose="020B0604020202020204" pitchFamily="34" charset="0"/>
                <a:cs typeface="Arial" panose="020B0604020202020204" pitchFamily="34" charset="0"/>
              </a:rPr>
              <a:t>= −18400 (2300) + 24300 (400) </a:t>
            </a:r>
            <a:r>
              <a:rPr lang="en-US" baseline="0" dirty="0">
                <a:effectLst/>
                <a:latin typeface="Arial" panose="020B0604020202020204" pitchFamily="34" charset="0"/>
                <a:cs typeface="Arial" panose="020B0604020202020204" pitchFamily="34" charset="0"/>
              </a:rPr>
              <a:t>= 5900 (2300)</a:t>
            </a:r>
          </a:p>
        </p:txBody>
      </p:sp>
      <p:sp>
        <p:nvSpPr>
          <p:cNvPr id="49" name="TextBox 48">
            <a:extLst>
              <a:ext uri="{FF2B5EF4-FFF2-40B4-BE49-F238E27FC236}">
                <a16:creationId xmlns:a16="http://schemas.microsoft.com/office/drawing/2014/main" id="{275E4F6F-E4FF-462B-B8CF-67874E42503A}"/>
              </a:ext>
            </a:extLst>
          </p:cNvPr>
          <p:cNvSpPr txBox="1"/>
          <p:nvPr/>
        </p:nvSpPr>
        <p:spPr>
          <a:xfrm>
            <a:off x="6912762" y="5508267"/>
            <a:ext cx="4891083" cy="369332"/>
          </a:xfrm>
          <a:prstGeom prst="rect">
            <a:avLst/>
          </a:prstGeom>
          <a:noFill/>
        </p:spPr>
        <p:txBody>
          <a:bodyPr wrap="none" rtlCol="0">
            <a:spAutoFit/>
          </a:bodyPr>
          <a:lstStyle/>
          <a:p>
            <a:r>
              <a:rPr lang="en-US" sz="1800" b="0" baseline="0" dirty="0">
                <a:solidFill>
                  <a:schemeClr val="bg2"/>
                </a:solidFill>
                <a:effectLst/>
                <a:latin typeface="Arial" panose="020B0604020202020204" pitchFamily="34" charset="0"/>
                <a:cs typeface="Arial" panose="020B0604020202020204" pitchFamily="34" charset="0"/>
              </a:rPr>
              <a:t>based on Zhang et al., Nature 633, 63 (2024) </a:t>
            </a:r>
          </a:p>
        </p:txBody>
      </p:sp>
      <p:sp>
        <p:nvSpPr>
          <p:cNvPr id="50" name="TextBox 49">
            <a:extLst>
              <a:ext uri="{FF2B5EF4-FFF2-40B4-BE49-F238E27FC236}">
                <a16:creationId xmlns:a16="http://schemas.microsoft.com/office/drawing/2014/main" id="{8373FAE2-48E3-4CAA-A4D6-F2FEDEA6DBC9}"/>
              </a:ext>
            </a:extLst>
          </p:cNvPr>
          <p:cNvSpPr txBox="1"/>
          <p:nvPr/>
        </p:nvSpPr>
        <p:spPr>
          <a:xfrm>
            <a:off x="1426854" y="6107550"/>
            <a:ext cx="8156848" cy="400110"/>
          </a:xfrm>
          <a:prstGeom prst="rect">
            <a:avLst/>
          </a:prstGeom>
          <a:noFill/>
        </p:spPr>
        <p:txBody>
          <a:bodyPr wrap="none" rtlCol="0">
            <a:spAutoFit/>
          </a:bodyPr>
          <a:lstStyle/>
          <a:p>
            <a:r>
              <a:rPr lang="en-US" baseline="0" dirty="0">
                <a:solidFill>
                  <a:srgbClr val="0000FF"/>
                </a:solidFill>
                <a:effectLst/>
                <a:latin typeface="Arial" panose="020B0604020202020204" pitchFamily="34" charset="0"/>
                <a:cs typeface="Arial" panose="020B0604020202020204" pitchFamily="34" charset="0"/>
              </a:rPr>
              <a:t>BUT:  influence of nuclear octupole deformation to be quantified !</a:t>
            </a:r>
          </a:p>
        </p:txBody>
      </p:sp>
    </p:spTree>
    <p:extLst>
      <p:ext uri="{BB962C8B-B14F-4D97-AF65-F5344CB8AC3E}">
        <p14:creationId xmlns:p14="http://schemas.microsoft.com/office/powerpoint/2010/main" val="21463836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04" y="6528383"/>
            <a:ext cx="412292"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19</a:t>
            </a:r>
            <a:endParaRPr lang="de-DE" sz="1600" baseline="0" dirty="0">
              <a:solidFill>
                <a:schemeClr val="bg2"/>
              </a:solidFill>
              <a:effectLst/>
              <a:latin typeface="Arial" panose="020B0604020202020204" pitchFamily="34" charset="0"/>
              <a:cs typeface="Arial" panose="020B0604020202020204" pitchFamily="34" charset="0"/>
            </a:endParaRPr>
          </a:p>
        </p:txBody>
      </p:sp>
      <p:sp>
        <p:nvSpPr>
          <p:cNvPr id="18" name="Rectangle 2"/>
          <p:cNvSpPr txBox="1">
            <a:spLocks noChangeArrowheads="1"/>
          </p:cNvSpPr>
          <p:nvPr/>
        </p:nvSpPr>
        <p:spPr>
          <a:xfrm>
            <a:off x="2530869" y="17453"/>
            <a:ext cx="6390525" cy="599236"/>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lvl1pPr algn="ctr" rtl="0" eaLnBrk="0" fontAlgn="base" hangingPunct="0">
              <a:spcBef>
                <a:spcPct val="0"/>
              </a:spcBef>
              <a:spcAft>
                <a:spcPct val="0"/>
              </a:spcAft>
              <a:defRPr kumimoji="1" sz="2400">
                <a:solidFill>
                  <a:schemeClr val="bg2"/>
                </a:solidFill>
                <a:latin typeface="+mj-lt"/>
                <a:ea typeface="+mj-ea"/>
                <a:cs typeface="+mj-cs"/>
              </a:defRPr>
            </a:lvl1pPr>
            <a:lvl2pPr algn="ctr" rtl="0" eaLnBrk="0" fontAlgn="base" hangingPunct="0">
              <a:spcBef>
                <a:spcPct val="0"/>
              </a:spcBef>
              <a:spcAft>
                <a:spcPct val="0"/>
              </a:spcAft>
              <a:defRPr kumimoji="1" sz="2400">
                <a:solidFill>
                  <a:schemeClr val="bg2"/>
                </a:solidFill>
                <a:latin typeface="Comic Sans MS" pitchFamily="66" charset="0"/>
              </a:defRPr>
            </a:lvl2pPr>
            <a:lvl3pPr algn="ctr" rtl="0" eaLnBrk="0" fontAlgn="base" hangingPunct="0">
              <a:spcBef>
                <a:spcPct val="0"/>
              </a:spcBef>
              <a:spcAft>
                <a:spcPct val="0"/>
              </a:spcAft>
              <a:defRPr kumimoji="1" sz="2400">
                <a:solidFill>
                  <a:schemeClr val="bg2"/>
                </a:solidFill>
                <a:latin typeface="Comic Sans MS" pitchFamily="66" charset="0"/>
              </a:defRPr>
            </a:lvl3pPr>
            <a:lvl4pPr algn="ctr" rtl="0" eaLnBrk="0" fontAlgn="base" hangingPunct="0">
              <a:spcBef>
                <a:spcPct val="0"/>
              </a:spcBef>
              <a:spcAft>
                <a:spcPct val="0"/>
              </a:spcAft>
              <a:defRPr kumimoji="1" sz="2400">
                <a:solidFill>
                  <a:schemeClr val="bg2"/>
                </a:solidFill>
                <a:latin typeface="Comic Sans MS" pitchFamily="66" charset="0"/>
              </a:defRPr>
            </a:lvl4pPr>
            <a:lvl5pPr algn="ctr" rtl="0" eaLnBrk="0" fontAlgn="base" hangingPunct="0">
              <a:spcBef>
                <a:spcPct val="0"/>
              </a:spcBef>
              <a:spcAft>
                <a:spcPct val="0"/>
              </a:spcAft>
              <a:defRPr kumimoji="1" sz="2400">
                <a:solidFill>
                  <a:schemeClr val="bg2"/>
                </a:solidFill>
                <a:latin typeface="Comic Sans MS" pitchFamily="66" charset="0"/>
              </a:defRPr>
            </a:lvl5pPr>
            <a:lvl6pPr marL="457200" algn="ctr" rtl="0" eaLnBrk="0" fontAlgn="base" hangingPunct="0">
              <a:spcBef>
                <a:spcPct val="0"/>
              </a:spcBef>
              <a:spcAft>
                <a:spcPct val="0"/>
              </a:spcAft>
              <a:defRPr kumimoji="1" sz="2400">
                <a:solidFill>
                  <a:schemeClr val="bg2"/>
                </a:solidFill>
                <a:latin typeface="Comic Sans MS" pitchFamily="66" charset="0"/>
              </a:defRPr>
            </a:lvl6pPr>
            <a:lvl7pPr marL="914400" algn="ctr" rtl="0" eaLnBrk="0" fontAlgn="base" hangingPunct="0">
              <a:spcBef>
                <a:spcPct val="0"/>
              </a:spcBef>
              <a:spcAft>
                <a:spcPct val="0"/>
              </a:spcAft>
              <a:defRPr kumimoji="1" sz="2400">
                <a:solidFill>
                  <a:schemeClr val="bg2"/>
                </a:solidFill>
                <a:latin typeface="Comic Sans MS" pitchFamily="66" charset="0"/>
              </a:defRPr>
            </a:lvl7pPr>
            <a:lvl8pPr marL="1371600" algn="ctr" rtl="0" eaLnBrk="0" fontAlgn="base" hangingPunct="0">
              <a:spcBef>
                <a:spcPct val="0"/>
              </a:spcBef>
              <a:spcAft>
                <a:spcPct val="0"/>
              </a:spcAft>
              <a:defRPr kumimoji="1" sz="2400">
                <a:solidFill>
                  <a:schemeClr val="bg2"/>
                </a:solidFill>
                <a:latin typeface="Comic Sans MS" pitchFamily="66" charset="0"/>
              </a:defRPr>
            </a:lvl8pPr>
            <a:lvl9pPr marL="1828800" algn="ctr" rtl="0" eaLnBrk="0" fontAlgn="base" hangingPunct="0">
              <a:spcBef>
                <a:spcPct val="0"/>
              </a:spcBef>
              <a:spcAft>
                <a:spcPct val="0"/>
              </a:spcAft>
              <a:defRPr kumimoji="1" sz="2400">
                <a:solidFill>
                  <a:schemeClr val="bg2"/>
                </a:solidFill>
                <a:latin typeface="Comic Sans MS" pitchFamily="66" charset="0"/>
              </a:defRPr>
            </a:lvl9pPr>
          </a:lstStyle>
          <a:p>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Ionic Lifetime Measurement</a:t>
            </a:r>
            <a:endParaRPr lang="de-DE" altLang="de-DE" sz="2800" u="sng" kern="0" baseline="0" dirty="0">
              <a:solidFill>
                <a:srgbClr val="05791B"/>
              </a:solidFill>
              <a:effectLst/>
              <a:latin typeface="Arial" panose="020B0604020202020204" pitchFamily="34" charset="0"/>
              <a:cs typeface="Arial" panose="020B0604020202020204" pitchFamily="34" charset="0"/>
            </a:endParaRPr>
          </a:p>
        </p:txBody>
      </p:sp>
      <p:sp>
        <p:nvSpPr>
          <p:cNvPr id="21" name="TextBox 20"/>
          <p:cNvSpPr txBox="1"/>
          <p:nvPr/>
        </p:nvSpPr>
        <p:spPr>
          <a:xfrm>
            <a:off x="10821" y="1689566"/>
            <a:ext cx="8371396" cy="1169551"/>
          </a:xfrm>
          <a:prstGeom prst="rect">
            <a:avLst/>
          </a:prstGeom>
          <a:noFill/>
        </p:spPr>
        <p:txBody>
          <a:bodyPr wrap="square" rtlCol="0">
            <a:spAutoFit/>
          </a:bodyPr>
          <a:lstStyle/>
          <a:p>
            <a:pPr>
              <a:spcAft>
                <a:spcPts val="600"/>
              </a:spcAft>
              <a:buClr>
                <a:srgbClr val="FF0000"/>
              </a:buClr>
            </a:pPr>
            <a:r>
              <a:rPr lang="en-US" baseline="0" dirty="0">
                <a:solidFill>
                  <a:schemeClr val="bg2"/>
                </a:solidFill>
                <a:effectLst/>
                <a:latin typeface="Arial" panose="020B0604020202020204" pitchFamily="34" charset="0"/>
                <a:cs typeface="Arial" panose="020B0604020202020204" pitchFamily="34" charset="0"/>
                <a:sym typeface="Wingdings" panose="05000000000000000000" pitchFamily="2" charset="2"/>
              </a:rPr>
              <a:t>- </a:t>
            </a:r>
            <a:r>
              <a:rPr lang="en-US" baseline="0" dirty="0">
                <a:solidFill>
                  <a:schemeClr val="bg2"/>
                </a:solidFill>
                <a:effectLst/>
                <a:latin typeface="Arial" panose="020B0604020202020204" pitchFamily="34" charset="0"/>
                <a:cs typeface="Arial" panose="020B0604020202020204" pitchFamily="34" charset="0"/>
              </a:rPr>
              <a:t>setup of a </a:t>
            </a:r>
            <a:r>
              <a:rPr lang="en-US" baseline="0" dirty="0">
                <a:solidFill>
                  <a:srgbClr val="C00000"/>
                </a:solidFill>
                <a:effectLst/>
                <a:latin typeface="Arial" panose="020B0604020202020204" pitchFamily="34" charset="0"/>
                <a:cs typeface="Arial" panose="020B0604020202020204" pitchFamily="34" charset="0"/>
              </a:rPr>
              <a:t>cryogenic Paul trap</a:t>
            </a:r>
          </a:p>
          <a:p>
            <a:pPr defTabSz="457200" eaLnBrk="1" fontAlgn="auto" hangingPunct="1">
              <a:spcBef>
                <a:spcPts val="0"/>
              </a:spcBef>
              <a:spcAft>
                <a:spcPts val="600"/>
              </a:spcAft>
              <a:buClr>
                <a:srgbClr val="FF0000"/>
              </a:buClr>
            </a:pPr>
            <a:r>
              <a:rPr lang="en-US" baseline="0" dirty="0">
                <a:solidFill>
                  <a:prstClr val="black"/>
                </a:solidFill>
                <a:effectLst/>
                <a:latin typeface="Arial" panose="020B0604020202020204" pitchFamily="34" charset="0"/>
                <a:cs typeface="Arial" panose="020B0604020202020204" pitchFamily="34" charset="0"/>
                <a:sym typeface="Wingdings" panose="05000000000000000000" pitchFamily="2" charset="2"/>
              </a:rPr>
              <a:t>- platform</a:t>
            </a:r>
            <a:r>
              <a:rPr lang="en-DE" baseline="0" dirty="0">
                <a:solidFill>
                  <a:prstClr val="black"/>
                </a:solidFill>
                <a:effectLst/>
                <a:latin typeface="Arial" panose="020B0604020202020204" pitchFamily="34" charset="0"/>
                <a:cs typeface="Arial" panose="020B0604020202020204" pitchFamily="34" charset="0"/>
              </a:rPr>
              <a:t> for laser manipulation</a:t>
            </a:r>
            <a:r>
              <a:rPr lang="en-US" baseline="0" dirty="0">
                <a:solidFill>
                  <a:prstClr val="black"/>
                </a:solidFill>
                <a:effectLst/>
                <a:latin typeface="Arial" panose="020B0604020202020204" pitchFamily="34" charset="0"/>
                <a:cs typeface="Arial" panose="020B0604020202020204" pitchFamily="34" charset="0"/>
              </a:rPr>
              <a:t> towards nuclear clock prototype</a:t>
            </a:r>
            <a:r>
              <a:rPr lang="en-DE" baseline="0" dirty="0">
                <a:solidFill>
                  <a:prstClr val="black"/>
                </a:solidFill>
                <a:effectLst/>
                <a:latin typeface="Arial" panose="020B0604020202020204" pitchFamily="34" charset="0"/>
                <a:cs typeface="Arial" panose="020B0604020202020204" pitchFamily="34" charset="0"/>
              </a:rPr>
              <a:t> </a:t>
            </a:r>
            <a:endParaRPr lang="en-US" baseline="0" dirty="0">
              <a:solidFill>
                <a:prstClr val="black"/>
              </a:solidFill>
              <a:effectLst/>
              <a:latin typeface="Arial" panose="020B0604020202020204" pitchFamily="34" charset="0"/>
              <a:cs typeface="Arial" panose="020B0604020202020204" pitchFamily="34" charset="0"/>
            </a:endParaRPr>
          </a:p>
          <a:p>
            <a:pPr defTabSz="457200" eaLnBrk="1" fontAlgn="auto" hangingPunct="1">
              <a:spcBef>
                <a:spcPts val="0"/>
              </a:spcBef>
              <a:spcAft>
                <a:spcPts val="600"/>
              </a:spcAft>
              <a:buClr>
                <a:srgbClr val="FF0000"/>
              </a:buClr>
            </a:pPr>
            <a:r>
              <a:rPr lang="en-US" baseline="0" dirty="0">
                <a:solidFill>
                  <a:prstClr val="black"/>
                </a:solidFill>
                <a:effectLst/>
                <a:latin typeface="Arial" panose="020B0604020202020204" pitchFamily="34" charset="0"/>
                <a:cs typeface="Arial" panose="020B0604020202020204" pitchFamily="34" charset="0"/>
              </a:rPr>
              <a:t>- ionic lifetime measurement: via HFS spectroscopy of </a:t>
            </a:r>
            <a:r>
              <a:rPr lang="en-US" dirty="0">
                <a:solidFill>
                  <a:prstClr val="black"/>
                </a:solidFill>
                <a:effectLst/>
                <a:latin typeface="Arial" panose="020B0604020202020204" pitchFamily="34" charset="0"/>
                <a:cs typeface="Arial" panose="020B0604020202020204" pitchFamily="34" charset="0"/>
              </a:rPr>
              <a:t>229m</a:t>
            </a:r>
            <a:r>
              <a:rPr lang="en-US" baseline="0" dirty="0">
                <a:solidFill>
                  <a:prstClr val="black"/>
                </a:solidFill>
                <a:effectLst/>
                <a:latin typeface="Arial" panose="020B0604020202020204" pitchFamily="34" charset="0"/>
                <a:cs typeface="Arial" panose="020B0604020202020204" pitchFamily="34" charset="0"/>
              </a:rPr>
              <a:t>Th</a:t>
            </a:r>
            <a:r>
              <a:rPr lang="en-US" dirty="0">
                <a:solidFill>
                  <a:prstClr val="black"/>
                </a:solidFill>
                <a:effectLst/>
                <a:latin typeface="Arial" panose="020B0604020202020204" pitchFamily="34" charset="0"/>
                <a:cs typeface="Arial" panose="020B0604020202020204" pitchFamily="34" charset="0"/>
              </a:rPr>
              <a:t>3+</a:t>
            </a:r>
            <a:endParaRPr lang="en-DE" dirty="0">
              <a:solidFill>
                <a:prstClr val="black"/>
              </a:solidFill>
              <a:effectLst/>
              <a:latin typeface="Arial" panose="020B0604020202020204" pitchFamily="34" charset="0"/>
              <a:cs typeface="Arial" panose="020B0604020202020204" pitchFamily="34" charset="0"/>
            </a:endParaRPr>
          </a:p>
        </p:txBody>
      </p:sp>
      <p:pic>
        <p:nvPicPr>
          <p:cNvPr id="23" name="Picture 45" descr="mll"/>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534187" y="505963"/>
            <a:ext cx="993775" cy="47148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a:extLst>
              <a:ext uri="{FF2B5EF4-FFF2-40B4-BE49-F238E27FC236}">
                <a16:creationId xmlns:a16="http://schemas.microsoft.com/office/drawing/2014/main" id="{870B5BEF-0356-482A-B0D8-B93CEB501EBF}"/>
              </a:ext>
            </a:extLst>
          </p:cNvPr>
          <p:cNvPicPr/>
          <p:nvPr/>
        </p:nvPicPr>
        <p:blipFill rotWithShape="1">
          <a:blip r:embed="rId4" cstate="print">
            <a:extLst>
              <a:ext uri="{28A0092B-C50C-407E-A947-70E740481C1C}">
                <a14:useLocalDpi xmlns:a14="http://schemas.microsoft.com/office/drawing/2010/main" val="0"/>
              </a:ext>
            </a:extLst>
          </a:blip>
          <a:srcRect l="19754" t="11419" r="13124" b="12898"/>
          <a:stretch/>
        </p:blipFill>
        <p:spPr bwMode="auto">
          <a:xfrm>
            <a:off x="8826239" y="3339877"/>
            <a:ext cx="3194776" cy="2868286"/>
          </a:xfrm>
          <a:prstGeom prst="rect">
            <a:avLst/>
          </a:prstGeom>
          <a:ln>
            <a:noFill/>
          </a:ln>
          <a:extLst>
            <a:ext uri="{53640926-AAD7-44D8-BBD7-CCE9431645EC}">
              <a14:shadowObscured xmlns:a14="http://schemas.microsoft.com/office/drawing/2010/main"/>
            </a:ext>
          </a:extLst>
        </p:spPr>
      </p:pic>
      <p:pic>
        <p:nvPicPr>
          <p:cNvPr id="27" name="Picture 26">
            <a:extLst>
              <a:ext uri="{FF2B5EF4-FFF2-40B4-BE49-F238E27FC236}">
                <a16:creationId xmlns:a16="http://schemas.microsoft.com/office/drawing/2014/main" id="{54620841-2711-4786-9455-42992BA890D2}"/>
              </a:ext>
            </a:extLst>
          </p:cNvPr>
          <p:cNvPicPr/>
          <p:nvPr/>
        </p:nvPicPr>
        <p:blipFill rotWithShape="1">
          <a:blip r:embed="rId5" cstate="print">
            <a:extLst>
              <a:ext uri="{28A0092B-C50C-407E-A947-70E740481C1C}">
                <a14:useLocalDpi xmlns:a14="http://schemas.microsoft.com/office/drawing/2010/main" val="0"/>
              </a:ext>
            </a:extLst>
          </a:blip>
          <a:srcRect l="10362" t="13815" r="6066" b="17135"/>
          <a:stretch/>
        </p:blipFill>
        <p:spPr bwMode="auto">
          <a:xfrm>
            <a:off x="8826239" y="1327055"/>
            <a:ext cx="3194776" cy="1862193"/>
          </a:xfrm>
          <a:prstGeom prst="rect">
            <a:avLst/>
          </a:prstGeom>
          <a:ln>
            <a:noFill/>
          </a:ln>
          <a:extLst>
            <a:ext uri="{53640926-AAD7-44D8-BBD7-CCE9431645EC}">
              <a14:shadowObscured xmlns:a14="http://schemas.microsoft.com/office/drawing/2010/main"/>
            </a:ext>
          </a:extLst>
        </p:spPr>
      </p:pic>
      <p:sp>
        <p:nvSpPr>
          <p:cNvPr id="2" name="Rectangle 1"/>
          <p:cNvSpPr/>
          <p:nvPr/>
        </p:nvSpPr>
        <p:spPr>
          <a:xfrm>
            <a:off x="2671376" y="1084593"/>
            <a:ext cx="5935407" cy="400110"/>
          </a:xfrm>
          <a:prstGeom prst="rect">
            <a:avLst/>
          </a:prstGeom>
        </p:spPr>
        <p:txBody>
          <a:bodyPr wrap="square">
            <a:spAutoFit/>
          </a:bodyPr>
          <a:lstStyle/>
          <a:p>
            <a:pPr>
              <a:spcAft>
                <a:spcPts val="600"/>
              </a:spcAft>
              <a:buClr>
                <a:srgbClr val="FF0000"/>
              </a:buClr>
            </a:pPr>
            <a:r>
              <a:rPr lang="en-US" baseline="0" dirty="0">
                <a:solidFill>
                  <a:srgbClr val="00CC00"/>
                </a:solidFill>
                <a:effectLst/>
                <a:latin typeface="Arial" panose="020B0604020202020204" pitchFamily="34" charset="0"/>
                <a:cs typeface="Arial" panose="020B0604020202020204" pitchFamily="34" charset="0"/>
              </a:rPr>
              <a:t>needs longer storage time (= better vacuum)</a:t>
            </a:r>
          </a:p>
        </p:txBody>
      </p:sp>
      <p:pic>
        <p:nvPicPr>
          <p:cNvPr id="44" name="Picture 8">
            <a:extLst>
              <a:ext uri="{FF2B5EF4-FFF2-40B4-BE49-F238E27FC236}">
                <a16:creationId xmlns:a16="http://schemas.microsoft.com/office/drawing/2014/main" id="{A60046AA-E009-4622-9E3F-C77938BA869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30925" r="12150" b="7018"/>
          <a:stretch/>
        </p:blipFill>
        <p:spPr>
          <a:xfrm>
            <a:off x="308729" y="3125727"/>
            <a:ext cx="7597038" cy="2985925"/>
          </a:xfrm>
          <a:prstGeom prst="rect">
            <a:avLst/>
          </a:prstGeom>
        </p:spPr>
      </p:pic>
    </p:spTree>
    <p:extLst>
      <p:ext uri="{BB962C8B-B14F-4D97-AF65-F5344CB8AC3E}">
        <p14:creationId xmlns:p14="http://schemas.microsoft.com/office/powerpoint/2010/main" val="23418869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p:cNvSpPr txBox="1"/>
          <p:nvPr/>
        </p:nvSpPr>
        <p:spPr>
          <a:xfrm>
            <a:off x="7951" y="6528383"/>
            <a:ext cx="412292"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20</a:t>
            </a:r>
            <a:endParaRPr lang="de-DE" sz="1600" baseline="0" dirty="0">
              <a:solidFill>
                <a:schemeClr val="bg2"/>
              </a:solidFill>
              <a:effectLst/>
              <a:latin typeface="Arial" panose="020B0604020202020204" pitchFamily="34" charset="0"/>
              <a:cs typeface="Arial" panose="020B0604020202020204" pitchFamily="34" charset="0"/>
            </a:endParaRPr>
          </a:p>
        </p:txBody>
      </p:sp>
      <p:sp>
        <p:nvSpPr>
          <p:cNvPr id="18" name="Rectangle 2"/>
          <p:cNvSpPr txBox="1">
            <a:spLocks noChangeArrowheads="1"/>
          </p:cNvSpPr>
          <p:nvPr/>
        </p:nvSpPr>
        <p:spPr>
          <a:xfrm>
            <a:off x="3590238" y="6302"/>
            <a:ext cx="4781547" cy="599236"/>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lvl1pPr algn="ctr" rtl="0" eaLnBrk="0" fontAlgn="base" hangingPunct="0">
              <a:spcBef>
                <a:spcPct val="0"/>
              </a:spcBef>
              <a:spcAft>
                <a:spcPct val="0"/>
              </a:spcAft>
              <a:defRPr kumimoji="1" sz="2400">
                <a:solidFill>
                  <a:schemeClr val="bg2"/>
                </a:solidFill>
                <a:latin typeface="+mj-lt"/>
                <a:ea typeface="+mj-ea"/>
                <a:cs typeface="+mj-cs"/>
              </a:defRPr>
            </a:lvl1pPr>
            <a:lvl2pPr algn="ctr" rtl="0" eaLnBrk="0" fontAlgn="base" hangingPunct="0">
              <a:spcBef>
                <a:spcPct val="0"/>
              </a:spcBef>
              <a:spcAft>
                <a:spcPct val="0"/>
              </a:spcAft>
              <a:defRPr kumimoji="1" sz="2400">
                <a:solidFill>
                  <a:schemeClr val="bg2"/>
                </a:solidFill>
                <a:latin typeface="Comic Sans MS" pitchFamily="66" charset="0"/>
              </a:defRPr>
            </a:lvl2pPr>
            <a:lvl3pPr algn="ctr" rtl="0" eaLnBrk="0" fontAlgn="base" hangingPunct="0">
              <a:spcBef>
                <a:spcPct val="0"/>
              </a:spcBef>
              <a:spcAft>
                <a:spcPct val="0"/>
              </a:spcAft>
              <a:defRPr kumimoji="1" sz="2400">
                <a:solidFill>
                  <a:schemeClr val="bg2"/>
                </a:solidFill>
                <a:latin typeface="Comic Sans MS" pitchFamily="66" charset="0"/>
              </a:defRPr>
            </a:lvl3pPr>
            <a:lvl4pPr algn="ctr" rtl="0" eaLnBrk="0" fontAlgn="base" hangingPunct="0">
              <a:spcBef>
                <a:spcPct val="0"/>
              </a:spcBef>
              <a:spcAft>
                <a:spcPct val="0"/>
              </a:spcAft>
              <a:defRPr kumimoji="1" sz="2400">
                <a:solidFill>
                  <a:schemeClr val="bg2"/>
                </a:solidFill>
                <a:latin typeface="Comic Sans MS" pitchFamily="66" charset="0"/>
              </a:defRPr>
            </a:lvl4pPr>
            <a:lvl5pPr algn="ctr" rtl="0" eaLnBrk="0" fontAlgn="base" hangingPunct="0">
              <a:spcBef>
                <a:spcPct val="0"/>
              </a:spcBef>
              <a:spcAft>
                <a:spcPct val="0"/>
              </a:spcAft>
              <a:defRPr kumimoji="1" sz="2400">
                <a:solidFill>
                  <a:schemeClr val="bg2"/>
                </a:solidFill>
                <a:latin typeface="Comic Sans MS" pitchFamily="66" charset="0"/>
              </a:defRPr>
            </a:lvl5pPr>
            <a:lvl6pPr marL="457200" algn="ctr" rtl="0" eaLnBrk="0" fontAlgn="base" hangingPunct="0">
              <a:spcBef>
                <a:spcPct val="0"/>
              </a:spcBef>
              <a:spcAft>
                <a:spcPct val="0"/>
              </a:spcAft>
              <a:defRPr kumimoji="1" sz="2400">
                <a:solidFill>
                  <a:schemeClr val="bg2"/>
                </a:solidFill>
                <a:latin typeface="Comic Sans MS" pitchFamily="66" charset="0"/>
              </a:defRPr>
            </a:lvl6pPr>
            <a:lvl7pPr marL="914400" algn="ctr" rtl="0" eaLnBrk="0" fontAlgn="base" hangingPunct="0">
              <a:spcBef>
                <a:spcPct val="0"/>
              </a:spcBef>
              <a:spcAft>
                <a:spcPct val="0"/>
              </a:spcAft>
              <a:defRPr kumimoji="1" sz="2400">
                <a:solidFill>
                  <a:schemeClr val="bg2"/>
                </a:solidFill>
                <a:latin typeface="Comic Sans MS" pitchFamily="66" charset="0"/>
              </a:defRPr>
            </a:lvl7pPr>
            <a:lvl8pPr marL="1371600" algn="ctr" rtl="0" eaLnBrk="0" fontAlgn="base" hangingPunct="0">
              <a:spcBef>
                <a:spcPct val="0"/>
              </a:spcBef>
              <a:spcAft>
                <a:spcPct val="0"/>
              </a:spcAft>
              <a:defRPr kumimoji="1" sz="2400">
                <a:solidFill>
                  <a:schemeClr val="bg2"/>
                </a:solidFill>
                <a:latin typeface="Comic Sans MS" pitchFamily="66" charset="0"/>
              </a:defRPr>
            </a:lvl8pPr>
            <a:lvl9pPr marL="1828800" algn="ctr" rtl="0" eaLnBrk="0" fontAlgn="base" hangingPunct="0">
              <a:spcBef>
                <a:spcPct val="0"/>
              </a:spcBef>
              <a:spcAft>
                <a:spcPct val="0"/>
              </a:spcAft>
              <a:defRPr kumimoji="1" sz="2400">
                <a:solidFill>
                  <a:schemeClr val="bg2"/>
                </a:solidFill>
                <a:latin typeface="Comic Sans MS" pitchFamily="66" charset="0"/>
              </a:defRPr>
            </a:lvl9pPr>
          </a:lstStyle>
          <a:p>
            <a:r>
              <a:rPr lang="de-DE" sz="2800" u="sng" baseline="0" dirty="0" err="1">
                <a:solidFill>
                  <a:srgbClr val="FF0000"/>
                </a:solidFill>
                <a:latin typeface="Arial" panose="020B0604020202020204" pitchFamily="34" charset="0"/>
                <a:cs typeface="Arial" panose="020B0604020202020204" pitchFamily="34" charset="0"/>
              </a:rPr>
              <a:t>Cryo</a:t>
            </a:r>
            <a:r>
              <a:rPr lang="de-DE" sz="2800" u="sng" baseline="0" dirty="0">
                <a:solidFill>
                  <a:srgbClr val="FF0000"/>
                </a:solidFill>
                <a:latin typeface="Arial" panose="020B0604020202020204" pitchFamily="34" charset="0"/>
                <a:cs typeface="Arial" panose="020B0604020202020204" pitchFamily="34" charset="0"/>
              </a:rPr>
              <a:t> Trap &amp; Laser Setup</a:t>
            </a:r>
            <a:endParaRPr lang="en-US" sz="2800" u="sng" baseline="0" dirty="0">
              <a:solidFill>
                <a:srgbClr val="FF0000"/>
              </a:solidFill>
              <a:latin typeface="Arial" panose="020B0604020202020204" pitchFamily="34" charset="0"/>
              <a:cs typeface="Arial" panose="020B0604020202020204" pitchFamily="34" charset="0"/>
            </a:endParaRPr>
          </a:p>
        </p:txBody>
      </p:sp>
      <p:pic>
        <p:nvPicPr>
          <p:cNvPr id="23" name="Picture 45" descr="mll"/>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534187" y="505963"/>
            <a:ext cx="993775" cy="471488"/>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14BC3976-3E62-48C3-A59C-C85AA7ADD37B}"/>
              </a:ext>
            </a:extLst>
          </p:cNvPr>
          <p:cNvSpPr txBox="1"/>
          <p:nvPr/>
        </p:nvSpPr>
        <p:spPr>
          <a:xfrm>
            <a:off x="2209266" y="6381014"/>
            <a:ext cx="4467890" cy="369332"/>
          </a:xfrm>
          <a:prstGeom prst="rect">
            <a:avLst/>
          </a:prstGeom>
          <a:noFill/>
        </p:spPr>
        <p:txBody>
          <a:bodyPr wrap="none" rtlCol="0">
            <a:spAutoFit/>
          </a:bodyPr>
          <a:lstStyle/>
          <a:p>
            <a:r>
              <a:rPr lang="en-US" sz="1800" b="0" baseline="0" dirty="0">
                <a:solidFill>
                  <a:schemeClr val="bg2"/>
                </a:solidFill>
                <a:effectLst/>
                <a:latin typeface="Arial" panose="020B0604020202020204" pitchFamily="34" charset="0"/>
                <a:cs typeface="Arial" panose="020B0604020202020204" pitchFamily="34" charset="0"/>
              </a:rPr>
              <a:t>- HFS fluorescence spectroscopy ongoing</a:t>
            </a:r>
          </a:p>
        </p:txBody>
      </p:sp>
      <p:sp>
        <p:nvSpPr>
          <p:cNvPr id="36" name="TextBox 35">
            <a:extLst>
              <a:ext uri="{FF2B5EF4-FFF2-40B4-BE49-F238E27FC236}">
                <a16:creationId xmlns:a16="http://schemas.microsoft.com/office/drawing/2014/main" id="{1001CBFE-A07F-4B32-9609-F822FAE7D376}"/>
              </a:ext>
            </a:extLst>
          </p:cNvPr>
          <p:cNvSpPr txBox="1"/>
          <p:nvPr/>
        </p:nvSpPr>
        <p:spPr>
          <a:xfrm>
            <a:off x="2207041" y="6131568"/>
            <a:ext cx="7532294" cy="369332"/>
          </a:xfrm>
          <a:prstGeom prst="rect">
            <a:avLst/>
          </a:prstGeom>
          <a:noFill/>
        </p:spPr>
        <p:txBody>
          <a:bodyPr wrap="square" rtlCol="0">
            <a:spAutoFit/>
          </a:bodyPr>
          <a:lstStyle/>
          <a:p>
            <a:r>
              <a:rPr lang="en-US" sz="1800" b="0" baseline="0" dirty="0">
                <a:solidFill>
                  <a:schemeClr val="bg2"/>
                </a:solidFill>
                <a:effectLst/>
                <a:latin typeface="Arial" panose="020B0604020202020204" pitchFamily="34" charset="0"/>
                <a:cs typeface="Arial" panose="020B0604020202020204" pitchFamily="34" charset="0"/>
              </a:rPr>
              <a:t>- sympathetic laser cooling of </a:t>
            </a:r>
            <a:r>
              <a:rPr lang="en-US" sz="1800" b="0" dirty="0">
                <a:solidFill>
                  <a:schemeClr val="bg2"/>
                </a:solidFill>
                <a:effectLst/>
                <a:latin typeface="Arial" panose="020B0604020202020204" pitchFamily="34" charset="0"/>
                <a:cs typeface="Arial" panose="020B0604020202020204" pitchFamily="34" charset="0"/>
              </a:rPr>
              <a:t>229(m)</a:t>
            </a:r>
            <a:r>
              <a:rPr lang="en-US" sz="1800" b="0" baseline="0" dirty="0">
                <a:solidFill>
                  <a:schemeClr val="bg2"/>
                </a:solidFill>
                <a:effectLst/>
                <a:latin typeface="Arial" panose="020B0604020202020204" pitchFamily="34" charset="0"/>
                <a:cs typeface="Arial" panose="020B0604020202020204" pitchFamily="34" charset="0"/>
              </a:rPr>
              <a:t>Th</a:t>
            </a:r>
            <a:r>
              <a:rPr lang="en-US" sz="1800" b="0" dirty="0">
                <a:solidFill>
                  <a:schemeClr val="bg2"/>
                </a:solidFill>
                <a:effectLst/>
                <a:latin typeface="Arial" panose="020B0604020202020204" pitchFamily="34" charset="0"/>
                <a:cs typeface="Arial" panose="020B0604020202020204" pitchFamily="34" charset="0"/>
              </a:rPr>
              <a:t>3+ </a:t>
            </a:r>
            <a:r>
              <a:rPr lang="en-US" sz="1800" b="0" baseline="0" dirty="0">
                <a:solidFill>
                  <a:schemeClr val="bg2"/>
                </a:solidFill>
                <a:effectLst/>
                <a:latin typeface="Arial" panose="020B0604020202020204" pitchFamily="34" charset="0"/>
                <a:cs typeface="Arial" panose="020B0604020202020204" pitchFamily="34" charset="0"/>
              </a:rPr>
              <a:t>with </a:t>
            </a:r>
            <a:r>
              <a:rPr lang="en-US" sz="1800" b="0" dirty="0">
                <a:solidFill>
                  <a:schemeClr val="bg2"/>
                </a:solidFill>
                <a:effectLst/>
                <a:latin typeface="Arial" panose="020B0604020202020204" pitchFamily="34" charset="0"/>
                <a:cs typeface="Arial" panose="020B0604020202020204" pitchFamily="34" charset="0"/>
              </a:rPr>
              <a:t>88</a:t>
            </a:r>
            <a:r>
              <a:rPr lang="en-US" sz="1800" b="0" baseline="0" dirty="0">
                <a:solidFill>
                  <a:schemeClr val="bg2"/>
                </a:solidFill>
                <a:effectLst/>
                <a:latin typeface="Arial" panose="020B0604020202020204" pitchFamily="34" charset="0"/>
                <a:cs typeface="Arial" panose="020B0604020202020204" pitchFamily="34" charset="0"/>
              </a:rPr>
              <a:t>Sr</a:t>
            </a:r>
            <a:r>
              <a:rPr lang="en-US" sz="1800" b="0" dirty="0">
                <a:solidFill>
                  <a:schemeClr val="bg2"/>
                </a:solidFill>
                <a:effectLst/>
                <a:latin typeface="Arial" panose="020B0604020202020204" pitchFamily="34" charset="0"/>
                <a:cs typeface="Arial" panose="020B0604020202020204" pitchFamily="34" charset="0"/>
              </a:rPr>
              <a:t>+</a:t>
            </a:r>
            <a:r>
              <a:rPr lang="en-US" sz="1800" b="0" baseline="0" dirty="0">
                <a:solidFill>
                  <a:schemeClr val="bg2"/>
                </a:solidFill>
                <a:effectLst/>
                <a:latin typeface="Arial" panose="020B0604020202020204" pitchFamily="34" charset="0"/>
                <a:cs typeface="Arial" panose="020B0604020202020204" pitchFamily="34" charset="0"/>
              </a:rPr>
              <a:t> set up and ready </a:t>
            </a:r>
          </a:p>
        </p:txBody>
      </p:sp>
      <p:grpSp>
        <p:nvGrpSpPr>
          <p:cNvPr id="39" name="Group 38">
            <a:extLst>
              <a:ext uri="{FF2B5EF4-FFF2-40B4-BE49-F238E27FC236}">
                <a16:creationId xmlns:a16="http://schemas.microsoft.com/office/drawing/2014/main" id="{2A6CFBEB-9AC6-4088-9DEF-BCE118C3D068}"/>
              </a:ext>
            </a:extLst>
          </p:cNvPr>
          <p:cNvGrpSpPr/>
          <p:nvPr/>
        </p:nvGrpSpPr>
        <p:grpSpPr>
          <a:xfrm>
            <a:off x="172540" y="617995"/>
            <a:ext cx="12122432" cy="5608994"/>
            <a:chOff x="172540" y="928891"/>
            <a:chExt cx="12122432" cy="5608994"/>
          </a:xfrm>
        </p:grpSpPr>
        <p:pic>
          <p:nvPicPr>
            <p:cNvPr id="40" name="Graphic 39">
              <a:extLst>
                <a:ext uri="{FF2B5EF4-FFF2-40B4-BE49-F238E27FC236}">
                  <a16:creationId xmlns:a16="http://schemas.microsoft.com/office/drawing/2014/main" id="{56FC37EB-FA1F-4691-8E02-A9942FCA536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883347" y="1106859"/>
              <a:ext cx="8234135" cy="5431026"/>
            </a:xfrm>
            <a:prstGeom prst="rect">
              <a:avLst/>
            </a:prstGeom>
          </p:spPr>
        </p:pic>
        <p:sp>
          <p:nvSpPr>
            <p:cNvPr id="41" name="Textfeld 5">
              <a:extLst>
                <a:ext uri="{FF2B5EF4-FFF2-40B4-BE49-F238E27FC236}">
                  <a16:creationId xmlns:a16="http://schemas.microsoft.com/office/drawing/2014/main" id="{59E4971D-4DA2-4FC8-8E9A-49820ED9A30E}"/>
                </a:ext>
              </a:extLst>
            </p:cNvPr>
            <p:cNvSpPr txBox="1"/>
            <p:nvPr/>
          </p:nvSpPr>
          <p:spPr>
            <a:xfrm>
              <a:off x="5561886" y="4383548"/>
              <a:ext cx="784189" cy="307777"/>
            </a:xfrm>
            <a:prstGeom prst="rect">
              <a:avLst/>
            </a:prstGeom>
            <a:noFill/>
          </p:spPr>
          <p:txBody>
            <a:bodyPr wrap="none" rtlCol="0">
              <a:spAutoFit/>
            </a:bodyPr>
            <a:lstStyle/>
            <a:p>
              <a:pPr algn="ctr" defTabSz="457200" eaLnBrk="1" fontAlgn="auto" hangingPunct="1">
                <a:spcBef>
                  <a:spcPts val="0"/>
                </a:spcBef>
                <a:spcAft>
                  <a:spcPts val="0"/>
                </a:spcAft>
              </a:pPr>
              <a:r>
                <a:rPr lang="de-DE" sz="1400" b="0" baseline="0" dirty="0">
                  <a:solidFill>
                    <a:prstClr val="white"/>
                  </a:solidFill>
                  <a:effectLst/>
                  <a:latin typeface="Calibri" panose="020F0502020204030204"/>
                </a:rPr>
                <a:t>EM-CCD</a:t>
              </a:r>
            </a:p>
          </p:txBody>
        </p:sp>
        <p:sp>
          <p:nvSpPr>
            <p:cNvPr id="42" name="Textfeld 6">
              <a:extLst>
                <a:ext uri="{FF2B5EF4-FFF2-40B4-BE49-F238E27FC236}">
                  <a16:creationId xmlns:a16="http://schemas.microsoft.com/office/drawing/2014/main" id="{6B0E3220-69DD-4133-BC5A-BE4C86788CD5}"/>
                </a:ext>
              </a:extLst>
            </p:cNvPr>
            <p:cNvSpPr txBox="1"/>
            <p:nvPr/>
          </p:nvSpPr>
          <p:spPr>
            <a:xfrm>
              <a:off x="5717457" y="5991125"/>
              <a:ext cx="574196" cy="307777"/>
            </a:xfrm>
            <a:prstGeom prst="rect">
              <a:avLst/>
            </a:prstGeom>
            <a:noFill/>
          </p:spPr>
          <p:txBody>
            <a:bodyPr wrap="none" rtlCol="0">
              <a:spAutoFit/>
            </a:bodyPr>
            <a:lstStyle/>
            <a:p>
              <a:pPr algn="ctr" defTabSz="457200" eaLnBrk="1" fontAlgn="auto" hangingPunct="1">
                <a:spcBef>
                  <a:spcPts val="0"/>
                </a:spcBef>
                <a:spcAft>
                  <a:spcPts val="0"/>
                </a:spcAft>
              </a:pPr>
              <a:r>
                <a:rPr lang="de-DE" sz="1400" b="0" baseline="0" dirty="0">
                  <a:solidFill>
                    <a:prstClr val="white"/>
                  </a:solidFill>
                  <a:effectLst/>
                  <a:latin typeface="Calibri" panose="020F0502020204030204"/>
                </a:rPr>
                <a:t>WLM</a:t>
              </a:r>
            </a:p>
          </p:txBody>
        </p:sp>
        <p:sp>
          <p:nvSpPr>
            <p:cNvPr id="43" name="Textfeld 7">
              <a:extLst>
                <a:ext uri="{FF2B5EF4-FFF2-40B4-BE49-F238E27FC236}">
                  <a16:creationId xmlns:a16="http://schemas.microsoft.com/office/drawing/2014/main" id="{2C8563FC-AD12-49B2-99EE-8CD85457D487}"/>
                </a:ext>
              </a:extLst>
            </p:cNvPr>
            <p:cNvSpPr txBox="1"/>
            <p:nvPr/>
          </p:nvSpPr>
          <p:spPr>
            <a:xfrm rot="2700000">
              <a:off x="8119128" y="5044119"/>
              <a:ext cx="736100" cy="307777"/>
            </a:xfrm>
            <a:prstGeom prst="rect">
              <a:avLst/>
            </a:prstGeom>
            <a:noFill/>
          </p:spPr>
          <p:txBody>
            <a:bodyPr wrap="none" rtlCol="0">
              <a:spAutoFit/>
            </a:bodyPr>
            <a:lstStyle/>
            <a:p>
              <a:pPr algn="ctr" defTabSz="457200" eaLnBrk="1" fontAlgn="auto" hangingPunct="1">
                <a:spcBef>
                  <a:spcPts val="0"/>
                </a:spcBef>
                <a:spcAft>
                  <a:spcPts val="0"/>
                </a:spcAft>
              </a:pPr>
              <a:r>
                <a:rPr lang="de-DE" sz="1400" b="0" baseline="0" dirty="0">
                  <a:solidFill>
                    <a:prstClr val="white"/>
                  </a:solidFill>
                  <a:effectLst/>
                  <a:latin typeface="Calibri" panose="020F0502020204030204"/>
                </a:rPr>
                <a:t>984 </a:t>
              </a:r>
              <a:r>
                <a:rPr lang="de-DE" sz="1400" b="0" baseline="0" dirty="0" err="1">
                  <a:solidFill>
                    <a:prstClr val="white"/>
                  </a:solidFill>
                  <a:effectLst/>
                  <a:latin typeface="Calibri" panose="020F0502020204030204"/>
                </a:rPr>
                <a:t>nm</a:t>
              </a:r>
              <a:endParaRPr lang="de-DE" sz="1400" b="0" baseline="0" dirty="0">
                <a:solidFill>
                  <a:prstClr val="white"/>
                </a:solidFill>
                <a:effectLst/>
                <a:latin typeface="Calibri" panose="020F0502020204030204"/>
              </a:endParaRPr>
            </a:p>
          </p:txBody>
        </p:sp>
        <p:sp>
          <p:nvSpPr>
            <p:cNvPr id="44" name="Textfeld 8">
              <a:extLst>
                <a:ext uri="{FF2B5EF4-FFF2-40B4-BE49-F238E27FC236}">
                  <a16:creationId xmlns:a16="http://schemas.microsoft.com/office/drawing/2014/main" id="{759A9548-9020-4E30-9E6E-D5ED17BA6897}"/>
                </a:ext>
              </a:extLst>
            </p:cNvPr>
            <p:cNvSpPr txBox="1"/>
            <p:nvPr/>
          </p:nvSpPr>
          <p:spPr>
            <a:xfrm rot="2700000">
              <a:off x="9002218" y="4113297"/>
              <a:ext cx="736100" cy="307777"/>
            </a:xfrm>
            <a:prstGeom prst="rect">
              <a:avLst/>
            </a:prstGeom>
            <a:noFill/>
          </p:spPr>
          <p:txBody>
            <a:bodyPr wrap="none" rtlCol="0">
              <a:spAutoFit/>
            </a:bodyPr>
            <a:lstStyle/>
            <a:p>
              <a:pPr algn="ctr" defTabSz="457200" eaLnBrk="1" fontAlgn="auto" hangingPunct="1">
                <a:spcBef>
                  <a:spcPts val="0"/>
                </a:spcBef>
                <a:spcAft>
                  <a:spcPts val="0"/>
                </a:spcAft>
              </a:pPr>
              <a:r>
                <a:rPr lang="de-DE" sz="1400" b="0" baseline="0" dirty="0">
                  <a:solidFill>
                    <a:prstClr val="white"/>
                  </a:solidFill>
                  <a:effectLst/>
                  <a:latin typeface="Calibri" panose="020F0502020204030204"/>
                </a:rPr>
                <a:t>690 </a:t>
              </a:r>
              <a:r>
                <a:rPr lang="de-DE" sz="1400" b="0" baseline="0" dirty="0" err="1">
                  <a:solidFill>
                    <a:prstClr val="white"/>
                  </a:solidFill>
                  <a:effectLst/>
                  <a:latin typeface="Calibri" panose="020F0502020204030204"/>
                </a:rPr>
                <a:t>nm</a:t>
              </a:r>
              <a:endParaRPr lang="de-DE" sz="1400" b="0" baseline="0" dirty="0">
                <a:solidFill>
                  <a:prstClr val="white"/>
                </a:solidFill>
                <a:effectLst/>
                <a:latin typeface="Calibri" panose="020F0502020204030204"/>
              </a:endParaRPr>
            </a:p>
          </p:txBody>
        </p:sp>
        <p:sp>
          <p:nvSpPr>
            <p:cNvPr id="45" name="Textfeld 9">
              <a:extLst>
                <a:ext uri="{FF2B5EF4-FFF2-40B4-BE49-F238E27FC236}">
                  <a16:creationId xmlns:a16="http://schemas.microsoft.com/office/drawing/2014/main" id="{C1451A78-317D-48CE-B004-D4E8C7B247F8}"/>
                </a:ext>
              </a:extLst>
            </p:cNvPr>
            <p:cNvSpPr txBox="1"/>
            <p:nvPr/>
          </p:nvSpPr>
          <p:spPr>
            <a:xfrm rot="18900000">
              <a:off x="3095162" y="5079134"/>
              <a:ext cx="827471" cy="307777"/>
            </a:xfrm>
            <a:prstGeom prst="rect">
              <a:avLst/>
            </a:prstGeom>
            <a:noFill/>
          </p:spPr>
          <p:txBody>
            <a:bodyPr wrap="none" rtlCol="0">
              <a:spAutoFit/>
            </a:bodyPr>
            <a:lstStyle/>
            <a:p>
              <a:pPr algn="ctr" defTabSz="457200" eaLnBrk="1" fontAlgn="auto" hangingPunct="1">
                <a:spcBef>
                  <a:spcPts val="0"/>
                </a:spcBef>
                <a:spcAft>
                  <a:spcPts val="0"/>
                </a:spcAft>
              </a:pPr>
              <a:r>
                <a:rPr lang="de-DE" sz="1400" b="0" baseline="0" dirty="0">
                  <a:solidFill>
                    <a:prstClr val="white"/>
                  </a:solidFill>
                  <a:effectLst/>
                  <a:latin typeface="Calibri" panose="020F0502020204030204"/>
                </a:rPr>
                <a:t>1090 </a:t>
              </a:r>
              <a:r>
                <a:rPr lang="de-DE" sz="1400" b="0" baseline="0" dirty="0" err="1">
                  <a:solidFill>
                    <a:prstClr val="white"/>
                  </a:solidFill>
                  <a:effectLst/>
                  <a:latin typeface="Calibri" panose="020F0502020204030204"/>
                </a:rPr>
                <a:t>nm</a:t>
              </a:r>
              <a:endParaRPr lang="de-DE" sz="1400" b="0" baseline="0" dirty="0">
                <a:solidFill>
                  <a:prstClr val="white"/>
                </a:solidFill>
                <a:effectLst/>
                <a:latin typeface="Calibri" panose="020F0502020204030204"/>
              </a:endParaRPr>
            </a:p>
          </p:txBody>
        </p:sp>
        <p:sp>
          <p:nvSpPr>
            <p:cNvPr id="46" name="Textfeld 10">
              <a:extLst>
                <a:ext uri="{FF2B5EF4-FFF2-40B4-BE49-F238E27FC236}">
                  <a16:creationId xmlns:a16="http://schemas.microsoft.com/office/drawing/2014/main" id="{29E24856-1ADC-44A2-A629-5C11C3130869}"/>
                </a:ext>
              </a:extLst>
            </p:cNvPr>
            <p:cNvSpPr txBox="1"/>
            <p:nvPr/>
          </p:nvSpPr>
          <p:spPr>
            <a:xfrm rot="18900000">
              <a:off x="2236148" y="4129401"/>
              <a:ext cx="736100" cy="307777"/>
            </a:xfrm>
            <a:prstGeom prst="rect">
              <a:avLst/>
            </a:prstGeom>
            <a:noFill/>
          </p:spPr>
          <p:txBody>
            <a:bodyPr wrap="none" rtlCol="0">
              <a:spAutoFit/>
            </a:bodyPr>
            <a:lstStyle/>
            <a:p>
              <a:pPr algn="ctr" defTabSz="457200" eaLnBrk="1" fontAlgn="auto" hangingPunct="1">
                <a:spcBef>
                  <a:spcPts val="0"/>
                </a:spcBef>
                <a:spcAft>
                  <a:spcPts val="0"/>
                </a:spcAft>
              </a:pPr>
              <a:r>
                <a:rPr lang="de-DE" sz="1400" b="0" baseline="0" dirty="0">
                  <a:solidFill>
                    <a:prstClr val="white"/>
                  </a:solidFill>
                  <a:effectLst/>
                  <a:latin typeface="Calibri" panose="020F0502020204030204"/>
                </a:rPr>
                <a:t>422 </a:t>
              </a:r>
              <a:r>
                <a:rPr lang="de-DE" sz="1400" b="0" baseline="0" dirty="0" err="1">
                  <a:solidFill>
                    <a:prstClr val="white"/>
                  </a:solidFill>
                  <a:effectLst/>
                  <a:latin typeface="Calibri" panose="020F0502020204030204"/>
                </a:rPr>
                <a:t>nm</a:t>
              </a:r>
              <a:endParaRPr lang="de-DE" sz="1400" b="0" baseline="0" dirty="0">
                <a:solidFill>
                  <a:prstClr val="white"/>
                </a:solidFill>
                <a:effectLst/>
                <a:latin typeface="Calibri" panose="020F0502020204030204"/>
              </a:endParaRPr>
            </a:p>
          </p:txBody>
        </p:sp>
        <p:sp>
          <p:nvSpPr>
            <p:cNvPr id="47" name="Textfeld 11">
              <a:extLst>
                <a:ext uri="{FF2B5EF4-FFF2-40B4-BE49-F238E27FC236}">
                  <a16:creationId xmlns:a16="http://schemas.microsoft.com/office/drawing/2014/main" id="{200FCC7C-9511-4032-BB05-6594C3AA3262}"/>
                </a:ext>
              </a:extLst>
            </p:cNvPr>
            <p:cNvSpPr txBox="1"/>
            <p:nvPr/>
          </p:nvSpPr>
          <p:spPr>
            <a:xfrm>
              <a:off x="2732986" y="4731220"/>
              <a:ext cx="377027" cy="307777"/>
            </a:xfrm>
            <a:prstGeom prst="rect">
              <a:avLst/>
            </a:prstGeom>
            <a:noFill/>
          </p:spPr>
          <p:txBody>
            <a:bodyPr wrap="none" rtlCol="0">
              <a:spAutoFit/>
            </a:bodyPr>
            <a:lstStyle/>
            <a:p>
              <a:pPr algn="ctr" defTabSz="457200" eaLnBrk="1" fontAlgn="auto" hangingPunct="1">
                <a:spcBef>
                  <a:spcPts val="0"/>
                </a:spcBef>
                <a:spcAft>
                  <a:spcPts val="0"/>
                </a:spcAft>
              </a:pPr>
              <a:r>
                <a:rPr lang="de-DE" sz="1400" b="0" baseline="0" dirty="0" err="1">
                  <a:solidFill>
                    <a:prstClr val="white"/>
                  </a:solidFill>
                  <a:effectLst/>
                  <a:latin typeface="Calibri" panose="020F0502020204030204"/>
                </a:rPr>
                <a:t>Rb</a:t>
              </a:r>
              <a:endParaRPr lang="de-DE" sz="1400" b="0" baseline="0" dirty="0">
                <a:solidFill>
                  <a:prstClr val="white"/>
                </a:solidFill>
                <a:effectLst/>
                <a:latin typeface="Calibri" panose="020F0502020204030204"/>
              </a:endParaRPr>
            </a:p>
          </p:txBody>
        </p:sp>
        <p:sp>
          <p:nvSpPr>
            <p:cNvPr id="48" name="Textfeld 12">
              <a:extLst>
                <a:ext uri="{FF2B5EF4-FFF2-40B4-BE49-F238E27FC236}">
                  <a16:creationId xmlns:a16="http://schemas.microsoft.com/office/drawing/2014/main" id="{05B6915D-DB26-4148-BB0B-152C137C04CE}"/>
                </a:ext>
              </a:extLst>
            </p:cNvPr>
            <p:cNvSpPr txBox="1"/>
            <p:nvPr/>
          </p:nvSpPr>
          <p:spPr>
            <a:xfrm>
              <a:off x="3656430" y="5649144"/>
              <a:ext cx="1196353" cy="338554"/>
            </a:xfrm>
            <a:prstGeom prst="rect">
              <a:avLst/>
            </a:prstGeom>
            <a:noFill/>
          </p:spPr>
          <p:txBody>
            <a:bodyPr wrap="none" rtlCol="0">
              <a:spAutoFit/>
            </a:bodyPr>
            <a:lstStyle/>
            <a:p>
              <a:pPr algn="ctr" defTabSz="457200" eaLnBrk="1" fontAlgn="auto" hangingPunct="1">
                <a:spcBef>
                  <a:spcPts val="0"/>
                </a:spcBef>
                <a:spcAft>
                  <a:spcPts val="0"/>
                </a:spcAft>
              </a:pPr>
              <a:r>
                <a:rPr lang="de-DE" sz="1600" b="0" baseline="0" dirty="0" err="1">
                  <a:solidFill>
                    <a:schemeClr val="bg2"/>
                  </a:solidFill>
                  <a:effectLst/>
                  <a:latin typeface="Calibri" panose="020F0502020204030204"/>
                </a:rPr>
                <a:t>Stabilization</a:t>
              </a:r>
              <a:endParaRPr lang="de-DE" sz="1600" b="0" baseline="0" dirty="0">
                <a:solidFill>
                  <a:schemeClr val="bg2"/>
                </a:solidFill>
                <a:effectLst/>
                <a:latin typeface="Calibri" panose="020F0502020204030204"/>
              </a:endParaRPr>
            </a:p>
          </p:txBody>
        </p:sp>
        <p:sp>
          <p:nvSpPr>
            <p:cNvPr id="76" name="Textfeld 13">
              <a:extLst>
                <a:ext uri="{FF2B5EF4-FFF2-40B4-BE49-F238E27FC236}">
                  <a16:creationId xmlns:a16="http://schemas.microsoft.com/office/drawing/2014/main" id="{13BA8AE7-9304-4B20-A544-45A02ACDC0D3}"/>
                </a:ext>
              </a:extLst>
            </p:cNvPr>
            <p:cNvSpPr txBox="1"/>
            <p:nvPr/>
          </p:nvSpPr>
          <p:spPr>
            <a:xfrm>
              <a:off x="6897617" y="5608730"/>
              <a:ext cx="1196353" cy="338554"/>
            </a:xfrm>
            <a:prstGeom prst="rect">
              <a:avLst/>
            </a:prstGeom>
            <a:noFill/>
          </p:spPr>
          <p:txBody>
            <a:bodyPr wrap="none" rtlCol="0">
              <a:spAutoFit/>
            </a:bodyPr>
            <a:lstStyle/>
            <a:p>
              <a:pPr algn="ctr" defTabSz="457200" eaLnBrk="1" fontAlgn="auto" hangingPunct="1">
                <a:spcBef>
                  <a:spcPts val="0"/>
                </a:spcBef>
                <a:spcAft>
                  <a:spcPts val="0"/>
                </a:spcAft>
              </a:pPr>
              <a:r>
                <a:rPr lang="de-DE" sz="1600" b="0" baseline="0" dirty="0" err="1">
                  <a:solidFill>
                    <a:schemeClr val="bg2"/>
                  </a:solidFill>
                  <a:effectLst/>
                  <a:latin typeface="Calibri" panose="020F0502020204030204"/>
                </a:rPr>
                <a:t>Stabilization</a:t>
              </a:r>
              <a:endParaRPr lang="de-DE" sz="1600" b="0" baseline="0" dirty="0">
                <a:solidFill>
                  <a:schemeClr val="bg2"/>
                </a:solidFill>
                <a:effectLst/>
                <a:latin typeface="Calibri" panose="020F0502020204030204"/>
              </a:endParaRPr>
            </a:p>
          </p:txBody>
        </p:sp>
        <p:sp>
          <p:nvSpPr>
            <p:cNvPr id="77" name="Textfeld 14">
              <a:extLst>
                <a:ext uri="{FF2B5EF4-FFF2-40B4-BE49-F238E27FC236}">
                  <a16:creationId xmlns:a16="http://schemas.microsoft.com/office/drawing/2014/main" id="{07F9EFC7-BBDF-4973-AB67-09D920DC3A15}"/>
                </a:ext>
              </a:extLst>
            </p:cNvPr>
            <p:cNvSpPr txBox="1"/>
            <p:nvPr/>
          </p:nvSpPr>
          <p:spPr>
            <a:xfrm>
              <a:off x="6940192" y="5991124"/>
              <a:ext cx="1196353" cy="338554"/>
            </a:xfrm>
            <a:prstGeom prst="rect">
              <a:avLst/>
            </a:prstGeom>
            <a:noFill/>
          </p:spPr>
          <p:txBody>
            <a:bodyPr wrap="none" rtlCol="0">
              <a:spAutoFit/>
            </a:bodyPr>
            <a:lstStyle/>
            <a:p>
              <a:pPr algn="ctr" defTabSz="457200" eaLnBrk="1" fontAlgn="auto" hangingPunct="1">
                <a:spcBef>
                  <a:spcPts val="0"/>
                </a:spcBef>
                <a:spcAft>
                  <a:spcPts val="0"/>
                </a:spcAft>
              </a:pPr>
              <a:r>
                <a:rPr lang="de-DE" sz="1600" b="0" baseline="0" dirty="0" err="1">
                  <a:solidFill>
                    <a:schemeClr val="bg2"/>
                  </a:solidFill>
                  <a:effectLst/>
                  <a:latin typeface="Calibri" panose="020F0502020204030204"/>
                </a:rPr>
                <a:t>Stabilization</a:t>
              </a:r>
              <a:endParaRPr lang="de-DE" sz="1600" b="0" baseline="0" dirty="0">
                <a:solidFill>
                  <a:schemeClr val="bg2"/>
                </a:solidFill>
                <a:effectLst/>
                <a:latin typeface="Calibri" panose="020F0502020204030204"/>
              </a:endParaRPr>
            </a:p>
          </p:txBody>
        </p:sp>
        <p:sp>
          <p:nvSpPr>
            <p:cNvPr id="78" name="Textfeld 15">
              <a:extLst>
                <a:ext uri="{FF2B5EF4-FFF2-40B4-BE49-F238E27FC236}">
                  <a16:creationId xmlns:a16="http://schemas.microsoft.com/office/drawing/2014/main" id="{408B967D-C227-480C-8486-54449954873A}"/>
                </a:ext>
              </a:extLst>
            </p:cNvPr>
            <p:cNvSpPr txBox="1"/>
            <p:nvPr/>
          </p:nvSpPr>
          <p:spPr>
            <a:xfrm>
              <a:off x="1942695" y="2354286"/>
              <a:ext cx="669349" cy="523220"/>
            </a:xfrm>
            <a:prstGeom prst="rect">
              <a:avLst/>
            </a:prstGeom>
            <a:noFill/>
          </p:spPr>
          <p:txBody>
            <a:bodyPr wrap="none" rtlCol="0">
              <a:spAutoFit/>
            </a:bodyPr>
            <a:lstStyle/>
            <a:p>
              <a:pPr algn="ctr" defTabSz="457200" eaLnBrk="1" fontAlgn="auto" hangingPunct="1">
                <a:spcBef>
                  <a:spcPts val="0"/>
                </a:spcBef>
                <a:spcAft>
                  <a:spcPts val="0"/>
                </a:spcAft>
              </a:pPr>
              <a:r>
                <a:rPr lang="de-DE" sz="1400" b="0" dirty="0">
                  <a:solidFill>
                    <a:srgbClr val="44546A"/>
                  </a:solidFill>
                  <a:effectLst/>
                  <a:latin typeface="Calibri" panose="020F0502020204030204"/>
                </a:rPr>
                <a:t>233</a:t>
              </a:r>
              <a:r>
                <a:rPr lang="de-DE" sz="1400" b="0" baseline="0" dirty="0">
                  <a:solidFill>
                    <a:srgbClr val="44546A"/>
                  </a:solidFill>
                  <a:effectLst/>
                  <a:latin typeface="Calibri" panose="020F0502020204030204"/>
                </a:rPr>
                <a:t>U-</a:t>
              </a:r>
            </a:p>
            <a:p>
              <a:pPr algn="ctr" defTabSz="457200" eaLnBrk="1" fontAlgn="auto" hangingPunct="1">
                <a:spcBef>
                  <a:spcPts val="0"/>
                </a:spcBef>
                <a:spcAft>
                  <a:spcPts val="0"/>
                </a:spcAft>
              </a:pPr>
              <a:r>
                <a:rPr lang="de-DE" sz="1400" b="0" baseline="0" dirty="0" err="1">
                  <a:solidFill>
                    <a:srgbClr val="44546A"/>
                  </a:solidFill>
                  <a:effectLst/>
                  <a:latin typeface="Calibri" panose="020F0502020204030204"/>
                </a:rPr>
                <a:t>source</a:t>
              </a:r>
              <a:endParaRPr lang="de-DE" sz="1400" b="0" dirty="0">
                <a:solidFill>
                  <a:srgbClr val="44546A"/>
                </a:solidFill>
                <a:effectLst/>
                <a:latin typeface="Calibri" panose="020F0502020204030204"/>
              </a:endParaRPr>
            </a:p>
          </p:txBody>
        </p:sp>
        <p:sp>
          <p:nvSpPr>
            <p:cNvPr id="79" name="Textfeld 16">
              <a:extLst>
                <a:ext uri="{FF2B5EF4-FFF2-40B4-BE49-F238E27FC236}">
                  <a16:creationId xmlns:a16="http://schemas.microsoft.com/office/drawing/2014/main" id="{98DFBC5A-15CC-4425-A481-A3880F1B05B8}"/>
                </a:ext>
              </a:extLst>
            </p:cNvPr>
            <p:cNvSpPr txBox="1"/>
            <p:nvPr/>
          </p:nvSpPr>
          <p:spPr>
            <a:xfrm>
              <a:off x="9319704" y="1372533"/>
              <a:ext cx="669349" cy="523220"/>
            </a:xfrm>
            <a:prstGeom prst="rect">
              <a:avLst/>
            </a:prstGeom>
            <a:noFill/>
          </p:spPr>
          <p:txBody>
            <a:bodyPr wrap="none" rtlCol="0">
              <a:spAutoFit/>
            </a:bodyPr>
            <a:lstStyle/>
            <a:p>
              <a:pPr algn="ctr" defTabSz="457200" eaLnBrk="1" fontAlgn="auto" hangingPunct="1">
                <a:spcBef>
                  <a:spcPts val="0"/>
                </a:spcBef>
                <a:spcAft>
                  <a:spcPts val="0"/>
                </a:spcAft>
              </a:pPr>
              <a:r>
                <a:rPr lang="de-DE" sz="1400" b="0" dirty="0">
                  <a:solidFill>
                    <a:schemeClr val="bg2"/>
                  </a:solidFill>
                  <a:effectLst/>
                  <a:latin typeface="Calibri" panose="020F0502020204030204"/>
                </a:rPr>
                <a:t>88</a:t>
              </a:r>
              <a:r>
                <a:rPr lang="de-DE" sz="1400" b="0" baseline="0" dirty="0">
                  <a:solidFill>
                    <a:schemeClr val="bg2"/>
                  </a:solidFill>
                  <a:effectLst/>
                  <a:latin typeface="Calibri" panose="020F0502020204030204"/>
                </a:rPr>
                <a:t>Sr-</a:t>
              </a:r>
            </a:p>
            <a:p>
              <a:pPr algn="ctr" defTabSz="457200" eaLnBrk="1" fontAlgn="auto" hangingPunct="1">
                <a:spcBef>
                  <a:spcPts val="0"/>
                </a:spcBef>
                <a:spcAft>
                  <a:spcPts val="0"/>
                </a:spcAft>
              </a:pPr>
              <a:r>
                <a:rPr lang="de-DE" sz="1400" b="0" baseline="0" dirty="0" err="1">
                  <a:solidFill>
                    <a:schemeClr val="bg2"/>
                  </a:solidFill>
                  <a:effectLst/>
                  <a:latin typeface="Calibri" panose="020F0502020204030204"/>
                </a:rPr>
                <a:t>source</a:t>
              </a:r>
              <a:endParaRPr lang="de-DE" sz="1400" b="0" dirty="0">
                <a:solidFill>
                  <a:schemeClr val="bg2"/>
                </a:solidFill>
                <a:effectLst/>
                <a:latin typeface="Calibri" panose="020F0502020204030204"/>
              </a:endParaRPr>
            </a:p>
          </p:txBody>
        </p:sp>
        <p:sp>
          <p:nvSpPr>
            <p:cNvPr id="80" name="Textfeld 19">
              <a:extLst>
                <a:ext uri="{FF2B5EF4-FFF2-40B4-BE49-F238E27FC236}">
                  <a16:creationId xmlns:a16="http://schemas.microsoft.com/office/drawing/2014/main" id="{987ED95F-83FE-4837-A1DE-8BDEDA4ABF92}"/>
                </a:ext>
              </a:extLst>
            </p:cNvPr>
            <p:cNvSpPr txBox="1"/>
            <p:nvPr/>
          </p:nvSpPr>
          <p:spPr>
            <a:xfrm>
              <a:off x="5730430" y="2016239"/>
              <a:ext cx="505268" cy="400110"/>
            </a:xfrm>
            <a:prstGeom prst="rect">
              <a:avLst/>
            </a:prstGeom>
            <a:noFill/>
          </p:spPr>
          <p:txBody>
            <a:bodyPr wrap="none" rtlCol="0">
              <a:spAutoFit/>
            </a:bodyPr>
            <a:lstStyle/>
            <a:p>
              <a:pPr algn="ctr" defTabSz="457200" eaLnBrk="1" fontAlgn="auto" hangingPunct="1">
                <a:spcBef>
                  <a:spcPts val="0"/>
                </a:spcBef>
                <a:spcAft>
                  <a:spcPts val="0"/>
                </a:spcAft>
              </a:pPr>
              <a:r>
                <a:rPr lang="de-DE" b="0" baseline="0" dirty="0">
                  <a:solidFill>
                    <a:srgbClr val="44546A"/>
                  </a:solidFill>
                  <a:effectLst/>
                  <a:latin typeface="Calibri" panose="020F0502020204030204"/>
                </a:rPr>
                <a:t>4 K</a:t>
              </a:r>
            </a:p>
          </p:txBody>
        </p:sp>
        <p:sp>
          <p:nvSpPr>
            <p:cNvPr id="81" name="Textfeld 24">
              <a:extLst>
                <a:ext uri="{FF2B5EF4-FFF2-40B4-BE49-F238E27FC236}">
                  <a16:creationId xmlns:a16="http://schemas.microsoft.com/office/drawing/2014/main" id="{8B2095E7-6803-4E6F-AE6E-8189B90628BE}"/>
                </a:ext>
              </a:extLst>
            </p:cNvPr>
            <p:cNvSpPr txBox="1"/>
            <p:nvPr/>
          </p:nvSpPr>
          <p:spPr>
            <a:xfrm>
              <a:off x="3341152" y="4022426"/>
              <a:ext cx="559384" cy="307777"/>
            </a:xfrm>
            <a:prstGeom prst="rect">
              <a:avLst/>
            </a:prstGeom>
            <a:noFill/>
          </p:spPr>
          <p:txBody>
            <a:bodyPr wrap="none" rtlCol="0">
              <a:spAutoFit/>
            </a:bodyPr>
            <a:lstStyle/>
            <a:p>
              <a:pPr algn="ctr" defTabSz="457200" eaLnBrk="1" fontAlgn="auto" hangingPunct="1">
                <a:spcBef>
                  <a:spcPts val="0"/>
                </a:spcBef>
                <a:spcAft>
                  <a:spcPts val="0"/>
                </a:spcAft>
              </a:pPr>
              <a:r>
                <a:rPr lang="de-DE" sz="1400" b="0" baseline="0" dirty="0">
                  <a:solidFill>
                    <a:prstClr val="white"/>
                  </a:solidFill>
                  <a:effectLst/>
                  <a:latin typeface="Calibri" panose="020F0502020204030204"/>
                </a:rPr>
                <a:t>AOM</a:t>
              </a:r>
            </a:p>
          </p:txBody>
        </p:sp>
        <p:sp>
          <p:nvSpPr>
            <p:cNvPr id="82" name="Textfeld 25">
              <a:extLst>
                <a:ext uri="{FF2B5EF4-FFF2-40B4-BE49-F238E27FC236}">
                  <a16:creationId xmlns:a16="http://schemas.microsoft.com/office/drawing/2014/main" id="{5DED6F44-A476-4023-BDB8-663AD4B746AC}"/>
                </a:ext>
              </a:extLst>
            </p:cNvPr>
            <p:cNvSpPr txBox="1"/>
            <p:nvPr/>
          </p:nvSpPr>
          <p:spPr>
            <a:xfrm>
              <a:off x="10295907" y="4090268"/>
              <a:ext cx="1999065" cy="1015663"/>
            </a:xfrm>
            <a:prstGeom prst="rect">
              <a:avLst/>
            </a:prstGeom>
            <a:noFill/>
          </p:spPr>
          <p:txBody>
            <a:bodyPr wrap="square" rtlCol="0">
              <a:spAutoFit/>
            </a:bodyPr>
            <a:lstStyle/>
            <a:p>
              <a:pPr defTabSz="457200" eaLnBrk="1" fontAlgn="auto" hangingPunct="1">
                <a:spcBef>
                  <a:spcPts val="0"/>
                </a:spcBef>
                <a:spcAft>
                  <a:spcPts val="0"/>
                </a:spcAft>
              </a:pPr>
              <a:r>
                <a:rPr lang="de-DE" b="0" dirty="0">
                  <a:solidFill>
                    <a:srgbClr val="0000FF"/>
                  </a:solidFill>
                  <a:effectLst/>
                  <a:latin typeface="Arial" panose="020B0604020202020204" pitchFamily="34" charset="0"/>
                  <a:cs typeface="Arial" panose="020B0604020202020204" pitchFamily="34" charset="0"/>
                </a:rPr>
                <a:t>229</a:t>
              </a:r>
              <a:r>
                <a:rPr lang="de-DE" b="0" baseline="0" dirty="0">
                  <a:solidFill>
                    <a:srgbClr val="0000FF"/>
                  </a:solidFill>
                  <a:effectLst/>
                  <a:latin typeface="Arial" panose="020B0604020202020204" pitchFamily="34" charset="0"/>
                  <a:cs typeface="Arial" panose="020B0604020202020204" pitchFamily="34" charset="0"/>
                </a:rPr>
                <a:t>Th-</a:t>
              </a:r>
            </a:p>
            <a:p>
              <a:pPr defTabSz="457200" eaLnBrk="1" fontAlgn="auto" hangingPunct="1">
                <a:spcBef>
                  <a:spcPts val="0"/>
                </a:spcBef>
                <a:spcAft>
                  <a:spcPts val="0"/>
                </a:spcAft>
              </a:pPr>
              <a:r>
                <a:rPr lang="de-DE" b="0" baseline="0" dirty="0" err="1">
                  <a:solidFill>
                    <a:srgbClr val="0000FF"/>
                  </a:solidFill>
                  <a:effectLst/>
                  <a:latin typeface="Arial" panose="020B0604020202020204" pitchFamily="34" charset="0"/>
                  <a:cs typeface="Arial" panose="020B0604020202020204" pitchFamily="34" charset="0"/>
                </a:rPr>
                <a:t>Spectroscopy</a:t>
              </a:r>
              <a:r>
                <a:rPr lang="de-DE" b="0" baseline="0" dirty="0">
                  <a:solidFill>
                    <a:srgbClr val="0000FF"/>
                  </a:solidFill>
                  <a:effectLst/>
                  <a:latin typeface="Arial" panose="020B0604020202020204" pitchFamily="34" charset="0"/>
                  <a:cs typeface="Arial" panose="020B0604020202020204" pitchFamily="34" charset="0"/>
                </a:rPr>
                <a:t> Lasers</a:t>
              </a:r>
              <a:endParaRPr lang="de-DE" sz="1800" b="0" baseline="0" dirty="0">
                <a:solidFill>
                  <a:srgbClr val="0000FF"/>
                </a:solidFill>
                <a:effectLst/>
                <a:latin typeface="Arial" panose="020B0604020202020204" pitchFamily="34" charset="0"/>
                <a:cs typeface="Arial" panose="020B0604020202020204" pitchFamily="34" charset="0"/>
              </a:endParaRPr>
            </a:p>
          </p:txBody>
        </p:sp>
        <p:sp>
          <p:nvSpPr>
            <p:cNvPr id="83" name="Textfeld 26">
              <a:extLst>
                <a:ext uri="{FF2B5EF4-FFF2-40B4-BE49-F238E27FC236}">
                  <a16:creationId xmlns:a16="http://schemas.microsoft.com/office/drawing/2014/main" id="{16D2F76B-82CA-4153-8AC5-AB579A789451}"/>
                </a:ext>
              </a:extLst>
            </p:cNvPr>
            <p:cNvSpPr txBox="1"/>
            <p:nvPr/>
          </p:nvSpPr>
          <p:spPr>
            <a:xfrm>
              <a:off x="500478" y="4090356"/>
              <a:ext cx="1127232" cy="1015663"/>
            </a:xfrm>
            <a:prstGeom prst="rect">
              <a:avLst/>
            </a:prstGeom>
            <a:noFill/>
          </p:spPr>
          <p:txBody>
            <a:bodyPr wrap="none" rtlCol="0">
              <a:spAutoFit/>
            </a:bodyPr>
            <a:lstStyle/>
            <a:p>
              <a:pPr algn="ctr" defTabSz="457200" eaLnBrk="1" fontAlgn="auto" hangingPunct="1">
                <a:spcBef>
                  <a:spcPts val="0"/>
                </a:spcBef>
                <a:spcAft>
                  <a:spcPts val="0"/>
                </a:spcAft>
              </a:pPr>
              <a:r>
                <a:rPr lang="de-DE" b="0" dirty="0">
                  <a:solidFill>
                    <a:srgbClr val="0000FF"/>
                  </a:solidFill>
                  <a:effectLst/>
                  <a:latin typeface="Arial" panose="020B0604020202020204" pitchFamily="34" charset="0"/>
                  <a:cs typeface="Arial" panose="020B0604020202020204" pitchFamily="34" charset="0"/>
                </a:rPr>
                <a:t>88</a:t>
              </a:r>
              <a:r>
                <a:rPr lang="de-DE" b="0" baseline="0" dirty="0">
                  <a:solidFill>
                    <a:srgbClr val="0000FF"/>
                  </a:solidFill>
                  <a:effectLst/>
                  <a:latin typeface="Arial" panose="020B0604020202020204" pitchFamily="34" charset="0"/>
                  <a:cs typeface="Arial" panose="020B0604020202020204" pitchFamily="34" charset="0"/>
                </a:rPr>
                <a:t>Sr</a:t>
              </a:r>
              <a:r>
                <a:rPr lang="de-DE" b="0" dirty="0">
                  <a:solidFill>
                    <a:srgbClr val="0000FF"/>
                  </a:solidFill>
                  <a:effectLst/>
                  <a:latin typeface="Arial" panose="020B0604020202020204" pitchFamily="34" charset="0"/>
                  <a:cs typeface="Arial" panose="020B0604020202020204" pitchFamily="34" charset="0"/>
                </a:rPr>
                <a:t>+</a:t>
              </a:r>
              <a:r>
                <a:rPr lang="de-DE" b="0" baseline="0" dirty="0">
                  <a:solidFill>
                    <a:srgbClr val="0000FF"/>
                  </a:solidFill>
                  <a:effectLst/>
                  <a:latin typeface="Arial" panose="020B0604020202020204" pitchFamily="34" charset="0"/>
                  <a:cs typeface="Arial" panose="020B0604020202020204" pitchFamily="34" charset="0"/>
                </a:rPr>
                <a:t>-</a:t>
              </a:r>
            </a:p>
            <a:p>
              <a:pPr algn="ctr" defTabSz="457200" eaLnBrk="1" fontAlgn="auto" hangingPunct="1">
                <a:spcBef>
                  <a:spcPts val="0"/>
                </a:spcBef>
                <a:spcAft>
                  <a:spcPts val="0"/>
                </a:spcAft>
              </a:pPr>
              <a:r>
                <a:rPr lang="de-DE" b="0" baseline="0" dirty="0" err="1">
                  <a:solidFill>
                    <a:srgbClr val="0000FF"/>
                  </a:solidFill>
                  <a:effectLst/>
                  <a:latin typeface="Arial" panose="020B0604020202020204" pitchFamily="34" charset="0"/>
                  <a:cs typeface="Arial" panose="020B0604020202020204" pitchFamily="34" charset="0"/>
                </a:rPr>
                <a:t>Cooling</a:t>
              </a:r>
              <a:r>
                <a:rPr lang="de-DE" b="0" baseline="0" dirty="0">
                  <a:solidFill>
                    <a:srgbClr val="0000FF"/>
                  </a:solidFill>
                  <a:effectLst/>
                  <a:latin typeface="Arial" panose="020B0604020202020204" pitchFamily="34" charset="0"/>
                  <a:cs typeface="Arial" panose="020B0604020202020204" pitchFamily="34" charset="0"/>
                </a:rPr>
                <a:t> </a:t>
              </a:r>
            </a:p>
            <a:p>
              <a:pPr algn="ctr" defTabSz="457200" eaLnBrk="1" fontAlgn="auto" hangingPunct="1">
                <a:spcBef>
                  <a:spcPts val="0"/>
                </a:spcBef>
                <a:spcAft>
                  <a:spcPts val="0"/>
                </a:spcAft>
              </a:pPr>
              <a:r>
                <a:rPr lang="de-DE" b="0" baseline="0" dirty="0">
                  <a:solidFill>
                    <a:srgbClr val="0000FF"/>
                  </a:solidFill>
                  <a:effectLst/>
                  <a:latin typeface="Arial" panose="020B0604020202020204" pitchFamily="34" charset="0"/>
                  <a:cs typeface="Arial" panose="020B0604020202020204" pitchFamily="34" charset="0"/>
                </a:rPr>
                <a:t>Lasers</a:t>
              </a:r>
            </a:p>
          </p:txBody>
        </p:sp>
        <p:sp>
          <p:nvSpPr>
            <p:cNvPr id="84" name="Textfeld 21">
              <a:extLst>
                <a:ext uri="{FF2B5EF4-FFF2-40B4-BE49-F238E27FC236}">
                  <a16:creationId xmlns:a16="http://schemas.microsoft.com/office/drawing/2014/main" id="{A7F7208A-7281-4EFD-9A65-F1F7835CD078}"/>
                </a:ext>
              </a:extLst>
            </p:cNvPr>
            <p:cNvSpPr txBox="1"/>
            <p:nvPr/>
          </p:nvSpPr>
          <p:spPr>
            <a:xfrm>
              <a:off x="172540" y="2164221"/>
              <a:ext cx="1611339" cy="707886"/>
            </a:xfrm>
            <a:prstGeom prst="rect">
              <a:avLst/>
            </a:prstGeom>
            <a:noFill/>
          </p:spPr>
          <p:txBody>
            <a:bodyPr wrap="none" rtlCol="0">
              <a:spAutoFit/>
            </a:bodyPr>
            <a:lstStyle/>
            <a:p>
              <a:pPr defTabSz="457200" eaLnBrk="1" fontAlgn="auto" hangingPunct="1">
                <a:spcBef>
                  <a:spcPts val="0"/>
                </a:spcBef>
                <a:spcAft>
                  <a:spcPts val="0"/>
                </a:spcAft>
              </a:pPr>
              <a:r>
                <a:rPr lang="de-DE" b="0" baseline="0" dirty="0" err="1">
                  <a:solidFill>
                    <a:srgbClr val="0000FF"/>
                  </a:solidFill>
                  <a:effectLst/>
                  <a:latin typeface="Arial" panose="020B0604020202020204" pitchFamily="34" charset="0"/>
                  <a:cs typeface="Arial" panose="020B0604020202020204" pitchFamily="34" charset="0"/>
                </a:rPr>
                <a:t>Buffer</a:t>
              </a:r>
              <a:r>
                <a:rPr lang="de-DE" b="0" baseline="0" dirty="0">
                  <a:solidFill>
                    <a:srgbClr val="0000FF"/>
                  </a:solidFill>
                  <a:effectLst/>
                  <a:latin typeface="Arial" panose="020B0604020202020204" pitchFamily="34" charset="0"/>
                  <a:cs typeface="Arial" panose="020B0604020202020204" pitchFamily="34" charset="0"/>
                </a:rPr>
                <a:t> gas</a:t>
              </a:r>
              <a:br>
                <a:rPr lang="de-DE" b="0" baseline="0" dirty="0">
                  <a:solidFill>
                    <a:srgbClr val="0000FF"/>
                  </a:solidFill>
                  <a:effectLst/>
                  <a:latin typeface="Arial" panose="020B0604020202020204" pitchFamily="34" charset="0"/>
                  <a:cs typeface="Arial" panose="020B0604020202020204" pitchFamily="34" charset="0"/>
                </a:rPr>
              </a:br>
              <a:r>
                <a:rPr lang="de-DE" b="0" baseline="0" dirty="0" err="1">
                  <a:solidFill>
                    <a:srgbClr val="0000FF"/>
                  </a:solidFill>
                  <a:effectLst/>
                  <a:latin typeface="Arial" panose="020B0604020202020204" pitchFamily="34" charset="0"/>
                  <a:cs typeface="Arial" panose="020B0604020202020204" pitchFamily="34" charset="0"/>
                </a:rPr>
                <a:t>stopping</a:t>
              </a:r>
              <a:r>
                <a:rPr lang="de-DE" b="0" baseline="0" dirty="0">
                  <a:solidFill>
                    <a:srgbClr val="0000FF"/>
                  </a:solidFill>
                  <a:effectLst/>
                  <a:latin typeface="Arial" panose="020B0604020202020204" pitchFamily="34" charset="0"/>
                  <a:cs typeface="Arial" panose="020B0604020202020204" pitchFamily="34" charset="0"/>
                </a:rPr>
                <a:t> </a:t>
              </a:r>
              <a:r>
                <a:rPr lang="de-DE" b="0" baseline="0" dirty="0" err="1">
                  <a:solidFill>
                    <a:srgbClr val="0000FF"/>
                  </a:solidFill>
                  <a:effectLst/>
                  <a:latin typeface="Arial" panose="020B0604020202020204" pitchFamily="34" charset="0"/>
                  <a:cs typeface="Arial" panose="020B0604020202020204" pitchFamily="34" charset="0"/>
                </a:rPr>
                <a:t>cell</a:t>
              </a:r>
              <a:endParaRPr lang="de-DE" b="0" baseline="0" dirty="0">
                <a:solidFill>
                  <a:srgbClr val="0000FF"/>
                </a:solidFill>
                <a:effectLst/>
                <a:latin typeface="Arial" panose="020B0604020202020204" pitchFamily="34" charset="0"/>
                <a:cs typeface="Arial" panose="020B0604020202020204" pitchFamily="34" charset="0"/>
              </a:endParaRPr>
            </a:p>
          </p:txBody>
        </p:sp>
        <p:sp>
          <p:nvSpPr>
            <p:cNvPr id="85" name="Textfeld 27">
              <a:extLst>
                <a:ext uri="{FF2B5EF4-FFF2-40B4-BE49-F238E27FC236}">
                  <a16:creationId xmlns:a16="http://schemas.microsoft.com/office/drawing/2014/main" id="{D914A2BC-49B9-4952-9AA9-B28868E8CDD2}"/>
                </a:ext>
              </a:extLst>
            </p:cNvPr>
            <p:cNvSpPr txBox="1"/>
            <p:nvPr/>
          </p:nvSpPr>
          <p:spPr>
            <a:xfrm>
              <a:off x="7273956" y="1828989"/>
              <a:ext cx="1879041" cy="400110"/>
            </a:xfrm>
            <a:prstGeom prst="rect">
              <a:avLst/>
            </a:prstGeom>
            <a:noFill/>
          </p:spPr>
          <p:txBody>
            <a:bodyPr wrap="none" rtlCol="0">
              <a:spAutoFit/>
            </a:bodyPr>
            <a:lstStyle/>
            <a:p>
              <a:pPr algn="ctr" defTabSz="457200" eaLnBrk="1" fontAlgn="auto" hangingPunct="1">
                <a:spcBef>
                  <a:spcPts val="0"/>
                </a:spcBef>
                <a:spcAft>
                  <a:spcPts val="0"/>
                </a:spcAft>
              </a:pPr>
              <a:r>
                <a:rPr lang="de-DE" b="0" baseline="0" dirty="0">
                  <a:solidFill>
                    <a:srgbClr val="0000FF"/>
                  </a:solidFill>
                  <a:effectLst/>
                  <a:latin typeface="Arial" panose="020B0604020202020204" pitchFamily="34" charset="0"/>
                  <a:cs typeface="Arial" panose="020B0604020202020204" pitchFamily="34" charset="0"/>
                </a:rPr>
                <a:t>RFQ and QMS</a:t>
              </a:r>
            </a:p>
          </p:txBody>
        </p:sp>
        <p:sp>
          <p:nvSpPr>
            <p:cNvPr id="86" name="Textfeld 28">
              <a:extLst>
                <a:ext uri="{FF2B5EF4-FFF2-40B4-BE49-F238E27FC236}">
                  <a16:creationId xmlns:a16="http://schemas.microsoft.com/office/drawing/2014/main" id="{1EE8CF6F-673A-413B-8788-F04E5AF73A5F}"/>
                </a:ext>
              </a:extLst>
            </p:cNvPr>
            <p:cNvSpPr txBox="1"/>
            <p:nvPr/>
          </p:nvSpPr>
          <p:spPr>
            <a:xfrm>
              <a:off x="2802437" y="1831556"/>
              <a:ext cx="1879041" cy="400110"/>
            </a:xfrm>
            <a:prstGeom prst="rect">
              <a:avLst/>
            </a:prstGeom>
            <a:noFill/>
          </p:spPr>
          <p:txBody>
            <a:bodyPr wrap="none" rtlCol="0">
              <a:spAutoFit/>
            </a:bodyPr>
            <a:lstStyle/>
            <a:p>
              <a:pPr algn="ctr" defTabSz="457200" eaLnBrk="1" fontAlgn="auto" hangingPunct="1">
                <a:spcBef>
                  <a:spcPts val="0"/>
                </a:spcBef>
                <a:spcAft>
                  <a:spcPts val="0"/>
                </a:spcAft>
              </a:pPr>
              <a:r>
                <a:rPr lang="de-DE" b="0" baseline="0" dirty="0">
                  <a:solidFill>
                    <a:srgbClr val="0000FF"/>
                  </a:solidFill>
                  <a:effectLst/>
                  <a:latin typeface="Arial" panose="020B0604020202020204" pitchFamily="34" charset="0"/>
                  <a:cs typeface="Arial" panose="020B0604020202020204" pitchFamily="34" charset="0"/>
                </a:rPr>
                <a:t>RFQ and QMS</a:t>
              </a:r>
            </a:p>
          </p:txBody>
        </p:sp>
        <p:sp>
          <p:nvSpPr>
            <p:cNvPr id="87" name="Textfeld 35">
              <a:extLst>
                <a:ext uri="{FF2B5EF4-FFF2-40B4-BE49-F238E27FC236}">
                  <a16:creationId xmlns:a16="http://schemas.microsoft.com/office/drawing/2014/main" id="{B17AEB04-17E9-4A8F-87DF-25CD1BF5954E}"/>
                </a:ext>
              </a:extLst>
            </p:cNvPr>
            <p:cNvSpPr txBox="1"/>
            <p:nvPr/>
          </p:nvSpPr>
          <p:spPr>
            <a:xfrm>
              <a:off x="5159083" y="4803973"/>
              <a:ext cx="1725152" cy="707886"/>
            </a:xfrm>
            <a:prstGeom prst="rect">
              <a:avLst/>
            </a:prstGeom>
            <a:noFill/>
          </p:spPr>
          <p:txBody>
            <a:bodyPr wrap="none" rtlCol="0">
              <a:spAutoFit/>
            </a:bodyPr>
            <a:lstStyle/>
            <a:p>
              <a:pPr algn="ctr" defTabSz="457200" eaLnBrk="1" fontAlgn="auto" hangingPunct="1">
                <a:spcBef>
                  <a:spcPts val="0"/>
                </a:spcBef>
                <a:spcAft>
                  <a:spcPts val="0"/>
                </a:spcAft>
              </a:pPr>
              <a:r>
                <a:rPr lang="de-DE" b="0" baseline="0" dirty="0" err="1">
                  <a:solidFill>
                    <a:srgbClr val="0000FF"/>
                  </a:solidFill>
                  <a:effectLst/>
                  <a:latin typeface="Arial" panose="020B0604020202020204" pitchFamily="34" charset="0"/>
                  <a:cs typeface="Arial" panose="020B0604020202020204" pitchFamily="34" charset="0"/>
                </a:rPr>
                <a:t>Fluorescence</a:t>
              </a:r>
              <a:br>
                <a:rPr lang="de-DE" b="0" baseline="0" dirty="0">
                  <a:solidFill>
                    <a:srgbClr val="0000FF"/>
                  </a:solidFill>
                  <a:effectLst/>
                  <a:latin typeface="Arial" panose="020B0604020202020204" pitchFamily="34" charset="0"/>
                  <a:cs typeface="Arial" panose="020B0604020202020204" pitchFamily="34" charset="0"/>
                </a:rPr>
              </a:br>
              <a:r>
                <a:rPr lang="de-DE" b="0" baseline="0" dirty="0" err="1">
                  <a:solidFill>
                    <a:srgbClr val="0000FF"/>
                  </a:solidFill>
                  <a:effectLst/>
                  <a:latin typeface="Arial" panose="020B0604020202020204" pitchFamily="34" charset="0"/>
                  <a:cs typeface="Arial" panose="020B0604020202020204" pitchFamily="34" charset="0"/>
                </a:rPr>
                <a:t>Detection</a:t>
              </a:r>
              <a:endParaRPr lang="de-DE" b="0" baseline="0" dirty="0">
                <a:solidFill>
                  <a:srgbClr val="0000FF"/>
                </a:solidFill>
                <a:effectLst/>
                <a:latin typeface="Arial" panose="020B0604020202020204" pitchFamily="34" charset="0"/>
                <a:cs typeface="Arial" panose="020B0604020202020204" pitchFamily="34" charset="0"/>
              </a:endParaRPr>
            </a:p>
          </p:txBody>
        </p:sp>
        <p:sp>
          <p:nvSpPr>
            <p:cNvPr id="88" name="Textfeld 40">
              <a:extLst>
                <a:ext uri="{FF2B5EF4-FFF2-40B4-BE49-F238E27FC236}">
                  <a16:creationId xmlns:a16="http://schemas.microsoft.com/office/drawing/2014/main" id="{721DF29C-0899-421D-947C-DBD6E8C4183D}"/>
                </a:ext>
              </a:extLst>
            </p:cNvPr>
            <p:cNvSpPr txBox="1"/>
            <p:nvPr/>
          </p:nvSpPr>
          <p:spPr>
            <a:xfrm>
              <a:off x="9355138" y="3164972"/>
              <a:ext cx="755336" cy="400110"/>
            </a:xfrm>
            <a:prstGeom prst="rect">
              <a:avLst/>
            </a:prstGeom>
            <a:noFill/>
          </p:spPr>
          <p:txBody>
            <a:bodyPr wrap="none" rtlCol="0">
              <a:spAutoFit/>
            </a:bodyPr>
            <a:lstStyle/>
            <a:p>
              <a:pPr algn="ctr" defTabSz="457200" eaLnBrk="1" fontAlgn="auto" hangingPunct="1">
                <a:spcBef>
                  <a:spcPts val="0"/>
                </a:spcBef>
                <a:spcAft>
                  <a:spcPts val="0"/>
                </a:spcAft>
              </a:pPr>
              <a:r>
                <a:rPr lang="de-DE" b="0" baseline="0" dirty="0">
                  <a:solidFill>
                    <a:srgbClr val="0000FF"/>
                  </a:solidFill>
                  <a:effectLst/>
                  <a:latin typeface="Arial" panose="020B0604020202020204" pitchFamily="34" charset="0"/>
                  <a:cs typeface="Arial" panose="020B0604020202020204" pitchFamily="34" charset="0"/>
                </a:rPr>
                <a:t>MCP</a:t>
              </a:r>
            </a:p>
          </p:txBody>
        </p:sp>
        <p:sp>
          <p:nvSpPr>
            <p:cNvPr id="89" name="Textfeld 41">
              <a:extLst>
                <a:ext uri="{FF2B5EF4-FFF2-40B4-BE49-F238E27FC236}">
                  <a16:creationId xmlns:a16="http://schemas.microsoft.com/office/drawing/2014/main" id="{D70137A2-AAB0-479B-9E07-1A2446E18547}"/>
                </a:ext>
              </a:extLst>
            </p:cNvPr>
            <p:cNvSpPr txBox="1"/>
            <p:nvPr/>
          </p:nvSpPr>
          <p:spPr>
            <a:xfrm>
              <a:off x="9367832" y="2457560"/>
              <a:ext cx="710451" cy="523220"/>
            </a:xfrm>
            <a:prstGeom prst="rect">
              <a:avLst/>
            </a:prstGeom>
            <a:noFill/>
          </p:spPr>
          <p:txBody>
            <a:bodyPr wrap="none" rtlCol="0">
              <a:spAutoFit/>
            </a:bodyPr>
            <a:lstStyle/>
            <a:p>
              <a:pPr algn="ctr" defTabSz="457200" eaLnBrk="1" fontAlgn="auto" hangingPunct="1">
                <a:spcBef>
                  <a:spcPts val="0"/>
                </a:spcBef>
                <a:spcAft>
                  <a:spcPts val="0"/>
                </a:spcAft>
              </a:pPr>
              <a:r>
                <a:rPr lang="de-DE" sz="1400" b="0" baseline="0" dirty="0">
                  <a:solidFill>
                    <a:srgbClr val="44546A"/>
                  </a:solidFill>
                  <a:effectLst/>
                  <a:latin typeface="Calibri" panose="020F0502020204030204"/>
                </a:rPr>
                <a:t>90°</a:t>
              </a:r>
            </a:p>
            <a:p>
              <a:pPr algn="ctr" defTabSz="457200" eaLnBrk="1" fontAlgn="auto" hangingPunct="1">
                <a:spcBef>
                  <a:spcPts val="0"/>
                </a:spcBef>
                <a:spcAft>
                  <a:spcPts val="0"/>
                </a:spcAft>
              </a:pPr>
              <a:r>
                <a:rPr lang="de-DE" sz="1400" b="0" baseline="0" dirty="0" err="1">
                  <a:solidFill>
                    <a:srgbClr val="44546A"/>
                  </a:solidFill>
                  <a:effectLst/>
                  <a:latin typeface="Calibri" panose="020F0502020204030204"/>
                </a:rPr>
                <a:t>bender</a:t>
              </a:r>
              <a:endParaRPr lang="de-DE" sz="1400" b="0" baseline="0" dirty="0">
                <a:solidFill>
                  <a:srgbClr val="44546A"/>
                </a:solidFill>
                <a:effectLst/>
                <a:latin typeface="Calibri" panose="020F0502020204030204"/>
              </a:endParaRPr>
            </a:p>
          </p:txBody>
        </p:sp>
        <p:sp>
          <p:nvSpPr>
            <p:cNvPr id="90" name="Textfeld 31">
              <a:extLst>
                <a:ext uri="{FF2B5EF4-FFF2-40B4-BE49-F238E27FC236}">
                  <a16:creationId xmlns:a16="http://schemas.microsoft.com/office/drawing/2014/main" id="{94C1D544-6621-47C7-B79C-B45344C920F4}"/>
                </a:ext>
              </a:extLst>
            </p:cNvPr>
            <p:cNvSpPr txBox="1"/>
            <p:nvPr/>
          </p:nvSpPr>
          <p:spPr>
            <a:xfrm>
              <a:off x="3691219" y="6019972"/>
              <a:ext cx="1022652" cy="338554"/>
            </a:xfrm>
            <a:prstGeom prst="rect">
              <a:avLst/>
            </a:prstGeom>
            <a:noFill/>
          </p:spPr>
          <p:txBody>
            <a:bodyPr wrap="none" rtlCol="0">
              <a:spAutoFit/>
            </a:bodyPr>
            <a:lstStyle/>
            <a:p>
              <a:pPr algn="ctr" defTabSz="457200" eaLnBrk="1" fontAlgn="auto" hangingPunct="1">
                <a:spcBef>
                  <a:spcPts val="0"/>
                </a:spcBef>
                <a:spcAft>
                  <a:spcPts val="0"/>
                </a:spcAft>
              </a:pPr>
              <a:r>
                <a:rPr lang="de-DE" sz="1600" b="0" baseline="0" dirty="0">
                  <a:solidFill>
                    <a:schemeClr val="bg2"/>
                  </a:solidFill>
                  <a:effectLst/>
                  <a:latin typeface="Calibri" panose="020F0502020204030204"/>
                </a:rPr>
                <a:t>Reference</a:t>
              </a:r>
            </a:p>
          </p:txBody>
        </p:sp>
        <p:sp>
          <p:nvSpPr>
            <p:cNvPr id="91" name="Textfeld 20">
              <a:extLst>
                <a:ext uri="{FF2B5EF4-FFF2-40B4-BE49-F238E27FC236}">
                  <a16:creationId xmlns:a16="http://schemas.microsoft.com/office/drawing/2014/main" id="{D10A2E94-42A6-4979-9843-50E818DCA224}"/>
                </a:ext>
              </a:extLst>
            </p:cNvPr>
            <p:cNvSpPr txBox="1"/>
            <p:nvPr/>
          </p:nvSpPr>
          <p:spPr>
            <a:xfrm>
              <a:off x="7777375" y="4555251"/>
              <a:ext cx="491609" cy="276999"/>
            </a:xfrm>
            <a:prstGeom prst="rect">
              <a:avLst/>
            </a:prstGeom>
            <a:noFill/>
          </p:spPr>
          <p:txBody>
            <a:bodyPr wrap="none" rtlCol="0">
              <a:spAutoFit/>
            </a:bodyPr>
            <a:lstStyle/>
            <a:p>
              <a:pPr defTabSz="457200" eaLnBrk="1" fontAlgn="auto" hangingPunct="1">
                <a:spcBef>
                  <a:spcPts val="0"/>
                </a:spcBef>
                <a:spcAft>
                  <a:spcPts val="0"/>
                </a:spcAft>
              </a:pPr>
              <a:r>
                <a:rPr lang="de-DE" sz="1200" b="0" baseline="0" dirty="0">
                  <a:solidFill>
                    <a:prstClr val="white"/>
                  </a:solidFill>
                  <a:effectLst/>
                  <a:latin typeface="Calibri" panose="020F0502020204030204"/>
                </a:rPr>
                <a:t>EOM</a:t>
              </a:r>
            </a:p>
          </p:txBody>
        </p:sp>
        <p:sp>
          <p:nvSpPr>
            <p:cNvPr id="92" name="Textfeld 42">
              <a:extLst>
                <a:ext uri="{FF2B5EF4-FFF2-40B4-BE49-F238E27FC236}">
                  <a16:creationId xmlns:a16="http://schemas.microsoft.com/office/drawing/2014/main" id="{A0DF99E7-589A-4E11-B916-85AF10EDC8A0}"/>
                </a:ext>
              </a:extLst>
            </p:cNvPr>
            <p:cNvSpPr txBox="1"/>
            <p:nvPr/>
          </p:nvSpPr>
          <p:spPr>
            <a:xfrm>
              <a:off x="8685365" y="3669614"/>
              <a:ext cx="491609" cy="276999"/>
            </a:xfrm>
            <a:prstGeom prst="rect">
              <a:avLst/>
            </a:prstGeom>
            <a:noFill/>
          </p:spPr>
          <p:txBody>
            <a:bodyPr wrap="none" rtlCol="0">
              <a:spAutoFit/>
            </a:bodyPr>
            <a:lstStyle/>
            <a:p>
              <a:pPr defTabSz="457200" eaLnBrk="1" fontAlgn="auto" hangingPunct="1">
                <a:spcBef>
                  <a:spcPts val="0"/>
                </a:spcBef>
                <a:spcAft>
                  <a:spcPts val="0"/>
                </a:spcAft>
              </a:pPr>
              <a:r>
                <a:rPr lang="de-DE" sz="1200" b="0" baseline="0" dirty="0">
                  <a:solidFill>
                    <a:prstClr val="white"/>
                  </a:solidFill>
                  <a:effectLst/>
                  <a:latin typeface="Calibri" panose="020F0502020204030204"/>
                </a:rPr>
                <a:t>EOM</a:t>
              </a:r>
            </a:p>
          </p:txBody>
        </p:sp>
        <p:sp>
          <p:nvSpPr>
            <p:cNvPr id="93" name="Rectangle 92">
              <a:extLst>
                <a:ext uri="{FF2B5EF4-FFF2-40B4-BE49-F238E27FC236}">
                  <a16:creationId xmlns:a16="http://schemas.microsoft.com/office/drawing/2014/main" id="{8F573FB7-BB0B-411C-9AAF-6738E9C48A20}"/>
                </a:ext>
              </a:extLst>
            </p:cNvPr>
            <p:cNvSpPr/>
            <p:nvPr/>
          </p:nvSpPr>
          <p:spPr>
            <a:xfrm>
              <a:off x="5762106" y="1691044"/>
              <a:ext cx="500458" cy="307777"/>
            </a:xfrm>
            <a:prstGeom prst="rect">
              <a:avLst/>
            </a:prstGeom>
          </p:spPr>
          <p:txBody>
            <a:bodyPr wrap="none">
              <a:spAutoFit/>
            </a:bodyPr>
            <a:lstStyle/>
            <a:p>
              <a:pPr algn="ctr" defTabSz="457200" eaLnBrk="1" fontAlgn="auto" hangingPunct="1">
                <a:spcBef>
                  <a:spcPts val="0"/>
                </a:spcBef>
                <a:spcAft>
                  <a:spcPts val="0"/>
                </a:spcAft>
              </a:pPr>
              <a:r>
                <a:rPr lang="de-DE" sz="1400" b="0" baseline="0" dirty="0">
                  <a:solidFill>
                    <a:srgbClr val="44546A"/>
                  </a:solidFill>
                  <a:effectLst/>
                  <a:latin typeface="Calibri" panose="020F0502020204030204"/>
                </a:rPr>
                <a:t>40 K</a:t>
              </a:r>
            </a:p>
          </p:txBody>
        </p:sp>
        <p:sp>
          <p:nvSpPr>
            <p:cNvPr id="94" name="TextBox 93">
              <a:extLst>
                <a:ext uri="{FF2B5EF4-FFF2-40B4-BE49-F238E27FC236}">
                  <a16:creationId xmlns:a16="http://schemas.microsoft.com/office/drawing/2014/main" id="{989C17C8-481F-42D4-9E6E-D109F5DBE65A}"/>
                </a:ext>
              </a:extLst>
            </p:cNvPr>
            <p:cNvSpPr txBox="1"/>
            <p:nvPr/>
          </p:nvSpPr>
          <p:spPr>
            <a:xfrm>
              <a:off x="10117482" y="1541810"/>
              <a:ext cx="1710725" cy="707886"/>
            </a:xfrm>
            <a:prstGeom prst="rect">
              <a:avLst/>
            </a:prstGeom>
            <a:noFill/>
          </p:spPr>
          <p:txBody>
            <a:bodyPr wrap="none" rtlCol="0">
              <a:spAutoFit/>
            </a:bodyPr>
            <a:lstStyle/>
            <a:p>
              <a:r>
                <a:rPr lang="en-US" b="0" baseline="0" dirty="0">
                  <a:solidFill>
                    <a:srgbClr val="0000FF"/>
                  </a:solidFill>
                  <a:effectLst/>
                  <a:latin typeface="Arial" panose="020B0604020202020204" pitchFamily="34" charset="0"/>
                  <a:cs typeface="Arial" panose="020B0604020202020204" pitchFamily="34" charset="0"/>
                </a:rPr>
                <a:t>laser ablation</a:t>
              </a:r>
            </a:p>
            <a:p>
              <a:r>
                <a:rPr lang="en-US" b="0" baseline="0" dirty="0">
                  <a:solidFill>
                    <a:srgbClr val="0000FF"/>
                  </a:solidFill>
                  <a:effectLst/>
                  <a:latin typeface="Arial" panose="020B0604020202020204" pitchFamily="34" charset="0"/>
                  <a:cs typeface="Arial" panose="020B0604020202020204" pitchFamily="34" charset="0"/>
                </a:rPr>
                <a:t> source</a:t>
              </a:r>
            </a:p>
          </p:txBody>
        </p:sp>
        <p:sp>
          <p:nvSpPr>
            <p:cNvPr id="95" name="Textfeld 18">
              <a:extLst>
                <a:ext uri="{FF2B5EF4-FFF2-40B4-BE49-F238E27FC236}">
                  <a16:creationId xmlns:a16="http://schemas.microsoft.com/office/drawing/2014/main" id="{B8F1A7C6-7E7A-4C10-8332-1B3A35F87EF2}"/>
                </a:ext>
              </a:extLst>
            </p:cNvPr>
            <p:cNvSpPr txBox="1"/>
            <p:nvPr/>
          </p:nvSpPr>
          <p:spPr>
            <a:xfrm>
              <a:off x="4723631" y="928891"/>
              <a:ext cx="2664768" cy="400110"/>
            </a:xfrm>
            <a:prstGeom prst="rect">
              <a:avLst/>
            </a:prstGeom>
            <a:noFill/>
          </p:spPr>
          <p:txBody>
            <a:bodyPr wrap="none" rtlCol="0">
              <a:spAutoFit/>
            </a:bodyPr>
            <a:lstStyle/>
            <a:p>
              <a:pPr algn="ctr" defTabSz="457200" eaLnBrk="1" fontAlgn="auto" hangingPunct="1">
                <a:spcBef>
                  <a:spcPts val="0"/>
                </a:spcBef>
                <a:spcAft>
                  <a:spcPts val="0"/>
                </a:spcAft>
              </a:pPr>
              <a:r>
                <a:rPr lang="de-DE" baseline="0" dirty="0" err="1">
                  <a:solidFill>
                    <a:srgbClr val="0000FF"/>
                  </a:solidFill>
                  <a:effectLst/>
                  <a:latin typeface="Arial" panose="020B0604020202020204" pitchFamily="34" charset="0"/>
                  <a:cs typeface="Arial" panose="020B0604020202020204" pitchFamily="34" charset="0"/>
                </a:rPr>
                <a:t>Cryogenic</a:t>
              </a:r>
              <a:r>
                <a:rPr lang="de-DE" baseline="0" dirty="0">
                  <a:solidFill>
                    <a:srgbClr val="0000FF"/>
                  </a:solidFill>
                  <a:effectLst/>
                  <a:latin typeface="Arial" panose="020B0604020202020204" pitchFamily="34" charset="0"/>
                  <a:cs typeface="Arial" panose="020B0604020202020204" pitchFamily="34" charset="0"/>
                </a:rPr>
                <a:t> Paul Trap</a:t>
              </a:r>
            </a:p>
          </p:txBody>
        </p:sp>
      </p:grpSp>
    </p:spTree>
    <p:extLst>
      <p:ext uri="{BB962C8B-B14F-4D97-AF65-F5344CB8AC3E}">
        <p14:creationId xmlns:p14="http://schemas.microsoft.com/office/powerpoint/2010/main" val="5229673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474" name="Rectangle 2"/>
          <p:cNvSpPr>
            <a:spLocks noGrp="1" noChangeArrowheads="1"/>
          </p:cNvSpPr>
          <p:nvPr>
            <p:ph type="title" idx="4294967295"/>
          </p:nvPr>
        </p:nvSpPr>
        <p:spPr>
          <a:xfrm>
            <a:off x="2858272" y="18129"/>
            <a:ext cx="5589036" cy="610875"/>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p>
            <a:r>
              <a:rPr lang="en-US" altLang="de-DE" sz="2800" b="1" u="sng"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Clock Accuracy</a:t>
            </a:r>
            <a:endParaRPr lang="de-DE" altLang="de-DE" sz="2800" b="1" u="sng" dirty="0">
              <a:solidFill>
                <a:srgbClr val="05791B"/>
              </a:solidFill>
              <a:latin typeface="Arial" panose="020B0604020202020204" pitchFamily="34" charset="0"/>
              <a:cs typeface="Arial" panose="020B0604020202020204" pitchFamily="34" charset="0"/>
            </a:endParaRPr>
          </a:p>
        </p:txBody>
      </p:sp>
      <p:sp>
        <p:nvSpPr>
          <p:cNvPr id="8" name="TextBox 7"/>
          <p:cNvSpPr txBox="1"/>
          <p:nvPr/>
        </p:nvSpPr>
        <p:spPr>
          <a:xfrm>
            <a:off x="7565" y="6519921"/>
            <a:ext cx="298480"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4</a:t>
            </a:r>
            <a:endParaRPr lang="de-DE" sz="1600" baseline="0" dirty="0">
              <a:solidFill>
                <a:schemeClr val="bg2"/>
              </a:solidFill>
              <a:effectLst/>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FBDF03D4-948E-49E2-8983-C7EC7F1A7D61}"/>
              </a:ext>
            </a:extLst>
          </p:cNvPr>
          <p:cNvGrpSpPr/>
          <p:nvPr/>
        </p:nvGrpSpPr>
        <p:grpSpPr>
          <a:xfrm>
            <a:off x="6431268" y="1177426"/>
            <a:ext cx="5860710" cy="5340012"/>
            <a:chOff x="5040" y="1177426"/>
            <a:chExt cx="5860710" cy="5340012"/>
          </a:xfrm>
        </p:grpSpPr>
        <p:sp>
          <p:nvSpPr>
            <p:cNvPr id="6" name="Rectangle 5">
              <a:extLst>
                <a:ext uri="{FF2B5EF4-FFF2-40B4-BE49-F238E27FC236}">
                  <a16:creationId xmlns:a16="http://schemas.microsoft.com/office/drawing/2014/main" id="{FE8F805E-47BA-4B73-87A3-D3F25A7A1980}"/>
                </a:ext>
              </a:extLst>
            </p:cNvPr>
            <p:cNvSpPr/>
            <p:nvPr/>
          </p:nvSpPr>
          <p:spPr bwMode="auto">
            <a:xfrm>
              <a:off x="3101820" y="2372961"/>
              <a:ext cx="2542494" cy="790863"/>
            </a:xfrm>
            <a:prstGeom prst="rect">
              <a:avLst/>
            </a:prstGeom>
            <a:solidFill>
              <a:srgbClr val="FFFFCC"/>
            </a:solidFill>
            <a:ln w="25400" cap="sq" cmpd="sng" algn="ctr">
              <a:solidFill>
                <a:schemeClr val="bg2"/>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50" name="Rectangle 19">
              <a:extLst>
                <a:ext uri="{FF2B5EF4-FFF2-40B4-BE49-F238E27FC236}">
                  <a16:creationId xmlns:a16="http://schemas.microsoft.com/office/drawing/2014/main" id="{C2A3DB4F-10F6-460A-8A62-EE3CB5A109DB}"/>
                </a:ext>
              </a:extLst>
            </p:cNvPr>
            <p:cNvSpPr>
              <a:spLocks noChangeArrowheads="1"/>
            </p:cNvSpPr>
            <p:nvPr/>
          </p:nvSpPr>
          <p:spPr bwMode="auto">
            <a:xfrm>
              <a:off x="3008250" y="1597027"/>
              <a:ext cx="2857500" cy="627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914400" algn="l"/>
                  <a:tab pos="1828800" algn="l"/>
                  <a:tab pos="2743200" algn="l"/>
                </a:tabLst>
                <a:defRPr>
                  <a:solidFill>
                    <a:srgbClr val="000000"/>
                  </a:solidFill>
                  <a:latin typeface="Arial" panose="020B0604020202020204" pitchFamily="34" charset="0"/>
                  <a:cs typeface="Noto Sans CJK SC" charset="0"/>
                </a:defRPr>
              </a:lvl1pPr>
              <a:lvl2pPr>
                <a:tabLst>
                  <a:tab pos="914400" algn="l"/>
                  <a:tab pos="1828800" algn="l"/>
                  <a:tab pos="2743200" algn="l"/>
                </a:tabLst>
                <a:defRPr>
                  <a:solidFill>
                    <a:srgbClr val="000000"/>
                  </a:solidFill>
                  <a:latin typeface="Arial" panose="020B0604020202020204" pitchFamily="34" charset="0"/>
                  <a:cs typeface="Noto Sans CJK SC" charset="0"/>
                </a:defRPr>
              </a:lvl2pPr>
              <a:lvl3pPr>
                <a:tabLst>
                  <a:tab pos="914400" algn="l"/>
                  <a:tab pos="1828800" algn="l"/>
                  <a:tab pos="2743200" algn="l"/>
                </a:tabLst>
                <a:defRPr>
                  <a:solidFill>
                    <a:srgbClr val="000000"/>
                  </a:solidFill>
                  <a:latin typeface="Arial" panose="020B0604020202020204" pitchFamily="34" charset="0"/>
                  <a:cs typeface="Noto Sans CJK SC" charset="0"/>
                </a:defRPr>
              </a:lvl3pPr>
              <a:lvl4pPr>
                <a:tabLst>
                  <a:tab pos="914400" algn="l"/>
                  <a:tab pos="1828800" algn="l"/>
                  <a:tab pos="2743200" algn="l"/>
                </a:tabLst>
                <a:defRPr>
                  <a:solidFill>
                    <a:srgbClr val="000000"/>
                  </a:solidFill>
                  <a:latin typeface="Arial" panose="020B0604020202020204" pitchFamily="34" charset="0"/>
                  <a:cs typeface="Noto Sans CJK SC" charset="0"/>
                </a:defRPr>
              </a:lvl4pPr>
              <a:lvl5pPr>
                <a:tabLst>
                  <a:tab pos="914400" algn="l"/>
                  <a:tab pos="1828800" algn="l"/>
                  <a:tab pos="27432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Lst>
                <a:defRPr>
                  <a:solidFill>
                    <a:srgbClr val="000000"/>
                  </a:solidFill>
                  <a:latin typeface="Arial" panose="020B0604020202020204" pitchFamily="34" charset="0"/>
                  <a:cs typeface="Noto Sans CJK SC" charset="0"/>
                </a:defRPr>
              </a:lvl9pPr>
            </a:lstStyle>
            <a:p>
              <a:pPr marL="0" marR="0" lvl="0" indent="0" defTabSz="914400" eaLnBrk="1" fontAlgn="auto" latinLnBrk="0" hangingPunct="1">
                <a:lnSpc>
                  <a:spcPct val="100000"/>
                </a:lnSpc>
                <a:spcBef>
                  <a:spcPts val="0"/>
                </a:spcBef>
                <a:spcAft>
                  <a:spcPts val="600"/>
                </a:spcAft>
                <a:buClr>
                  <a:srgbClr val="000000"/>
                </a:buClr>
                <a:buSzPct val="100000"/>
                <a:buFont typeface="Times New Roman" panose="02020603050405020304" pitchFamily="18" charset="0"/>
                <a:buNone/>
                <a:tabLst>
                  <a:tab pos="914400" algn="l"/>
                  <a:tab pos="1828800" algn="l"/>
                  <a:tab pos="2743200" algn="l"/>
                </a:tabLst>
                <a:defRPr/>
              </a:pPr>
              <a:r>
                <a:rPr lang="en-US" altLang="en-US" sz="1800" kern="0" baseline="0" dirty="0">
                  <a:solidFill>
                    <a:srgbClr val="0000FF"/>
                  </a:solidFill>
                  <a:effectLst/>
                </a:rPr>
                <a:t>f</a:t>
              </a:r>
              <a:r>
                <a:rPr kumimoji="0" lang="en-US" altLang="en-US" sz="1800" i="0" u="none" strike="noStrike" kern="0" cap="none" spc="0" normalizeH="0" baseline="0" noProof="0" dirty="0" err="1">
                  <a:ln>
                    <a:noFill/>
                  </a:ln>
                  <a:solidFill>
                    <a:srgbClr val="0000FF"/>
                  </a:solidFill>
                  <a:effectLst/>
                  <a:uLnTx/>
                  <a:uFillTx/>
                  <a:latin typeface="Arial" panose="020B0604020202020204" pitchFamily="34" charset="0"/>
                </a:rPr>
                <a:t>undamental</a:t>
              </a:r>
              <a:r>
                <a:rPr kumimoji="0" lang="en-US" altLang="en-US" sz="1800" i="0" u="none" strike="noStrike" kern="0" cap="none" spc="0" normalizeH="0" baseline="0" noProof="0" dirty="0">
                  <a:ln>
                    <a:noFill/>
                  </a:ln>
                  <a:solidFill>
                    <a:srgbClr val="0000FF"/>
                  </a:solidFill>
                  <a:effectLst/>
                  <a:uLnTx/>
                  <a:uFillTx/>
                  <a:latin typeface="Arial" panose="020B0604020202020204" pitchFamily="34" charset="0"/>
                </a:rPr>
                <a:t> limit:</a:t>
              </a:r>
            </a:p>
            <a:p>
              <a:pPr marL="0" marR="0" lvl="0" indent="0" defTabSz="914400" eaLnBrk="1" fontAlgn="auto" latinLnBrk="0" hangingPunct="1">
                <a:lnSpc>
                  <a:spcPct val="100000"/>
                </a:lnSpc>
                <a:spcBef>
                  <a:spcPts val="13"/>
                </a:spcBef>
                <a:spcAft>
                  <a:spcPts val="13"/>
                </a:spcAft>
                <a:buClr>
                  <a:srgbClr val="000000"/>
                </a:buClr>
                <a:buSzPct val="100000"/>
                <a:buFont typeface="Times New Roman" panose="02020603050405020304" pitchFamily="18" charset="0"/>
                <a:buNone/>
                <a:tabLst>
                  <a:tab pos="914400" algn="l"/>
                  <a:tab pos="1828800" algn="l"/>
                  <a:tab pos="2743200" algn="l"/>
                </a:tabLst>
                <a:defRPr/>
              </a:pPr>
              <a:r>
                <a:rPr lang="en-US" altLang="en-US" sz="1800" b="0" kern="0" baseline="0" dirty="0">
                  <a:effectLst/>
                </a:rPr>
                <a:t>q</a:t>
              </a:r>
              <a:r>
                <a:rPr kumimoji="0" lang="en-US" altLang="en-US" sz="1800" b="0" i="0" u="none" strike="noStrike" kern="0" cap="none" spc="0" normalizeH="0" baseline="0" noProof="0" dirty="0" err="1">
                  <a:ln>
                    <a:noFill/>
                  </a:ln>
                  <a:solidFill>
                    <a:srgbClr val="000000"/>
                  </a:solidFill>
                  <a:effectLst/>
                  <a:uLnTx/>
                  <a:uFillTx/>
                  <a:latin typeface="Arial" panose="020B0604020202020204" pitchFamily="34" charset="0"/>
                </a:rPr>
                <a:t>uantum</a:t>
              </a:r>
              <a:r>
                <a:rPr kumimoji="0" lang="en-US" altLang="en-US" sz="1800" b="0" i="0" u="none" strike="noStrike" kern="0" cap="none" spc="0" normalizeH="0" baseline="0" noProof="0" dirty="0">
                  <a:ln>
                    <a:noFill/>
                  </a:ln>
                  <a:solidFill>
                    <a:srgbClr val="000000"/>
                  </a:solidFill>
                  <a:effectLst/>
                  <a:uLnTx/>
                  <a:uFillTx/>
                  <a:latin typeface="Arial" panose="020B0604020202020204" pitchFamily="34" charset="0"/>
                </a:rPr>
                <a:t> projection noise</a:t>
              </a:r>
              <a:endParaRPr kumimoji="0" lang="en-US" altLang="en-US" sz="15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51" name="Rectangle 20">
              <a:extLst>
                <a:ext uri="{FF2B5EF4-FFF2-40B4-BE49-F238E27FC236}">
                  <a16:creationId xmlns:a16="http://schemas.microsoft.com/office/drawing/2014/main" id="{0A1B4775-FB40-4A26-8323-D73D600C0D66}"/>
                </a:ext>
              </a:extLst>
            </p:cNvPr>
            <p:cNvSpPr>
              <a:spLocks noChangeArrowheads="1"/>
            </p:cNvSpPr>
            <p:nvPr/>
          </p:nvSpPr>
          <p:spPr bwMode="auto">
            <a:xfrm>
              <a:off x="273866" y="1585128"/>
              <a:ext cx="2709862" cy="1444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marL="215900" indent="-215900">
                <a:tabLst>
                  <a:tab pos="914400" algn="l"/>
                  <a:tab pos="1828800" algn="l"/>
                </a:tabLst>
                <a:defRPr>
                  <a:solidFill>
                    <a:srgbClr val="000000"/>
                  </a:solidFill>
                  <a:latin typeface="Arial" panose="020B0604020202020204" pitchFamily="34" charset="0"/>
                  <a:cs typeface="Noto Sans CJK SC" charset="0"/>
                </a:defRPr>
              </a:lvl1pPr>
              <a:lvl2pPr>
                <a:tabLst>
                  <a:tab pos="914400" algn="l"/>
                  <a:tab pos="1828800" algn="l"/>
                </a:tabLst>
                <a:defRPr>
                  <a:solidFill>
                    <a:srgbClr val="000000"/>
                  </a:solidFill>
                  <a:latin typeface="Arial" panose="020B0604020202020204" pitchFamily="34" charset="0"/>
                  <a:cs typeface="Noto Sans CJK SC" charset="0"/>
                </a:defRPr>
              </a:lvl2pPr>
              <a:lvl3pPr>
                <a:tabLst>
                  <a:tab pos="914400" algn="l"/>
                  <a:tab pos="1828800" algn="l"/>
                </a:tabLst>
                <a:defRPr>
                  <a:solidFill>
                    <a:srgbClr val="000000"/>
                  </a:solidFill>
                  <a:latin typeface="Arial" panose="020B0604020202020204" pitchFamily="34" charset="0"/>
                  <a:cs typeface="Noto Sans CJK SC" charset="0"/>
                </a:defRPr>
              </a:lvl3pPr>
              <a:lvl4pPr>
                <a:tabLst>
                  <a:tab pos="914400" algn="l"/>
                  <a:tab pos="1828800" algn="l"/>
                </a:tabLst>
                <a:defRPr>
                  <a:solidFill>
                    <a:srgbClr val="000000"/>
                  </a:solidFill>
                  <a:latin typeface="Arial" panose="020B0604020202020204" pitchFamily="34" charset="0"/>
                  <a:cs typeface="Noto Sans CJK SC" charset="0"/>
                </a:defRPr>
              </a:lvl4pPr>
              <a:lvl5pPr>
                <a:tabLst>
                  <a:tab pos="914400" algn="l"/>
                  <a:tab pos="18288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Lst>
                <a:defRPr>
                  <a:solidFill>
                    <a:srgbClr val="000000"/>
                  </a:solidFill>
                  <a:latin typeface="Arial" panose="020B0604020202020204" pitchFamily="34" charset="0"/>
                  <a:cs typeface="Noto Sans CJK SC" charset="0"/>
                </a:defRPr>
              </a:lvl9pPr>
            </a:lstStyle>
            <a:p>
              <a:pPr marL="215900" marR="0" lvl="0" indent="-215900" defTabSz="914400" eaLnBrk="1" fontAlgn="auto" latinLnBrk="0" hangingPunct="1">
                <a:lnSpc>
                  <a:spcPct val="100000"/>
                </a:lnSpc>
                <a:spcBef>
                  <a:spcPts val="0"/>
                </a:spcBef>
                <a:spcAft>
                  <a:spcPts val="600"/>
                </a:spcAft>
                <a:buClr>
                  <a:srgbClr val="000000"/>
                </a:buClr>
                <a:buSzPct val="100000"/>
                <a:buFont typeface="Times New Roman" panose="02020603050405020304" pitchFamily="18" charset="0"/>
                <a:buNone/>
                <a:tabLst>
                  <a:tab pos="914400" algn="l"/>
                  <a:tab pos="1828800" algn="l"/>
                </a:tabLst>
                <a:defRPr/>
              </a:pPr>
              <a:r>
                <a:rPr lang="en-US" altLang="en-US" sz="1800" kern="0" baseline="0" dirty="0">
                  <a:solidFill>
                    <a:srgbClr val="0000FF"/>
                  </a:solidFill>
                  <a:effectLst/>
                </a:rPr>
                <a:t>e</a:t>
              </a:r>
              <a:r>
                <a:rPr kumimoji="0" lang="en-US" altLang="en-US" sz="1800" i="0" u="none" strike="noStrike" kern="0" cap="none" spc="0" normalizeH="0" baseline="0" noProof="0" dirty="0" err="1">
                  <a:ln>
                    <a:noFill/>
                  </a:ln>
                  <a:solidFill>
                    <a:srgbClr val="0000FF"/>
                  </a:solidFill>
                  <a:effectLst/>
                  <a:uLnTx/>
                  <a:uFillTx/>
                  <a:latin typeface="Arial" panose="020B0604020202020204" pitchFamily="34" charset="0"/>
                </a:rPr>
                <a:t>xternal</a:t>
              </a:r>
              <a:r>
                <a:rPr kumimoji="0" lang="en-US" altLang="en-US" sz="1800" i="0" u="none" strike="noStrike" kern="0" cap="none" spc="0" normalizeH="0" baseline="0" noProof="0" dirty="0">
                  <a:ln>
                    <a:noFill/>
                  </a:ln>
                  <a:solidFill>
                    <a:srgbClr val="0000FF"/>
                  </a:solidFill>
                  <a:effectLst/>
                  <a:uLnTx/>
                  <a:uFillTx/>
                  <a:latin typeface="Arial" panose="020B0604020202020204" pitchFamily="34" charset="0"/>
                </a:rPr>
                <a:t> </a:t>
              </a:r>
              <a:r>
                <a:rPr kumimoji="0" lang="en-US" altLang="en-US" sz="1800" i="0" u="none" strike="noStrike" kern="0" cap="none" spc="0" normalizeH="0" baseline="0" noProof="0" dirty="0" err="1">
                  <a:ln>
                    <a:noFill/>
                  </a:ln>
                  <a:solidFill>
                    <a:srgbClr val="0000FF"/>
                  </a:solidFill>
                  <a:effectLst/>
                  <a:uLnTx/>
                  <a:uFillTx/>
                  <a:latin typeface="Arial" panose="020B0604020202020204" pitchFamily="34" charset="0"/>
                </a:rPr>
                <a:t>pertubations</a:t>
              </a:r>
              <a:r>
                <a:rPr kumimoji="0" lang="en-US" altLang="en-US" sz="1800" i="0" u="none" strike="noStrike" kern="0" cap="none" spc="0" normalizeH="0" baseline="0" noProof="0" dirty="0">
                  <a:ln>
                    <a:noFill/>
                  </a:ln>
                  <a:solidFill>
                    <a:srgbClr val="0000FF"/>
                  </a:solidFill>
                  <a:effectLst/>
                  <a:uLnTx/>
                  <a:uFillTx/>
                  <a:latin typeface="Arial" panose="020B0604020202020204" pitchFamily="34" charset="0"/>
                </a:rPr>
                <a:t>:</a:t>
              </a:r>
            </a:p>
            <a:p>
              <a:pPr marL="0" marR="0" lvl="0" indent="0" defTabSz="914400" eaLnBrk="1" fontAlgn="auto" latinLnBrk="0" hangingPunct="1">
                <a:lnSpc>
                  <a:spcPct val="100000"/>
                </a:lnSpc>
                <a:spcBef>
                  <a:spcPts val="0"/>
                </a:spcBef>
                <a:spcAft>
                  <a:spcPts val="600"/>
                </a:spcAft>
                <a:buClr>
                  <a:srgbClr val="000000"/>
                </a:buClr>
                <a:buSzPct val="45000"/>
                <a:buFont typeface="Times New Roman" panose="02020603050405020304" pitchFamily="18" charset="0"/>
                <a:buNone/>
                <a:tabLst>
                  <a:tab pos="914400" algn="l"/>
                  <a:tab pos="1828800" algn="l"/>
                </a:tabLst>
                <a:defRPr/>
              </a:pPr>
              <a:r>
                <a:rPr kumimoji="0" lang="en-US" altLang="en-US" sz="1800" b="0" i="0" u="none" strike="noStrike" kern="0" cap="none" spc="0" normalizeH="0" baseline="0" noProof="0" dirty="0">
                  <a:ln>
                    <a:noFill/>
                  </a:ln>
                  <a:solidFill>
                    <a:srgbClr val="000000"/>
                  </a:solidFill>
                  <a:effectLst/>
                  <a:uLnTx/>
                  <a:uFillTx/>
                  <a:latin typeface="Arial" panose="020B0604020202020204" pitchFamily="34" charset="0"/>
                </a:rPr>
                <a:t>- Stark &amp; Zeeman shifts</a:t>
              </a:r>
            </a:p>
            <a:p>
              <a:pPr marL="0" marR="0" lvl="0" indent="0" defTabSz="914400" eaLnBrk="1" fontAlgn="auto" latinLnBrk="0" hangingPunct="1">
                <a:lnSpc>
                  <a:spcPct val="100000"/>
                </a:lnSpc>
                <a:spcBef>
                  <a:spcPts val="0"/>
                </a:spcBef>
                <a:spcAft>
                  <a:spcPts val="600"/>
                </a:spcAft>
                <a:buClr>
                  <a:srgbClr val="000000"/>
                </a:buClr>
                <a:buSzPct val="45000"/>
                <a:buFont typeface="Times New Roman" panose="02020603050405020304" pitchFamily="18" charset="0"/>
                <a:buNone/>
                <a:tabLst>
                  <a:tab pos="914400" algn="l"/>
                  <a:tab pos="1828800" algn="l"/>
                </a:tabLst>
                <a:defRPr/>
              </a:pPr>
              <a:r>
                <a:rPr kumimoji="0" lang="en-US" altLang="en-US" sz="1800" b="0" i="0" u="none" strike="noStrike" kern="0" cap="none" spc="0" normalizeH="0" baseline="0" noProof="0" dirty="0">
                  <a:ln>
                    <a:noFill/>
                  </a:ln>
                  <a:solidFill>
                    <a:srgbClr val="000000"/>
                  </a:solidFill>
                  <a:effectLst/>
                  <a:uLnTx/>
                  <a:uFillTx/>
                  <a:latin typeface="Arial" panose="020B0604020202020204" pitchFamily="34" charset="0"/>
                </a:rPr>
                <a:t>- second order Doppler</a:t>
              </a:r>
            </a:p>
            <a:p>
              <a:pPr marL="0" marR="0" lvl="0" indent="0" defTabSz="914400" eaLnBrk="1" fontAlgn="auto" latinLnBrk="0" hangingPunct="1">
                <a:lnSpc>
                  <a:spcPct val="100000"/>
                </a:lnSpc>
                <a:spcBef>
                  <a:spcPts val="0"/>
                </a:spcBef>
                <a:spcAft>
                  <a:spcPts val="600"/>
                </a:spcAft>
                <a:buClr>
                  <a:srgbClr val="000000"/>
                </a:buClr>
                <a:buSzPct val="45000"/>
                <a:buFont typeface="Times New Roman" panose="02020603050405020304" pitchFamily="18" charset="0"/>
                <a:buNone/>
                <a:tabLst>
                  <a:tab pos="914400" algn="l"/>
                  <a:tab pos="1828800" algn="l"/>
                </a:tabLst>
                <a:defRPr/>
              </a:pPr>
              <a:r>
                <a:rPr kumimoji="0" lang="en-US" altLang="en-US" sz="1800" b="0" i="0" u="none" strike="noStrike" kern="0" cap="none" spc="0" normalizeH="0" baseline="0" noProof="0" dirty="0">
                  <a:ln>
                    <a:noFill/>
                  </a:ln>
                  <a:solidFill>
                    <a:srgbClr val="000000"/>
                  </a:solidFill>
                  <a:effectLst/>
                  <a:uLnTx/>
                  <a:uFillTx/>
                  <a:latin typeface="Arial" panose="020B0604020202020204" pitchFamily="34" charset="0"/>
                </a:rPr>
                <a:t>- black-body radiation</a:t>
              </a:r>
            </a:p>
            <a:p>
              <a:pPr marL="215900" marR="0" lvl="0" indent="-215900" defTabSz="914400" eaLnBrk="1" fontAlgn="auto" latinLnBrk="0" hangingPunct="1">
                <a:lnSpc>
                  <a:spcPct val="100000"/>
                </a:lnSpc>
                <a:spcBef>
                  <a:spcPts val="13"/>
                </a:spcBef>
                <a:spcAft>
                  <a:spcPts val="13"/>
                </a:spcAft>
                <a:buClrTx/>
                <a:buSzTx/>
                <a:buFontTx/>
                <a:buNone/>
                <a:tabLst>
                  <a:tab pos="914400" algn="l"/>
                  <a:tab pos="1828800" algn="l"/>
                </a:tabLst>
                <a:defRPr/>
              </a:pPr>
              <a:endParaRPr kumimoji="0" lang="en-US" altLang="en-US" sz="16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52" name="Rectangle 21">
              <a:extLst>
                <a:ext uri="{FF2B5EF4-FFF2-40B4-BE49-F238E27FC236}">
                  <a16:creationId xmlns:a16="http://schemas.microsoft.com/office/drawing/2014/main" id="{A07DF5FD-EE68-40CD-98D1-A94557213255}"/>
                </a:ext>
              </a:extLst>
            </p:cNvPr>
            <p:cNvSpPr>
              <a:spLocks noChangeArrowheads="1"/>
            </p:cNvSpPr>
            <p:nvPr/>
          </p:nvSpPr>
          <p:spPr bwMode="auto">
            <a:xfrm>
              <a:off x="5040" y="1177426"/>
              <a:ext cx="2016040"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914400" algn="l"/>
                </a:tabLst>
                <a:defRPr>
                  <a:solidFill>
                    <a:srgbClr val="000000"/>
                  </a:solidFill>
                  <a:latin typeface="Arial" panose="020B0604020202020204" pitchFamily="34" charset="0"/>
                  <a:cs typeface="Noto Sans CJK SC" charset="0"/>
                </a:defRPr>
              </a:lvl1pPr>
              <a:lvl2pPr>
                <a:tabLst>
                  <a:tab pos="914400" algn="l"/>
                </a:tabLst>
                <a:defRPr>
                  <a:solidFill>
                    <a:srgbClr val="000000"/>
                  </a:solidFill>
                  <a:latin typeface="Arial" panose="020B0604020202020204" pitchFamily="34" charset="0"/>
                  <a:cs typeface="Noto Sans CJK SC" charset="0"/>
                </a:defRPr>
              </a:lvl2pPr>
              <a:lvl3pPr>
                <a:tabLst>
                  <a:tab pos="914400" algn="l"/>
                </a:tabLst>
                <a:defRPr>
                  <a:solidFill>
                    <a:srgbClr val="000000"/>
                  </a:solidFill>
                  <a:latin typeface="Arial" panose="020B0604020202020204" pitchFamily="34" charset="0"/>
                  <a:cs typeface="Noto Sans CJK SC" charset="0"/>
                </a:defRPr>
              </a:lvl3pPr>
              <a:lvl4pPr>
                <a:tabLst>
                  <a:tab pos="914400" algn="l"/>
                </a:tabLst>
                <a:defRPr>
                  <a:solidFill>
                    <a:srgbClr val="000000"/>
                  </a:solidFill>
                  <a:latin typeface="Arial" panose="020B0604020202020204" pitchFamily="34" charset="0"/>
                  <a:cs typeface="Noto Sans CJK SC" charset="0"/>
                </a:defRPr>
              </a:lvl4pPr>
              <a:lvl5pPr>
                <a:tabLst>
                  <a:tab pos="9144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9pPr>
            </a:lstStyle>
            <a:p>
              <a:pPr marL="285750" marR="0" lvl="0" indent="-285750" defTabSz="914400" eaLnBrk="1" fontAlgn="auto" latinLnBrk="0" hangingPunct="1">
                <a:lnSpc>
                  <a:spcPct val="100000"/>
                </a:lnSpc>
                <a:spcBef>
                  <a:spcPts val="13"/>
                </a:spcBef>
                <a:spcAft>
                  <a:spcPts val="13"/>
                </a:spcAft>
                <a:buClr>
                  <a:srgbClr val="FF0000"/>
                </a:buClr>
                <a:buSzPct val="100000"/>
                <a:buFont typeface="Wingdings" panose="05000000000000000000" pitchFamily="2" charset="2"/>
                <a:buChar char="§"/>
                <a:tabLst>
                  <a:tab pos="914400" algn="l"/>
                </a:tabLst>
                <a:defRPr/>
              </a:pPr>
              <a:r>
                <a:rPr kumimoji="0" lang="en-US" altLang="en-US" i="0" u="none" strike="noStrike" kern="0" cap="none" spc="0" normalizeH="0" baseline="0" noProof="0" dirty="0">
                  <a:ln>
                    <a:noFill/>
                  </a:ln>
                  <a:solidFill>
                    <a:srgbClr val="0000FF"/>
                  </a:solidFill>
                  <a:effectLst/>
                  <a:uLnTx/>
                  <a:uFillTx/>
                  <a:latin typeface="Arial" panose="020B0604020202020204" pitchFamily="34" charset="0"/>
                </a:rPr>
                <a:t>Limitations:</a:t>
              </a:r>
            </a:p>
          </p:txBody>
        </p:sp>
        <p:sp>
          <p:nvSpPr>
            <p:cNvPr id="53" name="TextBox 52">
              <a:extLst>
                <a:ext uri="{FF2B5EF4-FFF2-40B4-BE49-F238E27FC236}">
                  <a16:creationId xmlns:a16="http://schemas.microsoft.com/office/drawing/2014/main" id="{3425D9DA-7BE1-4860-9B8B-1D5B64186EC9}"/>
                </a:ext>
              </a:extLst>
            </p:cNvPr>
            <p:cNvSpPr txBox="1"/>
            <p:nvPr/>
          </p:nvSpPr>
          <p:spPr>
            <a:xfrm>
              <a:off x="13613" y="3355239"/>
              <a:ext cx="2879314" cy="400110"/>
            </a:xfrm>
            <a:prstGeom prst="rect">
              <a:avLst/>
            </a:prstGeom>
            <a:noFill/>
          </p:spPr>
          <p:txBody>
            <a:bodyPr wrap="none" rtlCol="0">
              <a:spAutoFit/>
            </a:bodyPr>
            <a:lstStyle/>
            <a:p>
              <a:pPr marL="285750" indent="-285750">
                <a:buClr>
                  <a:srgbClr val="FF0000"/>
                </a:buClr>
                <a:buFont typeface="Wingdings" panose="05000000000000000000" pitchFamily="2" charset="2"/>
                <a:buChar char="§"/>
              </a:pPr>
              <a:r>
                <a:rPr lang="en-US" baseline="0" dirty="0">
                  <a:solidFill>
                    <a:srgbClr val="0000FF"/>
                  </a:solidFill>
                  <a:effectLst/>
                  <a:latin typeface="Arial" panose="020B0604020202020204" pitchFamily="34" charset="0"/>
                  <a:cs typeface="Arial" panose="020B0604020202020204" pitchFamily="34" charset="0"/>
                </a:rPr>
                <a:t>Best atomic clocks:</a:t>
              </a:r>
            </a:p>
          </p:txBody>
        </p:sp>
        <p:sp>
          <p:nvSpPr>
            <p:cNvPr id="54" name="TextBox 53">
              <a:extLst>
                <a:ext uri="{FF2B5EF4-FFF2-40B4-BE49-F238E27FC236}">
                  <a16:creationId xmlns:a16="http://schemas.microsoft.com/office/drawing/2014/main" id="{036FA010-105E-4080-AEF5-2EC03BB7C596}"/>
                </a:ext>
              </a:extLst>
            </p:cNvPr>
            <p:cNvSpPr txBox="1"/>
            <p:nvPr/>
          </p:nvSpPr>
          <p:spPr>
            <a:xfrm>
              <a:off x="249760" y="3834652"/>
              <a:ext cx="5394554" cy="2682786"/>
            </a:xfrm>
            <a:prstGeom prst="rect">
              <a:avLst/>
            </a:prstGeom>
            <a:noFill/>
          </p:spPr>
          <p:txBody>
            <a:bodyPr wrap="none" rtlCol="0">
              <a:spAutoFit/>
            </a:bodyPr>
            <a:lstStyle/>
            <a:p>
              <a:pPr>
                <a:spcAft>
                  <a:spcPts val="0"/>
                </a:spcAft>
              </a:pPr>
              <a:r>
                <a:rPr lang="en-US" sz="1800" b="0" baseline="0" dirty="0">
                  <a:solidFill>
                    <a:schemeClr val="bg2"/>
                  </a:solidFill>
                  <a:effectLst/>
                  <a:latin typeface="Arial" panose="020B0604020202020204" pitchFamily="34" charset="0"/>
                  <a:cs typeface="Arial" panose="020B0604020202020204" pitchFamily="34" charset="0"/>
                </a:rPr>
                <a:t>Ytterbium  E3 single-ion clock :   </a:t>
              </a:r>
              <a:r>
                <a:rPr lang="en-US" b="0" baseline="0" dirty="0">
                  <a:solidFill>
                    <a:srgbClr val="C00000"/>
                  </a:solidFill>
                  <a:effectLst/>
                  <a:latin typeface="Arial" panose="020B0604020202020204" pitchFamily="34" charset="0"/>
                  <a:cs typeface="Arial" panose="020B0604020202020204" pitchFamily="34" charset="0"/>
                </a:rPr>
                <a:t>3.2 </a:t>
              </a:r>
              <a:r>
                <a:rPr lang="en-US" sz="3200" baseline="20000" dirty="0">
                  <a:solidFill>
                    <a:srgbClr val="C00000"/>
                  </a:solidFill>
                  <a:effectLst/>
                  <a:latin typeface="Arial" panose="020B0604020202020204" pitchFamily="34" charset="0"/>
                  <a:cs typeface="Arial" panose="020B0604020202020204" pitchFamily="34" charset="0"/>
                </a:rPr>
                <a:t>.</a:t>
              </a:r>
              <a:r>
                <a:rPr lang="en-US" b="0" baseline="0" dirty="0">
                  <a:solidFill>
                    <a:srgbClr val="C00000"/>
                  </a:solidFill>
                  <a:effectLst/>
                  <a:latin typeface="Arial" panose="020B0604020202020204" pitchFamily="34" charset="0"/>
                  <a:cs typeface="Arial" panose="020B0604020202020204" pitchFamily="34" charset="0"/>
                </a:rPr>
                <a:t>10</a:t>
              </a:r>
              <a:r>
                <a:rPr lang="en-US" b="0" dirty="0">
                  <a:solidFill>
                    <a:srgbClr val="C00000"/>
                  </a:solidFill>
                  <a:effectLst/>
                  <a:latin typeface="Arial" panose="020B0604020202020204" pitchFamily="34" charset="0"/>
                  <a:cs typeface="Arial" panose="020B0604020202020204" pitchFamily="34" charset="0"/>
                </a:rPr>
                <a:t>-18       </a:t>
              </a:r>
            </a:p>
            <a:p>
              <a:pPr>
                <a:spcAft>
                  <a:spcPts val="600"/>
                </a:spcAft>
              </a:pPr>
              <a:r>
                <a:rPr lang="en-US" sz="1600" b="0" baseline="0" dirty="0">
                  <a:solidFill>
                    <a:srgbClr val="C00000"/>
                  </a:solidFill>
                  <a:effectLst/>
                  <a:latin typeface="Arial" panose="020B0604020202020204" pitchFamily="34" charset="0"/>
                  <a:cs typeface="Arial" panose="020B0604020202020204" pitchFamily="34" charset="0"/>
                </a:rPr>
                <a:t>                      </a:t>
              </a:r>
              <a:r>
                <a:rPr lang="en-US" sz="1600" b="0" baseline="0" dirty="0">
                  <a:solidFill>
                    <a:schemeClr val="tx1">
                      <a:lumMod val="50000"/>
                    </a:schemeClr>
                  </a:solidFill>
                  <a:effectLst/>
                  <a:latin typeface="Arial" panose="020B0604020202020204" pitchFamily="34" charset="0"/>
                  <a:cs typeface="Arial" panose="020B0604020202020204" pitchFamily="34" charset="0"/>
                </a:rPr>
                <a:t>N. </a:t>
              </a:r>
              <a:r>
                <a:rPr lang="en-US" sz="1600" b="0" baseline="0" dirty="0" err="1">
                  <a:solidFill>
                    <a:schemeClr val="tx1">
                      <a:lumMod val="50000"/>
                    </a:schemeClr>
                  </a:solidFill>
                  <a:effectLst/>
                  <a:latin typeface="Arial" panose="020B0604020202020204" pitchFamily="34" charset="0"/>
                  <a:cs typeface="Arial" panose="020B0604020202020204" pitchFamily="34" charset="0"/>
                </a:rPr>
                <a:t>Huntemann</a:t>
              </a:r>
              <a:r>
                <a:rPr lang="en-US" sz="1600" b="0" baseline="0" dirty="0">
                  <a:solidFill>
                    <a:schemeClr val="tx1">
                      <a:lumMod val="50000"/>
                    </a:schemeClr>
                  </a:solidFill>
                  <a:effectLst/>
                  <a:latin typeface="Arial" panose="020B0604020202020204" pitchFamily="34" charset="0"/>
                  <a:cs typeface="Arial" panose="020B0604020202020204" pitchFamily="34" charset="0"/>
                </a:rPr>
                <a:t> et al., PRL 116 (2016)</a:t>
              </a:r>
              <a:r>
                <a:rPr lang="en-US" sz="1600" b="0" dirty="0">
                  <a:solidFill>
                    <a:schemeClr val="tx1">
                      <a:lumMod val="50000"/>
                    </a:schemeClr>
                  </a:solidFill>
                  <a:effectLst/>
                  <a:latin typeface="Arial" panose="020B0604020202020204" pitchFamily="34" charset="0"/>
                  <a:cs typeface="Arial" panose="020B0604020202020204" pitchFamily="34" charset="0"/>
                </a:rPr>
                <a:t> </a:t>
              </a:r>
              <a:endParaRPr lang="en-US" b="0" dirty="0">
                <a:solidFill>
                  <a:schemeClr val="tx1">
                    <a:lumMod val="50000"/>
                  </a:schemeClr>
                </a:solidFill>
                <a:effectLst/>
                <a:latin typeface="Arial" panose="020B0604020202020204" pitchFamily="34" charset="0"/>
                <a:cs typeface="Arial" panose="020B0604020202020204" pitchFamily="34" charset="0"/>
              </a:endParaRPr>
            </a:p>
            <a:p>
              <a:pPr>
                <a:spcAft>
                  <a:spcPts val="0"/>
                </a:spcAft>
              </a:pPr>
              <a:r>
                <a:rPr lang="en-US" sz="1800" b="0" baseline="0" dirty="0">
                  <a:solidFill>
                    <a:schemeClr val="bg2"/>
                  </a:solidFill>
                  <a:effectLst/>
                  <a:latin typeface="Arial" panose="020B0604020202020204" pitchFamily="34" charset="0"/>
                  <a:cs typeface="Arial" panose="020B0604020202020204" pitchFamily="34" charset="0"/>
                </a:rPr>
                <a:t>Strontium optical lattice clock:     </a:t>
              </a:r>
              <a:r>
                <a:rPr lang="en-US" b="0" baseline="0" dirty="0">
                  <a:solidFill>
                    <a:srgbClr val="C00000"/>
                  </a:solidFill>
                  <a:effectLst/>
                  <a:latin typeface="Arial" panose="020B0604020202020204" pitchFamily="34" charset="0"/>
                  <a:cs typeface="Arial" panose="020B0604020202020204" pitchFamily="34" charset="0"/>
                </a:rPr>
                <a:t>2.1 </a:t>
              </a:r>
              <a:r>
                <a:rPr lang="en-US" sz="3200" baseline="20000" dirty="0">
                  <a:solidFill>
                    <a:srgbClr val="C00000"/>
                  </a:solidFill>
                  <a:effectLst/>
                  <a:latin typeface="Arial" panose="020B0604020202020204" pitchFamily="34" charset="0"/>
                  <a:cs typeface="Arial" panose="020B0604020202020204" pitchFamily="34" charset="0"/>
                </a:rPr>
                <a:t>.</a:t>
              </a:r>
              <a:r>
                <a:rPr lang="en-US" b="0" baseline="0" dirty="0">
                  <a:solidFill>
                    <a:srgbClr val="C00000"/>
                  </a:solidFill>
                  <a:effectLst/>
                  <a:latin typeface="Arial" panose="020B0604020202020204" pitchFamily="34" charset="0"/>
                  <a:cs typeface="Arial" panose="020B0604020202020204" pitchFamily="34" charset="0"/>
                </a:rPr>
                <a:t>10</a:t>
              </a:r>
              <a:r>
                <a:rPr lang="en-US" b="0" dirty="0">
                  <a:solidFill>
                    <a:srgbClr val="C00000"/>
                  </a:solidFill>
                  <a:effectLst/>
                  <a:latin typeface="Arial" panose="020B0604020202020204" pitchFamily="34" charset="0"/>
                  <a:cs typeface="Arial" panose="020B0604020202020204" pitchFamily="34" charset="0"/>
                </a:rPr>
                <a:t>-18       </a:t>
              </a:r>
            </a:p>
            <a:p>
              <a:pPr>
                <a:spcAft>
                  <a:spcPts val="600"/>
                </a:spcAft>
              </a:pPr>
              <a:r>
                <a:rPr lang="en-US" sz="1600" b="0" baseline="0" dirty="0">
                  <a:solidFill>
                    <a:srgbClr val="C00000"/>
                  </a:solidFill>
                  <a:effectLst/>
                  <a:latin typeface="Arial" panose="020B0604020202020204" pitchFamily="34" charset="0"/>
                  <a:cs typeface="Arial" panose="020B0604020202020204" pitchFamily="34" charset="0"/>
                </a:rPr>
                <a:t>                     </a:t>
              </a:r>
              <a:r>
                <a:rPr lang="en-US" sz="1600" b="0" baseline="0" dirty="0">
                  <a:solidFill>
                    <a:schemeClr val="tx1">
                      <a:lumMod val="50000"/>
                    </a:schemeClr>
                  </a:solidFill>
                  <a:effectLst/>
                  <a:latin typeface="Arial" panose="020B0604020202020204" pitchFamily="34" charset="0"/>
                  <a:cs typeface="Arial" panose="020B0604020202020204" pitchFamily="34" charset="0"/>
                </a:rPr>
                <a:t>T.L. Nicholson et al., Nature Comm. (2015)</a:t>
              </a:r>
            </a:p>
            <a:p>
              <a:pPr>
                <a:spcAft>
                  <a:spcPts val="0"/>
                </a:spcAft>
              </a:pPr>
              <a:r>
                <a:rPr lang="en-US" sz="1800" b="0" baseline="0" dirty="0">
                  <a:solidFill>
                    <a:schemeClr val="bg2"/>
                  </a:solidFill>
                  <a:effectLst/>
                  <a:latin typeface="Arial" panose="020B0604020202020204" pitchFamily="34" charset="0"/>
                  <a:cs typeface="Arial" panose="020B0604020202020204" pitchFamily="34" charset="0"/>
                </a:rPr>
                <a:t>Ytterbium optical lattice clock:     </a:t>
              </a:r>
              <a:r>
                <a:rPr lang="en-US" b="0" baseline="0" dirty="0">
                  <a:solidFill>
                    <a:srgbClr val="C00000"/>
                  </a:solidFill>
                  <a:effectLst/>
                  <a:latin typeface="Arial" panose="020B0604020202020204" pitchFamily="34" charset="0"/>
                  <a:cs typeface="Arial" panose="020B0604020202020204" pitchFamily="34" charset="0"/>
                </a:rPr>
                <a:t>1.4 </a:t>
              </a:r>
              <a:r>
                <a:rPr lang="en-US" sz="3200" baseline="20000" dirty="0">
                  <a:solidFill>
                    <a:srgbClr val="C00000"/>
                  </a:solidFill>
                  <a:effectLst/>
                  <a:latin typeface="Arial" panose="020B0604020202020204" pitchFamily="34" charset="0"/>
                  <a:cs typeface="Arial" panose="020B0604020202020204" pitchFamily="34" charset="0"/>
                </a:rPr>
                <a:t>.</a:t>
              </a:r>
              <a:r>
                <a:rPr lang="en-US" b="0" baseline="0" dirty="0">
                  <a:solidFill>
                    <a:srgbClr val="C00000"/>
                  </a:solidFill>
                  <a:effectLst/>
                  <a:latin typeface="Arial" panose="020B0604020202020204" pitchFamily="34" charset="0"/>
                  <a:cs typeface="Arial" panose="020B0604020202020204" pitchFamily="34" charset="0"/>
                </a:rPr>
                <a:t>10</a:t>
              </a:r>
              <a:r>
                <a:rPr lang="en-US" b="0" dirty="0">
                  <a:solidFill>
                    <a:srgbClr val="C00000"/>
                  </a:solidFill>
                  <a:effectLst/>
                  <a:latin typeface="Arial" panose="020B0604020202020204" pitchFamily="34" charset="0"/>
                  <a:cs typeface="Arial" panose="020B0604020202020204" pitchFamily="34" charset="0"/>
                </a:rPr>
                <a:t>-18       </a:t>
              </a:r>
            </a:p>
            <a:p>
              <a:pPr>
                <a:spcAft>
                  <a:spcPts val="600"/>
                </a:spcAft>
              </a:pPr>
              <a:r>
                <a:rPr lang="en-US" sz="1600" b="0" baseline="0" dirty="0">
                  <a:solidFill>
                    <a:srgbClr val="C00000"/>
                  </a:solidFill>
                  <a:effectLst/>
                  <a:latin typeface="Arial" panose="020B0604020202020204" pitchFamily="34" charset="0"/>
                  <a:cs typeface="Arial" panose="020B0604020202020204" pitchFamily="34" charset="0"/>
                </a:rPr>
                <a:t>                      </a:t>
              </a:r>
              <a:r>
                <a:rPr lang="en-US" sz="1600" b="0" baseline="0" dirty="0">
                  <a:solidFill>
                    <a:schemeClr val="tx1">
                      <a:lumMod val="50000"/>
                    </a:schemeClr>
                  </a:solidFill>
                  <a:effectLst/>
                  <a:latin typeface="Arial" panose="020B0604020202020204" pitchFamily="34" charset="0"/>
                  <a:cs typeface="Arial" panose="020B0604020202020204" pitchFamily="34" charset="0"/>
                </a:rPr>
                <a:t>W.F. McGrew et al., Nature 5634 (2018) </a:t>
              </a:r>
              <a:endParaRPr lang="en-US" b="0" baseline="0" dirty="0">
                <a:solidFill>
                  <a:schemeClr val="tx1">
                    <a:lumMod val="50000"/>
                  </a:schemeClr>
                </a:solidFill>
                <a:effectLst/>
                <a:latin typeface="Arial" panose="020B0604020202020204" pitchFamily="34" charset="0"/>
                <a:cs typeface="Arial" panose="020B0604020202020204" pitchFamily="34" charset="0"/>
              </a:endParaRPr>
            </a:p>
            <a:p>
              <a:pPr>
                <a:spcAft>
                  <a:spcPts val="0"/>
                </a:spcAft>
              </a:pPr>
              <a:r>
                <a:rPr lang="en-US" sz="1800" b="0" baseline="0" dirty="0">
                  <a:solidFill>
                    <a:schemeClr val="bg2"/>
                  </a:solidFill>
                  <a:effectLst/>
                  <a:latin typeface="Arial" panose="020B0604020202020204" pitchFamily="34" charset="0"/>
                  <a:cs typeface="Arial" panose="020B0604020202020204" pitchFamily="34" charset="0"/>
                </a:rPr>
                <a:t>Aluminum single-ion clock:          </a:t>
              </a:r>
              <a:r>
                <a:rPr lang="en-US" b="0" baseline="0" dirty="0">
                  <a:solidFill>
                    <a:srgbClr val="C00000"/>
                  </a:solidFill>
                  <a:effectLst/>
                  <a:latin typeface="Arial" panose="020B0604020202020204" pitchFamily="34" charset="0"/>
                  <a:cs typeface="Arial" panose="020B0604020202020204" pitchFamily="34" charset="0"/>
                </a:rPr>
                <a:t>9.4 </a:t>
              </a:r>
              <a:r>
                <a:rPr lang="en-US" sz="3200" baseline="20000" dirty="0">
                  <a:solidFill>
                    <a:srgbClr val="C00000"/>
                  </a:solidFill>
                  <a:effectLst/>
                  <a:latin typeface="Arial" panose="020B0604020202020204" pitchFamily="34" charset="0"/>
                  <a:cs typeface="Arial" panose="020B0604020202020204" pitchFamily="34" charset="0"/>
                </a:rPr>
                <a:t>.</a:t>
              </a:r>
              <a:r>
                <a:rPr lang="en-US" b="0" baseline="0" dirty="0">
                  <a:solidFill>
                    <a:srgbClr val="C00000"/>
                  </a:solidFill>
                  <a:effectLst/>
                  <a:latin typeface="Arial" panose="020B0604020202020204" pitchFamily="34" charset="0"/>
                  <a:cs typeface="Arial" panose="020B0604020202020204" pitchFamily="34" charset="0"/>
                </a:rPr>
                <a:t>10</a:t>
              </a:r>
              <a:r>
                <a:rPr lang="en-US" b="0" dirty="0">
                  <a:solidFill>
                    <a:srgbClr val="C00000"/>
                  </a:solidFill>
                  <a:effectLst/>
                  <a:latin typeface="Arial" panose="020B0604020202020204" pitchFamily="34" charset="0"/>
                  <a:cs typeface="Arial" panose="020B0604020202020204" pitchFamily="34" charset="0"/>
                </a:rPr>
                <a:t>-19      </a:t>
              </a:r>
            </a:p>
            <a:p>
              <a:pPr>
                <a:spcAft>
                  <a:spcPts val="600"/>
                </a:spcAft>
              </a:pPr>
              <a:r>
                <a:rPr lang="en-US" sz="1600" b="0" baseline="0" dirty="0">
                  <a:solidFill>
                    <a:srgbClr val="C00000"/>
                  </a:solidFill>
                  <a:effectLst/>
                  <a:latin typeface="Arial" panose="020B0604020202020204" pitchFamily="34" charset="0"/>
                  <a:cs typeface="Arial" panose="020B0604020202020204" pitchFamily="34" charset="0"/>
                </a:rPr>
                <a:t>                     </a:t>
              </a:r>
              <a:r>
                <a:rPr lang="en-US" sz="1600" b="0" baseline="0" dirty="0">
                  <a:solidFill>
                    <a:schemeClr val="tx1">
                      <a:lumMod val="50000"/>
                    </a:schemeClr>
                  </a:solidFill>
                  <a:effectLst/>
                  <a:latin typeface="Arial" panose="020B0604020202020204" pitchFamily="34" charset="0"/>
                  <a:cs typeface="Arial" panose="020B0604020202020204" pitchFamily="34" charset="0"/>
                </a:rPr>
                <a:t>S.M. Brewer et al., PRL 123 (2019)</a:t>
              </a:r>
              <a:endParaRPr lang="en-US" b="0" baseline="0" dirty="0">
                <a:solidFill>
                  <a:schemeClr val="tx1">
                    <a:lumMod val="50000"/>
                  </a:schemeClr>
                </a:solidFill>
                <a:effectLst/>
                <a:latin typeface="Arial" panose="020B0604020202020204" pitchFamily="34" charset="0"/>
                <a:cs typeface="Arial" panose="020B0604020202020204" pitchFamily="34" charset="0"/>
              </a:endParaRPr>
            </a:p>
          </p:txBody>
        </p:sp>
      </p:grpSp>
      <p:sp>
        <p:nvSpPr>
          <p:cNvPr id="57" name="TextBox 56">
            <a:extLst>
              <a:ext uri="{FF2B5EF4-FFF2-40B4-BE49-F238E27FC236}">
                <a16:creationId xmlns:a16="http://schemas.microsoft.com/office/drawing/2014/main" id="{7E99FCF9-0D43-4209-897F-740DC1C301B3}"/>
              </a:ext>
            </a:extLst>
          </p:cNvPr>
          <p:cNvSpPr txBox="1"/>
          <p:nvPr/>
        </p:nvSpPr>
        <p:spPr>
          <a:xfrm>
            <a:off x="3033125" y="6411445"/>
            <a:ext cx="4873450" cy="400110"/>
          </a:xfrm>
          <a:prstGeom prst="rect">
            <a:avLst/>
          </a:prstGeom>
          <a:noFill/>
        </p:spPr>
        <p:txBody>
          <a:bodyPr wrap="none" rtlCol="0">
            <a:spAutoFit/>
          </a:bodyPr>
          <a:lstStyle/>
          <a:p>
            <a:r>
              <a:rPr lang="en-US" b="0" baseline="0" dirty="0">
                <a:solidFill>
                  <a:srgbClr val="C00000"/>
                </a:solidFill>
                <a:effectLst/>
                <a:latin typeface="Arial" panose="020B0604020202020204" pitchFamily="34" charset="0"/>
                <a:cs typeface="Arial" panose="020B0604020202020204" pitchFamily="34" charset="0"/>
              </a:rPr>
              <a:t>achieved accuracy: 1 s in 30 billion years</a:t>
            </a:r>
          </a:p>
        </p:txBody>
      </p:sp>
      <p:grpSp>
        <p:nvGrpSpPr>
          <p:cNvPr id="2" name="Group 1">
            <a:extLst>
              <a:ext uri="{FF2B5EF4-FFF2-40B4-BE49-F238E27FC236}">
                <a16:creationId xmlns:a16="http://schemas.microsoft.com/office/drawing/2014/main" id="{12E2C8FA-C52F-49D3-A479-95F0A1F9472C}"/>
              </a:ext>
            </a:extLst>
          </p:cNvPr>
          <p:cNvGrpSpPr/>
          <p:nvPr/>
        </p:nvGrpSpPr>
        <p:grpSpPr>
          <a:xfrm>
            <a:off x="44605" y="1403329"/>
            <a:ext cx="6464894" cy="5049766"/>
            <a:chOff x="5719990" y="1403329"/>
            <a:chExt cx="6464894" cy="5049766"/>
          </a:xfrm>
        </p:grpSpPr>
        <p:grpSp>
          <p:nvGrpSpPr>
            <p:cNvPr id="3" name="Group 2">
              <a:extLst>
                <a:ext uri="{FF2B5EF4-FFF2-40B4-BE49-F238E27FC236}">
                  <a16:creationId xmlns:a16="http://schemas.microsoft.com/office/drawing/2014/main" id="{9F1FEB1E-FD6E-44A9-9B15-974028F60943}"/>
                </a:ext>
              </a:extLst>
            </p:cNvPr>
            <p:cNvGrpSpPr/>
            <p:nvPr/>
          </p:nvGrpSpPr>
          <p:grpSpPr>
            <a:xfrm>
              <a:off x="5719990" y="1403329"/>
              <a:ext cx="6390633" cy="4777549"/>
              <a:chOff x="3618442" y="1357344"/>
              <a:chExt cx="6390633" cy="4777549"/>
            </a:xfrm>
          </p:grpSpPr>
          <p:pic>
            <p:nvPicPr>
              <p:cNvPr id="29" name="Picture 3">
                <a:extLst>
                  <a:ext uri="{FF2B5EF4-FFF2-40B4-BE49-F238E27FC236}">
                    <a16:creationId xmlns:a16="http://schemas.microsoft.com/office/drawing/2014/main" id="{162A91AF-7104-4D02-AEDD-7A377B445B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8442" y="1897855"/>
                <a:ext cx="6246813" cy="42370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 name="Rectangle 4">
                <a:extLst>
                  <a:ext uri="{FF2B5EF4-FFF2-40B4-BE49-F238E27FC236}">
                    <a16:creationId xmlns:a16="http://schemas.microsoft.com/office/drawing/2014/main" id="{D8973B52-BDA8-4116-8FE4-C03F569489DA}"/>
                  </a:ext>
                </a:extLst>
              </p:cNvPr>
              <p:cNvSpPr>
                <a:spLocks noChangeArrowheads="1"/>
              </p:cNvSpPr>
              <p:nvPr/>
            </p:nvSpPr>
            <p:spPr bwMode="auto">
              <a:xfrm rot="20160000">
                <a:off x="4351179" y="1357344"/>
                <a:ext cx="2541378" cy="3063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spAutoFit/>
              </a:bodyPr>
              <a:lstStyle>
                <a:lvl1pPr>
                  <a:tabLst>
                    <a:tab pos="914400" algn="l"/>
                    <a:tab pos="1828800" algn="l"/>
                  </a:tabLst>
                  <a:defRPr>
                    <a:solidFill>
                      <a:srgbClr val="000000"/>
                    </a:solidFill>
                    <a:latin typeface="Arial" panose="020B0604020202020204" pitchFamily="34" charset="0"/>
                    <a:cs typeface="Noto Sans CJK SC" charset="0"/>
                  </a:defRPr>
                </a:lvl1pPr>
                <a:lvl2pPr>
                  <a:tabLst>
                    <a:tab pos="914400" algn="l"/>
                    <a:tab pos="1828800" algn="l"/>
                  </a:tabLst>
                  <a:defRPr>
                    <a:solidFill>
                      <a:srgbClr val="000000"/>
                    </a:solidFill>
                    <a:latin typeface="Arial" panose="020B0604020202020204" pitchFamily="34" charset="0"/>
                    <a:cs typeface="Noto Sans CJK SC" charset="0"/>
                  </a:defRPr>
                </a:lvl2pPr>
                <a:lvl3pPr>
                  <a:tabLst>
                    <a:tab pos="914400" algn="l"/>
                    <a:tab pos="1828800" algn="l"/>
                  </a:tabLst>
                  <a:defRPr>
                    <a:solidFill>
                      <a:srgbClr val="000000"/>
                    </a:solidFill>
                    <a:latin typeface="Arial" panose="020B0604020202020204" pitchFamily="34" charset="0"/>
                    <a:cs typeface="Noto Sans CJK SC" charset="0"/>
                  </a:defRPr>
                </a:lvl3pPr>
                <a:lvl4pPr>
                  <a:tabLst>
                    <a:tab pos="914400" algn="l"/>
                    <a:tab pos="1828800" algn="l"/>
                  </a:tabLst>
                  <a:defRPr>
                    <a:solidFill>
                      <a:srgbClr val="000000"/>
                    </a:solidFill>
                    <a:latin typeface="Arial" panose="020B0604020202020204" pitchFamily="34" charset="0"/>
                    <a:cs typeface="Noto Sans CJK SC" charset="0"/>
                  </a:defRPr>
                </a:lvl4pPr>
                <a:lvl5pPr>
                  <a:tabLst>
                    <a:tab pos="914400" algn="l"/>
                    <a:tab pos="18288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Lst>
                  <a:defRPr>
                    <a:solidFill>
                      <a:srgbClr val="000000"/>
                    </a:solidFill>
                    <a:latin typeface="Arial" panose="020B0604020202020204" pitchFamily="34" charset="0"/>
                    <a:cs typeface="Noto Sans CJK SC" charset="0"/>
                  </a:defRPr>
                </a:lvl9pPr>
              </a:lstStyle>
              <a:p>
                <a:pPr algn="r" eaLnBrk="1">
                  <a:spcBef>
                    <a:spcPts val="13"/>
                  </a:spcBef>
                  <a:spcAft>
                    <a:spcPts val="13"/>
                  </a:spcAft>
                  <a:buClr>
                    <a:srgbClr val="000000"/>
                  </a:buClr>
                  <a:buSzPct val="100000"/>
                  <a:buFont typeface="Times New Roman" panose="02020603050405020304" pitchFamily="18" charset="0"/>
                  <a:buNone/>
                </a:pPr>
                <a:r>
                  <a:rPr lang="de-DE" altLang="en-US" sz="1400" b="0" baseline="0" dirty="0">
                    <a:solidFill>
                      <a:schemeClr val="bg2"/>
                    </a:solidFill>
                    <a:effectLst/>
                    <a:cs typeface="DejaVu Sans" charset="0"/>
                  </a:rPr>
                  <a:t>Essen and Parry </a:t>
                </a:r>
                <a:r>
                  <a:rPr lang="de-DE" altLang="en-US" sz="1400" b="0" baseline="0" dirty="0" err="1">
                    <a:solidFill>
                      <a:schemeClr val="bg2"/>
                    </a:solidFill>
                    <a:effectLst/>
                    <a:cs typeface="DejaVu Sans" charset="0"/>
                  </a:rPr>
                  <a:t>atomic</a:t>
                </a:r>
                <a:r>
                  <a:rPr lang="de-DE" altLang="en-US" sz="1400" b="0" baseline="0" dirty="0">
                    <a:solidFill>
                      <a:schemeClr val="bg2"/>
                    </a:solidFill>
                    <a:effectLst/>
                    <a:cs typeface="DejaVu Sans" charset="0"/>
                  </a:rPr>
                  <a:t> </a:t>
                </a:r>
                <a:r>
                  <a:rPr lang="de-DE" altLang="en-US" sz="1400" b="0" baseline="0" dirty="0" err="1">
                    <a:solidFill>
                      <a:schemeClr val="bg2"/>
                    </a:solidFill>
                    <a:effectLst/>
                    <a:cs typeface="DejaVu Sans" charset="0"/>
                  </a:rPr>
                  <a:t>clock</a:t>
                </a:r>
                <a:endParaRPr lang="de-DE" altLang="en-US" sz="1400" b="0" baseline="0" dirty="0">
                  <a:solidFill>
                    <a:schemeClr val="bg2"/>
                  </a:solidFill>
                  <a:effectLst/>
                  <a:cs typeface="DejaVu Sans" charset="0"/>
                </a:endParaRPr>
              </a:p>
            </p:txBody>
          </p:sp>
          <p:sp>
            <p:nvSpPr>
              <p:cNvPr id="31" name="Rectangle 5">
                <a:extLst>
                  <a:ext uri="{FF2B5EF4-FFF2-40B4-BE49-F238E27FC236}">
                    <a16:creationId xmlns:a16="http://schemas.microsoft.com/office/drawing/2014/main" id="{CDD1F12D-E842-4EDB-B31B-D4D02521B4F0}"/>
                  </a:ext>
                </a:extLst>
              </p:cNvPr>
              <p:cNvSpPr>
                <a:spLocks noChangeArrowheads="1"/>
              </p:cNvSpPr>
              <p:nvPr/>
            </p:nvSpPr>
            <p:spPr bwMode="auto">
              <a:xfrm rot="20160000">
                <a:off x="7187803" y="1441482"/>
                <a:ext cx="1933841" cy="3063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spAutoFit/>
              </a:bodyPr>
              <a:lstStyle>
                <a:lvl1pPr>
                  <a:tabLst>
                    <a:tab pos="914400" algn="l"/>
                  </a:tabLst>
                  <a:defRPr>
                    <a:solidFill>
                      <a:srgbClr val="000000"/>
                    </a:solidFill>
                    <a:latin typeface="Arial" panose="020B0604020202020204" pitchFamily="34" charset="0"/>
                    <a:cs typeface="Noto Sans CJK SC" charset="0"/>
                  </a:defRPr>
                </a:lvl1pPr>
                <a:lvl2pPr>
                  <a:tabLst>
                    <a:tab pos="914400" algn="l"/>
                  </a:tabLst>
                  <a:defRPr>
                    <a:solidFill>
                      <a:srgbClr val="000000"/>
                    </a:solidFill>
                    <a:latin typeface="Arial" panose="020B0604020202020204" pitchFamily="34" charset="0"/>
                    <a:cs typeface="Noto Sans CJK SC" charset="0"/>
                  </a:defRPr>
                </a:lvl2pPr>
                <a:lvl3pPr>
                  <a:tabLst>
                    <a:tab pos="914400" algn="l"/>
                  </a:tabLst>
                  <a:defRPr>
                    <a:solidFill>
                      <a:srgbClr val="000000"/>
                    </a:solidFill>
                    <a:latin typeface="Arial" panose="020B0604020202020204" pitchFamily="34" charset="0"/>
                    <a:cs typeface="Noto Sans CJK SC" charset="0"/>
                  </a:defRPr>
                </a:lvl3pPr>
                <a:lvl4pPr>
                  <a:tabLst>
                    <a:tab pos="914400" algn="l"/>
                  </a:tabLst>
                  <a:defRPr>
                    <a:solidFill>
                      <a:srgbClr val="000000"/>
                    </a:solidFill>
                    <a:latin typeface="Arial" panose="020B0604020202020204" pitchFamily="34" charset="0"/>
                    <a:cs typeface="Noto Sans CJK SC" charset="0"/>
                  </a:defRPr>
                </a:lvl4pPr>
                <a:lvl5pPr>
                  <a:tabLst>
                    <a:tab pos="9144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9pPr>
              </a:lstStyle>
              <a:p>
                <a:pPr algn="r" eaLnBrk="1">
                  <a:spcBef>
                    <a:spcPts val="13"/>
                  </a:spcBef>
                  <a:spcAft>
                    <a:spcPts val="13"/>
                  </a:spcAft>
                  <a:buClr>
                    <a:srgbClr val="000000"/>
                  </a:buClr>
                  <a:buSzPct val="100000"/>
                  <a:buFont typeface="Times New Roman" panose="02020603050405020304" pitchFamily="18" charset="0"/>
                  <a:buNone/>
                </a:pPr>
                <a:r>
                  <a:rPr lang="de-DE" altLang="en-US" sz="1400" b="0" baseline="0" dirty="0" err="1">
                    <a:solidFill>
                      <a:schemeClr val="bg2"/>
                    </a:solidFill>
                    <a:effectLst/>
                    <a:cs typeface="DejaVu Sans" charset="0"/>
                  </a:rPr>
                  <a:t>Cesium</a:t>
                </a:r>
                <a:r>
                  <a:rPr lang="de-DE" altLang="en-US" sz="1400" b="0" baseline="0" dirty="0">
                    <a:solidFill>
                      <a:schemeClr val="bg2"/>
                    </a:solidFill>
                    <a:effectLst/>
                    <a:cs typeface="DejaVu Sans" charset="0"/>
                  </a:rPr>
                  <a:t> </a:t>
                </a:r>
                <a:r>
                  <a:rPr lang="de-DE" altLang="en-US" sz="1400" b="0" baseline="0" dirty="0" err="1">
                    <a:solidFill>
                      <a:schemeClr val="bg2"/>
                    </a:solidFill>
                    <a:effectLst/>
                    <a:cs typeface="DejaVu Sans" charset="0"/>
                  </a:rPr>
                  <a:t>fountain</a:t>
                </a:r>
                <a:r>
                  <a:rPr lang="de-DE" altLang="en-US" sz="1400" b="0" baseline="0" dirty="0">
                    <a:solidFill>
                      <a:schemeClr val="bg2"/>
                    </a:solidFill>
                    <a:effectLst/>
                    <a:cs typeface="DejaVu Sans" charset="0"/>
                  </a:rPr>
                  <a:t> </a:t>
                </a:r>
                <a:r>
                  <a:rPr lang="de-DE" altLang="en-US" sz="1400" b="0" baseline="0" dirty="0" err="1">
                    <a:solidFill>
                      <a:schemeClr val="bg2"/>
                    </a:solidFill>
                    <a:effectLst/>
                    <a:cs typeface="DejaVu Sans" charset="0"/>
                  </a:rPr>
                  <a:t>clock</a:t>
                </a:r>
                <a:endParaRPr lang="de-DE" altLang="en-US" sz="1400" b="0" baseline="0" dirty="0">
                  <a:solidFill>
                    <a:schemeClr val="bg2"/>
                  </a:solidFill>
                  <a:effectLst/>
                  <a:cs typeface="DejaVu Sans" charset="0"/>
                </a:endParaRPr>
              </a:p>
            </p:txBody>
          </p:sp>
          <p:sp>
            <p:nvSpPr>
              <p:cNvPr id="32" name="Rectangle 6">
                <a:extLst>
                  <a:ext uri="{FF2B5EF4-FFF2-40B4-BE49-F238E27FC236}">
                    <a16:creationId xmlns:a16="http://schemas.microsoft.com/office/drawing/2014/main" id="{8B113B5E-AA9C-4446-B6C2-FB9DD1E12789}"/>
                  </a:ext>
                </a:extLst>
              </p:cNvPr>
              <p:cNvSpPr>
                <a:spLocks noChangeArrowheads="1"/>
              </p:cNvSpPr>
              <p:nvPr/>
            </p:nvSpPr>
            <p:spPr bwMode="auto">
              <a:xfrm rot="20100000">
                <a:off x="8126531" y="1473232"/>
                <a:ext cx="1882544" cy="3063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spAutoFit/>
              </a:bodyPr>
              <a:lstStyle>
                <a:lvl1pPr>
                  <a:tabLst>
                    <a:tab pos="914400" algn="l"/>
                  </a:tabLst>
                  <a:defRPr>
                    <a:solidFill>
                      <a:srgbClr val="000000"/>
                    </a:solidFill>
                    <a:latin typeface="Arial" panose="020B0604020202020204" pitchFamily="34" charset="0"/>
                    <a:cs typeface="Noto Sans CJK SC" charset="0"/>
                  </a:defRPr>
                </a:lvl1pPr>
                <a:lvl2pPr>
                  <a:tabLst>
                    <a:tab pos="914400" algn="l"/>
                  </a:tabLst>
                  <a:defRPr>
                    <a:solidFill>
                      <a:srgbClr val="000000"/>
                    </a:solidFill>
                    <a:latin typeface="Arial" panose="020B0604020202020204" pitchFamily="34" charset="0"/>
                    <a:cs typeface="Noto Sans CJK SC" charset="0"/>
                  </a:defRPr>
                </a:lvl2pPr>
                <a:lvl3pPr>
                  <a:tabLst>
                    <a:tab pos="914400" algn="l"/>
                  </a:tabLst>
                  <a:defRPr>
                    <a:solidFill>
                      <a:srgbClr val="000000"/>
                    </a:solidFill>
                    <a:latin typeface="Arial" panose="020B0604020202020204" pitchFamily="34" charset="0"/>
                    <a:cs typeface="Noto Sans CJK SC" charset="0"/>
                  </a:defRPr>
                </a:lvl3pPr>
                <a:lvl4pPr>
                  <a:tabLst>
                    <a:tab pos="914400" algn="l"/>
                  </a:tabLst>
                  <a:defRPr>
                    <a:solidFill>
                      <a:srgbClr val="000000"/>
                    </a:solidFill>
                    <a:latin typeface="Arial" panose="020B0604020202020204" pitchFamily="34" charset="0"/>
                    <a:cs typeface="Noto Sans CJK SC" charset="0"/>
                  </a:defRPr>
                </a:lvl4pPr>
                <a:lvl5pPr>
                  <a:tabLst>
                    <a:tab pos="9144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9pPr>
              </a:lstStyle>
              <a:p>
                <a:pPr eaLnBrk="1">
                  <a:spcBef>
                    <a:spcPts val="13"/>
                  </a:spcBef>
                  <a:spcAft>
                    <a:spcPts val="13"/>
                  </a:spcAft>
                  <a:buClr>
                    <a:srgbClr val="000000"/>
                  </a:buClr>
                  <a:buSzPct val="100000"/>
                  <a:buFont typeface="Times New Roman" panose="02020603050405020304" pitchFamily="18" charset="0"/>
                  <a:buNone/>
                </a:pPr>
                <a:r>
                  <a:rPr lang="de-DE" altLang="en-US" sz="1400" b="0" baseline="0" dirty="0" err="1">
                    <a:solidFill>
                      <a:srgbClr val="CC1C1C"/>
                    </a:solidFill>
                    <a:effectLst/>
                    <a:cs typeface="DejaVu Sans" charset="0"/>
                  </a:rPr>
                  <a:t>first</a:t>
                </a:r>
                <a:r>
                  <a:rPr lang="de-DE" altLang="en-US" sz="1400" b="0" baseline="0" dirty="0">
                    <a:solidFill>
                      <a:srgbClr val="CC1C1C"/>
                    </a:solidFill>
                    <a:effectLst/>
                    <a:cs typeface="DejaVu Sans" charset="0"/>
                  </a:rPr>
                  <a:t> </a:t>
                </a:r>
                <a:r>
                  <a:rPr lang="de-DE" altLang="en-US" sz="1400" b="0" baseline="0" dirty="0" err="1">
                    <a:solidFill>
                      <a:srgbClr val="CC1C1C"/>
                    </a:solidFill>
                    <a:effectLst/>
                    <a:cs typeface="DejaVu Sans" charset="0"/>
                  </a:rPr>
                  <a:t>frequency</a:t>
                </a:r>
                <a:r>
                  <a:rPr lang="de-DE" altLang="en-US" sz="1400" b="0" baseline="0" dirty="0">
                    <a:solidFill>
                      <a:srgbClr val="CC1C1C"/>
                    </a:solidFill>
                    <a:effectLst/>
                    <a:cs typeface="DejaVu Sans" charset="0"/>
                  </a:rPr>
                  <a:t> </a:t>
                </a:r>
                <a:r>
                  <a:rPr lang="de-DE" altLang="en-US" sz="1400" b="0" baseline="0" dirty="0" err="1">
                    <a:solidFill>
                      <a:srgbClr val="CC1C1C"/>
                    </a:solidFill>
                    <a:effectLst/>
                    <a:cs typeface="DejaVu Sans" charset="0"/>
                  </a:rPr>
                  <a:t>combs</a:t>
                </a:r>
                <a:endParaRPr lang="de-DE" altLang="en-US" sz="1400" b="0" baseline="0" dirty="0">
                  <a:solidFill>
                    <a:srgbClr val="CC1C1C"/>
                  </a:solidFill>
                  <a:effectLst/>
                  <a:cs typeface="DejaVu Sans" charset="0"/>
                </a:endParaRPr>
              </a:p>
            </p:txBody>
          </p:sp>
          <p:sp>
            <p:nvSpPr>
              <p:cNvPr id="33" name="Freeform 7">
                <a:extLst>
                  <a:ext uri="{FF2B5EF4-FFF2-40B4-BE49-F238E27FC236}">
                    <a16:creationId xmlns:a16="http://schemas.microsoft.com/office/drawing/2014/main" id="{FE2AD4C0-D4BC-4651-9CB9-6588F04A6ECE}"/>
                  </a:ext>
                </a:extLst>
              </p:cNvPr>
              <p:cNvSpPr>
                <a:spLocks noChangeArrowheads="1"/>
              </p:cNvSpPr>
              <p:nvPr/>
            </p:nvSpPr>
            <p:spPr bwMode="auto">
              <a:xfrm>
                <a:off x="8238067" y="2060574"/>
                <a:ext cx="1588" cy="3348038"/>
              </a:xfrm>
              <a:custGeom>
                <a:avLst/>
                <a:gdLst>
                  <a:gd name="T0" fmla="*/ 0 w 2"/>
                  <a:gd name="T1" fmla="*/ 9298 h 9299"/>
                  <a:gd name="T2" fmla="*/ 1 w 2"/>
                  <a:gd name="T3" fmla="*/ 0 h 9299"/>
                </a:gdLst>
                <a:ahLst/>
                <a:cxnLst>
                  <a:cxn ang="0">
                    <a:pos x="T0" y="T1"/>
                  </a:cxn>
                  <a:cxn ang="0">
                    <a:pos x="T2" y="T3"/>
                  </a:cxn>
                </a:cxnLst>
                <a:rect l="0" t="0" r="r" b="b"/>
                <a:pathLst>
                  <a:path w="2" h="9299">
                    <a:moveTo>
                      <a:pt x="0" y="9298"/>
                    </a:moveTo>
                    <a:lnTo>
                      <a:pt x="1" y="0"/>
                    </a:lnTo>
                  </a:path>
                </a:pathLst>
              </a:custGeom>
              <a:noFill/>
              <a:ln w="19080" cap="flat">
                <a:solidFill>
                  <a:srgbClr val="C91D11"/>
                </a:solidFill>
                <a:prstDash val="dashDot"/>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a:lnSpc>
                    <a:spcPct val="93000"/>
                  </a:lnSpc>
                  <a:spcBef>
                    <a:spcPts val="13"/>
                  </a:spcBef>
                  <a:spcAft>
                    <a:spcPts val="13"/>
                  </a:spcAft>
                  <a:buClr>
                    <a:srgbClr val="000000"/>
                  </a:buClr>
                  <a:buSzPct val="100000"/>
                  <a:buFont typeface="Times New Roman" panose="02020603050405020304" pitchFamily="18" charset="0"/>
                  <a:buNone/>
                </a:pPr>
                <a:endParaRPr lang="en-US" sz="1800" b="0" baseline="0">
                  <a:solidFill>
                    <a:srgbClr val="000000"/>
                  </a:solidFill>
                  <a:effectLst/>
                  <a:latin typeface="Arial" panose="020B0604020202020204" pitchFamily="34" charset="0"/>
                </a:endParaRPr>
              </a:p>
            </p:txBody>
          </p:sp>
          <p:sp>
            <p:nvSpPr>
              <p:cNvPr id="34" name="Rectangle 8">
                <a:extLst>
                  <a:ext uri="{FF2B5EF4-FFF2-40B4-BE49-F238E27FC236}">
                    <a16:creationId xmlns:a16="http://schemas.microsoft.com/office/drawing/2014/main" id="{249A7AC3-E701-4CFE-89C6-792D4232222F}"/>
                  </a:ext>
                </a:extLst>
              </p:cNvPr>
              <p:cNvSpPr>
                <a:spLocks noChangeArrowheads="1"/>
              </p:cNvSpPr>
              <p:nvPr/>
            </p:nvSpPr>
            <p:spPr bwMode="auto">
              <a:xfrm rot="20160000">
                <a:off x="5387631" y="1381157"/>
                <a:ext cx="2251235" cy="3063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spAutoFit/>
              </a:bodyPr>
              <a:lstStyle>
                <a:lvl1pPr>
                  <a:tabLst>
                    <a:tab pos="914400" algn="l"/>
                    <a:tab pos="1828800" algn="l"/>
                  </a:tabLst>
                  <a:defRPr>
                    <a:solidFill>
                      <a:srgbClr val="000000"/>
                    </a:solidFill>
                    <a:latin typeface="Arial" panose="020B0604020202020204" pitchFamily="34" charset="0"/>
                    <a:cs typeface="Noto Sans CJK SC" charset="0"/>
                  </a:defRPr>
                </a:lvl1pPr>
                <a:lvl2pPr>
                  <a:tabLst>
                    <a:tab pos="914400" algn="l"/>
                    <a:tab pos="1828800" algn="l"/>
                  </a:tabLst>
                  <a:defRPr>
                    <a:solidFill>
                      <a:srgbClr val="000000"/>
                    </a:solidFill>
                    <a:latin typeface="Arial" panose="020B0604020202020204" pitchFamily="34" charset="0"/>
                    <a:cs typeface="Noto Sans CJK SC" charset="0"/>
                  </a:defRPr>
                </a:lvl2pPr>
                <a:lvl3pPr>
                  <a:tabLst>
                    <a:tab pos="914400" algn="l"/>
                    <a:tab pos="1828800" algn="l"/>
                  </a:tabLst>
                  <a:defRPr>
                    <a:solidFill>
                      <a:srgbClr val="000000"/>
                    </a:solidFill>
                    <a:latin typeface="Arial" panose="020B0604020202020204" pitchFamily="34" charset="0"/>
                    <a:cs typeface="Noto Sans CJK SC" charset="0"/>
                  </a:defRPr>
                </a:lvl3pPr>
                <a:lvl4pPr>
                  <a:tabLst>
                    <a:tab pos="914400" algn="l"/>
                    <a:tab pos="1828800" algn="l"/>
                  </a:tabLst>
                  <a:defRPr>
                    <a:solidFill>
                      <a:srgbClr val="000000"/>
                    </a:solidFill>
                    <a:latin typeface="Arial" panose="020B0604020202020204" pitchFamily="34" charset="0"/>
                    <a:cs typeface="Noto Sans CJK SC" charset="0"/>
                  </a:defRPr>
                </a:lvl4pPr>
                <a:lvl5pPr>
                  <a:tabLst>
                    <a:tab pos="914400" algn="l"/>
                    <a:tab pos="18288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Lst>
                  <a:defRPr>
                    <a:solidFill>
                      <a:srgbClr val="000000"/>
                    </a:solidFill>
                    <a:latin typeface="Arial" panose="020B0604020202020204" pitchFamily="34" charset="0"/>
                    <a:cs typeface="Noto Sans CJK SC" charset="0"/>
                  </a:defRPr>
                </a:lvl9pPr>
              </a:lstStyle>
              <a:p>
                <a:pPr algn="r" eaLnBrk="1">
                  <a:spcBef>
                    <a:spcPts val="13"/>
                  </a:spcBef>
                  <a:spcAft>
                    <a:spcPts val="13"/>
                  </a:spcAft>
                  <a:buClr>
                    <a:srgbClr val="000000"/>
                  </a:buClr>
                  <a:buSzPct val="100000"/>
                  <a:buFont typeface="Times New Roman" panose="02020603050405020304" pitchFamily="18" charset="0"/>
                  <a:buNone/>
                </a:pPr>
                <a:r>
                  <a:rPr lang="de-DE" altLang="en-US" sz="1400" b="0" baseline="0" dirty="0" err="1">
                    <a:solidFill>
                      <a:schemeClr val="bg2"/>
                    </a:solidFill>
                    <a:effectLst/>
                    <a:cs typeface="DejaVu Sans" charset="0"/>
                  </a:rPr>
                  <a:t>Redefinition</a:t>
                </a:r>
                <a:r>
                  <a:rPr lang="de-DE" altLang="en-US" sz="1400" b="0" baseline="0" dirty="0">
                    <a:solidFill>
                      <a:schemeClr val="bg2"/>
                    </a:solidFill>
                    <a:effectLst/>
                    <a:cs typeface="DejaVu Sans" charset="0"/>
                  </a:rPr>
                  <a:t> </a:t>
                </a:r>
                <a:r>
                  <a:rPr lang="de-DE" altLang="en-US" sz="1400" b="0" baseline="0" dirty="0" err="1">
                    <a:solidFill>
                      <a:schemeClr val="bg2"/>
                    </a:solidFill>
                    <a:effectLst/>
                    <a:cs typeface="DejaVu Sans" charset="0"/>
                  </a:rPr>
                  <a:t>of</a:t>
                </a:r>
                <a:r>
                  <a:rPr lang="de-DE" altLang="en-US" sz="1400" b="0" baseline="0" dirty="0">
                    <a:solidFill>
                      <a:schemeClr val="bg2"/>
                    </a:solidFill>
                    <a:effectLst/>
                    <a:cs typeface="DejaVu Sans" charset="0"/>
                  </a:rPr>
                  <a:t> </a:t>
                </a:r>
                <a:r>
                  <a:rPr lang="de-DE" altLang="en-US" sz="1400" b="0" baseline="0" dirty="0" err="1">
                    <a:solidFill>
                      <a:schemeClr val="bg2"/>
                    </a:solidFill>
                    <a:effectLst/>
                    <a:cs typeface="DejaVu Sans" charset="0"/>
                  </a:rPr>
                  <a:t>the</a:t>
                </a:r>
                <a:r>
                  <a:rPr lang="de-DE" altLang="en-US" sz="1400" b="0" baseline="0" dirty="0">
                    <a:solidFill>
                      <a:schemeClr val="bg2"/>
                    </a:solidFill>
                    <a:effectLst/>
                    <a:cs typeface="DejaVu Sans" charset="0"/>
                  </a:rPr>
                  <a:t> </a:t>
                </a:r>
                <a:r>
                  <a:rPr lang="de-DE" altLang="en-US" sz="1400" b="0" baseline="0" dirty="0" err="1">
                    <a:solidFill>
                      <a:schemeClr val="bg2"/>
                    </a:solidFill>
                    <a:effectLst/>
                    <a:cs typeface="DejaVu Sans" charset="0"/>
                  </a:rPr>
                  <a:t>second</a:t>
                </a:r>
                <a:endParaRPr lang="de-DE" altLang="en-US" sz="1400" b="0" baseline="0" dirty="0">
                  <a:solidFill>
                    <a:schemeClr val="bg2"/>
                  </a:solidFill>
                  <a:effectLst/>
                  <a:cs typeface="DejaVu Sans" charset="0"/>
                </a:endParaRPr>
              </a:p>
            </p:txBody>
          </p:sp>
          <p:sp>
            <p:nvSpPr>
              <p:cNvPr id="35" name="Freeform 9">
                <a:extLst>
                  <a:ext uri="{FF2B5EF4-FFF2-40B4-BE49-F238E27FC236}">
                    <a16:creationId xmlns:a16="http://schemas.microsoft.com/office/drawing/2014/main" id="{3058D692-7FCE-4B70-8D89-73322BFD7114}"/>
                  </a:ext>
                </a:extLst>
              </p:cNvPr>
              <p:cNvSpPr>
                <a:spLocks noChangeArrowheads="1"/>
              </p:cNvSpPr>
              <p:nvPr/>
            </p:nvSpPr>
            <p:spPr bwMode="auto">
              <a:xfrm>
                <a:off x="7603067" y="2060574"/>
                <a:ext cx="1588" cy="1955800"/>
              </a:xfrm>
              <a:custGeom>
                <a:avLst/>
                <a:gdLst>
                  <a:gd name="T0" fmla="*/ 0 w 2"/>
                  <a:gd name="T1" fmla="*/ 5431 h 5432"/>
                  <a:gd name="T2" fmla="*/ 1 w 2"/>
                  <a:gd name="T3" fmla="*/ 0 h 5432"/>
                </a:gdLst>
                <a:ahLst/>
                <a:cxnLst>
                  <a:cxn ang="0">
                    <a:pos x="T0" y="T1"/>
                  </a:cxn>
                  <a:cxn ang="0">
                    <a:pos x="T2" y="T3"/>
                  </a:cxn>
                </a:cxnLst>
                <a:rect l="0" t="0" r="r" b="b"/>
                <a:pathLst>
                  <a:path w="2" h="5432">
                    <a:moveTo>
                      <a:pt x="0" y="5431"/>
                    </a:moveTo>
                    <a:lnTo>
                      <a:pt x="1" y="0"/>
                    </a:lnTo>
                  </a:path>
                </a:pathLst>
              </a:custGeom>
              <a:noFill/>
              <a:ln w="19080" cap="flat">
                <a:solidFill>
                  <a:srgbClr val="182C70"/>
                </a:solidFill>
                <a:prstDash val="dashDot"/>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a:lnSpc>
                    <a:spcPct val="93000"/>
                  </a:lnSpc>
                  <a:spcBef>
                    <a:spcPts val="13"/>
                  </a:spcBef>
                  <a:spcAft>
                    <a:spcPts val="13"/>
                  </a:spcAft>
                  <a:buClr>
                    <a:srgbClr val="000000"/>
                  </a:buClr>
                  <a:buSzPct val="100000"/>
                  <a:buFont typeface="Times New Roman" panose="02020603050405020304" pitchFamily="18" charset="0"/>
                  <a:buNone/>
                </a:pPr>
                <a:endParaRPr lang="en-US" sz="1800" b="0" baseline="0">
                  <a:solidFill>
                    <a:srgbClr val="000000"/>
                  </a:solidFill>
                  <a:effectLst/>
                  <a:latin typeface="Arial" panose="020B0604020202020204" pitchFamily="34" charset="0"/>
                </a:endParaRPr>
              </a:p>
            </p:txBody>
          </p:sp>
          <p:sp>
            <p:nvSpPr>
              <p:cNvPr id="36" name="Freeform 10">
                <a:extLst>
                  <a:ext uri="{FF2B5EF4-FFF2-40B4-BE49-F238E27FC236}">
                    <a16:creationId xmlns:a16="http://schemas.microsoft.com/office/drawing/2014/main" id="{66573453-8459-42F9-AB4A-64744E846995}"/>
                  </a:ext>
                </a:extLst>
              </p:cNvPr>
              <p:cNvSpPr>
                <a:spLocks noChangeArrowheads="1"/>
              </p:cNvSpPr>
              <p:nvPr/>
            </p:nvSpPr>
            <p:spPr bwMode="auto">
              <a:xfrm>
                <a:off x="4723342" y="2060574"/>
                <a:ext cx="1588" cy="314325"/>
              </a:xfrm>
              <a:custGeom>
                <a:avLst/>
                <a:gdLst>
                  <a:gd name="T0" fmla="*/ 0 w 2"/>
                  <a:gd name="T1" fmla="*/ 874 h 875"/>
                  <a:gd name="T2" fmla="*/ 1 w 2"/>
                  <a:gd name="T3" fmla="*/ 0 h 875"/>
                </a:gdLst>
                <a:ahLst/>
                <a:cxnLst>
                  <a:cxn ang="0">
                    <a:pos x="T0" y="T1"/>
                  </a:cxn>
                  <a:cxn ang="0">
                    <a:pos x="T2" y="T3"/>
                  </a:cxn>
                </a:cxnLst>
                <a:rect l="0" t="0" r="r" b="b"/>
                <a:pathLst>
                  <a:path w="2" h="875">
                    <a:moveTo>
                      <a:pt x="0" y="874"/>
                    </a:moveTo>
                    <a:lnTo>
                      <a:pt x="1" y="0"/>
                    </a:lnTo>
                  </a:path>
                </a:pathLst>
              </a:custGeom>
              <a:noFill/>
              <a:ln w="19080" cap="flat">
                <a:solidFill>
                  <a:srgbClr val="182C70"/>
                </a:solidFill>
                <a:prstDash val="dashDot"/>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a:lnSpc>
                    <a:spcPct val="93000"/>
                  </a:lnSpc>
                  <a:spcBef>
                    <a:spcPts val="13"/>
                  </a:spcBef>
                  <a:spcAft>
                    <a:spcPts val="13"/>
                  </a:spcAft>
                  <a:buClr>
                    <a:srgbClr val="000000"/>
                  </a:buClr>
                  <a:buSzPct val="100000"/>
                  <a:buFont typeface="Times New Roman" panose="02020603050405020304" pitchFamily="18" charset="0"/>
                  <a:buNone/>
                </a:pPr>
                <a:endParaRPr lang="en-US" sz="1800" b="0" baseline="0">
                  <a:solidFill>
                    <a:srgbClr val="000000"/>
                  </a:solidFill>
                  <a:effectLst/>
                  <a:latin typeface="Arial" panose="020B0604020202020204" pitchFamily="34" charset="0"/>
                </a:endParaRPr>
              </a:p>
            </p:txBody>
          </p:sp>
          <p:sp>
            <p:nvSpPr>
              <p:cNvPr id="37" name="Freeform 11">
                <a:extLst>
                  <a:ext uri="{FF2B5EF4-FFF2-40B4-BE49-F238E27FC236}">
                    <a16:creationId xmlns:a16="http://schemas.microsoft.com/office/drawing/2014/main" id="{924AC31F-CB1A-498B-A3C4-669AB00A3A48}"/>
                  </a:ext>
                </a:extLst>
              </p:cNvPr>
              <p:cNvSpPr>
                <a:spLocks noChangeArrowheads="1"/>
              </p:cNvSpPr>
              <p:nvPr/>
            </p:nvSpPr>
            <p:spPr bwMode="auto">
              <a:xfrm>
                <a:off x="5702830" y="2060574"/>
                <a:ext cx="1587" cy="1143000"/>
              </a:xfrm>
              <a:custGeom>
                <a:avLst/>
                <a:gdLst>
                  <a:gd name="T0" fmla="*/ 0 w 2"/>
                  <a:gd name="T1" fmla="*/ 3173 h 3174"/>
                  <a:gd name="T2" fmla="*/ 1 w 2"/>
                  <a:gd name="T3" fmla="*/ 0 h 3174"/>
                </a:gdLst>
                <a:ahLst/>
                <a:cxnLst>
                  <a:cxn ang="0">
                    <a:pos x="T0" y="T1"/>
                  </a:cxn>
                  <a:cxn ang="0">
                    <a:pos x="T2" y="T3"/>
                  </a:cxn>
                </a:cxnLst>
                <a:rect l="0" t="0" r="r" b="b"/>
                <a:pathLst>
                  <a:path w="2" h="3174">
                    <a:moveTo>
                      <a:pt x="0" y="3173"/>
                    </a:moveTo>
                    <a:lnTo>
                      <a:pt x="1" y="0"/>
                    </a:lnTo>
                  </a:path>
                </a:pathLst>
              </a:custGeom>
              <a:noFill/>
              <a:ln w="19080" cap="flat">
                <a:solidFill>
                  <a:srgbClr val="182C70"/>
                </a:solidFill>
                <a:prstDash val="dashDot"/>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a:lnSpc>
                    <a:spcPct val="93000"/>
                  </a:lnSpc>
                  <a:spcBef>
                    <a:spcPts val="13"/>
                  </a:spcBef>
                  <a:spcAft>
                    <a:spcPts val="13"/>
                  </a:spcAft>
                  <a:buClr>
                    <a:srgbClr val="000000"/>
                  </a:buClr>
                  <a:buSzPct val="100000"/>
                  <a:buFont typeface="Times New Roman" panose="02020603050405020304" pitchFamily="18" charset="0"/>
                  <a:buNone/>
                </a:pPr>
                <a:endParaRPr lang="en-US" sz="1800" b="0" baseline="0">
                  <a:solidFill>
                    <a:srgbClr val="000000"/>
                  </a:solidFill>
                  <a:effectLst/>
                  <a:latin typeface="Arial" panose="020B0604020202020204" pitchFamily="34" charset="0"/>
                </a:endParaRPr>
              </a:p>
            </p:txBody>
          </p:sp>
          <p:sp>
            <p:nvSpPr>
              <p:cNvPr id="38" name="Rectangle 12">
                <a:extLst>
                  <a:ext uri="{FF2B5EF4-FFF2-40B4-BE49-F238E27FC236}">
                    <a16:creationId xmlns:a16="http://schemas.microsoft.com/office/drawing/2014/main" id="{3C56551F-91FA-4914-AC3F-E00141D071E6}"/>
                  </a:ext>
                </a:extLst>
              </p:cNvPr>
              <p:cNvSpPr>
                <a:spLocks noChangeArrowheads="1"/>
              </p:cNvSpPr>
              <p:nvPr/>
            </p:nvSpPr>
            <p:spPr bwMode="auto">
              <a:xfrm rot="3300000">
                <a:off x="8332523" y="4815681"/>
                <a:ext cx="1046163" cy="273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spAutoFit/>
              </a:bodyPr>
              <a:lstStyle>
                <a:lvl1pPr>
                  <a:tabLst>
                    <a:tab pos="914400" algn="l"/>
                  </a:tabLst>
                  <a:defRPr>
                    <a:solidFill>
                      <a:srgbClr val="000000"/>
                    </a:solidFill>
                    <a:latin typeface="Arial" panose="020B0604020202020204" pitchFamily="34" charset="0"/>
                    <a:cs typeface="Noto Sans CJK SC" charset="0"/>
                  </a:defRPr>
                </a:lvl1pPr>
                <a:lvl2pPr>
                  <a:tabLst>
                    <a:tab pos="914400" algn="l"/>
                  </a:tabLst>
                  <a:defRPr>
                    <a:solidFill>
                      <a:srgbClr val="000000"/>
                    </a:solidFill>
                    <a:latin typeface="Arial" panose="020B0604020202020204" pitchFamily="34" charset="0"/>
                    <a:cs typeface="Noto Sans CJK SC" charset="0"/>
                  </a:defRPr>
                </a:lvl2pPr>
                <a:lvl3pPr>
                  <a:tabLst>
                    <a:tab pos="914400" algn="l"/>
                  </a:tabLst>
                  <a:defRPr>
                    <a:solidFill>
                      <a:srgbClr val="000000"/>
                    </a:solidFill>
                    <a:latin typeface="Arial" panose="020B0604020202020204" pitchFamily="34" charset="0"/>
                    <a:cs typeface="Noto Sans CJK SC" charset="0"/>
                  </a:defRPr>
                </a:lvl3pPr>
                <a:lvl4pPr>
                  <a:tabLst>
                    <a:tab pos="914400" algn="l"/>
                  </a:tabLst>
                  <a:defRPr>
                    <a:solidFill>
                      <a:srgbClr val="000000"/>
                    </a:solidFill>
                    <a:latin typeface="Arial" panose="020B0604020202020204" pitchFamily="34" charset="0"/>
                    <a:cs typeface="Noto Sans CJK SC" charset="0"/>
                  </a:defRPr>
                </a:lvl4pPr>
                <a:lvl5pPr>
                  <a:tabLst>
                    <a:tab pos="9144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9pPr>
              </a:lstStyle>
              <a:p>
                <a:pPr eaLnBrk="1">
                  <a:spcBef>
                    <a:spcPts val="13"/>
                  </a:spcBef>
                  <a:spcAft>
                    <a:spcPts val="13"/>
                  </a:spcAft>
                  <a:buClr>
                    <a:srgbClr val="000000"/>
                  </a:buClr>
                  <a:buSzPct val="100000"/>
                  <a:buFont typeface="Times New Roman" panose="02020603050405020304" pitchFamily="18" charset="0"/>
                  <a:buNone/>
                </a:pPr>
                <a:r>
                  <a:rPr lang="de-DE" altLang="en-US" sz="1200" b="0" baseline="0">
                    <a:solidFill>
                      <a:srgbClr val="007720"/>
                    </a:solidFill>
                    <a:effectLst/>
                    <a:cs typeface="DejaVu Sans" charset="0"/>
                  </a:rPr>
                  <a:t>lattice clocks</a:t>
                </a:r>
              </a:p>
            </p:txBody>
          </p:sp>
          <p:sp>
            <p:nvSpPr>
              <p:cNvPr id="39" name="Rectangle 13">
                <a:extLst>
                  <a:ext uri="{FF2B5EF4-FFF2-40B4-BE49-F238E27FC236}">
                    <a16:creationId xmlns:a16="http://schemas.microsoft.com/office/drawing/2014/main" id="{73BF5544-A301-4E38-A6B1-5F24651CD0C9}"/>
                  </a:ext>
                </a:extLst>
              </p:cNvPr>
              <p:cNvSpPr>
                <a:spLocks noChangeArrowheads="1"/>
              </p:cNvSpPr>
              <p:nvPr/>
            </p:nvSpPr>
            <p:spPr bwMode="auto">
              <a:xfrm>
                <a:off x="9500130" y="5538787"/>
                <a:ext cx="366712" cy="271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spAutoFit/>
              </a:bodyPr>
              <a:lstStyle/>
              <a:p>
                <a:pPr eaLnBrk="1">
                  <a:spcBef>
                    <a:spcPts val="13"/>
                  </a:spcBef>
                  <a:spcAft>
                    <a:spcPts val="13"/>
                  </a:spcAft>
                  <a:buClr>
                    <a:srgbClr val="000000"/>
                  </a:buClr>
                  <a:buSzPct val="100000"/>
                  <a:buFont typeface="Times New Roman" panose="02020603050405020304" pitchFamily="18" charset="0"/>
                  <a:buNone/>
                </a:pPr>
                <a:r>
                  <a:rPr lang="de-DE" altLang="en-US" sz="1200" b="0" baseline="0">
                    <a:solidFill>
                      <a:srgbClr val="2F4D5D"/>
                    </a:solidFill>
                    <a:effectLst/>
                    <a:latin typeface="Arial" panose="020B0604020202020204" pitchFamily="34" charset="0"/>
                    <a:cs typeface="DejaVu Sans" charset="0"/>
                  </a:rPr>
                  <a:t>(1)</a:t>
                </a:r>
              </a:p>
            </p:txBody>
          </p:sp>
          <p:sp>
            <p:nvSpPr>
              <p:cNvPr id="40" name="Freeform 14">
                <a:extLst>
                  <a:ext uri="{FF2B5EF4-FFF2-40B4-BE49-F238E27FC236}">
                    <a16:creationId xmlns:a16="http://schemas.microsoft.com/office/drawing/2014/main" id="{5CF81943-F606-4A77-8065-2E1DBD2AF309}"/>
                  </a:ext>
                </a:extLst>
              </p:cNvPr>
              <p:cNvSpPr>
                <a:spLocks noChangeArrowheads="1"/>
              </p:cNvSpPr>
              <p:nvPr/>
            </p:nvSpPr>
            <p:spPr bwMode="auto">
              <a:xfrm>
                <a:off x="7933267" y="2055812"/>
                <a:ext cx="1588" cy="3348037"/>
              </a:xfrm>
              <a:custGeom>
                <a:avLst/>
                <a:gdLst>
                  <a:gd name="T0" fmla="*/ 0 w 2"/>
                  <a:gd name="T1" fmla="*/ 9298 h 9299"/>
                  <a:gd name="T2" fmla="*/ 1 w 2"/>
                  <a:gd name="T3" fmla="*/ 0 h 9299"/>
                </a:gdLst>
                <a:ahLst/>
                <a:cxnLst>
                  <a:cxn ang="0">
                    <a:pos x="T0" y="T1"/>
                  </a:cxn>
                  <a:cxn ang="0">
                    <a:pos x="T2" y="T3"/>
                  </a:cxn>
                </a:cxnLst>
                <a:rect l="0" t="0" r="r" b="b"/>
                <a:pathLst>
                  <a:path w="2" h="9299">
                    <a:moveTo>
                      <a:pt x="0" y="9298"/>
                    </a:moveTo>
                    <a:lnTo>
                      <a:pt x="1" y="0"/>
                    </a:lnTo>
                  </a:path>
                </a:pathLst>
              </a:custGeom>
              <a:noFill/>
              <a:ln w="19080" cap="flat">
                <a:solidFill>
                  <a:srgbClr val="007F1C"/>
                </a:solidFill>
                <a:prstDash val="dashDot"/>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a:lnSpc>
                    <a:spcPct val="93000"/>
                  </a:lnSpc>
                  <a:spcBef>
                    <a:spcPts val="13"/>
                  </a:spcBef>
                  <a:spcAft>
                    <a:spcPts val="13"/>
                  </a:spcAft>
                  <a:buClr>
                    <a:srgbClr val="000000"/>
                  </a:buClr>
                  <a:buSzPct val="100000"/>
                  <a:buFont typeface="Times New Roman" panose="02020603050405020304" pitchFamily="18" charset="0"/>
                  <a:buNone/>
                </a:pPr>
                <a:endParaRPr lang="en-US" sz="1800" b="0" baseline="0">
                  <a:solidFill>
                    <a:srgbClr val="000000"/>
                  </a:solidFill>
                  <a:effectLst/>
                  <a:latin typeface="Arial" panose="020B0604020202020204" pitchFamily="34" charset="0"/>
                </a:endParaRPr>
              </a:p>
            </p:txBody>
          </p:sp>
          <p:sp>
            <p:nvSpPr>
              <p:cNvPr id="41" name="Rectangle 15">
                <a:extLst>
                  <a:ext uri="{FF2B5EF4-FFF2-40B4-BE49-F238E27FC236}">
                    <a16:creationId xmlns:a16="http://schemas.microsoft.com/office/drawing/2014/main" id="{E27242C3-0977-4B4B-8D7A-DB366BADAA53}"/>
                  </a:ext>
                </a:extLst>
              </p:cNvPr>
              <p:cNvSpPr>
                <a:spLocks noChangeArrowheads="1"/>
              </p:cNvSpPr>
              <p:nvPr/>
            </p:nvSpPr>
            <p:spPr bwMode="auto">
              <a:xfrm rot="20100000">
                <a:off x="7657007" y="1454183"/>
                <a:ext cx="2023609" cy="3063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spAutoFit/>
              </a:bodyPr>
              <a:lstStyle>
                <a:lvl1pPr>
                  <a:tabLst>
                    <a:tab pos="914400" algn="l"/>
                  </a:tabLst>
                  <a:defRPr>
                    <a:solidFill>
                      <a:srgbClr val="000000"/>
                    </a:solidFill>
                    <a:latin typeface="Arial" panose="020B0604020202020204" pitchFamily="34" charset="0"/>
                    <a:cs typeface="Noto Sans CJK SC" charset="0"/>
                  </a:defRPr>
                </a:lvl1pPr>
                <a:lvl2pPr>
                  <a:tabLst>
                    <a:tab pos="914400" algn="l"/>
                  </a:tabLst>
                  <a:defRPr>
                    <a:solidFill>
                      <a:srgbClr val="000000"/>
                    </a:solidFill>
                    <a:latin typeface="Arial" panose="020B0604020202020204" pitchFamily="34" charset="0"/>
                    <a:cs typeface="Noto Sans CJK SC" charset="0"/>
                  </a:defRPr>
                </a:lvl2pPr>
                <a:lvl3pPr>
                  <a:tabLst>
                    <a:tab pos="914400" algn="l"/>
                  </a:tabLst>
                  <a:defRPr>
                    <a:solidFill>
                      <a:srgbClr val="000000"/>
                    </a:solidFill>
                    <a:latin typeface="Arial" panose="020B0604020202020204" pitchFamily="34" charset="0"/>
                    <a:cs typeface="Noto Sans CJK SC" charset="0"/>
                  </a:defRPr>
                </a:lvl3pPr>
                <a:lvl4pPr>
                  <a:tabLst>
                    <a:tab pos="914400" algn="l"/>
                  </a:tabLst>
                  <a:defRPr>
                    <a:solidFill>
                      <a:srgbClr val="000000"/>
                    </a:solidFill>
                    <a:latin typeface="Arial" panose="020B0604020202020204" pitchFamily="34" charset="0"/>
                    <a:cs typeface="Noto Sans CJK SC" charset="0"/>
                  </a:defRPr>
                </a:lvl4pPr>
                <a:lvl5pPr>
                  <a:tabLst>
                    <a:tab pos="9144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9pPr>
              </a:lstStyle>
              <a:p>
                <a:pPr eaLnBrk="1">
                  <a:spcBef>
                    <a:spcPts val="13"/>
                  </a:spcBef>
                  <a:spcAft>
                    <a:spcPts val="13"/>
                  </a:spcAft>
                  <a:buClr>
                    <a:srgbClr val="000000"/>
                  </a:buClr>
                  <a:buSzPct val="100000"/>
                  <a:buFont typeface="Times New Roman" panose="02020603050405020304" pitchFamily="18" charset="0"/>
                  <a:buNone/>
                </a:pPr>
                <a:r>
                  <a:rPr lang="de-DE" altLang="en-US" sz="1400" b="0" baseline="0" dirty="0" err="1">
                    <a:solidFill>
                      <a:srgbClr val="00761F"/>
                    </a:solidFill>
                    <a:effectLst/>
                    <a:cs typeface="DejaVu Sans" charset="0"/>
                  </a:rPr>
                  <a:t>first</a:t>
                </a:r>
                <a:r>
                  <a:rPr lang="de-DE" altLang="en-US" sz="1400" b="0" baseline="0" dirty="0">
                    <a:solidFill>
                      <a:srgbClr val="00761F"/>
                    </a:solidFill>
                    <a:effectLst/>
                    <a:cs typeface="DejaVu Sans" charset="0"/>
                  </a:rPr>
                  <a:t> </a:t>
                </a:r>
                <a:r>
                  <a:rPr lang="de-DE" altLang="en-US" sz="1400" b="0" baseline="0" dirty="0" err="1">
                    <a:solidFill>
                      <a:srgbClr val="00761F"/>
                    </a:solidFill>
                    <a:effectLst/>
                    <a:cs typeface="DejaVu Sans" charset="0"/>
                  </a:rPr>
                  <a:t>laser</a:t>
                </a:r>
                <a:r>
                  <a:rPr lang="de-DE" altLang="en-US" sz="1400" b="0" baseline="0" dirty="0">
                    <a:solidFill>
                      <a:srgbClr val="00761F"/>
                    </a:solidFill>
                    <a:effectLst/>
                    <a:cs typeface="DejaVu Sans" charset="0"/>
                  </a:rPr>
                  <a:t> </a:t>
                </a:r>
                <a:r>
                  <a:rPr lang="de-DE" altLang="en-US" sz="1400" b="0" baseline="0" dirty="0" err="1">
                    <a:solidFill>
                      <a:srgbClr val="00761F"/>
                    </a:solidFill>
                    <a:effectLst/>
                    <a:cs typeface="DejaVu Sans" charset="0"/>
                  </a:rPr>
                  <a:t>ccoled</a:t>
                </a:r>
                <a:r>
                  <a:rPr lang="de-DE" altLang="en-US" sz="1400" b="0" baseline="0" dirty="0">
                    <a:solidFill>
                      <a:srgbClr val="00761F"/>
                    </a:solidFill>
                    <a:effectLst/>
                    <a:cs typeface="DejaVu Sans" charset="0"/>
                  </a:rPr>
                  <a:t> </a:t>
                </a:r>
                <a:r>
                  <a:rPr lang="de-DE" altLang="en-US" sz="1400" b="0" baseline="0" dirty="0" err="1">
                    <a:solidFill>
                      <a:srgbClr val="00761F"/>
                    </a:solidFill>
                    <a:effectLst/>
                    <a:cs typeface="DejaVu Sans" charset="0"/>
                  </a:rPr>
                  <a:t>clocks</a:t>
                </a:r>
                <a:endParaRPr lang="de-DE" altLang="en-US" sz="1400" b="0" baseline="0" dirty="0">
                  <a:solidFill>
                    <a:srgbClr val="00761F"/>
                  </a:solidFill>
                  <a:effectLst/>
                  <a:cs typeface="DejaVu Sans" charset="0"/>
                </a:endParaRPr>
              </a:p>
            </p:txBody>
          </p:sp>
          <p:sp>
            <p:nvSpPr>
              <p:cNvPr id="42" name="Rectangle 16">
                <a:extLst>
                  <a:ext uri="{FF2B5EF4-FFF2-40B4-BE49-F238E27FC236}">
                    <a16:creationId xmlns:a16="http://schemas.microsoft.com/office/drawing/2014/main" id="{004589EB-74B3-45FA-871B-4764AC6E35B6}"/>
                  </a:ext>
                </a:extLst>
              </p:cNvPr>
              <p:cNvSpPr>
                <a:spLocks noChangeArrowheads="1"/>
              </p:cNvSpPr>
              <p:nvPr/>
            </p:nvSpPr>
            <p:spPr bwMode="auto">
              <a:xfrm rot="1320000">
                <a:off x="5683780" y="3141662"/>
                <a:ext cx="1836737" cy="271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spAutoFit/>
              </a:bodyPr>
              <a:lstStyle>
                <a:lvl1pPr>
                  <a:tabLst>
                    <a:tab pos="914400" algn="l"/>
                    <a:tab pos="1828800" algn="l"/>
                  </a:tabLst>
                  <a:defRPr>
                    <a:solidFill>
                      <a:srgbClr val="000000"/>
                    </a:solidFill>
                    <a:latin typeface="Arial" panose="020B0604020202020204" pitchFamily="34" charset="0"/>
                    <a:cs typeface="Noto Sans CJK SC" charset="0"/>
                  </a:defRPr>
                </a:lvl1pPr>
                <a:lvl2pPr>
                  <a:tabLst>
                    <a:tab pos="914400" algn="l"/>
                    <a:tab pos="1828800" algn="l"/>
                  </a:tabLst>
                  <a:defRPr>
                    <a:solidFill>
                      <a:srgbClr val="000000"/>
                    </a:solidFill>
                    <a:latin typeface="Arial" panose="020B0604020202020204" pitchFamily="34" charset="0"/>
                    <a:cs typeface="Noto Sans CJK SC" charset="0"/>
                  </a:defRPr>
                </a:lvl2pPr>
                <a:lvl3pPr>
                  <a:tabLst>
                    <a:tab pos="914400" algn="l"/>
                    <a:tab pos="1828800" algn="l"/>
                  </a:tabLst>
                  <a:defRPr>
                    <a:solidFill>
                      <a:srgbClr val="000000"/>
                    </a:solidFill>
                    <a:latin typeface="Arial" panose="020B0604020202020204" pitchFamily="34" charset="0"/>
                    <a:cs typeface="Noto Sans CJK SC" charset="0"/>
                  </a:defRPr>
                </a:lvl3pPr>
                <a:lvl4pPr>
                  <a:tabLst>
                    <a:tab pos="914400" algn="l"/>
                    <a:tab pos="1828800" algn="l"/>
                  </a:tabLst>
                  <a:defRPr>
                    <a:solidFill>
                      <a:srgbClr val="000000"/>
                    </a:solidFill>
                    <a:latin typeface="Arial" panose="020B0604020202020204" pitchFamily="34" charset="0"/>
                    <a:cs typeface="Noto Sans CJK SC" charset="0"/>
                  </a:defRPr>
                </a:lvl4pPr>
                <a:lvl5pPr>
                  <a:tabLst>
                    <a:tab pos="914400" algn="l"/>
                    <a:tab pos="18288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Lst>
                  <a:defRPr>
                    <a:solidFill>
                      <a:srgbClr val="000000"/>
                    </a:solidFill>
                    <a:latin typeface="Arial" panose="020B0604020202020204" pitchFamily="34" charset="0"/>
                    <a:cs typeface="Noto Sans CJK SC" charset="0"/>
                  </a:defRPr>
                </a:lvl9pPr>
              </a:lstStyle>
              <a:p>
                <a:pPr eaLnBrk="1">
                  <a:spcBef>
                    <a:spcPts val="13"/>
                  </a:spcBef>
                  <a:spcAft>
                    <a:spcPts val="13"/>
                  </a:spcAft>
                  <a:buClr>
                    <a:srgbClr val="000000"/>
                  </a:buClr>
                  <a:buSzPct val="100000"/>
                  <a:buFont typeface="Times New Roman" panose="02020603050405020304" pitchFamily="18" charset="0"/>
                  <a:buNone/>
                </a:pPr>
                <a:r>
                  <a:rPr lang="de-DE" altLang="en-US" sz="1200" b="0" baseline="0" dirty="0" err="1">
                    <a:solidFill>
                      <a:srgbClr val="182C70"/>
                    </a:solidFill>
                    <a:effectLst/>
                    <a:cs typeface="DejaVu Sans" charset="0"/>
                  </a:rPr>
                  <a:t>hyperfine</a:t>
                </a:r>
                <a:r>
                  <a:rPr lang="de-DE" altLang="en-US" sz="1200" b="0" baseline="0" dirty="0">
                    <a:solidFill>
                      <a:srgbClr val="182C70"/>
                    </a:solidFill>
                    <a:effectLst/>
                    <a:cs typeface="DejaVu Sans" charset="0"/>
                  </a:rPr>
                  <a:t> </a:t>
                </a:r>
                <a:r>
                  <a:rPr lang="de-DE" altLang="en-US" sz="1200" b="0" baseline="0" dirty="0" err="1">
                    <a:solidFill>
                      <a:srgbClr val="182C70"/>
                    </a:solidFill>
                    <a:effectLst/>
                    <a:cs typeface="DejaVu Sans" charset="0"/>
                  </a:rPr>
                  <a:t>splitting</a:t>
                </a:r>
                <a:r>
                  <a:rPr lang="de-DE" altLang="en-US" sz="1200" b="0" baseline="0" dirty="0">
                    <a:solidFill>
                      <a:srgbClr val="182C70"/>
                    </a:solidFill>
                    <a:effectLst/>
                    <a:cs typeface="DejaVu Sans" charset="0"/>
                  </a:rPr>
                  <a:t> </a:t>
                </a:r>
                <a:r>
                  <a:rPr lang="de-DE" altLang="en-US" sz="1200" b="0" baseline="0" dirty="0" err="1">
                    <a:solidFill>
                      <a:srgbClr val="182C70"/>
                    </a:solidFill>
                    <a:effectLst/>
                    <a:cs typeface="DejaVu Sans" charset="0"/>
                  </a:rPr>
                  <a:t>clocks</a:t>
                </a:r>
                <a:endParaRPr lang="de-DE" altLang="en-US" sz="1200" b="0" baseline="0" dirty="0">
                  <a:solidFill>
                    <a:srgbClr val="182C70"/>
                  </a:solidFill>
                  <a:effectLst/>
                  <a:cs typeface="DejaVu Sans" charset="0"/>
                </a:endParaRPr>
              </a:p>
            </p:txBody>
          </p:sp>
          <p:sp>
            <p:nvSpPr>
              <p:cNvPr id="43" name="Rectangle 17">
                <a:extLst>
                  <a:ext uri="{FF2B5EF4-FFF2-40B4-BE49-F238E27FC236}">
                    <a16:creationId xmlns:a16="http://schemas.microsoft.com/office/drawing/2014/main" id="{0A320D21-A736-4436-A46A-BCD261753BCB}"/>
                  </a:ext>
                </a:extLst>
              </p:cNvPr>
              <p:cNvSpPr>
                <a:spLocks noChangeArrowheads="1"/>
              </p:cNvSpPr>
              <p:nvPr/>
            </p:nvSpPr>
            <p:spPr bwMode="auto">
              <a:xfrm rot="3120000">
                <a:off x="6893454" y="2628900"/>
                <a:ext cx="1089025" cy="273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spAutoFit/>
              </a:bodyPr>
              <a:lstStyle>
                <a:lvl1pPr>
                  <a:tabLst>
                    <a:tab pos="914400" algn="l"/>
                  </a:tabLst>
                  <a:defRPr>
                    <a:solidFill>
                      <a:srgbClr val="000000"/>
                    </a:solidFill>
                    <a:latin typeface="Arial" panose="020B0604020202020204" pitchFamily="34" charset="0"/>
                    <a:cs typeface="Noto Sans CJK SC" charset="0"/>
                  </a:defRPr>
                </a:lvl1pPr>
                <a:lvl2pPr>
                  <a:tabLst>
                    <a:tab pos="914400" algn="l"/>
                  </a:tabLst>
                  <a:defRPr>
                    <a:solidFill>
                      <a:srgbClr val="000000"/>
                    </a:solidFill>
                    <a:latin typeface="Arial" panose="020B0604020202020204" pitchFamily="34" charset="0"/>
                    <a:cs typeface="Noto Sans CJK SC" charset="0"/>
                  </a:defRPr>
                </a:lvl2pPr>
                <a:lvl3pPr>
                  <a:tabLst>
                    <a:tab pos="914400" algn="l"/>
                  </a:tabLst>
                  <a:defRPr>
                    <a:solidFill>
                      <a:srgbClr val="000000"/>
                    </a:solidFill>
                    <a:latin typeface="Arial" panose="020B0604020202020204" pitchFamily="34" charset="0"/>
                    <a:cs typeface="Noto Sans CJK SC" charset="0"/>
                  </a:defRPr>
                </a:lvl3pPr>
                <a:lvl4pPr>
                  <a:tabLst>
                    <a:tab pos="914400" algn="l"/>
                  </a:tabLst>
                  <a:defRPr>
                    <a:solidFill>
                      <a:srgbClr val="000000"/>
                    </a:solidFill>
                    <a:latin typeface="Arial" panose="020B0604020202020204" pitchFamily="34" charset="0"/>
                    <a:cs typeface="Noto Sans CJK SC" charset="0"/>
                  </a:defRPr>
                </a:lvl4pPr>
                <a:lvl5pPr>
                  <a:tabLst>
                    <a:tab pos="9144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Lst>
                  <a:defRPr>
                    <a:solidFill>
                      <a:srgbClr val="000000"/>
                    </a:solidFill>
                    <a:latin typeface="Arial" panose="020B0604020202020204" pitchFamily="34" charset="0"/>
                    <a:cs typeface="Noto Sans CJK SC" charset="0"/>
                  </a:defRPr>
                </a:lvl9pPr>
              </a:lstStyle>
              <a:p>
                <a:pPr eaLnBrk="1">
                  <a:spcBef>
                    <a:spcPts val="13"/>
                  </a:spcBef>
                  <a:spcAft>
                    <a:spcPts val="13"/>
                  </a:spcAft>
                  <a:buClr>
                    <a:srgbClr val="000000"/>
                  </a:buClr>
                  <a:buSzPct val="100000"/>
                  <a:buFont typeface="Times New Roman" panose="02020603050405020304" pitchFamily="18" charset="0"/>
                  <a:buNone/>
                </a:pPr>
                <a:r>
                  <a:rPr lang="de-DE" altLang="en-US" sz="1200" b="0" baseline="0">
                    <a:solidFill>
                      <a:srgbClr val="D01C18"/>
                    </a:solidFill>
                    <a:effectLst/>
                    <a:cs typeface="DejaVu Sans" charset="0"/>
                  </a:rPr>
                  <a:t>optical clocks</a:t>
                </a:r>
              </a:p>
            </p:txBody>
          </p:sp>
        </p:grpSp>
        <p:sp>
          <p:nvSpPr>
            <p:cNvPr id="58" name="Rectangle 2">
              <a:extLst>
                <a:ext uri="{FF2B5EF4-FFF2-40B4-BE49-F238E27FC236}">
                  <a16:creationId xmlns:a16="http://schemas.microsoft.com/office/drawing/2014/main" id="{DFB64356-5971-4D48-B23C-D2F3D8DB32D4}"/>
                </a:ext>
              </a:extLst>
            </p:cNvPr>
            <p:cNvSpPr>
              <a:spLocks noChangeArrowheads="1"/>
            </p:cNvSpPr>
            <p:nvPr/>
          </p:nvSpPr>
          <p:spPr bwMode="auto">
            <a:xfrm>
              <a:off x="7060332" y="6132623"/>
              <a:ext cx="5124552" cy="3204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marL="228600" indent="-228600">
                <a:tabLst>
                  <a:tab pos="914400" algn="l"/>
                  <a:tab pos="1828800" algn="l"/>
                  <a:tab pos="2743200" algn="l"/>
                  <a:tab pos="3657600" algn="l"/>
                  <a:tab pos="4572000" algn="l"/>
                  <a:tab pos="5486400" algn="l"/>
                </a:tabLst>
                <a:defRPr>
                  <a:solidFill>
                    <a:srgbClr val="000000"/>
                  </a:solidFill>
                  <a:latin typeface="Arial" panose="020B0604020202020204" pitchFamily="34" charset="0"/>
                  <a:cs typeface="Noto Sans CJK SC" charset="0"/>
                </a:defRPr>
              </a:lvl1pPr>
              <a:lvl2pPr>
                <a:tabLst>
                  <a:tab pos="914400" algn="l"/>
                  <a:tab pos="1828800" algn="l"/>
                  <a:tab pos="2743200" algn="l"/>
                  <a:tab pos="3657600" algn="l"/>
                  <a:tab pos="4572000" algn="l"/>
                  <a:tab pos="5486400" algn="l"/>
                </a:tabLst>
                <a:defRPr>
                  <a:solidFill>
                    <a:srgbClr val="000000"/>
                  </a:solidFill>
                  <a:latin typeface="Arial" panose="020B0604020202020204" pitchFamily="34" charset="0"/>
                  <a:cs typeface="Noto Sans CJK SC" charset="0"/>
                </a:defRPr>
              </a:lvl2pPr>
              <a:lvl3pPr>
                <a:tabLst>
                  <a:tab pos="914400" algn="l"/>
                  <a:tab pos="1828800" algn="l"/>
                  <a:tab pos="2743200" algn="l"/>
                  <a:tab pos="3657600" algn="l"/>
                  <a:tab pos="4572000" algn="l"/>
                  <a:tab pos="5486400" algn="l"/>
                </a:tabLst>
                <a:defRPr>
                  <a:solidFill>
                    <a:srgbClr val="000000"/>
                  </a:solidFill>
                  <a:latin typeface="Arial" panose="020B0604020202020204" pitchFamily="34" charset="0"/>
                  <a:cs typeface="Noto Sans CJK SC" charset="0"/>
                </a:defRPr>
              </a:lvl3pPr>
              <a:lvl4pPr>
                <a:tabLst>
                  <a:tab pos="914400" algn="l"/>
                  <a:tab pos="1828800" algn="l"/>
                  <a:tab pos="2743200" algn="l"/>
                  <a:tab pos="3657600" algn="l"/>
                  <a:tab pos="4572000" algn="l"/>
                  <a:tab pos="5486400" algn="l"/>
                </a:tabLst>
                <a:defRPr>
                  <a:solidFill>
                    <a:srgbClr val="000000"/>
                  </a:solidFill>
                  <a:latin typeface="Arial" panose="020B0604020202020204" pitchFamily="34" charset="0"/>
                  <a:cs typeface="Noto Sans CJK SC" charset="0"/>
                </a:defRPr>
              </a:lvl4pPr>
              <a:lvl5pPr>
                <a:tabLst>
                  <a:tab pos="914400" algn="l"/>
                  <a:tab pos="1828800" algn="l"/>
                  <a:tab pos="2743200" algn="l"/>
                  <a:tab pos="3657600" algn="l"/>
                  <a:tab pos="4572000" algn="l"/>
                  <a:tab pos="54864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Lst>
                <a:defRPr>
                  <a:solidFill>
                    <a:srgbClr val="000000"/>
                  </a:solidFill>
                  <a:latin typeface="Arial" panose="020B0604020202020204" pitchFamily="34" charset="0"/>
                  <a:cs typeface="Noto Sans CJK SC" charset="0"/>
                </a:defRPr>
              </a:lvl9pPr>
            </a:lstStyle>
            <a:p>
              <a:pPr marL="0" indent="0">
                <a:lnSpc>
                  <a:spcPct val="100000"/>
                </a:lnSpc>
                <a:buClr>
                  <a:srgbClr val="FFFFFF"/>
                </a:buClr>
              </a:pPr>
              <a:r>
                <a:rPr lang="de-DE" altLang="en-US" sz="1600" b="0" baseline="0" dirty="0">
                  <a:solidFill>
                    <a:schemeClr val="bg2"/>
                  </a:solidFill>
                  <a:effectLst/>
                  <a:cs typeface="DejaVu Sans" charset="0"/>
                </a:rPr>
                <a:t>(1) mod. </a:t>
              </a:r>
              <a:r>
                <a:rPr lang="de-DE" altLang="en-US" sz="1600" b="0" baseline="0" dirty="0" err="1">
                  <a:solidFill>
                    <a:schemeClr val="bg2"/>
                  </a:solidFill>
                  <a:effectLst/>
                  <a:cs typeface="DejaVu Sans" charset="0"/>
                </a:rPr>
                <a:t>from</a:t>
              </a:r>
              <a:r>
                <a:rPr lang="de-DE" altLang="en-US" sz="1600" b="0" baseline="0" dirty="0">
                  <a:solidFill>
                    <a:schemeClr val="bg2"/>
                  </a:solidFill>
                  <a:effectLst/>
                  <a:cs typeface="DejaVu Sans" charset="0"/>
                </a:rPr>
                <a:t> Riehle, </a:t>
              </a:r>
              <a:r>
                <a:rPr lang="de-DE" altLang="en-US" sz="1600" b="0" i="1" baseline="0" dirty="0">
                  <a:solidFill>
                    <a:schemeClr val="bg2"/>
                  </a:solidFill>
                  <a:effectLst/>
                  <a:cs typeface="DejaVu Sans" charset="0"/>
                </a:rPr>
                <a:t>C.R. </a:t>
              </a:r>
              <a:r>
                <a:rPr lang="de-DE" altLang="en-US" sz="1600" b="0" i="1" baseline="0" dirty="0" err="1">
                  <a:solidFill>
                    <a:schemeClr val="bg2"/>
                  </a:solidFill>
                  <a:effectLst/>
                  <a:cs typeface="DejaVu Sans" charset="0"/>
                </a:rPr>
                <a:t>Physiques</a:t>
              </a:r>
              <a:r>
                <a:rPr lang="de-DE" altLang="en-US" sz="1600" b="0" baseline="0" dirty="0">
                  <a:solidFill>
                    <a:schemeClr val="bg2"/>
                  </a:solidFill>
                  <a:effectLst/>
                  <a:cs typeface="DejaVu Sans" charset="0"/>
                </a:rPr>
                <a:t> 16, 506 (2016)</a:t>
              </a:r>
            </a:p>
          </p:txBody>
        </p:sp>
      </p:gr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64A179A2-8EC0-418D-A60B-94CE4D836D88}"/>
                  </a:ext>
                </a:extLst>
              </p:cNvPr>
              <p:cNvSpPr txBox="1"/>
              <p:nvPr/>
            </p:nvSpPr>
            <p:spPr>
              <a:xfrm>
                <a:off x="9573406" y="2396874"/>
                <a:ext cx="2450619" cy="688971"/>
              </a:xfrm>
              <a:prstGeom prst="rect">
                <a:avLst/>
              </a:prstGeom>
              <a:noFill/>
            </p:spPr>
            <p:txBody>
              <a:bodyPr wrap="square" lIns="0" tIns="0" rIns="0" bIns="0" rtlCol="0">
                <a:spAutoFit/>
              </a:bodyPr>
              <a:lstStyle/>
              <a:p>
                <a14:m>
                  <m:oMath xmlns:m="http://schemas.openxmlformats.org/officeDocument/2006/math">
                    <m:sSub>
                      <m:sSubPr>
                        <m:ctrlPr>
                          <a:rPr lang="en-US" sz="2200" b="0" i="1" baseline="0" smtClean="0">
                            <a:solidFill>
                              <a:schemeClr val="bg2"/>
                            </a:solidFill>
                            <a:effectLst/>
                            <a:latin typeface="Cambria Math" panose="02040503050406030204" pitchFamily="18" charset="0"/>
                            <a:ea typeface="Cambria Math" panose="02040503050406030204" pitchFamily="18" charset="0"/>
                          </a:rPr>
                        </m:ctrlPr>
                      </m:sSubPr>
                      <m:e>
                        <m:r>
                          <a:rPr lang="en-US" sz="2200" b="0" i="1" baseline="0" smtClean="0">
                            <a:solidFill>
                              <a:schemeClr val="bg2"/>
                            </a:solidFill>
                            <a:effectLst/>
                            <a:latin typeface="Cambria Math" panose="02040503050406030204" pitchFamily="18" charset="0"/>
                            <a:ea typeface="Cambria Math" panose="02040503050406030204" pitchFamily="18" charset="0"/>
                          </a:rPr>
                          <m:t>𝜎</m:t>
                        </m:r>
                      </m:e>
                      <m:sub>
                        <m:r>
                          <a:rPr lang="en-US" sz="2200" b="0" i="1" baseline="0" smtClean="0">
                            <a:solidFill>
                              <a:schemeClr val="bg2"/>
                            </a:solidFill>
                            <a:effectLst/>
                            <a:latin typeface="Cambria Math" panose="02040503050406030204" pitchFamily="18" charset="0"/>
                            <a:ea typeface="Cambria Math" panose="02040503050406030204" pitchFamily="18" charset="0"/>
                          </a:rPr>
                          <m:t>𝑦</m:t>
                        </m:r>
                      </m:sub>
                    </m:sSub>
                    <m:r>
                      <a:rPr lang="en-US" sz="2200" b="0" i="1" baseline="0" smtClean="0">
                        <a:solidFill>
                          <a:schemeClr val="bg2"/>
                        </a:solidFill>
                        <a:effectLst/>
                        <a:latin typeface="Cambria Math" panose="02040503050406030204" pitchFamily="18" charset="0"/>
                        <a:ea typeface="Cambria Math" panose="02040503050406030204" pitchFamily="18" charset="0"/>
                      </a:rPr>
                      <m:t> </m:t>
                    </m:r>
                    <m:d>
                      <m:dPr>
                        <m:ctrlPr>
                          <a:rPr lang="en-US" sz="2200" b="0" i="1" baseline="0" smtClean="0">
                            <a:solidFill>
                              <a:schemeClr val="bg2"/>
                            </a:solidFill>
                            <a:effectLst/>
                            <a:latin typeface="Cambria Math" panose="02040503050406030204" pitchFamily="18" charset="0"/>
                            <a:ea typeface="Cambria Math" panose="02040503050406030204" pitchFamily="18" charset="0"/>
                          </a:rPr>
                        </m:ctrlPr>
                      </m:dPr>
                      <m:e>
                        <m:r>
                          <a:rPr lang="en-US" sz="2200" b="0" i="1" baseline="0" smtClean="0">
                            <a:solidFill>
                              <a:schemeClr val="bg2"/>
                            </a:solidFill>
                            <a:effectLst/>
                            <a:latin typeface="Cambria Math" panose="02040503050406030204" pitchFamily="18" charset="0"/>
                            <a:ea typeface="Cambria Math" panose="02040503050406030204" pitchFamily="18" charset="0"/>
                          </a:rPr>
                          <m:t>𝜏</m:t>
                        </m:r>
                      </m:e>
                    </m:d>
                    <m:r>
                      <a:rPr lang="en-US" sz="2200" b="0" i="1" baseline="0" smtClean="0">
                        <a:solidFill>
                          <a:schemeClr val="bg2"/>
                        </a:solidFill>
                        <a:effectLst/>
                        <a:latin typeface="Cambria Math" panose="02040503050406030204" pitchFamily="18" charset="0"/>
                        <a:ea typeface="Cambria Math" panose="02040503050406030204" pitchFamily="18" charset="0"/>
                      </a:rPr>
                      <m:t>= </m:t>
                    </m:r>
                    <m:r>
                      <a:rPr lang="en-US" sz="2200" b="0" i="1" baseline="0" smtClean="0">
                        <a:solidFill>
                          <a:schemeClr val="bg2"/>
                        </a:solidFill>
                        <a:effectLst/>
                        <a:latin typeface="Cambria Math" panose="02040503050406030204" pitchFamily="18" charset="0"/>
                        <a:ea typeface="Cambria Math" panose="02040503050406030204" pitchFamily="18" charset="0"/>
                      </a:rPr>
                      <m:t>𝜅</m:t>
                    </m:r>
                    <m:f>
                      <m:fPr>
                        <m:ctrlPr>
                          <a:rPr lang="en-US" sz="2200" b="0" i="1" baseline="0" smtClean="0">
                            <a:solidFill>
                              <a:schemeClr val="bg2"/>
                            </a:solidFill>
                            <a:effectLst/>
                            <a:latin typeface="Cambria Math" panose="02040503050406030204" pitchFamily="18" charset="0"/>
                            <a:ea typeface="Cambria Math" panose="02040503050406030204" pitchFamily="18" charset="0"/>
                          </a:rPr>
                        </m:ctrlPr>
                      </m:fPr>
                      <m:num>
                        <m:r>
                          <m:rPr>
                            <m:sty m:val="p"/>
                          </m:rPr>
                          <a:rPr lang="el-GR" sz="2200" b="0" i="1" baseline="0" smtClean="0">
                            <a:solidFill>
                              <a:schemeClr val="bg2"/>
                            </a:solidFill>
                            <a:effectLst/>
                            <a:latin typeface="Cambria Math" panose="02040503050406030204" pitchFamily="18" charset="0"/>
                            <a:ea typeface="Cambria Math" panose="02040503050406030204" pitchFamily="18" charset="0"/>
                          </a:rPr>
                          <m:t>Δ</m:t>
                        </m:r>
                        <m:r>
                          <a:rPr lang="el-GR" sz="2200" b="0" i="1" baseline="0" smtClean="0">
                            <a:solidFill>
                              <a:schemeClr val="bg2"/>
                            </a:solidFill>
                            <a:effectLst/>
                            <a:latin typeface="Cambria Math" panose="02040503050406030204" pitchFamily="18" charset="0"/>
                            <a:ea typeface="Cambria Math" panose="02040503050406030204" pitchFamily="18" charset="0"/>
                          </a:rPr>
                          <m:t>𝜐</m:t>
                        </m:r>
                      </m:num>
                      <m:den>
                        <m:r>
                          <a:rPr lang="en-US" sz="2200" b="0" i="1" baseline="0" smtClean="0">
                            <a:solidFill>
                              <a:schemeClr val="bg2"/>
                            </a:solidFill>
                            <a:effectLst/>
                            <a:latin typeface="Cambria Math" panose="02040503050406030204" pitchFamily="18" charset="0"/>
                            <a:ea typeface="Cambria Math" panose="02040503050406030204" pitchFamily="18" charset="0"/>
                          </a:rPr>
                          <m:t>𝜈</m:t>
                        </m:r>
                      </m:den>
                    </m:f>
                    <m:r>
                      <a:rPr lang="en-US" sz="2200" b="0" i="1" baseline="0" smtClean="0">
                        <a:solidFill>
                          <a:schemeClr val="bg2"/>
                        </a:solidFill>
                        <a:effectLst/>
                        <a:latin typeface="Cambria Math" panose="02040503050406030204" pitchFamily="18" charset="0"/>
                        <a:ea typeface="Cambria Math" panose="02040503050406030204" pitchFamily="18" charset="0"/>
                      </a:rPr>
                      <m:t>  </m:t>
                    </m:r>
                    <m:rad>
                      <m:radPr>
                        <m:degHide m:val="on"/>
                        <m:ctrlPr>
                          <a:rPr lang="en-US" sz="2200" b="0" i="1" baseline="0" smtClean="0">
                            <a:solidFill>
                              <a:schemeClr val="bg2"/>
                            </a:solidFill>
                            <a:effectLst/>
                            <a:latin typeface="Cambria Math" panose="02040503050406030204" pitchFamily="18" charset="0"/>
                            <a:ea typeface="Cambria Math" panose="02040503050406030204" pitchFamily="18" charset="0"/>
                          </a:rPr>
                        </m:ctrlPr>
                      </m:radPr>
                      <m:deg/>
                      <m:e>
                        <m:f>
                          <m:fPr>
                            <m:ctrlPr>
                              <a:rPr lang="en-US" sz="2200" b="0" i="1" baseline="0" smtClean="0">
                                <a:solidFill>
                                  <a:schemeClr val="bg2"/>
                                </a:solidFill>
                                <a:effectLst/>
                                <a:latin typeface="Cambria Math" panose="02040503050406030204" pitchFamily="18" charset="0"/>
                                <a:ea typeface="Cambria Math" panose="02040503050406030204" pitchFamily="18" charset="0"/>
                              </a:rPr>
                            </m:ctrlPr>
                          </m:fPr>
                          <m:num>
                            <m:sSub>
                              <m:sSubPr>
                                <m:ctrlPr>
                                  <a:rPr lang="en-US" sz="2200" b="0" i="1" baseline="0" smtClean="0">
                                    <a:solidFill>
                                      <a:schemeClr val="bg2"/>
                                    </a:solidFill>
                                    <a:effectLst/>
                                    <a:latin typeface="Cambria Math" panose="02040503050406030204" pitchFamily="18" charset="0"/>
                                    <a:ea typeface="Cambria Math" panose="02040503050406030204" pitchFamily="18" charset="0"/>
                                  </a:rPr>
                                </m:ctrlPr>
                              </m:sSubPr>
                              <m:e>
                                <m:r>
                                  <a:rPr lang="en-US" sz="2200" b="0" i="1" baseline="0" smtClean="0">
                                    <a:solidFill>
                                      <a:schemeClr val="bg2"/>
                                    </a:solidFill>
                                    <a:effectLst/>
                                    <a:latin typeface="Cambria Math" panose="02040503050406030204" pitchFamily="18" charset="0"/>
                                    <a:ea typeface="Cambria Math" panose="02040503050406030204" pitchFamily="18" charset="0"/>
                                  </a:rPr>
                                  <m:t>𝑇</m:t>
                                </m:r>
                              </m:e>
                              <m:sub>
                                <m:r>
                                  <a:rPr lang="en-US" sz="2200" b="0" i="1" baseline="0" smtClean="0">
                                    <a:solidFill>
                                      <a:schemeClr val="bg2"/>
                                    </a:solidFill>
                                    <a:effectLst/>
                                    <a:latin typeface="Cambria Math" panose="02040503050406030204" pitchFamily="18" charset="0"/>
                                    <a:ea typeface="Cambria Math" panose="02040503050406030204" pitchFamily="18" charset="0"/>
                                  </a:rPr>
                                  <m:t>𝑖𝑛𝑡</m:t>
                                </m:r>
                              </m:sub>
                            </m:sSub>
                          </m:num>
                          <m:den>
                            <m:r>
                              <a:rPr lang="en-US" sz="2200" b="0" i="1" baseline="0" smtClean="0">
                                <a:solidFill>
                                  <a:schemeClr val="bg2"/>
                                </a:solidFill>
                                <a:effectLst/>
                                <a:latin typeface="Cambria Math" panose="02040503050406030204" pitchFamily="18" charset="0"/>
                                <a:ea typeface="Cambria Math" panose="02040503050406030204" pitchFamily="18" charset="0"/>
                              </a:rPr>
                              <m:t>𝑁</m:t>
                            </m:r>
                            <m:r>
                              <a:rPr lang="en-US" sz="2200" b="0" i="1" baseline="0" smtClean="0">
                                <a:solidFill>
                                  <a:schemeClr val="bg2"/>
                                </a:solidFill>
                                <a:effectLst/>
                                <a:latin typeface="Cambria Math" panose="02040503050406030204" pitchFamily="18" charset="0"/>
                                <a:ea typeface="Cambria Math" panose="02040503050406030204" pitchFamily="18" charset="0"/>
                              </a:rPr>
                              <m:t> </m:t>
                            </m:r>
                            <m:r>
                              <a:rPr lang="en-US" sz="2200" b="0" i="1" baseline="0" smtClean="0">
                                <a:solidFill>
                                  <a:schemeClr val="bg2"/>
                                </a:solidFill>
                                <a:effectLst/>
                                <a:latin typeface="Cambria Math" panose="02040503050406030204" pitchFamily="18" charset="0"/>
                                <a:ea typeface="Cambria Math" panose="02040503050406030204" pitchFamily="18" charset="0"/>
                              </a:rPr>
                              <m:t>𝜏</m:t>
                            </m:r>
                          </m:den>
                        </m:f>
                      </m:e>
                    </m:rad>
                  </m:oMath>
                </a14:m>
                <a:r>
                  <a:rPr lang="en-US" sz="2200" b="0" baseline="0" dirty="0">
                    <a:solidFill>
                      <a:schemeClr val="bg2"/>
                    </a:solidFill>
                    <a:effectLst/>
                  </a:rPr>
                  <a:t> </a:t>
                </a:r>
              </a:p>
            </p:txBody>
          </p:sp>
        </mc:Choice>
        <mc:Fallback xmlns="">
          <p:sp>
            <p:nvSpPr>
              <p:cNvPr id="9" name="TextBox 8">
                <a:extLst>
                  <a:ext uri="{FF2B5EF4-FFF2-40B4-BE49-F238E27FC236}">
                    <a16:creationId xmlns:a16="http://schemas.microsoft.com/office/drawing/2014/main" id="{64A179A2-8EC0-418D-A60B-94CE4D836D88}"/>
                  </a:ext>
                </a:extLst>
              </p:cNvPr>
              <p:cNvSpPr txBox="1">
                <a:spLocks noRot="1" noChangeAspect="1" noMove="1" noResize="1" noEditPoints="1" noAdjustHandles="1" noChangeArrowheads="1" noChangeShapeType="1" noTextEdit="1"/>
              </p:cNvSpPr>
              <p:nvPr/>
            </p:nvSpPr>
            <p:spPr>
              <a:xfrm>
                <a:off x="9573406" y="2396874"/>
                <a:ext cx="2450619" cy="688971"/>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016509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7"/>
                                        </p:tgtEl>
                                        <p:attrNameLst>
                                          <p:attrName>style.visibility</p:attrName>
                                        </p:attrNameLst>
                                      </p:cBhvr>
                                      <p:to>
                                        <p:strVal val="visible"/>
                                      </p:to>
                                    </p:set>
                                    <p:animEffect transition="in" filter="fade">
                                      <p:cBhvr>
                                        <p:cTn id="18"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7586" name="Rectangle 2"/>
          <p:cNvSpPr>
            <a:spLocks noGrp="1" noChangeArrowheads="1"/>
          </p:cNvSpPr>
          <p:nvPr>
            <p:ph type="title" idx="4294967295"/>
          </p:nvPr>
        </p:nvSpPr>
        <p:spPr>
          <a:xfrm>
            <a:off x="2002620" y="3947"/>
            <a:ext cx="6670263" cy="588055"/>
          </a:xfrm>
          <a:prstGeom prst="rect">
            <a:avLst/>
          </a:prstGeom>
        </p:spPr>
        <p:txBody>
          <a:bodyPr/>
          <a:lstStyle/>
          <a:p>
            <a:pPr>
              <a:defRPr/>
            </a:pPr>
            <a:r>
              <a:rPr lang="en-GB" sz="2800" b="1" u="sng"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1976-2016: Chasing a Phantom ?</a:t>
            </a:r>
            <a:r>
              <a:rPr lang="en-GB" b="1" u="sng"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 </a:t>
            </a:r>
            <a:endParaRPr lang="de-DE" b="1" u="sng"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endParaRPr>
          </a:p>
        </p:txBody>
      </p:sp>
      <p:sp>
        <p:nvSpPr>
          <p:cNvPr id="27658" name="TextBox 12"/>
          <p:cNvSpPr txBox="1">
            <a:spLocks noChangeArrowheads="1"/>
          </p:cNvSpPr>
          <p:nvPr/>
        </p:nvSpPr>
        <p:spPr bwMode="auto">
          <a:xfrm>
            <a:off x="4714" y="6529325"/>
            <a:ext cx="29848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b="1" baseline="30000">
                <a:solidFill>
                  <a:srgbClr val="EA1F0A"/>
                </a:solidFill>
                <a:latin typeface="Comic Sans MS" pitchFamily="66" charset="0"/>
              </a:defRPr>
            </a:lvl1pPr>
            <a:lvl2pPr marL="742950" indent="-285750">
              <a:defRPr sz="2000" b="1" baseline="30000">
                <a:solidFill>
                  <a:srgbClr val="EA1F0A"/>
                </a:solidFill>
                <a:latin typeface="Comic Sans MS" pitchFamily="66" charset="0"/>
              </a:defRPr>
            </a:lvl2pPr>
            <a:lvl3pPr marL="1143000" indent="-228600">
              <a:defRPr sz="2000" b="1" baseline="30000">
                <a:solidFill>
                  <a:srgbClr val="EA1F0A"/>
                </a:solidFill>
                <a:latin typeface="Comic Sans MS" pitchFamily="66" charset="0"/>
              </a:defRPr>
            </a:lvl3pPr>
            <a:lvl4pPr marL="1600200" indent="-228600">
              <a:defRPr sz="2000" b="1" baseline="30000">
                <a:solidFill>
                  <a:srgbClr val="EA1F0A"/>
                </a:solidFill>
                <a:latin typeface="Comic Sans MS" pitchFamily="66" charset="0"/>
              </a:defRPr>
            </a:lvl4pPr>
            <a:lvl5pPr marL="2057400" indent="-228600">
              <a:defRPr sz="2000" b="1" baseline="30000">
                <a:solidFill>
                  <a:srgbClr val="EA1F0A"/>
                </a:solidFill>
                <a:latin typeface="Comic Sans MS" pitchFamily="66" charset="0"/>
              </a:defRPr>
            </a:lvl5pPr>
            <a:lvl6pPr marL="2514600" indent="-228600" eaLnBrk="0" fontAlgn="base" hangingPunct="0">
              <a:spcBef>
                <a:spcPct val="0"/>
              </a:spcBef>
              <a:spcAft>
                <a:spcPct val="0"/>
              </a:spcAft>
              <a:defRPr sz="2000" b="1" baseline="30000">
                <a:solidFill>
                  <a:srgbClr val="EA1F0A"/>
                </a:solidFill>
                <a:latin typeface="Comic Sans MS" pitchFamily="66" charset="0"/>
              </a:defRPr>
            </a:lvl6pPr>
            <a:lvl7pPr marL="2971800" indent="-228600" eaLnBrk="0" fontAlgn="base" hangingPunct="0">
              <a:spcBef>
                <a:spcPct val="0"/>
              </a:spcBef>
              <a:spcAft>
                <a:spcPct val="0"/>
              </a:spcAft>
              <a:defRPr sz="2000" b="1" baseline="30000">
                <a:solidFill>
                  <a:srgbClr val="EA1F0A"/>
                </a:solidFill>
                <a:latin typeface="Comic Sans MS" pitchFamily="66" charset="0"/>
              </a:defRPr>
            </a:lvl7pPr>
            <a:lvl8pPr marL="3429000" indent="-228600" eaLnBrk="0" fontAlgn="base" hangingPunct="0">
              <a:spcBef>
                <a:spcPct val="0"/>
              </a:spcBef>
              <a:spcAft>
                <a:spcPct val="0"/>
              </a:spcAft>
              <a:defRPr sz="2000" b="1" baseline="30000">
                <a:solidFill>
                  <a:srgbClr val="EA1F0A"/>
                </a:solidFill>
                <a:latin typeface="Comic Sans MS" pitchFamily="66" charset="0"/>
              </a:defRPr>
            </a:lvl8pPr>
            <a:lvl9pPr marL="3886200" indent="-228600" eaLnBrk="0" fontAlgn="base" hangingPunct="0">
              <a:spcBef>
                <a:spcPct val="0"/>
              </a:spcBef>
              <a:spcAft>
                <a:spcPct val="0"/>
              </a:spcAft>
              <a:defRPr sz="2000" b="1" baseline="30000">
                <a:solidFill>
                  <a:srgbClr val="EA1F0A"/>
                </a:solidFill>
                <a:latin typeface="Comic Sans MS" pitchFamily="66" charset="0"/>
              </a:defRPr>
            </a:lvl9pPr>
          </a:lstStyle>
          <a:p>
            <a:r>
              <a:rPr lang="en-US" altLang="de-DE" sz="1600" baseline="0" dirty="0">
                <a:solidFill>
                  <a:schemeClr val="bg2"/>
                </a:solidFill>
                <a:effectLst/>
                <a:latin typeface="Arial" charset="0"/>
                <a:cs typeface="Arial" charset="0"/>
              </a:rPr>
              <a:t>6</a:t>
            </a:r>
            <a:endParaRPr lang="de-DE" altLang="de-DE" sz="1600" baseline="0" dirty="0">
              <a:solidFill>
                <a:schemeClr val="bg2"/>
              </a:solidFill>
              <a:effectLst/>
              <a:latin typeface="Arial" charset="0"/>
              <a:cs typeface="Arial" charset="0"/>
            </a:endParaRPr>
          </a:p>
        </p:txBody>
      </p:sp>
      <p:cxnSp>
        <p:nvCxnSpPr>
          <p:cNvPr id="21" name="Straight Arrow Connector 20"/>
          <p:cNvCxnSpPr>
            <a:cxnSpLocks/>
          </p:cNvCxnSpPr>
          <p:nvPr/>
        </p:nvCxnSpPr>
        <p:spPr bwMode="auto">
          <a:xfrm>
            <a:off x="6626885" y="2946134"/>
            <a:ext cx="4227066" cy="10078"/>
          </a:xfrm>
          <a:prstGeom prst="straightConnector1">
            <a:avLst/>
          </a:prstGeom>
          <a:solidFill>
            <a:schemeClr val="accent1"/>
          </a:solidFill>
          <a:ln w="38100" cap="sq" cmpd="sng" algn="ctr">
            <a:solidFill>
              <a:srgbClr val="C00000"/>
            </a:solidFill>
            <a:prstDash val="solid"/>
            <a:round/>
            <a:headEnd type="none" w="lg" len="lg"/>
            <a:tailEnd type="triangle"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8" name="Group 7">
            <a:extLst>
              <a:ext uri="{FF2B5EF4-FFF2-40B4-BE49-F238E27FC236}">
                <a16:creationId xmlns:a16="http://schemas.microsoft.com/office/drawing/2014/main" id="{264BF4E6-D0E3-4CBA-A2F2-68838B17DE69}"/>
              </a:ext>
            </a:extLst>
          </p:cNvPr>
          <p:cNvGrpSpPr/>
          <p:nvPr/>
        </p:nvGrpSpPr>
        <p:grpSpPr>
          <a:xfrm>
            <a:off x="213695" y="1120384"/>
            <a:ext cx="12041792" cy="1999346"/>
            <a:chOff x="213695" y="894759"/>
            <a:chExt cx="12041792" cy="1999346"/>
          </a:xfrm>
        </p:grpSpPr>
        <p:grpSp>
          <p:nvGrpSpPr>
            <p:cNvPr id="46" name="Group 45"/>
            <p:cNvGrpSpPr/>
            <p:nvPr/>
          </p:nvGrpSpPr>
          <p:grpSpPr>
            <a:xfrm rot="20036355">
              <a:off x="7399471" y="1226091"/>
              <a:ext cx="2617123" cy="1170255"/>
              <a:chOff x="8726986" y="3730035"/>
              <a:chExt cx="2617123" cy="1170255"/>
            </a:xfrm>
          </p:grpSpPr>
          <p:sp>
            <p:nvSpPr>
              <p:cNvPr id="47" name="Chevron 46"/>
              <p:cNvSpPr/>
              <p:nvPr/>
            </p:nvSpPr>
            <p:spPr bwMode="auto">
              <a:xfrm rot="1581817">
                <a:off x="8726986" y="3730035"/>
                <a:ext cx="2282819" cy="1170255"/>
              </a:xfrm>
              <a:prstGeom prst="chevron">
                <a:avLst/>
              </a:prstGeom>
              <a:solidFill>
                <a:srgbClr val="FF9900"/>
              </a:solidFill>
              <a:ln w="38100" cap="sq" cmpd="sng" algn="ctr">
                <a:solidFill>
                  <a:srgbClr val="000080"/>
                </a:solidFill>
                <a:prstDash val="solid"/>
                <a:round/>
                <a:headEnd type="triangle" w="lg" len="lg"/>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de-DE"/>
              </a:p>
            </p:txBody>
          </p:sp>
          <p:sp>
            <p:nvSpPr>
              <p:cNvPr id="48" name="TextBox 47"/>
              <p:cNvSpPr txBox="1"/>
              <p:nvPr/>
            </p:nvSpPr>
            <p:spPr>
              <a:xfrm>
                <a:off x="8977378" y="3759193"/>
                <a:ext cx="2366731" cy="907941"/>
              </a:xfrm>
              <a:prstGeom prst="rect">
                <a:avLst/>
              </a:prstGeom>
              <a:noFill/>
            </p:spPr>
            <p:txBody>
              <a:bodyPr wrap="square" rtlCol="0">
                <a:spAutoFit/>
              </a:bodyPr>
              <a:lstStyle/>
              <a:p>
                <a:pPr>
                  <a:spcAft>
                    <a:spcPts val="600"/>
                  </a:spcAft>
                </a:pPr>
                <a:r>
                  <a:rPr lang="en-US" sz="2400" baseline="0" dirty="0">
                    <a:solidFill>
                      <a:schemeClr val="tx1"/>
                    </a:solidFill>
                    <a:effectLst/>
                    <a:latin typeface="Arial" panose="020B0604020202020204" pitchFamily="34" charset="0"/>
                    <a:cs typeface="Arial" panose="020B0604020202020204" pitchFamily="34" charset="0"/>
                  </a:rPr>
                  <a:t>     2007: </a:t>
                </a:r>
              </a:p>
              <a:p>
                <a:pPr>
                  <a:spcAft>
                    <a:spcPts val="600"/>
                  </a:spcAft>
                </a:pPr>
                <a:r>
                  <a:rPr lang="en-US" sz="2400" baseline="0" dirty="0">
                    <a:solidFill>
                      <a:schemeClr val="tx1"/>
                    </a:solidFill>
                    <a:effectLst/>
                    <a:latin typeface="Arial" panose="020B0604020202020204" pitchFamily="34" charset="0"/>
                    <a:cs typeface="Arial" panose="020B0604020202020204" pitchFamily="34" charset="0"/>
                  </a:rPr>
                  <a:t>7.6 </a:t>
                </a:r>
                <a:r>
                  <a:rPr lang="en-US" sz="2400" baseline="0" dirty="0">
                    <a:solidFill>
                      <a:schemeClr val="tx1"/>
                    </a:solidFill>
                    <a:effectLst/>
                    <a:latin typeface="Arial"/>
                    <a:cs typeface="Arial"/>
                  </a:rPr>
                  <a:t>± 0.5 eV</a:t>
                </a:r>
                <a:endParaRPr lang="de-DE" sz="2400" baseline="0" dirty="0">
                  <a:solidFill>
                    <a:schemeClr val="tx1"/>
                  </a:solidFill>
                  <a:effectLst/>
                  <a:latin typeface="Arial" panose="020B0604020202020204" pitchFamily="34" charset="0"/>
                  <a:cs typeface="Arial" panose="020B0604020202020204" pitchFamily="34" charset="0"/>
                </a:endParaRPr>
              </a:p>
            </p:txBody>
          </p:sp>
        </p:grpSp>
        <p:grpSp>
          <p:nvGrpSpPr>
            <p:cNvPr id="49" name="Group 48"/>
            <p:cNvGrpSpPr/>
            <p:nvPr/>
          </p:nvGrpSpPr>
          <p:grpSpPr>
            <a:xfrm rot="20036355">
              <a:off x="9186888" y="1237056"/>
              <a:ext cx="2593373" cy="1170255"/>
              <a:chOff x="8061986" y="3623160"/>
              <a:chExt cx="2593373" cy="1170255"/>
            </a:xfrm>
          </p:grpSpPr>
          <p:sp>
            <p:nvSpPr>
              <p:cNvPr id="50" name="Chevron 49"/>
              <p:cNvSpPr/>
              <p:nvPr/>
            </p:nvSpPr>
            <p:spPr bwMode="auto">
              <a:xfrm rot="1581817">
                <a:off x="8061986" y="3623160"/>
                <a:ext cx="2282819" cy="1170255"/>
              </a:xfrm>
              <a:prstGeom prst="chevron">
                <a:avLst/>
              </a:prstGeom>
              <a:solidFill>
                <a:srgbClr val="FF9900"/>
              </a:solidFill>
              <a:ln w="38100" cap="sq" cmpd="sng" algn="ctr">
                <a:solidFill>
                  <a:srgbClr val="000080"/>
                </a:solidFill>
                <a:prstDash val="solid"/>
                <a:round/>
                <a:headEnd type="triangle" w="lg" len="lg"/>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de-DE"/>
              </a:p>
            </p:txBody>
          </p:sp>
          <p:sp>
            <p:nvSpPr>
              <p:cNvPr id="51" name="TextBox 50"/>
              <p:cNvSpPr txBox="1"/>
              <p:nvPr/>
            </p:nvSpPr>
            <p:spPr>
              <a:xfrm>
                <a:off x="8288628" y="3652318"/>
                <a:ext cx="2366731" cy="907941"/>
              </a:xfrm>
              <a:prstGeom prst="rect">
                <a:avLst/>
              </a:prstGeom>
              <a:noFill/>
            </p:spPr>
            <p:txBody>
              <a:bodyPr wrap="square" rtlCol="0">
                <a:spAutoFit/>
              </a:bodyPr>
              <a:lstStyle/>
              <a:p>
                <a:pPr>
                  <a:spcAft>
                    <a:spcPts val="600"/>
                  </a:spcAft>
                </a:pPr>
                <a:r>
                  <a:rPr lang="en-US" sz="2400" baseline="0" dirty="0">
                    <a:solidFill>
                      <a:schemeClr val="tx1"/>
                    </a:solidFill>
                    <a:effectLst/>
                    <a:latin typeface="Arial" panose="020B0604020202020204" pitchFamily="34" charset="0"/>
                    <a:cs typeface="Arial" panose="020B0604020202020204" pitchFamily="34" charset="0"/>
                  </a:rPr>
                  <a:t>     2009: </a:t>
                </a:r>
              </a:p>
              <a:p>
                <a:pPr>
                  <a:spcAft>
                    <a:spcPts val="600"/>
                  </a:spcAft>
                </a:pPr>
                <a:r>
                  <a:rPr lang="en-US" sz="2400" baseline="0" dirty="0">
                    <a:solidFill>
                      <a:schemeClr val="tx1"/>
                    </a:solidFill>
                    <a:effectLst/>
                    <a:latin typeface="Arial" panose="020B0604020202020204" pitchFamily="34" charset="0"/>
                    <a:cs typeface="Arial" panose="020B0604020202020204" pitchFamily="34" charset="0"/>
                  </a:rPr>
                  <a:t>7.8 </a:t>
                </a:r>
                <a:r>
                  <a:rPr lang="en-US" sz="2400" baseline="0" dirty="0">
                    <a:solidFill>
                      <a:schemeClr val="tx1"/>
                    </a:solidFill>
                    <a:effectLst/>
                    <a:latin typeface="Arial"/>
                    <a:cs typeface="Arial"/>
                  </a:rPr>
                  <a:t>± 0.5 eV</a:t>
                </a:r>
                <a:endParaRPr lang="de-DE" sz="2400" baseline="0" dirty="0">
                  <a:solidFill>
                    <a:schemeClr val="tx1"/>
                  </a:solidFill>
                  <a:effectLst/>
                  <a:latin typeface="Arial" panose="020B0604020202020204" pitchFamily="34" charset="0"/>
                  <a:cs typeface="Arial" panose="020B0604020202020204" pitchFamily="34" charset="0"/>
                </a:endParaRPr>
              </a:p>
            </p:txBody>
          </p:sp>
        </p:grpSp>
        <p:grpSp>
          <p:nvGrpSpPr>
            <p:cNvPr id="6" name="Group 5">
              <a:extLst>
                <a:ext uri="{FF2B5EF4-FFF2-40B4-BE49-F238E27FC236}">
                  <a16:creationId xmlns:a16="http://schemas.microsoft.com/office/drawing/2014/main" id="{35FC0333-CBCD-493A-8F10-4FC54005F7EA}"/>
                </a:ext>
              </a:extLst>
            </p:cNvPr>
            <p:cNvGrpSpPr/>
            <p:nvPr/>
          </p:nvGrpSpPr>
          <p:grpSpPr>
            <a:xfrm>
              <a:off x="213695" y="894759"/>
              <a:ext cx="12041792" cy="1999346"/>
              <a:chOff x="213695" y="894759"/>
              <a:chExt cx="12041792" cy="1999346"/>
            </a:xfrm>
          </p:grpSpPr>
          <p:grpSp>
            <p:nvGrpSpPr>
              <p:cNvPr id="35" name="Group 34"/>
              <p:cNvGrpSpPr/>
              <p:nvPr/>
            </p:nvGrpSpPr>
            <p:grpSpPr>
              <a:xfrm rot="20011789">
                <a:off x="213695" y="1284765"/>
                <a:ext cx="2282819" cy="1170255"/>
                <a:chOff x="3220334" y="1227955"/>
                <a:chExt cx="2282819" cy="1170255"/>
              </a:xfrm>
            </p:grpSpPr>
            <p:sp>
              <p:nvSpPr>
                <p:cNvPr id="7" name="Chevron 6"/>
                <p:cNvSpPr/>
                <p:nvPr/>
              </p:nvSpPr>
              <p:spPr bwMode="auto">
                <a:xfrm rot="1581817">
                  <a:off x="3220334" y="1227955"/>
                  <a:ext cx="2282819" cy="1170255"/>
                </a:xfrm>
                <a:prstGeom prst="chevron">
                  <a:avLst/>
                </a:prstGeom>
                <a:solidFill>
                  <a:srgbClr val="FF9900"/>
                </a:solidFill>
                <a:ln w="38100" cap="sq" cmpd="sng" algn="ctr">
                  <a:solidFill>
                    <a:srgbClr val="000080"/>
                  </a:solidFill>
                  <a:prstDash val="solid"/>
                  <a:round/>
                  <a:headEnd type="triangle" w="lg" len="lg"/>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de-DE"/>
                </a:p>
              </p:txBody>
            </p:sp>
            <p:sp>
              <p:nvSpPr>
                <p:cNvPr id="5" name="TextBox 4"/>
                <p:cNvSpPr txBox="1"/>
                <p:nvPr/>
              </p:nvSpPr>
              <p:spPr>
                <a:xfrm rot="1588211">
                  <a:off x="3780568" y="1431628"/>
                  <a:ext cx="1521983" cy="907941"/>
                </a:xfrm>
                <a:prstGeom prst="rect">
                  <a:avLst/>
                </a:prstGeom>
                <a:noFill/>
              </p:spPr>
              <p:txBody>
                <a:bodyPr wrap="square" rtlCol="0">
                  <a:spAutoFit/>
                </a:bodyPr>
                <a:lstStyle/>
                <a:p>
                  <a:pPr>
                    <a:spcAft>
                      <a:spcPts val="600"/>
                    </a:spcAft>
                  </a:pPr>
                  <a:r>
                    <a:rPr lang="de-DE" sz="2400" baseline="0" dirty="0">
                      <a:solidFill>
                        <a:schemeClr val="tx1"/>
                      </a:solidFill>
                      <a:effectLst/>
                      <a:latin typeface="Arial" panose="020B0604020202020204" pitchFamily="34" charset="0"/>
                      <a:cs typeface="Arial" panose="020B0604020202020204" pitchFamily="34" charset="0"/>
                    </a:rPr>
                    <a:t>1976</a:t>
                  </a:r>
                  <a:r>
                    <a:rPr lang="en-US" sz="2400" baseline="0" dirty="0">
                      <a:solidFill>
                        <a:schemeClr val="tx1"/>
                      </a:solidFill>
                      <a:effectLst/>
                      <a:latin typeface="Arial" panose="020B0604020202020204" pitchFamily="34" charset="0"/>
                      <a:cs typeface="Arial" panose="020B0604020202020204" pitchFamily="34" charset="0"/>
                    </a:rPr>
                    <a:t>:  </a:t>
                  </a:r>
                </a:p>
                <a:p>
                  <a:pPr>
                    <a:spcAft>
                      <a:spcPts val="600"/>
                    </a:spcAft>
                  </a:pPr>
                  <a:r>
                    <a:rPr lang="en-US" sz="2400" baseline="0" dirty="0">
                      <a:solidFill>
                        <a:schemeClr val="tx1"/>
                      </a:solidFill>
                      <a:effectLst/>
                      <a:latin typeface="Arial" panose="020B0604020202020204" pitchFamily="34" charset="0"/>
                      <a:cs typeface="Arial" panose="020B0604020202020204" pitchFamily="34" charset="0"/>
                    </a:rPr>
                    <a:t>&lt; 100 eV</a:t>
                  </a:r>
                  <a:endParaRPr lang="de-DE" sz="2400" baseline="0" dirty="0">
                    <a:solidFill>
                      <a:schemeClr val="tx1"/>
                    </a:solidFill>
                    <a:effectLst/>
                    <a:latin typeface="Arial" panose="020B0604020202020204" pitchFamily="34" charset="0"/>
                    <a:cs typeface="Arial" panose="020B0604020202020204" pitchFamily="34" charset="0"/>
                  </a:endParaRPr>
                </a:p>
              </p:txBody>
            </p:sp>
          </p:grpSp>
          <p:sp>
            <p:nvSpPr>
              <p:cNvPr id="22" name="TextBox 21"/>
              <p:cNvSpPr txBox="1"/>
              <p:nvPr/>
            </p:nvSpPr>
            <p:spPr>
              <a:xfrm rot="40949">
                <a:off x="3691261" y="907673"/>
                <a:ext cx="2236510" cy="400110"/>
              </a:xfrm>
              <a:prstGeom prst="rect">
                <a:avLst/>
              </a:prstGeom>
              <a:noFill/>
            </p:spPr>
            <p:txBody>
              <a:bodyPr wrap="none" rtlCol="0">
                <a:spAutoFit/>
              </a:bodyPr>
              <a:lstStyle/>
              <a:p>
                <a:r>
                  <a:rPr lang="en-US" baseline="0" dirty="0">
                    <a:solidFill>
                      <a:srgbClr val="002060"/>
                    </a:solidFill>
                    <a:effectLst/>
                    <a:latin typeface="Arial" panose="020B0604020202020204" pitchFamily="34" charset="0"/>
                    <a:cs typeface="Arial" panose="020B0604020202020204" pitchFamily="34" charset="0"/>
                  </a:rPr>
                  <a:t>(</a:t>
                </a:r>
                <a:r>
                  <a:rPr lang="en-US" baseline="0" dirty="0">
                    <a:solidFill>
                      <a:srgbClr val="002060"/>
                    </a:solidFill>
                    <a:effectLst/>
                    <a:latin typeface="Symbol" panose="05050102010706020507" pitchFamily="18" charset="2"/>
                    <a:cs typeface="Arial" panose="020B0604020202020204" pitchFamily="34" charset="0"/>
                  </a:rPr>
                  <a:t>l</a:t>
                </a:r>
                <a:r>
                  <a:rPr lang="en-US" baseline="0" dirty="0">
                    <a:solidFill>
                      <a:srgbClr val="002060"/>
                    </a:solidFill>
                    <a:effectLst/>
                    <a:latin typeface="Arial" panose="020B0604020202020204" pitchFamily="34" charset="0"/>
                    <a:cs typeface="Arial" panose="020B0604020202020204" pitchFamily="34" charset="0"/>
                  </a:rPr>
                  <a:t> = 355 </a:t>
                </a:r>
                <a:r>
                  <a:rPr lang="en-US" baseline="0" dirty="0">
                    <a:solidFill>
                      <a:srgbClr val="002060"/>
                    </a:solidFill>
                    <a:effectLst/>
                    <a:latin typeface="Arial"/>
                    <a:cs typeface="Arial"/>
                  </a:rPr>
                  <a:t>± 20</a:t>
                </a:r>
                <a:r>
                  <a:rPr lang="en-US" baseline="0" dirty="0">
                    <a:solidFill>
                      <a:srgbClr val="002060"/>
                    </a:solidFill>
                    <a:effectLst/>
                    <a:latin typeface="Arial" panose="020B0604020202020204" pitchFamily="34" charset="0"/>
                    <a:cs typeface="Arial" panose="020B0604020202020204" pitchFamily="34" charset="0"/>
                  </a:rPr>
                  <a:t> nm)</a:t>
                </a:r>
                <a:endParaRPr lang="de-DE" baseline="0" dirty="0">
                  <a:solidFill>
                    <a:srgbClr val="002060"/>
                  </a:solidFill>
                  <a:effectLst/>
                  <a:latin typeface="Arial" panose="020B0604020202020204" pitchFamily="34" charset="0"/>
                  <a:cs typeface="Arial" panose="020B0604020202020204" pitchFamily="34" charset="0"/>
                </a:endParaRPr>
              </a:p>
            </p:txBody>
          </p:sp>
          <p:sp>
            <p:nvSpPr>
              <p:cNvPr id="28" name="TextBox 27"/>
              <p:cNvSpPr txBox="1"/>
              <p:nvPr/>
            </p:nvSpPr>
            <p:spPr>
              <a:xfrm rot="48144">
                <a:off x="8337108" y="894759"/>
                <a:ext cx="2236510" cy="400110"/>
              </a:xfrm>
              <a:prstGeom prst="rect">
                <a:avLst/>
              </a:prstGeom>
              <a:noFill/>
            </p:spPr>
            <p:txBody>
              <a:bodyPr wrap="none" rtlCol="0">
                <a:spAutoFit/>
              </a:bodyPr>
              <a:lstStyle/>
              <a:p>
                <a:r>
                  <a:rPr lang="en-US" baseline="0" dirty="0">
                    <a:solidFill>
                      <a:srgbClr val="002060"/>
                    </a:solidFill>
                    <a:effectLst/>
                    <a:latin typeface="Arial" panose="020B0604020202020204" pitchFamily="34" charset="0"/>
                    <a:cs typeface="Arial" panose="020B0604020202020204" pitchFamily="34" charset="0"/>
                  </a:rPr>
                  <a:t>(</a:t>
                </a:r>
                <a:r>
                  <a:rPr lang="en-US" baseline="0" dirty="0">
                    <a:solidFill>
                      <a:srgbClr val="002060"/>
                    </a:solidFill>
                    <a:effectLst/>
                    <a:latin typeface="Symbol" panose="05050102010706020507" pitchFamily="18" charset="2"/>
                    <a:cs typeface="Arial" panose="020B0604020202020204" pitchFamily="34" charset="0"/>
                  </a:rPr>
                  <a:t>l</a:t>
                </a:r>
                <a:r>
                  <a:rPr lang="en-US" baseline="0" dirty="0">
                    <a:solidFill>
                      <a:srgbClr val="002060"/>
                    </a:solidFill>
                    <a:effectLst/>
                    <a:latin typeface="Arial" panose="020B0604020202020204" pitchFamily="34" charset="0"/>
                    <a:cs typeface="Arial" panose="020B0604020202020204" pitchFamily="34" charset="0"/>
                  </a:rPr>
                  <a:t> = 160 </a:t>
                </a:r>
                <a:r>
                  <a:rPr lang="en-US" baseline="0" dirty="0">
                    <a:solidFill>
                      <a:srgbClr val="002060"/>
                    </a:solidFill>
                    <a:effectLst/>
                    <a:latin typeface="Arial"/>
                    <a:cs typeface="Arial"/>
                  </a:rPr>
                  <a:t>± 10</a:t>
                </a:r>
                <a:r>
                  <a:rPr lang="en-US" baseline="0" dirty="0">
                    <a:solidFill>
                      <a:srgbClr val="002060"/>
                    </a:solidFill>
                    <a:effectLst/>
                    <a:latin typeface="Arial" panose="020B0604020202020204" pitchFamily="34" charset="0"/>
                    <a:cs typeface="Arial" panose="020B0604020202020204" pitchFamily="34" charset="0"/>
                  </a:rPr>
                  <a:t> nm)</a:t>
                </a:r>
                <a:endParaRPr lang="de-DE" baseline="0" dirty="0">
                  <a:solidFill>
                    <a:srgbClr val="002060"/>
                  </a:solidFill>
                  <a:effectLst/>
                  <a:latin typeface="Arial" panose="020B0604020202020204" pitchFamily="34" charset="0"/>
                  <a:cs typeface="Arial" panose="020B0604020202020204" pitchFamily="34" charset="0"/>
                </a:endParaRPr>
              </a:p>
            </p:txBody>
          </p:sp>
          <p:sp>
            <p:nvSpPr>
              <p:cNvPr id="3" name="TextBox 2"/>
              <p:cNvSpPr txBox="1"/>
              <p:nvPr/>
            </p:nvSpPr>
            <p:spPr>
              <a:xfrm rot="18525">
                <a:off x="4197937" y="2493995"/>
                <a:ext cx="2307042" cy="400110"/>
              </a:xfrm>
              <a:prstGeom prst="rect">
                <a:avLst/>
              </a:prstGeom>
              <a:noFill/>
            </p:spPr>
            <p:txBody>
              <a:bodyPr wrap="none" rtlCol="0">
                <a:spAutoFit/>
              </a:bodyPr>
              <a:lstStyle/>
              <a:p>
                <a:r>
                  <a:rPr lang="de-DE" baseline="0" dirty="0" err="1">
                    <a:solidFill>
                      <a:srgbClr val="C00000"/>
                    </a:solidFill>
                    <a:latin typeface="Arial" panose="020B0604020202020204" pitchFamily="34" charset="0"/>
                    <a:cs typeface="Arial" panose="020B0604020202020204" pitchFamily="34" charset="0"/>
                  </a:rPr>
                  <a:t>Indirect</a:t>
                </a:r>
                <a:r>
                  <a:rPr lang="de-DE" baseline="0" dirty="0">
                    <a:solidFill>
                      <a:srgbClr val="C00000"/>
                    </a:solidFill>
                    <a:latin typeface="Arial" panose="020B0604020202020204" pitchFamily="34" charset="0"/>
                    <a:cs typeface="Arial" panose="020B0604020202020204" pitchFamily="34" charset="0"/>
                  </a:rPr>
                  <a:t> </a:t>
                </a:r>
                <a:r>
                  <a:rPr lang="de-DE" baseline="0" dirty="0" err="1">
                    <a:solidFill>
                      <a:srgbClr val="C00000"/>
                    </a:solidFill>
                    <a:latin typeface="Arial" panose="020B0604020202020204" pitchFamily="34" charset="0"/>
                    <a:cs typeface="Arial" panose="020B0604020202020204" pitchFamily="34" charset="0"/>
                  </a:rPr>
                  <a:t>Evidence</a:t>
                </a:r>
                <a:endParaRPr lang="de-DE" baseline="0" dirty="0">
                  <a:solidFill>
                    <a:srgbClr val="C00000"/>
                  </a:solidFill>
                  <a:latin typeface="Arial" panose="020B0604020202020204" pitchFamily="34" charset="0"/>
                  <a:cs typeface="Arial" panose="020B0604020202020204" pitchFamily="34" charset="0"/>
                </a:endParaRPr>
              </a:p>
            </p:txBody>
          </p:sp>
          <p:cxnSp>
            <p:nvCxnSpPr>
              <p:cNvPr id="33" name="Straight Arrow Connector 32"/>
              <p:cNvCxnSpPr>
                <a:cxnSpLocks/>
              </p:cNvCxnSpPr>
              <p:nvPr/>
            </p:nvCxnSpPr>
            <p:spPr bwMode="auto">
              <a:xfrm flipH="1" flipV="1">
                <a:off x="552140" y="2713306"/>
                <a:ext cx="3377935" cy="3637"/>
              </a:xfrm>
              <a:prstGeom prst="straightConnector1">
                <a:avLst/>
              </a:prstGeom>
              <a:solidFill>
                <a:schemeClr val="accent1"/>
              </a:solidFill>
              <a:ln w="38100" cap="sq" cmpd="sng" algn="ctr">
                <a:solidFill>
                  <a:srgbClr val="C00000"/>
                </a:solidFill>
                <a:prstDash val="solid"/>
                <a:round/>
                <a:headEnd type="none" w="lg" len="lg"/>
                <a:tailEnd type="triangle"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8" name="Group 37"/>
              <p:cNvGrpSpPr/>
              <p:nvPr/>
            </p:nvGrpSpPr>
            <p:grpSpPr>
              <a:xfrm rot="20036355">
                <a:off x="2022715" y="1283004"/>
                <a:ext cx="2282819" cy="1170255"/>
                <a:chOff x="4831898" y="2028015"/>
                <a:chExt cx="2282819" cy="1170255"/>
              </a:xfrm>
            </p:grpSpPr>
            <p:sp>
              <p:nvSpPr>
                <p:cNvPr id="34" name="Chevron 33"/>
                <p:cNvSpPr/>
                <p:nvPr/>
              </p:nvSpPr>
              <p:spPr bwMode="auto">
                <a:xfrm rot="1581817">
                  <a:off x="4831898" y="2028015"/>
                  <a:ext cx="2282819" cy="1170255"/>
                </a:xfrm>
                <a:prstGeom prst="chevron">
                  <a:avLst/>
                </a:prstGeom>
                <a:solidFill>
                  <a:srgbClr val="FF9900"/>
                </a:solidFill>
                <a:ln w="38100" cap="sq" cmpd="sng" algn="ctr">
                  <a:solidFill>
                    <a:srgbClr val="000080"/>
                  </a:solidFill>
                  <a:prstDash val="solid"/>
                  <a:round/>
                  <a:headEnd type="triangle" w="lg" len="lg"/>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de-DE" dirty="0"/>
                </a:p>
              </p:txBody>
            </p:sp>
            <p:sp>
              <p:nvSpPr>
                <p:cNvPr id="29" name="Rectangle 28"/>
                <p:cNvSpPr/>
                <p:nvPr/>
              </p:nvSpPr>
              <p:spPr>
                <a:xfrm rot="1563645">
                  <a:off x="5405880" y="2253155"/>
                  <a:ext cx="1528417" cy="907941"/>
                </a:xfrm>
                <a:prstGeom prst="rect">
                  <a:avLst/>
                </a:prstGeom>
              </p:spPr>
              <p:txBody>
                <a:bodyPr wrap="square">
                  <a:spAutoFit/>
                </a:bodyPr>
                <a:lstStyle/>
                <a:p>
                  <a:pPr>
                    <a:spcAft>
                      <a:spcPts val="600"/>
                    </a:spcAft>
                  </a:pPr>
                  <a:r>
                    <a:rPr lang="de-DE" sz="2400" baseline="0" dirty="0">
                      <a:solidFill>
                        <a:schemeClr val="tx1"/>
                      </a:solidFill>
                      <a:effectLst/>
                      <a:latin typeface="Arial" panose="020B0604020202020204" pitchFamily="34" charset="0"/>
                      <a:cs typeface="Arial" panose="020B0604020202020204" pitchFamily="34" charset="0"/>
                    </a:rPr>
                    <a:t>1990: </a:t>
                  </a:r>
                </a:p>
                <a:p>
                  <a:pPr>
                    <a:spcAft>
                      <a:spcPts val="600"/>
                    </a:spcAft>
                  </a:pPr>
                  <a:r>
                    <a:rPr lang="en-US" sz="2400" baseline="0" dirty="0">
                      <a:solidFill>
                        <a:schemeClr val="tx1"/>
                      </a:solidFill>
                      <a:effectLst/>
                      <a:latin typeface="Arial" panose="020B0604020202020204" pitchFamily="34" charset="0"/>
                      <a:cs typeface="Arial" panose="020B0604020202020204" pitchFamily="34" charset="0"/>
                    </a:rPr>
                    <a:t>-1 </a:t>
                  </a:r>
                  <a:r>
                    <a:rPr lang="en-US" sz="2400" baseline="0" dirty="0">
                      <a:solidFill>
                        <a:schemeClr val="tx1"/>
                      </a:solidFill>
                      <a:effectLst/>
                      <a:latin typeface="Arial"/>
                      <a:cs typeface="Arial"/>
                    </a:rPr>
                    <a:t>± 4 eV</a:t>
                  </a:r>
                  <a:endParaRPr lang="de-DE" sz="2400" baseline="0" dirty="0">
                    <a:solidFill>
                      <a:schemeClr val="tx1"/>
                    </a:solidFill>
                    <a:effectLst/>
                    <a:latin typeface="Arial" panose="020B0604020202020204" pitchFamily="34" charset="0"/>
                    <a:cs typeface="Arial" panose="020B0604020202020204" pitchFamily="34" charset="0"/>
                  </a:endParaRPr>
                </a:p>
              </p:txBody>
            </p:sp>
          </p:grpSp>
          <p:grpSp>
            <p:nvGrpSpPr>
              <p:cNvPr id="39" name="Group 38"/>
              <p:cNvGrpSpPr/>
              <p:nvPr/>
            </p:nvGrpSpPr>
            <p:grpSpPr>
              <a:xfrm rot="20036355">
                <a:off x="3829636" y="1285377"/>
                <a:ext cx="2282819" cy="1170255"/>
                <a:chOff x="6454065" y="2823971"/>
                <a:chExt cx="2282819" cy="1170255"/>
              </a:xfrm>
            </p:grpSpPr>
            <p:sp>
              <p:nvSpPr>
                <p:cNvPr id="36" name="Chevron 35"/>
                <p:cNvSpPr/>
                <p:nvPr/>
              </p:nvSpPr>
              <p:spPr bwMode="auto">
                <a:xfrm rot="1581817">
                  <a:off x="6454065" y="2823971"/>
                  <a:ext cx="2282819" cy="1170255"/>
                </a:xfrm>
                <a:prstGeom prst="chevron">
                  <a:avLst/>
                </a:prstGeom>
                <a:solidFill>
                  <a:srgbClr val="FF9900"/>
                </a:solidFill>
                <a:ln w="38100" cap="sq" cmpd="sng" algn="ctr">
                  <a:solidFill>
                    <a:srgbClr val="000080"/>
                  </a:solidFill>
                  <a:prstDash val="solid"/>
                  <a:round/>
                  <a:headEnd type="triangle" w="lg" len="lg"/>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de-DE"/>
                </a:p>
              </p:txBody>
            </p:sp>
            <p:sp>
              <p:nvSpPr>
                <p:cNvPr id="17" name="TextBox 16"/>
                <p:cNvSpPr txBox="1"/>
                <p:nvPr/>
              </p:nvSpPr>
              <p:spPr>
                <a:xfrm rot="1563645">
                  <a:off x="6965208" y="3022807"/>
                  <a:ext cx="1584088" cy="907941"/>
                </a:xfrm>
                <a:prstGeom prst="rect">
                  <a:avLst/>
                </a:prstGeom>
                <a:noFill/>
              </p:spPr>
              <p:txBody>
                <a:bodyPr wrap="none" rtlCol="0">
                  <a:spAutoFit/>
                </a:bodyPr>
                <a:lstStyle/>
                <a:p>
                  <a:pPr>
                    <a:spcAft>
                      <a:spcPts val="600"/>
                    </a:spcAft>
                  </a:pPr>
                  <a:r>
                    <a:rPr lang="de-DE" sz="2400" baseline="0" dirty="0">
                      <a:solidFill>
                        <a:schemeClr val="tx1"/>
                      </a:solidFill>
                      <a:effectLst/>
                      <a:latin typeface="Arial" panose="020B0604020202020204" pitchFamily="34" charset="0"/>
                      <a:cs typeface="Arial" panose="020B0604020202020204" pitchFamily="34" charset="0"/>
                    </a:rPr>
                    <a:t>1994: </a:t>
                  </a:r>
                </a:p>
                <a:p>
                  <a:pPr>
                    <a:spcAft>
                      <a:spcPts val="600"/>
                    </a:spcAft>
                  </a:pPr>
                  <a:r>
                    <a:rPr lang="en-US" sz="2400" baseline="0" dirty="0">
                      <a:solidFill>
                        <a:schemeClr val="tx1"/>
                      </a:solidFill>
                      <a:effectLst/>
                      <a:latin typeface="Arial" panose="020B0604020202020204" pitchFamily="34" charset="0"/>
                      <a:cs typeface="Arial" panose="020B0604020202020204" pitchFamily="34" charset="0"/>
                    </a:rPr>
                    <a:t>3.5 </a:t>
                  </a:r>
                  <a:r>
                    <a:rPr lang="en-US" sz="2400" baseline="0" dirty="0">
                      <a:solidFill>
                        <a:schemeClr val="tx1"/>
                      </a:solidFill>
                      <a:effectLst/>
                      <a:latin typeface="Arial"/>
                      <a:cs typeface="Arial"/>
                    </a:rPr>
                    <a:t>± 1 eV</a:t>
                  </a:r>
                  <a:endParaRPr lang="de-DE" sz="2400" baseline="0" dirty="0">
                    <a:solidFill>
                      <a:schemeClr val="tx1"/>
                    </a:solidFill>
                    <a:effectLst/>
                    <a:latin typeface="Arial" panose="020B0604020202020204" pitchFamily="34" charset="0"/>
                    <a:cs typeface="Arial" panose="020B0604020202020204" pitchFamily="34" charset="0"/>
                  </a:endParaRPr>
                </a:p>
              </p:txBody>
            </p:sp>
          </p:grpSp>
          <p:grpSp>
            <p:nvGrpSpPr>
              <p:cNvPr id="40" name="Group 39"/>
              <p:cNvGrpSpPr/>
              <p:nvPr/>
            </p:nvGrpSpPr>
            <p:grpSpPr>
              <a:xfrm rot="20036355">
                <a:off x="5625181" y="1296914"/>
                <a:ext cx="2282819" cy="1170255"/>
                <a:chOff x="8061986" y="3623160"/>
                <a:chExt cx="2282819" cy="1170255"/>
              </a:xfrm>
            </p:grpSpPr>
            <p:sp>
              <p:nvSpPr>
                <p:cNvPr id="37" name="Chevron 36"/>
                <p:cNvSpPr/>
                <p:nvPr/>
              </p:nvSpPr>
              <p:spPr bwMode="auto">
                <a:xfrm rot="1581817">
                  <a:off x="8061986" y="3623160"/>
                  <a:ext cx="2282819" cy="1170255"/>
                </a:xfrm>
                <a:prstGeom prst="chevron">
                  <a:avLst/>
                </a:prstGeom>
                <a:solidFill>
                  <a:srgbClr val="FF9900"/>
                </a:solidFill>
                <a:ln w="38100" cap="sq" cmpd="sng" algn="ctr">
                  <a:solidFill>
                    <a:srgbClr val="000080"/>
                  </a:solidFill>
                  <a:prstDash val="solid"/>
                  <a:round/>
                  <a:headEnd type="triangle" w="lg" len="lg"/>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de-DE"/>
                </a:p>
              </p:txBody>
            </p:sp>
            <p:sp>
              <p:nvSpPr>
                <p:cNvPr id="18" name="TextBox 17"/>
                <p:cNvSpPr txBox="1"/>
                <p:nvPr/>
              </p:nvSpPr>
              <p:spPr>
                <a:xfrm rot="1563645">
                  <a:off x="8536059" y="3816857"/>
                  <a:ext cx="1646005" cy="907941"/>
                </a:xfrm>
                <a:prstGeom prst="rect">
                  <a:avLst/>
                </a:prstGeom>
                <a:noFill/>
              </p:spPr>
              <p:txBody>
                <a:bodyPr wrap="square" rtlCol="0">
                  <a:spAutoFit/>
                </a:bodyPr>
                <a:lstStyle/>
                <a:p>
                  <a:pPr>
                    <a:spcAft>
                      <a:spcPts val="600"/>
                    </a:spcAft>
                  </a:pPr>
                  <a:r>
                    <a:rPr lang="en-US" sz="2400" baseline="0" dirty="0">
                      <a:solidFill>
                        <a:schemeClr val="tx1"/>
                      </a:solidFill>
                      <a:effectLst/>
                      <a:latin typeface="Arial" panose="020B0604020202020204" pitchFamily="34" charset="0"/>
                      <a:cs typeface="Arial" panose="020B0604020202020204" pitchFamily="34" charset="0"/>
                    </a:rPr>
                    <a:t>2005: </a:t>
                  </a:r>
                </a:p>
                <a:p>
                  <a:pPr>
                    <a:spcAft>
                      <a:spcPts val="600"/>
                    </a:spcAft>
                  </a:pPr>
                  <a:r>
                    <a:rPr lang="en-US" sz="2400" baseline="0" dirty="0">
                      <a:solidFill>
                        <a:schemeClr val="tx1"/>
                      </a:solidFill>
                      <a:effectLst/>
                      <a:latin typeface="Arial" panose="020B0604020202020204" pitchFamily="34" charset="0"/>
                      <a:cs typeface="Arial" panose="020B0604020202020204" pitchFamily="34" charset="0"/>
                    </a:rPr>
                    <a:t>5.5 </a:t>
                  </a:r>
                  <a:r>
                    <a:rPr lang="en-US" sz="2400" baseline="0" dirty="0">
                      <a:solidFill>
                        <a:schemeClr val="tx1"/>
                      </a:solidFill>
                      <a:effectLst/>
                      <a:latin typeface="Arial"/>
                      <a:cs typeface="Arial"/>
                    </a:rPr>
                    <a:t>± 1 eV</a:t>
                  </a:r>
                  <a:endParaRPr lang="de-DE" sz="2400" baseline="0" dirty="0">
                    <a:solidFill>
                      <a:schemeClr val="tx1"/>
                    </a:solidFill>
                    <a:effectLst/>
                    <a:latin typeface="Arial" panose="020B0604020202020204" pitchFamily="34" charset="0"/>
                    <a:cs typeface="Arial" panose="020B0604020202020204" pitchFamily="34" charset="0"/>
                  </a:endParaRPr>
                </a:p>
              </p:txBody>
            </p:sp>
          </p:grpSp>
          <p:sp>
            <p:nvSpPr>
              <p:cNvPr id="43" name="TextBox 42"/>
              <p:cNvSpPr txBox="1"/>
              <p:nvPr/>
            </p:nvSpPr>
            <p:spPr>
              <a:xfrm>
                <a:off x="11444046" y="1282643"/>
                <a:ext cx="811441" cy="1323439"/>
              </a:xfrm>
              <a:prstGeom prst="rect">
                <a:avLst/>
              </a:prstGeom>
              <a:noFill/>
            </p:spPr>
            <p:txBody>
              <a:bodyPr wrap="none" rtlCol="0">
                <a:spAutoFit/>
              </a:bodyPr>
              <a:lstStyle/>
              <a:p>
                <a:r>
                  <a:rPr lang="en-US" sz="8000" baseline="0" dirty="0">
                    <a:latin typeface="Arial" panose="020B0604020202020204" pitchFamily="34" charset="0"/>
                    <a:cs typeface="Arial" panose="020B0604020202020204" pitchFamily="34" charset="0"/>
                  </a:rPr>
                  <a:t>?</a:t>
                </a:r>
                <a:endParaRPr lang="de-DE" sz="8000" baseline="0" dirty="0">
                  <a:latin typeface="Arial" panose="020B0604020202020204" pitchFamily="34" charset="0"/>
                  <a:cs typeface="Arial" panose="020B0604020202020204" pitchFamily="34" charset="0"/>
                </a:endParaRPr>
              </a:p>
            </p:txBody>
          </p:sp>
        </p:grpSp>
      </p:grpSp>
      <p:grpSp>
        <p:nvGrpSpPr>
          <p:cNvPr id="52" name="Gruppierung 2">
            <a:extLst>
              <a:ext uri="{FF2B5EF4-FFF2-40B4-BE49-F238E27FC236}">
                <a16:creationId xmlns:a16="http://schemas.microsoft.com/office/drawing/2014/main" id="{FF849684-5B03-4141-9CA7-999A83917867}"/>
              </a:ext>
            </a:extLst>
          </p:cNvPr>
          <p:cNvGrpSpPr/>
          <p:nvPr/>
        </p:nvGrpSpPr>
        <p:grpSpPr>
          <a:xfrm>
            <a:off x="337159" y="4086913"/>
            <a:ext cx="3235730" cy="1726351"/>
            <a:chOff x="179388" y="1211263"/>
            <a:chExt cx="2922587" cy="2081212"/>
          </a:xfrm>
        </p:grpSpPr>
        <p:grpSp>
          <p:nvGrpSpPr>
            <p:cNvPr id="69" name="Gruppieren 29">
              <a:extLst>
                <a:ext uri="{FF2B5EF4-FFF2-40B4-BE49-F238E27FC236}">
                  <a16:creationId xmlns:a16="http://schemas.microsoft.com/office/drawing/2014/main" id="{7E9899B0-F63A-42CB-96F4-51CFE1B1CA35}"/>
                </a:ext>
              </a:extLst>
            </p:cNvPr>
            <p:cNvGrpSpPr>
              <a:grpSpLocks/>
            </p:cNvGrpSpPr>
            <p:nvPr/>
          </p:nvGrpSpPr>
          <p:grpSpPr bwMode="auto">
            <a:xfrm>
              <a:off x="179388" y="1211263"/>
              <a:ext cx="2922587" cy="2081212"/>
              <a:chOff x="179388" y="1457298"/>
              <a:chExt cx="2922509" cy="2081241"/>
            </a:xfrm>
          </p:grpSpPr>
          <p:pic>
            <p:nvPicPr>
              <p:cNvPr id="71" name="Picture 3">
                <a:extLst>
                  <a:ext uri="{FF2B5EF4-FFF2-40B4-BE49-F238E27FC236}">
                    <a16:creationId xmlns:a16="http://schemas.microsoft.com/office/drawing/2014/main" id="{1FB15869-8CEF-4AD4-A246-D552E59C72ED}"/>
                  </a:ext>
                </a:extLst>
              </p:cNvPr>
              <p:cNvPicPr>
                <a:picLocks noChangeAspect="1" noChangeArrowheads="1"/>
              </p:cNvPicPr>
              <p:nvPr/>
            </p:nvPicPr>
            <p:blipFill>
              <a:blip r:embed="rId4"/>
              <a:srcRect/>
              <a:stretch>
                <a:fillRect/>
              </a:stretch>
            </p:blipFill>
            <p:spPr bwMode="auto">
              <a:xfrm>
                <a:off x="179388" y="1457298"/>
                <a:ext cx="2922509" cy="2081241"/>
              </a:xfrm>
              <a:prstGeom prst="rect">
                <a:avLst/>
              </a:prstGeom>
              <a:ln>
                <a:solidFill>
                  <a:srgbClr val="000000"/>
                </a:solidFill>
              </a:ln>
              <a:effectLst>
                <a:outerShdw blurRad="292100" dist="139700" dir="2700000" algn="tl" rotWithShape="0">
                  <a:srgbClr val="333333">
                    <a:alpha val="65000"/>
                  </a:srgbClr>
                </a:outerShdw>
              </a:effectLst>
            </p:spPr>
          </p:pic>
          <p:grpSp>
            <p:nvGrpSpPr>
              <p:cNvPr id="72" name="Gruppieren 18">
                <a:extLst>
                  <a:ext uri="{FF2B5EF4-FFF2-40B4-BE49-F238E27FC236}">
                    <a16:creationId xmlns:a16="http://schemas.microsoft.com/office/drawing/2014/main" id="{9871AD49-C20E-4EDB-8F61-D83F1BBB2249}"/>
                  </a:ext>
                </a:extLst>
              </p:cNvPr>
              <p:cNvGrpSpPr>
                <a:grpSpLocks/>
              </p:cNvGrpSpPr>
              <p:nvPr/>
            </p:nvGrpSpPr>
            <p:grpSpPr bwMode="auto">
              <a:xfrm>
                <a:off x="252414" y="1566837"/>
                <a:ext cx="985807" cy="985852"/>
                <a:chOff x="922289" y="3045613"/>
                <a:chExt cx="985807" cy="985852"/>
              </a:xfrm>
            </p:grpSpPr>
            <p:sp>
              <p:nvSpPr>
                <p:cNvPr id="76" name="Rechteck 25">
                  <a:extLst>
                    <a:ext uri="{FF2B5EF4-FFF2-40B4-BE49-F238E27FC236}">
                      <a16:creationId xmlns:a16="http://schemas.microsoft.com/office/drawing/2014/main" id="{43F3D486-D915-4A56-BD0E-04DA7915666A}"/>
                    </a:ext>
                  </a:extLst>
                </p:cNvPr>
                <p:cNvSpPr>
                  <a:spLocks noChangeArrowheads="1"/>
                </p:cNvSpPr>
                <p:nvPr/>
              </p:nvSpPr>
              <p:spPr bwMode="auto">
                <a:xfrm>
                  <a:off x="958797" y="3045613"/>
                  <a:ext cx="949299" cy="985852"/>
                </a:xfrm>
                <a:prstGeom prst="rect">
                  <a:avLst/>
                </a:prstGeom>
                <a:solidFill>
                  <a:srgbClr val="D7D185"/>
                </a:solidFill>
                <a:ln w="28575">
                  <a:solidFill>
                    <a:srgbClr val="C00004"/>
                  </a:solidFill>
                  <a:round/>
                  <a:headEnd/>
                  <a:tailEnd/>
                </a:ln>
                <a:effectLst>
                  <a:outerShdw blurRad="63500" dist="38100" dir="2700000" algn="tl" rotWithShape="0">
                    <a:srgbClr val="000000">
                      <a:alpha val="39999"/>
                    </a:srgbClr>
                  </a:outerShdw>
                </a:effectLst>
              </p:spPr>
              <p:txBody>
                <a:bodyPr wrap="none"/>
                <a:lstStyle/>
                <a:p>
                  <a:pPr eaLnBrk="1" fontAlgn="auto" hangingPunct="1">
                    <a:spcBef>
                      <a:spcPts val="0"/>
                    </a:spcBef>
                    <a:spcAft>
                      <a:spcPts val="0"/>
                    </a:spcAft>
                    <a:defRPr/>
                  </a:pPr>
                  <a:endParaRPr lang="de-DE" sz="1800" b="0" kern="0" baseline="0">
                    <a:solidFill>
                      <a:srgbClr val="000000"/>
                    </a:solidFill>
                    <a:effectLst/>
                    <a:cs typeface="Arial" charset="0"/>
                  </a:endParaRPr>
                </a:p>
              </p:txBody>
            </p:sp>
            <p:sp>
              <p:nvSpPr>
                <p:cNvPr id="77" name="Textfeld 16">
                  <a:extLst>
                    <a:ext uri="{FF2B5EF4-FFF2-40B4-BE49-F238E27FC236}">
                      <a16:creationId xmlns:a16="http://schemas.microsoft.com/office/drawing/2014/main" id="{E2F09621-8D59-4A38-B202-05CD5C0D29A8}"/>
                    </a:ext>
                  </a:extLst>
                </p:cNvPr>
                <p:cNvSpPr txBox="1">
                  <a:spLocks noChangeArrowheads="1"/>
                </p:cNvSpPr>
                <p:nvPr/>
              </p:nvSpPr>
              <p:spPr bwMode="auto">
                <a:xfrm>
                  <a:off x="956160" y="3506365"/>
                  <a:ext cx="652638" cy="3339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2"/>
                      </a:solidFill>
                      <a:latin typeface="Arial" charset="0"/>
                      <a:ea typeface="ＭＳ Ｐゴシック" charset="0"/>
                      <a:cs typeface="ＭＳ Ｐゴシック" charset="0"/>
                    </a:defRPr>
                  </a:lvl1pPr>
                  <a:lvl2pPr marL="742950" indent="-285750" eaLnBrk="0" hangingPunct="0">
                    <a:defRPr sz="2000">
                      <a:solidFill>
                        <a:schemeClr val="tx2"/>
                      </a:solidFill>
                      <a:latin typeface="Arial" charset="0"/>
                      <a:ea typeface="ＭＳ Ｐゴシック" charset="0"/>
                    </a:defRPr>
                  </a:lvl2pPr>
                  <a:lvl3pPr marL="1143000" indent="-228600" eaLnBrk="0" hangingPunct="0">
                    <a:defRPr sz="2000">
                      <a:solidFill>
                        <a:schemeClr val="tx2"/>
                      </a:solidFill>
                      <a:latin typeface="Arial" charset="0"/>
                      <a:ea typeface="ＭＳ Ｐゴシック" charset="0"/>
                    </a:defRPr>
                  </a:lvl3pPr>
                  <a:lvl4pPr marL="1600200" indent="-228600" eaLnBrk="0" hangingPunct="0">
                    <a:defRPr sz="2000">
                      <a:solidFill>
                        <a:schemeClr val="tx2"/>
                      </a:solidFill>
                      <a:latin typeface="Arial" charset="0"/>
                      <a:ea typeface="ＭＳ Ｐゴシック" charset="0"/>
                    </a:defRPr>
                  </a:lvl4pPr>
                  <a:lvl5pPr marL="2057400" indent="-228600" eaLnBrk="0" hangingPunct="0">
                    <a:defRPr sz="2000">
                      <a:solidFill>
                        <a:schemeClr val="tx2"/>
                      </a:solidFill>
                      <a:latin typeface="Arial" charset="0"/>
                      <a:ea typeface="ＭＳ Ｐゴシック" charset="0"/>
                    </a:defRPr>
                  </a:lvl5pPr>
                  <a:lvl6pPr marL="2514600" indent="-228600" eaLnBrk="0" fontAlgn="base" hangingPunct="0">
                    <a:spcBef>
                      <a:spcPct val="0"/>
                    </a:spcBef>
                    <a:spcAft>
                      <a:spcPct val="0"/>
                    </a:spcAft>
                    <a:defRPr sz="2000">
                      <a:solidFill>
                        <a:schemeClr val="tx2"/>
                      </a:solidFill>
                      <a:latin typeface="Arial" charset="0"/>
                      <a:ea typeface="ＭＳ Ｐゴシック" charset="0"/>
                    </a:defRPr>
                  </a:lvl6pPr>
                  <a:lvl7pPr marL="2971800" indent="-228600" eaLnBrk="0" fontAlgn="base" hangingPunct="0">
                    <a:spcBef>
                      <a:spcPct val="0"/>
                    </a:spcBef>
                    <a:spcAft>
                      <a:spcPct val="0"/>
                    </a:spcAft>
                    <a:defRPr sz="2000">
                      <a:solidFill>
                        <a:schemeClr val="tx2"/>
                      </a:solidFill>
                      <a:latin typeface="Arial" charset="0"/>
                      <a:ea typeface="ＭＳ Ｐゴシック" charset="0"/>
                    </a:defRPr>
                  </a:lvl7pPr>
                  <a:lvl8pPr marL="3429000" indent="-228600" eaLnBrk="0" fontAlgn="base" hangingPunct="0">
                    <a:spcBef>
                      <a:spcPct val="0"/>
                    </a:spcBef>
                    <a:spcAft>
                      <a:spcPct val="0"/>
                    </a:spcAft>
                    <a:defRPr sz="2000">
                      <a:solidFill>
                        <a:schemeClr val="tx2"/>
                      </a:solidFill>
                      <a:latin typeface="Arial" charset="0"/>
                      <a:ea typeface="ＭＳ Ｐゴシック" charset="0"/>
                    </a:defRPr>
                  </a:lvl8pPr>
                  <a:lvl9pPr marL="3886200" indent="-228600" eaLnBrk="0" fontAlgn="base" hangingPunct="0">
                    <a:spcBef>
                      <a:spcPct val="0"/>
                    </a:spcBef>
                    <a:spcAft>
                      <a:spcPct val="0"/>
                    </a:spcAft>
                    <a:defRPr sz="2000">
                      <a:solidFill>
                        <a:schemeClr val="tx2"/>
                      </a:solidFill>
                      <a:latin typeface="Arial" charset="0"/>
                      <a:ea typeface="ＭＳ Ｐゴシック" charset="0"/>
                    </a:defRPr>
                  </a:lvl9pPr>
                </a:lstStyle>
                <a:p>
                  <a:pPr eaLnBrk="1" fontAlgn="auto" hangingPunct="1">
                    <a:spcBef>
                      <a:spcPts val="0"/>
                    </a:spcBef>
                    <a:spcAft>
                      <a:spcPts val="0"/>
                    </a:spcAft>
                    <a:defRPr/>
                  </a:pPr>
                  <a:r>
                    <a:rPr lang="de-DE" sz="1200" b="0" kern="0" baseline="0" dirty="0">
                      <a:solidFill>
                        <a:srgbClr val="000000"/>
                      </a:solidFill>
                      <a:effectLst/>
                      <a:latin typeface="Times New Roman" charset="0"/>
                      <a:cs typeface="Times New Roman" charset="0"/>
                    </a:rPr>
                    <a:t>7880a</a:t>
                  </a:r>
                  <a:endParaRPr lang="de-DE" sz="1600" b="0" kern="0" baseline="0" dirty="0">
                    <a:solidFill>
                      <a:srgbClr val="000000"/>
                    </a:solidFill>
                    <a:effectLst/>
                    <a:latin typeface="Times New Roman" charset="0"/>
                    <a:cs typeface="Times New Roman" charset="0"/>
                  </a:endParaRPr>
                </a:p>
              </p:txBody>
            </p:sp>
            <p:sp>
              <p:nvSpPr>
                <p:cNvPr id="78" name="Textfeld 17">
                  <a:extLst>
                    <a:ext uri="{FF2B5EF4-FFF2-40B4-BE49-F238E27FC236}">
                      <a16:creationId xmlns:a16="http://schemas.microsoft.com/office/drawing/2014/main" id="{89BC55C3-0E8F-4CA7-9867-B1C539449611}"/>
                    </a:ext>
                  </a:extLst>
                </p:cNvPr>
                <p:cNvSpPr txBox="1">
                  <a:spLocks noChangeArrowheads="1"/>
                </p:cNvSpPr>
                <p:nvPr/>
              </p:nvSpPr>
              <p:spPr bwMode="auto">
                <a:xfrm>
                  <a:off x="922289" y="3745164"/>
                  <a:ext cx="980634" cy="2782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2"/>
                      </a:solidFill>
                      <a:latin typeface="Arial" charset="0"/>
                      <a:ea typeface="ＭＳ Ｐゴシック" charset="0"/>
                      <a:cs typeface="ＭＳ Ｐゴシック" charset="0"/>
                    </a:defRPr>
                  </a:lvl1pPr>
                  <a:lvl2pPr marL="742950" indent="-285750" eaLnBrk="0" hangingPunct="0">
                    <a:defRPr sz="2000">
                      <a:solidFill>
                        <a:schemeClr val="tx2"/>
                      </a:solidFill>
                      <a:latin typeface="Arial" charset="0"/>
                      <a:ea typeface="ＭＳ Ｐゴシック" charset="0"/>
                    </a:defRPr>
                  </a:lvl2pPr>
                  <a:lvl3pPr marL="1143000" indent="-228600" eaLnBrk="0" hangingPunct="0">
                    <a:defRPr sz="2000">
                      <a:solidFill>
                        <a:schemeClr val="tx2"/>
                      </a:solidFill>
                      <a:latin typeface="Arial" charset="0"/>
                      <a:ea typeface="ＭＳ Ｐゴシック" charset="0"/>
                    </a:defRPr>
                  </a:lvl3pPr>
                  <a:lvl4pPr marL="1600200" indent="-228600" eaLnBrk="0" hangingPunct="0">
                    <a:defRPr sz="2000">
                      <a:solidFill>
                        <a:schemeClr val="tx2"/>
                      </a:solidFill>
                      <a:latin typeface="Arial" charset="0"/>
                      <a:ea typeface="ＭＳ Ｐゴシック" charset="0"/>
                    </a:defRPr>
                  </a:lvl4pPr>
                  <a:lvl5pPr marL="2057400" indent="-228600" eaLnBrk="0" hangingPunct="0">
                    <a:defRPr sz="2000">
                      <a:solidFill>
                        <a:schemeClr val="tx2"/>
                      </a:solidFill>
                      <a:latin typeface="Arial" charset="0"/>
                      <a:ea typeface="ＭＳ Ｐゴシック" charset="0"/>
                    </a:defRPr>
                  </a:lvl5pPr>
                  <a:lvl6pPr marL="2514600" indent="-228600" eaLnBrk="0" fontAlgn="base" hangingPunct="0">
                    <a:spcBef>
                      <a:spcPct val="0"/>
                    </a:spcBef>
                    <a:spcAft>
                      <a:spcPct val="0"/>
                    </a:spcAft>
                    <a:defRPr sz="2000">
                      <a:solidFill>
                        <a:schemeClr val="tx2"/>
                      </a:solidFill>
                      <a:latin typeface="Arial" charset="0"/>
                      <a:ea typeface="ＭＳ Ｐゴシック" charset="0"/>
                    </a:defRPr>
                  </a:lvl6pPr>
                  <a:lvl7pPr marL="2971800" indent="-228600" eaLnBrk="0" fontAlgn="base" hangingPunct="0">
                    <a:spcBef>
                      <a:spcPct val="0"/>
                    </a:spcBef>
                    <a:spcAft>
                      <a:spcPct val="0"/>
                    </a:spcAft>
                    <a:defRPr sz="2000">
                      <a:solidFill>
                        <a:schemeClr val="tx2"/>
                      </a:solidFill>
                      <a:latin typeface="Arial" charset="0"/>
                      <a:ea typeface="ＭＳ Ｐゴシック" charset="0"/>
                    </a:defRPr>
                  </a:lvl7pPr>
                  <a:lvl8pPr marL="3429000" indent="-228600" eaLnBrk="0" fontAlgn="base" hangingPunct="0">
                    <a:spcBef>
                      <a:spcPct val="0"/>
                    </a:spcBef>
                    <a:spcAft>
                      <a:spcPct val="0"/>
                    </a:spcAft>
                    <a:defRPr sz="2000">
                      <a:solidFill>
                        <a:schemeClr val="tx2"/>
                      </a:solidFill>
                      <a:latin typeface="Arial" charset="0"/>
                      <a:ea typeface="ＭＳ Ｐゴシック" charset="0"/>
                    </a:defRPr>
                  </a:lvl8pPr>
                  <a:lvl9pPr marL="3886200" indent="-228600" eaLnBrk="0" fontAlgn="base" hangingPunct="0">
                    <a:spcBef>
                      <a:spcPct val="0"/>
                    </a:spcBef>
                    <a:spcAft>
                      <a:spcPct val="0"/>
                    </a:spcAft>
                    <a:defRPr sz="2000">
                      <a:solidFill>
                        <a:schemeClr val="tx2"/>
                      </a:solidFill>
                      <a:latin typeface="Arial" charset="0"/>
                      <a:ea typeface="ＭＳ Ｐゴシック" charset="0"/>
                    </a:defRPr>
                  </a:lvl9pPr>
                </a:lstStyle>
                <a:p>
                  <a:pPr eaLnBrk="1" fontAlgn="auto" hangingPunct="1">
                    <a:spcBef>
                      <a:spcPts val="0"/>
                    </a:spcBef>
                    <a:spcAft>
                      <a:spcPts val="0"/>
                    </a:spcAft>
                    <a:defRPr/>
                  </a:pPr>
                  <a:r>
                    <a:rPr lang="de-DE" sz="900" b="0" kern="0" baseline="0" dirty="0">
                      <a:solidFill>
                        <a:srgbClr val="000000"/>
                      </a:solidFill>
                      <a:effectLst/>
                      <a:latin typeface="Times New Roman" charset="0"/>
                      <a:cs typeface="Times New Roman" charset="0"/>
                      <a:sym typeface="Symbol" charset="0"/>
                    </a:rPr>
                    <a:t>: 4.845 </a:t>
                  </a:r>
                  <a:r>
                    <a:rPr lang="de-DE" sz="900" b="0" kern="0" baseline="0" dirty="0" err="1">
                      <a:solidFill>
                        <a:srgbClr val="000000"/>
                      </a:solidFill>
                      <a:effectLst/>
                      <a:latin typeface="Times New Roman" charset="0"/>
                      <a:cs typeface="Times New Roman" charset="0"/>
                      <a:sym typeface="Symbol" charset="0"/>
                    </a:rPr>
                    <a:t>MeV</a:t>
                  </a:r>
                  <a:endParaRPr lang="de-DE" sz="900" b="0" kern="0" baseline="0" dirty="0">
                    <a:solidFill>
                      <a:srgbClr val="000000"/>
                    </a:solidFill>
                    <a:effectLst/>
                    <a:latin typeface="Times New Roman" charset="0"/>
                    <a:cs typeface="Times New Roman" charset="0"/>
                  </a:endParaRPr>
                </a:p>
              </p:txBody>
            </p:sp>
          </p:grpSp>
          <p:sp>
            <p:nvSpPr>
              <p:cNvPr id="73" name="Rechteck 19">
                <a:extLst>
                  <a:ext uri="{FF2B5EF4-FFF2-40B4-BE49-F238E27FC236}">
                    <a16:creationId xmlns:a16="http://schemas.microsoft.com/office/drawing/2014/main" id="{5CE92643-673B-4F5C-983D-034C764AC3E5}"/>
                  </a:ext>
                </a:extLst>
              </p:cNvPr>
              <p:cNvSpPr>
                <a:spLocks noChangeArrowheads="1"/>
              </p:cNvSpPr>
              <p:nvPr/>
            </p:nvSpPr>
            <p:spPr bwMode="auto">
              <a:xfrm>
                <a:off x="2089116" y="1983581"/>
                <a:ext cx="109539" cy="94438"/>
              </a:xfrm>
              <a:prstGeom prst="rect">
                <a:avLst/>
              </a:prstGeom>
              <a:noFill/>
              <a:ln w="38100">
                <a:solidFill>
                  <a:srgbClr val="C00000"/>
                </a:solidFill>
                <a:round/>
                <a:headEnd/>
                <a:tailEnd/>
              </a:ln>
              <a:extLst>
                <a:ext uri="{909E8E84-426E-40dd-AFC4-6F175D3DCCD1}">
                  <a14:hiddenFill xmlns:a14="http://schemas.microsoft.com/office/drawing/2010/main" xmlns="">
                    <a:solidFill>
                      <a:srgbClr val="FFFFFF"/>
                    </a:solidFill>
                  </a14:hiddenFill>
                </a:ext>
              </a:extLst>
            </p:spPr>
            <p:txBody>
              <a:bodyPr wrap="none"/>
              <a:lstStyle/>
              <a:p>
                <a:pPr eaLnBrk="1" fontAlgn="auto" hangingPunct="1">
                  <a:spcBef>
                    <a:spcPts val="0"/>
                  </a:spcBef>
                  <a:spcAft>
                    <a:spcPts val="0"/>
                  </a:spcAft>
                  <a:defRPr/>
                </a:pPr>
                <a:endParaRPr lang="de-DE" sz="1800" b="0" kern="0" baseline="0">
                  <a:solidFill>
                    <a:srgbClr val="000000"/>
                  </a:solidFill>
                  <a:effectLst/>
                </a:endParaRPr>
              </a:p>
            </p:txBody>
          </p:sp>
          <p:cxnSp>
            <p:nvCxnSpPr>
              <p:cNvPr id="74" name="Gerade Verbindung 21">
                <a:extLst>
                  <a:ext uri="{FF2B5EF4-FFF2-40B4-BE49-F238E27FC236}">
                    <a16:creationId xmlns:a16="http://schemas.microsoft.com/office/drawing/2014/main" id="{8A1186C3-9089-4C20-A8B2-F729C42ED480}"/>
                  </a:ext>
                </a:extLst>
              </p:cNvPr>
              <p:cNvCxnSpPr>
                <a:cxnSpLocks noChangeShapeType="1"/>
              </p:cNvCxnSpPr>
              <p:nvPr/>
            </p:nvCxnSpPr>
            <p:spPr bwMode="auto">
              <a:xfrm rot="10800000">
                <a:off x="1235878" y="1569245"/>
                <a:ext cx="853239" cy="414337"/>
              </a:xfrm>
              <a:prstGeom prst="line">
                <a:avLst/>
              </a:prstGeom>
              <a:noFill/>
              <a:ln w="9525">
                <a:solidFill>
                  <a:srgbClr val="C00000"/>
                </a:solidFill>
                <a:round/>
                <a:headEnd/>
                <a:tailEnd/>
              </a:ln>
              <a:extLst>
                <a:ext uri="{909E8E84-426E-40dd-AFC4-6F175D3DCCD1}">
                  <a14:hiddenFill xmlns:a14="http://schemas.microsoft.com/office/drawing/2010/main" xmlns="">
                    <a:noFill/>
                  </a14:hiddenFill>
                </a:ext>
              </a:extLst>
            </p:spPr>
          </p:cxnSp>
          <p:cxnSp>
            <p:nvCxnSpPr>
              <p:cNvPr id="75" name="Gerade Verbindung 26">
                <a:extLst>
                  <a:ext uri="{FF2B5EF4-FFF2-40B4-BE49-F238E27FC236}">
                    <a16:creationId xmlns:a16="http://schemas.microsoft.com/office/drawing/2014/main" id="{395E69DA-93AB-4EF6-9A84-54EC50CCAD08}"/>
                  </a:ext>
                </a:extLst>
              </p:cNvPr>
              <p:cNvCxnSpPr>
                <a:cxnSpLocks noChangeShapeType="1"/>
              </p:cNvCxnSpPr>
              <p:nvPr/>
            </p:nvCxnSpPr>
            <p:spPr bwMode="auto">
              <a:xfrm rot="10800000" flipV="1">
                <a:off x="1235036" y="2078019"/>
                <a:ext cx="854081" cy="474668"/>
              </a:xfrm>
              <a:prstGeom prst="line">
                <a:avLst/>
              </a:prstGeom>
              <a:noFill/>
              <a:ln w="9525">
                <a:solidFill>
                  <a:srgbClr val="C00000"/>
                </a:solidFill>
                <a:round/>
                <a:headEnd/>
                <a:tailEnd/>
              </a:ln>
              <a:extLst>
                <a:ext uri="{909E8E84-426E-40dd-AFC4-6F175D3DCCD1}">
                  <a14:hiddenFill xmlns:a14="http://schemas.microsoft.com/office/drawing/2010/main" xmlns="">
                    <a:noFill/>
                  </a14:hiddenFill>
                </a:ext>
              </a:extLst>
            </p:spPr>
          </p:cxnSp>
        </p:grpSp>
        <p:graphicFrame>
          <p:nvGraphicFramePr>
            <p:cNvPr id="70" name="Object 2">
              <a:extLst>
                <a:ext uri="{FF2B5EF4-FFF2-40B4-BE49-F238E27FC236}">
                  <a16:creationId xmlns:a16="http://schemas.microsoft.com/office/drawing/2014/main" id="{34994972-49CF-41D4-ABC2-15A4AF8DD38D}"/>
                </a:ext>
              </a:extLst>
            </p:cNvPr>
            <p:cNvGraphicFramePr>
              <a:graphicFrameLocks noChangeAspect="1"/>
            </p:cNvGraphicFramePr>
            <p:nvPr>
              <p:extLst>
                <p:ext uri="{D42A27DB-BD31-4B8C-83A1-F6EECF244321}">
                  <p14:modId xmlns:p14="http://schemas.microsoft.com/office/powerpoint/2010/main" val="3268859197"/>
                </p:ext>
              </p:extLst>
            </p:nvPr>
          </p:nvGraphicFramePr>
          <p:xfrm>
            <a:off x="336550" y="1287423"/>
            <a:ext cx="866775" cy="549274"/>
          </p:xfrm>
          <a:graphic>
            <a:graphicData uri="http://schemas.openxmlformats.org/presentationml/2006/ole">
              <mc:AlternateContent xmlns:mc="http://schemas.openxmlformats.org/markup-compatibility/2006">
                <mc:Choice xmlns:v="urn:schemas-microsoft-com:vml" Requires="v">
                  <p:oleObj spid="_x0000_s2056" name="Formel" r:id="rId5" imgW="380835" imgH="241195" progId="Equation.3">
                    <p:embed/>
                  </p:oleObj>
                </mc:Choice>
                <mc:Fallback>
                  <p:oleObj name="Formel" r:id="rId5" imgW="380835" imgH="241195" progId="Equation.3">
                    <p:embed/>
                    <p:pic>
                      <p:nvPicPr>
                        <p:cNvPr id="29"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6550" y="1287423"/>
                          <a:ext cx="866775" cy="549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grpSp>
      <p:grpSp>
        <p:nvGrpSpPr>
          <p:cNvPr id="2" name="Group 1">
            <a:extLst>
              <a:ext uri="{FF2B5EF4-FFF2-40B4-BE49-F238E27FC236}">
                <a16:creationId xmlns:a16="http://schemas.microsoft.com/office/drawing/2014/main" id="{7A249575-E521-4DB4-AA35-98A90A854031}"/>
              </a:ext>
            </a:extLst>
          </p:cNvPr>
          <p:cNvGrpSpPr/>
          <p:nvPr/>
        </p:nvGrpSpPr>
        <p:grpSpPr>
          <a:xfrm>
            <a:off x="4038341" y="3952599"/>
            <a:ext cx="3106573" cy="1968405"/>
            <a:chOff x="4038341" y="3952599"/>
            <a:chExt cx="3106573" cy="1968405"/>
          </a:xfrm>
        </p:grpSpPr>
        <p:sp>
          <p:nvSpPr>
            <p:cNvPr id="42" name="TextBox 41">
              <a:extLst>
                <a:ext uri="{FF2B5EF4-FFF2-40B4-BE49-F238E27FC236}">
                  <a16:creationId xmlns:a16="http://schemas.microsoft.com/office/drawing/2014/main" id="{E3B84988-8DED-4D74-ABB3-3CE93F3B7112}"/>
                </a:ext>
              </a:extLst>
            </p:cNvPr>
            <p:cNvSpPr txBox="1"/>
            <p:nvPr/>
          </p:nvSpPr>
          <p:spPr>
            <a:xfrm>
              <a:off x="4038341" y="4368549"/>
              <a:ext cx="2987724" cy="923330"/>
            </a:xfrm>
            <a:prstGeom prst="rect">
              <a:avLst/>
            </a:prstGeom>
            <a:noFill/>
          </p:spPr>
          <p:txBody>
            <a:bodyPr wrap="square" rtlCol="0">
              <a:spAutoFit/>
            </a:bodyPr>
            <a:lstStyle/>
            <a:p>
              <a:r>
                <a:rPr lang="en-US" sz="1800" baseline="0" dirty="0">
                  <a:solidFill>
                    <a:schemeClr val="bg2"/>
                  </a:solidFill>
                  <a:effectLst/>
                  <a:latin typeface="Arial" panose="020B0604020202020204" pitchFamily="34" charset="0"/>
                  <a:cs typeface="Arial" panose="020B0604020202020204" pitchFamily="34" charset="0"/>
                </a:rPr>
                <a:t>lowest E* of all ~186000 </a:t>
              </a:r>
            </a:p>
            <a:p>
              <a:r>
                <a:rPr lang="en-US" sz="1800" baseline="0" dirty="0">
                  <a:solidFill>
                    <a:schemeClr val="bg2"/>
                  </a:solidFill>
                  <a:effectLst/>
                  <a:latin typeface="Arial" panose="020B0604020202020204" pitchFamily="34" charset="0"/>
                  <a:cs typeface="Arial" panose="020B0604020202020204" pitchFamily="34" charset="0"/>
                </a:rPr>
                <a:t>presently known nuclear </a:t>
              </a:r>
            </a:p>
            <a:p>
              <a:r>
                <a:rPr lang="en-US" sz="1800" baseline="0" dirty="0">
                  <a:solidFill>
                    <a:schemeClr val="bg2"/>
                  </a:solidFill>
                  <a:effectLst/>
                  <a:latin typeface="Arial" panose="020B0604020202020204" pitchFamily="34" charset="0"/>
                  <a:cs typeface="Arial" panose="020B0604020202020204" pitchFamily="34" charset="0"/>
                </a:rPr>
                <a:t>excited states</a:t>
              </a:r>
              <a:endParaRPr lang="de-DE" sz="1800" baseline="0" dirty="0">
                <a:solidFill>
                  <a:schemeClr val="bg2"/>
                </a:solidFill>
                <a:effectLst/>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5A1B6D46-A56C-443E-B559-B15543CDFB70}"/>
                </a:ext>
              </a:extLst>
            </p:cNvPr>
            <p:cNvSpPr txBox="1"/>
            <p:nvPr/>
          </p:nvSpPr>
          <p:spPr>
            <a:xfrm>
              <a:off x="4096436" y="5274673"/>
              <a:ext cx="3048478" cy="646331"/>
            </a:xfrm>
            <a:prstGeom prst="rect">
              <a:avLst/>
            </a:prstGeom>
            <a:noFill/>
          </p:spPr>
          <p:txBody>
            <a:bodyPr wrap="square" rtlCol="0">
              <a:spAutoFit/>
            </a:bodyPr>
            <a:lstStyle/>
            <a:p>
              <a:r>
                <a:rPr lang="en-US" sz="1800" baseline="0" dirty="0">
                  <a:solidFill>
                    <a:srgbClr val="C00000"/>
                  </a:solidFill>
                  <a:effectLst/>
                  <a:latin typeface="Symbol" panose="05050102010706020507" pitchFamily="18" charset="2"/>
                  <a:cs typeface="Arial" panose="020B0604020202020204" pitchFamily="34" charset="0"/>
                  <a:sym typeface="Wingdings" panose="05000000000000000000" pitchFamily="2" charset="2"/>
                </a:rPr>
                <a:t>D</a:t>
              </a:r>
              <a:r>
                <a:rPr lang="en-US" sz="1800" baseline="0" dirty="0">
                  <a:solidFill>
                    <a:srgbClr val="C00000"/>
                  </a:solidFill>
                  <a:effectLst/>
                  <a:latin typeface="Arial" panose="020B0604020202020204" pitchFamily="34" charset="0"/>
                  <a:cs typeface="Arial" panose="020B0604020202020204" pitchFamily="34" charset="0"/>
                  <a:sym typeface="Wingdings" panose="05000000000000000000" pitchFamily="2" charset="2"/>
                </a:rPr>
                <a:t>E/E ~ 10</a:t>
              </a:r>
              <a:r>
                <a:rPr lang="en-US" sz="1800" dirty="0">
                  <a:solidFill>
                    <a:srgbClr val="C00000"/>
                  </a:solidFill>
                  <a:effectLst/>
                  <a:latin typeface="Arial" panose="020B0604020202020204" pitchFamily="34" charset="0"/>
                  <a:cs typeface="Arial" panose="020B0604020202020204" pitchFamily="34" charset="0"/>
                  <a:sym typeface="Wingdings" panose="05000000000000000000" pitchFamily="2" charset="2"/>
                </a:rPr>
                <a:t>-20</a:t>
              </a:r>
              <a:r>
                <a:rPr lang="en-US" sz="1800" baseline="0" dirty="0">
                  <a:solidFill>
                    <a:srgbClr val="C00000"/>
                  </a:solidFill>
                  <a:effectLst/>
                  <a:latin typeface="Arial" panose="020B0604020202020204" pitchFamily="34" charset="0"/>
                  <a:cs typeface="Arial" panose="020B0604020202020204" pitchFamily="34" charset="0"/>
                  <a:sym typeface="Wingdings" panose="05000000000000000000" pitchFamily="2" charset="2"/>
                </a:rPr>
                <a:t> </a:t>
              </a:r>
            </a:p>
            <a:p>
              <a:r>
                <a:rPr lang="en-US" sz="1800" baseline="0" dirty="0">
                  <a:solidFill>
                    <a:srgbClr val="C00000"/>
                  </a:solidFill>
                  <a:effectLst/>
                  <a:latin typeface="Arial" panose="020B0604020202020204" pitchFamily="34" charset="0"/>
                  <a:cs typeface="Arial" panose="020B0604020202020204" pitchFamily="34" charset="0"/>
                  <a:sym typeface="Wingdings" panose="05000000000000000000" pitchFamily="2" charset="2"/>
                </a:rPr>
                <a:t> ~ 0.1 </a:t>
              </a:r>
              <a:r>
                <a:rPr lang="en-US" sz="1800" baseline="0" dirty="0" err="1">
                  <a:solidFill>
                    <a:srgbClr val="C00000"/>
                  </a:solidFill>
                  <a:effectLst/>
                  <a:latin typeface="Arial" panose="020B0604020202020204" pitchFamily="34" charset="0"/>
                  <a:cs typeface="Arial" panose="020B0604020202020204" pitchFamily="34" charset="0"/>
                  <a:sym typeface="Wingdings" panose="05000000000000000000" pitchFamily="2" charset="2"/>
                </a:rPr>
                <a:t>mHz</a:t>
              </a:r>
              <a:r>
                <a:rPr lang="en-US" sz="1800" baseline="0" dirty="0">
                  <a:solidFill>
                    <a:srgbClr val="C00000"/>
                  </a:solidFill>
                  <a:effectLst/>
                  <a:latin typeface="Arial" panose="020B0604020202020204" pitchFamily="34" charset="0"/>
                  <a:cs typeface="Arial" panose="020B0604020202020204" pitchFamily="34" charset="0"/>
                  <a:sym typeface="Wingdings" panose="05000000000000000000" pitchFamily="2" charset="2"/>
                </a:rPr>
                <a:t> nat. linewidth   </a:t>
              </a:r>
            </a:p>
          </p:txBody>
        </p:sp>
        <p:sp>
          <p:nvSpPr>
            <p:cNvPr id="53" name="Rectangle 52">
              <a:extLst>
                <a:ext uri="{FF2B5EF4-FFF2-40B4-BE49-F238E27FC236}">
                  <a16:creationId xmlns:a16="http://schemas.microsoft.com/office/drawing/2014/main" id="{7A7DDEDA-F29C-49E7-8945-ABFCA7784407}"/>
                </a:ext>
              </a:extLst>
            </p:cNvPr>
            <p:cNvSpPr/>
            <p:nvPr/>
          </p:nvSpPr>
          <p:spPr>
            <a:xfrm>
              <a:off x="4122720" y="3952599"/>
              <a:ext cx="2738472" cy="369332"/>
            </a:xfrm>
            <a:prstGeom prst="rect">
              <a:avLst/>
            </a:prstGeom>
          </p:spPr>
          <p:txBody>
            <a:bodyPr wrap="none">
              <a:spAutoFit/>
            </a:bodyPr>
            <a:lstStyle/>
            <a:p>
              <a:r>
                <a:rPr lang="de-DE" sz="1800" kern="0" dirty="0">
                  <a:solidFill>
                    <a:srgbClr val="000099"/>
                  </a:solidFill>
                  <a:effectLst/>
                  <a:latin typeface="Arial" charset="0"/>
                  <a:ea typeface="ＭＳ Ｐゴシック" charset="0"/>
                  <a:cs typeface="ＭＳ Ｐゴシック" charset="0"/>
                </a:rPr>
                <a:t>229m</a:t>
              </a:r>
              <a:r>
                <a:rPr lang="de-DE" sz="1800" kern="0" baseline="0" dirty="0">
                  <a:solidFill>
                    <a:srgbClr val="000099"/>
                  </a:solidFill>
                  <a:effectLst/>
                  <a:latin typeface="Arial" charset="0"/>
                  <a:ea typeface="ＭＳ Ｐゴシック" charset="0"/>
                  <a:cs typeface="ＭＳ Ｐゴシック" charset="0"/>
                </a:rPr>
                <a:t>Th </a:t>
              </a:r>
              <a:r>
                <a:rPr lang="de-DE" sz="1800" kern="0" baseline="0" dirty="0" err="1">
                  <a:solidFill>
                    <a:srgbClr val="000099"/>
                  </a:solidFill>
                  <a:effectLst/>
                  <a:latin typeface="Arial" charset="0"/>
                  <a:ea typeface="ＭＳ Ｐゴシック" charset="0"/>
                  <a:cs typeface="ＭＳ Ｐゴシック" charset="0"/>
                </a:rPr>
                <a:t>properties</a:t>
              </a:r>
              <a:r>
                <a:rPr lang="de-DE" sz="1800" kern="0" baseline="0" dirty="0">
                  <a:solidFill>
                    <a:srgbClr val="000099"/>
                  </a:solidFill>
                  <a:effectLst/>
                  <a:latin typeface="Arial" charset="0"/>
                  <a:ea typeface="ＭＳ Ｐゴシック" charset="0"/>
                  <a:cs typeface="ＭＳ Ｐゴシック" charset="0"/>
                </a:rPr>
                <a:t>:</a:t>
              </a:r>
              <a:endParaRPr lang="en-US" sz="1800" dirty="0">
                <a:solidFill>
                  <a:srgbClr val="000099"/>
                </a:solidFill>
              </a:endParaRPr>
            </a:p>
          </p:txBody>
        </p:sp>
      </p:grpSp>
      <p:grpSp>
        <p:nvGrpSpPr>
          <p:cNvPr id="54" name="Group 53">
            <a:extLst>
              <a:ext uri="{FF2B5EF4-FFF2-40B4-BE49-F238E27FC236}">
                <a16:creationId xmlns:a16="http://schemas.microsoft.com/office/drawing/2014/main" id="{289E6D10-E05C-40D9-BEF4-798A2DEAED45}"/>
              </a:ext>
            </a:extLst>
          </p:cNvPr>
          <p:cNvGrpSpPr/>
          <p:nvPr/>
        </p:nvGrpSpPr>
        <p:grpSpPr>
          <a:xfrm>
            <a:off x="7730434" y="4129988"/>
            <a:ext cx="4054327" cy="1749957"/>
            <a:chOff x="5893203" y="4856861"/>
            <a:chExt cx="3149786" cy="1749957"/>
          </a:xfrm>
        </p:grpSpPr>
        <p:grpSp>
          <p:nvGrpSpPr>
            <p:cNvPr id="56" name="Group 55">
              <a:extLst>
                <a:ext uri="{FF2B5EF4-FFF2-40B4-BE49-F238E27FC236}">
                  <a16:creationId xmlns:a16="http://schemas.microsoft.com/office/drawing/2014/main" id="{255E4123-9330-4FB6-A2EA-327A93CE6611}"/>
                </a:ext>
              </a:extLst>
            </p:cNvPr>
            <p:cNvGrpSpPr/>
            <p:nvPr/>
          </p:nvGrpSpPr>
          <p:grpSpPr>
            <a:xfrm>
              <a:off x="5948962" y="4856861"/>
              <a:ext cx="3094027" cy="1749957"/>
              <a:chOff x="441628" y="1091095"/>
              <a:chExt cx="3094027" cy="1749957"/>
            </a:xfrm>
            <a:effectLst>
              <a:outerShdw blurRad="50800" dist="38100" dir="2700000" algn="tl" rotWithShape="0">
                <a:prstClr val="black">
                  <a:alpha val="40000"/>
                </a:prstClr>
              </a:outerShdw>
            </a:effectLst>
          </p:grpSpPr>
          <p:sp>
            <p:nvSpPr>
              <p:cNvPr id="59" name="Rectangle 58">
                <a:extLst>
                  <a:ext uri="{FF2B5EF4-FFF2-40B4-BE49-F238E27FC236}">
                    <a16:creationId xmlns:a16="http://schemas.microsoft.com/office/drawing/2014/main" id="{C6B49DE3-B958-41F6-81B3-B958B8154EDB}"/>
                  </a:ext>
                </a:extLst>
              </p:cNvPr>
              <p:cNvSpPr/>
              <p:nvPr/>
            </p:nvSpPr>
            <p:spPr bwMode="auto">
              <a:xfrm>
                <a:off x="441628" y="1091095"/>
                <a:ext cx="3094027" cy="1749957"/>
              </a:xfrm>
              <a:prstGeom prst="rect">
                <a:avLst/>
              </a:prstGeom>
              <a:solidFill>
                <a:srgbClr val="FFFFCC"/>
              </a:solidFill>
              <a:ln w="19050" cap="sq" cmpd="sng" algn="ctr">
                <a:solidFill>
                  <a:schemeClr val="bg2"/>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endParaRPr lang="de-DE"/>
              </a:p>
            </p:txBody>
          </p:sp>
          <p:grpSp>
            <p:nvGrpSpPr>
              <p:cNvPr id="60" name="Gruppierung 5">
                <a:extLst>
                  <a:ext uri="{FF2B5EF4-FFF2-40B4-BE49-F238E27FC236}">
                    <a16:creationId xmlns:a16="http://schemas.microsoft.com/office/drawing/2014/main" id="{9A96FE06-E1F7-46FB-9BBC-1405BE809232}"/>
                  </a:ext>
                </a:extLst>
              </p:cNvPr>
              <p:cNvGrpSpPr/>
              <p:nvPr/>
            </p:nvGrpSpPr>
            <p:grpSpPr>
              <a:xfrm>
                <a:off x="916819" y="1094831"/>
                <a:ext cx="2212953" cy="1746221"/>
                <a:chOff x="6848411" y="1484305"/>
                <a:chExt cx="2212953" cy="1746221"/>
              </a:xfrm>
            </p:grpSpPr>
            <p:grpSp>
              <p:nvGrpSpPr>
                <p:cNvPr id="61" name="Gruppieren 47">
                  <a:extLst>
                    <a:ext uri="{FF2B5EF4-FFF2-40B4-BE49-F238E27FC236}">
                      <a16:creationId xmlns:a16="http://schemas.microsoft.com/office/drawing/2014/main" id="{97C0F065-242C-4634-8246-13569B0A39D9}"/>
                    </a:ext>
                  </a:extLst>
                </p:cNvPr>
                <p:cNvGrpSpPr>
                  <a:grpSpLocks/>
                </p:cNvGrpSpPr>
                <p:nvPr/>
              </p:nvGrpSpPr>
              <p:grpSpPr bwMode="auto">
                <a:xfrm>
                  <a:off x="6848411" y="1484305"/>
                  <a:ext cx="2212953" cy="1746221"/>
                  <a:chOff x="7164423" y="2314130"/>
                  <a:chExt cx="2213315" cy="1746129"/>
                </a:xfrm>
              </p:grpSpPr>
              <p:grpSp>
                <p:nvGrpSpPr>
                  <p:cNvPr id="63" name="Gruppieren 41">
                    <a:extLst>
                      <a:ext uri="{FF2B5EF4-FFF2-40B4-BE49-F238E27FC236}">
                        <a16:creationId xmlns:a16="http://schemas.microsoft.com/office/drawing/2014/main" id="{1D975880-9849-460C-9FD4-3FC872603C21}"/>
                      </a:ext>
                    </a:extLst>
                  </p:cNvPr>
                  <p:cNvGrpSpPr>
                    <a:grpSpLocks/>
                  </p:cNvGrpSpPr>
                  <p:nvPr/>
                </p:nvGrpSpPr>
                <p:grpSpPr bwMode="auto">
                  <a:xfrm>
                    <a:off x="7164423" y="2479662"/>
                    <a:ext cx="792127" cy="1424007"/>
                    <a:chOff x="7164423" y="2479662"/>
                    <a:chExt cx="792127" cy="1424007"/>
                  </a:xfrm>
                </p:grpSpPr>
                <p:cxnSp>
                  <p:nvCxnSpPr>
                    <p:cNvPr id="66" name="Gerade Verbindung 39">
                      <a:extLst>
                        <a:ext uri="{FF2B5EF4-FFF2-40B4-BE49-F238E27FC236}">
                          <a16:creationId xmlns:a16="http://schemas.microsoft.com/office/drawing/2014/main" id="{5E942285-854D-4686-83B6-D125833D4C26}"/>
                        </a:ext>
                      </a:extLst>
                    </p:cNvPr>
                    <p:cNvCxnSpPr>
                      <a:cxnSpLocks noChangeShapeType="1"/>
                    </p:cNvCxnSpPr>
                    <p:nvPr/>
                  </p:nvCxnSpPr>
                  <p:spPr bwMode="auto">
                    <a:xfrm rot="5400000">
                      <a:off x="6854065" y="3191665"/>
                      <a:ext cx="1424007" cy="1"/>
                    </a:xfrm>
                    <a:prstGeom prst="line">
                      <a:avLst/>
                    </a:prstGeom>
                    <a:noFill/>
                    <a:ln w="38100">
                      <a:solidFill>
                        <a:srgbClr val="0070C0"/>
                      </a:solidFill>
                      <a:round/>
                      <a:headEnd/>
                      <a:tailEnd/>
                    </a:ln>
                    <a:extLst>
                      <a:ext uri="{909E8E84-426E-40dd-AFC4-6F175D3DCCD1}">
                        <a14:hiddenFill xmlns:a14="http://schemas.microsoft.com/office/drawing/2010/main" xmlns="">
                          <a:noFill/>
                        </a14:hiddenFill>
                      </a:ext>
                    </a:extLst>
                  </p:spPr>
                </p:cxnSp>
                <p:cxnSp>
                  <p:nvCxnSpPr>
                    <p:cNvPr id="67" name="Gerade Verbindung 34">
                      <a:extLst>
                        <a:ext uri="{FF2B5EF4-FFF2-40B4-BE49-F238E27FC236}">
                          <a16:creationId xmlns:a16="http://schemas.microsoft.com/office/drawing/2014/main" id="{2E60D42B-74FD-4D42-8205-C63704F4FA2A}"/>
                        </a:ext>
                      </a:extLst>
                    </p:cNvPr>
                    <p:cNvCxnSpPr>
                      <a:cxnSpLocks noChangeShapeType="1"/>
                    </p:cNvCxnSpPr>
                    <p:nvPr/>
                  </p:nvCxnSpPr>
                  <p:spPr bwMode="auto">
                    <a:xfrm>
                      <a:off x="7164423" y="2479662"/>
                      <a:ext cx="792127" cy="0"/>
                    </a:xfrm>
                    <a:prstGeom prst="line">
                      <a:avLst/>
                    </a:prstGeom>
                    <a:noFill/>
                    <a:ln w="57150">
                      <a:solidFill>
                        <a:srgbClr val="C00000"/>
                      </a:solidFill>
                      <a:round/>
                      <a:headEnd/>
                      <a:tailEnd/>
                    </a:ln>
                    <a:extLst>
                      <a:ext uri="{909E8E84-426E-40dd-AFC4-6F175D3DCCD1}">
                        <a14:hiddenFill xmlns:a14="http://schemas.microsoft.com/office/drawing/2010/main" xmlns="">
                          <a:noFill/>
                        </a14:hiddenFill>
                      </a:ext>
                    </a:extLst>
                  </p:spPr>
                </p:cxnSp>
                <p:cxnSp>
                  <p:nvCxnSpPr>
                    <p:cNvPr id="68" name="Gerade Verbindung 37">
                      <a:extLst>
                        <a:ext uri="{FF2B5EF4-FFF2-40B4-BE49-F238E27FC236}">
                          <a16:creationId xmlns:a16="http://schemas.microsoft.com/office/drawing/2014/main" id="{CC318797-32A3-45B3-BF4B-992362156A4A}"/>
                        </a:ext>
                      </a:extLst>
                    </p:cNvPr>
                    <p:cNvCxnSpPr>
                      <a:cxnSpLocks noChangeShapeType="1"/>
                    </p:cNvCxnSpPr>
                    <p:nvPr/>
                  </p:nvCxnSpPr>
                  <p:spPr bwMode="auto">
                    <a:xfrm>
                      <a:off x="7164423" y="3903669"/>
                      <a:ext cx="792127" cy="0"/>
                    </a:xfrm>
                    <a:prstGeom prst="line">
                      <a:avLst/>
                    </a:prstGeom>
                    <a:noFill/>
                    <a:ln w="57150">
                      <a:solidFill>
                        <a:srgbClr val="C00000"/>
                      </a:solidFill>
                      <a:round/>
                      <a:headEnd/>
                      <a:tailEnd/>
                    </a:ln>
                    <a:extLst>
                      <a:ext uri="{909E8E84-426E-40dd-AFC4-6F175D3DCCD1}">
                        <a14:hiddenFill xmlns:a14="http://schemas.microsoft.com/office/drawing/2010/main" xmlns="">
                          <a:noFill/>
                        </a14:hiddenFill>
                      </a:ext>
                    </a:extLst>
                  </p:spPr>
                </p:cxnSp>
              </p:grpSp>
              <p:sp>
                <p:nvSpPr>
                  <p:cNvPr id="64" name="Textfeld 42">
                    <a:extLst>
                      <a:ext uri="{FF2B5EF4-FFF2-40B4-BE49-F238E27FC236}">
                        <a16:creationId xmlns:a16="http://schemas.microsoft.com/office/drawing/2014/main" id="{CE59643A-EFDD-4938-AF21-1A61E24F031B}"/>
                      </a:ext>
                    </a:extLst>
                  </p:cNvPr>
                  <p:cNvSpPr txBox="1">
                    <a:spLocks noChangeArrowheads="1"/>
                  </p:cNvSpPr>
                  <p:nvPr/>
                </p:nvSpPr>
                <p:spPr bwMode="auto">
                  <a:xfrm>
                    <a:off x="7973693" y="2314130"/>
                    <a:ext cx="877310" cy="369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2"/>
                        </a:solidFill>
                        <a:latin typeface="Arial" charset="0"/>
                        <a:ea typeface="ＭＳ Ｐゴシック" charset="0"/>
                        <a:cs typeface="ＭＳ Ｐゴシック" charset="0"/>
                      </a:defRPr>
                    </a:lvl1pPr>
                    <a:lvl2pPr marL="742950" indent="-285750" eaLnBrk="0" hangingPunct="0">
                      <a:defRPr sz="2000">
                        <a:solidFill>
                          <a:schemeClr val="tx2"/>
                        </a:solidFill>
                        <a:latin typeface="Arial" charset="0"/>
                        <a:ea typeface="ＭＳ Ｐゴシック" charset="0"/>
                      </a:defRPr>
                    </a:lvl2pPr>
                    <a:lvl3pPr marL="1143000" indent="-228600" eaLnBrk="0" hangingPunct="0">
                      <a:defRPr sz="2000">
                        <a:solidFill>
                          <a:schemeClr val="tx2"/>
                        </a:solidFill>
                        <a:latin typeface="Arial" charset="0"/>
                        <a:ea typeface="ＭＳ Ｐゴシック" charset="0"/>
                      </a:defRPr>
                    </a:lvl3pPr>
                    <a:lvl4pPr marL="1600200" indent="-228600" eaLnBrk="0" hangingPunct="0">
                      <a:defRPr sz="2000">
                        <a:solidFill>
                          <a:schemeClr val="tx2"/>
                        </a:solidFill>
                        <a:latin typeface="Arial" charset="0"/>
                        <a:ea typeface="ＭＳ Ｐゴシック" charset="0"/>
                      </a:defRPr>
                    </a:lvl4pPr>
                    <a:lvl5pPr marL="2057400" indent="-228600" eaLnBrk="0" hangingPunct="0">
                      <a:defRPr sz="2000">
                        <a:solidFill>
                          <a:schemeClr val="tx2"/>
                        </a:solidFill>
                        <a:latin typeface="Arial" charset="0"/>
                        <a:ea typeface="ＭＳ Ｐゴシック" charset="0"/>
                      </a:defRPr>
                    </a:lvl5pPr>
                    <a:lvl6pPr marL="2514600" indent="-228600" eaLnBrk="0" fontAlgn="base" hangingPunct="0">
                      <a:spcBef>
                        <a:spcPct val="0"/>
                      </a:spcBef>
                      <a:spcAft>
                        <a:spcPct val="0"/>
                      </a:spcAft>
                      <a:defRPr sz="2000">
                        <a:solidFill>
                          <a:schemeClr val="tx2"/>
                        </a:solidFill>
                        <a:latin typeface="Arial" charset="0"/>
                        <a:ea typeface="ＭＳ Ｐゴシック" charset="0"/>
                      </a:defRPr>
                    </a:lvl6pPr>
                    <a:lvl7pPr marL="2971800" indent="-228600" eaLnBrk="0" fontAlgn="base" hangingPunct="0">
                      <a:spcBef>
                        <a:spcPct val="0"/>
                      </a:spcBef>
                      <a:spcAft>
                        <a:spcPct val="0"/>
                      </a:spcAft>
                      <a:defRPr sz="2000">
                        <a:solidFill>
                          <a:schemeClr val="tx2"/>
                        </a:solidFill>
                        <a:latin typeface="Arial" charset="0"/>
                        <a:ea typeface="ＭＳ Ｐゴシック" charset="0"/>
                      </a:defRPr>
                    </a:lvl7pPr>
                    <a:lvl8pPr marL="3429000" indent="-228600" eaLnBrk="0" fontAlgn="base" hangingPunct="0">
                      <a:spcBef>
                        <a:spcPct val="0"/>
                      </a:spcBef>
                      <a:spcAft>
                        <a:spcPct val="0"/>
                      </a:spcAft>
                      <a:defRPr sz="2000">
                        <a:solidFill>
                          <a:schemeClr val="tx2"/>
                        </a:solidFill>
                        <a:latin typeface="Arial" charset="0"/>
                        <a:ea typeface="ＭＳ Ｐゴシック" charset="0"/>
                      </a:defRPr>
                    </a:lvl8pPr>
                    <a:lvl9pPr marL="3886200" indent="-228600" eaLnBrk="0" fontAlgn="base" hangingPunct="0">
                      <a:spcBef>
                        <a:spcPct val="0"/>
                      </a:spcBef>
                      <a:spcAft>
                        <a:spcPct val="0"/>
                      </a:spcAft>
                      <a:defRPr sz="2000">
                        <a:solidFill>
                          <a:schemeClr val="tx2"/>
                        </a:solidFill>
                        <a:latin typeface="Arial" charset="0"/>
                        <a:ea typeface="ＭＳ Ｐゴシック" charset="0"/>
                      </a:defRPr>
                    </a:lvl9pPr>
                  </a:lstStyle>
                  <a:p>
                    <a:pPr eaLnBrk="1" fontAlgn="auto" hangingPunct="1">
                      <a:spcBef>
                        <a:spcPts val="0"/>
                      </a:spcBef>
                      <a:spcAft>
                        <a:spcPts val="0"/>
                      </a:spcAft>
                      <a:defRPr/>
                    </a:pPr>
                    <a:r>
                      <a:rPr lang="de-DE" sz="1800" b="0" kern="0" baseline="0" dirty="0">
                        <a:solidFill>
                          <a:srgbClr val="000000"/>
                        </a:solidFill>
                        <a:effectLst/>
                      </a:rPr>
                      <a:t>isomer</a:t>
                    </a:r>
                  </a:p>
                </p:txBody>
              </p:sp>
              <p:sp>
                <p:nvSpPr>
                  <p:cNvPr id="65" name="Textfeld 43">
                    <a:extLst>
                      <a:ext uri="{FF2B5EF4-FFF2-40B4-BE49-F238E27FC236}">
                        <a16:creationId xmlns:a16="http://schemas.microsoft.com/office/drawing/2014/main" id="{A388AB00-3FBD-412E-BBC8-2DA5684C586A}"/>
                      </a:ext>
                    </a:extLst>
                  </p:cNvPr>
                  <p:cNvSpPr txBox="1">
                    <a:spLocks noChangeArrowheads="1"/>
                  </p:cNvSpPr>
                  <p:nvPr/>
                </p:nvSpPr>
                <p:spPr bwMode="auto">
                  <a:xfrm>
                    <a:off x="7910423" y="3690947"/>
                    <a:ext cx="1467315" cy="369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2"/>
                        </a:solidFill>
                        <a:latin typeface="Arial" charset="0"/>
                        <a:ea typeface="ＭＳ Ｐゴシック" charset="0"/>
                        <a:cs typeface="ＭＳ Ｐゴシック" charset="0"/>
                      </a:defRPr>
                    </a:lvl1pPr>
                    <a:lvl2pPr marL="742950" indent="-285750" eaLnBrk="0" hangingPunct="0">
                      <a:defRPr sz="2000">
                        <a:solidFill>
                          <a:schemeClr val="tx2"/>
                        </a:solidFill>
                        <a:latin typeface="Arial" charset="0"/>
                        <a:ea typeface="ＭＳ Ｐゴシック" charset="0"/>
                      </a:defRPr>
                    </a:lvl2pPr>
                    <a:lvl3pPr marL="1143000" indent="-228600" eaLnBrk="0" hangingPunct="0">
                      <a:defRPr sz="2000">
                        <a:solidFill>
                          <a:schemeClr val="tx2"/>
                        </a:solidFill>
                        <a:latin typeface="Arial" charset="0"/>
                        <a:ea typeface="ＭＳ Ｐゴシック" charset="0"/>
                      </a:defRPr>
                    </a:lvl3pPr>
                    <a:lvl4pPr marL="1600200" indent="-228600" eaLnBrk="0" hangingPunct="0">
                      <a:defRPr sz="2000">
                        <a:solidFill>
                          <a:schemeClr val="tx2"/>
                        </a:solidFill>
                        <a:latin typeface="Arial" charset="0"/>
                        <a:ea typeface="ＭＳ Ｐゴシック" charset="0"/>
                      </a:defRPr>
                    </a:lvl4pPr>
                    <a:lvl5pPr marL="2057400" indent="-228600" eaLnBrk="0" hangingPunct="0">
                      <a:defRPr sz="2000">
                        <a:solidFill>
                          <a:schemeClr val="tx2"/>
                        </a:solidFill>
                        <a:latin typeface="Arial" charset="0"/>
                        <a:ea typeface="ＭＳ Ｐゴシック" charset="0"/>
                      </a:defRPr>
                    </a:lvl5pPr>
                    <a:lvl6pPr marL="2514600" indent="-228600" eaLnBrk="0" fontAlgn="base" hangingPunct="0">
                      <a:spcBef>
                        <a:spcPct val="0"/>
                      </a:spcBef>
                      <a:spcAft>
                        <a:spcPct val="0"/>
                      </a:spcAft>
                      <a:defRPr sz="2000">
                        <a:solidFill>
                          <a:schemeClr val="tx2"/>
                        </a:solidFill>
                        <a:latin typeface="Arial" charset="0"/>
                        <a:ea typeface="ＭＳ Ｐゴシック" charset="0"/>
                      </a:defRPr>
                    </a:lvl6pPr>
                    <a:lvl7pPr marL="2971800" indent="-228600" eaLnBrk="0" fontAlgn="base" hangingPunct="0">
                      <a:spcBef>
                        <a:spcPct val="0"/>
                      </a:spcBef>
                      <a:spcAft>
                        <a:spcPct val="0"/>
                      </a:spcAft>
                      <a:defRPr sz="2000">
                        <a:solidFill>
                          <a:schemeClr val="tx2"/>
                        </a:solidFill>
                        <a:latin typeface="Arial" charset="0"/>
                        <a:ea typeface="ＭＳ Ｐゴシック" charset="0"/>
                      </a:defRPr>
                    </a:lvl7pPr>
                    <a:lvl8pPr marL="3429000" indent="-228600" eaLnBrk="0" fontAlgn="base" hangingPunct="0">
                      <a:spcBef>
                        <a:spcPct val="0"/>
                      </a:spcBef>
                      <a:spcAft>
                        <a:spcPct val="0"/>
                      </a:spcAft>
                      <a:defRPr sz="2000">
                        <a:solidFill>
                          <a:schemeClr val="tx2"/>
                        </a:solidFill>
                        <a:latin typeface="Arial" charset="0"/>
                        <a:ea typeface="ＭＳ Ｐゴシック" charset="0"/>
                      </a:defRPr>
                    </a:lvl8pPr>
                    <a:lvl9pPr marL="3886200" indent="-228600" eaLnBrk="0" fontAlgn="base" hangingPunct="0">
                      <a:spcBef>
                        <a:spcPct val="0"/>
                      </a:spcBef>
                      <a:spcAft>
                        <a:spcPct val="0"/>
                      </a:spcAft>
                      <a:defRPr sz="2000">
                        <a:solidFill>
                          <a:schemeClr val="tx2"/>
                        </a:solidFill>
                        <a:latin typeface="Arial" charset="0"/>
                        <a:ea typeface="ＭＳ Ｐゴシック" charset="0"/>
                      </a:defRPr>
                    </a:lvl9pPr>
                  </a:lstStyle>
                  <a:p>
                    <a:pPr eaLnBrk="1" fontAlgn="auto" hangingPunct="1">
                      <a:spcBef>
                        <a:spcPts val="0"/>
                      </a:spcBef>
                      <a:spcAft>
                        <a:spcPts val="0"/>
                      </a:spcAft>
                      <a:defRPr/>
                    </a:pPr>
                    <a:r>
                      <a:rPr lang="de-DE" sz="1800" b="0" kern="0" baseline="0" dirty="0" err="1">
                        <a:solidFill>
                          <a:srgbClr val="000000"/>
                        </a:solidFill>
                        <a:effectLst/>
                      </a:rPr>
                      <a:t>ground</a:t>
                    </a:r>
                    <a:r>
                      <a:rPr lang="de-DE" sz="1800" b="0" kern="0" baseline="0" dirty="0">
                        <a:solidFill>
                          <a:srgbClr val="000000"/>
                        </a:solidFill>
                        <a:effectLst/>
                      </a:rPr>
                      <a:t> </a:t>
                    </a:r>
                    <a:r>
                      <a:rPr lang="de-DE" sz="1800" b="0" kern="0" baseline="0" dirty="0" err="1">
                        <a:solidFill>
                          <a:srgbClr val="000000"/>
                        </a:solidFill>
                        <a:effectLst/>
                      </a:rPr>
                      <a:t>state</a:t>
                    </a:r>
                    <a:endParaRPr lang="de-DE" sz="1800" b="0" kern="0" baseline="0" dirty="0">
                      <a:solidFill>
                        <a:srgbClr val="000000"/>
                      </a:solidFill>
                      <a:effectLst/>
                    </a:endParaRPr>
                  </a:p>
                </p:txBody>
              </p:sp>
            </p:grpSp>
            <p:sp>
              <p:nvSpPr>
                <p:cNvPr id="62" name="Textfeld 46">
                  <a:extLst>
                    <a:ext uri="{FF2B5EF4-FFF2-40B4-BE49-F238E27FC236}">
                      <a16:creationId xmlns:a16="http://schemas.microsoft.com/office/drawing/2014/main" id="{DD05D89F-9678-4B76-B498-4DC07F38A1BA}"/>
                    </a:ext>
                  </a:extLst>
                </p:cNvPr>
                <p:cNvSpPr txBox="1">
                  <a:spLocks noChangeArrowheads="1"/>
                </p:cNvSpPr>
                <p:nvPr/>
              </p:nvSpPr>
              <p:spPr bwMode="auto">
                <a:xfrm>
                  <a:off x="7224326" y="1858963"/>
                  <a:ext cx="1731307"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2"/>
                      </a:solidFill>
                      <a:latin typeface="Arial" charset="0"/>
                      <a:ea typeface="ＭＳ Ｐゴシック" charset="0"/>
                      <a:cs typeface="ＭＳ Ｐゴシック" charset="0"/>
                    </a:defRPr>
                  </a:lvl1pPr>
                  <a:lvl2pPr marL="742950" indent="-285750" eaLnBrk="0" hangingPunct="0">
                    <a:defRPr sz="2000">
                      <a:solidFill>
                        <a:schemeClr val="tx2"/>
                      </a:solidFill>
                      <a:latin typeface="Arial" charset="0"/>
                      <a:ea typeface="ＭＳ Ｐゴシック" charset="0"/>
                    </a:defRPr>
                  </a:lvl2pPr>
                  <a:lvl3pPr marL="1143000" indent="-228600" eaLnBrk="0" hangingPunct="0">
                    <a:defRPr sz="2000">
                      <a:solidFill>
                        <a:schemeClr val="tx2"/>
                      </a:solidFill>
                      <a:latin typeface="Arial" charset="0"/>
                      <a:ea typeface="ＭＳ Ｐゴシック" charset="0"/>
                    </a:defRPr>
                  </a:lvl3pPr>
                  <a:lvl4pPr marL="1600200" indent="-228600" eaLnBrk="0" hangingPunct="0">
                    <a:defRPr sz="2000">
                      <a:solidFill>
                        <a:schemeClr val="tx2"/>
                      </a:solidFill>
                      <a:latin typeface="Arial" charset="0"/>
                      <a:ea typeface="ＭＳ Ｐゴシック" charset="0"/>
                    </a:defRPr>
                  </a:lvl4pPr>
                  <a:lvl5pPr marL="2057400" indent="-228600" eaLnBrk="0" hangingPunct="0">
                    <a:defRPr sz="2000">
                      <a:solidFill>
                        <a:schemeClr val="tx2"/>
                      </a:solidFill>
                      <a:latin typeface="Arial" charset="0"/>
                      <a:ea typeface="ＭＳ Ｐゴシック" charset="0"/>
                    </a:defRPr>
                  </a:lvl5pPr>
                  <a:lvl6pPr marL="2514600" indent="-228600" eaLnBrk="0" fontAlgn="base" hangingPunct="0">
                    <a:spcBef>
                      <a:spcPct val="0"/>
                    </a:spcBef>
                    <a:spcAft>
                      <a:spcPct val="0"/>
                    </a:spcAft>
                    <a:defRPr sz="2000">
                      <a:solidFill>
                        <a:schemeClr val="tx2"/>
                      </a:solidFill>
                      <a:latin typeface="Arial" charset="0"/>
                      <a:ea typeface="ＭＳ Ｐゴシック" charset="0"/>
                    </a:defRPr>
                  </a:lvl6pPr>
                  <a:lvl7pPr marL="2971800" indent="-228600" eaLnBrk="0" fontAlgn="base" hangingPunct="0">
                    <a:spcBef>
                      <a:spcPct val="0"/>
                    </a:spcBef>
                    <a:spcAft>
                      <a:spcPct val="0"/>
                    </a:spcAft>
                    <a:defRPr sz="2000">
                      <a:solidFill>
                        <a:schemeClr val="tx2"/>
                      </a:solidFill>
                      <a:latin typeface="Arial" charset="0"/>
                      <a:ea typeface="ＭＳ Ｐゴシック" charset="0"/>
                    </a:defRPr>
                  </a:lvl7pPr>
                  <a:lvl8pPr marL="3429000" indent="-228600" eaLnBrk="0" fontAlgn="base" hangingPunct="0">
                    <a:spcBef>
                      <a:spcPct val="0"/>
                    </a:spcBef>
                    <a:spcAft>
                      <a:spcPct val="0"/>
                    </a:spcAft>
                    <a:defRPr sz="2000">
                      <a:solidFill>
                        <a:schemeClr val="tx2"/>
                      </a:solidFill>
                      <a:latin typeface="Arial" charset="0"/>
                      <a:ea typeface="ＭＳ Ｐゴシック" charset="0"/>
                    </a:defRPr>
                  </a:lvl8pPr>
                  <a:lvl9pPr marL="3886200" indent="-228600" eaLnBrk="0" fontAlgn="base" hangingPunct="0">
                    <a:spcBef>
                      <a:spcPct val="0"/>
                    </a:spcBef>
                    <a:spcAft>
                      <a:spcPct val="0"/>
                    </a:spcAft>
                    <a:defRPr sz="2000">
                      <a:solidFill>
                        <a:schemeClr val="tx2"/>
                      </a:solidFill>
                      <a:latin typeface="Arial" charset="0"/>
                      <a:ea typeface="ＭＳ Ｐゴシック" charset="0"/>
                    </a:defRPr>
                  </a:lvl9pPr>
                </a:lstStyle>
                <a:p>
                  <a:pPr eaLnBrk="1" fontAlgn="auto" hangingPunct="1">
                    <a:spcBef>
                      <a:spcPts val="0"/>
                    </a:spcBef>
                    <a:spcAft>
                      <a:spcPts val="0"/>
                    </a:spcAft>
                    <a:defRPr/>
                  </a:pPr>
                  <a:r>
                    <a:rPr lang="de-DE" sz="1800" kern="0" baseline="0" dirty="0">
                      <a:solidFill>
                        <a:srgbClr val="00CC00"/>
                      </a:solidFill>
                      <a:effectLst/>
                      <a:sym typeface="Symbol" charset="0"/>
                    </a:rPr>
                    <a:t>E*  8.35574(3)</a:t>
                  </a:r>
                  <a:r>
                    <a:rPr lang="de-DE" sz="1800" kern="0" dirty="0">
                      <a:solidFill>
                        <a:srgbClr val="00CC00"/>
                      </a:solidFill>
                      <a:effectLst/>
                      <a:sym typeface="Symbol" charset="0"/>
                    </a:rPr>
                    <a:t> </a:t>
                  </a:r>
                  <a:r>
                    <a:rPr lang="de-DE" sz="1800" kern="0" baseline="0" dirty="0">
                      <a:solidFill>
                        <a:srgbClr val="00CC00"/>
                      </a:solidFill>
                      <a:effectLst/>
                      <a:sym typeface="Symbol" charset="0"/>
                    </a:rPr>
                    <a:t>eV</a:t>
                  </a:r>
                </a:p>
                <a:p>
                  <a:pPr eaLnBrk="1" fontAlgn="auto" hangingPunct="1">
                    <a:spcBef>
                      <a:spcPts val="0"/>
                    </a:spcBef>
                    <a:spcAft>
                      <a:spcPts val="0"/>
                    </a:spcAft>
                    <a:defRPr/>
                  </a:pPr>
                  <a:r>
                    <a:rPr lang="de-DE" sz="1800" kern="0" baseline="0" dirty="0">
                      <a:solidFill>
                        <a:srgbClr val="00CC00"/>
                      </a:solidFill>
                      <a:effectLst/>
                      <a:latin typeface="Symbol" panose="05050102010706020507" pitchFamily="18" charset="2"/>
                      <a:sym typeface="Symbol" charset="0"/>
                    </a:rPr>
                    <a:t>l</a:t>
                  </a:r>
                  <a:r>
                    <a:rPr lang="de-DE" sz="1800" kern="0" baseline="0" dirty="0">
                      <a:solidFill>
                        <a:srgbClr val="00CC00"/>
                      </a:solidFill>
                      <a:effectLst/>
                      <a:sym typeface="Symbol" charset="0"/>
                    </a:rPr>
                    <a:t> = 148.3821(4) </a:t>
                  </a:r>
                  <a:r>
                    <a:rPr lang="de-DE" sz="1800" kern="0" baseline="0" dirty="0" err="1">
                      <a:solidFill>
                        <a:srgbClr val="00CC00"/>
                      </a:solidFill>
                      <a:effectLst/>
                      <a:sym typeface="Symbol" charset="0"/>
                    </a:rPr>
                    <a:t>nm</a:t>
                  </a:r>
                  <a:br>
                    <a:rPr lang="de-DE" sz="1800" kern="0" baseline="0" dirty="0">
                      <a:solidFill>
                        <a:srgbClr val="000000"/>
                      </a:solidFill>
                      <a:effectLst/>
                      <a:sym typeface="Symbol" charset="0"/>
                    </a:rPr>
                  </a:br>
                  <a:r>
                    <a:rPr lang="de-DE" sz="1800" kern="0" baseline="0" dirty="0">
                      <a:solidFill>
                        <a:srgbClr val="000000"/>
                      </a:solidFill>
                      <a:effectLst/>
                      <a:sym typeface="Symbol" charset="0"/>
                    </a:rPr>
                    <a:t>  2000 s</a:t>
                  </a:r>
                  <a:endParaRPr lang="de-DE" sz="1800" kern="0" baseline="0" dirty="0">
                    <a:solidFill>
                      <a:srgbClr val="000000"/>
                    </a:solidFill>
                    <a:effectLst/>
                  </a:endParaRPr>
                </a:p>
              </p:txBody>
            </p:sp>
          </p:grpSp>
        </p:grpSp>
        <p:sp>
          <p:nvSpPr>
            <p:cNvPr id="57" name="TextBox 56">
              <a:extLst>
                <a:ext uri="{FF2B5EF4-FFF2-40B4-BE49-F238E27FC236}">
                  <a16:creationId xmlns:a16="http://schemas.microsoft.com/office/drawing/2014/main" id="{983C5C80-4BCA-4F86-99DA-8397BDBC20C2}"/>
                </a:ext>
              </a:extLst>
            </p:cNvPr>
            <p:cNvSpPr txBox="1"/>
            <p:nvPr/>
          </p:nvSpPr>
          <p:spPr>
            <a:xfrm>
              <a:off x="5893203" y="4875388"/>
              <a:ext cx="550151" cy="338554"/>
            </a:xfrm>
            <a:prstGeom prst="rect">
              <a:avLst/>
            </a:prstGeom>
            <a:noFill/>
          </p:spPr>
          <p:txBody>
            <a:bodyPr wrap="none" rtlCol="0">
              <a:spAutoFit/>
            </a:bodyPr>
            <a:lstStyle/>
            <a:p>
              <a:r>
                <a:rPr lang="en-US" sz="1600" b="0" baseline="0" dirty="0">
                  <a:solidFill>
                    <a:schemeClr val="bg2"/>
                  </a:solidFill>
                  <a:effectLst/>
                  <a:latin typeface="Arial" panose="020B0604020202020204" pitchFamily="34" charset="0"/>
                  <a:cs typeface="Arial" panose="020B0604020202020204" pitchFamily="34" charset="0"/>
                </a:rPr>
                <a:t>3/2</a:t>
              </a:r>
              <a:r>
                <a:rPr lang="en-US" sz="1600" b="0" dirty="0">
                  <a:solidFill>
                    <a:schemeClr val="bg2"/>
                  </a:solidFill>
                  <a:effectLst/>
                  <a:latin typeface="Arial" panose="020B0604020202020204" pitchFamily="34" charset="0"/>
                  <a:cs typeface="Arial" panose="020B0604020202020204" pitchFamily="34" charset="0"/>
                </a:rPr>
                <a:t>+</a:t>
              </a:r>
            </a:p>
          </p:txBody>
        </p:sp>
        <p:sp>
          <p:nvSpPr>
            <p:cNvPr id="58" name="TextBox 57">
              <a:extLst>
                <a:ext uri="{FF2B5EF4-FFF2-40B4-BE49-F238E27FC236}">
                  <a16:creationId xmlns:a16="http://schemas.microsoft.com/office/drawing/2014/main" id="{A81673E4-7958-4EF5-AC86-D653930DCA6B}"/>
                </a:ext>
              </a:extLst>
            </p:cNvPr>
            <p:cNvSpPr txBox="1"/>
            <p:nvPr/>
          </p:nvSpPr>
          <p:spPr>
            <a:xfrm>
              <a:off x="5893203" y="6246988"/>
              <a:ext cx="550151" cy="338554"/>
            </a:xfrm>
            <a:prstGeom prst="rect">
              <a:avLst/>
            </a:prstGeom>
            <a:noFill/>
          </p:spPr>
          <p:txBody>
            <a:bodyPr wrap="none" rtlCol="0">
              <a:spAutoFit/>
            </a:bodyPr>
            <a:lstStyle/>
            <a:p>
              <a:r>
                <a:rPr lang="en-US" sz="1600" b="0" baseline="0" dirty="0">
                  <a:solidFill>
                    <a:schemeClr val="bg2"/>
                  </a:solidFill>
                  <a:effectLst/>
                  <a:latin typeface="Arial" panose="020B0604020202020204" pitchFamily="34" charset="0"/>
                  <a:cs typeface="Arial" panose="020B0604020202020204" pitchFamily="34" charset="0"/>
                </a:rPr>
                <a:t>5/2</a:t>
              </a:r>
              <a:r>
                <a:rPr lang="en-US" sz="1600" b="0" dirty="0">
                  <a:solidFill>
                    <a:schemeClr val="bg2"/>
                  </a:solidFill>
                  <a:effectLst/>
                  <a:latin typeface="Arial" panose="020B0604020202020204" pitchFamily="34" charset="0"/>
                  <a:cs typeface="Arial" panose="020B0604020202020204" pitchFamily="34" charset="0"/>
                </a:rPr>
                <a:t>+</a:t>
              </a:r>
            </a:p>
          </p:txBody>
        </p:sp>
      </p:grpSp>
      <p:sp>
        <p:nvSpPr>
          <p:cNvPr id="55" name="Rounded Rectangle 51">
            <a:extLst>
              <a:ext uri="{FF2B5EF4-FFF2-40B4-BE49-F238E27FC236}">
                <a16:creationId xmlns:a16="http://schemas.microsoft.com/office/drawing/2014/main" id="{009ED171-9D64-4FFB-956E-F0F3BE360EE8}"/>
              </a:ext>
            </a:extLst>
          </p:cNvPr>
          <p:cNvSpPr/>
          <p:nvPr/>
        </p:nvSpPr>
        <p:spPr bwMode="auto">
          <a:xfrm>
            <a:off x="251460" y="3895366"/>
            <a:ext cx="11689187" cy="2090057"/>
          </a:xfrm>
          <a:prstGeom prst="roundRect">
            <a:avLst/>
          </a:prstGeom>
          <a:noFill/>
          <a:ln w="19050" cap="rnd" cmpd="sng" algn="ctr">
            <a:solidFill>
              <a:srgbClr val="00B050"/>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endParaRPr lang="en-US"/>
          </a:p>
        </p:txBody>
      </p:sp>
      <p:sp>
        <p:nvSpPr>
          <p:cNvPr id="79" name="TextBox 78">
            <a:extLst>
              <a:ext uri="{FF2B5EF4-FFF2-40B4-BE49-F238E27FC236}">
                <a16:creationId xmlns:a16="http://schemas.microsoft.com/office/drawing/2014/main" id="{D2792D47-7532-4F3B-879E-10D8F317079F}"/>
              </a:ext>
            </a:extLst>
          </p:cNvPr>
          <p:cNvSpPr txBox="1"/>
          <p:nvPr/>
        </p:nvSpPr>
        <p:spPr>
          <a:xfrm>
            <a:off x="2536894" y="6132140"/>
            <a:ext cx="6386685" cy="400110"/>
          </a:xfrm>
          <a:prstGeom prst="rect">
            <a:avLst/>
          </a:prstGeom>
          <a:noFill/>
        </p:spPr>
        <p:txBody>
          <a:bodyPr wrap="none" rtlCol="0">
            <a:spAutoFit/>
          </a:bodyPr>
          <a:lstStyle/>
          <a:p>
            <a:r>
              <a:rPr lang="en-US" baseline="0" dirty="0">
                <a:effectLst/>
                <a:latin typeface="Arial" panose="020B0604020202020204" pitchFamily="34" charset="0"/>
                <a:cs typeface="Arial" panose="020B0604020202020204" pitchFamily="34" charset="0"/>
                <a:sym typeface="Wingdings" panose="05000000000000000000" pitchFamily="2" charset="2"/>
              </a:rPr>
              <a:t> best candidate for a nuclear frequency standard</a:t>
            </a:r>
            <a:endParaRPr lang="en-US" baseline="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99627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474" name="Rectangle 2"/>
          <p:cNvSpPr>
            <a:spLocks noGrp="1" noChangeArrowheads="1"/>
          </p:cNvSpPr>
          <p:nvPr>
            <p:ph type="title" idx="4294967295"/>
          </p:nvPr>
        </p:nvSpPr>
        <p:spPr>
          <a:xfrm>
            <a:off x="2145108" y="9229"/>
            <a:ext cx="7433611" cy="600071"/>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p>
            <a:r>
              <a:rPr lang="en-US" altLang="de-DE" sz="2800" b="1" u="sng" baseline="3000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229m</a:t>
            </a:r>
            <a:r>
              <a:rPr lang="en-US" altLang="de-DE" sz="2800" b="1" u="sng"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Th research: worldwide activities </a:t>
            </a:r>
            <a:endParaRPr lang="de-DE" altLang="de-DE" sz="2800" b="1" u="sng" dirty="0">
              <a:solidFill>
                <a:srgbClr val="05791B"/>
              </a:solidFill>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9C6A53F5-B6F0-4410-8397-44D1EB4047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7278" y="620603"/>
            <a:ext cx="11517443" cy="6029381"/>
          </a:xfrm>
          <a:prstGeom prst="rect">
            <a:avLst/>
          </a:prstGeom>
        </p:spPr>
      </p:pic>
      <p:sp>
        <p:nvSpPr>
          <p:cNvPr id="12" name="Oval 11">
            <a:extLst>
              <a:ext uri="{FF2B5EF4-FFF2-40B4-BE49-F238E27FC236}">
                <a16:creationId xmlns:a16="http://schemas.microsoft.com/office/drawing/2014/main" id="{7D59E9B6-3613-4DD5-8E6A-FC3410F98F84}"/>
              </a:ext>
            </a:extLst>
          </p:cNvPr>
          <p:cNvSpPr/>
          <p:nvPr/>
        </p:nvSpPr>
        <p:spPr bwMode="auto">
          <a:xfrm flipH="1">
            <a:off x="1853708" y="3059764"/>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31" name="Oval 30">
            <a:extLst>
              <a:ext uri="{FF2B5EF4-FFF2-40B4-BE49-F238E27FC236}">
                <a16:creationId xmlns:a16="http://schemas.microsoft.com/office/drawing/2014/main" id="{2D58BE71-1ECE-4468-AD0C-F6ED97C07FB4}"/>
              </a:ext>
            </a:extLst>
          </p:cNvPr>
          <p:cNvSpPr/>
          <p:nvPr/>
        </p:nvSpPr>
        <p:spPr bwMode="auto">
          <a:xfrm flipH="1">
            <a:off x="2242491" y="3104734"/>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14" name="TextBox 13">
            <a:extLst>
              <a:ext uri="{FF2B5EF4-FFF2-40B4-BE49-F238E27FC236}">
                <a16:creationId xmlns:a16="http://schemas.microsoft.com/office/drawing/2014/main" id="{C008A5C9-3F5D-48B9-828A-1DCC0F720CE8}"/>
              </a:ext>
            </a:extLst>
          </p:cNvPr>
          <p:cNvSpPr txBox="1"/>
          <p:nvPr/>
        </p:nvSpPr>
        <p:spPr>
          <a:xfrm>
            <a:off x="418770" y="2419445"/>
            <a:ext cx="1088760" cy="723275"/>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LLNL, Livermore</a:t>
            </a:r>
          </a:p>
          <a:p>
            <a:pPr>
              <a:spcAft>
                <a:spcPts val="600"/>
              </a:spcAft>
            </a:pPr>
            <a:r>
              <a:rPr lang="en-US" sz="900" b="0" baseline="0" dirty="0">
                <a:solidFill>
                  <a:schemeClr val="bg2"/>
                </a:solidFill>
                <a:effectLst/>
                <a:latin typeface="Arial" panose="020B0604020202020204" pitchFamily="34" charset="0"/>
                <a:cs typeface="Arial" panose="020B0604020202020204" pitchFamily="34" charset="0"/>
              </a:rPr>
              <a:t>J. Burke</a:t>
            </a:r>
          </a:p>
          <a:p>
            <a:r>
              <a:rPr lang="en-US" sz="900" b="0" baseline="0" dirty="0">
                <a:solidFill>
                  <a:schemeClr val="bg2"/>
                </a:solidFill>
                <a:effectLst/>
                <a:latin typeface="Arial" panose="020B0604020202020204" pitchFamily="34" charset="0"/>
                <a:cs typeface="Arial" panose="020B0604020202020204" pitchFamily="34" charset="0"/>
              </a:rPr>
              <a:t>Microcalorimetric </a:t>
            </a:r>
          </a:p>
          <a:p>
            <a:r>
              <a:rPr lang="en-US" sz="900" b="0" baseline="0" dirty="0">
                <a:solidFill>
                  <a:schemeClr val="bg2"/>
                </a:solidFill>
                <a:effectLst/>
                <a:latin typeface="Symbol" panose="05050102010706020507" pitchFamily="18" charset="2"/>
                <a:cs typeface="Arial" panose="020B0604020202020204" pitchFamily="34" charset="0"/>
              </a:rPr>
              <a:t>g</a:t>
            </a:r>
            <a:r>
              <a:rPr lang="en-US" sz="900" b="0" baseline="0" dirty="0">
                <a:solidFill>
                  <a:schemeClr val="bg2"/>
                </a:solidFill>
                <a:effectLst/>
                <a:latin typeface="Arial" panose="020B0604020202020204" pitchFamily="34" charset="0"/>
                <a:cs typeface="Arial" panose="020B0604020202020204" pitchFamily="34" charset="0"/>
              </a:rPr>
              <a:t> spectroscopy</a:t>
            </a:r>
            <a:endParaRPr lang="en-US" sz="2400" b="0" baseline="0" dirty="0">
              <a:solidFill>
                <a:schemeClr val="bg2"/>
              </a:solidFill>
              <a:effectLst/>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D2238C0D-60FA-4205-846A-583E9860FE04}"/>
              </a:ext>
            </a:extLst>
          </p:cNvPr>
          <p:cNvSpPr txBox="1"/>
          <p:nvPr/>
        </p:nvSpPr>
        <p:spPr>
          <a:xfrm>
            <a:off x="418770" y="3205202"/>
            <a:ext cx="1191352" cy="1138773"/>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UCLA, Los Angeles</a:t>
            </a: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E.R. Hudson</a:t>
            </a:r>
          </a:p>
          <a:p>
            <a:pPr>
              <a:spcAft>
                <a:spcPts val="600"/>
              </a:spcAft>
            </a:pPr>
            <a:r>
              <a:rPr lang="en-US" sz="900" b="0" baseline="0" dirty="0">
                <a:solidFill>
                  <a:schemeClr val="bg2"/>
                </a:solidFill>
                <a:effectLst/>
                <a:latin typeface="Arial" panose="020B0604020202020204" pitchFamily="34" charset="0"/>
                <a:cs typeface="Arial" panose="020B0604020202020204" pitchFamily="34" charset="0"/>
              </a:rPr>
              <a:t>D. Leibrandt</a:t>
            </a:r>
          </a:p>
          <a:p>
            <a:r>
              <a:rPr lang="en-US" sz="900" b="0" baseline="0" dirty="0">
                <a:solidFill>
                  <a:schemeClr val="bg2"/>
                </a:solidFill>
                <a:effectLst/>
                <a:latin typeface="Arial" panose="020B0604020202020204" pitchFamily="34" charset="0"/>
                <a:cs typeface="Arial" panose="020B0604020202020204" pitchFamily="34" charset="0"/>
              </a:rPr>
              <a:t>Crystal lattice </a:t>
            </a:r>
          </a:p>
          <a:p>
            <a:r>
              <a:rPr lang="en-US" sz="900" b="0" baseline="0" dirty="0">
                <a:solidFill>
                  <a:schemeClr val="bg2"/>
                </a:solidFill>
                <a:effectLst/>
                <a:latin typeface="Arial" panose="020B0604020202020204" pitchFamily="34" charset="0"/>
                <a:cs typeface="Arial" panose="020B0604020202020204" pitchFamily="34" charset="0"/>
              </a:rPr>
              <a:t>Laser spectroscopy</a:t>
            </a:r>
          </a:p>
          <a:p>
            <a:r>
              <a:rPr lang="en-US" sz="900" b="0" baseline="0" dirty="0">
                <a:solidFill>
                  <a:schemeClr val="bg2"/>
                </a:solidFill>
                <a:effectLst/>
                <a:latin typeface="Arial" panose="020B0604020202020204" pitchFamily="34" charset="0"/>
                <a:cs typeface="Arial" panose="020B0604020202020204" pitchFamily="34" charset="0"/>
              </a:rPr>
              <a:t>Synchrotron</a:t>
            </a:r>
          </a:p>
          <a:p>
            <a:r>
              <a:rPr lang="en-US" sz="900" b="0" baseline="0" dirty="0">
                <a:solidFill>
                  <a:schemeClr val="bg2"/>
                </a:solidFill>
                <a:effectLst/>
                <a:latin typeface="Arial" panose="020B0604020202020204" pitchFamily="34" charset="0"/>
                <a:cs typeface="Arial" panose="020B0604020202020204" pitchFamily="34" charset="0"/>
              </a:rPr>
              <a:t>SNSPD</a:t>
            </a:r>
            <a:endParaRPr lang="en-US" sz="800" b="0" baseline="0" dirty="0">
              <a:solidFill>
                <a:schemeClr val="bg2"/>
              </a:solidFill>
              <a:effectLst/>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28479B7B-9D30-4E78-B64C-56A63670602E}"/>
              </a:ext>
            </a:extLst>
          </p:cNvPr>
          <p:cNvSpPr txBox="1"/>
          <p:nvPr/>
        </p:nvSpPr>
        <p:spPr>
          <a:xfrm>
            <a:off x="1498818" y="4021032"/>
            <a:ext cx="1146468" cy="861774"/>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LANL, Los Alamos</a:t>
            </a:r>
          </a:p>
          <a:p>
            <a:pPr>
              <a:spcAft>
                <a:spcPts val="600"/>
              </a:spcAft>
            </a:pPr>
            <a:r>
              <a:rPr lang="en-US" sz="900" b="0" baseline="0" dirty="0">
                <a:solidFill>
                  <a:schemeClr val="bg2"/>
                </a:solidFill>
                <a:effectLst/>
                <a:latin typeface="Arial" panose="020B0604020202020204" pitchFamily="34" charset="0"/>
                <a:cs typeface="Arial" panose="020B0604020202020204" pitchFamily="34" charset="0"/>
              </a:rPr>
              <a:t>X. Zhao</a:t>
            </a:r>
          </a:p>
          <a:p>
            <a:r>
              <a:rPr lang="en-US" sz="900" b="0" baseline="0" dirty="0">
                <a:solidFill>
                  <a:schemeClr val="bg2"/>
                </a:solidFill>
                <a:effectLst/>
                <a:latin typeface="Arial" panose="020B0604020202020204" pitchFamily="34" charset="0"/>
                <a:cs typeface="Arial" panose="020B0604020202020204" pitchFamily="34" charset="0"/>
              </a:rPr>
              <a:t>Crystal lattice </a:t>
            </a:r>
          </a:p>
          <a:p>
            <a:r>
              <a:rPr lang="en-US" sz="900" b="0" baseline="0" dirty="0">
                <a:solidFill>
                  <a:schemeClr val="bg2"/>
                </a:solidFill>
                <a:effectLst/>
                <a:latin typeface="Arial" panose="020B0604020202020204" pitchFamily="34" charset="0"/>
                <a:cs typeface="Arial" panose="020B0604020202020204" pitchFamily="34" charset="0"/>
              </a:rPr>
              <a:t>Spectroscopy after</a:t>
            </a:r>
          </a:p>
          <a:p>
            <a:r>
              <a:rPr lang="en-US" sz="900" b="0" baseline="0" dirty="0">
                <a:solidFill>
                  <a:schemeClr val="bg2"/>
                </a:solidFill>
                <a:effectLst/>
                <a:latin typeface="Arial" panose="020B0604020202020204" pitchFamily="34" charset="0"/>
                <a:cs typeface="Arial" panose="020B0604020202020204" pitchFamily="34" charset="0"/>
              </a:rPr>
              <a:t>implantation</a:t>
            </a:r>
          </a:p>
        </p:txBody>
      </p:sp>
      <p:sp>
        <p:nvSpPr>
          <p:cNvPr id="36" name="TextBox 35">
            <a:extLst>
              <a:ext uri="{FF2B5EF4-FFF2-40B4-BE49-F238E27FC236}">
                <a16:creationId xmlns:a16="http://schemas.microsoft.com/office/drawing/2014/main" id="{B4137691-DE65-44A5-8298-A17AED85BF1E}"/>
              </a:ext>
            </a:extLst>
          </p:cNvPr>
          <p:cNvSpPr txBox="1"/>
          <p:nvPr/>
        </p:nvSpPr>
        <p:spPr>
          <a:xfrm>
            <a:off x="1619778" y="1894166"/>
            <a:ext cx="1204176" cy="723275"/>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JILA, NIST, Boulder</a:t>
            </a:r>
          </a:p>
          <a:p>
            <a:pPr>
              <a:spcAft>
                <a:spcPts val="600"/>
              </a:spcAft>
            </a:pPr>
            <a:r>
              <a:rPr lang="en-US" sz="900" b="0" baseline="0" dirty="0">
                <a:solidFill>
                  <a:schemeClr val="bg2"/>
                </a:solidFill>
                <a:effectLst/>
                <a:latin typeface="Arial" panose="020B0604020202020204" pitchFamily="34" charset="0"/>
                <a:cs typeface="Arial" panose="020B0604020202020204" pitchFamily="34" charset="0"/>
              </a:rPr>
              <a:t>J. Ye, S. Nam </a:t>
            </a:r>
          </a:p>
          <a:p>
            <a:r>
              <a:rPr lang="en-US" sz="900" b="0" baseline="0" dirty="0">
                <a:solidFill>
                  <a:schemeClr val="bg2"/>
                </a:solidFill>
                <a:effectLst/>
                <a:latin typeface="Arial" panose="020B0604020202020204" pitchFamily="34" charset="0"/>
                <a:cs typeface="Arial" panose="020B0604020202020204" pitchFamily="34" charset="0"/>
              </a:rPr>
              <a:t>laser spectroscopy</a:t>
            </a:r>
          </a:p>
          <a:p>
            <a:r>
              <a:rPr lang="en-US" sz="900" b="0" baseline="0" dirty="0">
                <a:solidFill>
                  <a:schemeClr val="bg2"/>
                </a:solidFill>
                <a:effectLst/>
                <a:latin typeface="Arial" panose="020B0604020202020204" pitchFamily="34" charset="0"/>
                <a:cs typeface="Arial" panose="020B0604020202020204" pitchFamily="34" charset="0"/>
              </a:rPr>
              <a:t>SNSPD</a:t>
            </a:r>
          </a:p>
        </p:txBody>
      </p:sp>
      <p:sp>
        <p:nvSpPr>
          <p:cNvPr id="44" name="Oval 43">
            <a:extLst>
              <a:ext uri="{FF2B5EF4-FFF2-40B4-BE49-F238E27FC236}">
                <a16:creationId xmlns:a16="http://schemas.microsoft.com/office/drawing/2014/main" id="{E354D033-934C-4EFF-86F7-0E268457624C}"/>
              </a:ext>
            </a:extLst>
          </p:cNvPr>
          <p:cNvSpPr/>
          <p:nvPr/>
        </p:nvSpPr>
        <p:spPr bwMode="auto">
          <a:xfrm flipH="1">
            <a:off x="2223645" y="3224113"/>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45" name="Oval 44">
            <a:extLst>
              <a:ext uri="{FF2B5EF4-FFF2-40B4-BE49-F238E27FC236}">
                <a16:creationId xmlns:a16="http://schemas.microsoft.com/office/drawing/2014/main" id="{16C4F5FD-4118-4FFB-85BA-86D98B152551}"/>
              </a:ext>
            </a:extLst>
          </p:cNvPr>
          <p:cNvSpPr/>
          <p:nvPr/>
        </p:nvSpPr>
        <p:spPr bwMode="auto">
          <a:xfrm flipH="1">
            <a:off x="1864360" y="3118609"/>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46" name="TextBox 45">
            <a:extLst>
              <a:ext uri="{FF2B5EF4-FFF2-40B4-BE49-F238E27FC236}">
                <a16:creationId xmlns:a16="http://schemas.microsoft.com/office/drawing/2014/main" id="{FDE63025-DB20-4533-B7CE-EE29F82CF535}"/>
              </a:ext>
            </a:extLst>
          </p:cNvPr>
          <p:cNvSpPr txBox="1"/>
          <p:nvPr/>
        </p:nvSpPr>
        <p:spPr>
          <a:xfrm>
            <a:off x="3558526" y="1026268"/>
            <a:ext cx="1159292" cy="861774"/>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U Mich., Ann Arbor</a:t>
            </a: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A. </a:t>
            </a:r>
            <a:r>
              <a:rPr lang="en-US" sz="900" b="0" baseline="0" dirty="0" err="1">
                <a:solidFill>
                  <a:schemeClr val="bg2"/>
                </a:solidFill>
                <a:effectLst/>
                <a:latin typeface="Arial" panose="020B0604020202020204" pitchFamily="34" charset="0"/>
                <a:cs typeface="Arial" panose="020B0604020202020204" pitchFamily="34" charset="0"/>
              </a:rPr>
              <a:t>Kuzmich</a:t>
            </a:r>
            <a:r>
              <a:rPr lang="en-US" sz="900" b="0" baseline="0" dirty="0">
                <a:solidFill>
                  <a:schemeClr val="bg2"/>
                </a:solidFill>
                <a:effectLst/>
                <a:latin typeface="Arial" panose="020B0604020202020204" pitchFamily="34" charset="0"/>
                <a:cs typeface="Arial" panose="020B0604020202020204" pitchFamily="34" charset="0"/>
              </a:rPr>
              <a:t>, </a:t>
            </a:r>
          </a:p>
          <a:p>
            <a:pPr>
              <a:spcAft>
                <a:spcPts val="600"/>
              </a:spcAft>
            </a:pPr>
            <a:r>
              <a:rPr lang="en-US" sz="900" b="0" baseline="0" dirty="0">
                <a:solidFill>
                  <a:schemeClr val="bg2"/>
                </a:solidFill>
                <a:effectLst/>
                <a:latin typeface="Arial" panose="020B0604020202020204" pitchFamily="34" charset="0"/>
                <a:cs typeface="Arial" panose="020B0604020202020204" pitchFamily="34" charset="0"/>
              </a:rPr>
              <a:t>C. Campbell</a:t>
            </a: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Laser cooling</a:t>
            </a: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Electronic bridge</a:t>
            </a:r>
          </a:p>
        </p:txBody>
      </p:sp>
      <p:sp>
        <p:nvSpPr>
          <p:cNvPr id="47" name="TextBox 46">
            <a:extLst>
              <a:ext uri="{FF2B5EF4-FFF2-40B4-BE49-F238E27FC236}">
                <a16:creationId xmlns:a16="http://schemas.microsoft.com/office/drawing/2014/main" id="{B0CA4A13-1D8B-4E0C-A37D-861B013ADC80}"/>
              </a:ext>
            </a:extLst>
          </p:cNvPr>
          <p:cNvSpPr txBox="1"/>
          <p:nvPr/>
        </p:nvSpPr>
        <p:spPr>
          <a:xfrm>
            <a:off x="2400350" y="3050519"/>
            <a:ext cx="1242648" cy="584775"/>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U Delaware, Newark</a:t>
            </a:r>
          </a:p>
          <a:p>
            <a:pPr>
              <a:spcAft>
                <a:spcPts val="600"/>
              </a:spcAft>
            </a:pPr>
            <a:r>
              <a:rPr lang="en-US" sz="900" b="0" baseline="0" dirty="0">
                <a:solidFill>
                  <a:schemeClr val="bg2"/>
                </a:solidFill>
                <a:effectLst/>
                <a:latin typeface="Arial" panose="020B0604020202020204" pitchFamily="34" charset="0"/>
                <a:cs typeface="Arial" panose="020B0604020202020204" pitchFamily="34" charset="0"/>
              </a:rPr>
              <a:t>M. </a:t>
            </a:r>
            <a:r>
              <a:rPr lang="en-US" sz="900" b="0" baseline="0" dirty="0" err="1">
                <a:solidFill>
                  <a:schemeClr val="bg2"/>
                </a:solidFill>
                <a:effectLst/>
                <a:latin typeface="Arial" panose="020B0604020202020204" pitchFamily="34" charset="0"/>
                <a:cs typeface="Arial" panose="020B0604020202020204" pitchFamily="34" charset="0"/>
              </a:rPr>
              <a:t>Safronova</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Theory</a:t>
            </a:r>
          </a:p>
        </p:txBody>
      </p:sp>
      <p:sp>
        <p:nvSpPr>
          <p:cNvPr id="48" name="TextBox 47">
            <a:extLst>
              <a:ext uri="{FF2B5EF4-FFF2-40B4-BE49-F238E27FC236}">
                <a16:creationId xmlns:a16="http://schemas.microsoft.com/office/drawing/2014/main" id="{FD81BC56-B916-44DC-B149-729A7AC98B61}"/>
              </a:ext>
            </a:extLst>
          </p:cNvPr>
          <p:cNvSpPr txBox="1"/>
          <p:nvPr/>
        </p:nvSpPr>
        <p:spPr>
          <a:xfrm>
            <a:off x="5912787" y="3934511"/>
            <a:ext cx="1293944" cy="723275"/>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CERN, Geneva</a:t>
            </a:r>
          </a:p>
          <a:p>
            <a:pPr>
              <a:spcAft>
                <a:spcPts val="600"/>
              </a:spcAft>
            </a:pPr>
            <a:r>
              <a:rPr lang="en-US" sz="900" b="0" baseline="0" dirty="0">
                <a:solidFill>
                  <a:schemeClr val="bg2"/>
                </a:solidFill>
                <a:effectLst/>
                <a:latin typeface="Arial" panose="020B0604020202020204" pitchFamily="34" charset="0"/>
                <a:cs typeface="Arial" panose="020B0604020202020204" pitchFamily="34" charset="0"/>
              </a:rPr>
              <a:t>P. Van </a:t>
            </a:r>
            <a:r>
              <a:rPr lang="en-US" sz="900" b="0" baseline="0" dirty="0" err="1">
                <a:solidFill>
                  <a:schemeClr val="bg2"/>
                </a:solidFill>
                <a:effectLst/>
                <a:latin typeface="Arial" panose="020B0604020202020204" pitchFamily="34" charset="0"/>
                <a:cs typeface="Arial" panose="020B0604020202020204" pitchFamily="34" charset="0"/>
              </a:rPr>
              <a:t>Duppen</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population via 229-Ac</a:t>
            </a:r>
          </a:p>
          <a:p>
            <a:pPr>
              <a:spcAft>
                <a:spcPts val="600"/>
              </a:spcAft>
            </a:pPr>
            <a:r>
              <a:rPr lang="en-US" sz="900" b="0" baseline="0" dirty="0">
                <a:solidFill>
                  <a:schemeClr val="bg2"/>
                </a:solidFill>
                <a:effectLst/>
                <a:latin typeface="Arial" panose="020B0604020202020204" pitchFamily="34" charset="0"/>
                <a:cs typeface="Arial" panose="020B0604020202020204" pitchFamily="34" charset="0"/>
              </a:rPr>
              <a:t>implantation in solids</a:t>
            </a:r>
          </a:p>
        </p:txBody>
      </p:sp>
      <p:sp>
        <p:nvSpPr>
          <p:cNvPr id="49" name="TextBox 48">
            <a:extLst>
              <a:ext uri="{FF2B5EF4-FFF2-40B4-BE49-F238E27FC236}">
                <a16:creationId xmlns:a16="http://schemas.microsoft.com/office/drawing/2014/main" id="{5B936281-0F2B-4923-B24C-C4CCDEF9DBEC}"/>
              </a:ext>
            </a:extLst>
          </p:cNvPr>
          <p:cNvSpPr txBox="1"/>
          <p:nvPr/>
        </p:nvSpPr>
        <p:spPr>
          <a:xfrm>
            <a:off x="4067817" y="2660343"/>
            <a:ext cx="1287532" cy="861774"/>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Quantum, Mainz</a:t>
            </a: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F. Schmidt-</a:t>
            </a:r>
            <a:r>
              <a:rPr lang="en-US" sz="900" b="0" baseline="0" dirty="0" err="1">
                <a:solidFill>
                  <a:schemeClr val="bg2"/>
                </a:solidFill>
                <a:effectLst/>
                <a:latin typeface="Arial" panose="020B0604020202020204" pitchFamily="34" charset="0"/>
                <a:cs typeface="Arial" panose="020B0604020202020204" pitchFamily="34" charset="0"/>
              </a:rPr>
              <a:t>Kaler</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600"/>
              </a:spcAft>
            </a:pPr>
            <a:r>
              <a:rPr lang="en-US" sz="900" b="0" baseline="0" dirty="0">
                <a:solidFill>
                  <a:schemeClr val="bg2"/>
                </a:solidFill>
                <a:effectLst/>
                <a:latin typeface="Arial" panose="020B0604020202020204" pitchFamily="34" charset="0"/>
                <a:cs typeface="Arial" panose="020B0604020202020204" pitchFamily="34" charset="0"/>
              </a:rPr>
              <a:t>L. </a:t>
            </a:r>
            <a:r>
              <a:rPr lang="en-US" sz="900" b="0" baseline="0" dirty="0" err="1">
                <a:solidFill>
                  <a:schemeClr val="bg2"/>
                </a:solidFill>
                <a:effectLst/>
                <a:latin typeface="Arial" panose="020B0604020202020204" pitchFamily="34" charset="0"/>
                <a:cs typeface="Arial" panose="020B0604020202020204" pitchFamily="34" charset="0"/>
              </a:rPr>
              <a:t>v.d.</a:t>
            </a:r>
            <a:r>
              <a:rPr lang="en-US" sz="900" b="0" baseline="0" dirty="0">
                <a:solidFill>
                  <a:schemeClr val="bg2"/>
                </a:solidFill>
                <a:effectLst/>
                <a:latin typeface="Arial" panose="020B0604020202020204" pitchFamily="34" charset="0"/>
                <a:cs typeface="Arial" panose="020B0604020202020204" pitchFamily="34" charset="0"/>
              </a:rPr>
              <a:t> </a:t>
            </a:r>
            <a:r>
              <a:rPr lang="en-US" sz="900" b="0" baseline="0" dirty="0" err="1">
                <a:solidFill>
                  <a:schemeClr val="bg2"/>
                </a:solidFill>
                <a:effectLst/>
                <a:latin typeface="Arial" panose="020B0604020202020204" pitchFamily="34" charset="0"/>
                <a:cs typeface="Arial" panose="020B0604020202020204" pitchFamily="34" charset="0"/>
              </a:rPr>
              <a:t>Wense</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229-Th </a:t>
            </a:r>
            <a:r>
              <a:rPr lang="en-US" sz="900" b="0" baseline="0" dirty="0" err="1">
                <a:solidFill>
                  <a:schemeClr val="bg2"/>
                </a:solidFill>
                <a:effectLst/>
                <a:latin typeface="Arial" panose="020B0604020202020204" pitchFamily="34" charset="0"/>
                <a:cs typeface="Arial" panose="020B0604020202020204" pitchFamily="34" charset="0"/>
              </a:rPr>
              <a:t>symp</a:t>
            </a:r>
            <a:r>
              <a:rPr lang="en-US" sz="900" b="0" baseline="0" dirty="0">
                <a:solidFill>
                  <a:schemeClr val="bg2"/>
                </a:solidFill>
                <a:effectLst/>
                <a:latin typeface="Arial" panose="020B0604020202020204" pitchFamily="34" charset="0"/>
                <a:cs typeface="Arial" panose="020B0604020202020204" pitchFamily="34" charset="0"/>
              </a:rPr>
              <a:t>. cooling</a:t>
            </a:r>
          </a:p>
          <a:p>
            <a:pPr>
              <a:spcAft>
                <a:spcPts val="0"/>
              </a:spcAft>
            </a:pPr>
            <a:r>
              <a:rPr lang="en-US" sz="900" b="0" baseline="0" dirty="0" err="1">
                <a:solidFill>
                  <a:schemeClr val="bg2"/>
                </a:solidFill>
                <a:effectLst/>
                <a:latin typeface="Arial" panose="020B0604020202020204" pitchFamily="34" charset="0"/>
                <a:cs typeface="Arial" panose="020B0604020202020204" pitchFamily="34" charset="0"/>
              </a:rPr>
              <a:t>cw</a:t>
            </a:r>
            <a:r>
              <a:rPr lang="en-US" sz="900" b="0" baseline="0" dirty="0">
                <a:solidFill>
                  <a:schemeClr val="bg2"/>
                </a:solidFill>
                <a:effectLst/>
                <a:latin typeface="Arial" panose="020B0604020202020204" pitchFamily="34" charset="0"/>
                <a:cs typeface="Arial" panose="020B0604020202020204" pitchFamily="34" charset="0"/>
              </a:rPr>
              <a:t> laser develop.</a:t>
            </a:r>
          </a:p>
        </p:txBody>
      </p:sp>
      <p:sp>
        <p:nvSpPr>
          <p:cNvPr id="50" name="TextBox 49">
            <a:extLst>
              <a:ext uri="{FF2B5EF4-FFF2-40B4-BE49-F238E27FC236}">
                <a16:creationId xmlns:a16="http://schemas.microsoft.com/office/drawing/2014/main" id="{A1210067-A6B4-48FC-8F31-19D86BCE31A7}"/>
              </a:ext>
            </a:extLst>
          </p:cNvPr>
          <p:cNvSpPr txBox="1"/>
          <p:nvPr/>
        </p:nvSpPr>
        <p:spPr>
          <a:xfrm>
            <a:off x="4130627" y="3605798"/>
            <a:ext cx="1524776" cy="861774"/>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LMU, Munich</a:t>
            </a:r>
          </a:p>
          <a:p>
            <a:pPr>
              <a:spcAft>
                <a:spcPts val="600"/>
              </a:spcAft>
            </a:pPr>
            <a:r>
              <a:rPr lang="en-US" sz="900" b="0" baseline="0" dirty="0">
                <a:solidFill>
                  <a:schemeClr val="bg2"/>
                </a:solidFill>
                <a:effectLst/>
                <a:latin typeface="Arial" panose="020B0604020202020204" pitchFamily="34" charset="0"/>
                <a:cs typeface="Arial" panose="020B0604020202020204" pitchFamily="34" charset="0"/>
              </a:rPr>
              <a:t>P.G. Thirolf</a:t>
            </a: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Direct IC spectroscopy</a:t>
            </a: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cryo-</a:t>
            </a:r>
            <a:r>
              <a:rPr lang="en-US" sz="900" b="0" baseline="0" dirty="0" err="1">
                <a:solidFill>
                  <a:schemeClr val="bg2"/>
                </a:solidFill>
                <a:effectLst/>
                <a:latin typeface="Arial" panose="020B0604020202020204" pitchFamily="34" charset="0"/>
                <a:cs typeface="Arial" panose="020B0604020202020204" pitchFamily="34" charset="0"/>
              </a:rPr>
              <a:t>Paultrap</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600"/>
              </a:spcAft>
            </a:pPr>
            <a:r>
              <a:rPr lang="en-US" sz="900" b="0" baseline="0" dirty="0">
                <a:solidFill>
                  <a:schemeClr val="bg2"/>
                </a:solidFill>
                <a:effectLst/>
                <a:latin typeface="Arial" panose="020B0604020202020204" pitchFamily="34" charset="0"/>
                <a:cs typeface="Arial" panose="020B0604020202020204" pitchFamily="34" charset="0"/>
              </a:rPr>
              <a:t>VUV frequency comb dev.</a:t>
            </a:r>
          </a:p>
        </p:txBody>
      </p:sp>
      <p:sp>
        <p:nvSpPr>
          <p:cNvPr id="51" name="TextBox 50">
            <a:extLst>
              <a:ext uri="{FF2B5EF4-FFF2-40B4-BE49-F238E27FC236}">
                <a16:creationId xmlns:a16="http://schemas.microsoft.com/office/drawing/2014/main" id="{761EF814-4A70-45C1-B276-E84426CFB517}"/>
              </a:ext>
            </a:extLst>
          </p:cNvPr>
          <p:cNvSpPr txBox="1"/>
          <p:nvPr/>
        </p:nvSpPr>
        <p:spPr>
          <a:xfrm>
            <a:off x="6279697" y="1088657"/>
            <a:ext cx="1377300" cy="584775"/>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JYFL, </a:t>
            </a:r>
            <a:r>
              <a:rPr lang="en-US" sz="900" b="0" baseline="0" dirty="0" err="1">
                <a:solidFill>
                  <a:schemeClr val="bg2"/>
                </a:solidFill>
                <a:effectLst/>
                <a:latin typeface="Arial" panose="020B0604020202020204" pitchFamily="34" charset="0"/>
                <a:cs typeface="Arial" panose="020B0604020202020204" pitchFamily="34" charset="0"/>
              </a:rPr>
              <a:t>Jyv</a:t>
            </a:r>
            <a:r>
              <a:rPr lang="de-DE" sz="900" b="0" baseline="0" dirty="0" err="1">
                <a:solidFill>
                  <a:schemeClr val="bg2"/>
                </a:solidFill>
                <a:effectLst/>
                <a:latin typeface="Arial" panose="020B0604020202020204" pitchFamily="34" charset="0"/>
                <a:cs typeface="Arial" panose="020B0604020202020204" pitchFamily="34" charset="0"/>
              </a:rPr>
              <a:t>äskylä</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600"/>
              </a:spcAft>
            </a:pPr>
            <a:r>
              <a:rPr lang="en-US" sz="900" b="0" baseline="0" dirty="0">
                <a:solidFill>
                  <a:schemeClr val="bg2"/>
                </a:solidFill>
                <a:effectLst/>
                <a:latin typeface="Arial" panose="020B0604020202020204" pitchFamily="34" charset="0"/>
                <a:cs typeface="Arial" panose="020B0604020202020204" pitchFamily="34" charset="0"/>
              </a:rPr>
              <a:t>I. Moore</a:t>
            </a: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population from 229-Ac</a:t>
            </a:r>
          </a:p>
        </p:txBody>
      </p:sp>
      <p:sp>
        <p:nvSpPr>
          <p:cNvPr id="52" name="TextBox 51">
            <a:extLst>
              <a:ext uri="{FF2B5EF4-FFF2-40B4-BE49-F238E27FC236}">
                <a16:creationId xmlns:a16="http://schemas.microsoft.com/office/drawing/2014/main" id="{89883CCF-C13F-4E85-A07F-C3560370CEBD}"/>
              </a:ext>
            </a:extLst>
          </p:cNvPr>
          <p:cNvSpPr txBox="1"/>
          <p:nvPr/>
        </p:nvSpPr>
        <p:spPr>
          <a:xfrm>
            <a:off x="5160580" y="656849"/>
            <a:ext cx="1249060" cy="861774"/>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PTB, Braunschweig</a:t>
            </a:r>
          </a:p>
          <a:p>
            <a:pPr>
              <a:spcAft>
                <a:spcPts val="600"/>
              </a:spcAft>
            </a:pPr>
            <a:r>
              <a:rPr lang="en-US" sz="900" b="0" baseline="0" dirty="0">
                <a:solidFill>
                  <a:schemeClr val="bg2"/>
                </a:solidFill>
                <a:effectLst/>
                <a:latin typeface="Arial" panose="020B0604020202020204" pitchFamily="34" charset="0"/>
                <a:cs typeface="Arial" panose="020B0604020202020204" pitchFamily="34" charset="0"/>
              </a:rPr>
              <a:t>E. </a:t>
            </a:r>
            <a:r>
              <a:rPr lang="en-US" sz="900" b="0" baseline="0" dirty="0" err="1">
                <a:solidFill>
                  <a:schemeClr val="bg2"/>
                </a:solidFill>
                <a:effectLst/>
                <a:latin typeface="Arial" panose="020B0604020202020204" pitchFamily="34" charset="0"/>
                <a:cs typeface="Arial" panose="020B0604020202020204" pitchFamily="34" charset="0"/>
              </a:rPr>
              <a:t>Peik</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229-Th in Paul trap</a:t>
            </a: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Laser </a:t>
            </a:r>
            <a:r>
              <a:rPr lang="en-US" sz="900" b="0" baseline="0" dirty="0" err="1">
                <a:solidFill>
                  <a:schemeClr val="bg2"/>
                </a:solidFill>
                <a:effectLst/>
                <a:latin typeface="Arial" panose="020B0604020202020204" pitchFamily="34" charset="0"/>
                <a:cs typeface="Arial" panose="020B0604020202020204" pitchFamily="34" charset="0"/>
              </a:rPr>
              <a:t>spectrosocopy</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600"/>
              </a:spcAft>
            </a:pPr>
            <a:r>
              <a:rPr lang="en-US" sz="900" b="0" baseline="0" dirty="0">
                <a:solidFill>
                  <a:schemeClr val="bg2"/>
                </a:solidFill>
                <a:effectLst/>
                <a:latin typeface="Arial" panose="020B0604020202020204" pitchFamily="34" charset="0"/>
                <a:cs typeface="Arial" panose="020B0604020202020204" pitchFamily="34" charset="0"/>
              </a:rPr>
              <a:t>Electronic bridge</a:t>
            </a:r>
          </a:p>
        </p:txBody>
      </p:sp>
      <p:sp>
        <p:nvSpPr>
          <p:cNvPr id="53" name="TextBox 52">
            <a:extLst>
              <a:ext uri="{FF2B5EF4-FFF2-40B4-BE49-F238E27FC236}">
                <a16:creationId xmlns:a16="http://schemas.microsoft.com/office/drawing/2014/main" id="{D444A090-434E-465A-A0D1-CE9618251EF0}"/>
              </a:ext>
            </a:extLst>
          </p:cNvPr>
          <p:cNvSpPr txBox="1"/>
          <p:nvPr/>
        </p:nvSpPr>
        <p:spPr>
          <a:xfrm>
            <a:off x="4281462" y="2089668"/>
            <a:ext cx="800219" cy="584775"/>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U W</a:t>
            </a:r>
            <a:r>
              <a:rPr lang="de-DE" sz="900" b="0" baseline="0" dirty="0" err="1">
                <a:solidFill>
                  <a:schemeClr val="bg2"/>
                </a:solidFill>
                <a:effectLst/>
                <a:latin typeface="Arial" panose="020B0604020202020204" pitchFamily="34" charset="0"/>
                <a:cs typeface="Arial" panose="020B0604020202020204" pitchFamily="34" charset="0"/>
              </a:rPr>
              <a:t>ürzburg</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600"/>
              </a:spcAft>
            </a:pPr>
            <a:r>
              <a:rPr lang="de-DE" sz="900" b="0" baseline="0" dirty="0">
                <a:solidFill>
                  <a:schemeClr val="bg2"/>
                </a:solidFill>
                <a:effectLst/>
                <a:latin typeface="Arial" panose="020B0604020202020204" pitchFamily="34" charset="0"/>
                <a:cs typeface="Arial" panose="020B0604020202020204" pitchFamily="34" charset="0"/>
              </a:rPr>
              <a:t>A</a:t>
            </a:r>
            <a:r>
              <a:rPr lang="en-US" sz="900" b="0" baseline="0" dirty="0">
                <a:solidFill>
                  <a:schemeClr val="bg2"/>
                </a:solidFill>
                <a:effectLst/>
                <a:latin typeface="Arial" panose="020B0604020202020204" pitchFamily="34" charset="0"/>
                <a:cs typeface="Arial" panose="020B0604020202020204" pitchFamily="34" charset="0"/>
              </a:rPr>
              <a:t>. </a:t>
            </a:r>
            <a:r>
              <a:rPr lang="en-US" sz="900" b="0" baseline="0" dirty="0" err="1">
                <a:solidFill>
                  <a:schemeClr val="bg2"/>
                </a:solidFill>
                <a:effectLst/>
                <a:latin typeface="Arial" panose="020B0604020202020204" pitchFamily="34" charset="0"/>
                <a:cs typeface="Arial" panose="020B0604020202020204" pitchFamily="34" charset="0"/>
              </a:rPr>
              <a:t>Palffy</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Theory</a:t>
            </a:r>
            <a:endParaRPr lang="en-US" sz="800" b="0" baseline="0" dirty="0">
              <a:solidFill>
                <a:schemeClr val="bg2"/>
              </a:solidFill>
              <a:effectLst/>
              <a:latin typeface="Arial" panose="020B0604020202020204" pitchFamily="34" charset="0"/>
              <a:cs typeface="Arial" panose="020B0604020202020204" pitchFamily="34" charset="0"/>
            </a:endParaRPr>
          </a:p>
        </p:txBody>
      </p:sp>
      <p:sp>
        <p:nvSpPr>
          <p:cNvPr id="54" name="TextBox 53">
            <a:extLst>
              <a:ext uri="{FF2B5EF4-FFF2-40B4-BE49-F238E27FC236}">
                <a16:creationId xmlns:a16="http://schemas.microsoft.com/office/drawing/2014/main" id="{69EAB1F5-BA61-4AE0-8AA1-6D9BDBAFEAFD}"/>
              </a:ext>
            </a:extLst>
          </p:cNvPr>
          <p:cNvSpPr txBox="1"/>
          <p:nvPr/>
        </p:nvSpPr>
        <p:spPr>
          <a:xfrm>
            <a:off x="6953630" y="1825989"/>
            <a:ext cx="1274708" cy="507831"/>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VNIIM St. Petersburg</a:t>
            </a:r>
          </a:p>
          <a:p>
            <a:pPr>
              <a:spcAft>
                <a:spcPts val="0"/>
              </a:spcAft>
            </a:pPr>
            <a:r>
              <a:rPr lang="de-DE" sz="900" b="0" baseline="0" dirty="0">
                <a:solidFill>
                  <a:schemeClr val="bg2"/>
                </a:solidFill>
                <a:effectLst/>
                <a:latin typeface="Arial" panose="020B0604020202020204" pitchFamily="34" charset="0"/>
                <a:cs typeface="Arial" panose="020B0604020202020204" pitchFamily="34" charset="0"/>
              </a:rPr>
              <a:t>F. </a:t>
            </a:r>
            <a:r>
              <a:rPr lang="de-DE" sz="900" b="0" baseline="0" dirty="0" err="1">
                <a:solidFill>
                  <a:schemeClr val="bg2"/>
                </a:solidFill>
                <a:effectLst/>
                <a:latin typeface="Arial" panose="020B0604020202020204" pitchFamily="34" charset="0"/>
                <a:cs typeface="Arial" panose="020B0604020202020204" pitchFamily="34" charset="0"/>
              </a:rPr>
              <a:t>Karpeshin</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Theory</a:t>
            </a:r>
          </a:p>
        </p:txBody>
      </p:sp>
      <p:sp>
        <p:nvSpPr>
          <p:cNvPr id="55" name="TextBox 54">
            <a:extLst>
              <a:ext uri="{FF2B5EF4-FFF2-40B4-BE49-F238E27FC236}">
                <a16:creationId xmlns:a16="http://schemas.microsoft.com/office/drawing/2014/main" id="{AEDC2BA4-EB7A-4CBC-A93C-ADA88275763C}"/>
              </a:ext>
            </a:extLst>
          </p:cNvPr>
          <p:cNvSpPr txBox="1"/>
          <p:nvPr/>
        </p:nvSpPr>
        <p:spPr>
          <a:xfrm>
            <a:off x="4659322" y="4451919"/>
            <a:ext cx="1556836" cy="723275"/>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U Heidelberg</a:t>
            </a:r>
          </a:p>
          <a:p>
            <a:pPr>
              <a:spcAft>
                <a:spcPts val="600"/>
              </a:spcAft>
            </a:pPr>
            <a:r>
              <a:rPr lang="de-DE" sz="900" b="0" baseline="0" dirty="0">
                <a:solidFill>
                  <a:schemeClr val="bg2"/>
                </a:solidFill>
                <a:effectLst/>
                <a:latin typeface="Arial" panose="020B0604020202020204" pitchFamily="34" charset="0"/>
                <a:cs typeface="Arial" panose="020B0604020202020204" pitchFamily="34" charset="0"/>
              </a:rPr>
              <a:t>C. </a:t>
            </a:r>
            <a:r>
              <a:rPr lang="de-DE" sz="900" b="0" baseline="0" dirty="0" err="1">
                <a:solidFill>
                  <a:schemeClr val="bg2"/>
                </a:solidFill>
                <a:effectLst/>
                <a:latin typeface="Arial" panose="020B0604020202020204" pitchFamily="34" charset="0"/>
                <a:cs typeface="Arial" panose="020B0604020202020204" pitchFamily="34" charset="0"/>
              </a:rPr>
              <a:t>Enss</a:t>
            </a:r>
            <a:r>
              <a:rPr lang="de-DE" sz="900" b="0" baseline="0" dirty="0">
                <a:solidFill>
                  <a:schemeClr val="bg2"/>
                </a:solidFill>
                <a:effectLst/>
                <a:latin typeface="Arial" panose="020B0604020202020204" pitchFamily="34" charset="0"/>
                <a:cs typeface="Arial" panose="020B0604020202020204" pitchFamily="34" charset="0"/>
              </a:rPr>
              <a:t>, A. Fleischmann</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0"/>
              </a:spcAft>
            </a:pPr>
            <a:r>
              <a:rPr lang="de-DE" sz="900" b="0" baseline="0" dirty="0">
                <a:solidFill>
                  <a:schemeClr val="bg2"/>
                </a:solidFill>
                <a:effectLst/>
                <a:latin typeface="Arial" panose="020B0604020202020204" pitchFamily="34" charset="0"/>
                <a:cs typeface="Arial" panose="020B0604020202020204" pitchFamily="34" charset="0"/>
              </a:rPr>
              <a:t>M</a:t>
            </a:r>
            <a:r>
              <a:rPr lang="en-US" sz="900" b="0" baseline="0" dirty="0" err="1">
                <a:solidFill>
                  <a:schemeClr val="bg2"/>
                </a:solidFill>
                <a:effectLst/>
                <a:latin typeface="Arial" panose="020B0604020202020204" pitchFamily="34" charset="0"/>
                <a:cs typeface="Arial" panose="020B0604020202020204" pitchFamily="34" charset="0"/>
              </a:rPr>
              <a:t>agnetic</a:t>
            </a:r>
            <a:r>
              <a:rPr lang="en-US" sz="900" b="0" baseline="0" dirty="0">
                <a:solidFill>
                  <a:schemeClr val="bg2"/>
                </a:solidFill>
                <a:effectLst/>
                <a:latin typeface="Arial" panose="020B0604020202020204" pitchFamily="34" charset="0"/>
                <a:cs typeface="Arial" panose="020B0604020202020204" pitchFamily="34" charset="0"/>
              </a:rPr>
              <a:t> microcalorimetric</a:t>
            </a:r>
          </a:p>
          <a:p>
            <a:pPr>
              <a:spcAft>
                <a:spcPts val="0"/>
              </a:spcAft>
            </a:pPr>
            <a:r>
              <a:rPr lang="en-US" sz="900" b="0" baseline="0" dirty="0">
                <a:solidFill>
                  <a:schemeClr val="bg2"/>
                </a:solidFill>
                <a:effectLst/>
                <a:latin typeface="Symbol" panose="05050102010706020507" pitchFamily="18" charset="2"/>
                <a:cs typeface="Arial" panose="020B0604020202020204" pitchFamily="34" charset="0"/>
              </a:rPr>
              <a:t>g</a:t>
            </a:r>
            <a:r>
              <a:rPr lang="en-US" sz="900" b="0" baseline="0" dirty="0">
                <a:solidFill>
                  <a:schemeClr val="bg2"/>
                </a:solidFill>
                <a:effectLst/>
                <a:latin typeface="Arial" panose="020B0604020202020204" pitchFamily="34" charset="0"/>
                <a:cs typeface="Arial" panose="020B0604020202020204" pitchFamily="34" charset="0"/>
              </a:rPr>
              <a:t> spectroscopy</a:t>
            </a:r>
          </a:p>
        </p:txBody>
      </p:sp>
      <p:sp>
        <p:nvSpPr>
          <p:cNvPr id="56" name="TextBox 55">
            <a:extLst>
              <a:ext uri="{FF2B5EF4-FFF2-40B4-BE49-F238E27FC236}">
                <a16:creationId xmlns:a16="http://schemas.microsoft.com/office/drawing/2014/main" id="{B2499E3A-245A-41C0-973F-16FDDA794FEF}"/>
              </a:ext>
            </a:extLst>
          </p:cNvPr>
          <p:cNvSpPr txBox="1"/>
          <p:nvPr/>
        </p:nvSpPr>
        <p:spPr>
          <a:xfrm>
            <a:off x="6749841" y="3290706"/>
            <a:ext cx="979755" cy="861774"/>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TU Wien</a:t>
            </a:r>
          </a:p>
          <a:p>
            <a:pPr>
              <a:spcAft>
                <a:spcPts val="600"/>
              </a:spcAft>
            </a:pPr>
            <a:r>
              <a:rPr lang="de-DE" sz="900" b="0" baseline="0" dirty="0">
                <a:solidFill>
                  <a:schemeClr val="bg2"/>
                </a:solidFill>
                <a:effectLst/>
                <a:latin typeface="Arial" panose="020B0604020202020204" pitchFamily="34" charset="0"/>
                <a:cs typeface="Arial" panose="020B0604020202020204" pitchFamily="34" charset="0"/>
              </a:rPr>
              <a:t>T. Schumm</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Doped crystals,</a:t>
            </a: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synchrotron,</a:t>
            </a: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VUV irradiation</a:t>
            </a:r>
          </a:p>
        </p:txBody>
      </p:sp>
      <p:sp>
        <p:nvSpPr>
          <p:cNvPr id="57" name="TextBox 56">
            <a:extLst>
              <a:ext uri="{FF2B5EF4-FFF2-40B4-BE49-F238E27FC236}">
                <a16:creationId xmlns:a16="http://schemas.microsoft.com/office/drawing/2014/main" id="{2A62E64D-2E7F-4E1C-AA66-0D55CE6A7A12}"/>
              </a:ext>
            </a:extLst>
          </p:cNvPr>
          <p:cNvSpPr txBox="1"/>
          <p:nvPr/>
        </p:nvSpPr>
        <p:spPr>
          <a:xfrm>
            <a:off x="10586604" y="4451919"/>
            <a:ext cx="1165704" cy="584775"/>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CQD Brisbane</a:t>
            </a:r>
          </a:p>
          <a:p>
            <a:pPr>
              <a:spcAft>
                <a:spcPts val="600"/>
              </a:spcAft>
            </a:pPr>
            <a:r>
              <a:rPr lang="de-DE" sz="900" b="0" baseline="0" dirty="0">
                <a:solidFill>
                  <a:schemeClr val="bg2"/>
                </a:solidFill>
                <a:effectLst/>
                <a:latin typeface="Arial" panose="020B0604020202020204" pitchFamily="34" charset="0"/>
                <a:cs typeface="Arial" panose="020B0604020202020204" pitchFamily="34" charset="0"/>
              </a:rPr>
              <a:t>M. Piotrowski</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229-Th in Paul trap</a:t>
            </a:r>
          </a:p>
        </p:txBody>
      </p:sp>
      <p:sp>
        <p:nvSpPr>
          <p:cNvPr id="58" name="TextBox 57">
            <a:extLst>
              <a:ext uri="{FF2B5EF4-FFF2-40B4-BE49-F238E27FC236}">
                <a16:creationId xmlns:a16="http://schemas.microsoft.com/office/drawing/2014/main" id="{5FA0B0A3-AFDC-4CFA-BB77-7985B360CB2F}"/>
              </a:ext>
            </a:extLst>
          </p:cNvPr>
          <p:cNvSpPr txBox="1"/>
          <p:nvPr/>
        </p:nvSpPr>
        <p:spPr>
          <a:xfrm>
            <a:off x="9378953" y="5642061"/>
            <a:ext cx="979755" cy="584775"/>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UNSW Sydney</a:t>
            </a:r>
          </a:p>
          <a:p>
            <a:pPr>
              <a:spcAft>
                <a:spcPts val="600"/>
              </a:spcAft>
            </a:pPr>
            <a:r>
              <a:rPr lang="de-DE" sz="900" b="0" baseline="0" dirty="0">
                <a:solidFill>
                  <a:schemeClr val="bg2"/>
                </a:solidFill>
                <a:effectLst/>
                <a:latin typeface="Arial" panose="020B0604020202020204" pitchFamily="34" charset="0"/>
                <a:cs typeface="Arial" panose="020B0604020202020204" pitchFamily="34" charset="0"/>
              </a:rPr>
              <a:t>V.V. </a:t>
            </a:r>
            <a:r>
              <a:rPr lang="de-DE" sz="900" b="0" baseline="0" dirty="0" err="1">
                <a:solidFill>
                  <a:schemeClr val="bg2"/>
                </a:solidFill>
                <a:effectLst/>
                <a:latin typeface="Arial" panose="020B0604020202020204" pitchFamily="34" charset="0"/>
                <a:cs typeface="Arial" panose="020B0604020202020204" pitchFamily="34" charset="0"/>
              </a:rPr>
              <a:t>Flambaum</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Theory</a:t>
            </a:r>
          </a:p>
        </p:txBody>
      </p:sp>
      <p:sp>
        <p:nvSpPr>
          <p:cNvPr id="59" name="TextBox 58">
            <a:extLst>
              <a:ext uri="{FF2B5EF4-FFF2-40B4-BE49-F238E27FC236}">
                <a16:creationId xmlns:a16="http://schemas.microsoft.com/office/drawing/2014/main" id="{6DE5E886-D2C1-4F02-8598-2C50652FB754}"/>
              </a:ext>
            </a:extLst>
          </p:cNvPr>
          <p:cNvSpPr txBox="1"/>
          <p:nvPr/>
        </p:nvSpPr>
        <p:spPr>
          <a:xfrm>
            <a:off x="10371159" y="2721407"/>
            <a:ext cx="1467068" cy="584775"/>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RIKEN, Tokyo</a:t>
            </a:r>
          </a:p>
          <a:p>
            <a:pPr>
              <a:spcAft>
                <a:spcPts val="600"/>
              </a:spcAft>
            </a:pPr>
            <a:r>
              <a:rPr lang="de-DE" sz="900" b="0" baseline="0" dirty="0">
                <a:solidFill>
                  <a:schemeClr val="bg2"/>
                </a:solidFill>
                <a:effectLst/>
                <a:latin typeface="Arial" panose="020B0604020202020204" pitchFamily="34" charset="0"/>
                <a:cs typeface="Arial" panose="020B0604020202020204" pitchFamily="34" charset="0"/>
              </a:rPr>
              <a:t>M. </a:t>
            </a:r>
            <a:r>
              <a:rPr lang="de-DE" sz="900" b="0" baseline="0" dirty="0" err="1">
                <a:solidFill>
                  <a:schemeClr val="bg2"/>
                </a:solidFill>
                <a:effectLst/>
                <a:latin typeface="Arial" panose="020B0604020202020204" pitchFamily="34" charset="0"/>
                <a:cs typeface="Arial" panose="020B0604020202020204" pitchFamily="34" charset="0"/>
              </a:rPr>
              <a:t>Wada</a:t>
            </a:r>
            <a:r>
              <a:rPr lang="de-DE" sz="900" b="0" baseline="0" dirty="0">
                <a:solidFill>
                  <a:schemeClr val="bg2"/>
                </a:solidFill>
                <a:effectLst/>
                <a:latin typeface="Arial" panose="020B0604020202020204" pitchFamily="34" charset="0"/>
                <a:cs typeface="Arial" panose="020B0604020202020204" pitchFamily="34" charset="0"/>
              </a:rPr>
              <a:t>, H. </a:t>
            </a:r>
            <a:r>
              <a:rPr lang="de-DE" sz="900" b="0" baseline="0" dirty="0" err="1">
                <a:solidFill>
                  <a:schemeClr val="bg2"/>
                </a:solidFill>
                <a:effectLst/>
                <a:latin typeface="Arial" panose="020B0604020202020204" pitchFamily="34" charset="0"/>
                <a:cs typeface="Arial" panose="020B0604020202020204" pitchFamily="34" charset="0"/>
              </a:rPr>
              <a:t>Katori</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229mTh ions in Paul trap</a:t>
            </a:r>
          </a:p>
        </p:txBody>
      </p:sp>
      <p:sp>
        <p:nvSpPr>
          <p:cNvPr id="60" name="TextBox 59">
            <a:extLst>
              <a:ext uri="{FF2B5EF4-FFF2-40B4-BE49-F238E27FC236}">
                <a16:creationId xmlns:a16="http://schemas.microsoft.com/office/drawing/2014/main" id="{0A9B5A38-9A9B-42A9-854D-BAB7C4DA6088}"/>
              </a:ext>
            </a:extLst>
          </p:cNvPr>
          <p:cNvSpPr txBox="1"/>
          <p:nvPr/>
        </p:nvSpPr>
        <p:spPr>
          <a:xfrm>
            <a:off x="10191321" y="3447286"/>
            <a:ext cx="1063112" cy="723275"/>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SPring-8, </a:t>
            </a:r>
            <a:r>
              <a:rPr lang="en-US" sz="900" b="0" baseline="0" dirty="0" err="1">
                <a:solidFill>
                  <a:schemeClr val="bg2"/>
                </a:solidFill>
                <a:effectLst/>
                <a:latin typeface="Arial" panose="020B0604020202020204" pitchFamily="34" charset="0"/>
                <a:cs typeface="Arial" panose="020B0604020202020204" pitchFamily="34" charset="0"/>
              </a:rPr>
              <a:t>Sayo</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600"/>
              </a:spcAft>
            </a:pPr>
            <a:r>
              <a:rPr lang="de-DE" sz="900" b="0" baseline="0" dirty="0">
                <a:solidFill>
                  <a:schemeClr val="bg2"/>
                </a:solidFill>
                <a:effectLst/>
                <a:latin typeface="Arial" panose="020B0604020202020204" pitchFamily="34" charset="0"/>
                <a:cs typeface="Arial" panose="020B0604020202020204" pitchFamily="34" charset="0"/>
              </a:rPr>
              <a:t>K. </a:t>
            </a:r>
            <a:r>
              <a:rPr lang="de-DE" sz="900" b="0" baseline="0" dirty="0" err="1">
                <a:solidFill>
                  <a:schemeClr val="bg2"/>
                </a:solidFill>
                <a:effectLst/>
                <a:latin typeface="Arial" panose="020B0604020202020204" pitchFamily="34" charset="0"/>
                <a:cs typeface="Arial" panose="020B0604020202020204" pitchFamily="34" charset="0"/>
              </a:rPr>
              <a:t>Yoshimura</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29 keV excitation</a:t>
            </a:r>
          </a:p>
          <a:p>
            <a:pPr>
              <a:spcAft>
                <a:spcPts val="600"/>
              </a:spcAft>
            </a:pPr>
            <a:r>
              <a:rPr lang="en-US" sz="900" b="0" baseline="0" dirty="0">
                <a:solidFill>
                  <a:schemeClr val="bg2"/>
                </a:solidFill>
                <a:effectLst/>
                <a:latin typeface="Arial" panose="020B0604020202020204" pitchFamily="34" charset="0"/>
                <a:cs typeface="Arial" panose="020B0604020202020204" pitchFamily="34" charset="0"/>
              </a:rPr>
              <a:t>via synchrotron</a:t>
            </a:r>
          </a:p>
        </p:txBody>
      </p:sp>
      <p:sp>
        <p:nvSpPr>
          <p:cNvPr id="61" name="TextBox 60">
            <a:extLst>
              <a:ext uri="{FF2B5EF4-FFF2-40B4-BE49-F238E27FC236}">
                <a16:creationId xmlns:a16="http://schemas.microsoft.com/office/drawing/2014/main" id="{D9EB6BA6-5458-42DA-9041-A0E946E2A58F}"/>
              </a:ext>
            </a:extLst>
          </p:cNvPr>
          <p:cNvSpPr txBox="1"/>
          <p:nvPr/>
        </p:nvSpPr>
        <p:spPr>
          <a:xfrm>
            <a:off x="8417791" y="2840970"/>
            <a:ext cx="1255472" cy="584775"/>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HIRFL, Lanzhou</a:t>
            </a:r>
          </a:p>
          <a:p>
            <a:pPr>
              <a:spcAft>
                <a:spcPts val="600"/>
              </a:spcAft>
            </a:pPr>
            <a:r>
              <a:rPr lang="de-DE" sz="900" b="0" baseline="0" dirty="0">
                <a:solidFill>
                  <a:schemeClr val="bg2"/>
                </a:solidFill>
                <a:effectLst/>
                <a:latin typeface="Arial" panose="020B0604020202020204" pitchFamily="34" charset="0"/>
                <a:cs typeface="Arial" panose="020B0604020202020204" pitchFamily="34" charset="0"/>
              </a:rPr>
              <a:t>X. Ma</a:t>
            </a:r>
          </a:p>
          <a:p>
            <a:pPr>
              <a:spcAft>
                <a:spcPts val="600"/>
              </a:spcAft>
            </a:pPr>
            <a:r>
              <a:rPr lang="de-DE" sz="900" b="0" baseline="0" dirty="0">
                <a:solidFill>
                  <a:schemeClr val="bg2"/>
                </a:solidFill>
                <a:effectLst/>
                <a:latin typeface="Arial" panose="020B0604020202020204" pitchFamily="34" charset="0"/>
                <a:cs typeface="Arial" panose="020B0604020202020204" pitchFamily="34" charset="0"/>
              </a:rPr>
              <a:t>NEET in </a:t>
            </a:r>
            <a:r>
              <a:rPr lang="de-DE" sz="900" b="0" baseline="0" dirty="0" err="1">
                <a:solidFill>
                  <a:schemeClr val="bg2"/>
                </a:solidFill>
                <a:effectLst/>
                <a:latin typeface="Arial" panose="020B0604020202020204" pitchFamily="34" charset="0"/>
                <a:cs typeface="Arial" panose="020B0604020202020204" pitchFamily="34" charset="0"/>
              </a:rPr>
              <a:t>storage</a:t>
            </a:r>
            <a:r>
              <a:rPr lang="de-DE" sz="900" b="0" baseline="0" dirty="0">
                <a:solidFill>
                  <a:schemeClr val="bg2"/>
                </a:solidFill>
                <a:effectLst/>
                <a:latin typeface="Arial" panose="020B0604020202020204" pitchFamily="34" charset="0"/>
                <a:cs typeface="Arial" panose="020B0604020202020204" pitchFamily="34" charset="0"/>
              </a:rPr>
              <a:t> ring</a:t>
            </a:r>
            <a:endParaRPr lang="en-US" sz="900" b="0" baseline="0" dirty="0">
              <a:solidFill>
                <a:schemeClr val="bg2"/>
              </a:solidFill>
              <a:effectLst/>
              <a:latin typeface="Arial" panose="020B0604020202020204" pitchFamily="34" charset="0"/>
              <a:cs typeface="Arial" panose="020B0604020202020204" pitchFamily="34" charset="0"/>
            </a:endParaRPr>
          </a:p>
        </p:txBody>
      </p:sp>
      <p:sp>
        <p:nvSpPr>
          <p:cNvPr id="62" name="TextBox 61">
            <a:extLst>
              <a:ext uri="{FF2B5EF4-FFF2-40B4-BE49-F238E27FC236}">
                <a16:creationId xmlns:a16="http://schemas.microsoft.com/office/drawing/2014/main" id="{EC3235EE-5DBE-4793-AAA5-73D0A86C6D80}"/>
              </a:ext>
            </a:extLst>
          </p:cNvPr>
          <p:cNvSpPr txBox="1"/>
          <p:nvPr/>
        </p:nvSpPr>
        <p:spPr>
          <a:xfrm>
            <a:off x="7819373" y="2118631"/>
            <a:ext cx="1428596" cy="723275"/>
          </a:xfrm>
          <a:prstGeom prst="rect">
            <a:avLst/>
          </a:prstGeom>
          <a:noFill/>
        </p:spPr>
        <p:txBody>
          <a:bodyPr wrap="none" rtlCol="0">
            <a:spAutoFit/>
          </a:bodyPr>
          <a:lstStyle/>
          <a:p>
            <a:r>
              <a:rPr lang="en-US" sz="900" b="0" baseline="0" dirty="0" err="1">
                <a:solidFill>
                  <a:schemeClr val="bg2"/>
                </a:solidFill>
                <a:effectLst/>
                <a:latin typeface="Arial" panose="020B0604020202020204" pitchFamily="34" charset="0"/>
                <a:cs typeface="Arial" panose="020B0604020202020204" pitchFamily="34" charset="0"/>
              </a:rPr>
              <a:t>MEPhI</a:t>
            </a:r>
            <a:r>
              <a:rPr lang="en-US" sz="900" b="0" baseline="0" dirty="0">
                <a:solidFill>
                  <a:schemeClr val="bg2"/>
                </a:solidFill>
                <a:effectLst/>
                <a:latin typeface="Arial" panose="020B0604020202020204" pitchFamily="34" charset="0"/>
                <a:cs typeface="Arial" panose="020B0604020202020204" pitchFamily="34" charset="0"/>
              </a:rPr>
              <a:t>, Moscow</a:t>
            </a:r>
          </a:p>
          <a:p>
            <a:pPr>
              <a:spcAft>
                <a:spcPts val="600"/>
              </a:spcAft>
            </a:pPr>
            <a:r>
              <a:rPr lang="de-DE" sz="900" b="0" baseline="0" dirty="0">
                <a:solidFill>
                  <a:schemeClr val="bg2"/>
                </a:solidFill>
                <a:effectLst/>
                <a:latin typeface="Arial" panose="020B0604020202020204" pitchFamily="34" charset="0"/>
                <a:cs typeface="Arial" panose="020B0604020202020204" pitchFamily="34" charset="0"/>
              </a:rPr>
              <a:t>E.V. </a:t>
            </a:r>
            <a:r>
              <a:rPr lang="de-DE" sz="900" b="0" baseline="0" dirty="0" err="1">
                <a:solidFill>
                  <a:schemeClr val="bg2"/>
                </a:solidFill>
                <a:effectLst/>
                <a:latin typeface="Arial" panose="020B0604020202020204" pitchFamily="34" charset="0"/>
                <a:cs typeface="Arial" panose="020B0604020202020204" pitchFamily="34" charset="0"/>
              </a:rPr>
              <a:t>Tkalya</a:t>
            </a:r>
            <a:r>
              <a:rPr lang="de-DE" sz="900" b="0" baseline="0" dirty="0">
                <a:solidFill>
                  <a:schemeClr val="bg2"/>
                </a:solidFill>
                <a:effectLst/>
                <a:latin typeface="Arial" panose="020B0604020202020204" pitchFamily="34" charset="0"/>
                <a:cs typeface="Arial" panose="020B0604020202020204" pitchFamily="34" charset="0"/>
              </a:rPr>
              <a:t>, P. </a:t>
            </a:r>
            <a:r>
              <a:rPr lang="de-DE" sz="900" b="0" baseline="0" dirty="0" err="1">
                <a:solidFill>
                  <a:schemeClr val="bg2"/>
                </a:solidFill>
                <a:effectLst/>
                <a:latin typeface="Arial" panose="020B0604020202020204" pitchFamily="34" charset="0"/>
                <a:cs typeface="Arial" panose="020B0604020202020204" pitchFamily="34" charset="0"/>
              </a:rPr>
              <a:t>Borisyuk</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Laser plasma excitation,</a:t>
            </a: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Theory</a:t>
            </a:r>
          </a:p>
        </p:txBody>
      </p:sp>
      <p:sp>
        <p:nvSpPr>
          <p:cNvPr id="29" name="TextBox 28">
            <a:extLst>
              <a:ext uri="{FF2B5EF4-FFF2-40B4-BE49-F238E27FC236}">
                <a16:creationId xmlns:a16="http://schemas.microsoft.com/office/drawing/2014/main" id="{8293F229-7E6B-4C30-9E62-A5F0A32B5B28}"/>
              </a:ext>
            </a:extLst>
          </p:cNvPr>
          <p:cNvSpPr txBox="1"/>
          <p:nvPr/>
        </p:nvSpPr>
        <p:spPr>
          <a:xfrm>
            <a:off x="6634190" y="2427888"/>
            <a:ext cx="838691" cy="584775"/>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INRNE Sofia</a:t>
            </a:r>
          </a:p>
          <a:p>
            <a:pPr>
              <a:spcAft>
                <a:spcPts val="600"/>
              </a:spcAft>
            </a:pPr>
            <a:r>
              <a:rPr lang="de-DE" sz="900" b="0" baseline="0" dirty="0">
                <a:solidFill>
                  <a:schemeClr val="bg2"/>
                </a:solidFill>
                <a:effectLst/>
                <a:latin typeface="Arial" panose="020B0604020202020204" pitchFamily="34" charset="0"/>
                <a:cs typeface="Arial" panose="020B0604020202020204" pitchFamily="34" charset="0"/>
              </a:rPr>
              <a:t>N. </a:t>
            </a:r>
            <a:r>
              <a:rPr lang="de-DE" sz="900" b="0" baseline="0" dirty="0" err="1">
                <a:solidFill>
                  <a:schemeClr val="bg2"/>
                </a:solidFill>
                <a:effectLst/>
                <a:latin typeface="Arial" panose="020B0604020202020204" pitchFamily="34" charset="0"/>
                <a:cs typeface="Arial" panose="020B0604020202020204" pitchFamily="34" charset="0"/>
              </a:rPr>
              <a:t>Minkov</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Theory</a:t>
            </a:r>
          </a:p>
        </p:txBody>
      </p:sp>
      <p:sp>
        <p:nvSpPr>
          <p:cNvPr id="32" name="Oval 31">
            <a:extLst>
              <a:ext uri="{FF2B5EF4-FFF2-40B4-BE49-F238E27FC236}">
                <a16:creationId xmlns:a16="http://schemas.microsoft.com/office/drawing/2014/main" id="{DCD5F055-6A26-49A6-B01E-DF859C91C0A2}"/>
              </a:ext>
            </a:extLst>
          </p:cNvPr>
          <p:cNvSpPr/>
          <p:nvPr/>
        </p:nvSpPr>
        <p:spPr bwMode="auto">
          <a:xfrm flipH="1">
            <a:off x="6468872" y="2887411"/>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33" name="Oval 32">
            <a:extLst>
              <a:ext uri="{FF2B5EF4-FFF2-40B4-BE49-F238E27FC236}">
                <a16:creationId xmlns:a16="http://schemas.microsoft.com/office/drawing/2014/main" id="{90294A9A-1C28-41A2-8716-862650CA3707}"/>
              </a:ext>
            </a:extLst>
          </p:cNvPr>
          <p:cNvSpPr/>
          <p:nvPr/>
        </p:nvSpPr>
        <p:spPr bwMode="auto">
          <a:xfrm flipH="1">
            <a:off x="3200001" y="2472163"/>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37" name="Oval 36">
            <a:extLst>
              <a:ext uri="{FF2B5EF4-FFF2-40B4-BE49-F238E27FC236}">
                <a16:creationId xmlns:a16="http://schemas.microsoft.com/office/drawing/2014/main" id="{89CDAE89-A5EE-42A9-AE8B-DDB51D1986BE}"/>
              </a:ext>
            </a:extLst>
          </p:cNvPr>
          <p:cNvSpPr/>
          <p:nvPr/>
        </p:nvSpPr>
        <p:spPr bwMode="auto">
          <a:xfrm flipH="1">
            <a:off x="3552723" y="2763569"/>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38" name="Oval 37">
            <a:extLst>
              <a:ext uri="{FF2B5EF4-FFF2-40B4-BE49-F238E27FC236}">
                <a16:creationId xmlns:a16="http://schemas.microsoft.com/office/drawing/2014/main" id="{E4705A6E-3758-4CF1-9639-BEF524D4249B}"/>
              </a:ext>
            </a:extLst>
          </p:cNvPr>
          <p:cNvSpPr/>
          <p:nvPr/>
        </p:nvSpPr>
        <p:spPr bwMode="auto">
          <a:xfrm flipH="1">
            <a:off x="10517295" y="5473870"/>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39" name="Oval 38">
            <a:extLst>
              <a:ext uri="{FF2B5EF4-FFF2-40B4-BE49-F238E27FC236}">
                <a16:creationId xmlns:a16="http://schemas.microsoft.com/office/drawing/2014/main" id="{C434A378-764B-4A0C-9E95-EDE022FF245E}"/>
              </a:ext>
            </a:extLst>
          </p:cNvPr>
          <p:cNvSpPr/>
          <p:nvPr/>
        </p:nvSpPr>
        <p:spPr bwMode="auto">
          <a:xfrm flipH="1">
            <a:off x="10586604" y="5268347"/>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40" name="Oval 39">
            <a:extLst>
              <a:ext uri="{FF2B5EF4-FFF2-40B4-BE49-F238E27FC236}">
                <a16:creationId xmlns:a16="http://schemas.microsoft.com/office/drawing/2014/main" id="{9EF6A394-B7D7-4997-8B28-D38391EA8D71}"/>
              </a:ext>
            </a:extLst>
          </p:cNvPr>
          <p:cNvSpPr/>
          <p:nvPr/>
        </p:nvSpPr>
        <p:spPr bwMode="auto">
          <a:xfrm flipH="1">
            <a:off x="10041251" y="3175896"/>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41" name="Oval 40">
            <a:extLst>
              <a:ext uri="{FF2B5EF4-FFF2-40B4-BE49-F238E27FC236}">
                <a16:creationId xmlns:a16="http://schemas.microsoft.com/office/drawing/2014/main" id="{F2A39ECF-1CBF-46F3-8845-257834A87943}"/>
              </a:ext>
            </a:extLst>
          </p:cNvPr>
          <p:cNvSpPr/>
          <p:nvPr/>
        </p:nvSpPr>
        <p:spPr bwMode="auto">
          <a:xfrm flipH="1">
            <a:off x="10193686" y="3085121"/>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42" name="Oval 41">
            <a:extLst>
              <a:ext uri="{FF2B5EF4-FFF2-40B4-BE49-F238E27FC236}">
                <a16:creationId xmlns:a16="http://schemas.microsoft.com/office/drawing/2014/main" id="{276C67CD-DED1-4846-B7FE-D2166DFAE4D5}"/>
              </a:ext>
            </a:extLst>
          </p:cNvPr>
          <p:cNvSpPr/>
          <p:nvPr/>
        </p:nvSpPr>
        <p:spPr bwMode="auto">
          <a:xfrm flipH="1">
            <a:off x="9034729" y="3051463"/>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43" name="Oval 42">
            <a:extLst>
              <a:ext uri="{FF2B5EF4-FFF2-40B4-BE49-F238E27FC236}">
                <a16:creationId xmlns:a16="http://schemas.microsoft.com/office/drawing/2014/main" id="{DB2FFF64-F654-4666-A89E-932CE48965B1}"/>
              </a:ext>
            </a:extLst>
          </p:cNvPr>
          <p:cNvSpPr/>
          <p:nvPr/>
        </p:nvSpPr>
        <p:spPr bwMode="auto">
          <a:xfrm flipH="1">
            <a:off x="6536067" y="1969751"/>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63" name="Oval 62">
            <a:extLst>
              <a:ext uri="{FF2B5EF4-FFF2-40B4-BE49-F238E27FC236}">
                <a16:creationId xmlns:a16="http://schemas.microsoft.com/office/drawing/2014/main" id="{EA02EEA3-015F-42EF-8E75-6F8359F21BD4}"/>
              </a:ext>
            </a:extLst>
          </p:cNvPr>
          <p:cNvSpPr/>
          <p:nvPr/>
        </p:nvSpPr>
        <p:spPr bwMode="auto">
          <a:xfrm flipH="1">
            <a:off x="6013558" y="2622892"/>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64" name="Oval 63">
            <a:extLst>
              <a:ext uri="{FF2B5EF4-FFF2-40B4-BE49-F238E27FC236}">
                <a16:creationId xmlns:a16="http://schemas.microsoft.com/office/drawing/2014/main" id="{2D0BD6FD-D4BA-434E-88D8-67A5EE3B062D}"/>
              </a:ext>
            </a:extLst>
          </p:cNvPr>
          <p:cNvSpPr/>
          <p:nvPr/>
        </p:nvSpPr>
        <p:spPr bwMode="auto">
          <a:xfrm flipH="1">
            <a:off x="5933162" y="2602794"/>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65" name="Oval 64">
            <a:extLst>
              <a:ext uri="{FF2B5EF4-FFF2-40B4-BE49-F238E27FC236}">
                <a16:creationId xmlns:a16="http://schemas.microsoft.com/office/drawing/2014/main" id="{BA650098-8E33-4313-9A03-30F6585C807E}"/>
              </a:ext>
            </a:extLst>
          </p:cNvPr>
          <p:cNvSpPr/>
          <p:nvPr/>
        </p:nvSpPr>
        <p:spPr bwMode="auto">
          <a:xfrm flipH="1">
            <a:off x="5933172" y="2552554"/>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66" name="Oval 65">
            <a:extLst>
              <a:ext uri="{FF2B5EF4-FFF2-40B4-BE49-F238E27FC236}">
                <a16:creationId xmlns:a16="http://schemas.microsoft.com/office/drawing/2014/main" id="{E750851F-E0F6-4FEB-BF53-B6390746A1E6}"/>
              </a:ext>
            </a:extLst>
          </p:cNvPr>
          <p:cNvSpPr/>
          <p:nvPr/>
        </p:nvSpPr>
        <p:spPr bwMode="auto">
          <a:xfrm flipH="1">
            <a:off x="6053750" y="2532451"/>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67" name="Oval 66">
            <a:extLst>
              <a:ext uri="{FF2B5EF4-FFF2-40B4-BE49-F238E27FC236}">
                <a16:creationId xmlns:a16="http://schemas.microsoft.com/office/drawing/2014/main" id="{9770EBE2-594D-462F-8477-DBCFCDD2CF26}"/>
              </a:ext>
            </a:extLst>
          </p:cNvPr>
          <p:cNvSpPr/>
          <p:nvPr/>
        </p:nvSpPr>
        <p:spPr bwMode="auto">
          <a:xfrm flipH="1">
            <a:off x="5953265" y="2713328"/>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68" name="Oval 67">
            <a:extLst>
              <a:ext uri="{FF2B5EF4-FFF2-40B4-BE49-F238E27FC236}">
                <a16:creationId xmlns:a16="http://schemas.microsoft.com/office/drawing/2014/main" id="{368ECAB0-CFCE-48A9-BA37-DD12E977DFC1}"/>
              </a:ext>
            </a:extLst>
          </p:cNvPr>
          <p:cNvSpPr/>
          <p:nvPr/>
        </p:nvSpPr>
        <p:spPr bwMode="auto">
          <a:xfrm flipH="1">
            <a:off x="6666699" y="2170720"/>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69" name="Oval 68">
            <a:extLst>
              <a:ext uri="{FF2B5EF4-FFF2-40B4-BE49-F238E27FC236}">
                <a16:creationId xmlns:a16="http://schemas.microsoft.com/office/drawing/2014/main" id="{CFDA333F-3441-4C14-9FAC-5EAC9D7A14ED}"/>
              </a:ext>
            </a:extLst>
          </p:cNvPr>
          <p:cNvSpPr/>
          <p:nvPr/>
        </p:nvSpPr>
        <p:spPr bwMode="auto">
          <a:xfrm flipH="1">
            <a:off x="6913116" y="2354668"/>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70" name="Oval 69">
            <a:extLst>
              <a:ext uri="{FF2B5EF4-FFF2-40B4-BE49-F238E27FC236}">
                <a16:creationId xmlns:a16="http://schemas.microsoft.com/office/drawing/2014/main" id="{B2043208-5133-4B3B-8E53-5E650C50A57B}"/>
              </a:ext>
            </a:extLst>
          </p:cNvPr>
          <p:cNvSpPr/>
          <p:nvPr/>
        </p:nvSpPr>
        <p:spPr bwMode="auto">
          <a:xfrm flipH="1">
            <a:off x="6204482" y="2673123"/>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cxnSp>
        <p:nvCxnSpPr>
          <p:cNvPr id="3" name="Straight Arrow Connector 2">
            <a:extLst>
              <a:ext uri="{FF2B5EF4-FFF2-40B4-BE49-F238E27FC236}">
                <a16:creationId xmlns:a16="http://schemas.microsoft.com/office/drawing/2014/main" id="{506E9178-12B8-44F7-99E3-41B7699B7690}"/>
              </a:ext>
            </a:extLst>
          </p:cNvPr>
          <p:cNvCxnSpPr>
            <a:cxnSpLocks/>
          </p:cNvCxnSpPr>
          <p:nvPr/>
        </p:nvCxnSpPr>
        <p:spPr bwMode="auto">
          <a:xfrm>
            <a:off x="1275895" y="2638154"/>
            <a:ext cx="588465" cy="412365"/>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Straight Arrow Connector 70">
            <a:extLst>
              <a:ext uri="{FF2B5EF4-FFF2-40B4-BE49-F238E27FC236}">
                <a16:creationId xmlns:a16="http://schemas.microsoft.com/office/drawing/2014/main" id="{76E39A12-4D0D-410A-9662-1BBA702D18AA}"/>
              </a:ext>
            </a:extLst>
          </p:cNvPr>
          <p:cNvCxnSpPr>
            <a:cxnSpLocks/>
          </p:cNvCxnSpPr>
          <p:nvPr/>
        </p:nvCxnSpPr>
        <p:spPr bwMode="auto">
          <a:xfrm flipV="1">
            <a:off x="1424120" y="3241794"/>
            <a:ext cx="429588" cy="187206"/>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2" name="Straight Arrow Connector 71">
            <a:extLst>
              <a:ext uri="{FF2B5EF4-FFF2-40B4-BE49-F238E27FC236}">
                <a16:creationId xmlns:a16="http://schemas.microsoft.com/office/drawing/2014/main" id="{0B59B383-ADF5-4AFB-815E-6628E7100812}"/>
              </a:ext>
            </a:extLst>
          </p:cNvPr>
          <p:cNvCxnSpPr>
            <a:cxnSpLocks/>
          </p:cNvCxnSpPr>
          <p:nvPr/>
        </p:nvCxnSpPr>
        <p:spPr bwMode="auto">
          <a:xfrm flipV="1">
            <a:off x="1899428" y="3335397"/>
            <a:ext cx="343063" cy="717430"/>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Straight Arrow Connector 72">
            <a:extLst>
              <a:ext uri="{FF2B5EF4-FFF2-40B4-BE49-F238E27FC236}">
                <a16:creationId xmlns:a16="http://schemas.microsoft.com/office/drawing/2014/main" id="{60CC4A75-9221-4CDB-9EF1-4AAF5035AAD8}"/>
              </a:ext>
            </a:extLst>
          </p:cNvPr>
          <p:cNvCxnSpPr>
            <a:cxnSpLocks/>
          </p:cNvCxnSpPr>
          <p:nvPr/>
        </p:nvCxnSpPr>
        <p:spPr bwMode="auto">
          <a:xfrm flipH="1" flipV="1">
            <a:off x="6273337" y="2773158"/>
            <a:ext cx="484803" cy="648940"/>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4" name="Straight Arrow Connector 73">
            <a:extLst>
              <a:ext uri="{FF2B5EF4-FFF2-40B4-BE49-F238E27FC236}">
                <a16:creationId xmlns:a16="http://schemas.microsoft.com/office/drawing/2014/main" id="{2BB3A663-1E7A-45E1-9F3F-0F565A86AFCC}"/>
              </a:ext>
            </a:extLst>
          </p:cNvPr>
          <p:cNvCxnSpPr>
            <a:cxnSpLocks/>
          </p:cNvCxnSpPr>
          <p:nvPr/>
        </p:nvCxnSpPr>
        <p:spPr bwMode="auto">
          <a:xfrm flipH="1">
            <a:off x="6598475" y="1715964"/>
            <a:ext cx="4401" cy="243566"/>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5" name="Straight Arrow Connector 74">
            <a:extLst>
              <a:ext uri="{FF2B5EF4-FFF2-40B4-BE49-F238E27FC236}">
                <a16:creationId xmlns:a16="http://schemas.microsoft.com/office/drawing/2014/main" id="{434418C6-4563-4F27-8816-4E194FEE8C6D}"/>
              </a:ext>
            </a:extLst>
          </p:cNvPr>
          <p:cNvCxnSpPr>
            <a:cxnSpLocks/>
            <a:stCxn id="46" idx="1"/>
          </p:cNvCxnSpPr>
          <p:nvPr/>
        </p:nvCxnSpPr>
        <p:spPr bwMode="auto">
          <a:xfrm flipH="1">
            <a:off x="3254440" y="1457155"/>
            <a:ext cx="304086" cy="1004751"/>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6" name="Straight Arrow Connector 75">
            <a:extLst>
              <a:ext uri="{FF2B5EF4-FFF2-40B4-BE49-F238E27FC236}">
                <a16:creationId xmlns:a16="http://schemas.microsoft.com/office/drawing/2014/main" id="{B68FBE81-F485-42B8-A5C4-9E690261E7F2}"/>
              </a:ext>
            </a:extLst>
          </p:cNvPr>
          <p:cNvCxnSpPr>
            <a:cxnSpLocks/>
          </p:cNvCxnSpPr>
          <p:nvPr/>
        </p:nvCxnSpPr>
        <p:spPr bwMode="auto">
          <a:xfrm flipV="1">
            <a:off x="2846358" y="2807824"/>
            <a:ext cx="690276" cy="310785"/>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Straight Arrow Connector 76">
            <a:extLst>
              <a:ext uri="{FF2B5EF4-FFF2-40B4-BE49-F238E27FC236}">
                <a16:creationId xmlns:a16="http://schemas.microsoft.com/office/drawing/2014/main" id="{8F337F74-8C29-4139-B267-12CCF334FC8D}"/>
              </a:ext>
            </a:extLst>
          </p:cNvPr>
          <p:cNvCxnSpPr>
            <a:cxnSpLocks/>
            <a:stCxn id="36" idx="2"/>
          </p:cNvCxnSpPr>
          <p:nvPr/>
        </p:nvCxnSpPr>
        <p:spPr bwMode="auto">
          <a:xfrm>
            <a:off x="2221866" y="2617441"/>
            <a:ext cx="46228" cy="478862"/>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Straight Arrow Connector 78">
            <a:extLst>
              <a:ext uri="{FF2B5EF4-FFF2-40B4-BE49-F238E27FC236}">
                <a16:creationId xmlns:a16="http://schemas.microsoft.com/office/drawing/2014/main" id="{9502DDD8-60F5-4B65-A352-ED6FCA5110CB}"/>
              </a:ext>
            </a:extLst>
          </p:cNvPr>
          <p:cNvCxnSpPr>
            <a:cxnSpLocks/>
          </p:cNvCxnSpPr>
          <p:nvPr/>
        </p:nvCxnSpPr>
        <p:spPr bwMode="auto">
          <a:xfrm flipH="1" flipV="1">
            <a:off x="10099151" y="3280140"/>
            <a:ext cx="185975" cy="167146"/>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0" name="Straight Arrow Connector 79">
            <a:extLst>
              <a:ext uri="{FF2B5EF4-FFF2-40B4-BE49-F238E27FC236}">
                <a16:creationId xmlns:a16="http://schemas.microsoft.com/office/drawing/2014/main" id="{C88FAA37-5012-441E-B75E-28A883AFEE9A}"/>
              </a:ext>
            </a:extLst>
          </p:cNvPr>
          <p:cNvCxnSpPr>
            <a:cxnSpLocks/>
          </p:cNvCxnSpPr>
          <p:nvPr/>
        </p:nvCxnSpPr>
        <p:spPr bwMode="auto">
          <a:xfrm flipH="1">
            <a:off x="10270579" y="2921652"/>
            <a:ext cx="182132" cy="137534"/>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Straight Arrow Connector 85">
            <a:extLst>
              <a:ext uri="{FF2B5EF4-FFF2-40B4-BE49-F238E27FC236}">
                <a16:creationId xmlns:a16="http://schemas.microsoft.com/office/drawing/2014/main" id="{044E6524-E4A2-47D3-91AB-AF1BC394B81D}"/>
              </a:ext>
            </a:extLst>
          </p:cNvPr>
          <p:cNvCxnSpPr>
            <a:cxnSpLocks/>
          </p:cNvCxnSpPr>
          <p:nvPr/>
        </p:nvCxnSpPr>
        <p:spPr bwMode="auto">
          <a:xfrm flipV="1">
            <a:off x="10026936" y="5518840"/>
            <a:ext cx="430716" cy="106429"/>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Straight Arrow Connector 86">
            <a:extLst>
              <a:ext uri="{FF2B5EF4-FFF2-40B4-BE49-F238E27FC236}">
                <a16:creationId xmlns:a16="http://schemas.microsoft.com/office/drawing/2014/main" id="{FAC55919-EA43-41BD-9043-690C4B78FB02}"/>
              </a:ext>
            </a:extLst>
          </p:cNvPr>
          <p:cNvCxnSpPr>
            <a:cxnSpLocks/>
          </p:cNvCxnSpPr>
          <p:nvPr/>
        </p:nvCxnSpPr>
        <p:spPr bwMode="auto">
          <a:xfrm flipH="1">
            <a:off x="7053276" y="2287252"/>
            <a:ext cx="766097" cy="113387"/>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Straight Arrow Connector 87">
            <a:extLst>
              <a:ext uri="{FF2B5EF4-FFF2-40B4-BE49-F238E27FC236}">
                <a16:creationId xmlns:a16="http://schemas.microsoft.com/office/drawing/2014/main" id="{2E859FAD-B150-4C24-9DD2-F56769A9D9C3}"/>
              </a:ext>
            </a:extLst>
          </p:cNvPr>
          <p:cNvCxnSpPr>
            <a:cxnSpLocks/>
          </p:cNvCxnSpPr>
          <p:nvPr/>
        </p:nvCxnSpPr>
        <p:spPr bwMode="auto">
          <a:xfrm flipH="1">
            <a:off x="6758140" y="2059692"/>
            <a:ext cx="246416" cy="155962"/>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Straight Arrow Connector 92">
            <a:extLst>
              <a:ext uri="{FF2B5EF4-FFF2-40B4-BE49-F238E27FC236}">
                <a16:creationId xmlns:a16="http://schemas.microsoft.com/office/drawing/2014/main" id="{A5990C85-4E18-4B29-A341-00CF8518F580}"/>
              </a:ext>
            </a:extLst>
          </p:cNvPr>
          <p:cNvCxnSpPr>
            <a:cxnSpLocks/>
          </p:cNvCxnSpPr>
          <p:nvPr/>
        </p:nvCxnSpPr>
        <p:spPr bwMode="auto">
          <a:xfrm flipH="1">
            <a:off x="6547502" y="2673123"/>
            <a:ext cx="122385" cy="204864"/>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7" name="Straight Arrow Connector 96">
            <a:extLst>
              <a:ext uri="{FF2B5EF4-FFF2-40B4-BE49-F238E27FC236}">
                <a16:creationId xmlns:a16="http://schemas.microsoft.com/office/drawing/2014/main" id="{E8176464-F2AA-41E8-8B55-528CADB905D4}"/>
              </a:ext>
            </a:extLst>
          </p:cNvPr>
          <p:cNvCxnSpPr>
            <a:cxnSpLocks/>
          </p:cNvCxnSpPr>
          <p:nvPr/>
        </p:nvCxnSpPr>
        <p:spPr bwMode="auto">
          <a:xfrm>
            <a:off x="5472131" y="1987638"/>
            <a:ext cx="548380" cy="592353"/>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8" name="Straight Arrow Connector 97">
            <a:extLst>
              <a:ext uri="{FF2B5EF4-FFF2-40B4-BE49-F238E27FC236}">
                <a16:creationId xmlns:a16="http://schemas.microsoft.com/office/drawing/2014/main" id="{3878526C-821F-4064-8D2C-102F786B82D4}"/>
              </a:ext>
            </a:extLst>
          </p:cNvPr>
          <p:cNvCxnSpPr>
            <a:cxnSpLocks/>
          </p:cNvCxnSpPr>
          <p:nvPr/>
        </p:nvCxnSpPr>
        <p:spPr bwMode="auto">
          <a:xfrm flipH="1" flipV="1">
            <a:off x="6019370" y="2837733"/>
            <a:ext cx="185112" cy="1046538"/>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5" name="Straight Arrow Connector 104">
            <a:extLst>
              <a:ext uri="{FF2B5EF4-FFF2-40B4-BE49-F238E27FC236}">
                <a16:creationId xmlns:a16="http://schemas.microsoft.com/office/drawing/2014/main" id="{D0EC1F54-8BFA-48AE-84AD-0C0C7CCA7EEE}"/>
              </a:ext>
            </a:extLst>
          </p:cNvPr>
          <p:cNvCxnSpPr>
            <a:cxnSpLocks/>
            <a:endCxn id="64" idx="5"/>
          </p:cNvCxnSpPr>
          <p:nvPr/>
        </p:nvCxnSpPr>
        <p:spPr bwMode="auto">
          <a:xfrm flipV="1">
            <a:off x="5009804" y="2679563"/>
            <a:ext cx="936749" cy="1112250"/>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6" name="Straight Arrow Connector 105">
            <a:extLst>
              <a:ext uri="{FF2B5EF4-FFF2-40B4-BE49-F238E27FC236}">
                <a16:creationId xmlns:a16="http://schemas.microsoft.com/office/drawing/2014/main" id="{57E24DBD-8DB7-4C27-99BF-3C1B82668582}"/>
              </a:ext>
            </a:extLst>
          </p:cNvPr>
          <p:cNvCxnSpPr>
            <a:cxnSpLocks/>
            <a:endCxn id="64" idx="4"/>
          </p:cNvCxnSpPr>
          <p:nvPr/>
        </p:nvCxnSpPr>
        <p:spPr bwMode="auto">
          <a:xfrm flipV="1">
            <a:off x="5655403" y="2692735"/>
            <a:ext cx="323479" cy="1884504"/>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1" name="Straight Arrow Connector 110">
            <a:extLst>
              <a:ext uri="{FF2B5EF4-FFF2-40B4-BE49-F238E27FC236}">
                <a16:creationId xmlns:a16="http://schemas.microsoft.com/office/drawing/2014/main" id="{7FB644A7-5DA1-48BD-A0A0-5CEEC9B411AA}"/>
              </a:ext>
            </a:extLst>
          </p:cNvPr>
          <p:cNvCxnSpPr>
            <a:cxnSpLocks/>
          </p:cNvCxnSpPr>
          <p:nvPr/>
        </p:nvCxnSpPr>
        <p:spPr bwMode="auto">
          <a:xfrm flipH="1">
            <a:off x="10722877" y="5036694"/>
            <a:ext cx="281821" cy="200195"/>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7" name="Straight Arrow Connector 116">
            <a:extLst>
              <a:ext uri="{FF2B5EF4-FFF2-40B4-BE49-F238E27FC236}">
                <a16:creationId xmlns:a16="http://schemas.microsoft.com/office/drawing/2014/main" id="{6C89FE69-1D72-4814-9E1B-0CDB359EC325}"/>
              </a:ext>
            </a:extLst>
          </p:cNvPr>
          <p:cNvCxnSpPr>
            <a:cxnSpLocks/>
          </p:cNvCxnSpPr>
          <p:nvPr/>
        </p:nvCxnSpPr>
        <p:spPr bwMode="auto">
          <a:xfrm flipV="1">
            <a:off x="5048091" y="2616224"/>
            <a:ext cx="874883" cy="215165"/>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8" name="Straight Arrow Connector 117">
            <a:extLst>
              <a:ext uri="{FF2B5EF4-FFF2-40B4-BE49-F238E27FC236}">
                <a16:creationId xmlns:a16="http://schemas.microsoft.com/office/drawing/2014/main" id="{6A6BDE7F-9D6C-46E1-B62C-29E21984B178}"/>
              </a:ext>
            </a:extLst>
          </p:cNvPr>
          <p:cNvCxnSpPr>
            <a:cxnSpLocks/>
            <a:endCxn id="65" idx="2"/>
          </p:cNvCxnSpPr>
          <p:nvPr/>
        </p:nvCxnSpPr>
        <p:spPr bwMode="auto">
          <a:xfrm>
            <a:off x="4909024" y="2324235"/>
            <a:ext cx="1115588" cy="273290"/>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8" name="TextBox 77">
            <a:extLst>
              <a:ext uri="{FF2B5EF4-FFF2-40B4-BE49-F238E27FC236}">
                <a16:creationId xmlns:a16="http://schemas.microsoft.com/office/drawing/2014/main" id="{606B6799-744E-424B-94F6-2DA6E63B8174}"/>
              </a:ext>
            </a:extLst>
          </p:cNvPr>
          <p:cNvSpPr txBox="1"/>
          <p:nvPr/>
        </p:nvSpPr>
        <p:spPr>
          <a:xfrm>
            <a:off x="16829" y="6528383"/>
            <a:ext cx="298480"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9</a:t>
            </a:r>
            <a:endParaRPr lang="de-DE" sz="1600" baseline="0" dirty="0">
              <a:solidFill>
                <a:schemeClr val="bg2"/>
              </a:solidFill>
              <a:effectLst/>
              <a:latin typeface="Arial" panose="020B0604020202020204" pitchFamily="34" charset="0"/>
              <a:cs typeface="Arial" panose="020B0604020202020204" pitchFamily="34" charset="0"/>
            </a:endParaRPr>
          </a:p>
        </p:txBody>
      </p:sp>
      <p:sp>
        <p:nvSpPr>
          <p:cNvPr id="81" name="Oval 80">
            <a:extLst>
              <a:ext uri="{FF2B5EF4-FFF2-40B4-BE49-F238E27FC236}">
                <a16:creationId xmlns:a16="http://schemas.microsoft.com/office/drawing/2014/main" id="{A8B9AD01-B090-4AB5-BA36-44F4F7D52D53}"/>
              </a:ext>
            </a:extLst>
          </p:cNvPr>
          <p:cNvSpPr/>
          <p:nvPr/>
        </p:nvSpPr>
        <p:spPr bwMode="auto">
          <a:xfrm flipH="1">
            <a:off x="5994992" y="2553532"/>
            <a:ext cx="91440" cy="89941"/>
          </a:xfrm>
          <a:prstGeom prst="ellipse">
            <a:avLst/>
          </a:prstGeom>
          <a:solidFill>
            <a:srgbClr val="FF0000"/>
          </a:solidFill>
          <a:ln w="38100" cap="sq" cmpd="sng" algn="ctr">
            <a:no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cxnSp>
        <p:nvCxnSpPr>
          <p:cNvPr id="82" name="Straight Arrow Connector 81">
            <a:extLst>
              <a:ext uri="{FF2B5EF4-FFF2-40B4-BE49-F238E27FC236}">
                <a16:creationId xmlns:a16="http://schemas.microsoft.com/office/drawing/2014/main" id="{39CE9A81-1CBB-498F-A214-54AAC478726E}"/>
              </a:ext>
            </a:extLst>
          </p:cNvPr>
          <p:cNvCxnSpPr>
            <a:cxnSpLocks/>
          </p:cNvCxnSpPr>
          <p:nvPr/>
        </p:nvCxnSpPr>
        <p:spPr bwMode="auto">
          <a:xfrm>
            <a:off x="5893485" y="1434235"/>
            <a:ext cx="173504" cy="1111030"/>
          </a:xfrm>
          <a:prstGeom prst="straightConnector1">
            <a:avLst/>
          </a:prstGeom>
          <a:solidFill>
            <a:schemeClr val="accent1"/>
          </a:solidFill>
          <a:ln w="19050" cap="sq" cmpd="sng" algn="ctr">
            <a:solidFill>
              <a:schemeClr val="bg2"/>
            </a:solidFill>
            <a:prstDash val="solid"/>
            <a:round/>
            <a:headEnd type="none" w="sm" len="sm"/>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3" name="TextBox 82">
            <a:extLst>
              <a:ext uri="{FF2B5EF4-FFF2-40B4-BE49-F238E27FC236}">
                <a16:creationId xmlns:a16="http://schemas.microsoft.com/office/drawing/2014/main" id="{3F38F796-3B93-4019-81A8-1CF41D3466F8}"/>
              </a:ext>
            </a:extLst>
          </p:cNvPr>
          <p:cNvSpPr txBox="1"/>
          <p:nvPr/>
        </p:nvSpPr>
        <p:spPr>
          <a:xfrm>
            <a:off x="4565512" y="1454154"/>
            <a:ext cx="1454244" cy="723275"/>
          </a:xfrm>
          <a:prstGeom prst="rect">
            <a:avLst/>
          </a:prstGeom>
          <a:noFill/>
        </p:spPr>
        <p:txBody>
          <a:bodyPr wrap="none" rtlCol="0">
            <a:spAutoFit/>
          </a:bodyPr>
          <a:lstStyle/>
          <a:p>
            <a:r>
              <a:rPr lang="en-US" sz="900" b="0" baseline="0" dirty="0">
                <a:solidFill>
                  <a:schemeClr val="bg2"/>
                </a:solidFill>
                <a:effectLst/>
                <a:latin typeface="Arial" panose="020B0604020202020204" pitchFamily="34" charset="0"/>
                <a:cs typeface="Arial" panose="020B0604020202020204" pitchFamily="34" charset="0"/>
              </a:rPr>
              <a:t>GSI Darmstadt</a:t>
            </a:r>
          </a:p>
          <a:p>
            <a:pPr>
              <a:spcAft>
                <a:spcPts val="600"/>
              </a:spcAft>
            </a:pPr>
            <a:r>
              <a:rPr lang="de-DE" sz="900" b="0" baseline="0" dirty="0">
                <a:solidFill>
                  <a:schemeClr val="bg2"/>
                </a:solidFill>
                <a:effectLst/>
                <a:latin typeface="Arial" panose="020B0604020202020204" pitchFamily="34" charset="0"/>
                <a:cs typeface="Arial" panose="020B0604020202020204" pitchFamily="34" charset="0"/>
              </a:rPr>
              <a:t>C. Brandau, T. </a:t>
            </a:r>
            <a:r>
              <a:rPr lang="de-DE" sz="900" b="0" baseline="0" dirty="0" err="1">
                <a:solidFill>
                  <a:schemeClr val="bg2"/>
                </a:solidFill>
                <a:effectLst/>
                <a:latin typeface="Arial" panose="020B0604020202020204" pitchFamily="34" charset="0"/>
                <a:cs typeface="Arial" panose="020B0604020202020204" pitchFamily="34" charset="0"/>
              </a:rPr>
              <a:t>Stoehlker</a:t>
            </a:r>
            <a:endParaRPr lang="en-US" sz="900" b="0" baseline="0" dirty="0">
              <a:solidFill>
                <a:schemeClr val="bg2"/>
              </a:solidFill>
              <a:effectLst/>
              <a:latin typeface="Arial" panose="020B0604020202020204" pitchFamily="34" charset="0"/>
              <a:cs typeface="Arial" panose="020B0604020202020204" pitchFamily="34" charset="0"/>
            </a:endParaRP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Highly charged 229Th</a:t>
            </a:r>
          </a:p>
          <a:p>
            <a:pPr>
              <a:spcAft>
                <a:spcPts val="0"/>
              </a:spcAft>
            </a:pPr>
            <a:r>
              <a:rPr lang="en-US" sz="900" b="0" baseline="0" dirty="0">
                <a:solidFill>
                  <a:schemeClr val="bg2"/>
                </a:solidFill>
                <a:effectLst/>
                <a:latin typeface="Arial" panose="020B0604020202020204" pitchFamily="34" charset="0"/>
                <a:cs typeface="Arial" panose="020B0604020202020204" pitchFamily="34" charset="0"/>
              </a:rPr>
              <a:t>in storage ring</a:t>
            </a:r>
            <a:endParaRPr lang="en-US" sz="800" b="0" baseline="0" dirty="0">
              <a:solidFill>
                <a:schemeClr val="bg2"/>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232230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093" y="6528383"/>
            <a:ext cx="412292"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13</a:t>
            </a:r>
            <a:endParaRPr lang="de-DE" sz="1600" baseline="0" dirty="0">
              <a:solidFill>
                <a:schemeClr val="bg2"/>
              </a:solidFill>
              <a:effectLst/>
              <a:latin typeface="Arial" panose="020B0604020202020204" pitchFamily="34" charset="0"/>
              <a:cs typeface="Arial" panose="020B0604020202020204" pitchFamily="34" charset="0"/>
            </a:endParaRPr>
          </a:p>
        </p:txBody>
      </p:sp>
      <p:sp>
        <p:nvSpPr>
          <p:cNvPr id="18" name="Rectangle 2"/>
          <p:cNvSpPr txBox="1">
            <a:spLocks noChangeArrowheads="1"/>
          </p:cNvSpPr>
          <p:nvPr/>
        </p:nvSpPr>
        <p:spPr>
          <a:xfrm>
            <a:off x="1407691" y="23451"/>
            <a:ext cx="9432758" cy="597821"/>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lvl1pPr algn="ctr" rtl="0" eaLnBrk="0" fontAlgn="base" hangingPunct="0">
              <a:spcBef>
                <a:spcPct val="0"/>
              </a:spcBef>
              <a:spcAft>
                <a:spcPct val="0"/>
              </a:spcAft>
              <a:defRPr kumimoji="1" sz="2400">
                <a:solidFill>
                  <a:schemeClr val="bg2"/>
                </a:solidFill>
                <a:latin typeface="+mj-lt"/>
                <a:ea typeface="+mj-ea"/>
                <a:cs typeface="+mj-cs"/>
              </a:defRPr>
            </a:lvl1pPr>
            <a:lvl2pPr algn="ctr" rtl="0" eaLnBrk="0" fontAlgn="base" hangingPunct="0">
              <a:spcBef>
                <a:spcPct val="0"/>
              </a:spcBef>
              <a:spcAft>
                <a:spcPct val="0"/>
              </a:spcAft>
              <a:defRPr kumimoji="1" sz="2400">
                <a:solidFill>
                  <a:schemeClr val="bg2"/>
                </a:solidFill>
                <a:latin typeface="Comic Sans MS" pitchFamily="66" charset="0"/>
              </a:defRPr>
            </a:lvl2pPr>
            <a:lvl3pPr algn="ctr" rtl="0" eaLnBrk="0" fontAlgn="base" hangingPunct="0">
              <a:spcBef>
                <a:spcPct val="0"/>
              </a:spcBef>
              <a:spcAft>
                <a:spcPct val="0"/>
              </a:spcAft>
              <a:defRPr kumimoji="1" sz="2400">
                <a:solidFill>
                  <a:schemeClr val="bg2"/>
                </a:solidFill>
                <a:latin typeface="Comic Sans MS" pitchFamily="66" charset="0"/>
              </a:defRPr>
            </a:lvl3pPr>
            <a:lvl4pPr algn="ctr" rtl="0" eaLnBrk="0" fontAlgn="base" hangingPunct="0">
              <a:spcBef>
                <a:spcPct val="0"/>
              </a:spcBef>
              <a:spcAft>
                <a:spcPct val="0"/>
              </a:spcAft>
              <a:defRPr kumimoji="1" sz="2400">
                <a:solidFill>
                  <a:schemeClr val="bg2"/>
                </a:solidFill>
                <a:latin typeface="Comic Sans MS" pitchFamily="66" charset="0"/>
              </a:defRPr>
            </a:lvl4pPr>
            <a:lvl5pPr algn="ctr" rtl="0" eaLnBrk="0" fontAlgn="base" hangingPunct="0">
              <a:spcBef>
                <a:spcPct val="0"/>
              </a:spcBef>
              <a:spcAft>
                <a:spcPct val="0"/>
              </a:spcAft>
              <a:defRPr kumimoji="1" sz="2400">
                <a:solidFill>
                  <a:schemeClr val="bg2"/>
                </a:solidFill>
                <a:latin typeface="Comic Sans MS" pitchFamily="66" charset="0"/>
              </a:defRPr>
            </a:lvl5pPr>
            <a:lvl6pPr marL="457200" algn="ctr" rtl="0" eaLnBrk="0" fontAlgn="base" hangingPunct="0">
              <a:spcBef>
                <a:spcPct val="0"/>
              </a:spcBef>
              <a:spcAft>
                <a:spcPct val="0"/>
              </a:spcAft>
              <a:defRPr kumimoji="1" sz="2400">
                <a:solidFill>
                  <a:schemeClr val="bg2"/>
                </a:solidFill>
                <a:latin typeface="Comic Sans MS" pitchFamily="66" charset="0"/>
              </a:defRPr>
            </a:lvl6pPr>
            <a:lvl7pPr marL="914400" algn="ctr" rtl="0" eaLnBrk="0" fontAlgn="base" hangingPunct="0">
              <a:spcBef>
                <a:spcPct val="0"/>
              </a:spcBef>
              <a:spcAft>
                <a:spcPct val="0"/>
              </a:spcAft>
              <a:defRPr kumimoji="1" sz="2400">
                <a:solidFill>
                  <a:schemeClr val="bg2"/>
                </a:solidFill>
                <a:latin typeface="Comic Sans MS" pitchFamily="66" charset="0"/>
              </a:defRPr>
            </a:lvl7pPr>
            <a:lvl8pPr marL="1371600" algn="ctr" rtl="0" eaLnBrk="0" fontAlgn="base" hangingPunct="0">
              <a:spcBef>
                <a:spcPct val="0"/>
              </a:spcBef>
              <a:spcAft>
                <a:spcPct val="0"/>
              </a:spcAft>
              <a:defRPr kumimoji="1" sz="2400">
                <a:solidFill>
                  <a:schemeClr val="bg2"/>
                </a:solidFill>
                <a:latin typeface="Comic Sans MS" pitchFamily="66" charset="0"/>
              </a:defRPr>
            </a:lvl8pPr>
            <a:lvl9pPr marL="1828800" algn="ctr" rtl="0" eaLnBrk="0" fontAlgn="base" hangingPunct="0">
              <a:spcBef>
                <a:spcPct val="0"/>
              </a:spcBef>
              <a:spcAft>
                <a:spcPct val="0"/>
              </a:spcAft>
              <a:defRPr kumimoji="1" sz="2400">
                <a:solidFill>
                  <a:schemeClr val="bg2"/>
                </a:solidFill>
                <a:latin typeface="Comic Sans MS" pitchFamily="66" charset="0"/>
              </a:defRPr>
            </a:lvl9pPr>
          </a:lstStyle>
          <a:p>
            <a:pPr algn="l"/>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Exploit </a:t>
            </a:r>
            <a:r>
              <a:rPr lang="en-US" altLang="de-DE" sz="2800" u="sng" kern="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229</a:t>
            </a:r>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Ac </a:t>
            </a:r>
            <a:r>
              <a:rPr lang="en-US" altLang="de-DE" sz="2800" u="sng" kern="0" baseline="0" dirty="0">
                <a:solidFill>
                  <a:srgbClr val="FF0000"/>
                </a:solidFill>
                <a:effectLst>
                  <a:outerShdw blurRad="38100" dist="38100" dir="2700000" algn="tl">
                    <a:srgbClr val="000000"/>
                  </a:outerShdw>
                </a:effectLst>
                <a:latin typeface="Symbol" panose="05050102010706020507" pitchFamily="18" charset="2"/>
                <a:cs typeface="Arial" panose="020B0604020202020204" pitchFamily="34" charset="0"/>
              </a:rPr>
              <a:t>b</a:t>
            </a:r>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 decay: Experiment at ISOLDE/CERN</a:t>
            </a:r>
            <a:endParaRPr lang="de-DE" altLang="de-DE" sz="2800" u="sng" kern="0" baseline="0" dirty="0">
              <a:solidFill>
                <a:srgbClr val="05791B"/>
              </a:solidFill>
              <a:effectLst/>
              <a:latin typeface="Arial" panose="020B0604020202020204" pitchFamily="34" charset="0"/>
              <a:cs typeface="Arial" panose="020B0604020202020204" pitchFamily="34" charset="0"/>
            </a:endParaRPr>
          </a:p>
        </p:txBody>
      </p:sp>
      <p:sp>
        <p:nvSpPr>
          <p:cNvPr id="2" name="Rectangle 1"/>
          <p:cNvSpPr/>
          <p:nvPr/>
        </p:nvSpPr>
        <p:spPr>
          <a:xfrm>
            <a:off x="-7093" y="1167052"/>
            <a:ext cx="4647426" cy="400110"/>
          </a:xfrm>
          <a:prstGeom prst="rect">
            <a:avLst/>
          </a:prstGeom>
        </p:spPr>
        <p:txBody>
          <a:bodyPr wrap="none">
            <a:spAutoFit/>
          </a:bodyPr>
          <a:lstStyle/>
          <a:p>
            <a:pPr marL="285750" indent="-285750">
              <a:spcAft>
                <a:spcPts val="600"/>
              </a:spcAft>
              <a:buClr>
                <a:srgbClr val="FF0000"/>
              </a:buClr>
              <a:buFont typeface="Wingdings" panose="05000000000000000000" pitchFamily="2" charset="2"/>
              <a:buChar char="§"/>
            </a:pPr>
            <a:r>
              <a:rPr lang="en-US" baseline="0" dirty="0">
                <a:solidFill>
                  <a:srgbClr val="0000FF"/>
                </a:solidFill>
                <a:effectLst/>
                <a:latin typeface="Arial" panose="020B0604020202020204" pitchFamily="34" charset="0"/>
                <a:cs typeface="Arial" panose="020B0604020202020204" pitchFamily="34" charset="0"/>
              </a:rPr>
              <a:t>Efficient population of </a:t>
            </a:r>
            <a:r>
              <a:rPr lang="en-US" dirty="0">
                <a:solidFill>
                  <a:srgbClr val="0000FF"/>
                </a:solidFill>
                <a:effectLst/>
                <a:latin typeface="Arial" panose="020B0604020202020204" pitchFamily="34" charset="0"/>
                <a:cs typeface="Arial" panose="020B0604020202020204" pitchFamily="34" charset="0"/>
              </a:rPr>
              <a:t>229m</a:t>
            </a:r>
            <a:r>
              <a:rPr lang="en-US" baseline="0" dirty="0">
                <a:solidFill>
                  <a:srgbClr val="0000FF"/>
                </a:solidFill>
                <a:effectLst/>
                <a:latin typeface="Arial" panose="020B0604020202020204" pitchFamily="34" charset="0"/>
                <a:cs typeface="Arial" panose="020B0604020202020204" pitchFamily="34" charset="0"/>
              </a:rPr>
              <a:t>Th:        </a:t>
            </a:r>
            <a:endParaRPr lang="en-US" baseline="0" dirty="0">
              <a:solidFill>
                <a:schemeClr val="bg2"/>
              </a:solidFill>
              <a:effectLst/>
              <a:latin typeface="Arial" panose="020B0604020202020204" pitchFamily="34" charset="0"/>
              <a:cs typeface="Arial" panose="020B0604020202020204" pitchFamily="34" charset="0"/>
            </a:endParaRPr>
          </a:p>
        </p:txBody>
      </p:sp>
      <p:graphicFrame>
        <p:nvGraphicFramePr>
          <p:cNvPr id="19" name="Group 9">
            <a:extLst>
              <a:ext uri="{FF2B5EF4-FFF2-40B4-BE49-F238E27FC236}">
                <a16:creationId xmlns:a16="http://schemas.microsoft.com/office/drawing/2014/main" id="{E6E9436C-D175-40F5-B7C7-D89600F0C835}"/>
              </a:ext>
            </a:extLst>
          </p:cNvPr>
          <p:cNvGraphicFramePr>
            <a:graphicFrameLocks noGrp="1"/>
          </p:cNvGraphicFramePr>
          <p:nvPr>
            <p:extLst>
              <p:ext uri="{D42A27DB-BD31-4B8C-83A1-F6EECF244321}">
                <p14:modId xmlns:p14="http://schemas.microsoft.com/office/powerpoint/2010/main" val="3604303447"/>
              </p:ext>
            </p:extLst>
          </p:nvPr>
        </p:nvGraphicFramePr>
        <p:xfrm>
          <a:off x="1021785" y="1612162"/>
          <a:ext cx="3892550" cy="1953135"/>
        </p:xfrm>
        <a:graphic>
          <a:graphicData uri="http://schemas.openxmlformats.org/drawingml/2006/table">
            <a:tbl>
              <a:tblPr/>
              <a:tblGrid>
                <a:gridCol w="1296988">
                  <a:extLst>
                    <a:ext uri="{9D8B030D-6E8A-4147-A177-3AD203B41FA5}">
                      <a16:colId xmlns:a16="http://schemas.microsoft.com/office/drawing/2014/main" val="1463363761"/>
                    </a:ext>
                  </a:extLst>
                </a:gridCol>
                <a:gridCol w="1298575">
                  <a:extLst>
                    <a:ext uri="{9D8B030D-6E8A-4147-A177-3AD203B41FA5}">
                      <a16:colId xmlns:a16="http://schemas.microsoft.com/office/drawing/2014/main" val="4016224698"/>
                    </a:ext>
                  </a:extLst>
                </a:gridCol>
                <a:gridCol w="1296987">
                  <a:extLst>
                    <a:ext uri="{9D8B030D-6E8A-4147-A177-3AD203B41FA5}">
                      <a16:colId xmlns:a16="http://schemas.microsoft.com/office/drawing/2014/main" val="756776799"/>
                    </a:ext>
                  </a:extLst>
                </a:gridCol>
              </a:tblGrid>
              <a:tr h="322263">
                <a:tc>
                  <a:txBody>
                    <a:bodyPr/>
                    <a:lstStyle>
                      <a:lvl1pPr>
                        <a:spcBef>
                          <a:spcPts val="1425"/>
                        </a:spcBef>
                        <a:tabLst>
                          <a:tab pos="914400" algn="l"/>
                          <a:tab pos="1828800" algn="l"/>
                          <a:tab pos="2743200" algn="l"/>
                          <a:tab pos="3657600" algn="l"/>
                        </a:tabLst>
                        <a:defRPr sz="2800">
                          <a:solidFill>
                            <a:srgbClr val="000000"/>
                          </a:solidFill>
                          <a:latin typeface="Arial" panose="020B0604020202020204" pitchFamily="34" charset="0"/>
                          <a:cs typeface="Noto Sans CJK SC" charset="0"/>
                        </a:defRPr>
                      </a:lvl1pPr>
                      <a:lvl2pPr>
                        <a:spcBef>
                          <a:spcPts val="1138"/>
                        </a:spcBef>
                        <a:tabLst>
                          <a:tab pos="914400" algn="l"/>
                          <a:tab pos="1828800" algn="l"/>
                          <a:tab pos="2743200" algn="l"/>
                          <a:tab pos="3657600" algn="l"/>
                        </a:tabLst>
                        <a:defRPr sz="2400">
                          <a:solidFill>
                            <a:srgbClr val="000000"/>
                          </a:solidFill>
                          <a:latin typeface="Arial" panose="020B0604020202020204" pitchFamily="34" charset="0"/>
                          <a:cs typeface="Noto Sans CJK SC" charset="0"/>
                        </a:defRPr>
                      </a:lvl2pPr>
                      <a:lvl3pPr>
                        <a:spcBef>
                          <a:spcPts val="863"/>
                        </a:spcBef>
                        <a:tabLst>
                          <a:tab pos="914400" algn="l"/>
                          <a:tab pos="1828800" algn="l"/>
                          <a:tab pos="2743200" algn="l"/>
                          <a:tab pos="3657600" algn="l"/>
                        </a:tabLst>
                        <a:defRPr sz="2000">
                          <a:solidFill>
                            <a:srgbClr val="000000"/>
                          </a:solidFill>
                          <a:latin typeface="Arial" panose="020B0604020202020204" pitchFamily="34" charset="0"/>
                          <a:cs typeface="Noto Sans CJK SC" charset="0"/>
                        </a:defRPr>
                      </a:lvl3pPr>
                      <a:lvl4pPr>
                        <a:spcBef>
                          <a:spcPts val="575"/>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4pPr>
                      <a:lvl5pPr>
                        <a:spcBef>
                          <a:spcPts val="288"/>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9pPr>
                    </a:lstStyle>
                    <a:p>
                      <a:pPr marL="0" marR="0" lvl="0" indent="0" algn="l" defTabSz="914400" rtl="0" eaLnBrk="1" fontAlgn="base" latinLnBrk="0" hangingPunct="0">
                        <a:lnSpc>
                          <a:spcPct val="93000"/>
                        </a:lnSpc>
                        <a:spcBef>
                          <a:spcPts val="13"/>
                        </a:spcBef>
                        <a:spcAft>
                          <a:spcPts val="13"/>
                        </a:spcAft>
                        <a:buClr>
                          <a:srgbClr val="000000"/>
                        </a:buClr>
                        <a:buSzPct val="100000"/>
                        <a:buFont typeface="Times New Roman" panose="02020603050405020304" pitchFamily="18" charset="0"/>
                        <a:buNone/>
                        <a:tabLst>
                          <a:tab pos="914400" algn="l"/>
                          <a:tab pos="1828800" algn="l"/>
                          <a:tab pos="2743200" algn="l"/>
                          <a:tab pos="3657600" algn="l"/>
                        </a:tabLst>
                      </a:pPr>
                      <a:endParaRPr kumimoji="0" lang="en-US" altLang="en-US" sz="1800" b="0" i="0" u="none" strike="noStrike" cap="none" normalizeH="0" baseline="0" dirty="0">
                        <a:ln>
                          <a:noFill/>
                        </a:ln>
                        <a:solidFill>
                          <a:srgbClr val="000000"/>
                        </a:solidFill>
                        <a:effectLst/>
                        <a:latin typeface="Arial" panose="020B0604020202020204" pitchFamily="34" charset="0"/>
                        <a:cs typeface="Noto Sans CJK SC" charset="0"/>
                      </a:endParaRPr>
                    </a:p>
                  </a:txBody>
                  <a:tcPr horzOverflow="overflow">
                    <a:lnL>
                      <a:noFill/>
                    </a:lnL>
                    <a:lnR>
                      <a:noFill/>
                    </a:lnR>
                    <a:lnT w="12240" cap="flat" cmpd="sng" algn="ctr">
                      <a:solidFill>
                        <a:srgbClr val="1D8DB0"/>
                      </a:solidFill>
                      <a:prstDash val="solid"/>
                      <a:round/>
                      <a:headEnd type="none" w="med" len="med"/>
                      <a:tailEnd type="none" w="med" len="med"/>
                    </a:lnT>
                    <a:lnB w="12240" cap="flat" cmpd="sng" algn="ctr">
                      <a:solidFill>
                        <a:srgbClr val="1D8DB0"/>
                      </a:solidFill>
                      <a:prstDash val="solid"/>
                      <a:round/>
                      <a:headEnd type="none" w="med" len="med"/>
                      <a:tailEnd type="none" w="med" len="med"/>
                    </a:lnB>
                    <a:lnTlToBr>
                      <a:noFill/>
                    </a:lnTlToBr>
                    <a:lnBlToTr>
                      <a:noFill/>
                    </a:lnBlToTr>
                    <a:noFill/>
                  </a:tcPr>
                </a:tc>
                <a:tc>
                  <a:txBody>
                    <a:bodyPr/>
                    <a:lstStyle>
                      <a:lvl1pPr>
                        <a:spcBef>
                          <a:spcPts val="1425"/>
                        </a:spcBef>
                        <a:tabLst>
                          <a:tab pos="914400" algn="l"/>
                          <a:tab pos="1828800" algn="l"/>
                          <a:tab pos="2743200" algn="l"/>
                          <a:tab pos="3657600" algn="l"/>
                        </a:tabLst>
                        <a:defRPr sz="2800">
                          <a:solidFill>
                            <a:srgbClr val="000000"/>
                          </a:solidFill>
                          <a:latin typeface="Arial" panose="020B0604020202020204" pitchFamily="34" charset="0"/>
                          <a:cs typeface="Noto Sans CJK SC" charset="0"/>
                        </a:defRPr>
                      </a:lvl1pPr>
                      <a:lvl2pPr>
                        <a:spcBef>
                          <a:spcPts val="1138"/>
                        </a:spcBef>
                        <a:tabLst>
                          <a:tab pos="914400" algn="l"/>
                          <a:tab pos="1828800" algn="l"/>
                          <a:tab pos="2743200" algn="l"/>
                          <a:tab pos="3657600" algn="l"/>
                        </a:tabLst>
                        <a:defRPr sz="2400">
                          <a:solidFill>
                            <a:srgbClr val="000000"/>
                          </a:solidFill>
                          <a:latin typeface="Arial" panose="020B0604020202020204" pitchFamily="34" charset="0"/>
                          <a:cs typeface="Noto Sans CJK SC" charset="0"/>
                        </a:defRPr>
                      </a:lvl2pPr>
                      <a:lvl3pPr>
                        <a:spcBef>
                          <a:spcPts val="863"/>
                        </a:spcBef>
                        <a:tabLst>
                          <a:tab pos="914400" algn="l"/>
                          <a:tab pos="1828800" algn="l"/>
                          <a:tab pos="2743200" algn="l"/>
                          <a:tab pos="3657600" algn="l"/>
                        </a:tabLst>
                        <a:defRPr sz="2000">
                          <a:solidFill>
                            <a:srgbClr val="000000"/>
                          </a:solidFill>
                          <a:latin typeface="Arial" panose="020B0604020202020204" pitchFamily="34" charset="0"/>
                          <a:cs typeface="Noto Sans CJK SC" charset="0"/>
                        </a:defRPr>
                      </a:lvl3pPr>
                      <a:lvl4pPr>
                        <a:spcBef>
                          <a:spcPts val="575"/>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4pPr>
                      <a:lvl5pPr>
                        <a:spcBef>
                          <a:spcPts val="288"/>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9pPr>
                    </a:lstStyle>
                    <a:p>
                      <a:pPr marL="0" marR="0" lvl="0" indent="0" algn="l" defTabSz="914400" rtl="0" eaLnBrk="1" fontAlgn="base" latinLnBrk="0" hangingPunct="0">
                        <a:lnSpc>
                          <a:spcPct val="93000"/>
                        </a:lnSpc>
                        <a:spcBef>
                          <a:spcPts val="13"/>
                        </a:spcBef>
                        <a:spcAft>
                          <a:spcPts val="13"/>
                        </a:spcAft>
                        <a:buClr>
                          <a:srgbClr val="000000"/>
                        </a:buClr>
                        <a:buSzPct val="100000"/>
                        <a:buFont typeface="Times New Roman" panose="02020603050405020304" pitchFamily="18" charset="0"/>
                        <a:buNone/>
                        <a:tabLst>
                          <a:tab pos="914400" algn="l"/>
                          <a:tab pos="1828800" algn="l"/>
                          <a:tab pos="2743200" algn="l"/>
                          <a:tab pos="3657600" algn="l"/>
                        </a:tabLst>
                      </a:pPr>
                      <a:r>
                        <a:rPr kumimoji="0" lang="en-US" altLang="en-US" sz="1500" b="1" i="0" u="none" strike="noStrike" cap="none" normalizeH="0" baseline="30000" dirty="0">
                          <a:ln>
                            <a:noFill/>
                          </a:ln>
                          <a:solidFill>
                            <a:srgbClr val="2F4D5D"/>
                          </a:solidFill>
                          <a:effectLst/>
                          <a:latin typeface="Arial" panose="020B0604020202020204" pitchFamily="34" charset="0"/>
                          <a:cs typeface="Noto Sans CJK SC" charset="0"/>
                        </a:rPr>
                        <a:t>233</a:t>
                      </a:r>
                      <a:r>
                        <a:rPr kumimoji="0" lang="en-US" altLang="en-US" sz="1500" b="1" i="0" u="none" strike="noStrike" cap="none" normalizeH="0" baseline="0" dirty="0">
                          <a:ln>
                            <a:noFill/>
                          </a:ln>
                          <a:solidFill>
                            <a:srgbClr val="2F4D5D"/>
                          </a:solidFill>
                          <a:effectLst/>
                          <a:latin typeface="Arial" panose="020B0604020202020204" pitchFamily="34" charset="0"/>
                          <a:cs typeface="Noto Sans CJK SC" charset="0"/>
                        </a:rPr>
                        <a:t>U</a:t>
                      </a:r>
                    </a:p>
                  </a:txBody>
                  <a:tcPr horzOverflow="overflow">
                    <a:lnL>
                      <a:noFill/>
                    </a:lnL>
                    <a:lnR>
                      <a:noFill/>
                    </a:lnR>
                    <a:lnT w="12240" cap="flat" cmpd="sng" algn="ctr">
                      <a:solidFill>
                        <a:srgbClr val="1D8DB0"/>
                      </a:solidFill>
                      <a:prstDash val="solid"/>
                      <a:round/>
                      <a:headEnd type="none" w="med" len="med"/>
                      <a:tailEnd type="none" w="med" len="med"/>
                    </a:lnT>
                    <a:lnB w="12240" cap="flat" cmpd="sng" algn="ctr">
                      <a:solidFill>
                        <a:srgbClr val="1D8DB0"/>
                      </a:solidFill>
                      <a:prstDash val="solid"/>
                      <a:round/>
                      <a:headEnd type="none" w="med" len="med"/>
                      <a:tailEnd type="none" w="med" len="med"/>
                    </a:lnB>
                    <a:lnTlToBr>
                      <a:noFill/>
                    </a:lnTlToBr>
                    <a:lnBlToTr>
                      <a:noFill/>
                    </a:lnBlToTr>
                    <a:noFill/>
                  </a:tcPr>
                </a:tc>
                <a:tc>
                  <a:txBody>
                    <a:bodyPr/>
                    <a:lstStyle>
                      <a:lvl1pPr>
                        <a:spcBef>
                          <a:spcPts val="1425"/>
                        </a:spcBef>
                        <a:tabLst>
                          <a:tab pos="914400" algn="l"/>
                          <a:tab pos="1828800" algn="l"/>
                          <a:tab pos="2743200" algn="l"/>
                          <a:tab pos="3657600" algn="l"/>
                        </a:tabLst>
                        <a:defRPr sz="2800">
                          <a:solidFill>
                            <a:srgbClr val="000000"/>
                          </a:solidFill>
                          <a:latin typeface="Arial" panose="020B0604020202020204" pitchFamily="34" charset="0"/>
                          <a:cs typeface="Noto Sans CJK SC" charset="0"/>
                        </a:defRPr>
                      </a:lvl1pPr>
                      <a:lvl2pPr>
                        <a:spcBef>
                          <a:spcPts val="1138"/>
                        </a:spcBef>
                        <a:tabLst>
                          <a:tab pos="914400" algn="l"/>
                          <a:tab pos="1828800" algn="l"/>
                          <a:tab pos="2743200" algn="l"/>
                          <a:tab pos="3657600" algn="l"/>
                        </a:tabLst>
                        <a:defRPr sz="2400">
                          <a:solidFill>
                            <a:srgbClr val="000000"/>
                          </a:solidFill>
                          <a:latin typeface="Arial" panose="020B0604020202020204" pitchFamily="34" charset="0"/>
                          <a:cs typeface="Noto Sans CJK SC" charset="0"/>
                        </a:defRPr>
                      </a:lvl2pPr>
                      <a:lvl3pPr>
                        <a:spcBef>
                          <a:spcPts val="863"/>
                        </a:spcBef>
                        <a:tabLst>
                          <a:tab pos="914400" algn="l"/>
                          <a:tab pos="1828800" algn="l"/>
                          <a:tab pos="2743200" algn="l"/>
                          <a:tab pos="3657600" algn="l"/>
                        </a:tabLst>
                        <a:defRPr sz="2000">
                          <a:solidFill>
                            <a:srgbClr val="000000"/>
                          </a:solidFill>
                          <a:latin typeface="Arial" panose="020B0604020202020204" pitchFamily="34" charset="0"/>
                          <a:cs typeface="Noto Sans CJK SC" charset="0"/>
                        </a:defRPr>
                      </a:lvl3pPr>
                      <a:lvl4pPr>
                        <a:spcBef>
                          <a:spcPts val="575"/>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4pPr>
                      <a:lvl5pPr>
                        <a:spcBef>
                          <a:spcPts val="288"/>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9pPr>
                    </a:lstStyle>
                    <a:p>
                      <a:pPr marL="0" marR="0" lvl="0" indent="0" algn="l" defTabSz="914400" rtl="0" eaLnBrk="1" fontAlgn="base" latinLnBrk="0" hangingPunct="0">
                        <a:lnSpc>
                          <a:spcPct val="93000"/>
                        </a:lnSpc>
                        <a:spcBef>
                          <a:spcPts val="13"/>
                        </a:spcBef>
                        <a:spcAft>
                          <a:spcPts val="13"/>
                        </a:spcAft>
                        <a:buClr>
                          <a:srgbClr val="000000"/>
                        </a:buClr>
                        <a:buSzPct val="100000"/>
                        <a:buFont typeface="Times New Roman" panose="02020603050405020304" pitchFamily="18" charset="0"/>
                        <a:buNone/>
                        <a:tabLst>
                          <a:tab pos="914400" algn="l"/>
                          <a:tab pos="1828800" algn="l"/>
                          <a:tab pos="2743200" algn="l"/>
                          <a:tab pos="3657600" algn="l"/>
                        </a:tabLst>
                      </a:pPr>
                      <a:r>
                        <a:rPr kumimoji="0" lang="en-US" altLang="en-US" sz="1500" b="1" i="0" u="none" strike="noStrike" cap="none" normalizeH="0" baseline="30000">
                          <a:ln>
                            <a:noFill/>
                          </a:ln>
                          <a:solidFill>
                            <a:srgbClr val="2F4D5D"/>
                          </a:solidFill>
                          <a:effectLst/>
                          <a:latin typeface="Arial" panose="020B0604020202020204" pitchFamily="34" charset="0"/>
                          <a:cs typeface="Noto Sans CJK SC" charset="0"/>
                        </a:rPr>
                        <a:t>229</a:t>
                      </a:r>
                      <a:r>
                        <a:rPr kumimoji="0" lang="en-US" altLang="en-US" sz="1500" b="1" i="0" u="none" strike="noStrike" cap="none" normalizeH="0" baseline="0">
                          <a:ln>
                            <a:noFill/>
                          </a:ln>
                          <a:solidFill>
                            <a:srgbClr val="2F4D5D"/>
                          </a:solidFill>
                          <a:effectLst/>
                          <a:latin typeface="Arial" panose="020B0604020202020204" pitchFamily="34" charset="0"/>
                          <a:cs typeface="Noto Sans CJK SC" charset="0"/>
                        </a:rPr>
                        <a:t>Ac</a:t>
                      </a:r>
                    </a:p>
                  </a:txBody>
                  <a:tcPr horzOverflow="overflow">
                    <a:lnL>
                      <a:noFill/>
                    </a:lnL>
                    <a:lnR>
                      <a:noFill/>
                    </a:lnR>
                    <a:lnT w="12240" cap="flat" cmpd="sng" algn="ctr">
                      <a:solidFill>
                        <a:srgbClr val="1D8DB0"/>
                      </a:solidFill>
                      <a:prstDash val="solid"/>
                      <a:round/>
                      <a:headEnd type="none" w="med" len="med"/>
                      <a:tailEnd type="none" w="med" len="med"/>
                    </a:lnT>
                    <a:lnB w="12240" cap="flat" cmpd="sng" algn="ctr">
                      <a:solidFill>
                        <a:srgbClr val="1D8DB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01388800"/>
                  </a:ext>
                </a:extLst>
              </a:tr>
              <a:tr h="314325">
                <a:tc>
                  <a:txBody>
                    <a:bodyPr/>
                    <a:lstStyle>
                      <a:lvl1pPr>
                        <a:spcBef>
                          <a:spcPts val="1425"/>
                        </a:spcBef>
                        <a:tabLst>
                          <a:tab pos="914400" algn="l"/>
                          <a:tab pos="1828800" algn="l"/>
                          <a:tab pos="2743200" algn="l"/>
                          <a:tab pos="3657600" algn="l"/>
                        </a:tabLst>
                        <a:defRPr sz="2800">
                          <a:solidFill>
                            <a:srgbClr val="000000"/>
                          </a:solidFill>
                          <a:latin typeface="Arial" panose="020B0604020202020204" pitchFamily="34" charset="0"/>
                          <a:cs typeface="Noto Sans CJK SC" charset="0"/>
                        </a:defRPr>
                      </a:lvl1pPr>
                      <a:lvl2pPr>
                        <a:spcBef>
                          <a:spcPts val="1138"/>
                        </a:spcBef>
                        <a:tabLst>
                          <a:tab pos="914400" algn="l"/>
                          <a:tab pos="1828800" algn="l"/>
                          <a:tab pos="2743200" algn="l"/>
                          <a:tab pos="3657600" algn="l"/>
                        </a:tabLst>
                        <a:defRPr sz="2400">
                          <a:solidFill>
                            <a:srgbClr val="000000"/>
                          </a:solidFill>
                          <a:latin typeface="Arial" panose="020B0604020202020204" pitchFamily="34" charset="0"/>
                          <a:cs typeface="Noto Sans CJK SC" charset="0"/>
                        </a:defRPr>
                      </a:lvl2pPr>
                      <a:lvl3pPr>
                        <a:spcBef>
                          <a:spcPts val="863"/>
                        </a:spcBef>
                        <a:tabLst>
                          <a:tab pos="914400" algn="l"/>
                          <a:tab pos="1828800" algn="l"/>
                          <a:tab pos="2743200" algn="l"/>
                          <a:tab pos="3657600" algn="l"/>
                        </a:tabLst>
                        <a:defRPr sz="2000">
                          <a:solidFill>
                            <a:srgbClr val="000000"/>
                          </a:solidFill>
                          <a:latin typeface="Arial" panose="020B0604020202020204" pitchFamily="34" charset="0"/>
                          <a:cs typeface="Noto Sans CJK SC" charset="0"/>
                        </a:defRPr>
                      </a:lvl3pPr>
                      <a:lvl4pPr>
                        <a:spcBef>
                          <a:spcPts val="575"/>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4pPr>
                      <a:lvl5pPr>
                        <a:spcBef>
                          <a:spcPts val="288"/>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9pPr>
                    </a:lstStyle>
                    <a:p>
                      <a:pPr marL="0" marR="0" lvl="0" indent="0" algn="l" defTabSz="914400" rtl="0" eaLnBrk="1" fontAlgn="base" latinLnBrk="0" hangingPunct="0">
                        <a:lnSpc>
                          <a:spcPct val="93000"/>
                        </a:lnSpc>
                        <a:spcBef>
                          <a:spcPts val="13"/>
                        </a:spcBef>
                        <a:spcAft>
                          <a:spcPts val="13"/>
                        </a:spcAft>
                        <a:buClr>
                          <a:srgbClr val="000000"/>
                        </a:buClr>
                        <a:buSzPct val="100000"/>
                        <a:buFont typeface="Times New Roman" panose="02020603050405020304" pitchFamily="18" charset="0"/>
                        <a:buNone/>
                        <a:tabLst>
                          <a:tab pos="914400" algn="l"/>
                          <a:tab pos="1828800" algn="l"/>
                          <a:tab pos="2743200" algn="l"/>
                          <a:tab pos="3657600" algn="l"/>
                        </a:tabLst>
                      </a:pPr>
                      <a:r>
                        <a:rPr kumimoji="0" lang="en-US" altLang="en-US" sz="1500" b="0" i="0" u="none" strike="noStrike" cap="none" normalizeH="0" baseline="0" dirty="0">
                          <a:ln>
                            <a:noFill/>
                          </a:ln>
                          <a:solidFill>
                            <a:srgbClr val="2F4D5D"/>
                          </a:solidFill>
                          <a:effectLst/>
                          <a:latin typeface="Arial" panose="020B0604020202020204" pitchFamily="34" charset="0"/>
                          <a:cs typeface="Noto Sans CJK SC" charset="0"/>
                        </a:rPr>
                        <a:t>BR</a:t>
                      </a:r>
                    </a:p>
                  </a:txBody>
                  <a:tcPr horzOverflow="overflow">
                    <a:lnL>
                      <a:noFill/>
                    </a:lnL>
                    <a:lnR>
                      <a:noFill/>
                    </a:lnR>
                    <a:lnT w="12240" cap="flat" cmpd="sng" algn="ctr">
                      <a:solidFill>
                        <a:srgbClr val="1D8DB0"/>
                      </a:solidFill>
                      <a:prstDash val="solid"/>
                      <a:round/>
                      <a:headEnd type="none" w="med" len="med"/>
                      <a:tailEnd type="none" w="med" len="med"/>
                    </a:lnT>
                    <a:lnB>
                      <a:noFill/>
                    </a:lnB>
                    <a:lnTlToBr>
                      <a:noFill/>
                    </a:lnTlToBr>
                    <a:lnBlToTr>
                      <a:noFill/>
                    </a:lnBlToTr>
                    <a:solidFill>
                      <a:srgbClr val="1D8DB0">
                        <a:alpha val="20000"/>
                      </a:srgbClr>
                    </a:solidFill>
                  </a:tcPr>
                </a:tc>
                <a:tc>
                  <a:txBody>
                    <a:bodyPr/>
                    <a:lstStyle>
                      <a:lvl1pPr>
                        <a:spcBef>
                          <a:spcPts val="1425"/>
                        </a:spcBef>
                        <a:tabLst>
                          <a:tab pos="914400" algn="l"/>
                          <a:tab pos="1828800" algn="l"/>
                          <a:tab pos="2743200" algn="l"/>
                          <a:tab pos="3657600" algn="l"/>
                        </a:tabLst>
                        <a:defRPr sz="2800">
                          <a:solidFill>
                            <a:srgbClr val="000000"/>
                          </a:solidFill>
                          <a:latin typeface="Arial" panose="020B0604020202020204" pitchFamily="34" charset="0"/>
                          <a:cs typeface="Noto Sans CJK SC" charset="0"/>
                        </a:defRPr>
                      </a:lvl1pPr>
                      <a:lvl2pPr>
                        <a:spcBef>
                          <a:spcPts val="1138"/>
                        </a:spcBef>
                        <a:tabLst>
                          <a:tab pos="914400" algn="l"/>
                          <a:tab pos="1828800" algn="l"/>
                          <a:tab pos="2743200" algn="l"/>
                          <a:tab pos="3657600" algn="l"/>
                        </a:tabLst>
                        <a:defRPr sz="2400">
                          <a:solidFill>
                            <a:srgbClr val="000000"/>
                          </a:solidFill>
                          <a:latin typeface="Arial" panose="020B0604020202020204" pitchFamily="34" charset="0"/>
                          <a:cs typeface="Noto Sans CJK SC" charset="0"/>
                        </a:defRPr>
                      </a:lvl2pPr>
                      <a:lvl3pPr>
                        <a:spcBef>
                          <a:spcPts val="863"/>
                        </a:spcBef>
                        <a:tabLst>
                          <a:tab pos="914400" algn="l"/>
                          <a:tab pos="1828800" algn="l"/>
                          <a:tab pos="2743200" algn="l"/>
                          <a:tab pos="3657600" algn="l"/>
                        </a:tabLst>
                        <a:defRPr sz="2000">
                          <a:solidFill>
                            <a:srgbClr val="000000"/>
                          </a:solidFill>
                          <a:latin typeface="Arial" panose="020B0604020202020204" pitchFamily="34" charset="0"/>
                          <a:cs typeface="Noto Sans CJK SC" charset="0"/>
                        </a:defRPr>
                      </a:lvl3pPr>
                      <a:lvl4pPr>
                        <a:spcBef>
                          <a:spcPts val="575"/>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4pPr>
                      <a:lvl5pPr>
                        <a:spcBef>
                          <a:spcPts val="288"/>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9pPr>
                    </a:lstStyle>
                    <a:p>
                      <a:pPr marL="0" marR="0" lvl="0" indent="0" algn="l" defTabSz="914400" rtl="0" eaLnBrk="1" fontAlgn="base" latinLnBrk="0" hangingPunct="0">
                        <a:lnSpc>
                          <a:spcPct val="93000"/>
                        </a:lnSpc>
                        <a:spcBef>
                          <a:spcPts val="13"/>
                        </a:spcBef>
                        <a:spcAft>
                          <a:spcPts val="13"/>
                        </a:spcAft>
                        <a:buClr>
                          <a:srgbClr val="000000"/>
                        </a:buClr>
                        <a:buSzPct val="100000"/>
                        <a:buFont typeface="Times New Roman" panose="02020603050405020304" pitchFamily="18" charset="0"/>
                        <a:buNone/>
                        <a:tabLst>
                          <a:tab pos="914400" algn="l"/>
                          <a:tab pos="1828800" algn="l"/>
                          <a:tab pos="2743200" algn="l"/>
                          <a:tab pos="3657600" algn="l"/>
                        </a:tabLst>
                      </a:pPr>
                      <a:r>
                        <a:rPr kumimoji="0" lang="en-US" altLang="en-US" sz="1500" b="0" i="0" u="none" strike="noStrike" cap="none" normalizeH="0" baseline="0" dirty="0">
                          <a:ln>
                            <a:noFill/>
                          </a:ln>
                          <a:solidFill>
                            <a:srgbClr val="2F4D5D"/>
                          </a:solidFill>
                          <a:effectLst/>
                          <a:latin typeface="Arial" panose="020B0604020202020204" pitchFamily="34" charset="0"/>
                          <a:cs typeface="Noto Sans CJK SC" charset="0"/>
                        </a:rPr>
                        <a:t>2%</a:t>
                      </a:r>
                    </a:p>
                  </a:txBody>
                  <a:tcPr horzOverflow="overflow">
                    <a:lnL>
                      <a:noFill/>
                    </a:lnL>
                    <a:lnR>
                      <a:noFill/>
                    </a:lnR>
                    <a:lnT w="12240" cap="flat" cmpd="sng" algn="ctr">
                      <a:solidFill>
                        <a:srgbClr val="1D8DB0"/>
                      </a:solidFill>
                      <a:prstDash val="solid"/>
                      <a:round/>
                      <a:headEnd type="none" w="med" len="med"/>
                      <a:tailEnd type="none" w="med" len="med"/>
                    </a:lnT>
                    <a:lnB>
                      <a:noFill/>
                    </a:lnB>
                    <a:lnTlToBr>
                      <a:noFill/>
                    </a:lnTlToBr>
                    <a:lnBlToTr>
                      <a:noFill/>
                    </a:lnBlToTr>
                    <a:solidFill>
                      <a:srgbClr val="1D8DB0">
                        <a:alpha val="20000"/>
                      </a:srgbClr>
                    </a:solidFill>
                  </a:tcPr>
                </a:tc>
                <a:tc>
                  <a:txBody>
                    <a:bodyPr/>
                    <a:lstStyle>
                      <a:lvl1pPr>
                        <a:spcBef>
                          <a:spcPts val="1425"/>
                        </a:spcBef>
                        <a:tabLst>
                          <a:tab pos="914400" algn="l"/>
                          <a:tab pos="1828800" algn="l"/>
                          <a:tab pos="2743200" algn="l"/>
                          <a:tab pos="3657600" algn="l"/>
                        </a:tabLst>
                        <a:defRPr sz="2800">
                          <a:solidFill>
                            <a:srgbClr val="000000"/>
                          </a:solidFill>
                          <a:latin typeface="Arial" panose="020B0604020202020204" pitchFamily="34" charset="0"/>
                          <a:cs typeface="Noto Sans CJK SC" charset="0"/>
                        </a:defRPr>
                      </a:lvl1pPr>
                      <a:lvl2pPr>
                        <a:spcBef>
                          <a:spcPts val="1138"/>
                        </a:spcBef>
                        <a:tabLst>
                          <a:tab pos="914400" algn="l"/>
                          <a:tab pos="1828800" algn="l"/>
                          <a:tab pos="2743200" algn="l"/>
                          <a:tab pos="3657600" algn="l"/>
                        </a:tabLst>
                        <a:defRPr sz="2400">
                          <a:solidFill>
                            <a:srgbClr val="000000"/>
                          </a:solidFill>
                          <a:latin typeface="Arial" panose="020B0604020202020204" pitchFamily="34" charset="0"/>
                          <a:cs typeface="Noto Sans CJK SC" charset="0"/>
                        </a:defRPr>
                      </a:lvl2pPr>
                      <a:lvl3pPr>
                        <a:spcBef>
                          <a:spcPts val="863"/>
                        </a:spcBef>
                        <a:tabLst>
                          <a:tab pos="914400" algn="l"/>
                          <a:tab pos="1828800" algn="l"/>
                          <a:tab pos="2743200" algn="l"/>
                          <a:tab pos="3657600" algn="l"/>
                        </a:tabLst>
                        <a:defRPr sz="2000">
                          <a:solidFill>
                            <a:srgbClr val="000000"/>
                          </a:solidFill>
                          <a:latin typeface="Arial" panose="020B0604020202020204" pitchFamily="34" charset="0"/>
                          <a:cs typeface="Noto Sans CJK SC" charset="0"/>
                        </a:defRPr>
                      </a:lvl3pPr>
                      <a:lvl4pPr>
                        <a:spcBef>
                          <a:spcPts val="575"/>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4pPr>
                      <a:lvl5pPr>
                        <a:spcBef>
                          <a:spcPts val="288"/>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9pPr>
                    </a:lstStyle>
                    <a:p>
                      <a:pPr marL="0" marR="0" lvl="0" indent="0" algn="l" defTabSz="914400" rtl="0" eaLnBrk="1" fontAlgn="base" latinLnBrk="0" hangingPunct="0">
                        <a:lnSpc>
                          <a:spcPct val="93000"/>
                        </a:lnSpc>
                        <a:spcBef>
                          <a:spcPts val="13"/>
                        </a:spcBef>
                        <a:spcAft>
                          <a:spcPts val="13"/>
                        </a:spcAft>
                        <a:buClr>
                          <a:srgbClr val="000000"/>
                        </a:buClr>
                        <a:buSzPct val="100000"/>
                        <a:buFont typeface="Times New Roman" panose="02020603050405020304" pitchFamily="18" charset="0"/>
                        <a:buNone/>
                        <a:tabLst>
                          <a:tab pos="914400" algn="l"/>
                          <a:tab pos="1828800" algn="l"/>
                          <a:tab pos="2743200" algn="l"/>
                          <a:tab pos="3657600" algn="l"/>
                        </a:tabLst>
                      </a:pPr>
                      <a:r>
                        <a:rPr kumimoji="0" lang="en-US" altLang="en-US" sz="1500" b="0" i="0" u="none" strike="noStrike" cap="none" normalizeH="0" baseline="0">
                          <a:ln>
                            <a:noFill/>
                          </a:ln>
                          <a:solidFill>
                            <a:srgbClr val="2F4D5D"/>
                          </a:solidFill>
                          <a:effectLst/>
                          <a:latin typeface="Arial" panose="020B0604020202020204" pitchFamily="34" charset="0"/>
                          <a:cs typeface="Noto Sans CJK SC" charset="0"/>
                        </a:rPr>
                        <a:t>14%</a:t>
                      </a:r>
                    </a:p>
                  </a:txBody>
                  <a:tcPr horzOverflow="overflow">
                    <a:lnL>
                      <a:noFill/>
                    </a:lnL>
                    <a:lnR>
                      <a:noFill/>
                    </a:lnR>
                    <a:lnT w="12240" cap="flat" cmpd="sng" algn="ctr">
                      <a:solidFill>
                        <a:srgbClr val="1D8DB0"/>
                      </a:solidFill>
                      <a:prstDash val="solid"/>
                      <a:round/>
                      <a:headEnd type="none" w="med" len="med"/>
                      <a:tailEnd type="none" w="med" len="med"/>
                    </a:lnT>
                    <a:lnB>
                      <a:noFill/>
                    </a:lnB>
                    <a:lnTlToBr>
                      <a:noFill/>
                    </a:lnTlToBr>
                    <a:lnBlToTr>
                      <a:noFill/>
                    </a:lnBlToTr>
                    <a:solidFill>
                      <a:srgbClr val="1D8DB0">
                        <a:alpha val="20000"/>
                      </a:srgbClr>
                    </a:solidFill>
                  </a:tcPr>
                </a:tc>
                <a:extLst>
                  <a:ext uri="{0D108BD9-81ED-4DB2-BD59-A6C34878D82A}">
                    <a16:rowId xmlns:a16="http://schemas.microsoft.com/office/drawing/2014/main" val="1855720717"/>
                  </a:ext>
                </a:extLst>
              </a:tr>
              <a:tr h="322263">
                <a:tc>
                  <a:txBody>
                    <a:bodyPr/>
                    <a:lstStyle>
                      <a:lvl1pPr>
                        <a:spcBef>
                          <a:spcPts val="1425"/>
                        </a:spcBef>
                        <a:tabLst>
                          <a:tab pos="914400" algn="l"/>
                          <a:tab pos="1828800" algn="l"/>
                          <a:tab pos="2743200" algn="l"/>
                          <a:tab pos="3657600" algn="l"/>
                        </a:tabLst>
                        <a:defRPr sz="2800">
                          <a:solidFill>
                            <a:srgbClr val="000000"/>
                          </a:solidFill>
                          <a:latin typeface="Arial" panose="020B0604020202020204" pitchFamily="34" charset="0"/>
                          <a:cs typeface="Noto Sans CJK SC" charset="0"/>
                        </a:defRPr>
                      </a:lvl1pPr>
                      <a:lvl2pPr>
                        <a:spcBef>
                          <a:spcPts val="1138"/>
                        </a:spcBef>
                        <a:tabLst>
                          <a:tab pos="914400" algn="l"/>
                          <a:tab pos="1828800" algn="l"/>
                          <a:tab pos="2743200" algn="l"/>
                          <a:tab pos="3657600" algn="l"/>
                        </a:tabLst>
                        <a:defRPr sz="2400">
                          <a:solidFill>
                            <a:srgbClr val="000000"/>
                          </a:solidFill>
                          <a:latin typeface="Arial" panose="020B0604020202020204" pitchFamily="34" charset="0"/>
                          <a:cs typeface="Noto Sans CJK SC" charset="0"/>
                        </a:defRPr>
                      </a:lvl2pPr>
                      <a:lvl3pPr>
                        <a:spcBef>
                          <a:spcPts val="863"/>
                        </a:spcBef>
                        <a:tabLst>
                          <a:tab pos="914400" algn="l"/>
                          <a:tab pos="1828800" algn="l"/>
                          <a:tab pos="2743200" algn="l"/>
                          <a:tab pos="3657600" algn="l"/>
                        </a:tabLst>
                        <a:defRPr sz="2000">
                          <a:solidFill>
                            <a:srgbClr val="000000"/>
                          </a:solidFill>
                          <a:latin typeface="Arial" panose="020B0604020202020204" pitchFamily="34" charset="0"/>
                          <a:cs typeface="Noto Sans CJK SC" charset="0"/>
                        </a:defRPr>
                      </a:lvl3pPr>
                      <a:lvl4pPr>
                        <a:spcBef>
                          <a:spcPts val="575"/>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4pPr>
                      <a:lvl5pPr>
                        <a:spcBef>
                          <a:spcPts val="288"/>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9pPr>
                    </a:lstStyle>
                    <a:p>
                      <a:pPr marL="0" marR="0" lvl="0" indent="0" algn="l" defTabSz="914400" rtl="0" eaLnBrk="1" fontAlgn="base" latinLnBrk="0" hangingPunct="0">
                        <a:lnSpc>
                          <a:spcPct val="93000"/>
                        </a:lnSpc>
                        <a:spcBef>
                          <a:spcPts val="13"/>
                        </a:spcBef>
                        <a:spcAft>
                          <a:spcPts val="13"/>
                        </a:spcAft>
                        <a:buClr>
                          <a:srgbClr val="000000"/>
                        </a:buClr>
                        <a:buSzPct val="100000"/>
                        <a:buFont typeface="Times New Roman" panose="02020603050405020304" pitchFamily="18" charset="0"/>
                        <a:buNone/>
                        <a:tabLst>
                          <a:tab pos="914400" algn="l"/>
                          <a:tab pos="1828800" algn="l"/>
                          <a:tab pos="2743200" algn="l"/>
                          <a:tab pos="3657600" algn="l"/>
                        </a:tabLst>
                      </a:pPr>
                      <a:r>
                        <a:rPr kumimoji="0" lang="en-US" altLang="en-US" sz="1500" b="0" i="0" u="none" strike="noStrike" cap="none" normalizeH="0" baseline="0">
                          <a:ln>
                            <a:noFill/>
                          </a:ln>
                          <a:solidFill>
                            <a:srgbClr val="2F4D5D"/>
                          </a:solidFill>
                          <a:effectLst/>
                          <a:latin typeface="Arial" panose="020B0604020202020204" pitchFamily="34" charset="0"/>
                          <a:cs typeface="Noto Sans CJK SC" charset="0"/>
                        </a:rPr>
                        <a:t>Decay</a:t>
                      </a:r>
                    </a:p>
                  </a:txBody>
                  <a:tcPr horzOverflow="overflow">
                    <a:lnL>
                      <a:noFill/>
                    </a:lnL>
                    <a:lnR>
                      <a:noFill/>
                    </a:lnR>
                    <a:lnT>
                      <a:noFill/>
                    </a:lnT>
                    <a:lnB>
                      <a:noFill/>
                    </a:lnB>
                    <a:lnTlToBr>
                      <a:noFill/>
                    </a:lnTlToBr>
                    <a:lnBlToTr>
                      <a:noFill/>
                    </a:lnBlToTr>
                    <a:noFill/>
                  </a:tcPr>
                </a:tc>
                <a:tc>
                  <a:txBody>
                    <a:bodyPr/>
                    <a:lstStyle>
                      <a:lvl1pPr>
                        <a:spcBef>
                          <a:spcPts val="1425"/>
                        </a:spcBef>
                        <a:tabLst>
                          <a:tab pos="914400" algn="l"/>
                          <a:tab pos="1828800" algn="l"/>
                          <a:tab pos="2743200" algn="l"/>
                          <a:tab pos="3657600" algn="l"/>
                        </a:tabLst>
                        <a:defRPr sz="2800">
                          <a:solidFill>
                            <a:srgbClr val="000000"/>
                          </a:solidFill>
                          <a:latin typeface="Arial" panose="020B0604020202020204" pitchFamily="34" charset="0"/>
                          <a:cs typeface="Noto Sans CJK SC" charset="0"/>
                        </a:defRPr>
                      </a:lvl1pPr>
                      <a:lvl2pPr>
                        <a:spcBef>
                          <a:spcPts val="1138"/>
                        </a:spcBef>
                        <a:tabLst>
                          <a:tab pos="914400" algn="l"/>
                          <a:tab pos="1828800" algn="l"/>
                          <a:tab pos="2743200" algn="l"/>
                          <a:tab pos="3657600" algn="l"/>
                        </a:tabLst>
                        <a:defRPr sz="2400">
                          <a:solidFill>
                            <a:srgbClr val="000000"/>
                          </a:solidFill>
                          <a:latin typeface="Arial" panose="020B0604020202020204" pitchFamily="34" charset="0"/>
                          <a:cs typeface="Noto Sans CJK SC" charset="0"/>
                        </a:defRPr>
                      </a:lvl2pPr>
                      <a:lvl3pPr>
                        <a:spcBef>
                          <a:spcPts val="863"/>
                        </a:spcBef>
                        <a:tabLst>
                          <a:tab pos="914400" algn="l"/>
                          <a:tab pos="1828800" algn="l"/>
                          <a:tab pos="2743200" algn="l"/>
                          <a:tab pos="3657600" algn="l"/>
                        </a:tabLst>
                        <a:defRPr sz="2000">
                          <a:solidFill>
                            <a:srgbClr val="000000"/>
                          </a:solidFill>
                          <a:latin typeface="Arial" panose="020B0604020202020204" pitchFamily="34" charset="0"/>
                          <a:cs typeface="Noto Sans CJK SC" charset="0"/>
                        </a:defRPr>
                      </a:lvl3pPr>
                      <a:lvl4pPr>
                        <a:spcBef>
                          <a:spcPts val="575"/>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4pPr>
                      <a:lvl5pPr>
                        <a:spcBef>
                          <a:spcPts val="288"/>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9pPr>
                    </a:lstStyle>
                    <a:p>
                      <a:pPr marL="0" marR="0" lvl="0" indent="0" algn="l" defTabSz="914400" rtl="0" eaLnBrk="1" fontAlgn="base" latinLnBrk="0" hangingPunct="0">
                        <a:lnSpc>
                          <a:spcPct val="93000"/>
                        </a:lnSpc>
                        <a:spcBef>
                          <a:spcPts val="13"/>
                        </a:spcBef>
                        <a:spcAft>
                          <a:spcPts val="13"/>
                        </a:spcAft>
                        <a:buClr>
                          <a:srgbClr val="000000"/>
                        </a:buClr>
                        <a:buSzPct val="100000"/>
                        <a:buFont typeface="Times New Roman" panose="02020603050405020304" pitchFamily="18" charset="0"/>
                        <a:buNone/>
                        <a:tabLst>
                          <a:tab pos="914400" algn="l"/>
                          <a:tab pos="1828800" algn="l"/>
                          <a:tab pos="2743200" algn="l"/>
                          <a:tab pos="3657600" algn="l"/>
                        </a:tabLst>
                      </a:pPr>
                      <a:r>
                        <a:rPr kumimoji="0" lang="el-GR" altLang="en-US" sz="1500" b="0" i="0" u="none" strike="noStrike" cap="none" normalizeH="0" baseline="0" dirty="0">
                          <a:ln>
                            <a:noFill/>
                          </a:ln>
                          <a:solidFill>
                            <a:srgbClr val="2F4D5D"/>
                          </a:solidFill>
                          <a:effectLst/>
                          <a:latin typeface="Arial" panose="020B0604020202020204" pitchFamily="34" charset="0"/>
                          <a:cs typeface="Noto Sans CJK SC" charset="0"/>
                        </a:rPr>
                        <a:t>α</a:t>
                      </a:r>
                    </a:p>
                  </a:txBody>
                  <a:tcPr horzOverflow="overflow">
                    <a:lnL>
                      <a:noFill/>
                    </a:lnL>
                    <a:lnR>
                      <a:noFill/>
                    </a:lnR>
                    <a:lnT>
                      <a:noFill/>
                    </a:lnT>
                    <a:lnB>
                      <a:noFill/>
                    </a:lnB>
                    <a:lnTlToBr>
                      <a:noFill/>
                    </a:lnTlToBr>
                    <a:lnBlToTr>
                      <a:noFill/>
                    </a:lnBlToTr>
                    <a:noFill/>
                  </a:tcPr>
                </a:tc>
                <a:tc>
                  <a:txBody>
                    <a:bodyPr/>
                    <a:lstStyle>
                      <a:lvl1pPr>
                        <a:spcBef>
                          <a:spcPts val="1425"/>
                        </a:spcBef>
                        <a:tabLst>
                          <a:tab pos="914400" algn="l"/>
                          <a:tab pos="1828800" algn="l"/>
                          <a:tab pos="2743200" algn="l"/>
                          <a:tab pos="3657600" algn="l"/>
                        </a:tabLst>
                        <a:defRPr sz="2800">
                          <a:solidFill>
                            <a:srgbClr val="000000"/>
                          </a:solidFill>
                          <a:latin typeface="Arial" panose="020B0604020202020204" pitchFamily="34" charset="0"/>
                          <a:cs typeface="Noto Sans CJK SC" charset="0"/>
                        </a:defRPr>
                      </a:lvl1pPr>
                      <a:lvl2pPr>
                        <a:spcBef>
                          <a:spcPts val="1138"/>
                        </a:spcBef>
                        <a:tabLst>
                          <a:tab pos="914400" algn="l"/>
                          <a:tab pos="1828800" algn="l"/>
                          <a:tab pos="2743200" algn="l"/>
                          <a:tab pos="3657600" algn="l"/>
                        </a:tabLst>
                        <a:defRPr sz="2400">
                          <a:solidFill>
                            <a:srgbClr val="000000"/>
                          </a:solidFill>
                          <a:latin typeface="Arial" panose="020B0604020202020204" pitchFamily="34" charset="0"/>
                          <a:cs typeface="Noto Sans CJK SC" charset="0"/>
                        </a:defRPr>
                      </a:lvl2pPr>
                      <a:lvl3pPr>
                        <a:spcBef>
                          <a:spcPts val="863"/>
                        </a:spcBef>
                        <a:tabLst>
                          <a:tab pos="914400" algn="l"/>
                          <a:tab pos="1828800" algn="l"/>
                          <a:tab pos="2743200" algn="l"/>
                          <a:tab pos="3657600" algn="l"/>
                        </a:tabLst>
                        <a:defRPr sz="2000">
                          <a:solidFill>
                            <a:srgbClr val="000000"/>
                          </a:solidFill>
                          <a:latin typeface="Arial" panose="020B0604020202020204" pitchFamily="34" charset="0"/>
                          <a:cs typeface="Noto Sans CJK SC" charset="0"/>
                        </a:defRPr>
                      </a:lvl3pPr>
                      <a:lvl4pPr>
                        <a:spcBef>
                          <a:spcPts val="575"/>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4pPr>
                      <a:lvl5pPr>
                        <a:spcBef>
                          <a:spcPts val="288"/>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9pPr>
                    </a:lstStyle>
                    <a:p>
                      <a:pPr marL="0" marR="0" lvl="0" indent="0" algn="l" defTabSz="914400" rtl="0" eaLnBrk="1" fontAlgn="base" latinLnBrk="0" hangingPunct="0">
                        <a:lnSpc>
                          <a:spcPct val="93000"/>
                        </a:lnSpc>
                        <a:spcBef>
                          <a:spcPts val="13"/>
                        </a:spcBef>
                        <a:spcAft>
                          <a:spcPts val="13"/>
                        </a:spcAft>
                        <a:buClr>
                          <a:srgbClr val="000000"/>
                        </a:buClr>
                        <a:buSzPct val="100000"/>
                        <a:buFont typeface="Times New Roman" panose="02020603050405020304" pitchFamily="18" charset="0"/>
                        <a:buNone/>
                        <a:tabLst>
                          <a:tab pos="914400" algn="l"/>
                          <a:tab pos="1828800" algn="l"/>
                          <a:tab pos="2743200" algn="l"/>
                          <a:tab pos="3657600" algn="l"/>
                        </a:tabLst>
                      </a:pPr>
                      <a:r>
                        <a:rPr kumimoji="0" lang="el-GR" altLang="en-US" sz="1500" b="0" i="0" u="none" strike="noStrike" cap="none" normalizeH="0" baseline="0">
                          <a:ln>
                            <a:noFill/>
                          </a:ln>
                          <a:solidFill>
                            <a:srgbClr val="2F4D5D"/>
                          </a:solidFill>
                          <a:effectLst/>
                          <a:latin typeface="Arial" panose="020B0604020202020204" pitchFamily="34" charset="0"/>
                          <a:cs typeface="Noto Sans CJK SC" charset="0"/>
                        </a:rPr>
                        <a:t>β</a:t>
                      </a:r>
                      <a:r>
                        <a:rPr kumimoji="0" lang="en-US" altLang="en-US" sz="1500" b="0" i="0" u="none" strike="noStrike" cap="none" normalizeH="0" baseline="30000">
                          <a:ln>
                            <a:noFill/>
                          </a:ln>
                          <a:solidFill>
                            <a:srgbClr val="2F4D5D"/>
                          </a:solidFill>
                          <a:effectLst/>
                          <a:latin typeface="Arial" panose="020B0604020202020204" pitchFamily="34" charset="0"/>
                          <a:cs typeface="Noto Sans CJK SC" charset="0"/>
                        </a:rPr>
                        <a:t>-</a:t>
                      </a: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5325484"/>
                  </a:ext>
                </a:extLst>
              </a:tr>
              <a:tr h="322263">
                <a:tc>
                  <a:txBody>
                    <a:bodyPr/>
                    <a:lstStyle>
                      <a:lvl1pPr>
                        <a:spcBef>
                          <a:spcPts val="1425"/>
                        </a:spcBef>
                        <a:tabLst>
                          <a:tab pos="914400" algn="l"/>
                          <a:tab pos="1828800" algn="l"/>
                          <a:tab pos="2743200" algn="l"/>
                          <a:tab pos="3657600" algn="l"/>
                        </a:tabLst>
                        <a:defRPr sz="2800">
                          <a:solidFill>
                            <a:srgbClr val="000000"/>
                          </a:solidFill>
                          <a:latin typeface="Arial" panose="020B0604020202020204" pitchFamily="34" charset="0"/>
                          <a:cs typeface="Noto Sans CJK SC" charset="0"/>
                        </a:defRPr>
                      </a:lvl1pPr>
                      <a:lvl2pPr>
                        <a:spcBef>
                          <a:spcPts val="1138"/>
                        </a:spcBef>
                        <a:tabLst>
                          <a:tab pos="914400" algn="l"/>
                          <a:tab pos="1828800" algn="l"/>
                          <a:tab pos="2743200" algn="l"/>
                          <a:tab pos="3657600" algn="l"/>
                        </a:tabLst>
                        <a:defRPr sz="2400">
                          <a:solidFill>
                            <a:srgbClr val="000000"/>
                          </a:solidFill>
                          <a:latin typeface="Arial" panose="020B0604020202020204" pitchFamily="34" charset="0"/>
                          <a:cs typeface="Noto Sans CJK SC" charset="0"/>
                        </a:defRPr>
                      </a:lvl2pPr>
                      <a:lvl3pPr>
                        <a:spcBef>
                          <a:spcPts val="863"/>
                        </a:spcBef>
                        <a:tabLst>
                          <a:tab pos="914400" algn="l"/>
                          <a:tab pos="1828800" algn="l"/>
                          <a:tab pos="2743200" algn="l"/>
                          <a:tab pos="3657600" algn="l"/>
                        </a:tabLst>
                        <a:defRPr sz="2000">
                          <a:solidFill>
                            <a:srgbClr val="000000"/>
                          </a:solidFill>
                          <a:latin typeface="Arial" panose="020B0604020202020204" pitchFamily="34" charset="0"/>
                          <a:cs typeface="Noto Sans CJK SC" charset="0"/>
                        </a:defRPr>
                      </a:lvl3pPr>
                      <a:lvl4pPr>
                        <a:spcBef>
                          <a:spcPts val="575"/>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4pPr>
                      <a:lvl5pPr>
                        <a:spcBef>
                          <a:spcPts val="288"/>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9pPr>
                    </a:lstStyle>
                    <a:p>
                      <a:pPr marL="0" marR="0" lvl="0" indent="0" algn="l" defTabSz="914400" rtl="0" eaLnBrk="1" fontAlgn="base" latinLnBrk="0" hangingPunct="0">
                        <a:lnSpc>
                          <a:spcPct val="93000"/>
                        </a:lnSpc>
                        <a:spcBef>
                          <a:spcPts val="13"/>
                        </a:spcBef>
                        <a:spcAft>
                          <a:spcPts val="13"/>
                        </a:spcAft>
                        <a:buClr>
                          <a:srgbClr val="000000"/>
                        </a:buClr>
                        <a:buSzPct val="100000"/>
                        <a:buFont typeface="Times New Roman" panose="02020603050405020304" pitchFamily="18" charset="0"/>
                        <a:buNone/>
                        <a:tabLst>
                          <a:tab pos="914400" algn="l"/>
                          <a:tab pos="1828800" algn="l"/>
                          <a:tab pos="2743200" algn="l"/>
                          <a:tab pos="3657600" algn="l"/>
                        </a:tabLst>
                      </a:pPr>
                      <a:r>
                        <a:rPr kumimoji="0" lang="en-US" altLang="en-US" sz="1500" b="0" i="0" u="none" strike="noStrike" cap="none" normalizeH="0" baseline="0" dirty="0">
                          <a:ln>
                            <a:noFill/>
                          </a:ln>
                          <a:solidFill>
                            <a:srgbClr val="2F4D5D"/>
                          </a:solidFill>
                          <a:effectLst/>
                          <a:latin typeface="Arial" panose="020B0604020202020204" pitchFamily="34" charset="0"/>
                          <a:cs typeface="Noto Sans CJK SC" charset="0"/>
                        </a:rPr>
                        <a:t>Recoil</a:t>
                      </a:r>
                    </a:p>
                  </a:txBody>
                  <a:tcPr horzOverflow="overflow">
                    <a:lnL>
                      <a:noFill/>
                    </a:lnL>
                    <a:lnR>
                      <a:noFill/>
                    </a:lnR>
                    <a:lnT>
                      <a:noFill/>
                    </a:lnT>
                    <a:lnB>
                      <a:noFill/>
                    </a:lnB>
                    <a:lnTlToBr>
                      <a:noFill/>
                    </a:lnTlToBr>
                    <a:lnBlToTr>
                      <a:noFill/>
                    </a:lnBlToTr>
                    <a:solidFill>
                      <a:srgbClr val="1D8DB0">
                        <a:alpha val="20000"/>
                      </a:srgbClr>
                    </a:solidFill>
                  </a:tcPr>
                </a:tc>
                <a:tc>
                  <a:txBody>
                    <a:bodyPr/>
                    <a:lstStyle>
                      <a:lvl1pPr>
                        <a:spcBef>
                          <a:spcPts val="1425"/>
                        </a:spcBef>
                        <a:tabLst>
                          <a:tab pos="0" algn="l"/>
                          <a:tab pos="914400" algn="l"/>
                          <a:tab pos="1828800" algn="l"/>
                          <a:tab pos="2743200" algn="l"/>
                          <a:tab pos="3657600" algn="l"/>
                        </a:tabLst>
                        <a:defRPr sz="2800">
                          <a:solidFill>
                            <a:srgbClr val="000000"/>
                          </a:solidFill>
                          <a:latin typeface="Arial" panose="020B0604020202020204" pitchFamily="34" charset="0"/>
                          <a:cs typeface="Noto Sans CJK SC" charset="0"/>
                        </a:defRPr>
                      </a:lvl1pPr>
                      <a:lvl2pPr>
                        <a:spcBef>
                          <a:spcPts val="1138"/>
                        </a:spcBef>
                        <a:tabLst>
                          <a:tab pos="0" algn="l"/>
                          <a:tab pos="914400" algn="l"/>
                          <a:tab pos="1828800" algn="l"/>
                          <a:tab pos="2743200" algn="l"/>
                          <a:tab pos="3657600" algn="l"/>
                        </a:tabLst>
                        <a:defRPr sz="2400">
                          <a:solidFill>
                            <a:srgbClr val="000000"/>
                          </a:solidFill>
                          <a:latin typeface="Arial" panose="020B0604020202020204" pitchFamily="34" charset="0"/>
                          <a:cs typeface="Noto Sans CJK SC" charset="0"/>
                        </a:defRPr>
                      </a:lvl2pPr>
                      <a:lvl3pPr>
                        <a:spcBef>
                          <a:spcPts val="863"/>
                        </a:spcBef>
                        <a:tabLst>
                          <a:tab pos="0" algn="l"/>
                          <a:tab pos="914400" algn="l"/>
                          <a:tab pos="1828800" algn="l"/>
                          <a:tab pos="2743200" algn="l"/>
                          <a:tab pos="3657600" algn="l"/>
                        </a:tabLst>
                        <a:defRPr sz="2000">
                          <a:solidFill>
                            <a:srgbClr val="000000"/>
                          </a:solidFill>
                          <a:latin typeface="Arial" panose="020B0604020202020204" pitchFamily="34" charset="0"/>
                          <a:cs typeface="Noto Sans CJK SC" charset="0"/>
                        </a:defRPr>
                      </a:lvl3pPr>
                      <a:lvl4pPr>
                        <a:spcBef>
                          <a:spcPts val="575"/>
                        </a:spcBef>
                        <a:tabLst>
                          <a:tab pos="0" algn="l"/>
                          <a:tab pos="914400" algn="l"/>
                          <a:tab pos="1828800" algn="l"/>
                          <a:tab pos="2743200" algn="l"/>
                          <a:tab pos="3657600" algn="l"/>
                        </a:tabLst>
                        <a:defRPr>
                          <a:solidFill>
                            <a:srgbClr val="000000"/>
                          </a:solidFill>
                          <a:latin typeface="Arial" panose="020B0604020202020204" pitchFamily="34" charset="0"/>
                          <a:cs typeface="Noto Sans CJK SC" charset="0"/>
                        </a:defRPr>
                      </a:lvl4pPr>
                      <a:lvl5pPr>
                        <a:spcBef>
                          <a:spcPts val="288"/>
                        </a:spcBef>
                        <a:tabLst>
                          <a:tab pos="0" algn="l"/>
                          <a:tab pos="914400" algn="l"/>
                          <a:tab pos="1828800" algn="l"/>
                          <a:tab pos="2743200" algn="l"/>
                          <a:tab pos="36576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Lst>
                        <a:defRPr>
                          <a:solidFill>
                            <a:srgbClr val="000000"/>
                          </a:solidFill>
                          <a:latin typeface="Arial" panose="020B0604020202020204" pitchFamily="34" charset="0"/>
                          <a:cs typeface="Noto Sans CJK SC" charset="0"/>
                        </a:defRPr>
                      </a:lvl9pPr>
                    </a:lstStyle>
                    <a:p>
                      <a:pPr marL="0" marR="0" lvl="0" indent="0" algn="l" defTabSz="914400" rtl="0" eaLnBrk="1" fontAlgn="base" latinLnBrk="0" hangingPunct="0">
                        <a:lnSpc>
                          <a:spcPct val="93000"/>
                        </a:lnSpc>
                        <a:spcBef>
                          <a:spcPts val="13"/>
                        </a:spcBef>
                        <a:spcAft>
                          <a:spcPts val="13"/>
                        </a:spcAft>
                        <a:buClr>
                          <a:srgbClr val="000000"/>
                        </a:buClr>
                        <a:buSzPct val="100000"/>
                        <a:buFont typeface="Times New Roman" panose="02020603050405020304" pitchFamily="18" charset="0"/>
                        <a:buNone/>
                        <a:tabLst>
                          <a:tab pos="0" algn="l"/>
                          <a:tab pos="914400" algn="l"/>
                          <a:tab pos="1828800" algn="l"/>
                          <a:tab pos="2743200" algn="l"/>
                          <a:tab pos="3657600" algn="l"/>
                        </a:tabLst>
                      </a:pPr>
                      <a:r>
                        <a:rPr kumimoji="0" lang="en-US" altLang="en-US" sz="1500" b="0" i="0" u="none" strike="noStrike" cap="none" normalizeH="0" baseline="0" dirty="0">
                          <a:ln>
                            <a:noFill/>
                          </a:ln>
                          <a:solidFill>
                            <a:srgbClr val="2F4D5D"/>
                          </a:solidFill>
                          <a:effectLst/>
                          <a:latin typeface="Arial" panose="020B0604020202020204" pitchFamily="34" charset="0"/>
                          <a:cs typeface="Noto Sans CJK SC" charset="0"/>
                        </a:rPr>
                        <a:t>84keV</a:t>
                      </a:r>
                    </a:p>
                  </a:txBody>
                  <a:tcPr horzOverflow="overflow">
                    <a:lnL>
                      <a:noFill/>
                    </a:lnL>
                    <a:lnR>
                      <a:noFill/>
                    </a:lnR>
                    <a:lnT>
                      <a:noFill/>
                    </a:lnT>
                    <a:lnB>
                      <a:noFill/>
                    </a:lnB>
                    <a:lnTlToBr>
                      <a:noFill/>
                    </a:lnTlToBr>
                    <a:lnBlToTr>
                      <a:noFill/>
                    </a:lnBlToTr>
                    <a:solidFill>
                      <a:srgbClr val="1D8DB0">
                        <a:alpha val="20000"/>
                      </a:srgbClr>
                    </a:solidFill>
                  </a:tcPr>
                </a:tc>
                <a:tc>
                  <a:txBody>
                    <a:bodyPr/>
                    <a:lstStyle>
                      <a:lvl1pPr>
                        <a:spcBef>
                          <a:spcPts val="1425"/>
                        </a:spcBef>
                        <a:tabLst>
                          <a:tab pos="914400" algn="l"/>
                          <a:tab pos="1828800" algn="l"/>
                          <a:tab pos="2743200" algn="l"/>
                          <a:tab pos="3657600" algn="l"/>
                        </a:tabLst>
                        <a:defRPr sz="2800">
                          <a:solidFill>
                            <a:srgbClr val="000000"/>
                          </a:solidFill>
                          <a:latin typeface="Arial" panose="020B0604020202020204" pitchFamily="34" charset="0"/>
                          <a:cs typeface="Noto Sans CJK SC" charset="0"/>
                        </a:defRPr>
                      </a:lvl1pPr>
                      <a:lvl2pPr>
                        <a:spcBef>
                          <a:spcPts val="1138"/>
                        </a:spcBef>
                        <a:tabLst>
                          <a:tab pos="914400" algn="l"/>
                          <a:tab pos="1828800" algn="l"/>
                          <a:tab pos="2743200" algn="l"/>
                          <a:tab pos="3657600" algn="l"/>
                        </a:tabLst>
                        <a:defRPr sz="2400">
                          <a:solidFill>
                            <a:srgbClr val="000000"/>
                          </a:solidFill>
                          <a:latin typeface="Arial" panose="020B0604020202020204" pitchFamily="34" charset="0"/>
                          <a:cs typeface="Noto Sans CJK SC" charset="0"/>
                        </a:defRPr>
                      </a:lvl2pPr>
                      <a:lvl3pPr>
                        <a:spcBef>
                          <a:spcPts val="863"/>
                        </a:spcBef>
                        <a:tabLst>
                          <a:tab pos="914400" algn="l"/>
                          <a:tab pos="1828800" algn="l"/>
                          <a:tab pos="2743200" algn="l"/>
                          <a:tab pos="3657600" algn="l"/>
                        </a:tabLst>
                        <a:defRPr sz="2000">
                          <a:solidFill>
                            <a:srgbClr val="000000"/>
                          </a:solidFill>
                          <a:latin typeface="Arial" panose="020B0604020202020204" pitchFamily="34" charset="0"/>
                          <a:cs typeface="Noto Sans CJK SC" charset="0"/>
                        </a:defRPr>
                      </a:lvl3pPr>
                      <a:lvl4pPr>
                        <a:spcBef>
                          <a:spcPts val="575"/>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4pPr>
                      <a:lvl5pPr>
                        <a:spcBef>
                          <a:spcPts val="288"/>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9pPr>
                    </a:lstStyle>
                    <a:p>
                      <a:pPr marL="0" marR="0" lvl="0" indent="0" algn="l" defTabSz="914400" rtl="0" eaLnBrk="1" fontAlgn="base" latinLnBrk="0" hangingPunct="0">
                        <a:lnSpc>
                          <a:spcPct val="93000"/>
                        </a:lnSpc>
                        <a:spcBef>
                          <a:spcPts val="13"/>
                        </a:spcBef>
                        <a:spcAft>
                          <a:spcPts val="13"/>
                        </a:spcAft>
                        <a:buClr>
                          <a:srgbClr val="000000"/>
                        </a:buClr>
                        <a:buSzPct val="100000"/>
                        <a:buFont typeface="Times New Roman" panose="02020603050405020304" pitchFamily="18" charset="0"/>
                        <a:buNone/>
                        <a:tabLst>
                          <a:tab pos="914400" algn="l"/>
                          <a:tab pos="1828800" algn="l"/>
                          <a:tab pos="2743200" algn="l"/>
                          <a:tab pos="3657600" algn="l"/>
                        </a:tabLst>
                      </a:pPr>
                      <a:r>
                        <a:rPr kumimoji="0" lang="en-US" altLang="en-US" sz="1500" b="0" i="0" u="none" strike="noStrike" cap="none" normalizeH="0" baseline="0">
                          <a:ln>
                            <a:noFill/>
                          </a:ln>
                          <a:solidFill>
                            <a:srgbClr val="2F4D5D"/>
                          </a:solidFill>
                          <a:effectLst/>
                          <a:latin typeface="Arial" panose="020B0604020202020204" pitchFamily="34" charset="0"/>
                          <a:cs typeface="Noto Sans CJK SC" charset="0"/>
                        </a:rPr>
                        <a:t>&lt;6eV</a:t>
                      </a:r>
                    </a:p>
                  </a:txBody>
                  <a:tcPr horzOverflow="overflow">
                    <a:lnL>
                      <a:noFill/>
                    </a:lnL>
                    <a:lnR>
                      <a:noFill/>
                    </a:lnR>
                    <a:lnT>
                      <a:noFill/>
                    </a:lnT>
                    <a:lnB>
                      <a:noFill/>
                    </a:lnB>
                    <a:lnTlToBr>
                      <a:noFill/>
                    </a:lnTlToBr>
                    <a:lnBlToTr>
                      <a:noFill/>
                    </a:lnBlToTr>
                    <a:solidFill>
                      <a:srgbClr val="1D8DB0">
                        <a:alpha val="20000"/>
                      </a:srgbClr>
                    </a:solidFill>
                  </a:tcPr>
                </a:tc>
                <a:extLst>
                  <a:ext uri="{0D108BD9-81ED-4DB2-BD59-A6C34878D82A}">
                    <a16:rowId xmlns:a16="http://schemas.microsoft.com/office/drawing/2014/main" val="3746819204"/>
                  </a:ext>
                </a:extLst>
              </a:tr>
              <a:tr h="322263">
                <a:tc>
                  <a:txBody>
                    <a:bodyPr/>
                    <a:lstStyle>
                      <a:lvl1pPr>
                        <a:spcBef>
                          <a:spcPts val="1425"/>
                        </a:spcBef>
                        <a:tabLst>
                          <a:tab pos="914400" algn="l"/>
                          <a:tab pos="1828800" algn="l"/>
                          <a:tab pos="2743200" algn="l"/>
                          <a:tab pos="3657600" algn="l"/>
                        </a:tabLst>
                        <a:defRPr sz="2800">
                          <a:solidFill>
                            <a:srgbClr val="000000"/>
                          </a:solidFill>
                          <a:latin typeface="Arial" panose="020B0604020202020204" pitchFamily="34" charset="0"/>
                          <a:cs typeface="Noto Sans CJK SC" charset="0"/>
                        </a:defRPr>
                      </a:lvl1pPr>
                      <a:lvl2pPr>
                        <a:spcBef>
                          <a:spcPts val="1138"/>
                        </a:spcBef>
                        <a:tabLst>
                          <a:tab pos="914400" algn="l"/>
                          <a:tab pos="1828800" algn="l"/>
                          <a:tab pos="2743200" algn="l"/>
                          <a:tab pos="3657600" algn="l"/>
                        </a:tabLst>
                        <a:defRPr sz="2400">
                          <a:solidFill>
                            <a:srgbClr val="000000"/>
                          </a:solidFill>
                          <a:latin typeface="Arial" panose="020B0604020202020204" pitchFamily="34" charset="0"/>
                          <a:cs typeface="Noto Sans CJK SC" charset="0"/>
                        </a:defRPr>
                      </a:lvl2pPr>
                      <a:lvl3pPr>
                        <a:spcBef>
                          <a:spcPts val="863"/>
                        </a:spcBef>
                        <a:tabLst>
                          <a:tab pos="914400" algn="l"/>
                          <a:tab pos="1828800" algn="l"/>
                          <a:tab pos="2743200" algn="l"/>
                          <a:tab pos="3657600" algn="l"/>
                        </a:tabLst>
                        <a:defRPr sz="2000">
                          <a:solidFill>
                            <a:srgbClr val="000000"/>
                          </a:solidFill>
                          <a:latin typeface="Arial" panose="020B0604020202020204" pitchFamily="34" charset="0"/>
                          <a:cs typeface="Noto Sans CJK SC" charset="0"/>
                        </a:defRPr>
                      </a:lvl3pPr>
                      <a:lvl4pPr>
                        <a:spcBef>
                          <a:spcPts val="575"/>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4pPr>
                      <a:lvl5pPr>
                        <a:spcBef>
                          <a:spcPts val="288"/>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9pPr>
                    </a:lstStyle>
                    <a:p>
                      <a:pPr marL="0" marR="0" lvl="0" indent="0" algn="l" defTabSz="914400" rtl="0" eaLnBrk="1" fontAlgn="base" latinLnBrk="0" hangingPunct="0">
                        <a:lnSpc>
                          <a:spcPct val="93000"/>
                        </a:lnSpc>
                        <a:spcBef>
                          <a:spcPts val="13"/>
                        </a:spcBef>
                        <a:spcAft>
                          <a:spcPts val="13"/>
                        </a:spcAft>
                        <a:buClr>
                          <a:srgbClr val="000000"/>
                        </a:buClr>
                        <a:buSzPct val="100000"/>
                        <a:buFont typeface="Times New Roman" panose="02020603050405020304" pitchFamily="18" charset="0"/>
                        <a:buNone/>
                        <a:tabLst>
                          <a:tab pos="914400" algn="l"/>
                          <a:tab pos="1828800" algn="l"/>
                          <a:tab pos="2743200" algn="l"/>
                          <a:tab pos="3657600" algn="l"/>
                        </a:tabLst>
                      </a:pPr>
                      <a:r>
                        <a:rPr kumimoji="0" lang="en-US" altLang="en-US" sz="1500" b="0" i="0" u="none" strike="noStrike" cap="none" normalizeH="0" baseline="0" dirty="0">
                          <a:ln>
                            <a:noFill/>
                          </a:ln>
                          <a:solidFill>
                            <a:srgbClr val="2F4D5D"/>
                          </a:solidFill>
                          <a:effectLst/>
                          <a:latin typeface="Arial" panose="020B0604020202020204" pitchFamily="34" charset="0"/>
                          <a:cs typeface="Noto Sans CJK SC" charset="0"/>
                        </a:rPr>
                        <a:t>Production</a:t>
                      </a:r>
                    </a:p>
                  </a:txBody>
                  <a:tcPr horzOverflow="overflow">
                    <a:lnL>
                      <a:noFill/>
                    </a:lnL>
                    <a:lnR>
                      <a:noFill/>
                    </a:lnR>
                    <a:lnT>
                      <a:noFill/>
                    </a:lnT>
                    <a:lnB>
                      <a:noFill/>
                    </a:lnB>
                    <a:lnTlToBr>
                      <a:noFill/>
                    </a:lnTlToBr>
                    <a:lnBlToTr>
                      <a:noFill/>
                    </a:lnBlToTr>
                    <a:noFill/>
                  </a:tcPr>
                </a:tc>
                <a:tc>
                  <a:txBody>
                    <a:bodyPr/>
                    <a:lstStyle>
                      <a:lvl1pPr>
                        <a:spcBef>
                          <a:spcPts val="1425"/>
                        </a:spcBef>
                        <a:tabLst>
                          <a:tab pos="914400" algn="l"/>
                          <a:tab pos="1828800" algn="l"/>
                          <a:tab pos="2743200" algn="l"/>
                          <a:tab pos="3657600" algn="l"/>
                        </a:tabLst>
                        <a:defRPr sz="2800">
                          <a:solidFill>
                            <a:srgbClr val="000000"/>
                          </a:solidFill>
                          <a:latin typeface="Arial" panose="020B0604020202020204" pitchFamily="34" charset="0"/>
                          <a:cs typeface="Noto Sans CJK SC" charset="0"/>
                        </a:defRPr>
                      </a:lvl1pPr>
                      <a:lvl2pPr>
                        <a:spcBef>
                          <a:spcPts val="1138"/>
                        </a:spcBef>
                        <a:tabLst>
                          <a:tab pos="914400" algn="l"/>
                          <a:tab pos="1828800" algn="l"/>
                          <a:tab pos="2743200" algn="l"/>
                          <a:tab pos="3657600" algn="l"/>
                        </a:tabLst>
                        <a:defRPr sz="2400">
                          <a:solidFill>
                            <a:srgbClr val="000000"/>
                          </a:solidFill>
                          <a:latin typeface="Arial" panose="020B0604020202020204" pitchFamily="34" charset="0"/>
                          <a:cs typeface="Noto Sans CJK SC" charset="0"/>
                        </a:defRPr>
                      </a:lvl2pPr>
                      <a:lvl3pPr>
                        <a:spcBef>
                          <a:spcPts val="863"/>
                        </a:spcBef>
                        <a:tabLst>
                          <a:tab pos="914400" algn="l"/>
                          <a:tab pos="1828800" algn="l"/>
                          <a:tab pos="2743200" algn="l"/>
                          <a:tab pos="3657600" algn="l"/>
                        </a:tabLst>
                        <a:defRPr sz="2000">
                          <a:solidFill>
                            <a:srgbClr val="000000"/>
                          </a:solidFill>
                          <a:latin typeface="Arial" panose="020B0604020202020204" pitchFamily="34" charset="0"/>
                          <a:cs typeface="Noto Sans CJK SC" charset="0"/>
                        </a:defRPr>
                      </a:lvl3pPr>
                      <a:lvl4pPr>
                        <a:spcBef>
                          <a:spcPts val="575"/>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4pPr>
                      <a:lvl5pPr>
                        <a:spcBef>
                          <a:spcPts val="288"/>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9pPr>
                    </a:lstStyle>
                    <a:p>
                      <a:pPr marL="0" marR="0" lvl="0" indent="0" algn="l" defTabSz="914400" rtl="0" eaLnBrk="1" fontAlgn="base" latinLnBrk="0" hangingPunct="0">
                        <a:lnSpc>
                          <a:spcPct val="93000"/>
                        </a:lnSpc>
                        <a:spcBef>
                          <a:spcPts val="13"/>
                        </a:spcBef>
                        <a:spcAft>
                          <a:spcPts val="13"/>
                        </a:spcAft>
                        <a:buClr>
                          <a:srgbClr val="000000"/>
                        </a:buClr>
                        <a:buSzPct val="100000"/>
                        <a:buFont typeface="Times New Roman" panose="02020603050405020304" pitchFamily="18" charset="0"/>
                        <a:buNone/>
                        <a:tabLst>
                          <a:tab pos="914400" algn="l"/>
                          <a:tab pos="1828800" algn="l"/>
                          <a:tab pos="2743200" algn="l"/>
                          <a:tab pos="3657600" algn="l"/>
                        </a:tabLst>
                      </a:pPr>
                      <a:r>
                        <a:rPr kumimoji="0" lang="en-US" altLang="en-US" sz="1500" b="0" i="0" u="none" strike="noStrike" cap="none" normalizeH="0" baseline="0">
                          <a:ln>
                            <a:noFill/>
                          </a:ln>
                          <a:solidFill>
                            <a:srgbClr val="2F4D5D"/>
                          </a:solidFill>
                          <a:effectLst/>
                          <a:latin typeface="Arial" panose="020B0604020202020204" pitchFamily="34" charset="0"/>
                          <a:cs typeface="Noto Sans CJK SC" charset="0"/>
                        </a:rPr>
                        <a:t>stockpile</a:t>
                      </a:r>
                    </a:p>
                  </a:txBody>
                  <a:tcPr horzOverflow="overflow">
                    <a:lnL>
                      <a:noFill/>
                    </a:lnL>
                    <a:lnR>
                      <a:noFill/>
                    </a:lnR>
                    <a:lnT>
                      <a:noFill/>
                    </a:lnT>
                    <a:lnB>
                      <a:noFill/>
                    </a:lnB>
                    <a:lnTlToBr>
                      <a:noFill/>
                    </a:lnTlToBr>
                    <a:lnBlToTr>
                      <a:noFill/>
                    </a:lnBlToTr>
                    <a:noFill/>
                  </a:tcPr>
                </a:tc>
                <a:tc>
                  <a:txBody>
                    <a:bodyPr/>
                    <a:lstStyle>
                      <a:lvl1pPr>
                        <a:spcBef>
                          <a:spcPts val="1425"/>
                        </a:spcBef>
                        <a:tabLst>
                          <a:tab pos="914400" algn="l"/>
                          <a:tab pos="1828800" algn="l"/>
                          <a:tab pos="2743200" algn="l"/>
                          <a:tab pos="3657600" algn="l"/>
                        </a:tabLst>
                        <a:defRPr sz="2800">
                          <a:solidFill>
                            <a:srgbClr val="000000"/>
                          </a:solidFill>
                          <a:latin typeface="Arial" panose="020B0604020202020204" pitchFamily="34" charset="0"/>
                          <a:cs typeface="Noto Sans CJK SC" charset="0"/>
                        </a:defRPr>
                      </a:lvl1pPr>
                      <a:lvl2pPr>
                        <a:spcBef>
                          <a:spcPts val="1138"/>
                        </a:spcBef>
                        <a:tabLst>
                          <a:tab pos="914400" algn="l"/>
                          <a:tab pos="1828800" algn="l"/>
                          <a:tab pos="2743200" algn="l"/>
                          <a:tab pos="3657600" algn="l"/>
                        </a:tabLst>
                        <a:defRPr sz="2400">
                          <a:solidFill>
                            <a:srgbClr val="000000"/>
                          </a:solidFill>
                          <a:latin typeface="Arial" panose="020B0604020202020204" pitchFamily="34" charset="0"/>
                          <a:cs typeface="Noto Sans CJK SC" charset="0"/>
                        </a:defRPr>
                      </a:lvl2pPr>
                      <a:lvl3pPr>
                        <a:spcBef>
                          <a:spcPts val="863"/>
                        </a:spcBef>
                        <a:tabLst>
                          <a:tab pos="914400" algn="l"/>
                          <a:tab pos="1828800" algn="l"/>
                          <a:tab pos="2743200" algn="l"/>
                          <a:tab pos="3657600" algn="l"/>
                        </a:tabLst>
                        <a:defRPr sz="2000">
                          <a:solidFill>
                            <a:srgbClr val="000000"/>
                          </a:solidFill>
                          <a:latin typeface="Arial" panose="020B0604020202020204" pitchFamily="34" charset="0"/>
                          <a:cs typeface="Noto Sans CJK SC" charset="0"/>
                        </a:defRPr>
                      </a:lvl3pPr>
                      <a:lvl4pPr>
                        <a:spcBef>
                          <a:spcPts val="575"/>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4pPr>
                      <a:lvl5pPr>
                        <a:spcBef>
                          <a:spcPts val="288"/>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9pPr>
                    </a:lstStyle>
                    <a:p>
                      <a:pPr marL="0" marR="0" lvl="0" indent="0" algn="l" defTabSz="914400" rtl="0" eaLnBrk="1" fontAlgn="base" latinLnBrk="0" hangingPunct="0">
                        <a:lnSpc>
                          <a:spcPct val="93000"/>
                        </a:lnSpc>
                        <a:spcBef>
                          <a:spcPts val="13"/>
                        </a:spcBef>
                        <a:spcAft>
                          <a:spcPts val="13"/>
                        </a:spcAft>
                        <a:buClr>
                          <a:srgbClr val="000000"/>
                        </a:buClr>
                        <a:buSzPct val="100000"/>
                        <a:buFont typeface="Times New Roman" panose="02020603050405020304" pitchFamily="18" charset="0"/>
                        <a:buNone/>
                        <a:tabLst>
                          <a:tab pos="914400" algn="l"/>
                          <a:tab pos="1828800" algn="l"/>
                          <a:tab pos="2743200" algn="l"/>
                          <a:tab pos="3657600" algn="l"/>
                        </a:tabLst>
                      </a:pPr>
                      <a:r>
                        <a:rPr kumimoji="0" lang="en-US" altLang="en-US" sz="1500" b="0" i="0" u="none" strike="noStrike" cap="none" normalizeH="0" baseline="0">
                          <a:ln>
                            <a:noFill/>
                          </a:ln>
                          <a:solidFill>
                            <a:srgbClr val="2F4D5D"/>
                          </a:solidFill>
                          <a:effectLst/>
                          <a:latin typeface="Arial" panose="020B0604020202020204" pitchFamily="34" charset="0"/>
                          <a:cs typeface="Noto Sans CJK SC" charset="0"/>
                        </a:rPr>
                        <a:t>ISOL</a:t>
                      </a: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787186164"/>
                  </a:ext>
                </a:extLst>
              </a:tr>
              <a:tr h="325438">
                <a:tc>
                  <a:txBody>
                    <a:bodyPr/>
                    <a:lstStyle>
                      <a:lvl1pPr>
                        <a:spcBef>
                          <a:spcPts val="1425"/>
                        </a:spcBef>
                        <a:tabLst>
                          <a:tab pos="914400" algn="l"/>
                          <a:tab pos="1828800" algn="l"/>
                          <a:tab pos="2743200" algn="l"/>
                          <a:tab pos="3657600" algn="l"/>
                        </a:tabLst>
                        <a:defRPr sz="2800">
                          <a:solidFill>
                            <a:srgbClr val="000000"/>
                          </a:solidFill>
                          <a:latin typeface="Arial" panose="020B0604020202020204" pitchFamily="34" charset="0"/>
                          <a:cs typeface="Noto Sans CJK SC" charset="0"/>
                        </a:defRPr>
                      </a:lvl1pPr>
                      <a:lvl2pPr>
                        <a:spcBef>
                          <a:spcPts val="1138"/>
                        </a:spcBef>
                        <a:tabLst>
                          <a:tab pos="914400" algn="l"/>
                          <a:tab pos="1828800" algn="l"/>
                          <a:tab pos="2743200" algn="l"/>
                          <a:tab pos="3657600" algn="l"/>
                        </a:tabLst>
                        <a:defRPr sz="2400">
                          <a:solidFill>
                            <a:srgbClr val="000000"/>
                          </a:solidFill>
                          <a:latin typeface="Arial" panose="020B0604020202020204" pitchFamily="34" charset="0"/>
                          <a:cs typeface="Noto Sans CJK SC" charset="0"/>
                        </a:defRPr>
                      </a:lvl2pPr>
                      <a:lvl3pPr>
                        <a:spcBef>
                          <a:spcPts val="863"/>
                        </a:spcBef>
                        <a:tabLst>
                          <a:tab pos="914400" algn="l"/>
                          <a:tab pos="1828800" algn="l"/>
                          <a:tab pos="2743200" algn="l"/>
                          <a:tab pos="3657600" algn="l"/>
                        </a:tabLst>
                        <a:defRPr sz="2000">
                          <a:solidFill>
                            <a:srgbClr val="000000"/>
                          </a:solidFill>
                          <a:latin typeface="Arial" panose="020B0604020202020204" pitchFamily="34" charset="0"/>
                          <a:cs typeface="Noto Sans CJK SC" charset="0"/>
                        </a:defRPr>
                      </a:lvl3pPr>
                      <a:lvl4pPr>
                        <a:spcBef>
                          <a:spcPts val="575"/>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4pPr>
                      <a:lvl5pPr>
                        <a:spcBef>
                          <a:spcPts val="288"/>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9pPr>
                    </a:lstStyle>
                    <a:p>
                      <a:pPr marL="0" marR="0" lvl="0" indent="0" algn="l" defTabSz="914400" rtl="0" eaLnBrk="1" fontAlgn="base" latinLnBrk="0" hangingPunct="0">
                        <a:lnSpc>
                          <a:spcPct val="93000"/>
                        </a:lnSpc>
                        <a:spcBef>
                          <a:spcPts val="13"/>
                        </a:spcBef>
                        <a:spcAft>
                          <a:spcPts val="13"/>
                        </a:spcAft>
                        <a:buClr>
                          <a:srgbClr val="000000"/>
                        </a:buClr>
                        <a:buSzPct val="100000"/>
                        <a:buFont typeface="Times New Roman" panose="02020603050405020304" pitchFamily="18" charset="0"/>
                        <a:buNone/>
                        <a:tabLst>
                          <a:tab pos="914400" algn="l"/>
                          <a:tab pos="1828800" algn="l"/>
                          <a:tab pos="2743200" algn="l"/>
                          <a:tab pos="3657600" algn="l"/>
                        </a:tabLst>
                      </a:pPr>
                      <a:r>
                        <a:rPr kumimoji="0" lang="en-US" altLang="en-US" sz="1500" b="0" i="0" u="none" strike="noStrike" cap="none" normalizeH="0" baseline="0" dirty="0">
                          <a:ln>
                            <a:noFill/>
                          </a:ln>
                          <a:solidFill>
                            <a:srgbClr val="2F4D5D"/>
                          </a:solidFill>
                          <a:effectLst/>
                          <a:latin typeface="Arial" panose="020B0604020202020204" pitchFamily="34" charset="0"/>
                          <a:cs typeface="Noto Sans CJK SC" charset="0"/>
                        </a:rPr>
                        <a:t>Technique</a:t>
                      </a:r>
                    </a:p>
                  </a:txBody>
                  <a:tcPr horzOverflow="overflow">
                    <a:lnL>
                      <a:noFill/>
                    </a:lnL>
                    <a:lnR>
                      <a:noFill/>
                    </a:lnR>
                    <a:lnT>
                      <a:noFill/>
                    </a:lnT>
                    <a:lnB w="12240" cap="flat" cmpd="sng" algn="ctr">
                      <a:solidFill>
                        <a:srgbClr val="1D8DB0"/>
                      </a:solidFill>
                      <a:prstDash val="solid"/>
                      <a:round/>
                      <a:headEnd type="none" w="med" len="med"/>
                      <a:tailEnd type="none" w="med" len="med"/>
                    </a:lnB>
                    <a:lnTlToBr>
                      <a:noFill/>
                    </a:lnTlToBr>
                    <a:lnBlToTr>
                      <a:noFill/>
                    </a:lnBlToTr>
                    <a:solidFill>
                      <a:srgbClr val="1D8DB0">
                        <a:alpha val="20000"/>
                      </a:srgbClr>
                    </a:solidFill>
                  </a:tcPr>
                </a:tc>
                <a:tc>
                  <a:txBody>
                    <a:bodyPr/>
                    <a:lstStyle>
                      <a:lvl1pPr>
                        <a:spcBef>
                          <a:spcPts val="1425"/>
                        </a:spcBef>
                        <a:tabLst>
                          <a:tab pos="914400" algn="l"/>
                          <a:tab pos="1828800" algn="l"/>
                          <a:tab pos="2743200" algn="l"/>
                          <a:tab pos="3657600" algn="l"/>
                        </a:tabLst>
                        <a:defRPr sz="2800">
                          <a:solidFill>
                            <a:srgbClr val="000000"/>
                          </a:solidFill>
                          <a:latin typeface="Arial" panose="020B0604020202020204" pitchFamily="34" charset="0"/>
                          <a:cs typeface="Noto Sans CJK SC" charset="0"/>
                        </a:defRPr>
                      </a:lvl1pPr>
                      <a:lvl2pPr>
                        <a:spcBef>
                          <a:spcPts val="1138"/>
                        </a:spcBef>
                        <a:tabLst>
                          <a:tab pos="914400" algn="l"/>
                          <a:tab pos="1828800" algn="l"/>
                          <a:tab pos="2743200" algn="l"/>
                          <a:tab pos="3657600" algn="l"/>
                        </a:tabLst>
                        <a:defRPr sz="2400">
                          <a:solidFill>
                            <a:srgbClr val="000000"/>
                          </a:solidFill>
                          <a:latin typeface="Arial" panose="020B0604020202020204" pitchFamily="34" charset="0"/>
                          <a:cs typeface="Noto Sans CJK SC" charset="0"/>
                        </a:defRPr>
                      </a:lvl2pPr>
                      <a:lvl3pPr>
                        <a:spcBef>
                          <a:spcPts val="863"/>
                        </a:spcBef>
                        <a:tabLst>
                          <a:tab pos="914400" algn="l"/>
                          <a:tab pos="1828800" algn="l"/>
                          <a:tab pos="2743200" algn="l"/>
                          <a:tab pos="3657600" algn="l"/>
                        </a:tabLst>
                        <a:defRPr sz="2000">
                          <a:solidFill>
                            <a:srgbClr val="000000"/>
                          </a:solidFill>
                          <a:latin typeface="Arial" panose="020B0604020202020204" pitchFamily="34" charset="0"/>
                          <a:cs typeface="Noto Sans CJK SC" charset="0"/>
                        </a:defRPr>
                      </a:lvl3pPr>
                      <a:lvl4pPr>
                        <a:spcBef>
                          <a:spcPts val="575"/>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4pPr>
                      <a:lvl5pPr>
                        <a:spcBef>
                          <a:spcPts val="288"/>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9pPr>
                    </a:lstStyle>
                    <a:p>
                      <a:pPr marL="0" marR="0" lvl="0" indent="0" algn="l" defTabSz="914400" rtl="0" eaLnBrk="1" fontAlgn="base" latinLnBrk="0" hangingPunct="0">
                        <a:lnSpc>
                          <a:spcPct val="93000"/>
                        </a:lnSpc>
                        <a:spcBef>
                          <a:spcPts val="13"/>
                        </a:spcBef>
                        <a:spcAft>
                          <a:spcPts val="13"/>
                        </a:spcAft>
                        <a:buClr>
                          <a:srgbClr val="000000"/>
                        </a:buClr>
                        <a:buSzPct val="100000"/>
                        <a:buFont typeface="Times New Roman" panose="02020603050405020304" pitchFamily="18" charset="0"/>
                        <a:buNone/>
                        <a:tabLst>
                          <a:tab pos="914400" algn="l"/>
                          <a:tab pos="1828800" algn="l"/>
                          <a:tab pos="2743200" algn="l"/>
                          <a:tab pos="3657600" algn="l"/>
                        </a:tabLst>
                      </a:pPr>
                      <a:r>
                        <a:rPr kumimoji="0" lang="en-US" altLang="en-US" sz="1500" b="0" i="0" u="none" strike="noStrike" cap="none" normalizeH="0" baseline="0">
                          <a:ln>
                            <a:noFill/>
                          </a:ln>
                          <a:solidFill>
                            <a:srgbClr val="2F4D5D"/>
                          </a:solidFill>
                          <a:effectLst/>
                          <a:latin typeface="Arial" panose="020B0604020202020204" pitchFamily="34" charset="0"/>
                          <a:cs typeface="Noto Sans CJK SC" charset="0"/>
                        </a:rPr>
                        <a:t>doping</a:t>
                      </a:r>
                    </a:p>
                  </a:txBody>
                  <a:tcPr horzOverflow="overflow">
                    <a:lnL>
                      <a:noFill/>
                    </a:lnL>
                    <a:lnR>
                      <a:noFill/>
                    </a:lnR>
                    <a:lnT>
                      <a:noFill/>
                    </a:lnT>
                    <a:lnB w="12240" cap="flat" cmpd="sng" algn="ctr">
                      <a:solidFill>
                        <a:srgbClr val="1D8DB0"/>
                      </a:solidFill>
                      <a:prstDash val="solid"/>
                      <a:round/>
                      <a:headEnd type="none" w="med" len="med"/>
                      <a:tailEnd type="none" w="med" len="med"/>
                    </a:lnB>
                    <a:lnTlToBr>
                      <a:noFill/>
                    </a:lnTlToBr>
                    <a:lnBlToTr>
                      <a:noFill/>
                    </a:lnBlToTr>
                    <a:solidFill>
                      <a:srgbClr val="1D8DB0">
                        <a:alpha val="20000"/>
                      </a:srgbClr>
                    </a:solidFill>
                  </a:tcPr>
                </a:tc>
                <a:tc>
                  <a:txBody>
                    <a:bodyPr/>
                    <a:lstStyle>
                      <a:lvl1pPr>
                        <a:spcBef>
                          <a:spcPts val="1425"/>
                        </a:spcBef>
                        <a:tabLst>
                          <a:tab pos="914400" algn="l"/>
                          <a:tab pos="1828800" algn="l"/>
                          <a:tab pos="2743200" algn="l"/>
                          <a:tab pos="3657600" algn="l"/>
                        </a:tabLst>
                        <a:defRPr sz="2800">
                          <a:solidFill>
                            <a:srgbClr val="000000"/>
                          </a:solidFill>
                          <a:latin typeface="Arial" panose="020B0604020202020204" pitchFamily="34" charset="0"/>
                          <a:cs typeface="Noto Sans CJK SC" charset="0"/>
                        </a:defRPr>
                      </a:lvl1pPr>
                      <a:lvl2pPr>
                        <a:spcBef>
                          <a:spcPts val="1138"/>
                        </a:spcBef>
                        <a:tabLst>
                          <a:tab pos="914400" algn="l"/>
                          <a:tab pos="1828800" algn="l"/>
                          <a:tab pos="2743200" algn="l"/>
                          <a:tab pos="3657600" algn="l"/>
                        </a:tabLst>
                        <a:defRPr sz="2400">
                          <a:solidFill>
                            <a:srgbClr val="000000"/>
                          </a:solidFill>
                          <a:latin typeface="Arial" panose="020B0604020202020204" pitchFamily="34" charset="0"/>
                          <a:cs typeface="Noto Sans CJK SC" charset="0"/>
                        </a:defRPr>
                      </a:lvl2pPr>
                      <a:lvl3pPr>
                        <a:spcBef>
                          <a:spcPts val="863"/>
                        </a:spcBef>
                        <a:tabLst>
                          <a:tab pos="914400" algn="l"/>
                          <a:tab pos="1828800" algn="l"/>
                          <a:tab pos="2743200" algn="l"/>
                          <a:tab pos="3657600" algn="l"/>
                        </a:tabLst>
                        <a:defRPr sz="2000">
                          <a:solidFill>
                            <a:srgbClr val="000000"/>
                          </a:solidFill>
                          <a:latin typeface="Arial" panose="020B0604020202020204" pitchFamily="34" charset="0"/>
                          <a:cs typeface="Noto Sans CJK SC" charset="0"/>
                        </a:defRPr>
                      </a:lvl3pPr>
                      <a:lvl4pPr>
                        <a:spcBef>
                          <a:spcPts val="575"/>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4pPr>
                      <a:lvl5pPr>
                        <a:spcBef>
                          <a:spcPts val="288"/>
                        </a:spcBef>
                        <a:tabLst>
                          <a:tab pos="914400" algn="l"/>
                          <a:tab pos="1828800" algn="l"/>
                          <a:tab pos="2743200" algn="l"/>
                          <a:tab pos="36576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288"/>
                        </a:spcBef>
                        <a:spcAft>
                          <a:spcPts val="13"/>
                        </a:spcAft>
                        <a:buClr>
                          <a:srgbClr val="000000"/>
                        </a:buClr>
                        <a:buSzPct val="100000"/>
                        <a:buFont typeface="Times New Roman" panose="02020603050405020304" pitchFamily="18" charset="0"/>
                        <a:tabLst>
                          <a:tab pos="914400" algn="l"/>
                          <a:tab pos="1828800" algn="l"/>
                          <a:tab pos="2743200" algn="l"/>
                          <a:tab pos="3657600" algn="l"/>
                        </a:tabLst>
                        <a:defRPr>
                          <a:solidFill>
                            <a:srgbClr val="000000"/>
                          </a:solidFill>
                          <a:latin typeface="Arial" panose="020B0604020202020204" pitchFamily="34" charset="0"/>
                          <a:cs typeface="Noto Sans CJK SC" charset="0"/>
                        </a:defRPr>
                      </a:lvl9pPr>
                    </a:lstStyle>
                    <a:p>
                      <a:pPr marL="0" marR="0" lvl="0" indent="0" algn="l" defTabSz="914400" rtl="0" eaLnBrk="1" fontAlgn="base" latinLnBrk="0" hangingPunct="0">
                        <a:lnSpc>
                          <a:spcPct val="93000"/>
                        </a:lnSpc>
                        <a:spcBef>
                          <a:spcPts val="13"/>
                        </a:spcBef>
                        <a:spcAft>
                          <a:spcPts val="13"/>
                        </a:spcAft>
                        <a:buClr>
                          <a:srgbClr val="000000"/>
                        </a:buClr>
                        <a:buSzPct val="100000"/>
                        <a:buFont typeface="Times New Roman" panose="02020603050405020304" pitchFamily="18" charset="0"/>
                        <a:buNone/>
                        <a:tabLst>
                          <a:tab pos="914400" algn="l"/>
                          <a:tab pos="1828800" algn="l"/>
                          <a:tab pos="2743200" algn="l"/>
                          <a:tab pos="3657600" algn="l"/>
                        </a:tabLst>
                      </a:pPr>
                      <a:r>
                        <a:rPr kumimoji="0" lang="en-US" altLang="en-US" sz="1500" b="0" i="0" u="none" strike="noStrike" cap="none" normalizeH="0" baseline="0" dirty="0">
                          <a:ln>
                            <a:noFill/>
                          </a:ln>
                          <a:solidFill>
                            <a:srgbClr val="2F4D5D"/>
                          </a:solidFill>
                          <a:effectLst/>
                          <a:latin typeface="Arial" panose="020B0604020202020204" pitchFamily="34" charset="0"/>
                          <a:cs typeface="Noto Sans CJK SC" charset="0"/>
                        </a:rPr>
                        <a:t>implantation</a:t>
                      </a:r>
                    </a:p>
                  </a:txBody>
                  <a:tcPr horzOverflow="overflow">
                    <a:lnL>
                      <a:noFill/>
                    </a:lnL>
                    <a:lnR>
                      <a:noFill/>
                    </a:lnR>
                    <a:lnT>
                      <a:noFill/>
                    </a:lnT>
                    <a:lnB w="12240" cap="flat" cmpd="sng" algn="ctr">
                      <a:solidFill>
                        <a:srgbClr val="1D8DB0"/>
                      </a:solidFill>
                      <a:prstDash val="solid"/>
                      <a:round/>
                      <a:headEnd type="none" w="med" len="med"/>
                      <a:tailEnd type="none" w="med" len="med"/>
                    </a:lnB>
                    <a:lnTlToBr>
                      <a:noFill/>
                    </a:lnTlToBr>
                    <a:lnBlToTr>
                      <a:noFill/>
                    </a:lnBlToTr>
                    <a:solidFill>
                      <a:srgbClr val="1D8DB0">
                        <a:alpha val="20000"/>
                      </a:srgbClr>
                    </a:solidFill>
                  </a:tcPr>
                </a:tc>
                <a:extLst>
                  <a:ext uri="{0D108BD9-81ED-4DB2-BD59-A6C34878D82A}">
                    <a16:rowId xmlns:a16="http://schemas.microsoft.com/office/drawing/2014/main" val="4022905771"/>
                  </a:ext>
                </a:extLst>
              </a:tr>
            </a:tbl>
          </a:graphicData>
        </a:graphic>
      </p:graphicFrame>
      <p:grpSp>
        <p:nvGrpSpPr>
          <p:cNvPr id="8" name="Group 7">
            <a:extLst>
              <a:ext uri="{FF2B5EF4-FFF2-40B4-BE49-F238E27FC236}">
                <a16:creationId xmlns:a16="http://schemas.microsoft.com/office/drawing/2014/main" id="{28AAE255-9E3E-4FE9-AEB4-8CBF5CA62D75}"/>
              </a:ext>
            </a:extLst>
          </p:cNvPr>
          <p:cNvGrpSpPr/>
          <p:nvPr/>
        </p:nvGrpSpPr>
        <p:grpSpPr>
          <a:xfrm>
            <a:off x="6227516" y="651840"/>
            <a:ext cx="5199195" cy="6030060"/>
            <a:chOff x="6227516" y="651840"/>
            <a:chExt cx="5199195" cy="6030060"/>
          </a:xfrm>
        </p:grpSpPr>
        <p:grpSp>
          <p:nvGrpSpPr>
            <p:cNvPr id="6" name="Group 5">
              <a:extLst>
                <a:ext uri="{FF2B5EF4-FFF2-40B4-BE49-F238E27FC236}">
                  <a16:creationId xmlns:a16="http://schemas.microsoft.com/office/drawing/2014/main" id="{9AC66BE2-811F-418B-ABB5-8BA42B7354D5}"/>
                </a:ext>
              </a:extLst>
            </p:cNvPr>
            <p:cNvGrpSpPr/>
            <p:nvPr/>
          </p:nvGrpSpPr>
          <p:grpSpPr>
            <a:xfrm>
              <a:off x="6227516" y="651840"/>
              <a:ext cx="5199195" cy="2987413"/>
              <a:chOff x="3918" y="3665073"/>
              <a:chExt cx="5199195" cy="2987413"/>
            </a:xfrm>
          </p:grpSpPr>
          <p:pic>
            <p:nvPicPr>
              <p:cNvPr id="16" name="Picture 6">
                <a:extLst>
                  <a:ext uri="{FF2B5EF4-FFF2-40B4-BE49-F238E27FC236}">
                    <a16:creationId xmlns:a16="http://schemas.microsoft.com/office/drawing/2014/main" id="{53FAC83A-3EBA-4710-AB9C-C77B824F818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363" y="4118836"/>
                <a:ext cx="4349750" cy="25336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TextBox 2">
                <a:extLst>
                  <a:ext uri="{FF2B5EF4-FFF2-40B4-BE49-F238E27FC236}">
                    <a16:creationId xmlns:a16="http://schemas.microsoft.com/office/drawing/2014/main" id="{B036C58D-73C9-436D-886C-ABF754EAEF0E}"/>
                  </a:ext>
                </a:extLst>
              </p:cNvPr>
              <p:cNvSpPr txBox="1"/>
              <p:nvPr/>
            </p:nvSpPr>
            <p:spPr>
              <a:xfrm>
                <a:off x="3918" y="3665073"/>
                <a:ext cx="2281394" cy="400110"/>
              </a:xfrm>
              <a:prstGeom prst="rect">
                <a:avLst/>
              </a:prstGeom>
              <a:noFill/>
            </p:spPr>
            <p:txBody>
              <a:bodyPr wrap="none" rtlCol="0">
                <a:spAutoFit/>
              </a:bodyPr>
              <a:lstStyle/>
              <a:p>
                <a:pPr marL="342900" indent="-342900">
                  <a:buClr>
                    <a:srgbClr val="FF0000"/>
                  </a:buClr>
                  <a:buFont typeface="Wingdings" panose="05000000000000000000" pitchFamily="2" charset="2"/>
                  <a:buChar char="§"/>
                </a:pPr>
                <a:r>
                  <a:rPr lang="en-US" dirty="0">
                    <a:solidFill>
                      <a:srgbClr val="0000FF"/>
                    </a:solidFill>
                    <a:effectLst/>
                    <a:latin typeface="Arial" panose="020B0604020202020204" pitchFamily="34" charset="0"/>
                    <a:cs typeface="Arial" panose="020B0604020202020204" pitchFamily="34" charset="0"/>
                  </a:rPr>
                  <a:t>233</a:t>
                </a:r>
                <a:r>
                  <a:rPr lang="en-US" baseline="0" dirty="0">
                    <a:solidFill>
                      <a:srgbClr val="0000FF"/>
                    </a:solidFill>
                    <a:effectLst/>
                    <a:latin typeface="Arial" panose="020B0604020202020204" pitchFamily="34" charset="0"/>
                    <a:cs typeface="Arial" panose="020B0604020202020204" pitchFamily="34" charset="0"/>
                  </a:rPr>
                  <a:t>U (</a:t>
                </a:r>
                <a:r>
                  <a:rPr lang="en-US" baseline="0" dirty="0">
                    <a:solidFill>
                      <a:srgbClr val="0000FF"/>
                    </a:solidFill>
                    <a:effectLst/>
                    <a:latin typeface="Symbol" panose="05050102010706020507" pitchFamily="18" charset="2"/>
                    <a:cs typeface="Arial" panose="020B0604020202020204" pitchFamily="34" charset="0"/>
                  </a:rPr>
                  <a:t>a</a:t>
                </a:r>
                <a:r>
                  <a:rPr lang="en-US" baseline="0" dirty="0">
                    <a:solidFill>
                      <a:srgbClr val="0000FF"/>
                    </a:solidFill>
                    <a:effectLst/>
                    <a:latin typeface="Arial" panose="020B0604020202020204" pitchFamily="34" charset="0"/>
                    <a:cs typeface="Arial" panose="020B0604020202020204" pitchFamily="34" charset="0"/>
                  </a:rPr>
                  <a:t>-)decay:</a:t>
                </a:r>
              </a:p>
            </p:txBody>
          </p:sp>
          <p:sp>
            <p:nvSpPr>
              <p:cNvPr id="5" name="Oval 4">
                <a:extLst>
                  <a:ext uri="{FF2B5EF4-FFF2-40B4-BE49-F238E27FC236}">
                    <a16:creationId xmlns:a16="http://schemas.microsoft.com/office/drawing/2014/main" id="{9995DBFA-B9EA-4D03-8596-C440B3D0D09F}"/>
                  </a:ext>
                </a:extLst>
              </p:cNvPr>
              <p:cNvSpPr/>
              <p:nvPr/>
            </p:nvSpPr>
            <p:spPr bwMode="auto">
              <a:xfrm>
                <a:off x="3596640" y="5440680"/>
                <a:ext cx="1043693" cy="426720"/>
              </a:xfrm>
              <a:prstGeom prst="ellipse">
                <a:avLst/>
              </a:prstGeom>
              <a:noFill/>
              <a:ln w="25400" cap="sq" cmpd="sng" algn="ctr">
                <a:solidFill>
                  <a:srgbClr val="FF0000"/>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grpSp>
        <p:grpSp>
          <p:nvGrpSpPr>
            <p:cNvPr id="7" name="Group 6">
              <a:extLst>
                <a:ext uri="{FF2B5EF4-FFF2-40B4-BE49-F238E27FC236}">
                  <a16:creationId xmlns:a16="http://schemas.microsoft.com/office/drawing/2014/main" id="{A5B68998-420D-46D2-BDAD-1E9E4738A721}"/>
                </a:ext>
              </a:extLst>
            </p:cNvPr>
            <p:cNvGrpSpPr/>
            <p:nvPr/>
          </p:nvGrpSpPr>
          <p:grpSpPr>
            <a:xfrm>
              <a:off x="6227516" y="3679244"/>
              <a:ext cx="5150945" cy="3002656"/>
              <a:chOff x="6227516" y="3679244"/>
              <a:chExt cx="5150945" cy="3002656"/>
            </a:xfrm>
          </p:grpSpPr>
          <p:pic>
            <p:nvPicPr>
              <p:cNvPr id="17" name="Picture 7">
                <a:extLst>
                  <a:ext uri="{FF2B5EF4-FFF2-40B4-BE49-F238E27FC236}">
                    <a16:creationId xmlns:a16="http://schemas.microsoft.com/office/drawing/2014/main" id="{73CAB1ED-61D5-4AF1-8643-511E8871A85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85836" y="4065700"/>
                <a:ext cx="4492625" cy="26162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7" name="TextBox 26">
                <a:extLst>
                  <a:ext uri="{FF2B5EF4-FFF2-40B4-BE49-F238E27FC236}">
                    <a16:creationId xmlns:a16="http://schemas.microsoft.com/office/drawing/2014/main" id="{051EAB18-442C-4529-92CA-0ED49FA194B2}"/>
                  </a:ext>
                </a:extLst>
              </p:cNvPr>
              <p:cNvSpPr txBox="1"/>
              <p:nvPr/>
            </p:nvSpPr>
            <p:spPr>
              <a:xfrm>
                <a:off x="6227516" y="3679244"/>
                <a:ext cx="2438488" cy="400110"/>
              </a:xfrm>
              <a:prstGeom prst="rect">
                <a:avLst/>
              </a:prstGeom>
              <a:noFill/>
            </p:spPr>
            <p:txBody>
              <a:bodyPr wrap="none" rtlCol="0">
                <a:spAutoFit/>
              </a:bodyPr>
              <a:lstStyle/>
              <a:p>
                <a:pPr marL="342900" indent="-342900">
                  <a:buClr>
                    <a:srgbClr val="FF0000"/>
                  </a:buClr>
                  <a:buFont typeface="Wingdings" panose="05000000000000000000" pitchFamily="2" charset="2"/>
                  <a:buChar char="§"/>
                </a:pPr>
                <a:r>
                  <a:rPr lang="en-US" dirty="0">
                    <a:solidFill>
                      <a:srgbClr val="0000FF"/>
                    </a:solidFill>
                    <a:effectLst/>
                    <a:latin typeface="Arial" panose="020B0604020202020204" pitchFamily="34" charset="0"/>
                    <a:cs typeface="Arial" panose="020B0604020202020204" pitchFamily="34" charset="0"/>
                  </a:rPr>
                  <a:t>229</a:t>
                </a:r>
                <a:r>
                  <a:rPr lang="en-US" baseline="0" dirty="0">
                    <a:solidFill>
                      <a:srgbClr val="0000FF"/>
                    </a:solidFill>
                    <a:effectLst/>
                    <a:latin typeface="Arial" panose="020B0604020202020204" pitchFamily="34" charset="0"/>
                    <a:cs typeface="Arial" panose="020B0604020202020204" pitchFamily="34" charset="0"/>
                  </a:rPr>
                  <a:t>Ac (</a:t>
                </a:r>
                <a:r>
                  <a:rPr lang="en-US" baseline="0" dirty="0">
                    <a:solidFill>
                      <a:srgbClr val="0000FF"/>
                    </a:solidFill>
                    <a:effectLst/>
                    <a:latin typeface="Symbol" panose="05050102010706020507" pitchFamily="18" charset="2"/>
                    <a:cs typeface="Arial" panose="020B0604020202020204" pitchFamily="34" charset="0"/>
                  </a:rPr>
                  <a:t>b</a:t>
                </a:r>
                <a:r>
                  <a:rPr lang="en-US" baseline="0" dirty="0">
                    <a:solidFill>
                      <a:srgbClr val="0000FF"/>
                    </a:solidFill>
                    <a:effectLst/>
                    <a:latin typeface="Arial" panose="020B0604020202020204" pitchFamily="34" charset="0"/>
                    <a:cs typeface="Arial" panose="020B0604020202020204" pitchFamily="34" charset="0"/>
                  </a:rPr>
                  <a:t>-)decay:</a:t>
                </a:r>
              </a:p>
            </p:txBody>
          </p:sp>
          <p:sp>
            <p:nvSpPr>
              <p:cNvPr id="20" name="Oval 19">
                <a:extLst>
                  <a:ext uri="{FF2B5EF4-FFF2-40B4-BE49-F238E27FC236}">
                    <a16:creationId xmlns:a16="http://schemas.microsoft.com/office/drawing/2014/main" id="{1FA6950B-0575-4B34-AF78-D30125467C4E}"/>
                  </a:ext>
                </a:extLst>
              </p:cNvPr>
              <p:cNvSpPr/>
              <p:nvPr/>
            </p:nvSpPr>
            <p:spPr bwMode="auto">
              <a:xfrm>
                <a:off x="9723120" y="5440680"/>
                <a:ext cx="1043693" cy="426720"/>
              </a:xfrm>
              <a:prstGeom prst="ellipse">
                <a:avLst/>
              </a:prstGeom>
              <a:noFill/>
              <a:ln w="25400" cap="sq" cmpd="sng" algn="ctr">
                <a:solidFill>
                  <a:srgbClr val="FF0000"/>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grpSp>
      </p:grpSp>
      <p:sp>
        <p:nvSpPr>
          <p:cNvPr id="21" name="Rectangle 21">
            <a:extLst>
              <a:ext uri="{FF2B5EF4-FFF2-40B4-BE49-F238E27FC236}">
                <a16:creationId xmlns:a16="http://schemas.microsoft.com/office/drawing/2014/main" id="{CB6ACDF8-0258-4BA6-A9F1-4AE58B9B967F}"/>
              </a:ext>
            </a:extLst>
          </p:cNvPr>
          <p:cNvSpPr>
            <a:spLocks noChangeArrowheads="1"/>
          </p:cNvSpPr>
          <p:nvPr/>
        </p:nvSpPr>
        <p:spPr bwMode="auto">
          <a:xfrm>
            <a:off x="-10656" y="3793604"/>
            <a:ext cx="5029510" cy="7987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5000" rIns="90000" bIns="45000">
            <a:spAutoFit/>
          </a:bodyPr>
          <a:lstStyle>
            <a:lvl1pPr>
              <a:tabLst>
                <a:tab pos="914400" algn="l"/>
                <a:tab pos="1828800" algn="l"/>
                <a:tab pos="2743200" algn="l"/>
              </a:tabLst>
              <a:defRPr>
                <a:solidFill>
                  <a:srgbClr val="000000"/>
                </a:solidFill>
                <a:latin typeface="Arial" panose="020B0604020202020204" pitchFamily="34" charset="0"/>
                <a:cs typeface="Noto Sans CJK SC" charset="0"/>
              </a:defRPr>
            </a:lvl1pPr>
            <a:lvl2pPr>
              <a:tabLst>
                <a:tab pos="914400" algn="l"/>
                <a:tab pos="1828800" algn="l"/>
                <a:tab pos="2743200" algn="l"/>
              </a:tabLst>
              <a:defRPr>
                <a:solidFill>
                  <a:srgbClr val="000000"/>
                </a:solidFill>
                <a:latin typeface="Arial" panose="020B0604020202020204" pitchFamily="34" charset="0"/>
                <a:cs typeface="Noto Sans CJK SC" charset="0"/>
              </a:defRPr>
            </a:lvl2pPr>
            <a:lvl3pPr>
              <a:tabLst>
                <a:tab pos="914400" algn="l"/>
                <a:tab pos="1828800" algn="l"/>
                <a:tab pos="2743200" algn="l"/>
              </a:tabLst>
              <a:defRPr>
                <a:solidFill>
                  <a:srgbClr val="000000"/>
                </a:solidFill>
                <a:latin typeface="Arial" panose="020B0604020202020204" pitchFamily="34" charset="0"/>
                <a:cs typeface="Noto Sans CJK SC" charset="0"/>
              </a:defRPr>
            </a:lvl3pPr>
            <a:lvl4pPr>
              <a:tabLst>
                <a:tab pos="914400" algn="l"/>
                <a:tab pos="1828800" algn="l"/>
                <a:tab pos="2743200" algn="l"/>
              </a:tabLst>
              <a:defRPr>
                <a:solidFill>
                  <a:srgbClr val="000000"/>
                </a:solidFill>
                <a:latin typeface="Arial" panose="020B0604020202020204" pitchFamily="34" charset="0"/>
                <a:cs typeface="Noto Sans CJK SC" charset="0"/>
              </a:defRPr>
            </a:lvl4pPr>
            <a:lvl5pPr>
              <a:tabLst>
                <a:tab pos="914400" algn="l"/>
                <a:tab pos="1828800" algn="l"/>
                <a:tab pos="27432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Lst>
              <a:defRPr>
                <a:solidFill>
                  <a:srgbClr val="000000"/>
                </a:solidFill>
                <a:latin typeface="Arial" panose="020B0604020202020204" pitchFamily="34" charset="0"/>
                <a:cs typeface="Noto Sans CJK SC" charset="0"/>
              </a:defRPr>
            </a:lvl9pPr>
          </a:lstStyle>
          <a:p>
            <a:pPr marL="285750" indent="-285750" eaLnBrk="1">
              <a:spcBef>
                <a:spcPts val="0"/>
              </a:spcBef>
              <a:spcAft>
                <a:spcPts val="1200"/>
              </a:spcAft>
              <a:buClr>
                <a:srgbClr val="FF0000"/>
              </a:buClr>
              <a:buSzPct val="100000"/>
              <a:buFont typeface="Wingdings" panose="05000000000000000000" pitchFamily="2" charset="2"/>
              <a:buChar char="§"/>
            </a:pPr>
            <a:r>
              <a:rPr lang="en-US" altLang="en-US" sz="1800" baseline="0" dirty="0">
                <a:solidFill>
                  <a:srgbClr val="0000FF"/>
                </a:solidFill>
                <a:effectLst/>
                <a:cs typeface="DejaVu Sans" charset="0"/>
              </a:rPr>
              <a:t>ISOLDE beam composition: </a:t>
            </a:r>
            <a:r>
              <a:rPr lang="en-US" altLang="en-US" sz="1800" dirty="0">
                <a:solidFill>
                  <a:schemeClr val="bg2"/>
                </a:solidFill>
                <a:effectLst/>
                <a:cs typeface="DejaVu Sans" charset="0"/>
              </a:rPr>
              <a:t>229</a:t>
            </a:r>
            <a:r>
              <a:rPr lang="en-US" altLang="en-US" sz="1800" baseline="0" dirty="0">
                <a:solidFill>
                  <a:schemeClr val="bg2"/>
                </a:solidFill>
                <a:effectLst/>
                <a:cs typeface="DejaVu Sans" charset="0"/>
              </a:rPr>
              <a:t>Fr,  </a:t>
            </a:r>
            <a:r>
              <a:rPr lang="en-US" altLang="en-US" sz="1800" dirty="0">
                <a:solidFill>
                  <a:schemeClr val="bg2"/>
                </a:solidFill>
                <a:effectLst/>
                <a:cs typeface="DejaVu Sans" charset="0"/>
              </a:rPr>
              <a:t>229</a:t>
            </a:r>
            <a:r>
              <a:rPr lang="en-US" altLang="en-US" sz="1800" baseline="0" dirty="0">
                <a:solidFill>
                  <a:schemeClr val="bg2"/>
                </a:solidFill>
                <a:effectLst/>
                <a:cs typeface="DejaVu Sans" charset="0"/>
              </a:rPr>
              <a:t>Ra</a:t>
            </a:r>
          </a:p>
          <a:p>
            <a:pPr eaLnBrk="1">
              <a:spcBef>
                <a:spcPts val="13"/>
              </a:spcBef>
              <a:spcAft>
                <a:spcPts val="13"/>
              </a:spcAft>
              <a:buClr>
                <a:srgbClr val="000000"/>
              </a:buClr>
              <a:buSzPct val="100000"/>
              <a:buFont typeface="Times New Roman" panose="02020603050405020304" pitchFamily="18" charset="0"/>
              <a:buNone/>
            </a:pPr>
            <a:r>
              <a:rPr lang="en-US" altLang="en-US" sz="1800" dirty="0">
                <a:solidFill>
                  <a:schemeClr val="bg2"/>
                </a:solidFill>
                <a:effectLst/>
                <a:cs typeface="DejaVu Sans" charset="0"/>
              </a:rPr>
              <a:t>       229</a:t>
            </a:r>
            <a:r>
              <a:rPr lang="en-US" altLang="en-US" sz="1800" baseline="0" dirty="0">
                <a:solidFill>
                  <a:schemeClr val="bg2"/>
                </a:solidFill>
                <a:effectLst/>
                <a:cs typeface="DejaVu Sans" charset="0"/>
              </a:rPr>
              <a:t>Fr → </a:t>
            </a:r>
            <a:r>
              <a:rPr lang="en-US" altLang="en-US" sz="1800" dirty="0">
                <a:solidFill>
                  <a:schemeClr val="bg2"/>
                </a:solidFill>
                <a:effectLst/>
                <a:cs typeface="DejaVu Sans" charset="0"/>
              </a:rPr>
              <a:t>229</a:t>
            </a:r>
            <a:r>
              <a:rPr lang="en-US" altLang="en-US" sz="1800" baseline="0" dirty="0">
                <a:solidFill>
                  <a:schemeClr val="bg2"/>
                </a:solidFill>
                <a:effectLst/>
                <a:cs typeface="DejaVu Sans" charset="0"/>
              </a:rPr>
              <a:t>Ra → </a:t>
            </a:r>
            <a:r>
              <a:rPr lang="en-US" altLang="en-US" sz="1800" dirty="0">
                <a:solidFill>
                  <a:schemeClr val="bg2"/>
                </a:solidFill>
                <a:effectLst/>
                <a:cs typeface="DejaVu Sans" charset="0"/>
              </a:rPr>
              <a:t>229</a:t>
            </a:r>
            <a:r>
              <a:rPr lang="en-US" altLang="en-US" sz="1800" baseline="0" dirty="0">
                <a:solidFill>
                  <a:schemeClr val="bg2"/>
                </a:solidFill>
                <a:effectLst/>
                <a:cs typeface="DejaVu Sans" charset="0"/>
              </a:rPr>
              <a:t>Ac →  </a:t>
            </a:r>
            <a:r>
              <a:rPr lang="en-US" altLang="en-US" sz="1800" dirty="0">
                <a:solidFill>
                  <a:schemeClr val="bg2"/>
                </a:solidFill>
                <a:effectLst/>
                <a:cs typeface="DejaVu Sans" charset="0"/>
              </a:rPr>
              <a:t>229m</a:t>
            </a:r>
            <a:r>
              <a:rPr lang="en-US" altLang="en-US" sz="1800" baseline="0" dirty="0">
                <a:solidFill>
                  <a:schemeClr val="bg2"/>
                </a:solidFill>
                <a:effectLst/>
                <a:cs typeface="DejaVu Sans" charset="0"/>
              </a:rPr>
              <a:t>Th/</a:t>
            </a:r>
            <a:r>
              <a:rPr lang="en-US" altLang="en-US" sz="1800" dirty="0">
                <a:solidFill>
                  <a:schemeClr val="bg2"/>
                </a:solidFill>
                <a:effectLst/>
                <a:cs typeface="DejaVu Sans" charset="0"/>
              </a:rPr>
              <a:t>229</a:t>
            </a:r>
            <a:r>
              <a:rPr lang="en-US" altLang="en-US" sz="1800" baseline="0" dirty="0">
                <a:solidFill>
                  <a:schemeClr val="bg2"/>
                </a:solidFill>
                <a:effectLst/>
                <a:cs typeface="DejaVu Sans" charset="0"/>
              </a:rPr>
              <a:t>Th</a:t>
            </a:r>
            <a:endParaRPr lang="en-US" altLang="en-US" sz="1500" baseline="0" dirty="0">
              <a:solidFill>
                <a:schemeClr val="bg2"/>
              </a:solidFill>
              <a:effectLst/>
              <a:cs typeface="DejaVu Sans" charset="0"/>
            </a:endParaRPr>
          </a:p>
        </p:txBody>
      </p:sp>
      <p:sp>
        <p:nvSpPr>
          <p:cNvPr id="22" name="Rectangle 21">
            <a:extLst>
              <a:ext uri="{FF2B5EF4-FFF2-40B4-BE49-F238E27FC236}">
                <a16:creationId xmlns:a16="http://schemas.microsoft.com/office/drawing/2014/main" id="{3059259C-F804-48A4-8B3E-F1C3E82EC8E2}"/>
              </a:ext>
            </a:extLst>
          </p:cNvPr>
          <p:cNvSpPr>
            <a:spLocks noChangeArrowheads="1"/>
          </p:cNvSpPr>
          <p:nvPr/>
        </p:nvSpPr>
        <p:spPr bwMode="auto">
          <a:xfrm>
            <a:off x="16014" y="4768964"/>
            <a:ext cx="6258174" cy="9988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5000" rIns="90000" bIns="45000">
            <a:spAutoFit/>
          </a:bodyPr>
          <a:lstStyle>
            <a:lvl1pPr>
              <a:tabLst>
                <a:tab pos="914400" algn="l"/>
                <a:tab pos="1828800" algn="l"/>
                <a:tab pos="2743200" algn="l"/>
              </a:tabLst>
              <a:defRPr>
                <a:solidFill>
                  <a:srgbClr val="000000"/>
                </a:solidFill>
                <a:latin typeface="Arial" panose="020B0604020202020204" pitchFamily="34" charset="0"/>
                <a:cs typeface="Noto Sans CJK SC" charset="0"/>
              </a:defRPr>
            </a:lvl1pPr>
            <a:lvl2pPr>
              <a:tabLst>
                <a:tab pos="914400" algn="l"/>
                <a:tab pos="1828800" algn="l"/>
                <a:tab pos="2743200" algn="l"/>
              </a:tabLst>
              <a:defRPr>
                <a:solidFill>
                  <a:srgbClr val="000000"/>
                </a:solidFill>
                <a:latin typeface="Arial" panose="020B0604020202020204" pitchFamily="34" charset="0"/>
                <a:cs typeface="Noto Sans CJK SC" charset="0"/>
              </a:defRPr>
            </a:lvl2pPr>
            <a:lvl3pPr>
              <a:tabLst>
                <a:tab pos="914400" algn="l"/>
                <a:tab pos="1828800" algn="l"/>
                <a:tab pos="2743200" algn="l"/>
              </a:tabLst>
              <a:defRPr>
                <a:solidFill>
                  <a:srgbClr val="000000"/>
                </a:solidFill>
                <a:latin typeface="Arial" panose="020B0604020202020204" pitchFamily="34" charset="0"/>
                <a:cs typeface="Noto Sans CJK SC" charset="0"/>
              </a:defRPr>
            </a:lvl3pPr>
            <a:lvl4pPr>
              <a:tabLst>
                <a:tab pos="914400" algn="l"/>
                <a:tab pos="1828800" algn="l"/>
                <a:tab pos="2743200" algn="l"/>
              </a:tabLst>
              <a:defRPr>
                <a:solidFill>
                  <a:srgbClr val="000000"/>
                </a:solidFill>
                <a:latin typeface="Arial" panose="020B0604020202020204" pitchFamily="34" charset="0"/>
                <a:cs typeface="Noto Sans CJK SC" charset="0"/>
              </a:defRPr>
            </a:lvl4pPr>
            <a:lvl5pPr>
              <a:tabLst>
                <a:tab pos="914400" algn="l"/>
                <a:tab pos="1828800" algn="l"/>
                <a:tab pos="27432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Lst>
              <a:defRPr>
                <a:solidFill>
                  <a:srgbClr val="000000"/>
                </a:solidFill>
                <a:latin typeface="Arial" panose="020B0604020202020204" pitchFamily="34" charset="0"/>
                <a:cs typeface="Noto Sans CJK SC" charset="0"/>
              </a:defRPr>
            </a:lvl9pPr>
          </a:lstStyle>
          <a:p>
            <a:pPr marL="285750" indent="-285750" eaLnBrk="1">
              <a:spcBef>
                <a:spcPts val="0"/>
              </a:spcBef>
              <a:spcAft>
                <a:spcPts val="600"/>
              </a:spcAft>
              <a:buClr>
                <a:srgbClr val="FF0000"/>
              </a:buClr>
              <a:buSzPct val="100000"/>
              <a:buFont typeface="Wingdings" panose="05000000000000000000" pitchFamily="2" charset="2"/>
              <a:buChar char="§"/>
            </a:pPr>
            <a:r>
              <a:rPr lang="en-US" altLang="en-US" sz="1800" baseline="0" dirty="0">
                <a:solidFill>
                  <a:srgbClr val="0000FF"/>
                </a:solidFill>
                <a:effectLst/>
                <a:cs typeface="DejaVu Sans" charset="0"/>
              </a:rPr>
              <a:t>ISOLDE beam implantation:   </a:t>
            </a:r>
            <a:endParaRPr lang="en-US" altLang="en-US" sz="1800" baseline="0" dirty="0">
              <a:solidFill>
                <a:schemeClr val="bg2"/>
              </a:solidFill>
              <a:effectLst/>
              <a:cs typeface="DejaVu Sans" charset="0"/>
            </a:endParaRPr>
          </a:p>
          <a:p>
            <a:pPr eaLnBrk="1">
              <a:spcBef>
                <a:spcPts val="13"/>
              </a:spcBef>
              <a:spcAft>
                <a:spcPts val="13"/>
              </a:spcAft>
              <a:buClr>
                <a:srgbClr val="000000"/>
              </a:buClr>
              <a:buSzPct val="100000"/>
              <a:buFont typeface="Times New Roman" panose="02020603050405020304" pitchFamily="18" charset="0"/>
              <a:buNone/>
            </a:pPr>
            <a:r>
              <a:rPr lang="en-US" altLang="en-US" sz="1800" baseline="0" dirty="0">
                <a:solidFill>
                  <a:schemeClr val="bg2"/>
                </a:solidFill>
                <a:effectLst/>
                <a:cs typeface="DejaVu Sans" charset="0"/>
              </a:rPr>
              <a:t>      VUV transparent, large-bandgap crystals:</a:t>
            </a:r>
          </a:p>
          <a:p>
            <a:pPr eaLnBrk="1">
              <a:spcBef>
                <a:spcPts val="13"/>
              </a:spcBef>
              <a:spcAft>
                <a:spcPts val="13"/>
              </a:spcAft>
              <a:buClr>
                <a:srgbClr val="000000"/>
              </a:buClr>
              <a:buSzPct val="100000"/>
              <a:buFont typeface="Times New Roman" panose="02020603050405020304" pitchFamily="18" charset="0"/>
              <a:buNone/>
            </a:pPr>
            <a:r>
              <a:rPr lang="en-US" altLang="en-US" sz="1800" baseline="0" dirty="0">
                <a:solidFill>
                  <a:schemeClr val="bg2"/>
                </a:solidFill>
                <a:effectLst/>
                <a:cs typeface="DejaVu Sans" charset="0"/>
              </a:rPr>
              <a:t>      MgF</a:t>
            </a:r>
            <a:r>
              <a:rPr lang="en-US" altLang="en-US" sz="1800" baseline="-25000" dirty="0">
                <a:solidFill>
                  <a:schemeClr val="bg2"/>
                </a:solidFill>
                <a:effectLst/>
                <a:cs typeface="DejaVu Sans" charset="0"/>
              </a:rPr>
              <a:t>2</a:t>
            </a:r>
            <a:r>
              <a:rPr lang="en-US" altLang="en-US" sz="1800" baseline="0" dirty="0">
                <a:solidFill>
                  <a:schemeClr val="bg2"/>
                </a:solidFill>
                <a:effectLst/>
                <a:cs typeface="DejaVu Sans" charset="0"/>
              </a:rPr>
              <a:t> (5mm), CaF</a:t>
            </a:r>
            <a:r>
              <a:rPr lang="en-US" altLang="en-US" sz="1800" baseline="-25000" dirty="0">
                <a:solidFill>
                  <a:schemeClr val="bg2"/>
                </a:solidFill>
                <a:effectLst/>
                <a:cs typeface="DejaVu Sans" charset="0"/>
              </a:rPr>
              <a:t>2</a:t>
            </a:r>
            <a:r>
              <a:rPr lang="en-US" altLang="en-US" sz="1800" baseline="0" dirty="0">
                <a:solidFill>
                  <a:schemeClr val="bg2"/>
                </a:solidFill>
                <a:effectLst/>
                <a:cs typeface="DejaVu Sans" charset="0"/>
              </a:rPr>
              <a:t> (0.5 mm, 1.5 mm, 5 mm, 50 nm)</a:t>
            </a:r>
          </a:p>
        </p:txBody>
      </p:sp>
      <p:sp>
        <p:nvSpPr>
          <p:cNvPr id="24" name="Rectangle 21">
            <a:extLst>
              <a:ext uri="{FF2B5EF4-FFF2-40B4-BE49-F238E27FC236}">
                <a16:creationId xmlns:a16="http://schemas.microsoft.com/office/drawing/2014/main" id="{6A1AE9BF-9A96-4DF2-9CAD-3FE1F4D8A3D5}"/>
              </a:ext>
            </a:extLst>
          </p:cNvPr>
          <p:cNvSpPr>
            <a:spLocks noChangeArrowheads="1"/>
          </p:cNvSpPr>
          <p:nvPr/>
        </p:nvSpPr>
        <p:spPr bwMode="auto">
          <a:xfrm>
            <a:off x="774" y="5873864"/>
            <a:ext cx="5029510" cy="7218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5000" rIns="90000" bIns="45000">
            <a:spAutoFit/>
          </a:bodyPr>
          <a:lstStyle>
            <a:lvl1pPr>
              <a:tabLst>
                <a:tab pos="914400" algn="l"/>
                <a:tab pos="1828800" algn="l"/>
                <a:tab pos="2743200" algn="l"/>
              </a:tabLst>
              <a:defRPr>
                <a:solidFill>
                  <a:srgbClr val="000000"/>
                </a:solidFill>
                <a:latin typeface="Arial" panose="020B0604020202020204" pitchFamily="34" charset="0"/>
                <a:cs typeface="Noto Sans CJK SC" charset="0"/>
              </a:defRPr>
            </a:lvl1pPr>
            <a:lvl2pPr>
              <a:tabLst>
                <a:tab pos="914400" algn="l"/>
                <a:tab pos="1828800" algn="l"/>
                <a:tab pos="2743200" algn="l"/>
              </a:tabLst>
              <a:defRPr>
                <a:solidFill>
                  <a:srgbClr val="000000"/>
                </a:solidFill>
                <a:latin typeface="Arial" panose="020B0604020202020204" pitchFamily="34" charset="0"/>
                <a:cs typeface="Noto Sans CJK SC" charset="0"/>
              </a:defRPr>
            </a:lvl2pPr>
            <a:lvl3pPr>
              <a:tabLst>
                <a:tab pos="914400" algn="l"/>
                <a:tab pos="1828800" algn="l"/>
                <a:tab pos="2743200" algn="l"/>
              </a:tabLst>
              <a:defRPr>
                <a:solidFill>
                  <a:srgbClr val="000000"/>
                </a:solidFill>
                <a:latin typeface="Arial" panose="020B0604020202020204" pitchFamily="34" charset="0"/>
                <a:cs typeface="Noto Sans CJK SC" charset="0"/>
              </a:defRPr>
            </a:lvl3pPr>
            <a:lvl4pPr>
              <a:tabLst>
                <a:tab pos="914400" algn="l"/>
                <a:tab pos="1828800" algn="l"/>
                <a:tab pos="2743200" algn="l"/>
              </a:tabLst>
              <a:defRPr>
                <a:solidFill>
                  <a:srgbClr val="000000"/>
                </a:solidFill>
                <a:latin typeface="Arial" panose="020B0604020202020204" pitchFamily="34" charset="0"/>
                <a:cs typeface="Noto Sans CJK SC" charset="0"/>
              </a:defRPr>
            </a:lvl4pPr>
            <a:lvl5pPr>
              <a:tabLst>
                <a:tab pos="914400" algn="l"/>
                <a:tab pos="1828800" algn="l"/>
                <a:tab pos="2743200" algn="l"/>
              </a:tabLst>
              <a:defRPr>
                <a:solidFill>
                  <a:srgbClr val="000000"/>
                </a:solidFill>
                <a:latin typeface="Arial" panose="020B0604020202020204" pitchFamily="34" charset="0"/>
                <a:cs typeface="Noto Sans CJK SC" charset="0"/>
              </a:defRPr>
            </a:lvl5pPr>
            <a:lvl6pPr marL="25146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Lst>
              <a:defRPr>
                <a:solidFill>
                  <a:srgbClr val="000000"/>
                </a:solidFill>
                <a:latin typeface="Arial" panose="020B0604020202020204" pitchFamily="34" charset="0"/>
                <a:cs typeface="Noto Sans CJK SC" charset="0"/>
              </a:defRPr>
            </a:lvl6pPr>
            <a:lvl7pPr marL="29718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Lst>
              <a:defRPr>
                <a:solidFill>
                  <a:srgbClr val="000000"/>
                </a:solidFill>
                <a:latin typeface="Arial" panose="020B0604020202020204" pitchFamily="34" charset="0"/>
                <a:cs typeface="Noto Sans CJK SC" charset="0"/>
              </a:defRPr>
            </a:lvl7pPr>
            <a:lvl8pPr marL="34290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Lst>
              <a:defRPr>
                <a:solidFill>
                  <a:srgbClr val="000000"/>
                </a:solidFill>
                <a:latin typeface="Arial" panose="020B0604020202020204" pitchFamily="34" charset="0"/>
                <a:cs typeface="Noto Sans CJK SC" charset="0"/>
              </a:defRPr>
            </a:lvl8pPr>
            <a:lvl9pPr marL="38862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Lst>
              <a:defRPr>
                <a:solidFill>
                  <a:srgbClr val="000000"/>
                </a:solidFill>
                <a:latin typeface="Arial" panose="020B0604020202020204" pitchFamily="34" charset="0"/>
                <a:cs typeface="Noto Sans CJK SC" charset="0"/>
              </a:defRPr>
            </a:lvl9pPr>
          </a:lstStyle>
          <a:p>
            <a:pPr marL="285750" indent="-285750" eaLnBrk="1">
              <a:spcBef>
                <a:spcPts val="0"/>
              </a:spcBef>
              <a:spcAft>
                <a:spcPts val="600"/>
              </a:spcAft>
              <a:buClr>
                <a:srgbClr val="FF0000"/>
              </a:buClr>
              <a:buSzPct val="100000"/>
              <a:buFont typeface="Wingdings" panose="05000000000000000000" pitchFamily="2" charset="2"/>
              <a:buChar char="§"/>
            </a:pPr>
            <a:r>
              <a:rPr lang="en-US" altLang="en-US" sz="1800" baseline="0" dirty="0">
                <a:solidFill>
                  <a:srgbClr val="0000FF"/>
                </a:solidFill>
                <a:effectLst/>
                <a:cs typeface="DejaVu Sans" charset="0"/>
              </a:rPr>
              <a:t>Decay </a:t>
            </a:r>
            <a:r>
              <a:rPr lang="en-US" altLang="en-US" sz="1800" baseline="0" dirty="0" err="1">
                <a:solidFill>
                  <a:srgbClr val="0000FF"/>
                </a:solidFill>
                <a:effectLst/>
                <a:cs typeface="DejaVu Sans" charset="0"/>
              </a:rPr>
              <a:t>diagnostcis</a:t>
            </a:r>
            <a:r>
              <a:rPr lang="en-US" altLang="en-US" sz="1800" baseline="0" dirty="0">
                <a:solidFill>
                  <a:srgbClr val="0000FF"/>
                </a:solidFill>
                <a:effectLst/>
                <a:cs typeface="DejaVu Sans" charset="0"/>
              </a:rPr>
              <a:t>:</a:t>
            </a:r>
            <a:endParaRPr lang="en-US" altLang="en-US" sz="1800" baseline="0" dirty="0">
              <a:solidFill>
                <a:schemeClr val="bg2"/>
              </a:solidFill>
              <a:effectLst/>
              <a:cs typeface="DejaVu Sans" charset="0"/>
            </a:endParaRPr>
          </a:p>
          <a:p>
            <a:pPr eaLnBrk="1">
              <a:spcBef>
                <a:spcPts val="13"/>
              </a:spcBef>
              <a:spcAft>
                <a:spcPts val="13"/>
              </a:spcAft>
              <a:buClr>
                <a:srgbClr val="000000"/>
              </a:buClr>
              <a:buSzPct val="100000"/>
              <a:buFont typeface="Times New Roman" panose="02020603050405020304" pitchFamily="18" charset="0"/>
              <a:buNone/>
            </a:pPr>
            <a:r>
              <a:rPr lang="en-US" altLang="en-US" sz="1800" dirty="0">
                <a:solidFill>
                  <a:schemeClr val="bg2"/>
                </a:solidFill>
                <a:effectLst/>
                <a:cs typeface="DejaVu Sans" charset="0"/>
              </a:rPr>
              <a:t> </a:t>
            </a:r>
            <a:r>
              <a:rPr lang="en-US" altLang="en-US" sz="1800" baseline="0" dirty="0">
                <a:solidFill>
                  <a:schemeClr val="bg2"/>
                </a:solidFill>
                <a:effectLst/>
                <a:cs typeface="DejaVu Sans" charset="0"/>
              </a:rPr>
              <a:t>     VUV grating spectrometer, PMT + camera</a:t>
            </a:r>
            <a:endParaRPr lang="en-US" altLang="en-US" sz="1500" baseline="0" dirty="0">
              <a:solidFill>
                <a:schemeClr val="bg2"/>
              </a:solidFill>
              <a:effectLst/>
              <a:cs typeface="DejaVu Sans" charset="0"/>
            </a:endParaRPr>
          </a:p>
        </p:txBody>
      </p:sp>
    </p:spTree>
    <p:extLst>
      <p:ext uri="{BB962C8B-B14F-4D97-AF65-F5344CB8AC3E}">
        <p14:creationId xmlns:p14="http://schemas.microsoft.com/office/powerpoint/2010/main" val="3255568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86" y="6528383"/>
            <a:ext cx="412292"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16</a:t>
            </a:r>
            <a:endParaRPr lang="de-DE" sz="1600" baseline="0" dirty="0">
              <a:solidFill>
                <a:schemeClr val="bg2"/>
              </a:solidFill>
              <a:effectLst/>
              <a:latin typeface="Arial" panose="020B0604020202020204" pitchFamily="34" charset="0"/>
              <a:cs typeface="Arial" panose="020B0604020202020204" pitchFamily="34" charset="0"/>
            </a:endParaRPr>
          </a:p>
        </p:txBody>
      </p:sp>
      <p:sp>
        <p:nvSpPr>
          <p:cNvPr id="18" name="Rectangle 2"/>
          <p:cNvSpPr txBox="1">
            <a:spLocks noChangeArrowheads="1"/>
          </p:cNvSpPr>
          <p:nvPr/>
        </p:nvSpPr>
        <p:spPr>
          <a:xfrm>
            <a:off x="2147219" y="35900"/>
            <a:ext cx="6897279" cy="597821"/>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lvl1pPr algn="ctr" rtl="0" eaLnBrk="0" fontAlgn="base" hangingPunct="0">
              <a:spcBef>
                <a:spcPct val="0"/>
              </a:spcBef>
              <a:spcAft>
                <a:spcPct val="0"/>
              </a:spcAft>
              <a:defRPr kumimoji="1" sz="2400">
                <a:solidFill>
                  <a:schemeClr val="bg2"/>
                </a:solidFill>
                <a:latin typeface="+mj-lt"/>
                <a:ea typeface="+mj-ea"/>
                <a:cs typeface="+mj-cs"/>
              </a:defRPr>
            </a:lvl1pPr>
            <a:lvl2pPr algn="ctr" rtl="0" eaLnBrk="0" fontAlgn="base" hangingPunct="0">
              <a:spcBef>
                <a:spcPct val="0"/>
              </a:spcBef>
              <a:spcAft>
                <a:spcPct val="0"/>
              </a:spcAft>
              <a:defRPr kumimoji="1" sz="2400">
                <a:solidFill>
                  <a:schemeClr val="bg2"/>
                </a:solidFill>
                <a:latin typeface="Comic Sans MS" pitchFamily="66" charset="0"/>
              </a:defRPr>
            </a:lvl2pPr>
            <a:lvl3pPr algn="ctr" rtl="0" eaLnBrk="0" fontAlgn="base" hangingPunct="0">
              <a:spcBef>
                <a:spcPct val="0"/>
              </a:spcBef>
              <a:spcAft>
                <a:spcPct val="0"/>
              </a:spcAft>
              <a:defRPr kumimoji="1" sz="2400">
                <a:solidFill>
                  <a:schemeClr val="bg2"/>
                </a:solidFill>
                <a:latin typeface="Comic Sans MS" pitchFamily="66" charset="0"/>
              </a:defRPr>
            </a:lvl3pPr>
            <a:lvl4pPr algn="ctr" rtl="0" eaLnBrk="0" fontAlgn="base" hangingPunct="0">
              <a:spcBef>
                <a:spcPct val="0"/>
              </a:spcBef>
              <a:spcAft>
                <a:spcPct val="0"/>
              </a:spcAft>
              <a:defRPr kumimoji="1" sz="2400">
                <a:solidFill>
                  <a:schemeClr val="bg2"/>
                </a:solidFill>
                <a:latin typeface="Comic Sans MS" pitchFamily="66" charset="0"/>
              </a:defRPr>
            </a:lvl4pPr>
            <a:lvl5pPr algn="ctr" rtl="0" eaLnBrk="0" fontAlgn="base" hangingPunct="0">
              <a:spcBef>
                <a:spcPct val="0"/>
              </a:spcBef>
              <a:spcAft>
                <a:spcPct val="0"/>
              </a:spcAft>
              <a:defRPr kumimoji="1" sz="2400">
                <a:solidFill>
                  <a:schemeClr val="bg2"/>
                </a:solidFill>
                <a:latin typeface="Comic Sans MS" pitchFamily="66" charset="0"/>
              </a:defRPr>
            </a:lvl5pPr>
            <a:lvl6pPr marL="457200" algn="ctr" rtl="0" eaLnBrk="0" fontAlgn="base" hangingPunct="0">
              <a:spcBef>
                <a:spcPct val="0"/>
              </a:spcBef>
              <a:spcAft>
                <a:spcPct val="0"/>
              </a:spcAft>
              <a:defRPr kumimoji="1" sz="2400">
                <a:solidFill>
                  <a:schemeClr val="bg2"/>
                </a:solidFill>
                <a:latin typeface="Comic Sans MS" pitchFamily="66" charset="0"/>
              </a:defRPr>
            </a:lvl6pPr>
            <a:lvl7pPr marL="914400" algn="ctr" rtl="0" eaLnBrk="0" fontAlgn="base" hangingPunct="0">
              <a:spcBef>
                <a:spcPct val="0"/>
              </a:spcBef>
              <a:spcAft>
                <a:spcPct val="0"/>
              </a:spcAft>
              <a:defRPr kumimoji="1" sz="2400">
                <a:solidFill>
                  <a:schemeClr val="bg2"/>
                </a:solidFill>
                <a:latin typeface="Comic Sans MS" pitchFamily="66" charset="0"/>
              </a:defRPr>
            </a:lvl7pPr>
            <a:lvl8pPr marL="1371600" algn="ctr" rtl="0" eaLnBrk="0" fontAlgn="base" hangingPunct="0">
              <a:spcBef>
                <a:spcPct val="0"/>
              </a:spcBef>
              <a:spcAft>
                <a:spcPct val="0"/>
              </a:spcAft>
              <a:defRPr kumimoji="1" sz="2400">
                <a:solidFill>
                  <a:schemeClr val="bg2"/>
                </a:solidFill>
                <a:latin typeface="Comic Sans MS" pitchFamily="66" charset="0"/>
              </a:defRPr>
            </a:lvl8pPr>
            <a:lvl9pPr marL="1828800" algn="ctr" rtl="0" eaLnBrk="0" fontAlgn="base" hangingPunct="0">
              <a:spcBef>
                <a:spcPct val="0"/>
              </a:spcBef>
              <a:spcAft>
                <a:spcPct val="0"/>
              </a:spcAft>
              <a:defRPr kumimoji="1" sz="2400">
                <a:solidFill>
                  <a:schemeClr val="bg2"/>
                </a:solidFill>
                <a:latin typeface="Comic Sans MS" pitchFamily="66" charset="0"/>
              </a:defRPr>
            </a:lvl9pPr>
          </a:lstStyle>
          <a:p>
            <a:pPr algn="l"/>
            <a:r>
              <a:rPr lang="en-US" sz="2800" u="sng" baseline="0" dirty="0">
                <a:solidFill>
                  <a:srgbClr val="FF0000"/>
                </a:solidFill>
                <a:latin typeface="Arial" panose="020B0604020202020204" pitchFamily="34" charset="0"/>
                <a:cs typeface="Arial" panose="020B0604020202020204" pitchFamily="34" charset="0"/>
              </a:rPr>
              <a:t>From the Nuclear to the Optical Domain</a:t>
            </a:r>
            <a:endParaRPr lang="de-DE" altLang="de-DE" sz="2800" u="sng" kern="0" baseline="0" dirty="0">
              <a:solidFill>
                <a:srgbClr val="FF0000"/>
              </a:solidFill>
              <a:latin typeface="Arial" panose="020B0604020202020204" pitchFamily="34" charset="0"/>
              <a:cs typeface="Arial" panose="020B0604020202020204" pitchFamily="34" charset="0"/>
            </a:endParaRPr>
          </a:p>
        </p:txBody>
      </p:sp>
      <p:sp>
        <p:nvSpPr>
          <p:cNvPr id="2" name="Rectangle 1"/>
          <p:cNvSpPr/>
          <p:nvPr/>
        </p:nvSpPr>
        <p:spPr>
          <a:xfrm>
            <a:off x="26350" y="5575286"/>
            <a:ext cx="5219699" cy="723275"/>
          </a:xfrm>
          <a:prstGeom prst="rect">
            <a:avLst/>
          </a:prstGeom>
        </p:spPr>
        <p:txBody>
          <a:bodyPr wrap="none">
            <a:spAutoFit/>
          </a:bodyPr>
          <a:lstStyle/>
          <a:p>
            <a:pPr>
              <a:spcAft>
                <a:spcPts val="600"/>
              </a:spcAft>
              <a:buClr>
                <a:srgbClr val="FF0000"/>
              </a:buClr>
            </a:pPr>
            <a:r>
              <a:rPr lang="en-US" sz="1800" baseline="0" dirty="0">
                <a:solidFill>
                  <a:srgbClr val="0000FF"/>
                </a:solidFill>
                <a:effectLst/>
                <a:latin typeface="Arial" panose="020B0604020202020204" pitchFamily="34" charset="0"/>
                <a:cs typeface="Arial" panose="020B0604020202020204" pitchFamily="34" charset="0"/>
              </a:rPr>
              <a:t>  </a:t>
            </a:r>
            <a:r>
              <a:rPr lang="en-US" sz="1800" baseline="0" dirty="0">
                <a:solidFill>
                  <a:srgbClr val="0000FF"/>
                </a:solidFill>
                <a:effectLst/>
                <a:latin typeface="Arial" panose="020B0604020202020204" pitchFamily="34" charset="0"/>
                <a:cs typeface="Arial" panose="020B0604020202020204" pitchFamily="34" charset="0"/>
                <a:sym typeface="Wingdings" panose="05000000000000000000" pitchFamily="2" charset="2"/>
              </a:rPr>
              <a:t> </a:t>
            </a:r>
            <a:r>
              <a:rPr lang="en-US" sz="1800" baseline="0" dirty="0">
                <a:solidFill>
                  <a:srgbClr val="0000FF"/>
                </a:solidFill>
                <a:effectLst/>
                <a:latin typeface="Arial" panose="020B0604020202020204" pitchFamily="34" charset="0"/>
                <a:cs typeface="Arial" panose="020B0604020202020204" pitchFamily="34" charset="0"/>
              </a:rPr>
              <a:t>still to bridge for metrological application:</a:t>
            </a:r>
          </a:p>
          <a:p>
            <a:pPr>
              <a:spcAft>
                <a:spcPts val="600"/>
              </a:spcAft>
              <a:buClr>
                <a:srgbClr val="FF0000"/>
              </a:buClr>
            </a:pPr>
            <a:r>
              <a:rPr lang="en-US" sz="1800" baseline="0" dirty="0">
                <a:solidFill>
                  <a:srgbClr val="0000FF"/>
                </a:solidFill>
                <a:effectLst/>
                <a:latin typeface="Arial" panose="020B0604020202020204" pitchFamily="34" charset="0"/>
                <a:cs typeface="Arial" panose="020B0604020202020204" pitchFamily="34" charset="0"/>
              </a:rPr>
              <a:t>      &gt; 5 orders of magnitude</a:t>
            </a:r>
          </a:p>
        </p:txBody>
      </p:sp>
      <p:sp>
        <p:nvSpPr>
          <p:cNvPr id="3" name="TextBox 2">
            <a:extLst>
              <a:ext uri="{FF2B5EF4-FFF2-40B4-BE49-F238E27FC236}">
                <a16:creationId xmlns:a16="http://schemas.microsoft.com/office/drawing/2014/main" id="{C65CB3C3-A9F3-4C9B-943A-6FC17C54DCFB}"/>
              </a:ext>
            </a:extLst>
          </p:cNvPr>
          <p:cNvSpPr txBox="1"/>
          <p:nvPr/>
        </p:nvSpPr>
        <p:spPr>
          <a:xfrm>
            <a:off x="23756" y="1370164"/>
            <a:ext cx="5153617" cy="784830"/>
          </a:xfrm>
          <a:prstGeom prst="rect">
            <a:avLst/>
          </a:prstGeom>
          <a:noFill/>
        </p:spPr>
        <p:txBody>
          <a:bodyPr wrap="square" rtlCol="0">
            <a:spAutoFit/>
          </a:bodyPr>
          <a:lstStyle/>
          <a:p>
            <a:pPr marL="342900" indent="-342900">
              <a:spcAft>
                <a:spcPts val="600"/>
              </a:spcAft>
              <a:buClr>
                <a:srgbClr val="FF0000"/>
              </a:buClr>
              <a:buFont typeface="Wingdings" panose="05000000000000000000" pitchFamily="2" charset="2"/>
              <a:buChar char="§"/>
            </a:pPr>
            <a:r>
              <a:rPr lang="en-US" baseline="0" dirty="0">
                <a:solidFill>
                  <a:srgbClr val="0000FF"/>
                </a:solidFill>
                <a:effectLst/>
                <a:latin typeface="Arial" panose="020B0604020202020204" pitchFamily="34" charset="0"/>
                <a:cs typeface="Arial" panose="020B0604020202020204" pitchFamily="34" charset="0"/>
              </a:rPr>
              <a:t>from eV to (k)Hz:  </a:t>
            </a:r>
          </a:p>
          <a:p>
            <a:r>
              <a:rPr lang="en-US" b="0" baseline="0" dirty="0">
                <a:solidFill>
                  <a:srgbClr val="0000FF"/>
                </a:solidFill>
                <a:effectLst/>
                <a:latin typeface="Arial" panose="020B0604020202020204" pitchFamily="34" charset="0"/>
                <a:cs typeface="Arial" panose="020B0604020202020204" pitchFamily="34" charset="0"/>
              </a:rPr>
              <a:t>     </a:t>
            </a:r>
            <a:r>
              <a:rPr lang="en-US" b="0" baseline="0" dirty="0">
                <a:solidFill>
                  <a:schemeClr val="bg2"/>
                </a:solidFill>
                <a:effectLst/>
                <a:latin typeface="Arial" panose="020B0604020202020204" pitchFamily="34" charset="0"/>
                <a:cs typeface="Arial" panose="020B0604020202020204" pitchFamily="34" charset="0"/>
              </a:rPr>
              <a:t>nuclear methods </a:t>
            </a:r>
            <a:r>
              <a:rPr lang="en-US" b="0" baseline="0" dirty="0">
                <a:solidFill>
                  <a:schemeClr val="bg2"/>
                </a:solidFill>
                <a:effectLst/>
                <a:latin typeface="Arial" panose="020B0604020202020204" pitchFamily="34" charset="0"/>
                <a:cs typeface="Arial" panose="020B0604020202020204" pitchFamily="34" charset="0"/>
                <a:sym typeface="Wingdings" panose="05000000000000000000" pitchFamily="2" charset="2"/>
              </a:rPr>
              <a:t> optical methods</a:t>
            </a:r>
            <a:endParaRPr lang="en-US" b="0" baseline="0" dirty="0">
              <a:solidFill>
                <a:schemeClr val="bg2"/>
              </a:solidFill>
              <a:effectLst/>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65DCB0C0-82AF-431A-BD2E-01C6A8AA8D28}"/>
              </a:ext>
            </a:extLst>
          </p:cNvPr>
          <p:cNvGrpSpPr/>
          <p:nvPr/>
        </p:nvGrpSpPr>
        <p:grpSpPr>
          <a:xfrm>
            <a:off x="-24829" y="2415450"/>
            <a:ext cx="5328863" cy="1384655"/>
            <a:chOff x="-24829" y="2789532"/>
            <a:chExt cx="5328863" cy="1384655"/>
          </a:xfrm>
        </p:grpSpPr>
        <p:sp>
          <p:nvSpPr>
            <p:cNvPr id="6" name="Rectangle 5">
              <a:extLst>
                <a:ext uri="{FF2B5EF4-FFF2-40B4-BE49-F238E27FC236}">
                  <a16:creationId xmlns:a16="http://schemas.microsoft.com/office/drawing/2014/main" id="{BA8CA29E-A1B3-4C9D-B10E-52E61FA12391}"/>
                </a:ext>
              </a:extLst>
            </p:cNvPr>
            <p:cNvSpPr/>
            <p:nvPr/>
          </p:nvSpPr>
          <p:spPr bwMode="auto">
            <a:xfrm>
              <a:off x="108758" y="2789532"/>
              <a:ext cx="5195276" cy="1384655"/>
            </a:xfrm>
            <a:prstGeom prst="rect">
              <a:avLst/>
            </a:prstGeom>
            <a:solidFill>
              <a:srgbClr val="FFFFCC"/>
            </a:solidFill>
            <a:ln w="25400" cap="sq" cmpd="sng" algn="ctr">
              <a:solidFill>
                <a:schemeClr val="bg2"/>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grpSp>
          <p:nvGrpSpPr>
            <p:cNvPr id="10" name="Group 9">
              <a:extLst>
                <a:ext uri="{FF2B5EF4-FFF2-40B4-BE49-F238E27FC236}">
                  <a16:creationId xmlns:a16="http://schemas.microsoft.com/office/drawing/2014/main" id="{22971383-1252-4374-98E8-9B9A9526A8EE}"/>
                </a:ext>
              </a:extLst>
            </p:cNvPr>
            <p:cNvGrpSpPr/>
            <p:nvPr/>
          </p:nvGrpSpPr>
          <p:grpSpPr>
            <a:xfrm>
              <a:off x="-24829" y="2810611"/>
              <a:ext cx="5312443" cy="1329041"/>
              <a:chOff x="50906" y="3130348"/>
              <a:chExt cx="5558557" cy="1262903"/>
            </a:xfrm>
          </p:grpSpPr>
          <p:sp>
            <p:nvSpPr>
              <p:cNvPr id="152" name="TextBox 151">
                <a:extLst>
                  <a:ext uri="{FF2B5EF4-FFF2-40B4-BE49-F238E27FC236}">
                    <a16:creationId xmlns:a16="http://schemas.microsoft.com/office/drawing/2014/main" id="{9A025E0A-806B-4E14-A095-F669A49FF6F5}"/>
                  </a:ext>
                </a:extLst>
              </p:cNvPr>
              <p:cNvSpPr txBox="1"/>
              <p:nvPr/>
            </p:nvSpPr>
            <p:spPr>
              <a:xfrm>
                <a:off x="224870" y="3130348"/>
                <a:ext cx="4938598" cy="350953"/>
              </a:xfrm>
              <a:prstGeom prst="rect">
                <a:avLst/>
              </a:prstGeom>
              <a:noFill/>
            </p:spPr>
            <p:txBody>
              <a:bodyPr wrap="square" rtlCol="0">
                <a:spAutoFit/>
              </a:bodyPr>
              <a:lstStyle/>
              <a:p>
                <a:pPr>
                  <a:buClr>
                    <a:srgbClr val="FF0000"/>
                  </a:buClr>
                </a:pPr>
                <a:r>
                  <a:rPr lang="en-US" sz="1800" b="0" baseline="0" dirty="0">
                    <a:solidFill>
                      <a:schemeClr val="bg2"/>
                    </a:solidFill>
                    <a:effectLst/>
                    <a:latin typeface="Arial" panose="020B0604020202020204" pitchFamily="34" charset="0"/>
                    <a:cs typeface="Arial" panose="020B0604020202020204" pitchFamily="34" charset="0"/>
                  </a:rPr>
                  <a:t>  </a:t>
                </a:r>
                <a:r>
                  <a:rPr lang="en-US" sz="1800" baseline="0" dirty="0">
                    <a:solidFill>
                      <a:srgbClr val="C00000"/>
                    </a:solidFill>
                    <a:effectLst/>
                    <a:latin typeface="Arial" panose="020B0604020202020204" pitchFamily="34" charset="0"/>
                    <a:cs typeface="Arial" panose="020B0604020202020204" pitchFamily="34" charset="0"/>
                  </a:rPr>
                  <a:t>first (broad-band) optical excitation:</a:t>
                </a:r>
                <a:r>
                  <a:rPr lang="en-US" sz="1600" baseline="0" dirty="0">
                    <a:solidFill>
                      <a:srgbClr val="C00000"/>
                    </a:solidFill>
                    <a:effectLst/>
                    <a:latin typeface="Arial" panose="020B0604020202020204" pitchFamily="34" charset="0"/>
                    <a:cs typeface="Arial" panose="020B0604020202020204" pitchFamily="34" charset="0"/>
                  </a:rPr>
                  <a:t> </a:t>
                </a:r>
              </a:p>
            </p:txBody>
          </p:sp>
          <p:sp>
            <p:nvSpPr>
              <p:cNvPr id="153" name="TextBox 152">
                <a:extLst>
                  <a:ext uri="{FF2B5EF4-FFF2-40B4-BE49-F238E27FC236}">
                    <a16:creationId xmlns:a16="http://schemas.microsoft.com/office/drawing/2014/main" id="{EFDE41E6-ADAB-44F1-BBF4-407F1BFE34C2}"/>
                  </a:ext>
                </a:extLst>
              </p:cNvPr>
              <p:cNvSpPr txBox="1"/>
              <p:nvPr/>
            </p:nvSpPr>
            <p:spPr>
              <a:xfrm>
                <a:off x="50906" y="3442754"/>
                <a:ext cx="5558557" cy="950497"/>
              </a:xfrm>
              <a:prstGeom prst="rect">
                <a:avLst/>
              </a:prstGeom>
              <a:noFill/>
            </p:spPr>
            <p:txBody>
              <a:bodyPr wrap="square" rtlCol="0">
                <a:spAutoFit/>
              </a:bodyPr>
              <a:lstStyle/>
              <a:p>
                <a:pPr>
                  <a:spcAft>
                    <a:spcPts val="600"/>
                  </a:spcAft>
                </a:pPr>
                <a:r>
                  <a:rPr lang="en-US" sz="1800" b="0" baseline="0" dirty="0">
                    <a:solidFill>
                      <a:schemeClr val="bg2"/>
                    </a:solidFill>
                    <a:effectLst/>
                    <a:latin typeface="Arial" panose="020B0604020202020204" pitchFamily="34" charset="0"/>
                    <a:cs typeface="Arial" panose="020B0604020202020204" pitchFamily="34" charset="0"/>
                  </a:rPr>
                  <a:t>     4-wave mixing laser setup:</a:t>
                </a:r>
              </a:p>
              <a:p>
                <a:r>
                  <a:rPr lang="en-US" sz="1800" b="0" baseline="0" dirty="0">
                    <a:solidFill>
                      <a:schemeClr val="bg2"/>
                    </a:solidFill>
                    <a:effectLst/>
                    <a:latin typeface="Arial" panose="020B0604020202020204" pitchFamily="34" charset="0"/>
                    <a:cs typeface="Arial" panose="020B0604020202020204" pitchFamily="34" charset="0"/>
                  </a:rPr>
                  <a:t>   - PTB (J. </a:t>
                </a:r>
                <a:r>
                  <a:rPr lang="en-US" sz="1800" b="0" baseline="0" dirty="0" err="1">
                    <a:solidFill>
                      <a:schemeClr val="bg2"/>
                    </a:solidFill>
                    <a:effectLst/>
                    <a:latin typeface="Arial" panose="020B0604020202020204" pitchFamily="34" charset="0"/>
                    <a:cs typeface="Arial" panose="020B0604020202020204" pitchFamily="34" charset="0"/>
                  </a:rPr>
                  <a:t>Tiedau</a:t>
                </a:r>
                <a:r>
                  <a:rPr lang="en-US" sz="1800" b="0" baseline="0" dirty="0">
                    <a:solidFill>
                      <a:schemeClr val="bg2"/>
                    </a:solidFill>
                    <a:effectLst/>
                    <a:latin typeface="Arial" panose="020B0604020202020204" pitchFamily="34" charset="0"/>
                    <a:cs typeface="Arial" panose="020B0604020202020204" pitchFamily="34" charset="0"/>
                  </a:rPr>
                  <a:t> et al, PRL 132, (2024)</a:t>
                </a:r>
              </a:p>
              <a:p>
                <a:r>
                  <a:rPr lang="en-US" sz="1800" b="0" baseline="0" dirty="0">
                    <a:solidFill>
                      <a:schemeClr val="bg2"/>
                    </a:solidFill>
                    <a:effectLst/>
                    <a:latin typeface="Arial" panose="020B0604020202020204" pitchFamily="34" charset="0"/>
                    <a:cs typeface="Arial" panose="020B0604020202020204" pitchFamily="34" charset="0"/>
                  </a:rPr>
                  <a:t>   - UCLA (R. Elwell et al, PRL 133, 013201 (2024)</a:t>
                </a:r>
              </a:p>
            </p:txBody>
          </p:sp>
        </p:grpSp>
      </p:grpSp>
      <p:grpSp>
        <p:nvGrpSpPr>
          <p:cNvPr id="5" name="Group 4">
            <a:extLst>
              <a:ext uri="{FF2B5EF4-FFF2-40B4-BE49-F238E27FC236}">
                <a16:creationId xmlns:a16="http://schemas.microsoft.com/office/drawing/2014/main" id="{FDDB3FA8-47FA-43A6-BD9E-45AAEBCA6548}"/>
              </a:ext>
            </a:extLst>
          </p:cNvPr>
          <p:cNvGrpSpPr/>
          <p:nvPr/>
        </p:nvGrpSpPr>
        <p:grpSpPr>
          <a:xfrm>
            <a:off x="5366045" y="1100025"/>
            <a:ext cx="6805232" cy="5433230"/>
            <a:chOff x="5366045" y="1100025"/>
            <a:chExt cx="6805232" cy="5433230"/>
          </a:xfrm>
        </p:grpSpPr>
        <p:sp>
          <p:nvSpPr>
            <p:cNvPr id="93" name="Rectangle 92">
              <a:extLst>
                <a:ext uri="{FF2B5EF4-FFF2-40B4-BE49-F238E27FC236}">
                  <a16:creationId xmlns:a16="http://schemas.microsoft.com/office/drawing/2014/main" id="{C087AD1A-F44F-4011-AB11-DD08FD1695D8}"/>
                </a:ext>
              </a:extLst>
            </p:cNvPr>
            <p:cNvSpPr/>
            <p:nvPr/>
          </p:nvSpPr>
          <p:spPr bwMode="auto">
            <a:xfrm>
              <a:off x="5366045" y="1100025"/>
              <a:ext cx="6805232" cy="5433230"/>
            </a:xfrm>
            <a:prstGeom prst="rect">
              <a:avLst/>
            </a:prstGeom>
            <a:solidFill>
              <a:srgbClr val="FFFFCC"/>
            </a:solidFill>
            <a:ln w="19050" cap="sq" cmpd="sng" algn="ctr">
              <a:solidFill>
                <a:schemeClr val="bg2"/>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endParaRPr lang="en-US" dirty="0"/>
            </a:p>
          </p:txBody>
        </p:sp>
        <p:sp>
          <p:nvSpPr>
            <p:cNvPr id="94" name="Textfeld 9">
              <a:extLst>
                <a:ext uri="{FF2B5EF4-FFF2-40B4-BE49-F238E27FC236}">
                  <a16:creationId xmlns:a16="http://schemas.microsoft.com/office/drawing/2014/main" id="{141BEAB3-AA18-4CF9-A8B9-5049BAD0C142}"/>
                </a:ext>
              </a:extLst>
            </p:cNvPr>
            <p:cNvSpPr txBox="1"/>
            <p:nvPr/>
          </p:nvSpPr>
          <p:spPr>
            <a:xfrm rot="16200000">
              <a:off x="9393320" y="3430520"/>
              <a:ext cx="4823564" cy="556279"/>
            </a:xfrm>
            <a:prstGeom prst="rect">
              <a:avLst/>
            </a:prstGeom>
            <a:noFill/>
          </p:spPr>
          <p:txBody>
            <a:bodyPr wrap="square" rtlCol="0">
              <a:spAutoFit/>
            </a:bodyPr>
            <a:lstStyle/>
            <a:p>
              <a:pPr algn="ctr" eaLnBrk="1" fontAlgn="auto" hangingPunct="1">
                <a:spcBef>
                  <a:spcPts val="0"/>
                </a:spcBef>
                <a:spcAft>
                  <a:spcPts val="100"/>
                </a:spcAft>
                <a:defRPr/>
              </a:pPr>
              <a:r>
                <a:rPr lang="de-DE" sz="1400" kern="0" baseline="0" dirty="0">
                  <a:solidFill>
                    <a:prstClr val="black"/>
                  </a:solidFill>
                  <a:effectLst/>
                  <a:latin typeface="Arial" panose="020B0604020202020204" pitchFamily="34" charset="0"/>
                  <a:cs typeface="Arial" panose="020B0604020202020204" pitchFamily="34" charset="0"/>
                </a:rPr>
                <a:t> </a:t>
              </a:r>
              <a:r>
                <a:rPr lang="de-DE" sz="1400" kern="0" baseline="0" dirty="0" err="1">
                  <a:solidFill>
                    <a:prstClr val="black"/>
                  </a:solidFill>
                  <a:effectLst/>
                  <a:latin typeface="Arial" panose="020B0604020202020204" pitchFamily="34" charset="0"/>
                  <a:cs typeface="Arial" panose="020B0604020202020204" pitchFamily="34" charset="0"/>
                </a:rPr>
                <a:t>fractional</a:t>
              </a:r>
              <a:r>
                <a:rPr lang="de-DE" sz="1400" kern="0" baseline="0" dirty="0">
                  <a:solidFill>
                    <a:prstClr val="black"/>
                  </a:solidFill>
                  <a:effectLst/>
                  <a:latin typeface="Arial" panose="020B0604020202020204" pitchFamily="34" charset="0"/>
                  <a:cs typeface="Arial" panose="020B0604020202020204" pitchFamily="34" charset="0"/>
                </a:rPr>
                <a:t> </a:t>
              </a:r>
              <a:r>
                <a:rPr lang="de-DE" sz="1400" kern="0" baseline="0" dirty="0" err="1">
                  <a:solidFill>
                    <a:prstClr val="black"/>
                  </a:solidFill>
                  <a:effectLst/>
                  <a:latin typeface="Arial" panose="020B0604020202020204" pitchFamily="34" charset="0"/>
                  <a:cs typeface="Arial" panose="020B0604020202020204" pitchFamily="34" charset="0"/>
                </a:rPr>
                <a:t>uncertainty</a:t>
              </a:r>
              <a:r>
                <a:rPr lang="de-DE" sz="1400" kern="0" baseline="0" dirty="0">
                  <a:solidFill>
                    <a:prstClr val="black"/>
                  </a:solidFill>
                  <a:effectLst/>
                  <a:latin typeface="Arial" panose="020B0604020202020204" pitchFamily="34" charset="0"/>
                  <a:cs typeface="Arial" panose="020B0604020202020204" pitchFamily="34" charset="0"/>
                </a:rPr>
                <a:t> / </a:t>
              </a:r>
              <a:r>
                <a:rPr lang="de-DE" sz="1400" kern="0" baseline="0" dirty="0" err="1">
                  <a:solidFill>
                    <a:prstClr val="black"/>
                  </a:solidFill>
                  <a:effectLst/>
                  <a:latin typeface="Arial" panose="020B0604020202020204" pitchFamily="34" charset="0"/>
                  <a:cs typeface="Arial" panose="020B0604020202020204" pitchFamily="34" charset="0"/>
                </a:rPr>
                <a:t>resolution</a:t>
              </a:r>
              <a:r>
                <a:rPr lang="de-DE" sz="1400" kern="0" baseline="0" dirty="0">
                  <a:solidFill>
                    <a:prstClr val="black"/>
                  </a:solidFill>
                  <a:effectLst/>
                  <a:latin typeface="Arial" panose="020B0604020202020204" pitchFamily="34" charset="0"/>
                  <a:cs typeface="Arial" panose="020B0604020202020204" pitchFamily="34" charset="0"/>
                </a:rPr>
                <a:t> </a:t>
              </a:r>
              <a:r>
                <a:rPr lang="de-DE" sz="1400" kern="0" baseline="0" dirty="0" err="1">
                  <a:solidFill>
                    <a:prstClr val="black"/>
                  </a:solidFill>
                  <a:effectLst/>
                  <a:latin typeface="Arial" panose="020B0604020202020204" pitchFamily="34" charset="0"/>
                  <a:cs typeface="Arial" panose="020B0604020202020204" pitchFamily="34" charset="0"/>
                </a:rPr>
                <a:t>of</a:t>
              </a:r>
              <a:r>
                <a:rPr lang="de-DE" sz="1400" kern="0" baseline="0" dirty="0">
                  <a:solidFill>
                    <a:prstClr val="black"/>
                  </a:solidFill>
                  <a:effectLst/>
                  <a:latin typeface="Arial" panose="020B0604020202020204" pitchFamily="34" charset="0"/>
                  <a:cs typeface="Arial" panose="020B0604020202020204" pitchFamily="34" charset="0"/>
                </a:rPr>
                <a:t> </a:t>
              </a:r>
              <a:r>
                <a:rPr lang="de-DE" sz="1400" kern="0" baseline="25000" dirty="0">
                  <a:solidFill>
                    <a:prstClr val="black"/>
                  </a:solidFill>
                  <a:effectLst/>
                  <a:latin typeface="Arial" panose="020B0604020202020204" pitchFamily="34" charset="0"/>
                  <a:cs typeface="Arial" panose="020B0604020202020204" pitchFamily="34" charset="0"/>
                </a:rPr>
                <a:t>229</a:t>
              </a:r>
              <a:r>
                <a:rPr lang="de-DE" sz="1400" kern="0" baseline="0" dirty="0">
                  <a:solidFill>
                    <a:prstClr val="black"/>
                  </a:solidFill>
                  <a:effectLst/>
                  <a:latin typeface="Arial" panose="020B0604020202020204" pitchFamily="34" charset="0"/>
                  <a:cs typeface="Arial" panose="020B0604020202020204" pitchFamily="34" charset="0"/>
                </a:rPr>
                <a:t>Th </a:t>
              </a:r>
              <a:r>
                <a:rPr lang="de-DE" sz="1400" kern="0" baseline="0" dirty="0" err="1">
                  <a:solidFill>
                    <a:prstClr val="black"/>
                  </a:solidFill>
                  <a:effectLst/>
                  <a:latin typeface="Arial" panose="020B0604020202020204" pitchFamily="34" charset="0"/>
                  <a:cs typeface="Arial" panose="020B0604020202020204" pitchFamily="34" charset="0"/>
                </a:rPr>
                <a:t>nuclear</a:t>
              </a:r>
              <a:r>
                <a:rPr lang="de-DE" sz="1400" kern="0" baseline="0" dirty="0">
                  <a:solidFill>
                    <a:prstClr val="black"/>
                  </a:solidFill>
                  <a:effectLst/>
                  <a:latin typeface="Arial" panose="020B0604020202020204" pitchFamily="34" charset="0"/>
                  <a:cs typeface="Arial" panose="020B0604020202020204" pitchFamily="34" charset="0"/>
                </a:rPr>
                <a:t> </a:t>
              </a:r>
              <a:r>
                <a:rPr lang="de-DE" sz="1400" kern="0" baseline="0" dirty="0" err="1">
                  <a:solidFill>
                    <a:prstClr val="black"/>
                  </a:solidFill>
                  <a:effectLst/>
                  <a:latin typeface="Arial" panose="020B0604020202020204" pitchFamily="34" charset="0"/>
                  <a:cs typeface="Arial" panose="020B0604020202020204" pitchFamily="34" charset="0"/>
                </a:rPr>
                <a:t>clock</a:t>
              </a:r>
              <a:r>
                <a:rPr lang="de-DE" sz="1400" kern="0" baseline="0" dirty="0">
                  <a:solidFill>
                    <a:prstClr val="black"/>
                  </a:solidFill>
                  <a:effectLst/>
                  <a:latin typeface="Arial" panose="020B0604020202020204" pitchFamily="34" charset="0"/>
                  <a:cs typeface="Arial" panose="020B0604020202020204" pitchFamily="34" charset="0"/>
                </a:rPr>
                <a:t> </a:t>
              </a:r>
              <a:r>
                <a:rPr lang="de-DE" sz="1400" kern="0" baseline="0" dirty="0" err="1">
                  <a:solidFill>
                    <a:prstClr val="black"/>
                  </a:solidFill>
                  <a:effectLst/>
                  <a:latin typeface="Arial" panose="020B0604020202020204" pitchFamily="34" charset="0"/>
                  <a:cs typeface="Arial" panose="020B0604020202020204" pitchFamily="34" charset="0"/>
                </a:rPr>
                <a:t>transition</a:t>
              </a:r>
              <a:r>
                <a:rPr lang="de-DE" sz="1400" kern="0" baseline="0" dirty="0">
                  <a:solidFill>
                    <a:prstClr val="black"/>
                  </a:solidFill>
                  <a:effectLst/>
                  <a:latin typeface="Arial" panose="020B0604020202020204" pitchFamily="34" charset="0"/>
                  <a:cs typeface="Arial" panose="020B0604020202020204" pitchFamily="34" charset="0"/>
                </a:rPr>
                <a:t> </a:t>
              </a:r>
              <a:r>
                <a:rPr lang="de-DE" sz="1400" kern="0" baseline="0" dirty="0" err="1">
                  <a:solidFill>
                    <a:prstClr val="black"/>
                  </a:solidFill>
                  <a:effectLst/>
                  <a:latin typeface="Arial" panose="020B0604020202020204" pitchFamily="34" charset="0"/>
                  <a:cs typeface="Arial" panose="020B0604020202020204" pitchFamily="34" charset="0"/>
                </a:rPr>
                <a:t>frequency</a:t>
              </a:r>
              <a:endParaRPr lang="de-DE" sz="1400" kern="0" baseline="25000" dirty="0">
                <a:solidFill>
                  <a:prstClr val="black"/>
                </a:solidFill>
                <a:effectLst/>
                <a:latin typeface="Arial" panose="020B0604020202020204" pitchFamily="34" charset="0"/>
                <a:cs typeface="Arial" panose="020B0604020202020204" pitchFamily="34" charset="0"/>
              </a:endParaRPr>
            </a:p>
          </p:txBody>
        </p:sp>
        <p:sp>
          <p:nvSpPr>
            <p:cNvPr id="96" name="Textfeld 8">
              <a:extLst>
                <a:ext uri="{FF2B5EF4-FFF2-40B4-BE49-F238E27FC236}">
                  <a16:creationId xmlns:a16="http://schemas.microsoft.com/office/drawing/2014/main" id="{CB465D81-37DA-4AFA-A9FB-A235976CDD4E}"/>
                </a:ext>
              </a:extLst>
            </p:cNvPr>
            <p:cNvSpPr txBox="1"/>
            <p:nvPr/>
          </p:nvSpPr>
          <p:spPr>
            <a:xfrm>
              <a:off x="6431226" y="1315724"/>
              <a:ext cx="4564698" cy="536044"/>
            </a:xfrm>
            <a:prstGeom prst="rect">
              <a:avLst/>
            </a:prstGeom>
            <a:noFill/>
          </p:spPr>
          <p:txBody>
            <a:bodyPr wrap="square" rtlCol="0">
              <a:spAutoFit/>
            </a:bodyPr>
            <a:lstStyle/>
            <a:p>
              <a:pPr eaLnBrk="1" fontAlgn="auto" hangingPunct="1">
                <a:spcBef>
                  <a:spcPts val="0"/>
                </a:spcBef>
                <a:spcAft>
                  <a:spcPts val="100"/>
                </a:spcAft>
                <a:defRPr/>
              </a:pPr>
              <a:r>
                <a:rPr lang="de-DE" sz="1400" kern="0" baseline="0" dirty="0" err="1">
                  <a:solidFill>
                    <a:srgbClr val="00B050"/>
                  </a:solidFill>
                  <a:effectLst/>
                  <a:latin typeface="Arial" panose="020B0604020202020204" pitchFamily="34" charset="0"/>
                  <a:cs typeface="Arial" panose="020B0604020202020204" pitchFamily="34" charset="0"/>
                </a:rPr>
                <a:t>uncertainty</a:t>
              </a:r>
              <a:r>
                <a:rPr lang="de-DE" sz="1400" kern="0" baseline="0" dirty="0">
                  <a:solidFill>
                    <a:srgbClr val="00B050"/>
                  </a:solidFill>
                  <a:effectLst/>
                  <a:latin typeface="Arial" panose="020B0604020202020204" pitchFamily="34" charset="0"/>
                  <a:cs typeface="Arial" panose="020B0604020202020204" pitchFamily="34" charset="0"/>
                </a:rPr>
                <a:t> </a:t>
              </a:r>
              <a:r>
                <a:rPr lang="de-DE" sz="1400" kern="0" baseline="0" dirty="0" err="1">
                  <a:solidFill>
                    <a:srgbClr val="00B050"/>
                  </a:solidFill>
                  <a:effectLst/>
                  <a:latin typeface="Arial" panose="020B0604020202020204" pitchFamily="34" charset="0"/>
                  <a:cs typeface="Arial" panose="020B0604020202020204" pitchFamily="34" charset="0"/>
                </a:rPr>
                <a:t>from</a:t>
              </a:r>
              <a:r>
                <a:rPr lang="de-DE" sz="1400" kern="0" baseline="0" dirty="0">
                  <a:solidFill>
                    <a:srgbClr val="00B050"/>
                  </a:solidFill>
                  <a:effectLst/>
                  <a:latin typeface="Arial" panose="020B0604020202020204" pitchFamily="34" charset="0"/>
                  <a:cs typeface="Arial" panose="020B0604020202020204" pitchFamily="34" charset="0"/>
                </a:rPr>
                <a:t> IC </a:t>
              </a:r>
              <a:r>
                <a:rPr lang="de-DE" sz="1400" kern="0" baseline="0" dirty="0" err="1">
                  <a:solidFill>
                    <a:srgbClr val="00B050"/>
                  </a:solidFill>
                  <a:effectLst/>
                  <a:latin typeface="Arial" panose="020B0604020202020204" pitchFamily="34" charset="0"/>
                  <a:cs typeface="Arial" panose="020B0604020202020204" pitchFamily="34" charset="0"/>
                </a:rPr>
                <a:t>electron</a:t>
              </a:r>
              <a:r>
                <a:rPr lang="de-DE" sz="1400" kern="0" baseline="0" dirty="0">
                  <a:solidFill>
                    <a:srgbClr val="00B050"/>
                  </a:solidFill>
                  <a:effectLst/>
                  <a:latin typeface="Arial" panose="020B0604020202020204" pitchFamily="34" charset="0"/>
                  <a:cs typeface="Arial" panose="020B0604020202020204" pitchFamily="34" charset="0"/>
                </a:rPr>
                <a:t> </a:t>
              </a:r>
            </a:p>
            <a:p>
              <a:pPr eaLnBrk="1" fontAlgn="auto" hangingPunct="1">
                <a:spcBef>
                  <a:spcPts val="0"/>
                </a:spcBef>
                <a:spcAft>
                  <a:spcPts val="100"/>
                </a:spcAft>
                <a:defRPr/>
              </a:pPr>
              <a:r>
                <a:rPr lang="de-DE" sz="1400" kern="0" baseline="0" dirty="0">
                  <a:solidFill>
                    <a:srgbClr val="00B050"/>
                  </a:solidFill>
                  <a:effectLst/>
                  <a:latin typeface="Arial" panose="020B0604020202020204" pitchFamily="34" charset="0"/>
                  <a:cs typeface="Arial" panose="020B0604020202020204" pitchFamily="34" charset="0"/>
                </a:rPr>
                <a:t>and (</a:t>
              </a:r>
              <a:r>
                <a:rPr lang="de-DE" sz="1400" kern="0" baseline="0" dirty="0" err="1">
                  <a:solidFill>
                    <a:srgbClr val="00B050"/>
                  </a:solidFill>
                  <a:effectLst/>
                  <a:latin typeface="Arial" panose="020B0604020202020204" pitchFamily="34" charset="0"/>
                  <a:cs typeface="Arial" panose="020B0604020202020204" pitchFamily="34" charset="0"/>
                </a:rPr>
                <a:t>first</a:t>
              </a:r>
              <a:r>
                <a:rPr lang="de-DE" sz="1400" kern="0" baseline="0" dirty="0">
                  <a:solidFill>
                    <a:srgbClr val="00B050"/>
                  </a:solidFill>
                  <a:effectLst/>
                  <a:latin typeface="Arial" panose="020B0604020202020204" pitchFamily="34" charset="0"/>
                  <a:cs typeface="Arial" panose="020B0604020202020204" pitchFamily="34" charset="0"/>
                </a:rPr>
                <a:t>) </a:t>
              </a:r>
              <a:r>
                <a:rPr lang="de-DE" sz="1400" kern="0" baseline="0" dirty="0">
                  <a:solidFill>
                    <a:srgbClr val="00B050"/>
                  </a:solidFill>
                  <a:effectLst/>
                  <a:latin typeface="Arial" panose="020B0604020202020204" pitchFamily="34" charset="0"/>
                  <a:ea typeface="Cambria Math" panose="02040503050406030204" pitchFamily="18" charset="0"/>
                  <a:cs typeface="Arial" panose="020B0604020202020204" pitchFamily="34" charset="0"/>
                </a:rPr>
                <a:t>𝛾</a:t>
              </a:r>
              <a:r>
                <a:rPr lang="de-DE" sz="1400" kern="0" baseline="0" dirty="0">
                  <a:solidFill>
                    <a:srgbClr val="00B050"/>
                  </a:solidFill>
                  <a:effectLst/>
                  <a:latin typeface="Arial" panose="020B0604020202020204" pitchFamily="34" charset="0"/>
                  <a:cs typeface="Arial" panose="020B0604020202020204" pitchFamily="34" charset="0"/>
                </a:rPr>
                <a:t> </a:t>
              </a:r>
              <a:r>
                <a:rPr lang="de-DE" sz="1400" kern="0" baseline="0" dirty="0" err="1">
                  <a:solidFill>
                    <a:srgbClr val="00B050"/>
                  </a:solidFill>
                  <a:effectLst/>
                  <a:latin typeface="Arial" panose="020B0604020202020204" pitchFamily="34" charset="0"/>
                  <a:cs typeface="Arial" panose="020B0604020202020204" pitchFamily="34" charset="0"/>
                </a:rPr>
                <a:t>spectroscopy</a:t>
              </a:r>
              <a:r>
                <a:rPr lang="de-DE" sz="1400" kern="0" baseline="0" dirty="0">
                  <a:solidFill>
                    <a:srgbClr val="00B050"/>
                  </a:solidFill>
                  <a:effectLst/>
                  <a:latin typeface="Arial" panose="020B0604020202020204" pitchFamily="34" charset="0"/>
                  <a:cs typeface="Arial" panose="020B0604020202020204" pitchFamily="34" charset="0"/>
                </a:rPr>
                <a:t>:</a:t>
              </a:r>
              <a:r>
                <a:rPr lang="de-DE" sz="1400" kern="0" baseline="0" dirty="0">
                  <a:solidFill>
                    <a:srgbClr val="0000FF"/>
                  </a:solidFill>
                  <a:effectLst/>
                  <a:latin typeface="Arial" panose="020B0604020202020204" pitchFamily="34" charset="0"/>
                  <a:cs typeface="Arial" panose="020B0604020202020204" pitchFamily="34" charset="0"/>
                </a:rPr>
                <a:t> </a:t>
              </a:r>
              <a:r>
                <a:rPr lang="de-DE" sz="1400" kern="0" baseline="0" dirty="0">
                  <a:solidFill>
                    <a:srgbClr val="FF0000"/>
                  </a:solidFill>
                  <a:effectLst/>
                  <a:latin typeface="Arial" panose="020B0604020202020204" pitchFamily="34" charset="0"/>
                  <a:cs typeface="Arial" panose="020B0604020202020204" pitchFamily="34" charset="0"/>
                </a:rPr>
                <a:t>0.12</a:t>
              </a:r>
              <a:r>
                <a:rPr lang="de-DE" sz="1400" kern="0" baseline="-25000" dirty="0">
                  <a:solidFill>
                    <a:srgbClr val="FF0000"/>
                  </a:solidFill>
                  <a:effectLst/>
                  <a:latin typeface="Arial" panose="020B0604020202020204" pitchFamily="34" charset="0"/>
                  <a:cs typeface="Arial" panose="020B0604020202020204" pitchFamily="34" charset="0"/>
                </a:rPr>
                <a:t> </a:t>
              </a:r>
              <a:r>
                <a:rPr lang="de-DE" sz="1400" kern="0" baseline="0" dirty="0">
                  <a:solidFill>
                    <a:srgbClr val="FF0000"/>
                  </a:solidFill>
                  <a:effectLst/>
                  <a:latin typeface="Arial" panose="020B0604020202020204" pitchFamily="34" charset="0"/>
                  <a:cs typeface="Arial" panose="020B0604020202020204" pitchFamily="34" charset="0"/>
                </a:rPr>
                <a:t>eV</a:t>
              </a:r>
              <a:endParaRPr lang="de-DE" sz="1400" kern="0" baseline="25000" dirty="0">
                <a:solidFill>
                  <a:srgbClr val="FF0000"/>
                </a:solidFill>
                <a:effectLst/>
                <a:latin typeface="Arial" panose="020B0604020202020204" pitchFamily="34" charset="0"/>
                <a:cs typeface="Arial" panose="020B0604020202020204" pitchFamily="34" charset="0"/>
              </a:endParaRPr>
            </a:p>
          </p:txBody>
        </p:sp>
        <p:cxnSp>
          <p:nvCxnSpPr>
            <p:cNvPr id="97" name="Gerader Verbinder 77">
              <a:extLst>
                <a:ext uri="{FF2B5EF4-FFF2-40B4-BE49-F238E27FC236}">
                  <a16:creationId xmlns:a16="http://schemas.microsoft.com/office/drawing/2014/main" id="{F95EB6C8-D083-4530-980D-0DAB9B0AB1EA}"/>
                </a:ext>
              </a:extLst>
            </p:cNvPr>
            <p:cNvCxnSpPr/>
            <p:nvPr/>
          </p:nvCxnSpPr>
          <p:spPr>
            <a:xfrm>
              <a:off x="6422220" y="1872426"/>
              <a:ext cx="921476" cy="0"/>
            </a:xfrm>
            <a:prstGeom prst="line">
              <a:avLst/>
            </a:prstGeom>
            <a:noFill/>
            <a:ln w="34925" cap="flat" cmpd="sng" algn="ctr">
              <a:solidFill>
                <a:srgbClr val="FF0000"/>
              </a:solidFill>
              <a:prstDash val="solid"/>
              <a:miter lim="800000"/>
            </a:ln>
            <a:effectLst/>
          </p:spPr>
        </p:cxnSp>
        <p:sp>
          <p:nvSpPr>
            <p:cNvPr id="98" name="Rechteck 78">
              <a:extLst>
                <a:ext uri="{FF2B5EF4-FFF2-40B4-BE49-F238E27FC236}">
                  <a16:creationId xmlns:a16="http://schemas.microsoft.com/office/drawing/2014/main" id="{DB0C6263-F5FB-4D6E-9489-7CF6E8EBAF45}"/>
                </a:ext>
              </a:extLst>
            </p:cNvPr>
            <p:cNvSpPr/>
            <p:nvPr/>
          </p:nvSpPr>
          <p:spPr>
            <a:xfrm flipV="1">
              <a:off x="10189235" y="5243837"/>
              <a:ext cx="831530" cy="618020"/>
            </a:xfrm>
            <a:prstGeom prst="rect">
              <a:avLst/>
            </a:prstGeom>
            <a:gradFill>
              <a:gsLst>
                <a:gs pos="0">
                  <a:srgbClr val="5B9BD5">
                    <a:lumMod val="0"/>
                    <a:lumOff val="100000"/>
                  </a:srgbClr>
                </a:gs>
                <a:gs pos="0">
                  <a:srgbClr val="FF0000"/>
                </a:gs>
                <a:gs pos="100000">
                  <a:srgbClr val="5B9BD5">
                    <a:lumMod val="0"/>
                    <a:lumOff val="100000"/>
                    <a:alpha val="0"/>
                  </a:srgbClr>
                </a:gs>
              </a:gsLst>
              <a:lin ang="5400000" scaled="1"/>
            </a:gra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de-DE" sz="1800" b="0" kern="0" baseline="0">
                <a:solidFill>
                  <a:prstClr val="white"/>
                </a:solidFill>
                <a:effectLst/>
                <a:latin typeface="Calibri" panose="020F0502020204030204"/>
              </a:endParaRPr>
            </a:p>
          </p:txBody>
        </p:sp>
        <p:sp>
          <p:nvSpPr>
            <p:cNvPr id="99" name="Textfeld 11">
              <a:extLst>
                <a:ext uri="{FF2B5EF4-FFF2-40B4-BE49-F238E27FC236}">
                  <a16:creationId xmlns:a16="http://schemas.microsoft.com/office/drawing/2014/main" id="{C2842963-316F-491F-851F-B6C829590B88}"/>
                </a:ext>
              </a:extLst>
            </p:cNvPr>
            <p:cNvSpPr txBox="1"/>
            <p:nvPr/>
          </p:nvSpPr>
          <p:spPr>
            <a:xfrm>
              <a:off x="5808713" y="1366986"/>
              <a:ext cx="682170" cy="4465326"/>
            </a:xfrm>
            <a:prstGeom prst="rect">
              <a:avLst/>
            </a:prstGeom>
            <a:noFill/>
          </p:spPr>
          <p:txBody>
            <a:bodyPr wrap="square" rtlCol="0">
              <a:spAutoFit/>
            </a:bodyPr>
            <a:lstStyle/>
            <a:p>
              <a:pPr eaLnBrk="1" fontAlgn="auto" hangingPunct="1">
                <a:lnSpc>
                  <a:spcPts val="1390"/>
                </a:lnSpc>
                <a:spcBef>
                  <a:spcPts val="0"/>
                </a:spcBef>
                <a:spcAft>
                  <a:spcPts val="400"/>
                </a:spcAft>
                <a:defRPr/>
              </a:pPr>
              <a:r>
                <a:rPr lang="de-DE" sz="1400" kern="0" baseline="0" dirty="0">
                  <a:solidFill>
                    <a:prstClr val="black"/>
                  </a:solidFill>
                  <a:effectLst/>
                  <a:latin typeface="Arial" panose="020B0604020202020204" pitchFamily="34" charset="0"/>
                  <a:cs typeface="Arial" panose="020B0604020202020204" pitchFamily="34" charset="0"/>
                </a:rPr>
                <a:t>10</a:t>
              </a:r>
              <a:r>
                <a:rPr lang="de-DE" sz="1400" kern="0" baseline="25000" dirty="0">
                  <a:solidFill>
                    <a:prstClr val="black"/>
                  </a:solidFill>
                  <a:effectLst/>
                  <a:latin typeface="Arial" panose="020B0604020202020204" pitchFamily="34" charset="0"/>
                  <a:cs typeface="Arial" panose="020B0604020202020204" pitchFamily="34" charset="0"/>
                </a:rPr>
                <a:t>15</a:t>
              </a:r>
            </a:p>
            <a:p>
              <a:pPr eaLnBrk="1" fontAlgn="auto" hangingPunct="1">
                <a:lnSpc>
                  <a:spcPts val="1390"/>
                </a:lnSpc>
                <a:spcBef>
                  <a:spcPts val="0"/>
                </a:spcBef>
                <a:spcAft>
                  <a:spcPts val="300"/>
                </a:spcAft>
                <a:defRPr/>
              </a:pPr>
              <a:endParaRPr lang="de-DE" sz="1150" kern="0" baseline="0" dirty="0">
                <a:solidFill>
                  <a:prstClr val="black"/>
                </a:solidFill>
                <a:effectLst/>
              </a:endParaRPr>
            </a:p>
            <a:p>
              <a:pPr eaLnBrk="1" fontAlgn="auto" hangingPunct="1">
                <a:lnSpc>
                  <a:spcPts val="1390"/>
                </a:lnSpc>
                <a:spcBef>
                  <a:spcPts val="0"/>
                </a:spcBef>
                <a:spcAft>
                  <a:spcPts val="300"/>
                </a:spcAft>
                <a:defRPr/>
              </a:pPr>
              <a:endParaRPr lang="de-DE" sz="1150" kern="0" baseline="0" dirty="0">
                <a:solidFill>
                  <a:prstClr val="black"/>
                </a:solidFill>
                <a:effectLst/>
              </a:endParaRPr>
            </a:p>
            <a:p>
              <a:pPr eaLnBrk="1" fontAlgn="auto" hangingPunct="1">
                <a:lnSpc>
                  <a:spcPts val="1390"/>
                </a:lnSpc>
                <a:spcBef>
                  <a:spcPts val="900"/>
                </a:spcBef>
                <a:spcAft>
                  <a:spcPts val="300"/>
                </a:spcAft>
                <a:defRPr/>
              </a:pPr>
              <a:r>
                <a:rPr lang="de-DE" sz="1400" kern="0" baseline="0" dirty="0">
                  <a:solidFill>
                    <a:prstClr val="black"/>
                  </a:solidFill>
                  <a:effectLst/>
                  <a:latin typeface="Arial" panose="020B0604020202020204" pitchFamily="34" charset="0"/>
                  <a:cs typeface="Arial" panose="020B0604020202020204" pitchFamily="34" charset="0"/>
                </a:rPr>
                <a:t>10</a:t>
              </a:r>
              <a:r>
                <a:rPr lang="de-DE" sz="1400" kern="0" baseline="25000" dirty="0">
                  <a:solidFill>
                    <a:prstClr val="black"/>
                  </a:solidFill>
                  <a:effectLst/>
                  <a:latin typeface="Arial" panose="020B0604020202020204" pitchFamily="34" charset="0"/>
                  <a:cs typeface="Arial" panose="020B0604020202020204" pitchFamily="34" charset="0"/>
                </a:rPr>
                <a:t>12</a:t>
              </a:r>
            </a:p>
            <a:p>
              <a:pPr eaLnBrk="1" fontAlgn="auto" hangingPunct="1">
                <a:lnSpc>
                  <a:spcPts val="1390"/>
                </a:lnSpc>
                <a:spcBef>
                  <a:spcPts val="0"/>
                </a:spcBef>
                <a:spcAft>
                  <a:spcPts val="300"/>
                </a:spcAft>
                <a:defRPr/>
              </a:pPr>
              <a:endParaRPr lang="de-DE" sz="1150" kern="0" baseline="0" dirty="0">
                <a:solidFill>
                  <a:prstClr val="black"/>
                </a:solidFill>
                <a:effectLst/>
              </a:endParaRPr>
            </a:p>
            <a:p>
              <a:pPr eaLnBrk="1" fontAlgn="auto" hangingPunct="1">
                <a:lnSpc>
                  <a:spcPts val="1390"/>
                </a:lnSpc>
                <a:spcBef>
                  <a:spcPts val="0"/>
                </a:spcBef>
                <a:spcAft>
                  <a:spcPts val="300"/>
                </a:spcAft>
                <a:defRPr/>
              </a:pPr>
              <a:endParaRPr lang="de-DE" sz="1150" kern="0" baseline="0" dirty="0">
                <a:solidFill>
                  <a:prstClr val="black"/>
                </a:solidFill>
                <a:effectLst/>
              </a:endParaRPr>
            </a:p>
            <a:p>
              <a:pPr eaLnBrk="1" fontAlgn="auto" hangingPunct="1">
                <a:lnSpc>
                  <a:spcPts val="1390"/>
                </a:lnSpc>
                <a:spcBef>
                  <a:spcPts val="0"/>
                </a:spcBef>
                <a:spcAft>
                  <a:spcPts val="300"/>
                </a:spcAft>
                <a:defRPr/>
              </a:pPr>
              <a:endParaRPr lang="de-DE" sz="1150" kern="0" baseline="0" dirty="0">
                <a:solidFill>
                  <a:prstClr val="black"/>
                </a:solidFill>
                <a:effectLst/>
              </a:endParaRPr>
            </a:p>
            <a:p>
              <a:pPr eaLnBrk="1" fontAlgn="auto" hangingPunct="1">
                <a:lnSpc>
                  <a:spcPts val="1390"/>
                </a:lnSpc>
                <a:spcBef>
                  <a:spcPts val="0"/>
                </a:spcBef>
                <a:spcAft>
                  <a:spcPts val="600"/>
                </a:spcAft>
                <a:defRPr/>
              </a:pPr>
              <a:r>
                <a:rPr lang="de-DE" sz="1150" kern="0" baseline="0" dirty="0">
                  <a:solidFill>
                    <a:prstClr val="black"/>
                  </a:solidFill>
                  <a:effectLst/>
                </a:rPr>
                <a:t> </a:t>
              </a:r>
              <a:r>
                <a:rPr lang="de-DE" sz="1400" kern="0" baseline="0" dirty="0">
                  <a:solidFill>
                    <a:prstClr val="black"/>
                  </a:solidFill>
                  <a:effectLst/>
                  <a:latin typeface="Arial" panose="020B0604020202020204" pitchFamily="34" charset="0"/>
                  <a:cs typeface="Arial" panose="020B0604020202020204" pitchFamily="34" charset="0"/>
                </a:rPr>
                <a:t>10</a:t>
              </a:r>
              <a:r>
                <a:rPr lang="de-DE" sz="1400" kern="0" dirty="0">
                  <a:solidFill>
                    <a:prstClr val="black"/>
                  </a:solidFill>
                  <a:effectLst/>
                  <a:latin typeface="Arial" panose="020B0604020202020204" pitchFamily="34" charset="0"/>
                  <a:cs typeface="Arial" panose="020B0604020202020204" pitchFamily="34" charset="0"/>
                </a:rPr>
                <a:t>9</a:t>
              </a:r>
            </a:p>
            <a:p>
              <a:pPr eaLnBrk="1" fontAlgn="auto" hangingPunct="1">
                <a:lnSpc>
                  <a:spcPts val="1390"/>
                </a:lnSpc>
                <a:spcBef>
                  <a:spcPts val="0"/>
                </a:spcBef>
                <a:spcAft>
                  <a:spcPts val="300"/>
                </a:spcAft>
                <a:defRPr/>
              </a:pPr>
              <a:endParaRPr lang="de-DE" sz="1150" kern="0" baseline="0" dirty="0">
                <a:solidFill>
                  <a:prstClr val="black"/>
                </a:solidFill>
                <a:effectLst/>
              </a:endParaRPr>
            </a:p>
            <a:p>
              <a:pPr eaLnBrk="1" fontAlgn="auto" hangingPunct="1">
                <a:lnSpc>
                  <a:spcPts val="1390"/>
                </a:lnSpc>
                <a:spcBef>
                  <a:spcPts val="0"/>
                </a:spcBef>
                <a:spcAft>
                  <a:spcPts val="300"/>
                </a:spcAft>
                <a:defRPr/>
              </a:pPr>
              <a:endParaRPr lang="de-DE" sz="1150" kern="0" baseline="0" dirty="0">
                <a:solidFill>
                  <a:prstClr val="black"/>
                </a:solidFill>
                <a:effectLst/>
              </a:endParaRPr>
            </a:p>
            <a:p>
              <a:pPr eaLnBrk="1" fontAlgn="auto" hangingPunct="1">
                <a:lnSpc>
                  <a:spcPts val="1390"/>
                </a:lnSpc>
                <a:spcBef>
                  <a:spcPts val="1200"/>
                </a:spcBef>
                <a:spcAft>
                  <a:spcPts val="300"/>
                </a:spcAft>
                <a:defRPr/>
              </a:pPr>
              <a:r>
                <a:rPr lang="de-DE" sz="1150" kern="0" baseline="0" dirty="0">
                  <a:solidFill>
                    <a:prstClr val="black"/>
                  </a:solidFill>
                  <a:effectLst/>
                </a:rPr>
                <a:t> </a:t>
              </a:r>
              <a:r>
                <a:rPr lang="de-DE" sz="1400" kern="0" baseline="0" dirty="0">
                  <a:solidFill>
                    <a:prstClr val="black"/>
                  </a:solidFill>
                  <a:effectLst/>
                  <a:latin typeface="Arial" panose="020B0604020202020204" pitchFamily="34" charset="0"/>
                  <a:cs typeface="Arial" panose="020B0604020202020204" pitchFamily="34" charset="0"/>
                </a:rPr>
                <a:t>10</a:t>
              </a:r>
              <a:r>
                <a:rPr lang="de-DE" sz="1400" kern="0" baseline="25000" dirty="0">
                  <a:solidFill>
                    <a:prstClr val="black"/>
                  </a:solidFill>
                  <a:effectLst/>
                  <a:latin typeface="Arial" panose="020B0604020202020204" pitchFamily="34" charset="0"/>
                  <a:cs typeface="Arial" panose="020B0604020202020204" pitchFamily="34" charset="0"/>
                </a:rPr>
                <a:t>6</a:t>
              </a:r>
            </a:p>
            <a:p>
              <a:pPr eaLnBrk="1" fontAlgn="auto" hangingPunct="1">
                <a:lnSpc>
                  <a:spcPts val="1390"/>
                </a:lnSpc>
                <a:spcBef>
                  <a:spcPts val="0"/>
                </a:spcBef>
                <a:spcAft>
                  <a:spcPts val="300"/>
                </a:spcAft>
                <a:defRPr/>
              </a:pPr>
              <a:endParaRPr lang="de-DE" sz="1150" kern="0" baseline="0" dirty="0">
                <a:solidFill>
                  <a:prstClr val="black"/>
                </a:solidFill>
                <a:effectLst/>
              </a:endParaRPr>
            </a:p>
            <a:p>
              <a:pPr eaLnBrk="1" fontAlgn="auto" hangingPunct="1">
                <a:lnSpc>
                  <a:spcPts val="1390"/>
                </a:lnSpc>
                <a:spcBef>
                  <a:spcPts val="0"/>
                </a:spcBef>
                <a:spcAft>
                  <a:spcPts val="300"/>
                </a:spcAft>
                <a:defRPr/>
              </a:pPr>
              <a:endParaRPr lang="de-DE" sz="1150" kern="0" baseline="0" dirty="0">
                <a:solidFill>
                  <a:prstClr val="black"/>
                </a:solidFill>
                <a:effectLst/>
              </a:endParaRPr>
            </a:p>
            <a:p>
              <a:pPr eaLnBrk="1" fontAlgn="auto" hangingPunct="1">
                <a:lnSpc>
                  <a:spcPts val="1390"/>
                </a:lnSpc>
                <a:spcBef>
                  <a:spcPts val="1200"/>
                </a:spcBef>
                <a:spcAft>
                  <a:spcPts val="900"/>
                </a:spcAft>
                <a:defRPr/>
              </a:pPr>
              <a:r>
                <a:rPr lang="de-DE" sz="1400" kern="0" baseline="0" dirty="0">
                  <a:solidFill>
                    <a:prstClr val="black"/>
                  </a:solidFill>
                  <a:effectLst/>
                  <a:latin typeface="Arial" panose="020B0604020202020204" pitchFamily="34" charset="0"/>
                  <a:cs typeface="Arial" panose="020B0604020202020204" pitchFamily="34" charset="0"/>
                </a:rPr>
                <a:t> 10</a:t>
              </a:r>
              <a:r>
                <a:rPr lang="de-DE" sz="1400" kern="0" baseline="25000" dirty="0">
                  <a:solidFill>
                    <a:prstClr val="black"/>
                  </a:solidFill>
                  <a:effectLst/>
                  <a:latin typeface="Arial" panose="020B0604020202020204" pitchFamily="34" charset="0"/>
                  <a:cs typeface="Arial" panose="020B0604020202020204" pitchFamily="34" charset="0"/>
                </a:rPr>
                <a:t>3</a:t>
              </a:r>
            </a:p>
            <a:p>
              <a:pPr eaLnBrk="1" fontAlgn="auto" hangingPunct="1">
                <a:lnSpc>
                  <a:spcPts val="1390"/>
                </a:lnSpc>
                <a:spcBef>
                  <a:spcPts val="0"/>
                </a:spcBef>
                <a:spcAft>
                  <a:spcPts val="300"/>
                </a:spcAft>
                <a:defRPr/>
              </a:pPr>
              <a:endParaRPr lang="de-DE" sz="1150" kern="0" baseline="0" dirty="0">
                <a:solidFill>
                  <a:prstClr val="black"/>
                </a:solidFill>
                <a:effectLst/>
              </a:endParaRPr>
            </a:p>
            <a:p>
              <a:pPr eaLnBrk="1" fontAlgn="auto" hangingPunct="1">
                <a:lnSpc>
                  <a:spcPts val="1390"/>
                </a:lnSpc>
                <a:spcBef>
                  <a:spcPts val="0"/>
                </a:spcBef>
                <a:spcAft>
                  <a:spcPts val="300"/>
                </a:spcAft>
                <a:defRPr/>
              </a:pPr>
              <a:endParaRPr lang="de-DE" sz="1150" kern="0" baseline="0" dirty="0">
                <a:solidFill>
                  <a:prstClr val="black"/>
                </a:solidFill>
                <a:effectLst/>
              </a:endParaRPr>
            </a:p>
            <a:p>
              <a:pPr eaLnBrk="1" fontAlgn="auto" hangingPunct="1">
                <a:lnSpc>
                  <a:spcPts val="1390"/>
                </a:lnSpc>
                <a:spcBef>
                  <a:spcPts val="1200"/>
                </a:spcBef>
                <a:spcAft>
                  <a:spcPts val="300"/>
                </a:spcAft>
                <a:defRPr/>
              </a:pPr>
              <a:r>
                <a:rPr lang="de-DE" sz="1400" kern="0" baseline="0" dirty="0">
                  <a:solidFill>
                    <a:prstClr val="black"/>
                  </a:solidFill>
                  <a:effectLst/>
                  <a:latin typeface="Arial" panose="020B0604020202020204" pitchFamily="34" charset="0"/>
                  <a:cs typeface="Arial" panose="020B0604020202020204" pitchFamily="34" charset="0"/>
                </a:rPr>
                <a:t> 10</a:t>
              </a:r>
              <a:r>
                <a:rPr lang="de-DE" sz="1400" kern="0" baseline="25000" dirty="0">
                  <a:solidFill>
                    <a:prstClr val="black"/>
                  </a:solidFill>
                  <a:effectLst/>
                  <a:latin typeface="Arial" panose="020B0604020202020204" pitchFamily="34" charset="0"/>
                  <a:cs typeface="Arial" panose="020B0604020202020204" pitchFamily="34" charset="0"/>
                </a:rPr>
                <a:t>0</a:t>
              </a:r>
            </a:p>
          </p:txBody>
        </p:sp>
        <p:cxnSp>
          <p:nvCxnSpPr>
            <p:cNvPr id="100" name="Gerader Verbinder 5">
              <a:extLst>
                <a:ext uri="{FF2B5EF4-FFF2-40B4-BE49-F238E27FC236}">
                  <a16:creationId xmlns:a16="http://schemas.microsoft.com/office/drawing/2014/main" id="{BC4A2EF9-1C7A-43B8-9997-DE64898E47F4}"/>
                </a:ext>
              </a:extLst>
            </p:cNvPr>
            <p:cNvCxnSpPr/>
            <p:nvPr/>
          </p:nvCxnSpPr>
          <p:spPr>
            <a:xfrm flipH="1" flipV="1">
              <a:off x="6412783" y="1386008"/>
              <a:ext cx="0" cy="4615534"/>
            </a:xfrm>
            <a:prstGeom prst="line">
              <a:avLst/>
            </a:prstGeom>
            <a:noFill/>
            <a:ln w="12700" cap="flat" cmpd="sng" algn="ctr">
              <a:solidFill>
                <a:sysClr val="windowText" lastClr="000000"/>
              </a:solidFill>
              <a:prstDash val="solid"/>
              <a:miter lim="800000"/>
            </a:ln>
            <a:effectLst/>
          </p:spPr>
        </p:cxnSp>
        <p:sp>
          <p:nvSpPr>
            <p:cNvPr id="101" name="Textfeld 7">
              <a:extLst>
                <a:ext uri="{FF2B5EF4-FFF2-40B4-BE49-F238E27FC236}">
                  <a16:creationId xmlns:a16="http://schemas.microsoft.com/office/drawing/2014/main" id="{016ECB5F-C179-4B80-B8E6-0DC84B66E8D7}"/>
                </a:ext>
              </a:extLst>
            </p:cNvPr>
            <p:cNvSpPr txBox="1"/>
            <p:nvPr/>
          </p:nvSpPr>
          <p:spPr>
            <a:xfrm rot="16200000">
              <a:off x="3346069" y="3392652"/>
              <a:ext cx="4743765" cy="556279"/>
            </a:xfrm>
            <a:prstGeom prst="rect">
              <a:avLst/>
            </a:prstGeom>
            <a:noFill/>
          </p:spPr>
          <p:txBody>
            <a:bodyPr wrap="square" rtlCol="0">
              <a:spAutoFit/>
            </a:bodyPr>
            <a:lstStyle/>
            <a:p>
              <a:pPr algn="ctr" eaLnBrk="1" fontAlgn="auto" hangingPunct="1">
                <a:spcBef>
                  <a:spcPts val="0"/>
                </a:spcBef>
                <a:spcAft>
                  <a:spcPts val="100"/>
                </a:spcAft>
                <a:defRPr/>
              </a:pPr>
              <a:r>
                <a:rPr lang="de-DE" sz="1400" kern="0" baseline="0" dirty="0" err="1">
                  <a:solidFill>
                    <a:prstClr val="black"/>
                  </a:solidFill>
                  <a:effectLst/>
                  <a:latin typeface="Arial" panose="020B0604020202020204" pitchFamily="34" charset="0"/>
                  <a:cs typeface="Arial" panose="020B0604020202020204" pitchFamily="34" charset="0"/>
                </a:rPr>
                <a:t>uncertainty</a:t>
              </a:r>
              <a:r>
                <a:rPr lang="de-DE" sz="1400" kern="0" baseline="0" dirty="0">
                  <a:solidFill>
                    <a:prstClr val="black"/>
                  </a:solidFill>
                  <a:effectLst/>
                  <a:latin typeface="Arial" panose="020B0604020202020204" pitchFamily="34" charset="0"/>
                  <a:cs typeface="Arial" panose="020B0604020202020204" pitchFamily="34" charset="0"/>
                </a:rPr>
                <a:t> / </a:t>
              </a:r>
              <a:r>
                <a:rPr lang="de-DE" sz="1400" kern="0" baseline="0" dirty="0" err="1">
                  <a:solidFill>
                    <a:prstClr val="black"/>
                  </a:solidFill>
                  <a:effectLst/>
                  <a:latin typeface="Arial" panose="020B0604020202020204" pitchFamily="34" charset="0"/>
                  <a:cs typeface="Arial" panose="020B0604020202020204" pitchFamily="34" charset="0"/>
                </a:rPr>
                <a:t>resolution</a:t>
              </a:r>
              <a:r>
                <a:rPr lang="de-DE" sz="1400" kern="0" baseline="0" dirty="0">
                  <a:solidFill>
                    <a:prstClr val="black"/>
                  </a:solidFill>
                  <a:effectLst/>
                  <a:latin typeface="Arial" panose="020B0604020202020204" pitchFamily="34" charset="0"/>
                  <a:cs typeface="Arial" panose="020B0604020202020204" pitchFamily="34" charset="0"/>
                </a:rPr>
                <a:t> </a:t>
              </a:r>
              <a:r>
                <a:rPr lang="de-DE" sz="1400" kern="0" baseline="0" dirty="0" err="1">
                  <a:solidFill>
                    <a:prstClr val="black"/>
                  </a:solidFill>
                  <a:effectLst/>
                  <a:latin typeface="Arial" panose="020B0604020202020204" pitchFamily="34" charset="0"/>
                  <a:cs typeface="Arial" panose="020B0604020202020204" pitchFamily="34" charset="0"/>
                </a:rPr>
                <a:t>of</a:t>
              </a:r>
              <a:r>
                <a:rPr lang="de-DE" sz="1400" kern="0" baseline="0" dirty="0">
                  <a:solidFill>
                    <a:prstClr val="black"/>
                  </a:solidFill>
                  <a:effectLst/>
                  <a:latin typeface="Arial" panose="020B0604020202020204" pitchFamily="34" charset="0"/>
                  <a:cs typeface="Arial" panose="020B0604020202020204" pitchFamily="34" charset="0"/>
                </a:rPr>
                <a:t> </a:t>
              </a:r>
              <a:r>
                <a:rPr lang="de-DE" sz="1400" kern="0" baseline="25000" dirty="0">
                  <a:solidFill>
                    <a:prstClr val="black"/>
                  </a:solidFill>
                  <a:effectLst/>
                  <a:latin typeface="Arial" panose="020B0604020202020204" pitchFamily="34" charset="0"/>
                  <a:cs typeface="Arial" panose="020B0604020202020204" pitchFamily="34" charset="0"/>
                </a:rPr>
                <a:t>229</a:t>
              </a:r>
              <a:r>
                <a:rPr lang="de-DE" sz="1400" kern="0" baseline="0" dirty="0">
                  <a:solidFill>
                    <a:prstClr val="black"/>
                  </a:solidFill>
                  <a:effectLst/>
                  <a:latin typeface="Arial" panose="020B0604020202020204" pitchFamily="34" charset="0"/>
                  <a:cs typeface="Arial" panose="020B0604020202020204" pitchFamily="34" charset="0"/>
                </a:rPr>
                <a:t>Th </a:t>
              </a:r>
              <a:r>
                <a:rPr lang="de-DE" sz="1400" kern="0" baseline="0" dirty="0" err="1">
                  <a:solidFill>
                    <a:prstClr val="black"/>
                  </a:solidFill>
                  <a:effectLst/>
                  <a:latin typeface="Arial" panose="020B0604020202020204" pitchFamily="34" charset="0"/>
                  <a:cs typeface="Arial" panose="020B0604020202020204" pitchFamily="34" charset="0"/>
                </a:rPr>
                <a:t>nuclear</a:t>
              </a:r>
              <a:r>
                <a:rPr lang="de-DE" sz="1400" kern="0" baseline="0" dirty="0">
                  <a:solidFill>
                    <a:prstClr val="black"/>
                  </a:solidFill>
                  <a:effectLst/>
                  <a:latin typeface="Arial" panose="020B0604020202020204" pitchFamily="34" charset="0"/>
                  <a:cs typeface="Arial" panose="020B0604020202020204" pitchFamily="34" charset="0"/>
                </a:rPr>
                <a:t> </a:t>
              </a:r>
              <a:r>
                <a:rPr lang="de-DE" sz="1400" kern="0" baseline="0" dirty="0" err="1">
                  <a:solidFill>
                    <a:prstClr val="black"/>
                  </a:solidFill>
                  <a:effectLst/>
                  <a:latin typeface="Arial" panose="020B0604020202020204" pitchFamily="34" charset="0"/>
                  <a:cs typeface="Arial" panose="020B0604020202020204" pitchFamily="34" charset="0"/>
                </a:rPr>
                <a:t>clock</a:t>
              </a:r>
              <a:r>
                <a:rPr lang="de-DE" sz="1400" kern="0" baseline="0" dirty="0">
                  <a:solidFill>
                    <a:prstClr val="black"/>
                  </a:solidFill>
                  <a:effectLst/>
                  <a:latin typeface="Arial" panose="020B0604020202020204" pitchFamily="34" charset="0"/>
                  <a:cs typeface="Arial" panose="020B0604020202020204" pitchFamily="34" charset="0"/>
                </a:rPr>
                <a:t> </a:t>
              </a:r>
              <a:r>
                <a:rPr lang="de-DE" sz="1400" kern="0" baseline="0" dirty="0" err="1">
                  <a:solidFill>
                    <a:prstClr val="black"/>
                  </a:solidFill>
                  <a:effectLst/>
                  <a:latin typeface="Arial" panose="020B0604020202020204" pitchFamily="34" charset="0"/>
                  <a:cs typeface="Arial" panose="020B0604020202020204" pitchFamily="34" charset="0"/>
                </a:rPr>
                <a:t>transition</a:t>
              </a:r>
              <a:r>
                <a:rPr lang="de-DE" sz="1400" kern="0" baseline="0" dirty="0">
                  <a:solidFill>
                    <a:prstClr val="black"/>
                  </a:solidFill>
                  <a:effectLst/>
                  <a:latin typeface="Arial" panose="020B0604020202020204" pitchFamily="34" charset="0"/>
                  <a:cs typeface="Arial" panose="020B0604020202020204" pitchFamily="34" charset="0"/>
                </a:rPr>
                <a:t> </a:t>
              </a:r>
              <a:r>
                <a:rPr lang="de-DE" sz="1400" kern="0" baseline="0" dirty="0" err="1">
                  <a:solidFill>
                    <a:prstClr val="black"/>
                  </a:solidFill>
                  <a:effectLst/>
                  <a:latin typeface="Arial" panose="020B0604020202020204" pitchFamily="34" charset="0"/>
                  <a:cs typeface="Arial" panose="020B0604020202020204" pitchFamily="34" charset="0"/>
                </a:rPr>
                <a:t>frequency</a:t>
              </a:r>
              <a:r>
                <a:rPr lang="de-DE" sz="1400" kern="0" baseline="0" dirty="0">
                  <a:solidFill>
                    <a:prstClr val="black"/>
                  </a:solidFill>
                  <a:effectLst/>
                  <a:latin typeface="Arial" panose="020B0604020202020204" pitchFamily="34" charset="0"/>
                  <a:cs typeface="Arial" panose="020B0604020202020204" pitchFamily="34" charset="0"/>
                </a:rPr>
                <a:t> [Hz]</a:t>
              </a:r>
              <a:endParaRPr lang="de-DE" sz="1400" kern="0" baseline="25000" dirty="0">
                <a:solidFill>
                  <a:prstClr val="black"/>
                </a:solidFill>
                <a:effectLst/>
                <a:latin typeface="Arial" panose="020B0604020202020204" pitchFamily="34" charset="0"/>
                <a:cs typeface="Arial" panose="020B0604020202020204" pitchFamily="34" charset="0"/>
              </a:endParaRPr>
            </a:p>
          </p:txBody>
        </p:sp>
        <p:sp>
          <p:nvSpPr>
            <p:cNvPr id="102" name="Textfeld 10">
              <a:extLst>
                <a:ext uri="{FF2B5EF4-FFF2-40B4-BE49-F238E27FC236}">
                  <a16:creationId xmlns:a16="http://schemas.microsoft.com/office/drawing/2014/main" id="{A1277E6F-2D00-4D9A-963F-4034ADF361E0}"/>
                </a:ext>
              </a:extLst>
            </p:cNvPr>
            <p:cNvSpPr txBox="1"/>
            <p:nvPr/>
          </p:nvSpPr>
          <p:spPr>
            <a:xfrm>
              <a:off x="6428855" y="6098143"/>
              <a:ext cx="4606920" cy="326280"/>
            </a:xfrm>
            <a:prstGeom prst="rect">
              <a:avLst/>
            </a:prstGeom>
            <a:noFill/>
          </p:spPr>
          <p:txBody>
            <a:bodyPr wrap="square" rtlCol="0">
              <a:spAutoFit/>
            </a:bodyPr>
            <a:lstStyle/>
            <a:p>
              <a:pPr algn="ctr" eaLnBrk="1" fontAlgn="auto" hangingPunct="1">
                <a:spcBef>
                  <a:spcPts val="0"/>
                </a:spcBef>
                <a:spcAft>
                  <a:spcPts val="100"/>
                </a:spcAft>
                <a:defRPr/>
              </a:pPr>
              <a:r>
                <a:rPr lang="de-DE" sz="1400" kern="0" baseline="0" dirty="0" err="1">
                  <a:solidFill>
                    <a:prstClr val="black"/>
                  </a:solidFill>
                  <a:effectLst/>
                  <a:latin typeface="Arial" panose="020B0604020202020204" pitchFamily="34" charset="0"/>
                  <a:cs typeface="Arial" panose="020B0604020202020204" pitchFamily="34" charset="0"/>
                </a:rPr>
                <a:t>expected</a:t>
              </a:r>
              <a:r>
                <a:rPr lang="de-DE" sz="1400" kern="0" baseline="0" dirty="0">
                  <a:solidFill>
                    <a:prstClr val="black"/>
                  </a:solidFill>
                  <a:effectLst/>
                  <a:latin typeface="Arial" panose="020B0604020202020204" pitchFamily="34" charset="0"/>
                  <a:cs typeface="Arial" panose="020B0604020202020204" pitchFamily="34" charset="0"/>
                </a:rPr>
                <a:t> </a:t>
              </a:r>
              <a:r>
                <a:rPr lang="de-DE" sz="1400" kern="0" baseline="0" dirty="0" err="1">
                  <a:solidFill>
                    <a:prstClr val="black"/>
                  </a:solidFill>
                  <a:effectLst/>
                  <a:latin typeface="Arial" panose="020B0604020202020204" pitchFamily="34" charset="0"/>
                  <a:cs typeface="Arial" panose="020B0604020202020204" pitchFamily="34" charset="0"/>
                </a:rPr>
                <a:t>progress</a:t>
              </a:r>
              <a:endParaRPr lang="de-DE" sz="1400" kern="0" baseline="25000" dirty="0">
                <a:solidFill>
                  <a:prstClr val="black"/>
                </a:solidFill>
                <a:effectLst/>
                <a:latin typeface="Arial" panose="020B0604020202020204" pitchFamily="34" charset="0"/>
                <a:cs typeface="Arial" panose="020B0604020202020204" pitchFamily="34" charset="0"/>
              </a:endParaRPr>
            </a:p>
          </p:txBody>
        </p:sp>
        <p:sp>
          <p:nvSpPr>
            <p:cNvPr id="103" name="Textfeld 12">
              <a:extLst>
                <a:ext uri="{FF2B5EF4-FFF2-40B4-BE49-F238E27FC236}">
                  <a16:creationId xmlns:a16="http://schemas.microsoft.com/office/drawing/2014/main" id="{BE5582C2-68D2-41E8-A69F-781594FB4AA5}"/>
                </a:ext>
              </a:extLst>
            </p:cNvPr>
            <p:cNvSpPr txBox="1"/>
            <p:nvPr/>
          </p:nvSpPr>
          <p:spPr>
            <a:xfrm>
              <a:off x="6397389" y="2826108"/>
              <a:ext cx="2866898" cy="738664"/>
            </a:xfrm>
            <a:prstGeom prst="rect">
              <a:avLst/>
            </a:prstGeom>
            <a:noFill/>
          </p:spPr>
          <p:txBody>
            <a:bodyPr wrap="square" rtlCol="0">
              <a:spAutoFit/>
            </a:bodyPr>
            <a:lstStyle/>
            <a:p>
              <a:pPr eaLnBrk="1" fontAlgn="auto" hangingPunct="1">
                <a:spcBef>
                  <a:spcPts val="0"/>
                </a:spcBef>
                <a:spcAft>
                  <a:spcPts val="100"/>
                </a:spcAft>
                <a:defRPr/>
              </a:pPr>
              <a:r>
                <a:rPr lang="de-DE" sz="1400" kern="0" baseline="0" dirty="0" err="1">
                  <a:solidFill>
                    <a:srgbClr val="00B050"/>
                  </a:solidFill>
                  <a:effectLst/>
                  <a:latin typeface="Arial" panose="020B0604020202020204" pitchFamily="34" charset="0"/>
                  <a:cs typeface="Arial" panose="020B0604020202020204" pitchFamily="34" charset="0"/>
                </a:rPr>
                <a:t>uncertainty</a:t>
              </a:r>
              <a:r>
                <a:rPr lang="de-DE" sz="1400" kern="0" baseline="0" dirty="0">
                  <a:solidFill>
                    <a:srgbClr val="00B050"/>
                  </a:solidFill>
                  <a:effectLst/>
                  <a:latin typeface="Arial" panose="020B0604020202020204" pitchFamily="34" charset="0"/>
                  <a:cs typeface="Arial" panose="020B0604020202020204" pitchFamily="34" charset="0"/>
                </a:rPr>
                <a:t> </a:t>
              </a:r>
              <a:r>
                <a:rPr lang="de-DE" sz="1400" kern="0" baseline="0" dirty="0" err="1">
                  <a:solidFill>
                    <a:srgbClr val="00B050"/>
                  </a:solidFill>
                  <a:effectLst/>
                  <a:latin typeface="Arial" panose="020B0604020202020204" pitchFamily="34" charset="0"/>
                  <a:cs typeface="Arial" panose="020B0604020202020204" pitchFamily="34" charset="0"/>
                </a:rPr>
                <a:t>achieved</a:t>
              </a:r>
              <a:r>
                <a:rPr lang="de-DE" sz="1400" kern="0" baseline="0" dirty="0">
                  <a:solidFill>
                    <a:srgbClr val="00B050"/>
                  </a:solidFill>
                  <a:effectLst/>
                  <a:latin typeface="Arial" panose="020B0604020202020204" pitchFamily="34" charset="0"/>
                  <a:cs typeface="Arial" panose="020B0604020202020204" pitchFamily="34" charset="0"/>
                </a:rPr>
                <a:t> </a:t>
              </a:r>
              <a:r>
                <a:rPr lang="de-DE" sz="1400" kern="0" baseline="0" dirty="0" err="1">
                  <a:solidFill>
                    <a:srgbClr val="00B050"/>
                  </a:solidFill>
                  <a:effectLst/>
                  <a:latin typeface="Arial" panose="020B0604020202020204" pitchFamily="34" charset="0"/>
                  <a:cs typeface="Arial" panose="020B0604020202020204" pitchFamily="34" charset="0"/>
                </a:rPr>
                <a:t>with</a:t>
              </a:r>
              <a:r>
                <a:rPr lang="de-DE" sz="1400" kern="0" baseline="0" dirty="0">
                  <a:solidFill>
                    <a:srgbClr val="00B050"/>
                  </a:solidFill>
                  <a:effectLst/>
                  <a:latin typeface="Arial" panose="020B0604020202020204" pitchFamily="34" charset="0"/>
                  <a:cs typeface="Arial" panose="020B0604020202020204" pitchFamily="34" charset="0"/>
                </a:rPr>
                <a:t> </a:t>
              </a:r>
              <a:r>
                <a:rPr lang="de-DE" sz="1400" kern="0" baseline="0" dirty="0" err="1">
                  <a:solidFill>
                    <a:srgbClr val="00B050"/>
                  </a:solidFill>
                  <a:effectLst/>
                  <a:latin typeface="Arial" panose="020B0604020202020204" pitchFamily="34" charset="0"/>
                  <a:cs typeface="Arial" panose="020B0604020202020204" pitchFamily="34" charset="0"/>
                </a:rPr>
                <a:t>broadband</a:t>
              </a:r>
              <a:r>
                <a:rPr lang="de-DE" sz="1400" kern="0" baseline="0" dirty="0">
                  <a:solidFill>
                    <a:srgbClr val="00B050"/>
                  </a:solidFill>
                  <a:effectLst/>
                  <a:latin typeface="Arial" panose="020B0604020202020204" pitchFamily="34" charset="0"/>
                  <a:cs typeface="Arial" panose="020B0604020202020204" pitchFamily="34" charset="0"/>
                </a:rPr>
                <a:t> (GHz) VUV </a:t>
              </a:r>
              <a:r>
                <a:rPr lang="de-DE" sz="1400" kern="0" baseline="0" dirty="0" err="1">
                  <a:solidFill>
                    <a:srgbClr val="00B050"/>
                  </a:solidFill>
                  <a:effectLst/>
                  <a:latin typeface="Arial" panose="020B0604020202020204" pitchFamily="34" charset="0"/>
                  <a:cs typeface="Arial" panose="020B0604020202020204" pitchFamily="34" charset="0"/>
                </a:rPr>
                <a:t>laser</a:t>
              </a:r>
              <a:r>
                <a:rPr lang="de-DE" sz="1400" kern="0" baseline="0" dirty="0">
                  <a:solidFill>
                    <a:srgbClr val="00B050"/>
                  </a:solidFill>
                  <a:effectLst/>
                  <a:latin typeface="Arial" panose="020B0604020202020204" pitchFamily="34" charset="0"/>
                  <a:cs typeface="Arial" panose="020B0604020202020204" pitchFamily="34" charset="0"/>
                </a:rPr>
                <a:t> </a:t>
              </a:r>
              <a:r>
                <a:rPr lang="de-DE" sz="1400" kern="0" baseline="0" dirty="0" err="1">
                  <a:solidFill>
                    <a:srgbClr val="00B050"/>
                  </a:solidFill>
                  <a:effectLst/>
                  <a:latin typeface="Arial" panose="020B0604020202020204" pitchFamily="34" charset="0"/>
                  <a:cs typeface="Arial" panose="020B0604020202020204" pitchFamily="34" charset="0"/>
                </a:rPr>
                <a:t>system</a:t>
              </a:r>
              <a:r>
                <a:rPr lang="de-DE" sz="1400" kern="0" baseline="0" dirty="0">
                  <a:solidFill>
                    <a:srgbClr val="0000FF"/>
                  </a:solidFill>
                  <a:effectLst/>
                  <a:latin typeface="Arial" panose="020B0604020202020204" pitchFamily="34" charset="0"/>
                  <a:cs typeface="Arial" panose="020B0604020202020204" pitchFamily="34" charset="0"/>
                </a:rPr>
                <a:t>: </a:t>
              </a:r>
              <a:r>
                <a:rPr lang="de-DE" sz="1400" kern="0" baseline="0" dirty="0">
                  <a:solidFill>
                    <a:srgbClr val="FF0000"/>
                  </a:solidFill>
                  <a:effectLst/>
                  <a:latin typeface="Arial" panose="020B0604020202020204" pitchFamily="34" charset="0"/>
                  <a:ea typeface="Cambria Math" panose="02040503050406030204" pitchFamily="18" charset="0"/>
                  <a:cs typeface="Arial" panose="020B0604020202020204" pitchFamily="34" charset="0"/>
                </a:rPr>
                <a:t>~ 0.00003 eV (~ 7 GHz)</a:t>
              </a:r>
              <a:endParaRPr lang="de-DE" sz="1400" kern="0" baseline="25000" dirty="0">
                <a:solidFill>
                  <a:srgbClr val="FF0000"/>
                </a:solidFill>
                <a:effectLst/>
                <a:latin typeface="Arial" panose="020B0604020202020204" pitchFamily="34" charset="0"/>
                <a:cs typeface="Arial" panose="020B0604020202020204" pitchFamily="34" charset="0"/>
              </a:endParaRPr>
            </a:p>
          </p:txBody>
        </p:sp>
        <p:sp>
          <p:nvSpPr>
            <p:cNvPr id="104" name="Textfeld 13">
              <a:extLst>
                <a:ext uri="{FF2B5EF4-FFF2-40B4-BE49-F238E27FC236}">
                  <a16:creationId xmlns:a16="http://schemas.microsoft.com/office/drawing/2014/main" id="{27673DC3-4949-479B-9A25-D217111448CF}"/>
                </a:ext>
              </a:extLst>
            </p:cNvPr>
            <p:cNvSpPr txBox="1"/>
            <p:nvPr/>
          </p:nvSpPr>
          <p:spPr>
            <a:xfrm>
              <a:off x="6478500" y="3924826"/>
              <a:ext cx="3130852" cy="523220"/>
            </a:xfrm>
            <a:prstGeom prst="rect">
              <a:avLst/>
            </a:prstGeom>
            <a:noFill/>
          </p:spPr>
          <p:txBody>
            <a:bodyPr wrap="square" rtlCol="0">
              <a:spAutoFit/>
            </a:bodyPr>
            <a:lstStyle/>
            <a:p>
              <a:pPr eaLnBrk="1" fontAlgn="auto" hangingPunct="1">
                <a:spcBef>
                  <a:spcPts val="0"/>
                </a:spcBef>
                <a:spcAft>
                  <a:spcPts val="100"/>
                </a:spcAft>
                <a:defRPr/>
              </a:pPr>
              <a:r>
                <a:rPr lang="de-DE" sz="1400" kern="0" baseline="0" dirty="0" err="1">
                  <a:solidFill>
                    <a:srgbClr val="00B050"/>
                  </a:solidFill>
                  <a:effectLst/>
                  <a:latin typeface="Arial" panose="020B0604020202020204" pitchFamily="34" charset="0"/>
                  <a:cs typeface="Arial" panose="020B0604020202020204" pitchFamily="34" charset="0"/>
                </a:rPr>
                <a:t>uncertainty</a:t>
              </a:r>
              <a:r>
                <a:rPr lang="de-DE" sz="1400" kern="0" baseline="0" dirty="0">
                  <a:solidFill>
                    <a:srgbClr val="00B050"/>
                  </a:solidFill>
                  <a:effectLst/>
                  <a:latin typeface="Arial" panose="020B0604020202020204" pitchFamily="34" charset="0"/>
                  <a:cs typeface="Arial" panose="020B0604020202020204" pitchFamily="34" charset="0"/>
                </a:rPr>
                <a:t> </a:t>
              </a:r>
              <a:r>
                <a:rPr lang="de-DE" sz="1400" kern="0" baseline="0" dirty="0" err="1">
                  <a:solidFill>
                    <a:srgbClr val="00B050"/>
                  </a:solidFill>
                  <a:effectLst/>
                  <a:latin typeface="Arial" panose="020B0604020202020204" pitchFamily="34" charset="0"/>
                  <a:cs typeface="Arial" panose="020B0604020202020204" pitchFamily="34" charset="0"/>
                </a:rPr>
                <a:t>with</a:t>
              </a:r>
              <a:r>
                <a:rPr lang="de-DE" sz="1400" kern="0" baseline="0" dirty="0">
                  <a:solidFill>
                    <a:srgbClr val="00B050"/>
                  </a:solidFill>
                  <a:effectLst/>
                  <a:latin typeface="Arial" panose="020B0604020202020204" pitchFamily="34" charset="0"/>
                  <a:cs typeface="Arial" panose="020B0604020202020204" pitchFamily="34" charset="0"/>
                </a:rPr>
                <a:t> </a:t>
              </a:r>
              <a:r>
                <a:rPr lang="de-DE" sz="1400" kern="0" baseline="0" dirty="0" err="1">
                  <a:solidFill>
                    <a:srgbClr val="00B050"/>
                  </a:solidFill>
                  <a:effectLst/>
                  <a:latin typeface="Arial" panose="020B0604020202020204" pitchFamily="34" charset="0"/>
                  <a:cs typeface="Arial" panose="020B0604020202020204" pitchFamily="34" charset="0"/>
                </a:rPr>
                <a:t>single</a:t>
              </a:r>
              <a:r>
                <a:rPr lang="de-DE" sz="1400" kern="0" baseline="0" dirty="0">
                  <a:solidFill>
                    <a:srgbClr val="00B050"/>
                  </a:solidFill>
                  <a:effectLst/>
                  <a:latin typeface="Arial" panose="020B0604020202020204" pitchFamily="34" charset="0"/>
                  <a:cs typeface="Arial" panose="020B0604020202020204" pitchFamily="34" charset="0"/>
                </a:rPr>
                <a:t> </a:t>
              </a:r>
              <a:r>
                <a:rPr lang="de-DE" sz="1400" kern="0" baseline="0" dirty="0" err="1">
                  <a:solidFill>
                    <a:srgbClr val="00B050"/>
                  </a:solidFill>
                  <a:effectLst/>
                  <a:latin typeface="Arial" panose="020B0604020202020204" pitchFamily="34" charset="0"/>
                  <a:cs typeface="Arial" panose="020B0604020202020204" pitchFamily="34" charset="0"/>
                </a:rPr>
                <a:t>mode</a:t>
              </a:r>
              <a:r>
                <a:rPr lang="de-DE" sz="1400" kern="0" baseline="0" dirty="0">
                  <a:solidFill>
                    <a:srgbClr val="00B050"/>
                  </a:solidFill>
                  <a:effectLst/>
                  <a:latin typeface="Arial" panose="020B0604020202020204" pitchFamily="34" charset="0"/>
                  <a:cs typeface="Arial" panose="020B0604020202020204" pitchFamily="34" charset="0"/>
                </a:rPr>
                <a:t> </a:t>
              </a:r>
              <a:r>
                <a:rPr lang="de-DE" sz="1400" kern="0" baseline="0" dirty="0" err="1">
                  <a:solidFill>
                    <a:srgbClr val="00B050"/>
                  </a:solidFill>
                  <a:effectLst/>
                  <a:latin typeface="Arial" panose="020B0604020202020204" pitchFamily="34" charset="0"/>
                  <a:cs typeface="Arial" panose="020B0604020202020204" pitchFamily="34" charset="0"/>
                </a:rPr>
                <a:t>of</a:t>
              </a:r>
              <a:r>
                <a:rPr lang="de-DE" sz="1400" kern="0" baseline="0" dirty="0">
                  <a:solidFill>
                    <a:srgbClr val="00B050"/>
                  </a:solidFill>
                  <a:effectLst/>
                  <a:latin typeface="Arial" panose="020B0604020202020204" pitchFamily="34" charset="0"/>
                  <a:cs typeface="Arial" panose="020B0604020202020204" pitchFamily="34" charset="0"/>
                </a:rPr>
                <a:t> </a:t>
              </a:r>
              <a:r>
                <a:rPr lang="de-DE" sz="1400" kern="0" baseline="0" dirty="0" err="1">
                  <a:solidFill>
                    <a:srgbClr val="00B050"/>
                  </a:solidFill>
                  <a:effectLst/>
                  <a:latin typeface="Arial" panose="020B0604020202020204" pitchFamily="34" charset="0"/>
                  <a:cs typeface="Arial" panose="020B0604020202020204" pitchFamily="34" charset="0"/>
                </a:rPr>
                <a:t>fs</a:t>
              </a:r>
              <a:r>
                <a:rPr lang="de-DE" sz="1400" kern="0" baseline="0" dirty="0">
                  <a:solidFill>
                    <a:srgbClr val="00B050"/>
                  </a:solidFill>
                  <a:effectLst/>
                  <a:latin typeface="Arial" panose="020B0604020202020204" pitchFamily="34" charset="0"/>
                  <a:cs typeface="Arial" panose="020B0604020202020204" pitchFamily="34" charset="0"/>
                </a:rPr>
                <a:t>-VUV </a:t>
              </a:r>
              <a:r>
                <a:rPr lang="de-DE" sz="1400" kern="0" baseline="0" dirty="0" err="1">
                  <a:solidFill>
                    <a:srgbClr val="00B050"/>
                  </a:solidFill>
                  <a:effectLst/>
                  <a:latin typeface="Arial" panose="020B0604020202020204" pitchFamily="34" charset="0"/>
                  <a:cs typeface="Arial" panose="020B0604020202020204" pitchFamily="34" charset="0"/>
                </a:rPr>
                <a:t>frequency</a:t>
              </a:r>
              <a:r>
                <a:rPr lang="de-DE" sz="1400" kern="0" baseline="0" dirty="0">
                  <a:solidFill>
                    <a:srgbClr val="00B050"/>
                  </a:solidFill>
                  <a:effectLst/>
                  <a:latin typeface="Arial" panose="020B0604020202020204" pitchFamily="34" charset="0"/>
                  <a:cs typeface="Arial" panose="020B0604020202020204" pitchFamily="34" charset="0"/>
                </a:rPr>
                <a:t> </a:t>
              </a:r>
              <a:r>
                <a:rPr lang="de-DE" sz="1400" kern="0" baseline="0" dirty="0" err="1">
                  <a:solidFill>
                    <a:srgbClr val="00B050"/>
                  </a:solidFill>
                  <a:effectLst/>
                  <a:latin typeface="Arial" panose="020B0604020202020204" pitchFamily="34" charset="0"/>
                  <a:cs typeface="Arial" panose="020B0604020202020204" pitchFamily="34" charset="0"/>
                </a:rPr>
                <a:t>comb</a:t>
              </a:r>
              <a:r>
                <a:rPr lang="de-DE" sz="1400" kern="0" baseline="0" dirty="0">
                  <a:solidFill>
                    <a:srgbClr val="00B050"/>
                  </a:solidFill>
                  <a:effectLst/>
                  <a:latin typeface="Arial" panose="020B0604020202020204" pitchFamily="34" charset="0"/>
                  <a:cs typeface="Arial" panose="020B0604020202020204" pitchFamily="34" charset="0"/>
                </a:rPr>
                <a:t>: </a:t>
              </a:r>
              <a:r>
                <a:rPr lang="de-DE" sz="1400" kern="0" baseline="0" dirty="0">
                  <a:solidFill>
                    <a:srgbClr val="FF0000"/>
                  </a:solidFill>
                  <a:effectLst/>
                  <a:latin typeface="Arial" panose="020B0604020202020204" pitchFamily="34" charset="0"/>
                  <a:ea typeface="Cambria Math" panose="02040503050406030204" pitchFamily="18" charset="0"/>
                  <a:cs typeface="Arial" panose="020B0604020202020204" pitchFamily="34" charset="0"/>
                </a:rPr>
                <a:t>~100 </a:t>
              </a:r>
              <a:r>
                <a:rPr lang="de-DE" sz="1400" kern="0" baseline="0" dirty="0">
                  <a:solidFill>
                    <a:srgbClr val="FF0000"/>
                  </a:solidFill>
                  <a:effectLst/>
                  <a:latin typeface="Arial" panose="020B0604020202020204" pitchFamily="34" charset="0"/>
                  <a:cs typeface="Arial" panose="020B0604020202020204" pitchFamily="34" charset="0"/>
                </a:rPr>
                <a:t>kHz</a:t>
              </a:r>
              <a:endParaRPr lang="de-DE" sz="1400" kern="0" baseline="25000" dirty="0">
                <a:solidFill>
                  <a:srgbClr val="FF0000"/>
                </a:solidFill>
                <a:effectLst/>
                <a:latin typeface="Arial" panose="020B0604020202020204" pitchFamily="34" charset="0"/>
                <a:cs typeface="Arial" panose="020B0604020202020204" pitchFamily="34" charset="0"/>
              </a:endParaRPr>
            </a:p>
          </p:txBody>
        </p:sp>
        <p:sp>
          <p:nvSpPr>
            <p:cNvPr id="105" name="Textfeld 14">
              <a:extLst>
                <a:ext uri="{FF2B5EF4-FFF2-40B4-BE49-F238E27FC236}">
                  <a16:creationId xmlns:a16="http://schemas.microsoft.com/office/drawing/2014/main" id="{DD0529F2-AE3B-4BB7-8664-DABE7CC665C2}"/>
                </a:ext>
              </a:extLst>
            </p:cNvPr>
            <p:cNvSpPr txBox="1"/>
            <p:nvPr/>
          </p:nvSpPr>
          <p:spPr>
            <a:xfrm>
              <a:off x="6519903" y="5395275"/>
              <a:ext cx="4020544" cy="568271"/>
            </a:xfrm>
            <a:prstGeom prst="rect">
              <a:avLst/>
            </a:prstGeom>
            <a:noFill/>
          </p:spPr>
          <p:txBody>
            <a:bodyPr wrap="square" rtlCol="0">
              <a:spAutoFit/>
            </a:bodyPr>
            <a:lstStyle/>
            <a:p>
              <a:pPr eaLnBrk="1" fontAlgn="auto" hangingPunct="1">
                <a:spcBef>
                  <a:spcPts val="0"/>
                </a:spcBef>
                <a:spcAft>
                  <a:spcPts val="100"/>
                </a:spcAft>
                <a:defRPr/>
              </a:pPr>
              <a:r>
                <a:rPr lang="de-DE" sz="1400" b="0" kern="0" baseline="0" dirty="0">
                  <a:solidFill>
                    <a:srgbClr val="0000FF"/>
                  </a:solidFill>
                  <a:effectLst/>
                  <a:latin typeface="Arial" panose="020B0604020202020204" pitchFamily="34" charset="0"/>
                  <a:cs typeface="Arial" panose="020B0604020202020204" pitchFamily="34" charset="0"/>
                </a:rPr>
                <a:t>Th </a:t>
              </a:r>
              <a:r>
                <a:rPr lang="de-DE" sz="1400" b="0" kern="0" baseline="0" dirty="0" err="1">
                  <a:solidFill>
                    <a:srgbClr val="0000FF"/>
                  </a:solidFill>
                  <a:effectLst/>
                  <a:latin typeface="Arial" panose="020B0604020202020204" pitchFamily="34" charset="0"/>
                  <a:cs typeface="Arial" panose="020B0604020202020204" pitchFamily="34" charset="0"/>
                </a:rPr>
                <a:t>nuclear</a:t>
              </a:r>
              <a:r>
                <a:rPr lang="de-DE" sz="1400" b="0" kern="0" baseline="0" dirty="0">
                  <a:solidFill>
                    <a:srgbClr val="0000FF"/>
                  </a:solidFill>
                  <a:effectLst/>
                  <a:latin typeface="Arial" panose="020B0604020202020204" pitchFamily="34" charset="0"/>
                  <a:cs typeface="Arial" panose="020B0604020202020204" pitchFamily="34" charset="0"/>
                </a:rPr>
                <a:t> </a:t>
              </a:r>
              <a:r>
                <a:rPr lang="de-DE" sz="1400" b="0" kern="0" baseline="0" dirty="0" err="1">
                  <a:solidFill>
                    <a:srgbClr val="0000FF"/>
                  </a:solidFill>
                  <a:effectLst/>
                  <a:latin typeface="Arial" panose="020B0604020202020204" pitchFamily="34" charset="0"/>
                  <a:cs typeface="Arial" panose="020B0604020202020204" pitchFamily="34" charset="0"/>
                </a:rPr>
                <a:t>clock</a:t>
              </a:r>
              <a:r>
                <a:rPr lang="de-DE" sz="1400" b="0" kern="0" baseline="0" dirty="0">
                  <a:solidFill>
                    <a:srgbClr val="0000FF"/>
                  </a:solidFill>
                  <a:effectLst/>
                  <a:latin typeface="Arial" panose="020B0604020202020204" pitchFamily="34" charset="0"/>
                  <a:cs typeface="Arial" panose="020B0604020202020204" pitchFamily="34" charset="0"/>
                </a:rPr>
                <a:t> </a:t>
              </a:r>
              <a:r>
                <a:rPr lang="de-DE" sz="1400" b="0" kern="0" baseline="0" dirty="0" err="1">
                  <a:solidFill>
                    <a:srgbClr val="0000FF"/>
                  </a:solidFill>
                  <a:effectLst/>
                  <a:latin typeface="Arial" panose="020B0604020202020204" pitchFamily="34" charset="0"/>
                  <a:cs typeface="Arial" panose="020B0604020202020204" pitchFamily="34" charset="0"/>
                </a:rPr>
                <a:t>as</a:t>
              </a:r>
              <a:r>
                <a:rPr lang="de-DE" sz="1400" b="0" kern="0" baseline="0" dirty="0">
                  <a:solidFill>
                    <a:srgbClr val="0000FF"/>
                  </a:solidFill>
                  <a:effectLst/>
                  <a:latin typeface="Arial" panose="020B0604020202020204" pitchFamily="34" charset="0"/>
                  <a:cs typeface="Arial" panose="020B0604020202020204" pitchFamily="34" charset="0"/>
                </a:rPr>
                <a:t> high-</a:t>
              </a:r>
              <a:r>
                <a:rPr lang="de-DE" sz="1400" b="0" kern="0" baseline="0" dirty="0" err="1">
                  <a:solidFill>
                    <a:srgbClr val="0000FF"/>
                  </a:solidFill>
                  <a:effectLst/>
                  <a:latin typeface="Arial" panose="020B0604020202020204" pitchFamily="34" charset="0"/>
                  <a:cs typeface="Arial" panose="020B0604020202020204" pitchFamily="34" charset="0"/>
                </a:rPr>
                <a:t>accuracy</a:t>
              </a:r>
              <a:r>
                <a:rPr lang="de-DE" sz="1400" b="0" kern="0" baseline="0" dirty="0">
                  <a:solidFill>
                    <a:srgbClr val="0000FF"/>
                  </a:solidFill>
                  <a:effectLst/>
                  <a:latin typeface="Arial" panose="020B0604020202020204" pitchFamily="34" charset="0"/>
                  <a:cs typeface="Arial" panose="020B0604020202020204" pitchFamily="34" charset="0"/>
                </a:rPr>
                <a:t> </a:t>
              </a:r>
            </a:p>
            <a:p>
              <a:pPr eaLnBrk="1" fontAlgn="auto" hangingPunct="1">
                <a:spcBef>
                  <a:spcPts val="0"/>
                </a:spcBef>
                <a:spcAft>
                  <a:spcPts val="100"/>
                </a:spcAft>
                <a:defRPr/>
              </a:pPr>
              <a:r>
                <a:rPr lang="de-DE" sz="1400" b="0" kern="0" baseline="0" dirty="0" err="1">
                  <a:solidFill>
                    <a:srgbClr val="0000FF"/>
                  </a:solidFill>
                  <a:effectLst/>
                  <a:latin typeface="Arial" panose="020B0604020202020204" pitchFamily="34" charset="0"/>
                  <a:cs typeface="Arial" panose="020B0604020202020204" pitchFamily="34" charset="0"/>
                </a:rPr>
                <a:t>optical</a:t>
              </a:r>
              <a:r>
                <a:rPr lang="de-DE" sz="1400" b="0" kern="0" baseline="0" dirty="0">
                  <a:solidFill>
                    <a:srgbClr val="0000FF"/>
                  </a:solidFill>
                  <a:effectLst/>
                  <a:latin typeface="Arial" panose="020B0604020202020204" pitchFamily="34" charset="0"/>
                  <a:cs typeface="Arial" panose="020B0604020202020204" pitchFamily="34" charset="0"/>
                </a:rPr>
                <a:t> </a:t>
              </a:r>
              <a:r>
                <a:rPr lang="de-DE" sz="1400" b="0" kern="0" baseline="0" dirty="0" err="1">
                  <a:solidFill>
                    <a:srgbClr val="0000FF"/>
                  </a:solidFill>
                  <a:effectLst/>
                  <a:latin typeface="Arial" panose="020B0604020202020204" pitchFamily="34" charset="0"/>
                  <a:cs typeface="Arial" panose="020B0604020202020204" pitchFamily="34" charset="0"/>
                </a:rPr>
                <a:t>clock</a:t>
              </a:r>
              <a:r>
                <a:rPr lang="de-DE" sz="1400" b="0" kern="0" baseline="0" dirty="0">
                  <a:solidFill>
                    <a:srgbClr val="0000FF"/>
                  </a:solidFill>
                  <a:effectLst/>
                  <a:latin typeface="Arial" panose="020B0604020202020204" pitchFamily="34" charset="0"/>
                  <a:cs typeface="Arial" panose="020B0604020202020204" pitchFamily="34" charset="0"/>
                </a:rPr>
                <a:t>:</a:t>
              </a:r>
              <a:r>
                <a:rPr lang="de-DE" sz="1400" kern="0" baseline="0" dirty="0">
                  <a:solidFill>
                    <a:srgbClr val="0000FF"/>
                  </a:solidFill>
                  <a:effectLst/>
                  <a:latin typeface="Arial" panose="020B0604020202020204" pitchFamily="34" charset="0"/>
                  <a:cs typeface="Arial" panose="020B0604020202020204" pitchFamily="34" charset="0"/>
                </a:rPr>
                <a:t> </a:t>
              </a:r>
              <a:r>
                <a:rPr lang="de-DE" sz="1400" kern="0" baseline="0" dirty="0">
                  <a:solidFill>
                    <a:srgbClr val="FF0000"/>
                  </a:solidFill>
                  <a:effectLst/>
                  <a:latin typeface="Arial" panose="020B0604020202020204" pitchFamily="34" charset="0"/>
                  <a:ea typeface="Cambria Math" panose="02040503050406030204" pitchFamily="18" charset="0"/>
                  <a:cs typeface="Arial" panose="020B0604020202020204" pitchFamily="34" charset="0"/>
                </a:rPr>
                <a:t>~</a:t>
              </a:r>
              <a:r>
                <a:rPr lang="de-DE" sz="1400" kern="0" baseline="0" dirty="0">
                  <a:solidFill>
                    <a:srgbClr val="FF0000"/>
                  </a:solidFill>
                  <a:effectLst/>
                  <a:latin typeface="Arial" panose="020B0604020202020204" pitchFamily="34" charset="0"/>
                  <a:cs typeface="Arial" panose="020B0604020202020204" pitchFamily="34" charset="0"/>
                </a:rPr>
                <a:t>Hz</a:t>
              </a:r>
              <a:endParaRPr lang="de-DE" sz="1400" kern="0" baseline="25000" dirty="0">
                <a:solidFill>
                  <a:srgbClr val="FF0000"/>
                </a:solidFill>
                <a:effectLst/>
                <a:latin typeface="Arial" panose="020B0604020202020204" pitchFamily="34" charset="0"/>
                <a:cs typeface="Arial" panose="020B0604020202020204" pitchFamily="34" charset="0"/>
              </a:endParaRPr>
            </a:p>
          </p:txBody>
        </p:sp>
        <p:cxnSp>
          <p:nvCxnSpPr>
            <p:cNvPr id="106" name="Gerader Verbinder 18">
              <a:extLst>
                <a:ext uri="{FF2B5EF4-FFF2-40B4-BE49-F238E27FC236}">
                  <a16:creationId xmlns:a16="http://schemas.microsoft.com/office/drawing/2014/main" id="{C2F2E375-E6AA-4F68-A53A-E08052B91A46}"/>
                </a:ext>
              </a:extLst>
            </p:cNvPr>
            <p:cNvCxnSpPr/>
            <p:nvPr/>
          </p:nvCxnSpPr>
          <p:spPr>
            <a:xfrm>
              <a:off x="6420970" y="1477740"/>
              <a:ext cx="4607376" cy="0"/>
            </a:xfrm>
            <a:prstGeom prst="line">
              <a:avLst/>
            </a:prstGeom>
            <a:noFill/>
            <a:ln w="9525" cap="flat" cmpd="sng" algn="ctr">
              <a:solidFill>
                <a:sysClr val="window" lastClr="FFFFFF">
                  <a:lumMod val="65000"/>
                </a:sysClr>
              </a:solidFill>
              <a:prstDash val="sysDot"/>
              <a:miter lim="800000"/>
            </a:ln>
            <a:effectLst/>
          </p:spPr>
        </p:cxnSp>
        <p:cxnSp>
          <p:nvCxnSpPr>
            <p:cNvPr id="107" name="Gerader Verbinder 20">
              <a:extLst>
                <a:ext uri="{FF2B5EF4-FFF2-40B4-BE49-F238E27FC236}">
                  <a16:creationId xmlns:a16="http://schemas.microsoft.com/office/drawing/2014/main" id="{6B6DE7DD-5055-41B9-AF0A-D110620BE37F}"/>
                </a:ext>
              </a:extLst>
            </p:cNvPr>
            <p:cNvCxnSpPr/>
            <p:nvPr/>
          </p:nvCxnSpPr>
          <p:spPr>
            <a:xfrm flipH="1">
              <a:off x="6281880" y="1477740"/>
              <a:ext cx="138221" cy="0"/>
            </a:xfrm>
            <a:prstGeom prst="line">
              <a:avLst/>
            </a:prstGeom>
            <a:noFill/>
            <a:ln w="12700" cap="flat" cmpd="sng" algn="ctr">
              <a:solidFill>
                <a:sysClr val="windowText" lastClr="000000"/>
              </a:solidFill>
              <a:prstDash val="solid"/>
              <a:miter lim="800000"/>
            </a:ln>
            <a:effectLst/>
          </p:spPr>
        </p:cxnSp>
        <p:cxnSp>
          <p:nvCxnSpPr>
            <p:cNvPr id="108" name="Gerader Verbinder 25">
              <a:extLst>
                <a:ext uri="{FF2B5EF4-FFF2-40B4-BE49-F238E27FC236}">
                  <a16:creationId xmlns:a16="http://schemas.microsoft.com/office/drawing/2014/main" id="{E6F67625-EBC4-4B46-915A-49535FD91EF4}"/>
                </a:ext>
              </a:extLst>
            </p:cNvPr>
            <p:cNvCxnSpPr/>
            <p:nvPr/>
          </p:nvCxnSpPr>
          <p:spPr>
            <a:xfrm flipH="1">
              <a:off x="6276036" y="3197438"/>
              <a:ext cx="138221" cy="0"/>
            </a:xfrm>
            <a:prstGeom prst="line">
              <a:avLst/>
            </a:prstGeom>
            <a:noFill/>
            <a:ln w="12700" cap="flat" cmpd="sng" algn="ctr">
              <a:solidFill>
                <a:sysClr val="windowText" lastClr="000000"/>
              </a:solidFill>
              <a:prstDash val="solid"/>
              <a:miter lim="800000"/>
            </a:ln>
            <a:effectLst/>
          </p:spPr>
        </p:cxnSp>
        <p:cxnSp>
          <p:nvCxnSpPr>
            <p:cNvPr id="109" name="Gerader Verbinder 26">
              <a:extLst>
                <a:ext uri="{FF2B5EF4-FFF2-40B4-BE49-F238E27FC236}">
                  <a16:creationId xmlns:a16="http://schemas.microsoft.com/office/drawing/2014/main" id="{313F8985-6DA3-49E0-9072-5F814329FB1F}"/>
                </a:ext>
              </a:extLst>
            </p:cNvPr>
            <p:cNvCxnSpPr/>
            <p:nvPr/>
          </p:nvCxnSpPr>
          <p:spPr>
            <a:xfrm flipH="1">
              <a:off x="6281670" y="4059203"/>
              <a:ext cx="138221" cy="0"/>
            </a:xfrm>
            <a:prstGeom prst="line">
              <a:avLst/>
            </a:prstGeom>
            <a:noFill/>
            <a:ln w="12700" cap="flat" cmpd="sng" algn="ctr">
              <a:solidFill>
                <a:sysClr val="windowText" lastClr="000000"/>
              </a:solidFill>
              <a:prstDash val="solid"/>
              <a:miter lim="800000"/>
            </a:ln>
            <a:effectLst/>
          </p:spPr>
        </p:cxnSp>
        <p:cxnSp>
          <p:nvCxnSpPr>
            <p:cNvPr id="110" name="Gerader Verbinder 27">
              <a:extLst>
                <a:ext uri="{FF2B5EF4-FFF2-40B4-BE49-F238E27FC236}">
                  <a16:creationId xmlns:a16="http://schemas.microsoft.com/office/drawing/2014/main" id="{AC1CBEEC-0729-4832-A6CA-9DFBBD5B4FB5}"/>
                </a:ext>
              </a:extLst>
            </p:cNvPr>
            <p:cNvCxnSpPr/>
            <p:nvPr/>
          </p:nvCxnSpPr>
          <p:spPr>
            <a:xfrm flipH="1">
              <a:off x="6327603" y="1761859"/>
              <a:ext cx="92146" cy="0"/>
            </a:xfrm>
            <a:prstGeom prst="line">
              <a:avLst/>
            </a:prstGeom>
            <a:noFill/>
            <a:ln w="12700" cap="flat" cmpd="sng" algn="ctr">
              <a:solidFill>
                <a:sysClr val="windowText" lastClr="000000"/>
              </a:solidFill>
              <a:prstDash val="solid"/>
              <a:miter lim="800000"/>
            </a:ln>
            <a:effectLst/>
          </p:spPr>
        </p:cxnSp>
        <p:cxnSp>
          <p:nvCxnSpPr>
            <p:cNvPr id="111" name="Gerader Verbinder 28">
              <a:extLst>
                <a:ext uri="{FF2B5EF4-FFF2-40B4-BE49-F238E27FC236}">
                  <a16:creationId xmlns:a16="http://schemas.microsoft.com/office/drawing/2014/main" id="{7EEDBA2E-F7CE-43CF-8B9A-C0025D143604}"/>
                </a:ext>
              </a:extLst>
            </p:cNvPr>
            <p:cNvCxnSpPr/>
            <p:nvPr/>
          </p:nvCxnSpPr>
          <p:spPr>
            <a:xfrm flipH="1">
              <a:off x="6328822" y="2051724"/>
              <a:ext cx="92146" cy="0"/>
            </a:xfrm>
            <a:prstGeom prst="line">
              <a:avLst/>
            </a:prstGeom>
            <a:noFill/>
            <a:ln w="12700" cap="flat" cmpd="sng" algn="ctr">
              <a:solidFill>
                <a:sysClr val="windowText" lastClr="000000"/>
              </a:solidFill>
              <a:prstDash val="solid"/>
              <a:miter lim="800000"/>
            </a:ln>
            <a:effectLst/>
          </p:spPr>
        </p:cxnSp>
        <p:cxnSp>
          <p:nvCxnSpPr>
            <p:cNvPr id="112" name="Gerader Verbinder 22">
              <a:extLst>
                <a:ext uri="{FF2B5EF4-FFF2-40B4-BE49-F238E27FC236}">
                  <a16:creationId xmlns:a16="http://schemas.microsoft.com/office/drawing/2014/main" id="{2FE7F69E-40F7-4511-9F8F-9084CC1417FB}"/>
                </a:ext>
              </a:extLst>
            </p:cNvPr>
            <p:cNvCxnSpPr/>
            <p:nvPr/>
          </p:nvCxnSpPr>
          <p:spPr>
            <a:xfrm flipH="1">
              <a:off x="6281670" y="2336270"/>
              <a:ext cx="138221" cy="0"/>
            </a:xfrm>
            <a:prstGeom prst="line">
              <a:avLst/>
            </a:prstGeom>
            <a:noFill/>
            <a:ln w="12700" cap="flat" cmpd="sng" algn="ctr">
              <a:solidFill>
                <a:sysClr val="windowText" lastClr="000000"/>
              </a:solidFill>
              <a:prstDash val="solid"/>
              <a:miter lim="800000"/>
            </a:ln>
            <a:effectLst/>
          </p:spPr>
        </p:cxnSp>
        <p:cxnSp>
          <p:nvCxnSpPr>
            <p:cNvPr id="113" name="Gerader Verbinder 30">
              <a:extLst>
                <a:ext uri="{FF2B5EF4-FFF2-40B4-BE49-F238E27FC236}">
                  <a16:creationId xmlns:a16="http://schemas.microsoft.com/office/drawing/2014/main" id="{032082CC-852F-4525-93C1-7DDA5110C119}"/>
                </a:ext>
              </a:extLst>
            </p:cNvPr>
            <p:cNvCxnSpPr/>
            <p:nvPr/>
          </p:nvCxnSpPr>
          <p:spPr>
            <a:xfrm flipH="1">
              <a:off x="6328822" y="2623325"/>
              <a:ext cx="92146" cy="0"/>
            </a:xfrm>
            <a:prstGeom prst="line">
              <a:avLst/>
            </a:prstGeom>
            <a:noFill/>
            <a:ln w="12700" cap="flat" cmpd="sng" algn="ctr">
              <a:solidFill>
                <a:sysClr val="windowText" lastClr="000000"/>
              </a:solidFill>
              <a:prstDash val="solid"/>
              <a:miter lim="800000"/>
            </a:ln>
            <a:effectLst/>
          </p:spPr>
        </p:cxnSp>
        <p:cxnSp>
          <p:nvCxnSpPr>
            <p:cNvPr id="114" name="Gerader Verbinder 31">
              <a:extLst>
                <a:ext uri="{FF2B5EF4-FFF2-40B4-BE49-F238E27FC236}">
                  <a16:creationId xmlns:a16="http://schemas.microsoft.com/office/drawing/2014/main" id="{8779022A-9FE4-4B78-9486-420A3EE04967}"/>
                </a:ext>
              </a:extLst>
            </p:cNvPr>
            <p:cNvCxnSpPr/>
            <p:nvPr/>
          </p:nvCxnSpPr>
          <p:spPr>
            <a:xfrm flipH="1">
              <a:off x="6330042" y="2913189"/>
              <a:ext cx="92146" cy="0"/>
            </a:xfrm>
            <a:prstGeom prst="line">
              <a:avLst/>
            </a:prstGeom>
            <a:noFill/>
            <a:ln w="12700" cap="flat" cmpd="sng" algn="ctr">
              <a:solidFill>
                <a:sysClr val="windowText" lastClr="000000"/>
              </a:solidFill>
              <a:prstDash val="solid"/>
              <a:miter lim="800000"/>
            </a:ln>
            <a:effectLst/>
          </p:spPr>
        </p:cxnSp>
        <p:cxnSp>
          <p:nvCxnSpPr>
            <p:cNvPr id="115" name="Gerader Verbinder 32">
              <a:extLst>
                <a:ext uri="{FF2B5EF4-FFF2-40B4-BE49-F238E27FC236}">
                  <a16:creationId xmlns:a16="http://schemas.microsoft.com/office/drawing/2014/main" id="{5698A5B2-41D6-41BF-ACEB-B63C5C97E6BA}"/>
                </a:ext>
              </a:extLst>
            </p:cNvPr>
            <p:cNvCxnSpPr/>
            <p:nvPr/>
          </p:nvCxnSpPr>
          <p:spPr>
            <a:xfrm flipH="1">
              <a:off x="6328822" y="3488578"/>
              <a:ext cx="92146" cy="0"/>
            </a:xfrm>
            <a:prstGeom prst="line">
              <a:avLst/>
            </a:prstGeom>
            <a:noFill/>
            <a:ln w="12700" cap="flat" cmpd="sng" algn="ctr">
              <a:solidFill>
                <a:sysClr val="windowText" lastClr="000000"/>
              </a:solidFill>
              <a:prstDash val="solid"/>
              <a:miter lim="800000"/>
            </a:ln>
            <a:effectLst/>
          </p:spPr>
        </p:cxnSp>
        <p:cxnSp>
          <p:nvCxnSpPr>
            <p:cNvPr id="116" name="Gerader Verbinder 33">
              <a:extLst>
                <a:ext uri="{FF2B5EF4-FFF2-40B4-BE49-F238E27FC236}">
                  <a16:creationId xmlns:a16="http://schemas.microsoft.com/office/drawing/2014/main" id="{B5DABD9D-D29A-4CF2-91EF-F3DC4BE94EE2}"/>
                </a:ext>
              </a:extLst>
            </p:cNvPr>
            <p:cNvCxnSpPr/>
            <p:nvPr/>
          </p:nvCxnSpPr>
          <p:spPr>
            <a:xfrm flipH="1">
              <a:off x="6330042" y="3778442"/>
              <a:ext cx="92146" cy="0"/>
            </a:xfrm>
            <a:prstGeom prst="line">
              <a:avLst/>
            </a:prstGeom>
            <a:noFill/>
            <a:ln w="12700" cap="flat" cmpd="sng" algn="ctr">
              <a:solidFill>
                <a:sysClr val="windowText" lastClr="000000"/>
              </a:solidFill>
              <a:prstDash val="solid"/>
              <a:miter lim="800000"/>
            </a:ln>
            <a:effectLst/>
          </p:spPr>
        </p:cxnSp>
        <p:cxnSp>
          <p:nvCxnSpPr>
            <p:cNvPr id="117" name="Gerader Verbinder 34">
              <a:extLst>
                <a:ext uri="{FF2B5EF4-FFF2-40B4-BE49-F238E27FC236}">
                  <a16:creationId xmlns:a16="http://schemas.microsoft.com/office/drawing/2014/main" id="{893D182C-603E-42C5-9B17-644D46EEAC52}"/>
                </a:ext>
              </a:extLst>
            </p:cNvPr>
            <p:cNvCxnSpPr/>
            <p:nvPr/>
          </p:nvCxnSpPr>
          <p:spPr>
            <a:xfrm flipH="1">
              <a:off x="6282646" y="4918770"/>
              <a:ext cx="138221" cy="0"/>
            </a:xfrm>
            <a:prstGeom prst="line">
              <a:avLst/>
            </a:prstGeom>
            <a:noFill/>
            <a:ln w="12700" cap="flat" cmpd="sng" algn="ctr">
              <a:solidFill>
                <a:sysClr val="windowText" lastClr="000000"/>
              </a:solidFill>
              <a:prstDash val="solid"/>
              <a:miter lim="800000"/>
            </a:ln>
            <a:effectLst/>
          </p:spPr>
        </p:cxnSp>
        <p:cxnSp>
          <p:nvCxnSpPr>
            <p:cNvPr id="118" name="Gerader Verbinder 35">
              <a:extLst>
                <a:ext uri="{FF2B5EF4-FFF2-40B4-BE49-F238E27FC236}">
                  <a16:creationId xmlns:a16="http://schemas.microsoft.com/office/drawing/2014/main" id="{A2E3A38F-924D-4748-99F3-726E6719A46B}"/>
                </a:ext>
              </a:extLst>
            </p:cNvPr>
            <p:cNvCxnSpPr/>
            <p:nvPr/>
          </p:nvCxnSpPr>
          <p:spPr>
            <a:xfrm flipH="1">
              <a:off x="6329798" y="4348143"/>
              <a:ext cx="92146" cy="0"/>
            </a:xfrm>
            <a:prstGeom prst="line">
              <a:avLst/>
            </a:prstGeom>
            <a:noFill/>
            <a:ln w="12700" cap="flat" cmpd="sng" algn="ctr">
              <a:solidFill>
                <a:sysClr val="windowText" lastClr="000000"/>
              </a:solidFill>
              <a:prstDash val="solid"/>
              <a:miter lim="800000"/>
            </a:ln>
            <a:effectLst/>
          </p:spPr>
        </p:cxnSp>
        <p:cxnSp>
          <p:nvCxnSpPr>
            <p:cNvPr id="119" name="Gerader Verbinder 36">
              <a:extLst>
                <a:ext uri="{FF2B5EF4-FFF2-40B4-BE49-F238E27FC236}">
                  <a16:creationId xmlns:a16="http://schemas.microsoft.com/office/drawing/2014/main" id="{EE8349C5-6C6D-4516-8589-0367FA92B8EF}"/>
                </a:ext>
              </a:extLst>
            </p:cNvPr>
            <p:cNvCxnSpPr/>
            <p:nvPr/>
          </p:nvCxnSpPr>
          <p:spPr>
            <a:xfrm flipH="1">
              <a:off x="6331019" y="4638008"/>
              <a:ext cx="92146" cy="0"/>
            </a:xfrm>
            <a:prstGeom prst="line">
              <a:avLst/>
            </a:prstGeom>
            <a:noFill/>
            <a:ln w="12700" cap="flat" cmpd="sng" algn="ctr">
              <a:solidFill>
                <a:sysClr val="windowText" lastClr="000000"/>
              </a:solidFill>
              <a:prstDash val="solid"/>
              <a:miter lim="800000"/>
            </a:ln>
            <a:effectLst/>
          </p:spPr>
        </p:cxnSp>
        <p:cxnSp>
          <p:nvCxnSpPr>
            <p:cNvPr id="120" name="Gerader Verbinder 37">
              <a:extLst>
                <a:ext uri="{FF2B5EF4-FFF2-40B4-BE49-F238E27FC236}">
                  <a16:creationId xmlns:a16="http://schemas.microsoft.com/office/drawing/2014/main" id="{C071988B-C312-48E7-A0AA-90773D865D5E}"/>
                </a:ext>
              </a:extLst>
            </p:cNvPr>
            <p:cNvCxnSpPr/>
            <p:nvPr/>
          </p:nvCxnSpPr>
          <p:spPr>
            <a:xfrm flipH="1">
              <a:off x="6281670" y="5778358"/>
              <a:ext cx="138221" cy="0"/>
            </a:xfrm>
            <a:prstGeom prst="line">
              <a:avLst/>
            </a:prstGeom>
            <a:noFill/>
            <a:ln w="12700" cap="flat" cmpd="sng" algn="ctr">
              <a:solidFill>
                <a:sysClr val="windowText" lastClr="000000"/>
              </a:solidFill>
              <a:prstDash val="solid"/>
              <a:miter lim="800000"/>
            </a:ln>
            <a:effectLst/>
          </p:spPr>
        </p:cxnSp>
        <p:cxnSp>
          <p:nvCxnSpPr>
            <p:cNvPr id="121" name="Gerader Verbinder 38">
              <a:extLst>
                <a:ext uri="{FF2B5EF4-FFF2-40B4-BE49-F238E27FC236}">
                  <a16:creationId xmlns:a16="http://schemas.microsoft.com/office/drawing/2014/main" id="{052AAD77-6E7C-4C8E-81BB-6E41CEB458B3}"/>
                </a:ext>
              </a:extLst>
            </p:cNvPr>
            <p:cNvCxnSpPr/>
            <p:nvPr/>
          </p:nvCxnSpPr>
          <p:spPr>
            <a:xfrm flipH="1">
              <a:off x="6328822" y="5207731"/>
              <a:ext cx="92146" cy="0"/>
            </a:xfrm>
            <a:prstGeom prst="line">
              <a:avLst/>
            </a:prstGeom>
            <a:noFill/>
            <a:ln w="12700" cap="flat" cmpd="sng" algn="ctr">
              <a:solidFill>
                <a:sysClr val="windowText" lastClr="000000"/>
              </a:solidFill>
              <a:prstDash val="solid"/>
              <a:miter lim="800000"/>
            </a:ln>
            <a:effectLst/>
          </p:spPr>
        </p:cxnSp>
        <p:cxnSp>
          <p:nvCxnSpPr>
            <p:cNvPr id="122" name="Gerader Verbinder 39">
              <a:extLst>
                <a:ext uri="{FF2B5EF4-FFF2-40B4-BE49-F238E27FC236}">
                  <a16:creationId xmlns:a16="http://schemas.microsoft.com/office/drawing/2014/main" id="{1042B986-4344-4BB2-8FA0-B60F2DC4C117}"/>
                </a:ext>
              </a:extLst>
            </p:cNvPr>
            <p:cNvCxnSpPr/>
            <p:nvPr/>
          </p:nvCxnSpPr>
          <p:spPr>
            <a:xfrm flipH="1">
              <a:off x="6330040" y="5497595"/>
              <a:ext cx="92146" cy="0"/>
            </a:xfrm>
            <a:prstGeom prst="line">
              <a:avLst/>
            </a:prstGeom>
            <a:noFill/>
            <a:ln w="12700" cap="flat" cmpd="sng" algn="ctr">
              <a:solidFill>
                <a:sysClr val="windowText" lastClr="000000"/>
              </a:solidFill>
              <a:prstDash val="solid"/>
              <a:miter lim="800000"/>
            </a:ln>
            <a:effectLst/>
          </p:spPr>
        </p:cxnSp>
        <p:cxnSp>
          <p:nvCxnSpPr>
            <p:cNvPr id="123" name="Gerader Verbinder 41">
              <a:extLst>
                <a:ext uri="{FF2B5EF4-FFF2-40B4-BE49-F238E27FC236}">
                  <a16:creationId xmlns:a16="http://schemas.microsoft.com/office/drawing/2014/main" id="{CD1E7E0B-776A-4B1F-AB7C-5B2D20F9670F}"/>
                </a:ext>
              </a:extLst>
            </p:cNvPr>
            <p:cNvCxnSpPr/>
            <p:nvPr/>
          </p:nvCxnSpPr>
          <p:spPr>
            <a:xfrm>
              <a:off x="6306143" y="5681209"/>
              <a:ext cx="4607374" cy="0"/>
            </a:xfrm>
            <a:prstGeom prst="line">
              <a:avLst/>
            </a:prstGeom>
            <a:noFill/>
            <a:ln w="9525" cap="flat" cmpd="sng" algn="ctr">
              <a:solidFill>
                <a:sysClr val="window" lastClr="FFFFFF">
                  <a:lumMod val="65000"/>
                </a:sysClr>
              </a:solidFill>
              <a:prstDash val="sysDot"/>
              <a:miter lim="800000"/>
            </a:ln>
            <a:effectLst/>
          </p:spPr>
        </p:cxnSp>
        <p:cxnSp>
          <p:nvCxnSpPr>
            <p:cNvPr id="124" name="Gerader Verbinder 42">
              <a:extLst>
                <a:ext uri="{FF2B5EF4-FFF2-40B4-BE49-F238E27FC236}">
                  <a16:creationId xmlns:a16="http://schemas.microsoft.com/office/drawing/2014/main" id="{1593D121-FED0-4F6F-9B70-F7F80BE8D2CA}"/>
                </a:ext>
              </a:extLst>
            </p:cNvPr>
            <p:cNvCxnSpPr/>
            <p:nvPr/>
          </p:nvCxnSpPr>
          <p:spPr>
            <a:xfrm>
              <a:off x="6420970" y="4918770"/>
              <a:ext cx="4607374" cy="0"/>
            </a:xfrm>
            <a:prstGeom prst="line">
              <a:avLst/>
            </a:prstGeom>
            <a:noFill/>
            <a:ln w="9525" cap="flat" cmpd="sng" algn="ctr">
              <a:solidFill>
                <a:sysClr val="window" lastClr="FFFFFF">
                  <a:lumMod val="65000"/>
                </a:sysClr>
              </a:solidFill>
              <a:prstDash val="sysDot"/>
              <a:miter lim="800000"/>
            </a:ln>
            <a:effectLst/>
          </p:spPr>
        </p:cxnSp>
        <p:cxnSp>
          <p:nvCxnSpPr>
            <p:cNvPr id="125" name="Gerader Verbinder 43">
              <a:extLst>
                <a:ext uri="{FF2B5EF4-FFF2-40B4-BE49-F238E27FC236}">
                  <a16:creationId xmlns:a16="http://schemas.microsoft.com/office/drawing/2014/main" id="{CFA4F63C-6167-450C-9F59-FCBAA1EDF5A9}"/>
                </a:ext>
              </a:extLst>
            </p:cNvPr>
            <p:cNvCxnSpPr/>
            <p:nvPr/>
          </p:nvCxnSpPr>
          <p:spPr>
            <a:xfrm>
              <a:off x="6466096" y="3197438"/>
              <a:ext cx="4607374" cy="0"/>
            </a:xfrm>
            <a:prstGeom prst="line">
              <a:avLst/>
            </a:prstGeom>
            <a:noFill/>
            <a:ln w="9525" cap="flat" cmpd="sng" algn="ctr">
              <a:solidFill>
                <a:sysClr val="window" lastClr="FFFFFF">
                  <a:lumMod val="65000"/>
                </a:sysClr>
              </a:solidFill>
              <a:prstDash val="sysDot"/>
              <a:miter lim="800000"/>
            </a:ln>
            <a:effectLst/>
          </p:spPr>
        </p:cxnSp>
        <p:cxnSp>
          <p:nvCxnSpPr>
            <p:cNvPr id="126" name="Gerader Verbinder 44">
              <a:extLst>
                <a:ext uri="{FF2B5EF4-FFF2-40B4-BE49-F238E27FC236}">
                  <a16:creationId xmlns:a16="http://schemas.microsoft.com/office/drawing/2014/main" id="{F6A08E01-E90B-41F8-85DB-7E90E0AC6263}"/>
                </a:ext>
              </a:extLst>
            </p:cNvPr>
            <p:cNvCxnSpPr/>
            <p:nvPr/>
          </p:nvCxnSpPr>
          <p:spPr>
            <a:xfrm>
              <a:off x="6466094" y="4057009"/>
              <a:ext cx="4607376" cy="0"/>
            </a:xfrm>
            <a:prstGeom prst="line">
              <a:avLst/>
            </a:prstGeom>
            <a:noFill/>
            <a:ln w="9525" cap="flat" cmpd="sng" algn="ctr">
              <a:solidFill>
                <a:sysClr val="window" lastClr="FFFFFF">
                  <a:lumMod val="65000"/>
                </a:sysClr>
              </a:solidFill>
              <a:prstDash val="sysDot"/>
              <a:miter lim="800000"/>
            </a:ln>
            <a:effectLst/>
          </p:spPr>
        </p:cxnSp>
        <p:cxnSp>
          <p:nvCxnSpPr>
            <p:cNvPr id="127" name="Gerader Verbinder 45">
              <a:extLst>
                <a:ext uri="{FF2B5EF4-FFF2-40B4-BE49-F238E27FC236}">
                  <a16:creationId xmlns:a16="http://schemas.microsoft.com/office/drawing/2014/main" id="{4E09184E-39A8-4CD7-B47F-03F4200FB991}"/>
                </a:ext>
              </a:extLst>
            </p:cNvPr>
            <p:cNvCxnSpPr/>
            <p:nvPr/>
          </p:nvCxnSpPr>
          <p:spPr>
            <a:xfrm>
              <a:off x="6412783" y="2336270"/>
              <a:ext cx="4607376" cy="0"/>
            </a:xfrm>
            <a:prstGeom prst="line">
              <a:avLst/>
            </a:prstGeom>
            <a:noFill/>
            <a:ln w="9525" cap="flat" cmpd="sng" algn="ctr">
              <a:solidFill>
                <a:sysClr val="window" lastClr="FFFFFF">
                  <a:lumMod val="65000"/>
                </a:sysClr>
              </a:solidFill>
              <a:prstDash val="sysDot"/>
              <a:miter lim="800000"/>
            </a:ln>
            <a:effectLst/>
          </p:spPr>
        </p:cxnSp>
        <p:grpSp>
          <p:nvGrpSpPr>
            <p:cNvPr id="128" name="Gruppieren 63">
              <a:extLst>
                <a:ext uri="{FF2B5EF4-FFF2-40B4-BE49-F238E27FC236}">
                  <a16:creationId xmlns:a16="http://schemas.microsoft.com/office/drawing/2014/main" id="{E13B3240-F10E-4342-9307-2FC7538B1B25}"/>
                </a:ext>
              </a:extLst>
            </p:cNvPr>
            <p:cNvGrpSpPr/>
            <p:nvPr/>
          </p:nvGrpSpPr>
          <p:grpSpPr>
            <a:xfrm flipH="1">
              <a:off x="11017763" y="1448534"/>
              <a:ext cx="147131" cy="4300618"/>
              <a:chOff x="6552032" y="2793912"/>
              <a:chExt cx="114962" cy="2163571"/>
            </a:xfrm>
          </p:grpSpPr>
          <p:cxnSp>
            <p:nvCxnSpPr>
              <p:cNvPr id="136" name="Gerader Verbinder 47">
                <a:extLst>
                  <a:ext uri="{FF2B5EF4-FFF2-40B4-BE49-F238E27FC236}">
                    <a16:creationId xmlns:a16="http://schemas.microsoft.com/office/drawing/2014/main" id="{B933702F-FC3B-40E3-95A6-773C91C8B8A3}"/>
                  </a:ext>
                </a:extLst>
              </p:cNvPr>
              <p:cNvCxnSpPr/>
              <p:nvPr/>
            </p:nvCxnSpPr>
            <p:spPr>
              <a:xfrm flipH="1">
                <a:off x="6556599" y="2793912"/>
                <a:ext cx="108000" cy="0"/>
              </a:xfrm>
              <a:prstGeom prst="line">
                <a:avLst/>
              </a:prstGeom>
              <a:noFill/>
              <a:ln w="12700" cap="flat" cmpd="sng" algn="ctr">
                <a:solidFill>
                  <a:sysClr val="windowText" lastClr="000000"/>
                </a:solidFill>
                <a:prstDash val="solid"/>
                <a:miter lim="800000"/>
              </a:ln>
              <a:effectLst/>
            </p:spPr>
          </p:cxnSp>
          <p:cxnSp>
            <p:nvCxnSpPr>
              <p:cNvPr id="137" name="Gerader Verbinder 48">
                <a:extLst>
                  <a:ext uri="{FF2B5EF4-FFF2-40B4-BE49-F238E27FC236}">
                    <a16:creationId xmlns:a16="http://schemas.microsoft.com/office/drawing/2014/main" id="{CA1C5239-2419-4A47-8CA6-2D539FC9B757}"/>
                  </a:ext>
                </a:extLst>
              </p:cNvPr>
              <p:cNvCxnSpPr/>
              <p:nvPr/>
            </p:nvCxnSpPr>
            <p:spPr>
              <a:xfrm flipH="1">
                <a:off x="6552032" y="3659065"/>
                <a:ext cx="108000" cy="0"/>
              </a:xfrm>
              <a:prstGeom prst="line">
                <a:avLst/>
              </a:prstGeom>
              <a:noFill/>
              <a:ln w="12700" cap="flat" cmpd="sng" algn="ctr">
                <a:solidFill>
                  <a:sysClr val="windowText" lastClr="000000"/>
                </a:solidFill>
                <a:prstDash val="solid"/>
                <a:miter lim="800000"/>
              </a:ln>
              <a:effectLst/>
            </p:spPr>
          </p:cxnSp>
          <p:cxnSp>
            <p:nvCxnSpPr>
              <p:cNvPr id="138" name="Gerader Verbinder 49">
                <a:extLst>
                  <a:ext uri="{FF2B5EF4-FFF2-40B4-BE49-F238E27FC236}">
                    <a16:creationId xmlns:a16="http://schemas.microsoft.com/office/drawing/2014/main" id="{1FB59EF2-FA9B-4901-8B52-F6D0BAD98FCD}"/>
                  </a:ext>
                </a:extLst>
              </p:cNvPr>
              <p:cNvCxnSpPr/>
              <p:nvPr/>
            </p:nvCxnSpPr>
            <p:spPr>
              <a:xfrm flipH="1">
                <a:off x="6556434" y="4092605"/>
                <a:ext cx="108000" cy="0"/>
              </a:xfrm>
              <a:prstGeom prst="line">
                <a:avLst/>
              </a:prstGeom>
              <a:noFill/>
              <a:ln w="12700" cap="flat" cmpd="sng" algn="ctr">
                <a:solidFill>
                  <a:sysClr val="windowText" lastClr="000000"/>
                </a:solidFill>
                <a:prstDash val="solid"/>
                <a:miter lim="800000"/>
              </a:ln>
              <a:effectLst/>
            </p:spPr>
          </p:cxnSp>
          <p:cxnSp>
            <p:nvCxnSpPr>
              <p:cNvPr id="139" name="Gerader Verbinder 50">
                <a:extLst>
                  <a:ext uri="{FF2B5EF4-FFF2-40B4-BE49-F238E27FC236}">
                    <a16:creationId xmlns:a16="http://schemas.microsoft.com/office/drawing/2014/main" id="{BFD2CD2F-77B4-4983-AD06-CEA74E43CC7D}"/>
                  </a:ext>
                </a:extLst>
              </p:cNvPr>
              <p:cNvCxnSpPr/>
              <p:nvPr/>
            </p:nvCxnSpPr>
            <p:spPr>
              <a:xfrm flipH="1">
                <a:off x="6592325" y="2936848"/>
                <a:ext cx="72000" cy="0"/>
              </a:xfrm>
              <a:prstGeom prst="line">
                <a:avLst/>
              </a:prstGeom>
              <a:noFill/>
              <a:ln w="12700" cap="flat" cmpd="sng" algn="ctr">
                <a:solidFill>
                  <a:sysClr val="windowText" lastClr="000000"/>
                </a:solidFill>
                <a:prstDash val="solid"/>
                <a:miter lim="800000"/>
              </a:ln>
              <a:effectLst/>
            </p:spPr>
          </p:cxnSp>
          <p:cxnSp>
            <p:nvCxnSpPr>
              <p:cNvPr id="140" name="Gerader Verbinder 51">
                <a:extLst>
                  <a:ext uri="{FF2B5EF4-FFF2-40B4-BE49-F238E27FC236}">
                    <a16:creationId xmlns:a16="http://schemas.microsoft.com/office/drawing/2014/main" id="{A8FD7326-4E35-4784-921C-1C073A34BE8D}"/>
                  </a:ext>
                </a:extLst>
              </p:cNvPr>
              <p:cNvCxnSpPr/>
              <p:nvPr/>
            </p:nvCxnSpPr>
            <p:spPr>
              <a:xfrm flipH="1">
                <a:off x="6593278" y="3082674"/>
                <a:ext cx="72000" cy="0"/>
              </a:xfrm>
              <a:prstGeom prst="line">
                <a:avLst/>
              </a:prstGeom>
              <a:noFill/>
              <a:ln w="12700" cap="flat" cmpd="sng" algn="ctr">
                <a:solidFill>
                  <a:sysClr val="windowText" lastClr="000000"/>
                </a:solidFill>
                <a:prstDash val="solid"/>
                <a:miter lim="800000"/>
              </a:ln>
              <a:effectLst/>
            </p:spPr>
          </p:cxnSp>
          <p:cxnSp>
            <p:nvCxnSpPr>
              <p:cNvPr id="141" name="Gerader Verbinder 52">
                <a:extLst>
                  <a:ext uri="{FF2B5EF4-FFF2-40B4-BE49-F238E27FC236}">
                    <a16:creationId xmlns:a16="http://schemas.microsoft.com/office/drawing/2014/main" id="{A5A9A672-7355-4FAA-86F2-A7EB2F45DA86}"/>
                  </a:ext>
                </a:extLst>
              </p:cNvPr>
              <p:cNvCxnSpPr/>
              <p:nvPr/>
            </p:nvCxnSpPr>
            <p:spPr>
              <a:xfrm flipH="1">
                <a:off x="6556434" y="3225824"/>
                <a:ext cx="108000" cy="0"/>
              </a:xfrm>
              <a:prstGeom prst="line">
                <a:avLst/>
              </a:prstGeom>
              <a:noFill/>
              <a:ln w="12700" cap="flat" cmpd="sng" algn="ctr">
                <a:solidFill>
                  <a:sysClr val="windowText" lastClr="000000"/>
                </a:solidFill>
                <a:prstDash val="solid"/>
                <a:miter lim="800000"/>
              </a:ln>
              <a:effectLst/>
            </p:spPr>
          </p:cxnSp>
          <p:cxnSp>
            <p:nvCxnSpPr>
              <p:cNvPr id="142" name="Gerader Verbinder 53">
                <a:extLst>
                  <a:ext uri="{FF2B5EF4-FFF2-40B4-BE49-F238E27FC236}">
                    <a16:creationId xmlns:a16="http://schemas.microsoft.com/office/drawing/2014/main" id="{E0B2028A-93CB-4394-B0A4-763EF4C788E4}"/>
                  </a:ext>
                </a:extLst>
              </p:cNvPr>
              <p:cNvCxnSpPr/>
              <p:nvPr/>
            </p:nvCxnSpPr>
            <p:spPr>
              <a:xfrm flipH="1">
                <a:off x="6593278" y="3370237"/>
                <a:ext cx="72000" cy="0"/>
              </a:xfrm>
              <a:prstGeom prst="line">
                <a:avLst/>
              </a:prstGeom>
              <a:noFill/>
              <a:ln w="12700" cap="flat" cmpd="sng" algn="ctr">
                <a:solidFill>
                  <a:sysClr val="windowText" lastClr="000000"/>
                </a:solidFill>
                <a:prstDash val="solid"/>
                <a:miter lim="800000"/>
              </a:ln>
              <a:effectLst/>
            </p:spPr>
          </p:cxnSp>
          <p:cxnSp>
            <p:nvCxnSpPr>
              <p:cNvPr id="143" name="Gerader Verbinder 54">
                <a:extLst>
                  <a:ext uri="{FF2B5EF4-FFF2-40B4-BE49-F238E27FC236}">
                    <a16:creationId xmlns:a16="http://schemas.microsoft.com/office/drawing/2014/main" id="{145D302F-58C9-4912-BFC7-7CB049F5D1B4}"/>
                  </a:ext>
                </a:extLst>
              </p:cNvPr>
              <p:cNvCxnSpPr/>
              <p:nvPr/>
            </p:nvCxnSpPr>
            <p:spPr>
              <a:xfrm flipH="1">
                <a:off x="6594231" y="3516063"/>
                <a:ext cx="72000" cy="0"/>
              </a:xfrm>
              <a:prstGeom prst="line">
                <a:avLst/>
              </a:prstGeom>
              <a:noFill/>
              <a:ln w="12700" cap="flat" cmpd="sng" algn="ctr">
                <a:solidFill>
                  <a:sysClr val="windowText" lastClr="000000"/>
                </a:solidFill>
                <a:prstDash val="solid"/>
                <a:miter lim="800000"/>
              </a:ln>
              <a:effectLst/>
            </p:spPr>
          </p:cxnSp>
          <p:cxnSp>
            <p:nvCxnSpPr>
              <p:cNvPr id="144" name="Gerader Verbinder 55">
                <a:extLst>
                  <a:ext uri="{FF2B5EF4-FFF2-40B4-BE49-F238E27FC236}">
                    <a16:creationId xmlns:a16="http://schemas.microsoft.com/office/drawing/2014/main" id="{6CC6A851-B646-4AB3-A217-7EFD55DC90EC}"/>
                  </a:ext>
                </a:extLst>
              </p:cNvPr>
              <p:cNvCxnSpPr/>
              <p:nvPr/>
            </p:nvCxnSpPr>
            <p:spPr>
              <a:xfrm flipH="1">
                <a:off x="6593278" y="3805532"/>
                <a:ext cx="72000" cy="0"/>
              </a:xfrm>
              <a:prstGeom prst="line">
                <a:avLst/>
              </a:prstGeom>
              <a:noFill/>
              <a:ln w="12700" cap="flat" cmpd="sng" algn="ctr">
                <a:solidFill>
                  <a:sysClr val="windowText" lastClr="000000"/>
                </a:solidFill>
                <a:prstDash val="solid"/>
                <a:miter lim="800000"/>
              </a:ln>
              <a:effectLst/>
            </p:spPr>
          </p:cxnSp>
          <p:cxnSp>
            <p:nvCxnSpPr>
              <p:cNvPr id="145" name="Gerader Verbinder 56">
                <a:extLst>
                  <a:ext uri="{FF2B5EF4-FFF2-40B4-BE49-F238E27FC236}">
                    <a16:creationId xmlns:a16="http://schemas.microsoft.com/office/drawing/2014/main" id="{17D11BE5-408F-4A9E-88AA-54BFAD094B84}"/>
                  </a:ext>
                </a:extLst>
              </p:cNvPr>
              <p:cNvCxnSpPr/>
              <p:nvPr/>
            </p:nvCxnSpPr>
            <p:spPr>
              <a:xfrm flipH="1">
                <a:off x="6594231" y="3951358"/>
                <a:ext cx="72000" cy="0"/>
              </a:xfrm>
              <a:prstGeom prst="line">
                <a:avLst/>
              </a:prstGeom>
              <a:noFill/>
              <a:ln w="12700" cap="flat" cmpd="sng" algn="ctr">
                <a:solidFill>
                  <a:sysClr val="windowText" lastClr="000000"/>
                </a:solidFill>
                <a:prstDash val="solid"/>
                <a:miter lim="800000"/>
              </a:ln>
              <a:effectLst/>
            </p:spPr>
          </p:cxnSp>
          <p:cxnSp>
            <p:nvCxnSpPr>
              <p:cNvPr id="146" name="Gerader Verbinder 57">
                <a:extLst>
                  <a:ext uri="{FF2B5EF4-FFF2-40B4-BE49-F238E27FC236}">
                    <a16:creationId xmlns:a16="http://schemas.microsoft.com/office/drawing/2014/main" id="{63B72E12-CF53-4A95-846C-095BDA02B57E}"/>
                  </a:ext>
                </a:extLst>
              </p:cNvPr>
              <p:cNvCxnSpPr/>
              <p:nvPr/>
            </p:nvCxnSpPr>
            <p:spPr>
              <a:xfrm flipH="1">
                <a:off x="6557197" y="4525038"/>
                <a:ext cx="108000" cy="0"/>
              </a:xfrm>
              <a:prstGeom prst="line">
                <a:avLst/>
              </a:prstGeom>
              <a:noFill/>
              <a:ln w="12700" cap="flat" cmpd="sng" algn="ctr">
                <a:solidFill>
                  <a:sysClr val="windowText" lastClr="000000"/>
                </a:solidFill>
                <a:prstDash val="solid"/>
                <a:miter lim="800000"/>
              </a:ln>
              <a:effectLst/>
            </p:spPr>
          </p:cxnSp>
          <p:cxnSp>
            <p:nvCxnSpPr>
              <p:cNvPr id="147" name="Gerader Verbinder 58">
                <a:extLst>
                  <a:ext uri="{FF2B5EF4-FFF2-40B4-BE49-F238E27FC236}">
                    <a16:creationId xmlns:a16="http://schemas.microsoft.com/office/drawing/2014/main" id="{49723DC4-A0AB-4CAC-A3F0-48DD865A4E2B}"/>
                  </a:ext>
                </a:extLst>
              </p:cNvPr>
              <p:cNvCxnSpPr/>
              <p:nvPr/>
            </p:nvCxnSpPr>
            <p:spPr>
              <a:xfrm flipH="1">
                <a:off x="6594041" y="4237965"/>
                <a:ext cx="72000" cy="0"/>
              </a:xfrm>
              <a:prstGeom prst="line">
                <a:avLst/>
              </a:prstGeom>
              <a:noFill/>
              <a:ln w="12700" cap="flat" cmpd="sng" algn="ctr">
                <a:solidFill>
                  <a:sysClr val="windowText" lastClr="000000"/>
                </a:solidFill>
                <a:prstDash val="solid"/>
                <a:miter lim="800000"/>
              </a:ln>
              <a:effectLst/>
            </p:spPr>
          </p:cxnSp>
          <p:cxnSp>
            <p:nvCxnSpPr>
              <p:cNvPr id="148" name="Gerader Verbinder 59">
                <a:extLst>
                  <a:ext uri="{FF2B5EF4-FFF2-40B4-BE49-F238E27FC236}">
                    <a16:creationId xmlns:a16="http://schemas.microsoft.com/office/drawing/2014/main" id="{1B04DA47-8DFF-440E-9ED5-908766A623A7}"/>
                  </a:ext>
                </a:extLst>
              </p:cNvPr>
              <p:cNvCxnSpPr/>
              <p:nvPr/>
            </p:nvCxnSpPr>
            <p:spPr>
              <a:xfrm flipH="1">
                <a:off x="6594994" y="4383791"/>
                <a:ext cx="72000" cy="0"/>
              </a:xfrm>
              <a:prstGeom prst="line">
                <a:avLst/>
              </a:prstGeom>
              <a:noFill/>
              <a:ln w="12700" cap="flat" cmpd="sng" algn="ctr">
                <a:solidFill>
                  <a:sysClr val="windowText" lastClr="000000"/>
                </a:solidFill>
                <a:prstDash val="solid"/>
                <a:miter lim="800000"/>
              </a:ln>
              <a:effectLst/>
            </p:spPr>
          </p:cxnSp>
          <p:cxnSp>
            <p:nvCxnSpPr>
              <p:cNvPr id="149" name="Gerader Verbinder 60">
                <a:extLst>
                  <a:ext uri="{FF2B5EF4-FFF2-40B4-BE49-F238E27FC236}">
                    <a16:creationId xmlns:a16="http://schemas.microsoft.com/office/drawing/2014/main" id="{0937552B-F477-466A-8E52-D4AFB193AAFC}"/>
                  </a:ext>
                </a:extLst>
              </p:cNvPr>
              <p:cNvCxnSpPr/>
              <p:nvPr/>
            </p:nvCxnSpPr>
            <p:spPr>
              <a:xfrm flipH="1">
                <a:off x="6556434" y="4957483"/>
                <a:ext cx="108000" cy="0"/>
              </a:xfrm>
              <a:prstGeom prst="line">
                <a:avLst/>
              </a:prstGeom>
              <a:noFill/>
              <a:ln w="12700" cap="flat" cmpd="sng" algn="ctr">
                <a:solidFill>
                  <a:sysClr val="windowText" lastClr="000000"/>
                </a:solidFill>
                <a:prstDash val="solid"/>
                <a:miter lim="800000"/>
              </a:ln>
              <a:effectLst/>
            </p:spPr>
          </p:cxnSp>
          <p:cxnSp>
            <p:nvCxnSpPr>
              <p:cNvPr id="150" name="Gerader Verbinder 61">
                <a:extLst>
                  <a:ext uri="{FF2B5EF4-FFF2-40B4-BE49-F238E27FC236}">
                    <a16:creationId xmlns:a16="http://schemas.microsoft.com/office/drawing/2014/main" id="{B3C7670F-0169-443F-912C-ED6E80EE40AA}"/>
                  </a:ext>
                </a:extLst>
              </p:cNvPr>
              <p:cNvCxnSpPr/>
              <p:nvPr/>
            </p:nvCxnSpPr>
            <p:spPr>
              <a:xfrm flipH="1">
                <a:off x="6593278" y="4670410"/>
                <a:ext cx="72000" cy="0"/>
              </a:xfrm>
              <a:prstGeom prst="line">
                <a:avLst/>
              </a:prstGeom>
              <a:noFill/>
              <a:ln w="12700" cap="flat" cmpd="sng" algn="ctr">
                <a:solidFill>
                  <a:sysClr val="windowText" lastClr="000000"/>
                </a:solidFill>
                <a:prstDash val="solid"/>
                <a:miter lim="800000"/>
              </a:ln>
              <a:effectLst/>
            </p:spPr>
          </p:cxnSp>
          <p:cxnSp>
            <p:nvCxnSpPr>
              <p:cNvPr id="151" name="Gerader Verbinder 62">
                <a:extLst>
                  <a:ext uri="{FF2B5EF4-FFF2-40B4-BE49-F238E27FC236}">
                    <a16:creationId xmlns:a16="http://schemas.microsoft.com/office/drawing/2014/main" id="{C3147463-F496-4D58-86F7-F209F4D90ED9}"/>
                  </a:ext>
                </a:extLst>
              </p:cNvPr>
              <p:cNvCxnSpPr/>
              <p:nvPr/>
            </p:nvCxnSpPr>
            <p:spPr>
              <a:xfrm flipH="1">
                <a:off x="6594231" y="4816236"/>
                <a:ext cx="72000" cy="0"/>
              </a:xfrm>
              <a:prstGeom prst="line">
                <a:avLst/>
              </a:prstGeom>
              <a:noFill/>
              <a:ln w="12700" cap="flat" cmpd="sng" algn="ctr">
                <a:solidFill>
                  <a:sysClr val="windowText" lastClr="000000"/>
                </a:solidFill>
                <a:prstDash val="solid"/>
                <a:miter lim="800000"/>
              </a:ln>
              <a:effectLst/>
            </p:spPr>
          </p:cxnSp>
        </p:grpSp>
        <p:sp>
          <p:nvSpPr>
            <p:cNvPr id="129" name="Textfeld 65">
              <a:extLst>
                <a:ext uri="{FF2B5EF4-FFF2-40B4-BE49-F238E27FC236}">
                  <a16:creationId xmlns:a16="http://schemas.microsoft.com/office/drawing/2014/main" id="{430251A8-D129-4499-9E46-5779919DE5B5}"/>
                </a:ext>
              </a:extLst>
            </p:cNvPr>
            <p:cNvSpPr txBox="1"/>
            <p:nvPr/>
          </p:nvSpPr>
          <p:spPr>
            <a:xfrm>
              <a:off x="11073470" y="1358548"/>
              <a:ext cx="644582" cy="4567917"/>
            </a:xfrm>
            <a:prstGeom prst="rect">
              <a:avLst/>
            </a:prstGeom>
            <a:noFill/>
          </p:spPr>
          <p:txBody>
            <a:bodyPr wrap="square" rtlCol="0">
              <a:spAutoFit/>
            </a:bodyPr>
            <a:lstStyle/>
            <a:p>
              <a:pPr eaLnBrk="1" fontAlgn="auto" hangingPunct="1">
                <a:lnSpc>
                  <a:spcPts val="1390"/>
                </a:lnSpc>
                <a:spcBef>
                  <a:spcPts val="0"/>
                </a:spcBef>
                <a:spcAft>
                  <a:spcPts val="300"/>
                </a:spcAft>
                <a:defRPr/>
              </a:pPr>
              <a:r>
                <a:rPr lang="de-DE" sz="1400" kern="0" baseline="0" dirty="0">
                  <a:solidFill>
                    <a:prstClr val="black"/>
                  </a:solidFill>
                  <a:effectLst/>
                  <a:latin typeface="Arial" panose="020B0604020202020204" pitchFamily="34" charset="0"/>
                  <a:cs typeface="Arial" panose="020B0604020202020204" pitchFamily="34" charset="0"/>
                </a:rPr>
                <a:t>10</a:t>
              </a:r>
              <a:r>
                <a:rPr lang="de-DE" sz="1400" kern="0" baseline="25000" dirty="0">
                  <a:solidFill>
                    <a:prstClr val="black"/>
                  </a:solidFill>
                  <a:effectLst/>
                  <a:latin typeface="Arial" panose="020B0604020202020204" pitchFamily="34" charset="0"/>
                  <a:cs typeface="Arial" panose="020B0604020202020204" pitchFamily="34" charset="0"/>
                </a:rPr>
                <a:t>0</a:t>
              </a:r>
            </a:p>
            <a:p>
              <a:pPr eaLnBrk="1" fontAlgn="auto" hangingPunct="1">
                <a:lnSpc>
                  <a:spcPts val="1390"/>
                </a:lnSpc>
                <a:spcBef>
                  <a:spcPts val="0"/>
                </a:spcBef>
                <a:spcAft>
                  <a:spcPts val="300"/>
                </a:spcAft>
                <a:defRPr/>
              </a:pPr>
              <a:endParaRPr lang="de-DE" sz="1400" kern="0" baseline="0" dirty="0">
                <a:solidFill>
                  <a:prstClr val="black"/>
                </a:solidFill>
                <a:effectLst/>
                <a:latin typeface="Arial" panose="020B0604020202020204" pitchFamily="34" charset="0"/>
                <a:cs typeface="Arial" panose="020B0604020202020204" pitchFamily="34" charset="0"/>
              </a:endParaRPr>
            </a:p>
            <a:p>
              <a:pPr eaLnBrk="1" fontAlgn="auto" hangingPunct="1">
                <a:lnSpc>
                  <a:spcPts val="1390"/>
                </a:lnSpc>
                <a:spcBef>
                  <a:spcPts val="0"/>
                </a:spcBef>
                <a:spcAft>
                  <a:spcPts val="300"/>
                </a:spcAft>
                <a:defRPr/>
              </a:pPr>
              <a:endParaRPr lang="de-DE" sz="1400" kern="0" baseline="0" dirty="0">
                <a:solidFill>
                  <a:prstClr val="black"/>
                </a:solidFill>
                <a:effectLst/>
                <a:latin typeface="Arial" panose="020B0604020202020204" pitchFamily="34" charset="0"/>
                <a:cs typeface="Arial" panose="020B0604020202020204" pitchFamily="34" charset="0"/>
              </a:endParaRPr>
            </a:p>
            <a:p>
              <a:pPr eaLnBrk="1" fontAlgn="auto" hangingPunct="1">
                <a:lnSpc>
                  <a:spcPts val="1390"/>
                </a:lnSpc>
                <a:spcBef>
                  <a:spcPts val="900"/>
                </a:spcBef>
                <a:spcAft>
                  <a:spcPts val="300"/>
                </a:spcAft>
                <a:defRPr/>
              </a:pPr>
              <a:r>
                <a:rPr lang="de-DE" sz="1400" kern="0" baseline="0" dirty="0">
                  <a:solidFill>
                    <a:prstClr val="black"/>
                  </a:solidFill>
                  <a:effectLst/>
                  <a:latin typeface="Arial" panose="020B0604020202020204" pitchFamily="34" charset="0"/>
                  <a:cs typeface="Arial" panose="020B0604020202020204" pitchFamily="34" charset="0"/>
                </a:rPr>
                <a:t>10</a:t>
              </a:r>
              <a:r>
                <a:rPr lang="de-DE" sz="1400" kern="0" baseline="25000" dirty="0">
                  <a:solidFill>
                    <a:prstClr val="black"/>
                  </a:solidFill>
                  <a:effectLst/>
                  <a:latin typeface="Arial" panose="020B0604020202020204" pitchFamily="34" charset="0"/>
                  <a:ea typeface="Cambria Math" panose="02040503050406030204" pitchFamily="18" charset="0"/>
                  <a:cs typeface="Arial" panose="020B0604020202020204" pitchFamily="34" charset="0"/>
                </a:rPr>
                <a:t>‒</a:t>
              </a:r>
              <a:r>
                <a:rPr lang="de-DE" sz="1400" kern="0" baseline="25000" dirty="0">
                  <a:solidFill>
                    <a:prstClr val="black"/>
                  </a:solidFill>
                  <a:effectLst/>
                  <a:latin typeface="Arial" panose="020B0604020202020204" pitchFamily="34" charset="0"/>
                  <a:cs typeface="Arial" panose="020B0604020202020204" pitchFamily="34" charset="0"/>
                </a:rPr>
                <a:t>3</a:t>
              </a:r>
            </a:p>
            <a:p>
              <a:pPr eaLnBrk="1" fontAlgn="auto" hangingPunct="1">
                <a:lnSpc>
                  <a:spcPts val="1390"/>
                </a:lnSpc>
                <a:spcBef>
                  <a:spcPts val="0"/>
                </a:spcBef>
                <a:spcAft>
                  <a:spcPts val="300"/>
                </a:spcAft>
                <a:defRPr/>
              </a:pPr>
              <a:endParaRPr lang="de-DE" sz="1400" kern="0" baseline="0" dirty="0">
                <a:solidFill>
                  <a:prstClr val="black"/>
                </a:solidFill>
                <a:effectLst/>
                <a:latin typeface="Arial" panose="020B0604020202020204" pitchFamily="34" charset="0"/>
                <a:cs typeface="Arial" panose="020B0604020202020204" pitchFamily="34" charset="0"/>
              </a:endParaRPr>
            </a:p>
            <a:p>
              <a:pPr eaLnBrk="1" fontAlgn="auto" hangingPunct="1">
                <a:lnSpc>
                  <a:spcPts val="1390"/>
                </a:lnSpc>
                <a:spcBef>
                  <a:spcPts val="0"/>
                </a:spcBef>
                <a:spcAft>
                  <a:spcPts val="300"/>
                </a:spcAft>
                <a:defRPr/>
              </a:pPr>
              <a:endParaRPr lang="de-DE" sz="1400" kern="0" baseline="0" dirty="0">
                <a:solidFill>
                  <a:prstClr val="black"/>
                </a:solidFill>
                <a:effectLst/>
                <a:latin typeface="Arial" panose="020B0604020202020204" pitchFamily="34" charset="0"/>
                <a:cs typeface="Arial" panose="020B0604020202020204" pitchFamily="34" charset="0"/>
              </a:endParaRPr>
            </a:p>
            <a:p>
              <a:pPr eaLnBrk="1" fontAlgn="auto" hangingPunct="1">
                <a:lnSpc>
                  <a:spcPts val="1390"/>
                </a:lnSpc>
                <a:spcBef>
                  <a:spcPts val="1200"/>
                </a:spcBef>
                <a:spcAft>
                  <a:spcPts val="300"/>
                </a:spcAft>
                <a:defRPr/>
              </a:pPr>
              <a:r>
                <a:rPr lang="de-DE" sz="1400" kern="0" baseline="0" dirty="0">
                  <a:solidFill>
                    <a:prstClr val="black"/>
                  </a:solidFill>
                  <a:effectLst/>
                  <a:latin typeface="Arial" panose="020B0604020202020204" pitchFamily="34" charset="0"/>
                  <a:cs typeface="Arial" panose="020B0604020202020204" pitchFamily="34" charset="0"/>
                </a:rPr>
                <a:t>10</a:t>
              </a:r>
              <a:r>
                <a:rPr lang="de-DE" sz="1400" kern="0" baseline="25000" dirty="0">
                  <a:solidFill>
                    <a:prstClr val="black"/>
                  </a:solidFill>
                  <a:effectLst/>
                  <a:latin typeface="Arial" panose="020B0604020202020204" pitchFamily="34" charset="0"/>
                  <a:ea typeface="Cambria Math" panose="02040503050406030204" pitchFamily="18" charset="0"/>
                  <a:cs typeface="Arial" panose="020B0604020202020204" pitchFamily="34" charset="0"/>
                </a:rPr>
                <a:t>‒</a:t>
              </a:r>
              <a:r>
                <a:rPr lang="de-DE" sz="1400" kern="0" baseline="25000" dirty="0">
                  <a:solidFill>
                    <a:prstClr val="black"/>
                  </a:solidFill>
                  <a:effectLst/>
                  <a:latin typeface="Arial" panose="020B0604020202020204" pitchFamily="34" charset="0"/>
                  <a:cs typeface="Arial" panose="020B0604020202020204" pitchFamily="34" charset="0"/>
                </a:rPr>
                <a:t>6</a:t>
              </a:r>
            </a:p>
            <a:p>
              <a:pPr eaLnBrk="1" fontAlgn="auto" hangingPunct="1">
                <a:lnSpc>
                  <a:spcPts val="1390"/>
                </a:lnSpc>
                <a:spcBef>
                  <a:spcPts val="0"/>
                </a:spcBef>
                <a:spcAft>
                  <a:spcPts val="300"/>
                </a:spcAft>
                <a:defRPr/>
              </a:pPr>
              <a:endParaRPr lang="de-DE" sz="1400" kern="0" baseline="0" dirty="0">
                <a:solidFill>
                  <a:prstClr val="black"/>
                </a:solidFill>
                <a:effectLst/>
                <a:latin typeface="Arial" panose="020B0604020202020204" pitchFamily="34" charset="0"/>
                <a:cs typeface="Arial" panose="020B0604020202020204" pitchFamily="34" charset="0"/>
              </a:endParaRPr>
            </a:p>
            <a:p>
              <a:pPr eaLnBrk="1" fontAlgn="auto" hangingPunct="1">
                <a:lnSpc>
                  <a:spcPts val="1390"/>
                </a:lnSpc>
                <a:spcBef>
                  <a:spcPts val="0"/>
                </a:spcBef>
                <a:spcAft>
                  <a:spcPts val="300"/>
                </a:spcAft>
                <a:defRPr/>
              </a:pPr>
              <a:endParaRPr lang="de-DE" sz="1400" kern="0" baseline="0" dirty="0">
                <a:solidFill>
                  <a:prstClr val="black"/>
                </a:solidFill>
                <a:effectLst/>
                <a:latin typeface="Arial" panose="020B0604020202020204" pitchFamily="34" charset="0"/>
                <a:cs typeface="Arial" panose="020B0604020202020204" pitchFamily="34" charset="0"/>
              </a:endParaRPr>
            </a:p>
            <a:p>
              <a:pPr eaLnBrk="1" fontAlgn="auto" hangingPunct="1">
                <a:lnSpc>
                  <a:spcPts val="1390"/>
                </a:lnSpc>
                <a:spcBef>
                  <a:spcPts val="0"/>
                </a:spcBef>
                <a:spcAft>
                  <a:spcPts val="300"/>
                </a:spcAft>
                <a:defRPr/>
              </a:pPr>
              <a:endParaRPr lang="de-DE" sz="1400" kern="0" baseline="0" dirty="0">
                <a:solidFill>
                  <a:prstClr val="black"/>
                </a:solidFill>
                <a:effectLst/>
                <a:latin typeface="Arial" panose="020B0604020202020204" pitchFamily="34" charset="0"/>
                <a:cs typeface="Arial" panose="020B0604020202020204" pitchFamily="34" charset="0"/>
              </a:endParaRPr>
            </a:p>
            <a:p>
              <a:pPr eaLnBrk="1" fontAlgn="auto" hangingPunct="1">
                <a:lnSpc>
                  <a:spcPts val="1390"/>
                </a:lnSpc>
                <a:spcBef>
                  <a:spcPts val="1500"/>
                </a:spcBef>
                <a:spcAft>
                  <a:spcPts val="300"/>
                </a:spcAft>
                <a:defRPr/>
              </a:pPr>
              <a:r>
                <a:rPr lang="de-DE" sz="1400" kern="0" baseline="0" dirty="0">
                  <a:solidFill>
                    <a:prstClr val="black"/>
                  </a:solidFill>
                  <a:effectLst/>
                  <a:latin typeface="Arial" panose="020B0604020202020204" pitchFamily="34" charset="0"/>
                  <a:cs typeface="Arial" panose="020B0604020202020204" pitchFamily="34" charset="0"/>
                </a:rPr>
                <a:t>10</a:t>
              </a:r>
              <a:r>
                <a:rPr lang="de-DE" sz="1400" kern="0" baseline="25000" dirty="0">
                  <a:solidFill>
                    <a:prstClr val="black"/>
                  </a:solidFill>
                  <a:effectLst/>
                  <a:latin typeface="Arial" panose="020B0604020202020204" pitchFamily="34" charset="0"/>
                  <a:ea typeface="Cambria Math" panose="02040503050406030204" pitchFamily="18" charset="0"/>
                  <a:cs typeface="Arial" panose="020B0604020202020204" pitchFamily="34" charset="0"/>
                </a:rPr>
                <a:t>‒</a:t>
              </a:r>
              <a:r>
                <a:rPr lang="de-DE" sz="1400" kern="0" baseline="25000" dirty="0">
                  <a:solidFill>
                    <a:prstClr val="black"/>
                  </a:solidFill>
                  <a:effectLst/>
                  <a:latin typeface="Arial" panose="020B0604020202020204" pitchFamily="34" charset="0"/>
                  <a:cs typeface="Arial" panose="020B0604020202020204" pitchFamily="34" charset="0"/>
                </a:rPr>
                <a:t>9</a:t>
              </a:r>
            </a:p>
            <a:p>
              <a:pPr eaLnBrk="1" fontAlgn="auto" hangingPunct="1">
                <a:lnSpc>
                  <a:spcPts val="1390"/>
                </a:lnSpc>
                <a:spcBef>
                  <a:spcPts val="0"/>
                </a:spcBef>
                <a:spcAft>
                  <a:spcPts val="300"/>
                </a:spcAft>
                <a:defRPr/>
              </a:pPr>
              <a:endParaRPr lang="de-DE" sz="1400" kern="0" baseline="0" dirty="0">
                <a:solidFill>
                  <a:prstClr val="black"/>
                </a:solidFill>
                <a:effectLst/>
                <a:latin typeface="Arial" panose="020B0604020202020204" pitchFamily="34" charset="0"/>
                <a:cs typeface="Arial" panose="020B0604020202020204" pitchFamily="34" charset="0"/>
              </a:endParaRPr>
            </a:p>
            <a:p>
              <a:pPr eaLnBrk="1" fontAlgn="auto" hangingPunct="1">
                <a:lnSpc>
                  <a:spcPts val="1390"/>
                </a:lnSpc>
                <a:spcBef>
                  <a:spcPts val="0"/>
                </a:spcBef>
                <a:spcAft>
                  <a:spcPts val="600"/>
                </a:spcAft>
                <a:defRPr/>
              </a:pPr>
              <a:endParaRPr lang="de-DE" sz="1400" kern="0" baseline="0" dirty="0">
                <a:solidFill>
                  <a:prstClr val="black"/>
                </a:solidFill>
                <a:effectLst/>
                <a:latin typeface="Arial" panose="020B0604020202020204" pitchFamily="34" charset="0"/>
                <a:cs typeface="Arial" panose="020B0604020202020204" pitchFamily="34" charset="0"/>
              </a:endParaRPr>
            </a:p>
            <a:p>
              <a:pPr eaLnBrk="1" fontAlgn="auto" hangingPunct="1">
                <a:lnSpc>
                  <a:spcPts val="1390"/>
                </a:lnSpc>
                <a:spcBef>
                  <a:spcPts val="1200"/>
                </a:spcBef>
                <a:spcAft>
                  <a:spcPts val="300"/>
                </a:spcAft>
                <a:defRPr/>
              </a:pPr>
              <a:r>
                <a:rPr lang="de-DE" sz="1400" kern="0" baseline="0" dirty="0">
                  <a:solidFill>
                    <a:prstClr val="black"/>
                  </a:solidFill>
                  <a:effectLst/>
                  <a:latin typeface="Arial" panose="020B0604020202020204" pitchFamily="34" charset="0"/>
                  <a:cs typeface="Arial" panose="020B0604020202020204" pitchFamily="34" charset="0"/>
                </a:rPr>
                <a:t>10</a:t>
              </a:r>
              <a:r>
                <a:rPr lang="de-DE" sz="1400" kern="0" baseline="25000" dirty="0">
                  <a:solidFill>
                    <a:prstClr val="black"/>
                  </a:solidFill>
                  <a:effectLst/>
                  <a:latin typeface="Arial" panose="020B0604020202020204" pitchFamily="34" charset="0"/>
                  <a:ea typeface="Cambria Math" panose="02040503050406030204" pitchFamily="18" charset="0"/>
                  <a:cs typeface="Arial" panose="020B0604020202020204" pitchFamily="34" charset="0"/>
                </a:rPr>
                <a:t>‒</a:t>
              </a:r>
              <a:r>
                <a:rPr lang="de-DE" sz="1400" kern="0" baseline="25000" dirty="0">
                  <a:solidFill>
                    <a:prstClr val="black"/>
                  </a:solidFill>
                  <a:effectLst/>
                  <a:latin typeface="Arial" panose="020B0604020202020204" pitchFamily="34" charset="0"/>
                  <a:cs typeface="Arial" panose="020B0604020202020204" pitchFamily="34" charset="0"/>
                </a:rPr>
                <a:t>12</a:t>
              </a:r>
            </a:p>
            <a:p>
              <a:pPr eaLnBrk="1" fontAlgn="auto" hangingPunct="1">
                <a:lnSpc>
                  <a:spcPts val="1390"/>
                </a:lnSpc>
                <a:spcBef>
                  <a:spcPts val="0"/>
                </a:spcBef>
                <a:spcAft>
                  <a:spcPts val="300"/>
                </a:spcAft>
                <a:defRPr/>
              </a:pPr>
              <a:endParaRPr lang="de-DE" sz="1400" kern="0" baseline="0" dirty="0">
                <a:solidFill>
                  <a:prstClr val="black"/>
                </a:solidFill>
                <a:effectLst/>
                <a:latin typeface="Arial" panose="020B0604020202020204" pitchFamily="34" charset="0"/>
                <a:cs typeface="Arial" panose="020B0604020202020204" pitchFamily="34" charset="0"/>
              </a:endParaRPr>
            </a:p>
            <a:p>
              <a:pPr eaLnBrk="1" fontAlgn="auto" hangingPunct="1">
                <a:lnSpc>
                  <a:spcPts val="1390"/>
                </a:lnSpc>
                <a:spcBef>
                  <a:spcPts val="1200"/>
                </a:spcBef>
                <a:spcAft>
                  <a:spcPts val="300"/>
                </a:spcAft>
                <a:defRPr/>
              </a:pPr>
              <a:endParaRPr lang="de-DE" sz="1400" kern="0" baseline="0" dirty="0">
                <a:solidFill>
                  <a:prstClr val="black"/>
                </a:solidFill>
                <a:effectLst/>
                <a:latin typeface="Arial" panose="020B0604020202020204" pitchFamily="34" charset="0"/>
                <a:cs typeface="Arial" panose="020B0604020202020204" pitchFamily="34" charset="0"/>
              </a:endParaRPr>
            </a:p>
            <a:p>
              <a:pPr eaLnBrk="1" fontAlgn="auto" hangingPunct="1">
                <a:lnSpc>
                  <a:spcPts val="1390"/>
                </a:lnSpc>
                <a:spcBef>
                  <a:spcPts val="0"/>
                </a:spcBef>
                <a:spcAft>
                  <a:spcPts val="300"/>
                </a:spcAft>
                <a:defRPr/>
              </a:pPr>
              <a:r>
                <a:rPr lang="de-DE" sz="1400" kern="0" baseline="0" dirty="0">
                  <a:solidFill>
                    <a:prstClr val="black"/>
                  </a:solidFill>
                  <a:effectLst/>
                  <a:latin typeface="Arial" panose="020B0604020202020204" pitchFamily="34" charset="0"/>
                  <a:cs typeface="Arial" panose="020B0604020202020204" pitchFamily="34" charset="0"/>
                </a:rPr>
                <a:t>10</a:t>
              </a:r>
              <a:r>
                <a:rPr lang="de-DE" sz="1400" kern="0" baseline="25000" dirty="0">
                  <a:solidFill>
                    <a:prstClr val="black"/>
                  </a:solidFill>
                  <a:effectLst/>
                  <a:latin typeface="Arial" panose="020B0604020202020204" pitchFamily="34" charset="0"/>
                  <a:ea typeface="Cambria Math" panose="02040503050406030204" pitchFamily="18" charset="0"/>
                  <a:cs typeface="Arial" panose="020B0604020202020204" pitchFamily="34" charset="0"/>
                </a:rPr>
                <a:t>‒15</a:t>
              </a:r>
            </a:p>
          </p:txBody>
        </p:sp>
        <p:cxnSp>
          <p:nvCxnSpPr>
            <p:cNvPr id="130" name="Gerader Verbinder 68">
              <a:extLst>
                <a:ext uri="{FF2B5EF4-FFF2-40B4-BE49-F238E27FC236}">
                  <a16:creationId xmlns:a16="http://schemas.microsoft.com/office/drawing/2014/main" id="{41A0C478-3AE1-4B69-9087-12DEE8A53667}"/>
                </a:ext>
              </a:extLst>
            </p:cNvPr>
            <p:cNvCxnSpPr/>
            <p:nvPr/>
          </p:nvCxnSpPr>
          <p:spPr>
            <a:xfrm>
              <a:off x="11018981" y="6042062"/>
              <a:ext cx="92146" cy="0"/>
            </a:xfrm>
            <a:prstGeom prst="line">
              <a:avLst/>
            </a:prstGeom>
            <a:noFill/>
            <a:ln w="12700" cap="flat" cmpd="sng" algn="ctr">
              <a:solidFill>
                <a:sysClr val="windowText" lastClr="000000"/>
              </a:solidFill>
              <a:prstDash val="solid"/>
              <a:miter lim="800000"/>
            </a:ln>
            <a:effectLst/>
          </p:spPr>
        </p:cxnSp>
        <p:cxnSp>
          <p:nvCxnSpPr>
            <p:cNvPr id="131" name="Gerader Verbinder 71">
              <a:extLst>
                <a:ext uri="{FF2B5EF4-FFF2-40B4-BE49-F238E27FC236}">
                  <a16:creationId xmlns:a16="http://schemas.microsoft.com/office/drawing/2014/main" id="{EE4BEB39-E26E-47A6-BA83-E8FC4B8CB867}"/>
                </a:ext>
              </a:extLst>
            </p:cNvPr>
            <p:cNvCxnSpPr/>
            <p:nvPr/>
          </p:nvCxnSpPr>
          <p:spPr>
            <a:xfrm flipV="1">
              <a:off x="6413334" y="6008116"/>
              <a:ext cx="4699523" cy="0"/>
            </a:xfrm>
            <a:prstGeom prst="line">
              <a:avLst/>
            </a:prstGeom>
            <a:noFill/>
            <a:ln w="12700" cap="flat" cmpd="sng" algn="ctr">
              <a:solidFill>
                <a:sysClr val="windowText" lastClr="000000"/>
              </a:solidFill>
              <a:prstDash val="solid"/>
              <a:miter lim="800000"/>
              <a:tailEnd type="triangle" w="med" len="lg"/>
            </a:ln>
            <a:effectLst/>
          </p:spPr>
        </p:cxnSp>
        <p:sp>
          <p:nvSpPr>
            <p:cNvPr id="132" name="Rechteck 73">
              <a:extLst>
                <a:ext uri="{FF2B5EF4-FFF2-40B4-BE49-F238E27FC236}">
                  <a16:creationId xmlns:a16="http://schemas.microsoft.com/office/drawing/2014/main" id="{811990FE-FDDE-4E70-B1C4-0F9E376D7DB6}"/>
                </a:ext>
              </a:extLst>
            </p:cNvPr>
            <p:cNvSpPr/>
            <p:nvPr/>
          </p:nvSpPr>
          <p:spPr>
            <a:xfrm>
              <a:off x="7345931" y="1984515"/>
              <a:ext cx="921476" cy="111057"/>
            </a:xfrm>
            <a:prstGeom prst="rect">
              <a:avLst/>
            </a:prstGeom>
            <a:gradFill>
              <a:gsLst>
                <a:gs pos="0">
                  <a:srgbClr val="5B9BD5">
                    <a:lumMod val="0"/>
                    <a:lumOff val="100000"/>
                  </a:srgbClr>
                </a:gs>
                <a:gs pos="50000">
                  <a:srgbClr val="FF0000"/>
                </a:gs>
                <a:gs pos="100000">
                  <a:srgbClr val="5B9BD5">
                    <a:lumMod val="0"/>
                    <a:lumOff val="100000"/>
                  </a:srgbClr>
                </a:gs>
              </a:gsLst>
              <a:lin ang="5400000" scaled="1"/>
            </a:gra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de-DE" sz="1800" b="0" kern="0" baseline="0">
                <a:solidFill>
                  <a:prstClr val="white"/>
                </a:solidFill>
                <a:effectLst/>
                <a:latin typeface="Calibri" panose="020F0502020204030204"/>
              </a:endParaRPr>
            </a:p>
          </p:txBody>
        </p:sp>
        <p:sp>
          <p:nvSpPr>
            <p:cNvPr id="133" name="Textfeld 79">
              <a:extLst>
                <a:ext uri="{FF2B5EF4-FFF2-40B4-BE49-F238E27FC236}">
                  <a16:creationId xmlns:a16="http://schemas.microsoft.com/office/drawing/2014/main" id="{2652952F-C948-45A8-BA74-30888E5836AC}"/>
                </a:ext>
              </a:extLst>
            </p:cNvPr>
            <p:cNvSpPr txBox="1"/>
            <p:nvPr/>
          </p:nvSpPr>
          <p:spPr>
            <a:xfrm>
              <a:off x="7955821" y="2032897"/>
              <a:ext cx="2642809" cy="764312"/>
            </a:xfrm>
            <a:prstGeom prst="rect">
              <a:avLst/>
            </a:prstGeom>
            <a:noFill/>
          </p:spPr>
          <p:txBody>
            <a:bodyPr wrap="square" rtlCol="0">
              <a:spAutoFit/>
            </a:bodyPr>
            <a:lstStyle/>
            <a:p>
              <a:pPr eaLnBrk="1" fontAlgn="auto" hangingPunct="1">
                <a:spcBef>
                  <a:spcPts val="0"/>
                </a:spcBef>
                <a:spcAft>
                  <a:spcPts val="100"/>
                </a:spcAft>
                <a:defRPr/>
              </a:pPr>
              <a:r>
                <a:rPr lang="de-DE" sz="1400" kern="0" baseline="0" dirty="0" err="1">
                  <a:solidFill>
                    <a:srgbClr val="00B050"/>
                  </a:solidFill>
                  <a:effectLst/>
                  <a:latin typeface="Arial" panose="020B0604020202020204" pitchFamily="34" charset="0"/>
                  <a:cs typeface="Arial" panose="020B0604020202020204" pitchFamily="34" charset="0"/>
                </a:rPr>
                <a:t>uncertainty</a:t>
              </a:r>
              <a:r>
                <a:rPr lang="de-DE" sz="1400" kern="0" baseline="0" dirty="0">
                  <a:solidFill>
                    <a:srgbClr val="00B050"/>
                  </a:solidFill>
                  <a:effectLst/>
                  <a:latin typeface="Arial" panose="020B0604020202020204" pitchFamily="34" charset="0"/>
                  <a:cs typeface="Arial" panose="020B0604020202020204" pitchFamily="34" charset="0"/>
                </a:rPr>
                <a:t> </a:t>
              </a:r>
              <a:r>
                <a:rPr lang="de-DE" sz="1400" kern="0" baseline="0" dirty="0" err="1">
                  <a:solidFill>
                    <a:srgbClr val="00B050"/>
                  </a:solidFill>
                  <a:effectLst/>
                  <a:latin typeface="Arial" panose="020B0604020202020204" pitchFamily="34" charset="0"/>
                  <a:cs typeface="Arial" panose="020B0604020202020204" pitchFamily="34" charset="0"/>
                </a:rPr>
                <a:t>achieved</a:t>
              </a:r>
              <a:r>
                <a:rPr lang="de-DE" sz="1400" kern="0" baseline="0" dirty="0">
                  <a:solidFill>
                    <a:srgbClr val="00B050"/>
                  </a:solidFill>
                  <a:effectLst/>
                  <a:latin typeface="Arial" panose="020B0604020202020204" pitchFamily="34" charset="0"/>
                  <a:cs typeface="Arial" panose="020B0604020202020204" pitchFamily="34" charset="0"/>
                </a:rPr>
                <a:t> </a:t>
              </a:r>
              <a:r>
                <a:rPr lang="de-DE" sz="1400" kern="0" baseline="0" dirty="0" err="1">
                  <a:solidFill>
                    <a:srgbClr val="00B050"/>
                  </a:solidFill>
                  <a:effectLst/>
                  <a:latin typeface="Arial" panose="020B0604020202020204" pitchFamily="34" charset="0"/>
                  <a:cs typeface="Arial" panose="020B0604020202020204" pitchFamily="34" charset="0"/>
                </a:rPr>
                <a:t>by</a:t>
              </a:r>
              <a:r>
                <a:rPr lang="de-DE" sz="1400" kern="0" baseline="0" dirty="0">
                  <a:solidFill>
                    <a:srgbClr val="00B050"/>
                  </a:solidFill>
                  <a:effectLst/>
                  <a:latin typeface="Arial" panose="020B0604020202020204" pitchFamily="34" charset="0"/>
                  <a:cs typeface="Arial" panose="020B0604020202020204" pitchFamily="34" charset="0"/>
                </a:rPr>
                <a:t> </a:t>
              </a:r>
            </a:p>
            <a:p>
              <a:pPr eaLnBrk="1" fontAlgn="auto" hangingPunct="1">
                <a:spcBef>
                  <a:spcPts val="0"/>
                </a:spcBef>
                <a:spcAft>
                  <a:spcPts val="100"/>
                </a:spcAft>
                <a:defRPr/>
              </a:pPr>
              <a:r>
                <a:rPr lang="de-DE" sz="1400" kern="0" baseline="0" dirty="0">
                  <a:solidFill>
                    <a:srgbClr val="00B050"/>
                  </a:solidFill>
                  <a:effectLst/>
                  <a:latin typeface="Arial" panose="020B0604020202020204" pitchFamily="34" charset="0"/>
                  <a:ea typeface="Cambria Math" panose="02040503050406030204" pitchFamily="18" charset="0"/>
                  <a:cs typeface="Arial" panose="020B0604020202020204" pitchFamily="34" charset="0"/>
                </a:rPr>
                <a:t>𝛾</a:t>
              </a:r>
              <a:r>
                <a:rPr lang="de-DE" sz="1400" kern="0" baseline="0" dirty="0">
                  <a:solidFill>
                    <a:srgbClr val="00B050"/>
                  </a:solidFill>
                  <a:effectLst/>
                  <a:latin typeface="Arial" panose="020B0604020202020204" pitchFamily="34" charset="0"/>
                  <a:cs typeface="Arial" panose="020B0604020202020204" pitchFamily="34" charset="0"/>
                </a:rPr>
                <a:t> </a:t>
              </a:r>
              <a:r>
                <a:rPr lang="de-DE" sz="1400" kern="0" baseline="0" dirty="0" err="1">
                  <a:solidFill>
                    <a:srgbClr val="00B050"/>
                  </a:solidFill>
                  <a:effectLst/>
                  <a:latin typeface="Arial" panose="020B0604020202020204" pitchFamily="34" charset="0"/>
                  <a:cs typeface="Arial" panose="020B0604020202020204" pitchFamily="34" charset="0"/>
                </a:rPr>
                <a:t>spectroscopy</a:t>
              </a:r>
              <a:r>
                <a:rPr lang="de-DE" sz="1400" kern="0" baseline="0" dirty="0">
                  <a:solidFill>
                    <a:srgbClr val="00B050"/>
                  </a:solidFill>
                  <a:effectLst/>
                  <a:latin typeface="Arial" panose="020B0604020202020204" pitchFamily="34" charset="0"/>
                  <a:cs typeface="Arial" panose="020B0604020202020204" pitchFamily="34" charset="0"/>
                </a:rPr>
                <a:t>: </a:t>
              </a:r>
              <a:r>
                <a:rPr lang="de-DE" sz="1400" kern="0" baseline="0" dirty="0">
                  <a:solidFill>
                    <a:srgbClr val="FF0000"/>
                  </a:solidFill>
                  <a:effectLst/>
                  <a:latin typeface="Arial" panose="020B0604020202020204" pitchFamily="34" charset="0"/>
                  <a:ea typeface="Cambria Math" panose="02040503050406030204" pitchFamily="18" charset="0"/>
                  <a:cs typeface="Arial" panose="020B0604020202020204" pitchFamily="34" charset="0"/>
                </a:rPr>
                <a:t>~</a:t>
              </a:r>
              <a:r>
                <a:rPr lang="de-DE" sz="1400" kern="0" baseline="0" dirty="0">
                  <a:solidFill>
                    <a:srgbClr val="FF0000"/>
                  </a:solidFill>
                  <a:effectLst/>
                  <a:latin typeface="Arial" panose="020B0604020202020204" pitchFamily="34" charset="0"/>
                  <a:cs typeface="Arial" panose="020B0604020202020204" pitchFamily="34" charset="0"/>
                </a:rPr>
                <a:t>0.024</a:t>
              </a:r>
              <a:r>
                <a:rPr lang="de-DE" sz="1400" kern="0" baseline="-25000" dirty="0">
                  <a:solidFill>
                    <a:srgbClr val="FF0000"/>
                  </a:solidFill>
                  <a:effectLst/>
                  <a:latin typeface="Arial" panose="020B0604020202020204" pitchFamily="34" charset="0"/>
                  <a:cs typeface="Arial" panose="020B0604020202020204" pitchFamily="34" charset="0"/>
                </a:rPr>
                <a:t> </a:t>
              </a:r>
              <a:r>
                <a:rPr lang="de-DE" sz="1400" kern="0" baseline="0" dirty="0">
                  <a:solidFill>
                    <a:srgbClr val="FF0000"/>
                  </a:solidFill>
                  <a:effectLst/>
                  <a:latin typeface="Arial" panose="020B0604020202020204" pitchFamily="34" charset="0"/>
                  <a:cs typeface="Arial" panose="020B0604020202020204" pitchFamily="34" charset="0"/>
                </a:rPr>
                <a:t>eV</a:t>
              </a:r>
            </a:p>
            <a:p>
              <a:pPr eaLnBrk="1" fontAlgn="auto" hangingPunct="1">
                <a:spcBef>
                  <a:spcPts val="0"/>
                </a:spcBef>
                <a:spcAft>
                  <a:spcPts val="100"/>
                </a:spcAft>
                <a:defRPr/>
              </a:pPr>
              <a:r>
                <a:rPr lang="de-DE" sz="1400" kern="0" baseline="0" dirty="0">
                  <a:solidFill>
                    <a:srgbClr val="FF0000"/>
                  </a:solidFill>
                  <a:effectLst/>
                  <a:latin typeface="Arial" panose="020B0604020202020204" pitchFamily="34" charset="0"/>
                  <a:cs typeface="Arial" panose="020B0604020202020204" pitchFamily="34" charset="0"/>
                </a:rPr>
                <a:t>                             (~ 6 </a:t>
              </a:r>
              <a:r>
                <a:rPr lang="de-DE" sz="1400" kern="0" baseline="0" dirty="0" err="1">
                  <a:solidFill>
                    <a:srgbClr val="FF0000"/>
                  </a:solidFill>
                  <a:effectLst/>
                  <a:latin typeface="Arial" panose="020B0604020202020204" pitchFamily="34" charset="0"/>
                  <a:cs typeface="Arial" panose="020B0604020202020204" pitchFamily="34" charset="0"/>
                </a:rPr>
                <a:t>THz</a:t>
              </a:r>
              <a:r>
                <a:rPr lang="de-DE" sz="1400" kern="0" baseline="0" dirty="0">
                  <a:solidFill>
                    <a:srgbClr val="FF0000"/>
                  </a:solidFill>
                  <a:effectLst/>
                  <a:latin typeface="Arial" panose="020B0604020202020204" pitchFamily="34" charset="0"/>
                  <a:cs typeface="Arial" panose="020B0604020202020204" pitchFamily="34" charset="0"/>
                </a:rPr>
                <a:t>)</a:t>
              </a:r>
              <a:endParaRPr lang="de-DE" sz="1400" kern="0" baseline="25000" dirty="0">
                <a:solidFill>
                  <a:srgbClr val="FF0000"/>
                </a:solidFill>
                <a:effectLst/>
                <a:latin typeface="Arial" panose="020B0604020202020204" pitchFamily="34" charset="0"/>
                <a:cs typeface="Arial" panose="020B0604020202020204" pitchFamily="34" charset="0"/>
              </a:endParaRPr>
            </a:p>
          </p:txBody>
        </p:sp>
        <p:cxnSp>
          <p:nvCxnSpPr>
            <p:cNvPr id="134" name="Gerader Verbinder 40">
              <a:extLst>
                <a:ext uri="{FF2B5EF4-FFF2-40B4-BE49-F238E27FC236}">
                  <a16:creationId xmlns:a16="http://schemas.microsoft.com/office/drawing/2014/main" id="{9F03E632-5D85-41AB-AD68-E6756450ABCB}"/>
                </a:ext>
              </a:extLst>
            </p:cNvPr>
            <p:cNvCxnSpPr/>
            <p:nvPr/>
          </p:nvCxnSpPr>
          <p:spPr>
            <a:xfrm flipH="1" flipV="1">
              <a:off x="11016831" y="1443882"/>
              <a:ext cx="5452" cy="4615534"/>
            </a:xfrm>
            <a:prstGeom prst="line">
              <a:avLst/>
            </a:prstGeom>
            <a:noFill/>
            <a:ln w="12700" cap="flat" cmpd="sng" algn="ctr">
              <a:solidFill>
                <a:sysClr val="windowText" lastClr="000000"/>
              </a:solidFill>
              <a:prstDash val="solid"/>
              <a:miter lim="800000"/>
            </a:ln>
            <a:effectLst/>
          </p:spPr>
        </p:cxnSp>
        <p:cxnSp>
          <p:nvCxnSpPr>
            <p:cNvPr id="135" name="Gerader Verbinder 77">
              <a:extLst>
                <a:ext uri="{FF2B5EF4-FFF2-40B4-BE49-F238E27FC236}">
                  <a16:creationId xmlns:a16="http://schemas.microsoft.com/office/drawing/2014/main" id="{5AB5C79E-1756-4790-8249-1C0C152341C7}"/>
                </a:ext>
              </a:extLst>
            </p:cNvPr>
            <p:cNvCxnSpPr/>
            <p:nvPr/>
          </p:nvCxnSpPr>
          <p:spPr>
            <a:xfrm>
              <a:off x="8942512" y="3064518"/>
              <a:ext cx="921476" cy="0"/>
            </a:xfrm>
            <a:prstGeom prst="line">
              <a:avLst/>
            </a:prstGeom>
            <a:noFill/>
            <a:ln w="34925" cap="flat" cmpd="sng" algn="ctr">
              <a:solidFill>
                <a:srgbClr val="FF0000"/>
              </a:solidFill>
              <a:prstDash val="solid"/>
              <a:miter lim="800000"/>
            </a:ln>
            <a:effectLst/>
          </p:spPr>
        </p:cxnSp>
        <p:cxnSp>
          <p:nvCxnSpPr>
            <p:cNvPr id="74" name="Gerader Verbinder 77">
              <a:extLst>
                <a:ext uri="{FF2B5EF4-FFF2-40B4-BE49-F238E27FC236}">
                  <a16:creationId xmlns:a16="http://schemas.microsoft.com/office/drawing/2014/main" id="{F9B608C0-9C8F-4725-82E8-7F452041B956}"/>
                </a:ext>
              </a:extLst>
            </p:cNvPr>
            <p:cNvCxnSpPr/>
            <p:nvPr/>
          </p:nvCxnSpPr>
          <p:spPr>
            <a:xfrm>
              <a:off x="9680344" y="4326588"/>
              <a:ext cx="921476" cy="0"/>
            </a:xfrm>
            <a:prstGeom prst="line">
              <a:avLst/>
            </a:prstGeom>
            <a:noFill/>
            <a:ln w="34925" cap="flat" cmpd="sng" algn="ctr">
              <a:solidFill>
                <a:srgbClr val="FF0000"/>
              </a:solidFill>
              <a:prstDash val="solid"/>
              <a:miter lim="800000"/>
            </a:ln>
            <a:effectLst/>
          </p:spPr>
        </p:cxnSp>
      </p:grpSp>
      <p:grpSp>
        <p:nvGrpSpPr>
          <p:cNvPr id="76" name="Group 75">
            <a:extLst>
              <a:ext uri="{FF2B5EF4-FFF2-40B4-BE49-F238E27FC236}">
                <a16:creationId xmlns:a16="http://schemas.microsoft.com/office/drawing/2014/main" id="{B266E5B8-347E-4C8E-9832-244F9B3CABF7}"/>
              </a:ext>
            </a:extLst>
          </p:cNvPr>
          <p:cNvGrpSpPr/>
          <p:nvPr/>
        </p:nvGrpSpPr>
        <p:grpSpPr>
          <a:xfrm>
            <a:off x="-24834" y="3967161"/>
            <a:ext cx="5328863" cy="1384655"/>
            <a:chOff x="-24829" y="2789532"/>
            <a:chExt cx="5328863" cy="1384655"/>
          </a:xfrm>
        </p:grpSpPr>
        <p:sp>
          <p:nvSpPr>
            <p:cNvPr id="77" name="Rectangle 76">
              <a:extLst>
                <a:ext uri="{FF2B5EF4-FFF2-40B4-BE49-F238E27FC236}">
                  <a16:creationId xmlns:a16="http://schemas.microsoft.com/office/drawing/2014/main" id="{3D8EF8B6-8223-4152-BBD9-2E5C87B7F8A9}"/>
                </a:ext>
              </a:extLst>
            </p:cNvPr>
            <p:cNvSpPr/>
            <p:nvPr/>
          </p:nvSpPr>
          <p:spPr bwMode="auto">
            <a:xfrm>
              <a:off x="108758" y="2789532"/>
              <a:ext cx="5195276" cy="1384655"/>
            </a:xfrm>
            <a:prstGeom prst="rect">
              <a:avLst/>
            </a:prstGeom>
            <a:solidFill>
              <a:srgbClr val="FFFFCC"/>
            </a:solidFill>
            <a:ln w="25400" cap="sq" cmpd="sng" algn="ctr">
              <a:solidFill>
                <a:schemeClr val="bg2"/>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grpSp>
          <p:nvGrpSpPr>
            <p:cNvPr id="78" name="Group 77">
              <a:extLst>
                <a:ext uri="{FF2B5EF4-FFF2-40B4-BE49-F238E27FC236}">
                  <a16:creationId xmlns:a16="http://schemas.microsoft.com/office/drawing/2014/main" id="{A5BE8303-EE4F-4A82-84CF-CCB91F71EEC7}"/>
                </a:ext>
              </a:extLst>
            </p:cNvPr>
            <p:cNvGrpSpPr/>
            <p:nvPr/>
          </p:nvGrpSpPr>
          <p:grpSpPr>
            <a:xfrm>
              <a:off x="-24829" y="2810609"/>
              <a:ext cx="5312443" cy="1329040"/>
              <a:chOff x="50906" y="3130348"/>
              <a:chExt cx="5558557" cy="1262903"/>
            </a:xfrm>
          </p:grpSpPr>
          <p:sp>
            <p:nvSpPr>
              <p:cNvPr id="79" name="TextBox 78">
                <a:extLst>
                  <a:ext uri="{FF2B5EF4-FFF2-40B4-BE49-F238E27FC236}">
                    <a16:creationId xmlns:a16="http://schemas.microsoft.com/office/drawing/2014/main" id="{0CDC988D-561F-4EA4-BC05-8F5D43408EBB}"/>
                  </a:ext>
                </a:extLst>
              </p:cNvPr>
              <p:cNvSpPr txBox="1"/>
              <p:nvPr/>
            </p:nvSpPr>
            <p:spPr>
              <a:xfrm>
                <a:off x="224870" y="3130348"/>
                <a:ext cx="4881789" cy="350953"/>
              </a:xfrm>
              <a:prstGeom prst="rect">
                <a:avLst/>
              </a:prstGeom>
              <a:noFill/>
            </p:spPr>
            <p:txBody>
              <a:bodyPr wrap="square" rtlCol="0">
                <a:spAutoFit/>
              </a:bodyPr>
              <a:lstStyle/>
              <a:p>
                <a:pPr>
                  <a:buClr>
                    <a:srgbClr val="FF0000"/>
                  </a:buClr>
                </a:pPr>
                <a:r>
                  <a:rPr lang="en-US" sz="1800" b="0" baseline="0" dirty="0">
                    <a:solidFill>
                      <a:schemeClr val="bg2"/>
                    </a:solidFill>
                    <a:effectLst/>
                    <a:latin typeface="Arial" panose="020B0604020202020204" pitchFamily="34" charset="0"/>
                    <a:cs typeface="Arial" panose="020B0604020202020204" pitchFamily="34" charset="0"/>
                  </a:rPr>
                  <a:t>  </a:t>
                </a:r>
                <a:r>
                  <a:rPr lang="en-US" sz="1800" baseline="0" dirty="0">
                    <a:solidFill>
                      <a:srgbClr val="C00000"/>
                    </a:solidFill>
                    <a:effectLst/>
                    <a:latin typeface="Arial" panose="020B0604020202020204" pitchFamily="34" charset="0"/>
                    <a:cs typeface="Arial" panose="020B0604020202020204" pitchFamily="34" charset="0"/>
                  </a:rPr>
                  <a:t>first (narrow-band) optical excitation:</a:t>
                </a:r>
                <a:r>
                  <a:rPr lang="en-US" sz="1600" baseline="0" dirty="0">
                    <a:solidFill>
                      <a:srgbClr val="C00000"/>
                    </a:solidFill>
                    <a:effectLst/>
                    <a:latin typeface="Arial" panose="020B0604020202020204" pitchFamily="34" charset="0"/>
                    <a:cs typeface="Arial" panose="020B0604020202020204" pitchFamily="34" charset="0"/>
                  </a:rPr>
                  <a:t> </a:t>
                </a:r>
              </a:p>
            </p:txBody>
          </p:sp>
          <p:sp>
            <p:nvSpPr>
              <p:cNvPr id="80" name="TextBox 79">
                <a:extLst>
                  <a:ext uri="{FF2B5EF4-FFF2-40B4-BE49-F238E27FC236}">
                    <a16:creationId xmlns:a16="http://schemas.microsoft.com/office/drawing/2014/main" id="{2966C314-5457-434A-806F-9F7B642C9695}"/>
                  </a:ext>
                </a:extLst>
              </p:cNvPr>
              <p:cNvSpPr txBox="1"/>
              <p:nvPr/>
            </p:nvSpPr>
            <p:spPr>
              <a:xfrm>
                <a:off x="50906" y="3442754"/>
                <a:ext cx="5558557" cy="950497"/>
              </a:xfrm>
              <a:prstGeom prst="rect">
                <a:avLst/>
              </a:prstGeom>
              <a:noFill/>
            </p:spPr>
            <p:txBody>
              <a:bodyPr wrap="square" rtlCol="0">
                <a:spAutoFit/>
              </a:bodyPr>
              <a:lstStyle/>
              <a:p>
                <a:pPr>
                  <a:spcAft>
                    <a:spcPts val="600"/>
                  </a:spcAft>
                </a:pPr>
                <a:r>
                  <a:rPr lang="en-US" sz="1800" b="0" baseline="0" dirty="0">
                    <a:solidFill>
                      <a:schemeClr val="bg2"/>
                    </a:solidFill>
                    <a:effectLst/>
                    <a:latin typeface="Arial" panose="020B0604020202020204" pitchFamily="34" charset="0"/>
                    <a:cs typeface="Arial" panose="020B0604020202020204" pitchFamily="34" charset="0"/>
                  </a:rPr>
                  <a:t>     VUV frequency comb:</a:t>
                </a:r>
              </a:p>
              <a:p>
                <a:r>
                  <a:rPr lang="en-US" sz="1800" b="0" baseline="0" dirty="0">
                    <a:solidFill>
                      <a:schemeClr val="bg2"/>
                    </a:solidFill>
                    <a:effectLst/>
                    <a:latin typeface="Arial" panose="020B0604020202020204" pitchFamily="34" charset="0"/>
                    <a:cs typeface="Arial" panose="020B0604020202020204" pitchFamily="34" charset="0"/>
                  </a:rPr>
                  <a:t>   - JILA / Vienna  </a:t>
                </a:r>
              </a:p>
              <a:p>
                <a:r>
                  <a:rPr lang="en-US" sz="1800" b="0" baseline="0" dirty="0">
                    <a:solidFill>
                      <a:schemeClr val="bg2"/>
                    </a:solidFill>
                    <a:effectLst/>
                    <a:latin typeface="Arial" panose="020B0604020202020204" pitchFamily="34" charset="0"/>
                    <a:cs typeface="Arial" panose="020B0604020202020204" pitchFamily="34" charset="0"/>
                  </a:rPr>
                  <a:t>     (Ch. Zhang et al, Nature 633, 63 (2024) </a:t>
                </a:r>
              </a:p>
            </p:txBody>
          </p:sp>
        </p:grpSp>
      </p:grpSp>
    </p:spTree>
    <p:extLst>
      <p:ext uri="{BB962C8B-B14F-4D97-AF65-F5344CB8AC3E}">
        <p14:creationId xmlns:p14="http://schemas.microsoft.com/office/powerpoint/2010/main" val="1741577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D6951F40-47AB-B174-DE00-E07EBFCBD967}"/>
              </a:ext>
            </a:extLst>
          </p:cNvPr>
          <p:cNvSpPr/>
          <p:nvPr/>
        </p:nvSpPr>
        <p:spPr bwMode="auto">
          <a:xfrm>
            <a:off x="3897677" y="1415957"/>
            <a:ext cx="8177492" cy="4855049"/>
          </a:xfrm>
          <a:prstGeom prst="rect">
            <a:avLst/>
          </a:prstGeom>
          <a:solidFill>
            <a:srgbClr val="005AA0"/>
          </a:solidFill>
          <a:ln>
            <a:noFill/>
          </a:ln>
          <a:effectLst/>
        </p:spPr>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pitchFamily="34" charset="0"/>
              <a:ea typeface="+mn-ea"/>
              <a:cs typeface="Arial" charset="0"/>
            </a:endParaRPr>
          </a:p>
        </p:txBody>
      </p:sp>
      <p:sp>
        <p:nvSpPr>
          <p:cNvPr id="11" name="Textfeld 10">
            <a:extLst>
              <a:ext uri="{FF2B5EF4-FFF2-40B4-BE49-F238E27FC236}">
                <a16:creationId xmlns:a16="http://schemas.microsoft.com/office/drawing/2014/main" id="{09381BCD-11DD-4694-0B42-5062DBFB3089}"/>
              </a:ext>
            </a:extLst>
          </p:cNvPr>
          <p:cNvSpPr txBox="1"/>
          <p:nvPr/>
        </p:nvSpPr>
        <p:spPr>
          <a:xfrm>
            <a:off x="210358" y="6333433"/>
            <a:ext cx="3266472"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Arial" charset="0"/>
              </a:rPr>
              <a:t>V.M. Shabaev, et al., PRL </a:t>
            </a:r>
            <a:r>
              <a:rPr kumimoji="0" lang="en-US" sz="14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Arial" charset="0"/>
              </a:rPr>
              <a:t>128</a:t>
            </a:r>
            <a:r>
              <a:rPr kumimoji="0" lang="en-US" sz="14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Arial" charset="0"/>
              </a:rPr>
              <a:t>, 043001 (2022)</a:t>
            </a:r>
          </a:p>
        </p:txBody>
      </p:sp>
      <p:sp>
        <p:nvSpPr>
          <p:cNvPr id="4" name="Rechteck 3">
            <a:extLst>
              <a:ext uri="{FF2B5EF4-FFF2-40B4-BE49-F238E27FC236}">
                <a16:creationId xmlns:a16="http://schemas.microsoft.com/office/drawing/2014/main" id="{3A1CE4E4-7983-EF3B-4C49-7FAE5AE6CFB1}"/>
              </a:ext>
            </a:extLst>
          </p:cNvPr>
          <p:cNvSpPr/>
          <p:nvPr/>
        </p:nvSpPr>
        <p:spPr bwMode="auto">
          <a:xfrm>
            <a:off x="5921166" y="1773753"/>
            <a:ext cx="2242734" cy="3754056"/>
          </a:xfrm>
          <a:prstGeom prst="rect">
            <a:avLst/>
          </a:prstGeom>
          <a:solidFill>
            <a:srgbClr val="005AA0"/>
          </a:solidFill>
          <a:ln>
            <a:noFill/>
          </a:ln>
          <a:effectLst/>
        </p:spPr>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pitchFamily="34" charset="0"/>
              <a:ea typeface="+mn-ea"/>
              <a:cs typeface="Arial" charset="0"/>
            </a:endParaRPr>
          </a:p>
        </p:txBody>
      </p:sp>
      <p:sp>
        <p:nvSpPr>
          <p:cNvPr id="15" name="Textfeld 14">
            <a:extLst>
              <a:ext uri="{FF2B5EF4-FFF2-40B4-BE49-F238E27FC236}">
                <a16:creationId xmlns:a16="http://schemas.microsoft.com/office/drawing/2014/main" id="{DF7211D2-5C95-4D18-3963-29BB65FD5A7D}"/>
              </a:ext>
            </a:extLst>
          </p:cNvPr>
          <p:cNvSpPr txBox="1"/>
          <p:nvPr/>
        </p:nvSpPr>
        <p:spPr>
          <a:xfrm>
            <a:off x="10894618" y="1877134"/>
            <a:ext cx="1043876" cy="76944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1200" cap="none" spc="0" normalizeH="0" baseline="0" noProof="0" dirty="0" err="1">
                <a:ln>
                  <a:noFill/>
                </a:ln>
                <a:solidFill>
                  <a:prstClr val="white"/>
                </a:solidFill>
                <a:effectLst/>
                <a:uLnTx/>
                <a:uFillTx/>
                <a:latin typeface="Arial Narrow" panose="020B0606020202030204" pitchFamily="34" charset="0"/>
                <a:ea typeface="+mn-ea"/>
                <a:cs typeface="Arial" charset="0"/>
              </a:rPr>
              <a:t>isomeric</a:t>
            </a:r>
            <a:endParaRPr kumimoji="0" lang="de-DE" sz="22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1200" cap="none" spc="0" normalizeH="0" baseline="0" noProof="0" dirty="0" err="1">
                <a:ln>
                  <a:noFill/>
                </a:ln>
                <a:solidFill>
                  <a:prstClr val="white"/>
                </a:solidFill>
                <a:effectLst/>
                <a:uLnTx/>
                <a:uFillTx/>
                <a:latin typeface="Arial Narrow" panose="020B0606020202030204" pitchFamily="34" charset="0"/>
                <a:ea typeface="+mn-ea"/>
                <a:cs typeface="Arial" charset="0"/>
              </a:rPr>
              <a:t>state</a:t>
            </a:r>
            <a:endParaRPr kumimoji="0" lang="en-US" sz="22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endParaRPr>
          </a:p>
        </p:txBody>
      </p:sp>
      <p:sp>
        <p:nvSpPr>
          <p:cNvPr id="18" name="Textfeld 17">
            <a:extLst>
              <a:ext uri="{FF2B5EF4-FFF2-40B4-BE49-F238E27FC236}">
                <a16:creationId xmlns:a16="http://schemas.microsoft.com/office/drawing/2014/main" id="{49534115-71F4-425E-6C0B-81425367BF76}"/>
              </a:ext>
            </a:extLst>
          </p:cNvPr>
          <p:cNvSpPr txBox="1"/>
          <p:nvPr/>
        </p:nvSpPr>
        <p:spPr>
          <a:xfrm>
            <a:off x="10861932" y="4273322"/>
            <a:ext cx="922702" cy="76944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1200" cap="none" spc="0" normalizeH="0" baseline="0" noProof="0" dirty="0" err="1">
                <a:ln>
                  <a:noFill/>
                </a:ln>
                <a:solidFill>
                  <a:prstClr val="white"/>
                </a:solidFill>
                <a:effectLst/>
                <a:uLnTx/>
                <a:uFillTx/>
                <a:latin typeface="Arial Narrow" panose="020B0606020202030204" pitchFamily="34" charset="0"/>
                <a:ea typeface="+mn-ea"/>
                <a:cs typeface="Arial" charset="0"/>
              </a:rPr>
              <a:t>ground</a:t>
            </a:r>
            <a:endParaRPr kumimoji="0" lang="de-DE" sz="22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1200" cap="none" spc="0" normalizeH="0" baseline="0" noProof="0" dirty="0" err="1">
                <a:ln>
                  <a:noFill/>
                </a:ln>
                <a:solidFill>
                  <a:prstClr val="white"/>
                </a:solidFill>
                <a:effectLst/>
                <a:uLnTx/>
                <a:uFillTx/>
                <a:latin typeface="Arial Narrow" panose="020B0606020202030204" pitchFamily="34" charset="0"/>
                <a:ea typeface="+mn-ea"/>
                <a:cs typeface="Arial" charset="0"/>
              </a:rPr>
              <a:t>state</a:t>
            </a:r>
            <a:endParaRPr kumimoji="0" lang="en-US" sz="22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endParaRPr>
          </a:p>
        </p:txBody>
      </p:sp>
      <mc:AlternateContent xmlns:mc="http://schemas.openxmlformats.org/markup-compatibility/2006" xmlns:a14="http://schemas.microsoft.com/office/drawing/2010/main">
        <mc:Choice Requires="a14">
          <p:sp>
            <p:nvSpPr>
              <p:cNvPr id="21" name="Textfeld 20">
                <a:extLst>
                  <a:ext uri="{FF2B5EF4-FFF2-40B4-BE49-F238E27FC236}">
                    <a16:creationId xmlns:a16="http://schemas.microsoft.com/office/drawing/2014/main" id="{71B243F6-95BF-F237-6840-9691F9C8D0D7}"/>
                  </a:ext>
                </a:extLst>
              </p:cNvPr>
              <p:cNvSpPr txBox="1"/>
              <p:nvPr/>
            </p:nvSpPr>
            <p:spPr>
              <a:xfrm>
                <a:off x="4151783" y="5160124"/>
                <a:ext cx="3576182" cy="624082"/>
              </a:xfrm>
              <a:prstGeom prst="rect">
                <a:avLst/>
              </a:prstGeom>
              <a:noFill/>
              <a:ln>
                <a:noFill/>
              </a:ln>
            </p:spPr>
            <p:txBody>
              <a:bodyPr wrap="square">
                <a:spAutoFit/>
              </a:bodyPr>
              <a:lstStyle/>
              <a:p>
                <a:pPr marL="0" marR="0" lvl="0" indent="0" algn="l" defTabSz="914400" rtl="0" eaLnBrk="1" fontAlgn="base" latinLnBrk="0" hangingPunct="1">
                  <a:lnSpc>
                    <a:spcPct val="100000"/>
                  </a:lnSpc>
                  <a:spcBef>
                    <a:spcPct val="0"/>
                  </a:spcBef>
                  <a:spcAft>
                    <a:spcPts val="600"/>
                  </a:spcAft>
                  <a:buClrTx/>
                  <a:buSzTx/>
                  <a:buFontTx/>
                  <a:buNone/>
                  <a:tabLst/>
                  <a:defRPr/>
                </a:pPr>
                <a:r>
                  <a:rPr kumimoji="0" lang="de-DE" sz="2200" b="1"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panose="020B0604020202020204" pitchFamily="34" charset="0"/>
                  </a:rPr>
                  <a:t>Line </a:t>
                </a:r>
                <a:r>
                  <a:rPr kumimoji="0" lang="de-DE" sz="2200" b="1" i="0" u="none" strike="noStrike" kern="1200" cap="none" spc="0" normalizeH="0" baseline="0" noProof="0" dirty="0" err="1">
                    <a:ln>
                      <a:noFill/>
                    </a:ln>
                    <a:solidFill>
                      <a:prstClr val="white"/>
                    </a:solidFill>
                    <a:effectLst/>
                    <a:uLnTx/>
                    <a:uFillTx/>
                    <a:latin typeface="Arial Narrow" panose="020B0606020202030204" pitchFamily="34" charset="0"/>
                    <a:ea typeface="+mn-ea"/>
                    <a:cs typeface="Arial" panose="020B0604020202020204" pitchFamily="34" charset="0"/>
                  </a:rPr>
                  <a:t>width</a:t>
                </a:r>
                <a:r>
                  <a:rPr kumimoji="0" lang="de-DE" sz="2200" b="1"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panose="020B0604020202020204" pitchFamily="34" charset="0"/>
                  </a:rPr>
                  <a:t> </a:t>
                </a:r>
                <a14:m>
                  <m:oMath xmlns:m="http://schemas.openxmlformats.org/officeDocument/2006/math">
                    <m:f>
                      <m:fPr>
                        <m:ctrlPr>
                          <a:rPr kumimoji="0" lang="de-DE" sz="2400" b="1" i="1" u="none" strike="noStrike" kern="1200" cap="none" spc="0" normalizeH="0" baseline="0" noProof="0">
                            <a:ln>
                              <a:noFill/>
                            </a:ln>
                            <a:solidFill>
                              <a:prstClr val="white"/>
                            </a:solidFill>
                            <a:effectLst/>
                            <a:uLnTx/>
                            <a:uFillTx/>
                            <a:latin typeface="Cambria Math" panose="02040503050406030204" pitchFamily="18" charset="0"/>
                            <a:ea typeface="Cambria Math"/>
                          </a:rPr>
                        </m:ctrlPr>
                      </m:fPr>
                      <m:num>
                        <m:r>
                          <a:rPr kumimoji="0" lang="de-DE" sz="2400" b="1" i="0" u="none" strike="noStrike" kern="1200" cap="none" spc="0" normalizeH="0" baseline="0" noProof="0">
                            <a:ln>
                              <a:noFill/>
                            </a:ln>
                            <a:solidFill>
                              <a:prstClr val="white"/>
                            </a:solidFill>
                            <a:effectLst/>
                            <a:uLnTx/>
                            <a:uFillTx/>
                            <a:latin typeface="Cambria Math"/>
                            <a:ea typeface="Cambria Math"/>
                          </a:rPr>
                          <m:t> </m:t>
                        </m:r>
                        <m:r>
                          <a:rPr kumimoji="0" lang="de-DE" sz="2400" b="1" i="0" u="none" strike="noStrike" kern="1200" cap="none" spc="0" normalizeH="0" baseline="0" noProof="0" smtClean="0">
                            <a:ln>
                              <a:noFill/>
                            </a:ln>
                            <a:solidFill>
                              <a:prstClr val="white"/>
                            </a:solidFill>
                            <a:effectLst/>
                            <a:uLnTx/>
                            <a:uFillTx/>
                            <a:latin typeface="Cambria Math" panose="02040503050406030204" pitchFamily="18" charset="0"/>
                            <a:ea typeface="Cambria Math"/>
                          </a:rPr>
                          <m:t> </m:t>
                        </m:r>
                        <m:r>
                          <a:rPr kumimoji="0" lang="de-DE" sz="2400" b="1" i="0" u="none" strike="noStrike" kern="1200" cap="none" spc="0" normalizeH="0" baseline="0" noProof="0">
                            <a:ln>
                              <a:noFill/>
                            </a:ln>
                            <a:solidFill>
                              <a:prstClr val="white"/>
                            </a:solidFill>
                            <a:effectLst/>
                            <a:uLnTx/>
                            <a:uFillTx/>
                            <a:latin typeface="Cambria Math"/>
                            <a:ea typeface="Cambria Math"/>
                          </a:rPr>
                          <m:t>∆</m:t>
                        </m:r>
                        <m:r>
                          <a:rPr kumimoji="0" lang="de-DE" sz="2400" b="1" i="0" u="none" strike="noStrike" kern="1200" cap="none" spc="0" normalizeH="0" baseline="0" noProof="0">
                            <a:ln>
                              <a:noFill/>
                            </a:ln>
                            <a:solidFill>
                              <a:prstClr val="white"/>
                            </a:solidFill>
                            <a:effectLst/>
                            <a:uLnTx/>
                            <a:uFillTx/>
                            <a:latin typeface="Cambria Math"/>
                            <a:ea typeface="Cambria Math"/>
                          </a:rPr>
                          <m:t>𝐄</m:t>
                        </m:r>
                      </m:num>
                      <m:den>
                        <m:r>
                          <a:rPr kumimoji="0" lang="de-DE" sz="2400" b="1" i="0" u="none" strike="noStrike" kern="1200" cap="none" spc="0" normalizeH="0" baseline="0" noProof="0">
                            <a:ln>
                              <a:noFill/>
                            </a:ln>
                            <a:solidFill>
                              <a:prstClr val="white"/>
                            </a:solidFill>
                            <a:effectLst/>
                            <a:uLnTx/>
                            <a:uFillTx/>
                            <a:latin typeface="Cambria Math"/>
                            <a:ea typeface="Cambria Math"/>
                          </a:rPr>
                          <m:t>𝐄</m:t>
                        </m:r>
                      </m:den>
                    </m:f>
                    <m:r>
                      <a:rPr kumimoji="0" lang="de-DE" sz="2400" b="1" i="0" u="none" strike="noStrike" kern="1200" cap="none" spc="0" normalizeH="0" baseline="0" noProof="0">
                        <a:ln>
                          <a:noFill/>
                        </a:ln>
                        <a:solidFill>
                          <a:prstClr val="white"/>
                        </a:solidFill>
                        <a:effectLst/>
                        <a:uLnTx/>
                        <a:uFillTx/>
                        <a:latin typeface="Cambria Math"/>
                        <a:ea typeface="Cambria Math"/>
                      </a:rPr>
                      <m:t> ≈</m:t>
                    </m:r>
                  </m:oMath>
                </a14:m>
                <a:r>
                  <a:rPr kumimoji="0" lang="de-DE" sz="2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14:m>
                  <m:oMath xmlns:m="http://schemas.openxmlformats.org/officeDocument/2006/math">
                    <m:sSup>
                      <m:sSupPr>
                        <m:ctrlPr>
                          <a:rPr kumimoji="0" lang="de-DE" sz="2400" b="1" i="1" u="none" strike="noStrike" kern="1200" cap="none" spc="0" normalizeH="0" baseline="0" noProof="0" dirty="0">
                            <a:ln>
                              <a:noFill/>
                            </a:ln>
                            <a:solidFill>
                              <a:prstClr val="white"/>
                            </a:solidFill>
                            <a:effectLst/>
                            <a:uLnTx/>
                            <a:uFillTx/>
                            <a:latin typeface="Cambria Math" panose="02040503050406030204" pitchFamily="18" charset="0"/>
                            <a:ea typeface="+mn-ea"/>
                          </a:rPr>
                        </m:ctrlPr>
                      </m:sSupPr>
                      <m:e>
                        <m:r>
                          <a:rPr kumimoji="0" lang="de-DE" sz="2400" b="1" i="0" u="none" strike="noStrike" kern="1200" cap="none" spc="0" normalizeH="0" baseline="0" noProof="0" dirty="0">
                            <a:ln>
                              <a:noFill/>
                            </a:ln>
                            <a:solidFill>
                              <a:prstClr val="white"/>
                            </a:solidFill>
                            <a:effectLst/>
                            <a:uLnTx/>
                            <a:uFillTx/>
                            <a:latin typeface="Cambria Math"/>
                            <a:ea typeface="+mn-ea"/>
                          </a:rPr>
                          <m:t>𝟏𝟎</m:t>
                        </m:r>
                      </m:e>
                      <m:sup>
                        <m:r>
                          <a:rPr kumimoji="0" lang="de-DE" sz="2400" b="1" i="0" u="none" strike="noStrike" kern="1200" cap="none" spc="0" normalizeH="0" baseline="0" noProof="0" dirty="0">
                            <a:ln>
                              <a:noFill/>
                            </a:ln>
                            <a:solidFill>
                              <a:prstClr val="white"/>
                            </a:solidFill>
                            <a:effectLst/>
                            <a:uLnTx/>
                            <a:uFillTx/>
                            <a:latin typeface="Cambria Math"/>
                            <a:ea typeface="+mn-ea"/>
                          </a:rPr>
                          <m:t>−</m:t>
                        </m:r>
                        <m:r>
                          <a:rPr kumimoji="0" lang="de-DE" sz="2400" b="1" i="1" u="none" strike="noStrike" kern="1200" cap="none" spc="0" normalizeH="0" baseline="0" noProof="0" dirty="0" smtClean="0">
                            <a:ln>
                              <a:noFill/>
                            </a:ln>
                            <a:solidFill>
                              <a:prstClr val="white"/>
                            </a:solidFill>
                            <a:effectLst/>
                            <a:uLnTx/>
                            <a:uFillTx/>
                            <a:latin typeface="Cambria Math" panose="02040503050406030204" pitchFamily="18" charset="0"/>
                            <a:ea typeface="+mn-ea"/>
                          </a:rPr>
                          <m:t>𝟏𝟗</m:t>
                        </m:r>
                      </m:sup>
                    </m:sSup>
                  </m:oMath>
                </a14:m>
                <a:endParaRPr kumimoji="0" lang="en-US" sz="2400" b="1"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panose="020B0604020202020204" pitchFamily="34" charset="0"/>
                </a:endParaRPr>
              </a:p>
            </p:txBody>
          </p:sp>
        </mc:Choice>
        <mc:Fallback xmlns="">
          <p:sp>
            <p:nvSpPr>
              <p:cNvPr id="21" name="Textfeld 20">
                <a:extLst>
                  <a:ext uri="{FF2B5EF4-FFF2-40B4-BE49-F238E27FC236}">
                    <a16:creationId xmlns:a16="http://schemas.microsoft.com/office/drawing/2014/main" id="{71B243F6-95BF-F237-6840-9691F9C8D0D7}"/>
                  </a:ext>
                </a:extLst>
              </p:cNvPr>
              <p:cNvSpPr txBox="1">
                <a:spLocks noRot="1" noChangeAspect="1" noMove="1" noResize="1" noEditPoints="1" noAdjustHandles="1" noChangeArrowheads="1" noChangeShapeType="1" noTextEdit="1"/>
              </p:cNvSpPr>
              <p:nvPr/>
            </p:nvSpPr>
            <p:spPr>
              <a:xfrm>
                <a:off x="4151783" y="5160124"/>
                <a:ext cx="3576182" cy="624082"/>
              </a:xfrm>
              <a:prstGeom prst="rect">
                <a:avLst/>
              </a:prstGeom>
              <a:blipFill>
                <a:blip r:embed="rId7"/>
                <a:stretch>
                  <a:fillRect l="-2215" b="-3883"/>
                </a:stretch>
              </a:blipFill>
              <a:ln>
                <a:noFill/>
              </a:ln>
            </p:spPr>
            <p:txBody>
              <a:bodyPr/>
              <a:lstStyle/>
              <a:p>
                <a:r>
                  <a:rPr lang="en-US">
                    <a:noFill/>
                  </a:rPr>
                  <a:t> </a:t>
                </a:r>
              </a:p>
            </p:txBody>
          </p:sp>
        </mc:Fallback>
      </mc:AlternateContent>
      <p:sp>
        <p:nvSpPr>
          <p:cNvPr id="5" name="Rechteck 4">
            <a:extLst>
              <a:ext uri="{FF2B5EF4-FFF2-40B4-BE49-F238E27FC236}">
                <a16:creationId xmlns:a16="http://schemas.microsoft.com/office/drawing/2014/main" id="{859EE2C6-CF0D-C2B6-5EF8-CAEA5761C7DA}"/>
              </a:ext>
            </a:extLst>
          </p:cNvPr>
          <p:cNvSpPr/>
          <p:nvPr/>
        </p:nvSpPr>
        <p:spPr bwMode="auto">
          <a:xfrm>
            <a:off x="8124492" y="1562838"/>
            <a:ext cx="2758819" cy="4323481"/>
          </a:xfrm>
          <a:prstGeom prst="rect">
            <a:avLst/>
          </a:prstGeom>
          <a:solidFill>
            <a:srgbClr val="005AA0"/>
          </a:solidFill>
          <a:ln>
            <a:noFill/>
          </a:ln>
          <a:effectLst/>
        </p:spPr>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pitchFamily="34" charset="0"/>
              <a:ea typeface="+mn-ea"/>
              <a:cs typeface="Arial" charset="0"/>
            </a:endParaRPr>
          </a:p>
        </p:txBody>
      </p:sp>
      <p:grpSp>
        <p:nvGrpSpPr>
          <p:cNvPr id="20" name="Gruppieren 19">
            <a:extLst>
              <a:ext uri="{FF2B5EF4-FFF2-40B4-BE49-F238E27FC236}">
                <a16:creationId xmlns:a16="http://schemas.microsoft.com/office/drawing/2014/main" id="{A2E2B17D-40BA-FD00-ABAC-56F30892F18D}"/>
              </a:ext>
            </a:extLst>
          </p:cNvPr>
          <p:cNvGrpSpPr/>
          <p:nvPr/>
        </p:nvGrpSpPr>
        <p:grpSpPr>
          <a:xfrm>
            <a:off x="204139" y="3117716"/>
            <a:ext cx="12107276" cy="3048963"/>
            <a:chOff x="12274136" y="2870037"/>
            <a:chExt cx="12107276" cy="3048963"/>
          </a:xfrm>
        </p:grpSpPr>
        <p:sp>
          <p:nvSpPr>
            <p:cNvPr id="12" name="Textfeld 11">
              <a:extLst>
                <a:ext uri="{FF2B5EF4-FFF2-40B4-BE49-F238E27FC236}">
                  <a16:creationId xmlns:a16="http://schemas.microsoft.com/office/drawing/2014/main" id="{2FD2CEAF-9E42-9180-0C6A-8C19F9C08AA0}"/>
                </a:ext>
              </a:extLst>
            </p:cNvPr>
            <p:cNvSpPr txBox="1"/>
            <p:nvPr/>
          </p:nvSpPr>
          <p:spPr>
            <a:xfrm>
              <a:off x="12274136" y="2870037"/>
              <a:ext cx="3404980" cy="1384995"/>
            </a:xfrm>
            <a:prstGeom prst="rect">
              <a:avLst/>
            </a:prstGeom>
            <a:solidFill>
              <a:srgbClr val="005AA0"/>
            </a:solidFill>
          </p:spPr>
          <p:txBody>
            <a:bodyPr wrap="square" rtlCol="0">
              <a:spAutoFit/>
            </a:body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de-DE" sz="2400" b="1" i="0" u="none" strike="noStrike" kern="1200" cap="none" spc="0" normalizeH="0" baseline="0" noProof="0" dirty="0" err="1">
                  <a:ln>
                    <a:noFill/>
                  </a:ln>
                  <a:solidFill>
                    <a:prstClr val="white"/>
                  </a:solidFill>
                  <a:effectLst/>
                  <a:uLnTx/>
                  <a:uFillTx/>
                  <a:latin typeface="Arial Narrow" panose="020B0606020202030204" pitchFamily="34" charset="0"/>
                  <a:ea typeface="+mn-ea"/>
                  <a:cs typeface="Arial" charset="0"/>
                </a:rPr>
                <a:t>Nuclear</a:t>
              </a:r>
              <a:r>
                <a:rPr kumimoji="0" lang="de-DE" sz="2400" b="1"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rPr>
                <a:t> Hyperfine Mixing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2400" b="0" i="0" u="none" strike="noStrike" kern="1200" cap="none" spc="0" normalizeH="0" baseline="0" noProof="0" dirty="0" err="1">
                  <a:ln>
                    <a:noFill/>
                  </a:ln>
                  <a:solidFill>
                    <a:prstClr val="white"/>
                  </a:solidFill>
                  <a:effectLst/>
                  <a:uLnTx/>
                  <a:uFillTx/>
                  <a:latin typeface="Arial Narrow" panose="020B0606020202030204" pitchFamily="34" charset="0"/>
                  <a:ea typeface="+mn-ea"/>
                  <a:cs typeface="Arial" charset="0"/>
                </a:rPr>
                <a:t>One</a:t>
              </a:r>
              <a:r>
                <a:rPr kumimoji="0" lang="de-DE" sz="24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rPr>
                <a:t> </a:t>
              </a:r>
              <a:r>
                <a:rPr kumimoji="0" lang="de-DE" sz="2400" b="0" i="0" u="none" strike="noStrike" kern="1200" cap="none" spc="0" normalizeH="0" baseline="0" noProof="0" dirty="0" err="1">
                  <a:ln>
                    <a:noFill/>
                  </a:ln>
                  <a:solidFill>
                    <a:prstClr val="white"/>
                  </a:solidFill>
                  <a:effectLst/>
                  <a:uLnTx/>
                  <a:uFillTx/>
                  <a:latin typeface="Arial Narrow" panose="020B0606020202030204" pitchFamily="34" charset="0"/>
                  <a:ea typeface="+mn-ea"/>
                  <a:cs typeface="Arial" charset="0"/>
                </a:rPr>
                <a:t>unpaired</a:t>
              </a:r>
              <a:r>
                <a:rPr kumimoji="0" lang="de-DE" sz="24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rPr>
                <a:t> </a:t>
              </a:r>
              <a:r>
                <a:rPr kumimoji="0" lang="de-DE" sz="2400" b="0" i="0" u="none" strike="noStrike" kern="1200" cap="none" spc="0" normalizeH="0" baseline="0" noProof="0" dirty="0" err="1">
                  <a:ln>
                    <a:noFill/>
                  </a:ln>
                  <a:solidFill>
                    <a:prstClr val="white"/>
                  </a:solidFill>
                  <a:effectLst/>
                  <a:uLnTx/>
                  <a:uFillTx/>
                  <a:latin typeface="Arial Narrow" panose="020B0606020202030204" pitchFamily="34" charset="0"/>
                  <a:ea typeface="+mn-ea"/>
                  <a:cs typeface="Arial" charset="0"/>
                </a:rPr>
                <a:t>electron</a:t>
              </a:r>
              <a:r>
                <a:rPr kumimoji="0" lang="de-DE" sz="24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rPr>
                <a:t> </a:t>
              </a:r>
              <a:r>
                <a:rPr kumimoji="0" lang="de-DE" sz="2400" b="0" i="0" u="none" strike="noStrike" kern="1200" cap="none" spc="0" normalizeH="0" baseline="0" noProof="0" dirty="0" err="1">
                  <a:ln>
                    <a:noFill/>
                  </a:ln>
                  <a:solidFill>
                    <a:prstClr val="white"/>
                  </a:solidFill>
                  <a:effectLst/>
                  <a:uLnTx/>
                  <a:uFillTx/>
                  <a:latin typeface="Arial Narrow" panose="020B0606020202030204" pitchFamily="34" charset="0"/>
                  <a:ea typeface="+mn-ea"/>
                  <a:cs typeface="Arial" charset="0"/>
                </a:rPr>
                <a:t>required</a:t>
              </a:r>
              <a:endParaRPr kumimoji="0" lang="de-DE" sz="24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endParaRPr>
            </a:p>
          </p:txBody>
        </p:sp>
        <p:sp>
          <p:nvSpPr>
            <p:cNvPr id="8" name="Textfeld 7">
              <a:extLst>
                <a:ext uri="{FF2B5EF4-FFF2-40B4-BE49-F238E27FC236}">
                  <a16:creationId xmlns:a16="http://schemas.microsoft.com/office/drawing/2014/main" id="{CFC13095-A313-6A89-D798-94183F13EF68}"/>
                </a:ext>
              </a:extLst>
            </p:cNvPr>
            <p:cNvSpPr txBox="1"/>
            <p:nvPr/>
          </p:nvSpPr>
          <p:spPr>
            <a:xfrm>
              <a:off x="16093029" y="5488113"/>
              <a:ext cx="8288383" cy="4308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200" b="0" i="1"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rPr>
                <a:t>Mixing of ground and isomeric state due to the huge magnetic field (</a:t>
              </a:r>
              <a:r>
                <a:rPr kumimoji="0" lang="en-US" sz="2200" b="0" i="1"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sym typeface="Symbol" panose="05050102010706020507" pitchFamily="18" charset="2"/>
                </a:rPr>
                <a:t></a:t>
              </a:r>
              <a:r>
                <a:rPr kumimoji="0" lang="en-US" sz="2200" b="0" i="1"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rPr>
                <a:t>30 MT) </a:t>
              </a:r>
            </a:p>
          </p:txBody>
        </p:sp>
      </p:grpSp>
      <p:pic>
        <p:nvPicPr>
          <p:cNvPr id="13" name="Grafik 12">
            <a:extLst>
              <a:ext uri="{FF2B5EF4-FFF2-40B4-BE49-F238E27FC236}">
                <a16:creationId xmlns:a16="http://schemas.microsoft.com/office/drawing/2014/main" id="{4262701B-1E33-99CD-BA1E-4D3B03BAA9C8}"/>
              </a:ext>
            </a:extLst>
          </p:cNvPr>
          <p:cNvPicPr>
            <a:picLocks noChangeAspect="1"/>
          </p:cNvPicPr>
          <p:nvPr/>
        </p:nvPicPr>
        <p:blipFill>
          <a:blip r:embed="rId8"/>
          <a:stretch>
            <a:fillRect/>
          </a:stretch>
        </p:blipFill>
        <p:spPr>
          <a:xfrm>
            <a:off x="263352" y="991690"/>
            <a:ext cx="3305541" cy="2044664"/>
          </a:xfrm>
          <a:prstGeom prst="roundRect">
            <a:avLst>
              <a:gd name="adj" fmla="val 2544"/>
            </a:avLst>
          </a:prstGeom>
          <a:solidFill>
            <a:srgbClr val="FFFFFF">
              <a:shade val="85000"/>
            </a:srgbClr>
          </a:solidFill>
          <a:ln>
            <a:solidFill>
              <a:schemeClr val="bg1"/>
            </a:solidFill>
          </a:ln>
          <a:effectLst>
            <a:softEdge rad="50800"/>
          </a:effectLst>
        </p:spPr>
      </p:pic>
      <p:sp>
        <p:nvSpPr>
          <p:cNvPr id="25" name="Rechteck 24">
            <a:extLst>
              <a:ext uri="{FF2B5EF4-FFF2-40B4-BE49-F238E27FC236}">
                <a16:creationId xmlns:a16="http://schemas.microsoft.com/office/drawing/2014/main" id="{D332B690-8631-F90A-FF43-0B7B3DC95063}"/>
              </a:ext>
            </a:extLst>
          </p:cNvPr>
          <p:cNvSpPr/>
          <p:nvPr/>
        </p:nvSpPr>
        <p:spPr bwMode="auto">
          <a:xfrm>
            <a:off x="6582478" y="1425290"/>
            <a:ext cx="1440160" cy="424687"/>
          </a:xfrm>
          <a:prstGeom prst="rect">
            <a:avLst/>
          </a:prstGeom>
          <a:solidFill>
            <a:srgbClr val="005AA0"/>
          </a:solidFill>
          <a:ln>
            <a:noFill/>
          </a:ln>
          <a:effectLst/>
        </p:spPr>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itchFamily="34" charset="0"/>
              <a:ea typeface="+mn-ea"/>
              <a:cs typeface="Arial" charset="0"/>
            </a:endParaRPr>
          </a:p>
        </p:txBody>
      </p:sp>
      <p:sp>
        <p:nvSpPr>
          <p:cNvPr id="24" name="Textfeld 23">
            <a:extLst>
              <a:ext uri="{FF2B5EF4-FFF2-40B4-BE49-F238E27FC236}">
                <a16:creationId xmlns:a16="http://schemas.microsoft.com/office/drawing/2014/main" id="{28BD6524-F315-C496-9BB8-23CC5698FDED}"/>
              </a:ext>
            </a:extLst>
          </p:cNvPr>
          <p:cNvSpPr txBox="1"/>
          <p:nvPr/>
        </p:nvSpPr>
        <p:spPr>
          <a:xfrm>
            <a:off x="7437409" y="1349630"/>
            <a:ext cx="2590774" cy="4308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2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rPr>
              <a:t>One-electron </a:t>
            </a:r>
            <a:r>
              <a:rPr kumimoji="0" lang="en-US" sz="2200" b="0" i="0" u="none" strike="noStrike" kern="1200" cap="none" spc="0" normalizeH="0" baseline="30000" noProof="0" dirty="0">
                <a:ln>
                  <a:noFill/>
                </a:ln>
                <a:solidFill>
                  <a:prstClr val="white"/>
                </a:solidFill>
                <a:effectLst/>
                <a:uLnTx/>
                <a:uFillTx/>
                <a:latin typeface="Arial Narrow" panose="020B0606020202030204" pitchFamily="34" charset="0"/>
                <a:ea typeface="+mn-ea"/>
                <a:cs typeface="Arial" charset="0"/>
              </a:rPr>
              <a:t>229</a:t>
            </a:r>
            <a:r>
              <a:rPr kumimoji="0" lang="en-US" sz="22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rPr>
              <a:t>Th</a:t>
            </a:r>
            <a:r>
              <a:rPr kumimoji="0" lang="en-US" sz="2200" b="0" i="0" u="none" strike="noStrike" kern="1200" cap="none" spc="0" normalizeH="0" baseline="30000" noProof="0" dirty="0">
                <a:ln>
                  <a:noFill/>
                </a:ln>
                <a:solidFill>
                  <a:prstClr val="white"/>
                </a:solidFill>
                <a:effectLst/>
                <a:uLnTx/>
                <a:uFillTx/>
                <a:latin typeface="Arial Narrow" panose="020B0606020202030204" pitchFamily="34" charset="0"/>
                <a:ea typeface="+mn-ea"/>
                <a:cs typeface="Arial" charset="0"/>
              </a:rPr>
              <a:t>89+   </a:t>
            </a:r>
            <a:r>
              <a:rPr kumimoji="0" lang="en-US" sz="22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rPr>
              <a:t> </a:t>
            </a:r>
          </a:p>
        </p:txBody>
      </p:sp>
      <p:pic>
        <p:nvPicPr>
          <p:cNvPr id="16" name="Grafik 15" descr="Ein Bild, das Fraktalkunst, Screenshot, Kunst enthält.&#10;&#10;Automatisch generierte Beschreibung">
            <a:extLst>
              <a:ext uri="{FF2B5EF4-FFF2-40B4-BE49-F238E27FC236}">
                <a16:creationId xmlns:a16="http://schemas.microsoft.com/office/drawing/2014/main" id="{F7694783-5B56-1601-FE90-3218E81CFA93}"/>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29053" t="15032" r="24242" b="20595"/>
          <a:stretch/>
        </p:blipFill>
        <p:spPr>
          <a:xfrm>
            <a:off x="328588" y="1004815"/>
            <a:ext cx="3199311" cy="2012868"/>
          </a:xfrm>
          <a:prstGeom prst="roundRect">
            <a:avLst>
              <a:gd name="adj" fmla="val 2544"/>
            </a:avLst>
          </a:prstGeom>
          <a:solidFill>
            <a:srgbClr val="FFFFFF">
              <a:shade val="85000"/>
            </a:srgbClr>
          </a:solidFill>
          <a:ln>
            <a:solidFill>
              <a:schemeClr val="bg1"/>
            </a:solidFill>
          </a:ln>
          <a:effectLst>
            <a:softEdge rad="50800"/>
          </a:effectLst>
        </p:spPr>
      </p:pic>
      <p:sp>
        <p:nvSpPr>
          <p:cNvPr id="23" name="Textfeld 22">
            <a:extLst>
              <a:ext uri="{FF2B5EF4-FFF2-40B4-BE49-F238E27FC236}">
                <a16:creationId xmlns:a16="http://schemas.microsoft.com/office/drawing/2014/main" id="{275A63AC-6C6E-119E-0B61-481271206593}"/>
              </a:ext>
            </a:extLst>
          </p:cNvPr>
          <p:cNvSpPr txBox="1"/>
          <p:nvPr/>
        </p:nvSpPr>
        <p:spPr>
          <a:xfrm>
            <a:off x="4292172" y="1418118"/>
            <a:ext cx="2387192" cy="430887"/>
          </a:xfrm>
          <a:prstGeom prst="rect">
            <a:avLst/>
          </a:prstGeom>
          <a:solidFill>
            <a:srgbClr val="005AA0"/>
          </a:solid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rPr>
              <a:t>Bare </a:t>
            </a:r>
            <a:r>
              <a:rPr kumimoji="0" lang="de-DE" sz="2200" b="0" i="0" u="none" strike="noStrike" kern="1200" cap="none" spc="0" normalizeH="0" baseline="30000" noProof="0" dirty="0">
                <a:ln>
                  <a:noFill/>
                </a:ln>
                <a:solidFill>
                  <a:prstClr val="white"/>
                </a:solidFill>
                <a:effectLst/>
                <a:uLnTx/>
                <a:uFillTx/>
                <a:latin typeface="Arial Narrow" panose="020B0606020202030204" pitchFamily="34" charset="0"/>
                <a:ea typeface="+mn-ea"/>
                <a:cs typeface="Arial" charset="0"/>
              </a:rPr>
              <a:t>229</a:t>
            </a:r>
            <a:r>
              <a:rPr kumimoji="0" lang="de-DE" sz="22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rPr>
              <a:t>Th</a:t>
            </a:r>
            <a:r>
              <a:rPr kumimoji="0" lang="de-DE" sz="2200" b="0" i="0" u="none" strike="noStrike" kern="1200" cap="none" spc="0" normalizeH="0" baseline="30000" noProof="0" dirty="0">
                <a:ln>
                  <a:noFill/>
                </a:ln>
                <a:solidFill>
                  <a:prstClr val="white"/>
                </a:solidFill>
                <a:effectLst/>
                <a:uLnTx/>
                <a:uFillTx/>
                <a:latin typeface="Arial Narrow" panose="020B0606020202030204" pitchFamily="34" charset="0"/>
                <a:ea typeface="+mn-ea"/>
                <a:cs typeface="Arial" charset="0"/>
              </a:rPr>
              <a:t>90+</a:t>
            </a:r>
            <a:r>
              <a:rPr kumimoji="0" lang="de-DE" sz="22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rPr>
              <a:t> </a:t>
            </a:r>
            <a:r>
              <a:rPr kumimoji="0" lang="de-DE" sz="2200" b="0" i="0" u="none" strike="noStrike" kern="1200" cap="none" spc="0" normalizeH="0" baseline="0" noProof="0" dirty="0" err="1">
                <a:ln>
                  <a:noFill/>
                </a:ln>
                <a:solidFill>
                  <a:prstClr val="white"/>
                </a:solidFill>
                <a:effectLst/>
                <a:uLnTx/>
                <a:uFillTx/>
                <a:latin typeface="Arial Narrow" panose="020B0606020202030204" pitchFamily="34" charset="0"/>
                <a:ea typeface="+mn-ea"/>
                <a:cs typeface="Arial" charset="0"/>
              </a:rPr>
              <a:t>nucleus</a:t>
            </a:r>
            <a:endParaRPr kumimoji="0" lang="en-US" sz="22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endParaRPr>
          </a:p>
        </p:txBody>
      </p:sp>
      <p:sp>
        <p:nvSpPr>
          <p:cNvPr id="29" name="Title 28">
            <a:extLst>
              <a:ext uri="{FF2B5EF4-FFF2-40B4-BE49-F238E27FC236}">
                <a16:creationId xmlns:a16="http://schemas.microsoft.com/office/drawing/2014/main" id="{3EE1338B-3744-4A99-A692-ABFED5284420}"/>
              </a:ext>
            </a:extLst>
          </p:cNvPr>
          <p:cNvSpPr>
            <a:spLocks noGrp="1"/>
          </p:cNvSpPr>
          <p:nvPr>
            <p:ph type="title"/>
          </p:nvPr>
        </p:nvSpPr>
        <p:spPr/>
        <p:txBody>
          <a:bodyPr/>
          <a:lstStyle/>
          <a:p>
            <a:endParaRPr lang="en-US" dirty="0"/>
          </a:p>
        </p:txBody>
      </p:sp>
      <p:grpSp>
        <p:nvGrpSpPr>
          <p:cNvPr id="33" name="Group 32">
            <a:extLst>
              <a:ext uri="{FF2B5EF4-FFF2-40B4-BE49-F238E27FC236}">
                <a16:creationId xmlns:a16="http://schemas.microsoft.com/office/drawing/2014/main" id="{A68EF77A-2956-4520-96A5-45BFBB956B93}"/>
              </a:ext>
            </a:extLst>
          </p:cNvPr>
          <p:cNvGrpSpPr/>
          <p:nvPr/>
        </p:nvGrpSpPr>
        <p:grpSpPr>
          <a:xfrm>
            <a:off x="1210572" y="26092"/>
            <a:ext cx="10244878" cy="1299339"/>
            <a:chOff x="1210572" y="26092"/>
            <a:chExt cx="10244878" cy="1299339"/>
          </a:xfrm>
        </p:grpSpPr>
        <p:sp>
          <p:nvSpPr>
            <p:cNvPr id="34" name="Titel 1">
              <a:extLst>
                <a:ext uri="{FF2B5EF4-FFF2-40B4-BE49-F238E27FC236}">
                  <a16:creationId xmlns:a16="http://schemas.microsoft.com/office/drawing/2014/main" id="{8C004578-766E-4AC7-AD18-0606FF522804}"/>
                </a:ext>
              </a:extLst>
            </p:cNvPr>
            <p:cNvSpPr txBox="1">
              <a:spLocks/>
            </p:cNvSpPr>
            <p:nvPr/>
          </p:nvSpPr>
          <p:spPr>
            <a:xfrm>
              <a:off x="1670347" y="26092"/>
              <a:ext cx="8342624" cy="596085"/>
            </a:xfrm>
            <a:prstGeom prst="rect">
              <a:avLst/>
            </a:prstGeom>
          </p:spPr>
          <p:txBody>
            <a:bodyPr lIns="0" tIns="36000" rIns="0" bIns="36000"/>
            <a:lstStyle>
              <a:lvl1pPr algn="l" defTabSz="914400" rtl="0" eaLnBrk="1" latinLnBrk="0" hangingPunct="1">
                <a:lnSpc>
                  <a:spcPct val="100000"/>
                </a:lnSpc>
                <a:spcBef>
                  <a:spcPct val="0"/>
                </a:spcBef>
                <a:buNone/>
                <a:defRPr sz="2400" b="1" kern="1200">
                  <a:solidFill>
                    <a:schemeClr val="tx1"/>
                  </a:solidFill>
                  <a:latin typeface="+mn-lt"/>
                  <a:ea typeface="+mj-ea"/>
                  <a:cs typeface="+mj-cs"/>
                </a:defRPr>
              </a:lvl1pPr>
            </a:lstStyle>
            <a:p>
              <a:pPr algn="ctr" fontAlgn="auto">
                <a:spcBef>
                  <a:spcPts val="600"/>
                </a:spcBef>
                <a:spcAft>
                  <a:spcPts val="600"/>
                </a:spcAft>
                <a:defRPr/>
              </a:pPr>
              <a:r>
                <a:rPr lang="de-DE" sz="2800" u="sng" baseline="0" dirty="0" err="1">
                  <a:solidFill>
                    <a:srgbClr val="FF0000"/>
                  </a:solidFill>
                  <a:latin typeface="Arial" panose="020B0604020202020204" pitchFamily="34" charset="0"/>
                  <a:cs typeface="Arial" panose="020B0604020202020204" pitchFamily="34" charset="0"/>
                </a:rPr>
                <a:t>Highly</a:t>
              </a:r>
              <a:r>
                <a:rPr lang="de-DE" sz="2800" u="sng" baseline="0" dirty="0">
                  <a:solidFill>
                    <a:srgbClr val="FF0000"/>
                  </a:solidFill>
                  <a:latin typeface="Arial" panose="020B0604020202020204" pitchFamily="34" charset="0"/>
                  <a:cs typeface="Arial" panose="020B0604020202020204" pitchFamily="34" charset="0"/>
                </a:rPr>
                <a:t> </a:t>
              </a:r>
              <a:r>
                <a:rPr lang="de-DE" sz="2800" u="sng" baseline="0" dirty="0" err="1">
                  <a:solidFill>
                    <a:srgbClr val="FF0000"/>
                  </a:solidFill>
                  <a:latin typeface="Arial" panose="020B0604020202020204" pitchFamily="34" charset="0"/>
                  <a:cs typeface="Arial" panose="020B0604020202020204" pitchFamily="34" charset="0"/>
                </a:rPr>
                <a:t>Charged</a:t>
              </a:r>
              <a:r>
                <a:rPr lang="de-DE" sz="2800" u="sng" baseline="0" dirty="0">
                  <a:solidFill>
                    <a:srgbClr val="FF0000"/>
                  </a:solidFill>
                  <a:latin typeface="Arial" panose="020B0604020202020204" pitchFamily="34" charset="0"/>
                  <a:cs typeface="Arial" panose="020B0604020202020204" pitchFamily="34" charset="0"/>
                </a:rPr>
                <a:t> </a:t>
              </a:r>
              <a:r>
                <a:rPr lang="de-DE" sz="2800" u="sng" dirty="0">
                  <a:solidFill>
                    <a:srgbClr val="FF0000"/>
                  </a:solidFill>
                  <a:latin typeface="Arial" panose="020B0604020202020204" pitchFamily="34" charset="0"/>
                  <a:cs typeface="Arial" panose="020B0604020202020204" pitchFamily="34" charset="0"/>
                </a:rPr>
                <a:t>229</a:t>
              </a:r>
              <a:r>
                <a:rPr lang="de-DE" sz="2800" u="sng" baseline="0" dirty="0">
                  <a:solidFill>
                    <a:srgbClr val="FF0000"/>
                  </a:solidFill>
                  <a:latin typeface="Arial" panose="020B0604020202020204" pitchFamily="34" charset="0"/>
                  <a:cs typeface="Arial" panose="020B0604020202020204" pitchFamily="34" charset="0"/>
                </a:rPr>
                <a:t>Th</a:t>
              </a:r>
              <a:r>
                <a:rPr lang="de-DE" sz="2800" u="sng" dirty="0">
                  <a:solidFill>
                    <a:srgbClr val="FF0000"/>
                  </a:solidFill>
                  <a:latin typeface="Arial" panose="020B0604020202020204" pitchFamily="34" charset="0"/>
                  <a:cs typeface="Arial" panose="020B0604020202020204" pitchFamily="34" charset="0"/>
                </a:rPr>
                <a:t>89+ </a:t>
              </a:r>
              <a:r>
                <a:rPr lang="de-DE" sz="2800" u="sng" baseline="0" dirty="0">
                  <a:solidFill>
                    <a:srgbClr val="FF0000"/>
                  </a:solidFill>
                  <a:latin typeface="Arial" panose="020B0604020202020204" pitchFamily="34" charset="0"/>
                  <a:cs typeface="Arial" panose="020B0604020202020204" pitchFamily="34" charset="0"/>
                </a:rPr>
                <a:t>at GSI</a:t>
              </a:r>
              <a:endParaRPr lang="de-DE" sz="2800" u="sng" dirty="0">
                <a:solidFill>
                  <a:srgbClr val="FF0000"/>
                </a:solidFill>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0984CE11-D67B-490E-AF02-B6F9A741D2BD}"/>
                </a:ext>
              </a:extLst>
            </p:cNvPr>
            <p:cNvSpPr txBox="1"/>
            <p:nvPr/>
          </p:nvSpPr>
          <p:spPr>
            <a:xfrm>
              <a:off x="1401120" y="595465"/>
              <a:ext cx="9498113" cy="400110"/>
            </a:xfrm>
            <a:prstGeom prst="rect">
              <a:avLst/>
            </a:prstGeom>
            <a:noFill/>
          </p:spPr>
          <p:txBody>
            <a:bodyPr wrap="none" rtlCol="0">
              <a:spAutoFit/>
            </a:bodyPr>
            <a:lstStyle/>
            <a:p>
              <a:pPr>
                <a:buClr>
                  <a:srgbClr val="FF0000"/>
                </a:buClr>
              </a:pPr>
              <a:r>
                <a:rPr lang="en-US" baseline="0" dirty="0">
                  <a:solidFill>
                    <a:srgbClr val="0000FF"/>
                  </a:solidFill>
                  <a:effectLst/>
                  <a:latin typeface="Arial" panose="020B0604020202020204" pitchFamily="34" charset="0"/>
                  <a:cs typeface="Arial" panose="020B0604020202020204" pitchFamily="34" charset="0"/>
                </a:rPr>
                <a:t>ESR-experiment: laser excitation of </a:t>
              </a:r>
              <a:r>
                <a:rPr lang="en-US" dirty="0">
                  <a:solidFill>
                    <a:srgbClr val="0000FF"/>
                  </a:solidFill>
                  <a:effectLst/>
                  <a:latin typeface="Arial" panose="020B0604020202020204" pitchFamily="34" charset="0"/>
                  <a:cs typeface="Arial" panose="020B0604020202020204" pitchFamily="34" charset="0"/>
                </a:rPr>
                <a:t>229</a:t>
              </a:r>
              <a:r>
                <a:rPr lang="en-US" baseline="0" dirty="0">
                  <a:solidFill>
                    <a:srgbClr val="0000FF"/>
                  </a:solidFill>
                  <a:effectLst/>
                  <a:latin typeface="Arial" panose="020B0604020202020204" pitchFamily="34" charset="0"/>
                  <a:cs typeface="Arial" panose="020B0604020202020204" pitchFamily="34" charset="0"/>
                </a:rPr>
                <a:t>Th</a:t>
              </a:r>
              <a:r>
                <a:rPr lang="en-US" dirty="0">
                  <a:solidFill>
                    <a:srgbClr val="0000FF"/>
                  </a:solidFill>
                  <a:effectLst/>
                  <a:latin typeface="Arial" panose="020B0604020202020204" pitchFamily="34" charset="0"/>
                  <a:cs typeface="Arial" panose="020B0604020202020204" pitchFamily="34" charset="0"/>
                </a:rPr>
                <a:t>89+</a:t>
              </a:r>
              <a:r>
                <a:rPr lang="en-US" baseline="0" dirty="0">
                  <a:solidFill>
                    <a:srgbClr val="0000FF"/>
                  </a:solidFill>
                  <a:effectLst/>
                  <a:latin typeface="Arial" panose="020B0604020202020204" pitchFamily="34" charset="0"/>
                  <a:cs typeface="Arial" panose="020B0604020202020204" pitchFamily="34" charset="0"/>
                </a:rPr>
                <a:t> using Nuclear Hyperfine Mixing</a:t>
              </a:r>
            </a:p>
          </p:txBody>
        </p:sp>
        <p:sp>
          <p:nvSpPr>
            <p:cNvPr id="36" name="TextBox 35">
              <a:extLst>
                <a:ext uri="{FF2B5EF4-FFF2-40B4-BE49-F238E27FC236}">
                  <a16:creationId xmlns:a16="http://schemas.microsoft.com/office/drawing/2014/main" id="{44A8D736-81C0-4405-8EAF-323DE406B70E}"/>
                </a:ext>
              </a:extLst>
            </p:cNvPr>
            <p:cNvSpPr txBox="1"/>
            <p:nvPr/>
          </p:nvSpPr>
          <p:spPr>
            <a:xfrm>
              <a:off x="1210572" y="925321"/>
              <a:ext cx="10244878" cy="400110"/>
            </a:xfrm>
            <a:prstGeom prst="rect">
              <a:avLst/>
            </a:prstGeom>
            <a:noFill/>
          </p:spPr>
          <p:txBody>
            <a:bodyPr wrap="square" rtlCol="0">
              <a:spAutoFit/>
            </a:bodyPr>
            <a:lstStyle/>
            <a:p>
              <a:r>
                <a:rPr lang="en-US" baseline="0" dirty="0">
                  <a:solidFill>
                    <a:schemeClr val="bg2"/>
                  </a:solidFill>
                  <a:effectLst/>
                  <a:latin typeface="Arial" panose="020B0604020202020204" pitchFamily="34" charset="0"/>
                  <a:cs typeface="Arial" panose="020B0604020202020204" pitchFamily="34" charset="0"/>
                </a:rPr>
                <a:t>                                     PI: C. </a:t>
              </a:r>
              <a:r>
                <a:rPr lang="en-US" baseline="0" dirty="0" err="1">
                  <a:solidFill>
                    <a:schemeClr val="bg2"/>
                  </a:solidFill>
                  <a:effectLst/>
                  <a:latin typeface="Arial" panose="020B0604020202020204" pitchFamily="34" charset="0"/>
                  <a:cs typeface="Arial" panose="020B0604020202020204" pitchFamily="34" charset="0"/>
                </a:rPr>
                <a:t>Brandau</a:t>
              </a:r>
              <a:r>
                <a:rPr lang="en-US" baseline="0" dirty="0">
                  <a:solidFill>
                    <a:schemeClr val="bg2"/>
                  </a:solidFill>
                  <a:effectLst/>
                  <a:latin typeface="Arial" panose="020B0604020202020204" pitchFamily="34" charset="0"/>
                  <a:cs typeface="Arial" panose="020B0604020202020204" pitchFamily="34" charset="0"/>
                </a:rPr>
                <a:t>, part of new ERC Grant </a:t>
              </a:r>
              <a:r>
                <a:rPr lang="en-US" baseline="0" dirty="0" err="1">
                  <a:solidFill>
                    <a:schemeClr val="bg2"/>
                  </a:solidFill>
                  <a:effectLst/>
                  <a:latin typeface="Arial" panose="020B0604020202020204" pitchFamily="34" charset="0"/>
                  <a:cs typeface="Arial" panose="020B0604020202020204" pitchFamily="34" charset="0"/>
                </a:rPr>
                <a:t>HiThor</a:t>
              </a:r>
              <a:r>
                <a:rPr lang="en-US" baseline="0" dirty="0">
                  <a:solidFill>
                    <a:schemeClr val="bg2"/>
                  </a:solidFill>
                  <a:effectLst/>
                  <a:latin typeface="Arial" panose="020B0604020202020204" pitchFamily="34" charset="0"/>
                  <a:cs typeface="Arial" panose="020B0604020202020204" pitchFamily="34" charset="0"/>
                </a:rPr>
                <a:t> (T. St</a:t>
              </a:r>
              <a:r>
                <a:rPr lang="de-DE" baseline="0" dirty="0" err="1">
                  <a:solidFill>
                    <a:schemeClr val="bg2"/>
                  </a:solidFill>
                  <a:effectLst/>
                  <a:latin typeface="Arial" panose="020B0604020202020204" pitchFamily="34" charset="0"/>
                  <a:cs typeface="Arial" panose="020B0604020202020204" pitchFamily="34" charset="0"/>
                </a:rPr>
                <a:t>öhlker</a:t>
              </a:r>
              <a:r>
                <a:rPr lang="de-DE" baseline="0" dirty="0">
                  <a:solidFill>
                    <a:schemeClr val="bg2"/>
                  </a:solidFill>
                  <a:effectLst/>
                  <a:latin typeface="Arial" panose="020B0604020202020204" pitchFamily="34" charset="0"/>
                  <a:cs typeface="Arial" panose="020B0604020202020204" pitchFamily="34" charset="0"/>
                </a:rPr>
                <a:t>)</a:t>
              </a:r>
              <a:endParaRPr lang="en-US" baseline="0" dirty="0">
                <a:solidFill>
                  <a:schemeClr val="bg2"/>
                </a:solidFill>
                <a:effectLst/>
                <a:latin typeface="Arial" panose="020B0604020202020204" pitchFamily="34" charset="0"/>
                <a:cs typeface="Arial" panose="020B0604020202020204" pitchFamily="34" charset="0"/>
              </a:endParaRPr>
            </a:p>
          </p:txBody>
        </p:sp>
      </p:grpSp>
      <p:pic>
        <p:nvPicPr>
          <p:cNvPr id="37" name="Grafik 14">
            <a:extLst>
              <a:ext uri="{FF2B5EF4-FFF2-40B4-BE49-F238E27FC236}">
                <a16:creationId xmlns:a16="http://schemas.microsoft.com/office/drawing/2014/main" id="{D4A9B58C-6EF5-4723-A55E-FDFC66587327}"/>
              </a:ext>
            </a:extLst>
          </p:cNvPr>
          <p:cNvPicPr>
            <a:picLocks noChangeAspect="1"/>
          </p:cNvPicPr>
          <p:nvPr/>
        </p:nvPicPr>
        <p:blipFill>
          <a:blip r:embed="rId10"/>
          <a:stretch>
            <a:fillRect/>
          </a:stretch>
        </p:blipFill>
        <p:spPr>
          <a:xfrm>
            <a:off x="3897677" y="6473249"/>
            <a:ext cx="2808312" cy="393688"/>
          </a:xfrm>
          <a:prstGeom prst="rect">
            <a:avLst/>
          </a:prstGeom>
        </p:spPr>
      </p:pic>
      <p:sp>
        <p:nvSpPr>
          <p:cNvPr id="38" name="TextBox 37">
            <a:extLst>
              <a:ext uri="{FF2B5EF4-FFF2-40B4-BE49-F238E27FC236}">
                <a16:creationId xmlns:a16="http://schemas.microsoft.com/office/drawing/2014/main" id="{C4FFB041-C1B8-45A8-8914-C3FD42EC815A}"/>
              </a:ext>
            </a:extLst>
          </p:cNvPr>
          <p:cNvSpPr txBox="1"/>
          <p:nvPr/>
        </p:nvSpPr>
        <p:spPr>
          <a:xfrm>
            <a:off x="10078232" y="6284695"/>
            <a:ext cx="2086597" cy="338554"/>
          </a:xfrm>
          <a:prstGeom prst="rect">
            <a:avLst/>
          </a:prstGeom>
          <a:noFill/>
        </p:spPr>
        <p:txBody>
          <a:bodyPr wrap="none" rtlCol="0">
            <a:spAutoFit/>
          </a:bodyPr>
          <a:lstStyle/>
          <a:p>
            <a:r>
              <a:rPr lang="en-US" sz="1600" b="0" baseline="0" dirty="0">
                <a:solidFill>
                  <a:schemeClr val="bg2"/>
                </a:solidFill>
                <a:effectLst/>
                <a:latin typeface="Arial" panose="020B0604020202020204" pitchFamily="34" charset="0"/>
                <a:cs typeface="Arial" panose="020B0604020202020204" pitchFamily="34" charset="0"/>
              </a:rPr>
              <a:t>Courtesy: T. </a:t>
            </a:r>
            <a:r>
              <a:rPr lang="en-US" sz="1600" b="0" baseline="0" dirty="0" err="1">
                <a:solidFill>
                  <a:schemeClr val="bg2"/>
                </a:solidFill>
                <a:effectLst/>
                <a:latin typeface="Arial" panose="020B0604020202020204" pitchFamily="34" charset="0"/>
                <a:cs typeface="Arial" panose="020B0604020202020204" pitchFamily="34" charset="0"/>
              </a:rPr>
              <a:t>Stöhlker</a:t>
            </a:r>
            <a:endParaRPr lang="en-US" sz="1600" b="0" baseline="0" dirty="0">
              <a:solidFill>
                <a:schemeClr val="bg2"/>
              </a:solidFill>
              <a:effectLst/>
              <a:latin typeface="Arial" panose="020B0604020202020204" pitchFamily="34" charset="0"/>
              <a:cs typeface="Arial" panose="020B0604020202020204" pitchFamily="34" charset="0"/>
            </a:endParaRPr>
          </a:p>
        </p:txBody>
      </p:sp>
      <p:sp>
        <p:nvSpPr>
          <p:cNvPr id="39" name="TextBox 38">
            <a:extLst>
              <a:ext uri="{FF2B5EF4-FFF2-40B4-BE49-F238E27FC236}">
                <a16:creationId xmlns:a16="http://schemas.microsoft.com/office/drawing/2014/main" id="{96832344-5C4B-4E1A-B02D-4E744EA2A64A}"/>
              </a:ext>
            </a:extLst>
          </p:cNvPr>
          <p:cNvSpPr txBox="1"/>
          <p:nvPr/>
        </p:nvSpPr>
        <p:spPr>
          <a:xfrm>
            <a:off x="-3204" y="6528383"/>
            <a:ext cx="412292" cy="338554"/>
          </a:xfrm>
          <a:prstGeom prst="rect">
            <a:avLst/>
          </a:prstGeom>
          <a:noFill/>
        </p:spPr>
        <p:txBody>
          <a:bodyPr wrap="none" rtlCol="0">
            <a:spAutoFit/>
          </a:bodyPr>
          <a:lstStyle/>
          <a:p>
            <a:r>
              <a:rPr lang="en-US" sz="1600" baseline="0" dirty="0">
                <a:solidFill>
                  <a:srgbClr val="000000"/>
                </a:solidFill>
                <a:effectLst/>
                <a:latin typeface="Arial" panose="020B0604020202020204" pitchFamily="34" charset="0"/>
                <a:cs typeface="Arial" panose="020B0604020202020204" pitchFamily="34" charset="0"/>
              </a:rPr>
              <a:t>24</a:t>
            </a:r>
            <a:endParaRPr lang="de-DE" sz="1600" baseline="0" dirty="0">
              <a:solidFill>
                <a:srgbClr val="000000"/>
              </a:solidFill>
              <a:effectLst/>
              <a:latin typeface="Arial" panose="020B0604020202020204" pitchFamily="34" charset="0"/>
              <a:cs typeface="Arial" panose="020B0604020202020204" pitchFamily="34" charset="0"/>
            </a:endParaRPr>
          </a:p>
        </p:txBody>
      </p:sp>
      <p:graphicFrame>
        <p:nvGraphicFramePr>
          <p:cNvPr id="40" name="Objekt 1">
            <a:extLst>
              <a:ext uri="{FF2B5EF4-FFF2-40B4-BE49-F238E27FC236}">
                <a16:creationId xmlns:a16="http://schemas.microsoft.com/office/drawing/2014/main" id="{6FDAB938-09A4-4BBA-879E-299B367D7DE9}"/>
              </a:ext>
            </a:extLst>
          </p:cNvPr>
          <p:cNvGraphicFramePr>
            <a:graphicFrameLocks noChangeAspect="1"/>
          </p:cNvGraphicFramePr>
          <p:nvPr>
            <p:extLst>
              <p:ext uri="{D42A27DB-BD31-4B8C-83A1-F6EECF244321}">
                <p14:modId xmlns:p14="http://schemas.microsoft.com/office/powerpoint/2010/main" val="1129251753"/>
              </p:ext>
            </p:extLst>
          </p:nvPr>
        </p:nvGraphicFramePr>
        <p:xfrm>
          <a:off x="3917612" y="1636573"/>
          <a:ext cx="6749188" cy="4048310"/>
        </p:xfrm>
        <a:graphic>
          <a:graphicData uri="http://schemas.openxmlformats.org/presentationml/2006/ole">
            <mc:AlternateContent xmlns:mc="http://schemas.openxmlformats.org/markup-compatibility/2006">
              <mc:Choice xmlns:v="urn:schemas-microsoft-com:vml" Requires="v">
                <p:oleObj spid="_x0000_s3080" name="Graph" r:id="rId11" imgW="13716000" imgH="8229600" progId="Origin50.Graph">
                  <p:embed/>
                </p:oleObj>
              </mc:Choice>
              <mc:Fallback>
                <p:oleObj name="Graph" r:id="rId11" imgW="13716000" imgH="8229600" progId="Origin50.Graph">
                  <p:embed/>
                  <p:pic>
                    <p:nvPicPr>
                      <p:cNvPr id="2" name="Objekt 1">
                        <a:extLst>
                          <a:ext uri="{FF2B5EF4-FFF2-40B4-BE49-F238E27FC236}">
                            <a16:creationId xmlns:a16="http://schemas.microsoft.com/office/drawing/2014/main" id="{F574DF76-B3FA-B3CF-19BC-AF86999F5104}"/>
                          </a:ext>
                        </a:extLst>
                      </p:cNvPr>
                      <p:cNvPicPr/>
                      <p:nvPr/>
                    </p:nvPicPr>
                    <p:blipFill>
                      <a:blip r:embed="rId12"/>
                      <a:stretch>
                        <a:fillRect/>
                      </a:stretch>
                    </p:blipFill>
                    <p:spPr>
                      <a:xfrm>
                        <a:off x="3917612" y="1636573"/>
                        <a:ext cx="6749188" cy="4048310"/>
                      </a:xfrm>
                      <a:prstGeom prst="rect">
                        <a:avLst/>
                      </a:prstGeom>
                    </p:spPr>
                  </p:pic>
                </p:oleObj>
              </mc:Fallback>
            </mc:AlternateContent>
          </a:graphicData>
        </a:graphic>
      </p:graphicFrame>
      <p:sp>
        <p:nvSpPr>
          <p:cNvPr id="41" name="Rechteck 3">
            <a:extLst>
              <a:ext uri="{FF2B5EF4-FFF2-40B4-BE49-F238E27FC236}">
                <a16:creationId xmlns:a16="http://schemas.microsoft.com/office/drawing/2014/main" id="{07DA1C4E-5112-4FCF-864D-5066F0B71594}"/>
              </a:ext>
            </a:extLst>
          </p:cNvPr>
          <p:cNvSpPr/>
          <p:nvPr/>
        </p:nvSpPr>
        <p:spPr bwMode="auto">
          <a:xfrm>
            <a:off x="5818508" y="1804716"/>
            <a:ext cx="2475494" cy="3490446"/>
          </a:xfrm>
          <a:prstGeom prst="rect">
            <a:avLst/>
          </a:prstGeom>
          <a:solidFill>
            <a:srgbClr val="005AA0"/>
          </a:solidFill>
          <a:ln>
            <a:noFill/>
          </a:ln>
          <a:effectLst/>
        </p:spPr>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pitchFamily="34" charset="0"/>
              <a:ea typeface="+mn-ea"/>
              <a:cs typeface="Arial" charset="0"/>
            </a:endParaRPr>
          </a:p>
        </p:txBody>
      </p:sp>
      <p:grpSp>
        <p:nvGrpSpPr>
          <p:cNvPr id="17" name="Gruppieren 16">
            <a:extLst>
              <a:ext uri="{FF2B5EF4-FFF2-40B4-BE49-F238E27FC236}">
                <a16:creationId xmlns:a16="http://schemas.microsoft.com/office/drawing/2014/main" id="{00389CF5-709D-66E0-C800-DE924D884046}"/>
              </a:ext>
            </a:extLst>
          </p:cNvPr>
          <p:cNvGrpSpPr/>
          <p:nvPr/>
        </p:nvGrpSpPr>
        <p:grpSpPr>
          <a:xfrm>
            <a:off x="204139" y="2848757"/>
            <a:ext cx="10519810" cy="3324533"/>
            <a:chOff x="-3587322" y="2771152"/>
            <a:chExt cx="10519810" cy="3324533"/>
          </a:xfrm>
        </p:grpSpPr>
        <p:grpSp>
          <p:nvGrpSpPr>
            <p:cNvPr id="3" name="Gruppieren 2">
              <a:extLst>
                <a:ext uri="{FF2B5EF4-FFF2-40B4-BE49-F238E27FC236}">
                  <a16:creationId xmlns:a16="http://schemas.microsoft.com/office/drawing/2014/main" id="{B80E101E-9310-8564-626F-8AA88DAEDF60}"/>
                </a:ext>
              </a:extLst>
            </p:cNvPr>
            <p:cNvGrpSpPr/>
            <p:nvPr/>
          </p:nvGrpSpPr>
          <p:grpSpPr>
            <a:xfrm>
              <a:off x="-3587322" y="2771152"/>
              <a:ext cx="9808832" cy="3324533"/>
              <a:chOff x="-3587322" y="2771152"/>
              <a:chExt cx="9808832" cy="3324533"/>
            </a:xfrm>
          </p:grpSpPr>
          <p:grpSp>
            <p:nvGrpSpPr>
              <p:cNvPr id="6" name="Gruppieren 5">
                <a:extLst>
                  <a:ext uri="{FF2B5EF4-FFF2-40B4-BE49-F238E27FC236}">
                    <a16:creationId xmlns:a16="http://schemas.microsoft.com/office/drawing/2014/main" id="{AAA0389B-9111-5808-A411-4C29738AA17C}"/>
                  </a:ext>
                </a:extLst>
              </p:cNvPr>
              <p:cNvGrpSpPr/>
              <p:nvPr/>
            </p:nvGrpSpPr>
            <p:grpSpPr>
              <a:xfrm>
                <a:off x="1126464" y="2771152"/>
                <a:ext cx="5095046" cy="1311838"/>
                <a:chOff x="1087902" y="3162708"/>
                <a:chExt cx="5095046" cy="1311838"/>
              </a:xfrm>
            </p:grpSpPr>
            <p:sp>
              <p:nvSpPr>
                <p:cNvPr id="9" name="Ellipse 8">
                  <a:extLst>
                    <a:ext uri="{FF2B5EF4-FFF2-40B4-BE49-F238E27FC236}">
                      <a16:creationId xmlns:a16="http://schemas.microsoft.com/office/drawing/2014/main" id="{0B2F3663-4EF7-62CD-BF05-32268B9F814D}"/>
                    </a:ext>
                  </a:extLst>
                </p:cNvPr>
                <p:cNvSpPr/>
                <p:nvPr/>
              </p:nvSpPr>
              <p:spPr>
                <a:xfrm>
                  <a:off x="1087902" y="3162708"/>
                  <a:ext cx="504056" cy="1311838"/>
                </a:xfrm>
                <a:prstGeom prst="ellipse">
                  <a:avLst/>
                </a:prstGeom>
                <a:solidFill>
                  <a:srgbClr val="FF0000">
                    <a:alpha val="12000"/>
                  </a:srgb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uLnTx/>
                    <a:uFillTx/>
                    <a:latin typeface="Calibri"/>
                    <a:ea typeface="+mn-ea"/>
                    <a:cs typeface="+mn-cs"/>
                  </a:endParaRPr>
                </a:p>
              </p:txBody>
            </p:sp>
            <p:sp>
              <p:nvSpPr>
                <p:cNvPr id="10" name="Ellipse 9">
                  <a:extLst>
                    <a:ext uri="{FF2B5EF4-FFF2-40B4-BE49-F238E27FC236}">
                      <a16:creationId xmlns:a16="http://schemas.microsoft.com/office/drawing/2014/main" id="{63E9CA6E-F2DE-3149-FF24-25F285886128}"/>
                    </a:ext>
                  </a:extLst>
                </p:cNvPr>
                <p:cNvSpPr/>
                <p:nvPr/>
              </p:nvSpPr>
              <p:spPr>
                <a:xfrm>
                  <a:off x="5174836" y="3229614"/>
                  <a:ext cx="1008112" cy="965030"/>
                </a:xfrm>
                <a:prstGeom prst="ellipse">
                  <a:avLst/>
                </a:prstGeom>
                <a:solidFill>
                  <a:srgbClr val="FF0000">
                    <a:alpha val="12000"/>
                  </a:srgb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prstClr val="white"/>
                    </a:solidFill>
                    <a:effectLst/>
                    <a:uLnTx/>
                    <a:uFillTx/>
                    <a:latin typeface="Calibri"/>
                    <a:ea typeface="+mn-ea"/>
                    <a:cs typeface="+mn-cs"/>
                  </a:endParaRPr>
                </a:p>
              </p:txBody>
            </p:sp>
          </p:grpSp>
          <p:sp>
            <p:nvSpPr>
              <p:cNvPr id="14" name="Textfeld 13">
                <a:extLst>
                  <a:ext uri="{FF2B5EF4-FFF2-40B4-BE49-F238E27FC236}">
                    <a16:creationId xmlns:a16="http://schemas.microsoft.com/office/drawing/2014/main" id="{774A93F7-C987-CBC9-790B-1BD4D58B3B05}"/>
                  </a:ext>
                </a:extLst>
              </p:cNvPr>
              <p:cNvSpPr txBox="1"/>
              <p:nvPr/>
            </p:nvSpPr>
            <p:spPr>
              <a:xfrm>
                <a:off x="-3587322" y="4572191"/>
                <a:ext cx="3404980" cy="1523494"/>
              </a:xfrm>
              <a:prstGeom prst="rect">
                <a:avLst/>
              </a:prstGeom>
              <a:solidFill>
                <a:srgbClr val="005AA0"/>
              </a:solidFill>
              <a:ln w="50800">
                <a:solidFill>
                  <a:srgbClr val="FFC000"/>
                </a:solidFill>
              </a:ln>
            </p:spPr>
            <p:txBody>
              <a:bodyPr wrap="square" rtlCol="0">
                <a:spAutoFit/>
              </a:bodyPr>
              <a:lstStyle/>
              <a:p>
                <a:pPr marL="0" marR="0" lvl="0" indent="0" algn="l" defTabSz="914400" rtl="0" eaLnBrk="1" fontAlgn="base" latinLnBrk="0" hangingPunct="1">
                  <a:lnSpc>
                    <a:spcPts val="2700"/>
                  </a:lnSpc>
                  <a:spcBef>
                    <a:spcPct val="0"/>
                  </a:spcBef>
                  <a:spcAft>
                    <a:spcPts val="600"/>
                  </a:spcAft>
                  <a:buClrTx/>
                  <a:buSzTx/>
                  <a:buFontTx/>
                  <a:buNone/>
                  <a:tabLst/>
                  <a:defRPr/>
                </a:pPr>
                <a:r>
                  <a:rPr kumimoji="0" lang="de-DE" sz="2200" b="1" i="0" u="none" strike="noStrike" kern="1200" cap="none" spc="0" normalizeH="0" baseline="0" noProof="0" dirty="0">
                    <a:ln>
                      <a:noFill/>
                    </a:ln>
                    <a:solidFill>
                      <a:srgbClr val="FFC000"/>
                    </a:solidFill>
                    <a:effectLst/>
                    <a:uLnTx/>
                    <a:uFillTx/>
                    <a:latin typeface="Arial Narrow" panose="020B0606020202030204" pitchFamily="34" charset="0"/>
                    <a:ea typeface="+mn-ea"/>
                    <a:cs typeface="Arial" charset="0"/>
                  </a:rPr>
                  <a:t>Laser </a:t>
                </a:r>
                <a:r>
                  <a:rPr kumimoji="0" lang="de-DE" sz="2200" b="1" i="0" u="none" strike="noStrike" kern="1200" cap="none" spc="0" normalizeH="0" baseline="0" noProof="0" dirty="0" err="1">
                    <a:ln>
                      <a:noFill/>
                    </a:ln>
                    <a:solidFill>
                      <a:srgbClr val="FFC000"/>
                    </a:solidFill>
                    <a:effectLst/>
                    <a:uLnTx/>
                    <a:uFillTx/>
                    <a:latin typeface="Arial Narrow" panose="020B0606020202030204" pitchFamily="34" charset="0"/>
                    <a:ea typeface="+mn-ea"/>
                    <a:cs typeface="Arial" charset="0"/>
                  </a:rPr>
                  <a:t>excitation</a:t>
                </a:r>
                <a:r>
                  <a:rPr kumimoji="0" lang="de-DE" sz="2200" b="1" i="0" u="none" strike="noStrike" kern="1200" cap="none" spc="0" normalizeH="0" baseline="0" noProof="0" dirty="0">
                    <a:ln>
                      <a:noFill/>
                    </a:ln>
                    <a:solidFill>
                      <a:srgbClr val="FFC000"/>
                    </a:solidFill>
                    <a:effectLst/>
                    <a:uLnTx/>
                    <a:uFillTx/>
                    <a:latin typeface="Arial Narrow" panose="020B0606020202030204" pitchFamily="34" charset="0"/>
                    <a:ea typeface="+mn-ea"/>
                    <a:cs typeface="Arial" charset="0"/>
                  </a:rPr>
                  <a:t> </a:t>
                </a:r>
                <a:r>
                  <a:rPr kumimoji="0" lang="de-DE" sz="2200" b="1" i="0" u="none" strike="noStrike" kern="1200" cap="none" spc="0" normalizeH="0" baseline="0" noProof="0" dirty="0" err="1">
                    <a:ln>
                      <a:noFill/>
                    </a:ln>
                    <a:solidFill>
                      <a:srgbClr val="FFC000"/>
                    </a:solidFill>
                    <a:effectLst/>
                    <a:uLnTx/>
                    <a:uFillTx/>
                    <a:latin typeface="Arial Narrow" panose="020B0606020202030204" pitchFamily="34" charset="0"/>
                    <a:ea typeface="+mn-ea"/>
                    <a:cs typeface="Arial" charset="0"/>
                  </a:rPr>
                  <a:t>of</a:t>
                </a:r>
                <a:r>
                  <a:rPr kumimoji="0" lang="de-DE" sz="2200" b="1" i="0" u="none" strike="noStrike" kern="1200" cap="none" spc="0" normalizeH="0" baseline="0" noProof="0" dirty="0">
                    <a:ln>
                      <a:noFill/>
                    </a:ln>
                    <a:solidFill>
                      <a:srgbClr val="FFC000"/>
                    </a:solidFill>
                    <a:effectLst/>
                    <a:uLnTx/>
                    <a:uFillTx/>
                    <a:latin typeface="Arial Narrow" panose="020B0606020202030204" pitchFamily="34" charset="0"/>
                    <a:ea typeface="+mn-ea"/>
                    <a:cs typeface="Arial" charset="0"/>
                  </a:rPr>
                  <a:t> </a:t>
                </a:r>
                <a:r>
                  <a:rPr kumimoji="0" lang="de-DE" sz="2200" b="1" i="0" u="none" strike="noStrike" kern="1200" cap="none" spc="0" normalizeH="0" baseline="30000" noProof="0" dirty="0">
                    <a:ln>
                      <a:noFill/>
                    </a:ln>
                    <a:solidFill>
                      <a:srgbClr val="FFC000"/>
                    </a:solidFill>
                    <a:effectLst/>
                    <a:uLnTx/>
                    <a:uFillTx/>
                    <a:latin typeface="Arial Narrow" panose="020B0606020202030204" pitchFamily="34" charset="0"/>
                    <a:ea typeface="+mn-ea"/>
                    <a:cs typeface="Arial" charset="0"/>
                  </a:rPr>
                  <a:t>229(m)</a:t>
                </a:r>
                <a:r>
                  <a:rPr kumimoji="0" lang="de-DE" sz="2200" b="1" i="0" u="none" strike="noStrike" kern="1200" cap="none" spc="0" normalizeH="0" baseline="0" noProof="0" dirty="0">
                    <a:ln>
                      <a:noFill/>
                    </a:ln>
                    <a:solidFill>
                      <a:srgbClr val="FFC000"/>
                    </a:solidFill>
                    <a:effectLst/>
                    <a:uLnTx/>
                    <a:uFillTx/>
                    <a:latin typeface="Arial Narrow" panose="020B0606020202030204" pitchFamily="34" charset="0"/>
                    <a:ea typeface="+mn-ea"/>
                    <a:cs typeface="Arial" charset="0"/>
                  </a:rPr>
                  <a:t>Th</a:t>
                </a:r>
                <a:r>
                  <a:rPr kumimoji="0" lang="de-DE" sz="2200" b="1" i="0" u="none" strike="noStrike" kern="1200" cap="none" spc="0" normalizeH="0" baseline="30000" noProof="0" dirty="0">
                    <a:ln>
                      <a:noFill/>
                    </a:ln>
                    <a:solidFill>
                      <a:srgbClr val="FFC000"/>
                    </a:solidFill>
                    <a:effectLst/>
                    <a:uLnTx/>
                    <a:uFillTx/>
                    <a:latin typeface="Arial Narrow" panose="020B0606020202030204" pitchFamily="34" charset="0"/>
                    <a:ea typeface="+mn-ea"/>
                    <a:cs typeface="Arial" charset="0"/>
                  </a:rPr>
                  <a:t>89+</a:t>
                </a:r>
              </a:p>
              <a:p>
                <a:pPr marL="214313" marR="0" lvl="0" indent="-214313" algn="l" defTabSz="914400" rtl="0" eaLnBrk="1" fontAlgn="base" latinLnBrk="0" hangingPunct="1">
                  <a:lnSpc>
                    <a:spcPts val="2700"/>
                  </a:lnSpc>
                  <a:spcBef>
                    <a:spcPct val="0"/>
                  </a:spcBef>
                  <a:spcAft>
                    <a:spcPct val="0"/>
                  </a:spcAft>
                  <a:buClrTx/>
                  <a:buSzTx/>
                  <a:buFont typeface="Arial" panose="020B0604020202020204" pitchFamily="34" charset="0"/>
                  <a:buChar char="●"/>
                  <a:tabLst/>
                  <a:defRPr/>
                </a:pPr>
                <a:r>
                  <a:rPr kumimoji="0" lang="de-DE" sz="2200" b="0" i="0" u="none" strike="noStrike" kern="1200" cap="none" spc="0" normalizeH="0" baseline="0" noProof="0" dirty="0">
                    <a:ln>
                      <a:noFill/>
                    </a:ln>
                    <a:solidFill>
                      <a:srgbClr val="FFC000"/>
                    </a:solidFill>
                    <a:effectLst/>
                    <a:uLnTx/>
                    <a:uFillTx/>
                    <a:latin typeface="Arial Narrow" panose="020B0606020202030204" pitchFamily="34" charset="0"/>
                    <a:ea typeface="+mn-ea"/>
                    <a:cs typeface="Arial" charset="0"/>
                  </a:rPr>
                  <a:t> ~10</a:t>
                </a:r>
                <a:r>
                  <a:rPr kumimoji="0" lang="de-DE" sz="2200" b="0" i="0" u="none" strike="noStrike" kern="1200" cap="none" spc="0" normalizeH="0" baseline="30000" noProof="0" dirty="0">
                    <a:ln>
                      <a:noFill/>
                    </a:ln>
                    <a:solidFill>
                      <a:srgbClr val="FFC000"/>
                    </a:solidFill>
                    <a:effectLst/>
                    <a:uLnTx/>
                    <a:uFillTx/>
                    <a:latin typeface="Arial Narrow" panose="020B0606020202030204" pitchFamily="34" charset="0"/>
                    <a:ea typeface="+mn-ea"/>
                    <a:cs typeface="Arial" charset="0"/>
                  </a:rPr>
                  <a:t>5</a:t>
                </a:r>
                <a:r>
                  <a:rPr kumimoji="0" lang="de-DE" sz="2200" b="0" i="0" u="none" strike="noStrike" kern="1200" cap="none" spc="0" normalizeH="0" baseline="0" noProof="0" dirty="0">
                    <a:ln>
                      <a:noFill/>
                    </a:ln>
                    <a:solidFill>
                      <a:srgbClr val="FFC000"/>
                    </a:solidFill>
                    <a:effectLst/>
                    <a:uLnTx/>
                    <a:uFillTx/>
                    <a:latin typeface="Arial Narrow" panose="020B0606020202030204" pitchFamily="34" charset="0"/>
                    <a:ea typeface="+mn-ea"/>
                    <a:cs typeface="Arial" charset="0"/>
                  </a:rPr>
                  <a:t>-10</a:t>
                </a:r>
                <a:r>
                  <a:rPr kumimoji="0" lang="de-DE" sz="2200" b="0" i="0" u="none" strike="noStrike" kern="1200" cap="none" spc="0" normalizeH="0" baseline="30000" noProof="0" dirty="0">
                    <a:ln>
                      <a:noFill/>
                    </a:ln>
                    <a:solidFill>
                      <a:srgbClr val="FFC000"/>
                    </a:solidFill>
                    <a:effectLst/>
                    <a:uLnTx/>
                    <a:uFillTx/>
                    <a:latin typeface="Arial Narrow" panose="020B0606020202030204" pitchFamily="34" charset="0"/>
                    <a:ea typeface="+mn-ea"/>
                    <a:cs typeface="Arial" charset="0"/>
                  </a:rPr>
                  <a:t>6</a:t>
                </a:r>
                <a:r>
                  <a:rPr kumimoji="0" lang="de-DE" sz="2200" b="0" i="0" u="none" strike="noStrike" kern="1200" cap="none" spc="0" normalizeH="0" baseline="0" noProof="0" dirty="0">
                    <a:ln>
                      <a:noFill/>
                    </a:ln>
                    <a:solidFill>
                      <a:srgbClr val="FFC000"/>
                    </a:solidFill>
                    <a:effectLst/>
                    <a:uLnTx/>
                    <a:uFillTx/>
                    <a:latin typeface="Arial Narrow" panose="020B0606020202030204" pitchFamily="34" charset="0"/>
                    <a:ea typeface="+mn-ea"/>
                    <a:cs typeface="Arial" charset="0"/>
                  </a:rPr>
                  <a:t> </a:t>
                </a:r>
                <a:r>
                  <a:rPr kumimoji="0" lang="de-DE" sz="2200" b="0" i="0" u="none" strike="noStrike" kern="1200" cap="none" spc="0" normalizeH="0" baseline="0" noProof="0" dirty="0" err="1">
                    <a:ln>
                      <a:noFill/>
                    </a:ln>
                    <a:solidFill>
                      <a:srgbClr val="FFC000"/>
                    </a:solidFill>
                    <a:effectLst/>
                    <a:uLnTx/>
                    <a:uFillTx/>
                    <a:latin typeface="Arial Narrow" panose="020B0606020202030204" pitchFamily="34" charset="0"/>
                    <a:ea typeface="+mn-ea"/>
                    <a:cs typeface="Arial" charset="0"/>
                  </a:rPr>
                  <a:t>more</a:t>
                </a:r>
                <a:r>
                  <a:rPr kumimoji="0" lang="de-DE" sz="2200" b="0" i="0" u="none" strike="noStrike" kern="1200" cap="none" spc="0" normalizeH="0" baseline="0" noProof="0" dirty="0">
                    <a:ln>
                      <a:noFill/>
                    </a:ln>
                    <a:solidFill>
                      <a:srgbClr val="FFC000"/>
                    </a:solidFill>
                    <a:effectLst/>
                    <a:uLnTx/>
                    <a:uFillTx/>
                    <a:latin typeface="Arial Narrow" panose="020B0606020202030204" pitchFamily="34" charset="0"/>
                    <a:ea typeface="+mn-ea"/>
                    <a:cs typeface="Arial" charset="0"/>
                  </a:rPr>
                  <a:t> probable</a:t>
                </a:r>
              </a:p>
              <a:p>
                <a:pPr marL="0" marR="0" lvl="0" indent="0" algn="ctr" defTabSz="914400" rtl="0" eaLnBrk="1" fontAlgn="base" latinLnBrk="0" hangingPunct="1">
                  <a:lnSpc>
                    <a:spcPts val="2700"/>
                  </a:lnSpc>
                  <a:spcBef>
                    <a:spcPct val="0"/>
                  </a:spcBef>
                  <a:spcAft>
                    <a:spcPct val="0"/>
                  </a:spcAft>
                  <a:buClrTx/>
                  <a:buSzTx/>
                  <a:buFontTx/>
                  <a:buNone/>
                  <a:tabLst/>
                  <a:defRPr/>
                </a:pPr>
                <a:r>
                  <a:rPr kumimoji="0" lang="de-DE" sz="2200" b="1" i="1" u="none" strike="noStrike" kern="1200" cap="none" spc="0" normalizeH="0" baseline="0" noProof="0" dirty="0">
                    <a:ln>
                      <a:noFill/>
                    </a:ln>
                    <a:solidFill>
                      <a:srgbClr val="FFC000"/>
                    </a:solidFill>
                    <a:effectLst/>
                    <a:uLnTx/>
                    <a:uFillTx/>
                    <a:latin typeface="Arial Narrow" panose="020B0606020202030204" pitchFamily="34" charset="0"/>
                    <a:ea typeface="+mn-ea"/>
                    <a:cs typeface="Arial" charset="0"/>
                  </a:rPr>
                  <a:t>and </a:t>
                </a:r>
              </a:p>
              <a:p>
                <a:pPr marL="214313" marR="0" lvl="0" indent="-214313" algn="l" defTabSz="914400" rtl="0" eaLnBrk="1" fontAlgn="base" latinLnBrk="0" hangingPunct="1">
                  <a:lnSpc>
                    <a:spcPts val="2700"/>
                  </a:lnSpc>
                  <a:spcBef>
                    <a:spcPct val="0"/>
                  </a:spcBef>
                  <a:spcAft>
                    <a:spcPct val="0"/>
                  </a:spcAft>
                  <a:buClrTx/>
                  <a:buSzTx/>
                  <a:buFont typeface="Arial" panose="020B0604020202020204" pitchFamily="34" charset="0"/>
                  <a:buChar char="●"/>
                  <a:tabLst/>
                  <a:defRPr/>
                </a:pPr>
                <a:r>
                  <a:rPr kumimoji="0" lang="de-DE" sz="2200" b="0" i="0" u="none" strike="noStrike" kern="1200" cap="none" spc="0" normalizeH="0" baseline="0" noProof="0" dirty="0">
                    <a:ln>
                      <a:noFill/>
                    </a:ln>
                    <a:solidFill>
                      <a:srgbClr val="FFC000"/>
                    </a:solidFill>
                    <a:effectLst/>
                    <a:uLnTx/>
                    <a:uFillTx/>
                    <a:latin typeface="Arial Narrow" panose="020B0606020202030204" pitchFamily="34" charset="0"/>
                    <a:ea typeface="+mn-ea"/>
                    <a:cs typeface="Arial" charset="0"/>
                  </a:rPr>
                  <a:t>~10</a:t>
                </a:r>
                <a:r>
                  <a:rPr kumimoji="0" lang="de-DE" sz="2200" b="0" i="0" u="none" strike="noStrike" kern="1200" cap="none" spc="0" normalizeH="0" baseline="30000" noProof="0" dirty="0">
                    <a:ln>
                      <a:noFill/>
                    </a:ln>
                    <a:solidFill>
                      <a:srgbClr val="FFC000"/>
                    </a:solidFill>
                    <a:effectLst/>
                    <a:uLnTx/>
                    <a:uFillTx/>
                    <a:latin typeface="Arial Narrow" panose="020B0606020202030204" pitchFamily="34" charset="0"/>
                    <a:ea typeface="+mn-ea"/>
                    <a:cs typeface="Arial" charset="0"/>
                  </a:rPr>
                  <a:t>5</a:t>
                </a:r>
                <a:r>
                  <a:rPr kumimoji="0" lang="de-DE" sz="2200" b="0" i="0" u="none" strike="noStrike" kern="1200" cap="none" spc="0" normalizeH="0" baseline="0" noProof="0" dirty="0">
                    <a:ln>
                      <a:noFill/>
                    </a:ln>
                    <a:solidFill>
                      <a:srgbClr val="FFC000"/>
                    </a:solidFill>
                    <a:effectLst/>
                    <a:uLnTx/>
                    <a:uFillTx/>
                    <a:latin typeface="Arial Narrow" panose="020B0606020202030204" pitchFamily="34" charset="0"/>
                    <a:ea typeface="+mn-ea"/>
                    <a:cs typeface="Arial" charset="0"/>
                  </a:rPr>
                  <a:t>-10</a:t>
                </a:r>
                <a:r>
                  <a:rPr kumimoji="0" lang="de-DE" sz="2200" b="0" i="0" u="none" strike="noStrike" kern="1200" cap="none" spc="0" normalizeH="0" baseline="30000" noProof="0" dirty="0">
                    <a:ln>
                      <a:noFill/>
                    </a:ln>
                    <a:solidFill>
                      <a:srgbClr val="FFC000"/>
                    </a:solidFill>
                    <a:effectLst/>
                    <a:uLnTx/>
                    <a:uFillTx/>
                    <a:latin typeface="Arial Narrow" panose="020B0606020202030204" pitchFamily="34" charset="0"/>
                    <a:ea typeface="+mn-ea"/>
                    <a:cs typeface="Arial" charset="0"/>
                  </a:rPr>
                  <a:t>6</a:t>
                </a:r>
                <a:r>
                  <a:rPr kumimoji="0" lang="de-DE" sz="2200" b="0" i="0" u="none" strike="noStrike" kern="1200" cap="none" spc="0" normalizeH="0" baseline="0" noProof="0" dirty="0">
                    <a:ln>
                      <a:noFill/>
                    </a:ln>
                    <a:solidFill>
                      <a:srgbClr val="FFC000"/>
                    </a:solidFill>
                    <a:effectLst/>
                    <a:uLnTx/>
                    <a:uFillTx/>
                    <a:latin typeface="Arial Narrow" panose="020B0606020202030204" pitchFamily="34" charset="0"/>
                    <a:ea typeface="+mn-ea"/>
                    <a:cs typeface="Arial" charset="0"/>
                  </a:rPr>
                  <a:t> </a:t>
                </a:r>
                <a:r>
                  <a:rPr kumimoji="0" lang="de-DE" sz="2200" b="0" i="0" u="none" strike="noStrike" kern="1200" cap="none" spc="0" normalizeH="0" baseline="0" noProof="0" dirty="0" err="1">
                    <a:ln>
                      <a:noFill/>
                    </a:ln>
                    <a:solidFill>
                      <a:srgbClr val="FFC000"/>
                    </a:solidFill>
                    <a:effectLst/>
                    <a:uLnTx/>
                    <a:uFillTx/>
                    <a:latin typeface="Arial Narrow" panose="020B0606020202030204" pitchFamily="34" charset="0"/>
                    <a:ea typeface="+mn-ea"/>
                    <a:cs typeface="Arial" charset="0"/>
                  </a:rPr>
                  <a:t>more</a:t>
                </a:r>
                <a:r>
                  <a:rPr kumimoji="0" lang="de-DE" sz="2200" b="0" i="0" u="none" strike="noStrike" kern="1200" cap="none" spc="0" normalizeH="0" baseline="0" noProof="0" dirty="0">
                    <a:ln>
                      <a:noFill/>
                    </a:ln>
                    <a:solidFill>
                      <a:srgbClr val="FFC000"/>
                    </a:solidFill>
                    <a:effectLst/>
                    <a:uLnTx/>
                    <a:uFillTx/>
                    <a:latin typeface="Arial Narrow" panose="020B0606020202030204" pitchFamily="34" charset="0"/>
                    <a:ea typeface="+mn-ea"/>
                    <a:cs typeface="Arial" charset="0"/>
                  </a:rPr>
                  <a:t> </a:t>
                </a:r>
                <a:r>
                  <a:rPr kumimoji="0" lang="de-DE" sz="2200" b="0" i="0" u="none" strike="noStrike" kern="1200" cap="none" spc="0" normalizeH="0" baseline="0" noProof="0" dirty="0" err="1">
                    <a:ln>
                      <a:noFill/>
                    </a:ln>
                    <a:solidFill>
                      <a:srgbClr val="FFC000"/>
                    </a:solidFill>
                    <a:effectLst/>
                    <a:uLnTx/>
                    <a:uFillTx/>
                    <a:latin typeface="Arial Narrow" panose="020B0606020202030204" pitchFamily="34" charset="0"/>
                    <a:ea typeface="+mn-ea"/>
                    <a:cs typeface="Arial" charset="0"/>
                  </a:rPr>
                  <a:t>decays</a:t>
                </a:r>
                <a:endParaRPr kumimoji="0" lang="de-DE" sz="2200" b="0" i="0" u="none" strike="noStrike" kern="1200" cap="none" spc="0" normalizeH="0" baseline="0" noProof="0" dirty="0">
                  <a:ln>
                    <a:noFill/>
                  </a:ln>
                  <a:solidFill>
                    <a:srgbClr val="FFC000"/>
                  </a:solidFill>
                  <a:effectLst/>
                  <a:uLnTx/>
                  <a:uFillTx/>
                  <a:latin typeface="Arial Narrow" panose="020B0606020202030204" pitchFamily="34" charset="0"/>
                  <a:ea typeface="+mn-ea"/>
                  <a:cs typeface="Arial" charset="0"/>
                </a:endParaRPr>
              </a:p>
            </p:txBody>
          </p:sp>
        </p:grpSp>
        <mc:AlternateContent xmlns:mc="http://schemas.openxmlformats.org/markup-compatibility/2006" xmlns:a14="http://schemas.microsoft.com/office/drawing/2010/main">
          <mc:Choice Requires="a14">
            <p:sp>
              <p:nvSpPr>
                <p:cNvPr id="22" name="Textfeld 21">
                  <a:extLst>
                    <a:ext uri="{FF2B5EF4-FFF2-40B4-BE49-F238E27FC236}">
                      <a16:creationId xmlns:a16="http://schemas.microsoft.com/office/drawing/2014/main" id="{D0080775-FCDD-0199-0723-D37643FE69F5}"/>
                    </a:ext>
                  </a:extLst>
                </p:cNvPr>
                <p:cNvSpPr txBox="1"/>
                <p:nvPr/>
              </p:nvSpPr>
              <p:spPr>
                <a:xfrm>
                  <a:off x="5043161" y="5148669"/>
                  <a:ext cx="1889327" cy="624082"/>
                </a:xfrm>
                <a:prstGeom prst="rect">
                  <a:avLst/>
                </a:prstGeom>
                <a:noFill/>
                <a:ln>
                  <a:noFill/>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 xmlns:m="http://schemas.openxmlformats.org/officeDocument/2006/math">
                      <m:f>
                        <m:fPr>
                          <m:ctrlPr>
                            <a:rPr kumimoji="0" lang="de-DE" sz="2400" b="1" i="1" u="none" strike="noStrike" kern="1200" cap="none" spc="0" normalizeH="0" baseline="0" noProof="0" smtClean="0">
                              <a:ln>
                                <a:noFill/>
                              </a:ln>
                              <a:solidFill>
                                <a:prstClr val="white"/>
                              </a:solidFill>
                              <a:effectLst/>
                              <a:uLnTx/>
                              <a:uFillTx/>
                              <a:latin typeface="Cambria Math" panose="02040503050406030204" pitchFamily="18" charset="0"/>
                              <a:ea typeface="Cambria Math"/>
                            </a:rPr>
                          </m:ctrlPr>
                        </m:fPr>
                        <m:num>
                          <m:r>
                            <a:rPr kumimoji="0" lang="de-DE" sz="2400" b="1" i="0" u="none" strike="noStrike" kern="1200" cap="none" spc="0" normalizeH="0" baseline="0" noProof="0">
                              <a:ln>
                                <a:noFill/>
                              </a:ln>
                              <a:solidFill>
                                <a:prstClr val="white"/>
                              </a:solidFill>
                              <a:effectLst/>
                              <a:uLnTx/>
                              <a:uFillTx/>
                              <a:latin typeface="Cambria Math"/>
                              <a:ea typeface="Cambria Math"/>
                            </a:rPr>
                            <m:t> </m:t>
                          </m:r>
                          <m:r>
                            <a:rPr kumimoji="0" lang="de-DE" sz="2400" b="1" i="0" u="none" strike="noStrike" kern="1200" cap="none" spc="0" normalizeH="0" baseline="0" noProof="0" smtClean="0">
                              <a:ln>
                                <a:noFill/>
                              </a:ln>
                              <a:solidFill>
                                <a:prstClr val="white"/>
                              </a:solidFill>
                              <a:effectLst/>
                              <a:uLnTx/>
                              <a:uFillTx/>
                              <a:latin typeface="Cambria Math" panose="02040503050406030204" pitchFamily="18" charset="0"/>
                              <a:ea typeface="Cambria Math"/>
                            </a:rPr>
                            <m:t> </m:t>
                          </m:r>
                          <m:r>
                            <a:rPr kumimoji="0" lang="de-DE" sz="2400" b="1" i="0" u="none" strike="noStrike" kern="1200" cap="none" spc="0" normalizeH="0" baseline="0" noProof="0">
                              <a:ln>
                                <a:noFill/>
                              </a:ln>
                              <a:solidFill>
                                <a:prstClr val="white"/>
                              </a:solidFill>
                              <a:effectLst/>
                              <a:uLnTx/>
                              <a:uFillTx/>
                              <a:latin typeface="Cambria Math"/>
                              <a:ea typeface="Cambria Math"/>
                            </a:rPr>
                            <m:t>∆</m:t>
                          </m:r>
                          <m:r>
                            <a:rPr kumimoji="0" lang="de-DE" sz="2400" b="1" i="0" u="none" strike="noStrike" kern="1200" cap="none" spc="0" normalizeH="0" baseline="0" noProof="0">
                              <a:ln>
                                <a:noFill/>
                              </a:ln>
                              <a:solidFill>
                                <a:prstClr val="white"/>
                              </a:solidFill>
                              <a:effectLst/>
                              <a:uLnTx/>
                              <a:uFillTx/>
                              <a:latin typeface="Cambria Math"/>
                              <a:ea typeface="Cambria Math"/>
                            </a:rPr>
                            <m:t>𝐄</m:t>
                          </m:r>
                        </m:num>
                        <m:den>
                          <m:r>
                            <a:rPr kumimoji="0" lang="de-DE" sz="2400" b="1" i="0" u="none" strike="noStrike" kern="1200" cap="none" spc="0" normalizeH="0" baseline="0" noProof="0">
                              <a:ln>
                                <a:noFill/>
                              </a:ln>
                              <a:solidFill>
                                <a:prstClr val="white"/>
                              </a:solidFill>
                              <a:effectLst/>
                              <a:uLnTx/>
                              <a:uFillTx/>
                              <a:latin typeface="Cambria Math"/>
                              <a:ea typeface="Cambria Math"/>
                            </a:rPr>
                            <m:t>𝐄</m:t>
                          </m:r>
                        </m:den>
                      </m:f>
                      <m:r>
                        <a:rPr kumimoji="0" lang="de-DE" sz="2400" b="1" i="0" u="none" strike="noStrike" kern="1200" cap="none" spc="0" normalizeH="0" baseline="0" noProof="0">
                          <a:ln>
                            <a:noFill/>
                          </a:ln>
                          <a:solidFill>
                            <a:prstClr val="white"/>
                          </a:solidFill>
                          <a:effectLst/>
                          <a:uLnTx/>
                          <a:uFillTx/>
                          <a:latin typeface="Cambria Math"/>
                          <a:ea typeface="Cambria Math"/>
                        </a:rPr>
                        <m:t> ≈</m:t>
                      </m:r>
                    </m:oMath>
                  </a14:m>
                  <a:r>
                    <a:rPr kumimoji="0" lang="de-DE" sz="2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14:m>
                    <m:oMath xmlns:m="http://schemas.openxmlformats.org/officeDocument/2006/math">
                      <m:sSup>
                        <m:sSupPr>
                          <m:ctrlPr>
                            <a:rPr kumimoji="0" lang="de-DE" sz="2400" b="1" i="1" u="none" strike="noStrike" kern="1200" cap="none" spc="0" normalizeH="0" baseline="0" noProof="0" dirty="0">
                              <a:ln>
                                <a:noFill/>
                              </a:ln>
                              <a:solidFill>
                                <a:prstClr val="white"/>
                              </a:solidFill>
                              <a:effectLst/>
                              <a:uLnTx/>
                              <a:uFillTx/>
                              <a:latin typeface="Cambria Math" panose="02040503050406030204" pitchFamily="18" charset="0"/>
                              <a:ea typeface="+mn-ea"/>
                            </a:rPr>
                          </m:ctrlPr>
                        </m:sSupPr>
                        <m:e>
                          <m:r>
                            <a:rPr kumimoji="0" lang="de-DE" sz="2400" b="1" i="0" u="none" strike="noStrike" kern="1200" cap="none" spc="0" normalizeH="0" baseline="0" noProof="0" dirty="0">
                              <a:ln>
                                <a:noFill/>
                              </a:ln>
                              <a:solidFill>
                                <a:prstClr val="white"/>
                              </a:solidFill>
                              <a:effectLst/>
                              <a:uLnTx/>
                              <a:uFillTx/>
                              <a:latin typeface="Cambria Math"/>
                              <a:ea typeface="+mn-ea"/>
                            </a:rPr>
                            <m:t>𝟏𝟎</m:t>
                          </m:r>
                        </m:e>
                        <m:sup>
                          <m:r>
                            <a:rPr kumimoji="0" lang="de-DE" sz="2400" b="1" i="0" u="none" strike="noStrike" kern="1200" cap="none" spc="0" normalizeH="0" baseline="0" noProof="0" dirty="0">
                              <a:ln>
                                <a:noFill/>
                              </a:ln>
                              <a:solidFill>
                                <a:prstClr val="white"/>
                              </a:solidFill>
                              <a:effectLst/>
                              <a:uLnTx/>
                              <a:uFillTx/>
                              <a:latin typeface="Cambria Math"/>
                              <a:ea typeface="+mn-ea"/>
                            </a:rPr>
                            <m:t>−</m:t>
                          </m:r>
                          <m:r>
                            <a:rPr kumimoji="0" lang="de-DE" sz="2400" b="1" i="1" u="none" strike="noStrike" kern="1200" cap="none" spc="0" normalizeH="0" baseline="0" noProof="0" dirty="0" smtClean="0">
                              <a:ln>
                                <a:noFill/>
                              </a:ln>
                              <a:solidFill>
                                <a:prstClr val="white"/>
                              </a:solidFill>
                              <a:effectLst/>
                              <a:uLnTx/>
                              <a:uFillTx/>
                              <a:latin typeface="Cambria Math" panose="02040503050406030204" pitchFamily="18" charset="0"/>
                              <a:ea typeface="+mn-ea"/>
                            </a:rPr>
                            <m:t>𝟏𝟒</m:t>
                          </m:r>
                        </m:sup>
                      </m:sSup>
                    </m:oMath>
                  </a14:m>
                  <a:endParaRPr kumimoji="0" lang="en-US" sz="2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mc:Choice>
          <mc:Fallback xmlns="">
            <p:sp>
              <p:nvSpPr>
                <p:cNvPr id="22" name="Textfeld 21">
                  <a:extLst>
                    <a:ext uri="{FF2B5EF4-FFF2-40B4-BE49-F238E27FC236}">
                      <a16:creationId xmlns:a16="http://schemas.microsoft.com/office/drawing/2014/main" id="{D0080775-FCDD-0199-0723-D37643FE69F5}"/>
                    </a:ext>
                  </a:extLst>
                </p:cNvPr>
                <p:cNvSpPr txBox="1">
                  <a:spLocks noRot="1" noChangeAspect="1" noMove="1" noResize="1" noEditPoints="1" noAdjustHandles="1" noChangeArrowheads="1" noChangeShapeType="1" noTextEdit="1"/>
                </p:cNvSpPr>
                <p:nvPr/>
              </p:nvSpPr>
              <p:spPr>
                <a:xfrm>
                  <a:off x="5043161" y="5148669"/>
                  <a:ext cx="1889327" cy="624082"/>
                </a:xfrm>
                <a:prstGeom prst="rect">
                  <a:avLst/>
                </a:prstGeom>
                <a:blipFill>
                  <a:blip r:embed="rId13"/>
                  <a:stretch>
                    <a:fillRect/>
                  </a:stretch>
                </a:blipFill>
                <a:ln>
                  <a:noFill/>
                </a:ln>
              </p:spPr>
              <p:txBody>
                <a:bodyPr/>
                <a:lstStyle/>
                <a:p>
                  <a:r>
                    <a:rPr lang="en-US">
                      <a:noFill/>
                    </a:rPr>
                    <a:t> </a:t>
                  </a:r>
                </a:p>
              </p:txBody>
            </p:sp>
          </mc:Fallback>
        </mc:AlternateContent>
      </p:grpSp>
      <p:sp>
        <p:nvSpPr>
          <p:cNvPr id="42" name="Rechteck 4">
            <a:extLst>
              <a:ext uri="{FF2B5EF4-FFF2-40B4-BE49-F238E27FC236}">
                <a16:creationId xmlns:a16="http://schemas.microsoft.com/office/drawing/2014/main" id="{DC1B9326-951E-4682-BFB3-59667F63189F}"/>
              </a:ext>
            </a:extLst>
          </p:cNvPr>
          <p:cNvSpPr/>
          <p:nvPr/>
        </p:nvSpPr>
        <p:spPr bwMode="auto">
          <a:xfrm>
            <a:off x="8113185" y="1688604"/>
            <a:ext cx="2758819" cy="4114295"/>
          </a:xfrm>
          <a:prstGeom prst="rect">
            <a:avLst/>
          </a:prstGeom>
          <a:solidFill>
            <a:srgbClr val="005AA0"/>
          </a:solidFill>
          <a:ln>
            <a:noFill/>
          </a:ln>
          <a:effectLst/>
        </p:spPr>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pitchFamily="34" charset="0"/>
              <a:ea typeface="+mn-ea"/>
              <a:cs typeface="Arial" charset="0"/>
            </a:endParaRPr>
          </a:p>
        </p:txBody>
      </p:sp>
      <p:sp>
        <p:nvSpPr>
          <p:cNvPr id="44" name="Rechteck 24">
            <a:extLst>
              <a:ext uri="{FF2B5EF4-FFF2-40B4-BE49-F238E27FC236}">
                <a16:creationId xmlns:a16="http://schemas.microsoft.com/office/drawing/2014/main" id="{38ADC651-F6EB-4514-B823-B6349081D176}"/>
              </a:ext>
            </a:extLst>
          </p:cNvPr>
          <p:cNvSpPr/>
          <p:nvPr/>
        </p:nvSpPr>
        <p:spPr bwMode="auto">
          <a:xfrm>
            <a:off x="4638450" y="1904378"/>
            <a:ext cx="1225198" cy="287566"/>
          </a:xfrm>
          <a:prstGeom prst="rect">
            <a:avLst/>
          </a:prstGeom>
          <a:solidFill>
            <a:srgbClr val="005AA0"/>
          </a:solidFill>
          <a:ln>
            <a:noFill/>
          </a:ln>
          <a:effectLst/>
        </p:spPr>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itchFamily="34" charset="0"/>
              <a:ea typeface="+mn-ea"/>
              <a:cs typeface="Arial" charset="0"/>
            </a:endParaRPr>
          </a:p>
        </p:txBody>
      </p:sp>
      <p:sp>
        <p:nvSpPr>
          <p:cNvPr id="45" name="Rechteck 24">
            <a:extLst>
              <a:ext uri="{FF2B5EF4-FFF2-40B4-BE49-F238E27FC236}">
                <a16:creationId xmlns:a16="http://schemas.microsoft.com/office/drawing/2014/main" id="{861C3428-CE40-419F-BA6A-2133FAED5042}"/>
              </a:ext>
            </a:extLst>
          </p:cNvPr>
          <p:cNvSpPr/>
          <p:nvPr/>
        </p:nvSpPr>
        <p:spPr bwMode="auto">
          <a:xfrm>
            <a:off x="6530443" y="1711097"/>
            <a:ext cx="1106301" cy="215261"/>
          </a:xfrm>
          <a:prstGeom prst="rect">
            <a:avLst/>
          </a:prstGeom>
          <a:solidFill>
            <a:srgbClr val="005AA0"/>
          </a:solidFill>
          <a:ln>
            <a:noFill/>
          </a:ln>
          <a:effectLst/>
        </p:spPr>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849433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xit" presetSubtype="0" fill="hold" grpId="0" nodeType="clickEffect">
                                  <p:stCondLst>
                                    <p:cond delay="0"/>
                                  </p:stCondLst>
                                  <p:childTnLst>
                                    <p:animEffect transition="out" filter="fade">
                                      <p:cBhvr>
                                        <p:cTn id="12" dur="500"/>
                                        <p:tgtEl>
                                          <p:spTgt spid="41"/>
                                        </p:tgtEl>
                                      </p:cBhvr>
                                    </p:animEffect>
                                    <p:set>
                                      <p:cBhvr>
                                        <p:cTn id="13" dur="1" fill="hold">
                                          <p:stCondLst>
                                            <p:cond delay="499"/>
                                          </p:stCondLst>
                                        </p:cTn>
                                        <p:tgtEl>
                                          <p:spTgt spid="41"/>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16"/>
                                        </p:tgtEl>
                                      </p:cBhvr>
                                    </p:animEffect>
                                    <p:set>
                                      <p:cBhvr>
                                        <p:cTn id="16" dur="1" fill="hold">
                                          <p:stCondLst>
                                            <p:cond delay="499"/>
                                          </p:stCondLst>
                                        </p:cTn>
                                        <p:tgtEl>
                                          <p:spTgt spid="16"/>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0" nodeType="clickEffect">
                                  <p:stCondLst>
                                    <p:cond delay="0"/>
                                  </p:stCondLst>
                                  <p:childTnLst>
                                    <p:animEffect transition="out" filter="fade">
                                      <p:cBhvr>
                                        <p:cTn id="24" dur="500"/>
                                        <p:tgtEl>
                                          <p:spTgt spid="42"/>
                                        </p:tgtEl>
                                      </p:cBhvr>
                                    </p:animEffect>
                                    <p:set>
                                      <p:cBhvr>
                                        <p:cTn id="25" dur="1" fill="hold">
                                          <p:stCondLst>
                                            <p:cond delay="499"/>
                                          </p:stCondLst>
                                        </p:cTn>
                                        <p:tgtEl>
                                          <p:spTgt spid="42"/>
                                        </p:tgtEl>
                                        <p:attrNameLst>
                                          <p:attrName>style.visibility</p:attrName>
                                        </p:attrNameLst>
                                      </p:cBhvr>
                                      <p:to>
                                        <p:strVal val="hidden"/>
                                      </p:to>
                                    </p:set>
                                  </p:childTnLst>
                                </p:cTn>
                              </p:par>
                              <p:par>
                                <p:cTn id="26" presetID="1"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1" grpId="0" animBg="1"/>
      <p:bldP spid="42" grpId="0" animBg="1"/>
      <p:bldP spid="44" grpId="0" animBg="1"/>
      <p:bldP spid="4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032" y="6528383"/>
            <a:ext cx="298480"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3</a:t>
            </a:r>
            <a:endParaRPr lang="de-DE" sz="1600" baseline="0" dirty="0">
              <a:solidFill>
                <a:schemeClr val="bg2"/>
              </a:solidFill>
              <a:effectLst/>
              <a:latin typeface="Arial" panose="020B0604020202020204" pitchFamily="34" charset="0"/>
              <a:cs typeface="Arial" panose="020B0604020202020204" pitchFamily="34" charset="0"/>
            </a:endParaRPr>
          </a:p>
        </p:txBody>
      </p:sp>
      <p:sp>
        <p:nvSpPr>
          <p:cNvPr id="10" name="TextBox 9"/>
          <p:cNvSpPr txBox="1"/>
          <p:nvPr/>
        </p:nvSpPr>
        <p:spPr>
          <a:xfrm>
            <a:off x="314184" y="1430962"/>
            <a:ext cx="7177360" cy="4647426"/>
          </a:xfrm>
          <a:prstGeom prst="rect">
            <a:avLst/>
          </a:prstGeom>
          <a:noFill/>
        </p:spPr>
        <p:txBody>
          <a:bodyPr wrap="square" rtlCol="0">
            <a:spAutoFit/>
          </a:bodyPr>
          <a:lstStyle/>
          <a:p>
            <a:pPr marL="342900" indent="-342900">
              <a:spcAft>
                <a:spcPts val="1200"/>
              </a:spcAft>
              <a:buClr>
                <a:srgbClr val="FF0000"/>
              </a:buClr>
              <a:buFont typeface="Wingdings" panose="05000000000000000000" pitchFamily="2" charset="2"/>
              <a:buChar char="§"/>
            </a:pPr>
            <a:r>
              <a:rPr lang="en-US" sz="2400" baseline="0" dirty="0">
                <a:solidFill>
                  <a:srgbClr val="0000FF"/>
                </a:solidFill>
                <a:effectLst/>
                <a:latin typeface="Arial" panose="020B0604020202020204" pitchFamily="34" charset="0"/>
                <a:cs typeface="Arial" panose="020B0604020202020204" pitchFamily="34" charset="0"/>
              </a:rPr>
              <a:t>Atomic Clock &amp; Thorium Nuclear Clock </a:t>
            </a:r>
          </a:p>
          <a:p>
            <a:pPr marL="342900" indent="-342900">
              <a:spcAft>
                <a:spcPts val="1200"/>
              </a:spcAft>
              <a:buClr>
                <a:srgbClr val="FF0000"/>
              </a:buClr>
              <a:buFont typeface="Wingdings" panose="05000000000000000000" pitchFamily="2" charset="2"/>
              <a:buChar char="§"/>
            </a:pPr>
            <a:endParaRPr lang="en-US" sz="2400" baseline="0" dirty="0">
              <a:solidFill>
                <a:srgbClr val="0000FF"/>
              </a:solidFill>
              <a:effectLst/>
              <a:latin typeface="Arial" panose="020B0604020202020204" pitchFamily="34" charset="0"/>
              <a:cs typeface="Arial" panose="020B0604020202020204" pitchFamily="34" charset="0"/>
            </a:endParaRPr>
          </a:p>
          <a:p>
            <a:pPr marL="342900" indent="-342900">
              <a:spcAft>
                <a:spcPts val="1200"/>
              </a:spcAft>
              <a:buClr>
                <a:srgbClr val="FF0000"/>
              </a:buClr>
              <a:buFont typeface="Wingdings" panose="05000000000000000000" pitchFamily="2" charset="2"/>
              <a:buChar char="§"/>
            </a:pPr>
            <a:r>
              <a:rPr lang="en-US" sz="2400" baseline="0" dirty="0">
                <a:solidFill>
                  <a:srgbClr val="0000FF"/>
                </a:solidFill>
                <a:effectLst/>
                <a:latin typeface="Arial" panose="020B0604020202020204" pitchFamily="34" charset="0"/>
                <a:cs typeface="Arial" panose="020B0604020202020204" pitchFamily="34" charset="0"/>
              </a:rPr>
              <a:t>Applications of a Nuclear Clock</a:t>
            </a:r>
          </a:p>
          <a:p>
            <a:pPr marL="342900" indent="-342900">
              <a:spcAft>
                <a:spcPts val="1200"/>
              </a:spcAft>
              <a:buClr>
                <a:srgbClr val="FF0000"/>
              </a:buClr>
              <a:buFont typeface="Wingdings" panose="05000000000000000000" pitchFamily="2" charset="2"/>
              <a:buChar char="§"/>
            </a:pPr>
            <a:endParaRPr lang="en-US" sz="2400" baseline="0" dirty="0">
              <a:solidFill>
                <a:srgbClr val="00B050"/>
              </a:solidFill>
              <a:effectLst/>
              <a:latin typeface="Arial" panose="020B0604020202020204" pitchFamily="34" charset="0"/>
              <a:cs typeface="Arial" panose="020B0604020202020204" pitchFamily="34" charset="0"/>
            </a:endParaRPr>
          </a:p>
          <a:p>
            <a:pPr marL="342900" indent="-342900">
              <a:spcAft>
                <a:spcPts val="1200"/>
              </a:spcAft>
              <a:buClr>
                <a:srgbClr val="FF0000"/>
              </a:buClr>
              <a:buFont typeface="Wingdings" panose="05000000000000000000" pitchFamily="2" charset="2"/>
              <a:buChar char="§"/>
            </a:pPr>
            <a:r>
              <a:rPr lang="en-US" sz="2400" baseline="0" dirty="0">
                <a:solidFill>
                  <a:srgbClr val="0000FF"/>
                </a:solidFill>
                <a:effectLst/>
                <a:latin typeface="Arial" panose="020B0604020202020204" pitchFamily="34" charset="0"/>
                <a:cs typeface="Arial" panose="020B0604020202020204" pitchFamily="34" charset="0"/>
              </a:rPr>
              <a:t>The Thorium Isomer </a:t>
            </a:r>
            <a:r>
              <a:rPr lang="en-US" sz="2400" dirty="0">
                <a:solidFill>
                  <a:srgbClr val="0000FF"/>
                </a:solidFill>
                <a:effectLst/>
                <a:latin typeface="Arial" panose="020B0604020202020204" pitchFamily="34" charset="0"/>
                <a:cs typeface="Arial" panose="020B0604020202020204" pitchFamily="34" charset="0"/>
              </a:rPr>
              <a:t>229m</a:t>
            </a:r>
            <a:r>
              <a:rPr lang="en-US" sz="2400" baseline="0" dirty="0">
                <a:solidFill>
                  <a:srgbClr val="0000FF"/>
                </a:solidFill>
                <a:effectLst/>
                <a:latin typeface="Arial" panose="020B0604020202020204" pitchFamily="34" charset="0"/>
                <a:cs typeface="Arial" panose="020B0604020202020204" pitchFamily="34" charset="0"/>
              </a:rPr>
              <a:t>Th:</a:t>
            </a:r>
          </a:p>
          <a:p>
            <a:pPr>
              <a:spcAft>
                <a:spcPts val="1200"/>
              </a:spcAft>
              <a:buClr>
                <a:srgbClr val="FF0000"/>
              </a:buClr>
            </a:pPr>
            <a:r>
              <a:rPr lang="en-US" sz="2400" baseline="0" dirty="0">
                <a:solidFill>
                  <a:srgbClr val="0000FF"/>
                </a:solidFill>
                <a:effectLst/>
                <a:latin typeface="Arial" panose="020B0604020202020204" pitchFamily="34" charset="0"/>
                <a:cs typeface="Arial" panose="020B0604020202020204" pitchFamily="34" charset="0"/>
              </a:rPr>
              <a:t>     </a:t>
            </a:r>
            <a:r>
              <a:rPr lang="en-US" sz="2400" baseline="0" dirty="0">
                <a:solidFill>
                  <a:schemeClr val="bg2"/>
                </a:solidFill>
                <a:effectLst/>
                <a:latin typeface="Arial" panose="020B0604020202020204" pitchFamily="34" charset="0"/>
                <a:cs typeface="Arial" panose="020B0604020202020204" pitchFamily="34" charset="0"/>
              </a:rPr>
              <a:t>- insights gained by nuclear spectroscopy</a:t>
            </a:r>
          </a:p>
          <a:p>
            <a:pPr>
              <a:spcAft>
                <a:spcPts val="1200"/>
              </a:spcAft>
              <a:buClr>
                <a:srgbClr val="FF0000"/>
              </a:buClr>
            </a:pPr>
            <a:r>
              <a:rPr lang="en-US" sz="2400" baseline="0" dirty="0">
                <a:solidFill>
                  <a:schemeClr val="bg2"/>
                </a:solidFill>
                <a:effectLst/>
                <a:latin typeface="Arial" panose="020B0604020202020204" pitchFamily="34" charset="0"/>
                <a:cs typeface="Arial" panose="020B0604020202020204" pitchFamily="34" charset="0"/>
              </a:rPr>
              <a:t>     - recent achievements by laser spectroscopy</a:t>
            </a:r>
          </a:p>
          <a:p>
            <a:pPr>
              <a:spcAft>
                <a:spcPts val="1200"/>
              </a:spcAft>
              <a:buClr>
                <a:srgbClr val="FF0000"/>
              </a:buClr>
            </a:pPr>
            <a:r>
              <a:rPr lang="en-US" sz="2400" baseline="0" dirty="0">
                <a:solidFill>
                  <a:schemeClr val="bg2"/>
                </a:solidFill>
                <a:effectLst/>
                <a:latin typeface="Arial" panose="020B0604020202020204" pitchFamily="34" charset="0"/>
                <a:cs typeface="Arial" panose="020B0604020202020204" pitchFamily="34" charset="0"/>
              </a:rPr>
              <a:t> </a:t>
            </a:r>
            <a:endParaRPr lang="en-US" sz="2800" baseline="0" dirty="0">
              <a:solidFill>
                <a:schemeClr val="bg2"/>
              </a:solidFill>
              <a:effectLst/>
              <a:latin typeface="Arial" panose="020B0604020202020204" pitchFamily="34" charset="0"/>
              <a:cs typeface="Arial" panose="020B0604020202020204" pitchFamily="34" charset="0"/>
            </a:endParaRPr>
          </a:p>
          <a:p>
            <a:pPr marL="342900" indent="-342900">
              <a:spcAft>
                <a:spcPts val="1200"/>
              </a:spcAft>
              <a:buClr>
                <a:srgbClr val="FF0000"/>
              </a:buClr>
              <a:buFont typeface="Wingdings" panose="05000000000000000000" pitchFamily="2" charset="2"/>
              <a:buChar char="§"/>
            </a:pPr>
            <a:r>
              <a:rPr lang="en-US" sz="2400" baseline="0" dirty="0">
                <a:solidFill>
                  <a:srgbClr val="0000FF"/>
                </a:solidFill>
                <a:effectLst/>
                <a:latin typeface="Arial" panose="020B0604020202020204" pitchFamily="34" charset="0"/>
                <a:cs typeface="Arial" panose="020B0604020202020204" pitchFamily="34" charset="0"/>
              </a:rPr>
              <a:t>Ongoing Activities and Perspectives</a:t>
            </a:r>
            <a:endParaRPr lang="en-US" sz="2400" baseline="0" dirty="0">
              <a:solidFill>
                <a:schemeClr val="bg2"/>
              </a:solidFill>
              <a:effectLst/>
              <a:latin typeface="Arial" panose="020B0604020202020204" pitchFamily="34" charset="0"/>
              <a:cs typeface="Arial" panose="020B0604020202020204" pitchFamily="34" charset="0"/>
            </a:endParaRPr>
          </a:p>
        </p:txBody>
      </p:sp>
      <p:sp>
        <p:nvSpPr>
          <p:cNvPr id="9" name="Rectangle 2">
            <a:extLst>
              <a:ext uri="{FF2B5EF4-FFF2-40B4-BE49-F238E27FC236}">
                <a16:creationId xmlns:a16="http://schemas.microsoft.com/office/drawing/2014/main" id="{24875987-EBD2-4888-84B2-4689C087E8AD}"/>
              </a:ext>
            </a:extLst>
          </p:cNvPr>
          <p:cNvSpPr txBox="1">
            <a:spLocks noChangeArrowheads="1"/>
          </p:cNvSpPr>
          <p:nvPr/>
        </p:nvSpPr>
        <p:spPr>
          <a:xfrm>
            <a:off x="1503946" y="22649"/>
            <a:ext cx="8578517" cy="602993"/>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lvl1pPr algn="ctr" rtl="0" eaLnBrk="0" fontAlgn="base" hangingPunct="0">
              <a:spcBef>
                <a:spcPct val="0"/>
              </a:spcBef>
              <a:spcAft>
                <a:spcPct val="0"/>
              </a:spcAft>
              <a:defRPr kumimoji="1" sz="2400">
                <a:solidFill>
                  <a:schemeClr val="bg2"/>
                </a:solidFill>
                <a:latin typeface="+mj-lt"/>
                <a:ea typeface="+mj-ea"/>
                <a:cs typeface="+mj-cs"/>
              </a:defRPr>
            </a:lvl1pPr>
            <a:lvl2pPr algn="ctr" rtl="0" eaLnBrk="0" fontAlgn="base" hangingPunct="0">
              <a:spcBef>
                <a:spcPct val="0"/>
              </a:spcBef>
              <a:spcAft>
                <a:spcPct val="0"/>
              </a:spcAft>
              <a:defRPr kumimoji="1" sz="2400">
                <a:solidFill>
                  <a:schemeClr val="bg2"/>
                </a:solidFill>
                <a:latin typeface="Comic Sans MS" pitchFamily="66" charset="0"/>
              </a:defRPr>
            </a:lvl2pPr>
            <a:lvl3pPr algn="ctr" rtl="0" eaLnBrk="0" fontAlgn="base" hangingPunct="0">
              <a:spcBef>
                <a:spcPct val="0"/>
              </a:spcBef>
              <a:spcAft>
                <a:spcPct val="0"/>
              </a:spcAft>
              <a:defRPr kumimoji="1" sz="2400">
                <a:solidFill>
                  <a:schemeClr val="bg2"/>
                </a:solidFill>
                <a:latin typeface="Comic Sans MS" pitchFamily="66" charset="0"/>
              </a:defRPr>
            </a:lvl3pPr>
            <a:lvl4pPr algn="ctr" rtl="0" eaLnBrk="0" fontAlgn="base" hangingPunct="0">
              <a:spcBef>
                <a:spcPct val="0"/>
              </a:spcBef>
              <a:spcAft>
                <a:spcPct val="0"/>
              </a:spcAft>
              <a:defRPr kumimoji="1" sz="2400">
                <a:solidFill>
                  <a:schemeClr val="bg2"/>
                </a:solidFill>
                <a:latin typeface="Comic Sans MS" pitchFamily="66" charset="0"/>
              </a:defRPr>
            </a:lvl4pPr>
            <a:lvl5pPr algn="ctr" rtl="0" eaLnBrk="0" fontAlgn="base" hangingPunct="0">
              <a:spcBef>
                <a:spcPct val="0"/>
              </a:spcBef>
              <a:spcAft>
                <a:spcPct val="0"/>
              </a:spcAft>
              <a:defRPr kumimoji="1" sz="2400">
                <a:solidFill>
                  <a:schemeClr val="bg2"/>
                </a:solidFill>
                <a:latin typeface="Comic Sans MS" pitchFamily="66" charset="0"/>
              </a:defRPr>
            </a:lvl5pPr>
            <a:lvl6pPr marL="457200" algn="ctr" rtl="0" eaLnBrk="0" fontAlgn="base" hangingPunct="0">
              <a:spcBef>
                <a:spcPct val="0"/>
              </a:spcBef>
              <a:spcAft>
                <a:spcPct val="0"/>
              </a:spcAft>
              <a:defRPr kumimoji="1" sz="2400">
                <a:solidFill>
                  <a:schemeClr val="bg2"/>
                </a:solidFill>
                <a:latin typeface="Comic Sans MS" pitchFamily="66" charset="0"/>
              </a:defRPr>
            </a:lvl6pPr>
            <a:lvl7pPr marL="914400" algn="ctr" rtl="0" eaLnBrk="0" fontAlgn="base" hangingPunct="0">
              <a:spcBef>
                <a:spcPct val="0"/>
              </a:spcBef>
              <a:spcAft>
                <a:spcPct val="0"/>
              </a:spcAft>
              <a:defRPr kumimoji="1" sz="2400">
                <a:solidFill>
                  <a:schemeClr val="bg2"/>
                </a:solidFill>
                <a:latin typeface="Comic Sans MS" pitchFamily="66" charset="0"/>
              </a:defRPr>
            </a:lvl7pPr>
            <a:lvl8pPr marL="1371600" algn="ctr" rtl="0" eaLnBrk="0" fontAlgn="base" hangingPunct="0">
              <a:spcBef>
                <a:spcPct val="0"/>
              </a:spcBef>
              <a:spcAft>
                <a:spcPct val="0"/>
              </a:spcAft>
              <a:defRPr kumimoji="1" sz="2400">
                <a:solidFill>
                  <a:schemeClr val="bg2"/>
                </a:solidFill>
                <a:latin typeface="Comic Sans MS" pitchFamily="66" charset="0"/>
              </a:defRPr>
            </a:lvl8pPr>
            <a:lvl9pPr marL="1828800" algn="ctr" rtl="0" eaLnBrk="0" fontAlgn="base" hangingPunct="0">
              <a:spcBef>
                <a:spcPct val="0"/>
              </a:spcBef>
              <a:spcAft>
                <a:spcPct val="0"/>
              </a:spcAft>
              <a:defRPr kumimoji="1" sz="2400">
                <a:solidFill>
                  <a:schemeClr val="bg2"/>
                </a:solidFill>
                <a:latin typeface="Comic Sans MS" pitchFamily="66" charset="0"/>
              </a:defRPr>
            </a:lvl9pPr>
          </a:lstStyle>
          <a:p>
            <a:pPr>
              <a:lnSpc>
                <a:spcPct val="107000"/>
              </a:lnSpc>
              <a:spcBef>
                <a:spcPts val="0"/>
              </a:spcBef>
              <a:spcAft>
                <a:spcPts val="800"/>
              </a:spcAft>
            </a:pPr>
            <a:r>
              <a:rPr lang="en-US" sz="3200" u="sng" baseline="0" dirty="0">
                <a:solidFill>
                  <a:srgbClr val="FF0000"/>
                </a:solidFill>
                <a:latin typeface="Arial" panose="020B0604020202020204" pitchFamily="34" charset="0"/>
                <a:ea typeface="Calibri" panose="020F0502020204030204" pitchFamily="34" charset="0"/>
                <a:cs typeface="Arial" panose="020B0604020202020204" pitchFamily="34" charset="0"/>
              </a:rPr>
              <a:t>Outline</a:t>
            </a:r>
          </a:p>
        </p:txBody>
      </p:sp>
      <p:pic>
        <p:nvPicPr>
          <p:cNvPr id="5" name="Picture 4">
            <a:extLst>
              <a:ext uri="{FF2B5EF4-FFF2-40B4-BE49-F238E27FC236}">
                <a16:creationId xmlns:a16="http://schemas.microsoft.com/office/drawing/2014/main" id="{FD82F6E2-FD66-46D5-9BA3-64DD55D5E152}"/>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36803" t="22379" r="36348" b="57230"/>
          <a:stretch/>
        </p:blipFill>
        <p:spPr>
          <a:xfrm>
            <a:off x="8222895" y="1849624"/>
            <a:ext cx="3969105" cy="3961105"/>
          </a:xfrm>
          <a:prstGeom prst="rect">
            <a:avLst/>
          </a:prstGeom>
        </p:spPr>
      </p:pic>
    </p:spTree>
    <p:extLst>
      <p:ext uri="{BB962C8B-B14F-4D97-AF65-F5344CB8AC3E}">
        <p14:creationId xmlns:p14="http://schemas.microsoft.com/office/powerpoint/2010/main" val="31542907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fik 12">
            <a:extLst>
              <a:ext uri="{FF2B5EF4-FFF2-40B4-BE49-F238E27FC236}">
                <a16:creationId xmlns:a16="http://schemas.microsoft.com/office/drawing/2014/main" id="{5308A187-9A5F-6B0D-0D32-C8380A1E9264}"/>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186349" y="3097442"/>
            <a:ext cx="10366148" cy="2678628"/>
          </a:xfrm>
          <a:prstGeom prst="rect">
            <a:avLst/>
          </a:prstGeom>
        </p:spPr>
      </p:pic>
      <p:sp>
        <p:nvSpPr>
          <p:cNvPr id="2" name="Titel 1">
            <a:extLst>
              <a:ext uri="{FF2B5EF4-FFF2-40B4-BE49-F238E27FC236}">
                <a16:creationId xmlns:a16="http://schemas.microsoft.com/office/drawing/2014/main" id="{EDEF6390-8EDE-D1A6-698D-BC155FF93845}"/>
              </a:ext>
            </a:extLst>
          </p:cNvPr>
          <p:cNvSpPr>
            <a:spLocks noGrp="1"/>
          </p:cNvSpPr>
          <p:nvPr>
            <p:ph type="title"/>
          </p:nvPr>
        </p:nvSpPr>
        <p:spPr>
          <a:xfrm>
            <a:off x="2105249" y="14754"/>
            <a:ext cx="7495953" cy="685801"/>
          </a:xfr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b="1" i="0" u="sng" strike="noStrike" kern="1200" cap="none" spc="0" normalizeH="0" baseline="0" noProof="0" dirty="0" err="1">
                <a:ln>
                  <a:noFill/>
                </a:ln>
                <a:solidFill>
                  <a:srgbClr val="FF0000"/>
                </a:solidFill>
                <a:effectLst>
                  <a:outerShdw blurRad="38100" dist="38100" dir="2700000" algn="tl">
                    <a:srgbClr val="000000">
                      <a:alpha val="43137"/>
                    </a:srgbClr>
                  </a:outerShdw>
                </a:effectLst>
                <a:uLnTx/>
                <a:uFillTx/>
                <a:ea typeface="+mn-ea"/>
              </a:rPr>
              <a:t>HiThor</a:t>
            </a:r>
            <a:r>
              <a:rPr kumimoji="0" lang="en-US" b="1" i="0" u="sng" strike="noStrike" kern="1200" cap="none" spc="0" normalizeH="0" baseline="0" noProof="0" dirty="0">
                <a:ln>
                  <a:noFill/>
                </a:ln>
                <a:solidFill>
                  <a:srgbClr val="FF0000"/>
                </a:solidFill>
                <a:effectLst>
                  <a:outerShdw blurRad="38100" dist="38100" dir="2700000" algn="tl">
                    <a:srgbClr val="000000">
                      <a:alpha val="43137"/>
                    </a:srgbClr>
                  </a:outerShdw>
                </a:effectLst>
                <a:uLnTx/>
                <a:uFillTx/>
                <a:ea typeface="+mn-ea"/>
              </a:rPr>
              <a:t>:  </a:t>
            </a:r>
            <a:r>
              <a:rPr kumimoji="0" lang="en-US" b="1" u="sng" kern="1200" dirty="0">
                <a:solidFill>
                  <a:srgbClr val="FF0000"/>
                </a:solidFill>
                <a:effectLst>
                  <a:outerShdw blurRad="38100" dist="38100" dir="2700000" algn="tl">
                    <a:srgbClr val="000000">
                      <a:alpha val="43137"/>
                    </a:srgbClr>
                  </a:outerShdw>
                </a:effectLst>
                <a:ea typeface="+mn-ea"/>
              </a:rPr>
              <a:t>w</a:t>
            </a:r>
            <a:r>
              <a:rPr kumimoji="0" lang="en-US" b="1" i="0" u="sng" strike="noStrike" kern="1200" cap="none" spc="0" normalizeH="0" baseline="0" noProof="0" dirty="0" err="1">
                <a:ln>
                  <a:noFill/>
                </a:ln>
                <a:solidFill>
                  <a:srgbClr val="FF0000"/>
                </a:solidFill>
                <a:effectLst>
                  <a:outerShdw blurRad="38100" dist="38100" dir="2700000" algn="tl">
                    <a:srgbClr val="000000">
                      <a:alpha val="43137"/>
                    </a:srgbClr>
                  </a:outerShdw>
                </a:effectLst>
                <a:uLnTx/>
                <a:uFillTx/>
                <a:ea typeface="+mn-ea"/>
              </a:rPr>
              <a:t>orl</a:t>
            </a:r>
            <a:r>
              <a:rPr kumimoji="0" lang="en-US" b="1" u="sng" kern="1200" dirty="0" err="1">
                <a:solidFill>
                  <a:srgbClr val="FF0000"/>
                </a:solidFill>
                <a:effectLst>
                  <a:outerShdw blurRad="38100" dist="38100" dir="2700000" algn="tl">
                    <a:srgbClr val="000000">
                      <a:alpha val="43137"/>
                    </a:srgbClr>
                  </a:outerShdw>
                </a:effectLst>
                <a:ea typeface="+mn-ea"/>
              </a:rPr>
              <a:t>dwide</a:t>
            </a:r>
            <a:r>
              <a:rPr kumimoji="0" lang="en-US" b="1" u="sng" kern="1200" dirty="0">
                <a:solidFill>
                  <a:srgbClr val="FF0000"/>
                </a:solidFill>
                <a:effectLst>
                  <a:outerShdw blurRad="38100" dist="38100" dir="2700000" algn="tl">
                    <a:srgbClr val="000000">
                      <a:alpha val="43137"/>
                    </a:srgbClr>
                  </a:outerShdw>
                </a:effectLst>
                <a:ea typeface="+mn-ea"/>
              </a:rPr>
              <a:t> unique</a:t>
            </a:r>
            <a:r>
              <a:rPr kumimoji="0" lang="en-US" b="1" i="0" u="sng" strike="noStrike" kern="1200" cap="none" spc="0" normalizeH="0" baseline="0" noProof="0" dirty="0">
                <a:ln>
                  <a:noFill/>
                </a:ln>
                <a:solidFill>
                  <a:srgbClr val="FF0000"/>
                </a:solidFill>
                <a:effectLst>
                  <a:outerShdw blurRad="38100" dist="38100" dir="2700000" algn="tl">
                    <a:srgbClr val="000000">
                      <a:alpha val="43137"/>
                    </a:srgbClr>
                  </a:outerShdw>
                </a:effectLst>
                <a:uLnTx/>
                <a:uFillTx/>
                <a:ea typeface="+mn-ea"/>
              </a:rPr>
              <a:t> at GSI –  </a:t>
            </a:r>
            <a:r>
              <a:rPr kumimoji="0" lang="en-US" b="1" i="0" u="sng" strike="noStrike" kern="1200" cap="none" spc="0" normalizeH="0" baseline="30000" noProof="0" dirty="0">
                <a:ln>
                  <a:noFill/>
                </a:ln>
                <a:solidFill>
                  <a:srgbClr val="FF0000"/>
                </a:solidFill>
                <a:effectLst>
                  <a:outerShdw blurRad="38100" dist="38100" dir="2700000" algn="tl">
                    <a:srgbClr val="000000">
                      <a:alpha val="43137"/>
                    </a:srgbClr>
                  </a:outerShdw>
                </a:effectLst>
                <a:uLnTx/>
                <a:uFillTx/>
                <a:ea typeface="+mn-ea"/>
              </a:rPr>
              <a:t>229</a:t>
            </a:r>
            <a:r>
              <a:rPr kumimoji="0" lang="en-US" b="1" i="0" u="sng" strike="noStrike" kern="1200" cap="none" spc="0" normalizeH="0" baseline="0" noProof="0" dirty="0">
                <a:ln>
                  <a:noFill/>
                </a:ln>
                <a:solidFill>
                  <a:srgbClr val="FF0000"/>
                </a:solidFill>
                <a:effectLst>
                  <a:outerShdw blurRad="38100" dist="38100" dir="2700000" algn="tl">
                    <a:srgbClr val="000000">
                      <a:alpha val="43137"/>
                    </a:srgbClr>
                  </a:outerShdw>
                </a:effectLst>
                <a:uLnTx/>
                <a:uFillTx/>
                <a:ea typeface="+mn-ea"/>
              </a:rPr>
              <a:t>Th</a:t>
            </a:r>
            <a:r>
              <a:rPr kumimoji="0" lang="en-US" b="1" i="0" u="sng" strike="noStrike" kern="1200" cap="none" spc="0" normalizeH="0" baseline="30000" noProof="0" dirty="0">
                <a:ln>
                  <a:noFill/>
                </a:ln>
                <a:solidFill>
                  <a:srgbClr val="FF0000"/>
                </a:solidFill>
                <a:effectLst>
                  <a:outerShdw blurRad="38100" dist="38100" dir="2700000" algn="tl">
                    <a:srgbClr val="000000">
                      <a:alpha val="43137"/>
                    </a:srgbClr>
                  </a:outerShdw>
                </a:effectLst>
                <a:uLnTx/>
                <a:uFillTx/>
                <a:ea typeface="+mn-ea"/>
              </a:rPr>
              <a:t>89</a:t>
            </a:r>
            <a:r>
              <a:rPr kumimoji="0" lang="en-US" sz="3200" b="1" i="0" u="sng" strike="noStrike" kern="1200" cap="none" spc="0" normalizeH="0" baseline="30000" noProof="0" dirty="0">
                <a:ln>
                  <a:noFill/>
                </a:ln>
                <a:solidFill>
                  <a:srgbClr val="FF0000"/>
                </a:solidFill>
                <a:effectLst>
                  <a:outerShdw blurRad="38100" dist="38100" dir="2700000" algn="tl">
                    <a:srgbClr val="000000">
                      <a:alpha val="43137"/>
                    </a:srgbClr>
                  </a:outerShdw>
                </a:effectLst>
                <a:uLnTx/>
                <a:uFillTx/>
                <a:latin typeface="Arial Narrow" panose="020B0606020202030204" pitchFamily="34" charset="0"/>
                <a:ea typeface="+mn-ea"/>
                <a:cs typeface="Arial" charset="0"/>
              </a:rPr>
              <a:t>+</a:t>
            </a:r>
            <a:endParaRPr kumimoji="0" lang="en-US" sz="3200" b="1" i="0" u="sng"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Arial Narrow" panose="020B0606020202030204" pitchFamily="34" charset="0"/>
              <a:ea typeface="+mn-ea"/>
              <a:cs typeface="Arial" charset="0"/>
            </a:endParaRPr>
          </a:p>
        </p:txBody>
      </p:sp>
      <p:sp>
        <p:nvSpPr>
          <p:cNvPr id="50" name="Foliennummernplatzhalter 2">
            <a:extLst>
              <a:ext uri="{FF2B5EF4-FFF2-40B4-BE49-F238E27FC236}">
                <a16:creationId xmlns:a16="http://schemas.microsoft.com/office/drawing/2014/main" id="{BA21B055-803D-C40F-425E-0BF6DAED2FD6}"/>
              </a:ext>
            </a:extLst>
          </p:cNvPr>
          <p:cNvSpPr txBox="1">
            <a:spLocks/>
          </p:cNvSpPr>
          <p:nvPr/>
        </p:nvSpPr>
        <p:spPr>
          <a:xfrm>
            <a:off x="349281" y="6205366"/>
            <a:ext cx="2844800" cy="365125"/>
          </a:xfrm>
          <a:prstGeom prst="rect">
            <a:avLst/>
          </a:prstGeom>
        </p:spPr>
        <p:txBody>
          <a:bodyPr vert="horz" wrap="square" lIns="91440" tIns="45720" rIns="91440" bIns="45720" numCol="1" rtlCol="0" anchor="ctr" anchorCtr="0" compatLnSpc="1">
            <a:prstTxWarp prst="textNoShape">
              <a:avLst/>
            </a:prstTxWarp>
          </a:bodyPr>
          <a:lstStyle>
            <a:defPPr>
              <a:defRPr lang="de-DE"/>
            </a:defPPr>
            <a:lvl1pPr algn="r" defTabSz="685783" rtl="0" fontAlgn="auto">
              <a:spcBef>
                <a:spcPts val="0"/>
              </a:spcBef>
              <a:spcAft>
                <a:spcPts val="0"/>
              </a:spcAft>
              <a:defRPr sz="900" kern="1200">
                <a:solidFill>
                  <a:schemeClr val="bg1"/>
                </a:solidFill>
                <a:latin typeface="+mn-lt"/>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685783" rtl="0" eaLnBrk="1" fontAlgn="auto" latinLnBrk="0" hangingPunct="1">
              <a:lnSpc>
                <a:spcPct val="100000"/>
              </a:lnSpc>
              <a:spcBef>
                <a:spcPts val="0"/>
              </a:spcBef>
              <a:spcAft>
                <a:spcPts val="0"/>
              </a:spcAft>
              <a:buClrTx/>
              <a:buSzTx/>
              <a:buFontTx/>
              <a:buNone/>
              <a:tabLst/>
              <a:defRPr/>
            </a:pPr>
            <a:fld id="{41B0C749-341B-4F72-B09D-4D43734A75FA}" type="slidenum">
              <a:rPr kumimoji="0" lang="en-US" sz="1400" b="0" i="0" u="none" strike="noStrike" kern="1200" cap="none" spc="0" normalizeH="0" baseline="0" noProof="0" smtClean="0">
                <a:ln>
                  <a:noFill/>
                </a:ln>
                <a:solidFill>
                  <a:prstClr val="white"/>
                </a:solidFill>
                <a:effectLst/>
                <a:uLnTx/>
                <a:uFillTx/>
                <a:latin typeface="Calibri"/>
                <a:ea typeface="+mn-ea"/>
                <a:cs typeface="+mn-cs"/>
              </a:rPr>
              <a:pPr marL="0" marR="0" lvl="0" indent="0" algn="l" defTabSz="685783" rtl="0" eaLnBrk="1" fontAlgn="auto" latinLnBrk="0" hangingPunct="1">
                <a:lnSpc>
                  <a:spcPct val="100000"/>
                </a:lnSpc>
                <a:spcBef>
                  <a:spcPts val="0"/>
                </a:spcBef>
                <a:spcAft>
                  <a:spcPts val="0"/>
                </a:spcAft>
                <a:buClrTx/>
                <a:buSzTx/>
                <a:buFontTx/>
                <a:buNone/>
                <a:tabLst/>
                <a:defRPr/>
              </a:pPr>
              <a:t>30</a:t>
            </a:fld>
            <a:endParaRPr kumimoji="0" lang="en-US"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20" name="Textfeld 19">
            <a:extLst>
              <a:ext uri="{FF2B5EF4-FFF2-40B4-BE49-F238E27FC236}">
                <a16:creationId xmlns:a16="http://schemas.microsoft.com/office/drawing/2014/main" id="{69E4F71D-E1A4-F8E3-CF15-486389A83A28}"/>
              </a:ext>
            </a:extLst>
          </p:cNvPr>
          <p:cNvSpPr txBox="1"/>
          <p:nvPr/>
        </p:nvSpPr>
        <p:spPr>
          <a:xfrm>
            <a:off x="2946156" y="3513202"/>
            <a:ext cx="1758994" cy="707886"/>
          </a:xfrm>
          <a:prstGeom prst="rect">
            <a:avLst/>
          </a:prstGeom>
          <a:solidFill>
            <a:srgbClr val="005AA0">
              <a:alpha val="85000"/>
            </a:srgb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2000" b="0" i="0" u="none" strike="noStrike" kern="1200" cap="none" spc="0" normalizeH="0" baseline="30000" noProof="0" dirty="0">
                <a:ln>
                  <a:noFill/>
                </a:ln>
                <a:solidFill>
                  <a:prstClr val="white"/>
                </a:solidFill>
                <a:effectLst/>
                <a:uLnTx/>
                <a:uFillTx/>
                <a:latin typeface="Arial Narrow" panose="020B0606020202030204" pitchFamily="34" charset="0"/>
                <a:ea typeface="+mn-ea"/>
                <a:cs typeface="Arial" panose="020B0604020202020204" pitchFamily="34" charset="0"/>
              </a:rPr>
              <a:t>229</a:t>
            </a:r>
            <a:r>
              <a:rPr kumimoji="0" lang="de-DE" sz="20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panose="020B0604020202020204" pitchFamily="34" charset="0"/>
              </a:rPr>
              <a:t>Th </a:t>
            </a:r>
            <a:r>
              <a:rPr kumimoji="0" lang="de-DE" sz="2000" b="0" i="0" u="none" strike="noStrike" kern="1200" cap="none" spc="0" normalizeH="0" baseline="0" noProof="0" dirty="0" err="1">
                <a:ln>
                  <a:noFill/>
                </a:ln>
                <a:solidFill>
                  <a:prstClr val="white"/>
                </a:solidFill>
                <a:effectLst/>
                <a:uLnTx/>
                <a:uFillTx/>
                <a:latin typeface="Arial Narrow" panose="020B0606020202030204" pitchFamily="34" charset="0"/>
                <a:ea typeface="+mn-ea"/>
                <a:cs typeface="Arial" panose="020B0604020202020204" pitchFamily="34" charset="0"/>
              </a:rPr>
              <a:t>production</a:t>
            </a:r>
            <a:endParaRPr kumimoji="0" lang="de-DE" sz="20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2000" b="0" i="0" u="none" strike="noStrike" kern="1200" cap="none" spc="0" normalizeH="0" baseline="0" noProof="0" dirty="0" err="1">
                <a:ln>
                  <a:noFill/>
                </a:ln>
                <a:solidFill>
                  <a:prstClr val="white"/>
                </a:solidFill>
                <a:effectLst/>
                <a:uLnTx/>
                <a:uFillTx/>
                <a:latin typeface="Arial Narrow" panose="020B0606020202030204" pitchFamily="34" charset="0"/>
                <a:ea typeface="+mn-ea"/>
                <a:cs typeface="Arial" panose="020B0604020202020204" pitchFamily="34" charset="0"/>
              </a:rPr>
              <a:t>target</a:t>
            </a:r>
            <a:endParaRPr kumimoji="0" lang="en-US" sz="20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panose="020B0604020202020204" pitchFamily="34" charset="0"/>
            </a:endParaRPr>
          </a:p>
        </p:txBody>
      </p:sp>
      <p:sp>
        <p:nvSpPr>
          <p:cNvPr id="21" name="Textfeld 20">
            <a:extLst>
              <a:ext uri="{FF2B5EF4-FFF2-40B4-BE49-F238E27FC236}">
                <a16:creationId xmlns:a16="http://schemas.microsoft.com/office/drawing/2014/main" id="{7283F2F1-B444-16CD-3E59-5267F0EC9AB6}"/>
              </a:ext>
            </a:extLst>
          </p:cNvPr>
          <p:cNvSpPr txBox="1"/>
          <p:nvPr/>
        </p:nvSpPr>
        <p:spPr>
          <a:xfrm>
            <a:off x="9309130" y="4479503"/>
            <a:ext cx="774571" cy="461665"/>
          </a:xfrm>
          <a:prstGeom prst="rect">
            <a:avLst/>
          </a:prstGeom>
          <a:solidFill>
            <a:srgbClr val="005AA0"/>
          </a:solid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2400" b="1"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panose="020B0604020202020204" pitchFamily="34" charset="0"/>
              </a:rPr>
              <a:t>ESR </a:t>
            </a:r>
          </a:p>
        </p:txBody>
      </p:sp>
      <p:pic>
        <p:nvPicPr>
          <p:cNvPr id="16" name="Grafik 15" descr="Ein Bild, das Screenshot enthält.&#10;&#10;Automatisch generierte Beschreibung">
            <a:extLst>
              <a:ext uri="{FF2B5EF4-FFF2-40B4-BE49-F238E27FC236}">
                <a16:creationId xmlns:a16="http://schemas.microsoft.com/office/drawing/2014/main" id="{1A8F7F78-26CF-502A-0000-90108ACFDFE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8916"/>
          <a:stretch/>
        </p:blipFill>
        <p:spPr>
          <a:xfrm flipH="1">
            <a:off x="4518036" y="4749039"/>
            <a:ext cx="4098244" cy="1488273"/>
          </a:xfrm>
          <a:prstGeom prst="rect">
            <a:avLst/>
          </a:prstGeom>
        </p:spPr>
      </p:pic>
      <p:sp>
        <p:nvSpPr>
          <p:cNvPr id="28" name="Textfeld 27">
            <a:extLst>
              <a:ext uri="{FF2B5EF4-FFF2-40B4-BE49-F238E27FC236}">
                <a16:creationId xmlns:a16="http://schemas.microsoft.com/office/drawing/2014/main" id="{26DA0B35-E242-AA0C-D465-367BB5AC8A50}"/>
              </a:ext>
            </a:extLst>
          </p:cNvPr>
          <p:cNvSpPr txBox="1"/>
          <p:nvPr/>
        </p:nvSpPr>
        <p:spPr>
          <a:xfrm>
            <a:off x="6570554" y="4077072"/>
            <a:ext cx="1377754" cy="461665"/>
          </a:xfrm>
          <a:prstGeom prst="rect">
            <a:avLst/>
          </a:prstGeom>
          <a:solidFill>
            <a:schemeClr val="accent2">
              <a:lumMod val="60000"/>
              <a:lumOff val="4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2400" b="1"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panose="020B0604020202020204" pitchFamily="34" charset="0"/>
              </a:rPr>
              <a:t>HITRAP</a:t>
            </a:r>
            <a:endParaRPr kumimoji="0" lang="en-US" sz="2400" b="1"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panose="020B0604020202020204" pitchFamily="34" charset="0"/>
            </a:endParaRPr>
          </a:p>
        </p:txBody>
      </p:sp>
      <p:grpSp>
        <p:nvGrpSpPr>
          <p:cNvPr id="4" name="Gruppieren 3">
            <a:extLst>
              <a:ext uri="{FF2B5EF4-FFF2-40B4-BE49-F238E27FC236}">
                <a16:creationId xmlns:a16="http://schemas.microsoft.com/office/drawing/2014/main" id="{C598C504-C71C-61F5-1924-91623A38D7BC}"/>
              </a:ext>
            </a:extLst>
          </p:cNvPr>
          <p:cNvGrpSpPr/>
          <p:nvPr/>
        </p:nvGrpSpPr>
        <p:grpSpPr>
          <a:xfrm>
            <a:off x="324154" y="1036338"/>
            <a:ext cx="3473251" cy="1978987"/>
            <a:chOff x="358579" y="2374565"/>
            <a:chExt cx="3431891" cy="1930438"/>
          </a:xfrm>
        </p:grpSpPr>
        <p:pic>
          <p:nvPicPr>
            <p:cNvPr id="3" name="Picture 5" descr="A aerial view of a building&#10;&#10;Description automatically generated">
              <a:extLst>
                <a:ext uri="{FF2B5EF4-FFF2-40B4-BE49-F238E27FC236}">
                  <a16:creationId xmlns:a16="http://schemas.microsoft.com/office/drawing/2014/main" id="{C86C6F14-AFB3-BDBB-08EA-8950B596C15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8579" y="2374565"/>
              <a:ext cx="3431891" cy="19304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9" name="Textfeld 18">
              <a:extLst>
                <a:ext uri="{FF2B5EF4-FFF2-40B4-BE49-F238E27FC236}">
                  <a16:creationId xmlns:a16="http://schemas.microsoft.com/office/drawing/2014/main" id="{0D57EB72-4DB4-5232-C84C-08E197E5712C}"/>
                </a:ext>
              </a:extLst>
            </p:cNvPr>
            <p:cNvSpPr txBox="1"/>
            <p:nvPr/>
          </p:nvSpPr>
          <p:spPr>
            <a:xfrm>
              <a:off x="384642" y="3779395"/>
              <a:ext cx="924162"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800" b="1"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rPr>
                <a:t>GSI</a:t>
              </a:r>
              <a:endParaRPr kumimoji="0" lang="en-US" sz="2800" b="1"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endParaRPr>
            </a:p>
          </p:txBody>
        </p:sp>
      </p:grpSp>
      <p:grpSp>
        <p:nvGrpSpPr>
          <p:cNvPr id="10" name="Gruppieren 9">
            <a:extLst>
              <a:ext uri="{FF2B5EF4-FFF2-40B4-BE49-F238E27FC236}">
                <a16:creationId xmlns:a16="http://schemas.microsoft.com/office/drawing/2014/main" id="{21967F5D-A898-1C19-4F62-E6A3E5C6A323}"/>
              </a:ext>
            </a:extLst>
          </p:cNvPr>
          <p:cNvGrpSpPr/>
          <p:nvPr/>
        </p:nvGrpSpPr>
        <p:grpSpPr>
          <a:xfrm>
            <a:off x="8357707" y="1035774"/>
            <a:ext cx="3426925" cy="2105194"/>
            <a:chOff x="3389753" y="4815734"/>
            <a:chExt cx="3955697" cy="2563818"/>
          </a:xfrm>
        </p:grpSpPr>
        <p:pic>
          <p:nvPicPr>
            <p:cNvPr id="11" name="Picture 9" descr="2_GSI_ESR_2">
              <a:extLst>
                <a:ext uri="{FF2B5EF4-FFF2-40B4-BE49-F238E27FC236}">
                  <a16:creationId xmlns:a16="http://schemas.microsoft.com/office/drawing/2014/main" id="{8BF4C343-F740-5C75-FCC7-1ED69E6A2962}"/>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389753" y="4815734"/>
              <a:ext cx="3955697" cy="241149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Textfeld 11">
              <a:extLst>
                <a:ext uri="{FF2B5EF4-FFF2-40B4-BE49-F238E27FC236}">
                  <a16:creationId xmlns:a16="http://schemas.microsoft.com/office/drawing/2014/main" id="{4B78C965-8F7B-EDD7-7DB6-52571757ACBD}"/>
                </a:ext>
              </a:extLst>
            </p:cNvPr>
            <p:cNvSpPr txBox="1"/>
            <p:nvPr/>
          </p:nvSpPr>
          <p:spPr>
            <a:xfrm>
              <a:off x="3459139" y="6611486"/>
              <a:ext cx="1082872" cy="76806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800" b="1"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rPr>
                <a:t>ESR</a:t>
              </a:r>
              <a:endParaRPr kumimoji="0" lang="en-US" sz="2800" b="1"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endParaRPr>
            </a:p>
          </p:txBody>
        </p:sp>
      </p:grpSp>
      <p:grpSp>
        <p:nvGrpSpPr>
          <p:cNvPr id="5" name="Gruppieren 4">
            <a:extLst>
              <a:ext uri="{FF2B5EF4-FFF2-40B4-BE49-F238E27FC236}">
                <a16:creationId xmlns:a16="http://schemas.microsoft.com/office/drawing/2014/main" id="{4CDCCEF4-6AD5-3F5A-11AE-86AAC1D2F687}"/>
              </a:ext>
            </a:extLst>
          </p:cNvPr>
          <p:cNvGrpSpPr/>
          <p:nvPr/>
        </p:nvGrpSpPr>
        <p:grpSpPr>
          <a:xfrm>
            <a:off x="320065" y="4487987"/>
            <a:ext cx="3304309" cy="1916457"/>
            <a:chOff x="4511824" y="4531703"/>
            <a:chExt cx="3024768" cy="1754326"/>
          </a:xfrm>
        </p:grpSpPr>
        <p:pic>
          <p:nvPicPr>
            <p:cNvPr id="14" name="Picture 23" descr="Tunnel_Autumn2009">
              <a:extLst>
                <a:ext uri="{FF2B5EF4-FFF2-40B4-BE49-F238E27FC236}">
                  <a16:creationId xmlns:a16="http://schemas.microsoft.com/office/drawing/2014/main" id="{0B8690B6-24E2-EBA3-8927-C4363DD52496}"/>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flipH="1">
              <a:off x="4511824" y="4531703"/>
              <a:ext cx="2893471" cy="173548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Textfeld 14">
              <a:extLst>
                <a:ext uri="{FF2B5EF4-FFF2-40B4-BE49-F238E27FC236}">
                  <a16:creationId xmlns:a16="http://schemas.microsoft.com/office/drawing/2014/main" id="{C604FD2B-DFFA-9332-DFB0-742ACB03010C}"/>
                </a:ext>
              </a:extLst>
            </p:cNvPr>
            <p:cNvSpPr txBox="1"/>
            <p:nvPr/>
          </p:nvSpPr>
          <p:spPr>
            <a:xfrm>
              <a:off x="6253869" y="5762809"/>
              <a:ext cx="1282723" cy="52322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800" b="1"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rPr>
                <a:t>HITRAP</a:t>
              </a:r>
              <a:endParaRPr kumimoji="0" lang="en-US" sz="2800" b="1"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endParaRPr>
            </a:p>
          </p:txBody>
        </p:sp>
      </p:grpSp>
      <p:sp>
        <p:nvSpPr>
          <p:cNvPr id="17" name="Textfeld 16">
            <a:extLst>
              <a:ext uri="{FF2B5EF4-FFF2-40B4-BE49-F238E27FC236}">
                <a16:creationId xmlns:a16="http://schemas.microsoft.com/office/drawing/2014/main" id="{523A1CF8-814B-570F-4BB5-4C18492E6CD1}"/>
              </a:ext>
            </a:extLst>
          </p:cNvPr>
          <p:cNvSpPr txBox="1"/>
          <p:nvPr/>
        </p:nvSpPr>
        <p:spPr>
          <a:xfrm>
            <a:off x="6570555" y="4604301"/>
            <a:ext cx="1377754" cy="461665"/>
          </a:xfrm>
          <a:prstGeom prst="rect">
            <a:avLst/>
          </a:prstGeom>
          <a:solidFill>
            <a:schemeClr val="accent2">
              <a:lumMod val="60000"/>
              <a:lumOff val="4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Symbol" panose="05050102010706020507" pitchFamily="18" charset="2"/>
              </a:rPr>
              <a:t>  = </a:t>
            </a:r>
            <a:r>
              <a:rPr kumimoji="0" lang="en-US" sz="24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panose="020B0604020202020204" pitchFamily="34" charset="0"/>
                <a:sym typeface="Symbol" panose="05050102010706020507" pitchFamily="18" charset="2"/>
              </a:rPr>
              <a:t>0 </a:t>
            </a:r>
            <a:r>
              <a:rPr kumimoji="0" lang="en-US"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Symbol" panose="05050102010706020507" pitchFamily="18" charset="2"/>
              </a:rPr>
              <a:t> </a:t>
            </a:r>
            <a:endParaRPr kumimoji="0" lang="en-US"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3" name="Textfeld 22">
            <a:extLst>
              <a:ext uri="{FF2B5EF4-FFF2-40B4-BE49-F238E27FC236}">
                <a16:creationId xmlns:a16="http://schemas.microsoft.com/office/drawing/2014/main" id="{C1A973C9-63B8-8F8F-BEF5-15444D3A689C}"/>
              </a:ext>
            </a:extLst>
          </p:cNvPr>
          <p:cNvSpPr txBox="1"/>
          <p:nvPr/>
        </p:nvSpPr>
        <p:spPr>
          <a:xfrm>
            <a:off x="10164692" y="4479503"/>
            <a:ext cx="1043876" cy="461665"/>
          </a:xfrm>
          <a:prstGeom prst="rect">
            <a:avLst/>
          </a:prstGeom>
          <a:solidFill>
            <a:srgbClr val="005AA0"/>
          </a:solid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Symbol" panose="05050102010706020507" pitchFamily="18" charset="2"/>
              </a:rPr>
              <a:t>  </a:t>
            </a:r>
            <a:r>
              <a:rPr kumimoji="0" lang="en-US" sz="24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panose="020B0604020202020204" pitchFamily="34" charset="0"/>
                <a:sym typeface="Symbol" panose="05050102010706020507" pitchFamily="18" charset="2"/>
              </a:rPr>
              <a:t>0.7</a:t>
            </a:r>
            <a:endParaRPr kumimoji="0" lang="en-US" sz="24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panose="020B0604020202020204" pitchFamily="34" charset="0"/>
            </a:endParaRPr>
          </a:p>
        </p:txBody>
      </p:sp>
      <p:sp>
        <p:nvSpPr>
          <p:cNvPr id="6" name="Textfeld 5">
            <a:extLst>
              <a:ext uri="{FF2B5EF4-FFF2-40B4-BE49-F238E27FC236}">
                <a16:creationId xmlns:a16="http://schemas.microsoft.com/office/drawing/2014/main" id="{72C5C796-F41A-D19B-2937-4590347E62F3}"/>
              </a:ext>
            </a:extLst>
          </p:cNvPr>
          <p:cNvSpPr txBox="1"/>
          <p:nvPr/>
        </p:nvSpPr>
        <p:spPr>
          <a:xfrm>
            <a:off x="4043746" y="2592169"/>
            <a:ext cx="2127764" cy="64633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30000" noProof="0" dirty="0">
                <a:ln>
                  <a:noFill/>
                </a:ln>
                <a:solidFill>
                  <a:prstClr val="black"/>
                </a:solidFill>
                <a:effectLst/>
                <a:uLnTx/>
                <a:uFillTx/>
                <a:latin typeface="Arial Narrow" panose="020B0606020202030204" pitchFamily="34" charset="0"/>
                <a:ea typeface="+mn-ea"/>
                <a:cs typeface="Arial" charset="0"/>
              </a:rPr>
              <a:t>229</a:t>
            </a:r>
            <a:r>
              <a:rPr kumimoji="0" lang="en-US" sz="36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Arial" charset="0"/>
              </a:rPr>
              <a:t>Th</a:t>
            </a:r>
            <a:r>
              <a:rPr kumimoji="0" lang="en-US" sz="3600" b="1" i="0" u="none" strike="noStrike" kern="1200" cap="none" spc="0" normalizeH="0" baseline="30000" noProof="0" dirty="0">
                <a:ln>
                  <a:noFill/>
                </a:ln>
                <a:solidFill>
                  <a:prstClr val="black"/>
                </a:solidFill>
                <a:effectLst/>
                <a:uLnTx/>
                <a:uFillTx/>
                <a:latin typeface="Arial Narrow" panose="020B0606020202030204" pitchFamily="34" charset="0"/>
                <a:ea typeface="+mn-ea"/>
                <a:cs typeface="Arial" charset="0"/>
              </a:rPr>
              <a:t>89+</a:t>
            </a:r>
            <a:endParaRPr kumimoji="0" lang="en-US" sz="3600" b="1" i="0" u="none" strike="noStrike" kern="1200" cap="none" spc="0" normalizeH="0" baseline="30000" noProof="0" dirty="0">
              <a:ln>
                <a:noFill/>
              </a:ln>
              <a:solidFill>
                <a:prstClr val="black"/>
              </a:solidFill>
              <a:effectLst/>
              <a:uLnTx/>
              <a:uFillTx/>
              <a:latin typeface="Calibri" pitchFamily="34" charset="0"/>
              <a:ea typeface="+mn-ea"/>
              <a:cs typeface="Arial" charset="0"/>
            </a:endParaRPr>
          </a:p>
        </p:txBody>
      </p:sp>
      <p:pic>
        <p:nvPicPr>
          <p:cNvPr id="22" name="Grafik 21">
            <a:extLst>
              <a:ext uri="{FF2B5EF4-FFF2-40B4-BE49-F238E27FC236}">
                <a16:creationId xmlns:a16="http://schemas.microsoft.com/office/drawing/2014/main" id="{FBE0AAEA-3426-956C-1165-214B017BF1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049542" y="3619501"/>
            <a:ext cx="1115110" cy="167266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extfeld 6">
            <a:extLst>
              <a:ext uri="{FF2B5EF4-FFF2-40B4-BE49-F238E27FC236}">
                <a16:creationId xmlns:a16="http://schemas.microsoft.com/office/drawing/2014/main" id="{7CE09AFE-7837-E0B6-9D72-5ACD3F0CE530}"/>
              </a:ext>
            </a:extLst>
          </p:cNvPr>
          <p:cNvSpPr txBox="1"/>
          <p:nvPr/>
        </p:nvSpPr>
        <p:spPr>
          <a:xfrm>
            <a:off x="4045598" y="997492"/>
            <a:ext cx="4100803" cy="461665"/>
          </a:xfrm>
          <a:prstGeom prst="rect">
            <a:avLst/>
          </a:prstGeom>
          <a:solidFill>
            <a:srgbClr val="005AA0"/>
          </a:solid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400" b="1"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rPr>
              <a:t>Ion </a:t>
            </a:r>
            <a:r>
              <a:rPr kumimoji="0" lang="de-DE" sz="2400" b="1" i="0" u="none" strike="noStrike" kern="1200" cap="none" spc="0" normalizeH="0" baseline="0" noProof="0" dirty="0" err="1">
                <a:ln>
                  <a:noFill/>
                </a:ln>
                <a:solidFill>
                  <a:prstClr val="white"/>
                </a:solidFill>
                <a:effectLst/>
                <a:uLnTx/>
                <a:uFillTx/>
                <a:latin typeface="Arial Narrow" panose="020B0606020202030204" pitchFamily="34" charset="0"/>
                <a:ea typeface="+mn-ea"/>
                <a:cs typeface="Arial" charset="0"/>
              </a:rPr>
              <a:t>storage</a:t>
            </a:r>
            <a:r>
              <a:rPr kumimoji="0" lang="de-DE" sz="2400" b="1"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charset="0"/>
              </a:rPr>
              <a:t> ring and traps at GSI</a:t>
            </a:r>
          </a:p>
        </p:txBody>
      </p:sp>
      <p:pic>
        <p:nvPicPr>
          <p:cNvPr id="8" name="Grafik 7">
            <a:extLst>
              <a:ext uri="{FF2B5EF4-FFF2-40B4-BE49-F238E27FC236}">
                <a16:creationId xmlns:a16="http://schemas.microsoft.com/office/drawing/2014/main" id="{71BE82E4-A769-B4DD-82A6-385A98F619F2}"/>
              </a:ext>
            </a:extLst>
          </p:cNvPr>
          <p:cNvPicPr>
            <a:picLocks noChangeAspect="1"/>
          </p:cNvPicPr>
          <p:nvPr/>
        </p:nvPicPr>
        <p:blipFill>
          <a:blip r:embed="rId9"/>
          <a:stretch>
            <a:fillRect/>
          </a:stretch>
        </p:blipFill>
        <p:spPr>
          <a:xfrm>
            <a:off x="5860510" y="2118913"/>
            <a:ext cx="1963682" cy="1214646"/>
          </a:xfrm>
          <a:prstGeom prst="roundRect">
            <a:avLst>
              <a:gd name="adj" fmla="val 8594"/>
            </a:avLst>
          </a:prstGeom>
          <a:noFill/>
          <a:ln>
            <a:noFill/>
          </a:ln>
          <a:effectLst>
            <a:softEdge rad="50800"/>
          </a:effectLst>
        </p:spPr>
      </p:pic>
      <p:sp>
        <p:nvSpPr>
          <p:cNvPr id="18" name="Ellipse 17">
            <a:extLst>
              <a:ext uri="{FF2B5EF4-FFF2-40B4-BE49-F238E27FC236}">
                <a16:creationId xmlns:a16="http://schemas.microsoft.com/office/drawing/2014/main" id="{6D3B9A4C-5EFC-27C2-575F-892CADF1FFF6}"/>
              </a:ext>
            </a:extLst>
          </p:cNvPr>
          <p:cNvSpPr/>
          <p:nvPr/>
        </p:nvSpPr>
        <p:spPr bwMode="auto">
          <a:xfrm rot="2315102">
            <a:off x="2793215" y="1579283"/>
            <a:ext cx="561558" cy="919984"/>
          </a:xfrm>
          <a:prstGeom prst="ellipse">
            <a:avLst/>
          </a:prstGeom>
          <a:solidFill>
            <a:schemeClr val="bg1">
              <a:alpha val="39000"/>
            </a:schemeClr>
          </a:solidFill>
          <a:ln w="50800">
            <a:solidFill>
              <a:srgbClr val="F0781E"/>
            </a:solidFill>
          </a:ln>
          <a:effectLst/>
        </p:spPr>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latin typeface="Calibri" pitchFamily="34" charset="0"/>
              <a:ea typeface="+mn-ea"/>
              <a:cs typeface="Arial" charset="0"/>
            </a:endParaRPr>
          </a:p>
        </p:txBody>
      </p:sp>
      <p:sp>
        <p:nvSpPr>
          <p:cNvPr id="9" name="Textfeld 8">
            <a:extLst>
              <a:ext uri="{FF2B5EF4-FFF2-40B4-BE49-F238E27FC236}">
                <a16:creationId xmlns:a16="http://schemas.microsoft.com/office/drawing/2014/main" id="{4F088165-3DDB-E7C4-F3E1-E3424E656D4F}"/>
              </a:ext>
            </a:extLst>
          </p:cNvPr>
          <p:cNvSpPr txBox="1"/>
          <p:nvPr/>
        </p:nvSpPr>
        <p:spPr>
          <a:xfrm>
            <a:off x="317913" y="3306242"/>
            <a:ext cx="1763624" cy="707886"/>
          </a:xfrm>
          <a:prstGeom prst="rect">
            <a:avLst/>
          </a:prstGeom>
          <a:solidFill>
            <a:srgbClr val="005AA0">
              <a:alpha val="85000"/>
            </a:srgbClr>
          </a:solid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0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panose="020B0604020202020204" pitchFamily="34" charset="0"/>
              </a:rPr>
              <a:t>Uranium</a:t>
            </a:r>
            <a:r>
              <a:rPr kumimoji="0" lang="de-DE" sz="2000" b="0" i="0" u="none" strike="noStrike" kern="1200" cap="none" spc="0" normalizeH="0" baseline="30000" noProof="0" dirty="0">
                <a:ln>
                  <a:noFill/>
                </a:ln>
                <a:solidFill>
                  <a:prstClr val="white"/>
                </a:solidFill>
                <a:effectLst/>
                <a:uLnTx/>
                <a:uFillTx/>
                <a:latin typeface="Arial Narrow" panose="020B0606020202030204" pitchFamily="34" charset="0"/>
                <a:ea typeface="+mn-ea"/>
                <a:cs typeface="Arial" panose="020B0604020202020204" pitchFamily="34" charset="0"/>
              </a:rPr>
              <a:t> </a:t>
            </a:r>
            <a:r>
              <a:rPr kumimoji="0" lang="de-DE" sz="20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panose="020B0604020202020204" pitchFamily="34" charset="0"/>
              </a:rPr>
              <a:t>beam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000" b="0" i="0" u="none" strike="noStrike" kern="1200" cap="none" spc="0" normalizeH="0" baseline="0" noProof="0" dirty="0" err="1">
                <a:ln>
                  <a:noFill/>
                </a:ln>
                <a:solidFill>
                  <a:prstClr val="white"/>
                </a:solidFill>
                <a:effectLst/>
                <a:uLnTx/>
                <a:uFillTx/>
                <a:latin typeface="Arial Narrow" panose="020B0606020202030204" pitchFamily="34" charset="0"/>
                <a:ea typeface="+mn-ea"/>
                <a:cs typeface="Arial" panose="020B0604020202020204" pitchFamily="34" charset="0"/>
              </a:rPr>
              <a:t>from</a:t>
            </a:r>
            <a:r>
              <a:rPr kumimoji="0" lang="de-DE" sz="20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panose="020B0604020202020204" pitchFamily="34" charset="0"/>
              </a:rPr>
              <a:t> </a:t>
            </a:r>
            <a:r>
              <a:rPr kumimoji="0" lang="de-DE" sz="2000" b="0" i="0" u="none" strike="noStrike" kern="1200" cap="none" spc="0" normalizeH="0" baseline="0" noProof="0" dirty="0" err="1">
                <a:ln>
                  <a:noFill/>
                </a:ln>
                <a:solidFill>
                  <a:prstClr val="white"/>
                </a:solidFill>
                <a:effectLst/>
                <a:uLnTx/>
                <a:uFillTx/>
                <a:latin typeface="Arial Narrow" panose="020B0606020202030204" pitchFamily="34" charset="0"/>
                <a:ea typeface="+mn-ea"/>
                <a:cs typeface="Arial" panose="020B0604020202020204" pitchFamily="34" charset="0"/>
              </a:rPr>
              <a:t>synchrotron</a:t>
            </a:r>
            <a:endParaRPr kumimoji="0" lang="en-US" sz="20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Arial" panose="020B0604020202020204" pitchFamily="34" charset="0"/>
            </a:endParaRPr>
          </a:p>
        </p:txBody>
      </p:sp>
      <p:cxnSp>
        <p:nvCxnSpPr>
          <p:cNvPr id="25" name="Gerader Verbinder 24">
            <a:extLst>
              <a:ext uri="{FF2B5EF4-FFF2-40B4-BE49-F238E27FC236}">
                <a16:creationId xmlns:a16="http://schemas.microsoft.com/office/drawing/2014/main" id="{DB16FE47-97AA-6BAD-63BD-2E7F1E26CE58}"/>
              </a:ext>
            </a:extLst>
          </p:cNvPr>
          <p:cNvCxnSpPr>
            <a:cxnSpLocks/>
          </p:cNvCxnSpPr>
          <p:nvPr/>
        </p:nvCxnSpPr>
        <p:spPr>
          <a:xfrm>
            <a:off x="8295880" y="5781808"/>
            <a:ext cx="40258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4" name="Foliennummernplatzhalter 2">
            <a:extLst>
              <a:ext uri="{FF2B5EF4-FFF2-40B4-BE49-F238E27FC236}">
                <a16:creationId xmlns:a16="http://schemas.microsoft.com/office/drawing/2014/main" id="{BE14683F-A90B-4615-2562-22555556DF66}"/>
              </a:ext>
            </a:extLst>
          </p:cNvPr>
          <p:cNvSpPr>
            <a:spLocks noGrp="1"/>
          </p:cNvSpPr>
          <p:nvPr>
            <p:ph type="sldNum" sz="quarter" idx="12"/>
          </p:nvPr>
        </p:nvSpPr>
        <p:spPr>
          <a:xfrm>
            <a:off x="-15361" y="6515682"/>
            <a:ext cx="546987" cy="365125"/>
          </a:xfrm>
        </p:spPr>
        <p:txBody>
          <a:bodyPr/>
          <a:lstStyle/>
          <a:p>
            <a:pPr marL="0" marR="0" lvl="0" indent="0" algn="l" defTabSz="685783" rtl="0" eaLnBrk="1" fontAlgn="auto" latinLnBrk="0" hangingPunct="1">
              <a:lnSpc>
                <a:spcPct val="100000"/>
              </a:lnSpc>
              <a:spcBef>
                <a:spcPts val="0"/>
              </a:spcBef>
              <a:spcAft>
                <a:spcPts val="0"/>
              </a:spcAft>
              <a:buClrTx/>
              <a:buSzTx/>
              <a:buFontTx/>
              <a:buNone/>
              <a:tabLst/>
              <a:defRPr/>
            </a:pPr>
            <a:fld id="{41B0C749-341B-4F72-B09D-4D43734A75FA}" type="slidenum">
              <a:rPr kumimoji="0" lang="en-US" sz="1600" b="1" i="0" strike="noStrike" kern="1200" cap="none" spc="0" normalizeH="0" baseline="0" noProof="0" smtClean="0">
                <a:ln>
                  <a:noFill/>
                </a:ln>
                <a:solidFill>
                  <a:schemeClr val="bg2"/>
                </a:solidFill>
                <a:effectLst/>
                <a:uLnTx/>
                <a:uFillTx/>
                <a:latin typeface="Arial" panose="020B0604020202020204" pitchFamily="34" charset="0"/>
                <a:cs typeface="Arial" panose="020B0604020202020204" pitchFamily="34" charset="0"/>
              </a:rPr>
              <a:pPr marL="0" marR="0" lvl="0" indent="0" algn="l" defTabSz="685783" rtl="0" eaLnBrk="1" fontAlgn="auto" latinLnBrk="0" hangingPunct="1">
                <a:lnSpc>
                  <a:spcPct val="100000"/>
                </a:lnSpc>
                <a:spcBef>
                  <a:spcPts val="0"/>
                </a:spcBef>
                <a:spcAft>
                  <a:spcPts val="0"/>
                </a:spcAft>
                <a:buClrTx/>
                <a:buSzTx/>
                <a:buFontTx/>
                <a:buNone/>
                <a:tabLst/>
                <a:defRPr/>
              </a:pPr>
              <a:t>30</a:t>
            </a:fld>
            <a:endParaRPr kumimoji="0" lang="en-US" sz="2000" b="1" i="0" strike="noStrike" kern="1200" cap="none" spc="0" normalizeH="0" baseline="0" noProof="0" dirty="0">
              <a:ln>
                <a:noFill/>
              </a:ln>
              <a:solidFill>
                <a:schemeClr val="bg2"/>
              </a:solidFill>
              <a:effectLst/>
              <a:uLnTx/>
              <a:uFillTx/>
              <a:latin typeface="Arial" panose="020B0604020202020204" pitchFamily="34" charset="0"/>
              <a:cs typeface="Arial" panose="020B0604020202020204" pitchFamily="34" charset="0"/>
            </a:endParaRPr>
          </a:p>
        </p:txBody>
      </p:sp>
      <p:pic>
        <p:nvPicPr>
          <p:cNvPr id="30" name="Grafik 14">
            <a:extLst>
              <a:ext uri="{FF2B5EF4-FFF2-40B4-BE49-F238E27FC236}">
                <a16:creationId xmlns:a16="http://schemas.microsoft.com/office/drawing/2014/main" id="{EC616DDB-2582-4A00-80BD-898F0E8A26A1}"/>
              </a:ext>
            </a:extLst>
          </p:cNvPr>
          <p:cNvPicPr>
            <a:picLocks noChangeAspect="1"/>
          </p:cNvPicPr>
          <p:nvPr/>
        </p:nvPicPr>
        <p:blipFill>
          <a:blip r:embed="rId10"/>
          <a:stretch>
            <a:fillRect/>
          </a:stretch>
        </p:blipFill>
        <p:spPr>
          <a:xfrm>
            <a:off x="3897677" y="6473249"/>
            <a:ext cx="2808312" cy="393688"/>
          </a:xfrm>
          <a:prstGeom prst="rect">
            <a:avLst/>
          </a:prstGeom>
        </p:spPr>
      </p:pic>
      <p:sp>
        <p:nvSpPr>
          <p:cNvPr id="29" name="TextBox 28">
            <a:extLst>
              <a:ext uri="{FF2B5EF4-FFF2-40B4-BE49-F238E27FC236}">
                <a16:creationId xmlns:a16="http://schemas.microsoft.com/office/drawing/2014/main" id="{7E32282B-8FCC-446F-ADD7-842D08255633}"/>
              </a:ext>
            </a:extLst>
          </p:cNvPr>
          <p:cNvSpPr txBox="1"/>
          <p:nvPr/>
        </p:nvSpPr>
        <p:spPr>
          <a:xfrm>
            <a:off x="10078232" y="6284695"/>
            <a:ext cx="2086597" cy="338554"/>
          </a:xfrm>
          <a:prstGeom prst="rect">
            <a:avLst/>
          </a:prstGeom>
          <a:noFill/>
        </p:spPr>
        <p:txBody>
          <a:bodyPr wrap="none" rtlCol="0">
            <a:spAutoFit/>
          </a:bodyPr>
          <a:lstStyle/>
          <a:p>
            <a:r>
              <a:rPr lang="en-US" sz="1600" b="0" baseline="0" dirty="0">
                <a:solidFill>
                  <a:schemeClr val="bg2"/>
                </a:solidFill>
                <a:effectLst/>
                <a:latin typeface="Arial" panose="020B0604020202020204" pitchFamily="34" charset="0"/>
                <a:cs typeface="Arial" panose="020B0604020202020204" pitchFamily="34" charset="0"/>
              </a:rPr>
              <a:t>Courtesy: T. </a:t>
            </a:r>
            <a:r>
              <a:rPr lang="en-US" sz="1600" b="0" baseline="0" dirty="0" err="1">
                <a:solidFill>
                  <a:schemeClr val="bg2"/>
                </a:solidFill>
                <a:effectLst/>
                <a:latin typeface="Arial" panose="020B0604020202020204" pitchFamily="34" charset="0"/>
                <a:cs typeface="Arial" panose="020B0604020202020204" pitchFamily="34" charset="0"/>
              </a:rPr>
              <a:t>Stöhlker</a:t>
            </a:r>
            <a:endParaRPr lang="en-US" sz="1600" b="0" baseline="0" dirty="0">
              <a:solidFill>
                <a:schemeClr val="bg2"/>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324584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04" y="6528383"/>
            <a:ext cx="412292" cy="338554"/>
          </a:xfrm>
          <a:prstGeom prst="rect">
            <a:avLst/>
          </a:prstGeom>
          <a:noFill/>
        </p:spPr>
        <p:txBody>
          <a:bodyPr wrap="none" rtlCol="0">
            <a:spAutoFit/>
          </a:bodyPr>
          <a:lstStyle/>
          <a:p>
            <a:r>
              <a:rPr lang="en-US" sz="1600" baseline="0" dirty="0">
                <a:solidFill>
                  <a:srgbClr val="000000"/>
                </a:solidFill>
                <a:effectLst/>
                <a:latin typeface="Arial" panose="020B0604020202020204" pitchFamily="34" charset="0"/>
                <a:cs typeface="Arial" panose="020B0604020202020204" pitchFamily="34" charset="0"/>
              </a:rPr>
              <a:t>20</a:t>
            </a:r>
            <a:endParaRPr lang="de-DE" sz="1600" baseline="0" dirty="0">
              <a:solidFill>
                <a:srgbClr val="000000"/>
              </a:solidFill>
              <a:effectLst/>
              <a:latin typeface="Arial" panose="020B0604020202020204" pitchFamily="34" charset="0"/>
              <a:cs typeface="Arial" panose="020B0604020202020204" pitchFamily="34" charset="0"/>
            </a:endParaRPr>
          </a:p>
        </p:txBody>
      </p:sp>
      <p:sp>
        <p:nvSpPr>
          <p:cNvPr id="125" name="Titel 1">
            <a:extLst>
              <a:ext uri="{FF2B5EF4-FFF2-40B4-BE49-F238E27FC236}">
                <a16:creationId xmlns:a16="http://schemas.microsoft.com/office/drawing/2014/main" id="{4D5F25E8-583C-4601-9F10-021A997BA851}"/>
              </a:ext>
            </a:extLst>
          </p:cNvPr>
          <p:cNvSpPr txBox="1">
            <a:spLocks/>
          </p:cNvSpPr>
          <p:nvPr/>
        </p:nvSpPr>
        <p:spPr>
          <a:xfrm>
            <a:off x="1982032" y="5533"/>
            <a:ext cx="7084695" cy="596085"/>
          </a:xfrm>
          <a:prstGeom prst="rect">
            <a:avLst/>
          </a:prstGeom>
        </p:spPr>
        <p:txBody>
          <a:bodyPr lIns="0" tIns="36000" rIns="0" bIns="36000"/>
          <a:lstStyle>
            <a:lvl1pPr algn="l" defTabSz="914400" rtl="0" eaLnBrk="1" latinLnBrk="0" hangingPunct="1">
              <a:lnSpc>
                <a:spcPct val="100000"/>
              </a:lnSpc>
              <a:spcBef>
                <a:spcPct val="0"/>
              </a:spcBef>
              <a:buNone/>
              <a:defRPr sz="2400" b="1" kern="1200">
                <a:solidFill>
                  <a:schemeClr val="tx1"/>
                </a:solidFill>
                <a:latin typeface="+mn-lt"/>
                <a:ea typeface="+mj-ea"/>
                <a:cs typeface="+mj-cs"/>
              </a:defRPr>
            </a:lvl1pPr>
          </a:lstStyle>
          <a:p>
            <a:pPr algn="ctr" fontAlgn="auto">
              <a:spcBef>
                <a:spcPts val="600"/>
              </a:spcBef>
              <a:spcAft>
                <a:spcPts val="600"/>
              </a:spcAft>
              <a:defRPr/>
            </a:pPr>
            <a:r>
              <a:rPr lang="de-DE" sz="2800" u="sng" baseline="0" dirty="0">
                <a:solidFill>
                  <a:srgbClr val="FF0000"/>
                </a:solidFill>
                <a:latin typeface="Arial" panose="020B0604020202020204" pitchFamily="34" charset="0"/>
                <a:cs typeface="Arial" panose="020B0604020202020204" pitchFamily="34" charset="0"/>
              </a:rPr>
              <a:t>VUV </a:t>
            </a:r>
            <a:r>
              <a:rPr lang="de-DE" sz="2800" u="sng" baseline="0" dirty="0" err="1">
                <a:solidFill>
                  <a:srgbClr val="FF0000"/>
                </a:solidFill>
                <a:latin typeface="Arial" panose="020B0604020202020204" pitchFamily="34" charset="0"/>
                <a:cs typeface="Arial" panose="020B0604020202020204" pitchFamily="34" charset="0"/>
              </a:rPr>
              <a:t>laser</a:t>
            </a:r>
            <a:r>
              <a:rPr lang="de-DE" sz="2800" u="sng" baseline="0" dirty="0">
                <a:solidFill>
                  <a:srgbClr val="FF0000"/>
                </a:solidFill>
                <a:latin typeface="Arial" panose="020B0604020202020204" pitchFamily="34" charset="0"/>
                <a:cs typeface="Arial" panose="020B0604020202020204" pitchFamily="34" charset="0"/>
              </a:rPr>
              <a:t> source </a:t>
            </a:r>
            <a:r>
              <a:rPr lang="de-DE" sz="2800" u="sng" baseline="0" dirty="0" err="1">
                <a:solidFill>
                  <a:srgbClr val="FF0000"/>
                </a:solidFill>
                <a:latin typeface="Arial" panose="020B0604020202020204" pitchFamily="34" charset="0"/>
                <a:cs typeface="Arial" panose="020B0604020202020204" pitchFamily="34" charset="0"/>
              </a:rPr>
              <a:t>for</a:t>
            </a:r>
            <a:r>
              <a:rPr lang="de-DE" sz="2800" u="sng" baseline="0" dirty="0">
                <a:solidFill>
                  <a:srgbClr val="FF0000"/>
                </a:solidFill>
                <a:latin typeface="Arial" panose="020B0604020202020204" pitchFamily="34" charset="0"/>
                <a:cs typeface="Arial" panose="020B0604020202020204" pitchFamily="34" charset="0"/>
              </a:rPr>
              <a:t> </a:t>
            </a:r>
            <a:r>
              <a:rPr lang="de-DE" sz="2800" u="sng" dirty="0">
                <a:solidFill>
                  <a:srgbClr val="FF0000"/>
                </a:solidFill>
                <a:latin typeface="Arial" panose="020B0604020202020204" pitchFamily="34" charset="0"/>
                <a:cs typeface="Arial" panose="020B0604020202020204" pitchFamily="34" charset="0"/>
              </a:rPr>
              <a:t>229m</a:t>
            </a:r>
            <a:r>
              <a:rPr lang="de-DE" sz="2800" u="sng" baseline="0" dirty="0">
                <a:solidFill>
                  <a:srgbClr val="FF0000"/>
                </a:solidFill>
                <a:latin typeface="Arial" panose="020B0604020202020204" pitchFamily="34" charset="0"/>
                <a:cs typeface="Arial" panose="020B0604020202020204" pitchFamily="34" charset="0"/>
              </a:rPr>
              <a:t>Thorium @ LMU</a:t>
            </a:r>
          </a:p>
        </p:txBody>
      </p:sp>
      <p:sp>
        <p:nvSpPr>
          <p:cNvPr id="126" name="TextBox 125">
            <a:extLst>
              <a:ext uri="{FF2B5EF4-FFF2-40B4-BE49-F238E27FC236}">
                <a16:creationId xmlns:a16="http://schemas.microsoft.com/office/drawing/2014/main" id="{15EFB4E1-24FF-4BD2-80B0-A80994859677}"/>
              </a:ext>
            </a:extLst>
          </p:cNvPr>
          <p:cNvSpPr txBox="1"/>
          <p:nvPr/>
        </p:nvSpPr>
        <p:spPr>
          <a:xfrm>
            <a:off x="2163026" y="6528383"/>
            <a:ext cx="5375895" cy="369332"/>
          </a:xfrm>
          <a:prstGeom prst="rect">
            <a:avLst/>
          </a:prstGeom>
          <a:noFill/>
        </p:spPr>
        <p:txBody>
          <a:bodyPr wrap="none" rtlCol="0">
            <a:spAutoFit/>
          </a:bodyPr>
          <a:lstStyle/>
          <a:p>
            <a:pPr eaLnBrk="1" fontAlgn="auto" hangingPunct="1">
              <a:spcBef>
                <a:spcPts val="0"/>
              </a:spcBef>
              <a:spcAft>
                <a:spcPts val="0"/>
              </a:spcAft>
            </a:pPr>
            <a:r>
              <a:rPr lang="en-US" sz="1800" b="0" baseline="0" dirty="0">
                <a:solidFill>
                  <a:prstClr val="black"/>
                </a:solidFill>
                <a:effectLst/>
                <a:latin typeface="Calibri"/>
              </a:rPr>
              <a:t>J</a:t>
            </a:r>
            <a:r>
              <a:rPr lang="en-US" sz="1600" b="0" baseline="0" dirty="0">
                <a:solidFill>
                  <a:prstClr val="black"/>
                </a:solidFill>
                <a:effectLst/>
                <a:latin typeface="Calibri"/>
              </a:rPr>
              <a:t>. </a:t>
            </a:r>
            <a:r>
              <a:rPr lang="en-US" sz="1600" b="0" baseline="0" dirty="0" err="1">
                <a:solidFill>
                  <a:prstClr val="black"/>
                </a:solidFill>
                <a:effectLst/>
                <a:latin typeface="Calibri"/>
              </a:rPr>
              <a:t>Weitenberg</a:t>
            </a:r>
            <a:r>
              <a:rPr lang="en-US" sz="1600" b="0" baseline="0" dirty="0">
                <a:solidFill>
                  <a:prstClr val="black"/>
                </a:solidFill>
                <a:effectLst/>
                <a:latin typeface="Calibri"/>
              </a:rPr>
              <a:t>, ILT </a:t>
            </a:r>
            <a:r>
              <a:rPr lang="en-US" sz="1600" b="0" baseline="0" dirty="0" err="1">
                <a:solidFill>
                  <a:prstClr val="black"/>
                </a:solidFill>
                <a:effectLst/>
                <a:latin typeface="Calibri"/>
              </a:rPr>
              <a:t>Fraunhofer</a:t>
            </a:r>
            <a:r>
              <a:rPr lang="en-US" sz="1600" b="0" baseline="0" dirty="0">
                <a:solidFill>
                  <a:prstClr val="black"/>
                </a:solidFill>
                <a:effectLst/>
                <a:latin typeface="Calibri"/>
              </a:rPr>
              <a:t>/ RWTH Aachen &amp; MPQ </a:t>
            </a:r>
            <a:r>
              <a:rPr lang="en-US" sz="1600" b="0" baseline="0" dirty="0" err="1">
                <a:solidFill>
                  <a:prstClr val="black"/>
                </a:solidFill>
                <a:effectLst/>
                <a:latin typeface="Calibri"/>
              </a:rPr>
              <a:t>Garching</a:t>
            </a:r>
            <a:endParaRPr lang="de-DE" sz="1600" b="0" baseline="0" dirty="0">
              <a:solidFill>
                <a:prstClr val="black"/>
              </a:solidFill>
              <a:effectLst/>
              <a:latin typeface="Calibri"/>
            </a:endParaRPr>
          </a:p>
        </p:txBody>
      </p:sp>
      <p:sp>
        <p:nvSpPr>
          <p:cNvPr id="127" name="Rectangle 126"/>
          <p:cNvSpPr/>
          <p:nvPr/>
        </p:nvSpPr>
        <p:spPr>
          <a:xfrm>
            <a:off x="1346781" y="669654"/>
            <a:ext cx="8773346" cy="369332"/>
          </a:xfrm>
          <a:prstGeom prst="rect">
            <a:avLst/>
          </a:prstGeom>
        </p:spPr>
        <p:txBody>
          <a:bodyPr wrap="square">
            <a:spAutoFit/>
          </a:bodyPr>
          <a:lstStyle/>
          <a:p>
            <a:pPr marL="285750" indent="-285750">
              <a:spcAft>
                <a:spcPts val="600"/>
              </a:spcAft>
              <a:buClr>
                <a:srgbClr val="FF0000"/>
              </a:buClr>
              <a:buFont typeface="Wingdings" panose="05000000000000000000" pitchFamily="2" charset="2"/>
              <a:buChar char="§"/>
            </a:pPr>
            <a:r>
              <a:rPr lang="de-DE" sz="1800" baseline="0" dirty="0">
                <a:solidFill>
                  <a:srgbClr val="0000FF"/>
                </a:solidFill>
                <a:effectLst/>
                <a:latin typeface="Arial" panose="020B0604020202020204" pitchFamily="34" charset="0"/>
                <a:cs typeface="Arial" panose="020B0604020202020204" pitchFamily="34" charset="0"/>
              </a:rPr>
              <a:t>VUV </a:t>
            </a:r>
            <a:r>
              <a:rPr lang="de-DE" sz="1800" baseline="0" dirty="0" err="1">
                <a:solidFill>
                  <a:srgbClr val="0000FF"/>
                </a:solidFill>
                <a:effectLst/>
                <a:latin typeface="Arial" panose="020B0604020202020204" pitchFamily="34" charset="0"/>
                <a:cs typeface="Arial" panose="020B0604020202020204" pitchFamily="34" charset="0"/>
              </a:rPr>
              <a:t>frequency</a:t>
            </a:r>
            <a:r>
              <a:rPr lang="de-DE" sz="1800" baseline="0" dirty="0">
                <a:solidFill>
                  <a:srgbClr val="0000FF"/>
                </a:solidFill>
                <a:effectLst/>
                <a:latin typeface="Arial" panose="020B0604020202020204" pitchFamily="34" charset="0"/>
                <a:cs typeface="Arial" panose="020B0604020202020204" pitchFamily="34" charset="0"/>
              </a:rPr>
              <a:t> </a:t>
            </a:r>
            <a:r>
              <a:rPr lang="de-DE" sz="1800" baseline="0" dirty="0" err="1">
                <a:solidFill>
                  <a:srgbClr val="0000FF"/>
                </a:solidFill>
                <a:effectLst/>
                <a:latin typeface="Arial" panose="020B0604020202020204" pitchFamily="34" charset="0"/>
                <a:cs typeface="Arial" panose="020B0604020202020204" pitchFamily="34" charset="0"/>
              </a:rPr>
              <a:t>comb</a:t>
            </a:r>
            <a:r>
              <a:rPr lang="de-DE" sz="1800" baseline="0" dirty="0">
                <a:solidFill>
                  <a:srgbClr val="0000FF"/>
                </a:solidFill>
                <a:effectLst/>
                <a:latin typeface="Arial" panose="020B0604020202020204" pitchFamily="34" charset="0"/>
                <a:cs typeface="Arial" panose="020B0604020202020204" pitchFamily="34" charset="0"/>
              </a:rPr>
              <a:t>: </a:t>
            </a:r>
            <a:r>
              <a:rPr lang="de-DE" sz="1800" baseline="0" dirty="0" err="1">
                <a:solidFill>
                  <a:srgbClr val="0000FF"/>
                </a:solidFill>
                <a:effectLst/>
                <a:latin typeface="Arial" panose="020B0604020202020204" pitchFamily="34" charset="0"/>
                <a:cs typeface="Arial" panose="020B0604020202020204" pitchFamily="34" charset="0"/>
              </a:rPr>
              <a:t>use</a:t>
            </a:r>
            <a:r>
              <a:rPr lang="de-DE" sz="1800" baseline="0" dirty="0">
                <a:solidFill>
                  <a:srgbClr val="0000FF"/>
                </a:solidFill>
                <a:effectLst/>
                <a:latin typeface="Arial" panose="020B0604020202020204" pitchFamily="34" charset="0"/>
                <a:cs typeface="Arial" panose="020B0604020202020204" pitchFamily="34" charset="0"/>
              </a:rPr>
              <a:t> 7</a:t>
            </a:r>
            <a:r>
              <a:rPr lang="de-DE" sz="1800" dirty="0">
                <a:solidFill>
                  <a:srgbClr val="0000FF"/>
                </a:solidFill>
                <a:effectLst/>
                <a:latin typeface="Arial" panose="020B0604020202020204" pitchFamily="34" charset="0"/>
                <a:cs typeface="Arial" panose="020B0604020202020204" pitchFamily="34" charset="0"/>
              </a:rPr>
              <a:t>th</a:t>
            </a:r>
            <a:r>
              <a:rPr lang="de-DE" sz="1800" baseline="0" dirty="0">
                <a:solidFill>
                  <a:srgbClr val="0000FF"/>
                </a:solidFill>
                <a:effectLst/>
                <a:latin typeface="Arial" panose="020B0604020202020204" pitchFamily="34" charset="0"/>
                <a:cs typeface="Arial" panose="020B0604020202020204" pitchFamily="34" charset="0"/>
              </a:rPr>
              <a:t> </a:t>
            </a:r>
            <a:r>
              <a:rPr lang="de-DE" sz="1800" baseline="0" dirty="0" err="1">
                <a:solidFill>
                  <a:srgbClr val="0000FF"/>
                </a:solidFill>
                <a:effectLst/>
                <a:latin typeface="Arial" panose="020B0604020202020204" pitchFamily="34" charset="0"/>
                <a:cs typeface="Arial" panose="020B0604020202020204" pitchFamily="34" charset="0"/>
              </a:rPr>
              <a:t>harmonic</a:t>
            </a:r>
            <a:r>
              <a:rPr lang="de-DE" sz="1800" baseline="0" dirty="0">
                <a:solidFill>
                  <a:srgbClr val="0000FF"/>
                </a:solidFill>
                <a:effectLst/>
                <a:latin typeface="Arial" panose="020B0604020202020204" pitchFamily="34" charset="0"/>
                <a:cs typeface="Arial" panose="020B0604020202020204" pitchFamily="34" charset="0"/>
              </a:rPr>
              <a:t> </a:t>
            </a:r>
            <a:r>
              <a:rPr lang="de-DE" sz="1800" baseline="0" dirty="0" err="1">
                <a:solidFill>
                  <a:srgbClr val="0000FF"/>
                </a:solidFill>
                <a:effectLst/>
                <a:latin typeface="Arial" panose="020B0604020202020204" pitchFamily="34" charset="0"/>
                <a:cs typeface="Arial" panose="020B0604020202020204" pitchFamily="34" charset="0"/>
              </a:rPr>
              <a:t>of</a:t>
            </a:r>
            <a:r>
              <a:rPr lang="de-DE" sz="1800" baseline="0" dirty="0">
                <a:solidFill>
                  <a:srgbClr val="0000FF"/>
                </a:solidFill>
                <a:effectLst/>
                <a:latin typeface="Arial" panose="020B0604020202020204" pitchFamily="34" charset="0"/>
                <a:cs typeface="Arial" panose="020B0604020202020204" pitchFamily="34" charset="0"/>
              </a:rPr>
              <a:t> </a:t>
            </a:r>
            <a:r>
              <a:rPr lang="de-DE" sz="1800" baseline="0" dirty="0" err="1">
                <a:solidFill>
                  <a:srgbClr val="0000FF"/>
                </a:solidFill>
                <a:effectLst/>
                <a:latin typeface="Arial" panose="020B0604020202020204" pitchFamily="34" charset="0"/>
                <a:cs typeface="Arial" panose="020B0604020202020204" pitchFamily="34" charset="0"/>
              </a:rPr>
              <a:t>amplified</a:t>
            </a:r>
            <a:r>
              <a:rPr lang="de-DE" sz="1800" baseline="0" dirty="0">
                <a:solidFill>
                  <a:srgbClr val="0000FF"/>
                </a:solidFill>
                <a:effectLst/>
                <a:latin typeface="Arial" panose="020B0604020202020204" pitchFamily="34" charset="0"/>
                <a:cs typeface="Arial" panose="020B0604020202020204" pitchFamily="34" charset="0"/>
              </a:rPr>
              <a:t> IR </a:t>
            </a:r>
            <a:r>
              <a:rPr lang="de-DE" sz="1800" baseline="0" dirty="0" err="1">
                <a:solidFill>
                  <a:srgbClr val="0000FF"/>
                </a:solidFill>
                <a:effectLst/>
                <a:latin typeface="Arial" panose="020B0604020202020204" pitchFamily="34" charset="0"/>
                <a:cs typeface="Arial" panose="020B0604020202020204" pitchFamily="34" charset="0"/>
              </a:rPr>
              <a:t>frequency</a:t>
            </a:r>
            <a:r>
              <a:rPr lang="de-DE" sz="1800" baseline="0" dirty="0">
                <a:solidFill>
                  <a:srgbClr val="0000FF"/>
                </a:solidFill>
                <a:effectLst/>
                <a:latin typeface="Arial" panose="020B0604020202020204" pitchFamily="34" charset="0"/>
                <a:cs typeface="Arial" panose="020B0604020202020204" pitchFamily="34" charset="0"/>
              </a:rPr>
              <a:t> </a:t>
            </a:r>
            <a:r>
              <a:rPr lang="de-DE" sz="1800" baseline="0" dirty="0" err="1">
                <a:solidFill>
                  <a:srgbClr val="0000FF"/>
                </a:solidFill>
                <a:effectLst/>
                <a:latin typeface="Arial" panose="020B0604020202020204" pitchFamily="34" charset="0"/>
                <a:cs typeface="Arial" panose="020B0604020202020204" pitchFamily="34" charset="0"/>
              </a:rPr>
              <a:t>comb</a:t>
            </a:r>
            <a:r>
              <a:rPr lang="de-DE" sz="1800" baseline="0" dirty="0">
                <a:solidFill>
                  <a:srgbClr val="0000FF"/>
                </a:solidFill>
                <a:effectLst/>
                <a:latin typeface="Arial" panose="020B0604020202020204" pitchFamily="34" charset="0"/>
                <a:cs typeface="Arial" panose="020B0604020202020204" pitchFamily="34" charset="0"/>
              </a:rPr>
              <a:t>:  </a:t>
            </a:r>
          </a:p>
        </p:txBody>
      </p:sp>
      <p:grpSp>
        <p:nvGrpSpPr>
          <p:cNvPr id="364" name="Group 363">
            <a:extLst>
              <a:ext uri="{FF2B5EF4-FFF2-40B4-BE49-F238E27FC236}">
                <a16:creationId xmlns:a16="http://schemas.microsoft.com/office/drawing/2014/main" id="{677E8220-0CA7-D85E-41AE-BDF6D8967E56}"/>
              </a:ext>
            </a:extLst>
          </p:cNvPr>
          <p:cNvGrpSpPr/>
          <p:nvPr/>
        </p:nvGrpSpPr>
        <p:grpSpPr>
          <a:xfrm>
            <a:off x="6233787" y="5487370"/>
            <a:ext cx="5745169" cy="1030620"/>
            <a:chOff x="6451122" y="4972060"/>
            <a:chExt cx="5745169" cy="1030620"/>
          </a:xfrm>
        </p:grpSpPr>
        <p:sp>
          <p:nvSpPr>
            <p:cNvPr id="131" name="Rectangle 130">
              <a:extLst>
                <a:ext uri="{FF2B5EF4-FFF2-40B4-BE49-F238E27FC236}">
                  <a16:creationId xmlns:a16="http://schemas.microsoft.com/office/drawing/2014/main" id="{ED9B98C1-5095-4499-9896-9D33E4344C27}"/>
                </a:ext>
              </a:extLst>
            </p:cNvPr>
            <p:cNvSpPr/>
            <p:nvPr/>
          </p:nvSpPr>
          <p:spPr bwMode="auto">
            <a:xfrm>
              <a:off x="6451122" y="4972060"/>
              <a:ext cx="5708140" cy="1030620"/>
            </a:xfrm>
            <a:prstGeom prst="rect">
              <a:avLst/>
            </a:prstGeom>
            <a:solidFill>
              <a:srgbClr val="FFFFCC"/>
            </a:solidFill>
            <a:ln w="25400" cap="sq" cmpd="sng" algn="ctr">
              <a:solidFill>
                <a:schemeClr val="bg2"/>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132" name="TextBox 131">
              <a:extLst>
                <a:ext uri="{FF2B5EF4-FFF2-40B4-BE49-F238E27FC236}">
                  <a16:creationId xmlns:a16="http://schemas.microsoft.com/office/drawing/2014/main" id="{72A4BACF-D609-4E00-883E-9F2DC2C533B6}"/>
                </a:ext>
              </a:extLst>
            </p:cNvPr>
            <p:cNvSpPr txBox="1"/>
            <p:nvPr/>
          </p:nvSpPr>
          <p:spPr>
            <a:xfrm>
              <a:off x="6495200" y="5002406"/>
              <a:ext cx="5701091" cy="1000274"/>
            </a:xfrm>
            <a:prstGeom prst="rect">
              <a:avLst/>
            </a:prstGeom>
            <a:noFill/>
          </p:spPr>
          <p:txBody>
            <a:bodyPr wrap="square" rtlCol="0">
              <a:spAutoFit/>
            </a:bodyPr>
            <a:lstStyle/>
            <a:p>
              <a:r>
                <a:rPr lang="en-US" sz="1800" b="0" baseline="0" dirty="0">
                  <a:solidFill>
                    <a:schemeClr val="bg2"/>
                  </a:solidFill>
                  <a:effectLst/>
                  <a:latin typeface="Arial" panose="020B0604020202020204" pitchFamily="34" charset="0"/>
                  <a:cs typeface="Arial" panose="020B0604020202020204" pitchFamily="34" charset="0"/>
                </a:rPr>
                <a:t>laser under development at Fraunhofer ILT (Aachen)</a:t>
              </a:r>
            </a:p>
            <a:p>
              <a:pPr>
                <a:spcAft>
                  <a:spcPts val="600"/>
                </a:spcAft>
              </a:pPr>
              <a:r>
                <a:rPr lang="en-US" sz="1800" b="0" baseline="0" dirty="0">
                  <a:solidFill>
                    <a:schemeClr val="bg2"/>
                  </a:solidFill>
                  <a:effectLst/>
                  <a:latin typeface="Arial" panose="020B0604020202020204" pitchFamily="34" charset="0"/>
                  <a:cs typeface="Arial" panose="020B0604020202020204" pitchFamily="34" charset="0"/>
                </a:rPr>
                <a:t>together with LMU.</a:t>
              </a:r>
            </a:p>
            <a:p>
              <a:r>
                <a:rPr lang="en-US" sz="1800" b="0" baseline="0" dirty="0">
                  <a:solidFill>
                    <a:schemeClr val="bg2"/>
                  </a:solidFill>
                  <a:effectLst/>
                  <a:latin typeface="Arial" panose="020B0604020202020204" pitchFamily="34" charset="0"/>
                  <a:cs typeface="Arial" panose="020B0604020202020204" pitchFamily="34" charset="0"/>
                </a:rPr>
                <a:t>expected linewidth &lt; 1 kHz ; operational: early 2026 </a:t>
              </a:r>
            </a:p>
          </p:txBody>
        </p:sp>
      </p:grpSp>
      <p:grpSp>
        <p:nvGrpSpPr>
          <p:cNvPr id="244" name="Gruppieren 263">
            <a:extLst>
              <a:ext uri="{FF2B5EF4-FFF2-40B4-BE49-F238E27FC236}">
                <a16:creationId xmlns:a16="http://schemas.microsoft.com/office/drawing/2014/main" id="{CB752DDA-4697-E4EC-F421-B6AFBAAC9B31}"/>
              </a:ext>
            </a:extLst>
          </p:cNvPr>
          <p:cNvGrpSpPr/>
          <p:nvPr/>
        </p:nvGrpSpPr>
        <p:grpSpPr>
          <a:xfrm>
            <a:off x="167456" y="1226937"/>
            <a:ext cx="5755571" cy="5354802"/>
            <a:chOff x="6121787" y="1206176"/>
            <a:chExt cx="4810200" cy="4501107"/>
          </a:xfrm>
        </p:grpSpPr>
        <p:sp>
          <p:nvSpPr>
            <p:cNvPr id="245" name="Rechteck 128">
              <a:extLst>
                <a:ext uri="{FF2B5EF4-FFF2-40B4-BE49-F238E27FC236}">
                  <a16:creationId xmlns:a16="http://schemas.microsoft.com/office/drawing/2014/main" id="{881719EA-4558-9002-097F-46EB7CF514F0}"/>
                </a:ext>
              </a:extLst>
            </p:cNvPr>
            <p:cNvSpPr/>
            <p:nvPr/>
          </p:nvSpPr>
          <p:spPr>
            <a:xfrm rot="16200000" flipV="1">
              <a:off x="6015955" y="3791255"/>
              <a:ext cx="568483" cy="127593"/>
            </a:xfrm>
            <a:prstGeom prst="rect">
              <a:avLst/>
            </a:pr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246" name="Rechteck 129">
              <a:extLst>
                <a:ext uri="{FF2B5EF4-FFF2-40B4-BE49-F238E27FC236}">
                  <a16:creationId xmlns:a16="http://schemas.microsoft.com/office/drawing/2014/main" id="{3C084EE7-23F5-0B6C-0AC8-5DBCA44CD296}"/>
                </a:ext>
              </a:extLst>
            </p:cNvPr>
            <p:cNvSpPr/>
            <p:nvPr/>
          </p:nvSpPr>
          <p:spPr>
            <a:xfrm flipV="1">
              <a:off x="8340593" y="3458142"/>
              <a:ext cx="528310" cy="126329"/>
            </a:xfrm>
            <a:prstGeom prst="rect">
              <a:avLst/>
            </a:pr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247" name="Rechteck 130">
              <a:extLst>
                <a:ext uri="{FF2B5EF4-FFF2-40B4-BE49-F238E27FC236}">
                  <a16:creationId xmlns:a16="http://schemas.microsoft.com/office/drawing/2014/main" id="{A9F3A82F-1F62-5FBD-BF62-32719D75A772}"/>
                </a:ext>
              </a:extLst>
            </p:cNvPr>
            <p:cNvSpPr/>
            <p:nvPr/>
          </p:nvSpPr>
          <p:spPr>
            <a:xfrm rot="16200000" flipV="1">
              <a:off x="10447177" y="2385682"/>
              <a:ext cx="427110" cy="65475"/>
            </a:xfrm>
            <a:prstGeom prst="rect">
              <a:avLst/>
            </a:pr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248" name="Rechteck 131">
              <a:extLst>
                <a:ext uri="{FF2B5EF4-FFF2-40B4-BE49-F238E27FC236}">
                  <a16:creationId xmlns:a16="http://schemas.microsoft.com/office/drawing/2014/main" id="{160E01F3-6E6F-25F5-C883-7C4A8A398C5B}"/>
                </a:ext>
              </a:extLst>
            </p:cNvPr>
            <p:cNvSpPr/>
            <p:nvPr/>
          </p:nvSpPr>
          <p:spPr>
            <a:xfrm>
              <a:off x="9157287" y="3867417"/>
              <a:ext cx="1741010" cy="1784407"/>
            </a:xfrm>
            <a:prstGeom prst="rect">
              <a:avLst/>
            </a:prstGeom>
            <a:solidFill>
              <a:srgbClr val="F8F8F8"/>
            </a:solidFill>
            <a:ln w="19050">
              <a:solidFill>
                <a:srgbClr val="FFFFFF">
                  <a:lumMod val="50000"/>
                </a:srgbClr>
              </a:solidFill>
              <a:prstDash val="solid"/>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249" name="Rechteck 132">
              <a:extLst>
                <a:ext uri="{FF2B5EF4-FFF2-40B4-BE49-F238E27FC236}">
                  <a16:creationId xmlns:a16="http://schemas.microsoft.com/office/drawing/2014/main" id="{A77EF3CE-E0DE-F4E3-A530-BC5080C8041D}"/>
                </a:ext>
              </a:extLst>
            </p:cNvPr>
            <p:cNvSpPr/>
            <p:nvPr/>
          </p:nvSpPr>
          <p:spPr>
            <a:xfrm>
              <a:off x="6121902" y="3867418"/>
              <a:ext cx="3038937" cy="1783837"/>
            </a:xfrm>
            <a:prstGeom prst="rect">
              <a:avLst/>
            </a:prstGeom>
            <a:solidFill>
              <a:srgbClr val="F8F8F8"/>
            </a:solidFill>
            <a:ln w="19050">
              <a:solidFill>
                <a:srgbClr val="FFFFFF">
                  <a:lumMod val="50000"/>
                </a:srgbClr>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250" name="Rechteck 133">
              <a:extLst>
                <a:ext uri="{FF2B5EF4-FFF2-40B4-BE49-F238E27FC236}">
                  <a16:creationId xmlns:a16="http://schemas.microsoft.com/office/drawing/2014/main" id="{C2D4D3FC-554C-6137-6BA3-3D2DE2B9FB54}"/>
                </a:ext>
              </a:extLst>
            </p:cNvPr>
            <p:cNvSpPr/>
            <p:nvPr/>
          </p:nvSpPr>
          <p:spPr>
            <a:xfrm rot="16200000" flipV="1">
              <a:off x="7183524" y="3135602"/>
              <a:ext cx="920201" cy="127593"/>
            </a:xfrm>
            <a:prstGeom prst="rect">
              <a:avLst/>
            </a:pr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251" name="Rechteck 134">
              <a:extLst>
                <a:ext uri="{FF2B5EF4-FFF2-40B4-BE49-F238E27FC236}">
                  <a16:creationId xmlns:a16="http://schemas.microsoft.com/office/drawing/2014/main" id="{F8861062-1024-ED09-C4F6-90DC020C741A}"/>
                </a:ext>
              </a:extLst>
            </p:cNvPr>
            <p:cNvSpPr/>
            <p:nvPr/>
          </p:nvSpPr>
          <p:spPr>
            <a:xfrm>
              <a:off x="8888345" y="1206864"/>
              <a:ext cx="2013701" cy="1149187"/>
            </a:xfrm>
            <a:prstGeom prst="rect">
              <a:avLst/>
            </a:prstGeom>
            <a:solidFill>
              <a:srgbClr val="F8F8F8"/>
            </a:solidFill>
            <a:ln w="19050" cap="flat" cmpd="sng" algn="ctr">
              <a:solidFill>
                <a:srgbClr val="FFFFFF">
                  <a:lumMod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dirty="0">
                <a:ln>
                  <a:noFill/>
                </a:ln>
                <a:solidFill>
                  <a:srgbClr val="000000"/>
                </a:solidFill>
                <a:effectLst/>
                <a:uLnTx/>
                <a:uFillTx/>
                <a:latin typeface="Frutiger LT Com 55 Roman"/>
                <a:ea typeface="+mn-ea"/>
                <a:cs typeface="+mn-cs"/>
              </a:endParaRPr>
            </a:p>
          </p:txBody>
        </p:sp>
        <p:sp>
          <p:nvSpPr>
            <p:cNvPr id="252" name="Textfeld 135">
              <a:extLst>
                <a:ext uri="{FF2B5EF4-FFF2-40B4-BE49-F238E27FC236}">
                  <a16:creationId xmlns:a16="http://schemas.microsoft.com/office/drawing/2014/main" id="{F4009D2E-D257-3F47-BDF0-AA33888F49D9}"/>
                </a:ext>
              </a:extLst>
            </p:cNvPr>
            <p:cNvSpPr txBox="1"/>
            <p:nvPr/>
          </p:nvSpPr>
          <p:spPr>
            <a:xfrm>
              <a:off x="10462907" y="1926079"/>
              <a:ext cx="274945" cy="2821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r>
                <a:rPr kumimoji="0" lang="de-DE" sz="1300" b="0" i="0" u="none" strike="noStrike" kern="0" cap="none" spc="0" normalizeH="0" baseline="0" noProof="0" dirty="0">
                  <a:ln>
                    <a:noFill/>
                  </a:ln>
                  <a:solidFill>
                    <a:srgbClr val="000000"/>
                  </a:solidFill>
                  <a:effectLst/>
                  <a:uLnTx/>
                  <a:uFillTx/>
                  <a:latin typeface="Symbol" panose="05050102010706020507" pitchFamily="18" charset="2"/>
                  <a:cs typeface="Arial" panose="020B0604020202020204" pitchFamily="34" charset="0"/>
                </a:rPr>
                <a:t>n</a:t>
              </a:r>
              <a:endParaRPr kumimoji="0" lang="de-DE" sz="1300" b="0" i="1" u="none" strike="noStrike" kern="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endParaRPr>
            </a:p>
          </p:txBody>
        </p:sp>
        <p:grpSp>
          <p:nvGrpSpPr>
            <p:cNvPr id="253" name="Gruppieren 136">
              <a:extLst>
                <a:ext uri="{FF2B5EF4-FFF2-40B4-BE49-F238E27FC236}">
                  <a16:creationId xmlns:a16="http://schemas.microsoft.com/office/drawing/2014/main" id="{8E9B7625-C42C-4657-E282-B03EE26F30A3}"/>
                </a:ext>
              </a:extLst>
            </p:cNvPr>
            <p:cNvGrpSpPr/>
            <p:nvPr/>
          </p:nvGrpSpPr>
          <p:grpSpPr>
            <a:xfrm flipH="1">
              <a:off x="9278659" y="1743086"/>
              <a:ext cx="1195407" cy="448988"/>
              <a:chOff x="1417204" y="1971520"/>
              <a:chExt cx="1013616" cy="511790"/>
            </a:xfrm>
          </p:grpSpPr>
          <p:cxnSp>
            <p:nvCxnSpPr>
              <p:cNvPr id="349" name="Gerade Verbindung 161">
                <a:extLst>
                  <a:ext uri="{FF2B5EF4-FFF2-40B4-BE49-F238E27FC236}">
                    <a16:creationId xmlns:a16="http://schemas.microsoft.com/office/drawing/2014/main" id="{7D0688F6-05D4-1EC2-B8DC-62492FC13783}"/>
                  </a:ext>
                </a:extLst>
              </p:cNvPr>
              <p:cNvCxnSpPr/>
              <p:nvPr/>
            </p:nvCxnSpPr>
            <p:spPr>
              <a:xfrm>
                <a:off x="1854734" y="1977659"/>
                <a:ext cx="0" cy="503819"/>
              </a:xfrm>
              <a:prstGeom prst="line">
                <a:avLst/>
              </a:prstGeom>
              <a:noFill/>
              <a:ln w="28575" cap="flat" cmpd="sng" algn="ctr">
                <a:solidFill>
                  <a:srgbClr val="00FF00"/>
                </a:solidFill>
                <a:prstDash val="solid"/>
              </a:ln>
              <a:effectLst/>
            </p:spPr>
          </p:cxnSp>
          <p:cxnSp>
            <p:nvCxnSpPr>
              <p:cNvPr id="350" name="Gerade Verbindung 162">
                <a:extLst>
                  <a:ext uri="{FF2B5EF4-FFF2-40B4-BE49-F238E27FC236}">
                    <a16:creationId xmlns:a16="http://schemas.microsoft.com/office/drawing/2014/main" id="{AD135833-F790-A70F-0386-00F3E9A0D6B6}"/>
                  </a:ext>
                </a:extLst>
              </p:cNvPr>
              <p:cNvCxnSpPr/>
              <p:nvPr/>
            </p:nvCxnSpPr>
            <p:spPr>
              <a:xfrm>
                <a:off x="1780971" y="2004969"/>
                <a:ext cx="0" cy="477489"/>
              </a:xfrm>
              <a:prstGeom prst="line">
                <a:avLst/>
              </a:prstGeom>
              <a:noFill/>
              <a:ln w="28575" cap="flat" cmpd="sng" algn="ctr">
                <a:solidFill>
                  <a:srgbClr val="00B050"/>
                </a:solidFill>
                <a:prstDash val="solid"/>
              </a:ln>
              <a:effectLst/>
            </p:spPr>
          </p:cxnSp>
          <p:cxnSp>
            <p:nvCxnSpPr>
              <p:cNvPr id="351" name="Gerade Verbindung 163">
                <a:extLst>
                  <a:ext uri="{FF2B5EF4-FFF2-40B4-BE49-F238E27FC236}">
                    <a16:creationId xmlns:a16="http://schemas.microsoft.com/office/drawing/2014/main" id="{12CFDCA4-784B-DAAE-8BCE-9B824CF9329A}"/>
                  </a:ext>
                </a:extLst>
              </p:cNvPr>
              <p:cNvCxnSpPr/>
              <p:nvPr/>
            </p:nvCxnSpPr>
            <p:spPr>
              <a:xfrm>
                <a:off x="1927742" y="1971520"/>
                <a:ext cx="0" cy="511669"/>
              </a:xfrm>
              <a:prstGeom prst="line">
                <a:avLst/>
              </a:prstGeom>
              <a:noFill/>
              <a:ln w="28575" cap="flat" cmpd="sng" algn="ctr">
                <a:solidFill>
                  <a:srgbClr val="CCFF33"/>
                </a:solidFill>
                <a:prstDash val="solid"/>
              </a:ln>
              <a:effectLst/>
            </p:spPr>
          </p:cxnSp>
          <p:cxnSp>
            <p:nvCxnSpPr>
              <p:cNvPr id="352" name="Gerade Verbindung 164">
                <a:extLst>
                  <a:ext uri="{FF2B5EF4-FFF2-40B4-BE49-F238E27FC236}">
                    <a16:creationId xmlns:a16="http://schemas.microsoft.com/office/drawing/2014/main" id="{57C5AB4D-435C-DCB8-AAF5-36266453DD4C}"/>
                  </a:ext>
                </a:extLst>
              </p:cNvPr>
              <p:cNvCxnSpPr/>
              <p:nvPr/>
            </p:nvCxnSpPr>
            <p:spPr>
              <a:xfrm>
                <a:off x="2000261" y="1985837"/>
                <a:ext cx="0" cy="496621"/>
              </a:xfrm>
              <a:prstGeom prst="line">
                <a:avLst/>
              </a:prstGeom>
              <a:noFill/>
              <a:ln w="28575" cap="flat" cmpd="sng" algn="ctr">
                <a:solidFill>
                  <a:srgbClr val="FFFF00"/>
                </a:solidFill>
                <a:prstDash val="solid"/>
              </a:ln>
              <a:effectLst/>
            </p:spPr>
          </p:cxnSp>
          <p:cxnSp>
            <p:nvCxnSpPr>
              <p:cNvPr id="353" name="Gerade Verbindung 165">
                <a:extLst>
                  <a:ext uri="{FF2B5EF4-FFF2-40B4-BE49-F238E27FC236}">
                    <a16:creationId xmlns:a16="http://schemas.microsoft.com/office/drawing/2014/main" id="{F8572F58-895F-7739-CC4A-8AF7F8E7A0D7}"/>
                  </a:ext>
                </a:extLst>
              </p:cNvPr>
              <p:cNvCxnSpPr/>
              <p:nvPr/>
            </p:nvCxnSpPr>
            <p:spPr>
              <a:xfrm>
                <a:off x="2071538" y="2010793"/>
                <a:ext cx="0" cy="472517"/>
              </a:xfrm>
              <a:prstGeom prst="line">
                <a:avLst/>
              </a:prstGeom>
              <a:noFill/>
              <a:ln w="28575" cap="flat" cmpd="sng" algn="ctr">
                <a:solidFill>
                  <a:srgbClr val="FF9900"/>
                </a:solidFill>
                <a:prstDash val="solid"/>
              </a:ln>
              <a:effectLst/>
            </p:spPr>
          </p:cxnSp>
          <p:cxnSp>
            <p:nvCxnSpPr>
              <p:cNvPr id="354" name="Gerade Verbindung 166">
                <a:extLst>
                  <a:ext uri="{FF2B5EF4-FFF2-40B4-BE49-F238E27FC236}">
                    <a16:creationId xmlns:a16="http://schemas.microsoft.com/office/drawing/2014/main" id="{690658A6-8AAB-00D3-6338-69EACE56F0BF}"/>
                  </a:ext>
                </a:extLst>
              </p:cNvPr>
              <p:cNvCxnSpPr/>
              <p:nvPr/>
            </p:nvCxnSpPr>
            <p:spPr>
              <a:xfrm>
                <a:off x="2141985" y="2045955"/>
                <a:ext cx="0" cy="436362"/>
              </a:xfrm>
              <a:prstGeom prst="line">
                <a:avLst/>
              </a:prstGeom>
              <a:noFill/>
              <a:ln w="28575" cap="flat" cmpd="sng" algn="ctr">
                <a:solidFill>
                  <a:srgbClr val="FF6600"/>
                </a:solidFill>
                <a:prstDash val="solid"/>
              </a:ln>
              <a:effectLst/>
            </p:spPr>
          </p:cxnSp>
          <p:cxnSp>
            <p:nvCxnSpPr>
              <p:cNvPr id="355" name="Gerade Verbindung 167">
                <a:extLst>
                  <a:ext uri="{FF2B5EF4-FFF2-40B4-BE49-F238E27FC236}">
                    <a16:creationId xmlns:a16="http://schemas.microsoft.com/office/drawing/2014/main" id="{B2290507-70AA-E4E0-6B8D-361941A01451}"/>
                  </a:ext>
                </a:extLst>
              </p:cNvPr>
              <p:cNvCxnSpPr/>
              <p:nvPr/>
            </p:nvCxnSpPr>
            <p:spPr>
              <a:xfrm>
                <a:off x="2212847" y="2125164"/>
                <a:ext cx="0" cy="357619"/>
              </a:xfrm>
              <a:prstGeom prst="line">
                <a:avLst/>
              </a:prstGeom>
              <a:noFill/>
              <a:ln w="28575" cap="flat" cmpd="sng" algn="ctr">
                <a:solidFill>
                  <a:srgbClr val="FF3300"/>
                </a:solidFill>
                <a:prstDash val="solid"/>
              </a:ln>
              <a:effectLst/>
            </p:spPr>
          </p:cxnSp>
          <p:cxnSp>
            <p:nvCxnSpPr>
              <p:cNvPr id="356" name="Gerade Verbindung 168">
                <a:extLst>
                  <a:ext uri="{FF2B5EF4-FFF2-40B4-BE49-F238E27FC236}">
                    <a16:creationId xmlns:a16="http://schemas.microsoft.com/office/drawing/2014/main" id="{4C731BDF-9B7F-3D67-522D-9B214870E333}"/>
                  </a:ext>
                </a:extLst>
              </p:cNvPr>
              <p:cNvCxnSpPr/>
              <p:nvPr/>
            </p:nvCxnSpPr>
            <p:spPr>
              <a:xfrm>
                <a:off x="2285781" y="2222339"/>
                <a:ext cx="0" cy="260097"/>
              </a:xfrm>
              <a:prstGeom prst="line">
                <a:avLst/>
              </a:prstGeom>
              <a:noFill/>
              <a:ln w="28575" cap="flat" cmpd="sng" algn="ctr">
                <a:solidFill>
                  <a:srgbClr val="FF0066"/>
                </a:solidFill>
                <a:prstDash val="solid"/>
              </a:ln>
              <a:effectLst/>
            </p:spPr>
          </p:cxnSp>
          <p:cxnSp>
            <p:nvCxnSpPr>
              <p:cNvPr id="357" name="Gerade Verbindung 169">
                <a:extLst>
                  <a:ext uri="{FF2B5EF4-FFF2-40B4-BE49-F238E27FC236}">
                    <a16:creationId xmlns:a16="http://schemas.microsoft.com/office/drawing/2014/main" id="{D9021455-6B04-418F-989E-C4164EDCDAA3}"/>
                  </a:ext>
                </a:extLst>
              </p:cNvPr>
              <p:cNvCxnSpPr/>
              <p:nvPr/>
            </p:nvCxnSpPr>
            <p:spPr>
              <a:xfrm>
                <a:off x="2358715" y="2367658"/>
                <a:ext cx="0" cy="115023"/>
              </a:xfrm>
              <a:prstGeom prst="line">
                <a:avLst/>
              </a:prstGeom>
              <a:noFill/>
              <a:ln w="28575" cap="flat" cmpd="sng" algn="ctr">
                <a:solidFill>
                  <a:srgbClr val="CC3399"/>
                </a:solidFill>
                <a:prstDash val="solid"/>
              </a:ln>
              <a:effectLst/>
            </p:spPr>
          </p:cxnSp>
          <p:cxnSp>
            <p:nvCxnSpPr>
              <p:cNvPr id="358" name="Gerade Verbindung 170">
                <a:extLst>
                  <a:ext uri="{FF2B5EF4-FFF2-40B4-BE49-F238E27FC236}">
                    <a16:creationId xmlns:a16="http://schemas.microsoft.com/office/drawing/2014/main" id="{1AD0A14C-3773-0614-066D-A3D3C4460CA9}"/>
                  </a:ext>
                </a:extLst>
              </p:cNvPr>
              <p:cNvCxnSpPr/>
              <p:nvPr/>
            </p:nvCxnSpPr>
            <p:spPr>
              <a:xfrm>
                <a:off x="2430820" y="2446242"/>
                <a:ext cx="0" cy="36265"/>
              </a:xfrm>
              <a:prstGeom prst="line">
                <a:avLst/>
              </a:prstGeom>
              <a:noFill/>
              <a:ln w="28575" cap="flat" cmpd="sng" algn="ctr">
                <a:solidFill>
                  <a:srgbClr val="800080"/>
                </a:solidFill>
                <a:prstDash val="solid"/>
              </a:ln>
              <a:effectLst/>
            </p:spPr>
          </p:cxnSp>
          <p:cxnSp>
            <p:nvCxnSpPr>
              <p:cNvPr id="359" name="Gerade Verbindung 171">
                <a:extLst>
                  <a:ext uri="{FF2B5EF4-FFF2-40B4-BE49-F238E27FC236}">
                    <a16:creationId xmlns:a16="http://schemas.microsoft.com/office/drawing/2014/main" id="{3AB80AF2-47F9-9B15-A722-D4CDC09F8055}"/>
                  </a:ext>
                </a:extLst>
              </p:cNvPr>
              <p:cNvCxnSpPr/>
              <p:nvPr/>
            </p:nvCxnSpPr>
            <p:spPr>
              <a:xfrm>
                <a:off x="1563072" y="2266895"/>
                <a:ext cx="0" cy="215293"/>
              </a:xfrm>
              <a:prstGeom prst="line">
                <a:avLst/>
              </a:prstGeom>
              <a:noFill/>
              <a:ln w="28575" cap="flat" cmpd="sng" algn="ctr">
                <a:solidFill>
                  <a:srgbClr val="0000FF"/>
                </a:solidFill>
                <a:prstDash val="solid"/>
              </a:ln>
              <a:effectLst/>
            </p:spPr>
          </p:cxnSp>
          <p:cxnSp>
            <p:nvCxnSpPr>
              <p:cNvPr id="360" name="Gerade Verbindung 172">
                <a:extLst>
                  <a:ext uri="{FF2B5EF4-FFF2-40B4-BE49-F238E27FC236}">
                    <a16:creationId xmlns:a16="http://schemas.microsoft.com/office/drawing/2014/main" id="{357D608B-5CF0-7E4F-B3CE-9A27DC6274E3}"/>
                  </a:ext>
                </a:extLst>
              </p:cNvPr>
              <p:cNvCxnSpPr/>
              <p:nvPr/>
            </p:nvCxnSpPr>
            <p:spPr>
              <a:xfrm>
                <a:off x="1490138" y="2368550"/>
                <a:ext cx="0" cy="113884"/>
              </a:xfrm>
              <a:prstGeom prst="line">
                <a:avLst/>
              </a:prstGeom>
              <a:noFill/>
              <a:ln w="28575" cap="flat" cmpd="sng" algn="ctr">
                <a:solidFill>
                  <a:srgbClr val="6600FF"/>
                </a:solidFill>
                <a:prstDash val="solid"/>
              </a:ln>
              <a:effectLst/>
            </p:spPr>
          </p:cxnSp>
          <p:cxnSp>
            <p:nvCxnSpPr>
              <p:cNvPr id="361" name="Gerade Verbindung 173">
                <a:extLst>
                  <a:ext uri="{FF2B5EF4-FFF2-40B4-BE49-F238E27FC236}">
                    <a16:creationId xmlns:a16="http://schemas.microsoft.com/office/drawing/2014/main" id="{2B047908-0B0A-3A61-F01A-ED5616D2D54D}"/>
                  </a:ext>
                </a:extLst>
              </p:cNvPr>
              <p:cNvCxnSpPr/>
              <p:nvPr/>
            </p:nvCxnSpPr>
            <p:spPr>
              <a:xfrm>
                <a:off x="1417204" y="2442031"/>
                <a:ext cx="0" cy="41274"/>
              </a:xfrm>
              <a:prstGeom prst="line">
                <a:avLst/>
              </a:prstGeom>
              <a:noFill/>
              <a:ln w="28575" cap="flat" cmpd="sng" algn="ctr">
                <a:solidFill>
                  <a:srgbClr val="9933FF"/>
                </a:solidFill>
                <a:prstDash val="solid"/>
              </a:ln>
              <a:effectLst/>
            </p:spPr>
          </p:cxnSp>
          <p:cxnSp>
            <p:nvCxnSpPr>
              <p:cNvPr id="362" name="Gerade Verbindung 174">
                <a:extLst>
                  <a:ext uri="{FF2B5EF4-FFF2-40B4-BE49-F238E27FC236}">
                    <a16:creationId xmlns:a16="http://schemas.microsoft.com/office/drawing/2014/main" id="{30F2DA50-6716-C294-A2F8-97B2D605267A}"/>
                  </a:ext>
                </a:extLst>
              </p:cNvPr>
              <p:cNvCxnSpPr/>
              <p:nvPr/>
            </p:nvCxnSpPr>
            <p:spPr>
              <a:xfrm>
                <a:off x="1635177" y="2158465"/>
                <a:ext cx="0" cy="323990"/>
              </a:xfrm>
              <a:prstGeom prst="line">
                <a:avLst/>
              </a:prstGeom>
              <a:noFill/>
              <a:ln w="28575" cap="flat" cmpd="sng" algn="ctr">
                <a:solidFill>
                  <a:srgbClr val="0099FF"/>
                </a:solidFill>
                <a:prstDash val="solid"/>
              </a:ln>
              <a:effectLst/>
            </p:spPr>
          </p:cxnSp>
          <p:cxnSp>
            <p:nvCxnSpPr>
              <p:cNvPr id="363" name="Gerade Verbindung 175">
                <a:extLst>
                  <a:ext uri="{FF2B5EF4-FFF2-40B4-BE49-F238E27FC236}">
                    <a16:creationId xmlns:a16="http://schemas.microsoft.com/office/drawing/2014/main" id="{92A9F4A0-C1AC-2C84-2F0B-8199D37AA9D5}"/>
                  </a:ext>
                </a:extLst>
              </p:cNvPr>
              <p:cNvCxnSpPr/>
              <p:nvPr/>
            </p:nvCxnSpPr>
            <p:spPr>
              <a:xfrm>
                <a:off x="1707697" y="2071039"/>
                <a:ext cx="0" cy="411383"/>
              </a:xfrm>
              <a:prstGeom prst="line">
                <a:avLst/>
              </a:prstGeom>
              <a:noFill/>
              <a:ln w="28575" cap="flat" cmpd="sng" algn="ctr">
                <a:solidFill>
                  <a:srgbClr val="00CC99"/>
                </a:solidFill>
                <a:prstDash val="solid"/>
              </a:ln>
              <a:effectLst/>
            </p:spPr>
          </p:cxnSp>
        </p:grpSp>
        <p:cxnSp>
          <p:nvCxnSpPr>
            <p:cNvPr id="254" name="Gerade Verbindung mit Pfeil 137">
              <a:extLst>
                <a:ext uri="{FF2B5EF4-FFF2-40B4-BE49-F238E27FC236}">
                  <a16:creationId xmlns:a16="http://schemas.microsoft.com/office/drawing/2014/main" id="{A62222E8-DD7E-D606-1B68-A8750BC05875}"/>
                </a:ext>
              </a:extLst>
            </p:cNvPr>
            <p:cNvCxnSpPr/>
            <p:nvPr/>
          </p:nvCxnSpPr>
          <p:spPr>
            <a:xfrm>
              <a:off x="9145069" y="2196481"/>
              <a:ext cx="1532401" cy="0"/>
            </a:xfrm>
            <a:prstGeom prst="straightConnector1">
              <a:avLst/>
            </a:prstGeom>
            <a:noFill/>
            <a:ln w="12700" cap="flat" cmpd="sng" algn="ctr">
              <a:solidFill>
                <a:srgbClr val="000000"/>
              </a:solidFill>
              <a:prstDash val="solid"/>
              <a:headEnd type="none" w="med" len="med"/>
              <a:tailEnd type="triangle" w="med" len="lg"/>
            </a:ln>
            <a:effectLst/>
          </p:spPr>
        </p:cxnSp>
        <p:sp>
          <p:nvSpPr>
            <p:cNvPr id="255" name="Rechteck 138">
              <a:extLst>
                <a:ext uri="{FF2B5EF4-FFF2-40B4-BE49-F238E27FC236}">
                  <a16:creationId xmlns:a16="http://schemas.microsoft.com/office/drawing/2014/main" id="{D5039567-D31B-1F60-4729-3DFADB185C1E}"/>
                </a:ext>
              </a:extLst>
            </p:cNvPr>
            <p:cNvSpPr/>
            <p:nvPr/>
          </p:nvSpPr>
          <p:spPr>
            <a:xfrm>
              <a:off x="6124515" y="2456990"/>
              <a:ext cx="2430035" cy="1294839"/>
            </a:xfrm>
            <a:prstGeom prst="rect">
              <a:avLst/>
            </a:prstGeom>
            <a:solidFill>
              <a:srgbClr val="F8F8F8"/>
            </a:solidFill>
            <a:ln w="19050">
              <a:solidFill>
                <a:srgbClr val="FFFFFF">
                  <a:lumMod val="50000"/>
                </a:srgbClr>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256" name="Text Box 44">
              <a:extLst>
                <a:ext uri="{FF2B5EF4-FFF2-40B4-BE49-F238E27FC236}">
                  <a16:creationId xmlns:a16="http://schemas.microsoft.com/office/drawing/2014/main" id="{BADC2657-1A7B-ABED-4FEF-BC1D5C1F792C}"/>
                </a:ext>
              </a:extLst>
            </p:cNvPr>
            <p:cNvSpPr txBox="1">
              <a:spLocks noChangeArrowheads="1"/>
            </p:cNvSpPr>
            <p:nvPr/>
          </p:nvSpPr>
          <p:spPr bwMode="auto">
            <a:xfrm>
              <a:off x="6128267" y="2475745"/>
              <a:ext cx="2415465" cy="258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eaLnBrk="1" fontAlgn="auto" latinLnBrk="0" hangingPunct="1">
                <a:lnSpc>
                  <a:spcPct val="100000"/>
                </a:lnSpc>
                <a:spcBef>
                  <a:spcPct val="50000"/>
                </a:spcBef>
                <a:spcAft>
                  <a:spcPts val="0"/>
                </a:spcAft>
                <a:buClrTx/>
                <a:buSzTx/>
                <a:buFont typeface="Wingdings" pitchFamily="2" charset="2"/>
                <a:buNone/>
                <a:tabLst/>
                <a:defRPr/>
              </a:pPr>
              <a:r>
                <a:rPr kumimoji="0" lang="de-DE" sz="1400" b="0" i="0" u="none" strike="noStrike" kern="0" cap="none" spc="0" normalizeH="0" baseline="0" noProof="0" dirty="0" err="1">
                  <a:ln>
                    <a:noFill/>
                  </a:ln>
                  <a:solidFill>
                    <a:srgbClr val="000000"/>
                  </a:solidFill>
                  <a:effectLst/>
                  <a:uLnTx/>
                  <a:uFillTx/>
                  <a:latin typeface="Arial" panose="020B0604020202020204" pitchFamily="34" charset="0"/>
                  <a:cs typeface="Arial" panose="020B0604020202020204" pitchFamily="34" charset="0"/>
                </a:rPr>
                <a:t>nonlinear</a:t>
              </a:r>
              <a:r>
                <a:rPr kumimoji="0" lang="de-DE"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pulse </a:t>
              </a:r>
              <a:r>
                <a:rPr kumimoji="0" lang="de-DE" sz="1400" b="0" i="0" u="none" strike="noStrike" kern="0" cap="none" spc="0" normalizeH="0" baseline="0" noProof="0" dirty="0" err="1">
                  <a:ln>
                    <a:noFill/>
                  </a:ln>
                  <a:solidFill>
                    <a:srgbClr val="000000"/>
                  </a:solidFill>
                  <a:effectLst/>
                  <a:uLnTx/>
                  <a:uFillTx/>
                  <a:latin typeface="Arial" panose="020B0604020202020204" pitchFamily="34" charset="0"/>
                  <a:cs typeface="Arial" panose="020B0604020202020204" pitchFamily="34" charset="0"/>
                </a:rPr>
                <a:t>compression</a:t>
              </a:r>
              <a:endParaRPr kumimoji="0" lang="de-DE"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grpSp>
          <p:nvGrpSpPr>
            <p:cNvPr id="257" name="Gruppieren 140">
              <a:extLst>
                <a:ext uri="{FF2B5EF4-FFF2-40B4-BE49-F238E27FC236}">
                  <a16:creationId xmlns:a16="http://schemas.microsoft.com/office/drawing/2014/main" id="{569092A4-EA3F-84B6-433D-82DC16E9C412}"/>
                </a:ext>
              </a:extLst>
            </p:cNvPr>
            <p:cNvGrpSpPr/>
            <p:nvPr/>
          </p:nvGrpSpPr>
          <p:grpSpPr>
            <a:xfrm>
              <a:off x="6206675" y="2775554"/>
              <a:ext cx="2270107" cy="671629"/>
              <a:chOff x="2627276" y="2471414"/>
              <a:chExt cx="2486669" cy="685129"/>
            </a:xfrm>
          </p:grpSpPr>
          <p:sp>
            <p:nvSpPr>
              <p:cNvPr id="339" name="Rechteck 224">
                <a:extLst>
                  <a:ext uri="{FF2B5EF4-FFF2-40B4-BE49-F238E27FC236}">
                    <a16:creationId xmlns:a16="http://schemas.microsoft.com/office/drawing/2014/main" id="{63CB8ADF-516D-3E83-80F2-6BD8CB4BEAEE}"/>
                  </a:ext>
                </a:extLst>
              </p:cNvPr>
              <p:cNvSpPr/>
              <p:nvPr/>
            </p:nvSpPr>
            <p:spPr>
              <a:xfrm>
                <a:off x="3726958" y="2612857"/>
                <a:ext cx="291030" cy="399373"/>
              </a:xfrm>
              <a:prstGeom prst="rect">
                <a:avLst/>
              </a:pr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340" name="Freihandform 69">
                <a:extLst>
                  <a:ext uri="{FF2B5EF4-FFF2-40B4-BE49-F238E27FC236}">
                    <a16:creationId xmlns:a16="http://schemas.microsoft.com/office/drawing/2014/main" id="{B36CE32A-086A-EEB8-49B7-D9BB6AEF1894}"/>
                  </a:ext>
                </a:extLst>
              </p:cNvPr>
              <p:cNvSpPr/>
              <p:nvPr/>
            </p:nvSpPr>
            <p:spPr bwMode="auto">
              <a:xfrm rot="840000">
                <a:off x="2787377" y="2782114"/>
                <a:ext cx="2164595" cy="62739"/>
              </a:xfrm>
              <a:custGeom>
                <a:avLst/>
                <a:gdLst>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58564 h 1004542"/>
                  <a:gd name="connsiteX1" fmla="*/ 794238 w 4328738"/>
                  <a:gd name="connsiteY1" fmla="*/ 147464 h 1004542"/>
                  <a:gd name="connsiteX2" fmla="*/ 1473688 w 4328738"/>
                  <a:gd name="connsiteY2" fmla="*/ 210964 h 1004542"/>
                  <a:gd name="connsiteX3" fmla="*/ 2057888 w 4328738"/>
                  <a:gd name="connsiteY3" fmla="*/ 236364 h 1004542"/>
                  <a:gd name="connsiteX4" fmla="*/ 2756388 w 4328738"/>
                  <a:gd name="connsiteY4" fmla="*/ 223664 h 1004542"/>
                  <a:gd name="connsiteX5" fmla="*/ 3416788 w 4328738"/>
                  <a:gd name="connsiteY5" fmla="*/ 153814 h 1004542"/>
                  <a:gd name="connsiteX6" fmla="*/ 4127988 w 4328738"/>
                  <a:gd name="connsiteY6" fmla="*/ 77614 h 1004542"/>
                  <a:gd name="connsiteX7" fmla="*/ 4299438 w 4328738"/>
                  <a:gd name="connsiteY7" fmla="*/ 64914 h 1004542"/>
                  <a:gd name="connsiteX8" fmla="*/ 4318488 w 4328738"/>
                  <a:gd name="connsiteY8" fmla="*/ 953914 h 1004542"/>
                  <a:gd name="connsiteX9" fmla="*/ 4191488 w 4328738"/>
                  <a:gd name="connsiteY9" fmla="*/ 884064 h 1004542"/>
                  <a:gd name="connsiteX10" fmla="*/ 3416788 w 4328738"/>
                  <a:gd name="connsiteY10" fmla="*/ 795164 h 1004542"/>
                  <a:gd name="connsiteX11" fmla="*/ 2553188 w 4328738"/>
                  <a:gd name="connsiteY11" fmla="*/ 725314 h 1004542"/>
                  <a:gd name="connsiteX12" fmla="*/ 2172188 w 4328738"/>
                  <a:gd name="connsiteY12" fmla="*/ 718964 h 1004542"/>
                  <a:gd name="connsiteX13" fmla="*/ 1689588 w 4328738"/>
                  <a:gd name="connsiteY13" fmla="*/ 725314 h 1004542"/>
                  <a:gd name="connsiteX14" fmla="*/ 1168888 w 4328738"/>
                  <a:gd name="connsiteY14" fmla="*/ 763414 h 1004542"/>
                  <a:gd name="connsiteX15" fmla="*/ 641838 w 4328738"/>
                  <a:gd name="connsiteY15" fmla="*/ 814214 h 1004542"/>
                  <a:gd name="connsiteX16" fmla="*/ 146538 w 4328738"/>
                  <a:gd name="connsiteY16" fmla="*/ 877714 h 1004542"/>
                  <a:gd name="connsiteX17" fmla="*/ 25888 w 4328738"/>
                  <a:gd name="connsiteY17" fmla="*/ 896764 h 1004542"/>
                  <a:gd name="connsiteX18" fmla="*/ 6838 w 4328738"/>
                  <a:gd name="connsiteY18" fmla="*/ 20464 h 1004542"/>
                  <a:gd name="connsiteX19" fmla="*/ 95738 w 4328738"/>
                  <a:gd name="connsiteY19" fmla="*/ 58564 h 1004542"/>
                  <a:gd name="connsiteX0" fmla="*/ 91194 w 4324194"/>
                  <a:gd name="connsiteY0" fmla="*/ 58564 h 1004542"/>
                  <a:gd name="connsiteX1" fmla="*/ 789694 w 4324194"/>
                  <a:gd name="connsiteY1" fmla="*/ 147464 h 1004542"/>
                  <a:gd name="connsiteX2" fmla="*/ 1469144 w 4324194"/>
                  <a:gd name="connsiteY2" fmla="*/ 210964 h 1004542"/>
                  <a:gd name="connsiteX3" fmla="*/ 2053344 w 4324194"/>
                  <a:gd name="connsiteY3" fmla="*/ 236364 h 1004542"/>
                  <a:gd name="connsiteX4" fmla="*/ 2751844 w 4324194"/>
                  <a:gd name="connsiteY4" fmla="*/ 223664 h 1004542"/>
                  <a:gd name="connsiteX5" fmla="*/ 3412244 w 4324194"/>
                  <a:gd name="connsiteY5" fmla="*/ 153814 h 1004542"/>
                  <a:gd name="connsiteX6" fmla="*/ 4123444 w 4324194"/>
                  <a:gd name="connsiteY6" fmla="*/ 77614 h 1004542"/>
                  <a:gd name="connsiteX7" fmla="*/ 4294894 w 4324194"/>
                  <a:gd name="connsiteY7" fmla="*/ 64914 h 1004542"/>
                  <a:gd name="connsiteX8" fmla="*/ 4313944 w 4324194"/>
                  <a:gd name="connsiteY8" fmla="*/ 953914 h 1004542"/>
                  <a:gd name="connsiteX9" fmla="*/ 4186944 w 4324194"/>
                  <a:gd name="connsiteY9" fmla="*/ 884064 h 1004542"/>
                  <a:gd name="connsiteX10" fmla="*/ 3412244 w 4324194"/>
                  <a:gd name="connsiteY10" fmla="*/ 795164 h 1004542"/>
                  <a:gd name="connsiteX11" fmla="*/ 2548644 w 4324194"/>
                  <a:gd name="connsiteY11" fmla="*/ 725314 h 1004542"/>
                  <a:gd name="connsiteX12" fmla="*/ 2167644 w 4324194"/>
                  <a:gd name="connsiteY12" fmla="*/ 718964 h 1004542"/>
                  <a:gd name="connsiteX13" fmla="*/ 1685044 w 4324194"/>
                  <a:gd name="connsiteY13" fmla="*/ 725314 h 1004542"/>
                  <a:gd name="connsiteX14" fmla="*/ 1164344 w 4324194"/>
                  <a:gd name="connsiteY14" fmla="*/ 763414 h 1004542"/>
                  <a:gd name="connsiteX15" fmla="*/ 637294 w 4324194"/>
                  <a:gd name="connsiteY15" fmla="*/ 814214 h 1004542"/>
                  <a:gd name="connsiteX16" fmla="*/ 141994 w 4324194"/>
                  <a:gd name="connsiteY16" fmla="*/ 877714 h 1004542"/>
                  <a:gd name="connsiteX17" fmla="*/ 21344 w 4324194"/>
                  <a:gd name="connsiteY17" fmla="*/ 896764 h 1004542"/>
                  <a:gd name="connsiteX18" fmla="*/ 8644 w 4324194"/>
                  <a:gd name="connsiteY18" fmla="*/ 39514 h 1004542"/>
                  <a:gd name="connsiteX19" fmla="*/ 91194 w 4324194"/>
                  <a:gd name="connsiteY19" fmla="*/ 58564 h 1004542"/>
                  <a:gd name="connsiteX0" fmla="*/ 91194 w 4324194"/>
                  <a:gd name="connsiteY0" fmla="*/ 19050 h 965028"/>
                  <a:gd name="connsiteX1" fmla="*/ 789694 w 4324194"/>
                  <a:gd name="connsiteY1" fmla="*/ 107950 h 965028"/>
                  <a:gd name="connsiteX2" fmla="*/ 1469144 w 4324194"/>
                  <a:gd name="connsiteY2" fmla="*/ 171450 h 965028"/>
                  <a:gd name="connsiteX3" fmla="*/ 2053344 w 4324194"/>
                  <a:gd name="connsiteY3" fmla="*/ 196850 h 965028"/>
                  <a:gd name="connsiteX4" fmla="*/ 2751844 w 4324194"/>
                  <a:gd name="connsiteY4" fmla="*/ 184150 h 965028"/>
                  <a:gd name="connsiteX5" fmla="*/ 3412244 w 4324194"/>
                  <a:gd name="connsiteY5" fmla="*/ 114300 h 965028"/>
                  <a:gd name="connsiteX6" fmla="*/ 4123444 w 4324194"/>
                  <a:gd name="connsiteY6" fmla="*/ 38100 h 965028"/>
                  <a:gd name="connsiteX7" fmla="*/ 4294894 w 4324194"/>
                  <a:gd name="connsiteY7" fmla="*/ 25400 h 965028"/>
                  <a:gd name="connsiteX8" fmla="*/ 4313944 w 4324194"/>
                  <a:gd name="connsiteY8" fmla="*/ 914400 h 965028"/>
                  <a:gd name="connsiteX9" fmla="*/ 4186944 w 4324194"/>
                  <a:gd name="connsiteY9" fmla="*/ 844550 h 965028"/>
                  <a:gd name="connsiteX10" fmla="*/ 3412244 w 4324194"/>
                  <a:gd name="connsiteY10" fmla="*/ 755650 h 965028"/>
                  <a:gd name="connsiteX11" fmla="*/ 2548644 w 4324194"/>
                  <a:gd name="connsiteY11" fmla="*/ 685800 h 965028"/>
                  <a:gd name="connsiteX12" fmla="*/ 2167644 w 4324194"/>
                  <a:gd name="connsiteY12" fmla="*/ 679450 h 965028"/>
                  <a:gd name="connsiteX13" fmla="*/ 1685044 w 4324194"/>
                  <a:gd name="connsiteY13" fmla="*/ 685800 h 965028"/>
                  <a:gd name="connsiteX14" fmla="*/ 1164344 w 4324194"/>
                  <a:gd name="connsiteY14" fmla="*/ 723900 h 965028"/>
                  <a:gd name="connsiteX15" fmla="*/ 637294 w 4324194"/>
                  <a:gd name="connsiteY15" fmla="*/ 774700 h 965028"/>
                  <a:gd name="connsiteX16" fmla="*/ 141994 w 4324194"/>
                  <a:gd name="connsiteY16" fmla="*/ 838200 h 965028"/>
                  <a:gd name="connsiteX17" fmla="*/ 21344 w 4324194"/>
                  <a:gd name="connsiteY17" fmla="*/ 857250 h 965028"/>
                  <a:gd name="connsiteX18" fmla="*/ 8644 w 4324194"/>
                  <a:gd name="connsiteY18" fmla="*/ 0 h 965028"/>
                  <a:gd name="connsiteX19" fmla="*/ 91194 w 4324194"/>
                  <a:gd name="connsiteY19" fmla="*/ 19050 h 965028"/>
                  <a:gd name="connsiteX0" fmla="*/ 91194 w 4324194"/>
                  <a:gd name="connsiteY0" fmla="*/ 19050 h 914400"/>
                  <a:gd name="connsiteX1" fmla="*/ 789694 w 4324194"/>
                  <a:gd name="connsiteY1" fmla="*/ 107950 h 914400"/>
                  <a:gd name="connsiteX2" fmla="*/ 1469144 w 4324194"/>
                  <a:gd name="connsiteY2" fmla="*/ 171450 h 914400"/>
                  <a:gd name="connsiteX3" fmla="*/ 2053344 w 4324194"/>
                  <a:gd name="connsiteY3" fmla="*/ 196850 h 914400"/>
                  <a:gd name="connsiteX4" fmla="*/ 2751844 w 4324194"/>
                  <a:gd name="connsiteY4" fmla="*/ 184150 h 914400"/>
                  <a:gd name="connsiteX5" fmla="*/ 3412244 w 4324194"/>
                  <a:gd name="connsiteY5" fmla="*/ 114300 h 914400"/>
                  <a:gd name="connsiteX6" fmla="*/ 4123444 w 4324194"/>
                  <a:gd name="connsiteY6" fmla="*/ 38100 h 914400"/>
                  <a:gd name="connsiteX7" fmla="*/ 4294894 w 4324194"/>
                  <a:gd name="connsiteY7" fmla="*/ 25400 h 914400"/>
                  <a:gd name="connsiteX8" fmla="*/ 4313944 w 4324194"/>
                  <a:gd name="connsiteY8" fmla="*/ 914400 h 914400"/>
                  <a:gd name="connsiteX9" fmla="*/ 4186944 w 4324194"/>
                  <a:gd name="connsiteY9" fmla="*/ 844550 h 914400"/>
                  <a:gd name="connsiteX10" fmla="*/ 3412244 w 4324194"/>
                  <a:gd name="connsiteY10" fmla="*/ 755650 h 914400"/>
                  <a:gd name="connsiteX11" fmla="*/ 2548644 w 4324194"/>
                  <a:gd name="connsiteY11" fmla="*/ 685800 h 914400"/>
                  <a:gd name="connsiteX12" fmla="*/ 2167644 w 4324194"/>
                  <a:gd name="connsiteY12" fmla="*/ 679450 h 914400"/>
                  <a:gd name="connsiteX13" fmla="*/ 1685044 w 4324194"/>
                  <a:gd name="connsiteY13" fmla="*/ 685800 h 914400"/>
                  <a:gd name="connsiteX14" fmla="*/ 1164344 w 4324194"/>
                  <a:gd name="connsiteY14" fmla="*/ 723900 h 914400"/>
                  <a:gd name="connsiteX15" fmla="*/ 637294 w 4324194"/>
                  <a:gd name="connsiteY15" fmla="*/ 774700 h 914400"/>
                  <a:gd name="connsiteX16" fmla="*/ 141994 w 4324194"/>
                  <a:gd name="connsiteY16" fmla="*/ 838200 h 914400"/>
                  <a:gd name="connsiteX17" fmla="*/ 21344 w 4324194"/>
                  <a:gd name="connsiteY17" fmla="*/ 857250 h 914400"/>
                  <a:gd name="connsiteX18" fmla="*/ 8644 w 4324194"/>
                  <a:gd name="connsiteY18" fmla="*/ 0 h 914400"/>
                  <a:gd name="connsiteX19" fmla="*/ 91194 w 4324194"/>
                  <a:gd name="connsiteY19" fmla="*/ 19050 h 914400"/>
                  <a:gd name="connsiteX0" fmla="*/ 91194 w 4324194"/>
                  <a:gd name="connsiteY0" fmla="*/ 53479 h 910729"/>
                  <a:gd name="connsiteX1" fmla="*/ 789694 w 4324194"/>
                  <a:gd name="connsiteY1" fmla="*/ 142379 h 910729"/>
                  <a:gd name="connsiteX2" fmla="*/ 1469144 w 4324194"/>
                  <a:gd name="connsiteY2" fmla="*/ 205879 h 910729"/>
                  <a:gd name="connsiteX3" fmla="*/ 2053344 w 4324194"/>
                  <a:gd name="connsiteY3" fmla="*/ 231279 h 910729"/>
                  <a:gd name="connsiteX4" fmla="*/ 2751844 w 4324194"/>
                  <a:gd name="connsiteY4" fmla="*/ 218579 h 910729"/>
                  <a:gd name="connsiteX5" fmla="*/ 3412244 w 4324194"/>
                  <a:gd name="connsiteY5" fmla="*/ 148729 h 910729"/>
                  <a:gd name="connsiteX6" fmla="*/ 4123444 w 4324194"/>
                  <a:gd name="connsiteY6" fmla="*/ 72529 h 910729"/>
                  <a:gd name="connsiteX7" fmla="*/ 4294894 w 4324194"/>
                  <a:gd name="connsiteY7" fmla="*/ 59829 h 910729"/>
                  <a:gd name="connsiteX8" fmla="*/ 4313944 w 4324194"/>
                  <a:gd name="connsiteY8" fmla="*/ 910729 h 910729"/>
                  <a:gd name="connsiteX9" fmla="*/ 4186944 w 4324194"/>
                  <a:gd name="connsiteY9" fmla="*/ 878979 h 910729"/>
                  <a:gd name="connsiteX10" fmla="*/ 3412244 w 4324194"/>
                  <a:gd name="connsiteY10" fmla="*/ 790079 h 910729"/>
                  <a:gd name="connsiteX11" fmla="*/ 2548644 w 4324194"/>
                  <a:gd name="connsiteY11" fmla="*/ 720229 h 910729"/>
                  <a:gd name="connsiteX12" fmla="*/ 2167644 w 4324194"/>
                  <a:gd name="connsiteY12" fmla="*/ 713879 h 910729"/>
                  <a:gd name="connsiteX13" fmla="*/ 1685044 w 4324194"/>
                  <a:gd name="connsiteY13" fmla="*/ 720229 h 910729"/>
                  <a:gd name="connsiteX14" fmla="*/ 1164344 w 4324194"/>
                  <a:gd name="connsiteY14" fmla="*/ 758329 h 910729"/>
                  <a:gd name="connsiteX15" fmla="*/ 637294 w 4324194"/>
                  <a:gd name="connsiteY15" fmla="*/ 809129 h 910729"/>
                  <a:gd name="connsiteX16" fmla="*/ 141994 w 4324194"/>
                  <a:gd name="connsiteY16" fmla="*/ 872629 h 910729"/>
                  <a:gd name="connsiteX17" fmla="*/ 21344 w 4324194"/>
                  <a:gd name="connsiteY17" fmla="*/ 891679 h 910729"/>
                  <a:gd name="connsiteX18" fmla="*/ 8644 w 4324194"/>
                  <a:gd name="connsiteY18" fmla="*/ 34429 h 910729"/>
                  <a:gd name="connsiteX19" fmla="*/ 91194 w 4324194"/>
                  <a:gd name="connsiteY19" fmla="*/ 53479 h 910729"/>
                  <a:gd name="connsiteX0" fmla="*/ 91194 w 4324194"/>
                  <a:gd name="connsiteY0" fmla="*/ 19050 h 876300"/>
                  <a:gd name="connsiteX1" fmla="*/ 789694 w 4324194"/>
                  <a:gd name="connsiteY1" fmla="*/ 107950 h 876300"/>
                  <a:gd name="connsiteX2" fmla="*/ 1469144 w 4324194"/>
                  <a:gd name="connsiteY2" fmla="*/ 171450 h 876300"/>
                  <a:gd name="connsiteX3" fmla="*/ 2053344 w 4324194"/>
                  <a:gd name="connsiteY3" fmla="*/ 196850 h 876300"/>
                  <a:gd name="connsiteX4" fmla="*/ 2751844 w 4324194"/>
                  <a:gd name="connsiteY4" fmla="*/ 184150 h 876300"/>
                  <a:gd name="connsiteX5" fmla="*/ 3412244 w 4324194"/>
                  <a:gd name="connsiteY5" fmla="*/ 114300 h 876300"/>
                  <a:gd name="connsiteX6" fmla="*/ 4123444 w 4324194"/>
                  <a:gd name="connsiteY6" fmla="*/ 38100 h 876300"/>
                  <a:gd name="connsiteX7" fmla="*/ 4294894 w 4324194"/>
                  <a:gd name="connsiteY7" fmla="*/ 25400 h 876300"/>
                  <a:gd name="connsiteX8" fmla="*/ 4313944 w 4324194"/>
                  <a:gd name="connsiteY8" fmla="*/ 876300 h 876300"/>
                  <a:gd name="connsiteX9" fmla="*/ 4186944 w 4324194"/>
                  <a:gd name="connsiteY9" fmla="*/ 844550 h 876300"/>
                  <a:gd name="connsiteX10" fmla="*/ 3412244 w 4324194"/>
                  <a:gd name="connsiteY10" fmla="*/ 755650 h 876300"/>
                  <a:gd name="connsiteX11" fmla="*/ 2548644 w 4324194"/>
                  <a:gd name="connsiteY11" fmla="*/ 685800 h 876300"/>
                  <a:gd name="connsiteX12" fmla="*/ 2167644 w 4324194"/>
                  <a:gd name="connsiteY12" fmla="*/ 679450 h 876300"/>
                  <a:gd name="connsiteX13" fmla="*/ 1685044 w 4324194"/>
                  <a:gd name="connsiteY13" fmla="*/ 685800 h 876300"/>
                  <a:gd name="connsiteX14" fmla="*/ 1164344 w 4324194"/>
                  <a:gd name="connsiteY14" fmla="*/ 723900 h 876300"/>
                  <a:gd name="connsiteX15" fmla="*/ 637294 w 4324194"/>
                  <a:gd name="connsiteY15" fmla="*/ 774700 h 876300"/>
                  <a:gd name="connsiteX16" fmla="*/ 141994 w 4324194"/>
                  <a:gd name="connsiteY16" fmla="*/ 838200 h 876300"/>
                  <a:gd name="connsiteX17" fmla="*/ 21344 w 4324194"/>
                  <a:gd name="connsiteY17" fmla="*/ 857250 h 876300"/>
                  <a:gd name="connsiteX18" fmla="*/ 8644 w 4324194"/>
                  <a:gd name="connsiteY18" fmla="*/ 0 h 876300"/>
                  <a:gd name="connsiteX19" fmla="*/ 91194 w 4324194"/>
                  <a:gd name="connsiteY19" fmla="*/ 19050 h 876300"/>
                  <a:gd name="connsiteX0" fmla="*/ 91194 w 4313944"/>
                  <a:gd name="connsiteY0" fmla="*/ 19050 h 876300"/>
                  <a:gd name="connsiteX1" fmla="*/ 789694 w 4313944"/>
                  <a:gd name="connsiteY1" fmla="*/ 107950 h 876300"/>
                  <a:gd name="connsiteX2" fmla="*/ 1469144 w 4313944"/>
                  <a:gd name="connsiteY2" fmla="*/ 171450 h 876300"/>
                  <a:gd name="connsiteX3" fmla="*/ 2053344 w 4313944"/>
                  <a:gd name="connsiteY3" fmla="*/ 196850 h 876300"/>
                  <a:gd name="connsiteX4" fmla="*/ 2751844 w 4313944"/>
                  <a:gd name="connsiteY4" fmla="*/ 184150 h 876300"/>
                  <a:gd name="connsiteX5" fmla="*/ 3412244 w 4313944"/>
                  <a:gd name="connsiteY5" fmla="*/ 114300 h 876300"/>
                  <a:gd name="connsiteX6" fmla="*/ 4123444 w 4313944"/>
                  <a:gd name="connsiteY6" fmla="*/ 38100 h 876300"/>
                  <a:gd name="connsiteX7" fmla="*/ 4294894 w 4313944"/>
                  <a:gd name="connsiteY7" fmla="*/ 25400 h 876300"/>
                  <a:gd name="connsiteX8" fmla="*/ 4313944 w 4313944"/>
                  <a:gd name="connsiteY8" fmla="*/ 876300 h 876300"/>
                  <a:gd name="connsiteX9" fmla="*/ 4186944 w 4313944"/>
                  <a:gd name="connsiteY9" fmla="*/ 844550 h 876300"/>
                  <a:gd name="connsiteX10" fmla="*/ 3412244 w 4313944"/>
                  <a:gd name="connsiteY10" fmla="*/ 755650 h 876300"/>
                  <a:gd name="connsiteX11" fmla="*/ 2548644 w 4313944"/>
                  <a:gd name="connsiteY11" fmla="*/ 685800 h 876300"/>
                  <a:gd name="connsiteX12" fmla="*/ 2167644 w 4313944"/>
                  <a:gd name="connsiteY12" fmla="*/ 679450 h 876300"/>
                  <a:gd name="connsiteX13" fmla="*/ 1685044 w 4313944"/>
                  <a:gd name="connsiteY13" fmla="*/ 685800 h 876300"/>
                  <a:gd name="connsiteX14" fmla="*/ 1164344 w 4313944"/>
                  <a:gd name="connsiteY14" fmla="*/ 723900 h 876300"/>
                  <a:gd name="connsiteX15" fmla="*/ 637294 w 4313944"/>
                  <a:gd name="connsiteY15" fmla="*/ 774700 h 876300"/>
                  <a:gd name="connsiteX16" fmla="*/ 141994 w 4313944"/>
                  <a:gd name="connsiteY16" fmla="*/ 838200 h 876300"/>
                  <a:gd name="connsiteX17" fmla="*/ 21344 w 4313944"/>
                  <a:gd name="connsiteY17" fmla="*/ 857250 h 876300"/>
                  <a:gd name="connsiteX18" fmla="*/ 8644 w 4313944"/>
                  <a:gd name="connsiteY18" fmla="*/ 0 h 876300"/>
                  <a:gd name="connsiteX19" fmla="*/ 91194 w 4313944"/>
                  <a:gd name="connsiteY19" fmla="*/ 19050 h 876300"/>
                  <a:gd name="connsiteX0" fmla="*/ 91194 w 4313944"/>
                  <a:gd name="connsiteY0" fmla="*/ 19050 h 876300"/>
                  <a:gd name="connsiteX1" fmla="*/ 789694 w 4313944"/>
                  <a:gd name="connsiteY1" fmla="*/ 107950 h 876300"/>
                  <a:gd name="connsiteX2" fmla="*/ 1469144 w 4313944"/>
                  <a:gd name="connsiteY2" fmla="*/ 171450 h 876300"/>
                  <a:gd name="connsiteX3" fmla="*/ 2059694 w 4313944"/>
                  <a:gd name="connsiteY3" fmla="*/ 355600 h 876300"/>
                  <a:gd name="connsiteX4" fmla="*/ 2751844 w 4313944"/>
                  <a:gd name="connsiteY4" fmla="*/ 184150 h 876300"/>
                  <a:gd name="connsiteX5" fmla="*/ 3412244 w 4313944"/>
                  <a:gd name="connsiteY5" fmla="*/ 114300 h 876300"/>
                  <a:gd name="connsiteX6" fmla="*/ 4123444 w 4313944"/>
                  <a:gd name="connsiteY6" fmla="*/ 38100 h 876300"/>
                  <a:gd name="connsiteX7" fmla="*/ 4294894 w 4313944"/>
                  <a:gd name="connsiteY7" fmla="*/ 25400 h 876300"/>
                  <a:gd name="connsiteX8" fmla="*/ 4313944 w 4313944"/>
                  <a:gd name="connsiteY8" fmla="*/ 876300 h 876300"/>
                  <a:gd name="connsiteX9" fmla="*/ 4186944 w 4313944"/>
                  <a:gd name="connsiteY9" fmla="*/ 844550 h 876300"/>
                  <a:gd name="connsiteX10" fmla="*/ 3412244 w 4313944"/>
                  <a:gd name="connsiteY10" fmla="*/ 755650 h 876300"/>
                  <a:gd name="connsiteX11" fmla="*/ 2548644 w 4313944"/>
                  <a:gd name="connsiteY11" fmla="*/ 685800 h 876300"/>
                  <a:gd name="connsiteX12" fmla="*/ 2167644 w 4313944"/>
                  <a:gd name="connsiteY12" fmla="*/ 679450 h 876300"/>
                  <a:gd name="connsiteX13" fmla="*/ 1685044 w 4313944"/>
                  <a:gd name="connsiteY13" fmla="*/ 685800 h 876300"/>
                  <a:gd name="connsiteX14" fmla="*/ 1164344 w 4313944"/>
                  <a:gd name="connsiteY14" fmla="*/ 723900 h 876300"/>
                  <a:gd name="connsiteX15" fmla="*/ 637294 w 4313944"/>
                  <a:gd name="connsiteY15" fmla="*/ 774700 h 876300"/>
                  <a:gd name="connsiteX16" fmla="*/ 141994 w 4313944"/>
                  <a:gd name="connsiteY16" fmla="*/ 838200 h 876300"/>
                  <a:gd name="connsiteX17" fmla="*/ 21344 w 4313944"/>
                  <a:gd name="connsiteY17" fmla="*/ 857250 h 876300"/>
                  <a:gd name="connsiteX18" fmla="*/ 8644 w 4313944"/>
                  <a:gd name="connsiteY18" fmla="*/ 0 h 876300"/>
                  <a:gd name="connsiteX19" fmla="*/ 91194 w 4313944"/>
                  <a:gd name="connsiteY19" fmla="*/ 19050 h 876300"/>
                  <a:gd name="connsiteX0" fmla="*/ 106252 w 4329002"/>
                  <a:gd name="connsiteY0" fmla="*/ 171450 h 1028700"/>
                  <a:gd name="connsiteX1" fmla="*/ 804752 w 4329002"/>
                  <a:gd name="connsiteY1" fmla="*/ 260350 h 1028700"/>
                  <a:gd name="connsiteX2" fmla="*/ 1484202 w 4329002"/>
                  <a:gd name="connsiteY2" fmla="*/ 323850 h 1028700"/>
                  <a:gd name="connsiteX3" fmla="*/ 2074752 w 4329002"/>
                  <a:gd name="connsiteY3" fmla="*/ 508000 h 1028700"/>
                  <a:gd name="connsiteX4" fmla="*/ 2766902 w 4329002"/>
                  <a:gd name="connsiteY4" fmla="*/ 336550 h 1028700"/>
                  <a:gd name="connsiteX5" fmla="*/ 3427302 w 4329002"/>
                  <a:gd name="connsiteY5" fmla="*/ 266700 h 1028700"/>
                  <a:gd name="connsiteX6" fmla="*/ 4138502 w 4329002"/>
                  <a:gd name="connsiteY6" fmla="*/ 190500 h 1028700"/>
                  <a:gd name="connsiteX7" fmla="*/ 4309952 w 4329002"/>
                  <a:gd name="connsiteY7" fmla="*/ 177800 h 1028700"/>
                  <a:gd name="connsiteX8" fmla="*/ 4329002 w 4329002"/>
                  <a:gd name="connsiteY8" fmla="*/ 1028700 h 1028700"/>
                  <a:gd name="connsiteX9" fmla="*/ 4202002 w 4329002"/>
                  <a:gd name="connsiteY9" fmla="*/ 996950 h 1028700"/>
                  <a:gd name="connsiteX10" fmla="*/ 3427302 w 4329002"/>
                  <a:gd name="connsiteY10" fmla="*/ 908050 h 1028700"/>
                  <a:gd name="connsiteX11" fmla="*/ 2563702 w 4329002"/>
                  <a:gd name="connsiteY11" fmla="*/ 838200 h 1028700"/>
                  <a:gd name="connsiteX12" fmla="*/ 2182702 w 4329002"/>
                  <a:gd name="connsiteY12" fmla="*/ 831850 h 1028700"/>
                  <a:gd name="connsiteX13" fmla="*/ 1700102 w 4329002"/>
                  <a:gd name="connsiteY13" fmla="*/ 838200 h 1028700"/>
                  <a:gd name="connsiteX14" fmla="*/ 1179402 w 4329002"/>
                  <a:gd name="connsiteY14" fmla="*/ 876300 h 1028700"/>
                  <a:gd name="connsiteX15" fmla="*/ 652352 w 4329002"/>
                  <a:gd name="connsiteY15" fmla="*/ 927100 h 1028700"/>
                  <a:gd name="connsiteX16" fmla="*/ 157052 w 4329002"/>
                  <a:gd name="connsiteY16" fmla="*/ 990600 h 1028700"/>
                  <a:gd name="connsiteX17" fmla="*/ 36402 w 4329002"/>
                  <a:gd name="connsiteY17" fmla="*/ 1009650 h 1028700"/>
                  <a:gd name="connsiteX18" fmla="*/ 4652 w 4329002"/>
                  <a:gd name="connsiteY18" fmla="*/ 0 h 1028700"/>
                  <a:gd name="connsiteX19" fmla="*/ 106252 w 4329002"/>
                  <a:gd name="connsiteY19" fmla="*/ 171450 h 1028700"/>
                  <a:gd name="connsiteX0" fmla="*/ 182452 w 4329002"/>
                  <a:gd name="connsiteY0" fmla="*/ 44450 h 1028700"/>
                  <a:gd name="connsiteX1" fmla="*/ 804752 w 4329002"/>
                  <a:gd name="connsiteY1" fmla="*/ 260350 h 1028700"/>
                  <a:gd name="connsiteX2" fmla="*/ 1484202 w 4329002"/>
                  <a:gd name="connsiteY2" fmla="*/ 323850 h 1028700"/>
                  <a:gd name="connsiteX3" fmla="*/ 2074752 w 4329002"/>
                  <a:gd name="connsiteY3" fmla="*/ 508000 h 1028700"/>
                  <a:gd name="connsiteX4" fmla="*/ 2766902 w 4329002"/>
                  <a:gd name="connsiteY4" fmla="*/ 336550 h 1028700"/>
                  <a:gd name="connsiteX5" fmla="*/ 3427302 w 4329002"/>
                  <a:gd name="connsiteY5" fmla="*/ 266700 h 1028700"/>
                  <a:gd name="connsiteX6" fmla="*/ 4138502 w 4329002"/>
                  <a:gd name="connsiteY6" fmla="*/ 190500 h 1028700"/>
                  <a:gd name="connsiteX7" fmla="*/ 4309952 w 4329002"/>
                  <a:gd name="connsiteY7" fmla="*/ 177800 h 1028700"/>
                  <a:gd name="connsiteX8" fmla="*/ 4329002 w 4329002"/>
                  <a:gd name="connsiteY8" fmla="*/ 1028700 h 1028700"/>
                  <a:gd name="connsiteX9" fmla="*/ 4202002 w 4329002"/>
                  <a:gd name="connsiteY9" fmla="*/ 996950 h 1028700"/>
                  <a:gd name="connsiteX10" fmla="*/ 3427302 w 4329002"/>
                  <a:gd name="connsiteY10" fmla="*/ 908050 h 1028700"/>
                  <a:gd name="connsiteX11" fmla="*/ 2563702 w 4329002"/>
                  <a:gd name="connsiteY11" fmla="*/ 838200 h 1028700"/>
                  <a:gd name="connsiteX12" fmla="*/ 2182702 w 4329002"/>
                  <a:gd name="connsiteY12" fmla="*/ 831850 h 1028700"/>
                  <a:gd name="connsiteX13" fmla="*/ 1700102 w 4329002"/>
                  <a:gd name="connsiteY13" fmla="*/ 838200 h 1028700"/>
                  <a:gd name="connsiteX14" fmla="*/ 1179402 w 4329002"/>
                  <a:gd name="connsiteY14" fmla="*/ 876300 h 1028700"/>
                  <a:gd name="connsiteX15" fmla="*/ 652352 w 4329002"/>
                  <a:gd name="connsiteY15" fmla="*/ 927100 h 1028700"/>
                  <a:gd name="connsiteX16" fmla="*/ 157052 w 4329002"/>
                  <a:gd name="connsiteY16" fmla="*/ 990600 h 1028700"/>
                  <a:gd name="connsiteX17" fmla="*/ 36402 w 4329002"/>
                  <a:gd name="connsiteY17" fmla="*/ 1009650 h 1028700"/>
                  <a:gd name="connsiteX18" fmla="*/ 4652 w 4329002"/>
                  <a:gd name="connsiteY18" fmla="*/ 0 h 1028700"/>
                  <a:gd name="connsiteX19" fmla="*/ 182452 w 4329002"/>
                  <a:gd name="connsiteY19" fmla="*/ 44450 h 1028700"/>
                  <a:gd name="connsiteX0" fmla="*/ 188956 w 4335506"/>
                  <a:gd name="connsiteY0" fmla="*/ 44450 h 1174750"/>
                  <a:gd name="connsiteX1" fmla="*/ 811256 w 4335506"/>
                  <a:gd name="connsiteY1" fmla="*/ 260350 h 1174750"/>
                  <a:gd name="connsiteX2" fmla="*/ 1490706 w 4335506"/>
                  <a:gd name="connsiteY2" fmla="*/ 323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3556 w 4335506"/>
                  <a:gd name="connsiteY16" fmla="*/ 9906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90706 w 4335506"/>
                  <a:gd name="connsiteY2" fmla="*/ 323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92456 w 4335506"/>
                  <a:gd name="connsiteY4" fmla="*/ 40640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92456 w 4335506"/>
                  <a:gd name="connsiteY4" fmla="*/ 406400 h 1174750"/>
                  <a:gd name="connsiteX5" fmla="*/ 3440156 w 4335506"/>
                  <a:gd name="connsiteY5" fmla="*/ 3175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906"/>
                  <a:gd name="connsiteY0" fmla="*/ 44450 h 1174750"/>
                  <a:gd name="connsiteX1" fmla="*/ 811256 w 4335906"/>
                  <a:gd name="connsiteY1" fmla="*/ 260350 h 1174750"/>
                  <a:gd name="connsiteX2" fmla="*/ 1484356 w 4335906"/>
                  <a:gd name="connsiteY2" fmla="*/ 450850 h 1174750"/>
                  <a:gd name="connsiteX3" fmla="*/ 2081256 w 4335906"/>
                  <a:gd name="connsiteY3" fmla="*/ 508000 h 1174750"/>
                  <a:gd name="connsiteX4" fmla="*/ 2792456 w 4335906"/>
                  <a:gd name="connsiteY4" fmla="*/ 406400 h 1174750"/>
                  <a:gd name="connsiteX5" fmla="*/ 3440156 w 4335906"/>
                  <a:gd name="connsiteY5" fmla="*/ 317500 h 1174750"/>
                  <a:gd name="connsiteX6" fmla="*/ 4138656 w 4335906"/>
                  <a:gd name="connsiteY6" fmla="*/ 50800 h 1174750"/>
                  <a:gd name="connsiteX7" fmla="*/ 4316456 w 4335906"/>
                  <a:gd name="connsiteY7" fmla="*/ 177800 h 1174750"/>
                  <a:gd name="connsiteX8" fmla="*/ 4335506 w 4335906"/>
                  <a:gd name="connsiteY8" fmla="*/ 1028700 h 1174750"/>
                  <a:gd name="connsiteX9" fmla="*/ 4208506 w 4335906"/>
                  <a:gd name="connsiteY9" fmla="*/ 996950 h 1174750"/>
                  <a:gd name="connsiteX10" fmla="*/ 3433806 w 4335906"/>
                  <a:gd name="connsiteY10" fmla="*/ 908050 h 1174750"/>
                  <a:gd name="connsiteX11" fmla="*/ 2570206 w 4335906"/>
                  <a:gd name="connsiteY11" fmla="*/ 838200 h 1174750"/>
                  <a:gd name="connsiteX12" fmla="*/ 2093956 w 4335906"/>
                  <a:gd name="connsiteY12" fmla="*/ 654050 h 1174750"/>
                  <a:gd name="connsiteX13" fmla="*/ 1789156 w 4335906"/>
                  <a:gd name="connsiteY13" fmla="*/ 876300 h 1174750"/>
                  <a:gd name="connsiteX14" fmla="*/ 1281156 w 4335906"/>
                  <a:gd name="connsiteY14" fmla="*/ 977900 h 1174750"/>
                  <a:gd name="connsiteX15" fmla="*/ 684256 w 4335906"/>
                  <a:gd name="connsiteY15" fmla="*/ 1041400 h 1174750"/>
                  <a:gd name="connsiteX16" fmla="*/ 169906 w 4335906"/>
                  <a:gd name="connsiteY16" fmla="*/ 1130300 h 1174750"/>
                  <a:gd name="connsiteX17" fmla="*/ 17506 w 4335906"/>
                  <a:gd name="connsiteY17" fmla="*/ 1174750 h 1174750"/>
                  <a:gd name="connsiteX18" fmla="*/ 11156 w 4335906"/>
                  <a:gd name="connsiteY18" fmla="*/ 0 h 1174750"/>
                  <a:gd name="connsiteX19" fmla="*/ 188956 w 4335906"/>
                  <a:gd name="connsiteY19" fmla="*/ 44450 h 1174750"/>
                  <a:gd name="connsiteX0" fmla="*/ 188956 w 4340457"/>
                  <a:gd name="connsiteY0" fmla="*/ 51052 h 1181352"/>
                  <a:gd name="connsiteX1" fmla="*/ 811256 w 4340457"/>
                  <a:gd name="connsiteY1" fmla="*/ 266952 h 1181352"/>
                  <a:gd name="connsiteX2" fmla="*/ 1484356 w 4340457"/>
                  <a:gd name="connsiteY2" fmla="*/ 457452 h 1181352"/>
                  <a:gd name="connsiteX3" fmla="*/ 2081256 w 4340457"/>
                  <a:gd name="connsiteY3" fmla="*/ 514602 h 1181352"/>
                  <a:gd name="connsiteX4" fmla="*/ 2792456 w 4340457"/>
                  <a:gd name="connsiteY4" fmla="*/ 413002 h 1181352"/>
                  <a:gd name="connsiteX5" fmla="*/ 3440156 w 4340457"/>
                  <a:gd name="connsiteY5" fmla="*/ 324102 h 1181352"/>
                  <a:gd name="connsiteX6" fmla="*/ 4138656 w 4340457"/>
                  <a:gd name="connsiteY6" fmla="*/ 57402 h 1181352"/>
                  <a:gd name="connsiteX7" fmla="*/ 4297406 w 4340457"/>
                  <a:gd name="connsiteY7" fmla="*/ 95502 h 1181352"/>
                  <a:gd name="connsiteX8" fmla="*/ 4335506 w 4340457"/>
                  <a:gd name="connsiteY8" fmla="*/ 1035302 h 1181352"/>
                  <a:gd name="connsiteX9" fmla="*/ 4208506 w 4340457"/>
                  <a:gd name="connsiteY9" fmla="*/ 1003552 h 1181352"/>
                  <a:gd name="connsiteX10" fmla="*/ 3433806 w 4340457"/>
                  <a:gd name="connsiteY10" fmla="*/ 914652 h 1181352"/>
                  <a:gd name="connsiteX11" fmla="*/ 2570206 w 4340457"/>
                  <a:gd name="connsiteY11" fmla="*/ 844802 h 1181352"/>
                  <a:gd name="connsiteX12" fmla="*/ 2093956 w 4340457"/>
                  <a:gd name="connsiteY12" fmla="*/ 660652 h 1181352"/>
                  <a:gd name="connsiteX13" fmla="*/ 1789156 w 4340457"/>
                  <a:gd name="connsiteY13" fmla="*/ 882902 h 1181352"/>
                  <a:gd name="connsiteX14" fmla="*/ 1281156 w 4340457"/>
                  <a:gd name="connsiteY14" fmla="*/ 984502 h 1181352"/>
                  <a:gd name="connsiteX15" fmla="*/ 684256 w 4340457"/>
                  <a:gd name="connsiteY15" fmla="*/ 1048002 h 1181352"/>
                  <a:gd name="connsiteX16" fmla="*/ 169906 w 4340457"/>
                  <a:gd name="connsiteY16" fmla="*/ 1136902 h 1181352"/>
                  <a:gd name="connsiteX17" fmla="*/ 17506 w 4340457"/>
                  <a:gd name="connsiteY17" fmla="*/ 1181352 h 1181352"/>
                  <a:gd name="connsiteX18" fmla="*/ 11156 w 4340457"/>
                  <a:gd name="connsiteY18" fmla="*/ 6602 h 1181352"/>
                  <a:gd name="connsiteX19" fmla="*/ 188956 w 4340457"/>
                  <a:gd name="connsiteY19" fmla="*/ 51052 h 1181352"/>
                  <a:gd name="connsiteX0" fmla="*/ 188956 w 4341766"/>
                  <a:gd name="connsiteY0" fmla="*/ 51052 h 1187753"/>
                  <a:gd name="connsiteX1" fmla="*/ 811256 w 4341766"/>
                  <a:gd name="connsiteY1" fmla="*/ 266952 h 1187753"/>
                  <a:gd name="connsiteX2" fmla="*/ 1484356 w 4341766"/>
                  <a:gd name="connsiteY2" fmla="*/ 457452 h 1187753"/>
                  <a:gd name="connsiteX3" fmla="*/ 2081256 w 4341766"/>
                  <a:gd name="connsiteY3" fmla="*/ 514602 h 1187753"/>
                  <a:gd name="connsiteX4" fmla="*/ 2792456 w 4341766"/>
                  <a:gd name="connsiteY4" fmla="*/ 413002 h 1187753"/>
                  <a:gd name="connsiteX5" fmla="*/ 3440156 w 4341766"/>
                  <a:gd name="connsiteY5" fmla="*/ 324102 h 1187753"/>
                  <a:gd name="connsiteX6" fmla="*/ 4138656 w 4341766"/>
                  <a:gd name="connsiteY6" fmla="*/ 57402 h 1187753"/>
                  <a:gd name="connsiteX7" fmla="*/ 4297406 w 4341766"/>
                  <a:gd name="connsiteY7" fmla="*/ 95502 h 1187753"/>
                  <a:gd name="connsiteX8" fmla="*/ 4335506 w 4341766"/>
                  <a:gd name="connsiteY8" fmla="*/ 1035302 h 1187753"/>
                  <a:gd name="connsiteX9" fmla="*/ 4189456 w 4341766"/>
                  <a:gd name="connsiteY9" fmla="*/ 1175002 h 1187753"/>
                  <a:gd name="connsiteX10" fmla="*/ 3433806 w 4341766"/>
                  <a:gd name="connsiteY10" fmla="*/ 914652 h 1187753"/>
                  <a:gd name="connsiteX11" fmla="*/ 2570206 w 4341766"/>
                  <a:gd name="connsiteY11" fmla="*/ 844802 h 1187753"/>
                  <a:gd name="connsiteX12" fmla="*/ 2093956 w 4341766"/>
                  <a:gd name="connsiteY12" fmla="*/ 660652 h 1187753"/>
                  <a:gd name="connsiteX13" fmla="*/ 1789156 w 4341766"/>
                  <a:gd name="connsiteY13" fmla="*/ 882902 h 1187753"/>
                  <a:gd name="connsiteX14" fmla="*/ 1281156 w 4341766"/>
                  <a:gd name="connsiteY14" fmla="*/ 984502 h 1187753"/>
                  <a:gd name="connsiteX15" fmla="*/ 684256 w 4341766"/>
                  <a:gd name="connsiteY15" fmla="*/ 1048002 h 1187753"/>
                  <a:gd name="connsiteX16" fmla="*/ 169906 w 4341766"/>
                  <a:gd name="connsiteY16" fmla="*/ 1136902 h 1187753"/>
                  <a:gd name="connsiteX17" fmla="*/ 17506 w 4341766"/>
                  <a:gd name="connsiteY17" fmla="*/ 1181352 h 1187753"/>
                  <a:gd name="connsiteX18" fmla="*/ 11156 w 4341766"/>
                  <a:gd name="connsiteY18" fmla="*/ 6602 h 1187753"/>
                  <a:gd name="connsiteX19" fmla="*/ 188956 w 4341766"/>
                  <a:gd name="connsiteY19" fmla="*/ 51052 h 1187753"/>
                  <a:gd name="connsiteX0" fmla="*/ 188956 w 4341766"/>
                  <a:gd name="connsiteY0" fmla="*/ 60741 h 1275197"/>
                  <a:gd name="connsiteX1" fmla="*/ 811256 w 4341766"/>
                  <a:gd name="connsiteY1" fmla="*/ 276641 h 1275197"/>
                  <a:gd name="connsiteX2" fmla="*/ 1484356 w 4341766"/>
                  <a:gd name="connsiteY2" fmla="*/ 467141 h 1275197"/>
                  <a:gd name="connsiteX3" fmla="*/ 2081256 w 4341766"/>
                  <a:gd name="connsiteY3" fmla="*/ 524291 h 1275197"/>
                  <a:gd name="connsiteX4" fmla="*/ 2792456 w 4341766"/>
                  <a:gd name="connsiteY4" fmla="*/ 422691 h 1275197"/>
                  <a:gd name="connsiteX5" fmla="*/ 3440156 w 4341766"/>
                  <a:gd name="connsiteY5" fmla="*/ 333791 h 1275197"/>
                  <a:gd name="connsiteX6" fmla="*/ 4138656 w 4341766"/>
                  <a:gd name="connsiteY6" fmla="*/ 67091 h 1275197"/>
                  <a:gd name="connsiteX7" fmla="*/ 4297406 w 4341766"/>
                  <a:gd name="connsiteY7" fmla="*/ 105191 h 1275197"/>
                  <a:gd name="connsiteX8" fmla="*/ 4335506 w 4341766"/>
                  <a:gd name="connsiteY8" fmla="*/ 1184691 h 1275197"/>
                  <a:gd name="connsiteX9" fmla="*/ 4189456 w 4341766"/>
                  <a:gd name="connsiteY9" fmla="*/ 1184691 h 1275197"/>
                  <a:gd name="connsiteX10" fmla="*/ 3433806 w 4341766"/>
                  <a:gd name="connsiteY10" fmla="*/ 924341 h 1275197"/>
                  <a:gd name="connsiteX11" fmla="*/ 2570206 w 4341766"/>
                  <a:gd name="connsiteY11" fmla="*/ 854491 h 1275197"/>
                  <a:gd name="connsiteX12" fmla="*/ 2093956 w 4341766"/>
                  <a:gd name="connsiteY12" fmla="*/ 670341 h 1275197"/>
                  <a:gd name="connsiteX13" fmla="*/ 1789156 w 4341766"/>
                  <a:gd name="connsiteY13" fmla="*/ 892591 h 1275197"/>
                  <a:gd name="connsiteX14" fmla="*/ 1281156 w 4341766"/>
                  <a:gd name="connsiteY14" fmla="*/ 994191 h 1275197"/>
                  <a:gd name="connsiteX15" fmla="*/ 684256 w 4341766"/>
                  <a:gd name="connsiteY15" fmla="*/ 1057691 h 1275197"/>
                  <a:gd name="connsiteX16" fmla="*/ 169906 w 4341766"/>
                  <a:gd name="connsiteY16" fmla="*/ 1146591 h 1275197"/>
                  <a:gd name="connsiteX17" fmla="*/ 17506 w 4341766"/>
                  <a:gd name="connsiteY17" fmla="*/ 1191041 h 1275197"/>
                  <a:gd name="connsiteX18" fmla="*/ 11156 w 4341766"/>
                  <a:gd name="connsiteY18" fmla="*/ 16291 h 1275197"/>
                  <a:gd name="connsiteX19" fmla="*/ 188956 w 4341766"/>
                  <a:gd name="connsiteY19" fmla="*/ 60741 h 1275197"/>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570206 w 4341766"/>
                  <a:gd name="connsiteY11" fmla="*/ 849624 h 1224305"/>
                  <a:gd name="connsiteX12" fmla="*/ 2093956 w 4341766"/>
                  <a:gd name="connsiteY12" fmla="*/ 665474 h 1224305"/>
                  <a:gd name="connsiteX13" fmla="*/ 1789156 w 4341766"/>
                  <a:gd name="connsiteY13" fmla="*/ 887724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789156 w 4341766"/>
                  <a:gd name="connsiteY13" fmla="*/ 887724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789156 w 4341766"/>
                  <a:gd name="connsiteY13" fmla="*/ 887724 h 1224305"/>
                  <a:gd name="connsiteX14" fmla="*/ 1592327 w 4341766"/>
                  <a:gd name="connsiteY14" fmla="*/ 720618 h 1224305"/>
                  <a:gd name="connsiteX15" fmla="*/ 1281156 w 4341766"/>
                  <a:gd name="connsiteY15" fmla="*/ 989324 h 1224305"/>
                  <a:gd name="connsiteX16" fmla="*/ 684256 w 4341766"/>
                  <a:gd name="connsiteY16" fmla="*/ 1052824 h 1224305"/>
                  <a:gd name="connsiteX17" fmla="*/ 169906 w 4341766"/>
                  <a:gd name="connsiteY17" fmla="*/ 1141724 h 1224305"/>
                  <a:gd name="connsiteX18" fmla="*/ 17506 w 4341766"/>
                  <a:gd name="connsiteY18" fmla="*/ 1186174 h 1224305"/>
                  <a:gd name="connsiteX19" fmla="*/ 11156 w 4341766"/>
                  <a:gd name="connsiteY19" fmla="*/ 11424 h 1224305"/>
                  <a:gd name="connsiteX20" fmla="*/ 188956 w 4341766"/>
                  <a:gd name="connsiteY20"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592327 w 4341766"/>
                  <a:gd name="connsiteY13" fmla="*/ 720618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2606 w 4341766"/>
                  <a:gd name="connsiteY0" fmla="*/ 17949 h 1230830"/>
                  <a:gd name="connsiteX1" fmla="*/ 811256 w 4341766"/>
                  <a:gd name="connsiteY1" fmla="*/ 278299 h 1230830"/>
                  <a:gd name="connsiteX2" fmla="*/ 1484356 w 4341766"/>
                  <a:gd name="connsiteY2" fmla="*/ 468799 h 1230830"/>
                  <a:gd name="connsiteX3" fmla="*/ 2081256 w 4341766"/>
                  <a:gd name="connsiteY3" fmla="*/ 525949 h 1230830"/>
                  <a:gd name="connsiteX4" fmla="*/ 2792456 w 4341766"/>
                  <a:gd name="connsiteY4" fmla="*/ 424349 h 1230830"/>
                  <a:gd name="connsiteX5" fmla="*/ 3440156 w 4341766"/>
                  <a:gd name="connsiteY5" fmla="*/ 335449 h 1230830"/>
                  <a:gd name="connsiteX6" fmla="*/ 4138656 w 4341766"/>
                  <a:gd name="connsiteY6" fmla="*/ 68749 h 1230830"/>
                  <a:gd name="connsiteX7" fmla="*/ 4297406 w 4341766"/>
                  <a:gd name="connsiteY7" fmla="*/ 106849 h 1230830"/>
                  <a:gd name="connsiteX8" fmla="*/ 4335506 w 4341766"/>
                  <a:gd name="connsiteY8" fmla="*/ 1116499 h 1230830"/>
                  <a:gd name="connsiteX9" fmla="*/ 4189456 w 4341766"/>
                  <a:gd name="connsiteY9" fmla="*/ 1186349 h 1230830"/>
                  <a:gd name="connsiteX10" fmla="*/ 3433806 w 4341766"/>
                  <a:gd name="connsiteY10" fmla="*/ 925999 h 1230830"/>
                  <a:gd name="connsiteX11" fmla="*/ 2633706 w 4341766"/>
                  <a:gd name="connsiteY11" fmla="*/ 741849 h 1230830"/>
                  <a:gd name="connsiteX12" fmla="*/ 2093956 w 4341766"/>
                  <a:gd name="connsiteY12" fmla="*/ 671999 h 1230830"/>
                  <a:gd name="connsiteX13" fmla="*/ 1592327 w 4341766"/>
                  <a:gd name="connsiteY13" fmla="*/ 727143 h 1230830"/>
                  <a:gd name="connsiteX14" fmla="*/ 1281156 w 4341766"/>
                  <a:gd name="connsiteY14" fmla="*/ 995849 h 1230830"/>
                  <a:gd name="connsiteX15" fmla="*/ 684256 w 4341766"/>
                  <a:gd name="connsiteY15" fmla="*/ 1059349 h 1230830"/>
                  <a:gd name="connsiteX16" fmla="*/ 169906 w 4341766"/>
                  <a:gd name="connsiteY16" fmla="*/ 1148249 h 1230830"/>
                  <a:gd name="connsiteX17" fmla="*/ 17506 w 4341766"/>
                  <a:gd name="connsiteY17" fmla="*/ 1192699 h 1230830"/>
                  <a:gd name="connsiteX18" fmla="*/ 11156 w 4341766"/>
                  <a:gd name="connsiteY18" fmla="*/ 17949 h 1230830"/>
                  <a:gd name="connsiteX19" fmla="*/ 182606 w 4341766"/>
                  <a:gd name="connsiteY19" fmla="*/ 17949 h 1230830"/>
                  <a:gd name="connsiteX0" fmla="*/ 182606 w 4341766"/>
                  <a:gd name="connsiteY0" fmla="*/ 14672 h 1227553"/>
                  <a:gd name="connsiteX1" fmla="*/ 836656 w 4341766"/>
                  <a:gd name="connsiteY1" fmla="*/ 230572 h 1227553"/>
                  <a:gd name="connsiteX2" fmla="*/ 1484356 w 4341766"/>
                  <a:gd name="connsiteY2" fmla="*/ 465522 h 1227553"/>
                  <a:gd name="connsiteX3" fmla="*/ 2081256 w 4341766"/>
                  <a:gd name="connsiteY3" fmla="*/ 5226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081256 w 4341766"/>
                  <a:gd name="connsiteY3" fmla="*/ 5226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132056 w 4341766"/>
                  <a:gd name="connsiteY3" fmla="*/ 5480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132056 w 4341766"/>
                  <a:gd name="connsiteY3" fmla="*/ 548072 h 1227553"/>
                  <a:gd name="connsiteX4" fmla="*/ 2792456 w 4341766"/>
                  <a:gd name="connsiteY4" fmla="*/ 421072 h 1227553"/>
                  <a:gd name="connsiteX5" fmla="*/ 3459206 w 4341766"/>
                  <a:gd name="connsiteY5" fmla="*/ 21152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127"/>
                  <a:gd name="connsiteY0" fmla="*/ 31032 h 1243913"/>
                  <a:gd name="connsiteX1" fmla="*/ 836656 w 4341127"/>
                  <a:gd name="connsiteY1" fmla="*/ 246932 h 1243913"/>
                  <a:gd name="connsiteX2" fmla="*/ 1478006 w 4341127"/>
                  <a:gd name="connsiteY2" fmla="*/ 418382 h 1243913"/>
                  <a:gd name="connsiteX3" fmla="*/ 2132056 w 4341127"/>
                  <a:gd name="connsiteY3" fmla="*/ 564432 h 1243913"/>
                  <a:gd name="connsiteX4" fmla="*/ 2792456 w 4341127"/>
                  <a:gd name="connsiteY4" fmla="*/ 437432 h 1243913"/>
                  <a:gd name="connsiteX5" fmla="*/ 3459206 w 4341127"/>
                  <a:gd name="connsiteY5" fmla="*/ 227882 h 1243913"/>
                  <a:gd name="connsiteX6" fmla="*/ 4170406 w 4341127"/>
                  <a:gd name="connsiteY6" fmla="*/ 31032 h 1243913"/>
                  <a:gd name="connsiteX7" fmla="*/ 4297406 w 4341127"/>
                  <a:gd name="connsiteY7" fmla="*/ 119932 h 1243913"/>
                  <a:gd name="connsiteX8" fmla="*/ 4335506 w 4341127"/>
                  <a:gd name="connsiteY8" fmla="*/ 1129582 h 1243913"/>
                  <a:gd name="connsiteX9" fmla="*/ 4189456 w 4341127"/>
                  <a:gd name="connsiteY9" fmla="*/ 1199432 h 1243913"/>
                  <a:gd name="connsiteX10" fmla="*/ 3433806 w 4341127"/>
                  <a:gd name="connsiteY10" fmla="*/ 939082 h 1243913"/>
                  <a:gd name="connsiteX11" fmla="*/ 2633706 w 4341127"/>
                  <a:gd name="connsiteY11" fmla="*/ 754932 h 1243913"/>
                  <a:gd name="connsiteX12" fmla="*/ 2093956 w 4341127"/>
                  <a:gd name="connsiteY12" fmla="*/ 685082 h 1243913"/>
                  <a:gd name="connsiteX13" fmla="*/ 1592327 w 4341127"/>
                  <a:gd name="connsiteY13" fmla="*/ 740226 h 1243913"/>
                  <a:gd name="connsiteX14" fmla="*/ 1281156 w 4341127"/>
                  <a:gd name="connsiteY14" fmla="*/ 1008932 h 1243913"/>
                  <a:gd name="connsiteX15" fmla="*/ 684256 w 4341127"/>
                  <a:gd name="connsiteY15" fmla="*/ 1072432 h 1243913"/>
                  <a:gd name="connsiteX16" fmla="*/ 169906 w 4341127"/>
                  <a:gd name="connsiteY16" fmla="*/ 1161332 h 1243913"/>
                  <a:gd name="connsiteX17" fmla="*/ 17506 w 4341127"/>
                  <a:gd name="connsiteY17" fmla="*/ 1205782 h 1243913"/>
                  <a:gd name="connsiteX18" fmla="*/ 11156 w 4341127"/>
                  <a:gd name="connsiteY18" fmla="*/ 31032 h 1243913"/>
                  <a:gd name="connsiteX19" fmla="*/ 182606 w 4341127"/>
                  <a:gd name="connsiteY19" fmla="*/ 31032 h 1243913"/>
                  <a:gd name="connsiteX0" fmla="*/ 182606 w 4341551"/>
                  <a:gd name="connsiteY0" fmla="*/ 31032 h 1258824"/>
                  <a:gd name="connsiteX1" fmla="*/ 836656 w 4341551"/>
                  <a:gd name="connsiteY1" fmla="*/ 246932 h 1258824"/>
                  <a:gd name="connsiteX2" fmla="*/ 1478006 w 4341551"/>
                  <a:gd name="connsiteY2" fmla="*/ 418382 h 1258824"/>
                  <a:gd name="connsiteX3" fmla="*/ 2132056 w 4341551"/>
                  <a:gd name="connsiteY3" fmla="*/ 564432 h 1258824"/>
                  <a:gd name="connsiteX4" fmla="*/ 2792456 w 4341551"/>
                  <a:gd name="connsiteY4" fmla="*/ 437432 h 1258824"/>
                  <a:gd name="connsiteX5" fmla="*/ 3459206 w 4341551"/>
                  <a:gd name="connsiteY5" fmla="*/ 227882 h 1258824"/>
                  <a:gd name="connsiteX6" fmla="*/ 4170406 w 4341551"/>
                  <a:gd name="connsiteY6" fmla="*/ 31032 h 1258824"/>
                  <a:gd name="connsiteX7" fmla="*/ 4297406 w 4341551"/>
                  <a:gd name="connsiteY7" fmla="*/ 119932 h 1258824"/>
                  <a:gd name="connsiteX8" fmla="*/ 4335506 w 4341551"/>
                  <a:gd name="connsiteY8" fmla="*/ 1129582 h 1258824"/>
                  <a:gd name="connsiteX9" fmla="*/ 4183106 w 4341551"/>
                  <a:gd name="connsiteY9" fmla="*/ 1224832 h 1258824"/>
                  <a:gd name="connsiteX10" fmla="*/ 3433806 w 4341551"/>
                  <a:gd name="connsiteY10" fmla="*/ 939082 h 1258824"/>
                  <a:gd name="connsiteX11" fmla="*/ 2633706 w 4341551"/>
                  <a:gd name="connsiteY11" fmla="*/ 754932 h 1258824"/>
                  <a:gd name="connsiteX12" fmla="*/ 2093956 w 4341551"/>
                  <a:gd name="connsiteY12" fmla="*/ 685082 h 1258824"/>
                  <a:gd name="connsiteX13" fmla="*/ 1592327 w 4341551"/>
                  <a:gd name="connsiteY13" fmla="*/ 740226 h 1258824"/>
                  <a:gd name="connsiteX14" fmla="*/ 1281156 w 4341551"/>
                  <a:gd name="connsiteY14" fmla="*/ 1008932 h 1258824"/>
                  <a:gd name="connsiteX15" fmla="*/ 684256 w 4341551"/>
                  <a:gd name="connsiteY15" fmla="*/ 1072432 h 1258824"/>
                  <a:gd name="connsiteX16" fmla="*/ 169906 w 4341551"/>
                  <a:gd name="connsiteY16" fmla="*/ 1161332 h 1258824"/>
                  <a:gd name="connsiteX17" fmla="*/ 17506 w 4341551"/>
                  <a:gd name="connsiteY17" fmla="*/ 1205782 h 1258824"/>
                  <a:gd name="connsiteX18" fmla="*/ 11156 w 4341551"/>
                  <a:gd name="connsiteY18" fmla="*/ 31032 h 1258824"/>
                  <a:gd name="connsiteX19" fmla="*/ 182606 w 4341551"/>
                  <a:gd name="connsiteY19" fmla="*/ 31032 h 125882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633706 w 4341551"/>
                  <a:gd name="connsiteY11" fmla="*/ 754932 h 1253294"/>
                  <a:gd name="connsiteX12" fmla="*/ 2093956 w 4341551"/>
                  <a:gd name="connsiteY12" fmla="*/ 6850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093956 w 4341551"/>
                  <a:gd name="connsiteY12" fmla="*/ 6850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57456 w 4341551"/>
                  <a:gd name="connsiteY12" fmla="*/ 66603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4063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8677 w 4341551"/>
                  <a:gd name="connsiteY13" fmla="*/ 7910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8677 w 4341551"/>
                  <a:gd name="connsiteY13" fmla="*/ 791026 h 1253294"/>
                  <a:gd name="connsiteX14" fmla="*/ 1147806 w 4341551"/>
                  <a:gd name="connsiteY14" fmla="*/ 9200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3743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677906 w 4341551"/>
                  <a:gd name="connsiteY14" fmla="*/ 10533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471677 w 4341551"/>
                  <a:gd name="connsiteY13" fmla="*/ 810076 h 1253294"/>
                  <a:gd name="connsiteX14" fmla="*/ 677906 w 4341551"/>
                  <a:gd name="connsiteY14" fmla="*/ 10533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471677 w 4341551"/>
                  <a:gd name="connsiteY13" fmla="*/ 810076 h 1253294"/>
                  <a:gd name="connsiteX14" fmla="*/ 811256 w 4341551"/>
                  <a:gd name="connsiteY14" fmla="*/ 10152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299489"/>
                  <a:gd name="connsiteY0" fmla="*/ 36913 h 1273906"/>
                  <a:gd name="connsiteX1" fmla="*/ 785856 w 4299489"/>
                  <a:gd name="connsiteY1" fmla="*/ 221063 h 1273906"/>
                  <a:gd name="connsiteX2" fmla="*/ 1478006 w 4299489"/>
                  <a:gd name="connsiteY2" fmla="*/ 424263 h 1273906"/>
                  <a:gd name="connsiteX3" fmla="*/ 2138406 w 4299489"/>
                  <a:gd name="connsiteY3" fmla="*/ 583013 h 1273906"/>
                  <a:gd name="connsiteX4" fmla="*/ 2792456 w 4299489"/>
                  <a:gd name="connsiteY4" fmla="*/ 443313 h 1273906"/>
                  <a:gd name="connsiteX5" fmla="*/ 3459206 w 4299489"/>
                  <a:gd name="connsiteY5" fmla="*/ 233763 h 1273906"/>
                  <a:gd name="connsiteX6" fmla="*/ 4170406 w 4299489"/>
                  <a:gd name="connsiteY6" fmla="*/ 36913 h 1273906"/>
                  <a:gd name="connsiteX7" fmla="*/ 4297406 w 4299489"/>
                  <a:gd name="connsiteY7" fmla="*/ 125813 h 1273906"/>
                  <a:gd name="connsiteX8" fmla="*/ 4183106 w 4299489"/>
                  <a:gd name="connsiteY8" fmla="*/ 1230713 h 1273906"/>
                  <a:gd name="connsiteX9" fmla="*/ 3484606 w 4299489"/>
                  <a:gd name="connsiteY9" fmla="*/ 1027513 h 1273906"/>
                  <a:gd name="connsiteX10" fmla="*/ 2798806 w 4299489"/>
                  <a:gd name="connsiteY10" fmla="*/ 817963 h 1273906"/>
                  <a:gd name="connsiteX11" fmla="*/ 2138406 w 4299489"/>
                  <a:gd name="connsiteY11" fmla="*/ 665563 h 1273906"/>
                  <a:gd name="connsiteX12" fmla="*/ 1471677 w 4299489"/>
                  <a:gd name="connsiteY12" fmla="*/ 815957 h 1273906"/>
                  <a:gd name="connsiteX13" fmla="*/ 811256 w 4299489"/>
                  <a:gd name="connsiteY13" fmla="*/ 1021163 h 1273906"/>
                  <a:gd name="connsiteX14" fmla="*/ 163556 w 4299489"/>
                  <a:gd name="connsiteY14" fmla="*/ 1205313 h 1273906"/>
                  <a:gd name="connsiteX15" fmla="*/ 17506 w 4299489"/>
                  <a:gd name="connsiteY15" fmla="*/ 1211663 h 1273906"/>
                  <a:gd name="connsiteX16" fmla="*/ 11156 w 4299489"/>
                  <a:gd name="connsiteY16" fmla="*/ 36913 h 1273906"/>
                  <a:gd name="connsiteX17" fmla="*/ 182606 w 4299489"/>
                  <a:gd name="connsiteY17" fmla="*/ 36913 h 1273906"/>
                  <a:gd name="connsiteX0" fmla="*/ 182606 w 4265007"/>
                  <a:gd name="connsiteY0" fmla="*/ 12336 h 1255122"/>
                  <a:gd name="connsiteX1" fmla="*/ 785856 w 4265007"/>
                  <a:gd name="connsiteY1" fmla="*/ 196486 h 1255122"/>
                  <a:gd name="connsiteX2" fmla="*/ 1478006 w 4265007"/>
                  <a:gd name="connsiteY2" fmla="*/ 399686 h 1255122"/>
                  <a:gd name="connsiteX3" fmla="*/ 2138406 w 4265007"/>
                  <a:gd name="connsiteY3" fmla="*/ 558436 h 1255122"/>
                  <a:gd name="connsiteX4" fmla="*/ 2792456 w 4265007"/>
                  <a:gd name="connsiteY4" fmla="*/ 418736 h 1255122"/>
                  <a:gd name="connsiteX5" fmla="*/ 3459206 w 4265007"/>
                  <a:gd name="connsiteY5" fmla="*/ 209186 h 1255122"/>
                  <a:gd name="connsiteX6" fmla="*/ 4170406 w 4265007"/>
                  <a:gd name="connsiteY6" fmla="*/ 12336 h 1255122"/>
                  <a:gd name="connsiteX7" fmla="*/ 4183106 w 4265007"/>
                  <a:gd name="connsiteY7" fmla="*/ 1206136 h 1255122"/>
                  <a:gd name="connsiteX8" fmla="*/ 3484606 w 4265007"/>
                  <a:gd name="connsiteY8" fmla="*/ 1002936 h 1255122"/>
                  <a:gd name="connsiteX9" fmla="*/ 2798806 w 4265007"/>
                  <a:gd name="connsiteY9" fmla="*/ 793386 h 1255122"/>
                  <a:gd name="connsiteX10" fmla="*/ 2138406 w 4265007"/>
                  <a:gd name="connsiteY10" fmla="*/ 640986 h 1255122"/>
                  <a:gd name="connsiteX11" fmla="*/ 1471677 w 4265007"/>
                  <a:gd name="connsiteY11" fmla="*/ 791380 h 1255122"/>
                  <a:gd name="connsiteX12" fmla="*/ 811256 w 4265007"/>
                  <a:gd name="connsiteY12" fmla="*/ 996586 h 1255122"/>
                  <a:gd name="connsiteX13" fmla="*/ 163556 w 4265007"/>
                  <a:gd name="connsiteY13" fmla="*/ 1180736 h 1255122"/>
                  <a:gd name="connsiteX14" fmla="*/ 17506 w 4265007"/>
                  <a:gd name="connsiteY14" fmla="*/ 1187086 h 1255122"/>
                  <a:gd name="connsiteX15" fmla="*/ 11156 w 4265007"/>
                  <a:gd name="connsiteY15" fmla="*/ 12336 h 1255122"/>
                  <a:gd name="connsiteX16" fmla="*/ 182606 w 4265007"/>
                  <a:gd name="connsiteY16" fmla="*/ 12336 h 1255122"/>
                  <a:gd name="connsiteX0" fmla="*/ 182606 w 4183106"/>
                  <a:gd name="connsiteY0" fmla="*/ 12336 h 1255121"/>
                  <a:gd name="connsiteX1" fmla="*/ 785856 w 4183106"/>
                  <a:gd name="connsiteY1" fmla="*/ 196486 h 1255121"/>
                  <a:gd name="connsiteX2" fmla="*/ 1478006 w 4183106"/>
                  <a:gd name="connsiteY2" fmla="*/ 399686 h 1255121"/>
                  <a:gd name="connsiteX3" fmla="*/ 2138406 w 4183106"/>
                  <a:gd name="connsiteY3" fmla="*/ 558436 h 1255121"/>
                  <a:gd name="connsiteX4" fmla="*/ 2792456 w 4183106"/>
                  <a:gd name="connsiteY4" fmla="*/ 418736 h 1255121"/>
                  <a:gd name="connsiteX5" fmla="*/ 3459206 w 4183106"/>
                  <a:gd name="connsiteY5" fmla="*/ 209186 h 1255121"/>
                  <a:gd name="connsiteX6" fmla="*/ 4170406 w 4183106"/>
                  <a:gd name="connsiteY6" fmla="*/ 12336 h 1255121"/>
                  <a:gd name="connsiteX7" fmla="*/ 4183106 w 4183106"/>
                  <a:gd name="connsiteY7" fmla="*/ 1206136 h 1255121"/>
                  <a:gd name="connsiteX8" fmla="*/ 3484606 w 4183106"/>
                  <a:gd name="connsiteY8" fmla="*/ 1002936 h 1255121"/>
                  <a:gd name="connsiteX9" fmla="*/ 2798806 w 4183106"/>
                  <a:gd name="connsiteY9" fmla="*/ 793386 h 1255121"/>
                  <a:gd name="connsiteX10" fmla="*/ 2138406 w 4183106"/>
                  <a:gd name="connsiteY10" fmla="*/ 640986 h 1255121"/>
                  <a:gd name="connsiteX11" fmla="*/ 1471677 w 4183106"/>
                  <a:gd name="connsiteY11" fmla="*/ 791380 h 1255121"/>
                  <a:gd name="connsiteX12" fmla="*/ 811256 w 4183106"/>
                  <a:gd name="connsiteY12" fmla="*/ 996586 h 1255121"/>
                  <a:gd name="connsiteX13" fmla="*/ 163556 w 4183106"/>
                  <a:gd name="connsiteY13" fmla="*/ 1180736 h 1255121"/>
                  <a:gd name="connsiteX14" fmla="*/ 17506 w 4183106"/>
                  <a:gd name="connsiteY14" fmla="*/ 1187086 h 1255121"/>
                  <a:gd name="connsiteX15" fmla="*/ 11156 w 4183106"/>
                  <a:gd name="connsiteY15" fmla="*/ 12336 h 1255121"/>
                  <a:gd name="connsiteX16" fmla="*/ 182606 w 4183106"/>
                  <a:gd name="connsiteY16" fmla="*/ 12336 h 1255121"/>
                  <a:gd name="connsiteX0" fmla="*/ 182606 w 4183106"/>
                  <a:gd name="connsiteY0" fmla="*/ 12336 h 1206135"/>
                  <a:gd name="connsiteX1" fmla="*/ 785856 w 4183106"/>
                  <a:gd name="connsiteY1" fmla="*/ 196486 h 1206135"/>
                  <a:gd name="connsiteX2" fmla="*/ 1478006 w 4183106"/>
                  <a:gd name="connsiteY2" fmla="*/ 399686 h 1206135"/>
                  <a:gd name="connsiteX3" fmla="*/ 2138406 w 4183106"/>
                  <a:gd name="connsiteY3" fmla="*/ 558436 h 1206135"/>
                  <a:gd name="connsiteX4" fmla="*/ 2792456 w 4183106"/>
                  <a:gd name="connsiteY4" fmla="*/ 418736 h 1206135"/>
                  <a:gd name="connsiteX5" fmla="*/ 3459206 w 4183106"/>
                  <a:gd name="connsiteY5" fmla="*/ 209186 h 1206135"/>
                  <a:gd name="connsiteX6" fmla="*/ 4170406 w 4183106"/>
                  <a:gd name="connsiteY6" fmla="*/ 12336 h 1206135"/>
                  <a:gd name="connsiteX7" fmla="*/ 4183106 w 4183106"/>
                  <a:gd name="connsiteY7" fmla="*/ 1206136 h 1206135"/>
                  <a:gd name="connsiteX8" fmla="*/ 3484606 w 4183106"/>
                  <a:gd name="connsiteY8" fmla="*/ 1002936 h 1206135"/>
                  <a:gd name="connsiteX9" fmla="*/ 2798806 w 4183106"/>
                  <a:gd name="connsiteY9" fmla="*/ 793386 h 1206135"/>
                  <a:gd name="connsiteX10" fmla="*/ 2138406 w 4183106"/>
                  <a:gd name="connsiteY10" fmla="*/ 640986 h 1206135"/>
                  <a:gd name="connsiteX11" fmla="*/ 1471677 w 4183106"/>
                  <a:gd name="connsiteY11" fmla="*/ 791380 h 1206135"/>
                  <a:gd name="connsiteX12" fmla="*/ 811256 w 4183106"/>
                  <a:gd name="connsiteY12" fmla="*/ 996586 h 1206135"/>
                  <a:gd name="connsiteX13" fmla="*/ 163556 w 4183106"/>
                  <a:gd name="connsiteY13" fmla="*/ 1180736 h 1206135"/>
                  <a:gd name="connsiteX14" fmla="*/ 17506 w 4183106"/>
                  <a:gd name="connsiteY14" fmla="*/ 1187086 h 1206135"/>
                  <a:gd name="connsiteX15" fmla="*/ 11156 w 4183106"/>
                  <a:gd name="connsiteY15" fmla="*/ 12336 h 1206135"/>
                  <a:gd name="connsiteX16" fmla="*/ 182606 w 4183106"/>
                  <a:gd name="connsiteY16" fmla="*/ 12336 h 1206135"/>
                  <a:gd name="connsiteX0" fmla="*/ 165101 w 4165601"/>
                  <a:gd name="connsiteY0" fmla="*/ 50789 h 1244589"/>
                  <a:gd name="connsiteX1" fmla="*/ 768351 w 4165601"/>
                  <a:gd name="connsiteY1" fmla="*/ 234939 h 1244589"/>
                  <a:gd name="connsiteX2" fmla="*/ 1460501 w 4165601"/>
                  <a:gd name="connsiteY2" fmla="*/ 438139 h 1244589"/>
                  <a:gd name="connsiteX3" fmla="*/ 2120901 w 4165601"/>
                  <a:gd name="connsiteY3" fmla="*/ 596889 h 1244589"/>
                  <a:gd name="connsiteX4" fmla="*/ 2774951 w 4165601"/>
                  <a:gd name="connsiteY4" fmla="*/ 457189 h 1244589"/>
                  <a:gd name="connsiteX5" fmla="*/ 3441701 w 4165601"/>
                  <a:gd name="connsiteY5" fmla="*/ 247639 h 1244589"/>
                  <a:gd name="connsiteX6" fmla="*/ 4152901 w 4165601"/>
                  <a:gd name="connsiteY6" fmla="*/ 50789 h 1244589"/>
                  <a:gd name="connsiteX7" fmla="*/ 4165601 w 4165601"/>
                  <a:gd name="connsiteY7" fmla="*/ 1244589 h 1244589"/>
                  <a:gd name="connsiteX8" fmla="*/ 3467101 w 4165601"/>
                  <a:gd name="connsiteY8" fmla="*/ 1041389 h 1244589"/>
                  <a:gd name="connsiteX9" fmla="*/ 2781301 w 4165601"/>
                  <a:gd name="connsiteY9" fmla="*/ 831839 h 1244589"/>
                  <a:gd name="connsiteX10" fmla="*/ 2120901 w 4165601"/>
                  <a:gd name="connsiteY10" fmla="*/ 679439 h 1244589"/>
                  <a:gd name="connsiteX11" fmla="*/ 1454172 w 4165601"/>
                  <a:gd name="connsiteY11" fmla="*/ 829833 h 1244589"/>
                  <a:gd name="connsiteX12" fmla="*/ 793751 w 4165601"/>
                  <a:gd name="connsiteY12" fmla="*/ 1035039 h 1244589"/>
                  <a:gd name="connsiteX13" fmla="*/ 146051 w 4165601"/>
                  <a:gd name="connsiteY13" fmla="*/ 1219189 h 1244589"/>
                  <a:gd name="connsiteX14" fmla="*/ 1 w 4165601"/>
                  <a:gd name="connsiteY14" fmla="*/ 1225539 h 1244589"/>
                  <a:gd name="connsiteX15" fmla="*/ 165101 w 4165601"/>
                  <a:gd name="connsiteY15" fmla="*/ 50789 h 1244589"/>
                  <a:gd name="connsiteX0" fmla="*/ 165099 w 4165599"/>
                  <a:gd name="connsiteY0" fmla="*/ 0 h 1193800"/>
                  <a:gd name="connsiteX1" fmla="*/ 768349 w 4165599"/>
                  <a:gd name="connsiteY1" fmla="*/ 184150 h 1193800"/>
                  <a:gd name="connsiteX2" fmla="*/ 1460499 w 4165599"/>
                  <a:gd name="connsiteY2" fmla="*/ 387350 h 1193800"/>
                  <a:gd name="connsiteX3" fmla="*/ 2120899 w 4165599"/>
                  <a:gd name="connsiteY3" fmla="*/ 546100 h 1193800"/>
                  <a:gd name="connsiteX4" fmla="*/ 2774949 w 4165599"/>
                  <a:gd name="connsiteY4" fmla="*/ 406400 h 1193800"/>
                  <a:gd name="connsiteX5" fmla="*/ 3441699 w 4165599"/>
                  <a:gd name="connsiteY5" fmla="*/ 196850 h 1193800"/>
                  <a:gd name="connsiteX6" fmla="*/ 4152899 w 4165599"/>
                  <a:gd name="connsiteY6" fmla="*/ 0 h 1193800"/>
                  <a:gd name="connsiteX7" fmla="*/ 4165599 w 4165599"/>
                  <a:gd name="connsiteY7" fmla="*/ 1193800 h 1193800"/>
                  <a:gd name="connsiteX8" fmla="*/ 3467099 w 4165599"/>
                  <a:gd name="connsiteY8" fmla="*/ 990600 h 1193800"/>
                  <a:gd name="connsiteX9" fmla="*/ 2781299 w 4165599"/>
                  <a:gd name="connsiteY9" fmla="*/ 781050 h 1193800"/>
                  <a:gd name="connsiteX10" fmla="*/ 2120899 w 4165599"/>
                  <a:gd name="connsiteY10" fmla="*/ 628650 h 1193800"/>
                  <a:gd name="connsiteX11" fmla="*/ 1454170 w 4165599"/>
                  <a:gd name="connsiteY11" fmla="*/ 779044 h 1193800"/>
                  <a:gd name="connsiteX12" fmla="*/ 793749 w 4165599"/>
                  <a:gd name="connsiteY12" fmla="*/ 984250 h 1193800"/>
                  <a:gd name="connsiteX13" fmla="*/ 146049 w 4165599"/>
                  <a:gd name="connsiteY13" fmla="*/ 1168400 h 1193800"/>
                  <a:gd name="connsiteX14" fmla="*/ -1 w 4165599"/>
                  <a:gd name="connsiteY14" fmla="*/ 1174750 h 1193800"/>
                  <a:gd name="connsiteX15" fmla="*/ 165099 w 4165599"/>
                  <a:gd name="connsiteY15" fmla="*/ 0 h 1193800"/>
                  <a:gd name="connsiteX0" fmla="*/ 88395 w 4088895"/>
                  <a:gd name="connsiteY0" fmla="*/ 0 h 1193800"/>
                  <a:gd name="connsiteX1" fmla="*/ 691645 w 4088895"/>
                  <a:gd name="connsiteY1" fmla="*/ 184150 h 1193800"/>
                  <a:gd name="connsiteX2" fmla="*/ 1383795 w 4088895"/>
                  <a:gd name="connsiteY2" fmla="*/ 387350 h 1193800"/>
                  <a:gd name="connsiteX3" fmla="*/ 2044195 w 4088895"/>
                  <a:gd name="connsiteY3" fmla="*/ 546100 h 1193800"/>
                  <a:gd name="connsiteX4" fmla="*/ 2698245 w 4088895"/>
                  <a:gd name="connsiteY4" fmla="*/ 406400 h 1193800"/>
                  <a:gd name="connsiteX5" fmla="*/ 3364995 w 4088895"/>
                  <a:gd name="connsiteY5" fmla="*/ 196850 h 1193800"/>
                  <a:gd name="connsiteX6" fmla="*/ 4076195 w 4088895"/>
                  <a:gd name="connsiteY6" fmla="*/ 0 h 1193800"/>
                  <a:gd name="connsiteX7" fmla="*/ 4088895 w 4088895"/>
                  <a:gd name="connsiteY7" fmla="*/ 1193800 h 1193800"/>
                  <a:gd name="connsiteX8" fmla="*/ 3390395 w 4088895"/>
                  <a:gd name="connsiteY8" fmla="*/ 990600 h 1193800"/>
                  <a:gd name="connsiteX9" fmla="*/ 2704595 w 4088895"/>
                  <a:gd name="connsiteY9" fmla="*/ 781050 h 1193800"/>
                  <a:gd name="connsiteX10" fmla="*/ 2044195 w 4088895"/>
                  <a:gd name="connsiteY10" fmla="*/ 628650 h 1193800"/>
                  <a:gd name="connsiteX11" fmla="*/ 1377466 w 4088895"/>
                  <a:gd name="connsiteY11" fmla="*/ 779044 h 1193800"/>
                  <a:gd name="connsiteX12" fmla="*/ 717045 w 4088895"/>
                  <a:gd name="connsiteY12" fmla="*/ 984250 h 1193800"/>
                  <a:gd name="connsiteX13" fmla="*/ 69345 w 4088895"/>
                  <a:gd name="connsiteY13" fmla="*/ 1168400 h 1193800"/>
                  <a:gd name="connsiteX14" fmla="*/ 88395 w 4088895"/>
                  <a:gd name="connsiteY14" fmla="*/ 0 h 1193800"/>
                  <a:gd name="connsiteX0" fmla="*/ 19051 w 4019551"/>
                  <a:gd name="connsiteY0" fmla="*/ 0 h 1193800"/>
                  <a:gd name="connsiteX1" fmla="*/ 622301 w 4019551"/>
                  <a:gd name="connsiteY1" fmla="*/ 184150 h 1193800"/>
                  <a:gd name="connsiteX2" fmla="*/ 1314451 w 4019551"/>
                  <a:gd name="connsiteY2" fmla="*/ 387350 h 1193800"/>
                  <a:gd name="connsiteX3" fmla="*/ 1974851 w 4019551"/>
                  <a:gd name="connsiteY3" fmla="*/ 546100 h 1193800"/>
                  <a:gd name="connsiteX4" fmla="*/ 2628901 w 4019551"/>
                  <a:gd name="connsiteY4" fmla="*/ 406400 h 1193800"/>
                  <a:gd name="connsiteX5" fmla="*/ 3295651 w 4019551"/>
                  <a:gd name="connsiteY5" fmla="*/ 196850 h 1193800"/>
                  <a:gd name="connsiteX6" fmla="*/ 4006851 w 4019551"/>
                  <a:gd name="connsiteY6" fmla="*/ 0 h 1193800"/>
                  <a:gd name="connsiteX7" fmla="*/ 4019551 w 4019551"/>
                  <a:gd name="connsiteY7" fmla="*/ 1193800 h 1193800"/>
                  <a:gd name="connsiteX8" fmla="*/ 3321051 w 4019551"/>
                  <a:gd name="connsiteY8" fmla="*/ 990600 h 1193800"/>
                  <a:gd name="connsiteX9" fmla="*/ 2635251 w 4019551"/>
                  <a:gd name="connsiteY9" fmla="*/ 781050 h 1193800"/>
                  <a:gd name="connsiteX10" fmla="*/ 1974851 w 4019551"/>
                  <a:gd name="connsiteY10" fmla="*/ 628650 h 1193800"/>
                  <a:gd name="connsiteX11" fmla="*/ 1308122 w 4019551"/>
                  <a:gd name="connsiteY11" fmla="*/ 779044 h 1193800"/>
                  <a:gd name="connsiteX12" fmla="*/ 647701 w 4019551"/>
                  <a:gd name="connsiteY12" fmla="*/ 984250 h 1193800"/>
                  <a:gd name="connsiteX13" fmla="*/ 1 w 4019551"/>
                  <a:gd name="connsiteY13" fmla="*/ 1168400 h 1193800"/>
                  <a:gd name="connsiteX14" fmla="*/ 19051 w 4019551"/>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46100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9 w 4019549"/>
                  <a:gd name="connsiteY10" fmla="*/ 628650 h 1193800"/>
                  <a:gd name="connsiteX11" fmla="*/ 1308120 w 4019549"/>
                  <a:gd name="connsiteY11" fmla="*/ 779044 h 1193800"/>
                  <a:gd name="connsiteX12" fmla="*/ 647699 w 4019549"/>
                  <a:gd name="connsiteY12" fmla="*/ 984250 h 1193800"/>
                  <a:gd name="connsiteX13" fmla="*/ -1 w 4019549"/>
                  <a:gd name="connsiteY13" fmla="*/ 1168400 h 1193800"/>
                  <a:gd name="connsiteX14" fmla="*/ 19049 w 4019549"/>
                  <a:gd name="connsiteY14" fmla="*/ 0 h 1193800"/>
                  <a:gd name="connsiteX0" fmla="*/ 19051 w 4019551"/>
                  <a:gd name="connsiteY0" fmla="*/ 0 h 1193800"/>
                  <a:gd name="connsiteX1" fmla="*/ 622301 w 4019551"/>
                  <a:gd name="connsiteY1" fmla="*/ 184150 h 1193800"/>
                  <a:gd name="connsiteX2" fmla="*/ 1314451 w 4019551"/>
                  <a:gd name="connsiteY2" fmla="*/ 387350 h 1193800"/>
                  <a:gd name="connsiteX3" fmla="*/ 1974851 w 4019551"/>
                  <a:gd name="connsiteY3" fmla="*/ 525983 h 1193800"/>
                  <a:gd name="connsiteX4" fmla="*/ 2628901 w 4019551"/>
                  <a:gd name="connsiteY4" fmla="*/ 406400 h 1193800"/>
                  <a:gd name="connsiteX5" fmla="*/ 3295651 w 4019551"/>
                  <a:gd name="connsiteY5" fmla="*/ 196850 h 1193800"/>
                  <a:gd name="connsiteX6" fmla="*/ 4006851 w 4019551"/>
                  <a:gd name="connsiteY6" fmla="*/ 0 h 1193800"/>
                  <a:gd name="connsiteX7" fmla="*/ 4019551 w 4019551"/>
                  <a:gd name="connsiteY7" fmla="*/ 1193800 h 1193800"/>
                  <a:gd name="connsiteX8" fmla="*/ 3321051 w 4019551"/>
                  <a:gd name="connsiteY8" fmla="*/ 990600 h 1193800"/>
                  <a:gd name="connsiteX9" fmla="*/ 2635251 w 4019551"/>
                  <a:gd name="connsiteY9" fmla="*/ 781050 h 1193800"/>
                  <a:gd name="connsiteX10" fmla="*/ 1974851 w 4019551"/>
                  <a:gd name="connsiteY10" fmla="*/ 628650 h 1193800"/>
                  <a:gd name="connsiteX11" fmla="*/ 1308122 w 4019551"/>
                  <a:gd name="connsiteY11" fmla="*/ 779044 h 1193800"/>
                  <a:gd name="connsiteX12" fmla="*/ 647701 w 4019551"/>
                  <a:gd name="connsiteY12" fmla="*/ 984250 h 1193800"/>
                  <a:gd name="connsiteX13" fmla="*/ 1 w 4019551"/>
                  <a:gd name="connsiteY13" fmla="*/ 1168400 h 1193800"/>
                  <a:gd name="connsiteX14" fmla="*/ 19051 w 4019551"/>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25983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8 w 4019549"/>
                  <a:gd name="connsiteY10" fmla="*/ 648766 h 1193800"/>
                  <a:gd name="connsiteX11" fmla="*/ 1308120 w 4019549"/>
                  <a:gd name="connsiteY11" fmla="*/ 779044 h 1193800"/>
                  <a:gd name="connsiteX12" fmla="*/ 647699 w 4019549"/>
                  <a:gd name="connsiteY12" fmla="*/ 984250 h 1193800"/>
                  <a:gd name="connsiteX13" fmla="*/ -1 w 4019549"/>
                  <a:gd name="connsiteY13" fmla="*/ 1168400 h 1193800"/>
                  <a:gd name="connsiteX14" fmla="*/ 19049 w 4019549"/>
                  <a:gd name="connsiteY14" fmla="*/ 0 h 1193800"/>
                  <a:gd name="connsiteX0" fmla="*/ 62353 w 4062853"/>
                  <a:gd name="connsiteY0" fmla="*/ 0 h 1216915"/>
                  <a:gd name="connsiteX1" fmla="*/ 665603 w 4062853"/>
                  <a:gd name="connsiteY1" fmla="*/ 184150 h 1216915"/>
                  <a:gd name="connsiteX2" fmla="*/ 1357753 w 4062853"/>
                  <a:gd name="connsiteY2" fmla="*/ 387350 h 1216915"/>
                  <a:gd name="connsiteX3" fmla="*/ 2018153 w 4062853"/>
                  <a:gd name="connsiteY3" fmla="*/ 525983 h 1216915"/>
                  <a:gd name="connsiteX4" fmla="*/ 2672203 w 4062853"/>
                  <a:gd name="connsiteY4" fmla="*/ 406400 h 1216915"/>
                  <a:gd name="connsiteX5" fmla="*/ 3338953 w 4062853"/>
                  <a:gd name="connsiteY5" fmla="*/ 196850 h 1216915"/>
                  <a:gd name="connsiteX6" fmla="*/ 4050153 w 4062853"/>
                  <a:gd name="connsiteY6" fmla="*/ 0 h 1216915"/>
                  <a:gd name="connsiteX7" fmla="*/ 4062853 w 4062853"/>
                  <a:gd name="connsiteY7" fmla="*/ 1193800 h 1216915"/>
                  <a:gd name="connsiteX8" fmla="*/ 3364353 w 4062853"/>
                  <a:gd name="connsiteY8" fmla="*/ 990600 h 1216915"/>
                  <a:gd name="connsiteX9" fmla="*/ 2678553 w 4062853"/>
                  <a:gd name="connsiteY9" fmla="*/ 781050 h 1216915"/>
                  <a:gd name="connsiteX10" fmla="*/ 2018152 w 4062853"/>
                  <a:gd name="connsiteY10" fmla="*/ 648766 h 1216915"/>
                  <a:gd name="connsiteX11" fmla="*/ 1351424 w 4062853"/>
                  <a:gd name="connsiteY11" fmla="*/ 779044 h 1216915"/>
                  <a:gd name="connsiteX12" fmla="*/ 691003 w 4062853"/>
                  <a:gd name="connsiteY12" fmla="*/ 974194 h 1216915"/>
                  <a:gd name="connsiteX13" fmla="*/ 43303 w 4062853"/>
                  <a:gd name="connsiteY13" fmla="*/ 1168400 h 1216915"/>
                  <a:gd name="connsiteX14" fmla="*/ 62353 w 4062853"/>
                  <a:gd name="connsiteY14" fmla="*/ 0 h 1216915"/>
                  <a:gd name="connsiteX0" fmla="*/ 62353 w 4062853"/>
                  <a:gd name="connsiteY0" fmla="*/ 0 h 1193800"/>
                  <a:gd name="connsiteX1" fmla="*/ 665603 w 4062853"/>
                  <a:gd name="connsiteY1" fmla="*/ 184150 h 1193800"/>
                  <a:gd name="connsiteX2" fmla="*/ 1357753 w 4062853"/>
                  <a:gd name="connsiteY2" fmla="*/ 387350 h 1193800"/>
                  <a:gd name="connsiteX3" fmla="*/ 2018153 w 4062853"/>
                  <a:gd name="connsiteY3" fmla="*/ 525983 h 1193800"/>
                  <a:gd name="connsiteX4" fmla="*/ 2672203 w 4062853"/>
                  <a:gd name="connsiteY4" fmla="*/ 406400 h 1193800"/>
                  <a:gd name="connsiteX5" fmla="*/ 3338953 w 4062853"/>
                  <a:gd name="connsiteY5" fmla="*/ 196850 h 1193800"/>
                  <a:gd name="connsiteX6" fmla="*/ 4050153 w 4062853"/>
                  <a:gd name="connsiteY6" fmla="*/ 0 h 1193800"/>
                  <a:gd name="connsiteX7" fmla="*/ 4062853 w 4062853"/>
                  <a:gd name="connsiteY7" fmla="*/ 1193800 h 1193800"/>
                  <a:gd name="connsiteX8" fmla="*/ 3364353 w 4062853"/>
                  <a:gd name="connsiteY8" fmla="*/ 990600 h 1193800"/>
                  <a:gd name="connsiteX9" fmla="*/ 2678553 w 4062853"/>
                  <a:gd name="connsiteY9" fmla="*/ 781050 h 1193800"/>
                  <a:gd name="connsiteX10" fmla="*/ 2018152 w 4062853"/>
                  <a:gd name="connsiteY10" fmla="*/ 648766 h 1193800"/>
                  <a:gd name="connsiteX11" fmla="*/ 1351424 w 4062853"/>
                  <a:gd name="connsiteY11" fmla="*/ 779044 h 1193800"/>
                  <a:gd name="connsiteX12" fmla="*/ 691003 w 4062853"/>
                  <a:gd name="connsiteY12" fmla="*/ 974194 h 1193800"/>
                  <a:gd name="connsiteX13" fmla="*/ 43303 w 4062853"/>
                  <a:gd name="connsiteY13" fmla="*/ 1168400 h 1193800"/>
                  <a:gd name="connsiteX14" fmla="*/ 62353 w 4062853"/>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25983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8 w 4019549"/>
                  <a:gd name="connsiteY10" fmla="*/ 648766 h 1193800"/>
                  <a:gd name="connsiteX11" fmla="*/ 1308120 w 4019549"/>
                  <a:gd name="connsiteY11" fmla="*/ 779044 h 1193800"/>
                  <a:gd name="connsiteX12" fmla="*/ 647699 w 4019549"/>
                  <a:gd name="connsiteY12" fmla="*/ 974194 h 1193800"/>
                  <a:gd name="connsiteX13" fmla="*/ -1 w 4019549"/>
                  <a:gd name="connsiteY13" fmla="*/ 1168400 h 1193800"/>
                  <a:gd name="connsiteX14" fmla="*/ 19049 w 4019549"/>
                  <a:gd name="connsiteY14" fmla="*/ 0 h 1193800"/>
                  <a:gd name="connsiteX0" fmla="*/ 19050 w 4019550"/>
                  <a:gd name="connsiteY0" fmla="*/ 0 h 1193800"/>
                  <a:gd name="connsiteX1" fmla="*/ 622300 w 4019550"/>
                  <a:gd name="connsiteY1" fmla="*/ 184150 h 1193800"/>
                  <a:gd name="connsiteX2" fmla="*/ 1314450 w 4019550"/>
                  <a:gd name="connsiteY2" fmla="*/ 387350 h 1193800"/>
                  <a:gd name="connsiteX3" fmla="*/ 2031525 w 4019550"/>
                  <a:gd name="connsiteY3" fmla="*/ 288947 h 1193800"/>
                  <a:gd name="connsiteX4" fmla="*/ 2628900 w 4019550"/>
                  <a:gd name="connsiteY4" fmla="*/ 406400 h 1193800"/>
                  <a:gd name="connsiteX5" fmla="*/ 3295650 w 4019550"/>
                  <a:gd name="connsiteY5" fmla="*/ 196850 h 1193800"/>
                  <a:gd name="connsiteX6" fmla="*/ 4006850 w 4019550"/>
                  <a:gd name="connsiteY6" fmla="*/ 0 h 1193800"/>
                  <a:gd name="connsiteX7" fmla="*/ 4019550 w 4019550"/>
                  <a:gd name="connsiteY7" fmla="*/ 1193800 h 1193800"/>
                  <a:gd name="connsiteX8" fmla="*/ 3321050 w 4019550"/>
                  <a:gd name="connsiteY8" fmla="*/ 990600 h 1193800"/>
                  <a:gd name="connsiteX9" fmla="*/ 2635250 w 4019550"/>
                  <a:gd name="connsiteY9" fmla="*/ 781050 h 1193800"/>
                  <a:gd name="connsiteX10" fmla="*/ 1974849 w 4019550"/>
                  <a:gd name="connsiteY10" fmla="*/ 648766 h 1193800"/>
                  <a:gd name="connsiteX11" fmla="*/ 1308121 w 4019550"/>
                  <a:gd name="connsiteY11" fmla="*/ 779044 h 1193800"/>
                  <a:gd name="connsiteX12" fmla="*/ 647700 w 4019550"/>
                  <a:gd name="connsiteY12" fmla="*/ 974194 h 1193800"/>
                  <a:gd name="connsiteX13" fmla="*/ 0 w 4019550"/>
                  <a:gd name="connsiteY13" fmla="*/ 1168400 h 1193800"/>
                  <a:gd name="connsiteX14" fmla="*/ 19050 w 4019550"/>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28900 w 4019929"/>
                  <a:gd name="connsiteY4" fmla="*/ 406400 h 1193800"/>
                  <a:gd name="connsiteX5" fmla="*/ 3295650 w 4019929"/>
                  <a:gd name="connsiteY5" fmla="*/ 196850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28900 w 4019929"/>
                  <a:gd name="connsiteY4" fmla="*/ 406400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66765 w 4019929"/>
                  <a:gd name="connsiteY2" fmla="*/ 245128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17941 w 4019929"/>
                  <a:gd name="connsiteY1" fmla="*/ 123813 h 1193800"/>
                  <a:gd name="connsiteX2" fmla="*/ 1366765 w 4019929"/>
                  <a:gd name="connsiteY2" fmla="*/ 245128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42998 w 4019929"/>
                  <a:gd name="connsiteY11" fmla="*/ 94712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42998 w 4019929"/>
                  <a:gd name="connsiteY11" fmla="*/ 947124 h 1198110"/>
                  <a:gd name="connsiteX12" fmla="*/ 625902 w 4019929"/>
                  <a:gd name="connsiteY12" fmla="*/ 1081938 h 1198110"/>
                  <a:gd name="connsiteX13" fmla="*/ 0 w 4019929"/>
                  <a:gd name="connsiteY13" fmla="*/ 1172710 h 1198110"/>
                  <a:gd name="connsiteX14" fmla="*/ 10331 w 4019929"/>
                  <a:gd name="connsiteY14" fmla="*/ 0 h 1198110"/>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17183 w 4011210"/>
                  <a:gd name="connsiteY12" fmla="*/ 1081938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4116"/>
                  <a:gd name="connsiteY0" fmla="*/ 4309 h 1207188"/>
                  <a:gd name="connsiteX1" fmla="*/ 609222 w 4014116"/>
                  <a:gd name="connsiteY1" fmla="*/ 132432 h 1207188"/>
                  <a:gd name="connsiteX2" fmla="*/ 1358046 w 4014116"/>
                  <a:gd name="connsiteY2" fmla="*/ 253747 h 1207188"/>
                  <a:gd name="connsiteX3" fmla="*/ 2022806 w 4014116"/>
                  <a:gd name="connsiteY3" fmla="*/ 297566 h 1207188"/>
                  <a:gd name="connsiteX4" fmla="*/ 2637620 w 4014116"/>
                  <a:gd name="connsiteY4" fmla="*/ 259868 h 1207188"/>
                  <a:gd name="connsiteX5" fmla="*/ 3435158 w 4014116"/>
                  <a:gd name="connsiteY5" fmla="*/ 123584 h 1207188"/>
                  <a:gd name="connsiteX6" fmla="*/ 4014116 w 4014116"/>
                  <a:gd name="connsiteY6" fmla="*/ 0 h 1207188"/>
                  <a:gd name="connsiteX7" fmla="*/ 4010831 w 4014116"/>
                  <a:gd name="connsiteY7" fmla="*/ 1202419 h 1207188"/>
                  <a:gd name="connsiteX8" fmla="*/ 3347208 w 4014116"/>
                  <a:gd name="connsiteY8" fmla="*/ 1068175 h 1207188"/>
                  <a:gd name="connsiteX9" fmla="*/ 2677394 w 4014116"/>
                  <a:gd name="connsiteY9" fmla="*/ 954876 h 1207188"/>
                  <a:gd name="connsiteX10" fmla="*/ 2014085 w 4014116"/>
                  <a:gd name="connsiteY10" fmla="*/ 907350 h 1207188"/>
                  <a:gd name="connsiteX11" fmla="*/ 1334279 w 4014116"/>
                  <a:gd name="connsiteY11" fmla="*/ 951433 h 1207188"/>
                  <a:gd name="connsiteX12" fmla="*/ 621543 w 4014116"/>
                  <a:gd name="connsiteY12" fmla="*/ 1073318 h 1207188"/>
                  <a:gd name="connsiteX13" fmla="*/ 0 w 4014116"/>
                  <a:gd name="connsiteY13" fmla="*/ 1207188 h 1207188"/>
                  <a:gd name="connsiteX14" fmla="*/ 1612 w 4014116"/>
                  <a:gd name="connsiteY14" fmla="*/ 4309 h 1207188"/>
                  <a:gd name="connsiteX0" fmla="*/ 1612 w 4010835"/>
                  <a:gd name="connsiteY0" fmla="*/ -5 h 1202874"/>
                  <a:gd name="connsiteX1" fmla="*/ 609222 w 4010835"/>
                  <a:gd name="connsiteY1" fmla="*/ 128118 h 1202874"/>
                  <a:gd name="connsiteX2" fmla="*/ 1358046 w 4010835"/>
                  <a:gd name="connsiteY2" fmla="*/ 249433 h 1202874"/>
                  <a:gd name="connsiteX3" fmla="*/ 2022806 w 4010835"/>
                  <a:gd name="connsiteY3" fmla="*/ 293252 h 1202874"/>
                  <a:gd name="connsiteX4" fmla="*/ 2637620 w 4010835"/>
                  <a:gd name="connsiteY4" fmla="*/ 255554 h 1202874"/>
                  <a:gd name="connsiteX5" fmla="*/ 3435158 w 4010835"/>
                  <a:gd name="connsiteY5" fmla="*/ 119270 h 1202874"/>
                  <a:gd name="connsiteX6" fmla="*/ 4008718 w 4010835"/>
                  <a:gd name="connsiteY6" fmla="*/ 10298 h 1202874"/>
                  <a:gd name="connsiteX7" fmla="*/ 4010831 w 4010835"/>
                  <a:gd name="connsiteY7" fmla="*/ 1198105 h 1202874"/>
                  <a:gd name="connsiteX8" fmla="*/ 3347208 w 4010835"/>
                  <a:gd name="connsiteY8" fmla="*/ 1063861 h 1202874"/>
                  <a:gd name="connsiteX9" fmla="*/ 2677394 w 4010835"/>
                  <a:gd name="connsiteY9" fmla="*/ 950562 h 1202874"/>
                  <a:gd name="connsiteX10" fmla="*/ 2014085 w 4010835"/>
                  <a:gd name="connsiteY10" fmla="*/ 903036 h 1202874"/>
                  <a:gd name="connsiteX11" fmla="*/ 1334279 w 4010835"/>
                  <a:gd name="connsiteY11" fmla="*/ 947119 h 1202874"/>
                  <a:gd name="connsiteX12" fmla="*/ 621543 w 4010835"/>
                  <a:gd name="connsiteY12" fmla="*/ 1069004 h 1202874"/>
                  <a:gd name="connsiteX13" fmla="*/ 0 w 4010835"/>
                  <a:gd name="connsiteY13" fmla="*/ 1202874 h 1202874"/>
                  <a:gd name="connsiteX14" fmla="*/ 1612 w 4010835"/>
                  <a:gd name="connsiteY14" fmla="*/ -5 h 1202874"/>
                  <a:gd name="connsiteX0" fmla="*/ 1612 w 4014207"/>
                  <a:gd name="connsiteY0" fmla="*/ -5 h 1220116"/>
                  <a:gd name="connsiteX1" fmla="*/ 609222 w 4014207"/>
                  <a:gd name="connsiteY1" fmla="*/ 128118 h 1220116"/>
                  <a:gd name="connsiteX2" fmla="*/ 1358046 w 4014207"/>
                  <a:gd name="connsiteY2" fmla="*/ 249433 h 1220116"/>
                  <a:gd name="connsiteX3" fmla="*/ 2022806 w 4014207"/>
                  <a:gd name="connsiteY3" fmla="*/ 293252 h 1220116"/>
                  <a:gd name="connsiteX4" fmla="*/ 2637620 w 4014207"/>
                  <a:gd name="connsiteY4" fmla="*/ 255554 h 1220116"/>
                  <a:gd name="connsiteX5" fmla="*/ 3435158 w 4014207"/>
                  <a:gd name="connsiteY5" fmla="*/ 119270 h 1220116"/>
                  <a:gd name="connsiteX6" fmla="*/ 4008718 w 4014207"/>
                  <a:gd name="connsiteY6" fmla="*/ 10298 h 1220116"/>
                  <a:gd name="connsiteX7" fmla="*/ 4014205 w 4014207"/>
                  <a:gd name="connsiteY7" fmla="*/ 1220122 h 1220116"/>
                  <a:gd name="connsiteX8" fmla="*/ 3347208 w 4014207"/>
                  <a:gd name="connsiteY8" fmla="*/ 1063861 h 1220116"/>
                  <a:gd name="connsiteX9" fmla="*/ 2677394 w 4014207"/>
                  <a:gd name="connsiteY9" fmla="*/ 950562 h 1220116"/>
                  <a:gd name="connsiteX10" fmla="*/ 2014085 w 4014207"/>
                  <a:gd name="connsiteY10" fmla="*/ 903036 h 1220116"/>
                  <a:gd name="connsiteX11" fmla="*/ 1334279 w 4014207"/>
                  <a:gd name="connsiteY11" fmla="*/ 947119 h 1220116"/>
                  <a:gd name="connsiteX12" fmla="*/ 621543 w 4014207"/>
                  <a:gd name="connsiteY12" fmla="*/ 1069004 h 1220116"/>
                  <a:gd name="connsiteX13" fmla="*/ 0 w 4014207"/>
                  <a:gd name="connsiteY13" fmla="*/ 1202874 h 1220116"/>
                  <a:gd name="connsiteX14" fmla="*/ 1612 w 4014207"/>
                  <a:gd name="connsiteY14" fmla="*/ -5 h 1220116"/>
                  <a:gd name="connsiteX0" fmla="*/ 548 w 4021908"/>
                  <a:gd name="connsiteY0" fmla="*/ 2 h 1352066"/>
                  <a:gd name="connsiteX1" fmla="*/ 616923 w 4021908"/>
                  <a:gd name="connsiteY1" fmla="*/ 260068 h 1352066"/>
                  <a:gd name="connsiteX2" fmla="*/ 1365747 w 4021908"/>
                  <a:gd name="connsiteY2" fmla="*/ 381383 h 1352066"/>
                  <a:gd name="connsiteX3" fmla="*/ 2030507 w 4021908"/>
                  <a:gd name="connsiteY3" fmla="*/ 425202 h 1352066"/>
                  <a:gd name="connsiteX4" fmla="*/ 2645321 w 4021908"/>
                  <a:gd name="connsiteY4" fmla="*/ 387504 h 1352066"/>
                  <a:gd name="connsiteX5" fmla="*/ 3442859 w 4021908"/>
                  <a:gd name="connsiteY5" fmla="*/ 251220 h 1352066"/>
                  <a:gd name="connsiteX6" fmla="*/ 4016419 w 4021908"/>
                  <a:gd name="connsiteY6" fmla="*/ 142248 h 1352066"/>
                  <a:gd name="connsiteX7" fmla="*/ 4021906 w 4021908"/>
                  <a:gd name="connsiteY7" fmla="*/ 1352072 h 1352066"/>
                  <a:gd name="connsiteX8" fmla="*/ 3354909 w 4021908"/>
                  <a:gd name="connsiteY8" fmla="*/ 1195811 h 1352066"/>
                  <a:gd name="connsiteX9" fmla="*/ 2685095 w 4021908"/>
                  <a:gd name="connsiteY9" fmla="*/ 1082512 h 1352066"/>
                  <a:gd name="connsiteX10" fmla="*/ 2021786 w 4021908"/>
                  <a:gd name="connsiteY10" fmla="*/ 1034986 h 1352066"/>
                  <a:gd name="connsiteX11" fmla="*/ 1341980 w 4021908"/>
                  <a:gd name="connsiteY11" fmla="*/ 1079069 h 1352066"/>
                  <a:gd name="connsiteX12" fmla="*/ 629244 w 4021908"/>
                  <a:gd name="connsiteY12" fmla="*/ 1200954 h 1352066"/>
                  <a:gd name="connsiteX13" fmla="*/ 7701 w 4021908"/>
                  <a:gd name="connsiteY13" fmla="*/ 1334824 h 1352066"/>
                  <a:gd name="connsiteX14" fmla="*/ 548 w 4021908"/>
                  <a:gd name="connsiteY14" fmla="*/ 2 h 1352066"/>
                  <a:gd name="connsiteX0" fmla="*/ 398 w 4027832"/>
                  <a:gd name="connsiteY0" fmla="*/ -4 h 1366771"/>
                  <a:gd name="connsiteX1" fmla="*/ 622847 w 4027832"/>
                  <a:gd name="connsiteY1" fmla="*/ 274773 h 1366771"/>
                  <a:gd name="connsiteX2" fmla="*/ 1371671 w 4027832"/>
                  <a:gd name="connsiteY2" fmla="*/ 396088 h 1366771"/>
                  <a:gd name="connsiteX3" fmla="*/ 2036431 w 4027832"/>
                  <a:gd name="connsiteY3" fmla="*/ 439907 h 1366771"/>
                  <a:gd name="connsiteX4" fmla="*/ 2651245 w 4027832"/>
                  <a:gd name="connsiteY4" fmla="*/ 402209 h 1366771"/>
                  <a:gd name="connsiteX5" fmla="*/ 3448783 w 4027832"/>
                  <a:gd name="connsiteY5" fmla="*/ 265925 h 1366771"/>
                  <a:gd name="connsiteX6" fmla="*/ 4022343 w 4027832"/>
                  <a:gd name="connsiteY6" fmla="*/ 156953 h 1366771"/>
                  <a:gd name="connsiteX7" fmla="*/ 4027830 w 4027832"/>
                  <a:gd name="connsiteY7" fmla="*/ 1366777 h 1366771"/>
                  <a:gd name="connsiteX8" fmla="*/ 3360833 w 4027832"/>
                  <a:gd name="connsiteY8" fmla="*/ 1210516 h 1366771"/>
                  <a:gd name="connsiteX9" fmla="*/ 2691019 w 4027832"/>
                  <a:gd name="connsiteY9" fmla="*/ 1097217 h 1366771"/>
                  <a:gd name="connsiteX10" fmla="*/ 2027710 w 4027832"/>
                  <a:gd name="connsiteY10" fmla="*/ 1049691 h 1366771"/>
                  <a:gd name="connsiteX11" fmla="*/ 1347904 w 4027832"/>
                  <a:gd name="connsiteY11" fmla="*/ 1093774 h 1366771"/>
                  <a:gd name="connsiteX12" fmla="*/ 635168 w 4027832"/>
                  <a:gd name="connsiteY12" fmla="*/ 1215659 h 1366771"/>
                  <a:gd name="connsiteX13" fmla="*/ 13625 w 4027832"/>
                  <a:gd name="connsiteY13" fmla="*/ 1349529 h 1366771"/>
                  <a:gd name="connsiteX14" fmla="*/ 398 w 4027832"/>
                  <a:gd name="connsiteY14" fmla="*/ -4 h 1366771"/>
                  <a:gd name="connsiteX0" fmla="*/ 0 w 4027434"/>
                  <a:gd name="connsiteY0" fmla="*/ -4 h 1366771"/>
                  <a:gd name="connsiteX1" fmla="*/ 622449 w 4027434"/>
                  <a:gd name="connsiteY1" fmla="*/ 274773 h 1366771"/>
                  <a:gd name="connsiteX2" fmla="*/ 1371273 w 4027434"/>
                  <a:gd name="connsiteY2" fmla="*/ 396088 h 1366771"/>
                  <a:gd name="connsiteX3" fmla="*/ 2036033 w 4027434"/>
                  <a:gd name="connsiteY3" fmla="*/ 439907 h 1366771"/>
                  <a:gd name="connsiteX4" fmla="*/ 2650847 w 4027434"/>
                  <a:gd name="connsiteY4" fmla="*/ 402209 h 1366771"/>
                  <a:gd name="connsiteX5" fmla="*/ 3448385 w 4027434"/>
                  <a:gd name="connsiteY5" fmla="*/ 265925 h 1366771"/>
                  <a:gd name="connsiteX6" fmla="*/ 4021945 w 4027434"/>
                  <a:gd name="connsiteY6" fmla="*/ 156953 h 1366771"/>
                  <a:gd name="connsiteX7" fmla="*/ 4027432 w 4027434"/>
                  <a:gd name="connsiteY7" fmla="*/ 1366777 h 1366771"/>
                  <a:gd name="connsiteX8" fmla="*/ 3360435 w 4027434"/>
                  <a:gd name="connsiteY8" fmla="*/ 1210516 h 1366771"/>
                  <a:gd name="connsiteX9" fmla="*/ 2690621 w 4027434"/>
                  <a:gd name="connsiteY9" fmla="*/ 1097217 h 1366771"/>
                  <a:gd name="connsiteX10" fmla="*/ 2027312 w 4027434"/>
                  <a:gd name="connsiteY10" fmla="*/ 1049691 h 1366771"/>
                  <a:gd name="connsiteX11" fmla="*/ 1347506 w 4027434"/>
                  <a:gd name="connsiteY11" fmla="*/ 1093774 h 1366771"/>
                  <a:gd name="connsiteX12" fmla="*/ 634770 w 4027434"/>
                  <a:gd name="connsiteY12" fmla="*/ 1215659 h 1366771"/>
                  <a:gd name="connsiteX13" fmla="*/ 13227 w 4027434"/>
                  <a:gd name="connsiteY13" fmla="*/ 1349529 h 1366771"/>
                  <a:gd name="connsiteX14" fmla="*/ 0 w 4027434"/>
                  <a:gd name="connsiteY14" fmla="*/ -4 h 1366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27434" h="1366771">
                    <a:moveTo>
                      <a:pt x="0" y="-4"/>
                    </a:moveTo>
                    <a:lnTo>
                      <a:pt x="622449" y="274773"/>
                    </a:lnTo>
                    <a:cubicBezTo>
                      <a:pt x="858694" y="319219"/>
                      <a:pt x="1135676" y="368566"/>
                      <a:pt x="1371273" y="396088"/>
                    </a:cubicBezTo>
                    <a:cubicBezTo>
                      <a:pt x="1606870" y="423610"/>
                      <a:pt x="1761737" y="443197"/>
                      <a:pt x="2036033" y="439907"/>
                    </a:cubicBezTo>
                    <a:cubicBezTo>
                      <a:pt x="2310329" y="436617"/>
                      <a:pt x="2446700" y="427376"/>
                      <a:pt x="2650847" y="402209"/>
                    </a:cubicBezTo>
                    <a:cubicBezTo>
                      <a:pt x="2929772" y="361091"/>
                      <a:pt x="3173820" y="322846"/>
                      <a:pt x="3448385" y="265925"/>
                    </a:cubicBezTo>
                    <a:cubicBezTo>
                      <a:pt x="3641371" y="224730"/>
                      <a:pt x="3828959" y="198148"/>
                      <a:pt x="4021945" y="156953"/>
                    </a:cubicBezTo>
                    <a:cubicBezTo>
                      <a:pt x="4021819" y="554886"/>
                      <a:pt x="4027558" y="968844"/>
                      <a:pt x="4027432" y="1366777"/>
                    </a:cubicBezTo>
                    <a:lnTo>
                      <a:pt x="3360435" y="1210516"/>
                    </a:lnTo>
                    <a:cubicBezTo>
                      <a:pt x="3090482" y="1154653"/>
                      <a:pt x="2912808" y="1124021"/>
                      <a:pt x="2690621" y="1097217"/>
                    </a:cubicBezTo>
                    <a:cubicBezTo>
                      <a:pt x="2468434" y="1070413"/>
                      <a:pt x="2251164" y="1050265"/>
                      <a:pt x="2027312" y="1049691"/>
                    </a:cubicBezTo>
                    <a:cubicBezTo>
                      <a:pt x="1803460" y="1049117"/>
                      <a:pt x="1504030" y="1071860"/>
                      <a:pt x="1347506" y="1093774"/>
                    </a:cubicBezTo>
                    <a:cubicBezTo>
                      <a:pt x="1190982" y="1115688"/>
                      <a:pt x="877495" y="1168006"/>
                      <a:pt x="634770" y="1215659"/>
                    </a:cubicBezTo>
                    <a:lnTo>
                      <a:pt x="13227" y="1349529"/>
                    </a:lnTo>
                    <a:lnTo>
                      <a:pt x="0" y="-4"/>
                    </a:ln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341" name="Freihandform 70">
                <a:extLst>
                  <a:ext uri="{FF2B5EF4-FFF2-40B4-BE49-F238E27FC236}">
                    <a16:creationId xmlns:a16="http://schemas.microsoft.com/office/drawing/2014/main" id="{C834684E-1ED3-58AC-77BB-60B27F8B30FB}"/>
                  </a:ext>
                </a:extLst>
              </p:cNvPr>
              <p:cNvSpPr/>
              <p:nvPr/>
            </p:nvSpPr>
            <p:spPr bwMode="auto">
              <a:xfrm rot="20760000" flipV="1">
                <a:off x="2790966" y="2781663"/>
                <a:ext cx="2158847" cy="62736"/>
              </a:xfrm>
              <a:custGeom>
                <a:avLst/>
                <a:gdLst>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58564 h 1004542"/>
                  <a:gd name="connsiteX1" fmla="*/ 794238 w 4328738"/>
                  <a:gd name="connsiteY1" fmla="*/ 147464 h 1004542"/>
                  <a:gd name="connsiteX2" fmla="*/ 1473688 w 4328738"/>
                  <a:gd name="connsiteY2" fmla="*/ 210964 h 1004542"/>
                  <a:gd name="connsiteX3" fmla="*/ 2057888 w 4328738"/>
                  <a:gd name="connsiteY3" fmla="*/ 236364 h 1004542"/>
                  <a:gd name="connsiteX4" fmla="*/ 2756388 w 4328738"/>
                  <a:gd name="connsiteY4" fmla="*/ 223664 h 1004542"/>
                  <a:gd name="connsiteX5" fmla="*/ 3416788 w 4328738"/>
                  <a:gd name="connsiteY5" fmla="*/ 153814 h 1004542"/>
                  <a:gd name="connsiteX6" fmla="*/ 4127988 w 4328738"/>
                  <a:gd name="connsiteY6" fmla="*/ 77614 h 1004542"/>
                  <a:gd name="connsiteX7" fmla="*/ 4299438 w 4328738"/>
                  <a:gd name="connsiteY7" fmla="*/ 64914 h 1004542"/>
                  <a:gd name="connsiteX8" fmla="*/ 4318488 w 4328738"/>
                  <a:gd name="connsiteY8" fmla="*/ 953914 h 1004542"/>
                  <a:gd name="connsiteX9" fmla="*/ 4191488 w 4328738"/>
                  <a:gd name="connsiteY9" fmla="*/ 884064 h 1004542"/>
                  <a:gd name="connsiteX10" fmla="*/ 3416788 w 4328738"/>
                  <a:gd name="connsiteY10" fmla="*/ 795164 h 1004542"/>
                  <a:gd name="connsiteX11" fmla="*/ 2553188 w 4328738"/>
                  <a:gd name="connsiteY11" fmla="*/ 725314 h 1004542"/>
                  <a:gd name="connsiteX12" fmla="*/ 2172188 w 4328738"/>
                  <a:gd name="connsiteY12" fmla="*/ 718964 h 1004542"/>
                  <a:gd name="connsiteX13" fmla="*/ 1689588 w 4328738"/>
                  <a:gd name="connsiteY13" fmla="*/ 725314 h 1004542"/>
                  <a:gd name="connsiteX14" fmla="*/ 1168888 w 4328738"/>
                  <a:gd name="connsiteY14" fmla="*/ 763414 h 1004542"/>
                  <a:gd name="connsiteX15" fmla="*/ 641838 w 4328738"/>
                  <a:gd name="connsiteY15" fmla="*/ 814214 h 1004542"/>
                  <a:gd name="connsiteX16" fmla="*/ 146538 w 4328738"/>
                  <a:gd name="connsiteY16" fmla="*/ 877714 h 1004542"/>
                  <a:gd name="connsiteX17" fmla="*/ 25888 w 4328738"/>
                  <a:gd name="connsiteY17" fmla="*/ 896764 h 1004542"/>
                  <a:gd name="connsiteX18" fmla="*/ 6838 w 4328738"/>
                  <a:gd name="connsiteY18" fmla="*/ 20464 h 1004542"/>
                  <a:gd name="connsiteX19" fmla="*/ 95738 w 4328738"/>
                  <a:gd name="connsiteY19" fmla="*/ 58564 h 1004542"/>
                  <a:gd name="connsiteX0" fmla="*/ 91194 w 4324194"/>
                  <a:gd name="connsiteY0" fmla="*/ 58564 h 1004542"/>
                  <a:gd name="connsiteX1" fmla="*/ 789694 w 4324194"/>
                  <a:gd name="connsiteY1" fmla="*/ 147464 h 1004542"/>
                  <a:gd name="connsiteX2" fmla="*/ 1469144 w 4324194"/>
                  <a:gd name="connsiteY2" fmla="*/ 210964 h 1004542"/>
                  <a:gd name="connsiteX3" fmla="*/ 2053344 w 4324194"/>
                  <a:gd name="connsiteY3" fmla="*/ 236364 h 1004542"/>
                  <a:gd name="connsiteX4" fmla="*/ 2751844 w 4324194"/>
                  <a:gd name="connsiteY4" fmla="*/ 223664 h 1004542"/>
                  <a:gd name="connsiteX5" fmla="*/ 3412244 w 4324194"/>
                  <a:gd name="connsiteY5" fmla="*/ 153814 h 1004542"/>
                  <a:gd name="connsiteX6" fmla="*/ 4123444 w 4324194"/>
                  <a:gd name="connsiteY6" fmla="*/ 77614 h 1004542"/>
                  <a:gd name="connsiteX7" fmla="*/ 4294894 w 4324194"/>
                  <a:gd name="connsiteY7" fmla="*/ 64914 h 1004542"/>
                  <a:gd name="connsiteX8" fmla="*/ 4313944 w 4324194"/>
                  <a:gd name="connsiteY8" fmla="*/ 953914 h 1004542"/>
                  <a:gd name="connsiteX9" fmla="*/ 4186944 w 4324194"/>
                  <a:gd name="connsiteY9" fmla="*/ 884064 h 1004542"/>
                  <a:gd name="connsiteX10" fmla="*/ 3412244 w 4324194"/>
                  <a:gd name="connsiteY10" fmla="*/ 795164 h 1004542"/>
                  <a:gd name="connsiteX11" fmla="*/ 2548644 w 4324194"/>
                  <a:gd name="connsiteY11" fmla="*/ 725314 h 1004542"/>
                  <a:gd name="connsiteX12" fmla="*/ 2167644 w 4324194"/>
                  <a:gd name="connsiteY12" fmla="*/ 718964 h 1004542"/>
                  <a:gd name="connsiteX13" fmla="*/ 1685044 w 4324194"/>
                  <a:gd name="connsiteY13" fmla="*/ 725314 h 1004542"/>
                  <a:gd name="connsiteX14" fmla="*/ 1164344 w 4324194"/>
                  <a:gd name="connsiteY14" fmla="*/ 763414 h 1004542"/>
                  <a:gd name="connsiteX15" fmla="*/ 637294 w 4324194"/>
                  <a:gd name="connsiteY15" fmla="*/ 814214 h 1004542"/>
                  <a:gd name="connsiteX16" fmla="*/ 141994 w 4324194"/>
                  <a:gd name="connsiteY16" fmla="*/ 877714 h 1004542"/>
                  <a:gd name="connsiteX17" fmla="*/ 21344 w 4324194"/>
                  <a:gd name="connsiteY17" fmla="*/ 896764 h 1004542"/>
                  <a:gd name="connsiteX18" fmla="*/ 8644 w 4324194"/>
                  <a:gd name="connsiteY18" fmla="*/ 39514 h 1004542"/>
                  <a:gd name="connsiteX19" fmla="*/ 91194 w 4324194"/>
                  <a:gd name="connsiteY19" fmla="*/ 58564 h 1004542"/>
                  <a:gd name="connsiteX0" fmla="*/ 91194 w 4324194"/>
                  <a:gd name="connsiteY0" fmla="*/ 19050 h 965028"/>
                  <a:gd name="connsiteX1" fmla="*/ 789694 w 4324194"/>
                  <a:gd name="connsiteY1" fmla="*/ 107950 h 965028"/>
                  <a:gd name="connsiteX2" fmla="*/ 1469144 w 4324194"/>
                  <a:gd name="connsiteY2" fmla="*/ 171450 h 965028"/>
                  <a:gd name="connsiteX3" fmla="*/ 2053344 w 4324194"/>
                  <a:gd name="connsiteY3" fmla="*/ 196850 h 965028"/>
                  <a:gd name="connsiteX4" fmla="*/ 2751844 w 4324194"/>
                  <a:gd name="connsiteY4" fmla="*/ 184150 h 965028"/>
                  <a:gd name="connsiteX5" fmla="*/ 3412244 w 4324194"/>
                  <a:gd name="connsiteY5" fmla="*/ 114300 h 965028"/>
                  <a:gd name="connsiteX6" fmla="*/ 4123444 w 4324194"/>
                  <a:gd name="connsiteY6" fmla="*/ 38100 h 965028"/>
                  <a:gd name="connsiteX7" fmla="*/ 4294894 w 4324194"/>
                  <a:gd name="connsiteY7" fmla="*/ 25400 h 965028"/>
                  <a:gd name="connsiteX8" fmla="*/ 4313944 w 4324194"/>
                  <a:gd name="connsiteY8" fmla="*/ 914400 h 965028"/>
                  <a:gd name="connsiteX9" fmla="*/ 4186944 w 4324194"/>
                  <a:gd name="connsiteY9" fmla="*/ 844550 h 965028"/>
                  <a:gd name="connsiteX10" fmla="*/ 3412244 w 4324194"/>
                  <a:gd name="connsiteY10" fmla="*/ 755650 h 965028"/>
                  <a:gd name="connsiteX11" fmla="*/ 2548644 w 4324194"/>
                  <a:gd name="connsiteY11" fmla="*/ 685800 h 965028"/>
                  <a:gd name="connsiteX12" fmla="*/ 2167644 w 4324194"/>
                  <a:gd name="connsiteY12" fmla="*/ 679450 h 965028"/>
                  <a:gd name="connsiteX13" fmla="*/ 1685044 w 4324194"/>
                  <a:gd name="connsiteY13" fmla="*/ 685800 h 965028"/>
                  <a:gd name="connsiteX14" fmla="*/ 1164344 w 4324194"/>
                  <a:gd name="connsiteY14" fmla="*/ 723900 h 965028"/>
                  <a:gd name="connsiteX15" fmla="*/ 637294 w 4324194"/>
                  <a:gd name="connsiteY15" fmla="*/ 774700 h 965028"/>
                  <a:gd name="connsiteX16" fmla="*/ 141994 w 4324194"/>
                  <a:gd name="connsiteY16" fmla="*/ 838200 h 965028"/>
                  <a:gd name="connsiteX17" fmla="*/ 21344 w 4324194"/>
                  <a:gd name="connsiteY17" fmla="*/ 857250 h 965028"/>
                  <a:gd name="connsiteX18" fmla="*/ 8644 w 4324194"/>
                  <a:gd name="connsiteY18" fmla="*/ 0 h 965028"/>
                  <a:gd name="connsiteX19" fmla="*/ 91194 w 4324194"/>
                  <a:gd name="connsiteY19" fmla="*/ 19050 h 965028"/>
                  <a:gd name="connsiteX0" fmla="*/ 91194 w 4324194"/>
                  <a:gd name="connsiteY0" fmla="*/ 19050 h 914400"/>
                  <a:gd name="connsiteX1" fmla="*/ 789694 w 4324194"/>
                  <a:gd name="connsiteY1" fmla="*/ 107950 h 914400"/>
                  <a:gd name="connsiteX2" fmla="*/ 1469144 w 4324194"/>
                  <a:gd name="connsiteY2" fmla="*/ 171450 h 914400"/>
                  <a:gd name="connsiteX3" fmla="*/ 2053344 w 4324194"/>
                  <a:gd name="connsiteY3" fmla="*/ 196850 h 914400"/>
                  <a:gd name="connsiteX4" fmla="*/ 2751844 w 4324194"/>
                  <a:gd name="connsiteY4" fmla="*/ 184150 h 914400"/>
                  <a:gd name="connsiteX5" fmla="*/ 3412244 w 4324194"/>
                  <a:gd name="connsiteY5" fmla="*/ 114300 h 914400"/>
                  <a:gd name="connsiteX6" fmla="*/ 4123444 w 4324194"/>
                  <a:gd name="connsiteY6" fmla="*/ 38100 h 914400"/>
                  <a:gd name="connsiteX7" fmla="*/ 4294894 w 4324194"/>
                  <a:gd name="connsiteY7" fmla="*/ 25400 h 914400"/>
                  <a:gd name="connsiteX8" fmla="*/ 4313944 w 4324194"/>
                  <a:gd name="connsiteY8" fmla="*/ 914400 h 914400"/>
                  <a:gd name="connsiteX9" fmla="*/ 4186944 w 4324194"/>
                  <a:gd name="connsiteY9" fmla="*/ 844550 h 914400"/>
                  <a:gd name="connsiteX10" fmla="*/ 3412244 w 4324194"/>
                  <a:gd name="connsiteY10" fmla="*/ 755650 h 914400"/>
                  <a:gd name="connsiteX11" fmla="*/ 2548644 w 4324194"/>
                  <a:gd name="connsiteY11" fmla="*/ 685800 h 914400"/>
                  <a:gd name="connsiteX12" fmla="*/ 2167644 w 4324194"/>
                  <a:gd name="connsiteY12" fmla="*/ 679450 h 914400"/>
                  <a:gd name="connsiteX13" fmla="*/ 1685044 w 4324194"/>
                  <a:gd name="connsiteY13" fmla="*/ 685800 h 914400"/>
                  <a:gd name="connsiteX14" fmla="*/ 1164344 w 4324194"/>
                  <a:gd name="connsiteY14" fmla="*/ 723900 h 914400"/>
                  <a:gd name="connsiteX15" fmla="*/ 637294 w 4324194"/>
                  <a:gd name="connsiteY15" fmla="*/ 774700 h 914400"/>
                  <a:gd name="connsiteX16" fmla="*/ 141994 w 4324194"/>
                  <a:gd name="connsiteY16" fmla="*/ 838200 h 914400"/>
                  <a:gd name="connsiteX17" fmla="*/ 21344 w 4324194"/>
                  <a:gd name="connsiteY17" fmla="*/ 857250 h 914400"/>
                  <a:gd name="connsiteX18" fmla="*/ 8644 w 4324194"/>
                  <a:gd name="connsiteY18" fmla="*/ 0 h 914400"/>
                  <a:gd name="connsiteX19" fmla="*/ 91194 w 4324194"/>
                  <a:gd name="connsiteY19" fmla="*/ 19050 h 914400"/>
                  <a:gd name="connsiteX0" fmla="*/ 91194 w 4324194"/>
                  <a:gd name="connsiteY0" fmla="*/ 53479 h 910729"/>
                  <a:gd name="connsiteX1" fmla="*/ 789694 w 4324194"/>
                  <a:gd name="connsiteY1" fmla="*/ 142379 h 910729"/>
                  <a:gd name="connsiteX2" fmla="*/ 1469144 w 4324194"/>
                  <a:gd name="connsiteY2" fmla="*/ 205879 h 910729"/>
                  <a:gd name="connsiteX3" fmla="*/ 2053344 w 4324194"/>
                  <a:gd name="connsiteY3" fmla="*/ 231279 h 910729"/>
                  <a:gd name="connsiteX4" fmla="*/ 2751844 w 4324194"/>
                  <a:gd name="connsiteY4" fmla="*/ 218579 h 910729"/>
                  <a:gd name="connsiteX5" fmla="*/ 3412244 w 4324194"/>
                  <a:gd name="connsiteY5" fmla="*/ 148729 h 910729"/>
                  <a:gd name="connsiteX6" fmla="*/ 4123444 w 4324194"/>
                  <a:gd name="connsiteY6" fmla="*/ 72529 h 910729"/>
                  <a:gd name="connsiteX7" fmla="*/ 4294894 w 4324194"/>
                  <a:gd name="connsiteY7" fmla="*/ 59829 h 910729"/>
                  <a:gd name="connsiteX8" fmla="*/ 4313944 w 4324194"/>
                  <a:gd name="connsiteY8" fmla="*/ 910729 h 910729"/>
                  <a:gd name="connsiteX9" fmla="*/ 4186944 w 4324194"/>
                  <a:gd name="connsiteY9" fmla="*/ 878979 h 910729"/>
                  <a:gd name="connsiteX10" fmla="*/ 3412244 w 4324194"/>
                  <a:gd name="connsiteY10" fmla="*/ 790079 h 910729"/>
                  <a:gd name="connsiteX11" fmla="*/ 2548644 w 4324194"/>
                  <a:gd name="connsiteY11" fmla="*/ 720229 h 910729"/>
                  <a:gd name="connsiteX12" fmla="*/ 2167644 w 4324194"/>
                  <a:gd name="connsiteY12" fmla="*/ 713879 h 910729"/>
                  <a:gd name="connsiteX13" fmla="*/ 1685044 w 4324194"/>
                  <a:gd name="connsiteY13" fmla="*/ 720229 h 910729"/>
                  <a:gd name="connsiteX14" fmla="*/ 1164344 w 4324194"/>
                  <a:gd name="connsiteY14" fmla="*/ 758329 h 910729"/>
                  <a:gd name="connsiteX15" fmla="*/ 637294 w 4324194"/>
                  <a:gd name="connsiteY15" fmla="*/ 809129 h 910729"/>
                  <a:gd name="connsiteX16" fmla="*/ 141994 w 4324194"/>
                  <a:gd name="connsiteY16" fmla="*/ 872629 h 910729"/>
                  <a:gd name="connsiteX17" fmla="*/ 21344 w 4324194"/>
                  <a:gd name="connsiteY17" fmla="*/ 891679 h 910729"/>
                  <a:gd name="connsiteX18" fmla="*/ 8644 w 4324194"/>
                  <a:gd name="connsiteY18" fmla="*/ 34429 h 910729"/>
                  <a:gd name="connsiteX19" fmla="*/ 91194 w 4324194"/>
                  <a:gd name="connsiteY19" fmla="*/ 53479 h 910729"/>
                  <a:gd name="connsiteX0" fmla="*/ 91194 w 4324194"/>
                  <a:gd name="connsiteY0" fmla="*/ 19050 h 876300"/>
                  <a:gd name="connsiteX1" fmla="*/ 789694 w 4324194"/>
                  <a:gd name="connsiteY1" fmla="*/ 107950 h 876300"/>
                  <a:gd name="connsiteX2" fmla="*/ 1469144 w 4324194"/>
                  <a:gd name="connsiteY2" fmla="*/ 171450 h 876300"/>
                  <a:gd name="connsiteX3" fmla="*/ 2053344 w 4324194"/>
                  <a:gd name="connsiteY3" fmla="*/ 196850 h 876300"/>
                  <a:gd name="connsiteX4" fmla="*/ 2751844 w 4324194"/>
                  <a:gd name="connsiteY4" fmla="*/ 184150 h 876300"/>
                  <a:gd name="connsiteX5" fmla="*/ 3412244 w 4324194"/>
                  <a:gd name="connsiteY5" fmla="*/ 114300 h 876300"/>
                  <a:gd name="connsiteX6" fmla="*/ 4123444 w 4324194"/>
                  <a:gd name="connsiteY6" fmla="*/ 38100 h 876300"/>
                  <a:gd name="connsiteX7" fmla="*/ 4294894 w 4324194"/>
                  <a:gd name="connsiteY7" fmla="*/ 25400 h 876300"/>
                  <a:gd name="connsiteX8" fmla="*/ 4313944 w 4324194"/>
                  <a:gd name="connsiteY8" fmla="*/ 876300 h 876300"/>
                  <a:gd name="connsiteX9" fmla="*/ 4186944 w 4324194"/>
                  <a:gd name="connsiteY9" fmla="*/ 844550 h 876300"/>
                  <a:gd name="connsiteX10" fmla="*/ 3412244 w 4324194"/>
                  <a:gd name="connsiteY10" fmla="*/ 755650 h 876300"/>
                  <a:gd name="connsiteX11" fmla="*/ 2548644 w 4324194"/>
                  <a:gd name="connsiteY11" fmla="*/ 685800 h 876300"/>
                  <a:gd name="connsiteX12" fmla="*/ 2167644 w 4324194"/>
                  <a:gd name="connsiteY12" fmla="*/ 679450 h 876300"/>
                  <a:gd name="connsiteX13" fmla="*/ 1685044 w 4324194"/>
                  <a:gd name="connsiteY13" fmla="*/ 685800 h 876300"/>
                  <a:gd name="connsiteX14" fmla="*/ 1164344 w 4324194"/>
                  <a:gd name="connsiteY14" fmla="*/ 723900 h 876300"/>
                  <a:gd name="connsiteX15" fmla="*/ 637294 w 4324194"/>
                  <a:gd name="connsiteY15" fmla="*/ 774700 h 876300"/>
                  <a:gd name="connsiteX16" fmla="*/ 141994 w 4324194"/>
                  <a:gd name="connsiteY16" fmla="*/ 838200 h 876300"/>
                  <a:gd name="connsiteX17" fmla="*/ 21344 w 4324194"/>
                  <a:gd name="connsiteY17" fmla="*/ 857250 h 876300"/>
                  <a:gd name="connsiteX18" fmla="*/ 8644 w 4324194"/>
                  <a:gd name="connsiteY18" fmla="*/ 0 h 876300"/>
                  <a:gd name="connsiteX19" fmla="*/ 91194 w 4324194"/>
                  <a:gd name="connsiteY19" fmla="*/ 19050 h 876300"/>
                  <a:gd name="connsiteX0" fmla="*/ 91194 w 4313944"/>
                  <a:gd name="connsiteY0" fmla="*/ 19050 h 876300"/>
                  <a:gd name="connsiteX1" fmla="*/ 789694 w 4313944"/>
                  <a:gd name="connsiteY1" fmla="*/ 107950 h 876300"/>
                  <a:gd name="connsiteX2" fmla="*/ 1469144 w 4313944"/>
                  <a:gd name="connsiteY2" fmla="*/ 171450 h 876300"/>
                  <a:gd name="connsiteX3" fmla="*/ 2053344 w 4313944"/>
                  <a:gd name="connsiteY3" fmla="*/ 196850 h 876300"/>
                  <a:gd name="connsiteX4" fmla="*/ 2751844 w 4313944"/>
                  <a:gd name="connsiteY4" fmla="*/ 184150 h 876300"/>
                  <a:gd name="connsiteX5" fmla="*/ 3412244 w 4313944"/>
                  <a:gd name="connsiteY5" fmla="*/ 114300 h 876300"/>
                  <a:gd name="connsiteX6" fmla="*/ 4123444 w 4313944"/>
                  <a:gd name="connsiteY6" fmla="*/ 38100 h 876300"/>
                  <a:gd name="connsiteX7" fmla="*/ 4294894 w 4313944"/>
                  <a:gd name="connsiteY7" fmla="*/ 25400 h 876300"/>
                  <a:gd name="connsiteX8" fmla="*/ 4313944 w 4313944"/>
                  <a:gd name="connsiteY8" fmla="*/ 876300 h 876300"/>
                  <a:gd name="connsiteX9" fmla="*/ 4186944 w 4313944"/>
                  <a:gd name="connsiteY9" fmla="*/ 844550 h 876300"/>
                  <a:gd name="connsiteX10" fmla="*/ 3412244 w 4313944"/>
                  <a:gd name="connsiteY10" fmla="*/ 755650 h 876300"/>
                  <a:gd name="connsiteX11" fmla="*/ 2548644 w 4313944"/>
                  <a:gd name="connsiteY11" fmla="*/ 685800 h 876300"/>
                  <a:gd name="connsiteX12" fmla="*/ 2167644 w 4313944"/>
                  <a:gd name="connsiteY12" fmla="*/ 679450 h 876300"/>
                  <a:gd name="connsiteX13" fmla="*/ 1685044 w 4313944"/>
                  <a:gd name="connsiteY13" fmla="*/ 685800 h 876300"/>
                  <a:gd name="connsiteX14" fmla="*/ 1164344 w 4313944"/>
                  <a:gd name="connsiteY14" fmla="*/ 723900 h 876300"/>
                  <a:gd name="connsiteX15" fmla="*/ 637294 w 4313944"/>
                  <a:gd name="connsiteY15" fmla="*/ 774700 h 876300"/>
                  <a:gd name="connsiteX16" fmla="*/ 141994 w 4313944"/>
                  <a:gd name="connsiteY16" fmla="*/ 838200 h 876300"/>
                  <a:gd name="connsiteX17" fmla="*/ 21344 w 4313944"/>
                  <a:gd name="connsiteY17" fmla="*/ 857250 h 876300"/>
                  <a:gd name="connsiteX18" fmla="*/ 8644 w 4313944"/>
                  <a:gd name="connsiteY18" fmla="*/ 0 h 876300"/>
                  <a:gd name="connsiteX19" fmla="*/ 91194 w 4313944"/>
                  <a:gd name="connsiteY19" fmla="*/ 19050 h 876300"/>
                  <a:gd name="connsiteX0" fmla="*/ 91194 w 4313944"/>
                  <a:gd name="connsiteY0" fmla="*/ 19050 h 876300"/>
                  <a:gd name="connsiteX1" fmla="*/ 789694 w 4313944"/>
                  <a:gd name="connsiteY1" fmla="*/ 107950 h 876300"/>
                  <a:gd name="connsiteX2" fmla="*/ 1469144 w 4313944"/>
                  <a:gd name="connsiteY2" fmla="*/ 171450 h 876300"/>
                  <a:gd name="connsiteX3" fmla="*/ 2059694 w 4313944"/>
                  <a:gd name="connsiteY3" fmla="*/ 355600 h 876300"/>
                  <a:gd name="connsiteX4" fmla="*/ 2751844 w 4313944"/>
                  <a:gd name="connsiteY4" fmla="*/ 184150 h 876300"/>
                  <a:gd name="connsiteX5" fmla="*/ 3412244 w 4313944"/>
                  <a:gd name="connsiteY5" fmla="*/ 114300 h 876300"/>
                  <a:gd name="connsiteX6" fmla="*/ 4123444 w 4313944"/>
                  <a:gd name="connsiteY6" fmla="*/ 38100 h 876300"/>
                  <a:gd name="connsiteX7" fmla="*/ 4294894 w 4313944"/>
                  <a:gd name="connsiteY7" fmla="*/ 25400 h 876300"/>
                  <a:gd name="connsiteX8" fmla="*/ 4313944 w 4313944"/>
                  <a:gd name="connsiteY8" fmla="*/ 876300 h 876300"/>
                  <a:gd name="connsiteX9" fmla="*/ 4186944 w 4313944"/>
                  <a:gd name="connsiteY9" fmla="*/ 844550 h 876300"/>
                  <a:gd name="connsiteX10" fmla="*/ 3412244 w 4313944"/>
                  <a:gd name="connsiteY10" fmla="*/ 755650 h 876300"/>
                  <a:gd name="connsiteX11" fmla="*/ 2548644 w 4313944"/>
                  <a:gd name="connsiteY11" fmla="*/ 685800 h 876300"/>
                  <a:gd name="connsiteX12" fmla="*/ 2167644 w 4313944"/>
                  <a:gd name="connsiteY12" fmla="*/ 679450 h 876300"/>
                  <a:gd name="connsiteX13" fmla="*/ 1685044 w 4313944"/>
                  <a:gd name="connsiteY13" fmla="*/ 685800 h 876300"/>
                  <a:gd name="connsiteX14" fmla="*/ 1164344 w 4313944"/>
                  <a:gd name="connsiteY14" fmla="*/ 723900 h 876300"/>
                  <a:gd name="connsiteX15" fmla="*/ 637294 w 4313944"/>
                  <a:gd name="connsiteY15" fmla="*/ 774700 h 876300"/>
                  <a:gd name="connsiteX16" fmla="*/ 141994 w 4313944"/>
                  <a:gd name="connsiteY16" fmla="*/ 838200 h 876300"/>
                  <a:gd name="connsiteX17" fmla="*/ 21344 w 4313944"/>
                  <a:gd name="connsiteY17" fmla="*/ 857250 h 876300"/>
                  <a:gd name="connsiteX18" fmla="*/ 8644 w 4313944"/>
                  <a:gd name="connsiteY18" fmla="*/ 0 h 876300"/>
                  <a:gd name="connsiteX19" fmla="*/ 91194 w 4313944"/>
                  <a:gd name="connsiteY19" fmla="*/ 19050 h 876300"/>
                  <a:gd name="connsiteX0" fmla="*/ 106252 w 4329002"/>
                  <a:gd name="connsiteY0" fmla="*/ 171450 h 1028700"/>
                  <a:gd name="connsiteX1" fmla="*/ 804752 w 4329002"/>
                  <a:gd name="connsiteY1" fmla="*/ 260350 h 1028700"/>
                  <a:gd name="connsiteX2" fmla="*/ 1484202 w 4329002"/>
                  <a:gd name="connsiteY2" fmla="*/ 323850 h 1028700"/>
                  <a:gd name="connsiteX3" fmla="*/ 2074752 w 4329002"/>
                  <a:gd name="connsiteY3" fmla="*/ 508000 h 1028700"/>
                  <a:gd name="connsiteX4" fmla="*/ 2766902 w 4329002"/>
                  <a:gd name="connsiteY4" fmla="*/ 336550 h 1028700"/>
                  <a:gd name="connsiteX5" fmla="*/ 3427302 w 4329002"/>
                  <a:gd name="connsiteY5" fmla="*/ 266700 h 1028700"/>
                  <a:gd name="connsiteX6" fmla="*/ 4138502 w 4329002"/>
                  <a:gd name="connsiteY6" fmla="*/ 190500 h 1028700"/>
                  <a:gd name="connsiteX7" fmla="*/ 4309952 w 4329002"/>
                  <a:gd name="connsiteY7" fmla="*/ 177800 h 1028700"/>
                  <a:gd name="connsiteX8" fmla="*/ 4329002 w 4329002"/>
                  <a:gd name="connsiteY8" fmla="*/ 1028700 h 1028700"/>
                  <a:gd name="connsiteX9" fmla="*/ 4202002 w 4329002"/>
                  <a:gd name="connsiteY9" fmla="*/ 996950 h 1028700"/>
                  <a:gd name="connsiteX10" fmla="*/ 3427302 w 4329002"/>
                  <a:gd name="connsiteY10" fmla="*/ 908050 h 1028700"/>
                  <a:gd name="connsiteX11" fmla="*/ 2563702 w 4329002"/>
                  <a:gd name="connsiteY11" fmla="*/ 838200 h 1028700"/>
                  <a:gd name="connsiteX12" fmla="*/ 2182702 w 4329002"/>
                  <a:gd name="connsiteY12" fmla="*/ 831850 h 1028700"/>
                  <a:gd name="connsiteX13" fmla="*/ 1700102 w 4329002"/>
                  <a:gd name="connsiteY13" fmla="*/ 838200 h 1028700"/>
                  <a:gd name="connsiteX14" fmla="*/ 1179402 w 4329002"/>
                  <a:gd name="connsiteY14" fmla="*/ 876300 h 1028700"/>
                  <a:gd name="connsiteX15" fmla="*/ 652352 w 4329002"/>
                  <a:gd name="connsiteY15" fmla="*/ 927100 h 1028700"/>
                  <a:gd name="connsiteX16" fmla="*/ 157052 w 4329002"/>
                  <a:gd name="connsiteY16" fmla="*/ 990600 h 1028700"/>
                  <a:gd name="connsiteX17" fmla="*/ 36402 w 4329002"/>
                  <a:gd name="connsiteY17" fmla="*/ 1009650 h 1028700"/>
                  <a:gd name="connsiteX18" fmla="*/ 4652 w 4329002"/>
                  <a:gd name="connsiteY18" fmla="*/ 0 h 1028700"/>
                  <a:gd name="connsiteX19" fmla="*/ 106252 w 4329002"/>
                  <a:gd name="connsiteY19" fmla="*/ 171450 h 1028700"/>
                  <a:gd name="connsiteX0" fmla="*/ 182452 w 4329002"/>
                  <a:gd name="connsiteY0" fmla="*/ 44450 h 1028700"/>
                  <a:gd name="connsiteX1" fmla="*/ 804752 w 4329002"/>
                  <a:gd name="connsiteY1" fmla="*/ 260350 h 1028700"/>
                  <a:gd name="connsiteX2" fmla="*/ 1484202 w 4329002"/>
                  <a:gd name="connsiteY2" fmla="*/ 323850 h 1028700"/>
                  <a:gd name="connsiteX3" fmla="*/ 2074752 w 4329002"/>
                  <a:gd name="connsiteY3" fmla="*/ 508000 h 1028700"/>
                  <a:gd name="connsiteX4" fmla="*/ 2766902 w 4329002"/>
                  <a:gd name="connsiteY4" fmla="*/ 336550 h 1028700"/>
                  <a:gd name="connsiteX5" fmla="*/ 3427302 w 4329002"/>
                  <a:gd name="connsiteY5" fmla="*/ 266700 h 1028700"/>
                  <a:gd name="connsiteX6" fmla="*/ 4138502 w 4329002"/>
                  <a:gd name="connsiteY6" fmla="*/ 190500 h 1028700"/>
                  <a:gd name="connsiteX7" fmla="*/ 4309952 w 4329002"/>
                  <a:gd name="connsiteY7" fmla="*/ 177800 h 1028700"/>
                  <a:gd name="connsiteX8" fmla="*/ 4329002 w 4329002"/>
                  <a:gd name="connsiteY8" fmla="*/ 1028700 h 1028700"/>
                  <a:gd name="connsiteX9" fmla="*/ 4202002 w 4329002"/>
                  <a:gd name="connsiteY9" fmla="*/ 996950 h 1028700"/>
                  <a:gd name="connsiteX10" fmla="*/ 3427302 w 4329002"/>
                  <a:gd name="connsiteY10" fmla="*/ 908050 h 1028700"/>
                  <a:gd name="connsiteX11" fmla="*/ 2563702 w 4329002"/>
                  <a:gd name="connsiteY11" fmla="*/ 838200 h 1028700"/>
                  <a:gd name="connsiteX12" fmla="*/ 2182702 w 4329002"/>
                  <a:gd name="connsiteY12" fmla="*/ 831850 h 1028700"/>
                  <a:gd name="connsiteX13" fmla="*/ 1700102 w 4329002"/>
                  <a:gd name="connsiteY13" fmla="*/ 838200 h 1028700"/>
                  <a:gd name="connsiteX14" fmla="*/ 1179402 w 4329002"/>
                  <a:gd name="connsiteY14" fmla="*/ 876300 h 1028700"/>
                  <a:gd name="connsiteX15" fmla="*/ 652352 w 4329002"/>
                  <a:gd name="connsiteY15" fmla="*/ 927100 h 1028700"/>
                  <a:gd name="connsiteX16" fmla="*/ 157052 w 4329002"/>
                  <a:gd name="connsiteY16" fmla="*/ 990600 h 1028700"/>
                  <a:gd name="connsiteX17" fmla="*/ 36402 w 4329002"/>
                  <a:gd name="connsiteY17" fmla="*/ 1009650 h 1028700"/>
                  <a:gd name="connsiteX18" fmla="*/ 4652 w 4329002"/>
                  <a:gd name="connsiteY18" fmla="*/ 0 h 1028700"/>
                  <a:gd name="connsiteX19" fmla="*/ 182452 w 4329002"/>
                  <a:gd name="connsiteY19" fmla="*/ 44450 h 1028700"/>
                  <a:gd name="connsiteX0" fmla="*/ 188956 w 4335506"/>
                  <a:gd name="connsiteY0" fmla="*/ 44450 h 1174750"/>
                  <a:gd name="connsiteX1" fmla="*/ 811256 w 4335506"/>
                  <a:gd name="connsiteY1" fmla="*/ 260350 h 1174750"/>
                  <a:gd name="connsiteX2" fmla="*/ 1490706 w 4335506"/>
                  <a:gd name="connsiteY2" fmla="*/ 323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3556 w 4335506"/>
                  <a:gd name="connsiteY16" fmla="*/ 9906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90706 w 4335506"/>
                  <a:gd name="connsiteY2" fmla="*/ 323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92456 w 4335506"/>
                  <a:gd name="connsiteY4" fmla="*/ 40640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92456 w 4335506"/>
                  <a:gd name="connsiteY4" fmla="*/ 406400 h 1174750"/>
                  <a:gd name="connsiteX5" fmla="*/ 3440156 w 4335506"/>
                  <a:gd name="connsiteY5" fmla="*/ 3175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906"/>
                  <a:gd name="connsiteY0" fmla="*/ 44450 h 1174750"/>
                  <a:gd name="connsiteX1" fmla="*/ 811256 w 4335906"/>
                  <a:gd name="connsiteY1" fmla="*/ 260350 h 1174750"/>
                  <a:gd name="connsiteX2" fmla="*/ 1484356 w 4335906"/>
                  <a:gd name="connsiteY2" fmla="*/ 450850 h 1174750"/>
                  <a:gd name="connsiteX3" fmla="*/ 2081256 w 4335906"/>
                  <a:gd name="connsiteY3" fmla="*/ 508000 h 1174750"/>
                  <a:gd name="connsiteX4" fmla="*/ 2792456 w 4335906"/>
                  <a:gd name="connsiteY4" fmla="*/ 406400 h 1174750"/>
                  <a:gd name="connsiteX5" fmla="*/ 3440156 w 4335906"/>
                  <a:gd name="connsiteY5" fmla="*/ 317500 h 1174750"/>
                  <a:gd name="connsiteX6" fmla="*/ 4138656 w 4335906"/>
                  <a:gd name="connsiteY6" fmla="*/ 50800 h 1174750"/>
                  <a:gd name="connsiteX7" fmla="*/ 4316456 w 4335906"/>
                  <a:gd name="connsiteY7" fmla="*/ 177800 h 1174750"/>
                  <a:gd name="connsiteX8" fmla="*/ 4335506 w 4335906"/>
                  <a:gd name="connsiteY8" fmla="*/ 1028700 h 1174750"/>
                  <a:gd name="connsiteX9" fmla="*/ 4208506 w 4335906"/>
                  <a:gd name="connsiteY9" fmla="*/ 996950 h 1174750"/>
                  <a:gd name="connsiteX10" fmla="*/ 3433806 w 4335906"/>
                  <a:gd name="connsiteY10" fmla="*/ 908050 h 1174750"/>
                  <a:gd name="connsiteX11" fmla="*/ 2570206 w 4335906"/>
                  <a:gd name="connsiteY11" fmla="*/ 838200 h 1174750"/>
                  <a:gd name="connsiteX12" fmla="*/ 2093956 w 4335906"/>
                  <a:gd name="connsiteY12" fmla="*/ 654050 h 1174750"/>
                  <a:gd name="connsiteX13" fmla="*/ 1789156 w 4335906"/>
                  <a:gd name="connsiteY13" fmla="*/ 876300 h 1174750"/>
                  <a:gd name="connsiteX14" fmla="*/ 1281156 w 4335906"/>
                  <a:gd name="connsiteY14" fmla="*/ 977900 h 1174750"/>
                  <a:gd name="connsiteX15" fmla="*/ 684256 w 4335906"/>
                  <a:gd name="connsiteY15" fmla="*/ 1041400 h 1174750"/>
                  <a:gd name="connsiteX16" fmla="*/ 169906 w 4335906"/>
                  <a:gd name="connsiteY16" fmla="*/ 1130300 h 1174750"/>
                  <a:gd name="connsiteX17" fmla="*/ 17506 w 4335906"/>
                  <a:gd name="connsiteY17" fmla="*/ 1174750 h 1174750"/>
                  <a:gd name="connsiteX18" fmla="*/ 11156 w 4335906"/>
                  <a:gd name="connsiteY18" fmla="*/ 0 h 1174750"/>
                  <a:gd name="connsiteX19" fmla="*/ 188956 w 4335906"/>
                  <a:gd name="connsiteY19" fmla="*/ 44450 h 1174750"/>
                  <a:gd name="connsiteX0" fmla="*/ 188956 w 4340457"/>
                  <a:gd name="connsiteY0" fmla="*/ 51052 h 1181352"/>
                  <a:gd name="connsiteX1" fmla="*/ 811256 w 4340457"/>
                  <a:gd name="connsiteY1" fmla="*/ 266952 h 1181352"/>
                  <a:gd name="connsiteX2" fmla="*/ 1484356 w 4340457"/>
                  <a:gd name="connsiteY2" fmla="*/ 457452 h 1181352"/>
                  <a:gd name="connsiteX3" fmla="*/ 2081256 w 4340457"/>
                  <a:gd name="connsiteY3" fmla="*/ 514602 h 1181352"/>
                  <a:gd name="connsiteX4" fmla="*/ 2792456 w 4340457"/>
                  <a:gd name="connsiteY4" fmla="*/ 413002 h 1181352"/>
                  <a:gd name="connsiteX5" fmla="*/ 3440156 w 4340457"/>
                  <a:gd name="connsiteY5" fmla="*/ 324102 h 1181352"/>
                  <a:gd name="connsiteX6" fmla="*/ 4138656 w 4340457"/>
                  <a:gd name="connsiteY6" fmla="*/ 57402 h 1181352"/>
                  <a:gd name="connsiteX7" fmla="*/ 4297406 w 4340457"/>
                  <a:gd name="connsiteY7" fmla="*/ 95502 h 1181352"/>
                  <a:gd name="connsiteX8" fmla="*/ 4335506 w 4340457"/>
                  <a:gd name="connsiteY8" fmla="*/ 1035302 h 1181352"/>
                  <a:gd name="connsiteX9" fmla="*/ 4208506 w 4340457"/>
                  <a:gd name="connsiteY9" fmla="*/ 1003552 h 1181352"/>
                  <a:gd name="connsiteX10" fmla="*/ 3433806 w 4340457"/>
                  <a:gd name="connsiteY10" fmla="*/ 914652 h 1181352"/>
                  <a:gd name="connsiteX11" fmla="*/ 2570206 w 4340457"/>
                  <a:gd name="connsiteY11" fmla="*/ 844802 h 1181352"/>
                  <a:gd name="connsiteX12" fmla="*/ 2093956 w 4340457"/>
                  <a:gd name="connsiteY12" fmla="*/ 660652 h 1181352"/>
                  <a:gd name="connsiteX13" fmla="*/ 1789156 w 4340457"/>
                  <a:gd name="connsiteY13" fmla="*/ 882902 h 1181352"/>
                  <a:gd name="connsiteX14" fmla="*/ 1281156 w 4340457"/>
                  <a:gd name="connsiteY14" fmla="*/ 984502 h 1181352"/>
                  <a:gd name="connsiteX15" fmla="*/ 684256 w 4340457"/>
                  <a:gd name="connsiteY15" fmla="*/ 1048002 h 1181352"/>
                  <a:gd name="connsiteX16" fmla="*/ 169906 w 4340457"/>
                  <a:gd name="connsiteY16" fmla="*/ 1136902 h 1181352"/>
                  <a:gd name="connsiteX17" fmla="*/ 17506 w 4340457"/>
                  <a:gd name="connsiteY17" fmla="*/ 1181352 h 1181352"/>
                  <a:gd name="connsiteX18" fmla="*/ 11156 w 4340457"/>
                  <a:gd name="connsiteY18" fmla="*/ 6602 h 1181352"/>
                  <a:gd name="connsiteX19" fmla="*/ 188956 w 4340457"/>
                  <a:gd name="connsiteY19" fmla="*/ 51052 h 1181352"/>
                  <a:gd name="connsiteX0" fmla="*/ 188956 w 4341766"/>
                  <a:gd name="connsiteY0" fmla="*/ 51052 h 1187753"/>
                  <a:gd name="connsiteX1" fmla="*/ 811256 w 4341766"/>
                  <a:gd name="connsiteY1" fmla="*/ 266952 h 1187753"/>
                  <a:gd name="connsiteX2" fmla="*/ 1484356 w 4341766"/>
                  <a:gd name="connsiteY2" fmla="*/ 457452 h 1187753"/>
                  <a:gd name="connsiteX3" fmla="*/ 2081256 w 4341766"/>
                  <a:gd name="connsiteY3" fmla="*/ 514602 h 1187753"/>
                  <a:gd name="connsiteX4" fmla="*/ 2792456 w 4341766"/>
                  <a:gd name="connsiteY4" fmla="*/ 413002 h 1187753"/>
                  <a:gd name="connsiteX5" fmla="*/ 3440156 w 4341766"/>
                  <a:gd name="connsiteY5" fmla="*/ 324102 h 1187753"/>
                  <a:gd name="connsiteX6" fmla="*/ 4138656 w 4341766"/>
                  <a:gd name="connsiteY6" fmla="*/ 57402 h 1187753"/>
                  <a:gd name="connsiteX7" fmla="*/ 4297406 w 4341766"/>
                  <a:gd name="connsiteY7" fmla="*/ 95502 h 1187753"/>
                  <a:gd name="connsiteX8" fmla="*/ 4335506 w 4341766"/>
                  <a:gd name="connsiteY8" fmla="*/ 1035302 h 1187753"/>
                  <a:gd name="connsiteX9" fmla="*/ 4189456 w 4341766"/>
                  <a:gd name="connsiteY9" fmla="*/ 1175002 h 1187753"/>
                  <a:gd name="connsiteX10" fmla="*/ 3433806 w 4341766"/>
                  <a:gd name="connsiteY10" fmla="*/ 914652 h 1187753"/>
                  <a:gd name="connsiteX11" fmla="*/ 2570206 w 4341766"/>
                  <a:gd name="connsiteY11" fmla="*/ 844802 h 1187753"/>
                  <a:gd name="connsiteX12" fmla="*/ 2093956 w 4341766"/>
                  <a:gd name="connsiteY12" fmla="*/ 660652 h 1187753"/>
                  <a:gd name="connsiteX13" fmla="*/ 1789156 w 4341766"/>
                  <a:gd name="connsiteY13" fmla="*/ 882902 h 1187753"/>
                  <a:gd name="connsiteX14" fmla="*/ 1281156 w 4341766"/>
                  <a:gd name="connsiteY14" fmla="*/ 984502 h 1187753"/>
                  <a:gd name="connsiteX15" fmla="*/ 684256 w 4341766"/>
                  <a:gd name="connsiteY15" fmla="*/ 1048002 h 1187753"/>
                  <a:gd name="connsiteX16" fmla="*/ 169906 w 4341766"/>
                  <a:gd name="connsiteY16" fmla="*/ 1136902 h 1187753"/>
                  <a:gd name="connsiteX17" fmla="*/ 17506 w 4341766"/>
                  <a:gd name="connsiteY17" fmla="*/ 1181352 h 1187753"/>
                  <a:gd name="connsiteX18" fmla="*/ 11156 w 4341766"/>
                  <a:gd name="connsiteY18" fmla="*/ 6602 h 1187753"/>
                  <a:gd name="connsiteX19" fmla="*/ 188956 w 4341766"/>
                  <a:gd name="connsiteY19" fmla="*/ 51052 h 1187753"/>
                  <a:gd name="connsiteX0" fmla="*/ 188956 w 4341766"/>
                  <a:gd name="connsiteY0" fmla="*/ 60741 h 1275197"/>
                  <a:gd name="connsiteX1" fmla="*/ 811256 w 4341766"/>
                  <a:gd name="connsiteY1" fmla="*/ 276641 h 1275197"/>
                  <a:gd name="connsiteX2" fmla="*/ 1484356 w 4341766"/>
                  <a:gd name="connsiteY2" fmla="*/ 467141 h 1275197"/>
                  <a:gd name="connsiteX3" fmla="*/ 2081256 w 4341766"/>
                  <a:gd name="connsiteY3" fmla="*/ 524291 h 1275197"/>
                  <a:gd name="connsiteX4" fmla="*/ 2792456 w 4341766"/>
                  <a:gd name="connsiteY4" fmla="*/ 422691 h 1275197"/>
                  <a:gd name="connsiteX5" fmla="*/ 3440156 w 4341766"/>
                  <a:gd name="connsiteY5" fmla="*/ 333791 h 1275197"/>
                  <a:gd name="connsiteX6" fmla="*/ 4138656 w 4341766"/>
                  <a:gd name="connsiteY6" fmla="*/ 67091 h 1275197"/>
                  <a:gd name="connsiteX7" fmla="*/ 4297406 w 4341766"/>
                  <a:gd name="connsiteY7" fmla="*/ 105191 h 1275197"/>
                  <a:gd name="connsiteX8" fmla="*/ 4335506 w 4341766"/>
                  <a:gd name="connsiteY8" fmla="*/ 1184691 h 1275197"/>
                  <a:gd name="connsiteX9" fmla="*/ 4189456 w 4341766"/>
                  <a:gd name="connsiteY9" fmla="*/ 1184691 h 1275197"/>
                  <a:gd name="connsiteX10" fmla="*/ 3433806 w 4341766"/>
                  <a:gd name="connsiteY10" fmla="*/ 924341 h 1275197"/>
                  <a:gd name="connsiteX11" fmla="*/ 2570206 w 4341766"/>
                  <a:gd name="connsiteY11" fmla="*/ 854491 h 1275197"/>
                  <a:gd name="connsiteX12" fmla="*/ 2093956 w 4341766"/>
                  <a:gd name="connsiteY12" fmla="*/ 670341 h 1275197"/>
                  <a:gd name="connsiteX13" fmla="*/ 1789156 w 4341766"/>
                  <a:gd name="connsiteY13" fmla="*/ 892591 h 1275197"/>
                  <a:gd name="connsiteX14" fmla="*/ 1281156 w 4341766"/>
                  <a:gd name="connsiteY14" fmla="*/ 994191 h 1275197"/>
                  <a:gd name="connsiteX15" fmla="*/ 684256 w 4341766"/>
                  <a:gd name="connsiteY15" fmla="*/ 1057691 h 1275197"/>
                  <a:gd name="connsiteX16" fmla="*/ 169906 w 4341766"/>
                  <a:gd name="connsiteY16" fmla="*/ 1146591 h 1275197"/>
                  <a:gd name="connsiteX17" fmla="*/ 17506 w 4341766"/>
                  <a:gd name="connsiteY17" fmla="*/ 1191041 h 1275197"/>
                  <a:gd name="connsiteX18" fmla="*/ 11156 w 4341766"/>
                  <a:gd name="connsiteY18" fmla="*/ 16291 h 1275197"/>
                  <a:gd name="connsiteX19" fmla="*/ 188956 w 4341766"/>
                  <a:gd name="connsiteY19" fmla="*/ 60741 h 1275197"/>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570206 w 4341766"/>
                  <a:gd name="connsiteY11" fmla="*/ 849624 h 1224305"/>
                  <a:gd name="connsiteX12" fmla="*/ 2093956 w 4341766"/>
                  <a:gd name="connsiteY12" fmla="*/ 665474 h 1224305"/>
                  <a:gd name="connsiteX13" fmla="*/ 1789156 w 4341766"/>
                  <a:gd name="connsiteY13" fmla="*/ 887724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789156 w 4341766"/>
                  <a:gd name="connsiteY13" fmla="*/ 887724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789156 w 4341766"/>
                  <a:gd name="connsiteY13" fmla="*/ 887724 h 1224305"/>
                  <a:gd name="connsiteX14" fmla="*/ 1592327 w 4341766"/>
                  <a:gd name="connsiteY14" fmla="*/ 720618 h 1224305"/>
                  <a:gd name="connsiteX15" fmla="*/ 1281156 w 4341766"/>
                  <a:gd name="connsiteY15" fmla="*/ 989324 h 1224305"/>
                  <a:gd name="connsiteX16" fmla="*/ 684256 w 4341766"/>
                  <a:gd name="connsiteY16" fmla="*/ 1052824 h 1224305"/>
                  <a:gd name="connsiteX17" fmla="*/ 169906 w 4341766"/>
                  <a:gd name="connsiteY17" fmla="*/ 1141724 h 1224305"/>
                  <a:gd name="connsiteX18" fmla="*/ 17506 w 4341766"/>
                  <a:gd name="connsiteY18" fmla="*/ 1186174 h 1224305"/>
                  <a:gd name="connsiteX19" fmla="*/ 11156 w 4341766"/>
                  <a:gd name="connsiteY19" fmla="*/ 11424 h 1224305"/>
                  <a:gd name="connsiteX20" fmla="*/ 188956 w 4341766"/>
                  <a:gd name="connsiteY20"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592327 w 4341766"/>
                  <a:gd name="connsiteY13" fmla="*/ 720618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2606 w 4341766"/>
                  <a:gd name="connsiteY0" fmla="*/ 17949 h 1230830"/>
                  <a:gd name="connsiteX1" fmla="*/ 811256 w 4341766"/>
                  <a:gd name="connsiteY1" fmla="*/ 278299 h 1230830"/>
                  <a:gd name="connsiteX2" fmla="*/ 1484356 w 4341766"/>
                  <a:gd name="connsiteY2" fmla="*/ 468799 h 1230830"/>
                  <a:gd name="connsiteX3" fmla="*/ 2081256 w 4341766"/>
                  <a:gd name="connsiteY3" fmla="*/ 525949 h 1230830"/>
                  <a:gd name="connsiteX4" fmla="*/ 2792456 w 4341766"/>
                  <a:gd name="connsiteY4" fmla="*/ 424349 h 1230830"/>
                  <a:gd name="connsiteX5" fmla="*/ 3440156 w 4341766"/>
                  <a:gd name="connsiteY5" fmla="*/ 335449 h 1230830"/>
                  <a:gd name="connsiteX6" fmla="*/ 4138656 w 4341766"/>
                  <a:gd name="connsiteY6" fmla="*/ 68749 h 1230830"/>
                  <a:gd name="connsiteX7" fmla="*/ 4297406 w 4341766"/>
                  <a:gd name="connsiteY7" fmla="*/ 106849 h 1230830"/>
                  <a:gd name="connsiteX8" fmla="*/ 4335506 w 4341766"/>
                  <a:gd name="connsiteY8" fmla="*/ 1116499 h 1230830"/>
                  <a:gd name="connsiteX9" fmla="*/ 4189456 w 4341766"/>
                  <a:gd name="connsiteY9" fmla="*/ 1186349 h 1230830"/>
                  <a:gd name="connsiteX10" fmla="*/ 3433806 w 4341766"/>
                  <a:gd name="connsiteY10" fmla="*/ 925999 h 1230830"/>
                  <a:gd name="connsiteX11" fmla="*/ 2633706 w 4341766"/>
                  <a:gd name="connsiteY11" fmla="*/ 741849 h 1230830"/>
                  <a:gd name="connsiteX12" fmla="*/ 2093956 w 4341766"/>
                  <a:gd name="connsiteY12" fmla="*/ 671999 h 1230830"/>
                  <a:gd name="connsiteX13" fmla="*/ 1592327 w 4341766"/>
                  <a:gd name="connsiteY13" fmla="*/ 727143 h 1230830"/>
                  <a:gd name="connsiteX14" fmla="*/ 1281156 w 4341766"/>
                  <a:gd name="connsiteY14" fmla="*/ 995849 h 1230830"/>
                  <a:gd name="connsiteX15" fmla="*/ 684256 w 4341766"/>
                  <a:gd name="connsiteY15" fmla="*/ 1059349 h 1230830"/>
                  <a:gd name="connsiteX16" fmla="*/ 169906 w 4341766"/>
                  <a:gd name="connsiteY16" fmla="*/ 1148249 h 1230830"/>
                  <a:gd name="connsiteX17" fmla="*/ 17506 w 4341766"/>
                  <a:gd name="connsiteY17" fmla="*/ 1192699 h 1230830"/>
                  <a:gd name="connsiteX18" fmla="*/ 11156 w 4341766"/>
                  <a:gd name="connsiteY18" fmla="*/ 17949 h 1230830"/>
                  <a:gd name="connsiteX19" fmla="*/ 182606 w 4341766"/>
                  <a:gd name="connsiteY19" fmla="*/ 17949 h 1230830"/>
                  <a:gd name="connsiteX0" fmla="*/ 182606 w 4341766"/>
                  <a:gd name="connsiteY0" fmla="*/ 14672 h 1227553"/>
                  <a:gd name="connsiteX1" fmla="*/ 836656 w 4341766"/>
                  <a:gd name="connsiteY1" fmla="*/ 230572 h 1227553"/>
                  <a:gd name="connsiteX2" fmla="*/ 1484356 w 4341766"/>
                  <a:gd name="connsiteY2" fmla="*/ 465522 h 1227553"/>
                  <a:gd name="connsiteX3" fmla="*/ 2081256 w 4341766"/>
                  <a:gd name="connsiteY3" fmla="*/ 5226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081256 w 4341766"/>
                  <a:gd name="connsiteY3" fmla="*/ 5226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132056 w 4341766"/>
                  <a:gd name="connsiteY3" fmla="*/ 5480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132056 w 4341766"/>
                  <a:gd name="connsiteY3" fmla="*/ 548072 h 1227553"/>
                  <a:gd name="connsiteX4" fmla="*/ 2792456 w 4341766"/>
                  <a:gd name="connsiteY4" fmla="*/ 421072 h 1227553"/>
                  <a:gd name="connsiteX5" fmla="*/ 3459206 w 4341766"/>
                  <a:gd name="connsiteY5" fmla="*/ 21152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127"/>
                  <a:gd name="connsiteY0" fmla="*/ 31032 h 1243913"/>
                  <a:gd name="connsiteX1" fmla="*/ 836656 w 4341127"/>
                  <a:gd name="connsiteY1" fmla="*/ 246932 h 1243913"/>
                  <a:gd name="connsiteX2" fmla="*/ 1478006 w 4341127"/>
                  <a:gd name="connsiteY2" fmla="*/ 418382 h 1243913"/>
                  <a:gd name="connsiteX3" fmla="*/ 2132056 w 4341127"/>
                  <a:gd name="connsiteY3" fmla="*/ 564432 h 1243913"/>
                  <a:gd name="connsiteX4" fmla="*/ 2792456 w 4341127"/>
                  <a:gd name="connsiteY4" fmla="*/ 437432 h 1243913"/>
                  <a:gd name="connsiteX5" fmla="*/ 3459206 w 4341127"/>
                  <a:gd name="connsiteY5" fmla="*/ 227882 h 1243913"/>
                  <a:gd name="connsiteX6" fmla="*/ 4170406 w 4341127"/>
                  <a:gd name="connsiteY6" fmla="*/ 31032 h 1243913"/>
                  <a:gd name="connsiteX7" fmla="*/ 4297406 w 4341127"/>
                  <a:gd name="connsiteY7" fmla="*/ 119932 h 1243913"/>
                  <a:gd name="connsiteX8" fmla="*/ 4335506 w 4341127"/>
                  <a:gd name="connsiteY8" fmla="*/ 1129582 h 1243913"/>
                  <a:gd name="connsiteX9" fmla="*/ 4189456 w 4341127"/>
                  <a:gd name="connsiteY9" fmla="*/ 1199432 h 1243913"/>
                  <a:gd name="connsiteX10" fmla="*/ 3433806 w 4341127"/>
                  <a:gd name="connsiteY10" fmla="*/ 939082 h 1243913"/>
                  <a:gd name="connsiteX11" fmla="*/ 2633706 w 4341127"/>
                  <a:gd name="connsiteY11" fmla="*/ 754932 h 1243913"/>
                  <a:gd name="connsiteX12" fmla="*/ 2093956 w 4341127"/>
                  <a:gd name="connsiteY12" fmla="*/ 685082 h 1243913"/>
                  <a:gd name="connsiteX13" fmla="*/ 1592327 w 4341127"/>
                  <a:gd name="connsiteY13" fmla="*/ 740226 h 1243913"/>
                  <a:gd name="connsiteX14" fmla="*/ 1281156 w 4341127"/>
                  <a:gd name="connsiteY14" fmla="*/ 1008932 h 1243913"/>
                  <a:gd name="connsiteX15" fmla="*/ 684256 w 4341127"/>
                  <a:gd name="connsiteY15" fmla="*/ 1072432 h 1243913"/>
                  <a:gd name="connsiteX16" fmla="*/ 169906 w 4341127"/>
                  <a:gd name="connsiteY16" fmla="*/ 1161332 h 1243913"/>
                  <a:gd name="connsiteX17" fmla="*/ 17506 w 4341127"/>
                  <a:gd name="connsiteY17" fmla="*/ 1205782 h 1243913"/>
                  <a:gd name="connsiteX18" fmla="*/ 11156 w 4341127"/>
                  <a:gd name="connsiteY18" fmla="*/ 31032 h 1243913"/>
                  <a:gd name="connsiteX19" fmla="*/ 182606 w 4341127"/>
                  <a:gd name="connsiteY19" fmla="*/ 31032 h 1243913"/>
                  <a:gd name="connsiteX0" fmla="*/ 182606 w 4341551"/>
                  <a:gd name="connsiteY0" fmla="*/ 31032 h 1258824"/>
                  <a:gd name="connsiteX1" fmla="*/ 836656 w 4341551"/>
                  <a:gd name="connsiteY1" fmla="*/ 246932 h 1258824"/>
                  <a:gd name="connsiteX2" fmla="*/ 1478006 w 4341551"/>
                  <a:gd name="connsiteY2" fmla="*/ 418382 h 1258824"/>
                  <a:gd name="connsiteX3" fmla="*/ 2132056 w 4341551"/>
                  <a:gd name="connsiteY3" fmla="*/ 564432 h 1258824"/>
                  <a:gd name="connsiteX4" fmla="*/ 2792456 w 4341551"/>
                  <a:gd name="connsiteY4" fmla="*/ 437432 h 1258824"/>
                  <a:gd name="connsiteX5" fmla="*/ 3459206 w 4341551"/>
                  <a:gd name="connsiteY5" fmla="*/ 227882 h 1258824"/>
                  <a:gd name="connsiteX6" fmla="*/ 4170406 w 4341551"/>
                  <a:gd name="connsiteY6" fmla="*/ 31032 h 1258824"/>
                  <a:gd name="connsiteX7" fmla="*/ 4297406 w 4341551"/>
                  <a:gd name="connsiteY7" fmla="*/ 119932 h 1258824"/>
                  <a:gd name="connsiteX8" fmla="*/ 4335506 w 4341551"/>
                  <a:gd name="connsiteY8" fmla="*/ 1129582 h 1258824"/>
                  <a:gd name="connsiteX9" fmla="*/ 4183106 w 4341551"/>
                  <a:gd name="connsiteY9" fmla="*/ 1224832 h 1258824"/>
                  <a:gd name="connsiteX10" fmla="*/ 3433806 w 4341551"/>
                  <a:gd name="connsiteY10" fmla="*/ 939082 h 1258824"/>
                  <a:gd name="connsiteX11" fmla="*/ 2633706 w 4341551"/>
                  <a:gd name="connsiteY11" fmla="*/ 754932 h 1258824"/>
                  <a:gd name="connsiteX12" fmla="*/ 2093956 w 4341551"/>
                  <a:gd name="connsiteY12" fmla="*/ 685082 h 1258824"/>
                  <a:gd name="connsiteX13" fmla="*/ 1592327 w 4341551"/>
                  <a:gd name="connsiteY13" fmla="*/ 740226 h 1258824"/>
                  <a:gd name="connsiteX14" fmla="*/ 1281156 w 4341551"/>
                  <a:gd name="connsiteY14" fmla="*/ 1008932 h 1258824"/>
                  <a:gd name="connsiteX15" fmla="*/ 684256 w 4341551"/>
                  <a:gd name="connsiteY15" fmla="*/ 1072432 h 1258824"/>
                  <a:gd name="connsiteX16" fmla="*/ 169906 w 4341551"/>
                  <a:gd name="connsiteY16" fmla="*/ 1161332 h 1258824"/>
                  <a:gd name="connsiteX17" fmla="*/ 17506 w 4341551"/>
                  <a:gd name="connsiteY17" fmla="*/ 1205782 h 1258824"/>
                  <a:gd name="connsiteX18" fmla="*/ 11156 w 4341551"/>
                  <a:gd name="connsiteY18" fmla="*/ 31032 h 1258824"/>
                  <a:gd name="connsiteX19" fmla="*/ 182606 w 4341551"/>
                  <a:gd name="connsiteY19" fmla="*/ 31032 h 125882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633706 w 4341551"/>
                  <a:gd name="connsiteY11" fmla="*/ 754932 h 1253294"/>
                  <a:gd name="connsiteX12" fmla="*/ 2093956 w 4341551"/>
                  <a:gd name="connsiteY12" fmla="*/ 6850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093956 w 4341551"/>
                  <a:gd name="connsiteY12" fmla="*/ 6850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57456 w 4341551"/>
                  <a:gd name="connsiteY12" fmla="*/ 66603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4063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8677 w 4341551"/>
                  <a:gd name="connsiteY13" fmla="*/ 7910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8677 w 4341551"/>
                  <a:gd name="connsiteY13" fmla="*/ 791026 h 1253294"/>
                  <a:gd name="connsiteX14" fmla="*/ 1147806 w 4341551"/>
                  <a:gd name="connsiteY14" fmla="*/ 9200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3743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677906 w 4341551"/>
                  <a:gd name="connsiteY14" fmla="*/ 10533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471677 w 4341551"/>
                  <a:gd name="connsiteY13" fmla="*/ 810076 h 1253294"/>
                  <a:gd name="connsiteX14" fmla="*/ 677906 w 4341551"/>
                  <a:gd name="connsiteY14" fmla="*/ 10533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471677 w 4341551"/>
                  <a:gd name="connsiteY13" fmla="*/ 810076 h 1253294"/>
                  <a:gd name="connsiteX14" fmla="*/ 811256 w 4341551"/>
                  <a:gd name="connsiteY14" fmla="*/ 10152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299489"/>
                  <a:gd name="connsiteY0" fmla="*/ 36913 h 1273906"/>
                  <a:gd name="connsiteX1" fmla="*/ 785856 w 4299489"/>
                  <a:gd name="connsiteY1" fmla="*/ 221063 h 1273906"/>
                  <a:gd name="connsiteX2" fmla="*/ 1478006 w 4299489"/>
                  <a:gd name="connsiteY2" fmla="*/ 424263 h 1273906"/>
                  <a:gd name="connsiteX3" fmla="*/ 2138406 w 4299489"/>
                  <a:gd name="connsiteY3" fmla="*/ 583013 h 1273906"/>
                  <a:gd name="connsiteX4" fmla="*/ 2792456 w 4299489"/>
                  <a:gd name="connsiteY4" fmla="*/ 443313 h 1273906"/>
                  <a:gd name="connsiteX5" fmla="*/ 3459206 w 4299489"/>
                  <a:gd name="connsiteY5" fmla="*/ 233763 h 1273906"/>
                  <a:gd name="connsiteX6" fmla="*/ 4170406 w 4299489"/>
                  <a:gd name="connsiteY6" fmla="*/ 36913 h 1273906"/>
                  <a:gd name="connsiteX7" fmla="*/ 4297406 w 4299489"/>
                  <a:gd name="connsiteY7" fmla="*/ 125813 h 1273906"/>
                  <a:gd name="connsiteX8" fmla="*/ 4183106 w 4299489"/>
                  <a:gd name="connsiteY8" fmla="*/ 1230713 h 1273906"/>
                  <a:gd name="connsiteX9" fmla="*/ 3484606 w 4299489"/>
                  <a:gd name="connsiteY9" fmla="*/ 1027513 h 1273906"/>
                  <a:gd name="connsiteX10" fmla="*/ 2798806 w 4299489"/>
                  <a:gd name="connsiteY10" fmla="*/ 817963 h 1273906"/>
                  <a:gd name="connsiteX11" fmla="*/ 2138406 w 4299489"/>
                  <a:gd name="connsiteY11" fmla="*/ 665563 h 1273906"/>
                  <a:gd name="connsiteX12" fmla="*/ 1471677 w 4299489"/>
                  <a:gd name="connsiteY12" fmla="*/ 815957 h 1273906"/>
                  <a:gd name="connsiteX13" fmla="*/ 811256 w 4299489"/>
                  <a:gd name="connsiteY13" fmla="*/ 1021163 h 1273906"/>
                  <a:gd name="connsiteX14" fmla="*/ 163556 w 4299489"/>
                  <a:gd name="connsiteY14" fmla="*/ 1205313 h 1273906"/>
                  <a:gd name="connsiteX15" fmla="*/ 17506 w 4299489"/>
                  <a:gd name="connsiteY15" fmla="*/ 1211663 h 1273906"/>
                  <a:gd name="connsiteX16" fmla="*/ 11156 w 4299489"/>
                  <a:gd name="connsiteY16" fmla="*/ 36913 h 1273906"/>
                  <a:gd name="connsiteX17" fmla="*/ 182606 w 4299489"/>
                  <a:gd name="connsiteY17" fmla="*/ 36913 h 1273906"/>
                  <a:gd name="connsiteX0" fmla="*/ 182606 w 4265007"/>
                  <a:gd name="connsiteY0" fmla="*/ 12336 h 1255122"/>
                  <a:gd name="connsiteX1" fmla="*/ 785856 w 4265007"/>
                  <a:gd name="connsiteY1" fmla="*/ 196486 h 1255122"/>
                  <a:gd name="connsiteX2" fmla="*/ 1478006 w 4265007"/>
                  <a:gd name="connsiteY2" fmla="*/ 399686 h 1255122"/>
                  <a:gd name="connsiteX3" fmla="*/ 2138406 w 4265007"/>
                  <a:gd name="connsiteY3" fmla="*/ 558436 h 1255122"/>
                  <a:gd name="connsiteX4" fmla="*/ 2792456 w 4265007"/>
                  <a:gd name="connsiteY4" fmla="*/ 418736 h 1255122"/>
                  <a:gd name="connsiteX5" fmla="*/ 3459206 w 4265007"/>
                  <a:gd name="connsiteY5" fmla="*/ 209186 h 1255122"/>
                  <a:gd name="connsiteX6" fmla="*/ 4170406 w 4265007"/>
                  <a:gd name="connsiteY6" fmla="*/ 12336 h 1255122"/>
                  <a:gd name="connsiteX7" fmla="*/ 4183106 w 4265007"/>
                  <a:gd name="connsiteY7" fmla="*/ 1206136 h 1255122"/>
                  <a:gd name="connsiteX8" fmla="*/ 3484606 w 4265007"/>
                  <a:gd name="connsiteY8" fmla="*/ 1002936 h 1255122"/>
                  <a:gd name="connsiteX9" fmla="*/ 2798806 w 4265007"/>
                  <a:gd name="connsiteY9" fmla="*/ 793386 h 1255122"/>
                  <a:gd name="connsiteX10" fmla="*/ 2138406 w 4265007"/>
                  <a:gd name="connsiteY10" fmla="*/ 640986 h 1255122"/>
                  <a:gd name="connsiteX11" fmla="*/ 1471677 w 4265007"/>
                  <a:gd name="connsiteY11" fmla="*/ 791380 h 1255122"/>
                  <a:gd name="connsiteX12" fmla="*/ 811256 w 4265007"/>
                  <a:gd name="connsiteY12" fmla="*/ 996586 h 1255122"/>
                  <a:gd name="connsiteX13" fmla="*/ 163556 w 4265007"/>
                  <a:gd name="connsiteY13" fmla="*/ 1180736 h 1255122"/>
                  <a:gd name="connsiteX14" fmla="*/ 17506 w 4265007"/>
                  <a:gd name="connsiteY14" fmla="*/ 1187086 h 1255122"/>
                  <a:gd name="connsiteX15" fmla="*/ 11156 w 4265007"/>
                  <a:gd name="connsiteY15" fmla="*/ 12336 h 1255122"/>
                  <a:gd name="connsiteX16" fmla="*/ 182606 w 4265007"/>
                  <a:gd name="connsiteY16" fmla="*/ 12336 h 1255122"/>
                  <a:gd name="connsiteX0" fmla="*/ 182606 w 4183106"/>
                  <a:gd name="connsiteY0" fmla="*/ 12336 h 1255121"/>
                  <a:gd name="connsiteX1" fmla="*/ 785856 w 4183106"/>
                  <a:gd name="connsiteY1" fmla="*/ 196486 h 1255121"/>
                  <a:gd name="connsiteX2" fmla="*/ 1478006 w 4183106"/>
                  <a:gd name="connsiteY2" fmla="*/ 399686 h 1255121"/>
                  <a:gd name="connsiteX3" fmla="*/ 2138406 w 4183106"/>
                  <a:gd name="connsiteY3" fmla="*/ 558436 h 1255121"/>
                  <a:gd name="connsiteX4" fmla="*/ 2792456 w 4183106"/>
                  <a:gd name="connsiteY4" fmla="*/ 418736 h 1255121"/>
                  <a:gd name="connsiteX5" fmla="*/ 3459206 w 4183106"/>
                  <a:gd name="connsiteY5" fmla="*/ 209186 h 1255121"/>
                  <a:gd name="connsiteX6" fmla="*/ 4170406 w 4183106"/>
                  <a:gd name="connsiteY6" fmla="*/ 12336 h 1255121"/>
                  <a:gd name="connsiteX7" fmla="*/ 4183106 w 4183106"/>
                  <a:gd name="connsiteY7" fmla="*/ 1206136 h 1255121"/>
                  <a:gd name="connsiteX8" fmla="*/ 3484606 w 4183106"/>
                  <a:gd name="connsiteY8" fmla="*/ 1002936 h 1255121"/>
                  <a:gd name="connsiteX9" fmla="*/ 2798806 w 4183106"/>
                  <a:gd name="connsiteY9" fmla="*/ 793386 h 1255121"/>
                  <a:gd name="connsiteX10" fmla="*/ 2138406 w 4183106"/>
                  <a:gd name="connsiteY10" fmla="*/ 640986 h 1255121"/>
                  <a:gd name="connsiteX11" fmla="*/ 1471677 w 4183106"/>
                  <a:gd name="connsiteY11" fmla="*/ 791380 h 1255121"/>
                  <a:gd name="connsiteX12" fmla="*/ 811256 w 4183106"/>
                  <a:gd name="connsiteY12" fmla="*/ 996586 h 1255121"/>
                  <a:gd name="connsiteX13" fmla="*/ 163556 w 4183106"/>
                  <a:gd name="connsiteY13" fmla="*/ 1180736 h 1255121"/>
                  <a:gd name="connsiteX14" fmla="*/ 17506 w 4183106"/>
                  <a:gd name="connsiteY14" fmla="*/ 1187086 h 1255121"/>
                  <a:gd name="connsiteX15" fmla="*/ 11156 w 4183106"/>
                  <a:gd name="connsiteY15" fmla="*/ 12336 h 1255121"/>
                  <a:gd name="connsiteX16" fmla="*/ 182606 w 4183106"/>
                  <a:gd name="connsiteY16" fmla="*/ 12336 h 1255121"/>
                  <a:gd name="connsiteX0" fmla="*/ 182606 w 4183106"/>
                  <a:gd name="connsiteY0" fmla="*/ 12336 h 1206135"/>
                  <a:gd name="connsiteX1" fmla="*/ 785856 w 4183106"/>
                  <a:gd name="connsiteY1" fmla="*/ 196486 h 1206135"/>
                  <a:gd name="connsiteX2" fmla="*/ 1478006 w 4183106"/>
                  <a:gd name="connsiteY2" fmla="*/ 399686 h 1206135"/>
                  <a:gd name="connsiteX3" fmla="*/ 2138406 w 4183106"/>
                  <a:gd name="connsiteY3" fmla="*/ 558436 h 1206135"/>
                  <a:gd name="connsiteX4" fmla="*/ 2792456 w 4183106"/>
                  <a:gd name="connsiteY4" fmla="*/ 418736 h 1206135"/>
                  <a:gd name="connsiteX5" fmla="*/ 3459206 w 4183106"/>
                  <a:gd name="connsiteY5" fmla="*/ 209186 h 1206135"/>
                  <a:gd name="connsiteX6" fmla="*/ 4170406 w 4183106"/>
                  <a:gd name="connsiteY6" fmla="*/ 12336 h 1206135"/>
                  <a:gd name="connsiteX7" fmla="*/ 4183106 w 4183106"/>
                  <a:gd name="connsiteY7" fmla="*/ 1206136 h 1206135"/>
                  <a:gd name="connsiteX8" fmla="*/ 3484606 w 4183106"/>
                  <a:gd name="connsiteY8" fmla="*/ 1002936 h 1206135"/>
                  <a:gd name="connsiteX9" fmla="*/ 2798806 w 4183106"/>
                  <a:gd name="connsiteY9" fmla="*/ 793386 h 1206135"/>
                  <a:gd name="connsiteX10" fmla="*/ 2138406 w 4183106"/>
                  <a:gd name="connsiteY10" fmla="*/ 640986 h 1206135"/>
                  <a:gd name="connsiteX11" fmla="*/ 1471677 w 4183106"/>
                  <a:gd name="connsiteY11" fmla="*/ 791380 h 1206135"/>
                  <a:gd name="connsiteX12" fmla="*/ 811256 w 4183106"/>
                  <a:gd name="connsiteY12" fmla="*/ 996586 h 1206135"/>
                  <a:gd name="connsiteX13" fmla="*/ 163556 w 4183106"/>
                  <a:gd name="connsiteY13" fmla="*/ 1180736 h 1206135"/>
                  <a:gd name="connsiteX14" fmla="*/ 17506 w 4183106"/>
                  <a:gd name="connsiteY14" fmla="*/ 1187086 h 1206135"/>
                  <a:gd name="connsiteX15" fmla="*/ 11156 w 4183106"/>
                  <a:gd name="connsiteY15" fmla="*/ 12336 h 1206135"/>
                  <a:gd name="connsiteX16" fmla="*/ 182606 w 4183106"/>
                  <a:gd name="connsiteY16" fmla="*/ 12336 h 1206135"/>
                  <a:gd name="connsiteX0" fmla="*/ 165101 w 4165601"/>
                  <a:gd name="connsiteY0" fmla="*/ 50789 h 1244589"/>
                  <a:gd name="connsiteX1" fmla="*/ 768351 w 4165601"/>
                  <a:gd name="connsiteY1" fmla="*/ 234939 h 1244589"/>
                  <a:gd name="connsiteX2" fmla="*/ 1460501 w 4165601"/>
                  <a:gd name="connsiteY2" fmla="*/ 438139 h 1244589"/>
                  <a:gd name="connsiteX3" fmla="*/ 2120901 w 4165601"/>
                  <a:gd name="connsiteY3" fmla="*/ 596889 h 1244589"/>
                  <a:gd name="connsiteX4" fmla="*/ 2774951 w 4165601"/>
                  <a:gd name="connsiteY4" fmla="*/ 457189 h 1244589"/>
                  <a:gd name="connsiteX5" fmla="*/ 3441701 w 4165601"/>
                  <a:gd name="connsiteY5" fmla="*/ 247639 h 1244589"/>
                  <a:gd name="connsiteX6" fmla="*/ 4152901 w 4165601"/>
                  <a:gd name="connsiteY6" fmla="*/ 50789 h 1244589"/>
                  <a:gd name="connsiteX7" fmla="*/ 4165601 w 4165601"/>
                  <a:gd name="connsiteY7" fmla="*/ 1244589 h 1244589"/>
                  <a:gd name="connsiteX8" fmla="*/ 3467101 w 4165601"/>
                  <a:gd name="connsiteY8" fmla="*/ 1041389 h 1244589"/>
                  <a:gd name="connsiteX9" fmla="*/ 2781301 w 4165601"/>
                  <a:gd name="connsiteY9" fmla="*/ 831839 h 1244589"/>
                  <a:gd name="connsiteX10" fmla="*/ 2120901 w 4165601"/>
                  <a:gd name="connsiteY10" fmla="*/ 679439 h 1244589"/>
                  <a:gd name="connsiteX11" fmla="*/ 1454172 w 4165601"/>
                  <a:gd name="connsiteY11" fmla="*/ 829833 h 1244589"/>
                  <a:gd name="connsiteX12" fmla="*/ 793751 w 4165601"/>
                  <a:gd name="connsiteY12" fmla="*/ 1035039 h 1244589"/>
                  <a:gd name="connsiteX13" fmla="*/ 146051 w 4165601"/>
                  <a:gd name="connsiteY13" fmla="*/ 1219189 h 1244589"/>
                  <a:gd name="connsiteX14" fmla="*/ 1 w 4165601"/>
                  <a:gd name="connsiteY14" fmla="*/ 1225539 h 1244589"/>
                  <a:gd name="connsiteX15" fmla="*/ 165101 w 4165601"/>
                  <a:gd name="connsiteY15" fmla="*/ 50789 h 1244589"/>
                  <a:gd name="connsiteX0" fmla="*/ 165099 w 4165599"/>
                  <a:gd name="connsiteY0" fmla="*/ 0 h 1193800"/>
                  <a:gd name="connsiteX1" fmla="*/ 768349 w 4165599"/>
                  <a:gd name="connsiteY1" fmla="*/ 184150 h 1193800"/>
                  <a:gd name="connsiteX2" fmla="*/ 1460499 w 4165599"/>
                  <a:gd name="connsiteY2" fmla="*/ 387350 h 1193800"/>
                  <a:gd name="connsiteX3" fmla="*/ 2120899 w 4165599"/>
                  <a:gd name="connsiteY3" fmla="*/ 546100 h 1193800"/>
                  <a:gd name="connsiteX4" fmla="*/ 2774949 w 4165599"/>
                  <a:gd name="connsiteY4" fmla="*/ 406400 h 1193800"/>
                  <a:gd name="connsiteX5" fmla="*/ 3441699 w 4165599"/>
                  <a:gd name="connsiteY5" fmla="*/ 196850 h 1193800"/>
                  <a:gd name="connsiteX6" fmla="*/ 4152899 w 4165599"/>
                  <a:gd name="connsiteY6" fmla="*/ 0 h 1193800"/>
                  <a:gd name="connsiteX7" fmla="*/ 4165599 w 4165599"/>
                  <a:gd name="connsiteY7" fmla="*/ 1193800 h 1193800"/>
                  <a:gd name="connsiteX8" fmla="*/ 3467099 w 4165599"/>
                  <a:gd name="connsiteY8" fmla="*/ 990600 h 1193800"/>
                  <a:gd name="connsiteX9" fmla="*/ 2781299 w 4165599"/>
                  <a:gd name="connsiteY9" fmla="*/ 781050 h 1193800"/>
                  <a:gd name="connsiteX10" fmla="*/ 2120899 w 4165599"/>
                  <a:gd name="connsiteY10" fmla="*/ 628650 h 1193800"/>
                  <a:gd name="connsiteX11" fmla="*/ 1454170 w 4165599"/>
                  <a:gd name="connsiteY11" fmla="*/ 779044 h 1193800"/>
                  <a:gd name="connsiteX12" fmla="*/ 793749 w 4165599"/>
                  <a:gd name="connsiteY12" fmla="*/ 984250 h 1193800"/>
                  <a:gd name="connsiteX13" fmla="*/ 146049 w 4165599"/>
                  <a:gd name="connsiteY13" fmla="*/ 1168400 h 1193800"/>
                  <a:gd name="connsiteX14" fmla="*/ -1 w 4165599"/>
                  <a:gd name="connsiteY14" fmla="*/ 1174750 h 1193800"/>
                  <a:gd name="connsiteX15" fmla="*/ 165099 w 4165599"/>
                  <a:gd name="connsiteY15" fmla="*/ 0 h 1193800"/>
                  <a:gd name="connsiteX0" fmla="*/ 88395 w 4088895"/>
                  <a:gd name="connsiteY0" fmla="*/ 0 h 1193800"/>
                  <a:gd name="connsiteX1" fmla="*/ 691645 w 4088895"/>
                  <a:gd name="connsiteY1" fmla="*/ 184150 h 1193800"/>
                  <a:gd name="connsiteX2" fmla="*/ 1383795 w 4088895"/>
                  <a:gd name="connsiteY2" fmla="*/ 387350 h 1193800"/>
                  <a:gd name="connsiteX3" fmla="*/ 2044195 w 4088895"/>
                  <a:gd name="connsiteY3" fmla="*/ 546100 h 1193800"/>
                  <a:gd name="connsiteX4" fmla="*/ 2698245 w 4088895"/>
                  <a:gd name="connsiteY4" fmla="*/ 406400 h 1193800"/>
                  <a:gd name="connsiteX5" fmla="*/ 3364995 w 4088895"/>
                  <a:gd name="connsiteY5" fmla="*/ 196850 h 1193800"/>
                  <a:gd name="connsiteX6" fmla="*/ 4076195 w 4088895"/>
                  <a:gd name="connsiteY6" fmla="*/ 0 h 1193800"/>
                  <a:gd name="connsiteX7" fmla="*/ 4088895 w 4088895"/>
                  <a:gd name="connsiteY7" fmla="*/ 1193800 h 1193800"/>
                  <a:gd name="connsiteX8" fmla="*/ 3390395 w 4088895"/>
                  <a:gd name="connsiteY8" fmla="*/ 990600 h 1193800"/>
                  <a:gd name="connsiteX9" fmla="*/ 2704595 w 4088895"/>
                  <a:gd name="connsiteY9" fmla="*/ 781050 h 1193800"/>
                  <a:gd name="connsiteX10" fmla="*/ 2044195 w 4088895"/>
                  <a:gd name="connsiteY10" fmla="*/ 628650 h 1193800"/>
                  <a:gd name="connsiteX11" fmla="*/ 1377466 w 4088895"/>
                  <a:gd name="connsiteY11" fmla="*/ 779044 h 1193800"/>
                  <a:gd name="connsiteX12" fmla="*/ 717045 w 4088895"/>
                  <a:gd name="connsiteY12" fmla="*/ 984250 h 1193800"/>
                  <a:gd name="connsiteX13" fmla="*/ 69345 w 4088895"/>
                  <a:gd name="connsiteY13" fmla="*/ 1168400 h 1193800"/>
                  <a:gd name="connsiteX14" fmla="*/ 88395 w 4088895"/>
                  <a:gd name="connsiteY14" fmla="*/ 0 h 1193800"/>
                  <a:gd name="connsiteX0" fmla="*/ 19051 w 4019551"/>
                  <a:gd name="connsiteY0" fmla="*/ 0 h 1193800"/>
                  <a:gd name="connsiteX1" fmla="*/ 622301 w 4019551"/>
                  <a:gd name="connsiteY1" fmla="*/ 184150 h 1193800"/>
                  <a:gd name="connsiteX2" fmla="*/ 1314451 w 4019551"/>
                  <a:gd name="connsiteY2" fmla="*/ 387350 h 1193800"/>
                  <a:gd name="connsiteX3" fmla="*/ 1974851 w 4019551"/>
                  <a:gd name="connsiteY3" fmla="*/ 546100 h 1193800"/>
                  <a:gd name="connsiteX4" fmla="*/ 2628901 w 4019551"/>
                  <a:gd name="connsiteY4" fmla="*/ 406400 h 1193800"/>
                  <a:gd name="connsiteX5" fmla="*/ 3295651 w 4019551"/>
                  <a:gd name="connsiteY5" fmla="*/ 196850 h 1193800"/>
                  <a:gd name="connsiteX6" fmla="*/ 4006851 w 4019551"/>
                  <a:gd name="connsiteY6" fmla="*/ 0 h 1193800"/>
                  <a:gd name="connsiteX7" fmla="*/ 4019551 w 4019551"/>
                  <a:gd name="connsiteY7" fmla="*/ 1193800 h 1193800"/>
                  <a:gd name="connsiteX8" fmla="*/ 3321051 w 4019551"/>
                  <a:gd name="connsiteY8" fmla="*/ 990600 h 1193800"/>
                  <a:gd name="connsiteX9" fmla="*/ 2635251 w 4019551"/>
                  <a:gd name="connsiteY9" fmla="*/ 781050 h 1193800"/>
                  <a:gd name="connsiteX10" fmla="*/ 1974851 w 4019551"/>
                  <a:gd name="connsiteY10" fmla="*/ 628650 h 1193800"/>
                  <a:gd name="connsiteX11" fmla="*/ 1308122 w 4019551"/>
                  <a:gd name="connsiteY11" fmla="*/ 779044 h 1193800"/>
                  <a:gd name="connsiteX12" fmla="*/ 647701 w 4019551"/>
                  <a:gd name="connsiteY12" fmla="*/ 984250 h 1193800"/>
                  <a:gd name="connsiteX13" fmla="*/ 1 w 4019551"/>
                  <a:gd name="connsiteY13" fmla="*/ 1168400 h 1193800"/>
                  <a:gd name="connsiteX14" fmla="*/ 19051 w 4019551"/>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46100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9 w 4019549"/>
                  <a:gd name="connsiteY10" fmla="*/ 628650 h 1193800"/>
                  <a:gd name="connsiteX11" fmla="*/ 1308120 w 4019549"/>
                  <a:gd name="connsiteY11" fmla="*/ 779044 h 1193800"/>
                  <a:gd name="connsiteX12" fmla="*/ 647699 w 4019549"/>
                  <a:gd name="connsiteY12" fmla="*/ 984250 h 1193800"/>
                  <a:gd name="connsiteX13" fmla="*/ -1 w 4019549"/>
                  <a:gd name="connsiteY13" fmla="*/ 1168400 h 1193800"/>
                  <a:gd name="connsiteX14" fmla="*/ 19049 w 4019549"/>
                  <a:gd name="connsiteY14" fmla="*/ 0 h 1193800"/>
                  <a:gd name="connsiteX0" fmla="*/ 19051 w 4019551"/>
                  <a:gd name="connsiteY0" fmla="*/ 0 h 1193800"/>
                  <a:gd name="connsiteX1" fmla="*/ 622301 w 4019551"/>
                  <a:gd name="connsiteY1" fmla="*/ 184150 h 1193800"/>
                  <a:gd name="connsiteX2" fmla="*/ 1314451 w 4019551"/>
                  <a:gd name="connsiteY2" fmla="*/ 387350 h 1193800"/>
                  <a:gd name="connsiteX3" fmla="*/ 1974851 w 4019551"/>
                  <a:gd name="connsiteY3" fmla="*/ 525983 h 1193800"/>
                  <a:gd name="connsiteX4" fmla="*/ 2628901 w 4019551"/>
                  <a:gd name="connsiteY4" fmla="*/ 406400 h 1193800"/>
                  <a:gd name="connsiteX5" fmla="*/ 3295651 w 4019551"/>
                  <a:gd name="connsiteY5" fmla="*/ 196850 h 1193800"/>
                  <a:gd name="connsiteX6" fmla="*/ 4006851 w 4019551"/>
                  <a:gd name="connsiteY6" fmla="*/ 0 h 1193800"/>
                  <a:gd name="connsiteX7" fmla="*/ 4019551 w 4019551"/>
                  <a:gd name="connsiteY7" fmla="*/ 1193800 h 1193800"/>
                  <a:gd name="connsiteX8" fmla="*/ 3321051 w 4019551"/>
                  <a:gd name="connsiteY8" fmla="*/ 990600 h 1193800"/>
                  <a:gd name="connsiteX9" fmla="*/ 2635251 w 4019551"/>
                  <a:gd name="connsiteY9" fmla="*/ 781050 h 1193800"/>
                  <a:gd name="connsiteX10" fmla="*/ 1974851 w 4019551"/>
                  <a:gd name="connsiteY10" fmla="*/ 628650 h 1193800"/>
                  <a:gd name="connsiteX11" fmla="*/ 1308122 w 4019551"/>
                  <a:gd name="connsiteY11" fmla="*/ 779044 h 1193800"/>
                  <a:gd name="connsiteX12" fmla="*/ 647701 w 4019551"/>
                  <a:gd name="connsiteY12" fmla="*/ 984250 h 1193800"/>
                  <a:gd name="connsiteX13" fmla="*/ 1 w 4019551"/>
                  <a:gd name="connsiteY13" fmla="*/ 1168400 h 1193800"/>
                  <a:gd name="connsiteX14" fmla="*/ 19051 w 4019551"/>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25983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8 w 4019549"/>
                  <a:gd name="connsiteY10" fmla="*/ 648766 h 1193800"/>
                  <a:gd name="connsiteX11" fmla="*/ 1308120 w 4019549"/>
                  <a:gd name="connsiteY11" fmla="*/ 779044 h 1193800"/>
                  <a:gd name="connsiteX12" fmla="*/ 647699 w 4019549"/>
                  <a:gd name="connsiteY12" fmla="*/ 984250 h 1193800"/>
                  <a:gd name="connsiteX13" fmla="*/ -1 w 4019549"/>
                  <a:gd name="connsiteY13" fmla="*/ 1168400 h 1193800"/>
                  <a:gd name="connsiteX14" fmla="*/ 19049 w 4019549"/>
                  <a:gd name="connsiteY14" fmla="*/ 0 h 1193800"/>
                  <a:gd name="connsiteX0" fmla="*/ 62353 w 4062853"/>
                  <a:gd name="connsiteY0" fmla="*/ 0 h 1216915"/>
                  <a:gd name="connsiteX1" fmla="*/ 665603 w 4062853"/>
                  <a:gd name="connsiteY1" fmla="*/ 184150 h 1216915"/>
                  <a:gd name="connsiteX2" fmla="*/ 1357753 w 4062853"/>
                  <a:gd name="connsiteY2" fmla="*/ 387350 h 1216915"/>
                  <a:gd name="connsiteX3" fmla="*/ 2018153 w 4062853"/>
                  <a:gd name="connsiteY3" fmla="*/ 525983 h 1216915"/>
                  <a:gd name="connsiteX4" fmla="*/ 2672203 w 4062853"/>
                  <a:gd name="connsiteY4" fmla="*/ 406400 h 1216915"/>
                  <a:gd name="connsiteX5" fmla="*/ 3338953 w 4062853"/>
                  <a:gd name="connsiteY5" fmla="*/ 196850 h 1216915"/>
                  <a:gd name="connsiteX6" fmla="*/ 4050153 w 4062853"/>
                  <a:gd name="connsiteY6" fmla="*/ 0 h 1216915"/>
                  <a:gd name="connsiteX7" fmla="*/ 4062853 w 4062853"/>
                  <a:gd name="connsiteY7" fmla="*/ 1193800 h 1216915"/>
                  <a:gd name="connsiteX8" fmla="*/ 3364353 w 4062853"/>
                  <a:gd name="connsiteY8" fmla="*/ 990600 h 1216915"/>
                  <a:gd name="connsiteX9" fmla="*/ 2678553 w 4062853"/>
                  <a:gd name="connsiteY9" fmla="*/ 781050 h 1216915"/>
                  <a:gd name="connsiteX10" fmla="*/ 2018152 w 4062853"/>
                  <a:gd name="connsiteY10" fmla="*/ 648766 h 1216915"/>
                  <a:gd name="connsiteX11" fmla="*/ 1351424 w 4062853"/>
                  <a:gd name="connsiteY11" fmla="*/ 779044 h 1216915"/>
                  <a:gd name="connsiteX12" fmla="*/ 691003 w 4062853"/>
                  <a:gd name="connsiteY12" fmla="*/ 974194 h 1216915"/>
                  <a:gd name="connsiteX13" fmla="*/ 43303 w 4062853"/>
                  <a:gd name="connsiteY13" fmla="*/ 1168400 h 1216915"/>
                  <a:gd name="connsiteX14" fmla="*/ 62353 w 4062853"/>
                  <a:gd name="connsiteY14" fmla="*/ 0 h 1216915"/>
                  <a:gd name="connsiteX0" fmla="*/ 62353 w 4062853"/>
                  <a:gd name="connsiteY0" fmla="*/ 0 h 1193800"/>
                  <a:gd name="connsiteX1" fmla="*/ 665603 w 4062853"/>
                  <a:gd name="connsiteY1" fmla="*/ 184150 h 1193800"/>
                  <a:gd name="connsiteX2" fmla="*/ 1357753 w 4062853"/>
                  <a:gd name="connsiteY2" fmla="*/ 387350 h 1193800"/>
                  <a:gd name="connsiteX3" fmla="*/ 2018153 w 4062853"/>
                  <a:gd name="connsiteY3" fmla="*/ 525983 h 1193800"/>
                  <a:gd name="connsiteX4" fmla="*/ 2672203 w 4062853"/>
                  <a:gd name="connsiteY4" fmla="*/ 406400 h 1193800"/>
                  <a:gd name="connsiteX5" fmla="*/ 3338953 w 4062853"/>
                  <a:gd name="connsiteY5" fmla="*/ 196850 h 1193800"/>
                  <a:gd name="connsiteX6" fmla="*/ 4050153 w 4062853"/>
                  <a:gd name="connsiteY6" fmla="*/ 0 h 1193800"/>
                  <a:gd name="connsiteX7" fmla="*/ 4062853 w 4062853"/>
                  <a:gd name="connsiteY7" fmla="*/ 1193800 h 1193800"/>
                  <a:gd name="connsiteX8" fmla="*/ 3364353 w 4062853"/>
                  <a:gd name="connsiteY8" fmla="*/ 990600 h 1193800"/>
                  <a:gd name="connsiteX9" fmla="*/ 2678553 w 4062853"/>
                  <a:gd name="connsiteY9" fmla="*/ 781050 h 1193800"/>
                  <a:gd name="connsiteX10" fmla="*/ 2018152 w 4062853"/>
                  <a:gd name="connsiteY10" fmla="*/ 648766 h 1193800"/>
                  <a:gd name="connsiteX11" fmla="*/ 1351424 w 4062853"/>
                  <a:gd name="connsiteY11" fmla="*/ 779044 h 1193800"/>
                  <a:gd name="connsiteX12" fmla="*/ 691003 w 4062853"/>
                  <a:gd name="connsiteY12" fmla="*/ 974194 h 1193800"/>
                  <a:gd name="connsiteX13" fmla="*/ 43303 w 4062853"/>
                  <a:gd name="connsiteY13" fmla="*/ 1168400 h 1193800"/>
                  <a:gd name="connsiteX14" fmla="*/ 62353 w 4062853"/>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25983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8 w 4019549"/>
                  <a:gd name="connsiteY10" fmla="*/ 648766 h 1193800"/>
                  <a:gd name="connsiteX11" fmla="*/ 1308120 w 4019549"/>
                  <a:gd name="connsiteY11" fmla="*/ 779044 h 1193800"/>
                  <a:gd name="connsiteX12" fmla="*/ 647699 w 4019549"/>
                  <a:gd name="connsiteY12" fmla="*/ 974194 h 1193800"/>
                  <a:gd name="connsiteX13" fmla="*/ -1 w 4019549"/>
                  <a:gd name="connsiteY13" fmla="*/ 1168400 h 1193800"/>
                  <a:gd name="connsiteX14" fmla="*/ 19049 w 4019549"/>
                  <a:gd name="connsiteY14" fmla="*/ 0 h 1193800"/>
                  <a:gd name="connsiteX0" fmla="*/ 19050 w 4019550"/>
                  <a:gd name="connsiteY0" fmla="*/ 0 h 1193800"/>
                  <a:gd name="connsiteX1" fmla="*/ 622300 w 4019550"/>
                  <a:gd name="connsiteY1" fmla="*/ 184150 h 1193800"/>
                  <a:gd name="connsiteX2" fmla="*/ 1314450 w 4019550"/>
                  <a:gd name="connsiteY2" fmla="*/ 387350 h 1193800"/>
                  <a:gd name="connsiteX3" fmla="*/ 2031525 w 4019550"/>
                  <a:gd name="connsiteY3" fmla="*/ 288947 h 1193800"/>
                  <a:gd name="connsiteX4" fmla="*/ 2628900 w 4019550"/>
                  <a:gd name="connsiteY4" fmla="*/ 406400 h 1193800"/>
                  <a:gd name="connsiteX5" fmla="*/ 3295650 w 4019550"/>
                  <a:gd name="connsiteY5" fmla="*/ 196850 h 1193800"/>
                  <a:gd name="connsiteX6" fmla="*/ 4006850 w 4019550"/>
                  <a:gd name="connsiteY6" fmla="*/ 0 h 1193800"/>
                  <a:gd name="connsiteX7" fmla="*/ 4019550 w 4019550"/>
                  <a:gd name="connsiteY7" fmla="*/ 1193800 h 1193800"/>
                  <a:gd name="connsiteX8" fmla="*/ 3321050 w 4019550"/>
                  <a:gd name="connsiteY8" fmla="*/ 990600 h 1193800"/>
                  <a:gd name="connsiteX9" fmla="*/ 2635250 w 4019550"/>
                  <a:gd name="connsiteY9" fmla="*/ 781050 h 1193800"/>
                  <a:gd name="connsiteX10" fmla="*/ 1974849 w 4019550"/>
                  <a:gd name="connsiteY10" fmla="*/ 648766 h 1193800"/>
                  <a:gd name="connsiteX11" fmla="*/ 1308121 w 4019550"/>
                  <a:gd name="connsiteY11" fmla="*/ 779044 h 1193800"/>
                  <a:gd name="connsiteX12" fmla="*/ 647700 w 4019550"/>
                  <a:gd name="connsiteY12" fmla="*/ 974194 h 1193800"/>
                  <a:gd name="connsiteX13" fmla="*/ 0 w 4019550"/>
                  <a:gd name="connsiteY13" fmla="*/ 1168400 h 1193800"/>
                  <a:gd name="connsiteX14" fmla="*/ 19050 w 4019550"/>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28900 w 4019929"/>
                  <a:gd name="connsiteY4" fmla="*/ 406400 h 1193800"/>
                  <a:gd name="connsiteX5" fmla="*/ 3295650 w 4019929"/>
                  <a:gd name="connsiteY5" fmla="*/ 196850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28900 w 4019929"/>
                  <a:gd name="connsiteY4" fmla="*/ 406400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66765 w 4019929"/>
                  <a:gd name="connsiteY2" fmla="*/ 245128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17941 w 4019929"/>
                  <a:gd name="connsiteY1" fmla="*/ 123813 h 1193800"/>
                  <a:gd name="connsiteX2" fmla="*/ 1366765 w 4019929"/>
                  <a:gd name="connsiteY2" fmla="*/ 245128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42998 w 4019929"/>
                  <a:gd name="connsiteY11" fmla="*/ 94712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42998 w 4019929"/>
                  <a:gd name="connsiteY11" fmla="*/ 947124 h 1198110"/>
                  <a:gd name="connsiteX12" fmla="*/ 625902 w 4019929"/>
                  <a:gd name="connsiteY12" fmla="*/ 1081938 h 1198110"/>
                  <a:gd name="connsiteX13" fmla="*/ 0 w 4019929"/>
                  <a:gd name="connsiteY13" fmla="*/ 1172710 h 1198110"/>
                  <a:gd name="connsiteX14" fmla="*/ 10331 w 4019929"/>
                  <a:gd name="connsiteY14" fmla="*/ 0 h 1198110"/>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17183 w 4011210"/>
                  <a:gd name="connsiteY12" fmla="*/ 1081938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4116"/>
                  <a:gd name="connsiteY0" fmla="*/ 4309 h 1207188"/>
                  <a:gd name="connsiteX1" fmla="*/ 609222 w 4014116"/>
                  <a:gd name="connsiteY1" fmla="*/ 132432 h 1207188"/>
                  <a:gd name="connsiteX2" fmla="*/ 1358046 w 4014116"/>
                  <a:gd name="connsiteY2" fmla="*/ 253747 h 1207188"/>
                  <a:gd name="connsiteX3" fmla="*/ 2022806 w 4014116"/>
                  <a:gd name="connsiteY3" fmla="*/ 297566 h 1207188"/>
                  <a:gd name="connsiteX4" fmla="*/ 2637620 w 4014116"/>
                  <a:gd name="connsiteY4" fmla="*/ 259868 h 1207188"/>
                  <a:gd name="connsiteX5" fmla="*/ 3435158 w 4014116"/>
                  <a:gd name="connsiteY5" fmla="*/ 123584 h 1207188"/>
                  <a:gd name="connsiteX6" fmla="*/ 4014116 w 4014116"/>
                  <a:gd name="connsiteY6" fmla="*/ 0 h 1207188"/>
                  <a:gd name="connsiteX7" fmla="*/ 4010831 w 4014116"/>
                  <a:gd name="connsiteY7" fmla="*/ 1202419 h 1207188"/>
                  <a:gd name="connsiteX8" fmla="*/ 3347208 w 4014116"/>
                  <a:gd name="connsiteY8" fmla="*/ 1068175 h 1207188"/>
                  <a:gd name="connsiteX9" fmla="*/ 2677394 w 4014116"/>
                  <a:gd name="connsiteY9" fmla="*/ 954876 h 1207188"/>
                  <a:gd name="connsiteX10" fmla="*/ 2014085 w 4014116"/>
                  <a:gd name="connsiteY10" fmla="*/ 907350 h 1207188"/>
                  <a:gd name="connsiteX11" fmla="*/ 1334279 w 4014116"/>
                  <a:gd name="connsiteY11" fmla="*/ 951433 h 1207188"/>
                  <a:gd name="connsiteX12" fmla="*/ 621543 w 4014116"/>
                  <a:gd name="connsiteY12" fmla="*/ 1073318 h 1207188"/>
                  <a:gd name="connsiteX13" fmla="*/ 0 w 4014116"/>
                  <a:gd name="connsiteY13" fmla="*/ 1207188 h 1207188"/>
                  <a:gd name="connsiteX14" fmla="*/ 1612 w 4014116"/>
                  <a:gd name="connsiteY14" fmla="*/ 4309 h 1207188"/>
                  <a:gd name="connsiteX0" fmla="*/ 1612 w 4014116"/>
                  <a:gd name="connsiteY0" fmla="*/ 4309 h 1207188"/>
                  <a:gd name="connsiteX1" fmla="*/ 609222 w 4014116"/>
                  <a:gd name="connsiteY1" fmla="*/ 132432 h 1207188"/>
                  <a:gd name="connsiteX2" fmla="*/ 1358046 w 4014116"/>
                  <a:gd name="connsiteY2" fmla="*/ 253747 h 1207188"/>
                  <a:gd name="connsiteX3" fmla="*/ 2022806 w 4014116"/>
                  <a:gd name="connsiteY3" fmla="*/ 297566 h 1207188"/>
                  <a:gd name="connsiteX4" fmla="*/ 2637620 w 4014116"/>
                  <a:gd name="connsiteY4" fmla="*/ 259868 h 1207188"/>
                  <a:gd name="connsiteX5" fmla="*/ 3435158 w 4014116"/>
                  <a:gd name="connsiteY5" fmla="*/ 123584 h 1207188"/>
                  <a:gd name="connsiteX6" fmla="*/ 4014116 w 4014116"/>
                  <a:gd name="connsiteY6" fmla="*/ 0 h 1207188"/>
                  <a:gd name="connsiteX7" fmla="*/ 4013532 w 4014116"/>
                  <a:gd name="connsiteY7" fmla="*/ 1195107 h 1207188"/>
                  <a:gd name="connsiteX8" fmla="*/ 3347208 w 4014116"/>
                  <a:gd name="connsiteY8" fmla="*/ 1068175 h 1207188"/>
                  <a:gd name="connsiteX9" fmla="*/ 2677394 w 4014116"/>
                  <a:gd name="connsiteY9" fmla="*/ 954876 h 1207188"/>
                  <a:gd name="connsiteX10" fmla="*/ 2014085 w 4014116"/>
                  <a:gd name="connsiteY10" fmla="*/ 907350 h 1207188"/>
                  <a:gd name="connsiteX11" fmla="*/ 1334279 w 4014116"/>
                  <a:gd name="connsiteY11" fmla="*/ 951433 h 1207188"/>
                  <a:gd name="connsiteX12" fmla="*/ 621543 w 4014116"/>
                  <a:gd name="connsiteY12" fmla="*/ 1073318 h 1207188"/>
                  <a:gd name="connsiteX13" fmla="*/ 0 w 4014116"/>
                  <a:gd name="connsiteY13" fmla="*/ 1207188 h 1207188"/>
                  <a:gd name="connsiteX14" fmla="*/ 1612 w 4014116"/>
                  <a:gd name="connsiteY14" fmla="*/ 4309 h 1207188"/>
                  <a:gd name="connsiteX0" fmla="*/ 1612 w 4013536"/>
                  <a:gd name="connsiteY0" fmla="*/ -5 h 1202874"/>
                  <a:gd name="connsiteX1" fmla="*/ 609222 w 4013536"/>
                  <a:gd name="connsiteY1" fmla="*/ 128118 h 1202874"/>
                  <a:gd name="connsiteX2" fmla="*/ 1358046 w 4013536"/>
                  <a:gd name="connsiteY2" fmla="*/ 249433 h 1202874"/>
                  <a:gd name="connsiteX3" fmla="*/ 2022806 w 4013536"/>
                  <a:gd name="connsiteY3" fmla="*/ 293252 h 1202874"/>
                  <a:gd name="connsiteX4" fmla="*/ 2637620 w 4013536"/>
                  <a:gd name="connsiteY4" fmla="*/ 255554 h 1202874"/>
                  <a:gd name="connsiteX5" fmla="*/ 3435158 w 4013536"/>
                  <a:gd name="connsiteY5" fmla="*/ 119270 h 1202874"/>
                  <a:gd name="connsiteX6" fmla="*/ 4011416 w 4013536"/>
                  <a:gd name="connsiteY6" fmla="*/ 2993 h 1202874"/>
                  <a:gd name="connsiteX7" fmla="*/ 4013532 w 4013536"/>
                  <a:gd name="connsiteY7" fmla="*/ 1190793 h 1202874"/>
                  <a:gd name="connsiteX8" fmla="*/ 3347208 w 4013536"/>
                  <a:gd name="connsiteY8" fmla="*/ 1063861 h 1202874"/>
                  <a:gd name="connsiteX9" fmla="*/ 2677394 w 4013536"/>
                  <a:gd name="connsiteY9" fmla="*/ 950562 h 1202874"/>
                  <a:gd name="connsiteX10" fmla="*/ 2014085 w 4013536"/>
                  <a:gd name="connsiteY10" fmla="*/ 903036 h 1202874"/>
                  <a:gd name="connsiteX11" fmla="*/ 1334279 w 4013536"/>
                  <a:gd name="connsiteY11" fmla="*/ 947119 h 1202874"/>
                  <a:gd name="connsiteX12" fmla="*/ 621543 w 4013536"/>
                  <a:gd name="connsiteY12" fmla="*/ 1069004 h 1202874"/>
                  <a:gd name="connsiteX13" fmla="*/ 0 w 4013536"/>
                  <a:gd name="connsiteY13" fmla="*/ 1202874 h 1202874"/>
                  <a:gd name="connsiteX14" fmla="*/ 1612 w 4013536"/>
                  <a:gd name="connsiteY14" fmla="*/ -5 h 1202874"/>
                  <a:gd name="connsiteX0" fmla="*/ 1612 w 4014881"/>
                  <a:gd name="connsiteY0" fmla="*/ -5 h 1249437"/>
                  <a:gd name="connsiteX1" fmla="*/ 609222 w 4014881"/>
                  <a:gd name="connsiteY1" fmla="*/ 128118 h 1249437"/>
                  <a:gd name="connsiteX2" fmla="*/ 1358046 w 4014881"/>
                  <a:gd name="connsiteY2" fmla="*/ 249433 h 1249437"/>
                  <a:gd name="connsiteX3" fmla="*/ 2022806 w 4014881"/>
                  <a:gd name="connsiteY3" fmla="*/ 293252 h 1249437"/>
                  <a:gd name="connsiteX4" fmla="*/ 2637620 w 4014881"/>
                  <a:gd name="connsiteY4" fmla="*/ 255554 h 1249437"/>
                  <a:gd name="connsiteX5" fmla="*/ 3435158 w 4014881"/>
                  <a:gd name="connsiteY5" fmla="*/ 119270 h 1249437"/>
                  <a:gd name="connsiteX6" fmla="*/ 4011416 w 4014881"/>
                  <a:gd name="connsiteY6" fmla="*/ 2993 h 1249437"/>
                  <a:gd name="connsiteX7" fmla="*/ 4014878 w 4014881"/>
                  <a:gd name="connsiteY7" fmla="*/ 1249440 h 1249437"/>
                  <a:gd name="connsiteX8" fmla="*/ 3347208 w 4014881"/>
                  <a:gd name="connsiteY8" fmla="*/ 1063861 h 1249437"/>
                  <a:gd name="connsiteX9" fmla="*/ 2677394 w 4014881"/>
                  <a:gd name="connsiteY9" fmla="*/ 950562 h 1249437"/>
                  <a:gd name="connsiteX10" fmla="*/ 2014085 w 4014881"/>
                  <a:gd name="connsiteY10" fmla="*/ 903036 h 1249437"/>
                  <a:gd name="connsiteX11" fmla="*/ 1334279 w 4014881"/>
                  <a:gd name="connsiteY11" fmla="*/ 947119 h 1249437"/>
                  <a:gd name="connsiteX12" fmla="*/ 621543 w 4014881"/>
                  <a:gd name="connsiteY12" fmla="*/ 1069004 h 1249437"/>
                  <a:gd name="connsiteX13" fmla="*/ 0 w 4014881"/>
                  <a:gd name="connsiteY13" fmla="*/ 1202874 h 1249437"/>
                  <a:gd name="connsiteX14" fmla="*/ 1612 w 4014881"/>
                  <a:gd name="connsiteY14" fmla="*/ -5 h 1249437"/>
                  <a:gd name="connsiteX0" fmla="*/ 884 w 4016845"/>
                  <a:gd name="connsiteY0" fmla="*/ -4 h 1366695"/>
                  <a:gd name="connsiteX1" fmla="*/ 611186 w 4016845"/>
                  <a:gd name="connsiteY1" fmla="*/ 245376 h 1366695"/>
                  <a:gd name="connsiteX2" fmla="*/ 1360010 w 4016845"/>
                  <a:gd name="connsiteY2" fmla="*/ 366691 h 1366695"/>
                  <a:gd name="connsiteX3" fmla="*/ 2024770 w 4016845"/>
                  <a:gd name="connsiteY3" fmla="*/ 410510 h 1366695"/>
                  <a:gd name="connsiteX4" fmla="*/ 2639584 w 4016845"/>
                  <a:gd name="connsiteY4" fmla="*/ 372812 h 1366695"/>
                  <a:gd name="connsiteX5" fmla="*/ 3437122 w 4016845"/>
                  <a:gd name="connsiteY5" fmla="*/ 236528 h 1366695"/>
                  <a:gd name="connsiteX6" fmla="*/ 4013380 w 4016845"/>
                  <a:gd name="connsiteY6" fmla="*/ 120251 h 1366695"/>
                  <a:gd name="connsiteX7" fmla="*/ 4016842 w 4016845"/>
                  <a:gd name="connsiteY7" fmla="*/ 1366698 h 1366695"/>
                  <a:gd name="connsiteX8" fmla="*/ 3349172 w 4016845"/>
                  <a:gd name="connsiteY8" fmla="*/ 1181119 h 1366695"/>
                  <a:gd name="connsiteX9" fmla="*/ 2679358 w 4016845"/>
                  <a:gd name="connsiteY9" fmla="*/ 1067820 h 1366695"/>
                  <a:gd name="connsiteX10" fmla="*/ 2016049 w 4016845"/>
                  <a:gd name="connsiteY10" fmla="*/ 1020294 h 1366695"/>
                  <a:gd name="connsiteX11" fmla="*/ 1336243 w 4016845"/>
                  <a:gd name="connsiteY11" fmla="*/ 1064377 h 1366695"/>
                  <a:gd name="connsiteX12" fmla="*/ 623507 w 4016845"/>
                  <a:gd name="connsiteY12" fmla="*/ 1186262 h 1366695"/>
                  <a:gd name="connsiteX13" fmla="*/ 1964 w 4016845"/>
                  <a:gd name="connsiteY13" fmla="*/ 1320132 h 1366695"/>
                  <a:gd name="connsiteX14" fmla="*/ 884 w 4016845"/>
                  <a:gd name="connsiteY14" fmla="*/ -4 h 1366695"/>
                  <a:gd name="connsiteX0" fmla="*/ 1620 w 4017581"/>
                  <a:gd name="connsiteY0" fmla="*/ -4 h 1366695"/>
                  <a:gd name="connsiteX1" fmla="*/ 611922 w 4017581"/>
                  <a:gd name="connsiteY1" fmla="*/ 245376 h 1366695"/>
                  <a:gd name="connsiteX2" fmla="*/ 1360746 w 4017581"/>
                  <a:gd name="connsiteY2" fmla="*/ 366691 h 1366695"/>
                  <a:gd name="connsiteX3" fmla="*/ 2025506 w 4017581"/>
                  <a:gd name="connsiteY3" fmla="*/ 410510 h 1366695"/>
                  <a:gd name="connsiteX4" fmla="*/ 2640320 w 4017581"/>
                  <a:gd name="connsiteY4" fmla="*/ 372812 h 1366695"/>
                  <a:gd name="connsiteX5" fmla="*/ 3437858 w 4017581"/>
                  <a:gd name="connsiteY5" fmla="*/ 236528 h 1366695"/>
                  <a:gd name="connsiteX6" fmla="*/ 4014116 w 4017581"/>
                  <a:gd name="connsiteY6" fmla="*/ 120251 h 1366695"/>
                  <a:gd name="connsiteX7" fmla="*/ 4017578 w 4017581"/>
                  <a:gd name="connsiteY7" fmla="*/ 1366698 h 1366695"/>
                  <a:gd name="connsiteX8" fmla="*/ 3349908 w 4017581"/>
                  <a:gd name="connsiteY8" fmla="*/ 1181119 h 1366695"/>
                  <a:gd name="connsiteX9" fmla="*/ 2680094 w 4017581"/>
                  <a:gd name="connsiteY9" fmla="*/ 1067820 h 1366695"/>
                  <a:gd name="connsiteX10" fmla="*/ 2016785 w 4017581"/>
                  <a:gd name="connsiteY10" fmla="*/ 1020294 h 1366695"/>
                  <a:gd name="connsiteX11" fmla="*/ 1336979 w 4017581"/>
                  <a:gd name="connsiteY11" fmla="*/ 1064377 h 1366695"/>
                  <a:gd name="connsiteX12" fmla="*/ 624243 w 4017581"/>
                  <a:gd name="connsiteY12" fmla="*/ 1186262 h 1366695"/>
                  <a:gd name="connsiteX13" fmla="*/ 0 w 4017581"/>
                  <a:gd name="connsiteY13" fmla="*/ 1327452 h 1366695"/>
                  <a:gd name="connsiteX14" fmla="*/ 1620 w 4017581"/>
                  <a:gd name="connsiteY14" fmla="*/ -4 h 1366695"/>
                  <a:gd name="connsiteX0" fmla="*/ 2293 w 4018254"/>
                  <a:gd name="connsiteY0" fmla="*/ -4 h 1366695"/>
                  <a:gd name="connsiteX1" fmla="*/ 612595 w 4018254"/>
                  <a:gd name="connsiteY1" fmla="*/ 245376 h 1366695"/>
                  <a:gd name="connsiteX2" fmla="*/ 1361419 w 4018254"/>
                  <a:gd name="connsiteY2" fmla="*/ 366691 h 1366695"/>
                  <a:gd name="connsiteX3" fmla="*/ 2026179 w 4018254"/>
                  <a:gd name="connsiteY3" fmla="*/ 410510 h 1366695"/>
                  <a:gd name="connsiteX4" fmla="*/ 2640993 w 4018254"/>
                  <a:gd name="connsiteY4" fmla="*/ 372812 h 1366695"/>
                  <a:gd name="connsiteX5" fmla="*/ 3438531 w 4018254"/>
                  <a:gd name="connsiteY5" fmla="*/ 236528 h 1366695"/>
                  <a:gd name="connsiteX6" fmla="*/ 4014789 w 4018254"/>
                  <a:gd name="connsiteY6" fmla="*/ 120251 h 1366695"/>
                  <a:gd name="connsiteX7" fmla="*/ 4018251 w 4018254"/>
                  <a:gd name="connsiteY7" fmla="*/ 1366698 h 1366695"/>
                  <a:gd name="connsiteX8" fmla="*/ 3350581 w 4018254"/>
                  <a:gd name="connsiteY8" fmla="*/ 1181119 h 1366695"/>
                  <a:gd name="connsiteX9" fmla="*/ 2680767 w 4018254"/>
                  <a:gd name="connsiteY9" fmla="*/ 1067820 h 1366695"/>
                  <a:gd name="connsiteX10" fmla="*/ 2017458 w 4018254"/>
                  <a:gd name="connsiteY10" fmla="*/ 1020294 h 1366695"/>
                  <a:gd name="connsiteX11" fmla="*/ 1337652 w 4018254"/>
                  <a:gd name="connsiteY11" fmla="*/ 1064377 h 1366695"/>
                  <a:gd name="connsiteX12" fmla="*/ 624916 w 4018254"/>
                  <a:gd name="connsiteY12" fmla="*/ 1186262 h 1366695"/>
                  <a:gd name="connsiteX13" fmla="*/ 0 w 4018254"/>
                  <a:gd name="connsiteY13" fmla="*/ 1298137 h 1366695"/>
                  <a:gd name="connsiteX14" fmla="*/ 2293 w 4018254"/>
                  <a:gd name="connsiteY14" fmla="*/ -4 h 1366695"/>
                  <a:gd name="connsiteX0" fmla="*/ 777 w 4016738"/>
                  <a:gd name="connsiteY0" fmla="*/ -4 h 1366695"/>
                  <a:gd name="connsiteX1" fmla="*/ 611079 w 4016738"/>
                  <a:gd name="connsiteY1" fmla="*/ 245376 h 1366695"/>
                  <a:gd name="connsiteX2" fmla="*/ 1359903 w 4016738"/>
                  <a:gd name="connsiteY2" fmla="*/ 366691 h 1366695"/>
                  <a:gd name="connsiteX3" fmla="*/ 2024663 w 4016738"/>
                  <a:gd name="connsiteY3" fmla="*/ 410510 h 1366695"/>
                  <a:gd name="connsiteX4" fmla="*/ 2639477 w 4016738"/>
                  <a:gd name="connsiteY4" fmla="*/ 372812 h 1366695"/>
                  <a:gd name="connsiteX5" fmla="*/ 3437015 w 4016738"/>
                  <a:gd name="connsiteY5" fmla="*/ 236528 h 1366695"/>
                  <a:gd name="connsiteX6" fmla="*/ 4013273 w 4016738"/>
                  <a:gd name="connsiteY6" fmla="*/ 120251 h 1366695"/>
                  <a:gd name="connsiteX7" fmla="*/ 4016735 w 4016738"/>
                  <a:gd name="connsiteY7" fmla="*/ 1366698 h 1366695"/>
                  <a:gd name="connsiteX8" fmla="*/ 3349065 w 4016738"/>
                  <a:gd name="connsiteY8" fmla="*/ 1181119 h 1366695"/>
                  <a:gd name="connsiteX9" fmla="*/ 2679251 w 4016738"/>
                  <a:gd name="connsiteY9" fmla="*/ 1067820 h 1366695"/>
                  <a:gd name="connsiteX10" fmla="*/ 2015942 w 4016738"/>
                  <a:gd name="connsiteY10" fmla="*/ 1020294 h 1366695"/>
                  <a:gd name="connsiteX11" fmla="*/ 1336136 w 4016738"/>
                  <a:gd name="connsiteY11" fmla="*/ 1064377 h 1366695"/>
                  <a:gd name="connsiteX12" fmla="*/ 623400 w 4016738"/>
                  <a:gd name="connsiteY12" fmla="*/ 1186262 h 1366695"/>
                  <a:gd name="connsiteX13" fmla="*/ 3212 w 4016738"/>
                  <a:gd name="connsiteY13" fmla="*/ 1254208 h 1366695"/>
                  <a:gd name="connsiteX14" fmla="*/ 777 w 4016738"/>
                  <a:gd name="connsiteY14" fmla="*/ -4 h 136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16738" h="1366695">
                    <a:moveTo>
                      <a:pt x="777" y="-4"/>
                    </a:moveTo>
                    <a:lnTo>
                      <a:pt x="611079" y="245376"/>
                    </a:lnTo>
                    <a:cubicBezTo>
                      <a:pt x="847324" y="289822"/>
                      <a:pt x="1124306" y="339169"/>
                      <a:pt x="1359903" y="366691"/>
                    </a:cubicBezTo>
                    <a:cubicBezTo>
                      <a:pt x="1595500" y="394213"/>
                      <a:pt x="1750367" y="413800"/>
                      <a:pt x="2024663" y="410510"/>
                    </a:cubicBezTo>
                    <a:cubicBezTo>
                      <a:pt x="2298959" y="407220"/>
                      <a:pt x="2435330" y="397979"/>
                      <a:pt x="2639477" y="372812"/>
                    </a:cubicBezTo>
                    <a:cubicBezTo>
                      <a:pt x="2918402" y="331694"/>
                      <a:pt x="3162450" y="293449"/>
                      <a:pt x="3437015" y="236528"/>
                    </a:cubicBezTo>
                    <a:lnTo>
                      <a:pt x="4013273" y="120251"/>
                    </a:lnTo>
                    <a:cubicBezTo>
                      <a:pt x="4013147" y="518184"/>
                      <a:pt x="4016861" y="968765"/>
                      <a:pt x="4016735" y="1366698"/>
                    </a:cubicBezTo>
                    <a:cubicBezTo>
                      <a:pt x="3795527" y="1321950"/>
                      <a:pt x="3570273" y="1225867"/>
                      <a:pt x="3349065" y="1181119"/>
                    </a:cubicBezTo>
                    <a:cubicBezTo>
                      <a:pt x="3079112" y="1125256"/>
                      <a:pt x="2901438" y="1094624"/>
                      <a:pt x="2679251" y="1067820"/>
                    </a:cubicBezTo>
                    <a:cubicBezTo>
                      <a:pt x="2457064" y="1041016"/>
                      <a:pt x="2239794" y="1020868"/>
                      <a:pt x="2015942" y="1020294"/>
                    </a:cubicBezTo>
                    <a:cubicBezTo>
                      <a:pt x="1792090" y="1019720"/>
                      <a:pt x="1492660" y="1042463"/>
                      <a:pt x="1336136" y="1064377"/>
                    </a:cubicBezTo>
                    <a:cubicBezTo>
                      <a:pt x="1179612" y="1086291"/>
                      <a:pt x="866125" y="1138609"/>
                      <a:pt x="623400" y="1186262"/>
                    </a:cubicBezTo>
                    <a:lnTo>
                      <a:pt x="3212" y="1254208"/>
                    </a:lnTo>
                    <a:cubicBezTo>
                      <a:pt x="6656" y="863305"/>
                      <a:pt x="-2667" y="390899"/>
                      <a:pt x="777" y="-4"/>
                    </a:cubicBez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342" name="Freihandform 71">
                <a:extLst>
                  <a:ext uri="{FF2B5EF4-FFF2-40B4-BE49-F238E27FC236}">
                    <a16:creationId xmlns:a16="http://schemas.microsoft.com/office/drawing/2014/main" id="{6BD8CFE6-F212-8538-3FA7-017EA8A37923}"/>
                  </a:ext>
                </a:extLst>
              </p:cNvPr>
              <p:cNvSpPr/>
              <p:nvPr/>
            </p:nvSpPr>
            <p:spPr bwMode="auto">
              <a:xfrm rot="420000">
                <a:off x="2814502" y="2659849"/>
                <a:ext cx="2139511" cy="62441"/>
              </a:xfrm>
              <a:custGeom>
                <a:avLst/>
                <a:gdLst>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58564 h 1004542"/>
                  <a:gd name="connsiteX1" fmla="*/ 794238 w 4328738"/>
                  <a:gd name="connsiteY1" fmla="*/ 147464 h 1004542"/>
                  <a:gd name="connsiteX2" fmla="*/ 1473688 w 4328738"/>
                  <a:gd name="connsiteY2" fmla="*/ 210964 h 1004542"/>
                  <a:gd name="connsiteX3" fmla="*/ 2057888 w 4328738"/>
                  <a:gd name="connsiteY3" fmla="*/ 236364 h 1004542"/>
                  <a:gd name="connsiteX4" fmla="*/ 2756388 w 4328738"/>
                  <a:gd name="connsiteY4" fmla="*/ 223664 h 1004542"/>
                  <a:gd name="connsiteX5" fmla="*/ 3416788 w 4328738"/>
                  <a:gd name="connsiteY5" fmla="*/ 153814 h 1004542"/>
                  <a:gd name="connsiteX6" fmla="*/ 4127988 w 4328738"/>
                  <a:gd name="connsiteY6" fmla="*/ 77614 h 1004542"/>
                  <a:gd name="connsiteX7" fmla="*/ 4299438 w 4328738"/>
                  <a:gd name="connsiteY7" fmla="*/ 64914 h 1004542"/>
                  <a:gd name="connsiteX8" fmla="*/ 4318488 w 4328738"/>
                  <a:gd name="connsiteY8" fmla="*/ 953914 h 1004542"/>
                  <a:gd name="connsiteX9" fmla="*/ 4191488 w 4328738"/>
                  <a:gd name="connsiteY9" fmla="*/ 884064 h 1004542"/>
                  <a:gd name="connsiteX10" fmla="*/ 3416788 w 4328738"/>
                  <a:gd name="connsiteY10" fmla="*/ 795164 h 1004542"/>
                  <a:gd name="connsiteX11" fmla="*/ 2553188 w 4328738"/>
                  <a:gd name="connsiteY11" fmla="*/ 725314 h 1004542"/>
                  <a:gd name="connsiteX12" fmla="*/ 2172188 w 4328738"/>
                  <a:gd name="connsiteY12" fmla="*/ 718964 h 1004542"/>
                  <a:gd name="connsiteX13" fmla="*/ 1689588 w 4328738"/>
                  <a:gd name="connsiteY13" fmla="*/ 725314 h 1004542"/>
                  <a:gd name="connsiteX14" fmla="*/ 1168888 w 4328738"/>
                  <a:gd name="connsiteY14" fmla="*/ 763414 h 1004542"/>
                  <a:gd name="connsiteX15" fmla="*/ 641838 w 4328738"/>
                  <a:gd name="connsiteY15" fmla="*/ 814214 h 1004542"/>
                  <a:gd name="connsiteX16" fmla="*/ 146538 w 4328738"/>
                  <a:gd name="connsiteY16" fmla="*/ 877714 h 1004542"/>
                  <a:gd name="connsiteX17" fmla="*/ 25888 w 4328738"/>
                  <a:gd name="connsiteY17" fmla="*/ 896764 h 1004542"/>
                  <a:gd name="connsiteX18" fmla="*/ 6838 w 4328738"/>
                  <a:gd name="connsiteY18" fmla="*/ 20464 h 1004542"/>
                  <a:gd name="connsiteX19" fmla="*/ 95738 w 4328738"/>
                  <a:gd name="connsiteY19" fmla="*/ 58564 h 1004542"/>
                  <a:gd name="connsiteX0" fmla="*/ 91194 w 4324194"/>
                  <a:gd name="connsiteY0" fmla="*/ 58564 h 1004542"/>
                  <a:gd name="connsiteX1" fmla="*/ 789694 w 4324194"/>
                  <a:gd name="connsiteY1" fmla="*/ 147464 h 1004542"/>
                  <a:gd name="connsiteX2" fmla="*/ 1469144 w 4324194"/>
                  <a:gd name="connsiteY2" fmla="*/ 210964 h 1004542"/>
                  <a:gd name="connsiteX3" fmla="*/ 2053344 w 4324194"/>
                  <a:gd name="connsiteY3" fmla="*/ 236364 h 1004542"/>
                  <a:gd name="connsiteX4" fmla="*/ 2751844 w 4324194"/>
                  <a:gd name="connsiteY4" fmla="*/ 223664 h 1004542"/>
                  <a:gd name="connsiteX5" fmla="*/ 3412244 w 4324194"/>
                  <a:gd name="connsiteY5" fmla="*/ 153814 h 1004542"/>
                  <a:gd name="connsiteX6" fmla="*/ 4123444 w 4324194"/>
                  <a:gd name="connsiteY6" fmla="*/ 77614 h 1004542"/>
                  <a:gd name="connsiteX7" fmla="*/ 4294894 w 4324194"/>
                  <a:gd name="connsiteY7" fmla="*/ 64914 h 1004542"/>
                  <a:gd name="connsiteX8" fmla="*/ 4313944 w 4324194"/>
                  <a:gd name="connsiteY8" fmla="*/ 953914 h 1004542"/>
                  <a:gd name="connsiteX9" fmla="*/ 4186944 w 4324194"/>
                  <a:gd name="connsiteY9" fmla="*/ 884064 h 1004542"/>
                  <a:gd name="connsiteX10" fmla="*/ 3412244 w 4324194"/>
                  <a:gd name="connsiteY10" fmla="*/ 795164 h 1004542"/>
                  <a:gd name="connsiteX11" fmla="*/ 2548644 w 4324194"/>
                  <a:gd name="connsiteY11" fmla="*/ 725314 h 1004542"/>
                  <a:gd name="connsiteX12" fmla="*/ 2167644 w 4324194"/>
                  <a:gd name="connsiteY12" fmla="*/ 718964 h 1004542"/>
                  <a:gd name="connsiteX13" fmla="*/ 1685044 w 4324194"/>
                  <a:gd name="connsiteY13" fmla="*/ 725314 h 1004542"/>
                  <a:gd name="connsiteX14" fmla="*/ 1164344 w 4324194"/>
                  <a:gd name="connsiteY14" fmla="*/ 763414 h 1004542"/>
                  <a:gd name="connsiteX15" fmla="*/ 637294 w 4324194"/>
                  <a:gd name="connsiteY15" fmla="*/ 814214 h 1004542"/>
                  <a:gd name="connsiteX16" fmla="*/ 141994 w 4324194"/>
                  <a:gd name="connsiteY16" fmla="*/ 877714 h 1004542"/>
                  <a:gd name="connsiteX17" fmla="*/ 21344 w 4324194"/>
                  <a:gd name="connsiteY17" fmla="*/ 896764 h 1004542"/>
                  <a:gd name="connsiteX18" fmla="*/ 8644 w 4324194"/>
                  <a:gd name="connsiteY18" fmla="*/ 39514 h 1004542"/>
                  <a:gd name="connsiteX19" fmla="*/ 91194 w 4324194"/>
                  <a:gd name="connsiteY19" fmla="*/ 58564 h 1004542"/>
                  <a:gd name="connsiteX0" fmla="*/ 91194 w 4324194"/>
                  <a:gd name="connsiteY0" fmla="*/ 19050 h 965028"/>
                  <a:gd name="connsiteX1" fmla="*/ 789694 w 4324194"/>
                  <a:gd name="connsiteY1" fmla="*/ 107950 h 965028"/>
                  <a:gd name="connsiteX2" fmla="*/ 1469144 w 4324194"/>
                  <a:gd name="connsiteY2" fmla="*/ 171450 h 965028"/>
                  <a:gd name="connsiteX3" fmla="*/ 2053344 w 4324194"/>
                  <a:gd name="connsiteY3" fmla="*/ 196850 h 965028"/>
                  <a:gd name="connsiteX4" fmla="*/ 2751844 w 4324194"/>
                  <a:gd name="connsiteY4" fmla="*/ 184150 h 965028"/>
                  <a:gd name="connsiteX5" fmla="*/ 3412244 w 4324194"/>
                  <a:gd name="connsiteY5" fmla="*/ 114300 h 965028"/>
                  <a:gd name="connsiteX6" fmla="*/ 4123444 w 4324194"/>
                  <a:gd name="connsiteY6" fmla="*/ 38100 h 965028"/>
                  <a:gd name="connsiteX7" fmla="*/ 4294894 w 4324194"/>
                  <a:gd name="connsiteY7" fmla="*/ 25400 h 965028"/>
                  <a:gd name="connsiteX8" fmla="*/ 4313944 w 4324194"/>
                  <a:gd name="connsiteY8" fmla="*/ 914400 h 965028"/>
                  <a:gd name="connsiteX9" fmla="*/ 4186944 w 4324194"/>
                  <a:gd name="connsiteY9" fmla="*/ 844550 h 965028"/>
                  <a:gd name="connsiteX10" fmla="*/ 3412244 w 4324194"/>
                  <a:gd name="connsiteY10" fmla="*/ 755650 h 965028"/>
                  <a:gd name="connsiteX11" fmla="*/ 2548644 w 4324194"/>
                  <a:gd name="connsiteY11" fmla="*/ 685800 h 965028"/>
                  <a:gd name="connsiteX12" fmla="*/ 2167644 w 4324194"/>
                  <a:gd name="connsiteY12" fmla="*/ 679450 h 965028"/>
                  <a:gd name="connsiteX13" fmla="*/ 1685044 w 4324194"/>
                  <a:gd name="connsiteY13" fmla="*/ 685800 h 965028"/>
                  <a:gd name="connsiteX14" fmla="*/ 1164344 w 4324194"/>
                  <a:gd name="connsiteY14" fmla="*/ 723900 h 965028"/>
                  <a:gd name="connsiteX15" fmla="*/ 637294 w 4324194"/>
                  <a:gd name="connsiteY15" fmla="*/ 774700 h 965028"/>
                  <a:gd name="connsiteX16" fmla="*/ 141994 w 4324194"/>
                  <a:gd name="connsiteY16" fmla="*/ 838200 h 965028"/>
                  <a:gd name="connsiteX17" fmla="*/ 21344 w 4324194"/>
                  <a:gd name="connsiteY17" fmla="*/ 857250 h 965028"/>
                  <a:gd name="connsiteX18" fmla="*/ 8644 w 4324194"/>
                  <a:gd name="connsiteY18" fmla="*/ 0 h 965028"/>
                  <a:gd name="connsiteX19" fmla="*/ 91194 w 4324194"/>
                  <a:gd name="connsiteY19" fmla="*/ 19050 h 965028"/>
                  <a:gd name="connsiteX0" fmla="*/ 91194 w 4324194"/>
                  <a:gd name="connsiteY0" fmla="*/ 19050 h 914400"/>
                  <a:gd name="connsiteX1" fmla="*/ 789694 w 4324194"/>
                  <a:gd name="connsiteY1" fmla="*/ 107950 h 914400"/>
                  <a:gd name="connsiteX2" fmla="*/ 1469144 w 4324194"/>
                  <a:gd name="connsiteY2" fmla="*/ 171450 h 914400"/>
                  <a:gd name="connsiteX3" fmla="*/ 2053344 w 4324194"/>
                  <a:gd name="connsiteY3" fmla="*/ 196850 h 914400"/>
                  <a:gd name="connsiteX4" fmla="*/ 2751844 w 4324194"/>
                  <a:gd name="connsiteY4" fmla="*/ 184150 h 914400"/>
                  <a:gd name="connsiteX5" fmla="*/ 3412244 w 4324194"/>
                  <a:gd name="connsiteY5" fmla="*/ 114300 h 914400"/>
                  <a:gd name="connsiteX6" fmla="*/ 4123444 w 4324194"/>
                  <a:gd name="connsiteY6" fmla="*/ 38100 h 914400"/>
                  <a:gd name="connsiteX7" fmla="*/ 4294894 w 4324194"/>
                  <a:gd name="connsiteY7" fmla="*/ 25400 h 914400"/>
                  <a:gd name="connsiteX8" fmla="*/ 4313944 w 4324194"/>
                  <a:gd name="connsiteY8" fmla="*/ 914400 h 914400"/>
                  <a:gd name="connsiteX9" fmla="*/ 4186944 w 4324194"/>
                  <a:gd name="connsiteY9" fmla="*/ 844550 h 914400"/>
                  <a:gd name="connsiteX10" fmla="*/ 3412244 w 4324194"/>
                  <a:gd name="connsiteY10" fmla="*/ 755650 h 914400"/>
                  <a:gd name="connsiteX11" fmla="*/ 2548644 w 4324194"/>
                  <a:gd name="connsiteY11" fmla="*/ 685800 h 914400"/>
                  <a:gd name="connsiteX12" fmla="*/ 2167644 w 4324194"/>
                  <a:gd name="connsiteY12" fmla="*/ 679450 h 914400"/>
                  <a:gd name="connsiteX13" fmla="*/ 1685044 w 4324194"/>
                  <a:gd name="connsiteY13" fmla="*/ 685800 h 914400"/>
                  <a:gd name="connsiteX14" fmla="*/ 1164344 w 4324194"/>
                  <a:gd name="connsiteY14" fmla="*/ 723900 h 914400"/>
                  <a:gd name="connsiteX15" fmla="*/ 637294 w 4324194"/>
                  <a:gd name="connsiteY15" fmla="*/ 774700 h 914400"/>
                  <a:gd name="connsiteX16" fmla="*/ 141994 w 4324194"/>
                  <a:gd name="connsiteY16" fmla="*/ 838200 h 914400"/>
                  <a:gd name="connsiteX17" fmla="*/ 21344 w 4324194"/>
                  <a:gd name="connsiteY17" fmla="*/ 857250 h 914400"/>
                  <a:gd name="connsiteX18" fmla="*/ 8644 w 4324194"/>
                  <a:gd name="connsiteY18" fmla="*/ 0 h 914400"/>
                  <a:gd name="connsiteX19" fmla="*/ 91194 w 4324194"/>
                  <a:gd name="connsiteY19" fmla="*/ 19050 h 914400"/>
                  <a:gd name="connsiteX0" fmla="*/ 91194 w 4324194"/>
                  <a:gd name="connsiteY0" fmla="*/ 53479 h 910729"/>
                  <a:gd name="connsiteX1" fmla="*/ 789694 w 4324194"/>
                  <a:gd name="connsiteY1" fmla="*/ 142379 h 910729"/>
                  <a:gd name="connsiteX2" fmla="*/ 1469144 w 4324194"/>
                  <a:gd name="connsiteY2" fmla="*/ 205879 h 910729"/>
                  <a:gd name="connsiteX3" fmla="*/ 2053344 w 4324194"/>
                  <a:gd name="connsiteY3" fmla="*/ 231279 h 910729"/>
                  <a:gd name="connsiteX4" fmla="*/ 2751844 w 4324194"/>
                  <a:gd name="connsiteY4" fmla="*/ 218579 h 910729"/>
                  <a:gd name="connsiteX5" fmla="*/ 3412244 w 4324194"/>
                  <a:gd name="connsiteY5" fmla="*/ 148729 h 910729"/>
                  <a:gd name="connsiteX6" fmla="*/ 4123444 w 4324194"/>
                  <a:gd name="connsiteY6" fmla="*/ 72529 h 910729"/>
                  <a:gd name="connsiteX7" fmla="*/ 4294894 w 4324194"/>
                  <a:gd name="connsiteY7" fmla="*/ 59829 h 910729"/>
                  <a:gd name="connsiteX8" fmla="*/ 4313944 w 4324194"/>
                  <a:gd name="connsiteY8" fmla="*/ 910729 h 910729"/>
                  <a:gd name="connsiteX9" fmla="*/ 4186944 w 4324194"/>
                  <a:gd name="connsiteY9" fmla="*/ 878979 h 910729"/>
                  <a:gd name="connsiteX10" fmla="*/ 3412244 w 4324194"/>
                  <a:gd name="connsiteY10" fmla="*/ 790079 h 910729"/>
                  <a:gd name="connsiteX11" fmla="*/ 2548644 w 4324194"/>
                  <a:gd name="connsiteY11" fmla="*/ 720229 h 910729"/>
                  <a:gd name="connsiteX12" fmla="*/ 2167644 w 4324194"/>
                  <a:gd name="connsiteY12" fmla="*/ 713879 h 910729"/>
                  <a:gd name="connsiteX13" fmla="*/ 1685044 w 4324194"/>
                  <a:gd name="connsiteY13" fmla="*/ 720229 h 910729"/>
                  <a:gd name="connsiteX14" fmla="*/ 1164344 w 4324194"/>
                  <a:gd name="connsiteY14" fmla="*/ 758329 h 910729"/>
                  <a:gd name="connsiteX15" fmla="*/ 637294 w 4324194"/>
                  <a:gd name="connsiteY15" fmla="*/ 809129 h 910729"/>
                  <a:gd name="connsiteX16" fmla="*/ 141994 w 4324194"/>
                  <a:gd name="connsiteY16" fmla="*/ 872629 h 910729"/>
                  <a:gd name="connsiteX17" fmla="*/ 21344 w 4324194"/>
                  <a:gd name="connsiteY17" fmla="*/ 891679 h 910729"/>
                  <a:gd name="connsiteX18" fmla="*/ 8644 w 4324194"/>
                  <a:gd name="connsiteY18" fmla="*/ 34429 h 910729"/>
                  <a:gd name="connsiteX19" fmla="*/ 91194 w 4324194"/>
                  <a:gd name="connsiteY19" fmla="*/ 53479 h 910729"/>
                  <a:gd name="connsiteX0" fmla="*/ 91194 w 4324194"/>
                  <a:gd name="connsiteY0" fmla="*/ 19050 h 876300"/>
                  <a:gd name="connsiteX1" fmla="*/ 789694 w 4324194"/>
                  <a:gd name="connsiteY1" fmla="*/ 107950 h 876300"/>
                  <a:gd name="connsiteX2" fmla="*/ 1469144 w 4324194"/>
                  <a:gd name="connsiteY2" fmla="*/ 171450 h 876300"/>
                  <a:gd name="connsiteX3" fmla="*/ 2053344 w 4324194"/>
                  <a:gd name="connsiteY3" fmla="*/ 196850 h 876300"/>
                  <a:gd name="connsiteX4" fmla="*/ 2751844 w 4324194"/>
                  <a:gd name="connsiteY4" fmla="*/ 184150 h 876300"/>
                  <a:gd name="connsiteX5" fmla="*/ 3412244 w 4324194"/>
                  <a:gd name="connsiteY5" fmla="*/ 114300 h 876300"/>
                  <a:gd name="connsiteX6" fmla="*/ 4123444 w 4324194"/>
                  <a:gd name="connsiteY6" fmla="*/ 38100 h 876300"/>
                  <a:gd name="connsiteX7" fmla="*/ 4294894 w 4324194"/>
                  <a:gd name="connsiteY7" fmla="*/ 25400 h 876300"/>
                  <a:gd name="connsiteX8" fmla="*/ 4313944 w 4324194"/>
                  <a:gd name="connsiteY8" fmla="*/ 876300 h 876300"/>
                  <a:gd name="connsiteX9" fmla="*/ 4186944 w 4324194"/>
                  <a:gd name="connsiteY9" fmla="*/ 844550 h 876300"/>
                  <a:gd name="connsiteX10" fmla="*/ 3412244 w 4324194"/>
                  <a:gd name="connsiteY10" fmla="*/ 755650 h 876300"/>
                  <a:gd name="connsiteX11" fmla="*/ 2548644 w 4324194"/>
                  <a:gd name="connsiteY11" fmla="*/ 685800 h 876300"/>
                  <a:gd name="connsiteX12" fmla="*/ 2167644 w 4324194"/>
                  <a:gd name="connsiteY12" fmla="*/ 679450 h 876300"/>
                  <a:gd name="connsiteX13" fmla="*/ 1685044 w 4324194"/>
                  <a:gd name="connsiteY13" fmla="*/ 685800 h 876300"/>
                  <a:gd name="connsiteX14" fmla="*/ 1164344 w 4324194"/>
                  <a:gd name="connsiteY14" fmla="*/ 723900 h 876300"/>
                  <a:gd name="connsiteX15" fmla="*/ 637294 w 4324194"/>
                  <a:gd name="connsiteY15" fmla="*/ 774700 h 876300"/>
                  <a:gd name="connsiteX16" fmla="*/ 141994 w 4324194"/>
                  <a:gd name="connsiteY16" fmla="*/ 838200 h 876300"/>
                  <a:gd name="connsiteX17" fmla="*/ 21344 w 4324194"/>
                  <a:gd name="connsiteY17" fmla="*/ 857250 h 876300"/>
                  <a:gd name="connsiteX18" fmla="*/ 8644 w 4324194"/>
                  <a:gd name="connsiteY18" fmla="*/ 0 h 876300"/>
                  <a:gd name="connsiteX19" fmla="*/ 91194 w 4324194"/>
                  <a:gd name="connsiteY19" fmla="*/ 19050 h 876300"/>
                  <a:gd name="connsiteX0" fmla="*/ 91194 w 4313944"/>
                  <a:gd name="connsiteY0" fmla="*/ 19050 h 876300"/>
                  <a:gd name="connsiteX1" fmla="*/ 789694 w 4313944"/>
                  <a:gd name="connsiteY1" fmla="*/ 107950 h 876300"/>
                  <a:gd name="connsiteX2" fmla="*/ 1469144 w 4313944"/>
                  <a:gd name="connsiteY2" fmla="*/ 171450 h 876300"/>
                  <a:gd name="connsiteX3" fmla="*/ 2053344 w 4313944"/>
                  <a:gd name="connsiteY3" fmla="*/ 196850 h 876300"/>
                  <a:gd name="connsiteX4" fmla="*/ 2751844 w 4313944"/>
                  <a:gd name="connsiteY4" fmla="*/ 184150 h 876300"/>
                  <a:gd name="connsiteX5" fmla="*/ 3412244 w 4313944"/>
                  <a:gd name="connsiteY5" fmla="*/ 114300 h 876300"/>
                  <a:gd name="connsiteX6" fmla="*/ 4123444 w 4313944"/>
                  <a:gd name="connsiteY6" fmla="*/ 38100 h 876300"/>
                  <a:gd name="connsiteX7" fmla="*/ 4294894 w 4313944"/>
                  <a:gd name="connsiteY7" fmla="*/ 25400 h 876300"/>
                  <a:gd name="connsiteX8" fmla="*/ 4313944 w 4313944"/>
                  <a:gd name="connsiteY8" fmla="*/ 876300 h 876300"/>
                  <a:gd name="connsiteX9" fmla="*/ 4186944 w 4313944"/>
                  <a:gd name="connsiteY9" fmla="*/ 844550 h 876300"/>
                  <a:gd name="connsiteX10" fmla="*/ 3412244 w 4313944"/>
                  <a:gd name="connsiteY10" fmla="*/ 755650 h 876300"/>
                  <a:gd name="connsiteX11" fmla="*/ 2548644 w 4313944"/>
                  <a:gd name="connsiteY11" fmla="*/ 685800 h 876300"/>
                  <a:gd name="connsiteX12" fmla="*/ 2167644 w 4313944"/>
                  <a:gd name="connsiteY12" fmla="*/ 679450 h 876300"/>
                  <a:gd name="connsiteX13" fmla="*/ 1685044 w 4313944"/>
                  <a:gd name="connsiteY13" fmla="*/ 685800 h 876300"/>
                  <a:gd name="connsiteX14" fmla="*/ 1164344 w 4313944"/>
                  <a:gd name="connsiteY14" fmla="*/ 723900 h 876300"/>
                  <a:gd name="connsiteX15" fmla="*/ 637294 w 4313944"/>
                  <a:gd name="connsiteY15" fmla="*/ 774700 h 876300"/>
                  <a:gd name="connsiteX16" fmla="*/ 141994 w 4313944"/>
                  <a:gd name="connsiteY16" fmla="*/ 838200 h 876300"/>
                  <a:gd name="connsiteX17" fmla="*/ 21344 w 4313944"/>
                  <a:gd name="connsiteY17" fmla="*/ 857250 h 876300"/>
                  <a:gd name="connsiteX18" fmla="*/ 8644 w 4313944"/>
                  <a:gd name="connsiteY18" fmla="*/ 0 h 876300"/>
                  <a:gd name="connsiteX19" fmla="*/ 91194 w 4313944"/>
                  <a:gd name="connsiteY19" fmla="*/ 19050 h 876300"/>
                  <a:gd name="connsiteX0" fmla="*/ 91194 w 4313944"/>
                  <a:gd name="connsiteY0" fmla="*/ 19050 h 876300"/>
                  <a:gd name="connsiteX1" fmla="*/ 789694 w 4313944"/>
                  <a:gd name="connsiteY1" fmla="*/ 107950 h 876300"/>
                  <a:gd name="connsiteX2" fmla="*/ 1469144 w 4313944"/>
                  <a:gd name="connsiteY2" fmla="*/ 171450 h 876300"/>
                  <a:gd name="connsiteX3" fmla="*/ 2059694 w 4313944"/>
                  <a:gd name="connsiteY3" fmla="*/ 355600 h 876300"/>
                  <a:gd name="connsiteX4" fmla="*/ 2751844 w 4313944"/>
                  <a:gd name="connsiteY4" fmla="*/ 184150 h 876300"/>
                  <a:gd name="connsiteX5" fmla="*/ 3412244 w 4313944"/>
                  <a:gd name="connsiteY5" fmla="*/ 114300 h 876300"/>
                  <a:gd name="connsiteX6" fmla="*/ 4123444 w 4313944"/>
                  <a:gd name="connsiteY6" fmla="*/ 38100 h 876300"/>
                  <a:gd name="connsiteX7" fmla="*/ 4294894 w 4313944"/>
                  <a:gd name="connsiteY7" fmla="*/ 25400 h 876300"/>
                  <a:gd name="connsiteX8" fmla="*/ 4313944 w 4313944"/>
                  <a:gd name="connsiteY8" fmla="*/ 876300 h 876300"/>
                  <a:gd name="connsiteX9" fmla="*/ 4186944 w 4313944"/>
                  <a:gd name="connsiteY9" fmla="*/ 844550 h 876300"/>
                  <a:gd name="connsiteX10" fmla="*/ 3412244 w 4313944"/>
                  <a:gd name="connsiteY10" fmla="*/ 755650 h 876300"/>
                  <a:gd name="connsiteX11" fmla="*/ 2548644 w 4313944"/>
                  <a:gd name="connsiteY11" fmla="*/ 685800 h 876300"/>
                  <a:gd name="connsiteX12" fmla="*/ 2167644 w 4313944"/>
                  <a:gd name="connsiteY12" fmla="*/ 679450 h 876300"/>
                  <a:gd name="connsiteX13" fmla="*/ 1685044 w 4313944"/>
                  <a:gd name="connsiteY13" fmla="*/ 685800 h 876300"/>
                  <a:gd name="connsiteX14" fmla="*/ 1164344 w 4313944"/>
                  <a:gd name="connsiteY14" fmla="*/ 723900 h 876300"/>
                  <a:gd name="connsiteX15" fmla="*/ 637294 w 4313944"/>
                  <a:gd name="connsiteY15" fmla="*/ 774700 h 876300"/>
                  <a:gd name="connsiteX16" fmla="*/ 141994 w 4313944"/>
                  <a:gd name="connsiteY16" fmla="*/ 838200 h 876300"/>
                  <a:gd name="connsiteX17" fmla="*/ 21344 w 4313944"/>
                  <a:gd name="connsiteY17" fmla="*/ 857250 h 876300"/>
                  <a:gd name="connsiteX18" fmla="*/ 8644 w 4313944"/>
                  <a:gd name="connsiteY18" fmla="*/ 0 h 876300"/>
                  <a:gd name="connsiteX19" fmla="*/ 91194 w 4313944"/>
                  <a:gd name="connsiteY19" fmla="*/ 19050 h 876300"/>
                  <a:gd name="connsiteX0" fmla="*/ 106252 w 4329002"/>
                  <a:gd name="connsiteY0" fmla="*/ 171450 h 1028700"/>
                  <a:gd name="connsiteX1" fmla="*/ 804752 w 4329002"/>
                  <a:gd name="connsiteY1" fmla="*/ 260350 h 1028700"/>
                  <a:gd name="connsiteX2" fmla="*/ 1484202 w 4329002"/>
                  <a:gd name="connsiteY2" fmla="*/ 323850 h 1028700"/>
                  <a:gd name="connsiteX3" fmla="*/ 2074752 w 4329002"/>
                  <a:gd name="connsiteY3" fmla="*/ 508000 h 1028700"/>
                  <a:gd name="connsiteX4" fmla="*/ 2766902 w 4329002"/>
                  <a:gd name="connsiteY4" fmla="*/ 336550 h 1028700"/>
                  <a:gd name="connsiteX5" fmla="*/ 3427302 w 4329002"/>
                  <a:gd name="connsiteY5" fmla="*/ 266700 h 1028700"/>
                  <a:gd name="connsiteX6" fmla="*/ 4138502 w 4329002"/>
                  <a:gd name="connsiteY6" fmla="*/ 190500 h 1028700"/>
                  <a:gd name="connsiteX7" fmla="*/ 4309952 w 4329002"/>
                  <a:gd name="connsiteY7" fmla="*/ 177800 h 1028700"/>
                  <a:gd name="connsiteX8" fmla="*/ 4329002 w 4329002"/>
                  <a:gd name="connsiteY8" fmla="*/ 1028700 h 1028700"/>
                  <a:gd name="connsiteX9" fmla="*/ 4202002 w 4329002"/>
                  <a:gd name="connsiteY9" fmla="*/ 996950 h 1028700"/>
                  <a:gd name="connsiteX10" fmla="*/ 3427302 w 4329002"/>
                  <a:gd name="connsiteY10" fmla="*/ 908050 h 1028700"/>
                  <a:gd name="connsiteX11" fmla="*/ 2563702 w 4329002"/>
                  <a:gd name="connsiteY11" fmla="*/ 838200 h 1028700"/>
                  <a:gd name="connsiteX12" fmla="*/ 2182702 w 4329002"/>
                  <a:gd name="connsiteY12" fmla="*/ 831850 h 1028700"/>
                  <a:gd name="connsiteX13" fmla="*/ 1700102 w 4329002"/>
                  <a:gd name="connsiteY13" fmla="*/ 838200 h 1028700"/>
                  <a:gd name="connsiteX14" fmla="*/ 1179402 w 4329002"/>
                  <a:gd name="connsiteY14" fmla="*/ 876300 h 1028700"/>
                  <a:gd name="connsiteX15" fmla="*/ 652352 w 4329002"/>
                  <a:gd name="connsiteY15" fmla="*/ 927100 h 1028700"/>
                  <a:gd name="connsiteX16" fmla="*/ 157052 w 4329002"/>
                  <a:gd name="connsiteY16" fmla="*/ 990600 h 1028700"/>
                  <a:gd name="connsiteX17" fmla="*/ 36402 w 4329002"/>
                  <a:gd name="connsiteY17" fmla="*/ 1009650 h 1028700"/>
                  <a:gd name="connsiteX18" fmla="*/ 4652 w 4329002"/>
                  <a:gd name="connsiteY18" fmla="*/ 0 h 1028700"/>
                  <a:gd name="connsiteX19" fmla="*/ 106252 w 4329002"/>
                  <a:gd name="connsiteY19" fmla="*/ 171450 h 1028700"/>
                  <a:gd name="connsiteX0" fmla="*/ 182452 w 4329002"/>
                  <a:gd name="connsiteY0" fmla="*/ 44450 h 1028700"/>
                  <a:gd name="connsiteX1" fmla="*/ 804752 w 4329002"/>
                  <a:gd name="connsiteY1" fmla="*/ 260350 h 1028700"/>
                  <a:gd name="connsiteX2" fmla="*/ 1484202 w 4329002"/>
                  <a:gd name="connsiteY2" fmla="*/ 323850 h 1028700"/>
                  <a:gd name="connsiteX3" fmla="*/ 2074752 w 4329002"/>
                  <a:gd name="connsiteY3" fmla="*/ 508000 h 1028700"/>
                  <a:gd name="connsiteX4" fmla="*/ 2766902 w 4329002"/>
                  <a:gd name="connsiteY4" fmla="*/ 336550 h 1028700"/>
                  <a:gd name="connsiteX5" fmla="*/ 3427302 w 4329002"/>
                  <a:gd name="connsiteY5" fmla="*/ 266700 h 1028700"/>
                  <a:gd name="connsiteX6" fmla="*/ 4138502 w 4329002"/>
                  <a:gd name="connsiteY6" fmla="*/ 190500 h 1028700"/>
                  <a:gd name="connsiteX7" fmla="*/ 4309952 w 4329002"/>
                  <a:gd name="connsiteY7" fmla="*/ 177800 h 1028700"/>
                  <a:gd name="connsiteX8" fmla="*/ 4329002 w 4329002"/>
                  <a:gd name="connsiteY8" fmla="*/ 1028700 h 1028700"/>
                  <a:gd name="connsiteX9" fmla="*/ 4202002 w 4329002"/>
                  <a:gd name="connsiteY9" fmla="*/ 996950 h 1028700"/>
                  <a:gd name="connsiteX10" fmla="*/ 3427302 w 4329002"/>
                  <a:gd name="connsiteY10" fmla="*/ 908050 h 1028700"/>
                  <a:gd name="connsiteX11" fmla="*/ 2563702 w 4329002"/>
                  <a:gd name="connsiteY11" fmla="*/ 838200 h 1028700"/>
                  <a:gd name="connsiteX12" fmla="*/ 2182702 w 4329002"/>
                  <a:gd name="connsiteY12" fmla="*/ 831850 h 1028700"/>
                  <a:gd name="connsiteX13" fmla="*/ 1700102 w 4329002"/>
                  <a:gd name="connsiteY13" fmla="*/ 838200 h 1028700"/>
                  <a:gd name="connsiteX14" fmla="*/ 1179402 w 4329002"/>
                  <a:gd name="connsiteY14" fmla="*/ 876300 h 1028700"/>
                  <a:gd name="connsiteX15" fmla="*/ 652352 w 4329002"/>
                  <a:gd name="connsiteY15" fmla="*/ 927100 h 1028700"/>
                  <a:gd name="connsiteX16" fmla="*/ 157052 w 4329002"/>
                  <a:gd name="connsiteY16" fmla="*/ 990600 h 1028700"/>
                  <a:gd name="connsiteX17" fmla="*/ 36402 w 4329002"/>
                  <a:gd name="connsiteY17" fmla="*/ 1009650 h 1028700"/>
                  <a:gd name="connsiteX18" fmla="*/ 4652 w 4329002"/>
                  <a:gd name="connsiteY18" fmla="*/ 0 h 1028700"/>
                  <a:gd name="connsiteX19" fmla="*/ 182452 w 4329002"/>
                  <a:gd name="connsiteY19" fmla="*/ 44450 h 1028700"/>
                  <a:gd name="connsiteX0" fmla="*/ 188956 w 4335506"/>
                  <a:gd name="connsiteY0" fmla="*/ 44450 h 1174750"/>
                  <a:gd name="connsiteX1" fmla="*/ 811256 w 4335506"/>
                  <a:gd name="connsiteY1" fmla="*/ 260350 h 1174750"/>
                  <a:gd name="connsiteX2" fmla="*/ 1490706 w 4335506"/>
                  <a:gd name="connsiteY2" fmla="*/ 323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3556 w 4335506"/>
                  <a:gd name="connsiteY16" fmla="*/ 9906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90706 w 4335506"/>
                  <a:gd name="connsiteY2" fmla="*/ 323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92456 w 4335506"/>
                  <a:gd name="connsiteY4" fmla="*/ 40640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92456 w 4335506"/>
                  <a:gd name="connsiteY4" fmla="*/ 406400 h 1174750"/>
                  <a:gd name="connsiteX5" fmla="*/ 3440156 w 4335506"/>
                  <a:gd name="connsiteY5" fmla="*/ 3175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906"/>
                  <a:gd name="connsiteY0" fmla="*/ 44450 h 1174750"/>
                  <a:gd name="connsiteX1" fmla="*/ 811256 w 4335906"/>
                  <a:gd name="connsiteY1" fmla="*/ 260350 h 1174750"/>
                  <a:gd name="connsiteX2" fmla="*/ 1484356 w 4335906"/>
                  <a:gd name="connsiteY2" fmla="*/ 450850 h 1174750"/>
                  <a:gd name="connsiteX3" fmla="*/ 2081256 w 4335906"/>
                  <a:gd name="connsiteY3" fmla="*/ 508000 h 1174750"/>
                  <a:gd name="connsiteX4" fmla="*/ 2792456 w 4335906"/>
                  <a:gd name="connsiteY4" fmla="*/ 406400 h 1174750"/>
                  <a:gd name="connsiteX5" fmla="*/ 3440156 w 4335906"/>
                  <a:gd name="connsiteY5" fmla="*/ 317500 h 1174750"/>
                  <a:gd name="connsiteX6" fmla="*/ 4138656 w 4335906"/>
                  <a:gd name="connsiteY6" fmla="*/ 50800 h 1174750"/>
                  <a:gd name="connsiteX7" fmla="*/ 4316456 w 4335906"/>
                  <a:gd name="connsiteY7" fmla="*/ 177800 h 1174750"/>
                  <a:gd name="connsiteX8" fmla="*/ 4335506 w 4335906"/>
                  <a:gd name="connsiteY8" fmla="*/ 1028700 h 1174750"/>
                  <a:gd name="connsiteX9" fmla="*/ 4208506 w 4335906"/>
                  <a:gd name="connsiteY9" fmla="*/ 996950 h 1174750"/>
                  <a:gd name="connsiteX10" fmla="*/ 3433806 w 4335906"/>
                  <a:gd name="connsiteY10" fmla="*/ 908050 h 1174750"/>
                  <a:gd name="connsiteX11" fmla="*/ 2570206 w 4335906"/>
                  <a:gd name="connsiteY11" fmla="*/ 838200 h 1174750"/>
                  <a:gd name="connsiteX12" fmla="*/ 2093956 w 4335906"/>
                  <a:gd name="connsiteY12" fmla="*/ 654050 h 1174750"/>
                  <a:gd name="connsiteX13" fmla="*/ 1789156 w 4335906"/>
                  <a:gd name="connsiteY13" fmla="*/ 876300 h 1174750"/>
                  <a:gd name="connsiteX14" fmla="*/ 1281156 w 4335906"/>
                  <a:gd name="connsiteY14" fmla="*/ 977900 h 1174750"/>
                  <a:gd name="connsiteX15" fmla="*/ 684256 w 4335906"/>
                  <a:gd name="connsiteY15" fmla="*/ 1041400 h 1174750"/>
                  <a:gd name="connsiteX16" fmla="*/ 169906 w 4335906"/>
                  <a:gd name="connsiteY16" fmla="*/ 1130300 h 1174750"/>
                  <a:gd name="connsiteX17" fmla="*/ 17506 w 4335906"/>
                  <a:gd name="connsiteY17" fmla="*/ 1174750 h 1174750"/>
                  <a:gd name="connsiteX18" fmla="*/ 11156 w 4335906"/>
                  <a:gd name="connsiteY18" fmla="*/ 0 h 1174750"/>
                  <a:gd name="connsiteX19" fmla="*/ 188956 w 4335906"/>
                  <a:gd name="connsiteY19" fmla="*/ 44450 h 1174750"/>
                  <a:gd name="connsiteX0" fmla="*/ 188956 w 4340457"/>
                  <a:gd name="connsiteY0" fmla="*/ 51052 h 1181352"/>
                  <a:gd name="connsiteX1" fmla="*/ 811256 w 4340457"/>
                  <a:gd name="connsiteY1" fmla="*/ 266952 h 1181352"/>
                  <a:gd name="connsiteX2" fmla="*/ 1484356 w 4340457"/>
                  <a:gd name="connsiteY2" fmla="*/ 457452 h 1181352"/>
                  <a:gd name="connsiteX3" fmla="*/ 2081256 w 4340457"/>
                  <a:gd name="connsiteY3" fmla="*/ 514602 h 1181352"/>
                  <a:gd name="connsiteX4" fmla="*/ 2792456 w 4340457"/>
                  <a:gd name="connsiteY4" fmla="*/ 413002 h 1181352"/>
                  <a:gd name="connsiteX5" fmla="*/ 3440156 w 4340457"/>
                  <a:gd name="connsiteY5" fmla="*/ 324102 h 1181352"/>
                  <a:gd name="connsiteX6" fmla="*/ 4138656 w 4340457"/>
                  <a:gd name="connsiteY6" fmla="*/ 57402 h 1181352"/>
                  <a:gd name="connsiteX7" fmla="*/ 4297406 w 4340457"/>
                  <a:gd name="connsiteY7" fmla="*/ 95502 h 1181352"/>
                  <a:gd name="connsiteX8" fmla="*/ 4335506 w 4340457"/>
                  <a:gd name="connsiteY8" fmla="*/ 1035302 h 1181352"/>
                  <a:gd name="connsiteX9" fmla="*/ 4208506 w 4340457"/>
                  <a:gd name="connsiteY9" fmla="*/ 1003552 h 1181352"/>
                  <a:gd name="connsiteX10" fmla="*/ 3433806 w 4340457"/>
                  <a:gd name="connsiteY10" fmla="*/ 914652 h 1181352"/>
                  <a:gd name="connsiteX11" fmla="*/ 2570206 w 4340457"/>
                  <a:gd name="connsiteY11" fmla="*/ 844802 h 1181352"/>
                  <a:gd name="connsiteX12" fmla="*/ 2093956 w 4340457"/>
                  <a:gd name="connsiteY12" fmla="*/ 660652 h 1181352"/>
                  <a:gd name="connsiteX13" fmla="*/ 1789156 w 4340457"/>
                  <a:gd name="connsiteY13" fmla="*/ 882902 h 1181352"/>
                  <a:gd name="connsiteX14" fmla="*/ 1281156 w 4340457"/>
                  <a:gd name="connsiteY14" fmla="*/ 984502 h 1181352"/>
                  <a:gd name="connsiteX15" fmla="*/ 684256 w 4340457"/>
                  <a:gd name="connsiteY15" fmla="*/ 1048002 h 1181352"/>
                  <a:gd name="connsiteX16" fmla="*/ 169906 w 4340457"/>
                  <a:gd name="connsiteY16" fmla="*/ 1136902 h 1181352"/>
                  <a:gd name="connsiteX17" fmla="*/ 17506 w 4340457"/>
                  <a:gd name="connsiteY17" fmla="*/ 1181352 h 1181352"/>
                  <a:gd name="connsiteX18" fmla="*/ 11156 w 4340457"/>
                  <a:gd name="connsiteY18" fmla="*/ 6602 h 1181352"/>
                  <a:gd name="connsiteX19" fmla="*/ 188956 w 4340457"/>
                  <a:gd name="connsiteY19" fmla="*/ 51052 h 1181352"/>
                  <a:gd name="connsiteX0" fmla="*/ 188956 w 4341766"/>
                  <a:gd name="connsiteY0" fmla="*/ 51052 h 1187753"/>
                  <a:gd name="connsiteX1" fmla="*/ 811256 w 4341766"/>
                  <a:gd name="connsiteY1" fmla="*/ 266952 h 1187753"/>
                  <a:gd name="connsiteX2" fmla="*/ 1484356 w 4341766"/>
                  <a:gd name="connsiteY2" fmla="*/ 457452 h 1187753"/>
                  <a:gd name="connsiteX3" fmla="*/ 2081256 w 4341766"/>
                  <a:gd name="connsiteY3" fmla="*/ 514602 h 1187753"/>
                  <a:gd name="connsiteX4" fmla="*/ 2792456 w 4341766"/>
                  <a:gd name="connsiteY4" fmla="*/ 413002 h 1187753"/>
                  <a:gd name="connsiteX5" fmla="*/ 3440156 w 4341766"/>
                  <a:gd name="connsiteY5" fmla="*/ 324102 h 1187753"/>
                  <a:gd name="connsiteX6" fmla="*/ 4138656 w 4341766"/>
                  <a:gd name="connsiteY6" fmla="*/ 57402 h 1187753"/>
                  <a:gd name="connsiteX7" fmla="*/ 4297406 w 4341766"/>
                  <a:gd name="connsiteY7" fmla="*/ 95502 h 1187753"/>
                  <a:gd name="connsiteX8" fmla="*/ 4335506 w 4341766"/>
                  <a:gd name="connsiteY8" fmla="*/ 1035302 h 1187753"/>
                  <a:gd name="connsiteX9" fmla="*/ 4189456 w 4341766"/>
                  <a:gd name="connsiteY9" fmla="*/ 1175002 h 1187753"/>
                  <a:gd name="connsiteX10" fmla="*/ 3433806 w 4341766"/>
                  <a:gd name="connsiteY10" fmla="*/ 914652 h 1187753"/>
                  <a:gd name="connsiteX11" fmla="*/ 2570206 w 4341766"/>
                  <a:gd name="connsiteY11" fmla="*/ 844802 h 1187753"/>
                  <a:gd name="connsiteX12" fmla="*/ 2093956 w 4341766"/>
                  <a:gd name="connsiteY12" fmla="*/ 660652 h 1187753"/>
                  <a:gd name="connsiteX13" fmla="*/ 1789156 w 4341766"/>
                  <a:gd name="connsiteY13" fmla="*/ 882902 h 1187753"/>
                  <a:gd name="connsiteX14" fmla="*/ 1281156 w 4341766"/>
                  <a:gd name="connsiteY14" fmla="*/ 984502 h 1187753"/>
                  <a:gd name="connsiteX15" fmla="*/ 684256 w 4341766"/>
                  <a:gd name="connsiteY15" fmla="*/ 1048002 h 1187753"/>
                  <a:gd name="connsiteX16" fmla="*/ 169906 w 4341766"/>
                  <a:gd name="connsiteY16" fmla="*/ 1136902 h 1187753"/>
                  <a:gd name="connsiteX17" fmla="*/ 17506 w 4341766"/>
                  <a:gd name="connsiteY17" fmla="*/ 1181352 h 1187753"/>
                  <a:gd name="connsiteX18" fmla="*/ 11156 w 4341766"/>
                  <a:gd name="connsiteY18" fmla="*/ 6602 h 1187753"/>
                  <a:gd name="connsiteX19" fmla="*/ 188956 w 4341766"/>
                  <a:gd name="connsiteY19" fmla="*/ 51052 h 1187753"/>
                  <a:gd name="connsiteX0" fmla="*/ 188956 w 4341766"/>
                  <a:gd name="connsiteY0" fmla="*/ 60741 h 1275197"/>
                  <a:gd name="connsiteX1" fmla="*/ 811256 w 4341766"/>
                  <a:gd name="connsiteY1" fmla="*/ 276641 h 1275197"/>
                  <a:gd name="connsiteX2" fmla="*/ 1484356 w 4341766"/>
                  <a:gd name="connsiteY2" fmla="*/ 467141 h 1275197"/>
                  <a:gd name="connsiteX3" fmla="*/ 2081256 w 4341766"/>
                  <a:gd name="connsiteY3" fmla="*/ 524291 h 1275197"/>
                  <a:gd name="connsiteX4" fmla="*/ 2792456 w 4341766"/>
                  <a:gd name="connsiteY4" fmla="*/ 422691 h 1275197"/>
                  <a:gd name="connsiteX5" fmla="*/ 3440156 w 4341766"/>
                  <a:gd name="connsiteY5" fmla="*/ 333791 h 1275197"/>
                  <a:gd name="connsiteX6" fmla="*/ 4138656 w 4341766"/>
                  <a:gd name="connsiteY6" fmla="*/ 67091 h 1275197"/>
                  <a:gd name="connsiteX7" fmla="*/ 4297406 w 4341766"/>
                  <a:gd name="connsiteY7" fmla="*/ 105191 h 1275197"/>
                  <a:gd name="connsiteX8" fmla="*/ 4335506 w 4341766"/>
                  <a:gd name="connsiteY8" fmla="*/ 1184691 h 1275197"/>
                  <a:gd name="connsiteX9" fmla="*/ 4189456 w 4341766"/>
                  <a:gd name="connsiteY9" fmla="*/ 1184691 h 1275197"/>
                  <a:gd name="connsiteX10" fmla="*/ 3433806 w 4341766"/>
                  <a:gd name="connsiteY10" fmla="*/ 924341 h 1275197"/>
                  <a:gd name="connsiteX11" fmla="*/ 2570206 w 4341766"/>
                  <a:gd name="connsiteY11" fmla="*/ 854491 h 1275197"/>
                  <a:gd name="connsiteX12" fmla="*/ 2093956 w 4341766"/>
                  <a:gd name="connsiteY12" fmla="*/ 670341 h 1275197"/>
                  <a:gd name="connsiteX13" fmla="*/ 1789156 w 4341766"/>
                  <a:gd name="connsiteY13" fmla="*/ 892591 h 1275197"/>
                  <a:gd name="connsiteX14" fmla="*/ 1281156 w 4341766"/>
                  <a:gd name="connsiteY14" fmla="*/ 994191 h 1275197"/>
                  <a:gd name="connsiteX15" fmla="*/ 684256 w 4341766"/>
                  <a:gd name="connsiteY15" fmla="*/ 1057691 h 1275197"/>
                  <a:gd name="connsiteX16" fmla="*/ 169906 w 4341766"/>
                  <a:gd name="connsiteY16" fmla="*/ 1146591 h 1275197"/>
                  <a:gd name="connsiteX17" fmla="*/ 17506 w 4341766"/>
                  <a:gd name="connsiteY17" fmla="*/ 1191041 h 1275197"/>
                  <a:gd name="connsiteX18" fmla="*/ 11156 w 4341766"/>
                  <a:gd name="connsiteY18" fmla="*/ 16291 h 1275197"/>
                  <a:gd name="connsiteX19" fmla="*/ 188956 w 4341766"/>
                  <a:gd name="connsiteY19" fmla="*/ 60741 h 1275197"/>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570206 w 4341766"/>
                  <a:gd name="connsiteY11" fmla="*/ 849624 h 1224305"/>
                  <a:gd name="connsiteX12" fmla="*/ 2093956 w 4341766"/>
                  <a:gd name="connsiteY12" fmla="*/ 665474 h 1224305"/>
                  <a:gd name="connsiteX13" fmla="*/ 1789156 w 4341766"/>
                  <a:gd name="connsiteY13" fmla="*/ 887724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789156 w 4341766"/>
                  <a:gd name="connsiteY13" fmla="*/ 887724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789156 w 4341766"/>
                  <a:gd name="connsiteY13" fmla="*/ 887724 h 1224305"/>
                  <a:gd name="connsiteX14" fmla="*/ 1592327 w 4341766"/>
                  <a:gd name="connsiteY14" fmla="*/ 720618 h 1224305"/>
                  <a:gd name="connsiteX15" fmla="*/ 1281156 w 4341766"/>
                  <a:gd name="connsiteY15" fmla="*/ 989324 h 1224305"/>
                  <a:gd name="connsiteX16" fmla="*/ 684256 w 4341766"/>
                  <a:gd name="connsiteY16" fmla="*/ 1052824 h 1224305"/>
                  <a:gd name="connsiteX17" fmla="*/ 169906 w 4341766"/>
                  <a:gd name="connsiteY17" fmla="*/ 1141724 h 1224305"/>
                  <a:gd name="connsiteX18" fmla="*/ 17506 w 4341766"/>
                  <a:gd name="connsiteY18" fmla="*/ 1186174 h 1224305"/>
                  <a:gd name="connsiteX19" fmla="*/ 11156 w 4341766"/>
                  <a:gd name="connsiteY19" fmla="*/ 11424 h 1224305"/>
                  <a:gd name="connsiteX20" fmla="*/ 188956 w 4341766"/>
                  <a:gd name="connsiteY20"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592327 w 4341766"/>
                  <a:gd name="connsiteY13" fmla="*/ 720618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2606 w 4341766"/>
                  <a:gd name="connsiteY0" fmla="*/ 17949 h 1230830"/>
                  <a:gd name="connsiteX1" fmla="*/ 811256 w 4341766"/>
                  <a:gd name="connsiteY1" fmla="*/ 278299 h 1230830"/>
                  <a:gd name="connsiteX2" fmla="*/ 1484356 w 4341766"/>
                  <a:gd name="connsiteY2" fmla="*/ 468799 h 1230830"/>
                  <a:gd name="connsiteX3" fmla="*/ 2081256 w 4341766"/>
                  <a:gd name="connsiteY3" fmla="*/ 525949 h 1230830"/>
                  <a:gd name="connsiteX4" fmla="*/ 2792456 w 4341766"/>
                  <a:gd name="connsiteY4" fmla="*/ 424349 h 1230830"/>
                  <a:gd name="connsiteX5" fmla="*/ 3440156 w 4341766"/>
                  <a:gd name="connsiteY5" fmla="*/ 335449 h 1230830"/>
                  <a:gd name="connsiteX6" fmla="*/ 4138656 w 4341766"/>
                  <a:gd name="connsiteY6" fmla="*/ 68749 h 1230830"/>
                  <a:gd name="connsiteX7" fmla="*/ 4297406 w 4341766"/>
                  <a:gd name="connsiteY7" fmla="*/ 106849 h 1230830"/>
                  <a:gd name="connsiteX8" fmla="*/ 4335506 w 4341766"/>
                  <a:gd name="connsiteY8" fmla="*/ 1116499 h 1230830"/>
                  <a:gd name="connsiteX9" fmla="*/ 4189456 w 4341766"/>
                  <a:gd name="connsiteY9" fmla="*/ 1186349 h 1230830"/>
                  <a:gd name="connsiteX10" fmla="*/ 3433806 w 4341766"/>
                  <a:gd name="connsiteY10" fmla="*/ 925999 h 1230830"/>
                  <a:gd name="connsiteX11" fmla="*/ 2633706 w 4341766"/>
                  <a:gd name="connsiteY11" fmla="*/ 741849 h 1230830"/>
                  <a:gd name="connsiteX12" fmla="*/ 2093956 w 4341766"/>
                  <a:gd name="connsiteY12" fmla="*/ 671999 h 1230830"/>
                  <a:gd name="connsiteX13" fmla="*/ 1592327 w 4341766"/>
                  <a:gd name="connsiteY13" fmla="*/ 727143 h 1230830"/>
                  <a:gd name="connsiteX14" fmla="*/ 1281156 w 4341766"/>
                  <a:gd name="connsiteY14" fmla="*/ 995849 h 1230830"/>
                  <a:gd name="connsiteX15" fmla="*/ 684256 w 4341766"/>
                  <a:gd name="connsiteY15" fmla="*/ 1059349 h 1230830"/>
                  <a:gd name="connsiteX16" fmla="*/ 169906 w 4341766"/>
                  <a:gd name="connsiteY16" fmla="*/ 1148249 h 1230830"/>
                  <a:gd name="connsiteX17" fmla="*/ 17506 w 4341766"/>
                  <a:gd name="connsiteY17" fmla="*/ 1192699 h 1230830"/>
                  <a:gd name="connsiteX18" fmla="*/ 11156 w 4341766"/>
                  <a:gd name="connsiteY18" fmla="*/ 17949 h 1230830"/>
                  <a:gd name="connsiteX19" fmla="*/ 182606 w 4341766"/>
                  <a:gd name="connsiteY19" fmla="*/ 17949 h 1230830"/>
                  <a:gd name="connsiteX0" fmla="*/ 182606 w 4341766"/>
                  <a:gd name="connsiteY0" fmla="*/ 14672 h 1227553"/>
                  <a:gd name="connsiteX1" fmla="*/ 836656 w 4341766"/>
                  <a:gd name="connsiteY1" fmla="*/ 230572 h 1227553"/>
                  <a:gd name="connsiteX2" fmla="*/ 1484356 w 4341766"/>
                  <a:gd name="connsiteY2" fmla="*/ 465522 h 1227553"/>
                  <a:gd name="connsiteX3" fmla="*/ 2081256 w 4341766"/>
                  <a:gd name="connsiteY3" fmla="*/ 5226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081256 w 4341766"/>
                  <a:gd name="connsiteY3" fmla="*/ 5226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132056 w 4341766"/>
                  <a:gd name="connsiteY3" fmla="*/ 5480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132056 w 4341766"/>
                  <a:gd name="connsiteY3" fmla="*/ 548072 h 1227553"/>
                  <a:gd name="connsiteX4" fmla="*/ 2792456 w 4341766"/>
                  <a:gd name="connsiteY4" fmla="*/ 421072 h 1227553"/>
                  <a:gd name="connsiteX5" fmla="*/ 3459206 w 4341766"/>
                  <a:gd name="connsiteY5" fmla="*/ 21152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127"/>
                  <a:gd name="connsiteY0" fmla="*/ 31032 h 1243913"/>
                  <a:gd name="connsiteX1" fmla="*/ 836656 w 4341127"/>
                  <a:gd name="connsiteY1" fmla="*/ 246932 h 1243913"/>
                  <a:gd name="connsiteX2" fmla="*/ 1478006 w 4341127"/>
                  <a:gd name="connsiteY2" fmla="*/ 418382 h 1243913"/>
                  <a:gd name="connsiteX3" fmla="*/ 2132056 w 4341127"/>
                  <a:gd name="connsiteY3" fmla="*/ 564432 h 1243913"/>
                  <a:gd name="connsiteX4" fmla="*/ 2792456 w 4341127"/>
                  <a:gd name="connsiteY4" fmla="*/ 437432 h 1243913"/>
                  <a:gd name="connsiteX5" fmla="*/ 3459206 w 4341127"/>
                  <a:gd name="connsiteY5" fmla="*/ 227882 h 1243913"/>
                  <a:gd name="connsiteX6" fmla="*/ 4170406 w 4341127"/>
                  <a:gd name="connsiteY6" fmla="*/ 31032 h 1243913"/>
                  <a:gd name="connsiteX7" fmla="*/ 4297406 w 4341127"/>
                  <a:gd name="connsiteY7" fmla="*/ 119932 h 1243913"/>
                  <a:gd name="connsiteX8" fmla="*/ 4335506 w 4341127"/>
                  <a:gd name="connsiteY8" fmla="*/ 1129582 h 1243913"/>
                  <a:gd name="connsiteX9" fmla="*/ 4189456 w 4341127"/>
                  <a:gd name="connsiteY9" fmla="*/ 1199432 h 1243913"/>
                  <a:gd name="connsiteX10" fmla="*/ 3433806 w 4341127"/>
                  <a:gd name="connsiteY10" fmla="*/ 939082 h 1243913"/>
                  <a:gd name="connsiteX11" fmla="*/ 2633706 w 4341127"/>
                  <a:gd name="connsiteY11" fmla="*/ 754932 h 1243913"/>
                  <a:gd name="connsiteX12" fmla="*/ 2093956 w 4341127"/>
                  <a:gd name="connsiteY12" fmla="*/ 685082 h 1243913"/>
                  <a:gd name="connsiteX13" fmla="*/ 1592327 w 4341127"/>
                  <a:gd name="connsiteY13" fmla="*/ 740226 h 1243913"/>
                  <a:gd name="connsiteX14" fmla="*/ 1281156 w 4341127"/>
                  <a:gd name="connsiteY14" fmla="*/ 1008932 h 1243913"/>
                  <a:gd name="connsiteX15" fmla="*/ 684256 w 4341127"/>
                  <a:gd name="connsiteY15" fmla="*/ 1072432 h 1243913"/>
                  <a:gd name="connsiteX16" fmla="*/ 169906 w 4341127"/>
                  <a:gd name="connsiteY16" fmla="*/ 1161332 h 1243913"/>
                  <a:gd name="connsiteX17" fmla="*/ 17506 w 4341127"/>
                  <a:gd name="connsiteY17" fmla="*/ 1205782 h 1243913"/>
                  <a:gd name="connsiteX18" fmla="*/ 11156 w 4341127"/>
                  <a:gd name="connsiteY18" fmla="*/ 31032 h 1243913"/>
                  <a:gd name="connsiteX19" fmla="*/ 182606 w 4341127"/>
                  <a:gd name="connsiteY19" fmla="*/ 31032 h 1243913"/>
                  <a:gd name="connsiteX0" fmla="*/ 182606 w 4341551"/>
                  <a:gd name="connsiteY0" fmla="*/ 31032 h 1258824"/>
                  <a:gd name="connsiteX1" fmla="*/ 836656 w 4341551"/>
                  <a:gd name="connsiteY1" fmla="*/ 246932 h 1258824"/>
                  <a:gd name="connsiteX2" fmla="*/ 1478006 w 4341551"/>
                  <a:gd name="connsiteY2" fmla="*/ 418382 h 1258824"/>
                  <a:gd name="connsiteX3" fmla="*/ 2132056 w 4341551"/>
                  <a:gd name="connsiteY3" fmla="*/ 564432 h 1258824"/>
                  <a:gd name="connsiteX4" fmla="*/ 2792456 w 4341551"/>
                  <a:gd name="connsiteY4" fmla="*/ 437432 h 1258824"/>
                  <a:gd name="connsiteX5" fmla="*/ 3459206 w 4341551"/>
                  <a:gd name="connsiteY5" fmla="*/ 227882 h 1258824"/>
                  <a:gd name="connsiteX6" fmla="*/ 4170406 w 4341551"/>
                  <a:gd name="connsiteY6" fmla="*/ 31032 h 1258824"/>
                  <a:gd name="connsiteX7" fmla="*/ 4297406 w 4341551"/>
                  <a:gd name="connsiteY7" fmla="*/ 119932 h 1258824"/>
                  <a:gd name="connsiteX8" fmla="*/ 4335506 w 4341551"/>
                  <a:gd name="connsiteY8" fmla="*/ 1129582 h 1258824"/>
                  <a:gd name="connsiteX9" fmla="*/ 4183106 w 4341551"/>
                  <a:gd name="connsiteY9" fmla="*/ 1224832 h 1258824"/>
                  <a:gd name="connsiteX10" fmla="*/ 3433806 w 4341551"/>
                  <a:gd name="connsiteY10" fmla="*/ 939082 h 1258824"/>
                  <a:gd name="connsiteX11" fmla="*/ 2633706 w 4341551"/>
                  <a:gd name="connsiteY11" fmla="*/ 754932 h 1258824"/>
                  <a:gd name="connsiteX12" fmla="*/ 2093956 w 4341551"/>
                  <a:gd name="connsiteY12" fmla="*/ 685082 h 1258824"/>
                  <a:gd name="connsiteX13" fmla="*/ 1592327 w 4341551"/>
                  <a:gd name="connsiteY13" fmla="*/ 740226 h 1258824"/>
                  <a:gd name="connsiteX14" fmla="*/ 1281156 w 4341551"/>
                  <a:gd name="connsiteY14" fmla="*/ 1008932 h 1258824"/>
                  <a:gd name="connsiteX15" fmla="*/ 684256 w 4341551"/>
                  <a:gd name="connsiteY15" fmla="*/ 1072432 h 1258824"/>
                  <a:gd name="connsiteX16" fmla="*/ 169906 w 4341551"/>
                  <a:gd name="connsiteY16" fmla="*/ 1161332 h 1258824"/>
                  <a:gd name="connsiteX17" fmla="*/ 17506 w 4341551"/>
                  <a:gd name="connsiteY17" fmla="*/ 1205782 h 1258824"/>
                  <a:gd name="connsiteX18" fmla="*/ 11156 w 4341551"/>
                  <a:gd name="connsiteY18" fmla="*/ 31032 h 1258824"/>
                  <a:gd name="connsiteX19" fmla="*/ 182606 w 4341551"/>
                  <a:gd name="connsiteY19" fmla="*/ 31032 h 125882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633706 w 4341551"/>
                  <a:gd name="connsiteY11" fmla="*/ 754932 h 1253294"/>
                  <a:gd name="connsiteX12" fmla="*/ 2093956 w 4341551"/>
                  <a:gd name="connsiteY12" fmla="*/ 6850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093956 w 4341551"/>
                  <a:gd name="connsiteY12" fmla="*/ 6850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57456 w 4341551"/>
                  <a:gd name="connsiteY12" fmla="*/ 66603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4063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8677 w 4341551"/>
                  <a:gd name="connsiteY13" fmla="*/ 7910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8677 w 4341551"/>
                  <a:gd name="connsiteY13" fmla="*/ 791026 h 1253294"/>
                  <a:gd name="connsiteX14" fmla="*/ 1147806 w 4341551"/>
                  <a:gd name="connsiteY14" fmla="*/ 9200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3743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677906 w 4341551"/>
                  <a:gd name="connsiteY14" fmla="*/ 10533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471677 w 4341551"/>
                  <a:gd name="connsiteY13" fmla="*/ 810076 h 1253294"/>
                  <a:gd name="connsiteX14" fmla="*/ 677906 w 4341551"/>
                  <a:gd name="connsiteY14" fmla="*/ 10533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471677 w 4341551"/>
                  <a:gd name="connsiteY13" fmla="*/ 810076 h 1253294"/>
                  <a:gd name="connsiteX14" fmla="*/ 811256 w 4341551"/>
                  <a:gd name="connsiteY14" fmla="*/ 10152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299489"/>
                  <a:gd name="connsiteY0" fmla="*/ 36913 h 1273906"/>
                  <a:gd name="connsiteX1" fmla="*/ 785856 w 4299489"/>
                  <a:gd name="connsiteY1" fmla="*/ 221063 h 1273906"/>
                  <a:gd name="connsiteX2" fmla="*/ 1478006 w 4299489"/>
                  <a:gd name="connsiteY2" fmla="*/ 424263 h 1273906"/>
                  <a:gd name="connsiteX3" fmla="*/ 2138406 w 4299489"/>
                  <a:gd name="connsiteY3" fmla="*/ 583013 h 1273906"/>
                  <a:gd name="connsiteX4" fmla="*/ 2792456 w 4299489"/>
                  <a:gd name="connsiteY4" fmla="*/ 443313 h 1273906"/>
                  <a:gd name="connsiteX5" fmla="*/ 3459206 w 4299489"/>
                  <a:gd name="connsiteY5" fmla="*/ 233763 h 1273906"/>
                  <a:gd name="connsiteX6" fmla="*/ 4170406 w 4299489"/>
                  <a:gd name="connsiteY6" fmla="*/ 36913 h 1273906"/>
                  <a:gd name="connsiteX7" fmla="*/ 4297406 w 4299489"/>
                  <a:gd name="connsiteY7" fmla="*/ 125813 h 1273906"/>
                  <a:gd name="connsiteX8" fmla="*/ 4183106 w 4299489"/>
                  <a:gd name="connsiteY8" fmla="*/ 1230713 h 1273906"/>
                  <a:gd name="connsiteX9" fmla="*/ 3484606 w 4299489"/>
                  <a:gd name="connsiteY9" fmla="*/ 1027513 h 1273906"/>
                  <a:gd name="connsiteX10" fmla="*/ 2798806 w 4299489"/>
                  <a:gd name="connsiteY10" fmla="*/ 817963 h 1273906"/>
                  <a:gd name="connsiteX11" fmla="*/ 2138406 w 4299489"/>
                  <a:gd name="connsiteY11" fmla="*/ 665563 h 1273906"/>
                  <a:gd name="connsiteX12" fmla="*/ 1471677 w 4299489"/>
                  <a:gd name="connsiteY12" fmla="*/ 815957 h 1273906"/>
                  <a:gd name="connsiteX13" fmla="*/ 811256 w 4299489"/>
                  <a:gd name="connsiteY13" fmla="*/ 1021163 h 1273906"/>
                  <a:gd name="connsiteX14" fmla="*/ 163556 w 4299489"/>
                  <a:gd name="connsiteY14" fmla="*/ 1205313 h 1273906"/>
                  <a:gd name="connsiteX15" fmla="*/ 17506 w 4299489"/>
                  <a:gd name="connsiteY15" fmla="*/ 1211663 h 1273906"/>
                  <a:gd name="connsiteX16" fmla="*/ 11156 w 4299489"/>
                  <a:gd name="connsiteY16" fmla="*/ 36913 h 1273906"/>
                  <a:gd name="connsiteX17" fmla="*/ 182606 w 4299489"/>
                  <a:gd name="connsiteY17" fmla="*/ 36913 h 1273906"/>
                  <a:gd name="connsiteX0" fmla="*/ 182606 w 4265007"/>
                  <a:gd name="connsiteY0" fmla="*/ 12336 h 1255122"/>
                  <a:gd name="connsiteX1" fmla="*/ 785856 w 4265007"/>
                  <a:gd name="connsiteY1" fmla="*/ 196486 h 1255122"/>
                  <a:gd name="connsiteX2" fmla="*/ 1478006 w 4265007"/>
                  <a:gd name="connsiteY2" fmla="*/ 399686 h 1255122"/>
                  <a:gd name="connsiteX3" fmla="*/ 2138406 w 4265007"/>
                  <a:gd name="connsiteY3" fmla="*/ 558436 h 1255122"/>
                  <a:gd name="connsiteX4" fmla="*/ 2792456 w 4265007"/>
                  <a:gd name="connsiteY4" fmla="*/ 418736 h 1255122"/>
                  <a:gd name="connsiteX5" fmla="*/ 3459206 w 4265007"/>
                  <a:gd name="connsiteY5" fmla="*/ 209186 h 1255122"/>
                  <a:gd name="connsiteX6" fmla="*/ 4170406 w 4265007"/>
                  <a:gd name="connsiteY6" fmla="*/ 12336 h 1255122"/>
                  <a:gd name="connsiteX7" fmla="*/ 4183106 w 4265007"/>
                  <a:gd name="connsiteY7" fmla="*/ 1206136 h 1255122"/>
                  <a:gd name="connsiteX8" fmla="*/ 3484606 w 4265007"/>
                  <a:gd name="connsiteY8" fmla="*/ 1002936 h 1255122"/>
                  <a:gd name="connsiteX9" fmla="*/ 2798806 w 4265007"/>
                  <a:gd name="connsiteY9" fmla="*/ 793386 h 1255122"/>
                  <a:gd name="connsiteX10" fmla="*/ 2138406 w 4265007"/>
                  <a:gd name="connsiteY10" fmla="*/ 640986 h 1255122"/>
                  <a:gd name="connsiteX11" fmla="*/ 1471677 w 4265007"/>
                  <a:gd name="connsiteY11" fmla="*/ 791380 h 1255122"/>
                  <a:gd name="connsiteX12" fmla="*/ 811256 w 4265007"/>
                  <a:gd name="connsiteY12" fmla="*/ 996586 h 1255122"/>
                  <a:gd name="connsiteX13" fmla="*/ 163556 w 4265007"/>
                  <a:gd name="connsiteY13" fmla="*/ 1180736 h 1255122"/>
                  <a:gd name="connsiteX14" fmla="*/ 17506 w 4265007"/>
                  <a:gd name="connsiteY14" fmla="*/ 1187086 h 1255122"/>
                  <a:gd name="connsiteX15" fmla="*/ 11156 w 4265007"/>
                  <a:gd name="connsiteY15" fmla="*/ 12336 h 1255122"/>
                  <a:gd name="connsiteX16" fmla="*/ 182606 w 4265007"/>
                  <a:gd name="connsiteY16" fmla="*/ 12336 h 1255122"/>
                  <a:gd name="connsiteX0" fmla="*/ 182606 w 4183106"/>
                  <a:gd name="connsiteY0" fmla="*/ 12336 h 1255121"/>
                  <a:gd name="connsiteX1" fmla="*/ 785856 w 4183106"/>
                  <a:gd name="connsiteY1" fmla="*/ 196486 h 1255121"/>
                  <a:gd name="connsiteX2" fmla="*/ 1478006 w 4183106"/>
                  <a:gd name="connsiteY2" fmla="*/ 399686 h 1255121"/>
                  <a:gd name="connsiteX3" fmla="*/ 2138406 w 4183106"/>
                  <a:gd name="connsiteY3" fmla="*/ 558436 h 1255121"/>
                  <a:gd name="connsiteX4" fmla="*/ 2792456 w 4183106"/>
                  <a:gd name="connsiteY4" fmla="*/ 418736 h 1255121"/>
                  <a:gd name="connsiteX5" fmla="*/ 3459206 w 4183106"/>
                  <a:gd name="connsiteY5" fmla="*/ 209186 h 1255121"/>
                  <a:gd name="connsiteX6" fmla="*/ 4170406 w 4183106"/>
                  <a:gd name="connsiteY6" fmla="*/ 12336 h 1255121"/>
                  <a:gd name="connsiteX7" fmla="*/ 4183106 w 4183106"/>
                  <a:gd name="connsiteY7" fmla="*/ 1206136 h 1255121"/>
                  <a:gd name="connsiteX8" fmla="*/ 3484606 w 4183106"/>
                  <a:gd name="connsiteY8" fmla="*/ 1002936 h 1255121"/>
                  <a:gd name="connsiteX9" fmla="*/ 2798806 w 4183106"/>
                  <a:gd name="connsiteY9" fmla="*/ 793386 h 1255121"/>
                  <a:gd name="connsiteX10" fmla="*/ 2138406 w 4183106"/>
                  <a:gd name="connsiteY10" fmla="*/ 640986 h 1255121"/>
                  <a:gd name="connsiteX11" fmla="*/ 1471677 w 4183106"/>
                  <a:gd name="connsiteY11" fmla="*/ 791380 h 1255121"/>
                  <a:gd name="connsiteX12" fmla="*/ 811256 w 4183106"/>
                  <a:gd name="connsiteY12" fmla="*/ 996586 h 1255121"/>
                  <a:gd name="connsiteX13" fmla="*/ 163556 w 4183106"/>
                  <a:gd name="connsiteY13" fmla="*/ 1180736 h 1255121"/>
                  <a:gd name="connsiteX14" fmla="*/ 17506 w 4183106"/>
                  <a:gd name="connsiteY14" fmla="*/ 1187086 h 1255121"/>
                  <a:gd name="connsiteX15" fmla="*/ 11156 w 4183106"/>
                  <a:gd name="connsiteY15" fmla="*/ 12336 h 1255121"/>
                  <a:gd name="connsiteX16" fmla="*/ 182606 w 4183106"/>
                  <a:gd name="connsiteY16" fmla="*/ 12336 h 1255121"/>
                  <a:gd name="connsiteX0" fmla="*/ 182606 w 4183106"/>
                  <a:gd name="connsiteY0" fmla="*/ 12336 h 1206135"/>
                  <a:gd name="connsiteX1" fmla="*/ 785856 w 4183106"/>
                  <a:gd name="connsiteY1" fmla="*/ 196486 h 1206135"/>
                  <a:gd name="connsiteX2" fmla="*/ 1478006 w 4183106"/>
                  <a:gd name="connsiteY2" fmla="*/ 399686 h 1206135"/>
                  <a:gd name="connsiteX3" fmla="*/ 2138406 w 4183106"/>
                  <a:gd name="connsiteY3" fmla="*/ 558436 h 1206135"/>
                  <a:gd name="connsiteX4" fmla="*/ 2792456 w 4183106"/>
                  <a:gd name="connsiteY4" fmla="*/ 418736 h 1206135"/>
                  <a:gd name="connsiteX5" fmla="*/ 3459206 w 4183106"/>
                  <a:gd name="connsiteY5" fmla="*/ 209186 h 1206135"/>
                  <a:gd name="connsiteX6" fmla="*/ 4170406 w 4183106"/>
                  <a:gd name="connsiteY6" fmla="*/ 12336 h 1206135"/>
                  <a:gd name="connsiteX7" fmla="*/ 4183106 w 4183106"/>
                  <a:gd name="connsiteY7" fmla="*/ 1206136 h 1206135"/>
                  <a:gd name="connsiteX8" fmla="*/ 3484606 w 4183106"/>
                  <a:gd name="connsiteY8" fmla="*/ 1002936 h 1206135"/>
                  <a:gd name="connsiteX9" fmla="*/ 2798806 w 4183106"/>
                  <a:gd name="connsiteY9" fmla="*/ 793386 h 1206135"/>
                  <a:gd name="connsiteX10" fmla="*/ 2138406 w 4183106"/>
                  <a:gd name="connsiteY10" fmla="*/ 640986 h 1206135"/>
                  <a:gd name="connsiteX11" fmla="*/ 1471677 w 4183106"/>
                  <a:gd name="connsiteY11" fmla="*/ 791380 h 1206135"/>
                  <a:gd name="connsiteX12" fmla="*/ 811256 w 4183106"/>
                  <a:gd name="connsiteY12" fmla="*/ 996586 h 1206135"/>
                  <a:gd name="connsiteX13" fmla="*/ 163556 w 4183106"/>
                  <a:gd name="connsiteY13" fmla="*/ 1180736 h 1206135"/>
                  <a:gd name="connsiteX14" fmla="*/ 17506 w 4183106"/>
                  <a:gd name="connsiteY14" fmla="*/ 1187086 h 1206135"/>
                  <a:gd name="connsiteX15" fmla="*/ 11156 w 4183106"/>
                  <a:gd name="connsiteY15" fmla="*/ 12336 h 1206135"/>
                  <a:gd name="connsiteX16" fmla="*/ 182606 w 4183106"/>
                  <a:gd name="connsiteY16" fmla="*/ 12336 h 1206135"/>
                  <a:gd name="connsiteX0" fmla="*/ 165101 w 4165601"/>
                  <a:gd name="connsiteY0" fmla="*/ 50789 h 1244589"/>
                  <a:gd name="connsiteX1" fmla="*/ 768351 w 4165601"/>
                  <a:gd name="connsiteY1" fmla="*/ 234939 h 1244589"/>
                  <a:gd name="connsiteX2" fmla="*/ 1460501 w 4165601"/>
                  <a:gd name="connsiteY2" fmla="*/ 438139 h 1244589"/>
                  <a:gd name="connsiteX3" fmla="*/ 2120901 w 4165601"/>
                  <a:gd name="connsiteY3" fmla="*/ 596889 h 1244589"/>
                  <a:gd name="connsiteX4" fmla="*/ 2774951 w 4165601"/>
                  <a:gd name="connsiteY4" fmla="*/ 457189 h 1244589"/>
                  <a:gd name="connsiteX5" fmla="*/ 3441701 w 4165601"/>
                  <a:gd name="connsiteY5" fmla="*/ 247639 h 1244589"/>
                  <a:gd name="connsiteX6" fmla="*/ 4152901 w 4165601"/>
                  <a:gd name="connsiteY6" fmla="*/ 50789 h 1244589"/>
                  <a:gd name="connsiteX7" fmla="*/ 4165601 w 4165601"/>
                  <a:gd name="connsiteY7" fmla="*/ 1244589 h 1244589"/>
                  <a:gd name="connsiteX8" fmla="*/ 3467101 w 4165601"/>
                  <a:gd name="connsiteY8" fmla="*/ 1041389 h 1244589"/>
                  <a:gd name="connsiteX9" fmla="*/ 2781301 w 4165601"/>
                  <a:gd name="connsiteY9" fmla="*/ 831839 h 1244589"/>
                  <a:gd name="connsiteX10" fmla="*/ 2120901 w 4165601"/>
                  <a:gd name="connsiteY10" fmla="*/ 679439 h 1244589"/>
                  <a:gd name="connsiteX11" fmla="*/ 1454172 w 4165601"/>
                  <a:gd name="connsiteY11" fmla="*/ 829833 h 1244589"/>
                  <a:gd name="connsiteX12" fmla="*/ 793751 w 4165601"/>
                  <a:gd name="connsiteY12" fmla="*/ 1035039 h 1244589"/>
                  <a:gd name="connsiteX13" fmla="*/ 146051 w 4165601"/>
                  <a:gd name="connsiteY13" fmla="*/ 1219189 h 1244589"/>
                  <a:gd name="connsiteX14" fmla="*/ 1 w 4165601"/>
                  <a:gd name="connsiteY14" fmla="*/ 1225539 h 1244589"/>
                  <a:gd name="connsiteX15" fmla="*/ 165101 w 4165601"/>
                  <a:gd name="connsiteY15" fmla="*/ 50789 h 1244589"/>
                  <a:gd name="connsiteX0" fmla="*/ 165099 w 4165599"/>
                  <a:gd name="connsiteY0" fmla="*/ 0 h 1193800"/>
                  <a:gd name="connsiteX1" fmla="*/ 768349 w 4165599"/>
                  <a:gd name="connsiteY1" fmla="*/ 184150 h 1193800"/>
                  <a:gd name="connsiteX2" fmla="*/ 1460499 w 4165599"/>
                  <a:gd name="connsiteY2" fmla="*/ 387350 h 1193800"/>
                  <a:gd name="connsiteX3" fmla="*/ 2120899 w 4165599"/>
                  <a:gd name="connsiteY3" fmla="*/ 546100 h 1193800"/>
                  <a:gd name="connsiteX4" fmla="*/ 2774949 w 4165599"/>
                  <a:gd name="connsiteY4" fmla="*/ 406400 h 1193800"/>
                  <a:gd name="connsiteX5" fmla="*/ 3441699 w 4165599"/>
                  <a:gd name="connsiteY5" fmla="*/ 196850 h 1193800"/>
                  <a:gd name="connsiteX6" fmla="*/ 4152899 w 4165599"/>
                  <a:gd name="connsiteY6" fmla="*/ 0 h 1193800"/>
                  <a:gd name="connsiteX7" fmla="*/ 4165599 w 4165599"/>
                  <a:gd name="connsiteY7" fmla="*/ 1193800 h 1193800"/>
                  <a:gd name="connsiteX8" fmla="*/ 3467099 w 4165599"/>
                  <a:gd name="connsiteY8" fmla="*/ 990600 h 1193800"/>
                  <a:gd name="connsiteX9" fmla="*/ 2781299 w 4165599"/>
                  <a:gd name="connsiteY9" fmla="*/ 781050 h 1193800"/>
                  <a:gd name="connsiteX10" fmla="*/ 2120899 w 4165599"/>
                  <a:gd name="connsiteY10" fmla="*/ 628650 h 1193800"/>
                  <a:gd name="connsiteX11" fmla="*/ 1454170 w 4165599"/>
                  <a:gd name="connsiteY11" fmla="*/ 779044 h 1193800"/>
                  <a:gd name="connsiteX12" fmla="*/ 793749 w 4165599"/>
                  <a:gd name="connsiteY12" fmla="*/ 984250 h 1193800"/>
                  <a:gd name="connsiteX13" fmla="*/ 146049 w 4165599"/>
                  <a:gd name="connsiteY13" fmla="*/ 1168400 h 1193800"/>
                  <a:gd name="connsiteX14" fmla="*/ -1 w 4165599"/>
                  <a:gd name="connsiteY14" fmla="*/ 1174750 h 1193800"/>
                  <a:gd name="connsiteX15" fmla="*/ 165099 w 4165599"/>
                  <a:gd name="connsiteY15" fmla="*/ 0 h 1193800"/>
                  <a:gd name="connsiteX0" fmla="*/ 88395 w 4088895"/>
                  <a:gd name="connsiteY0" fmla="*/ 0 h 1193800"/>
                  <a:gd name="connsiteX1" fmla="*/ 691645 w 4088895"/>
                  <a:gd name="connsiteY1" fmla="*/ 184150 h 1193800"/>
                  <a:gd name="connsiteX2" fmla="*/ 1383795 w 4088895"/>
                  <a:gd name="connsiteY2" fmla="*/ 387350 h 1193800"/>
                  <a:gd name="connsiteX3" fmla="*/ 2044195 w 4088895"/>
                  <a:gd name="connsiteY3" fmla="*/ 546100 h 1193800"/>
                  <a:gd name="connsiteX4" fmla="*/ 2698245 w 4088895"/>
                  <a:gd name="connsiteY4" fmla="*/ 406400 h 1193800"/>
                  <a:gd name="connsiteX5" fmla="*/ 3364995 w 4088895"/>
                  <a:gd name="connsiteY5" fmla="*/ 196850 h 1193800"/>
                  <a:gd name="connsiteX6" fmla="*/ 4076195 w 4088895"/>
                  <a:gd name="connsiteY6" fmla="*/ 0 h 1193800"/>
                  <a:gd name="connsiteX7" fmla="*/ 4088895 w 4088895"/>
                  <a:gd name="connsiteY7" fmla="*/ 1193800 h 1193800"/>
                  <a:gd name="connsiteX8" fmla="*/ 3390395 w 4088895"/>
                  <a:gd name="connsiteY8" fmla="*/ 990600 h 1193800"/>
                  <a:gd name="connsiteX9" fmla="*/ 2704595 w 4088895"/>
                  <a:gd name="connsiteY9" fmla="*/ 781050 h 1193800"/>
                  <a:gd name="connsiteX10" fmla="*/ 2044195 w 4088895"/>
                  <a:gd name="connsiteY10" fmla="*/ 628650 h 1193800"/>
                  <a:gd name="connsiteX11" fmla="*/ 1377466 w 4088895"/>
                  <a:gd name="connsiteY11" fmla="*/ 779044 h 1193800"/>
                  <a:gd name="connsiteX12" fmla="*/ 717045 w 4088895"/>
                  <a:gd name="connsiteY12" fmla="*/ 984250 h 1193800"/>
                  <a:gd name="connsiteX13" fmla="*/ 69345 w 4088895"/>
                  <a:gd name="connsiteY13" fmla="*/ 1168400 h 1193800"/>
                  <a:gd name="connsiteX14" fmla="*/ 88395 w 4088895"/>
                  <a:gd name="connsiteY14" fmla="*/ 0 h 1193800"/>
                  <a:gd name="connsiteX0" fmla="*/ 19051 w 4019551"/>
                  <a:gd name="connsiteY0" fmla="*/ 0 h 1193800"/>
                  <a:gd name="connsiteX1" fmla="*/ 622301 w 4019551"/>
                  <a:gd name="connsiteY1" fmla="*/ 184150 h 1193800"/>
                  <a:gd name="connsiteX2" fmla="*/ 1314451 w 4019551"/>
                  <a:gd name="connsiteY2" fmla="*/ 387350 h 1193800"/>
                  <a:gd name="connsiteX3" fmla="*/ 1974851 w 4019551"/>
                  <a:gd name="connsiteY3" fmla="*/ 546100 h 1193800"/>
                  <a:gd name="connsiteX4" fmla="*/ 2628901 w 4019551"/>
                  <a:gd name="connsiteY4" fmla="*/ 406400 h 1193800"/>
                  <a:gd name="connsiteX5" fmla="*/ 3295651 w 4019551"/>
                  <a:gd name="connsiteY5" fmla="*/ 196850 h 1193800"/>
                  <a:gd name="connsiteX6" fmla="*/ 4006851 w 4019551"/>
                  <a:gd name="connsiteY6" fmla="*/ 0 h 1193800"/>
                  <a:gd name="connsiteX7" fmla="*/ 4019551 w 4019551"/>
                  <a:gd name="connsiteY7" fmla="*/ 1193800 h 1193800"/>
                  <a:gd name="connsiteX8" fmla="*/ 3321051 w 4019551"/>
                  <a:gd name="connsiteY8" fmla="*/ 990600 h 1193800"/>
                  <a:gd name="connsiteX9" fmla="*/ 2635251 w 4019551"/>
                  <a:gd name="connsiteY9" fmla="*/ 781050 h 1193800"/>
                  <a:gd name="connsiteX10" fmla="*/ 1974851 w 4019551"/>
                  <a:gd name="connsiteY10" fmla="*/ 628650 h 1193800"/>
                  <a:gd name="connsiteX11" fmla="*/ 1308122 w 4019551"/>
                  <a:gd name="connsiteY11" fmla="*/ 779044 h 1193800"/>
                  <a:gd name="connsiteX12" fmla="*/ 647701 w 4019551"/>
                  <a:gd name="connsiteY12" fmla="*/ 984250 h 1193800"/>
                  <a:gd name="connsiteX13" fmla="*/ 1 w 4019551"/>
                  <a:gd name="connsiteY13" fmla="*/ 1168400 h 1193800"/>
                  <a:gd name="connsiteX14" fmla="*/ 19051 w 4019551"/>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46100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9 w 4019549"/>
                  <a:gd name="connsiteY10" fmla="*/ 628650 h 1193800"/>
                  <a:gd name="connsiteX11" fmla="*/ 1308120 w 4019549"/>
                  <a:gd name="connsiteY11" fmla="*/ 779044 h 1193800"/>
                  <a:gd name="connsiteX12" fmla="*/ 647699 w 4019549"/>
                  <a:gd name="connsiteY12" fmla="*/ 984250 h 1193800"/>
                  <a:gd name="connsiteX13" fmla="*/ -1 w 4019549"/>
                  <a:gd name="connsiteY13" fmla="*/ 1168400 h 1193800"/>
                  <a:gd name="connsiteX14" fmla="*/ 19049 w 4019549"/>
                  <a:gd name="connsiteY14" fmla="*/ 0 h 1193800"/>
                  <a:gd name="connsiteX0" fmla="*/ 19051 w 4019551"/>
                  <a:gd name="connsiteY0" fmla="*/ 0 h 1193800"/>
                  <a:gd name="connsiteX1" fmla="*/ 622301 w 4019551"/>
                  <a:gd name="connsiteY1" fmla="*/ 184150 h 1193800"/>
                  <a:gd name="connsiteX2" fmla="*/ 1314451 w 4019551"/>
                  <a:gd name="connsiteY2" fmla="*/ 387350 h 1193800"/>
                  <a:gd name="connsiteX3" fmla="*/ 1974851 w 4019551"/>
                  <a:gd name="connsiteY3" fmla="*/ 525983 h 1193800"/>
                  <a:gd name="connsiteX4" fmla="*/ 2628901 w 4019551"/>
                  <a:gd name="connsiteY4" fmla="*/ 406400 h 1193800"/>
                  <a:gd name="connsiteX5" fmla="*/ 3295651 w 4019551"/>
                  <a:gd name="connsiteY5" fmla="*/ 196850 h 1193800"/>
                  <a:gd name="connsiteX6" fmla="*/ 4006851 w 4019551"/>
                  <a:gd name="connsiteY6" fmla="*/ 0 h 1193800"/>
                  <a:gd name="connsiteX7" fmla="*/ 4019551 w 4019551"/>
                  <a:gd name="connsiteY7" fmla="*/ 1193800 h 1193800"/>
                  <a:gd name="connsiteX8" fmla="*/ 3321051 w 4019551"/>
                  <a:gd name="connsiteY8" fmla="*/ 990600 h 1193800"/>
                  <a:gd name="connsiteX9" fmla="*/ 2635251 w 4019551"/>
                  <a:gd name="connsiteY9" fmla="*/ 781050 h 1193800"/>
                  <a:gd name="connsiteX10" fmla="*/ 1974851 w 4019551"/>
                  <a:gd name="connsiteY10" fmla="*/ 628650 h 1193800"/>
                  <a:gd name="connsiteX11" fmla="*/ 1308122 w 4019551"/>
                  <a:gd name="connsiteY11" fmla="*/ 779044 h 1193800"/>
                  <a:gd name="connsiteX12" fmla="*/ 647701 w 4019551"/>
                  <a:gd name="connsiteY12" fmla="*/ 984250 h 1193800"/>
                  <a:gd name="connsiteX13" fmla="*/ 1 w 4019551"/>
                  <a:gd name="connsiteY13" fmla="*/ 1168400 h 1193800"/>
                  <a:gd name="connsiteX14" fmla="*/ 19051 w 4019551"/>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25983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8 w 4019549"/>
                  <a:gd name="connsiteY10" fmla="*/ 648766 h 1193800"/>
                  <a:gd name="connsiteX11" fmla="*/ 1308120 w 4019549"/>
                  <a:gd name="connsiteY11" fmla="*/ 779044 h 1193800"/>
                  <a:gd name="connsiteX12" fmla="*/ 647699 w 4019549"/>
                  <a:gd name="connsiteY12" fmla="*/ 984250 h 1193800"/>
                  <a:gd name="connsiteX13" fmla="*/ -1 w 4019549"/>
                  <a:gd name="connsiteY13" fmla="*/ 1168400 h 1193800"/>
                  <a:gd name="connsiteX14" fmla="*/ 19049 w 4019549"/>
                  <a:gd name="connsiteY14" fmla="*/ 0 h 1193800"/>
                  <a:gd name="connsiteX0" fmla="*/ 62353 w 4062853"/>
                  <a:gd name="connsiteY0" fmla="*/ 0 h 1216915"/>
                  <a:gd name="connsiteX1" fmla="*/ 665603 w 4062853"/>
                  <a:gd name="connsiteY1" fmla="*/ 184150 h 1216915"/>
                  <a:gd name="connsiteX2" fmla="*/ 1357753 w 4062853"/>
                  <a:gd name="connsiteY2" fmla="*/ 387350 h 1216915"/>
                  <a:gd name="connsiteX3" fmla="*/ 2018153 w 4062853"/>
                  <a:gd name="connsiteY3" fmla="*/ 525983 h 1216915"/>
                  <a:gd name="connsiteX4" fmla="*/ 2672203 w 4062853"/>
                  <a:gd name="connsiteY4" fmla="*/ 406400 h 1216915"/>
                  <a:gd name="connsiteX5" fmla="*/ 3338953 w 4062853"/>
                  <a:gd name="connsiteY5" fmla="*/ 196850 h 1216915"/>
                  <a:gd name="connsiteX6" fmla="*/ 4050153 w 4062853"/>
                  <a:gd name="connsiteY6" fmla="*/ 0 h 1216915"/>
                  <a:gd name="connsiteX7" fmla="*/ 4062853 w 4062853"/>
                  <a:gd name="connsiteY7" fmla="*/ 1193800 h 1216915"/>
                  <a:gd name="connsiteX8" fmla="*/ 3364353 w 4062853"/>
                  <a:gd name="connsiteY8" fmla="*/ 990600 h 1216915"/>
                  <a:gd name="connsiteX9" fmla="*/ 2678553 w 4062853"/>
                  <a:gd name="connsiteY9" fmla="*/ 781050 h 1216915"/>
                  <a:gd name="connsiteX10" fmla="*/ 2018152 w 4062853"/>
                  <a:gd name="connsiteY10" fmla="*/ 648766 h 1216915"/>
                  <a:gd name="connsiteX11" fmla="*/ 1351424 w 4062853"/>
                  <a:gd name="connsiteY11" fmla="*/ 779044 h 1216915"/>
                  <a:gd name="connsiteX12" fmla="*/ 691003 w 4062853"/>
                  <a:gd name="connsiteY12" fmla="*/ 974194 h 1216915"/>
                  <a:gd name="connsiteX13" fmla="*/ 43303 w 4062853"/>
                  <a:gd name="connsiteY13" fmla="*/ 1168400 h 1216915"/>
                  <a:gd name="connsiteX14" fmla="*/ 62353 w 4062853"/>
                  <a:gd name="connsiteY14" fmla="*/ 0 h 1216915"/>
                  <a:gd name="connsiteX0" fmla="*/ 62353 w 4062853"/>
                  <a:gd name="connsiteY0" fmla="*/ 0 h 1193800"/>
                  <a:gd name="connsiteX1" fmla="*/ 665603 w 4062853"/>
                  <a:gd name="connsiteY1" fmla="*/ 184150 h 1193800"/>
                  <a:gd name="connsiteX2" fmla="*/ 1357753 w 4062853"/>
                  <a:gd name="connsiteY2" fmla="*/ 387350 h 1193800"/>
                  <a:gd name="connsiteX3" fmla="*/ 2018153 w 4062853"/>
                  <a:gd name="connsiteY3" fmla="*/ 525983 h 1193800"/>
                  <a:gd name="connsiteX4" fmla="*/ 2672203 w 4062853"/>
                  <a:gd name="connsiteY4" fmla="*/ 406400 h 1193800"/>
                  <a:gd name="connsiteX5" fmla="*/ 3338953 w 4062853"/>
                  <a:gd name="connsiteY5" fmla="*/ 196850 h 1193800"/>
                  <a:gd name="connsiteX6" fmla="*/ 4050153 w 4062853"/>
                  <a:gd name="connsiteY6" fmla="*/ 0 h 1193800"/>
                  <a:gd name="connsiteX7" fmla="*/ 4062853 w 4062853"/>
                  <a:gd name="connsiteY7" fmla="*/ 1193800 h 1193800"/>
                  <a:gd name="connsiteX8" fmla="*/ 3364353 w 4062853"/>
                  <a:gd name="connsiteY8" fmla="*/ 990600 h 1193800"/>
                  <a:gd name="connsiteX9" fmla="*/ 2678553 w 4062853"/>
                  <a:gd name="connsiteY9" fmla="*/ 781050 h 1193800"/>
                  <a:gd name="connsiteX10" fmla="*/ 2018152 w 4062853"/>
                  <a:gd name="connsiteY10" fmla="*/ 648766 h 1193800"/>
                  <a:gd name="connsiteX11" fmla="*/ 1351424 w 4062853"/>
                  <a:gd name="connsiteY11" fmla="*/ 779044 h 1193800"/>
                  <a:gd name="connsiteX12" fmla="*/ 691003 w 4062853"/>
                  <a:gd name="connsiteY12" fmla="*/ 974194 h 1193800"/>
                  <a:gd name="connsiteX13" fmla="*/ 43303 w 4062853"/>
                  <a:gd name="connsiteY13" fmla="*/ 1168400 h 1193800"/>
                  <a:gd name="connsiteX14" fmla="*/ 62353 w 4062853"/>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25983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8 w 4019549"/>
                  <a:gd name="connsiteY10" fmla="*/ 648766 h 1193800"/>
                  <a:gd name="connsiteX11" fmla="*/ 1308120 w 4019549"/>
                  <a:gd name="connsiteY11" fmla="*/ 779044 h 1193800"/>
                  <a:gd name="connsiteX12" fmla="*/ 647699 w 4019549"/>
                  <a:gd name="connsiteY12" fmla="*/ 974194 h 1193800"/>
                  <a:gd name="connsiteX13" fmla="*/ -1 w 4019549"/>
                  <a:gd name="connsiteY13" fmla="*/ 1168400 h 1193800"/>
                  <a:gd name="connsiteX14" fmla="*/ 19049 w 4019549"/>
                  <a:gd name="connsiteY14" fmla="*/ 0 h 1193800"/>
                  <a:gd name="connsiteX0" fmla="*/ 19050 w 4019550"/>
                  <a:gd name="connsiteY0" fmla="*/ 0 h 1193800"/>
                  <a:gd name="connsiteX1" fmla="*/ 622300 w 4019550"/>
                  <a:gd name="connsiteY1" fmla="*/ 184150 h 1193800"/>
                  <a:gd name="connsiteX2" fmla="*/ 1314450 w 4019550"/>
                  <a:gd name="connsiteY2" fmla="*/ 387350 h 1193800"/>
                  <a:gd name="connsiteX3" fmla="*/ 2031525 w 4019550"/>
                  <a:gd name="connsiteY3" fmla="*/ 288947 h 1193800"/>
                  <a:gd name="connsiteX4" fmla="*/ 2628900 w 4019550"/>
                  <a:gd name="connsiteY4" fmla="*/ 406400 h 1193800"/>
                  <a:gd name="connsiteX5" fmla="*/ 3295650 w 4019550"/>
                  <a:gd name="connsiteY5" fmla="*/ 196850 h 1193800"/>
                  <a:gd name="connsiteX6" fmla="*/ 4006850 w 4019550"/>
                  <a:gd name="connsiteY6" fmla="*/ 0 h 1193800"/>
                  <a:gd name="connsiteX7" fmla="*/ 4019550 w 4019550"/>
                  <a:gd name="connsiteY7" fmla="*/ 1193800 h 1193800"/>
                  <a:gd name="connsiteX8" fmla="*/ 3321050 w 4019550"/>
                  <a:gd name="connsiteY8" fmla="*/ 990600 h 1193800"/>
                  <a:gd name="connsiteX9" fmla="*/ 2635250 w 4019550"/>
                  <a:gd name="connsiteY9" fmla="*/ 781050 h 1193800"/>
                  <a:gd name="connsiteX10" fmla="*/ 1974849 w 4019550"/>
                  <a:gd name="connsiteY10" fmla="*/ 648766 h 1193800"/>
                  <a:gd name="connsiteX11" fmla="*/ 1308121 w 4019550"/>
                  <a:gd name="connsiteY11" fmla="*/ 779044 h 1193800"/>
                  <a:gd name="connsiteX12" fmla="*/ 647700 w 4019550"/>
                  <a:gd name="connsiteY12" fmla="*/ 974194 h 1193800"/>
                  <a:gd name="connsiteX13" fmla="*/ 0 w 4019550"/>
                  <a:gd name="connsiteY13" fmla="*/ 1168400 h 1193800"/>
                  <a:gd name="connsiteX14" fmla="*/ 19050 w 4019550"/>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28900 w 4019929"/>
                  <a:gd name="connsiteY4" fmla="*/ 406400 h 1193800"/>
                  <a:gd name="connsiteX5" fmla="*/ 3295650 w 4019929"/>
                  <a:gd name="connsiteY5" fmla="*/ 196850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28900 w 4019929"/>
                  <a:gd name="connsiteY4" fmla="*/ 406400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66765 w 4019929"/>
                  <a:gd name="connsiteY2" fmla="*/ 245128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17941 w 4019929"/>
                  <a:gd name="connsiteY1" fmla="*/ 123813 h 1193800"/>
                  <a:gd name="connsiteX2" fmla="*/ 1366765 w 4019929"/>
                  <a:gd name="connsiteY2" fmla="*/ 245128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42998 w 4019929"/>
                  <a:gd name="connsiteY11" fmla="*/ 94712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42998 w 4019929"/>
                  <a:gd name="connsiteY11" fmla="*/ 947124 h 1198110"/>
                  <a:gd name="connsiteX12" fmla="*/ 625902 w 4019929"/>
                  <a:gd name="connsiteY12" fmla="*/ 1081938 h 1198110"/>
                  <a:gd name="connsiteX13" fmla="*/ 0 w 4019929"/>
                  <a:gd name="connsiteY13" fmla="*/ 1172710 h 1198110"/>
                  <a:gd name="connsiteX14" fmla="*/ 10331 w 4019929"/>
                  <a:gd name="connsiteY14" fmla="*/ 0 h 1198110"/>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17183 w 4011210"/>
                  <a:gd name="connsiteY12" fmla="*/ 1081938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4116"/>
                  <a:gd name="connsiteY0" fmla="*/ 4309 h 1207188"/>
                  <a:gd name="connsiteX1" fmla="*/ 609222 w 4014116"/>
                  <a:gd name="connsiteY1" fmla="*/ 132432 h 1207188"/>
                  <a:gd name="connsiteX2" fmla="*/ 1358046 w 4014116"/>
                  <a:gd name="connsiteY2" fmla="*/ 253747 h 1207188"/>
                  <a:gd name="connsiteX3" fmla="*/ 2022806 w 4014116"/>
                  <a:gd name="connsiteY3" fmla="*/ 297566 h 1207188"/>
                  <a:gd name="connsiteX4" fmla="*/ 2637620 w 4014116"/>
                  <a:gd name="connsiteY4" fmla="*/ 259868 h 1207188"/>
                  <a:gd name="connsiteX5" fmla="*/ 3435158 w 4014116"/>
                  <a:gd name="connsiteY5" fmla="*/ 123584 h 1207188"/>
                  <a:gd name="connsiteX6" fmla="*/ 4014116 w 4014116"/>
                  <a:gd name="connsiteY6" fmla="*/ 0 h 1207188"/>
                  <a:gd name="connsiteX7" fmla="*/ 4010831 w 4014116"/>
                  <a:gd name="connsiteY7" fmla="*/ 1202419 h 1207188"/>
                  <a:gd name="connsiteX8" fmla="*/ 3347208 w 4014116"/>
                  <a:gd name="connsiteY8" fmla="*/ 1068175 h 1207188"/>
                  <a:gd name="connsiteX9" fmla="*/ 2677394 w 4014116"/>
                  <a:gd name="connsiteY9" fmla="*/ 954876 h 1207188"/>
                  <a:gd name="connsiteX10" fmla="*/ 2014085 w 4014116"/>
                  <a:gd name="connsiteY10" fmla="*/ 907350 h 1207188"/>
                  <a:gd name="connsiteX11" fmla="*/ 1334279 w 4014116"/>
                  <a:gd name="connsiteY11" fmla="*/ 951433 h 1207188"/>
                  <a:gd name="connsiteX12" fmla="*/ 621543 w 4014116"/>
                  <a:gd name="connsiteY12" fmla="*/ 1073318 h 1207188"/>
                  <a:gd name="connsiteX13" fmla="*/ 0 w 4014116"/>
                  <a:gd name="connsiteY13" fmla="*/ 1207188 h 1207188"/>
                  <a:gd name="connsiteX14" fmla="*/ 1612 w 4014116"/>
                  <a:gd name="connsiteY14" fmla="*/ 4309 h 1207188"/>
                  <a:gd name="connsiteX0" fmla="*/ 1612 w 4022332"/>
                  <a:gd name="connsiteY0" fmla="*/ 4309 h 1217668"/>
                  <a:gd name="connsiteX1" fmla="*/ 609222 w 4022332"/>
                  <a:gd name="connsiteY1" fmla="*/ 132432 h 1217668"/>
                  <a:gd name="connsiteX2" fmla="*/ 1358046 w 4022332"/>
                  <a:gd name="connsiteY2" fmla="*/ 253747 h 1217668"/>
                  <a:gd name="connsiteX3" fmla="*/ 2022806 w 4022332"/>
                  <a:gd name="connsiteY3" fmla="*/ 297566 h 1217668"/>
                  <a:gd name="connsiteX4" fmla="*/ 2637620 w 4022332"/>
                  <a:gd name="connsiteY4" fmla="*/ 259868 h 1217668"/>
                  <a:gd name="connsiteX5" fmla="*/ 3435158 w 4022332"/>
                  <a:gd name="connsiteY5" fmla="*/ 123584 h 1217668"/>
                  <a:gd name="connsiteX6" fmla="*/ 4014116 w 4022332"/>
                  <a:gd name="connsiteY6" fmla="*/ 0 h 1217668"/>
                  <a:gd name="connsiteX7" fmla="*/ 4022331 w 4022332"/>
                  <a:gd name="connsiteY7" fmla="*/ 1217664 h 1217668"/>
                  <a:gd name="connsiteX8" fmla="*/ 3347208 w 4022332"/>
                  <a:gd name="connsiteY8" fmla="*/ 1068175 h 1217668"/>
                  <a:gd name="connsiteX9" fmla="*/ 2677394 w 4022332"/>
                  <a:gd name="connsiteY9" fmla="*/ 954876 h 1217668"/>
                  <a:gd name="connsiteX10" fmla="*/ 2014085 w 4022332"/>
                  <a:gd name="connsiteY10" fmla="*/ 907350 h 1217668"/>
                  <a:gd name="connsiteX11" fmla="*/ 1334279 w 4022332"/>
                  <a:gd name="connsiteY11" fmla="*/ 951433 h 1217668"/>
                  <a:gd name="connsiteX12" fmla="*/ 621543 w 4022332"/>
                  <a:gd name="connsiteY12" fmla="*/ 1073318 h 1217668"/>
                  <a:gd name="connsiteX13" fmla="*/ 0 w 4022332"/>
                  <a:gd name="connsiteY13" fmla="*/ 1207188 h 1217668"/>
                  <a:gd name="connsiteX14" fmla="*/ 1612 w 4022332"/>
                  <a:gd name="connsiteY14" fmla="*/ 4309 h 1217668"/>
                  <a:gd name="connsiteX0" fmla="*/ 1612 w 4022331"/>
                  <a:gd name="connsiteY0" fmla="*/ -5 h 1213354"/>
                  <a:gd name="connsiteX1" fmla="*/ 609222 w 4022331"/>
                  <a:gd name="connsiteY1" fmla="*/ 128118 h 1213354"/>
                  <a:gd name="connsiteX2" fmla="*/ 1358046 w 4022331"/>
                  <a:gd name="connsiteY2" fmla="*/ 249433 h 1213354"/>
                  <a:gd name="connsiteX3" fmla="*/ 2022806 w 4022331"/>
                  <a:gd name="connsiteY3" fmla="*/ 293252 h 1213354"/>
                  <a:gd name="connsiteX4" fmla="*/ 2637620 w 4022331"/>
                  <a:gd name="connsiteY4" fmla="*/ 255554 h 1213354"/>
                  <a:gd name="connsiteX5" fmla="*/ 3435158 w 4022331"/>
                  <a:gd name="connsiteY5" fmla="*/ 119270 h 1213354"/>
                  <a:gd name="connsiteX6" fmla="*/ 4008881 w 4022331"/>
                  <a:gd name="connsiteY6" fmla="*/ 33030 h 1213354"/>
                  <a:gd name="connsiteX7" fmla="*/ 4022331 w 4022331"/>
                  <a:gd name="connsiteY7" fmla="*/ 1213350 h 1213354"/>
                  <a:gd name="connsiteX8" fmla="*/ 3347208 w 4022331"/>
                  <a:gd name="connsiteY8" fmla="*/ 1063861 h 1213354"/>
                  <a:gd name="connsiteX9" fmla="*/ 2677394 w 4022331"/>
                  <a:gd name="connsiteY9" fmla="*/ 950562 h 1213354"/>
                  <a:gd name="connsiteX10" fmla="*/ 2014085 w 4022331"/>
                  <a:gd name="connsiteY10" fmla="*/ 903036 h 1213354"/>
                  <a:gd name="connsiteX11" fmla="*/ 1334279 w 4022331"/>
                  <a:gd name="connsiteY11" fmla="*/ 947119 h 1213354"/>
                  <a:gd name="connsiteX12" fmla="*/ 621543 w 4022331"/>
                  <a:gd name="connsiteY12" fmla="*/ 1069004 h 1213354"/>
                  <a:gd name="connsiteX13" fmla="*/ 0 w 4022331"/>
                  <a:gd name="connsiteY13" fmla="*/ 1202874 h 1213354"/>
                  <a:gd name="connsiteX14" fmla="*/ 1612 w 4022331"/>
                  <a:gd name="connsiteY14" fmla="*/ -5 h 1213354"/>
                  <a:gd name="connsiteX0" fmla="*/ 1612 w 4022331"/>
                  <a:gd name="connsiteY0" fmla="*/ 60616 h 1273975"/>
                  <a:gd name="connsiteX1" fmla="*/ 609222 w 4022331"/>
                  <a:gd name="connsiteY1" fmla="*/ 188739 h 1273975"/>
                  <a:gd name="connsiteX2" fmla="*/ 1358046 w 4022331"/>
                  <a:gd name="connsiteY2" fmla="*/ 310054 h 1273975"/>
                  <a:gd name="connsiteX3" fmla="*/ 2022806 w 4022331"/>
                  <a:gd name="connsiteY3" fmla="*/ 353873 h 1273975"/>
                  <a:gd name="connsiteX4" fmla="*/ 2637620 w 4022331"/>
                  <a:gd name="connsiteY4" fmla="*/ 316175 h 1273975"/>
                  <a:gd name="connsiteX5" fmla="*/ 3435158 w 4022331"/>
                  <a:gd name="connsiteY5" fmla="*/ 179891 h 1273975"/>
                  <a:gd name="connsiteX6" fmla="*/ 4010643 w 4022331"/>
                  <a:gd name="connsiteY6" fmla="*/ 1 h 1273975"/>
                  <a:gd name="connsiteX7" fmla="*/ 4022331 w 4022331"/>
                  <a:gd name="connsiteY7" fmla="*/ 1273971 h 1273975"/>
                  <a:gd name="connsiteX8" fmla="*/ 3347208 w 4022331"/>
                  <a:gd name="connsiteY8" fmla="*/ 1124482 h 1273975"/>
                  <a:gd name="connsiteX9" fmla="*/ 2677394 w 4022331"/>
                  <a:gd name="connsiteY9" fmla="*/ 1011183 h 1273975"/>
                  <a:gd name="connsiteX10" fmla="*/ 2014085 w 4022331"/>
                  <a:gd name="connsiteY10" fmla="*/ 963657 h 1273975"/>
                  <a:gd name="connsiteX11" fmla="*/ 1334279 w 4022331"/>
                  <a:gd name="connsiteY11" fmla="*/ 1007740 h 1273975"/>
                  <a:gd name="connsiteX12" fmla="*/ 621543 w 4022331"/>
                  <a:gd name="connsiteY12" fmla="*/ 1129625 h 1273975"/>
                  <a:gd name="connsiteX13" fmla="*/ 0 w 4022331"/>
                  <a:gd name="connsiteY13" fmla="*/ 1263495 h 1273975"/>
                  <a:gd name="connsiteX14" fmla="*/ 1612 w 4022331"/>
                  <a:gd name="connsiteY14" fmla="*/ 60616 h 1273975"/>
                  <a:gd name="connsiteX0" fmla="*/ 1612 w 4020571"/>
                  <a:gd name="connsiteY0" fmla="*/ 60616 h 1367621"/>
                  <a:gd name="connsiteX1" fmla="*/ 609222 w 4020571"/>
                  <a:gd name="connsiteY1" fmla="*/ 188739 h 1367621"/>
                  <a:gd name="connsiteX2" fmla="*/ 1358046 w 4020571"/>
                  <a:gd name="connsiteY2" fmla="*/ 310054 h 1367621"/>
                  <a:gd name="connsiteX3" fmla="*/ 2022806 w 4020571"/>
                  <a:gd name="connsiteY3" fmla="*/ 353873 h 1367621"/>
                  <a:gd name="connsiteX4" fmla="*/ 2637620 w 4020571"/>
                  <a:gd name="connsiteY4" fmla="*/ 316175 h 1367621"/>
                  <a:gd name="connsiteX5" fmla="*/ 3435158 w 4020571"/>
                  <a:gd name="connsiteY5" fmla="*/ 179891 h 1367621"/>
                  <a:gd name="connsiteX6" fmla="*/ 4010643 w 4020571"/>
                  <a:gd name="connsiteY6" fmla="*/ 1 h 1367621"/>
                  <a:gd name="connsiteX7" fmla="*/ 4020570 w 4020571"/>
                  <a:gd name="connsiteY7" fmla="*/ 1367624 h 1367621"/>
                  <a:gd name="connsiteX8" fmla="*/ 3347208 w 4020571"/>
                  <a:gd name="connsiteY8" fmla="*/ 1124482 h 1367621"/>
                  <a:gd name="connsiteX9" fmla="*/ 2677394 w 4020571"/>
                  <a:gd name="connsiteY9" fmla="*/ 1011183 h 1367621"/>
                  <a:gd name="connsiteX10" fmla="*/ 2014085 w 4020571"/>
                  <a:gd name="connsiteY10" fmla="*/ 963657 h 1367621"/>
                  <a:gd name="connsiteX11" fmla="*/ 1334279 w 4020571"/>
                  <a:gd name="connsiteY11" fmla="*/ 1007740 h 1367621"/>
                  <a:gd name="connsiteX12" fmla="*/ 621543 w 4020571"/>
                  <a:gd name="connsiteY12" fmla="*/ 1129625 h 1367621"/>
                  <a:gd name="connsiteX13" fmla="*/ 0 w 4020571"/>
                  <a:gd name="connsiteY13" fmla="*/ 1263495 h 1367621"/>
                  <a:gd name="connsiteX14" fmla="*/ 1612 w 4020571"/>
                  <a:gd name="connsiteY14" fmla="*/ 60616 h 1367621"/>
                  <a:gd name="connsiteX0" fmla="*/ 1612 w 4020570"/>
                  <a:gd name="connsiteY0" fmla="*/ 26956 h 1333961"/>
                  <a:gd name="connsiteX1" fmla="*/ 609222 w 4020570"/>
                  <a:gd name="connsiteY1" fmla="*/ 155079 h 1333961"/>
                  <a:gd name="connsiteX2" fmla="*/ 1358046 w 4020570"/>
                  <a:gd name="connsiteY2" fmla="*/ 276394 h 1333961"/>
                  <a:gd name="connsiteX3" fmla="*/ 2022806 w 4020570"/>
                  <a:gd name="connsiteY3" fmla="*/ 320213 h 1333961"/>
                  <a:gd name="connsiteX4" fmla="*/ 2637620 w 4020570"/>
                  <a:gd name="connsiteY4" fmla="*/ 282515 h 1333961"/>
                  <a:gd name="connsiteX5" fmla="*/ 3435158 w 4020570"/>
                  <a:gd name="connsiteY5" fmla="*/ 146231 h 1333961"/>
                  <a:gd name="connsiteX6" fmla="*/ 4008197 w 4020570"/>
                  <a:gd name="connsiteY6" fmla="*/ -2 h 1333961"/>
                  <a:gd name="connsiteX7" fmla="*/ 4020570 w 4020570"/>
                  <a:gd name="connsiteY7" fmla="*/ 1333964 h 1333961"/>
                  <a:gd name="connsiteX8" fmla="*/ 3347208 w 4020570"/>
                  <a:gd name="connsiteY8" fmla="*/ 1090822 h 1333961"/>
                  <a:gd name="connsiteX9" fmla="*/ 2677394 w 4020570"/>
                  <a:gd name="connsiteY9" fmla="*/ 977523 h 1333961"/>
                  <a:gd name="connsiteX10" fmla="*/ 2014085 w 4020570"/>
                  <a:gd name="connsiteY10" fmla="*/ 929997 h 1333961"/>
                  <a:gd name="connsiteX11" fmla="*/ 1334279 w 4020570"/>
                  <a:gd name="connsiteY11" fmla="*/ 974080 h 1333961"/>
                  <a:gd name="connsiteX12" fmla="*/ 621543 w 4020570"/>
                  <a:gd name="connsiteY12" fmla="*/ 1095965 h 1333961"/>
                  <a:gd name="connsiteX13" fmla="*/ 0 w 4020570"/>
                  <a:gd name="connsiteY13" fmla="*/ 1229835 h 1333961"/>
                  <a:gd name="connsiteX14" fmla="*/ 1612 w 4020570"/>
                  <a:gd name="connsiteY14" fmla="*/ 26956 h 1333961"/>
                  <a:gd name="connsiteX0" fmla="*/ 1612 w 4020570"/>
                  <a:gd name="connsiteY0" fmla="*/ 53270 h 1360275"/>
                  <a:gd name="connsiteX1" fmla="*/ 609222 w 4020570"/>
                  <a:gd name="connsiteY1" fmla="*/ 181393 h 1360275"/>
                  <a:gd name="connsiteX2" fmla="*/ 1358046 w 4020570"/>
                  <a:gd name="connsiteY2" fmla="*/ 302708 h 1360275"/>
                  <a:gd name="connsiteX3" fmla="*/ 2022806 w 4020570"/>
                  <a:gd name="connsiteY3" fmla="*/ 346527 h 1360275"/>
                  <a:gd name="connsiteX4" fmla="*/ 2637620 w 4020570"/>
                  <a:gd name="connsiteY4" fmla="*/ 308829 h 1360275"/>
                  <a:gd name="connsiteX5" fmla="*/ 3435158 w 4020570"/>
                  <a:gd name="connsiteY5" fmla="*/ 172545 h 1360275"/>
                  <a:gd name="connsiteX6" fmla="*/ 4005063 w 4020570"/>
                  <a:gd name="connsiteY6" fmla="*/ 0 h 1360275"/>
                  <a:gd name="connsiteX7" fmla="*/ 4020570 w 4020570"/>
                  <a:gd name="connsiteY7" fmla="*/ 1360278 h 1360275"/>
                  <a:gd name="connsiteX8" fmla="*/ 3347208 w 4020570"/>
                  <a:gd name="connsiteY8" fmla="*/ 1117136 h 1360275"/>
                  <a:gd name="connsiteX9" fmla="*/ 2677394 w 4020570"/>
                  <a:gd name="connsiteY9" fmla="*/ 1003837 h 1360275"/>
                  <a:gd name="connsiteX10" fmla="*/ 2014085 w 4020570"/>
                  <a:gd name="connsiteY10" fmla="*/ 956311 h 1360275"/>
                  <a:gd name="connsiteX11" fmla="*/ 1334279 w 4020570"/>
                  <a:gd name="connsiteY11" fmla="*/ 1000394 h 1360275"/>
                  <a:gd name="connsiteX12" fmla="*/ 621543 w 4020570"/>
                  <a:gd name="connsiteY12" fmla="*/ 1122279 h 1360275"/>
                  <a:gd name="connsiteX13" fmla="*/ 0 w 4020570"/>
                  <a:gd name="connsiteY13" fmla="*/ 1256149 h 1360275"/>
                  <a:gd name="connsiteX14" fmla="*/ 1612 w 4020570"/>
                  <a:gd name="connsiteY14" fmla="*/ 53270 h 1360275"/>
                  <a:gd name="connsiteX0" fmla="*/ 1612 w 4020570"/>
                  <a:gd name="connsiteY0" fmla="*/ 53270 h 1360275"/>
                  <a:gd name="connsiteX1" fmla="*/ 609222 w 4020570"/>
                  <a:gd name="connsiteY1" fmla="*/ 181393 h 1360275"/>
                  <a:gd name="connsiteX2" fmla="*/ 1358046 w 4020570"/>
                  <a:gd name="connsiteY2" fmla="*/ 302708 h 1360275"/>
                  <a:gd name="connsiteX3" fmla="*/ 2022806 w 4020570"/>
                  <a:gd name="connsiteY3" fmla="*/ 346527 h 1360275"/>
                  <a:gd name="connsiteX4" fmla="*/ 2637620 w 4020570"/>
                  <a:gd name="connsiteY4" fmla="*/ 308829 h 1360275"/>
                  <a:gd name="connsiteX5" fmla="*/ 3435158 w 4020570"/>
                  <a:gd name="connsiteY5" fmla="*/ 172545 h 1360275"/>
                  <a:gd name="connsiteX6" fmla="*/ 4005063 w 4020570"/>
                  <a:gd name="connsiteY6" fmla="*/ 0 h 1360275"/>
                  <a:gd name="connsiteX7" fmla="*/ 4020570 w 4020570"/>
                  <a:gd name="connsiteY7" fmla="*/ 1360278 h 1360275"/>
                  <a:gd name="connsiteX8" fmla="*/ 3347208 w 4020570"/>
                  <a:gd name="connsiteY8" fmla="*/ 1117136 h 1360275"/>
                  <a:gd name="connsiteX9" fmla="*/ 2677394 w 4020570"/>
                  <a:gd name="connsiteY9" fmla="*/ 1003837 h 1360275"/>
                  <a:gd name="connsiteX10" fmla="*/ 2014085 w 4020570"/>
                  <a:gd name="connsiteY10" fmla="*/ 956311 h 1360275"/>
                  <a:gd name="connsiteX11" fmla="*/ 1334279 w 4020570"/>
                  <a:gd name="connsiteY11" fmla="*/ 1000394 h 1360275"/>
                  <a:gd name="connsiteX12" fmla="*/ 621543 w 4020570"/>
                  <a:gd name="connsiteY12" fmla="*/ 1122279 h 1360275"/>
                  <a:gd name="connsiteX13" fmla="*/ 0 w 4020570"/>
                  <a:gd name="connsiteY13" fmla="*/ 1256149 h 1360275"/>
                  <a:gd name="connsiteX14" fmla="*/ 1612 w 4020570"/>
                  <a:gd name="connsiteY14" fmla="*/ 53270 h 136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20570" h="1360275">
                    <a:moveTo>
                      <a:pt x="1612" y="53270"/>
                    </a:moveTo>
                    <a:lnTo>
                      <a:pt x="609222" y="181393"/>
                    </a:lnTo>
                    <a:cubicBezTo>
                      <a:pt x="845467" y="225839"/>
                      <a:pt x="1122449" y="275186"/>
                      <a:pt x="1358046" y="302708"/>
                    </a:cubicBezTo>
                    <a:cubicBezTo>
                      <a:pt x="1593643" y="330230"/>
                      <a:pt x="1748510" y="349817"/>
                      <a:pt x="2022806" y="346527"/>
                    </a:cubicBezTo>
                    <a:cubicBezTo>
                      <a:pt x="2297102" y="343237"/>
                      <a:pt x="2433473" y="333996"/>
                      <a:pt x="2637620" y="308829"/>
                    </a:cubicBezTo>
                    <a:cubicBezTo>
                      <a:pt x="2916545" y="267711"/>
                      <a:pt x="3160593" y="229466"/>
                      <a:pt x="3435158" y="172545"/>
                    </a:cubicBezTo>
                    <a:lnTo>
                      <a:pt x="4005063" y="0"/>
                    </a:lnTo>
                    <a:lnTo>
                      <a:pt x="4020570" y="1360278"/>
                    </a:lnTo>
                    <a:cubicBezTo>
                      <a:pt x="3799362" y="1315530"/>
                      <a:pt x="3568416" y="1161884"/>
                      <a:pt x="3347208" y="1117136"/>
                    </a:cubicBezTo>
                    <a:cubicBezTo>
                      <a:pt x="3077255" y="1061273"/>
                      <a:pt x="2899581" y="1030641"/>
                      <a:pt x="2677394" y="1003837"/>
                    </a:cubicBezTo>
                    <a:cubicBezTo>
                      <a:pt x="2455207" y="977033"/>
                      <a:pt x="2237937" y="956885"/>
                      <a:pt x="2014085" y="956311"/>
                    </a:cubicBezTo>
                    <a:cubicBezTo>
                      <a:pt x="1790233" y="955737"/>
                      <a:pt x="1490803" y="978480"/>
                      <a:pt x="1334279" y="1000394"/>
                    </a:cubicBezTo>
                    <a:cubicBezTo>
                      <a:pt x="1177755" y="1022308"/>
                      <a:pt x="864268" y="1074626"/>
                      <a:pt x="621543" y="1122279"/>
                    </a:cubicBezTo>
                    <a:lnTo>
                      <a:pt x="0" y="1256149"/>
                    </a:lnTo>
                    <a:cubicBezTo>
                      <a:pt x="3444" y="865246"/>
                      <a:pt x="-1832" y="444173"/>
                      <a:pt x="1612" y="53270"/>
                    </a:cubicBez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343" name="Freihandform 72">
                <a:extLst>
                  <a:ext uri="{FF2B5EF4-FFF2-40B4-BE49-F238E27FC236}">
                    <a16:creationId xmlns:a16="http://schemas.microsoft.com/office/drawing/2014/main" id="{373A5774-4614-09FB-8658-DB5FD0BE1132}"/>
                  </a:ext>
                </a:extLst>
              </p:cNvPr>
              <p:cNvSpPr/>
              <p:nvPr/>
            </p:nvSpPr>
            <p:spPr bwMode="auto">
              <a:xfrm rot="21180000" flipV="1">
                <a:off x="2790547" y="2660626"/>
                <a:ext cx="2135228" cy="56209"/>
              </a:xfrm>
              <a:custGeom>
                <a:avLst/>
                <a:gdLst>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58564 h 1004542"/>
                  <a:gd name="connsiteX1" fmla="*/ 794238 w 4328738"/>
                  <a:gd name="connsiteY1" fmla="*/ 147464 h 1004542"/>
                  <a:gd name="connsiteX2" fmla="*/ 1473688 w 4328738"/>
                  <a:gd name="connsiteY2" fmla="*/ 210964 h 1004542"/>
                  <a:gd name="connsiteX3" fmla="*/ 2057888 w 4328738"/>
                  <a:gd name="connsiteY3" fmla="*/ 236364 h 1004542"/>
                  <a:gd name="connsiteX4" fmla="*/ 2756388 w 4328738"/>
                  <a:gd name="connsiteY4" fmla="*/ 223664 h 1004542"/>
                  <a:gd name="connsiteX5" fmla="*/ 3416788 w 4328738"/>
                  <a:gd name="connsiteY5" fmla="*/ 153814 h 1004542"/>
                  <a:gd name="connsiteX6" fmla="*/ 4127988 w 4328738"/>
                  <a:gd name="connsiteY6" fmla="*/ 77614 h 1004542"/>
                  <a:gd name="connsiteX7" fmla="*/ 4299438 w 4328738"/>
                  <a:gd name="connsiteY7" fmla="*/ 64914 h 1004542"/>
                  <a:gd name="connsiteX8" fmla="*/ 4318488 w 4328738"/>
                  <a:gd name="connsiteY8" fmla="*/ 953914 h 1004542"/>
                  <a:gd name="connsiteX9" fmla="*/ 4191488 w 4328738"/>
                  <a:gd name="connsiteY9" fmla="*/ 884064 h 1004542"/>
                  <a:gd name="connsiteX10" fmla="*/ 3416788 w 4328738"/>
                  <a:gd name="connsiteY10" fmla="*/ 795164 h 1004542"/>
                  <a:gd name="connsiteX11" fmla="*/ 2553188 w 4328738"/>
                  <a:gd name="connsiteY11" fmla="*/ 725314 h 1004542"/>
                  <a:gd name="connsiteX12" fmla="*/ 2172188 w 4328738"/>
                  <a:gd name="connsiteY12" fmla="*/ 718964 h 1004542"/>
                  <a:gd name="connsiteX13" fmla="*/ 1689588 w 4328738"/>
                  <a:gd name="connsiteY13" fmla="*/ 725314 h 1004542"/>
                  <a:gd name="connsiteX14" fmla="*/ 1168888 w 4328738"/>
                  <a:gd name="connsiteY14" fmla="*/ 763414 h 1004542"/>
                  <a:gd name="connsiteX15" fmla="*/ 641838 w 4328738"/>
                  <a:gd name="connsiteY15" fmla="*/ 814214 h 1004542"/>
                  <a:gd name="connsiteX16" fmla="*/ 146538 w 4328738"/>
                  <a:gd name="connsiteY16" fmla="*/ 877714 h 1004542"/>
                  <a:gd name="connsiteX17" fmla="*/ 25888 w 4328738"/>
                  <a:gd name="connsiteY17" fmla="*/ 896764 h 1004542"/>
                  <a:gd name="connsiteX18" fmla="*/ 6838 w 4328738"/>
                  <a:gd name="connsiteY18" fmla="*/ 20464 h 1004542"/>
                  <a:gd name="connsiteX19" fmla="*/ 95738 w 4328738"/>
                  <a:gd name="connsiteY19" fmla="*/ 58564 h 1004542"/>
                  <a:gd name="connsiteX0" fmla="*/ 91194 w 4324194"/>
                  <a:gd name="connsiteY0" fmla="*/ 58564 h 1004542"/>
                  <a:gd name="connsiteX1" fmla="*/ 789694 w 4324194"/>
                  <a:gd name="connsiteY1" fmla="*/ 147464 h 1004542"/>
                  <a:gd name="connsiteX2" fmla="*/ 1469144 w 4324194"/>
                  <a:gd name="connsiteY2" fmla="*/ 210964 h 1004542"/>
                  <a:gd name="connsiteX3" fmla="*/ 2053344 w 4324194"/>
                  <a:gd name="connsiteY3" fmla="*/ 236364 h 1004542"/>
                  <a:gd name="connsiteX4" fmla="*/ 2751844 w 4324194"/>
                  <a:gd name="connsiteY4" fmla="*/ 223664 h 1004542"/>
                  <a:gd name="connsiteX5" fmla="*/ 3412244 w 4324194"/>
                  <a:gd name="connsiteY5" fmla="*/ 153814 h 1004542"/>
                  <a:gd name="connsiteX6" fmla="*/ 4123444 w 4324194"/>
                  <a:gd name="connsiteY6" fmla="*/ 77614 h 1004542"/>
                  <a:gd name="connsiteX7" fmla="*/ 4294894 w 4324194"/>
                  <a:gd name="connsiteY7" fmla="*/ 64914 h 1004542"/>
                  <a:gd name="connsiteX8" fmla="*/ 4313944 w 4324194"/>
                  <a:gd name="connsiteY8" fmla="*/ 953914 h 1004542"/>
                  <a:gd name="connsiteX9" fmla="*/ 4186944 w 4324194"/>
                  <a:gd name="connsiteY9" fmla="*/ 884064 h 1004542"/>
                  <a:gd name="connsiteX10" fmla="*/ 3412244 w 4324194"/>
                  <a:gd name="connsiteY10" fmla="*/ 795164 h 1004542"/>
                  <a:gd name="connsiteX11" fmla="*/ 2548644 w 4324194"/>
                  <a:gd name="connsiteY11" fmla="*/ 725314 h 1004542"/>
                  <a:gd name="connsiteX12" fmla="*/ 2167644 w 4324194"/>
                  <a:gd name="connsiteY12" fmla="*/ 718964 h 1004542"/>
                  <a:gd name="connsiteX13" fmla="*/ 1685044 w 4324194"/>
                  <a:gd name="connsiteY13" fmla="*/ 725314 h 1004542"/>
                  <a:gd name="connsiteX14" fmla="*/ 1164344 w 4324194"/>
                  <a:gd name="connsiteY14" fmla="*/ 763414 h 1004542"/>
                  <a:gd name="connsiteX15" fmla="*/ 637294 w 4324194"/>
                  <a:gd name="connsiteY15" fmla="*/ 814214 h 1004542"/>
                  <a:gd name="connsiteX16" fmla="*/ 141994 w 4324194"/>
                  <a:gd name="connsiteY16" fmla="*/ 877714 h 1004542"/>
                  <a:gd name="connsiteX17" fmla="*/ 21344 w 4324194"/>
                  <a:gd name="connsiteY17" fmla="*/ 896764 h 1004542"/>
                  <a:gd name="connsiteX18" fmla="*/ 8644 w 4324194"/>
                  <a:gd name="connsiteY18" fmla="*/ 39514 h 1004542"/>
                  <a:gd name="connsiteX19" fmla="*/ 91194 w 4324194"/>
                  <a:gd name="connsiteY19" fmla="*/ 58564 h 1004542"/>
                  <a:gd name="connsiteX0" fmla="*/ 91194 w 4324194"/>
                  <a:gd name="connsiteY0" fmla="*/ 19050 h 965028"/>
                  <a:gd name="connsiteX1" fmla="*/ 789694 w 4324194"/>
                  <a:gd name="connsiteY1" fmla="*/ 107950 h 965028"/>
                  <a:gd name="connsiteX2" fmla="*/ 1469144 w 4324194"/>
                  <a:gd name="connsiteY2" fmla="*/ 171450 h 965028"/>
                  <a:gd name="connsiteX3" fmla="*/ 2053344 w 4324194"/>
                  <a:gd name="connsiteY3" fmla="*/ 196850 h 965028"/>
                  <a:gd name="connsiteX4" fmla="*/ 2751844 w 4324194"/>
                  <a:gd name="connsiteY4" fmla="*/ 184150 h 965028"/>
                  <a:gd name="connsiteX5" fmla="*/ 3412244 w 4324194"/>
                  <a:gd name="connsiteY5" fmla="*/ 114300 h 965028"/>
                  <a:gd name="connsiteX6" fmla="*/ 4123444 w 4324194"/>
                  <a:gd name="connsiteY6" fmla="*/ 38100 h 965028"/>
                  <a:gd name="connsiteX7" fmla="*/ 4294894 w 4324194"/>
                  <a:gd name="connsiteY7" fmla="*/ 25400 h 965028"/>
                  <a:gd name="connsiteX8" fmla="*/ 4313944 w 4324194"/>
                  <a:gd name="connsiteY8" fmla="*/ 914400 h 965028"/>
                  <a:gd name="connsiteX9" fmla="*/ 4186944 w 4324194"/>
                  <a:gd name="connsiteY9" fmla="*/ 844550 h 965028"/>
                  <a:gd name="connsiteX10" fmla="*/ 3412244 w 4324194"/>
                  <a:gd name="connsiteY10" fmla="*/ 755650 h 965028"/>
                  <a:gd name="connsiteX11" fmla="*/ 2548644 w 4324194"/>
                  <a:gd name="connsiteY11" fmla="*/ 685800 h 965028"/>
                  <a:gd name="connsiteX12" fmla="*/ 2167644 w 4324194"/>
                  <a:gd name="connsiteY12" fmla="*/ 679450 h 965028"/>
                  <a:gd name="connsiteX13" fmla="*/ 1685044 w 4324194"/>
                  <a:gd name="connsiteY13" fmla="*/ 685800 h 965028"/>
                  <a:gd name="connsiteX14" fmla="*/ 1164344 w 4324194"/>
                  <a:gd name="connsiteY14" fmla="*/ 723900 h 965028"/>
                  <a:gd name="connsiteX15" fmla="*/ 637294 w 4324194"/>
                  <a:gd name="connsiteY15" fmla="*/ 774700 h 965028"/>
                  <a:gd name="connsiteX16" fmla="*/ 141994 w 4324194"/>
                  <a:gd name="connsiteY16" fmla="*/ 838200 h 965028"/>
                  <a:gd name="connsiteX17" fmla="*/ 21344 w 4324194"/>
                  <a:gd name="connsiteY17" fmla="*/ 857250 h 965028"/>
                  <a:gd name="connsiteX18" fmla="*/ 8644 w 4324194"/>
                  <a:gd name="connsiteY18" fmla="*/ 0 h 965028"/>
                  <a:gd name="connsiteX19" fmla="*/ 91194 w 4324194"/>
                  <a:gd name="connsiteY19" fmla="*/ 19050 h 965028"/>
                  <a:gd name="connsiteX0" fmla="*/ 91194 w 4324194"/>
                  <a:gd name="connsiteY0" fmla="*/ 19050 h 914400"/>
                  <a:gd name="connsiteX1" fmla="*/ 789694 w 4324194"/>
                  <a:gd name="connsiteY1" fmla="*/ 107950 h 914400"/>
                  <a:gd name="connsiteX2" fmla="*/ 1469144 w 4324194"/>
                  <a:gd name="connsiteY2" fmla="*/ 171450 h 914400"/>
                  <a:gd name="connsiteX3" fmla="*/ 2053344 w 4324194"/>
                  <a:gd name="connsiteY3" fmla="*/ 196850 h 914400"/>
                  <a:gd name="connsiteX4" fmla="*/ 2751844 w 4324194"/>
                  <a:gd name="connsiteY4" fmla="*/ 184150 h 914400"/>
                  <a:gd name="connsiteX5" fmla="*/ 3412244 w 4324194"/>
                  <a:gd name="connsiteY5" fmla="*/ 114300 h 914400"/>
                  <a:gd name="connsiteX6" fmla="*/ 4123444 w 4324194"/>
                  <a:gd name="connsiteY6" fmla="*/ 38100 h 914400"/>
                  <a:gd name="connsiteX7" fmla="*/ 4294894 w 4324194"/>
                  <a:gd name="connsiteY7" fmla="*/ 25400 h 914400"/>
                  <a:gd name="connsiteX8" fmla="*/ 4313944 w 4324194"/>
                  <a:gd name="connsiteY8" fmla="*/ 914400 h 914400"/>
                  <a:gd name="connsiteX9" fmla="*/ 4186944 w 4324194"/>
                  <a:gd name="connsiteY9" fmla="*/ 844550 h 914400"/>
                  <a:gd name="connsiteX10" fmla="*/ 3412244 w 4324194"/>
                  <a:gd name="connsiteY10" fmla="*/ 755650 h 914400"/>
                  <a:gd name="connsiteX11" fmla="*/ 2548644 w 4324194"/>
                  <a:gd name="connsiteY11" fmla="*/ 685800 h 914400"/>
                  <a:gd name="connsiteX12" fmla="*/ 2167644 w 4324194"/>
                  <a:gd name="connsiteY12" fmla="*/ 679450 h 914400"/>
                  <a:gd name="connsiteX13" fmla="*/ 1685044 w 4324194"/>
                  <a:gd name="connsiteY13" fmla="*/ 685800 h 914400"/>
                  <a:gd name="connsiteX14" fmla="*/ 1164344 w 4324194"/>
                  <a:gd name="connsiteY14" fmla="*/ 723900 h 914400"/>
                  <a:gd name="connsiteX15" fmla="*/ 637294 w 4324194"/>
                  <a:gd name="connsiteY15" fmla="*/ 774700 h 914400"/>
                  <a:gd name="connsiteX16" fmla="*/ 141994 w 4324194"/>
                  <a:gd name="connsiteY16" fmla="*/ 838200 h 914400"/>
                  <a:gd name="connsiteX17" fmla="*/ 21344 w 4324194"/>
                  <a:gd name="connsiteY17" fmla="*/ 857250 h 914400"/>
                  <a:gd name="connsiteX18" fmla="*/ 8644 w 4324194"/>
                  <a:gd name="connsiteY18" fmla="*/ 0 h 914400"/>
                  <a:gd name="connsiteX19" fmla="*/ 91194 w 4324194"/>
                  <a:gd name="connsiteY19" fmla="*/ 19050 h 914400"/>
                  <a:gd name="connsiteX0" fmla="*/ 91194 w 4324194"/>
                  <a:gd name="connsiteY0" fmla="*/ 53479 h 910729"/>
                  <a:gd name="connsiteX1" fmla="*/ 789694 w 4324194"/>
                  <a:gd name="connsiteY1" fmla="*/ 142379 h 910729"/>
                  <a:gd name="connsiteX2" fmla="*/ 1469144 w 4324194"/>
                  <a:gd name="connsiteY2" fmla="*/ 205879 h 910729"/>
                  <a:gd name="connsiteX3" fmla="*/ 2053344 w 4324194"/>
                  <a:gd name="connsiteY3" fmla="*/ 231279 h 910729"/>
                  <a:gd name="connsiteX4" fmla="*/ 2751844 w 4324194"/>
                  <a:gd name="connsiteY4" fmla="*/ 218579 h 910729"/>
                  <a:gd name="connsiteX5" fmla="*/ 3412244 w 4324194"/>
                  <a:gd name="connsiteY5" fmla="*/ 148729 h 910729"/>
                  <a:gd name="connsiteX6" fmla="*/ 4123444 w 4324194"/>
                  <a:gd name="connsiteY6" fmla="*/ 72529 h 910729"/>
                  <a:gd name="connsiteX7" fmla="*/ 4294894 w 4324194"/>
                  <a:gd name="connsiteY7" fmla="*/ 59829 h 910729"/>
                  <a:gd name="connsiteX8" fmla="*/ 4313944 w 4324194"/>
                  <a:gd name="connsiteY8" fmla="*/ 910729 h 910729"/>
                  <a:gd name="connsiteX9" fmla="*/ 4186944 w 4324194"/>
                  <a:gd name="connsiteY9" fmla="*/ 878979 h 910729"/>
                  <a:gd name="connsiteX10" fmla="*/ 3412244 w 4324194"/>
                  <a:gd name="connsiteY10" fmla="*/ 790079 h 910729"/>
                  <a:gd name="connsiteX11" fmla="*/ 2548644 w 4324194"/>
                  <a:gd name="connsiteY11" fmla="*/ 720229 h 910729"/>
                  <a:gd name="connsiteX12" fmla="*/ 2167644 w 4324194"/>
                  <a:gd name="connsiteY12" fmla="*/ 713879 h 910729"/>
                  <a:gd name="connsiteX13" fmla="*/ 1685044 w 4324194"/>
                  <a:gd name="connsiteY13" fmla="*/ 720229 h 910729"/>
                  <a:gd name="connsiteX14" fmla="*/ 1164344 w 4324194"/>
                  <a:gd name="connsiteY14" fmla="*/ 758329 h 910729"/>
                  <a:gd name="connsiteX15" fmla="*/ 637294 w 4324194"/>
                  <a:gd name="connsiteY15" fmla="*/ 809129 h 910729"/>
                  <a:gd name="connsiteX16" fmla="*/ 141994 w 4324194"/>
                  <a:gd name="connsiteY16" fmla="*/ 872629 h 910729"/>
                  <a:gd name="connsiteX17" fmla="*/ 21344 w 4324194"/>
                  <a:gd name="connsiteY17" fmla="*/ 891679 h 910729"/>
                  <a:gd name="connsiteX18" fmla="*/ 8644 w 4324194"/>
                  <a:gd name="connsiteY18" fmla="*/ 34429 h 910729"/>
                  <a:gd name="connsiteX19" fmla="*/ 91194 w 4324194"/>
                  <a:gd name="connsiteY19" fmla="*/ 53479 h 910729"/>
                  <a:gd name="connsiteX0" fmla="*/ 91194 w 4324194"/>
                  <a:gd name="connsiteY0" fmla="*/ 19050 h 876300"/>
                  <a:gd name="connsiteX1" fmla="*/ 789694 w 4324194"/>
                  <a:gd name="connsiteY1" fmla="*/ 107950 h 876300"/>
                  <a:gd name="connsiteX2" fmla="*/ 1469144 w 4324194"/>
                  <a:gd name="connsiteY2" fmla="*/ 171450 h 876300"/>
                  <a:gd name="connsiteX3" fmla="*/ 2053344 w 4324194"/>
                  <a:gd name="connsiteY3" fmla="*/ 196850 h 876300"/>
                  <a:gd name="connsiteX4" fmla="*/ 2751844 w 4324194"/>
                  <a:gd name="connsiteY4" fmla="*/ 184150 h 876300"/>
                  <a:gd name="connsiteX5" fmla="*/ 3412244 w 4324194"/>
                  <a:gd name="connsiteY5" fmla="*/ 114300 h 876300"/>
                  <a:gd name="connsiteX6" fmla="*/ 4123444 w 4324194"/>
                  <a:gd name="connsiteY6" fmla="*/ 38100 h 876300"/>
                  <a:gd name="connsiteX7" fmla="*/ 4294894 w 4324194"/>
                  <a:gd name="connsiteY7" fmla="*/ 25400 h 876300"/>
                  <a:gd name="connsiteX8" fmla="*/ 4313944 w 4324194"/>
                  <a:gd name="connsiteY8" fmla="*/ 876300 h 876300"/>
                  <a:gd name="connsiteX9" fmla="*/ 4186944 w 4324194"/>
                  <a:gd name="connsiteY9" fmla="*/ 844550 h 876300"/>
                  <a:gd name="connsiteX10" fmla="*/ 3412244 w 4324194"/>
                  <a:gd name="connsiteY10" fmla="*/ 755650 h 876300"/>
                  <a:gd name="connsiteX11" fmla="*/ 2548644 w 4324194"/>
                  <a:gd name="connsiteY11" fmla="*/ 685800 h 876300"/>
                  <a:gd name="connsiteX12" fmla="*/ 2167644 w 4324194"/>
                  <a:gd name="connsiteY12" fmla="*/ 679450 h 876300"/>
                  <a:gd name="connsiteX13" fmla="*/ 1685044 w 4324194"/>
                  <a:gd name="connsiteY13" fmla="*/ 685800 h 876300"/>
                  <a:gd name="connsiteX14" fmla="*/ 1164344 w 4324194"/>
                  <a:gd name="connsiteY14" fmla="*/ 723900 h 876300"/>
                  <a:gd name="connsiteX15" fmla="*/ 637294 w 4324194"/>
                  <a:gd name="connsiteY15" fmla="*/ 774700 h 876300"/>
                  <a:gd name="connsiteX16" fmla="*/ 141994 w 4324194"/>
                  <a:gd name="connsiteY16" fmla="*/ 838200 h 876300"/>
                  <a:gd name="connsiteX17" fmla="*/ 21344 w 4324194"/>
                  <a:gd name="connsiteY17" fmla="*/ 857250 h 876300"/>
                  <a:gd name="connsiteX18" fmla="*/ 8644 w 4324194"/>
                  <a:gd name="connsiteY18" fmla="*/ 0 h 876300"/>
                  <a:gd name="connsiteX19" fmla="*/ 91194 w 4324194"/>
                  <a:gd name="connsiteY19" fmla="*/ 19050 h 876300"/>
                  <a:gd name="connsiteX0" fmla="*/ 91194 w 4313944"/>
                  <a:gd name="connsiteY0" fmla="*/ 19050 h 876300"/>
                  <a:gd name="connsiteX1" fmla="*/ 789694 w 4313944"/>
                  <a:gd name="connsiteY1" fmla="*/ 107950 h 876300"/>
                  <a:gd name="connsiteX2" fmla="*/ 1469144 w 4313944"/>
                  <a:gd name="connsiteY2" fmla="*/ 171450 h 876300"/>
                  <a:gd name="connsiteX3" fmla="*/ 2053344 w 4313944"/>
                  <a:gd name="connsiteY3" fmla="*/ 196850 h 876300"/>
                  <a:gd name="connsiteX4" fmla="*/ 2751844 w 4313944"/>
                  <a:gd name="connsiteY4" fmla="*/ 184150 h 876300"/>
                  <a:gd name="connsiteX5" fmla="*/ 3412244 w 4313944"/>
                  <a:gd name="connsiteY5" fmla="*/ 114300 h 876300"/>
                  <a:gd name="connsiteX6" fmla="*/ 4123444 w 4313944"/>
                  <a:gd name="connsiteY6" fmla="*/ 38100 h 876300"/>
                  <a:gd name="connsiteX7" fmla="*/ 4294894 w 4313944"/>
                  <a:gd name="connsiteY7" fmla="*/ 25400 h 876300"/>
                  <a:gd name="connsiteX8" fmla="*/ 4313944 w 4313944"/>
                  <a:gd name="connsiteY8" fmla="*/ 876300 h 876300"/>
                  <a:gd name="connsiteX9" fmla="*/ 4186944 w 4313944"/>
                  <a:gd name="connsiteY9" fmla="*/ 844550 h 876300"/>
                  <a:gd name="connsiteX10" fmla="*/ 3412244 w 4313944"/>
                  <a:gd name="connsiteY10" fmla="*/ 755650 h 876300"/>
                  <a:gd name="connsiteX11" fmla="*/ 2548644 w 4313944"/>
                  <a:gd name="connsiteY11" fmla="*/ 685800 h 876300"/>
                  <a:gd name="connsiteX12" fmla="*/ 2167644 w 4313944"/>
                  <a:gd name="connsiteY12" fmla="*/ 679450 h 876300"/>
                  <a:gd name="connsiteX13" fmla="*/ 1685044 w 4313944"/>
                  <a:gd name="connsiteY13" fmla="*/ 685800 h 876300"/>
                  <a:gd name="connsiteX14" fmla="*/ 1164344 w 4313944"/>
                  <a:gd name="connsiteY14" fmla="*/ 723900 h 876300"/>
                  <a:gd name="connsiteX15" fmla="*/ 637294 w 4313944"/>
                  <a:gd name="connsiteY15" fmla="*/ 774700 h 876300"/>
                  <a:gd name="connsiteX16" fmla="*/ 141994 w 4313944"/>
                  <a:gd name="connsiteY16" fmla="*/ 838200 h 876300"/>
                  <a:gd name="connsiteX17" fmla="*/ 21344 w 4313944"/>
                  <a:gd name="connsiteY17" fmla="*/ 857250 h 876300"/>
                  <a:gd name="connsiteX18" fmla="*/ 8644 w 4313944"/>
                  <a:gd name="connsiteY18" fmla="*/ 0 h 876300"/>
                  <a:gd name="connsiteX19" fmla="*/ 91194 w 4313944"/>
                  <a:gd name="connsiteY19" fmla="*/ 19050 h 876300"/>
                  <a:gd name="connsiteX0" fmla="*/ 91194 w 4313944"/>
                  <a:gd name="connsiteY0" fmla="*/ 19050 h 876300"/>
                  <a:gd name="connsiteX1" fmla="*/ 789694 w 4313944"/>
                  <a:gd name="connsiteY1" fmla="*/ 107950 h 876300"/>
                  <a:gd name="connsiteX2" fmla="*/ 1469144 w 4313944"/>
                  <a:gd name="connsiteY2" fmla="*/ 171450 h 876300"/>
                  <a:gd name="connsiteX3" fmla="*/ 2059694 w 4313944"/>
                  <a:gd name="connsiteY3" fmla="*/ 355600 h 876300"/>
                  <a:gd name="connsiteX4" fmla="*/ 2751844 w 4313944"/>
                  <a:gd name="connsiteY4" fmla="*/ 184150 h 876300"/>
                  <a:gd name="connsiteX5" fmla="*/ 3412244 w 4313944"/>
                  <a:gd name="connsiteY5" fmla="*/ 114300 h 876300"/>
                  <a:gd name="connsiteX6" fmla="*/ 4123444 w 4313944"/>
                  <a:gd name="connsiteY6" fmla="*/ 38100 h 876300"/>
                  <a:gd name="connsiteX7" fmla="*/ 4294894 w 4313944"/>
                  <a:gd name="connsiteY7" fmla="*/ 25400 h 876300"/>
                  <a:gd name="connsiteX8" fmla="*/ 4313944 w 4313944"/>
                  <a:gd name="connsiteY8" fmla="*/ 876300 h 876300"/>
                  <a:gd name="connsiteX9" fmla="*/ 4186944 w 4313944"/>
                  <a:gd name="connsiteY9" fmla="*/ 844550 h 876300"/>
                  <a:gd name="connsiteX10" fmla="*/ 3412244 w 4313944"/>
                  <a:gd name="connsiteY10" fmla="*/ 755650 h 876300"/>
                  <a:gd name="connsiteX11" fmla="*/ 2548644 w 4313944"/>
                  <a:gd name="connsiteY11" fmla="*/ 685800 h 876300"/>
                  <a:gd name="connsiteX12" fmla="*/ 2167644 w 4313944"/>
                  <a:gd name="connsiteY12" fmla="*/ 679450 h 876300"/>
                  <a:gd name="connsiteX13" fmla="*/ 1685044 w 4313944"/>
                  <a:gd name="connsiteY13" fmla="*/ 685800 h 876300"/>
                  <a:gd name="connsiteX14" fmla="*/ 1164344 w 4313944"/>
                  <a:gd name="connsiteY14" fmla="*/ 723900 h 876300"/>
                  <a:gd name="connsiteX15" fmla="*/ 637294 w 4313944"/>
                  <a:gd name="connsiteY15" fmla="*/ 774700 h 876300"/>
                  <a:gd name="connsiteX16" fmla="*/ 141994 w 4313944"/>
                  <a:gd name="connsiteY16" fmla="*/ 838200 h 876300"/>
                  <a:gd name="connsiteX17" fmla="*/ 21344 w 4313944"/>
                  <a:gd name="connsiteY17" fmla="*/ 857250 h 876300"/>
                  <a:gd name="connsiteX18" fmla="*/ 8644 w 4313944"/>
                  <a:gd name="connsiteY18" fmla="*/ 0 h 876300"/>
                  <a:gd name="connsiteX19" fmla="*/ 91194 w 4313944"/>
                  <a:gd name="connsiteY19" fmla="*/ 19050 h 876300"/>
                  <a:gd name="connsiteX0" fmla="*/ 106252 w 4329002"/>
                  <a:gd name="connsiteY0" fmla="*/ 171450 h 1028700"/>
                  <a:gd name="connsiteX1" fmla="*/ 804752 w 4329002"/>
                  <a:gd name="connsiteY1" fmla="*/ 260350 h 1028700"/>
                  <a:gd name="connsiteX2" fmla="*/ 1484202 w 4329002"/>
                  <a:gd name="connsiteY2" fmla="*/ 323850 h 1028700"/>
                  <a:gd name="connsiteX3" fmla="*/ 2074752 w 4329002"/>
                  <a:gd name="connsiteY3" fmla="*/ 508000 h 1028700"/>
                  <a:gd name="connsiteX4" fmla="*/ 2766902 w 4329002"/>
                  <a:gd name="connsiteY4" fmla="*/ 336550 h 1028700"/>
                  <a:gd name="connsiteX5" fmla="*/ 3427302 w 4329002"/>
                  <a:gd name="connsiteY5" fmla="*/ 266700 h 1028700"/>
                  <a:gd name="connsiteX6" fmla="*/ 4138502 w 4329002"/>
                  <a:gd name="connsiteY6" fmla="*/ 190500 h 1028700"/>
                  <a:gd name="connsiteX7" fmla="*/ 4309952 w 4329002"/>
                  <a:gd name="connsiteY7" fmla="*/ 177800 h 1028700"/>
                  <a:gd name="connsiteX8" fmla="*/ 4329002 w 4329002"/>
                  <a:gd name="connsiteY8" fmla="*/ 1028700 h 1028700"/>
                  <a:gd name="connsiteX9" fmla="*/ 4202002 w 4329002"/>
                  <a:gd name="connsiteY9" fmla="*/ 996950 h 1028700"/>
                  <a:gd name="connsiteX10" fmla="*/ 3427302 w 4329002"/>
                  <a:gd name="connsiteY10" fmla="*/ 908050 h 1028700"/>
                  <a:gd name="connsiteX11" fmla="*/ 2563702 w 4329002"/>
                  <a:gd name="connsiteY11" fmla="*/ 838200 h 1028700"/>
                  <a:gd name="connsiteX12" fmla="*/ 2182702 w 4329002"/>
                  <a:gd name="connsiteY12" fmla="*/ 831850 h 1028700"/>
                  <a:gd name="connsiteX13" fmla="*/ 1700102 w 4329002"/>
                  <a:gd name="connsiteY13" fmla="*/ 838200 h 1028700"/>
                  <a:gd name="connsiteX14" fmla="*/ 1179402 w 4329002"/>
                  <a:gd name="connsiteY14" fmla="*/ 876300 h 1028700"/>
                  <a:gd name="connsiteX15" fmla="*/ 652352 w 4329002"/>
                  <a:gd name="connsiteY15" fmla="*/ 927100 h 1028700"/>
                  <a:gd name="connsiteX16" fmla="*/ 157052 w 4329002"/>
                  <a:gd name="connsiteY16" fmla="*/ 990600 h 1028700"/>
                  <a:gd name="connsiteX17" fmla="*/ 36402 w 4329002"/>
                  <a:gd name="connsiteY17" fmla="*/ 1009650 h 1028700"/>
                  <a:gd name="connsiteX18" fmla="*/ 4652 w 4329002"/>
                  <a:gd name="connsiteY18" fmla="*/ 0 h 1028700"/>
                  <a:gd name="connsiteX19" fmla="*/ 106252 w 4329002"/>
                  <a:gd name="connsiteY19" fmla="*/ 171450 h 1028700"/>
                  <a:gd name="connsiteX0" fmla="*/ 182452 w 4329002"/>
                  <a:gd name="connsiteY0" fmla="*/ 44450 h 1028700"/>
                  <a:gd name="connsiteX1" fmla="*/ 804752 w 4329002"/>
                  <a:gd name="connsiteY1" fmla="*/ 260350 h 1028700"/>
                  <a:gd name="connsiteX2" fmla="*/ 1484202 w 4329002"/>
                  <a:gd name="connsiteY2" fmla="*/ 323850 h 1028700"/>
                  <a:gd name="connsiteX3" fmla="*/ 2074752 w 4329002"/>
                  <a:gd name="connsiteY3" fmla="*/ 508000 h 1028700"/>
                  <a:gd name="connsiteX4" fmla="*/ 2766902 w 4329002"/>
                  <a:gd name="connsiteY4" fmla="*/ 336550 h 1028700"/>
                  <a:gd name="connsiteX5" fmla="*/ 3427302 w 4329002"/>
                  <a:gd name="connsiteY5" fmla="*/ 266700 h 1028700"/>
                  <a:gd name="connsiteX6" fmla="*/ 4138502 w 4329002"/>
                  <a:gd name="connsiteY6" fmla="*/ 190500 h 1028700"/>
                  <a:gd name="connsiteX7" fmla="*/ 4309952 w 4329002"/>
                  <a:gd name="connsiteY7" fmla="*/ 177800 h 1028700"/>
                  <a:gd name="connsiteX8" fmla="*/ 4329002 w 4329002"/>
                  <a:gd name="connsiteY8" fmla="*/ 1028700 h 1028700"/>
                  <a:gd name="connsiteX9" fmla="*/ 4202002 w 4329002"/>
                  <a:gd name="connsiteY9" fmla="*/ 996950 h 1028700"/>
                  <a:gd name="connsiteX10" fmla="*/ 3427302 w 4329002"/>
                  <a:gd name="connsiteY10" fmla="*/ 908050 h 1028700"/>
                  <a:gd name="connsiteX11" fmla="*/ 2563702 w 4329002"/>
                  <a:gd name="connsiteY11" fmla="*/ 838200 h 1028700"/>
                  <a:gd name="connsiteX12" fmla="*/ 2182702 w 4329002"/>
                  <a:gd name="connsiteY12" fmla="*/ 831850 h 1028700"/>
                  <a:gd name="connsiteX13" fmla="*/ 1700102 w 4329002"/>
                  <a:gd name="connsiteY13" fmla="*/ 838200 h 1028700"/>
                  <a:gd name="connsiteX14" fmla="*/ 1179402 w 4329002"/>
                  <a:gd name="connsiteY14" fmla="*/ 876300 h 1028700"/>
                  <a:gd name="connsiteX15" fmla="*/ 652352 w 4329002"/>
                  <a:gd name="connsiteY15" fmla="*/ 927100 h 1028700"/>
                  <a:gd name="connsiteX16" fmla="*/ 157052 w 4329002"/>
                  <a:gd name="connsiteY16" fmla="*/ 990600 h 1028700"/>
                  <a:gd name="connsiteX17" fmla="*/ 36402 w 4329002"/>
                  <a:gd name="connsiteY17" fmla="*/ 1009650 h 1028700"/>
                  <a:gd name="connsiteX18" fmla="*/ 4652 w 4329002"/>
                  <a:gd name="connsiteY18" fmla="*/ 0 h 1028700"/>
                  <a:gd name="connsiteX19" fmla="*/ 182452 w 4329002"/>
                  <a:gd name="connsiteY19" fmla="*/ 44450 h 1028700"/>
                  <a:gd name="connsiteX0" fmla="*/ 188956 w 4335506"/>
                  <a:gd name="connsiteY0" fmla="*/ 44450 h 1174750"/>
                  <a:gd name="connsiteX1" fmla="*/ 811256 w 4335506"/>
                  <a:gd name="connsiteY1" fmla="*/ 260350 h 1174750"/>
                  <a:gd name="connsiteX2" fmla="*/ 1490706 w 4335506"/>
                  <a:gd name="connsiteY2" fmla="*/ 323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3556 w 4335506"/>
                  <a:gd name="connsiteY16" fmla="*/ 9906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90706 w 4335506"/>
                  <a:gd name="connsiteY2" fmla="*/ 323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92456 w 4335506"/>
                  <a:gd name="connsiteY4" fmla="*/ 40640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92456 w 4335506"/>
                  <a:gd name="connsiteY4" fmla="*/ 406400 h 1174750"/>
                  <a:gd name="connsiteX5" fmla="*/ 3440156 w 4335506"/>
                  <a:gd name="connsiteY5" fmla="*/ 3175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906"/>
                  <a:gd name="connsiteY0" fmla="*/ 44450 h 1174750"/>
                  <a:gd name="connsiteX1" fmla="*/ 811256 w 4335906"/>
                  <a:gd name="connsiteY1" fmla="*/ 260350 h 1174750"/>
                  <a:gd name="connsiteX2" fmla="*/ 1484356 w 4335906"/>
                  <a:gd name="connsiteY2" fmla="*/ 450850 h 1174750"/>
                  <a:gd name="connsiteX3" fmla="*/ 2081256 w 4335906"/>
                  <a:gd name="connsiteY3" fmla="*/ 508000 h 1174750"/>
                  <a:gd name="connsiteX4" fmla="*/ 2792456 w 4335906"/>
                  <a:gd name="connsiteY4" fmla="*/ 406400 h 1174750"/>
                  <a:gd name="connsiteX5" fmla="*/ 3440156 w 4335906"/>
                  <a:gd name="connsiteY5" fmla="*/ 317500 h 1174750"/>
                  <a:gd name="connsiteX6" fmla="*/ 4138656 w 4335906"/>
                  <a:gd name="connsiteY6" fmla="*/ 50800 h 1174750"/>
                  <a:gd name="connsiteX7" fmla="*/ 4316456 w 4335906"/>
                  <a:gd name="connsiteY7" fmla="*/ 177800 h 1174750"/>
                  <a:gd name="connsiteX8" fmla="*/ 4335506 w 4335906"/>
                  <a:gd name="connsiteY8" fmla="*/ 1028700 h 1174750"/>
                  <a:gd name="connsiteX9" fmla="*/ 4208506 w 4335906"/>
                  <a:gd name="connsiteY9" fmla="*/ 996950 h 1174750"/>
                  <a:gd name="connsiteX10" fmla="*/ 3433806 w 4335906"/>
                  <a:gd name="connsiteY10" fmla="*/ 908050 h 1174750"/>
                  <a:gd name="connsiteX11" fmla="*/ 2570206 w 4335906"/>
                  <a:gd name="connsiteY11" fmla="*/ 838200 h 1174750"/>
                  <a:gd name="connsiteX12" fmla="*/ 2093956 w 4335906"/>
                  <a:gd name="connsiteY12" fmla="*/ 654050 h 1174750"/>
                  <a:gd name="connsiteX13" fmla="*/ 1789156 w 4335906"/>
                  <a:gd name="connsiteY13" fmla="*/ 876300 h 1174750"/>
                  <a:gd name="connsiteX14" fmla="*/ 1281156 w 4335906"/>
                  <a:gd name="connsiteY14" fmla="*/ 977900 h 1174750"/>
                  <a:gd name="connsiteX15" fmla="*/ 684256 w 4335906"/>
                  <a:gd name="connsiteY15" fmla="*/ 1041400 h 1174750"/>
                  <a:gd name="connsiteX16" fmla="*/ 169906 w 4335906"/>
                  <a:gd name="connsiteY16" fmla="*/ 1130300 h 1174750"/>
                  <a:gd name="connsiteX17" fmla="*/ 17506 w 4335906"/>
                  <a:gd name="connsiteY17" fmla="*/ 1174750 h 1174750"/>
                  <a:gd name="connsiteX18" fmla="*/ 11156 w 4335906"/>
                  <a:gd name="connsiteY18" fmla="*/ 0 h 1174750"/>
                  <a:gd name="connsiteX19" fmla="*/ 188956 w 4335906"/>
                  <a:gd name="connsiteY19" fmla="*/ 44450 h 1174750"/>
                  <a:gd name="connsiteX0" fmla="*/ 188956 w 4340457"/>
                  <a:gd name="connsiteY0" fmla="*/ 51052 h 1181352"/>
                  <a:gd name="connsiteX1" fmla="*/ 811256 w 4340457"/>
                  <a:gd name="connsiteY1" fmla="*/ 266952 h 1181352"/>
                  <a:gd name="connsiteX2" fmla="*/ 1484356 w 4340457"/>
                  <a:gd name="connsiteY2" fmla="*/ 457452 h 1181352"/>
                  <a:gd name="connsiteX3" fmla="*/ 2081256 w 4340457"/>
                  <a:gd name="connsiteY3" fmla="*/ 514602 h 1181352"/>
                  <a:gd name="connsiteX4" fmla="*/ 2792456 w 4340457"/>
                  <a:gd name="connsiteY4" fmla="*/ 413002 h 1181352"/>
                  <a:gd name="connsiteX5" fmla="*/ 3440156 w 4340457"/>
                  <a:gd name="connsiteY5" fmla="*/ 324102 h 1181352"/>
                  <a:gd name="connsiteX6" fmla="*/ 4138656 w 4340457"/>
                  <a:gd name="connsiteY6" fmla="*/ 57402 h 1181352"/>
                  <a:gd name="connsiteX7" fmla="*/ 4297406 w 4340457"/>
                  <a:gd name="connsiteY7" fmla="*/ 95502 h 1181352"/>
                  <a:gd name="connsiteX8" fmla="*/ 4335506 w 4340457"/>
                  <a:gd name="connsiteY8" fmla="*/ 1035302 h 1181352"/>
                  <a:gd name="connsiteX9" fmla="*/ 4208506 w 4340457"/>
                  <a:gd name="connsiteY9" fmla="*/ 1003552 h 1181352"/>
                  <a:gd name="connsiteX10" fmla="*/ 3433806 w 4340457"/>
                  <a:gd name="connsiteY10" fmla="*/ 914652 h 1181352"/>
                  <a:gd name="connsiteX11" fmla="*/ 2570206 w 4340457"/>
                  <a:gd name="connsiteY11" fmla="*/ 844802 h 1181352"/>
                  <a:gd name="connsiteX12" fmla="*/ 2093956 w 4340457"/>
                  <a:gd name="connsiteY12" fmla="*/ 660652 h 1181352"/>
                  <a:gd name="connsiteX13" fmla="*/ 1789156 w 4340457"/>
                  <a:gd name="connsiteY13" fmla="*/ 882902 h 1181352"/>
                  <a:gd name="connsiteX14" fmla="*/ 1281156 w 4340457"/>
                  <a:gd name="connsiteY14" fmla="*/ 984502 h 1181352"/>
                  <a:gd name="connsiteX15" fmla="*/ 684256 w 4340457"/>
                  <a:gd name="connsiteY15" fmla="*/ 1048002 h 1181352"/>
                  <a:gd name="connsiteX16" fmla="*/ 169906 w 4340457"/>
                  <a:gd name="connsiteY16" fmla="*/ 1136902 h 1181352"/>
                  <a:gd name="connsiteX17" fmla="*/ 17506 w 4340457"/>
                  <a:gd name="connsiteY17" fmla="*/ 1181352 h 1181352"/>
                  <a:gd name="connsiteX18" fmla="*/ 11156 w 4340457"/>
                  <a:gd name="connsiteY18" fmla="*/ 6602 h 1181352"/>
                  <a:gd name="connsiteX19" fmla="*/ 188956 w 4340457"/>
                  <a:gd name="connsiteY19" fmla="*/ 51052 h 1181352"/>
                  <a:gd name="connsiteX0" fmla="*/ 188956 w 4341766"/>
                  <a:gd name="connsiteY0" fmla="*/ 51052 h 1187753"/>
                  <a:gd name="connsiteX1" fmla="*/ 811256 w 4341766"/>
                  <a:gd name="connsiteY1" fmla="*/ 266952 h 1187753"/>
                  <a:gd name="connsiteX2" fmla="*/ 1484356 w 4341766"/>
                  <a:gd name="connsiteY2" fmla="*/ 457452 h 1187753"/>
                  <a:gd name="connsiteX3" fmla="*/ 2081256 w 4341766"/>
                  <a:gd name="connsiteY3" fmla="*/ 514602 h 1187753"/>
                  <a:gd name="connsiteX4" fmla="*/ 2792456 w 4341766"/>
                  <a:gd name="connsiteY4" fmla="*/ 413002 h 1187753"/>
                  <a:gd name="connsiteX5" fmla="*/ 3440156 w 4341766"/>
                  <a:gd name="connsiteY5" fmla="*/ 324102 h 1187753"/>
                  <a:gd name="connsiteX6" fmla="*/ 4138656 w 4341766"/>
                  <a:gd name="connsiteY6" fmla="*/ 57402 h 1187753"/>
                  <a:gd name="connsiteX7" fmla="*/ 4297406 w 4341766"/>
                  <a:gd name="connsiteY7" fmla="*/ 95502 h 1187753"/>
                  <a:gd name="connsiteX8" fmla="*/ 4335506 w 4341766"/>
                  <a:gd name="connsiteY8" fmla="*/ 1035302 h 1187753"/>
                  <a:gd name="connsiteX9" fmla="*/ 4189456 w 4341766"/>
                  <a:gd name="connsiteY9" fmla="*/ 1175002 h 1187753"/>
                  <a:gd name="connsiteX10" fmla="*/ 3433806 w 4341766"/>
                  <a:gd name="connsiteY10" fmla="*/ 914652 h 1187753"/>
                  <a:gd name="connsiteX11" fmla="*/ 2570206 w 4341766"/>
                  <a:gd name="connsiteY11" fmla="*/ 844802 h 1187753"/>
                  <a:gd name="connsiteX12" fmla="*/ 2093956 w 4341766"/>
                  <a:gd name="connsiteY12" fmla="*/ 660652 h 1187753"/>
                  <a:gd name="connsiteX13" fmla="*/ 1789156 w 4341766"/>
                  <a:gd name="connsiteY13" fmla="*/ 882902 h 1187753"/>
                  <a:gd name="connsiteX14" fmla="*/ 1281156 w 4341766"/>
                  <a:gd name="connsiteY14" fmla="*/ 984502 h 1187753"/>
                  <a:gd name="connsiteX15" fmla="*/ 684256 w 4341766"/>
                  <a:gd name="connsiteY15" fmla="*/ 1048002 h 1187753"/>
                  <a:gd name="connsiteX16" fmla="*/ 169906 w 4341766"/>
                  <a:gd name="connsiteY16" fmla="*/ 1136902 h 1187753"/>
                  <a:gd name="connsiteX17" fmla="*/ 17506 w 4341766"/>
                  <a:gd name="connsiteY17" fmla="*/ 1181352 h 1187753"/>
                  <a:gd name="connsiteX18" fmla="*/ 11156 w 4341766"/>
                  <a:gd name="connsiteY18" fmla="*/ 6602 h 1187753"/>
                  <a:gd name="connsiteX19" fmla="*/ 188956 w 4341766"/>
                  <a:gd name="connsiteY19" fmla="*/ 51052 h 1187753"/>
                  <a:gd name="connsiteX0" fmla="*/ 188956 w 4341766"/>
                  <a:gd name="connsiteY0" fmla="*/ 60741 h 1275197"/>
                  <a:gd name="connsiteX1" fmla="*/ 811256 w 4341766"/>
                  <a:gd name="connsiteY1" fmla="*/ 276641 h 1275197"/>
                  <a:gd name="connsiteX2" fmla="*/ 1484356 w 4341766"/>
                  <a:gd name="connsiteY2" fmla="*/ 467141 h 1275197"/>
                  <a:gd name="connsiteX3" fmla="*/ 2081256 w 4341766"/>
                  <a:gd name="connsiteY3" fmla="*/ 524291 h 1275197"/>
                  <a:gd name="connsiteX4" fmla="*/ 2792456 w 4341766"/>
                  <a:gd name="connsiteY4" fmla="*/ 422691 h 1275197"/>
                  <a:gd name="connsiteX5" fmla="*/ 3440156 w 4341766"/>
                  <a:gd name="connsiteY5" fmla="*/ 333791 h 1275197"/>
                  <a:gd name="connsiteX6" fmla="*/ 4138656 w 4341766"/>
                  <a:gd name="connsiteY6" fmla="*/ 67091 h 1275197"/>
                  <a:gd name="connsiteX7" fmla="*/ 4297406 w 4341766"/>
                  <a:gd name="connsiteY7" fmla="*/ 105191 h 1275197"/>
                  <a:gd name="connsiteX8" fmla="*/ 4335506 w 4341766"/>
                  <a:gd name="connsiteY8" fmla="*/ 1184691 h 1275197"/>
                  <a:gd name="connsiteX9" fmla="*/ 4189456 w 4341766"/>
                  <a:gd name="connsiteY9" fmla="*/ 1184691 h 1275197"/>
                  <a:gd name="connsiteX10" fmla="*/ 3433806 w 4341766"/>
                  <a:gd name="connsiteY10" fmla="*/ 924341 h 1275197"/>
                  <a:gd name="connsiteX11" fmla="*/ 2570206 w 4341766"/>
                  <a:gd name="connsiteY11" fmla="*/ 854491 h 1275197"/>
                  <a:gd name="connsiteX12" fmla="*/ 2093956 w 4341766"/>
                  <a:gd name="connsiteY12" fmla="*/ 670341 h 1275197"/>
                  <a:gd name="connsiteX13" fmla="*/ 1789156 w 4341766"/>
                  <a:gd name="connsiteY13" fmla="*/ 892591 h 1275197"/>
                  <a:gd name="connsiteX14" fmla="*/ 1281156 w 4341766"/>
                  <a:gd name="connsiteY14" fmla="*/ 994191 h 1275197"/>
                  <a:gd name="connsiteX15" fmla="*/ 684256 w 4341766"/>
                  <a:gd name="connsiteY15" fmla="*/ 1057691 h 1275197"/>
                  <a:gd name="connsiteX16" fmla="*/ 169906 w 4341766"/>
                  <a:gd name="connsiteY16" fmla="*/ 1146591 h 1275197"/>
                  <a:gd name="connsiteX17" fmla="*/ 17506 w 4341766"/>
                  <a:gd name="connsiteY17" fmla="*/ 1191041 h 1275197"/>
                  <a:gd name="connsiteX18" fmla="*/ 11156 w 4341766"/>
                  <a:gd name="connsiteY18" fmla="*/ 16291 h 1275197"/>
                  <a:gd name="connsiteX19" fmla="*/ 188956 w 4341766"/>
                  <a:gd name="connsiteY19" fmla="*/ 60741 h 1275197"/>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570206 w 4341766"/>
                  <a:gd name="connsiteY11" fmla="*/ 849624 h 1224305"/>
                  <a:gd name="connsiteX12" fmla="*/ 2093956 w 4341766"/>
                  <a:gd name="connsiteY12" fmla="*/ 665474 h 1224305"/>
                  <a:gd name="connsiteX13" fmla="*/ 1789156 w 4341766"/>
                  <a:gd name="connsiteY13" fmla="*/ 887724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789156 w 4341766"/>
                  <a:gd name="connsiteY13" fmla="*/ 887724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789156 w 4341766"/>
                  <a:gd name="connsiteY13" fmla="*/ 887724 h 1224305"/>
                  <a:gd name="connsiteX14" fmla="*/ 1592327 w 4341766"/>
                  <a:gd name="connsiteY14" fmla="*/ 720618 h 1224305"/>
                  <a:gd name="connsiteX15" fmla="*/ 1281156 w 4341766"/>
                  <a:gd name="connsiteY15" fmla="*/ 989324 h 1224305"/>
                  <a:gd name="connsiteX16" fmla="*/ 684256 w 4341766"/>
                  <a:gd name="connsiteY16" fmla="*/ 1052824 h 1224305"/>
                  <a:gd name="connsiteX17" fmla="*/ 169906 w 4341766"/>
                  <a:gd name="connsiteY17" fmla="*/ 1141724 h 1224305"/>
                  <a:gd name="connsiteX18" fmla="*/ 17506 w 4341766"/>
                  <a:gd name="connsiteY18" fmla="*/ 1186174 h 1224305"/>
                  <a:gd name="connsiteX19" fmla="*/ 11156 w 4341766"/>
                  <a:gd name="connsiteY19" fmla="*/ 11424 h 1224305"/>
                  <a:gd name="connsiteX20" fmla="*/ 188956 w 4341766"/>
                  <a:gd name="connsiteY20"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592327 w 4341766"/>
                  <a:gd name="connsiteY13" fmla="*/ 720618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2606 w 4341766"/>
                  <a:gd name="connsiteY0" fmla="*/ 17949 h 1230830"/>
                  <a:gd name="connsiteX1" fmla="*/ 811256 w 4341766"/>
                  <a:gd name="connsiteY1" fmla="*/ 278299 h 1230830"/>
                  <a:gd name="connsiteX2" fmla="*/ 1484356 w 4341766"/>
                  <a:gd name="connsiteY2" fmla="*/ 468799 h 1230830"/>
                  <a:gd name="connsiteX3" fmla="*/ 2081256 w 4341766"/>
                  <a:gd name="connsiteY3" fmla="*/ 525949 h 1230830"/>
                  <a:gd name="connsiteX4" fmla="*/ 2792456 w 4341766"/>
                  <a:gd name="connsiteY4" fmla="*/ 424349 h 1230830"/>
                  <a:gd name="connsiteX5" fmla="*/ 3440156 w 4341766"/>
                  <a:gd name="connsiteY5" fmla="*/ 335449 h 1230830"/>
                  <a:gd name="connsiteX6" fmla="*/ 4138656 w 4341766"/>
                  <a:gd name="connsiteY6" fmla="*/ 68749 h 1230830"/>
                  <a:gd name="connsiteX7" fmla="*/ 4297406 w 4341766"/>
                  <a:gd name="connsiteY7" fmla="*/ 106849 h 1230830"/>
                  <a:gd name="connsiteX8" fmla="*/ 4335506 w 4341766"/>
                  <a:gd name="connsiteY8" fmla="*/ 1116499 h 1230830"/>
                  <a:gd name="connsiteX9" fmla="*/ 4189456 w 4341766"/>
                  <a:gd name="connsiteY9" fmla="*/ 1186349 h 1230830"/>
                  <a:gd name="connsiteX10" fmla="*/ 3433806 w 4341766"/>
                  <a:gd name="connsiteY10" fmla="*/ 925999 h 1230830"/>
                  <a:gd name="connsiteX11" fmla="*/ 2633706 w 4341766"/>
                  <a:gd name="connsiteY11" fmla="*/ 741849 h 1230830"/>
                  <a:gd name="connsiteX12" fmla="*/ 2093956 w 4341766"/>
                  <a:gd name="connsiteY12" fmla="*/ 671999 h 1230830"/>
                  <a:gd name="connsiteX13" fmla="*/ 1592327 w 4341766"/>
                  <a:gd name="connsiteY13" fmla="*/ 727143 h 1230830"/>
                  <a:gd name="connsiteX14" fmla="*/ 1281156 w 4341766"/>
                  <a:gd name="connsiteY14" fmla="*/ 995849 h 1230830"/>
                  <a:gd name="connsiteX15" fmla="*/ 684256 w 4341766"/>
                  <a:gd name="connsiteY15" fmla="*/ 1059349 h 1230830"/>
                  <a:gd name="connsiteX16" fmla="*/ 169906 w 4341766"/>
                  <a:gd name="connsiteY16" fmla="*/ 1148249 h 1230830"/>
                  <a:gd name="connsiteX17" fmla="*/ 17506 w 4341766"/>
                  <a:gd name="connsiteY17" fmla="*/ 1192699 h 1230830"/>
                  <a:gd name="connsiteX18" fmla="*/ 11156 w 4341766"/>
                  <a:gd name="connsiteY18" fmla="*/ 17949 h 1230830"/>
                  <a:gd name="connsiteX19" fmla="*/ 182606 w 4341766"/>
                  <a:gd name="connsiteY19" fmla="*/ 17949 h 1230830"/>
                  <a:gd name="connsiteX0" fmla="*/ 182606 w 4341766"/>
                  <a:gd name="connsiteY0" fmla="*/ 14672 h 1227553"/>
                  <a:gd name="connsiteX1" fmla="*/ 836656 w 4341766"/>
                  <a:gd name="connsiteY1" fmla="*/ 230572 h 1227553"/>
                  <a:gd name="connsiteX2" fmla="*/ 1484356 w 4341766"/>
                  <a:gd name="connsiteY2" fmla="*/ 465522 h 1227553"/>
                  <a:gd name="connsiteX3" fmla="*/ 2081256 w 4341766"/>
                  <a:gd name="connsiteY3" fmla="*/ 5226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081256 w 4341766"/>
                  <a:gd name="connsiteY3" fmla="*/ 5226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132056 w 4341766"/>
                  <a:gd name="connsiteY3" fmla="*/ 5480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132056 w 4341766"/>
                  <a:gd name="connsiteY3" fmla="*/ 548072 h 1227553"/>
                  <a:gd name="connsiteX4" fmla="*/ 2792456 w 4341766"/>
                  <a:gd name="connsiteY4" fmla="*/ 421072 h 1227553"/>
                  <a:gd name="connsiteX5" fmla="*/ 3459206 w 4341766"/>
                  <a:gd name="connsiteY5" fmla="*/ 21152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127"/>
                  <a:gd name="connsiteY0" fmla="*/ 31032 h 1243913"/>
                  <a:gd name="connsiteX1" fmla="*/ 836656 w 4341127"/>
                  <a:gd name="connsiteY1" fmla="*/ 246932 h 1243913"/>
                  <a:gd name="connsiteX2" fmla="*/ 1478006 w 4341127"/>
                  <a:gd name="connsiteY2" fmla="*/ 418382 h 1243913"/>
                  <a:gd name="connsiteX3" fmla="*/ 2132056 w 4341127"/>
                  <a:gd name="connsiteY3" fmla="*/ 564432 h 1243913"/>
                  <a:gd name="connsiteX4" fmla="*/ 2792456 w 4341127"/>
                  <a:gd name="connsiteY4" fmla="*/ 437432 h 1243913"/>
                  <a:gd name="connsiteX5" fmla="*/ 3459206 w 4341127"/>
                  <a:gd name="connsiteY5" fmla="*/ 227882 h 1243913"/>
                  <a:gd name="connsiteX6" fmla="*/ 4170406 w 4341127"/>
                  <a:gd name="connsiteY6" fmla="*/ 31032 h 1243913"/>
                  <a:gd name="connsiteX7" fmla="*/ 4297406 w 4341127"/>
                  <a:gd name="connsiteY7" fmla="*/ 119932 h 1243913"/>
                  <a:gd name="connsiteX8" fmla="*/ 4335506 w 4341127"/>
                  <a:gd name="connsiteY8" fmla="*/ 1129582 h 1243913"/>
                  <a:gd name="connsiteX9" fmla="*/ 4189456 w 4341127"/>
                  <a:gd name="connsiteY9" fmla="*/ 1199432 h 1243913"/>
                  <a:gd name="connsiteX10" fmla="*/ 3433806 w 4341127"/>
                  <a:gd name="connsiteY10" fmla="*/ 939082 h 1243913"/>
                  <a:gd name="connsiteX11" fmla="*/ 2633706 w 4341127"/>
                  <a:gd name="connsiteY11" fmla="*/ 754932 h 1243913"/>
                  <a:gd name="connsiteX12" fmla="*/ 2093956 w 4341127"/>
                  <a:gd name="connsiteY12" fmla="*/ 685082 h 1243913"/>
                  <a:gd name="connsiteX13" fmla="*/ 1592327 w 4341127"/>
                  <a:gd name="connsiteY13" fmla="*/ 740226 h 1243913"/>
                  <a:gd name="connsiteX14" fmla="*/ 1281156 w 4341127"/>
                  <a:gd name="connsiteY14" fmla="*/ 1008932 h 1243913"/>
                  <a:gd name="connsiteX15" fmla="*/ 684256 w 4341127"/>
                  <a:gd name="connsiteY15" fmla="*/ 1072432 h 1243913"/>
                  <a:gd name="connsiteX16" fmla="*/ 169906 w 4341127"/>
                  <a:gd name="connsiteY16" fmla="*/ 1161332 h 1243913"/>
                  <a:gd name="connsiteX17" fmla="*/ 17506 w 4341127"/>
                  <a:gd name="connsiteY17" fmla="*/ 1205782 h 1243913"/>
                  <a:gd name="connsiteX18" fmla="*/ 11156 w 4341127"/>
                  <a:gd name="connsiteY18" fmla="*/ 31032 h 1243913"/>
                  <a:gd name="connsiteX19" fmla="*/ 182606 w 4341127"/>
                  <a:gd name="connsiteY19" fmla="*/ 31032 h 1243913"/>
                  <a:gd name="connsiteX0" fmla="*/ 182606 w 4341551"/>
                  <a:gd name="connsiteY0" fmla="*/ 31032 h 1258824"/>
                  <a:gd name="connsiteX1" fmla="*/ 836656 w 4341551"/>
                  <a:gd name="connsiteY1" fmla="*/ 246932 h 1258824"/>
                  <a:gd name="connsiteX2" fmla="*/ 1478006 w 4341551"/>
                  <a:gd name="connsiteY2" fmla="*/ 418382 h 1258824"/>
                  <a:gd name="connsiteX3" fmla="*/ 2132056 w 4341551"/>
                  <a:gd name="connsiteY3" fmla="*/ 564432 h 1258824"/>
                  <a:gd name="connsiteX4" fmla="*/ 2792456 w 4341551"/>
                  <a:gd name="connsiteY4" fmla="*/ 437432 h 1258824"/>
                  <a:gd name="connsiteX5" fmla="*/ 3459206 w 4341551"/>
                  <a:gd name="connsiteY5" fmla="*/ 227882 h 1258824"/>
                  <a:gd name="connsiteX6" fmla="*/ 4170406 w 4341551"/>
                  <a:gd name="connsiteY6" fmla="*/ 31032 h 1258824"/>
                  <a:gd name="connsiteX7" fmla="*/ 4297406 w 4341551"/>
                  <a:gd name="connsiteY7" fmla="*/ 119932 h 1258824"/>
                  <a:gd name="connsiteX8" fmla="*/ 4335506 w 4341551"/>
                  <a:gd name="connsiteY8" fmla="*/ 1129582 h 1258824"/>
                  <a:gd name="connsiteX9" fmla="*/ 4183106 w 4341551"/>
                  <a:gd name="connsiteY9" fmla="*/ 1224832 h 1258824"/>
                  <a:gd name="connsiteX10" fmla="*/ 3433806 w 4341551"/>
                  <a:gd name="connsiteY10" fmla="*/ 939082 h 1258824"/>
                  <a:gd name="connsiteX11" fmla="*/ 2633706 w 4341551"/>
                  <a:gd name="connsiteY11" fmla="*/ 754932 h 1258824"/>
                  <a:gd name="connsiteX12" fmla="*/ 2093956 w 4341551"/>
                  <a:gd name="connsiteY12" fmla="*/ 685082 h 1258824"/>
                  <a:gd name="connsiteX13" fmla="*/ 1592327 w 4341551"/>
                  <a:gd name="connsiteY13" fmla="*/ 740226 h 1258824"/>
                  <a:gd name="connsiteX14" fmla="*/ 1281156 w 4341551"/>
                  <a:gd name="connsiteY14" fmla="*/ 1008932 h 1258824"/>
                  <a:gd name="connsiteX15" fmla="*/ 684256 w 4341551"/>
                  <a:gd name="connsiteY15" fmla="*/ 1072432 h 1258824"/>
                  <a:gd name="connsiteX16" fmla="*/ 169906 w 4341551"/>
                  <a:gd name="connsiteY16" fmla="*/ 1161332 h 1258824"/>
                  <a:gd name="connsiteX17" fmla="*/ 17506 w 4341551"/>
                  <a:gd name="connsiteY17" fmla="*/ 1205782 h 1258824"/>
                  <a:gd name="connsiteX18" fmla="*/ 11156 w 4341551"/>
                  <a:gd name="connsiteY18" fmla="*/ 31032 h 1258824"/>
                  <a:gd name="connsiteX19" fmla="*/ 182606 w 4341551"/>
                  <a:gd name="connsiteY19" fmla="*/ 31032 h 125882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633706 w 4341551"/>
                  <a:gd name="connsiteY11" fmla="*/ 754932 h 1253294"/>
                  <a:gd name="connsiteX12" fmla="*/ 2093956 w 4341551"/>
                  <a:gd name="connsiteY12" fmla="*/ 6850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093956 w 4341551"/>
                  <a:gd name="connsiteY12" fmla="*/ 6850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57456 w 4341551"/>
                  <a:gd name="connsiteY12" fmla="*/ 66603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4063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8677 w 4341551"/>
                  <a:gd name="connsiteY13" fmla="*/ 7910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8677 w 4341551"/>
                  <a:gd name="connsiteY13" fmla="*/ 791026 h 1253294"/>
                  <a:gd name="connsiteX14" fmla="*/ 1147806 w 4341551"/>
                  <a:gd name="connsiteY14" fmla="*/ 9200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3743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677906 w 4341551"/>
                  <a:gd name="connsiteY14" fmla="*/ 10533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471677 w 4341551"/>
                  <a:gd name="connsiteY13" fmla="*/ 810076 h 1253294"/>
                  <a:gd name="connsiteX14" fmla="*/ 677906 w 4341551"/>
                  <a:gd name="connsiteY14" fmla="*/ 10533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471677 w 4341551"/>
                  <a:gd name="connsiteY13" fmla="*/ 810076 h 1253294"/>
                  <a:gd name="connsiteX14" fmla="*/ 811256 w 4341551"/>
                  <a:gd name="connsiteY14" fmla="*/ 10152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299489"/>
                  <a:gd name="connsiteY0" fmla="*/ 36913 h 1273906"/>
                  <a:gd name="connsiteX1" fmla="*/ 785856 w 4299489"/>
                  <a:gd name="connsiteY1" fmla="*/ 221063 h 1273906"/>
                  <a:gd name="connsiteX2" fmla="*/ 1478006 w 4299489"/>
                  <a:gd name="connsiteY2" fmla="*/ 424263 h 1273906"/>
                  <a:gd name="connsiteX3" fmla="*/ 2138406 w 4299489"/>
                  <a:gd name="connsiteY3" fmla="*/ 583013 h 1273906"/>
                  <a:gd name="connsiteX4" fmla="*/ 2792456 w 4299489"/>
                  <a:gd name="connsiteY4" fmla="*/ 443313 h 1273906"/>
                  <a:gd name="connsiteX5" fmla="*/ 3459206 w 4299489"/>
                  <a:gd name="connsiteY5" fmla="*/ 233763 h 1273906"/>
                  <a:gd name="connsiteX6" fmla="*/ 4170406 w 4299489"/>
                  <a:gd name="connsiteY6" fmla="*/ 36913 h 1273906"/>
                  <a:gd name="connsiteX7" fmla="*/ 4297406 w 4299489"/>
                  <a:gd name="connsiteY7" fmla="*/ 125813 h 1273906"/>
                  <a:gd name="connsiteX8" fmla="*/ 4183106 w 4299489"/>
                  <a:gd name="connsiteY8" fmla="*/ 1230713 h 1273906"/>
                  <a:gd name="connsiteX9" fmla="*/ 3484606 w 4299489"/>
                  <a:gd name="connsiteY9" fmla="*/ 1027513 h 1273906"/>
                  <a:gd name="connsiteX10" fmla="*/ 2798806 w 4299489"/>
                  <a:gd name="connsiteY10" fmla="*/ 817963 h 1273906"/>
                  <a:gd name="connsiteX11" fmla="*/ 2138406 w 4299489"/>
                  <a:gd name="connsiteY11" fmla="*/ 665563 h 1273906"/>
                  <a:gd name="connsiteX12" fmla="*/ 1471677 w 4299489"/>
                  <a:gd name="connsiteY12" fmla="*/ 815957 h 1273906"/>
                  <a:gd name="connsiteX13" fmla="*/ 811256 w 4299489"/>
                  <a:gd name="connsiteY13" fmla="*/ 1021163 h 1273906"/>
                  <a:gd name="connsiteX14" fmla="*/ 163556 w 4299489"/>
                  <a:gd name="connsiteY14" fmla="*/ 1205313 h 1273906"/>
                  <a:gd name="connsiteX15" fmla="*/ 17506 w 4299489"/>
                  <a:gd name="connsiteY15" fmla="*/ 1211663 h 1273906"/>
                  <a:gd name="connsiteX16" fmla="*/ 11156 w 4299489"/>
                  <a:gd name="connsiteY16" fmla="*/ 36913 h 1273906"/>
                  <a:gd name="connsiteX17" fmla="*/ 182606 w 4299489"/>
                  <a:gd name="connsiteY17" fmla="*/ 36913 h 1273906"/>
                  <a:gd name="connsiteX0" fmla="*/ 182606 w 4265007"/>
                  <a:gd name="connsiteY0" fmla="*/ 12336 h 1255122"/>
                  <a:gd name="connsiteX1" fmla="*/ 785856 w 4265007"/>
                  <a:gd name="connsiteY1" fmla="*/ 196486 h 1255122"/>
                  <a:gd name="connsiteX2" fmla="*/ 1478006 w 4265007"/>
                  <a:gd name="connsiteY2" fmla="*/ 399686 h 1255122"/>
                  <a:gd name="connsiteX3" fmla="*/ 2138406 w 4265007"/>
                  <a:gd name="connsiteY3" fmla="*/ 558436 h 1255122"/>
                  <a:gd name="connsiteX4" fmla="*/ 2792456 w 4265007"/>
                  <a:gd name="connsiteY4" fmla="*/ 418736 h 1255122"/>
                  <a:gd name="connsiteX5" fmla="*/ 3459206 w 4265007"/>
                  <a:gd name="connsiteY5" fmla="*/ 209186 h 1255122"/>
                  <a:gd name="connsiteX6" fmla="*/ 4170406 w 4265007"/>
                  <a:gd name="connsiteY6" fmla="*/ 12336 h 1255122"/>
                  <a:gd name="connsiteX7" fmla="*/ 4183106 w 4265007"/>
                  <a:gd name="connsiteY7" fmla="*/ 1206136 h 1255122"/>
                  <a:gd name="connsiteX8" fmla="*/ 3484606 w 4265007"/>
                  <a:gd name="connsiteY8" fmla="*/ 1002936 h 1255122"/>
                  <a:gd name="connsiteX9" fmla="*/ 2798806 w 4265007"/>
                  <a:gd name="connsiteY9" fmla="*/ 793386 h 1255122"/>
                  <a:gd name="connsiteX10" fmla="*/ 2138406 w 4265007"/>
                  <a:gd name="connsiteY10" fmla="*/ 640986 h 1255122"/>
                  <a:gd name="connsiteX11" fmla="*/ 1471677 w 4265007"/>
                  <a:gd name="connsiteY11" fmla="*/ 791380 h 1255122"/>
                  <a:gd name="connsiteX12" fmla="*/ 811256 w 4265007"/>
                  <a:gd name="connsiteY12" fmla="*/ 996586 h 1255122"/>
                  <a:gd name="connsiteX13" fmla="*/ 163556 w 4265007"/>
                  <a:gd name="connsiteY13" fmla="*/ 1180736 h 1255122"/>
                  <a:gd name="connsiteX14" fmla="*/ 17506 w 4265007"/>
                  <a:gd name="connsiteY14" fmla="*/ 1187086 h 1255122"/>
                  <a:gd name="connsiteX15" fmla="*/ 11156 w 4265007"/>
                  <a:gd name="connsiteY15" fmla="*/ 12336 h 1255122"/>
                  <a:gd name="connsiteX16" fmla="*/ 182606 w 4265007"/>
                  <a:gd name="connsiteY16" fmla="*/ 12336 h 1255122"/>
                  <a:gd name="connsiteX0" fmla="*/ 182606 w 4183106"/>
                  <a:gd name="connsiteY0" fmla="*/ 12336 h 1255121"/>
                  <a:gd name="connsiteX1" fmla="*/ 785856 w 4183106"/>
                  <a:gd name="connsiteY1" fmla="*/ 196486 h 1255121"/>
                  <a:gd name="connsiteX2" fmla="*/ 1478006 w 4183106"/>
                  <a:gd name="connsiteY2" fmla="*/ 399686 h 1255121"/>
                  <a:gd name="connsiteX3" fmla="*/ 2138406 w 4183106"/>
                  <a:gd name="connsiteY3" fmla="*/ 558436 h 1255121"/>
                  <a:gd name="connsiteX4" fmla="*/ 2792456 w 4183106"/>
                  <a:gd name="connsiteY4" fmla="*/ 418736 h 1255121"/>
                  <a:gd name="connsiteX5" fmla="*/ 3459206 w 4183106"/>
                  <a:gd name="connsiteY5" fmla="*/ 209186 h 1255121"/>
                  <a:gd name="connsiteX6" fmla="*/ 4170406 w 4183106"/>
                  <a:gd name="connsiteY6" fmla="*/ 12336 h 1255121"/>
                  <a:gd name="connsiteX7" fmla="*/ 4183106 w 4183106"/>
                  <a:gd name="connsiteY7" fmla="*/ 1206136 h 1255121"/>
                  <a:gd name="connsiteX8" fmla="*/ 3484606 w 4183106"/>
                  <a:gd name="connsiteY8" fmla="*/ 1002936 h 1255121"/>
                  <a:gd name="connsiteX9" fmla="*/ 2798806 w 4183106"/>
                  <a:gd name="connsiteY9" fmla="*/ 793386 h 1255121"/>
                  <a:gd name="connsiteX10" fmla="*/ 2138406 w 4183106"/>
                  <a:gd name="connsiteY10" fmla="*/ 640986 h 1255121"/>
                  <a:gd name="connsiteX11" fmla="*/ 1471677 w 4183106"/>
                  <a:gd name="connsiteY11" fmla="*/ 791380 h 1255121"/>
                  <a:gd name="connsiteX12" fmla="*/ 811256 w 4183106"/>
                  <a:gd name="connsiteY12" fmla="*/ 996586 h 1255121"/>
                  <a:gd name="connsiteX13" fmla="*/ 163556 w 4183106"/>
                  <a:gd name="connsiteY13" fmla="*/ 1180736 h 1255121"/>
                  <a:gd name="connsiteX14" fmla="*/ 17506 w 4183106"/>
                  <a:gd name="connsiteY14" fmla="*/ 1187086 h 1255121"/>
                  <a:gd name="connsiteX15" fmla="*/ 11156 w 4183106"/>
                  <a:gd name="connsiteY15" fmla="*/ 12336 h 1255121"/>
                  <a:gd name="connsiteX16" fmla="*/ 182606 w 4183106"/>
                  <a:gd name="connsiteY16" fmla="*/ 12336 h 1255121"/>
                  <a:gd name="connsiteX0" fmla="*/ 182606 w 4183106"/>
                  <a:gd name="connsiteY0" fmla="*/ 12336 h 1206135"/>
                  <a:gd name="connsiteX1" fmla="*/ 785856 w 4183106"/>
                  <a:gd name="connsiteY1" fmla="*/ 196486 h 1206135"/>
                  <a:gd name="connsiteX2" fmla="*/ 1478006 w 4183106"/>
                  <a:gd name="connsiteY2" fmla="*/ 399686 h 1206135"/>
                  <a:gd name="connsiteX3" fmla="*/ 2138406 w 4183106"/>
                  <a:gd name="connsiteY3" fmla="*/ 558436 h 1206135"/>
                  <a:gd name="connsiteX4" fmla="*/ 2792456 w 4183106"/>
                  <a:gd name="connsiteY4" fmla="*/ 418736 h 1206135"/>
                  <a:gd name="connsiteX5" fmla="*/ 3459206 w 4183106"/>
                  <a:gd name="connsiteY5" fmla="*/ 209186 h 1206135"/>
                  <a:gd name="connsiteX6" fmla="*/ 4170406 w 4183106"/>
                  <a:gd name="connsiteY6" fmla="*/ 12336 h 1206135"/>
                  <a:gd name="connsiteX7" fmla="*/ 4183106 w 4183106"/>
                  <a:gd name="connsiteY7" fmla="*/ 1206136 h 1206135"/>
                  <a:gd name="connsiteX8" fmla="*/ 3484606 w 4183106"/>
                  <a:gd name="connsiteY8" fmla="*/ 1002936 h 1206135"/>
                  <a:gd name="connsiteX9" fmla="*/ 2798806 w 4183106"/>
                  <a:gd name="connsiteY9" fmla="*/ 793386 h 1206135"/>
                  <a:gd name="connsiteX10" fmla="*/ 2138406 w 4183106"/>
                  <a:gd name="connsiteY10" fmla="*/ 640986 h 1206135"/>
                  <a:gd name="connsiteX11" fmla="*/ 1471677 w 4183106"/>
                  <a:gd name="connsiteY11" fmla="*/ 791380 h 1206135"/>
                  <a:gd name="connsiteX12" fmla="*/ 811256 w 4183106"/>
                  <a:gd name="connsiteY12" fmla="*/ 996586 h 1206135"/>
                  <a:gd name="connsiteX13" fmla="*/ 163556 w 4183106"/>
                  <a:gd name="connsiteY13" fmla="*/ 1180736 h 1206135"/>
                  <a:gd name="connsiteX14" fmla="*/ 17506 w 4183106"/>
                  <a:gd name="connsiteY14" fmla="*/ 1187086 h 1206135"/>
                  <a:gd name="connsiteX15" fmla="*/ 11156 w 4183106"/>
                  <a:gd name="connsiteY15" fmla="*/ 12336 h 1206135"/>
                  <a:gd name="connsiteX16" fmla="*/ 182606 w 4183106"/>
                  <a:gd name="connsiteY16" fmla="*/ 12336 h 1206135"/>
                  <a:gd name="connsiteX0" fmla="*/ 165101 w 4165601"/>
                  <a:gd name="connsiteY0" fmla="*/ 50789 h 1244589"/>
                  <a:gd name="connsiteX1" fmla="*/ 768351 w 4165601"/>
                  <a:gd name="connsiteY1" fmla="*/ 234939 h 1244589"/>
                  <a:gd name="connsiteX2" fmla="*/ 1460501 w 4165601"/>
                  <a:gd name="connsiteY2" fmla="*/ 438139 h 1244589"/>
                  <a:gd name="connsiteX3" fmla="*/ 2120901 w 4165601"/>
                  <a:gd name="connsiteY3" fmla="*/ 596889 h 1244589"/>
                  <a:gd name="connsiteX4" fmla="*/ 2774951 w 4165601"/>
                  <a:gd name="connsiteY4" fmla="*/ 457189 h 1244589"/>
                  <a:gd name="connsiteX5" fmla="*/ 3441701 w 4165601"/>
                  <a:gd name="connsiteY5" fmla="*/ 247639 h 1244589"/>
                  <a:gd name="connsiteX6" fmla="*/ 4152901 w 4165601"/>
                  <a:gd name="connsiteY6" fmla="*/ 50789 h 1244589"/>
                  <a:gd name="connsiteX7" fmla="*/ 4165601 w 4165601"/>
                  <a:gd name="connsiteY7" fmla="*/ 1244589 h 1244589"/>
                  <a:gd name="connsiteX8" fmla="*/ 3467101 w 4165601"/>
                  <a:gd name="connsiteY8" fmla="*/ 1041389 h 1244589"/>
                  <a:gd name="connsiteX9" fmla="*/ 2781301 w 4165601"/>
                  <a:gd name="connsiteY9" fmla="*/ 831839 h 1244589"/>
                  <a:gd name="connsiteX10" fmla="*/ 2120901 w 4165601"/>
                  <a:gd name="connsiteY10" fmla="*/ 679439 h 1244589"/>
                  <a:gd name="connsiteX11" fmla="*/ 1454172 w 4165601"/>
                  <a:gd name="connsiteY11" fmla="*/ 829833 h 1244589"/>
                  <a:gd name="connsiteX12" fmla="*/ 793751 w 4165601"/>
                  <a:gd name="connsiteY12" fmla="*/ 1035039 h 1244589"/>
                  <a:gd name="connsiteX13" fmla="*/ 146051 w 4165601"/>
                  <a:gd name="connsiteY13" fmla="*/ 1219189 h 1244589"/>
                  <a:gd name="connsiteX14" fmla="*/ 1 w 4165601"/>
                  <a:gd name="connsiteY14" fmla="*/ 1225539 h 1244589"/>
                  <a:gd name="connsiteX15" fmla="*/ 165101 w 4165601"/>
                  <a:gd name="connsiteY15" fmla="*/ 50789 h 1244589"/>
                  <a:gd name="connsiteX0" fmla="*/ 165099 w 4165599"/>
                  <a:gd name="connsiteY0" fmla="*/ 0 h 1193800"/>
                  <a:gd name="connsiteX1" fmla="*/ 768349 w 4165599"/>
                  <a:gd name="connsiteY1" fmla="*/ 184150 h 1193800"/>
                  <a:gd name="connsiteX2" fmla="*/ 1460499 w 4165599"/>
                  <a:gd name="connsiteY2" fmla="*/ 387350 h 1193800"/>
                  <a:gd name="connsiteX3" fmla="*/ 2120899 w 4165599"/>
                  <a:gd name="connsiteY3" fmla="*/ 546100 h 1193800"/>
                  <a:gd name="connsiteX4" fmla="*/ 2774949 w 4165599"/>
                  <a:gd name="connsiteY4" fmla="*/ 406400 h 1193800"/>
                  <a:gd name="connsiteX5" fmla="*/ 3441699 w 4165599"/>
                  <a:gd name="connsiteY5" fmla="*/ 196850 h 1193800"/>
                  <a:gd name="connsiteX6" fmla="*/ 4152899 w 4165599"/>
                  <a:gd name="connsiteY6" fmla="*/ 0 h 1193800"/>
                  <a:gd name="connsiteX7" fmla="*/ 4165599 w 4165599"/>
                  <a:gd name="connsiteY7" fmla="*/ 1193800 h 1193800"/>
                  <a:gd name="connsiteX8" fmla="*/ 3467099 w 4165599"/>
                  <a:gd name="connsiteY8" fmla="*/ 990600 h 1193800"/>
                  <a:gd name="connsiteX9" fmla="*/ 2781299 w 4165599"/>
                  <a:gd name="connsiteY9" fmla="*/ 781050 h 1193800"/>
                  <a:gd name="connsiteX10" fmla="*/ 2120899 w 4165599"/>
                  <a:gd name="connsiteY10" fmla="*/ 628650 h 1193800"/>
                  <a:gd name="connsiteX11" fmla="*/ 1454170 w 4165599"/>
                  <a:gd name="connsiteY11" fmla="*/ 779044 h 1193800"/>
                  <a:gd name="connsiteX12" fmla="*/ 793749 w 4165599"/>
                  <a:gd name="connsiteY12" fmla="*/ 984250 h 1193800"/>
                  <a:gd name="connsiteX13" fmla="*/ 146049 w 4165599"/>
                  <a:gd name="connsiteY13" fmla="*/ 1168400 h 1193800"/>
                  <a:gd name="connsiteX14" fmla="*/ -1 w 4165599"/>
                  <a:gd name="connsiteY14" fmla="*/ 1174750 h 1193800"/>
                  <a:gd name="connsiteX15" fmla="*/ 165099 w 4165599"/>
                  <a:gd name="connsiteY15" fmla="*/ 0 h 1193800"/>
                  <a:gd name="connsiteX0" fmla="*/ 88395 w 4088895"/>
                  <a:gd name="connsiteY0" fmla="*/ 0 h 1193800"/>
                  <a:gd name="connsiteX1" fmla="*/ 691645 w 4088895"/>
                  <a:gd name="connsiteY1" fmla="*/ 184150 h 1193800"/>
                  <a:gd name="connsiteX2" fmla="*/ 1383795 w 4088895"/>
                  <a:gd name="connsiteY2" fmla="*/ 387350 h 1193800"/>
                  <a:gd name="connsiteX3" fmla="*/ 2044195 w 4088895"/>
                  <a:gd name="connsiteY3" fmla="*/ 546100 h 1193800"/>
                  <a:gd name="connsiteX4" fmla="*/ 2698245 w 4088895"/>
                  <a:gd name="connsiteY4" fmla="*/ 406400 h 1193800"/>
                  <a:gd name="connsiteX5" fmla="*/ 3364995 w 4088895"/>
                  <a:gd name="connsiteY5" fmla="*/ 196850 h 1193800"/>
                  <a:gd name="connsiteX6" fmla="*/ 4076195 w 4088895"/>
                  <a:gd name="connsiteY6" fmla="*/ 0 h 1193800"/>
                  <a:gd name="connsiteX7" fmla="*/ 4088895 w 4088895"/>
                  <a:gd name="connsiteY7" fmla="*/ 1193800 h 1193800"/>
                  <a:gd name="connsiteX8" fmla="*/ 3390395 w 4088895"/>
                  <a:gd name="connsiteY8" fmla="*/ 990600 h 1193800"/>
                  <a:gd name="connsiteX9" fmla="*/ 2704595 w 4088895"/>
                  <a:gd name="connsiteY9" fmla="*/ 781050 h 1193800"/>
                  <a:gd name="connsiteX10" fmla="*/ 2044195 w 4088895"/>
                  <a:gd name="connsiteY10" fmla="*/ 628650 h 1193800"/>
                  <a:gd name="connsiteX11" fmla="*/ 1377466 w 4088895"/>
                  <a:gd name="connsiteY11" fmla="*/ 779044 h 1193800"/>
                  <a:gd name="connsiteX12" fmla="*/ 717045 w 4088895"/>
                  <a:gd name="connsiteY12" fmla="*/ 984250 h 1193800"/>
                  <a:gd name="connsiteX13" fmla="*/ 69345 w 4088895"/>
                  <a:gd name="connsiteY13" fmla="*/ 1168400 h 1193800"/>
                  <a:gd name="connsiteX14" fmla="*/ 88395 w 4088895"/>
                  <a:gd name="connsiteY14" fmla="*/ 0 h 1193800"/>
                  <a:gd name="connsiteX0" fmla="*/ 19051 w 4019551"/>
                  <a:gd name="connsiteY0" fmla="*/ 0 h 1193800"/>
                  <a:gd name="connsiteX1" fmla="*/ 622301 w 4019551"/>
                  <a:gd name="connsiteY1" fmla="*/ 184150 h 1193800"/>
                  <a:gd name="connsiteX2" fmla="*/ 1314451 w 4019551"/>
                  <a:gd name="connsiteY2" fmla="*/ 387350 h 1193800"/>
                  <a:gd name="connsiteX3" fmla="*/ 1974851 w 4019551"/>
                  <a:gd name="connsiteY3" fmla="*/ 546100 h 1193800"/>
                  <a:gd name="connsiteX4" fmla="*/ 2628901 w 4019551"/>
                  <a:gd name="connsiteY4" fmla="*/ 406400 h 1193800"/>
                  <a:gd name="connsiteX5" fmla="*/ 3295651 w 4019551"/>
                  <a:gd name="connsiteY5" fmla="*/ 196850 h 1193800"/>
                  <a:gd name="connsiteX6" fmla="*/ 4006851 w 4019551"/>
                  <a:gd name="connsiteY6" fmla="*/ 0 h 1193800"/>
                  <a:gd name="connsiteX7" fmla="*/ 4019551 w 4019551"/>
                  <a:gd name="connsiteY7" fmla="*/ 1193800 h 1193800"/>
                  <a:gd name="connsiteX8" fmla="*/ 3321051 w 4019551"/>
                  <a:gd name="connsiteY8" fmla="*/ 990600 h 1193800"/>
                  <a:gd name="connsiteX9" fmla="*/ 2635251 w 4019551"/>
                  <a:gd name="connsiteY9" fmla="*/ 781050 h 1193800"/>
                  <a:gd name="connsiteX10" fmla="*/ 1974851 w 4019551"/>
                  <a:gd name="connsiteY10" fmla="*/ 628650 h 1193800"/>
                  <a:gd name="connsiteX11" fmla="*/ 1308122 w 4019551"/>
                  <a:gd name="connsiteY11" fmla="*/ 779044 h 1193800"/>
                  <a:gd name="connsiteX12" fmla="*/ 647701 w 4019551"/>
                  <a:gd name="connsiteY12" fmla="*/ 984250 h 1193800"/>
                  <a:gd name="connsiteX13" fmla="*/ 1 w 4019551"/>
                  <a:gd name="connsiteY13" fmla="*/ 1168400 h 1193800"/>
                  <a:gd name="connsiteX14" fmla="*/ 19051 w 4019551"/>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46100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9 w 4019549"/>
                  <a:gd name="connsiteY10" fmla="*/ 628650 h 1193800"/>
                  <a:gd name="connsiteX11" fmla="*/ 1308120 w 4019549"/>
                  <a:gd name="connsiteY11" fmla="*/ 779044 h 1193800"/>
                  <a:gd name="connsiteX12" fmla="*/ 647699 w 4019549"/>
                  <a:gd name="connsiteY12" fmla="*/ 984250 h 1193800"/>
                  <a:gd name="connsiteX13" fmla="*/ -1 w 4019549"/>
                  <a:gd name="connsiteY13" fmla="*/ 1168400 h 1193800"/>
                  <a:gd name="connsiteX14" fmla="*/ 19049 w 4019549"/>
                  <a:gd name="connsiteY14" fmla="*/ 0 h 1193800"/>
                  <a:gd name="connsiteX0" fmla="*/ 19051 w 4019551"/>
                  <a:gd name="connsiteY0" fmla="*/ 0 h 1193800"/>
                  <a:gd name="connsiteX1" fmla="*/ 622301 w 4019551"/>
                  <a:gd name="connsiteY1" fmla="*/ 184150 h 1193800"/>
                  <a:gd name="connsiteX2" fmla="*/ 1314451 w 4019551"/>
                  <a:gd name="connsiteY2" fmla="*/ 387350 h 1193800"/>
                  <a:gd name="connsiteX3" fmla="*/ 1974851 w 4019551"/>
                  <a:gd name="connsiteY3" fmla="*/ 525983 h 1193800"/>
                  <a:gd name="connsiteX4" fmla="*/ 2628901 w 4019551"/>
                  <a:gd name="connsiteY4" fmla="*/ 406400 h 1193800"/>
                  <a:gd name="connsiteX5" fmla="*/ 3295651 w 4019551"/>
                  <a:gd name="connsiteY5" fmla="*/ 196850 h 1193800"/>
                  <a:gd name="connsiteX6" fmla="*/ 4006851 w 4019551"/>
                  <a:gd name="connsiteY6" fmla="*/ 0 h 1193800"/>
                  <a:gd name="connsiteX7" fmla="*/ 4019551 w 4019551"/>
                  <a:gd name="connsiteY7" fmla="*/ 1193800 h 1193800"/>
                  <a:gd name="connsiteX8" fmla="*/ 3321051 w 4019551"/>
                  <a:gd name="connsiteY8" fmla="*/ 990600 h 1193800"/>
                  <a:gd name="connsiteX9" fmla="*/ 2635251 w 4019551"/>
                  <a:gd name="connsiteY9" fmla="*/ 781050 h 1193800"/>
                  <a:gd name="connsiteX10" fmla="*/ 1974851 w 4019551"/>
                  <a:gd name="connsiteY10" fmla="*/ 628650 h 1193800"/>
                  <a:gd name="connsiteX11" fmla="*/ 1308122 w 4019551"/>
                  <a:gd name="connsiteY11" fmla="*/ 779044 h 1193800"/>
                  <a:gd name="connsiteX12" fmla="*/ 647701 w 4019551"/>
                  <a:gd name="connsiteY12" fmla="*/ 984250 h 1193800"/>
                  <a:gd name="connsiteX13" fmla="*/ 1 w 4019551"/>
                  <a:gd name="connsiteY13" fmla="*/ 1168400 h 1193800"/>
                  <a:gd name="connsiteX14" fmla="*/ 19051 w 4019551"/>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25983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8 w 4019549"/>
                  <a:gd name="connsiteY10" fmla="*/ 648766 h 1193800"/>
                  <a:gd name="connsiteX11" fmla="*/ 1308120 w 4019549"/>
                  <a:gd name="connsiteY11" fmla="*/ 779044 h 1193800"/>
                  <a:gd name="connsiteX12" fmla="*/ 647699 w 4019549"/>
                  <a:gd name="connsiteY12" fmla="*/ 984250 h 1193800"/>
                  <a:gd name="connsiteX13" fmla="*/ -1 w 4019549"/>
                  <a:gd name="connsiteY13" fmla="*/ 1168400 h 1193800"/>
                  <a:gd name="connsiteX14" fmla="*/ 19049 w 4019549"/>
                  <a:gd name="connsiteY14" fmla="*/ 0 h 1193800"/>
                  <a:gd name="connsiteX0" fmla="*/ 62353 w 4062853"/>
                  <a:gd name="connsiteY0" fmla="*/ 0 h 1216915"/>
                  <a:gd name="connsiteX1" fmla="*/ 665603 w 4062853"/>
                  <a:gd name="connsiteY1" fmla="*/ 184150 h 1216915"/>
                  <a:gd name="connsiteX2" fmla="*/ 1357753 w 4062853"/>
                  <a:gd name="connsiteY2" fmla="*/ 387350 h 1216915"/>
                  <a:gd name="connsiteX3" fmla="*/ 2018153 w 4062853"/>
                  <a:gd name="connsiteY3" fmla="*/ 525983 h 1216915"/>
                  <a:gd name="connsiteX4" fmla="*/ 2672203 w 4062853"/>
                  <a:gd name="connsiteY4" fmla="*/ 406400 h 1216915"/>
                  <a:gd name="connsiteX5" fmla="*/ 3338953 w 4062853"/>
                  <a:gd name="connsiteY5" fmla="*/ 196850 h 1216915"/>
                  <a:gd name="connsiteX6" fmla="*/ 4050153 w 4062853"/>
                  <a:gd name="connsiteY6" fmla="*/ 0 h 1216915"/>
                  <a:gd name="connsiteX7" fmla="*/ 4062853 w 4062853"/>
                  <a:gd name="connsiteY7" fmla="*/ 1193800 h 1216915"/>
                  <a:gd name="connsiteX8" fmla="*/ 3364353 w 4062853"/>
                  <a:gd name="connsiteY8" fmla="*/ 990600 h 1216915"/>
                  <a:gd name="connsiteX9" fmla="*/ 2678553 w 4062853"/>
                  <a:gd name="connsiteY9" fmla="*/ 781050 h 1216915"/>
                  <a:gd name="connsiteX10" fmla="*/ 2018152 w 4062853"/>
                  <a:gd name="connsiteY10" fmla="*/ 648766 h 1216915"/>
                  <a:gd name="connsiteX11" fmla="*/ 1351424 w 4062853"/>
                  <a:gd name="connsiteY11" fmla="*/ 779044 h 1216915"/>
                  <a:gd name="connsiteX12" fmla="*/ 691003 w 4062853"/>
                  <a:gd name="connsiteY12" fmla="*/ 974194 h 1216915"/>
                  <a:gd name="connsiteX13" fmla="*/ 43303 w 4062853"/>
                  <a:gd name="connsiteY13" fmla="*/ 1168400 h 1216915"/>
                  <a:gd name="connsiteX14" fmla="*/ 62353 w 4062853"/>
                  <a:gd name="connsiteY14" fmla="*/ 0 h 1216915"/>
                  <a:gd name="connsiteX0" fmla="*/ 62353 w 4062853"/>
                  <a:gd name="connsiteY0" fmla="*/ 0 h 1193800"/>
                  <a:gd name="connsiteX1" fmla="*/ 665603 w 4062853"/>
                  <a:gd name="connsiteY1" fmla="*/ 184150 h 1193800"/>
                  <a:gd name="connsiteX2" fmla="*/ 1357753 w 4062853"/>
                  <a:gd name="connsiteY2" fmla="*/ 387350 h 1193800"/>
                  <a:gd name="connsiteX3" fmla="*/ 2018153 w 4062853"/>
                  <a:gd name="connsiteY3" fmla="*/ 525983 h 1193800"/>
                  <a:gd name="connsiteX4" fmla="*/ 2672203 w 4062853"/>
                  <a:gd name="connsiteY4" fmla="*/ 406400 h 1193800"/>
                  <a:gd name="connsiteX5" fmla="*/ 3338953 w 4062853"/>
                  <a:gd name="connsiteY5" fmla="*/ 196850 h 1193800"/>
                  <a:gd name="connsiteX6" fmla="*/ 4050153 w 4062853"/>
                  <a:gd name="connsiteY6" fmla="*/ 0 h 1193800"/>
                  <a:gd name="connsiteX7" fmla="*/ 4062853 w 4062853"/>
                  <a:gd name="connsiteY7" fmla="*/ 1193800 h 1193800"/>
                  <a:gd name="connsiteX8" fmla="*/ 3364353 w 4062853"/>
                  <a:gd name="connsiteY8" fmla="*/ 990600 h 1193800"/>
                  <a:gd name="connsiteX9" fmla="*/ 2678553 w 4062853"/>
                  <a:gd name="connsiteY9" fmla="*/ 781050 h 1193800"/>
                  <a:gd name="connsiteX10" fmla="*/ 2018152 w 4062853"/>
                  <a:gd name="connsiteY10" fmla="*/ 648766 h 1193800"/>
                  <a:gd name="connsiteX11" fmla="*/ 1351424 w 4062853"/>
                  <a:gd name="connsiteY11" fmla="*/ 779044 h 1193800"/>
                  <a:gd name="connsiteX12" fmla="*/ 691003 w 4062853"/>
                  <a:gd name="connsiteY12" fmla="*/ 974194 h 1193800"/>
                  <a:gd name="connsiteX13" fmla="*/ 43303 w 4062853"/>
                  <a:gd name="connsiteY13" fmla="*/ 1168400 h 1193800"/>
                  <a:gd name="connsiteX14" fmla="*/ 62353 w 4062853"/>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25983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8 w 4019549"/>
                  <a:gd name="connsiteY10" fmla="*/ 648766 h 1193800"/>
                  <a:gd name="connsiteX11" fmla="*/ 1308120 w 4019549"/>
                  <a:gd name="connsiteY11" fmla="*/ 779044 h 1193800"/>
                  <a:gd name="connsiteX12" fmla="*/ 647699 w 4019549"/>
                  <a:gd name="connsiteY12" fmla="*/ 974194 h 1193800"/>
                  <a:gd name="connsiteX13" fmla="*/ -1 w 4019549"/>
                  <a:gd name="connsiteY13" fmla="*/ 1168400 h 1193800"/>
                  <a:gd name="connsiteX14" fmla="*/ 19049 w 4019549"/>
                  <a:gd name="connsiteY14" fmla="*/ 0 h 1193800"/>
                  <a:gd name="connsiteX0" fmla="*/ 19050 w 4019550"/>
                  <a:gd name="connsiteY0" fmla="*/ 0 h 1193800"/>
                  <a:gd name="connsiteX1" fmla="*/ 622300 w 4019550"/>
                  <a:gd name="connsiteY1" fmla="*/ 184150 h 1193800"/>
                  <a:gd name="connsiteX2" fmla="*/ 1314450 w 4019550"/>
                  <a:gd name="connsiteY2" fmla="*/ 387350 h 1193800"/>
                  <a:gd name="connsiteX3" fmla="*/ 2031525 w 4019550"/>
                  <a:gd name="connsiteY3" fmla="*/ 288947 h 1193800"/>
                  <a:gd name="connsiteX4" fmla="*/ 2628900 w 4019550"/>
                  <a:gd name="connsiteY4" fmla="*/ 406400 h 1193800"/>
                  <a:gd name="connsiteX5" fmla="*/ 3295650 w 4019550"/>
                  <a:gd name="connsiteY5" fmla="*/ 196850 h 1193800"/>
                  <a:gd name="connsiteX6" fmla="*/ 4006850 w 4019550"/>
                  <a:gd name="connsiteY6" fmla="*/ 0 h 1193800"/>
                  <a:gd name="connsiteX7" fmla="*/ 4019550 w 4019550"/>
                  <a:gd name="connsiteY7" fmla="*/ 1193800 h 1193800"/>
                  <a:gd name="connsiteX8" fmla="*/ 3321050 w 4019550"/>
                  <a:gd name="connsiteY8" fmla="*/ 990600 h 1193800"/>
                  <a:gd name="connsiteX9" fmla="*/ 2635250 w 4019550"/>
                  <a:gd name="connsiteY9" fmla="*/ 781050 h 1193800"/>
                  <a:gd name="connsiteX10" fmla="*/ 1974849 w 4019550"/>
                  <a:gd name="connsiteY10" fmla="*/ 648766 h 1193800"/>
                  <a:gd name="connsiteX11" fmla="*/ 1308121 w 4019550"/>
                  <a:gd name="connsiteY11" fmla="*/ 779044 h 1193800"/>
                  <a:gd name="connsiteX12" fmla="*/ 647700 w 4019550"/>
                  <a:gd name="connsiteY12" fmla="*/ 974194 h 1193800"/>
                  <a:gd name="connsiteX13" fmla="*/ 0 w 4019550"/>
                  <a:gd name="connsiteY13" fmla="*/ 1168400 h 1193800"/>
                  <a:gd name="connsiteX14" fmla="*/ 19050 w 4019550"/>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28900 w 4019929"/>
                  <a:gd name="connsiteY4" fmla="*/ 406400 h 1193800"/>
                  <a:gd name="connsiteX5" fmla="*/ 3295650 w 4019929"/>
                  <a:gd name="connsiteY5" fmla="*/ 196850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28900 w 4019929"/>
                  <a:gd name="connsiteY4" fmla="*/ 406400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66765 w 4019929"/>
                  <a:gd name="connsiteY2" fmla="*/ 245128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17941 w 4019929"/>
                  <a:gd name="connsiteY1" fmla="*/ 123813 h 1193800"/>
                  <a:gd name="connsiteX2" fmla="*/ 1366765 w 4019929"/>
                  <a:gd name="connsiteY2" fmla="*/ 245128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42998 w 4019929"/>
                  <a:gd name="connsiteY11" fmla="*/ 94712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42998 w 4019929"/>
                  <a:gd name="connsiteY11" fmla="*/ 947124 h 1198110"/>
                  <a:gd name="connsiteX12" fmla="*/ 625902 w 4019929"/>
                  <a:gd name="connsiteY12" fmla="*/ 1081938 h 1198110"/>
                  <a:gd name="connsiteX13" fmla="*/ 0 w 4019929"/>
                  <a:gd name="connsiteY13" fmla="*/ 1172710 h 1198110"/>
                  <a:gd name="connsiteX14" fmla="*/ 10331 w 4019929"/>
                  <a:gd name="connsiteY14" fmla="*/ 0 h 1198110"/>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17183 w 4011210"/>
                  <a:gd name="connsiteY12" fmla="*/ 1081938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4116"/>
                  <a:gd name="connsiteY0" fmla="*/ 4309 h 1207188"/>
                  <a:gd name="connsiteX1" fmla="*/ 609222 w 4014116"/>
                  <a:gd name="connsiteY1" fmla="*/ 132432 h 1207188"/>
                  <a:gd name="connsiteX2" fmla="*/ 1358046 w 4014116"/>
                  <a:gd name="connsiteY2" fmla="*/ 253747 h 1207188"/>
                  <a:gd name="connsiteX3" fmla="*/ 2022806 w 4014116"/>
                  <a:gd name="connsiteY3" fmla="*/ 297566 h 1207188"/>
                  <a:gd name="connsiteX4" fmla="*/ 2637620 w 4014116"/>
                  <a:gd name="connsiteY4" fmla="*/ 259868 h 1207188"/>
                  <a:gd name="connsiteX5" fmla="*/ 3435158 w 4014116"/>
                  <a:gd name="connsiteY5" fmla="*/ 123584 h 1207188"/>
                  <a:gd name="connsiteX6" fmla="*/ 4014116 w 4014116"/>
                  <a:gd name="connsiteY6" fmla="*/ 0 h 1207188"/>
                  <a:gd name="connsiteX7" fmla="*/ 4010831 w 4014116"/>
                  <a:gd name="connsiteY7" fmla="*/ 1202419 h 1207188"/>
                  <a:gd name="connsiteX8" fmla="*/ 3347208 w 4014116"/>
                  <a:gd name="connsiteY8" fmla="*/ 1068175 h 1207188"/>
                  <a:gd name="connsiteX9" fmla="*/ 2677394 w 4014116"/>
                  <a:gd name="connsiteY9" fmla="*/ 954876 h 1207188"/>
                  <a:gd name="connsiteX10" fmla="*/ 2014085 w 4014116"/>
                  <a:gd name="connsiteY10" fmla="*/ 907350 h 1207188"/>
                  <a:gd name="connsiteX11" fmla="*/ 1334279 w 4014116"/>
                  <a:gd name="connsiteY11" fmla="*/ 951433 h 1207188"/>
                  <a:gd name="connsiteX12" fmla="*/ 621543 w 4014116"/>
                  <a:gd name="connsiteY12" fmla="*/ 1073318 h 1207188"/>
                  <a:gd name="connsiteX13" fmla="*/ 0 w 4014116"/>
                  <a:gd name="connsiteY13" fmla="*/ 1207188 h 1207188"/>
                  <a:gd name="connsiteX14" fmla="*/ 1612 w 4014116"/>
                  <a:gd name="connsiteY14" fmla="*/ 4309 h 1207188"/>
                  <a:gd name="connsiteX0" fmla="*/ 935981 w 4948485"/>
                  <a:gd name="connsiteY0" fmla="*/ 4309 h 1281015"/>
                  <a:gd name="connsiteX1" fmla="*/ 1543591 w 4948485"/>
                  <a:gd name="connsiteY1" fmla="*/ 132432 h 1281015"/>
                  <a:gd name="connsiteX2" fmla="*/ 2292415 w 4948485"/>
                  <a:gd name="connsiteY2" fmla="*/ 253747 h 1281015"/>
                  <a:gd name="connsiteX3" fmla="*/ 2957175 w 4948485"/>
                  <a:gd name="connsiteY3" fmla="*/ 297566 h 1281015"/>
                  <a:gd name="connsiteX4" fmla="*/ 3571989 w 4948485"/>
                  <a:gd name="connsiteY4" fmla="*/ 259868 h 1281015"/>
                  <a:gd name="connsiteX5" fmla="*/ 4369527 w 4948485"/>
                  <a:gd name="connsiteY5" fmla="*/ 123584 h 1281015"/>
                  <a:gd name="connsiteX6" fmla="*/ 4948485 w 4948485"/>
                  <a:gd name="connsiteY6" fmla="*/ 0 h 1281015"/>
                  <a:gd name="connsiteX7" fmla="*/ 4945200 w 4948485"/>
                  <a:gd name="connsiteY7" fmla="*/ 1202419 h 1281015"/>
                  <a:gd name="connsiteX8" fmla="*/ 4281577 w 4948485"/>
                  <a:gd name="connsiteY8" fmla="*/ 1068175 h 1281015"/>
                  <a:gd name="connsiteX9" fmla="*/ 3611763 w 4948485"/>
                  <a:gd name="connsiteY9" fmla="*/ 954876 h 1281015"/>
                  <a:gd name="connsiteX10" fmla="*/ 2948454 w 4948485"/>
                  <a:gd name="connsiteY10" fmla="*/ 907350 h 1281015"/>
                  <a:gd name="connsiteX11" fmla="*/ 2268648 w 4948485"/>
                  <a:gd name="connsiteY11" fmla="*/ 951433 h 1281015"/>
                  <a:gd name="connsiteX12" fmla="*/ 1555912 w 4948485"/>
                  <a:gd name="connsiteY12" fmla="*/ 1073318 h 1281015"/>
                  <a:gd name="connsiteX13" fmla="*/ 934369 w 4948485"/>
                  <a:gd name="connsiteY13" fmla="*/ 1207188 h 1281015"/>
                  <a:gd name="connsiteX14" fmla="*/ 0 w 4948485"/>
                  <a:gd name="connsiteY14" fmla="*/ 1197002 h 1281015"/>
                  <a:gd name="connsiteX15" fmla="*/ 935981 w 4948485"/>
                  <a:gd name="connsiteY15" fmla="*/ 4309 h 1281015"/>
                  <a:gd name="connsiteX0" fmla="*/ 1004789 w 5017293"/>
                  <a:gd name="connsiteY0" fmla="*/ 181329 h 1458035"/>
                  <a:gd name="connsiteX1" fmla="*/ 1612399 w 5017293"/>
                  <a:gd name="connsiteY1" fmla="*/ 309452 h 1458035"/>
                  <a:gd name="connsiteX2" fmla="*/ 2361223 w 5017293"/>
                  <a:gd name="connsiteY2" fmla="*/ 430767 h 1458035"/>
                  <a:gd name="connsiteX3" fmla="*/ 3025983 w 5017293"/>
                  <a:gd name="connsiteY3" fmla="*/ 474586 h 1458035"/>
                  <a:gd name="connsiteX4" fmla="*/ 3640797 w 5017293"/>
                  <a:gd name="connsiteY4" fmla="*/ 436888 h 1458035"/>
                  <a:gd name="connsiteX5" fmla="*/ 4438335 w 5017293"/>
                  <a:gd name="connsiteY5" fmla="*/ 300604 h 1458035"/>
                  <a:gd name="connsiteX6" fmla="*/ 5017293 w 5017293"/>
                  <a:gd name="connsiteY6" fmla="*/ 177020 h 1458035"/>
                  <a:gd name="connsiteX7" fmla="*/ 5014008 w 5017293"/>
                  <a:gd name="connsiteY7" fmla="*/ 1379439 h 1458035"/>
                  <a:gd name="connsiteX8" fmla="*/ 4350385 w 5017293"/>
                  <a:gd name="connsiteY8" fmla="*/ 1245195 h 1458035"/>
                  <a:gd name="connsiteX9" fmla="*/ 3680571 w 5017293"/>
                  <a:gd name="connsiteY9" fmla="*/ 1131896 h 1458035"/>
                  <a:gd name="connsiteX10" fmla="*/ 3017262 w 5017293"/>
                  <a:gd name="connsiteY10" fmla="*/ 1084370 h 1458035"/>
                  <a:gd name="connsiteX11" fmla="*/ 2337456 w 5017293"/>
                  <a:gd name="connsiteY11" fmla="*/ 1128453 h 1458035"/>
                  <a:gd name="connsiteX12" fmla="*/ 1624720 w 5017293"/>
                  <a:gd name="connsiteY12" fmla="*/ 1250338 h 1458035"/>
                  <a:gd name="connsiteX13" fmla="*/ 1003177 w 5017293"/>
                  <a:gd name="connsiteY13" fmla="*/ 1384208 h 1458035"/>
                  <a:gd name="connsiteX14" fmla="*/ 68808 w 5017293"/>
                  <a:gd name="connsiteY14" fmla="*/ 1374022 h 1458035"/>
                  <a:gd name="connsiteX15" fmla="*/ 85742 w 5017293"/>
                  <a:gd name="connsiteY15" fmla="*/ 61545 h 1458035"/>
                  <a:gd name="connsiteX16" fmla="*/ 1004789 w 5017293"/>
                  <a:gd name="connsiteY16" fmla="*/ 181329 h 1458035"/>
                  <a:gd name="connsiteX0" fmla="*/ 998173 w 5010677"/>
                  <a:gd name="connsiteY0" fmla="*/ 181329 h 1458035"/>
                  <a:gd name="connsiteX1" fmla="*/ 1605783 w 5010677"/>
                  <a:gd name="connsiteY1" fmla="*/ 309452 h 1458035"/>
                  <a:gd name="connsiteX2" fmla="*/ 2354607 w 5010677"/>
                  <a:gd name="connsiteY2" fmla="*/ 430767 h 1458035"/>
                  <a:gd name="connsiteX3" fmla="*/ 3019367 w 5010677"/>
                  <a:gd name="connsiteY3" fmla="*/ 474586 h 1458035"/>
                  <a:gd name="connsiteX4" fmla="*/ 3634181 w 5010677"/>
                  <a:gd name="connsiteY4" fmla="*/ 436888 h 1458035"/>
                  <a:gd name="connsiteX5" fmla="*/ 4431719 w 5010677"/>
                  <a:gd name="connsiteY5" fmla="*/ 300604 h 1458035"/>
                  <a:gd name="connsiteX6" fmla="*/ 5010677 w 5010677"/>
                  <a:gd name="connsiteY6" fmla="*/ 177020 h 1458035"/>
                  <a:gd name="connsiteX7" fmla="*/ 5007392 w 5010677"/>
                  <a:gd name="connsiteY7" fmla="*/ 1379439 h 1458035"/>
                  <a:gd name="connsiteX8" fmla="*/ 4343769 w 5010677"/>
                  <a:gd name="connsiteY8" fmla="*/ 1245195 h 1458035"/>
                  <a:gd name="connsiteX9" fmla="*/ 3673955 w 5010677"/>
                  <a:gd name="connsiteY9" fmla="*/ 1131896 h 1458035"/>
                  <a:gd name="connsiteX10" fmla="*/ 3010646 w 5010677"/>
                  <a:gd name="connsiteY10" fmla="*/ 1084370 h 1458035"/>
                  <a:gd name="connsiteX11" fmla="*/ 2330840 w 5010677"/>
                  <a:gd name="connsiteY11" fmla="*/ 1128453 h 1458035"/>
                  <a:gd name="connsiteX12" fmla="*/ 1618104 w 5010677"/>
                  <a:gd name="connsiteY12" fmla="*/ 1250338 h 1458035"/>
                  <a:gd name="connsiteX13" fmla="*/ 996561 w 5010677"/>
                  <a:gd name="connsiteY13" fmla="*/ 1384208 h 1458035"/>
                  <a:gd name="connsiteX14" fmla="*/ 62192 w 5010677"/>
                  <a:gd name="connsiteY14" fmla="*/ 1374022 h 1458035"/>
                  <a:gd name="connsiteX15" fmla="*/ 121302 w 5010677"/>
                  <a:gd name="connsiteY15" fmla="*/ 681324 h 1458035"/>
                  <a:gd name="connsiteX16" fmla="*/ 79126 w 5010677"/>
                  <a:gd name="connsiteY16" fmla="*/ 61545 h 1458035"/>
                  <a:gd name="connsiteX17" fmla="*/ 998173 w 5010677"/>
                  <a:gd name="connsiteY17" fmla="*/ 181329 h 1458035"/>
                  <a:gd name="connsiteX0" fmla="*/ 998173 w 5010677"/>
                  <a:gd name="connsiteY0" fmla="*/ 241356 h 1518062"/>
                  <a:gd name="connsiteX1" fmla="*/ 1605783 w 5010677"/>
                  <a:gd name="connsiteY1" fmla="*/ 369479 h 1518062"/>
                  <a:gd name="connsiteX2" fmla="*/ 2354607 w 5010677"/>
                  <a:gd name="connsiteY2" fmla="*/ 490794 h 1518062"/>
                  <a:gd name="connsiteX3" fmla="*/ 3019367 w 5010677"/>
                  <a:gd name="connsiteY3" fmla="*/ 534613 h 1518062"/>
                  <a:gd name="connsiteX4" fmla="*/ 3634181 w 5010677"/>
                  <a:gd name="connsiteY4" fmla="*/ 496915 h 1518062"/>
                  <a:gd name="connsiteX5" fmla="*/ 4431719 w 5010677"/>
                  <a:gd name="connsiteY5" fmla="*/ 360631 h 1518062"/>
                  <a:gd name="connsiteX6" fmla="*/ 5010677 w 5010677"/>
                  <a:gd name="connsiteY6" fmla="*/ 237047 h 1518062"/>
                  <a:gd name="connsiteX7" fmla="*/ 5007392 w 5010677"/>
                  <a:gd name="connsiteY7" fmla="*/ 1439466 h 1518062"/>
                  <a:gd name="connsiteX8" fmla="*/ 4343769 w 5010677"/>
                  <a:gd name="connsiteY8" fmla="*/ 1305222 h 1518062"/>
                  <a:gd name="connsiteX9" fmla="*/ 3673955 w 5010677"/>
                  <a:gd name="connsiteY9" fmla="*/ 1191923 h 1518062"/>
                  <a:gd name="connsiteX10" fmla="*/ 3010646 w 5010677"/>
                  <a:gd name="connsiteY10" fmla="*/ 1144397 h 1518062"/>
                  <a:gd name="connsiteX11" fmla="*/ 2330840 w 5010677"/>
                  <a:gd name="connsiteY11" fmla="*/ 1188480 h 1518062"/>
                  <a:gd name="connsiteX12" fmla="*/ 1618104 w 5010677"/>
                  <a:gd name="connsiteY12" fmla="*/ 1310365 h 1518062"/>
                  <a:gd name="connsiteX13" fmla="*/ 996561 w 5010677"/>
                  <a:gd name="connsiteY13" fmla="*/ 1444235 h 1518062"/>
                  <a:gd name="connsiteX14" fmla="*/ 62192 w 5010677"/>
                  <a:gd name="connsiteY14" fmla="*/ 1434049 h 1518062"/>
                  <a:gd name="connsiteX15" fmla="*/ 121302 w 5010677"/>
                  <a:gd name="connsiteY15" fmla="*/ 741351 h 1518062"/>
                  <a:gd name="connsiteX16" fmla="*/ 64637 w 5010677"/>
                  <a:gd name="connsiteY16" fmla="*/ 53966 h 1518062"/>
                  <a:gd name="connsiteX17" fmla="*/ 998173 w 5010677"/>
                  <a:gd name="connsiteY17" fmla="*/ 241356 h 1518062"/>
                  <a:gd name="connsiteX0" fmla="*/ 999171 w 5011675"/>
                  <a:gd name="connsiteY0" fmla="*/ 241356 h 1571995"/>
                  <a:gd name="connsiteX1" fmla="*/ 1606781 w 5011675"/>
                  <a:gd name="connsiteY1" fmla="*/ 369479 h 1571995"/>
                  <a:gd name="connsiteX2" fmla="*/ 2355605 w 5011675"/>
                  <a:gd name="connsiteY2" fmla="*/ 490794 h 1571995"/>
                  <a:gd name="connsiteX3" fmla="*/ 3020365 w 5011675"/>
                  <a:gd name="connsiteY3" fmla="*/ 534613 h 1571995"/>
                  <a:gd name="connsiteX4" fmla="*/ 3635179 w 5011675"/>
                  <a:gd name="connsiteY4" fmla="*/ 496915 h 1571995"/>
                  <a:gd name="connsiteX5" fmla="*/ 4432717 w 5011675"/>
                  <a:gd name="connsiteY5" fmla="*/ 360631 h 1571995"/>
                  <a:gd name="connsiteX6" fmla="*/ 5011675 w 5011675"/>
                  <a:gd name="connsiteY6" fmla="*/ 237047 h 1571995"/>
                  <a:gd name="connsiteX7" fmla="*/ 5008390 w 5011675"/>
                  <a:gd name="connsiteY7" fmla="*/ 1439466 h 1571995"/>
                  <a:gd name="connsiteX8" fmla="*/ 4344767 w 5011675"/>
                  <a:gd name="connsiteY8" fmla="*/ 1305222 h 1571995"/>
                  <a:gd name="connsiteX9" fmla="*/ 3674953 w 5011675"/>
                  <a:gd name="connsiteY9" fmla="*/ 1191923 h 1571995"/>
                  <a:gd name="connsiteX10" fmla="*/ 3011644 w 5011675"/>
                  <a:gd name="connsiteY10" fmla="*/ 1144397 h 1571995"/>
                  <a:gd name="connsiteX11" fmla="*/ 2331838 w 5011675"/>
                  <a:gd name="connsiteY11" fmla="*/ 1188480 h 1571995"/>
                  <a:gd name="connsiteX12" fmla="*/ 1619102 w 5011675"/>
                  <a:gd name="connsiteY12" fmla="*/ 1310365 h 1571995"/>
                  <a:gd name="connsiteX13" fmla="*/ 997559 w 5011675"/>
                  <a:gd name="connsiteY13" fmla="*/ 1444235 h 1571995"/>
                  <a:gd name="connsiteX14" fmla="*/ 61970 w 5011675"/>
                  <a:gd name="connsiteY14" fmla="*/ 1501287 h 1571995"/>
                  <a:gd name="connsiteX15" fmla="*/ 122300 w 5011675"/>
                  <a:gd name="connsiteY15" fmla="*/ 741351 h 1571995"/>
                  <a:gd name="connsiteX16" fmla="*/ 65635 w 5011675"/>
                  <a:gd name="connsiteY16" fmla="*/ 53966 h 1571995"/>
                  <a:gd name="connsiteX17" fmla="*/ 999171 w 5011675"/>
                  <a:gd name="connsiteY17" fmla="*/ 241356 h 1571995"/>
                  <a:gd name="connsiteX0" fmla="*/ 999171 w 5011675"/>
                  <a:gd name="connsiteY0" fmla="*/ 300263 h 1630902"/>
                  <a:gd name="connsiteX1" fmla="*/ 1606781 w 5011675"/>
                  <a:gd name="connsiteY1" fmla="*/ 428386 h 1630902"/>
                  <a:gd name="connsiteX2" fmla="*/ 2355605 w 5011675"/>
                  <a:gd name="connsiteY2" fmla="*/ 549701 h 1630902"/>
                  <a:gd name="connsiteX3" fmla="*/ 3020365 w 5011675"/>
                  <a:gd name="connsiteY3" fmla="*/ 593520 h 1630902"/>
                  <a:gd name="connsiteX4" fmla="*/ 3635179 w 5011675"/>
                  <a:gd name="connsiteY4" fmla="*/ 555822 h 1630902"/>
                  <a:gd name="connsiteX5" fmla="*/ 4432717 w 5011675"/>
                  <a:gd name="connsiteY5" fmla="*/ 419538 h 1630902"/>
                  <a:gd name="connsiteX6" fmla="*/ 5011675 w 5011675"/>
                  <a:gd name="connsiteY6" fmla="*/ 295954 h 1630902"/>
                  <a:gd name="connsiteX7" fmla="*/ 5008390 w 5011675"/>
                  <a:gd name="connsiteY7" fmla="*/ 1498373 h 1630902"/>
                  <a:gd name="connsiteX8" fmla="*/ 4344767 w 5011675"/>
                  <a:gd name="connsiteY8" fmla="*/ 1364129 h 1630902"/>
                  <a:gd name="connsiteX9" fmla="*/ 3674953 w 5011675"/>
                  <a:gd name="connsiteY9" fmla="*/ 1250830 h 1630902"/>
                  <a:gd name="connsiteX10" fmla="*/ 3011644 w 5011675"/>
                  <a:gd name="connsiteY10" fmla="*/ 1203304 h 1630902"/>
                  <a:gd name="connsiteX11" fmla="*/ 2331838 w 5011675"/>
                  <a:gd name="connsiteY11" fmla="*/ 1247387 h 1630902"/>
                  <a:gd name="connsiteX12" fmla="*/ 1619102 w 5011675"/>
                  <a:gd name="connsiteY12" fmla="*/ 1369272 h 1630902"/>
                  <a:gd name="connsiteX13" fmla="*/ 997559 w 5011675"/>
                  <a:gd name="connsiteY13" fmla="*/ 1503142 h 1630902"/>
                  <a:gd name="connsiteX14" fmla="*/ 61970 w 5011675"/>
                  <a:gd name="connsiteY14" fmla="*/ 1560194 h 1630902"/>
                  <a:gd name="connsiteX15" fmla="*/ 122300 w 5011675"/>
                  <a:gd name="connsiteY15" fmla="*/ 800258 h 1630902"/>
                  <a:gd name="connsiteX16" fmla="*/ 64923 w 5011675"/>
                  <a:gd name="connsiteY16" fmla="*/ 48286 h 1630902"/>
                  <a:gd name="connsiteX17" fmla="*/ 999171 w 5011675"/>
                  <a:gd name="connsiteY17" fmla="*/ 300263 h 1630902"/>
                  <a:gd name="connsiteX0" fmla="*/ 999171 w 5011675"/>
                  <a:gd name="connsiteY0" fmla="*/ 251977 h 1582616"/>
                  <a:gd name="connsiteX1" fmla="*/ 1606781 w 5011675"/>
                  <a:gd name="connsiteY1" fmla="*/ 380100 h 1582616"/>
                  <a:gd name="connsiteX2" fmla="*/ 2355605 w 5011675"/>
                  <a:gd name="connsiteY2" fmla="*/ 501415 h 1582616"/>
                  <a:gd name="connsiteX3" fmla="*/ 3020365 w 5011675"/>
                  <a:gd name="connsiteY3" fmla="*/ 545234 h 1582616"/>
                  <a:gd name="connsiteX4" fmla="*/ 3635179 w 5011675"/>
                  <a:gd name="connsiteY4" fmla="*/ 507536 h 1582616"/>
                  <a:gd name="connsiteX5" fmla="*/ 4432717 w 5011675"/>
                  <a:gd name="connsiteY5" fmla="*/ 371252 h 1582616"/>
                  <a:gd name="connsiteX6" fmla="*/ 5011675 w 5011675"/>
                  <a:gd name="connsiteY6" fmla="*/ 247668 h 1582616"/>
                  <a:gd name="connsiteX7" fmla="*/ 5008390 w 5011675"/>
                  <a:gd name="connsiteY7" fmla="*/ 1450087 h 1582616"/>
                  <a:gd name="connsiteX8" fmla="*/ 4344767 w 5011675"/>
                  <a:gd name="connsiteY8" fmla="*/ 1315843 h 1582616"/>
                  <a:gd name="connsiteX9" fmla="*/ 3674953 w 5011675"/>
                  <a:gd name="connsiteY9" fmla="*/ 1202544 h 1582616"/>
                  <a:gd name="connsiteX10" fmla="*/ 3011644 w 5011675"/>
                  <a:gd name="connsiteY10" fmla="*/ 1155018 h 1582616"/>
                  <a:gd name="connsiteX11" fmla="*/ 2331838 w 5011675"/>
                  <a:gd name="connsiteY11" fmla="*/ 1199101 h 1582616"/>
                  <a:gd name="connsiteX12" fmla="*/ 1619102 w 5011675"/>
                  <a:gd name="connsiteY12" fmla="*/ 1320986 h 1582616"/>
                  <a:gd name="connsiteX13" fmla="*/ 997559 w 5011675"/>
                  <a:gd name="connsiteY13" fmla="*/ 1454856 h 1582616"/>
                  <a:gd name="connsiteX14" fmla="*/ 61970 w 5011675"/>
                  <a:gd name="connsiteY14" fmla="*/ 1511908 h 1582616"/>
                  <a:gd name="connsiteX15" fmla="*/ 122300 w 5011675"/>
                  <a:gd name="connsiteY15" fmla="*/ 751972 h 1582616"/>
                  <a:gd name="connsiteX16" fmla="*/ 64923 w 5011675"/>
                  <a:gd name="connsiteY16" fmla="*/ 0 h 1582616"/>
                  <a:gd name="connsiteX17" fmla="*/ 999171 w 5011675"/>
                  <a:gd name="connsiteY17" fmla="*/ 251977 h 1582616"/>
                  <a:gd name="connsiteX0" fmla="*/ 999171 w 5011675"/>
                  <a:gd name="connsiteY0" fmla="*/ 251977 h 1582616"/>
                  <a:gd name="connsiteX1" fmla="*/ 1606781 w 5011675"/>
                  <a:gd name="connsiteY1" fmla="*/ 380100 h 1582616"/>
                  <a:gd name="connsiteX2" fmla="*/ 2355605 w 5011675"/>
                  <a:gd name="connsiteY2" fmla="*/ 501415 h 1582616"/>
                  <a:gd name="connsiteX3" fmla="*/ 3020365 w 5011675"/>
                  <a:gd name="connsiteY3" fmla="*/ 545234 h 1582616"/>
                  <a:gd name="connsiteX4" fmla="*/ 3635179 w 5011675"/>
                  <a:gd name="connsiteY4" fmla="*/ 507536 h 1582616"/>
                  <a:gd name="connsiteX5" fmla="*/ 4432717 w 5011675"/>
                  <a:gd name="connsiteY5" fmla="*/ 371252 h 1582616"/>
                  <a:gd name="connsiteX6" fmla="*/ 5011675 w 5011675"/>
                  <a:gd name="connsiteY6" fmla="*/ 247668 h 1582616"/>
                  <a:gd name="connsiteX7" fmla="*/ 5008390 w 5011675"/>
                  <a:gd name="connsiteY7" fmla="*/ 1450087 h 1582616"/>
                  <a:gd name="connsiteX8" fmla="*/ 4344767 w 5011675"/>
                  <a:gd name="connsiteY8" fmla="*/ 1315843 h 1582616"/>
                  <a:gd name="connsiteX9" fmla="*/ 3674953 w 5011675"/>
                  <a:gd name="connsiteY9" fmla="*/ 1202544 h 1582616"/>
                  <a:gd name="connsiteX10" fmla="*/ 3011644 w 5011675"/>
                  <a:gd name="connsiteY10" fmla="*/ 1155018 h 1582616"/>
                  <a:gd name="connsiteX11" fmla="*/ 2331838 w 5011675"/>
                  <a:gd name="connsiteY11" fmla="*/ 1199101 h 1582616"/>
                  <a:gd name="connsiteX12" fmla="*/ 1619102 w 5011675"/>
                  <a:gd name="connsiteY12" fmla="*/ 1320986 h 1582616"/>
                  <a:gd name="connsiteX13" fmla="*/ 997559 w 5011675"/>
                  <a:gd name="connsiteY13" fmla="*/ 1454856 h 1582616"/>
                  <a:gd name="connsiteX14" fmla="*/ 61970 w 5011675"/>
                  <a:gd name="connsiteY14" fmla="*/ 1511908 h 1582616"/>
                  <a:gd name="connsiteX15" fmla="*/ 122300 w 5011675"/>
                  <a:gd name="connsiteY15" fmla="*/ 751972 h 1582616"/>
                  <a:gd name="connsiteX16" fmla="*/ 64923 w 5011675"/>
                  <a:gd name="connsiteY16" fmla="*/ 0 h 1582616"/>
                  <a:gd name="connsiteX17" fmla="*/ 999171 w 5011675"/>
                  <a:gd name="connsiteY17" fmla="*/ 251977 h 1582616"/>
                  <a:gd name="connsiteX0" fmla="*/ 937202 w 4949706"/>
                  <a:gd name="connsiteY0" fmla="*/ 251977 h 1582616"/>
                  <a:gd name="connsiteX1" fmla="*/ 1544812 w 4949706"/>
                  <a:gd name="connsiteY1" fmla="*/ 380100 h 1582616"/>
                  <a:gd name="connsiteX2" fmla="*/ 2293636 w 4949706"/>
                  <a:gd name="connsiteY2" fmla="*/ 501415 h 1582616"/>
                  <a:gd name="connsiteX3" fmla="*/ 2958396 w 4949706"/>
                  <a:gd name="connsiteY3" fmla="*/ 545234 h 1582616"/>
                  <a:gd name="connsiteX4" fmla="*/ 3573210 w 4949706"/>
                  <a:gd name="connsiteY4" fmla="*/ 507536 h 1582616"/>
                  <a:gd name="connsiteX5" fmla="*/ 4370748 w 4949706"/>
                  <a:gd name="connsiteY5" fmla="*/ 371252 h 1582616"/>
                  <a:gd name="connsiteX6" fmla="*/ 4949706 w 4949706"/>
                  <a:gd name="connsiteY6" fmla="*/ 247668 h 1582616"/>
                  <a:gd name="connsiteX7" fmla="*/ 4946421 w 4949706"/>
                  <a:gd name="connsiteY7" fmla="*/ 1450087 h 1582616"/>
                  <a:gd name="connsiteX8" fmla="*/ 4282798 w 4949706"/>
                  <a:gd name="connsiteY8" fmla="*/ 1315843 h 1582616"/>
                  <a:gd name="connsiteX9" fmla="*/ 3612984 w 4949706"/>
                  <a:gd name="connsiteY9" fmla="*/ 1202544 h 1582616"/>
                  <a:gd name="connsiteX10" fmla="*/ 2949675 w 4949706"/>
                  <a:gd name="connsiteY10" fmla="*/ 1155018 h 1582616"/>
                  <a:gd name="connsiteX11" fmla="*/ 2269869 w 4949706"/>
                  <a:gd name="connsiteY11" fmla="*/ 1199101 h 1582616"/>
                  <a:gd name="connsiteX12" fmla="*/ 1557133 w 4949706"/>
                  <a:gd name="connsiteY12" fmla="*/ 1320986 h 1582616"/>
                  <a:gd name="connsiteX13" fmla="*/ 935590 w 4949706"/>
                  <a:gd name="connsiteY13" fmla="*/ 1454856 h 1582616"/>
                  <a:gd name="connsiteX14" fmla="*/ 1 w 4949706"/>
                  <a:gd name="connsiteY14" fmla="*/ 1511908 h 1582616"/>
                  <a:gd name="connsiteX15" fmla="*/ 60331 w 4949706"/>
                  <a:gd name="connsiteY15" fmla="*/ 751972 h 1582616"/>
                  <a:gd name="connsiteX16" fmla="*/ 2954 w 4949706"/>
                  <a:gd name="connsiteY16" fmla="*/ 0 h 1582616"/>
                  <a:gd name="connsiteX17" fmla="*/ 937202 w 4949706"/>
                  <a:gd name="connsiteY17" fmla="*/ 251977 h 1582616"/>
                  <a:gd name="connsiteX0" fmla="*/ 937201 w 4949705"/>
                  <a:gd name="connsiteY0" fmla="*/ 251977 h 1511904"/>
                  <a:gd name="connsiteX1" fmla="*/ 1544811 w 4949705"/>
                  <a:gd name="connsiteY1" fmla="*/ 380100 h 1511904"/>
                  <a:gd name="connsiteX2" fmla="*/ 2293635 w 4949705"/>
                  <a:gd name="connsiteY2" fmla="*/ 501415 h 1511904"/>
                  <a:gd name="connsiteX3" fmla="*/ 2958395 w 4949705"/>
                  <a:gd name="connsiteY3" fmla="*/ 545234 h 1511904"/>
                  <a:gd name="connsiteX4" fmla="*/ 3573209 w 4949705"/>
                  <a:gd name="connsiteY4" fmla="*/ 507536 h 1511904"/>
                  <a:gd name="connsiteX5" fmla="*/ 4370747 w 4949705"/>
                  <a:gd name="connsiteY5" fmla="*/ 371252 h 1511904"/>
                  <a:gd name="connsiteX6" fmla="*/ 4949705 w 4949705"/>
                  <a:gd name="connsiteY6" fmla="*/ 247668 h 1511904"/>
                  <a:gd name="connsiteX7" fmla="*/ 4946420 w 4949705"/>
                  <a:gd name="connsiteY7" fmla="*/ 1450087 h 1511904"/>
                  <a:gd name="connsiteX8" fmla="*/ 4282797 w 4949705"/>
                  <a:gd name="connsiteY8" fmla="*/ 1315843 h 1511904"/>
                  <a:gd name="connsiteX9" fmla="*/ 3612983 w 4949705"/>
                  <a:gd name="connsiteY9" fmla="*/ 1202544 h 1511904"/>
                  <a:gd name="connsiteX10" fmla="*/ 2949674 w 4949705"/>
                  <a:gd name="connsiteY10" fmla="*/ 1155018 h 1511904"/>
                  <a:gd name="connsiteX11" fmla="*/ 2269868 w 4949705"/>
                  <a:gd name="connsiteY11" fmla="*/ 1199101 h 1511904"/>
                  <a:gd name="connsiteX12" fmla="*/ 1557132 w 4949705"/>
                  <a:gd name="connsiteY12" fmla="*/ 1320986 h 1511904"/>
                  <a:gd name="connsiteX13" fmla="*/ 935589 w 4949705"/>
                  <a:gd name="connsiteY13" fmla="*/ 1454856 h 1511904"/>
                  <a:gd name="connsiteX14" fmla="*/ 0 w 4949705"/>
                  <a:gd name="connsiteY14" fmla="*/ 1511908 h 1511904"/>
                  <a:gd name="connsiteX15" fmla="*/ 60330 w 4949705"/>
                  <a:gd name="connsiteY15" fmla="*/ 751972 h 1511904"/>
                  <a:gd name="connsiteX16" fmla="*/ 2953 w 4949705"/>
                  <a:gd name="connsiteY16" fmla="*/ 0 h 1511904"/>
                  <a:gd name="connsiteX17" fmla="*/ 937201 w 4949705"/>
                  <a:gd name="connsiteY17" fmla="*/ 251977 h 1511904"/>
                  <a:gd name="connsiteX0" fmla="*/ 937201 w 4949705"/>
                  <a:gd name="connsiteY0" fmla="*/ 251977 h 1511904"/>
                  <a:gd name="connsiteX1" fmla="*/ 1544811 w 4949705"/>
                  <a:gd name="connsiteY1" fmla="*/ 380100 h 1511904"/>
                  <a:gd name="connsiteX2" fmla="*/ 2293635 w 4949705"/>
                  <a:gd name="connsiteY2" fmla="*/ 501415 h 1511904"/>
                  <a:gd name="connsiteX3" fmla="*/ 2958395 w 4949705"/>
                  <a:gd name="connsiteY3" fmla="*/ 545234 h 1511904"/>
                  <a:gd name="connsiteX4" fmla="*/ 3573209 w 4949705"/>
                  <a:gd name="connsiteY4" fmla="*/ 507536 h 1511904"/>
                  <a:gd name="connsiteX5" fmla="*/ 4370747 w 4949705"/>
                  <a:gd name="connsiteY5" fmla="*/ 371252 h 1511904"/>
                  <a:gd name="connsiteX6" fmla="*/ 4949705 w 4949705"/>
                  <a:gd name="connsiteY6" fmla="*/ 247668 h 1511904"/>
                  <a:gd name="connsiteX7" fmla="*/ 4946420 w 4949705"/>
                  <a:gd name="connsiteY7" fmla="*/ 1450087 h 1511904"/>
                  <a:gd name="connsiteX8" fmla="*/ 4282797 w 4949705"/>
                  <a:gd name="connsiteY8" fmla="*/ 1315843 h 1511904"/>
                  <a:gd name="connsiteX9" fmla="*/ 3612983 w 4949705"/>
                  <a:gd name="connsiteY9" fmla="*/ 1202544 h 1511904"/>
                  <a:gd name="connsiteX10" fmla="*/ 2949674 w 4949705"/>
                  <a:gd name="connsiteY10" fmla="*/ 1155018 h 1511904"/>
                  <a:gd name="connsiteX11" fmla="*/ 2269868 w 4949705"/>
                  <a:gd name="connsiteY11" fmla="*/ 1199101 h 1511904"/>
                  <a:gd name="connsiteX12" fmla="*/ 1557132 w 4949705"/>
                  <a:gd name="connsiteY12" fmla="*/ 1320986 h 1511904"/>
                  <a:gd name="connsiteX13" fmla="*/ 935589 w 4949705"/>
                  <a:gd name="connsiteY13" fmla="*/ 1454856 h 1511904"/>
                  <a:gd name="connsiteX14" fmla="*/ 0 w 4949705"/>
                  <a:gd name="connsiteY14" fmla="*/ 1511908 h 1511904"/>
                  <a:gd name="connsiteX15" fmla="*/ 2953 w 4949705"/>
                  <a:gd name="connsiteY15" fmla="*/ 0 h 1511904"/>
                  <a:gd name="connsiteX16" fmla="*/ 937201 w 4949705"/>
                  <a:gd name="connsiteY16" fmla="*/ 251977 h 1511904"/>
                  <a:gd name="connsiteX0" fmla="*/ 934247 w 4946751"/>
                  <a:gd name="connsiteY0" fmla="*/ 251977 h 1454849"/>
                  <a:gd name="connsiteX1" fmla="*/ 1541857 w 4946751"/>
                  <a:gd name="connsiteY1" fmla="*/ 380100 h 1454849"/>
                  <a:gd name="connsiteX2" fmla="*/ 2290681 w 4946751"/>
                  <a:gd name="connsiteY2" fmla="*/ 501415 h 1454849"/>
                  <a:gd name="connsiteX3" fmla="*/ 2955441 w 4946751"/>
                  <a:gd name="connsiteY3" fmla="*/ 545234 h 1454849"/>
                  <a:gd name="connsiteX4" fmla="*/ 3570255 w 4946751"/>
                  <a:gd name="connsiteY4" fmla="*/ 507536 h 1454849"/>
                  <a:gd name="connsiteX5" fmla="*/ 4367793 w 4946751"/>
                  <a:gd name="connsiteY5" fmla="*/ 371252 h 1454849"/>
                  <a:gd name="connsiteX6" fmla="*/ 4946751 w 4946751"/>
                  <a:gd name="connsiteY6" fmla="*/ 247668 h 1454849"/>
                  <a:gd name="connsiteX7" fmla="*/ 4943466 w 4946751"/>
                  <a:gd name="connsiteY7" fmla="*/ 1450087 h 1454849"/>
                  <a:gd name="connsiteX8" fmla="*/ 4279843 w 4946751"/>
                  <a:gd name="connsiteY8" fmla="*/ 1315843 h 1454849"/>
                  <a:gd name="connsiteX9" fmla="*/ 3610029 w 4946751"/>
                  <a:gd name="connsiteY9" fmla="*/ 1202544 h 1454849"/>
                  <a:gd name="connsiteX10" fmla="*/ 2946720 w 4946751"/>
                  <a:gd name="connsiteY10" fmla="*/ 1155018 h 1454849"/>
                  <a:gd name="connsiteX11" fmla="*/ 2266914 w 4946751"/>
                  <a:gd name="connsiteY11" fmla="*/ 1199101 h 1454849"/>
                  <a:gd name="connsiteX12" fmla="*/ 1554178 w 4946751"/>
                  <a:gd name="connsiteY12" fmla="*/ 1320986 h 1454849"/>
                  <a:gd name="connsiteX13" fmla="*/ 932635 w 4946751"/>
                  <a:gd name="connsiteY13" fmla="*/ 1454856 h 1454849"/>
                  <a:gd name="connsiteX14" fmla="*/ -1 w 4946751"/>
                  <a:gd name="connsiteY14" fmla="*/ 0 h 1454849"/>
                  <a:gd name="connsiteX15" fmla="*/ 934247 w 4946751"/>
                  <a:gd name="connsiteY15" fmla="*/ 251977 h 1454849"/>
                  <a:gd name="connsiteX0" fmla="*/ 1612 w 4014116"/>
                  <a:gd name="connsiteY0" fmla="*/ 4314 h 1207186"/>
                  <a:gd name="connsiteX1" fmla="*/ 609222 w 4014116"/>
                  <a:gd name="connsiteY1" fmla="*/ 132437 h 1207186"/>
                  <a:gd name="connsiteX2" fmla="*/ 1358046 w 4014116"/>
                  <a:gd name="connsiteY2" fmla="*/ 253752 h 1207186"/>
                  <a:gd name="connsiteX3" fmla="*/ 2022806 w 4014116"/>
                  <a:gd name="connsiteY3" fmla="*/ 297571 h 1207186"/>
                  <a:gd name="connsiteX4" fmla="*/ 2637620 w 4014116"/>
                  <a:gd name="connsiteY4" fmla="*/ 259873 h 1207186"/>
                  <a:gd name="connsiteX5" fmla="*/ 3435158 w 4014116"/>
                  <a:gd name="connsiteY5" fmla="*/ 123589 h 1207186"/>
                  <a:gd name="connsiteX6" fmla="*/ 4014116 w 4014116"/>
                  <a:gd name="connsiteY6" fmla="*/ 5 h 1207186"/>
                  <a:gd name="connsiteX7" fmla="*/ 4010831 w 4014116"/>
                  <a:gd name="connsiteY7" fmla="*/ 1202424 h 1207186"/>
                  <a:gd name="connsiteX8" fmla="*/ 3347208 w 4014116"/>
                  <a:gd name="connsiteY8" fmla="*/ 1068180 h 1207186"/>
                  <a:gd name="connsiteX9" fmla="*/ 2677394 w 4014116"/>
                  <a:gd name="connsiteY9" fmla="*/ 954881 h 1207186"/>
                  <a:gd name="connsiteX10" fmla="*/ 2014085 w 4014116"/>
                  <a:gd name="connsiteY10" fmla="*/ 907355 h 1207186"/>
                  <a:gd name="connsiteX11" fmla="*/ 1334279 w 4014116"/>
                  <a:gd name="connsiteY11" fmla="*/ 951438 h 1207186"/>
                  <a:gd name="connsiteX12" fmla="*/ 621543 w 4014116"/>
                  <a:gd name="connsiteY12" fmla="*/ 1073323 h 1207186"/>
                  <a:gd name="connsiteX13" fmla="*/ 0 w 4014116"/>
                  <a:gd name="connsiteY13" fmla="*/ 1207193 h 1207186"/>
                  <a:gd name="connsiteX14" fmla="*/ 1612 w 4014116"/>
                  <a:gd name="connsiteY14" fmla="*/ 4314 h 1207186"/>
                  <a:gd name="connsiteX0" fmla="*/ 16 w 4012520"/>
                  <a:gd name="connsiteY0" fmla="*/ 4314 h 1224506"/>
                  <a:gd name="connsiteX1" fmla="*/ 607626 w 4012520"/>
                  <a:gd name="connsiteY1" fmla="*/ 132437 h 1224506"/>
                  <a:gd name="connsiteX2" fmla="*/ 1356450 w 4012520"/>
                  <a:gd name="connsiteY2" fmla="*/ 253752 h 1224506"/>
                  <a:gd name="connsiteX3" fmla="*/ 2021210 w 4012520"/>
                  <a:gd name="connsiteY3" fmla="*/ 297571 h 1224506"/>
                  <a:gd name="connsiteX4" fmla="*/ 2636024 w 4012520"/>
                  <a:gd name="connsiteY4" fmla="*/ 259873 h 1224506"/>
                  <a:gd name="connsiteX5" fmla="*/ 3433562 w 4012520"/>
                  <a:gd name="connsiteY5" fmla="*/ 123589 h 1224506"/>
                  <a:gd name="connsiteX6" fmla="*/ 4012520 w 4012520"/>
                  <a:gd name="connsiteY6" fmla="*/ 5 h 1224506"/>
                  <a:gd name="connsiteX7" fmla="*/ 4009235 w 4012520"/>
                  <a:gd name="connsiteY7" fmla="*/ 1202424 h 1224506"/>
                  <a:gd name="connsiteX8" fmla="*/ 3345612 w 4012520"/>
                  <a:gd name="connsiteY8" fmla="*/ 1068180 h 1224506"/>
                  <a:gd name="connsiteX9" fmla="*/ 2675798 w 4012520"/>
                  <a:gd name="connsiteY9" fmla="*/ 954881 h 1224506"/>
                  <a:gd name="connsiteX10" fmla="*/ 2012489 w 4012520"/>
                  <a:gd name="connsiteY10" fmla="*/ 907355 h 1224506"/>
                  <a:gd name="connsiteX11" fmla="*/ 1332683 w 4012520"/>
                  <a:gd name="connsiteY11" fmla="*/ 951438 h 1224506"/>
                  <a:gd name="connsiteX12" fmla="*/ 619947 w 4012520"/>
                  <a:gd name="connsiteY12" fmla="*/ 1073323 h 1224506"/>
                  <a:gd name="connsiteX13" fmla="*/ 11721 w 4012520"/>
                  <a:gd name="connsiteY13" fmla="*/ 1224513 h 1224506"/>
                  <a:gd name="connsiteX14" fmla="*/ 16 w 4012520"/>
                  <a:gd name="connsiteY14" fmla="*/ 4314 h 1224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12520" h="1224506">
                    <a:moveTo>
                      <a:pt x="16" y="4314"/>
                    </a:moveTo>
                    <a:lnTo>
                      <a:pt x="607626" y="132437"/>
                    </a:lnTo>
                    <a:cubicBezTo>
                      <a:pt x="843871" y="176883"/>
                      <a:pt x="1120853" y="226230"/>
                      <a:pt x="1356450" y="253752"/>
                    </a:cubicBezTo>
                    <a:cubicBezTo>
                      <a:pt x="1592047" y="281274"/>
                      <a:pt x="1746914" y="300861"/>
                      <a:pt x="2021210" y="297571"/>
                    </a:cubicBezTo>
                    <a:cubicBezTo>
                      <a:pt x="2295506" y="294281"/>
                      <a:pt x="2431877" y="285040"/>
                      <a:pt x="2636024" y="259873"/>
                    </a:cubicBezTo>
                    <a:cubicBezTo>
                      <a:pt x="2914949" y="218755"/>
                      <a:pt x="3158997" y="180510"/>
                      <a:pt x="3433562" y="123589"/>
                    </a:cubicBezTo>
                    <a:lnTo>
                      <a:pt x="4012520" y="5"/>
                    </a:lnTo>
                    <a:cubicBezTo>
                      <a:pt x="4012394" y="397938"/>
                      <a:pt x="4009361" y="804491"/>
                      <a:pt x="4009235" y="1202424"/>
                    </a:cubicBezTo>
                    <a:lnTo>
                      <a:pt x="3345612" y="1068180"/>
                    </a:lnTo>
                    <a:cubicBezTo>
                      <a:pt x="3075659" y="1012317"/>
                      <a:pt x="2897985" y="981685"/>
                      <a:pt x="2675798" y="954881"/>
                    </a:cubicBezTo>
                    <a:cubicBezTo>
                      <a:pt x="2453611" y="928077"/>
                      <a:pt x="2236341" y="907929"/>
                      <a:pt x="2012489" y="907355"/>
                    </a:cubicBezTo>
                    <a:cubicBezTo>
                      <a:pt x="1788637" y="906781"/>
                      <a:pt x="1489207" y="929524"/>
                      <a:pt x="1332683" y="951438"/>
                    </a:cubicBezTo>
                    <a:cubicBezTo>
                      <a:pt x="1176159" y="973352"/>
                      <a:pt x="862672" y="1025670"/>
                      <a:pt x="619947" y="1073323"/>
                    </a:cubicBezTo>
                    <a:lnTo>
                      <a:pt x="11721" y="1224513"/>
                    </a:lnTo>
                    <a:cubicBezTo>
                      <a:pt x="12258" y="823553"/>
                      <a:pt x="-521" y="405274"/>
                      <a:pt x="16" y="4314"/>
                    </a:cubicBez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344" name="Freihandform 73">
                <a:extLst>
                  <a:ext uri="{FF2B5EF4-FFF2-40B4-BE49-F238E27FC236}">
                    <a16:creationId xmlns:a16="http://schemas.microsoft.com/office/drawing/2014/main" id="{CB74EFFF-250D-986A-0050-972A55C16587}"/>
                  </a:ext>
                </a:extLst>
              </p:cNvPr>
              <p:cNvSpPr/>
              <p:nvPr/>
            </p:nvSpPr>
            <p:spPr bwMode="auto">
              <a:xfrm rot="21180000" flipV="1">
                <a:off x="2813417" y="2900421"/>
                <a:ext cx="2141724" cy="65671"/>
              </a:xfrm>
              <a:custGeom>
                <a:avLst/>
                <a:gdLst>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58564 h 1004542"/>
                  <a:gd name="connsiteX1" fmla="*/ 794238 w 4328738"/>
                  <a:gd name="connsiteY1" fmla="*/ 147464 h 1004542"/>
                  <a:gd name="connsiteX2" fmla="*/ 1473688 w 4328738"/>
                  <a:gd name="connsiteY2" fmla="*/ 210964 h 1004542"/>
                  <a:gd name="connsiteX3" fmla="*/ 2057888 w 4328738"/>
                  <a:gd name="connsiteY3" fmla="*/ 236364 h 1004542"/>
                  <a:gd name="connsiteX4" fmla="*/ 2756388 w 4328738"/>
                  <a:gd name="connsiteY4" fmla="*/ 223664 h 1004542"/>
                  <a:gd name="connsiteX5" fmla="*/ 3416788 w 4328738"/>
                  <a:gd name="connsiteY5" fmla="*/ 153814 h 1004542"/>
                  <a:gd name="connsiteX6" fmla="*/ 4127988 w 4328738"/>
                  <a:gd name="connsiteY6" fmla="*/ 77614 h 1004542"/>
                  <a:gd name="connsiteX7" fmla="*/ 4299438 w 4328738"/>
                  <a:gd name="connsiteY7" fmla="*/ 64914 h 1004542"/>
                  <a:gd name="connsiteX8" fmla="*/ 4318488 w 4328738"/>
                  <a:gd name="connsiteY8" fmla="*/ 953914 h 1004542"/>
                  <a:gd name="connsiteX9" fmla="*/ 4191488 w 4328738"/>
                  <a:gd name="connsiteY9" fmla="*/ 884064 h 1004542"/>
                  <a:gd name="connsiteX10" fmla="*/ 3416788 w 4328738"/>
                  <a:gd name="connsiteY10" fmla="*/ 795164 h 1004542"/>
                  <a:gd name="connsiteX11" fmla="*/ 2553188 w 4328738"/>
                  <a:gd name="connsiteY11" fmla="*/ 725314 h 1004542"/>
                  <a:gd name="connsiteX12" fmla="*/ 2172188 w 4328738"/>
                  <a:gd name="connsiteY12" fmla="*/ 718964 h 1004542"/>
                  <a:gd name="connsiteX13" fmla="*/ 1689588 w 4328738"/>
                  <a:gd name="connsiteY13" fmla="*/ 725314 h 1004542"/>
                  <a:gd name="connsiteX14" fmla="*/ 1168888 w 4328738"/>
                  <a:gd name="connsiteY14" fmla="*/ 763414 h 1004542"/>
                  <a:gd name="connsiteX15" fmla="*/ 641838 w 4328738"/>
                  <a:gd name="connsiteY15" fmla="*/ 814214 h 1004542"/>
                  <a:gd name="connsiteX16" fmla="*/ 146538 w 4328738"/>
                  <a:gd name="connsiteY16" fmla="*/ 877714 h 1004542"/>
                  <a:gd name="connsiteX17" fmla="*/ 25888 w 4328738"/>
                  <a:gd name="connsiteY17" fmla="*/ 896764 h 1004542"/>
                  <a:gd name="connsiteX18" fmla="*/ 6838 w 4328738"/>
                  <a:gd name="connsiteY18" fmla="*/ 20464 h 1004542"/>
                  <a:gd name="connsiteX19" fmla="*/ 95738 w 4328738"/>
                  <a:gd name="connsiteY19" fmla="*/ 58564 h 1004542"/>
                  <a:gd name="connsiteX0" fmla="*/ 91194 w 4324194"/>
                  <a:gd name="connsiteY0" fmla="*/ 58564 h 1004542"/>
                  <a:gd name="connsiteX1" fmla="*/ 789694 w 4324194"/>
                  <a:gd name="connsiteY1" fmla="*/ 147464 h 1004542"/>
                  <a:gd name="connsiteX2" fmla="*/ 1469144 w 4324194"/>
                  <a:gd name="connsiteY2" fmla="*/ 210964 h 1004542"/>
                  <a:gd name="connsiteX3" fmla="*/ 2053344 w 4324194"/>
                  <a:gd name="connsiteY3" fmla="*/ 236364 h 1004542"/>
                  <a:gd name="connsiteX4" fmla="*/ 2751844 w 4324194"/>
                  <a:gd name="connsiteY4" fmla="*/ 223664 h 1004542"/>
                  <a:gd name="connsiteX5" fmla="*/ 3412244 w 4324194"/>
                  <a:gd name="connsiteY5" fmla="*/ 153814 h 1004542"/>
                  <a:gd name="connsiteX6" fmla="*/ 4123444 w 4324194"/>
                  <a:gd name="connsiteY6" fmla="*/ 77614 h 1004542"/>
                  <a:gd name="connsiteX7" fmla="*/ 4294894 w 4324194"/>
                  <a:gd name="connsiteY7" fmla="*/ 64914 h 1004542"/>
                  <a:gd name="connsiteX8" fmla="*/ 4313944 w 4324194"/>
                  <a:gd name="connsiteY8" fmla="*/ 953914 h 1004542"/>
                  <a:gd name="connsiteX9" fmla="*/ 4186944 w 4324194"/>
                  <a:gd name="connsiteY9" fmla="*/ 884064 h 1004542"/>
                  <a:gd name="connsiteX10" fmla="*/ 3412244 w 4324194"/>
                  <a:gd name="connsiteY10" fmla="*/ 795164 h 1004542"/>
                  <a:gd name="connsiteX11" fmla="*/ 2548644 w 4324194"/>
                  <a:gd name="connsiteY11" fmla="*/ 725314 h 1004542"/>
                  <a:gd name="connsiteX12" fmla="*/ 2167644 w 4324194"/>
                  <a:gd name="connsiteY12" fmla="*/ 718964 h 1004542"/>
                  <a:gd name="connsiteX13" fmla="*/ 1685044 w 4324194"/>
                  <a:gd name="connsiteY13" fmla="*/ 725314 h 1004542"/>
                  <a:gd name="connsiteX14" fmla="*/ 1164344 w 4324194"/>
                  <a:gd name="connsiteY14" fmla="*/ 763414 h 1004542"/>
                  <a:gd name="connsiteX15" fmla="*/ 637294 w 4324194"/>
                  <a:gd name="connsiteY15" fmla="*/ 814214 h 1004542"/>
                  <a:gd name="connsiteX16" fmla="*/ 141994 w 4324194"/>
                  <a:gd name="connsiteY16" fmla="*/ 877714 h 1004542"/>
                  <a:gd name="connsiteX17" fmla="*/ 21344 w 4324194"/>
                  <a:gd name="connsiteY17" fmla="*/ 896764 h 1004542"/>
                  <a:gd name="connsiteX18" fmla="*/ 8644 w 4324194"/>
                  <a:gd name="connsiteY18" fmla="*/ 39514 h 1004542"/>
                  <a:gd name="connsiteX19" fmla="*/ 91194 w 4324194"/>
                  <a:gd name="connsiteY19" fmla="*/ 58564 h 1004542"/>
                  <a:gd name="connsiteX0" fmla="*/ 91194 w 4324194"/>
                  <a:gd name="connsiteY0" fmla="*/ 19050 h 965028"/>
                  <a:gd name="connsiteX1" fmla="*/ 789694 w 4324194"/>
                  <a:gd name="connsiteY1" fmla="*/ 107950 h 965028"/>
                  <a:gd name="connsiteX2" fmla="*/ 1469144 w 4324194"/>
                  <a:gd name="connsiteY2" fmla="*/ 171450 h 965028"/>
                  <a:gd name="connsiteX3" fmla="*/ 2053344 w 4324194"/>
                  <a:gd name="connsiteY3" fmla="*/ 196850 h 965028"/>
                  <a:gd name="connsiteX4" fmla="*/ 2751844 w 4324194"/>
                  <a:gd name="connsiteY4" fmla="*/ 184150 h 965028"/>
                  <a:gd name="connsiteX5" fmla="*/ 3412244 w 4324194"/>
                  <a:gd name="connsiteY5" fmla="*/ 114300 h 965028"/>
                  <a:gd name="connsiteX6" fmla="*/ 4123444 w 4324194"/>
                  <a:gd name="connsiteY6" fmla="*/ 38100 h 965028"/>
                  <a:gd name="connsiteX7" fmla="*/ 4294894 w 4324194"/>
                  <a:gd name="connsiteY7" fmla="*/ 25400 h 965028"/>
                  <a:gd name="connsiteX8" fmla="*/ 4313944 w 4324194"/>
                  <a:gd name="connsiteY8" fmla="*/ 914400 h 965028"/>
                  <a:gd name="connsiteX9" fmla="*/ 4186944 w 4324194"/>
                  <a:gd name="connsiteY9" fmla="*/ 844550 h 965028"/>
                  <a:gd name="connsiteX10" fmla="*/ 3412244 w 4324194"/>
                  <a:gd name="connsiteY10" fmla="*/ 755650 h 965028"/>
                  <a:gd name="connsiteX11" fmla="*/ 2548644 w 4324194"/>
                  <a:gd name="connsiteY11" fmla="*/ 685800 h 965028"/>
                  <a:gd name="connsiteX12" fmla="*/ 2167644 w 4324194"/>
                  <a:gd name="connsiteY12" fmla="*/ 679450 h 965028"/>
                  <a:gd name="connsiteX13" fmla="*/ 1685044 w 4324194"/>
                  <a:gd name="connsiteY13" fmla="*/ 685800 h 965028"/>
                  <a:gd name="connsiteX14" fmla="*/ 1164344 w 4324194"/>
                  <a:gd name="connsiteY14" fmla="*/ 723900 h 965028"/>
                  <a:gd name="connsiteX15" fmla="*/ 637294 w 4324194"/>
                  <a:gd name="connsiteY15" fmla="*/ 774700 h 965028"/>
                  <a:gd name="connsiteX16" fmla="*/ 141994 w 4324194"/>
                  <a:gd name="connsiteY16" fmla="*/ 838200 h 965028"/>
                  <a:gd name="connsiteX17" fmla="*/ 21344 w 4324194"/>
                  <a:gd name="connsiteY17" fmla="*/ 857250 h 965028"/>
                  <a:gd name="connsiteX18" fmla="*/ 8644 w 4324194"/>
                  <a:gd name="connsiteY18" fmla="*/ 0 h 965028"/>
                  <a:gd name="connsiteX19" fmla="*/ 91194 w 4324194"/>
                  <a:gd name="connsiteY19" fmla="*/ 19050 h 965028"/>
                  <a:gd name="connsiteX0" fmla="*/ 91194 w 4324194"/>
                  <a:gd name="connsiteY0" fmla="*/ 19050 h 914400"/>
                  <a:gd name="connsiteX1" fmla="*/ 789694 w 4324194"/>
                  <a:gd name="connsiteY1" fmla="*/ 107950 h 914400"/>
                  <a:gd name="connsiteX2" fmla="*/ 1469144 w 4324194"/>
                  <a:gd name="connsiteY2" fmla="*/ 171450 h 914400"/>
                  <a:gd name="connsiteX3" fmla="*/ 2053344 w 4324194"/>
                  <a:gd name="connsiteY3" fmla="*/ 196850 h 914400"/>
                  <a:gd name="connsiteX4" fmla="*/ 2751844 w 4324194"/>
                  <a:gd name="connsiteY4" fmla="*/ 184150 h 914400"/>
                  <a:gd name="connsiteX5" fmla="*/ 3412244 w 4324194"/>
                  <a:gd name="connsiteY5" fmla="*/ 114300 h 914400"/>
                  <a:gd name="connsiteX6" fmla="*/ 4123444 w 4324194"/>
                  <a:gd name="connsiteY6" fmla="*/ 38100 h 914400"/>
                  <a:gd name="connsiteX7" fmla="*/ 4294894 w 4324194"/>
                  <a:gd name="connsiteY7" fmla="*/ 25400 h 914400"/>
                  <a:gd name="connsiteX8" fmla="*/ 4313944 w 4324194"/>
                  <a:gd name="connsiteY8" fmla="*/ 914400 h 914400"/>
                  <a:gd name="connsiteX9" fmla="*/ 4186944 w 4324194"/>
                  <a:gd name="connsiteY9" fmla="*/ 844550 h 914400"/>
                  <a:gd name="connsiteX10" fmla="*/ 3412244 w 4324194"/>
                  <a:gd name="connsiteY10" fmla="*/ 755650 h 914400"/>
                  <a:gd name="connsiteX11" fmla="*/ 2548644 w 4324194"/>
                  <a:gd name="connsiteY11" fmla="*/ 685800 h 914400"/>
                  <a:gd name="connsiteX12" fmla="*/ 2167644 w 4324194"/>
                  <a:gd name="connsiteY12" fmla="*/ 679450 h 914400"/>
                  <a:gd name="connsiteX13" fmla="*/ 1685044 w 4324194"/>
                  <a:gd name="connsiteY13" fmla="*/ 685800 h 914400"/>
                  <a:gd name="connsiteX14" fmla="*/ 1164344 w 4324194"/>
                  <a:gd name="connsiteY14" fmla="*/ 723900 h 914400"/>
                  <a:gd name="connsiteX15" fmla="*/ 637294 w 4324194"/>
                  <a:gd name="connsiteY15" fmla="*/ 774700 h 914400"/>
                  <a:gd name="connsiteX16" fmla="*/ 141994 w 4324194"/>
                  <a:gd name="connsiteY16" fmla="*/ 838200 h 914400"/>
                  <a:gd name="connsiteX17" fmla="*/ 21344 w 4324194"/>
                  <a:gd name="connsiteY17" fmla="*/ 857250 h 914400"/>
                  <a:gd name="connsiteX18" fmla="*/ 8644 w 4324194"/>
                  <a:gd name="connsiteY18" fmla="*/ 0 h 914400"/>
                  <a:gd name="connsiteX19" fmla="*/ 91194 w 4324194"/>
                  <a:gd name="connsiteY19" fmla="*/ 19050 h 914400"/>
                  <a:gd name="connsiteX0" fmla="*/ 91194 w 4324194"/>
                  <a:gd name="connsiteY0" fmla="*/ 53479 h 910729"/>
                  <a:gd name="connsiteX1" fmla="*/ 789694 w 4324194"/>
                  <a:gd name="connsiteY1" fmla="*/ 142379 h 910729"/>
                  <a:gd name="connsiteX2" fmla="*/ 1469144 w 4324194"/>
                  <a:gd name="connsiteY2" fmla="*/ 205879 h 910729"/>
                  <a:gd name="connsiteX3" fmla="*/ 2053344 w 4324194"/>
                  <a:gd name="connsiteY3" fmla="*/ 231279 h 910729"/>
                  <a:gd name="connsiteX4" fmla="*/ 2751844 w 4324194"/>
                  <a:gd name="connsiteY4" fmla="*/ 218579 h 910729"/>
                  <a:gd name="connsiteX5" fmla="*/ 3412244 w 4324194"/>
                  <a:gd name="connsiteY5" fmla="*/ 148729 h 910729"/>
                  <a:gd name="connsiteX6" fmla="*/ 4123444 w 4324194"/>
                  <a:gd name="connsiteY6" fmla="*/ 72529 h 910729"/>
                  <a:gd name="connsiteX7" fmla="*/ 4294894 w 4324194"/>
                  <a:gd name="connsiteY7" fmla="*/ 59829 h 910729"/>
                  <a:gd name="connsiteX8" fmla="*/ 4313944 w 4324194"/>
                  <a:gd name="connsiteY8" fmla="*/ 910729 h 910729"/>
                  <a:gd name="connsiteX9" fmla="*/ 4186944 w 4324194"/>
                  <a:gd name="connsiteY9" fmla="*/ 878979 h 910729"/>
                  <a:gd name="connsiteX10" fmla="*/ 3412244 w 4324194"/>
                  <a:gd name="connsiteY10" fmla="*/ 790079 h 910729"/>
                  <a:gd name="connsiteX11" fmla="*/ 2548644 w 4324194"/>
                  <a:gd name="connsiteY11" fmla="*/ 720229 h 910729"/>
                  <a:gd name="connsiteX12" fmla="*/ 2167644 w 4324194"/>
                  <a:gd name="connsiteY12" fmla="*/ 713879 h 910729"/>
                  <a:gd name="connsiteX13" fmla="*/ 1685044 w 4324194"/>
                  <a:gd name="connsiteY13" fmla="*/ 720229 h 910729"/>
                  <a:gd name="connsiteX14" fmla="*/ 1164344 w 4324194"/>
                  <a:gd name="connsiteY14" fmla="*/ 758329 h 910729"/>
                  <a:gd name="connsiteX15" fmla="*/ 637294 w 4324194"/>
                  <a:gd name="connsiteY15" fmla="*/ 809129 h 910729"/>
                  <a:gd name="connsiteX16" fmla="*/ 141994 w 4324194"/>
                  <a:gd name="connsiteY16" fmla="*/ 872629 h 910729"/>
                  <a:gd name="connsiteX17" fmla="*/ 21344 w 4324194"/>
                  <a:gd name="connsiteY17" fmla="*/ 891679 h 910729"/>
                  <a:gd name="connsiteX18" fmla="*/ 8644 w 4324194"/>
                  <a:gd name="connsiteY18" fmla="*/ 34429 h 910729"/>
                  <a:gd name="connsiteX19" fmla="*/ 91194 w 4324194"/>
                  <a:gd name="connsiteY19" fmla="*/ 53479 h 910729"/>
                  <a:gd name="connsiteX0" fmla="*/ 91194 w 4324194"/>
                  <a:gd name="connsiteY0" fmla="*/ 19050 h 876300"/>
                  <a:gd name="connsiteX1" fmla="*/ 789694 w 4324194"/>
                  <a:gd name="connsiteY1" fmla="*/ 107950 h 876300"/>
                  <a:gd name="connsiteX2" fmla="*/ 1469144 w 4324194"/>
                  <a:gd name="connsiteY2" fmla="*/ 171450 h 876300"/>
                  <a:gd name="connsiteX3" fmla="*/ 2053344 w 4324194"/>
                  <a:gd name="connsiteY3" fmla="*/ 196850 h 876300"/>
                  <a:gd name="connsiteX4" fmla="*/ 2751844 w 4324194"/>
                  <a:gd name="connsiteY4" fmla="*/ 184150 h 876300"/>
                  <a:gd name="connsiteX5" fmla="*/ 3412244 w 4324194"/>
                  <a:gd name="connsiteY5" fmla="*/ 114300 h 876300"/>
                  <a:gd name="connsiteX6" fmla="*/ 4123444 w 4324194"/>
                  <a:gd name="connsiteY6" fmla="*/ 38100 h 876300"/>
                  <a:gd name="connsiteX7" fmla="*/ 4294894 w 4324194"/>
                  <a:gd name="connsiteY7" fmla="*/ 25400 h 876300"/>
                  <a:gd name="connsiteX8" fmla="*/ 4313944 w 4324194"/>
                  <a:gd name="connsiteY8" fmla="*/ 876300 h 876300"/>
                  <a:gd name="connsiteX9" fmla="*/ 4186944 w 4324194"/>
                  <a:gd name="connsiteY9" fmla="*/ 844550 h 876300"/>
                  <a:gd name="connsiteX10" fmla="*/ 3412244 w 4324194"/>
                  <a:gd name="connsiteY10" fmla="*/ 755650 h 876300"/>
                  <a:gd name="connsiteX11" fmla="*/ 2548644 w 4324194"/>
                  <a:gd name="connsiteY11" fmla="*/ 685800 h 876300"/>
                  <a:gd name="connsiteX12" fmla="*/ 2167644 w 4324194"/>
                  <a:gd name="connsiteY12" fmla="*/ 679450 h 876300"/>
                  <a:gd name="connsiteX13" fmla="*/ 1685044 w 4324194"/>
                  <a:gd name="connsiteY13" fmla="*/ 685800 h 876300"/>
                  <a:gd name="connsiteX14" fmla="*/ 1164344 w 4324194"/>
                  <a:gd name="connsiteY14" fmla="*/ 723900 h 876300"/>
                  <a:gd name="connsiteX15" fmla="*/ 637294 w 4324194"/>
                  <a:gd name="connsiteY15" fmla="*/ 774700 h 876300"/>
                  <a:gd name="connsiteX16" fmla="*/ 141994 w 4324194"/>
                  <a:gd name="connsiteY16" fmla="*/ 838200 h 876300"/>
                  <a:gd name="connsiteX17" fmla="*/ 21344 w 4324194"/>
                  <a:gd name="connsiteY17" fmla="*/ 857250 h 876300"/>
                  <a:gd name="connsiteX18" fmla="*/ 8644 w 4324194"/>
                  <a:gd name="connsiteY18" fmla="*/ 0 h 876300"/>
                  <a:gd name="connsiteX19" fmla="*/ 91194 w 4324194"/>
                  <a:gd name="connsiteY19" fmla="*/ 19050 h 876300"/>
                  <a:gd name="connsiteX0" fmla="*/ 91194 w 4313944"/>
                  <a:gd name="connsiteY0" fmla="*/ 19050 h 876300"/>
                  <a:gd name="connsiteX1" fmla="*/ 789694 w 4313944"/>
                  <a:gd name="connsiteY1" fmla="*/ 107950 h 876300"/>
                  <a:gd name="connsiteX2" fmla="*/ 1469144 w 4313944"/>
                  <a:gd name="connsiteY2" fmla="*/ 171450 h 876300"/>
                  <a:gd name="connsiteX3" fmla="*/ 2053344 w 4313944"/>
                  <a:gd name="connsiteY3" fmla="*/ 196850 h 876300"/>
                  <a:gd name="connsiteX4" fmla="*/ 2751844 w 4313944"/>
                  <a:gd name="connsiteY4" fmla="*/ 184150 h 876300"/>
                  <a:gd name="connsiteX5" fmla="*/ 3412244 w 4313944"/>
                  <a:gd name="connsiteY5" fmla="*/ 114300 h 876300"/>
                  <a:gd name="connsiteX6" fmla="*/ 4123444 w 4313944"/>
                  <a:gd name="connsiteY6" fmla="*/ 38100 h 876300"/>
                  <a:gd name="connsiteX7" fmla="*/ 4294894 w 4313944"/>
                  <a:gd name="connsiteY7" fmla="*/ 25400 h 876300"/>
                  <a:gd name="connsiteX8" fmla="*/ 4313944 w 4313944"/>
                  <a:gd name="connsiteY8" fmla="*/ 876300 h 876300"/>
                  <a:gd name="connsiteX9" fmla="*/ 4186944 w 4313944"/>
                  <a:gd name="connsiteY9" fmla="*/ 844550 h 876300"/>
                  <a:gd name="connsiteX10" fmla="*/ 3412244 w 4313944"/>
                  <a:gd name="connsiteY10" fmla="*/ 755650 h 876300"/>
                  <a:gd name="connsiteX11" fmla="*/ 2548644 w 4313944"/>
                  <a:gd name="connsiteY11" fmla="*/ 685800 h 876300"/>
                  <a:gd name="connsiteX12" fmla="*/ 2167644 w 4313944"/>
                  <a:gd name="connsiteY12" fmla="*/ 679450 h 876300"/>
                  <a:gd name="connsiteX13" fmla="*/ 1685044 w 4313944"/>
                  <a:gd name="connsiteY13" fmla="*/ 685800 h 876300"/>
                  <a:gd name="connsiteX14" fmla="*/ 1164344 w 4313944"/>
                  <a:gd name="connsiteY14" fmla="*/ 723900 h 876300"/>
                  <a:gd name="connsiteX15" fmla="*/ 637294 w 4313944"/>
                  <a:gd name="connsiteY15" fmla="*/ 774700 h 876300"/>
                  <a:gd name="connsiteX16" fmla="*/ 141994 w 4313944"/>
                  <a:gd name="connsiteY16" fmla="*/ 838200 h 876300"/>
                  <a:gd name="connsiteX17" fmla="*/ 21344 w 4313944"/>
                  <a:gd name="connsiteY17" fmla="*/ 857250 h 876300"/>
                  <a:gd name="connsiteX18" fmla="*/ 8644 w 4313944"/>
                  <a:gd name="connsiteY18" fmla="*/ 0 h 876300"/>
                  <a:gd name="connsiteX19" fmla="*/ 91194 w 4313944"/>
                  <a:gd name="connsiteY19" fmla="*/ 19050 h 876300"/>
                  <a:gd name="connsiteX0" fmla="*/ 91194 w 4313944"/>
                  <a:gd name="connsiteY0" fmla="*/ 19050 h 876300"/>
                  <a:gd name="connsiteX1" fmla="*/ 789694 w 4313944"/>
                  <a:gd name="connsiteY1" fmla="*/ 107950 h 876300"/>
                  <a:gd name="connsiteX2" fmla="*/ 1469144 w 4313944"/>
                  <a:gd name="connsiteY2" fmla="*/ 171450 h 876300"/>
                  <a:gd name="connsiteX3" fmla="*/ 2059694 w 4313944"/>
                  <a:gd name="connsiteY3" fmla="*/ 355600 h 876300"/>
                  <a:gd name="connsiteX4" fmla="*/ 2751844 w 4313944"/>
                  <a:gd name="connsiteY4" fmla="*/ 184150 h 876300"/>
                  <a:gd name="connsiteX5" fmla="*/ 3412244 w 4313944"/>
                  <a:gd name="connsiteY5" fmla="*/ 114300 h 876300"/>
                  <a:gd name="connsiteX6" fmla="*/ 4123444 w 4313944"/>
                  <a:gd name="connsiteY6" fmla="*/ 38100 h 876300"/>
                  <a:gd name="connsiteX7" fmla="*/ 4294894 w 4313944"/>
                  <a:gd name="connsiteY7" fmla="*/ 25400 h 876300"/>
                  <a:gd name="connsiteX8" fmla="*/ 4313944 w 4313944"/>
                  <a:gd name="connsiteY8" fmla="*/ 876300 h 876300"/>
                  <a:gd name="connsiteX9" fmla="*/ 4186944 w 4313944"/>
                  <a:gd name="connsiteY9" fmla="*/ 844550 h 876300"/>
                  <a:gd name="connsiteX10" fmla="*/ 3412244 w 4313944"/>
                  <a:gd name="connsiteY10" fmla="*/ 755650 h 876300"/>
                  <a:gd name="connsiteX11" fmla="*/ 2548644 w 4313944"/>
                  <a:gd name="connsiteY11" fmla="*/ 685800 h 876300"/>
                  <a:gd name="connsiteX12" fmla="*/ 2167644 w 4313944"/>
                  <a:gd name="connsiteY12" fmla="*/ 679450 h 876300"/>
                  <a:gd name="connsiteX13" fmla="*/ 1685044 w 4313944"/>
                  <a:gd name="connsiteY13" fmla="*/ 685800 h 876300"/>
                  <a:gd name="connsiteX14" fmla="*/ 1164344 w 4313944"/>
                  <a:gd name="connsiteY14" fmla="*/ 723900 h 876300"/>
                  <a:gd name="connsiteX15" fmla="*/ 637294 w 4313944"/>
                  <a:gd name="connsiteY15" fmla="*/ 774700 h 876300"/>
                  <a:gd name="connsiteX16" fmla="*/ 141994 w 4313944"/>
                  <a:gd name="connsiteY16" fmla="*/ 838200 h 876300"/>
                  <a:gd name="connsiteX17" fmla="*/ 21344 w 4313944"/>
                  <a:gd name="connsiteY17" fmla="*/ 857250 h 876300"/>
                  <a:gd name="connsiteX18" fmla="*/ 8644 w 4313944"/>
                  <a:gd name="connsiteY18" fmla="*/ 0 h 876300"/>
                  <a:gd name="connsiteX19" fmla="*/ 91194 w 4313944"/>
                  <a:gd name="connsiteY19" fmla="*/ 19050 h 876300"/>
                  <a:gd name="connsiteX0" fmla="*/ 106252 w 4329002"/>
                  <a:gd name="connsiteY0" fmla="*/ 171450 h 1028700"/>
                  <a:gd name="connsiteX1" fmla="*/ 804752 w 4329002"/>
                  <a:gd name="connsiteY1" fmla="*/ 260350 h 1028700"/>
                  <a:gd name="connsiteX2" fmla="*/ 1484202 w 4329002"/>
                  <a:gd name="connsiteY2" fmla="*/ 323850 h 1028700"/>
                  <a:gd name="connsiteX3" fmla="*/ 2074752 w 4329002"/>
                  <a:gd name="connsiteY3" fmla="*/ 508000 h 1028700"/>
                  <a:gd name="connsiteX4" fmla="*/ 2766902 w 4329002"/>
                  <a:gd name="connsiteY4" fmla="*/ 336550 h 1028700"/>
                  <a:gd name="connsiteX5" fmla="*/ 3427302 w 4329002"/>
                  <a:gd name="connsiteY5" fmla="*/ 266700 h 1028700"/>
                  <a:gd name="connsiteX6" fmla="*/ 4138502 w 4329002"/>
                  <a:gd name="connsiteY6" fmla="*/ 190500 h 1028700"/>
                  <a:gd name="connsiteX7" fmla="*/ 4309952 w 4329002"/>
                  <a:gd name="connsiteY7" fmla="*/ 177800 h 1028700"/>
                  <a:gd name="connsiteX8" fmla="*/ 4329002 w 4329002"/>
                  <a:gd name="connsiteY8" fmla="*/ 1028700 h 1028700"/>
                  <a:gd name="connsiteX9" fmla="*/ 4202002 w 4329002"/>
                  <a:gd name="connsiteY9" fmla="*/ 996950 h 1028700"/>
                  <a:gd name="connsiteX10" fmla="*/ 3427302 w 4329002"/>
                  <a:gd name="connsiteY10" fmla="*/ 908050 h 1028700"/>
                  <a:gd name="connsiteX11" fmla="*/ 2563702 w 4329002"/>
                  <a:gd name="connsiteY11" fmla="*/ 838200 h 1028700"/>
                  <a:gd name="connsiteX12" fmla="*/ 2182702 w 4329002"/>
                  <a:gd name="connsiteY12" fmla="*/ 831850 h 1028700"/>
                  <a:gd name="connsiteX13" fmla="*/ 1700102 w 4329002"/>
                  <a:gd name="connsiteY13" fmla="*/ 838200 h 1028700"/>
                  <a:gd name="connsiteX14" fmla="*/ 1179402 w 4329002"/>
                  <a:gd name="connsiteY14" fmla="*/ 876300 h 1028700"/>
                  <a:gd name="connsiteX15" fmla="*/ 652352 w 4329002"/>
                  <a:gd name="connsiteY15" fmla="*/ 927100 h 1028700"/>
                  <a:gd name="connsiteX16" fmla="*/ 157052 w 4329002"/>
                  <a:gd name="connsiteY16" fmla="*/ 990600 h 1028700"/>
                  <a:gd name="connsiteX17" fmla="*/ 36402 w 4329002"/>
                  <a:gd name="connsiteY17" fmla="*/ 1009650 h 1028700"/>
                  <a:gd name="connsiteX18" fmla="*/ 4652 w 4329002"/>
                  <a:gd name="connsiteY18" fmla="*/ 0 h 1028700"/>
                  <a:gd name="connsiteX19" fmla="*/ 106252 w 4329002"/>
                  <a:gd name="connsiteY19" fmla="*/ 171450 h 1028700"/>
                  <a:gd name="connsiteX0" fmla="*/ 182452 w 4329002"/>
                  <a:gd name="connsiteY0" fmla="*/ 44450 h 1028700"/>
                  <a:gd name="connsiteX1" fmla="*/ 804752 w 4329002"/>
                  <a:gd name="connsiteY1" fmla="*/ 260350 h 1028700"/>
                  <a:gd name="connsiteX2" fmla="*/ 1484202 w 4329002"/>
                  <a:gd name="connsiteY2" fmla="*/ 323850 h 1028700"/>
                  <a:gd name="connsiteX3" fmla="*/ 2074752 w 4329002"/>
                  <a:gd name="connsiteY3" fmla="*/ 508000 h 1028700"/>
                  <a:gd name="connsiteX4" fmla="*/ 2766902 w 4329002"/>
                  <a:gd name="connsiteY4" fmla="*/ 336550 h 1028700"/>
                  <a:gd name="connsiteX5" fmla="*/ 3427302 w 4329002"/>
                  <a:gd name="connsiteY5" fmla="*/ 266700 h 1028700"/>
                  <a:gd name="connsiteX6" fmla="*/ 4138502 w 4329002"/>
                  <a:gd name="connsiteY6" fmla="*/ 190500 h 1028700"/>
                  <a:gd name="connsiteX7" fmla="*/ 4309952 w 4329002"/>
                  <a:gd name="connsiteY7" fmla="*/ 177800 h 1028700"/>
                  <a:gd name="connsiteX8" fmla="*/ 4329002 w 4329002"/>
                  <a:gd name="connsiteY8" fmla="*/ 1028700 h 1028700"/>
                  <a:gd name="connsiteX9" fmla="*/ 4202002 w 4329002"/>
                  <a:gd name="connsiteY9" fmla="*/ 996950 h 1028700"/>
                  <a:gd name="connsiteX10" fmla="*/ 3427302 w 4329002"/>
                  <a:gd name="connsiteY10" fmla="*/ 908050 h 1028700"/>
                  <a:gd name="connsiteX11" fmla="*/ 2563702 w 4329002"/>
                  <a:gd name="connsiteY11" fmla="*/ 838200 h 1028700"/>
                  <a:gd name="connsiteX12" fmla="*/ 2182702 w 4329002"/>
                  <a:gd name="connsiteY12" fmla="*/ 831850 h 1028700"/>
                  <a:gd name="connsiteX13" fmla="*/ 1700102 w 4329002"/>
                  <a:gd name="connsiteY13" fmla="*/ 838200 h 1028700"/>
                  <a:gd name="connsiteX14" fmla="*/ 1179402 w 4329002"/>
                  <a:gd name="connsiteY14" fmla="*/ 876300 h 1028700"/>
                  <a:gd name="connsiteX15" fmla="*/ 652352 w 4329002"/>
                  <a:gd name="connsiteY15" fmla="*/ 927100 h 1028700"/>
                  <a:gd name="connsiteX16" fmla="*/ 157052 w 4329002"/>
                  <a:gd name="connsiteY16" fmla="*/ 990600 h 1028700"/>
                  <a:gd name="connsiteX17" fmla="*/ 36402 w 4329002"/>
                  <a:gd name="connsiteY17" fmla="*/ 1009650 h 1028700"/>
                  <a:gd name="connsiteX18" fmla="*/ 4652 w 4329002"/>
                  <a:gd name="connsiteY18" fmla="*/ 0 h 1028700"/>
                  <a:gd name="connsiteX19" fmla="*/ 182452 w 4329002"/>
                  <a:gd name="connsiteY19" fmla="*/ 44450 h 1028700"/>
                  <a:gd name="connsiteX0" fmla="*/ 188956 w 4335506"/>
                  <a:gd name="connsiteY0" fmla="*/ 44450 h 1174750"/>
                  <a:gd name="connsiteX1" fmla="*/ 811256 w 4335506"/>
                  <a:gd name="connsiteY1" fmla="*/ 260350 h 1174750"/>
                  <a:gd name="connsiteX2" fmla="*/ 1490706 w 4335506"/>
                  <a:gd name="connsiteY2" fmla="*/ 323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3556 w 4335506"/>
                  <a:gd name="connsiteY16" fmla="*/ 9906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90706 w 4335506"/>
                  <a:gd name="connsiteY2" fmla="*/ 323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92456 w 4335506"/>
                  <a:gd name="connsiteY4" fmla="*/ 40640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92456 w 4335506"/>
                  <a:gd name="connsiteY4" fmla="*/ 406400 h 1174750"/>
                  <a:gd name="connsiteX5" fmla="*/ 3440156 w 4335506"/>
                  <a:gd name="connsiteY5" fmla="*/ 3175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906"/>
                  <a:gd name="connsiteY0" fmla="*/ 44450 h 1174750"/>
                  <a:gd name="connsiteX1" fmla="*/ 811256 w 4335906"/>
                  <a:gd name="connsiteY1" fmla="*/ 260350 h 1174750"/>
                  <a:gd name="connsiteX2" fmla="*/ 1484356 w 4335906"/>
                  <a:gd name="connsiteY2" fmla="*/ 450850 h 1174750"/>
                  <a:gd name="connsiteX3" fmla="*/ 2081256 w 4335906"/>
                  <a:gd name="connsiteY3" fmla="*/ 508000 h 1174750"/>
                  <a:gd name="connsiteX4" fmla="*/ 2792456 w 4335906"/>
                  <a:gd name="connsiteY4" fmla="*/ 406400 h 1174750"/>
                  <a:gd name="connsiteX5" fmla="*/ 3440156 w 4335906"/>
                  <a:gd name="connsiteY5" fmla="*/ 317500 h 1174750"/>
                  <a:gd name="connsiteX6" fmla="*/ 4138656 w 4335906"/>
                  <a:gd name="connsiteY6" fmla="*/ 50800 h 1174750"/>
                  <a:gd name="connsiteX7" fmla="*/ 4316456 w 4335906"/>
                  <a:gd name="connsiteY7" fmla="*/ 177800 h 1174750"/>
                  <a:gd name="connsiteX8" fmla="*/ 4335506 w 4335906"/>
                  <a:gd name="connsiteY8" fmla="*/ 1028700 h 1174750"/>
                  <a:gd name="connsiteX9" fmla="*/ 4208506 w 4335906"/>
                  <a:gd name="connsiteY9" fmla="*/ 996950 h 1174750"/>
                  <a:gd name="connsiteX10" fmla="*/ 3433806 w 4335906"/>
                  <a:gd name="connsiteY10" fmla="*/ 908050 h 1174750"/>
                  <a:gd name="connsiteX11" fmla="*/ 2570206 w 4335906"/>
                  <a:gd name="connsiteY11" fmla="*/ 838200 h 1174750"/>
                  <a:gd name="connsiteX12" fmla="*/ 2093956 w 4335906"/>
                  <a:gd name="connsiteY12" fmla="*/ 654050 h 1174750"/>
                  <a:gd name="connsiteX13" fmla="*/ 1789156 w 4335906"/>
                  <a:gd name="connsiteY13" fmla="*/ 876300 h 1174750"/>
                  <a:gd name="connsiteX14" fmla="*/ 1281156 w 4335906"/>
                  <a:gd name="connsiteY14" fmla="*/ 977900 h 1174750"/>
                  <a:gd name="connsiteX15" fmla="*/ 684256 w 4335906"/>
                  <a:gd name="connsiteY15" fmla="*/ 1041400 h 1174750"/>
                  <a:gd name="connsiteX16" fmla="*/ 169906 w 4335906"/>
                  <a:gd name="connsiteY16" fmla="*/ 1130300 h 1174750"/>
                  <a:gd name="connsiteX17" fmla="*/ 17506 w 4335906"/>
                  <a:gd name="connsiteY17" fmla="*/ 1174750 h 1174750"/>
                  <a:gd name="connsiteX18" fmla="*/ 11156 w 4335906"/>
                  <a:gd name="connsiteY18" fmla="*/ 0 h 1174750"/>
                  <a:gd name="connsiteX19" fmla="*/ 188956 w 4335906"/>
                  <a:gd name="connsiteY19" fmla="*/ 44450 h 1174750"/>
                  <a:gd name="connsiteX0" fmla="*/ 188956 w 4340457"/>
                  <a:gd name="connsiteY0" fmla="*/ 51052 h 1181352"/>
                  <a:gd name="connsiteX1" fmla="*/ 811256 w 4340457"/>
                  <a:gd name="connsiteY1" fmla="*/ 266952 h 1181352"/>
                  <a:gd name="connsiteX2" fmla="*/ 1484356 w 4340457"/>
                  <a:gd name="connsiteY2" fmla="*/ 457452 h 1181352"/>
                  <a:gd name="connsiteX3" fmla="*/ 2081256 w 4340457"/>
                  <a:gd name="connsiteY3" fmla="*/ 514602 h 1181352"/>
                  <a:gd name="connsiteX4" fmla="*/ 2792456 w 4340457"/>
                  <a:gd name="connsiteY4" fmla="*/ 413002 h 1181352"/>
                  <a:gd name="connsiteX5" fmla="*/ 3440156 w 4340457"/>
                  <a:gd name="connsiteY5" fmla="*/ 324102 h 1181352"/>
                  <a:gd name="connsiteX6" fmla="*/ 4138656 w 4340457"/>
                  <a:gd name="connsiteY6" fmla="*/ 57402 h 1181352"/>
                  <a:gd name="connsiteX7" fmla="*/ 4297406 w 4340457"/>
                  <a:gd name="connsiteY7" fmla="*/ 95502 h 1181352"/>
                  <a:gd name="connsiteX8" fmla="*/ 4335506 w 4340457"/>
                  <a:gd name="connsiteY8" fmla="*/ 1035302 h 1181352"/>
                  <a:gd name="connsiteX9" fmla="*/ 4208506 w 4340457"/>
                  <a:gd name="connsiteY9" fmla="*/ 1003552 h 1181352"/>
                  <a:gd name="connsiteX10" fmla="*/ 3433806 w 4340457"/>
                  <a:gd name="connsiteY10" fmla="*/ 914652 h 1181352"/>
                  <a:gd name="connsiteX11" fmla="*/ 2570206 w 4340457"/>
                  <a:gd name="connsiteY11" fmla="*/ 844802 h 1181352"/>
                  <a:gd name="connsiteX12" fmla="*/ 2093956 w 4340457"/>
                  <a:gd name="connsiteY12" fmla="*/ 660652 h 1181352"/>
                  <a:gd name="connsiteX13" fmla="*/ 1789156 w 4340457"/>
                  <a:gd name="connsiteY13" fmla="*/ 882902 h 1181352"/>
                  <a:gd name="connsiteX14" fmla="*/ 1281156 w 4340457"/>
                  <a:gd name="connsiteY14" fmla="*/ 984502 h 1181352"/>
                  <a:gd name="connsiteX15" fmla="*/ 684256 w 4340457"/>
                  <a:gd name="connsiteY15" fmla="*/ 1048002 h 1181352"/>
                  <a:gd name="connsiteX16" fmla="*/ 169906 w 4340457"/>
                  <a:gd name="connsiteY16" fmla="*/ 1136902 h 1181352"/>
                  <a:gd name="connsiteX17" fmla="*/ 17506 w 4340457"/>
                  <a:gd name="connsiteY17" fmla="*/ 1181352 h 1181352"/>
                  <a:gd name="connsiteX18" fmla="*/ 11156 w 4340457"/>
                  <a:gd name="connsiteY18" fmla="*/ 6602 h 1181352"/>
                  <a:gd name="connsiteX19" fmla="*/ 188956 w 4340457"/>
                  <a:gd name="connsiteY19" fmla="*/ 51052 h 1181352"/>
                  <a:gd name="connsiteX0" fmla="*/ 188956 w 4341766"/>
                  <a:gd name="connsiteY0" fmla="*/ 51052 h 1187753"/>
                  <a:gd name="connsiteX1" fmla="*/ 811256 w 4341766"/>
                  <a:gd name="connsiteY1" fmla="*/ 266952 h 1187753"/>
                  <a:gd name="connsiteX2" fmla="*/ 1484356 w 4341766"/>
                  <a:gd name="connsiteY2" fmla="*/ 457452 h 1187753"/>
                  <a:gd name="connsiteX3" fmla="*/ 2081256 w 4341766"/>
                  <a:gd name="connsiteY3" fmla="*/ 514602 h 1187753"/>
                  <a:gd name="connsiteX4" fmla="*/ 2792456 w 4341766"/>
                  <a:gd name="connsiteY4" fmla="*/ 413002 h 1187753"/>
                  <a:gd name="connsiteX5" fmla="*/ 3440156 w 4341766"/>
                  <a:gd name="connsiteY5" fmla="*/ 324102 h 1187753"/>
                  <a:gd name="connsiteX6" fmla="*/ 4138656 w 4341766"/>
                  <a:gd name="connsiteY6" fmla="*/ 57402 h 1187753"/>
                  <a:gd name="connsiteX7" fmla="*/ 4297406 w 4341766"/>
                  <a:gd name="connsiteY7" fmla="*/ 95502 h 1187753"/>
                  <a:gd name="connsiteX8" fmla="*/ 4335506 w 4341766"/>
                  <a:gd name="connsiteY8" fmla="*/ 1035302 h 1187753"/>
                  <a:gd name="connsiteX9" fmla="*/ 4189456 w 4341766"/>
                  <a:gd name="connsiteY9" fmla="*/ 1175002 h 1187753"/>
                  <a:gd name="connsiteX10" fmla="*/ 3433806 w 4341766"/>
                  <a:gd name="connsiteY10" fmla="*/ 914652 h 1187753"/>
                  <a:gd name="connsiteX11" fmla="*/ 2570206 w 4341766"/>
                  <a:gd name="connsiteY11" fmla="*/ 844802 h 1187753"/>
                  <a:gd name="connsiteX12" fmla="*/ 2093956 w 4341766"/>
                  <a:gd name="connsiteY12" fmla="*/ 660652 h 1187753"/>
                  <a:gd name="connsiteX13" fmla="*/ 1789156 w 4341766"/>
                  <a:gd name="connsiteY13" fmla="*/ 882902 h 1187753"/>
                  <a:gd name="connsiteX14" fmla="*/ 1281156 w 4341766"/>
                  <a:gd name="connsiteY14" fmla="*/ 984502 h 1187753"/>
                  <a:gd name="connsiteX15" fmla="*/ 684256 w 4341766"/>
                  <a:gd name="connsiteY15" fmla="*/ 1048002 h 1187753"/>
                  <a:gd name="connsiteX16" fmla="*/ 169906 w 4341766"/>
                  <a:gd name="connsiteY16" fmla="*/ 1136902 h 1187753"/>
                  <a:gd name="connsiteX17" fmla="*/ 17506 w 4341766"/>
                  <a:gd name="connsiteY17" fmla="*/ 1181352 h 1187753"/>
                  <a:gd name="connsiteX18" fmla="*/ 11156 w 4341766"/>
                  <a:gd name="connsiteY18" fmla="*/ 6602 h 1187753"/>
                  <a:gd name="connsiteX19" fmla="*/ 188956 w 4341766"/>
                  <a:gd name="connsiteY19" fmla="*/ 51052 h 1187753"/>
                  <a:gd name="connsiteX0" fmla="*/ 188956 w 4341766"/>
                  <a:gd name="connsiteY0" fmla="*/ 60741 h 1275197"/>
                  <a:gd name="connsiteX1" fmla="*/ 811256 w 4341766"/>
                  <a:gd name="connsiteY1" fmla="*/ 276641 h 1275197"/>
                  <a:gd name="connsiteX2" fmla="*/ 1484356 w 4341766"/>
                  <a:gd name="connsiteY2" fmla="*/ 467141 h 1275197"/>
                  <a:gd name="connsiteX3" fmla="*/ 2081256 w 4341766"/>
                  <a:gd name="connsiteY3" fmla="*/ 524291 h 1275197"/>
                  <a:gd name="connsiteX4" fmla="*/ 2792456 w 4341766"/>
                  <a:gd name="connsiteY4" fmla="*/ 422691 h 1275197"/>
                  <a:gd name="connsiteX5" fmla="*/ 3440156 w 4341766"/>
                  <a:gd name="connsiteY5" fmla="*/ 333791 h 1275197"/>
                  <a:gd name="connsiteX6" fmla="*/ 4138656 w 4341766"/>
                  <a:gd name="connsiteY6" fmla="*/ 67091 h 1275197"/>
                  <a:gd name="connsiteX7" fmla="*/ 4297406 w 4341766"/>
                  <a:gd name="connsiteY7" fmla="*/ 105191 h 1275197"/>
                  <a:gd name="connsiteX8" fmla="*/ 4335506 w 4341766"/>
                  <a:gd name="connsiteY8" fmla="*/ 1184691 h 1275197"/>
                  <a:gd name="connsiteX9" fmla="*/ 4189456 w 4341766"/>
                  <a:gd name="connsiteY9" fmla="*/ 1184691 h 1275197"/>
                  <a:gd name="connsiteX10" fmla="*/ 3433806 w 4341766"/>
                  <a:gd name="connsiteY10" fmla="*/ 924341 h 1275197"/>
                  <a:gd name="connsiteX11" fmla="*/ 2570206 w 4341766"/>
                  <a:gd name="connsiteY11" fmla="*/ 854491 h 1275197"/>
                  <a:gd name="connsiteX12" fmla="*/ 2093956 w 4341766"/>
                  <a:gd name="connsiteY12" fmla="*/ 670341 h 1275197"/>
                  <a:gd name="connsiteX13" fmla="*/ 1789156 w 4341766"/>
                  <a:gd name="connsiteY13" fmla="*/ 892591 h 1275197"/>
                  <a:gd name="connsiteX14" fmla="*/ 1281156 w 4341766"/>
                  <a:gd name="connsiteY14" fmla="*/ 994191 h 1275197"/>
                  <a:gd name="connsiteX15" fmla="*/ 684256 w 4341766"/>
                  <a:gd name="connsiteY15" fmla="*/ 1057691 h 1275197"/>
                  <a:gd name="connsiteX16" fmla="*/ 169906 w 4341766"/>
                  <a:gd name="connsiteY16" fmla="*/ 1146591 h 1275197"/>
                  <a:gd name="connsiteX17" fmla="*/ 17506 w 4341766"/>
                  <a:gd name="connsiteY17" fmla="*/ 1191041 h 1275197"/>
                  <a:gd name="connsiteX18" fmla="*/ 11156 w 4341766"/>
                  <a:gd name="connsiteY18" fmla="*/ 16291 h 1275197"/>
                  <a:gd name="connsiteX19" fmla="*/ 188956 w 4341766"/>
                  <a:gd name="connsiteY19" fmla="*/ 60741 h 1275197"/>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570206 w 4341766"/>
                  <a:gd name="connsiteY11" fmla="*/ 849624 h 1224305"/>
                  <a:gd name="connsiteX12" fmla="*/ 2093956 w 4341766"/>
                  <a:gd name="connsiteY12" fmla="*/ 665474 h 1224305"/>
                  <a:gd name="connsiteX13" fmla="*/ 1789156 w 4341766"/>
                  <a:gd name="connsiteY13" fmla="*/ 887724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789156 w 4341766"/>
                  <a:gd name="connsiteY13" fmla="*/ 887724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789156 w 4341766"/>
                  <a:gd name="connsiteY13" fmla="*/ 887724 h 1224305"/>
                  <a:gd name="connsiteX14" fmla="*/ 1592327 w 4341766"/>
                  <a:gd name="connsiteY14" fmla="*/ 720618 h 1224305"/>
                  <a:gd name="connsiteX15" fmla="*/ 1281156 w 4341766"/>
                  <a:gd name="connsiteY15" fmla="*/ 989324 h 1224305"/>
                  <a:gd name="connsiteX16" fmla="*/ 684256 w 4341766"/>
                  <a:gd name="connsiteY16" fmla="*/ 1052824 h 1224305"/>
                  <a:gd name="connsiteX17" fmla="*/ 169906 w 4341766"/>
                  <a:gd name="connsiteY17" fmla="*/ 1141724 h 1224305"/>
                  <a:gd name="connsiteX18" fmla="*/ 17506 w 4341766"/>
                  <a:gd name="connsiteY18" fmla="*/ 1186174 h 1224305"/>
                  <a:gd name="connsiteX19" fmla="*/ 11156 w 4341766"/>
                  <a:gd name="connsiteY19" fmla="*/ 11424 h 1224305"/>
                  <a:gd name="connsiteX20" fmla="*/ 188956 w 4341766"/>
                  <a:gd name="connsiteY20"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592327 w 4341766"/>
                  <a:gd name="connsiteY13" fmla="*/ 720618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2606 w 4341766"/>
                  <a:gd name="connsiteY0" fmla="*/ 17949 h 1230830"/>
                  <a:gd name="connsiteX1" fmla="*/ 811256 w 4341766"/>
                  <a:gd name="connsiteY1" fmla="*/ 278299 h 1230830"/>
                  <a:gd name="connsiteX2" fmla="*/ 1484356 w 4341766"/>
                  <a:gd name="connsiteY2" fmla="*/ 468799 h 1230830"/>
                  <a:gd name="connsiteX3" fmla="*/ 2081256 w 4341766"/>
                  <a:gd name="connsiteY3" fmla="*/ 525949 h 1230830"/>
                  <a:gd name="connsiteX4" fmla="*/ 2792456 w 4341766"/>
                  <a:gd name="connsiteY4" fmla="*/ 424349 h 1230830"/>
                  <a:gd name="connsiteX5" fmla="*/ 3440156 w 4341766"/>
                  <a:gd name="connsiteY5" fmla="*/ 335449 h 1230830"/>
                  <a:gd name="connsiteX6" fmla="*/ 4138656 w 4341766"/>
                  <a:gd name="connsiteY6" fmla="*/ 68749 h 1230830"/>
                  <a:gd name="connsiteX7" fmla="*/ 4297406 w 4341766"/>
                  <a:gd name="connsiteY7" fmla="*/ 106849 h 1230830"/>
                  <a:gd name="connsiteX8" fmla="*/ 4335506 w 4341766"/>
                  <a:gd name="connsiteY8" fmla="*/ 1116499 h 1230830"/>
                  <a:gd name="connsiteX9" fmla="*/ 4189456 w 4341766"/>
                  <a:gd name="connsiteY9" fmla="*/ 1186349 h 1230830"/>
                  <a:gd name="connsiteX10" fmla="*/ 3433806 w 4341766"/>
                  <a:gd name="connsiteY10" fmla="*/ 925999 h 1230830"/>
                  <a:gd name="connsiteX11" fmla="*/ 2633706 w 4341766"/>
                  <a:gd name="connsiteY11" fmla="*/ 741849 h 1230830"/>
                  <a:gd name="connsiteX12" fmla="*/ 2093956 w 4341766"/>
                  <a:gd name="connsiteY12" fmla="*/ 671999 h 1230830"/>
                  <a:gd name="connsiteX13" fmla="*/ 1592327 w 4341766"/>
                  <a:gd name="connsiteY13" fmla="*/ 727143 h 1230830"/>
                  <a:gd name="connsiteX14" fmla="*/ 1281156 w 4341766"/>
                  <a:gd name="connsiteY14" fmla="*/ 995849 h 1230830"/>
                  <a:gd name="connsiteX15" fmla="*/ 684256 w 4341766"/>
                  <a:gd name="connsiteY15" fmla="*/ 1059349 h 1230830"/>
                  <a:gd name="connsiteX16" fmla="*/ 169906 w 4341766"/>
                  <a:gd name="connsiteY16" fmla="*/ 1148249 h 1230830"/>
                  <a:gd name="connsiteX17" fmla="*/ 17506 w 4341766"/>
                  <a:gd name="connsiteY17" fmla="*/ 1192699 h 1230830"/>
                  <a:gd name="connsiteX18" fmla="*/ 11156 w 4341766"/>
                  <a:gd name="connsiteY18" fmla="*/ 17949 h 1230830"/>
                  <a:gd name="connsiteX19" fmla="*/ 182606 w 4341766"/>
                  <a:gd name="connsiteY19" fmla="*/ 17949 h 1230830"/>
                  <a:gd name="connsiteX0" fmla="*/ 182606 w 4341766"/>
                  <a:gd name="connsiteY0" fmla="*/ 14672 h 1227553"/>
                  <a:gd name="connsiteX1" fmla="*/ 836656 w 4341766"/>
                  <a:gd name="connsiteY1" fmla="*/ 230572 h 1227553"/>
                  <a:gd name="connsiteX2" fmla="*/ 1484356 w 4341766"/>
                  <a:gd name="connsiteY2" fmla="*/ 465522 h 1227553"/>
                  <a:gd name="connsiteX3" fmla="*/ 2081256 w 4341766"/>
                  <a:gd name="connsiteY3" fmla="*/ 5226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081256 w 4341766"/>
                  <a:gd name="connsiteY3" fmla="*/ 5226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132056 w 4341766"/>
                  <a:gd name="connsiteY3" fmla="*/ 5480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132056 w 4341766"/>
                  <a:gd name="connsiteY3" fmla="*/ 548072 h 1227553"/>
                  <a:gd name="connsiteX4" fmla="*/ 2792456 w 4341766"/>
                  <a:gd name="connsiteY4" fmla="*/ 421072 h 1227553"/>
                  <a:gd name="connsiteX5" fmla="*/ 3459206 w 4341766"/>
                  <a:gd name="connsiteY5" fmla="*/ 21152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127"/>
                  <a:gd name="connsiteY0" fmla="*/ 31032 h 1243913"/>
                  <a:gd name="connsiteX1" fmla="*/ 836656 w 4341127"/>
                  <a:gd name="connsiteY1" fmla="*/ 246932 h 1243913"/>
                  <a:gd name="connsiteX2" fmla="*/ 1478006 w 4341127"/>
                  <a:gd name="connsiteY2" fmla="*/ 418382 h 1243913"/>
                  <a:gd name="connsiteX3" fmla="*/ 2132056 w 4341127"/>
                  <a:gd name="connsiteY3" fmla="*/ 564432 h 1243913"/>
                  <a:gd name="connsiteX4" fmla="*/ 2792456 w 4341127"/>
                  <a:gd name="connsiteY4" fmla="*/ 437432 h 1243913"/>
                  <a:gd name="connsiteX5" fmla="*/ 3459206 w 4341127"/>
                  <a:gd name="connsiteY5" fmla="*/ 227882 h 1243913"/>
                  <a:gd name="connsiteX6" fmla="*/ 4170406 w 4341127"/>
                  <a:gd name="connsiteY6" fmla="*/ 31032 h 1243913"/>
                  <a:gd name="connsiteX7" fmla="*/ 4297406 w 4341127"/>
                  <a:gd name="connsiteY7" fmla="*/ 119932 h 1243913"/>
                  <a:gd name="connsiteX8" fmla="*/ 4335506 w 4341127"/>
                  <a:gd name="connsiteY8" fmla="*/ 1129582 h 1243913"/>
                  <a:gd name="connsiteX9" fmla="*/ 4189456 w 4341127"/>
                  <a:gd name="connsiteY9" fmla="*/ 1199432 h 1243913"/>
                  <a:gd name="connsiteX10" fmla="*/ 3433806 w 4341127"/>
                  <a:gd name="connsiteY10" fmla="*/ 939082 h 1243913"/>
                  <a:gd name="connsiteX11" fmla="*/ 2633706 w 4341127"/>
                  <a:gd name="connsiteY11" fmla="*/ 754932 h 1243913"/>
                  <a:gd name="connsiteX12" fmla="*/ 2093956 w 4341127"/>
                  <a:gd name="connsiteY12" fmla="*/ 685082 h 1243913"/>
                  <a:gd name="connsiteX13" fmla="*/ 1592327 w 4341127"/>
                  <a:gd name="connsiteY13" fmla="*/ 740226 h 1243913"/>
                  <a:gd name="connsiteX14" fmla="*/ 1281156 w 4341127"/>
                  <a:gd name="connsiteY14" fmla="*/ 1008932 h 1243913"/>
                  <a:gd name="connsiteX15" fmla="*/ 684256 w 4341127"/>
                  <a:gd name="connsiteY15" fmla="*/ 1072432 h 1243913"/>
                  <a:gd name="connsiteX16" fmla="*/ 169906 w 4341127"/>
                  <a:gd name="connsiteY16" fmla="*/ 1161332 h 1243913"/>
                  <a:gd name="connsiteX17" fmla="*/ 17506 w 4341127"/>
                  <a:gd name="connsiteY17" fmla="*/ 1205782 h 1243913"/>
                  <a:gd name="connsiteX18" fmla="*/ 11156 w 4341127"/>
                  <a:gd name="connsiteY18" fmla="*/ 31032 h 1243913"/>
                  <a:gd name="connsiteX19" fmla="*/ 182606 w 4341127"/>
                  <a:gd name="connsiteY19" fmla="*/ 31032 h 1243913"/>
                  <a:gd name="connsiteX0" fmla="*/ 182606 w 4341551"/>
                  <a:gd name="connsiteY0" fmla="*/ 31032 h 1258824"/>
                  <a:gd name="connsiteX1" fmla="*/ 836656 w 4341551"/>
                  <a:gd name="connsiteY1" fmla="*/ 246932 h 1258824"/>
                  <a:gd name="connsiteX2" fmla="*/ 1478006 w 4341551"/>
                  <a:gd name="connsiteY2" fmla="*/ 418382 h 1258824"/>
                  <a:gd name="connsiteX3" fmla="*/ 2132056 w 4341551"/>
                  <a:gd name="connsiteY3" fmla="*/ 564432 h 1258824"/>
                  <a:gd name="connsiteX4" fmla="*/ 2792456 w 4341551"/>
                  <a:gd name="connsiteY4" fmla="*/ 437432 h 1258824"/>
                  <a:gd name="connsiteX5" fmla="*/ 3459206 w 4341551"/>
                  <a:gd name="connsiteY5" fmla="*/ 227882 h 1258824"/>
                  <a:gd name="connsiteX6" fmla="*/ 4170406 w 4341551"/>
                  <a:gd name="connsiteY6" fmla="*/ 31032 h 1258824"/>
                  <a:gd name="connsiteX7" fmla="*/ 4297406 w 4341551"/>
                  <a:gd name="connsiteY7" fmla="*/ 119932 h 1258824"/>
                  <a:gd name="connsiteX8" fmla="*/ 4335506 w 4341551"/>
                  <a:gd name="connsiteY8" fmla="*/ 1129582 h 1258824"/>
                  <a:gd name="connsiteX9" fmla="*/ 4183106 w 4341551"/>
                  <a:gd name="connsiteY9" fmla="*/ 1224832 h 1258824"/>
                  <a:gd name="connsiteX10" fmla="*/ 3433806 w 4341551"/>
                  <a:gd name="connsiteY10" fmla="*/ 939082 h 1258824"/>
                  <a:gd name="connsiteX11" fmla="*/ 2633706 w 4341551"/>
                  <a:gd name="connsiteY11" fmla="*/ 754932 h 1258824"/>
                  <a:gd name="connsiteX12" fmla="*/ 2093956 w 4341551"/>
                  <a:gd name="connsiteY12" fmla="*/ 685082 h 1258824"/>
                  <a:gd name="connsiteX13" fmla="*/ 1592327 w 4341551"/>
                  <a:gd name="connsiteY13" fmla="*/ 740226 h 1258824"/>
                  <a:gd name="connsiteX14" fmla="*/ 1281156 w 4341551"/>
                  <a:gd name="connsiteY14" fmla="*/ 1008932 h 1258824"/>
                  <a:gd name="connsiteX15" fmla="*/ 684256 w 4341551"/>
                  <a:gd name="connsiteY15" fmla="*/ 1072432 h 1258824"/>
                  <a:gd name="connsiteX16" fmla="*/ 169906 w 4341551"/>
                  <a:gd name="connsiteY16" fmla="*/ 1161332 h 1258824"/>
                  <a:gd name="connsiteX17" fmla="*/ 17506 w 4341551"/>
                  <a:gd name="connsiteY17" fmla="*/ 1205782 h 1258824"/>
                  <a:gd name="connsiteX18" fmla="*/ 11156 w 4341551"/>
                  <a:gd name="connsiteY18" fmla="*/ 31032 h 1258824"/>
                  <a:gd name="connsiteX19" fmla="*/ 182606 w 4341551"/>
                  <a:gd name="connsiteY19" fmla="*/ 31032 h 125882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633706 w 4341551"/>
                  <a:gd name="connsiteY11" fmla="*/ 754932 h 1253294"/>
                  <a:gd name="connsiteX12" fmla="*/ 2093956 w 4341551"/>
                  <a:gd name="connsiteY12" fmla="*/ 6850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093956 w 4341551"/>
                  <a:gd name="connsiteY12" fmla="*/ 6850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57456 w 4341551"/>
                  <a:gd name="connsiteY12" fmla="*/ 66603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4063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8677 w 4341551"/>
                  <a:gd name="connsiteY13" fmla="*/ 7910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8677 w 4341551"/>
                  <a:gd name="connsiteY13" fmla="*/ 791026 h 1253294"/>
                  <a:gd name="connsiteX14" fmla="*/ 1147806 w 4341551"/>
                  <a:gd name="connsiteY14" fmla="*/ 9200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3743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677906 w 4341551"/>
                  <a:gd name="connsiteY14" fmla="*/ 10533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471677 w 4341551"/>
                  <a:gd name="connsiteY13" fmla="*/ 810076 h 1253294"/>
                  <a:gd name="connsiteX14" fmla="*/ 677906 w 4341551"/>
                  <a:gd name="connsiteY14" fmla="*/ 10533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471677 w 4341551"/>
                  <a:gd name="connsiteY13" fmla="*/ 810076 h 1253294"/>
                  <a:gd name="connsiteX14" fmla="*/ 811256 w 4341551"/>
                  <a:gd name="connsiteY14" fmla="*/ 10152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299489"/>
                  <a:gd name="connsiteY0" fmla="*/ 36913 h 1273906"/>
                  <a:gd name="connsiteX1" fmla="*/ 785856 w 4299489"/>
                  <a:gd name="connsiteY1" fmla="*/ 221063 h 1273906"/>
                  <a:gd name="connsiteX2" fmla="*/ 1478006 w 4299489"/>
                  <a:gd name="connsiteY2" fmla="*/ 424263 h 1273906"/>
                  <a:gd name="connsiteX3" fmla="*/ 2138406 w 4299489"/>
                  <a:gd name="connsiteY3" fmla="*/ 583013 h 1273906"/>
                  <a:gd name="connsiteX4" fmla="*/ 2792456 w 4299489"/>
                  <a:gd name="connsiteY4" fmla="*/ 443313 h 1273906"/>
                  <a:gd name="connsiteX5" fmla="*/ 3459206 w 4299489"/>
                  <a:gd name="connsiteY5" fmla="*/ 233763 h 1273906"/>
                  <a:gd name="connsiteX6" fmla="*/ 4170406 w 4299489"/>
                  <a:gd name="connsiteY6" fmla="*/ 36913 h 1273906"/>
                  <a:gd name="connsiteX7" fmla="*/ 4297406 w 4299489"/>
                  <a:gd name="connsiteY7" fmla="*/ 125813 h 1273906"/>
                  <a:gd name="connsiteX8" fmla="*/ 4183106 w 4299489"/>
                  <a:gd name="connsiteY8" fmla="*/ 1230713 h 1273906"/>
                  <a:gd name="connsiteX9" fmla="*/ 3484606 w 4299489"/>
                  <a:gd name="connsiteY9" fmla="*/ 1027513 h 1273906"/>
                  <a:gd name="connsiteX10" fmla="*/ 2798806 w 4299489"/>
                  <a:gd name="connsiteY10" fmla="*/ 817963 h 1273906"/>
                  <a:gd name="connsiteX11" fmla="*/ 2138406 w 4299489"/>
                  <a:gd name="connsiteY11" fmla="*/ 665563 h 1273906"/>
                  <a:gd name="connsiteX12" fmla="*/ 1471677 w 4299489"/>
                  <a:gd name="connsiteY12" fmla="*/ 815957 h 1273906"/>
                  <a:gd name="connsiteX13" fmla="*/ 811256 w 4299489"/>
                  <a:gd name="connsiteY13" fmla="*/ 1021163 h 1273906"/>
                  <a:gd name="connsiteX14" fmla="*/ 163556 w 4299489"/>
                  <a:gd name="connsiteY14" fmla="*/ 1205313 h 1273906"/>
                  <a:gd name="connsiteX15" fmla="*/ 17506 w 4299489"/>
                  <a:gd name="connsiteY15" fmla="*/ 1211663 h 1273906"/>
                  <a:gd name="connsiteX16" fmla="*/ 11156 w 4299489"/>
                  <a:gd name="connsiteY16" fmla="*/ 36913 h 1273906"/>
                  <a:gd name="connsiteX17" fmla="*/ 182606 w 4299489"/>
                  <a:gd name="connsiteY17" fmla="*/ 36913 h 1273906"/>
                  <a:gd name="connsiteX0" fmla="*/ 182606 w 4265007"/>
                  <a:gd name="connsiteY0" fmla="*/ 12336 h 1255122"/>
                  <a:gd name="connsiteX1" fmla="*/ 785856 w 4265007"/>
                  <a:gd name="connsiteY1" fmla="*/ 196486 h 1255122"/>
                  <a:gd name="connsiteX2" fmla="*/ 1478006 w 4265007"/>
                  <a:gd name="connsiteY2" fmla="*/ 399686 h 1255122"/>
                  <a:gd name="connsiteX3" fmla="*/ 2138406 w 4265007"/>
                  <a:gd name="connsiteY3" fmla="*/ 558436 h 1255122"/>
                  <a:gd name="connsiteX4" fmla="*/ 2792456 w 4265007"/>
                  <a:gd name="connsiteY4" fmla="*/ 418736 h 1255122"/>
                  <a:gd name="connsiteX5" fmla="*/ 3459206 w 4265007"/>
                  <a:gd name="connsiteY5" fmla="*/ 209186 h 1255122"/>
                  <a:gd name="connsiteX6" fmla="*/ 4170406 w 4265007"/>
                  <a:gd name="connsiteY6" fmla="*/ 12336 h 1255122"/>
                  <a:gd name="connsiteX7" fmla="*/ 4183106 w 4265007"/>
                  <a:gd name="connsiteY7" fmla="*/ 1206136 h 1255122"/>
                  <a:gd name="connsiteX8" fmla="*/ 3484606 w 4265007"/>
                  <a:gd name="connsiteY8" fmla="*/ 1002936 h 1255122"/>
                  <a:gd name="connsiteX9" fmla="*/ 2798806 w 4265007"/>
                  <a:gd name="connsiteY9" fmla="*/ 793386 h 1255122"/>
                  <a:gd name="connsiteX10" fmla="*/ 2138406 w 4265007"/>
                  <a:gd name="connsiteY10" fmla="*/ 640986 h 1255122"/>
                  <a:gd name="connsiteX11" fmla="*/ 1471677 w 4265007"/>
                  <a:gd name="connsiteY11" fmla="*/ 791380 h 1255122"/>
                  <a:gd name="connsiteX12" fmla="*/ 811256 w 4265007"/>
                  <a:gd name="connsiteY12" fmla="*/ 996586 h 1255122"/>
                  <a:gd name="connsiteX13" fmla="*/ 163556 w 4265007"/>
                  <a:gd name="connsiteY13" fmla="*/ 1180736 h 1255122"/>
                  <a:gd name="connsiteX14" fmla="*/ 17506 w 4265007"/>
                  <a:gd name="connsiteY14" fmla="*/ 1187086 h 1255122"/>
                  <a:gd name="connsiteX15" fmla="*/ 11156 w 4265007"/>
                  <a:gd name="connsiteY15" fmla="*/ 12336 h 1255122"/>
                  <a:gd name="connsiteX16" fmla="*/ 182606 w 4265007"/>
                  <a:gd name="connsiteY16" fmla="*/ 12336 h 1255122"/>
                  <a:gd name="connsiteX0" fmla="*/ 182606 w 4183106"/>
                  <a:gd name="connsiteY0" fmla="*/ 12336 h 1255121"/>
                  <a:gd name="connsiteX1" fmla="*/ 785856 w 4183106"/>
                  <a:gd name="connsiteY1" fmla="*/ 196486 h 1255121"/>
                  <a:gd name="connsiteX2" fmla="*/ 1478006 w 4183106"/>
                  <a:gd name="connsiteY2" fmla="*/ 399686 h 1255121"/>
                  <a:gd name="connsiteX3" fmla="*/ 2138406 w 4183106"/>
                  <a:gd name="connsiteY3" fmla="*/ 558436 h 1255121"/>
                  <a:gd name="connsiteX4" fmla="*/ 2792456 w 4183106"/>
                  <a:gd name="connsiteY4" fmla="*/ 418736 h 1255121"/>
                  <a:gd name="connsiteX5" fmla="*/ 3459206 w 4183106"/>
                  <a:gd name="connsiteY5" fmla="*/ 209186 h 1255121"/>
                  <a:gd name="connsiteX6" fmla="*/ 4170406 w 4183106"/>
                  <a:gd name="connsiteY6" fmla="*/ 12336 h 1255121"/>
                  <a:gd name="connsiteX7" fmla="*/ 4183106 w 4183106"/>
                  <a:gd name="connsiteY7" fmla="*/ 1206136 h 1255121"/>
                  <a:gd name="connsiteX8" fmla="*/ 3484606 w 4183106"/>
                  <a:gd name="connsiteY8" fmla="*/ 1002936 h 1255121"/>
                  <a:gd name="connsiteX9" fmla="*/ 2798806 w 4183106"/>
                  <a:gd name="connsiteY9" fmla="*/ 793386 h 1255121"/>
                  <a:gd name="connsiteX10" fmla="*/ 2138406 w 4183106"/>
                  <a:gd name="connsiteY10" fmla="*/ 640986 h 1255121"/>
                  <a:gd name="connsiteX11" fmla="*/ 1471677 w 4183106"/>
                  <a:gd name="connsiteY11" fmla="*/ 791380 h 1255121"/>
                  <a:gd name="connsiteX12" fmla="*/ 811256 w 4183106"/>
                  <a:gd name="connsiteY12" fmla="*/ 996586 h 1255121"/>
                  <a:gd name="connsiteX13" fmla="*/ 163556 w 4183106"/>
                  <a:gd name="connsiteY13" fmla="*/ 1180736 h 1255121"/>
                  <a:gd name="connsiteX14" fmla="*/ 17506 w 4183106"/>
                  <a:gd name="connsiteY14" fmla="*/ 1187086 h 1255121"/>
                  <a:gd name="connsiteX15" fmla="*/ 11156 w 4183106"/>
                  <a:gd name="connsiteY15" fmla="*/ 12336 h 1255121"/>
                  <a:gd name="connsiteX16" fmla="*/ 182606 w 4183106"/>
                  <a:gd name="connsiteY16" fmla="*/ 12336 h 1255121"/>
                  <a:gd name="connsiteX0" fmla="*/ 182606 w 4183106"/>
                  <a:gd name="connsiteY0" fmla="*/ 12336 h 1206135"/>
                  <a:gd name="connsiteX1" fmla="*/ 785856 w 4183106"/>
                  <a:gd name="connsiteY1" fmla="*/ 196486 h 1206135"/>
                  <a:gd name="connsiteX2" fmla="*/ 1478006 w 4183106"/>
                  <a:gd name="connsiteY2" fmla="*/ 399686 h 1206135"/>
                  <a:gd name="connsiteX3" fmla="*/ 2138406 w 4183106"/>
                  <a:gd name="connsiteY3" fmla="*/ 558436 h 1206135"/>
                  <a:gd name="connsiteX4" fmla="*/ 2792456 w 4183106"/>
                  <a:gd name="connsiteY4" fmla="*/ 418736 h 1206135"/>
                  <a:gd name="connsiteX5" fmla="*/ 3459206 w 4183106"/>
                  <a:gd name="connsiteY5" fmla="*/ 209186 h 1206135"/>
                  <a:gd name="connsiteX6" fmla="*/ 4170406 w 4183106"/>
                  <a:gd name="connsiteY6" fmla="*/ 12336 h 1206135"/>
                  <a:gd name="connsiteX7" fmla="*/ 4183106 w 4183106"/>
                  <a:gd name="connsiteY7" fmla="*/ 1206136 h 1206135"/>
                  <a:gd name="connsiteX8" fmla="*/ 3484606 w 4183106"/>
                  <a:gd name="connsiteY8" fmla="*/ 1002936 h 1206135"/>
                  <a:gd name="connsiteX9" fmla="*/ 2798806 w 4183106"/>
                  <a:gd name="connsiteY9" fmla="*/ 793386 h 1206135"/>
                  <a:gd name="connsiteX10" fmla="*/ 2138406 w 4183106"/>
                  <a:gd name="connsiteY10" fmla="*/ 640986 h 1206135"/>
                  <a:gd name="connsiteX11" fmla="*/ 1471677 w 4183106"/>
                  <a:gd name="connsiteY11" fmla="*/ 791380 h 1206135"/>
                  <a:gd name="connsiteX12" fmla="*/ 811256 w 4183106"/>
                  <a:gd name="connsiteY12" fmla="*/ 996586 h 1206135"/>
                  <a:gd name="connsiteX13" fmla="*/ 163556 w 4183106"/>
                  <a:gd name="connsiteY13" fmla="*/ 1180736 h 1206135"/>
                  <a:gd name="connsiteX14" fmla="*/ 17506 w 4183106"/>
                  <a:gd name="connsiteY14" fmla="*/ 1187086 h 1206135"/>
                  <a:gd name="connsiteX15" fmla="*/ 11156 w 4183106"/>
                  <a:gd name="connsiteY15" fmla="*/ 12336 h 1206135"/>
                  <a:gd name="connsiteX16" fmla="*/ 182606 w 4183106"/>
                  <a:gd name="connsiteY16" fmla="*/ 12336 h 1206135"/>
                  <a:gd name="connsiteX0" fmla="*/ 165101 w 4165601"/>
                  <a:gd name="connsiteY0" fmla="*/ 50789 h 1244589"/>
                  <a:gd name="connsiteX1" fmla="*/ 768351 w 4165601"/>
                  <a:gd name="connsiteY1" fmla="*/ 234939 h 1244589"/>
                  <a:gd name="connsiteX2" fmla="*/ 1460501 w 4165601"/>
                  <a:gd name="connsiteY2" fmla="*/ 438139 h 1244589"/>
                  <a:gd name="connsiteX3" fmla="*/ 2120901 w 4165601"/>
                  <a:gd name="connsiteY3" fmla="*/ 596889 h 1244589"/>
                  <a:gd name="connsiteX4" fmla="*/ 2774951 w 4165601"/>
                  <a:gd name="connsiteY4" fmla="*/ 457189 h 1244589"/>
                  <a:gd name="connsiteX5" fmla="*/ 3441701 w 4165601"/>
                  <a:gd name="connsiteY5" fmla="*/ 247639 h 1244589"/>
                  <a:gd name="connsiteX6" fmla="*/ 4152901 w 4165601"/>
                  <a:gd name="connsiteY6" fmla="*/ 50789 h 1244589"/>
                  <a:gd name="connsiteX7" fmla="*/ 4165601 w 4165601"/>
                  <a:gd name="connsiteY7" fmla="*/ 1244589 h 1244589"/>
                  <a:gd name="connsiteX8" fmla="*/ 3467101 w 4165601"/>
                  <a:gd name="connsiteY8" fmla="*/ 1041389 h 1244589"/>
                  <a:gd name="connsiteX9" fmla="*/ 2781301 w 4165601"/>
                  <a:gd name="connsiteY9" fmla="*/ 831839 h 1244589"/>
                  <a:gd name="connsiteX10" fmla="*/ 2120901 w 4165601"/>
                  <a:gd name="connsiteY10" fmla="*/ 679439 h 1244589"/>
                  <a:gd name="connsiteX11" fmla="*/ 1454172 w 4165601"/>
                  <a:gd name="connsiteY11" fmla="*/ 829833 h 1244589"/>
                  <a:gd name="connsiteX12" fmla="*/ 793751 w 4165601"/>
                  <a:gd name="connsiteY12" fmla="*/ 1035039 h 1244589"/>
                  <a:gd name="connsiteX13" fmla="*/ 146051 w 4165601"/>
                  <a:gd name="connsiteY13" fmla="*/ 1219189 h 1244589"/>
                  <a:gd name="connsiteX14" fmla="*/ 1 w 4165601"/>
                  <a:gd name="connsiteY14" fmla="*/ 1225539 h 1244589"/>
                  <a:gd name="connsiteX15" fmla="*/ 165101 w 4165601"/>
                  <a:gd name="connsiteY15" fmla="*/ 50789 h 1244589"/>
                  <a:gd name="connsiteX0" fmla="*/ 165099 w 4165599"/>
                  <a:gd name="connsiteY0" fmla="*/ 0 h 1193800"/>
                  <a:gd name="connsiteX1" fmla="*/ 768349 w 4165599"/>
                  <a:gd name="connsiteY1" fmla="*/ 184150 h 1193800"/>
                  <a:gd name="connsiteX2" fmla="*/ 1460499 w 4165599"/>
                  <a:gd name="connsiteY2" fmla="*/ 387350 h 1193800"/>
                  <a:gd name="connsiteX3" fmla="*/ 2120899 w 4165599"/>
                  <a:gd name="connsiteY3" fmla="*/ 546100 h 1193800"/>
                  <a:gd name="connsiteX4" fmla="*/ 2774949 w 4165599"/>
                  <a:gd name="connsiteY4" fmla="*/ 406400 h 1193800"/>
                  <a:gd name="connsiteX5" fmla="*/ 3441699 w 4165599"/>
                  <a:gd name="connsiteY5" fmla="*/ 196850 h 1193800"/>
                  <a:gd name="connsiteX6" fmla="*/ 4152899 w 4165599"/>
                  <a:gd name="connsiteY6" fmla="*/ 0 h 1193800"/>
                  <a:gd name="connsiteX7" fmla="*/ 4165599 w 4165599"/>
                  <a:gd name="connsiteY7" fmla="*/ 1193800 h 1193800"/>
                  <a:gd name="connsiteX8" fmla="*/ 3467099 w 4165599"/>
                  <a:gd name="connsiteY8" fmla="*/ 990600 h 1193800"/>
                  <a:gd name="connsiteX9" fmla="*/ 2781299 w 4165599"/>
                  <a:gd name="connsiteY9" fmla="*/ 781050 h 1193800"/>
                  <a:gd name="connsiteX10" fmla="*/ 2120899 w 4165599"/>
                  <a:gd name="connsiteY10" fmla="*/ 628650 h 1193800"/>
                  <a:gd name="connsiteX11" fmla="*/ 1454170 w 4165599"/>
                  <a:gd name="connsiteY11" fmla="*/ 779044 h 1193800"/>
                  <a:gd name="connsiteX12" fmla="*/ 793749 w 4165599"/>
                  <a:gd name="connsiteY12" fmla="*/ 984250 h 1193800"/>
                  <a:gd name="connsiteX13" fmla="*/ 146049 w 4165599"/>
                  <a:gd name="connsiteY13" fmla="*/ 1168400 h 1193800"/>
                  <a:gd name="connsiteX14" fmla="*/ -1 w 4165599"/>
                  <a:gd name="connsiteY14" fmla="*/ 1174750 h 1193800"/>
                  <a:gd name="connsiteX15" fmla="*/ 165099 w 4165599"/>
                  <a:gd name="connsiteY15" fmla="*/ 0 h 1193800"/>
                  <a:gd name="connsiteX0" fmla="*/ 88395 w 4088895"/>
                  <a:gd name="connsiteY0" fmla="*/ 0 h 1193800"/>
                  <a:gd name="connsiteX1" fmla="*/ 691645 w 4088895"/>
                  <a:gd name="connsiteY1" fmla="*/ 184150 h 1193800"/>
                  <a:gd name="connsiteX2" fmla="*/ 1383795 w 4088895"/>
                  <a:gd name="connsiteY2" fmla="*/ 387350 h 1193800"/>
                  <a:gd name="connsiteX3" fmla="*/ 2044195 w 4088895"/>
                  <a:gd name="connsiteY3" fmla="*/ 546100 h 1193800"/>
                  <a:gd name="connsiteX4" fmla="*/ 2698245 w 4088895"/>
                  <a:gd name="connsiteY4" fmla="*/ 406400 h 1193800"/>
                  <a:gd name="connsiteX5" fmla="*/ 3364995 w 4088895"/>
                  <a:gd name="connsiteY5" fmla="*/ 196850 h 1193800"/>
                  <a:gd name="connsiteX6" fmla="*/ 4076195 w 4088895"/>
                  <a:gd name="connsiteY6" fmla="*/ 0 h 1193800"/>
                  <a:gd name="connsiteX7" fmla="*/ 4088895 w 4088895"/>
                  <a:gd name="connsiteY7" fmla="*/ 1193800 h 1193800"/>
                  <a:gd name="connsiteX8" fmla="*/ 3390395 w 4088895"/>
                  <a:gd name="connsiteY8" fmla="*/ 990600 h 1193800"/>
                  <a:gd name="connsiteX9" fmla="*/ 2704595 w 4088895"/>
                  <a:gd name="connsiteY9" fmla="*/ 781050 h 1193800"/>
                  <a:gd name="connsiteX10" fmla="*/ 2044195 w 4088895"/>
                  <a:gd name="connsiteY10" fmla="*/ 628650 h 1193800"/>
                  <a:gd name="connsiteX11" fmla="*/ 1377466 w 4088895"/>
                  <a:gd name="connsiteY11" fmla="*/ 779044 h 1193800"/>
                  <a:gd name="connsiteX12" fmla="*/ 717045 w 4088895"/>
                  <a:gd name="connsiteY12" fmla="*/ 984250 h 1193800"/>
                  <a:gd name="connsiteX13" fmla="*/ 69345 w 4088895"/>
                  <a:gd name="connsiteY13" fmla="*/ 1168400 h 1193800"/>
                  <a:gd name="connsiteX14" fmla="*/ 88395 w 4088895"/>
                  <a:gd name="connsiteY14" fmla="*/ 0 h 1193800"/>
                  <a:gd name="connsiteX0" fmla="*/ 19051 w 4019551"/>
                  <a:gd name="connsiteY0" fmla="*/ 0 h 1193800"/>
                  <a:gd name="connsiteX1" fmla="*/ 622301 w 4019551"/>
                  <a:gd name="connsiteY1" fmla="*/ 184150 h 1193800"/>
                  <a:gd name="connsiteX2" fmla="*/ 1314451 w 4019551"/>
                  <a:gd name="connsiteY2" fmla="*/ 387350 h 1193800"/>
                  <a:gd name="connsiteX3" fmla="*/ 1974851 w 4019551"/>
                  <a:gd name="connsiteY3" fmla="*/ 546100 h 1193800"/>
                  <a:gd name="connsiteX4" fmla="*/ 2628901 w 4019551"/>
                  <a:gd name="connsiteY4" fmla="*/ 406400 h 1193800"/>
                  <a:gd name="connsiteX5" fmla="*/ 3295651 w 4019551"/>
                  <a:gd name="connsiteY5" fmla="*/ 196850 h 1193800"/>
                  <a:gd name="connsiteX6" fmla="*/ 4006851 w 4019551"/>
                  <a:gd name="connsiteY6" fmla="*/ 0 h 1193800"/>
                  <a:gd name="connsiteX7" fmla="*/ 4019551 w 4019551"/>
                  <a:gd name="connsiteY7" fmla="*/ 1193800 h 1193800"/>
                  <a:gd name="connsiteX8" fmla="*/ 3321051 w 4019551"/>
                  <a:gd name="connsiteY8" fmla="*/ 990600 h 1193800"/>
                  <a:gd name="connsiteX9" fmla="*/ 2635251 w 4019551"/>
                  <a:gd name="connsiteY9" fmla="*/ 781050 h 1193800"/>
                  <a:gd name="connsiteX10" fmla="*/ 1974851 w 4019551"/>
                  <a:gd name="connsiteY10" fmla="*/ 628650 h 1193800"/>
                  <a:gd name="connsiteX11" fmla="*/ 1308122 w 4019551"/>
                  <a:gd name="connsiteY11" fmla="*/ 779044 h 1193800"/>
                  <a:gd name="connsiteX12" fmla="*/ 647701 w 4019551"/>
                  <a:gd name="connsiteY12" fmla="*/ 984250 h 1193800"/>
                  <a:gd name="connsiteX13" fmla="*/ 1 w 4019551"/>
                  <a:gd name="connsiteY13" fmla="*/ 1168400 h 1193800"/>
                  <a:gd name="connsiteX14" fmla="*/ 19051 w 4019551"/>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46100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9 w 4019549"/>
                  <a:gd name="connsiteY10" fmla="*/ 628650 h 1193800"/>
                  <a:gd name="connsiteX11" fmla="*/ 1308120 w 4019549"/>
                  <a:gd name="connsiteY11" fmla="*/ 779044 h 1193800"/>
                  <a:gd name="connsiteX12" fmla="*/ 647699 w 4019549"/>
                  <a:gd name="connsiteY12" fmla="*/ 984250 h 1193800"/>
                  <a:gd name="connsiteX13" fmla="*/ -1 w 4019549"/>
                  <a:gd name="connsiteY13" fmla="*/ 1168400 h 1193800"/>
                  <a:gd name="connsiteX14" fmla="*/ 19049 w 4019549"/>
                  <a:gd name="connsiteY14" fmla="*/ 0 h 1193800"/>
                  <a:gd name="connsiteX0" fmla="*/ 19051 w 4019551"/>
                  <a:gd name="connsiteY0" fmla="*/ 0 h 1193800"/>
                  <a:gd name="connsiteX1" fmla="*/ 622301 w 4019551"/>
                  <a:gd name="connsiteY1" fmla="*/ 184150 h 1193800"/>
                  <a:gd name="connsiteX2" fmla="*/ 1314451 w 4019551"/>
                  <a:gd name="connsiteY2" fmla="*/ 387350 h 1193800"/>
                  <a:gd name="connsiteX3" fmla="*/ 1974851 w 4019551"/>
                  <a:gd name="connsiteY3" fmla="*/ 525983 h 1193800"/>
                  <a:gd name="connsiteX4" fmla="*/ 2628901 w 4019551"/>
                  <a:gd name="connsiteY4" fmla="*/ 406400 h 1193800"/>
                  <a:gd name="connsiteX5" fmla="*/ 3295651 w 4019551"/>
                  <a:gd name="connsiteY5" fmla="*/ 196850 h 1193800"/>
                  <a:gd name="connsiteX6" fmla="*/ 4006851 w 4019551"/>
                  <a:gd name="connsiteY6" fmla="*/ 0 h 1193800"/>
                  <a:gd name="connsiteX7" fmla="*/ 4019551 w 4019551"/>
                  <a:gd name="connsiteY7" fmla="*/ 1193800 h 1193800"/>
                  <a:gd name="connsiteX8" fmla="*/ 3321051 w 4019551"/>
                  <a:gd name="connsiteY8" fmla="*/ 990600 h 1193800"/>
                  <a:gd name="connsiteX9" fmla="*/ 2635251 w 4019551"/>
                  <a:gd name="connsiteY9" fmla="*/ 781050 h 1193800"/>
                  <a:gd name="connsiteX10" fmla="*/ 1974851 w 4019551"/>
                  <a:gd name="connsiteY10" fmla="*/ 628650 h 1193800"/>
                  <a:gd name="connsiteX11" fmla="*/ 1308122 w 4019551"/>
                  <a:gd name="connsiteY11" fmla="*/ 779044 h 1193800"/>
                  <a:gd name="connsiteX12" fmla="*/ 647701 w 4019551"/>
                  <a:gd name="connsiteY12" fmla="*/ 984250 h 1193800"/>
                  <a:gd name="connsiteX13" fmla="*/ 1 w 4019551"/>
                  <a:gd name="connsiteY13" fmla="*/ 1168400 h 1193800"/>
                  <a:gd name="connsiteX14" fmla="*/ 19051 w 4019551"/>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25983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8 w 4019549"/>
                  <a:gd name="connsiteY10" fmla="*/ 648766 h 1193800"/>
                  <a:gd name="connsiteX11" fmla="*/ 1308120 w 4019549"/>
                  <a:gd name="connsiteY11" fmla="*/ 779044 h 1193800"/>
                  <a:gd name="connsiteX12" fmla="*/ 647699 w 4019549"/>
                  <a:gd name="connsiteY12" fmla="*/ 984250 h 1193800"/>
                  <a:gd name="connsiteX13" fmla="*/ -1 w 4019549"/>
                  <a:gd name="connsiteY13" fmla="*/ 1168400 h 1193800"/>
                  <a:gd name="connsiteX14" fmla="*/ 19049 w 4019549"/>
                  <a:gd name="connsiteY14" fmla="*/ 0 h 1193800"/>
                  <a:gd name="connsiteX0" fmla="*/ 62353 w 4062853"/>
                  <a:gd name="connsiteY0" fmla="*/ 0 h 1216915"/>
                  <a:gd name="connsiteX1" fmla="*/ 665603 w 4062853"/>
                  <a:gd name="connsiteY1" fmla="*/ 184150 h 1216915"/>
                  <a:gd name="connsiteX2" fmla="*/ 1357753 w 4062853"/>
                  <a:gd name="connsiteY2" fmla="*/ 387350 h 1216915"/>
                  <a:gd name="connsiteX3" fmla="*/ 2018153 w 4062853"/>
                  <a:gd name="connsiteY3" fmla="*/ 525983 h 1216915"/>
                  <a:gd name="connsiteX4" fmla="*/ 2672203 w 4062853"/>
                  <a:gd name="connsiteY4" fmla="*/ 406400 h 1216915"/>
                  <a:gd name="connsiteX5" fmla="*/ 3338953 w 4062853"/>
                  <a:gd name="connsiteY5" fmla="*/ 196850 h 1216915"/>
                  <a:gd name="connsiteX6" fmla="*/ 4050153 w 4062853"/>
                  <a:gd name="connsiteY6" fmla="*/ 0 h 1216915"/>
                  <a:gd name="connsiteX7" fmla="*/ 4062853 w 4062853"/>
                  <a:gd name="connsiteY7" fmla="*/ 1193800 h 1216915"/>
                  <a:gd name="connsiteX8" fmla="*/ 3364353 w 4062853"/>
                  <a:gd name="connsiteY8" fmla="*/ 990600 h 1216915"/>
                  <a:gd name="connsiteX9" fmla="*/ 2678553 w 4062853"/>
                  <a:gd name="connsiteY9" fmla="*/ 781050 h 1216915"/>
                  <a:gd name="connsiteX10" fmla="*/ 2018152 w 4062853"/>
                  <a:gd name="connsiteY10" fmla="*/ 648766 h 1216915"/>
                  <a:gd name="connsiteX11" fmla="*/ 1351424 w 4062853"/>
                  <a:gd name="connsiteY11" fmla="*/ 779044 h 1216915"/>
                  <a:gd name="connsiteX12" fmla="*/ 691003 w 4062853"/>
                  <a:gd name="connsiteY12" fmla="*/ 974194 h 1216915"/>
                  <a:gd name="connsiteX13" fmla="*/ 43303 w 4062853"/>
                  <a:gd name="connsiteY13" fmla="*/ 1168400 h 1216915"/>
                  <a:gd name="connsiteX14" fmla="*/ 62353 w 4062853"/>
                  <a:gd name="connsiteY14" fmla="*/ 0 h 1216915"/>
                  <a:gd name="connsiteX0" fmla="*/ 62353 w 4062853"/>
                  <a:gd name="connsiteY0" fmla="*/ 0 h 1193800"/>
                  <a:gd name="connsiteX1" fmla="*/ 665603 w 4062853"/>
                  <a:gd name="connsiteY1" fmla="*/ 184150 h 1193800"/>
                  <a:gd name="connsiteX2" fmla="*/ 1357753 w 4062853"/>
                  <a:gd name="connsiteY2" fmla="*/ 387350 h 1193800"/>
                  <a:gd name="connsiteX3" fmla="*/ 2018153 w 4062853"/>
                  <a:gd name="connsiteY3" fmla="*/ 525983 h 1193800"/>
                  <a:gd name="connsiteX4" fmla="*/ 2672203 w 4062853"/>
                  <a:gd name="connsiteY4" fmla="*/ 406400 h 1193800"/>
                  <a:gd name="connsiteX5" fmla="*/ 3338953 w 4062853"/>
                  <a:gd name="connsiteY5" fmla="*/ 196850 h 1193800"/>
                  <a:gd name="connsiteX6" fmla="*/ 4050153 w 4062853"/>
                  <a:gd name="connsiteY6" fmla="*/ 0 h 1193800"/>
                  <a:gd name="connsiteX7" fmla="*/ 4062853 w 4062853"/>
                  <a:gd name="connsiteY7" fmla="*/ 1193800 h 1193800"/>
                  <a:gd name="connsiteX8" fmla="*/ 3364353 w 4062853"/>
                  <a:gd name="connsiteY8" fmla="*/ 990600 h 1193800"/>
                  <a:gd name="connsiteX9" fmla="*/ 2678553 w 4062853"/>
                  <a:gd name="connsiteY9" fmla="*/ 781050 h 1193800"/>
                  <a:gd name="connsiteX10" fmla="*/ 2018152 w 4062853"/>
                  <a:gd name="connsiteY10" fmla="*/ 648766 h 1193800"/>
                  <a:gd name="connsiteX11" fmla="*/ 1351424 w 4062853"/>
                  <a:gd name="connsiteY11" fmla="*/ 779044 h 1193800"/>
                  <a:gd name="connsiteX12" fmla="*/ 691003 w 4062853"/>
                  <a:gd name="connsiteY12" fmla="*/ 974194 h 1193800"/>
                  <a:gd name="connsiteX13" fmla="*/ 43303 w 4062853"/>
                  <a:gd name="connsiteY13" fmla="*/ 1168400 h 1193800"/>
                  <a:gd name="connsiteX14" fmla="*/ 62353 w 4062853"/>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25983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8 w 4019549"/>
                  <a:gd name="connsiteY10" fmla="*/ 648766 h 1193800"/>
                  <a:gd name="connsiteX11" fmla="*/ 1308120 w 4019549"/>
                  <a:gd name="connsiteY11" fmla="*/ 779044 h 1193800"/>
                  <a:gd name="connsiteX12" fmla="*/ 647699 w 4019549"/>
                  <a:gd name="connsiteY12" fmla="*/ 974194 h 1193800"/>
                  <a:gd name="connsiteX13" fmla="*/ -1 w 4019549"/>
                  <a:gd name="connsiteY13" fmla="*/ 1168400 h 1193800"/>
                  <a:gd name="connsiteX14" fmla="*/ 19049 w 4019549"/>
                  <a:gd name="connsiteY14" fmla="*/ 0 h 1193800"/>
                  <a:gd name="connsiteX0" fmla="*/ 19050 w 4019550"/>
                  <a:gd name="connsiteY0" fmla="*/ 0 h 1193800"/>
                  <a:gd name="connsiteX1" fmla="*/ 622300 w 4019550"/>
                  <a:gd name="connsiteY1" fmla="*/ 184150 h 1193800"/>
                  <a:gd name="connsiteX2" fmla="*/ 1314450 w 4019550"/>
                  <a:gd name="connsiteY2" fmla="*/ 387350 h 1193800"/>
                  <a:gd name="connsiteX3" fmla="*/ 2031525 w 4019550"/>
                  <a:gd name="connsiteY3" fmla="*/ 288947 h 1193800"/>
                  <a:gd name="connsiteX4" fmla="*/ 2628900 w 4019550"/>
                  <a:gd name="connsiteY4" fmla="*/ 406400 h 1193800"/>
                  <a:gd name="connsiteX5" fmla="*/ 3295650 w 4019550"/>
                  <a:gd name="connsiteY5" fmla="*/ 196850 h 1193800"/>
                  <a:gd name="connsiteX6" fmla="*/ 4006850 w 4019550"/>
                  <a:gd name="connsiteY6" fmla="*/ 0 h 1193800"/>
                  <a:gd name="connsiteX7" fmla="*/ 4019550 w 4019550"/>
                  <a:gd name="connsiteY7" fmla="*/ 1193800 h 1193800"/>
                  <a:gd name="connsiteX8" fmla="*/ 3321050 w 4019550"/>
                  <a:gd name="connsiteY8" fmla="*/ 990600 h 1193800"/>
                  <a:gd name="connsiteX9" fmla="*/ 2635250 w 4019550"/>
                  <a:gd name="connsiteY9" fmla="*/ 781050 h 1193800"/>
                  <a:gd name="connsiteX10" fmla="*/ 1974849 w 4019550"/>
                  <a:gd name="connsiteY10" fmla="*/ 648766 h 1193800"/>
                  <a:gd name="connsiteX11" fmla="*/ 1308121 w 4019550"/>
                  <a:gd name="connsiteY11" fmla="*/ 779044 h 1193800"/>
                  <a:gd name="connsiteX12" fmla="*/ 647700 w 4019550"/>
                  <a:gd name="connsiteY12" fmla="*/ 974194 h 1193800"/>
                  <a:gd name="connsiteX13" fmla="*/ 0 w 4019550"/>
                  <a:gd name="connsiteY13" fmla="*/ 1168400 h 1193800"/>
                  <a:gd name="connsiteX14" fmla="*/ 19050 w 4019550"/>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28900 w 4019929"/>
                  <a:gd name="connsiteY4" fmla="*/ 406400 h 1193800"/>
                  <a:gd name="connsiteX5" fmla="*/ 3295650 w 4019929"/>
                  <a:gd name="connsiteY5" fmla="*/ 196850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28900 w 4019929"/>
                  <a:gd name="connsiteY4" fmla="*/ 406400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66765 w 4019929"/>
                  <a:gd name="connsiteY2" fmla="*/ 245128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17941 w 4019929"/>
                  <a:gd name="connsiteY1" fmla="*/ 123813 h 1193800"/>
                  <a:gd name="connsiteX2" fmla="*/ 1366765 w 4019929"/>
                  <a:gd name="connsiteY2" fmla="*/ 245128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42998 w 4019929"/>
                  <a:gd name="connsiteY11" fmla="*/ 94712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42998 w 4019929"/>
                  <a:gd name="connsiteY11" fmla="*/ 947124 h 1198110"/>
                  <a:gd name="connsiteX12" fmla="*/ 625902 w 4019929"/>
                  <a:gd name="connsiteY12" fmla="*/ 1081938 h 1198110"/>
                  <a:gd name="connsiteX13" fmla="*/ 0 w 4019929"/>
                  <a:gd name="connsiteY13" fmla="*/ 1172710 h 1198110"/>
                  <a:gd name="connsiteX14" fmla="*/ 10331 w 4019929"/>
                  <a:gd name="connsiteY14" fmla="*/ 0 h 1198110"/>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17183 w 4011210"/>
                  <a:gd name="connsiteY12" fmla="*/ 1081938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4116"/>
                  <a:gd name="connsiteY0" fmla="*/ 4309 h 1207188"/>
                  <a:gd name="connsiteX1" fmla="*/ 609222 w 4014116"/>
                  <a:gd name="connsiteY1" fmla="*/ 132432 h 1207188"/>
                  <a:gd name="connsiteX2" fmla="*/ 1358046 w 4014116"/>
                  <a:gd name="connsiteY2" fmla="*/ 253747 h 1207188"/>
                  <a:gd name="connsiteX3" fmla="*/ 2022806 w 4014116"/>
                  <a:gd name="connsiteY3" fmla="*/ 297566 h 1207188"/>
                  <a:gd name="connsiteX4" fmla="*/ 2637620 w 4014116"/>
                  <a:gd name="connsiteY4" fmla="*/ 259868 h 1207188"/>
                  <a:gd name="connsiteX5" fmla="*/ 3435158 w 4014116"/>
                  <a:gd name="connsiteY5" fmla="*/ 123584 h 1207188"/>
                  <a:gd name="connsiteX6" fmla="*/ 4014116 w 4014116"/>
                  <a:gd name="connsiteY6" fmla="*/ 0 h 1207188"/>
                  <a:gd name="connsiteX7" fmla="*/ 4010831 w 4014116"/>
                  <a:gd name="connsiteY7" fmla="*/ 1202419 h 1207188"/>
                  <a:gd name="connsiteX8" fmla="*/ 3347208 w 4014116"/>
                  <a:gd name="connsiteY8" fmla="*/ 1068175 h 1207188"/>
                  <a:gd name="connsiteX9" fmla="*/ 2677394 w 4014116"/>
                  <a:gd name="connsiteY9" fmla="*/ 954876 h 1207188"/>
                  <a:gd name="connsiteX10" fmla="*/ 2014085 w 4014116"/>
                  <a:gd name="connsiteY10" fmla="*/ 907350 h 1207188"/>
                  <a:gd name="connsiteX11" fmla="*/ 1334279 w 4014116"/>
                  <a:gd name="connsiteY11" fmla="*/ 951433 h 1207188"/>
                  <a:gd name="connsiteX12" fmla="*/ 621543 w 4014116"/>
                  <a:gd name="connsiteY12" fmla="*/ 1073318 h 1207188"/>
                  <a:gd name="connsiteX13" fmla="*/ 0 w 4014116"/>
                  <a:gd name="connsiteY13" fmla="*/ 1207188 h 1207188"/>
                  <a:gd name="connsiteX14" fmla="*/ 1612 w 4014116"/>
                  <a:gd name="connsiteY14" fmla="*/ 4309 h 1207188"/>
                  <a:gd name="connsiteX0" fmla="*/ 1612 w 4014458"/>
                  <a:gd name="connsiteY0" fmla="*/ -5 h 1202874"/>
                  <a:gd name="connsiteX1" fmla="*/ 609222 w 4014458"/>
                  <a:gd name="connsiteY1" fmla="*/ 128118 h 1202874"/>
                  <a:gd name="connsiteX2" fmla="*/ 1358046 w 4014458"/>
                  <a:gd name="connsiteY2" fmla="*/ 249433 h 1202874"/>
                  <a:gd name="connsiteX3" fmla="*/ 2022806 w 4014458"/>
                  <a:gd name="connsiteY3" fmla="*/ 293252 h 1202874"/>
                  <a:gd name="connsiteX4" fmla="*/ 2637620 w 4014458"/>
                  <a:gd name="connsiteY4" fmla="*/ 255554 h 1202874"/>
                  <a:gd name="connsiteX5" fmla="*/ 3435158 w 4014458"/>
                  <a:gd name="connsiteY5" fmla="*/ 119270 h 1202874"/>
                  <a:gd name="connsiteX6" fmla="*/ 4014458 w 4014458"/>
                  <a:gd name="connsiteY6" fmla="*/ 25666 h 1202874"/>
                  <a:gd name="connsiteX7" fmla="*/ 4010831 w 4014458"/>
                  <a:gd name="connsiteY7" fmla="*/ 1198105 h 1202874"/>
                  <a:gd name="connsiteX8" fmla="*/ 3347208 w 4014458"/>
                  <a:gd name="connsiteY8" fmla="*/ 1063861 h 1202874"/>
                  <a:gd name="connsiteX9" fmla="*/ 2677394 w 4014458"/>
                  <a:gd name="connsiteY9" fmla="*/ 950562 h 1202874"/>
                  <a:gd name="connsiteX10" fmla="*/ 2014085 w 4014458"/>
                  <a:gd name="connsiteY10" fmla="*/ 903036 h 1202874"/>
                  <a:gd name="connsiteX11" fmla="*/ 1334279 w 4014458"/>
                  <a:gd name="connsiteY11" fmla="*/ 947119 h 1202874"/>
                  <a:gd name="connsiteX12" fmla="*/ 621543 w 4014458"/>
                  <a:gd name="connsiteY12" fmla="*/ 1069004 h 1202874"/>
                  <a:gd name="connsiteX13" fmla="*/ 0 w 4014458"/>
                  <a:gd name="connsiteY13" fmla="*/ 1202874 h 1202874"/>
                  <a:gd name="connsiteX14" fmla="*/ 1612 w 4014458"/>
                  <a:gd name="connsiteY14" fmla="*/ -5 h 1202874"/>
                  <a:gd name="connsiteX0" fmla="*/ 1612 w 4027519"/>
                  <a:gd name="connsiteY0" fmla="*/ -5 h 1419589"/>
                  <a:gd name="connsiteX1" fmla="*/ 609222 w 4027519"/>
                  <a:gd name="connsiteY1" fmla="*/ 128118 h 1419589"/>
                  <a:gd name="connsiteX2" fmla="*/ 1358046 w 4027519"/>
                  <a:gd name="connsiteY2" fmla="*/ 249433 h 1419589"/>
                  <a:gd name="connsiteX3" fmla="*/ 2022806 w 4027519"/>
                  <a:gd name="connsiteY3" fmla="*/ 293252 h 1419589"/>
                  <a:gd name="connsiteX4" fmla="*/ 2637620 w 4027519"/>
                  <a:gd name="connsiteY4" fmla="*/ 255554 h 1419589"/>
                  <a:gd name="connsiteX5" fmla="*/ 3435158 w 4027519"/>
                  <a:gd name="connsiteY5" fmla="*/ 119270 h 1419589"/>
                  <a:gd name="connsiteX6" fmla="*/ 4014458 w 4027519"/>
                  <a:gd name="connsiteY6" fmla="*/ 25666 h 1419589"/>
                  <a:gd name="connsiteX7" fmla="*/ 4027519 w 4027519"/>
                  <a:gd name="connsiteY7" fmla="*/ 1419583 h 1419589"/>
                  <a:gd name="connsiteX8" fmla="*/ 3347208 w 4027519"/>
                  <a:gd name="connsiteY8" fmla="*/ 1063861 h 1419589"/>
                  <a:gd name="connsiteX9" fmla="*/ 2677394 w 4027519"/>
                  <a:gd name="connsiteY9" fmla="*/ 950562 h 1419589"/>
                  <a:gd name="connsiteX10" fmla="*/ 2014085 w 4027519"/>
                  <a:gd name="connsiteY10" fmla="*/ 903036 h 1419589"/>
                  <a:gd name="connsiteX11" fmla="*/ 1334279 w 4027519"/>
                  <a:gd name="connsiteY11" fmla="*/ 947119 h 1419589"/>
                  <a:gd name="connsiteX12" fmla="*/ 621543 w 4027519"/>
                  <a:gd name="connsiteY12" fmla="*/ 1069004 h 1419589"/>
                  <a:gd name="connsiteX13" fmla="*/ 0 w 4027519"/>
                  <a:gd name="connsiteY13" fmla="*/ 1202874 h 1419589"/>
                  <a:gd name="connsiteX14" fmla="*/ 1612 w 4027519"/>
                  <a:gd name="connsiteY14" fmla="*/ -5 h 1419589"/>
                  <a:gd name="connsiteX0" fmla="*/ 9980 w 4027519"/>
                  <a:gd name="connsiteY0" fmla="*/ -3 h 1430640"/>
                  <a:gd name="connsiteX1" fmla="*/ 609222 w 4027519"/>
                  <a:gd name="connsiteY1" fmla="*/ 139169 h 1430640"/>
                  <a:gd name="connsiteX2" fmla="*/ 1358046 w 4027519"/>
                  <a:gd name="connsiteY2" fmla="*/ 260484 h 1430640"/>
                  <a:gd name="connsiteX3" fmla="*/ 2022806 w 4027519"/>
                  <a:gd name="connsiteY3" fmla="*/ 304303 h 1430640"/>
                  <a:gd name="connsiteX4" fmla="*/ 2637620 w 4027519"/>
                  <a:gd name="connsiteY4" fmla="*/ 266605 h 1430640"/>
                  <a:gd name="connsiteX5" fmla="*/ 3435158 w 4027519"/>
                  <a:gd name="connsiteY5" fmla="*/ 130321 h 1430640"/>
                  <a:gd name="connsiteX6" fmla="*/ 4014458 w 4027519"/>
                  <a:gd name="connsiteY6" fmla="*/ 36717 h 1430640"/>
                  <a:gd name="connsiteX7" fmla="*/ 4027519 w 4027519"/>
                  <a:gd name="connsiteY7" fmla="*/ 1430634 h 1430640"/>
                  <a:gd name="connsiteX8" fmla="*/ 3347208 w 4027519"/>
                  <a:gd name="connsiteY8" fmla="*/ 1074912 h 1430640"/>
                  <a:gd name="connsiteX9" fmla="*/ 2677394 w 4027519"/>
                  <a:gd name="connsiteY9" fmla="*/ 961613 h 1430640"/>
                  <a:gd name="connsiteX10" fmla="*/ 2014085 w 4027519"/>
                  <a:gd name="connsiteY10" fmla="*/ 914087 h 1430640"/>
                  <a:gd name="connsiteX11" fmla="*/ 1334279 w 4027519"/>
                  <a:gd name="connsiteY11" fmla="*/ 958170 h 1430640"/>
                  <a:gd name="connsiteX12" fmla="*/ 621543 w 4027519"/>
                  <a:gd name="connsiteY12" fmla="*/ 1080055 h 1430640"/>
                  <a:gd name="connsiteX13" fmla="*/ 0 w 4027519"/>
                  <a:gd name="connsiteY13" fmla="*/ 1213925 h 1430640"/>
                  <a:gd name="connsiteX14" fmla="*/ 9980 w 4027519"/>
                  <a:gd name="connsiteY14" fmla="*/ -3 h 1430640"/>
                  <a:gd name="connsiteX0" fmla="*/ 7190 w 4024729"/>
                  <a:gd name="connsiteY0" fmla="*/ -3 h 1430640"/>
                  <a:gd name="connsiteX1" fmla="*/ 606432 w 4024729"/>
                  <a:gd name="connsiteY1" fmla="*/ 139169 h 1430640"/>
                  <a:gd name="connsiteX2" fmla="*/ 1355256 w 4024729"/>
                  <a:gd name="connsiteY2" fmla="*/ 260484 h 1430640"/>
                  <a:gd name="connsiteX3" fmla="*/ 2020016 w 4024729"/>
                  <a:gd name="connsiteY3" fmla="*/ 304303 h 1430640"/>
                  <a:gd name="connsiteX4" fmla="*/ 2634830 w 4024729"/>
                  <a:gd name="connsiteY4" fmla="*/ 266605 h 1430640"/>
                  <a:gd name="connsiteX5" fmla="*/ 3432368 w 4024729"/>
                  <a:gd name="connsiteY5" fmla="*/ 130321 h 1430640"/>
                  <a:gd name="connsiteX6" fmla="*/ 4011668 w 4024729"/>
                  <a:gd name="connsiteY6" fmla="*/ 36717 h 1430640"/>
                  <a:gd name="connsiteX7" fmla="*/ 4024729 w 4024729"/>
                  <a:gd name="connsiteY7" fmla="*/ 1430634 h 1430640"/>
                  <a:gd name="connsiteX8" fmla="*/ 3344418 w 4024729"/>
                  <a:gd name="connsiteY8" fmla="*/ 1074912 h 1430640"/>
                  <a:gd name="connsiteX9" fmla="*/ 2674604 w 4024729"/>
                  <a:gd name="connsiteY9" fmla="*/ 961613 h 1430640"/>
                  <a:gd name="connsiteX10" fmla="*/ 2011295 w 4024729"/>
                  <a:gd name="connsiteY10" fmla="*/ 914087 h 1430640"/>
                  <a:gd name="connsiteX11" fmla="*/ 1331489 w 4024729"/>
                  <a:gd name="connsiteY11" fmla="*/ 958170 h 1430640"/>
                  <a:gd name="connsiteX12" fmla="*/ 618753 w 4024729"/>
                  <a:gd name="connsiteY12" fmla="*/ 1080055 h 1430640"/>
                  <a:gd name="connsiteX13" fmla="*/ 0 w 4024729"/>
                  <a:gd name="connsiteY13" fmla="*/ 1210252 h 1430640"/>
                  <a:gd name="connsiteX14" fmla="*/ 7190 w 4024729"/>
                  <a:gd name="connsiteY14" fmla="*/ -3 h 1430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24729" h="1430640">
                    <a:moveTo>
                      <a:pt x="7190" y="-3"/>
                    </a:moveTo>
                    <a:lnTo>
                      <a:pt x="606432" y="139169"/>
                    </a:lnTo>
                    <a:cubicBezTo>
                      <a:pt x="842677" y="183615"/>
                      <a:pt x="1119659" y="232962"/>
                      <a:pt x="1355256" y="260484"/>
                    </a:cubicBezTo>
                    <a:cubicBezTo>
                      <a:pt x="1590853" y="288006"/>
                      <a:pt x="1745720" y="307593"/>
                      <a:pt x="2020016" y="304303"/>
                    </a:cubicBezTo>
                    <a:cubicBezTo>
                      <a:pt x="2294312" y="301013"/>
                      <a:pt x="2430683" y="291772"/>
                      <a:pt x="2634830" y="266605"/>
                    </a:cubicBezTo>
                    <a:cubicBezTo>
                      <a:pt x="2913755" y="225487"/>
                      <a:pt x="3157803" y="187242"/>
                      <a:pt x="3432368" y="130321"/>
                    </a:cubicBezTo>
                    <a:cubicBezTo>
                      <a:pt x="3625354" y="89126"/>
                      <a:pt x="3818682" y="77912"/>
                      <a:pt x="4011668" y="36717"/>
                    </a:cubicBezTo>
                    <a:cubicBezTo>
                      <a:pt x="4011542" y="434650"/>
                      <a:pt x="4024855" y="1032701"/>
                      <a:pt x="4024729" y="1430634"/>
                    </a:cubicBezTo>
                    <a:lnTo>
                      <a:pt x="3344418" y="1074912"/>
                    </a:lnTo>
                    <a:cubicBezTo>
                      <a:pt x="3074465" y="1019049"/>
                      <a:pt x="2896791" y="988417"/>
                      <a:pt x="2674604" y="961613"/>
                    </a:cubicBezTo>
                    <a:cubicBezTo>
                      <a:pt x="2452417" y="934809"/>
                      <a:pt x="2235147" y="914661"/>
                      <a:pt x="2011295" y="914087"/>
                    </a:cubicBezTo>
                    <a:cubicBezTo>
                      <a:pt x="1787443" y="913513"/>
                      <a:pt x="1488013" y="936256"/>
                      <a:pt x="1331489" y="958170"/>
                    </a:cubicBezTo>
                    <a:cubicBezTo>
                      <a:pt x="1174965" y="980084"/>
                      <a:pt x="861478" y="1032402"/>
                      <a:pt x="618753" y="1080055"/>
                    </a:cubicBezTo>
                    <a:lnTo>
                      <a:pt x="0" y="1210252"/>
                    </a:lnTo>
                    <a:cubicBezTo>
                      <a:pt x="3444" y="819349"/>
                      <a:pt x="3746" y="390900"/>
                      <a:pt x="7190" y="-3"/>
                    </a:cubicBez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345" name="Freihandform 74">
                <a:extLst>
                  <a:ext uri="{FF2B5EF4-FFF2-40B4-BE49-F238E27FC236}">
                    <a16:creationId xmlns:a16="http://schemas.microsoft.com/office/drawing/2014/main" id="{75526DDB-5977-1348-B332-17A6BC80FF57}"/>
                  </a:ext>
                </a:extLst>
              </p:cNvPr>
              <p:cNvSpPr/>
              <p:nvPr/>
            </p:nvSpPr>
            <p:spPr bwMode="auto">
              <a:xfrm rot="420000">
                <a:off x="2790635" y="2911266"/>
                <a:ext cx="2135230" cy="55196"/>
              </a:xfrm>
              <a:custGeom>
                <a:avLst/>
                <a:gdLst>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58564 h 1004542"/>
                  <a:gd name="connsiteX1" fmla="*/ 794238 w 4328738"/>
                  <a:gd name="connsiteY1" fmla="*/ 147464 h 1004542"/>
                  <a:gd name="connsiteX2" fmla="*/ 1473688 w 4328738"/>
                  <a:gd name="connsiteY2" fmla="*/ 210964 h 1004542"/>
                  <a:gd name="connsiteX3" fmla="*/ 2057888 w 4328738"/>
                  <a:gd name="connsiteY3" fmla="*/ 236364 h 1004542"/>
                  <a:gd name="connsiteX4" fmla="*/ 2756388 w 4328738"/>
                  <a:gd name="connsiteY4" fmla="*/ 223664 h 1004542"/>
                  <a:gd name="connsiteX5" fmla="*/ 3416788 w 4328738"/>
                  <a:gd name="connsiteY5" fmla="*/ 153814 h 1004542"/>
                  <a:gd name="connsiteX6" fmla="*/ 4127988 w 4328738"/>
                  <a:gd name="connsiteY6" fmla="*/ 77614 h 1004542"/>
                  <a:gd name="connsiteX7" fmla="*/ 4299438 w 4328738"/>
                  <a:gd name="connsiteY7" fmla="*/ 64914 h 1004542"/>
                  <a:gd name="connsiteX8" fmla="*/ 4318488 w 4328738"/>
                  <a:gd name="connsiteY8" fmla="*/ 953914 h 1004542"/>
                  <a:gd name="connsiteX9" fmla="*/ 4191488 w 4328738"/>
                  <a:gd name="connsiteY9" fmla="*/ 884064 h 1004542"/>
                  <a:gd name="connsiteX10" fmla="*/ 3416788 w 4328738"/>
                  <a:gd name="connsiteY10" fmla="*/ 795164 h 1004542"/>
                  <a:gd name="connsiteX11" fmla="*/ 2553188 w 4328738"/>
                  <a:gd name="connsiteY11" fmla="*/ 725314 h 1004542"/>
                  <a:gd name="connsiteX12" fmla="*/ 2172188 w 4328738"/>
                  <a:gd name="connsiteY12" fmla="*/ 718964 h 1004542"/>
                  <a:gd name="connsiteX13" fmla="*/ 1689588 w 4328738"/>
                  <a:gd name="connsiteY13" fmla="*/ 725314 h 1004542"/>
                  <a:gd name="connsiteX14" fmla="*/ 1168888 w 4328738"/>
                  <a:gd name="connsiteY14" fmla="*/ 763414 h 1004542"/>
                  <a:gd name="connsiteX15" fmla="*/ 641838 w 4328738"/>
                  <a:gd name="connsiteY15" fmla="*/ 814214 h 1004542"/>
                  <a:gd name="connsiteX16" fmla="*/ 146538 w 4328738"/>
                  <a:gd name="connsiteY16" fmla="*/ 877714 h 1004542"/>
                  <a:gd name="connsiteX17" fmla="*/ 25888 w 4328738"/>
                  <a:gd name="connsiteY17" fmla="*/ 896764 h 1004542"/>
                  <a:gd name="connsiteX18" fmla="*/ 6838 w 4328738"/>
                  <a:gd name="connsiteY18" fmla="*/ 20464 h 1004542"/>
                  <a:gd name="connsiteX19" fmla="*/ 95738 w 4328738"/>
                  <a:gd name="connsiteY19" fmla="*/ 58564 h 1004542"/>
                  <a:gd name="connsiteX0" fmla="*/ 91194 w 4324194"/>
                  <a:gd name="connsiteY0" fmla="*/ 58564 h 1004542"/>
                  <a:gd name="connsiteX1" fmla="*/ 789694 w 4324194"/>
                  <a:gd name="connsiteY1" fmla="*/ 147464 h 1004542"/>
                  <a:gd name="connsiteX2" fmla="*/ 1469144 w 4324194"/>
                  <a:gd name="connsiteY2" fmla="*/ 210964 h 1004542"/>
                  <a:gd name="connsiteX3" fmla="*/ 2053344 w 4324194"/>
                  <a:gd name="connsiteY3" fmla="*/ 236364 h 1004542"/>
                  <a:gd name="connsiteX4" fmla="*/ 2751844 w 4324194"/>
                  <a:gd name="connsiteY4" fmla="*/ 223664 h 1004542"/>
                  <a:gd name="connsiteX5" fmla="*/ 3412244 w 4324194"/>
                  <a:gd name="connsiteY5" fmla="*/ 153814 h 1004542"/>
                  <a:gd name="connsiteX6" fmla="*/ 4123444 w 4324194"/>
                  <a:gd name="connsiteY6" fmla="*/ 77614 h 1004542"/>
                  <a:gd name="connsiteX7" fmla="*/ 4294894 w 4324194"/>
                  <a:gd name="connsiteY7" fmla="*/ 64914 h 1004542"/>
                  <a:gd name="connsiteX8" fmla="*/ 4313944 w 4324194"/>
                  <a:gd name="connsiteY8" fmla="*/ 953914 h 1004542"/>
                  <a:gd name="connsiteX9" fmla="*/ 4186944 w 4324194"/>
                  <a:gd name="connsiteY9" fmla="*/ 884064 h 1004542"/>
                  <a:gd name="connsiteX10" fmla="*/ 3412244 w 4324194"/>
                  <a:gd name="connsiteY10" fmla="*/ 795164 h 1004542"/>
                  <a:gd name="connsiteX11" fmla="*/ 2548644 w 4324194"/>
                  <a:gd name="connsiteY11" fmla="*/ 725314 h 1004542"/>
                  <a:gd name="connsiteX12" fmla="*/ 2167644 w 4324194"/>
                  <a:gd name="connsiteY12" fmla="*/ 718964 h 1004542"/>
                  <a:gd name="connsiteX13" fmla="*/ 1685044 w 4324194"/>
                  <a:gd name="connsiteY13" fmla="*/ 725314 h 1004542"/>
                  <a:gd name="connsiteX14" fmla="*/ 1164344 w 4324194"/>
                  <a:gd name="connsiteY14" fmla="*/ 763414 h 1004542"/>
                  <a:gd name="connsiteX15" fmla="*/ 637294 w 4324194"/>
                  <a:gd name="connsiteY15" fmla="*/ 814214 h 1004542"/>
                  <a:gd name="connsiteX16" fmla="*/ 141994 w 4324194"/>
                  <a:gd name="connsiteY16" fmla="*/ 877714 h 1004542"/>
                  <a:gd name="connsiteX17" fmla="*/ 21344 w 4324194"/>
                  <a:gd name="connsiteY17" fmla="*/ 896764 h 1004542"/>
                  <a:gd name="connsiteX18" fmla="*/ 8644 w 4324194"/>
                  <a:gd name="connsiteY18" fmla="*/ 39514 h 1004542"/>
                  <a:gd name="connsiteX19" fmla="*/ 91194 w 4324194"/>
                  <a:gd name="connsiteY19" fmla="*/ 58564 h 1004542"/>
                  <a:gd name="connsiteX0" fmla="*/ 91194 w 4324194"/>
                  <a:gd name="connsiteY0" fmla="*/ 19050 h 965028"/>
                  <a:gd name="connsiteX1" fmla="*/ 789694 w 4324194"/>
                  <a:gd name="connsiteY1" fmla="*/ 107950 h 965028"/>
                  <a:gd name="connsiteX2" fmla="*/ 1469144 w 4324194"/>
                  <a:gd name="connsiteY2" fmla="*/ 171450 h 965028"/>
                  <a:gd name="connsiteX3" fmla="*/ 2053344 w 4324194"/>
                  <a:gd name="connsiteY3" fmla="*/ 196850 h 965028"/>
                  <a:gd name="connsiteX4" fmla="*/ 2751844 w 4324194"/>
                  <a:gd name="connsiteY4" fmla="*/ 184150 h 965028"/>
                  <a:gd name="connsiteX5" fmla="*/ 3412244 w 4324194"/>
                  <a:gd name="connsiteY5" fmla="*/ 114300 h 965028"/>
                  <a:gd name="connsiteX6" fmla="*/ 4123444 w 4324194"/>
                  <a:gd name="connsiteY6" fmla="*/ 38100 h 965028"/>
                  <a:gd name="connsiteX7" fmla="*/ 4294894 w 4324194"/>
                  <a:gd name="connsiteY7" fmla="*/ 25400 h 965028"/>
                  <a:gd name="connsiteX8" fmla="*/ 4313944 w 4324194"/>
                  <a:gd name="connsiteY8" fmla="*/ 914400 h 965028"/>
                  <a:gd name="connsiteX9" fmla="*/ 4186944 w 4324194"/>
                  <a:gd name="connsiteY9" fmla="*/ 844550 h 965028"/>
                  <a:gd name="connsiteX10" fmla="*/ 3412244 w 4324194"/>
                  <a:gd name="connsiteY10" fmla="*/ 755650 h 965028"/>
                  <a:gd name="connsiteX11" fmla="*/ 2548644 w 4324194"/>
                  <a:gd name="connsiteY11" fmla="*/ 685800 h 965028"/>
                  <a:gd name="connsiteX12" fmla="*/ 2167644 w 4324194"/>
                  <a:gd name="connsiteY12" fmla="*/ 679450 h 965028"/>
                  <a:gd name="connsiteX13" fmla="*/ 1685044 w 4324194"/>
                  <a:gd name="connsiteY13" fmla="*/ 685800 h 965028"/>
                  <a:gd name="connsiteX14" fmla="*/ 1164344 w 4324194"/>
                  <a:gd name="connsiteY14" fmla="*/ 723900 h 965028"/>
                  <a:gd name="connsiteX15" fmla="*/ 637294 w 4324194"/>
                  <a:gd name="connsiteY15" fmla="*/ 774700 h 965028"/>
                  <a:gd name="connsiteX16" fmla="*/ 141994 w 4324194"/>
                  <a:gd name="connsiteY16" fmla="*/ 838200 h 965028"/>
                  <a:gd name="connsiteX17" fmla="*/ 21344 w 4324194"/>
                  <a:gd name="connsiteY17" fmla="*/ 857250 h 965028"/>
                  <a:gd name="connsiteX18" fmla="*/ 8644 w 4324194"/>
                  <a:gd name="connsiteY18" fmla="*/ 0 h 965028"/>
                  <a:gd name="connsiteX19" fmla="*/ 91194 w 4324194"/>
                  <a:gd name="connsiteY19" fmla="*/ 19050 h 965028"/>
                  <a:gd name="connsiteX0" fmla="*/ 91194 w 4324194"/>
                  <a:gd name="connsiteY0" fmla="*/ 19050 h 914400"/>
                  <a:gd name="connsiteX1" fmla="*/ 789694 w 4324194"/>
                  <a:gd name="connsiteY1" fmla="*/ 107950 h 914400"/>
                  <a:gd name="connsiteX2" fmla="*/ 1469144 w 4324194"/>
                  <a:gd name="connsiteY2" fmla="*/ 171450 h 914400"/>
                  <a:gd name="connsiteX3" fmla="*/ 2053344 w 4324194"/>
                  <a:gd name="connsiteY3" fmla="*/ 196850 h 914400"/>
                  <a:gd name="connsiteX4" fmla="*/ 2751844 w 4324194"/>
                  <a:gd name="connsiteY4" fmla="*/ 184150 h 914400"/>
                  <a:gd name="connsiteX5" fmla="*/ 3412244 w 4324194"/>
                  <a:gd name="connsiteY5" fmla="*/ 114300 h 914400"/>
                  <a:gd name="connsiteX6" fmla="*/ 4123444 w 4324194"/>
                  <a:gd name="connsiteY6" fmla="*/ 38100 h 914400"/>
                  <a:gd name="connsiteX7" fmla="*/ 4294894 w 4324194"/>
                  <a:gd name="connsiteY7" fmla="*/ 25400 h 914400"/>
                  <a:gd name="connsiteX8" fmla="*/ 4313944 w 4324194"/>
                  <a:gd name="connsiteY8" fmla="*/ 914400 h 914400"/>
                  <a:gd name="connsiteX9" fmla="*/ 4186944 w 4324194"/>
                  <a:gd name="connsiteY9" fmla="*/ 844550 h 914400"/>
                  <a:gd name="connsiteX10" fmla="*/ 3412244 w 4324194"/>
                  <a:gd name="connsiteY10" fmla="*/ 755650 h 914400"/>
                  <a:gd name="connsiteX11" fmla="*/ 2548644 w 4324194"/>
                  <a:gd name="connsiteY11" fmla="*/ 685800 h 914400"/>
                  <a:gd name="connsiteX12" fmla="*/ 2167644 w 4324194"/>
                  <a:gd name="connsiteY12" fmla="*/ 679450 h 914400"/>
                  <a:gd name="connsiteX13" fmla="*/ 1685044 w 4324194"/>
                  <a:gd name="connsiteY13" fmla="*/ 685800 h 914400"/>
                  <a:gd name="connsiteX14" fmla="*/ 1164344 w 4324194"/>
                  <a:gd name="connsiteY14" fmla="*/ 723900 h 914400"/>
                  <a:gd name="connsiteX15" fmla="*/ 637294 w 4324194"/>
                  <a:gd name="connsiteY15" fmla="*/ 774700 h 914400"/>
                  <a:gd name="connsiteX16" fmla="*/ 141994 w 4324194"/>
                  <a:gd name="connsiteY16" fmla="*/ 838200 h 914400"/>
                  <a:gd name="connsiteX17" fmla="*/ 21344 w 4324194"/>
                  <a:gd name="connsiteY17" fmla="*/ 857250 h 914400"/>
                  <a:gd name="connsiteX18" fmla="*/ 8644 w 4324194"/>
                  <a:gd name="connsiteY18" fmla="*/ 0 h 914400"/>
                  <a:gd name="connsiteX19" fmla="*/ 91194 w 4324194"/>
                  <a:gd name="connsiteY19" fmla="*/ 19050 h 914400"/>
                  <a:gd name="connsiteX0" fmla="*/ 91194 w 4324194"/>
                  <a:gd name="connsiteY0" fmla="*/ 53479 h 910729"/>
                  <a:gd name="connsiteX1" fmla="*/ 789694 w 4324194"/>
                  <a:gd name="connsiteY1" fmla="*/ 142379 h 910729"/>
                  <a:gd name="connsiteX2" fmla="*/ 1469144 w 4324194"/>
                  <a:gd name="connsiteY2" fmla="*/ 205879 h 910729"/>
                  <a:gd name="connsiteX3" fmla="*/ 2053344 w 4324194"/>
                  <a:gd name="connsiteY3" fmla="*/ 231279 h 910729"/>
                  <a:gd name="connsiteX4" fmla="*/ 2751844 w 4324194"/>
                  <a:gd name="connsiteY4" fmla="*/ 218579 h 910729"/>
                  <a:gd name="connsiteX5" fmla="*/ 3412244 w 4324194"/>
                  <a:gd name="connsiteY5" fmla="*/ 148729 h 910729"/>
                  <a:gd name="connsiteX6" fmla="*/ 4123444 w 4324194"/>
                  <a:gd name="connsiteY6" fmla="*/ 72529 h 910729"/>
                  <a:gd name="connsiteX7" fmla="*/ 4294894 w 4324194"/>
                  <a:gd name="connsiteY7" fmla="*/ 59829 h 910729"/>
                  <a:gd name="connsiteX8" fmla="*/ 4313944 w 4324194"/>
                  <a:gd name="connsiteY8" fmla="*/ 910729 h 910729"/>
                  <a:gd name="connsiteX9" fmla="*/ 4186944 w 4324194"/>
                  <a:gd name="connsiteY9" fmla="*/ 878979 h 910729"/>
                  <a:gd name="connsiteX10" fmla="*/ 3412244 w 4324194"/>
                  <a:gd name="connsiteY10" fmla="*/ 790079 h 910729"/>
                  <a:gd name="connsiteX11" fmla="*/ 2548644 w 4324194"/>
                  <a:gd name="connsiteY11" fmla="*/ 720229 h 910729"/>
                  <a:gd name="connsiteX12" fmla="*/ 2167644 w 4324194"/>
                  <a:gd name="connsiteY12" fmla="*/ 713879 h 910729"/>
                  <a:gd name="connsiteX13" fmla="*/ 1685044 w 4324194"/>
                  <a:gd name="connsiteY13" fmla="*/ 720229 h 910729"/>
                  <a:gd name="connsiteX14" fmla="*/ 1164344 w 4324194"/>
                  <a:gd name="connsiteY14" fmla="*/ 758329 h 910729"/>
                  <a:gd name="connsiteX15" fmla="*/ 637294 w 4324194"/>
                  <a:gd name="connsiteY15" fmla="*/ 809129 h 910729"/>
                  <a:gd name="connsiteX16" fmla="*/ 141994 w 4324194"/>
                  <a:gd name="connsiteY16" fmla="*/ 872629 h 910729"/>
                  <a:gd name="connsiteX17" fmla="*/ 21344 w 4324194"/>
                  <a:gd name="connsiteY17" fmla="*/ 891679 h 910729"/>
                  <a:gd name="connsiteX18" fmla="*/ 8644 w 4324194"/>
                  <a:gd name="connsiteY18" fmla="*/ 34429 h 910729"/>
                  <a:gd name="connsiteX19" fmla="*/ 91194 w 4324194"/>
                  <a:gd name="connsiteY19" fmla="*/ 53479 h 910729"/>
                  <a:gd name="connsiteX0" fmla="*/ 91194 w 4324194"/>
                  <a:gd name="connsiteY0" fmla="*/ 19050 h 876300"/>
                  <a:gd name="connsiteX1" fmla="*/ 789694 w 4324194"/>
                  <a:gd name="connsiteY1" fmla="*/ 107950 h 876300"/>
                  <a:gd name="connsiteX2" fmla="*/ 1469144 w 4324194"/>
                  <a:gd name="connsiteY2" fmla="*/ 171450 h 876300"/>
                  <a:gd name="connsiteX3" fmla="*/ 2053344 w 4324194"/>
                  <a:gd name="connsiteY3" fmla="*/ 196850 h 876300"/>
                  <a:gd name="connsiteX4" fmla="*/ 2751844 w 4324194"/>
                  <a:gd name="connsiteY4" fmla="*/ 184150 h 876300"/>
                  <a:gd name="connsiteX5" fmla="*/ 3412244 w 4324194"/>
                  <a:gd name="connsiteY5" fmla="*/ 114300 h 876300"/>
                  <a:gd name="connsiteX6" fmla="*/ 4123444 w 4324194"/>
                  <a:gd name="connsiteY6" fmla="*/ 38100 h 876300"/>
                  <a:gd name="connsiteX7" fmla="*/ 4294894 w 4324194"/>
                  <a:gd name="connsiteY7" fmla="*/ 25400 h 876300"/>
                  <a:gd name="connsiteX8" fmla="*/ 4313944 w 4324194"/>
                  <a:gd name="connsiteY8" fmla="*/ 876300 h 876300"/>
                  <a:gd name="connsiteX9" fmla="*/ 4186944 w 4324194"/>
                  <a:gd name="connsiteY9" fmla="*/ 844550 h 876300"/>
                  <a:gd name="connsiteX10" fmla="*/ 3412244 w 4324194"/>
                  <a:gd name="connsiteY10" fmla="*/ 755650 h 876300"/>
                  <a:gd name="connsiteX11" fmla="*/ 2548644 w 4324194"/>
                  <a:gd name="connsiteY11" fmla="*/ 685800 h 876300"/>
                  <a:gd name="connsiteX12" fmla="*/ 2167644 w 4324194"/>
                  <a:gd name="connsiteY12" fmla="*/ 679450 h 876300"/>
                  <a:gd name="connsiteX13" fmla="*/ 1685044 w 4324194"/>
                  <a:gd name="connsiteY13" fmla="*/ 685800 h 876300"/>
                  <a:gd name="connsiteX14" fmla="*/ 1164344 w 4324194"/>
                  <a:gd name="connsiteY14" fmla="*/ 723900 h 876300"/>
                  <a:gd name="connsiteX15" fmla="*/ 637294 w 4324194"/>
                  <a:gd name="connsiteY15" fmla="*/ 774700 h 876300"/>
                  <a:gd name="connsiteX16" fmla="*/ 141994 w 4324194"/>
                  <a:gd name="connsiteY16" fmla="*/ 838200 h 876300"/>
                  <a:gd name="connsiteX17" fmla="*/ 21344 w 4324194"/>
                  <a:gd name="connsiteY17" fmla="*/ 857250 h 876300"/>
                  <a:gd name="connsiteX18" fmla="*/ 8644 w 4324194"/>
                  <a:gd name="connsiteY18" fmla="*/ 0 h 876300"/>
                  <a:gd name="connsiteX19" fmla="*/ 91194 w 4324194"/>
                  <a:gd name="connsiteY19" fmla="*/ 19050 h 876300"/>
                  <a:gd name="connsiteX0" fmla="*/ 91194 w 4313944"/>
                  <a:gd name="connsiteY0" fmla="*/ 19050 h 876300"/>
                  <a:gd name="connsiteX1" fmla="*/ 789694 w 4313944"/>
                  <a:gd name="connsiteY1" fmla="*/ 107950 h 876300"/>
                  <a:gd name="connsiteX2" fmla="*/ 1469144 w 4313944"/>
                  <a:gd name="connsiteY2" fmla="*/ 171450 h 876300"/>
                  <a:gd name="connsiteX3" fmla="*/ 2053344 w 4313944"/>
                  <a:gd name="connsiteY3" fmla="*/ 196850 h 876300"/>
                  <a:gd name="connsiteX4" fmla="*/ 2751844 w 4313944"/>
                  <a:gd name="connsiteY4" fmla="*/ 184150 h 876300"/>
                  <a:gd name="connsiteX5" fmla="*/ 3412244 w 4313944"/>
                  <a:gd name="connsiteY5" fmla="*/ 114300 h 876300"/>
                  <a:gd name="connsiteX6" fmla="*/ 4123444 w 4313944"/>
                  <a:gd name="connsiteY6" fmla="*/ 38100 h 876300"/>
                  <a:gd name="connsiteX7" fmla="*/ 4294894 w 4313944"/>
                  <a:gd name="connsiteY7" fmla="*/ 25400 h 876300"/>
                  <a:gd name="connsiteX8" fmla="*/ 4313944 w 4313944"/>
                  <a:gd name="connsiteY8" fmla="*/ 876300 h 876300"/>
                  <a:gd name="connsiteX9" fmla="*/ 4186944 w 4313944"/>
                  <a:gd name="connsiteY9" fmla="*/ 844550 h 876300"/>
                  <a:gd name="connsiteX10" fmla="*/ 3412244 w 4313944"/>
                  <a:gd name="connsiteY10" fmla="*/ 755650 h 876300"/>
                  <a:gd name="connsiteX11" fmla="*/ 2548644 w 4313944"/>
                  <a:gd name="connsiteY11" fmla="*/ 685800 h 876300"/>
                  <a:gd name="connsiteX12" fmla="*/ 2167644 w 4313944"/>
                  <a:gd name="connsiteY12" fmla="*/ 679450 h 876300"/>
                  <a:gd name="connsiteX13" fmla="*/ 1685044 w 4313944"/>
                  <a:gd name="connsiteY13" fmla="*/ 685800 h 876300"/>
                  <a:gd name="connsiteX14" fmla="*/ 1164344 w 4313944"/>
                  <a:gd name="connsiteY14" fmla="*/ 723900 h 876300"/>
                  <a:gd name="connsiteX15" fmla="*/ 637294 w 4313944"/>
                  <a:gd name="connsiteY15" fmla="*/ 774700 h 876300"/>
                  <a:gd name="connsiteX16" fmla="*/ 141994 w 4313944"/>
                  <a:gd name="connsiteY16" fmla="*/ 838200 h 876300"/>
                  <a:gd name="connsiteX17" fmla="*/ 21344 w 4313944"/>
                  <a:gd name="connsiteY17" fmla="*/ 857250 h 876300"/>
                  <a:gd name="connsiteX18" fmla="*/ 8644 w 4313944"/>
                  <a:gd name="connsiteY18" fmla="*/ 0 h 876300"/>
                  <a:gd name="connsiteX19" fmla="*/ 91194 w 4313944"/>
                  <a:gd name="connsiteY19" fmla="*/ 19050 h 876300"/>
                  <a:gd name="connsiteX0" fmla="*/ 91194 w 4313944"/>
                  <a:gd name="connsiteY0" fmla="*/ 19050 h 876300"/>
                  <a:gd name="connsiteX1" fmla="*/ 789694 w 4313944"/>
                  <a:gd name="connsiteY1" fmla="*/ 107950 h 876300"/>
                  <a:gd name="connsiteX2" fmla="*/ 1469144 w 4313944"/>
                  <a:gd name="connsiteY2" fmla="*/ 171450 h 876300"/>
                  <a:gd name="connsiteX3" fmla="*/ 2059694 w 4313944"/>
                  <a:gd name="connsiteY3" fmla="*/ 355600 h 876300"/>
                  <a:gd name="connsiteX4" fmla="*/ 2751844 w 4313944"/>
                  <a:gd name="connsiteY4" fmla="*/ 184150 h 876300"/>
                  <a:gd name="connsiteX5" fmla="*/ 3412244 w 4313944"/>
                  <a:gd name="connsiteY5" fmla="*/ 114300 h 876300"/>
                  <a:gd name="connsiteX6" fmla="*/ 4123444 w 4313944"/>
                  <a:gd name="connsiteY6" fmla="*/ 38100 h 876300"/>
                  <a:gd name="connsiteX7" fmla="*/ 4294894 w 4313944"/>
                  <a:gd name="connsiteY7" fmla="*/ 25400 h 876300"/>
                  <a:gd name="connsiteX8" fmla="*/ 4313944 w 4313944"/>
                  <a:gd name="connsiteY8" fmla="*/ 876300 h 876300"/>
                  <a:gd name="connsiteX9" fmla="*/ 4186944 w 4313944"/>
                  <a:gd name="connsiteY9" fmla="*/ 844550 h 876300"/>
                  <a:gd name="connsiteX10" fmla="*/ 3412244 w 4313944"/>
                  <a:gd name="connsiteY10" fmla="*/ 755650 h 876300"/>
                  <a:gd name="connsiteX11" fmla="*/ 2548644 w 4313944"/>
                  <a:gd name="connsiteY11" fmla="*/ 685800 h 876300"/>
                  <a:gd name="connsiteX12" fmla="*/ 2167644 w 4313944"/>
                  <a:gd name="connsiteY12" fmla="*/ 679450 h 876300"/>
                  <a:gd name="connsiteX13" fmla="*/ 1685044 w 4313944"/>
                  <a:gd name="connsiteY13" fmla="*/ 685800 h 876300"/>
                  <a:gd name="connsiteX14" fmla="*/ 1164344 w 4313944"/>
                  <a:gd name="connsiteY14" fmla="*/ 723900 h 876300"/>
                  <a:gd name="connsiteX15" fmla="*/ 637294 w 4313944"/>
                  <a:gd name="connsiteY15" fmla="*/ 774700 h 876300"/>
                  <a:gd name="connsiteX16" fmla="*/ 141994 w 4313944"/>
                  <a:gd name="connsiteY16" fmla="*/ 838200 h 876300"/>
                  <a:gd name="connsiteX17" fmla="*/ 21344 w 4313944"/>
                  <a:gd name="connsiteY17" fmla="*/ 857250 h 876300"/>
                  <a:gd name="connsiteX18" fmla="*/ 8644 w 4313944"/>
                  <a:gd name="connsiteY18" fmla="*/ 0 h 876300"/>
                  <a:gd name="connsiteX19" fmla="*/ 91194 w 4313944"/>
                  <a:gd name="connsiteY19" fmla="*/ 19050 h 876300"/>
                  <a:gd name="connsiteX0" fmla="*/ 106252 w 4329002"/>
                  <a:gd name="connsiteY0" fmla="*/ 171450 h 1028700"/>
                  <a:gd name="connsiteX1" fmla="*/ 804752 w 4329002"/>
                  <a:gd name="connsiteY1" fmla="*/ 260350 h 1028700"/>
                  <a:gd name="connsiteX2" fmla="*/ 1484202 w 4329002"/>
                  <a:gd name="connsiteY2" fmla="*/ 323850 h 1028700"/>
                  <a:gd name="connsiteX3" fmla="*/ 2074752 w 4329002"/>
                  <a:gd name="connsiteY3" fmla="*/ 508000 h 1028700"/>
                  <a:gd name="connsiteX4" fmla="*/ 2766902 w 4329002"/>
                  <a:gd name="connsiteY4" fmla="*/ 336550 h 1028700"/>
                  <a:gd name="connsiteX5" fmla="*/ 3427302 w 4329002"/>
                  <a:gd name="connsiteY5" fmla="*/ 266700 h 1028700"/>
                  <a:gd name="connsiteX6" fmla="*/ 4138502 w 4329002"/>
                  <a:gd name="connsiteY6" fmla="*/ 190500 h 1028700"/>
                  <a:gd name="connsiteX7" fmla="*/ 4309952 w 4329002"/>
                  <a:gd name="connsiteY7" fmla="*/ 177800 h 1028700"/>
                  <a:gd name="connsiteX8" fmla="*/ 4329002 w 4329002"/>
                  <a:gd name="connsiteY8" fmla="*/ 1028700 h 1028700"/>
                  <a:gd name="connsiteX9" fmla="*/ 4202002 w 4329002"/>
                  <a:gd name="connsiteY9" fmla="*/ 996950 h 1028700"/>
                  <a:gd name="connsiteX10" fmla="*/ 3427302 w 4329002"/>
                  <a:gd name="connsiteY10" fmla="*/ 908050 h 1028700"/>
                  <a:gd name="connsiteX11" fmla="*/ 2563702 w 4329002"/>
                  <a:gd name="connsiteY11" fmla="*/ 838200 h 1028700"/>
                  <a:gd name="connsiteX12" fmla="*/ 2182702 w 4329002"/>
                  <a:gd name="connsiteY12" fmla="*/ 831850 h 1028700"/>
                  <a:gd name="connsiteX13" fmla="*/ 1700102 w 4329002"/>
                  <a:gd name="connsiteY13" fmla="*/ 838200 h 1028700"/>
                  <a:gd name="connsiteX14" fmla="*/ 1179402 w 4329002"/>
                  <a:gd name="connsiteY14" fmla="*/ 876300 h 1028700"/>
                  <a:gd name="connsiteX15" fmla="*/ 652352 w 4329002"/>
                  <a:gd name="connsiteY15" fmla="*/ 927100 h 1028700"/>
                  <a:gd name="connsiteX16" fmla="*/ 157052 w 4329002"/>
                  <a:gd name="connsiteY16" fmla="*/ 990600 h 1028700"/>
                  <a:gd name="connsiteX17" fmla="*/ 36402 w 4329002"/>
                  <a:gd name="connsiteY17" fmla="*/ 1009650 h 1028700"/>
                  <a:gd name="connsiteX18" fmla="*/ 4652 w 4329002"/>
                  <a:gd name="connsiteY18" fmla="*/ 0 h 1028700"/>
                  <a:gd name="connsiteX19" fmla="*/ 106252 w 4329002"/>
                  <a:gd name="connsiteY19" fmla="*/ 171450 h 1028700"/>
                  <a:gd name="connsiteX0" fmla="*/ 182452 w 4329002"/>
                  <a:gd name="connsiteY0" fmla="*/ 44450 h 1028700"/>
                  <a:gd name="connsiteX1" fmla="*/ 804752 w 4329002"/>
                  <a:gd name="connsiteY1" fmla="*/ 260350 h 1028700"/>
                  <a:gd name="connsiteX2" fmla="*/ 1484202 w 4329002"/>
                  <a:gd name="connsiteY2" fmla="*/ 323850 h 1028700"/>
                  <a:gd name="connsiteX3" fmla="*/ 2074752 w 4329002"/>
                  <a:gd name="connsiteY3" fmla="*/ 508000 h 1028700"/>
                  <a:gd name="connsiteX4" fmla="*/ 2766902 w 4329002"/>
                  <a:gd name="connsiteY4" fmla="*/ 336550 h 1028700"/>
                  <a:gd name="connsiteX5" fmla="*/ 3427302 w 4329002"/>
                  <a:gd name="connsiteY5" fmla="*/ 266700 h 1028700"/>
                  <a:gd name="connsiteX6" fmla="*/ 4138502 w 4329002"/>
                  <a:gd name="connsiteY6" fmla="*/ 190500 h 1028700"/>
                  <a:gd name="connsiteX7" fmla="*/ 4309952 w 4329002"/>
                  <a:gd name="connsiteY7" fmla="*/ 177800 h 1028700"/>
                  <a:gd name="connsiteX8" fmla="*/ 4329002 w 4329002"/>
                  <a:gd name="connsiteY8" fmla="*/ 1028700 h 1028700"/>
                  <a:gd name="connsiteX9" fmla="*/ 4202002 w 4329002"/>
                  <a:gd name="connsiteY9" fmla="*/ 996950 h 1028700"/>
                  <a:gd name="connsiteX10" fmla="*/ 3427302 w 4329002"/>
                  <a:gd name="connsiteY10" fmla="*/ 908050 h 1028700"/>
                  <a:gd name="connsiteX11" fmla="*/ 2563702 w 4329002"/>
                  <a:gd name="connsiteY11" fmla="*/ 838200 h 1028700"/>
                  <a:gd name="connsiteX12" fmla="*/ 2182702 w 4329002"/>
                  <a:gd name="connsiteY12" fmla="*/ 831850 h 1028700"/>
                  <a:gd name="connsiteX13" fmla="*/ 1700102 w 4329002"/>
                  <a:gd name="connsiteY13" fmla="*/ 838200 h 1028700"/>
                  <a:gd name="connsiteX14" fmla="*/ 1179402 w 4329002"/>
                  <a:gd name="connsiteY14" fmla="*/ 876300 h 1028700"/>
                  <a:gd name="connsiteX15" fmla="*/ 652352 w 4329002"/>
                  <a:gd name="connsiteY15" fmla="*/ 927100 h 1028700"/>
                  <a:gd name="connsiteX16" fmla="*/ 157052 w 4329002"/>
                  <a:gd name="connsiteY16" fmla="*/ 990600 h 1028700"/>
                  <a:gd name="connsiteX17" fmla="*/ 36402 w 4329002"/>
                  <a:gd name="connsiteY17" fmla="*/ 1009650 h 1028700"/>
                  <a:gd name="connsiteX18" fmla="*/ 4652 w 4329002"/>
                  <a:gd name="connsiteY18" fmla="*/ 0 h 1028700"/>
                  <a:gd name="connsiteX19" fmla="*/ 182452 w 4329002"/>
                  <a:gd name="connsiteY19" fmla="*/ 44450 h 1028700"/>
                  <a:gd name="connsiteX0" fmla="*/ 188956 w 4335506"/>
                  <a:gd name="connsiteY0" fmla="*/ 44450 h 1174750"/>
                  <a:gd name="connsiteX1" fmla="*/ 811256 w 4335506"/>
                  <a:gd name="connsiteY1" fmla="*/ 260350 h 1174750"/>
                  <a:gd name="connsiteX2" fmla="*/ 1490706 w 4335506"/>
                  <a:gd name="connsiteY2" fmla="*/ 323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3556 w 4335506"/>
                  <a:gd name="connsiteY16" fmla="*/ 9906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90706 w 4335506"/>
                  <a:gd name="connsiteY2" fmla="*/ 323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92456 w 4335506"/>
                  <a:gd name="connsiteY4" fmla="*/ 40640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92456 w 4335506"/>
                  <a:gd name="connsiteY4" fmla="*/ 406400 h 1174750"/>
                  <a:gd name="connsiteX5" fmla="*/ 3440156 w 4335506"/>
                  <a:gd name="connsiteY5" fmla="*/ 3175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906"/>
                  <a:gd name="connsiteY0" fmla="*/ 44450 h 1174750"/>
                  <a:gd name="connsiteX1" fmla="*/ 811256 w 4335906"/>
                  <a:gd name="connsiteY1" fmla="*/ 260350 h 1174750"/>
                  <a:gd name="connsiteX2" fmla="*/ 1484356 w 4335906"/>
                  <a:gd name="connsiteY2" fmla="*/ 450850 h 1174750"/>
                  <a:gd name="connsiteX3" fmla="*/ 2081256 w 4335906"/>
                  <a:gd name="connsiteY3" fmla="*/ 508000 h 1174750"/>
                  <a:gd name="connsiteX4" fmla="*/ 2792456 w 4335906"/>
                  <a:gd name="connsiteY4" fmla="*/ 406400 h 1174750"/>
                  <a:gd name="connsiteX5" fmla="*/ 3440156 w 4335906"/>
                  <a:gd name="connsiteY5" fmla="*/ 317500 h 1174750"/>
                  <a:gd name="connsiteX6" fmla="*/ 4138656 w 4335906"/>
                  <a:gd name="connsiteY6" fmla="*/ 50800 h 1174750"/>
                  <a:gd name="connsiteX7" fmla="*/ 4316456 w 4335906"/>
                  <a:gd name="connsiteY7" fmla="*/ 177800 h 1174750"/>
                  <a:gd name="connsiteX8" fmla="*/ 4335506 w 4335906"/>
                  <a:gd name="connsiteY8" fmla="*/ 1028700 h 1174750"/>
                  <a:gd name="connsiteX9" fmla="*/ 4208506 w 4335906"/>
                  <a:gd name="connsiteY9" fmla="*/ 996950 h 1174750"/>
                  <a:gd name="connsiteX10" fmla="*/ 3433806 w 4335906"/>
                  <a:gd name="connsiteY10" fmla="*/ 908050 h 1174750"/>
                  <a:gd name="connsiteX11" fmla="*/ 2570206 w 4335906"/>
                  <a:gd name="connsiteY11" fmla="*/ 838200 h 1174750"/>
                  <a:gd name="connsiteX12" fmla="*/ 2093956 w 4335906"/>
                  <a:gd name="connsiteY12" fmla="*/ 654050 h 1174750"/>
                  <a:gd name="connsiteX13" fmla="*/ 1789156 w 4335906"/>
                  <a:gd name="connsiteY13" fmla="*/ 876300 h 1174750"/>
                  <a:gd name="connsiteX14" fmla="*/ 1281156 w 4335906"/>
                  <a:gd name="connsiteY14" fmla="*/ 977900 h 1174750"/>
                  <a:gd name="connsiteX15" fmla="*/ 684256 w 4335906"/>
                  <a:gd name="connsiteY15" fmla="*/ 1041400 h 1174750"/>
                  <a:gd name="connsiteX16" fmla="*/ 169906 w 4335906"/>
                  <a:gd name="connsiteY16" fmla="*/ 1130300 h 1174750"/>
                  <a:gd name="connsiteX17" fmla="*/ 17506 w 4335906"/>
                  <a:gd name="connsiteY17" fmla="*/ 1174750 h 1174750"/>
                  <a:gd name="connsiteX18" fmla="*/ 11156 w 4335906"/>
                  <a:gd name="connsiteY18" fmla="*/ 0 h 1174750"/>
                  <a:gd name="connsiteX19" fmla="*/ 188956 w 4335906"/>
                  <a:gd name="connsiteY19" fmla="*/ 44450 h 1174750"/>
                  <a:gd name="connsiteX0" fmla="*/ 188956 w 4340457"/>
                  <a:gd name="connsiteY0" fmla="*/ 51052 h 1181352"/>
                  <a:gd name="connsiteX1" fmla="*/ 811256 w 4340457"/>
                  <a:gd name="connsiteY1" fmla="*/ 266952 h 1181352"/>
                  <a:gd name="connsiteX2" fmla="*/ 1484356 w 4340457"/>
                  <a:gd name="connsiteY2" fmla="*/ 457452 h 1181352"/>
                  <a:gd name="connsiteX3" fmla="*/ 2081256 w 4340457"/>
                  <a:gd name="connsiteY3" fmla="*/ 514602 h 1181352"/>
                  <a:gd name="connsiteX4" fmla="*/ 2792456 w 4340457"/>
                  <a:gd name="connsiteY4" fmla="*/ 413002 h 1181352"/>
                  <a:gd name="connsiteX5" fmla="*/ 3440156 w 4340457"/>
                  <a:gd name="connsiteY5" fmla="*/ 324102 h 1181352"/>
                  <a:gd name="connsiteX6" fmla="*/ 4138656 w 4340457"/>
                  <a:gd name="connsiteY6" fmla="*/ 57402 h 1181352"/>
                  <a:gd name="connsiteX7" fmla="*/ 4297406 w 4340457"/>
                  <a:gd name="connsiteY7" fmla="*/ 95502 h 1181352"/>
                  <a:gd name="connsiteX8" fmla="*/ 4335506 w 4340457"/>
                  <a:gd name="connsiteY8" fmla="*/ 1035302 h 1181352"/>
                  <a:gd name="connsiteX9" fmla="*/ 4208506 w 4340457"/>
                  <a:gd name="connsiteY9" fmla="*/ 1003552 h 1181352"/>
                  <a:gd name="connsiteX10" fmla="*/ 3433806 w 4340457"/>
                  <a:gd name="connsiteY10" fmla="*/ 914652 h 1181352"/>
                  <a:gd name="connsiteX11" fmla="*/ 2570206 w 4340457"/>
                  <a:gd name="connsiteY11" fmla="*/ 844802 h 1181352"/>
                  <a:gd name="connsiteX12" fmla="*/ 2093956 w 4340457"/>
                  <a:gd name="connsiteY12" fmla="*/ 660652 h 1181352"/>
                  <a:gd name="connsiteX13" fmla="*/ 1789156 w 4340457"/>
                  <a:gd name="connsiteY13" fmla="*/ 882902 h 1181352"/>
                  <a:gd name="connsiteX14" fmla="*/ 1281156 w 4340457"/>
                  <a:gd name="connsiteY14" fmla="*/ 984502 h 1181352"/>
                  <a:gd name="connsiteX15" fmla="*/ 684256 w 4340457"/>
                  <a:gd name="connsiteY15" fmla="*/ 1048002 h 1181352"/>
                  <a:gd name="connsiteX16" fmla="*/ 169906 w 4340457"/>
                  <a:gd name="connsiteY16" fmla="*/ 1136902 h 1181352"/>
                  <a:gd name="connsiteX17" fmla="*/ 17506 w 4340457"/>
                  <a:gd name="connsiteY17" fmla="*/ 1181352 h 1181352"/>
                  <a:gd name="connsiteX18" fmla="*/ 11156 w 4340457"/>
                  <a:gd name="connsiteY18" fmla="*/ 6602 h 1181352"/>
                  <a:gd name="connsiteX19" fmla="*/ 188956 w 4340457"/>
                  <a:gd name="connsiteY19" fmla="*/ 51052 h 1181352"/>
                  <a:gd name="connsiteX0" fmla="*/ 188956 w 4341766"/>
                  <a:gd name="connsiteY0" fmla="*/ 51052 h 1187753"/>
                  <a:gd name="connsiteX1" fmla="*/ 811256 w 4341766"/>
                  <a:gd name="connsiteY1" fmla="*/ 266952 h 1187753"/>
                  <a:gd name="connsiteX2" fmla="*/ 1484356 w 4341766"/>
                  <a:gd name="connsiteY2" fmla="*/ 457452 h 1187753"/>
                  <a:gd name="connsiteX3" fmla="*/ 2081256 w 4341766"/>
                  <a:gd name="connsiteY3" fmla="*/ 514602 h 1187753"/>
                  <a:gd name="connsiteX4" fmla="*/ 2792456 w 4341766"/>
                  <a:gd name="connsiteY4" fmla="*/ 413002 h 1187753"/>
                  <a:gd name="connsiteX5" fmla="*/ 3440156 w 4341766"/>
                  <a:gd name="connsiteY5" fmla="*/ 324102 h 1187753"/>
                  <a:gd name="connsiteX6" fmla="*/ 4138656 w 4341766"/>
                  <a:gd name="connsiteY6" fmla="*/ 57402 h 1187753"/>
                  <a:gd name="connsiteX7" fmla="*/ 4297406 w 4341766"/>
                  <a:gd name="connsiteY7" fmla="*/ 95502 h 1187753"/>
                  <a:gd name="connsiteX8" fmla="*/ 4335506 w 4341766"/>
                  <a:gd name="connsiteY8" fmla="*/ 1035302 h 1187753"/>
                  <a:gd name="connsiteX9" fmla="*/ 4189456 w 4341766"/>
                  <a:gd name="connsiteY9" fmla="*/ 1175002 h 1187753"/>
                  <a:gd name="connsiteX10" fmla="*/ 3433806 w 4341766"/>
                  <a:gd name="connsiteY10" fmla="*/ 914652 h 1187753"/>
                  <a:gd name="connsiteX11" fmla="*/ 2570206 w 4341766"/>
                  <a:gd name="connsiteY11" fmla="*/ 844802 h 1187753"/>
                  <a:gd name="connsiteX12" fmla="*/ 2093956 w 4341766"/>
                  <a:gd name="connsiteY12" fmla="*/ 660652 h 1187753"/>
                  <a:gd name="connsiteX13" fmla="*/ 1789156 w 4341766"/>
                  <a:gd name="connsiteY13" fmla="*/ 882902 h 1187753"/>
                  <a:gd name="connsiteX14" fmla="*/ 1281156 w 4341766"/>
                  <a:gd name="connsiteY14" fmla="*/ 984502 h 1187753"/>
                  <a:gd name="connsiteX15" fmla="*/ 684256 w 4341766"/>
                  <a:gd name="connsiteY15" fmla="*/ 1048002 h 1187753"/>
                  <a:gd name="connsiteX16" fmla="*/ 169906 w 4341766"/>
                  <a:gd name="connsiteY16" fmla="*/ 1136902 h 1187753"/>
                  <a:gd name="connsiteX17" fmla="*/ 17506 w 4341766"/>
                  <a:gd name="connsiteY17" fmla="*/ 1181352 h 1187753"/>
                  <a:gd name="connsiteX18" fmla="*/ 11156 w 4341766"/>
                  <a:gd name="connsiteY18" fmla="*/ 6602 h 1187753"/>
                  <a:gd name="connsiteX19" fmla="*/ 188956 w 4341766"/>
                  <a:gd name="connsiteY19" fmla="*/ 51052 h 1187753"/>
                  <a:gd name="connsiteX0" fmla="*/ 188956 w 4341766"/>
                  <a:gd name="connsiteY0" fmla="*/ 60741 h 1275197"/>
                  <a:gd name="connsiteX1" fmla="*/ 811256 w 4341766"/>
                  <a:gd name="connsiteY1" fmla="*/ 276641 h 1275197"/>
                  <a:gd name="connsiteX2" fmla="*/ 1484356 w 4341766"/>
                  <a:gd name="connsiteY2" fmla="*/ 467141 h 1275197"/>
                  <a:gd name="connsiteX3" fmla="*/ 2081256 w 4341766"/>
                  <a:gd name="connsiteY3" fmla="*/ 524291 h 1275197"/>
                  <a:gd name="connsiteX4" fmla="*/ 2792456 w 4341766"/>
                  <a:gd name="connsiteY4" fmla="*/ 422691 h 1275197"/>
                  <a:gd name="connsiteX5" fmla="*/ 3440156 w 4341766"/>
                  <a:gd name="connsiteY5" fmla="*/ 333791 h 1275197"/>
                  <a:gd name="connsiteX6" fmla="*/ 4138656 w 4341766"/>
                  <a:gd name="connsiteY6" fmla="*/ 67091 h 1275197"/>
                  <a:gd name="connsiteX7" fmla="*/ 4297406 w 4341766"/>
                  <a:gd name="connsiteY7" fmla="*/ 105191 h 1275197"/>
                  <a:gd name="connsiteX8" fmla="*/ 4335506 w 4341766"/>
                  <a:gd name="connsiteY8" fmla="*/ 1184691 h 1275197"/>
                  <a:gd name="connsiteX9" fmla="*/ 4189456 w 4341766"/>
                  <a:gd name="connsiteY9" fmla="*/ 1184691 h 1275197"/>
                  <a:gd name="connsiteX10" fmla="*/ 3433806 w 4341766"/>
                  <a:gd name="connsiteY10" fmla="*/ 924341 h 1275197"/>
                  <a:gd name="connsiteX11" fmla="*/ 2570206 w 4341766"/>
                  <a:gd name="connsiteY11" fmla="*/ 854491 h 1275197"/>
                  <a:gd name="connsiteX12" fmla="*/ 2093956 w 4341766"/>
                  <a:gd name="connsiteY12" fmla="*/ 670341 h 1275197"/>
                  <a:gd name="connsiteX13" fmla="*/ 1789156 w 4341766"/>
                  <a:gd name="connsiteY13" fmla="*/ 892591 h 1275197"/>
                  <a:gd name="connsiteX14" fmla="*/ 1281156 w 4341766"/>
                  <a:gd name="connsiteY14" fmla="*/ 994191 h 1275197"/>
                  <a:gd name="connsiteX15" fmla="*/ 684256 w 4341766"/>
                  <a:gd name="connsiteY15" fmla="*/ 1057691 h 1275197"/>
                  <a:gd name="connsiteX16" fmla="*/ 169906 w 4341766"/>
                  <a:gd name="connsiteY16" fmla="*/ 1146591 h 1275197"/>
                  <a:gd name="connsiteX17" fmla="*/ 17506 w 4341766"/>
                  <a:gd name="connsiteY17" fmla="*/ 1191041 h 1275197"/>
                  <a:gd name="connsiteX18" fmla="*/ 11156 w 4341766"/>
                  <a:gd name="connsiteY18" fmla="*/ 16291 h 1275197"/>
                  <a:gd name="connsiteX19" fmla="*/ 188956 w 4341766"/>
                  <a:gd name="connsiteY19" fmla="*/ 60741 h 1275197"/>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570206 w 4341766"/>
                  <a:gd name="connsiteY11" fmla="*/ 849624 h 1224305"/>
                  <a:gd name="connsiteX12" fmla="*/ 2093956 w 4341766"/>
                  <a:gd name="connsiteY12" fmla="*/ 665474 h 1224305"/>
                  <a:gd name="connsiteX13" fmla="*/ 1789156 w 4341766"/>
                  <a:gd name="connsiteY13" fmla="*/ 887724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789156 w 4341766"/>
                  <a:gd name="connsiteY13" fmla="*/ 887724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789156 w 4341766"/>
                  <a:gd name="connsiteY13" fmla="*/ 887724 h 1224305"/>
                  <a:gd name="connsiteX14" fmla="*/ 1592327 w 4341766"/>
                  <a:gd name="connsiteY14" fmla="*/ 720618 h 1224305"/>
                  <a:gd name="connsiteX15" fmla="*/ 1281156 w 4341766"/>
                  <a:gd name="connsiteY15" fmla="*/ 989324 h 1224305"/>
                  <a:gd name="connsiteX16" fmla="*/ 684256 w 4341766"/>
                  <a:gd name="connsiteY16" fmla="*/ 1052824 h 1224305"/>
                  <a:gd name="connsiteX17" fmla="*/ 169906 w 4341766"/>
                  <a:gd name="connsiteY17" fmla="*/ 1141724 h 1224305"/>
                  <a:gd name="connsiteX18" fmla="*/ 17506 w 4341766"/>
                  <a:gd name="connsiteY18" fmla="*/ 1186174 h 1224305"/>
                  <a:gd name="connsiteX19" fmla="*/ 11156 w 4341766"/>
                  <a:gd name="connsiteY19" fmla="*/ 11424 h 1224305"/>
                  <a:gd name="connsiteX20" fmla="*/ 188956 w 4341766"/>
                  <a:gd name="connsiteY20"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592327 w 4341766"/>
                  <a:gd name="connsiteY13" fmla="*/ 720618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2606 w 4341766"/>
                  <a:gd name="connsiteY0" fmla="*/ 17949 h 1230830"/>
                  <a:gd name="connsiteX1" fmla="*/ 811256 w 4341766"/>
                  <a:gd name="connsiteY1" fmla="*/ 278299 h 1230830"/>
                  <a:gd name="connsiteX2" fmla="*/ 1484356 w 4341766"/>
                  <a:gd name="connsiteY2" fmla="*/ 468799 h 1230830"/>
                  <a:gd name="connsiteX3" fmla="*/ 2081256 w 4341766"/>
                  <a:gd name="connsiteY3" fmla="*/ 525949 h 1230830"/>
                  <a:gd name="connsiteX4" fmla="*/ 2792456 w 4341766"/>
                  <a:gd name="connsiteY4" fmla="*/ 424349 h 1230830"/>
                  <a:gd name="connsiteX5" fmla="*/ 3440156 w 4341766"/>
                  <a:gd name="connsiteY5" fmla="*/ 335449 h 1230830"/>
                  <a:gd name="connsiteX6" fmla="*/ 4138656 w 4341766"/>
                  <a:gd name="connsiteY6" fmla="*/ 68749 h 1230830"/>
                  <a:gd name="connsiteX7" fmla="*/ 4297406 w 4341766"/>
                  <a:gd name="connsiteY7" fmla="*/ 106849 h 1230830"/>
                  <a:gd name="connsiteX8" fmla="*/ 4335506 w 4341766"/>
                  <a:gd name="connsiteY8" fmla="*/ 1116499 h 1230830"/>
                  <a:gd name="connsiteX9" fmla="*/ 4189456 w 4341766"/>
                  <a:gd name="connsiteY9" fmla="*/ 1186349 h 1230830"/>
                  <a:gd name="connsiteX10" fmla="*/ 3433806 w 4341766"/>
                  <a:gd name="connsiteY10" fmla="*/ 925999 h 1230830"/>
                  <a:gd name="connsiteX11" fmla="*/ 2633706 w 4341766"/>
                  <a:gd name="connsiteY11" fmla="*/ 741849 h 1230830"/>
                  <a:gd name="connsiteX12" fmla="*/ 2093956 w 4341766"/>
                  <a:gd name="connsiteY12" fmla="*/ 671999 h 1230830"/>
                  <a:gd name="connsiteX13" fmla="*/ 1592327 w 4341766"/>
                  <a:gd name="connsiteY13" fmla="*/ 727143 h 1230830"/>
                  <a:gd name="connsiteX14" fmla="*/ 1281156 w 4341766"/>
                  <a:gd name="connsiteY14" fmla="*/ 995849 h 1230830"/>
                  <a:gd name="connsiteX15" fmla="*/ 684256 w 4341766"/>
                  <a:gd name="connsiteY15" fmla="*/ 1059349 h 1230830"/>
                  <a:gd name="connsiteX16" fmla="*/ 169906 w 4341766"/>
                  <a:gd name="connsiteY16" fmla="*/ 1148249 h 1230830"/>
                  <a:gd name="connsiteX17" fmla="*/ 17506 w 4341766"/>
                  <a:gd name="connsiteY17" fmla="*/ 1192699 h 1230830"/>
                  <a:gd name="connsiteX18" fmla="*/ 11156 w 4341766"/>
                  <a:gd name="connsiteY18" fmla="*/ 17949 h 1230830"/>
                  <a:gd name="connsiteX19" fmla="*/ 182606 w 4341766"/>
                  <a:gd name="connsiteY19" fmla="*/ 17949 h 1230830"/>
                  <a:gd name="connsiteX0" fmla="*/ 182606 w 4341766"/>
                  <a:gd name="connsiteY0" fmla="*/ 14672 h 1227553"/>
                  <a:gd name="connsiteX1" fmla="*/ 836656 w 4341766"/>
                  <a:gd name="connsiteY1" fmla="*/ 230572 h 1227553"/>
                  <a:gd name="connsiteX2" fmla="*/ 1484356 w 4341766"/>
                  <a:gd name="connsiteY2" fmla="*/ 465522 h 1227553"/>
                  <a:gd name="connsiteX3" fmla="*/ 2081256 w 4341766"/>
                  <a:gd name="connsiteY3" fmla="*/ 5226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081256 w 4341766"/>
                  <a:gd name="connsiteY3" fmla="*/ 5226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132056 w 4341766"/>
                  <a:gd name="connsiteY3" fmla="*/ 5480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132056 w 4341766"/>
                  <a:gd name="connsiteY3" fmla="*/ 548072 h 1227553"/>
                  <a:gd name="connsiteX4" fmla="*/ 2792456 w 4341766"/>
                  <a:gd name="connsiteY4" fmla="*/ 421072 h 1227553"/>
                  <a:gd name="connsiteX5" fmla="*/ 3459206 w 4341766"/>
                  <a:gd name="connsiteY5" fmla="*/ 21152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127"/>
                  <a:gd name="connsiteY0" fmla="*/ 31032 h 1243913"/>
                  <a:gd name="connsiteX1" fmla="*/ 836656 w 4341127"/>
                  <a:gd name="connsiteY1" fmla="*/ 246932 h 1243913"/>
                  <a:gd name="connsiteX2" fmla="*/ 1478006 w 4341127"/>
                  <a:gd name="connsiteY2" fmla="*/ 418382 h 1243913"/>
                  <a:gd name="connsiteX3" fmla="*/ 2132056 w 4341127"/>
                  <a:gd name="connsiteY3" fmla="*/ 564432 h 1243913"/>
                  <a:gd name="connsiteX4" fmla="*/ 2792456 w 4341127"/>
                  <a:gd name="connsiteY4" fmla="*/ 437432 h 1243913"/>
                  <a:gd name="connsiteX5" fmla="*/ 3459206 w 4341127"/>
                  <a:gd name="connsiteY5" fmla="*/ 227882 h 1243913"/>
                  <a:gd name="connsiteX6" fmla="*/ 4170406 w 4341127"/>
                  <a:gd name="connsiteY6" fmla="*/ 31032 h 1243913"/>
                  <a:gd name="connsiteX7" fmla="*/ 4297406 w 4341127"/>
                  <a:gd name="connsiteY7" fmla="*/ 119932 h 1243913"/>
                  <a:gd name="connsiteX8" fmla="*/ 4335506 w 4341127"/>
                  <a:gd name="connsiteY8" fmla="*/ 1129582 h 1243913"/>
                  <a:gd name="connsiteX9" fmla="*/ 4189456 w 4341127"/>
                  <a:gd name="connsiteY9" fmla="*/ 1199432 h 1243913"/>
                  <a:gd name="connsiteX10" fmla="*/ 3433806 w 4341127"/>
                  <a:gd name="connsiteY10" fmla="*/ 939082 h 1243913"/>
                  <a:gd name="connsiteX11" fmla="*/ 2633706 w 4341127"/>
                  <a:gd name="connsiteY11" fmla="*/ 754932 h 1243913"/>
                  <a:gd name="connsiteX12" fmla="*/ 2093956 w 4341127"/>
                  <a:gd name="connsiteY12" fmla="*/ 685082 h 1243913"/>
                  <a:gd name="connsiteX13" fmla="*/ 1592327 w 4341127"/>
                  <a:gd name="connsiteY13" fmla="*/ 740226 h 1243913"/>
                  <a:gd name="connsiteX14" fmla="*/ 1281156 w 4341127"/>
                  <a:gd name="connsiteY14" fmla="*/ 1008932 h 1243913"/>
                  <a:gd name="connsiteX15" fmla="*/ 684256 w 4341127"/>
                  <a:gd name="connsiteY15" fmla="*/ 1072432 h 1243913"/>
                  <a:gd name="connsiteX16" fmla="*/ 169906 w 4341127"/>
                  <a:gd name="connsiteY16" fmla="*/ 1161332 h 1243913"/>
                  <a:gd name="connsiteX17" fmla="*/ 17506 w 4341127"/>
                  <a:gd name="connsiteY17" fmla="*/ 1205782 h 1243913"/>
                  <a:gd name="connsiteX18" fmla="*/ 11156 w 4341127"/>
                  <a:gd name="connsiteY18" fmla="*/ 31032 h 1243913"/>
                  <a:gd name="connsiteX19" fmla="*/ 182606 w 4341127"/>
                  <a:gd name="connsiteY19" fmla="*/ 31032 h 1243913"/>
                  <a:gd name="connsiteX0" fmla="*/ 182606 w 4341551"/>
                  <a:gd name="connsiteY0" fmla="*/ 31032 h 1258824"/>
                  <a:gd name="connsiteX1" fmla="*/ 836656 w 4341551"/>
                  <a:gd name="connsiteY1" fmla="*/ 246932 h 1258824"/>
                  <a:gd name="connsiteX2" fmla="*/ 1478006 w 4341551"/>
                  <a:gd name="connsiteY2" fmla="*/ 418382 h 1258824"/>
                  <a:gd name="connsiteX3" fmla="*/ 2132056 w 4341551"/>
                  <a:gd name="connsiteY3" fmla="*/ 564432 h 1258824"/>
                  <a:gd name="connsiteX4" fmla="*/ 2792456 w 4341551"/>
                  <a:gd name="connsiteY4" fmla="*/ 437432 h 1258824"/>
                  <a:gd name="connsiteX5" fmla="*/ 3459206 w 4341551"/>
                  <a:gd name="connsiteY5" fmla="*/ 227882 h 1258824"/>
                  <a:gd name="connsiteX6" fmla="*/ 4170406 w 4341551"/>
                  <a:gd name="connsiteY6" fmla="*/ 31032 h 1258824"/>
                  <a:gd name="connsiteX7" fmla="*/ 4297406 w 4341551"/>
                  <a:gd name="connsiteY7" fmla="*/ 119932 h 1258824"/>
                  <a:gd name="connsiteX8" fmla="*/ 4335506 w 4341551"/>
                  <a:gd name="connsiteY8" fmla="*/ 1129582 h 1258824"/>
                  <a:gd name="connsiteX9" fmla="*/ 4183106 w 4341551"/>
                  <a:gd name="connsiteY9" fmla="*/ 1224832 h 1258824"/>
                  <a:gd name="connsiteX10" fmla="*/ 3433806 w 4341551"/>
                  <a:gd name="connsiteY10" fmla="*/ 939082 h 1258824"/>
                  <a:gd name="connsiteX11" fmla="*/ 2633706 w 4341551"/>
                  <a:gd name="connsiteY11" fmla="*/ 754932 h 1258824"/>
                  <a:gd name="connsiteX12" fmla="*/ 2093956 w 4341551"/>
                  <a:gd name="connsiteY12" fmla="*/ 685082 h 1258824"/>
                  <a:gd name="connsiteX13" fmla="*/ 1592327 w 4341551"/>
                  <a:gd name="connsiteY13" fmla="*/ 740226 h 1258824"/>
                  <a:gd name="connsiteX14" fmla="*/ 1281156 w 4341551"/>
                  <a:gd name="connsiteY14" fmla="*/ 1008932 h 1258824"/>
                  <a:gd name="connsiteX15" fmla="*/ 684256 w 4341551"/>
                  <a:gd name="connsiteY15" fmla="*/ 1072432 h 1258824"/>
                  <a:gd name="connsiteX16" fmla="*/ 169906 w 4341551"/>
                  <a:gd name="connsiteY16" fmla="*/ 1161332 h 1258824"/>
                  <a:gd name="connsiteX17" fmla="*/ 17506 w 4341551"/>
                  <a:gd name="connsiteY17" fmla="*/ 1205782 h 1258824"/>
                  <a:gd name="connsiteX18" fmla="*/ 11156 w 4341551"/>
                  <a:gd name="connsiteY18" fmla="*/ 31032 h 1258824"/>
                  <a:gd name="connsiteX19" fmla="*/ 182606 w 4341551"/>
                  <a:gd name="connsiteY19" fmla="*/ 31032 h 125882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633706 w 4341551"/>
                  <a:gd name="connsiteY11" fmla="*/ 754932 h 1253294"/>
                  <a:gd name="connsiteX12" fmla="*/ 2093956 w 4341551"/>
                  <a:gd name="connsiteY12" fmla="*/ 6850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093956 w 4341551"/>
                  <a:gd name="connsiteY12" fmla="*/ 6850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57456 w 4341551"/>
                  <a:gd name="connsiteY12" fmla="*/ 66603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4063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8677 w 4341551"/>
                  <a:gd name="connsiteY13" fmla="*/ 7910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8677 w 4341551"/>
                  <a:gd name="connsiteY13" fmla="*/ 791026 h 1253294"/>
                  <a:gd name="connsiteX14" fmla="*/ 1147806 w 4341551"/>
                  <a:gd name="connsiteY14" fmla="*/ 9200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3743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677906 w 4341551"/>
                  <a:gd name="connsiteY14" fmla="*/ 10533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471677 w 4341551"/>
                  <a:gd name="connsiteY13" fmla="*/ 810076 h 1253294"/>
                  <a:gd name="connsiteX14" fmla="*/ 677906 w 4341551"/>
                  <a:gd name="connsiteY14" fmla="*/ 10533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471677 w 4341551"/>
                  <a:gd name="connsiteY13" fmla="*/ 810076 h 1253294"/>
                  <a:gd name="connsiteX14" fmla="*/ 811256 w 4341551"/>
                  <a:gd name="connsiteY14" fmla="*/ 10152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299489"/>
                  <a:gd name="connsiteY0" fmla="*/ 36913 h 1273906"/>
                  <a:gd name="connsiteX1" fmla="*/ 785856 w 4299489"/>
                  <a:gd name="connsiteY1" fmla="*/ 221063 h 1273906"/>
                  <a:gd name="connsiteX2" fmla="*/ 1478006 w 4299489"/>
                  <a:gd name="connsiteY2" fmla="*/ 424263 h 1273906"/>
                  <a:gd name="connsiteX3" fmla="*/ 2138406 w 4299489"/>
                  <a:gd name="connsiteY3" fmla="*/ 583013 h 1273906"/>
                  <a:gd name="connsiteX4" fmla="*/ 2792456 w 4299489"/>
                  <a:gd name="connsiteY4" fmla="*/ 443313 h 1273906"/>
                  <a:gd name="connsiteX5" fmla="*/ 3459206 w 4299489"/>
                  <a:gd name="connsiteY5" fmla="*/ 233763 h 1273906"/>
                  <a:gd name="connsiteX6" fmla="*/ 4170406 w 4299489"/>
                  <a:gd name="connsiteY6" fmla="*/ 36913 h 1273906"/>
                  <a:gd name="connsiteX7" fmla="*/ 4297406 w 4299489"/>
                  <a:gd name="connsiteY7" fmla="*/ 125813 h 1273906"/>
                  <a:gd name="connsiteX8" fmla="*/ 4183106 w 4299489"/>
                  <a:gd name="connsiteY8" fmla="*/ 1230713 h 1273906"/>
                  <a:gd name="connsiteX9" fmla="*/ 3484606 w 4299489"/>
                  <a:gd name="connsiteY9" fmla="*/ 1027513 h 1273906"/>
                  <a:gd name="connsiteX10" fmla="*/ 2798806 w 4299489"/>
                  <a:gd name="connsiteY10" fmla="*/ 817963 h 1273906"/>
                  <a:gd name="connsiteX11" fmla="*/ 2138406 w 4299489"/>
                  <a:gd name="connsiteY11" fmla="*/ 665563 h 1273906"/>
                  <a:gd name="connsiteX12" fmla="*/ 1471677 w 4299489"/>
                  <a:gd name="connsiteY12" fmla="*/ 815957 h 1273906"/>
                  <a:gd name="connsiteX13" fmla="*/ 811256 w 4299489"/>
                  <a:gd name="connsiteY13" fmla="*/ 1021163 h 1273906"/>
                  <a:gd name="connsiteX14" fmla="*/ 163556 w 4299489"/>
                  <a:gd name="connsiteY14" fmla="*/ 1205313 h 1273906"/>
                  <a:gd name="connsiteX15" fmla="*/ 17506 w 4299489"/>
                  <a:gd name="connsiteY15" fmla="*/ 1211663 h 1273906"/>
                  <a:gd name="connsiteX16" fmla="*/ 11156 w 4299489"/>
                  <a:gd name="connsiteY16" fmla="*/ 36913 h 1273906"/>
                  <a:gd name="connsiteX17" fmla="*/ 182606 w 4299489"/>
                  <a:gd name="connsiteY17" fmla="*/ 36913 h 1273906"/>
                  <a:gd name="connsiteX0" fmla="*/ 182606 w 4265007"/>
                  <a:gd name="connsiteY0" fmla="*/ 12336 h 1255122"/>
                  <a:gd name="connsiteX1" fmla="*/ 785856 w 4265007"/>
                  <a:gd name="connsiteY1" fmla="*/ 196486 h 1255122"/>
                  <a:gd name="connsiteX2" fmla="*/ 1478006 w 4265007"/>
                  <a:gd name="connsiteY2" fmla="*/ 399686 h 1255122"/>
                  <a:gd name="connsiteX3" fmla="*/ 2138406 w 4265007"/>
                  <a:gd name="connsiteY3" fmla="*/ 558436 h 1255122"/>
                  <a:gd name="connsiteX4" fmla="*/ 2792456 w 4265007"/>
                  <a:gd name="connsiteY4" fmla="*/ 418736 h 1255122"/>
                  <a:gd name="connsiteX5" fmla="*/ 3459206 w 4265007"/>
                  <a:gd name="connsiteY5" fmla="*/ 209186 h 1255122"/>
                  <a:gd name="connsiteX6" fmla="*/ 4170406 w 4265007"/>
                  <a:gd name="connsiteY6" fmla="*/ 12336 h 1255122"/>
                  <a:gd name="connsiteX7" fmla="*/ 4183106 w 4265007"/>
                  <a:gd name="connsiteY7" fmla="*/ 1206136 h 1255122"/>
                  <a:gd name="connsiteX8" fmla="*/ 3484606 w 4265007"/>
                  <a:gd name="connsiteY8" fmla="*/ 1002936 h 1255122"/>
                  <a:gd name="connsiteX9" fmla="*/ 2798806 w 4265007"/>
                  <a:gd name="connsiteY9" fmla="*/ 793386 h 1255122"/>
                  <a:gd name="connsiteX10" fmla="*/ 2138406 w 4265007"/>
                  <a:gd name="connsiteY10" fmla="*/ 640986 h 1255122"/>
                  <a:gd name="connsiteX11" fmla="*/ 1471677 w 4265007"/>
                  <a:gd name="connsiteY11" fmla="*/ 791380 h 1255122"/>
                  <a:gd name="connsiteX12" fmla="*/ 811256 w 4265007"/>
                  <a:gd name="connsiteY12" fmla="*/ 996586 h 1255122"/>
                  <a:gd name="connsiteX13" fmla="*/ 163556 w 4265007"/>
                  <a:gd name="connsiteY13" fmla="*/ 1180736 h 1255122"/>
                  <a:gd name="connsiteX14" fmla="*/ 17506 w 4265007"/>
                  <a:gd name="connsiteY14" fmla="*/ 1187086 h 1255122"/>
                  <a:gd name="connsiteX15" fmla="*/ 11156 w 4265007"/>
                  <a:gd name="connsiteY15" fmla="*/ 12336 h 1255122"/>
                  <a:gd name="connsiteX16" fmla="*/ 182606 w 4265007"/>
                  <a:gd name="connsiteY16" fmla="*/ 12336 h 1255122"/>
                  <a:gd name="connsiteX0" fmla="*/ 182606 w 4183106"/>
                  <a:gd name="connsiteY0" fmla="*/ 12336 h 1255121"/>
                  <a:gd name="connsiteX1" fmla="*/ 785856 w 4183106"/>
                  <a:gd name="connsiteY1" fmla="*/ 196486 h 1255121"/>
                  <a:gd name="connsiteX2" fmla="*/ 1478006 w 4183106"/>
                  <a:gd name="connsiteY2" fmla="*/ 399686 h 1255121"/>
                  <a:gd name="connsiteX3" fmla="*/ 2138406 w 4183106"/>
                  <a:gd name="connsiteY3" fmla="*/ 558436 h 1255121"/>
                  <a:gd name="connsiteX4" fmla="*/ 2792456 w 4183106"/>
                  <a:gd name="connsiteY4" fmla="*/ 418736 h 1255121"/>
                  <a:gd name="connsiteX5" fmla="*/ 3459206 w 4183106"/>
                  <a:gd name="connsiteY5" fmla="*/ 209186 h 1255121"/>
                  <a:gd name="connsiteX6" fmla="*/ 4170406 w 4183106"/>
                  <a:gd name="connsiteY6" fmla="*/ 12336 h 1255121"/>
                  <a:gd name="connsiteX7" fmla="*/ 4183106 w 4183106"/>
                  <a:gd name="connsiteY7" fmla="*/ 1206136 h 1255121"/>
                  <a:gd name="connsiteX8" fmla="*/ 3484606 w 4183106"/>
                  <a:gd name="connsiteY8" fmla="*/ 1002936 h 1255121"/>
                  <a:gd name="connsiteX9" fmla="*/ 2798806 w 4183106"/>
                  <a:gd name="connsiteY9" fmla="*/ 793386 h 1255121"/>
                  <a:gd name="connsiteX10" fmla="*/ 2138406 w 4183106"/>
                  <a:gd name="connsiteY10" fmla="*/ 640986 h 1255121"/>
                  <a:gd name="connsiteX11" fmla="*/ 1471677 w 4183106"/>
                  <a:gd name="connsiteY11" fmla="*/ 791380 h 1255121"/>
                  <a:gd name="connsiteX12" fmla="*/ 811256 w 4183106"/>
                  <a:gd name="connsiteY12" fmla="*/ 996586 h 1255121"/>
                  <a:gd name="connsiteX13" fmla="*/ 163556 w 4183106"/>
                  <a:gd name="connsiteY13" fmla="*/ 1180736 h 1255121"/>
                  <a:gd name="connsiteX14" fmla="*/ 17506 w 4183106"/>
                  <a:gd name="connsiteY14" fmla="*/ 1187086 h 1255121"/>
                  <a:gd name="connsiteX15" fmla="*/ 11156 w 4183106"/>
                  <a:gd name="connsiteY15" fmla="*/ 12336 h 1255121"/>
                  <a:gd name="connsiteX16" fmla="*/ 182606 w 4183106"/>
                  <a:gd name="connsiteY16" fmla="*/ 12336 h 1255121"/>
                  <a:gd name="connsiteX0" fmla="*/ 182606 w 4183106"/>
                  <a:gd name="connsiteY0" fmla="*/ 12336 h 1206135"/>
                  <a:gd name="connsiteX1" fmla="*/ 785856 w 4183106"/>
                  <a:gd name="connsiteY1" fmla="*/ 196486 h 1206135"/>
                  <a:gd name="connsiteX2" fmla="*/ 1478006 w 4183106"/>
                  <a:gd name="connsiteY2" fmla="*/ 399686 h 1206135"/>
                  <a:gd name="connsiteX3" fmla="*/ 2138406 w 4183106"/>
                  <a:gd name="connsiteY3" fmla="*/ 558436 h 1206135"/>
                  <a:gd name="connsiteX4" fmla="*/ 2792456 w 4183106"/>
                  <a:gd name="connsiteY4" fmla="*/ 418736 h 1206135"/>
                  <a:gd name="connsiteX5" fmla="*/ 3459206 w 4183106"/>
                  <a:gd name="connsiteY5" fmla="*/ 209186 h 1206135"/>
                  <a:gd name="connsiteX6" fmla="*/ 4170406 w 4183106"/>
                  <a:gd name="connsiteY6" fmla="*/ 12336 h 1206135"/>
                  <a:gd name="connsiteX7" fmla="*/ 4183106 w 4183106"/>
                  <a:gd name="connsiteY7" fmla="*/ 1206136 h 1206135"/>
                  <a:gd name="connsiteX8" fmla="*/ 3484606 w 4183106"/>
                  <a:gd name="connsiteY8" fmla="*/ 1002936 h 1206135"/>
                  <a:gd name="connsiteX9" fmla="*/ 2798806 w 4183106"/>
                  <a:gd name="connsiteY9" fmla="*/ 793386 h 1206135"/>
                  <a:gd name="connsiteX10" fmla="*/ 2138406 w 4183106"/>
                  <a:gd name="connsiteY10" fmla="*/ 640986 h 1206135"/>
                  <a:gd name="connsiteX11" fmla="*/ 1471677 w 4183106"/>
                  <a:gd name="connsiteY11" fmla="*/ 791380 h 1206135"/>
                  <a:gd name="connsiteX12" fmla="*/ 811256 w 4183106"/>
                  <a:gd name="connsiteY12" fmla="*/ 996586 h 1206135"/>
                  <a:gd name="connsiteX13" fmla="*/ 163556 w 4183106"/>
                  <a:gd name="connsiteY13" fmla="*/ 1180736 h 1206135"/>
                  <a:gd name="connsiteX14" fmla="*/ 17506 w 4183106"/>
                  <a:gd name="connsiteY14" fmla="*/ 1187086 h 1206135"/>
                  <a:gd name="connsiteX15" fmla="*/ 11156 w 4183106"/>
                  <a:gd name="connsiteY15" fmla="*/ 12336 h 1206135"/>
                  <a:gd name="connsiteX16" fmla="*/ 182606 w 4183106"/>
                  <a:gd name="connsiteY16" fmla="*/ 12336 h 1206135"/>
                  <a:gd name="connsiteX0" fmla="*/ 165101 w 4165601"/>
                  <a:gd name="connsiteY0" fmla="*/ 50789 h 1244589"/>
                  <a:gd name="connsiteX1" fmla="*/ 768351 w 4165601"/>
                  <a:gd name="connsiteY1" fmla="*/ 234939 h 1244589"/>
                  <a:gd name="connsiteX2" fmla="*/ 1460501 w 4165601"/>
                  <a:gd name="connsiteY2" fmla="*/ 438139 h 1244589"/>
                  <a:gd name="connsiteX3" fmla="*/ 2120901 w 4165601"/>
                  <a:gd name="connsiteY3" fmla="*/ 596889 h 1244589"/>
                  <a:gd name="connsiteX4" fmla="*/ 2774951 w 4165601"/>
                  <a:gd name="connsiteY4" fmla="*/ 457189 h 1244589"/>
                  <a:gd name="connsiteX5" fmla="*/ 3441701 w 4165601"/>
                  <a:gd name="connsiteY5" fmla="*/ 247639 h 1244589"/>
                  <a:gd name="connsiteX6" fmla="*/ 4152901 w 4165601"/>
                  <a:gd name="connsiteY6" fmla="*/ 50789 h 1244589"/>
                  <a:gd name="connsiteX7" fmla="*/ 4165601 w 4165601"/>
                  <a:gd name="connsiteY7" fmla="*/ 1244589 h 1244589"/>
                  <a:gd name="connsiteX8" fmla="*/ 3467101 w 4165601"/>
                  <a:gd name="connsiteY8" fmla="*/ 1041389 h 1244589"/>
                  <a:gd name="connsiteX9" fmla="*/ 2781301 w 4165601"/>
                  <a:gd name="connsiteY9" fmla="*/ 831839 h 1244589"/>
                  <a:gd name="connsiteX10" fmla="*/ 2120901 w 4165601"/>
                  <a:gd name="connsiteY10" fmla="*/ 679439 h 1244589"/>
                  <a:gd name="connsiteX11" fmla="*/ 1454172 w 4165601"/>
                  <a:gd name="connsiteY11" fmla="*/ 829833 h 1244589"/>
                  <a:gd name="connsiteX12" fmla="*/ 793751 w 4165601"/>
                  <a:gd name="connsiteY12" fmla="*/ 1035039 h 1244589"/>
                  <a:gd name="connsiteX13" fmla="*/ 146051 w 4165601"/>
                  <a:gd name="connsiteY13" fmla="*/ 1219189 h 1244589"/>
                  <a:gd name="connsiteX14" fmla="*/ 1 w 4165601"/>
                  <a:gd name="connsiteY14" fmla="*/ 1225539 h 1244589"/>
                  <a:gd name="connsiteX15" fmla="*/ 165101 w 4165601"/>
                  <a:gd name="connsiteY15" fmla="*/ 50789 h 1244589"/>
                  <a:gd name="connsiteX0" fmla="*/ 165099 w 4165599"/>
                  <a:gd name="connsiteY0" fmla="*/ 0 h 1193800"/>
                  <a:gd name="connsiteX1" fmla="*/ 768349 w 4165599"/>
                  <a:gd name="connsiteY1" fmla="*/ 184150 h 1193800"/>
                  <a:gd name="connsiteX2" fmla="*/ 1460499 w 4165599"/>
                  <a:gd name="connsiteY2" fmla="*/ 387350 h 1193800"/>
                  <a:gd name="connsiteX3" fmla="*/ 2120899 w 4165599"/>
                  <a:gd name="connsiteY3" fmla="*/ 546100 h 1193800"/>
                  <a:gd name="connsiteX4" fmla="*/ 2774949 w 4165599"/>
                  <a:gd name="connsiteY4" fmla="*/ 406400 h 1193800"/>
                  <a:gd name="connsiteX5" fmla="*/ 3441699 w 4165599"/>
                  <a:gd name="connsiteY5" fmla="*/ 196850 h 1193800"/>
                  <a:gd name="connsiteX6" fmla="*/ 4152899 w 4165599"/>
                  <a:gd name="connsiteY6" fmla="*/ 0 h 1193800"/>
                  <a:gd name="connsiteX7" fmla="*/ 4165599 w 4165599"/>
                  <a:gd name="connsiteY7" fmla="*/ 1193800 h 1193800"/>
                  <a:gd name="connsiteX8" fmla="*/ 3467099 w 4165599"/>
                  <a:gd name="connsiteY8" fmla="*/ 990600 h 1193800"/>
                  <a:gd name="connsiteX9" fmla="*/ 2781299 w 4165599"/>
                  <a:gd name="connsiteY9" fmla="*/ 781050 h 1193800"/>
                  <a:gd name="connsiteX10" fmla="*/ 2120899 w 4165599"/>
                  <a:gd name="connsiteY10" fmla="*/ 628650 h 1193800"/>
                  <a:gd name="connsiteX11" fmla="*/ 1454170 w 4165599"/>
                  <a:gd name="connsiteY11" fmla="*/ 779044 h 1193800"/>
                  <a:gd name="connsiteX12" fmla="*/ 793749 w 4165599"/>
                  <a:gd name="connsiteY12" fmla="*/ 984250 h 1193800"/>
                  <a:gd name="connsiteX13" fmla="*/ 146049 w 4165599"/>
                  <a:gd name="connsiteY13" fmla="*/ 1168400 h 1193800"/>
                  <a:gd name="connsiteX14" fmla="*/ -1 w 4165599"/>
                  <a:gd name="connsiteY14" fmla="*/ 1174750 h 1193800"/>
                  <a:gd name="connsiteX15" fmla="*/ 165099 w 4165599"/>
                  <a:gd name="connsiteY15" fmla="*/ 0 h 1193800"/>
                  <a:gd name="connsiteX0" fmla="*/ 88395 w 4088895"/>
                  <a:gd name="connsiteY0" fmla="*/ 0 h 1193800"/>
                  <a:gd name="connsiteX1" fmla="*/ 691645 w 4088895"/>
                  <a:gd name="connsiteY1" fmla="*/ 184150 h 1193800"/>
                  <a:gd name="connsiteX2" fmla="*/ 1383795 w 4088895"/>
                  <a:gd name="connsiteY2" fmla="*/ 387350 h 1193800"/>
                  <a:gd name="connsiteX3" fmla="*/ 2044195 w 4088895"/>
                  <a:gd name="connsiteY3" fmla="*/ 546100 h 1193800"/>
                  <a:gd name="connsiteX4" fmla="*/ 2698245 w 4088895"/>
                  <a:gd name="connsiteY4" fmla="*/ 406400 h 1193800"/>
                  <a:gd name="connsiteX5" fmla="*/ 3364995 w 4088895"/>
                  <a:gd name="connsiteY5" fmla="*/ 196850 h 1193800"/>
                  <a:gd name="connsiteX6" fmla="*/ 4076195 w 4088895"/>
                  <a:gd name="connsiteY6" fmla="*/ 0 h 1193800"/>
                  <a:gd name="connsiteX7" fmla="*/ 4088895 w 4088895"/>
                  <a:gd name="connsiteY7" fmla="*/ 1193800 h 1193800"/>
                  <a:gd name="connsiteX8" fmla="*/ 3390395 w 4088895"/>
                  <a:gd name="connsiteY8" fmla="*/ 990600 h 1193800"/>
                  <a:gd name="connsiteX9" fmla="*/ 2704595 w 4088895"/>
                  <a:gd name="connsiteY9" fmla="*/ 781050 h 1193800"/>
                  <a:gd name="connsiteX10" fmla="*/ 2044195 w 4088895"/>
                  <a:gd name="connsiteY10" fmla="*/ 628650 h 1193800"/>
                  <a:gd name="connsiteX11" fmla="*/ 1377466 w 4088895"/>
                  <a:gd name="connsiteY11" fmla="*/ 779044 h 1193800"/>
                  <a:gd name="connsiteX12" fmla="*/ 717045 w 4088895"/>
                  <a:gd name="connsiteY12" fmla="*/ 984250 h 1193800"/>
                  <a:gd name="connsiteX13" fmla="*/ 69345 w 4088895"/>
                  <a:gd name="connsiteY13" fmla="*/ 1168400 h 1193800"/>
                  <a:gd name="connsiteX14" fmla="*/ 88395 w 4088895"/>
                  <a:gd name="connsiteY14" fmla="*/ 0 h 1193800"/>
                  <a:gd name="connsiteX0" fmla="*/ 19051 w 4019551"/>
                  <a:gd name="connsiteY0" fmla="*/ 0 h 1193800"/>
                  <a:gd name="connsiteX1" fmla="*/ 622301 w 4019551"/>
                  <a:gd name="connsiteY1" fmla="*/ 184150 h 1193800"/>
                  <a:gd name="connsiteX2" fmla="*/ 1314451 w 4019551"/>
                  <a:gd name="connsiteY2" fmla="*/ 387350 h 1193800"/>
                  <a:gd name="connsiteX3" fmla="*/ 1974851 w 4019551"/>
                  <a:gd name="connsiteY3" fmla="*/ 546100 h 1193800"/>
                  <a:gd name="connsiteX4" fmla="*/ 2628901 w 4019551"/>
                  <a:gd name="connsiteY4" fmla="*/ 406400 h 1193800"/>
                  <a:gd name="connsiteX5" fmla="*/ 3295651 w 4019551"/>
                  <a:gd name="connsiteY5" fmla="*/ 196850 h 1193800"/>
                  <a:gd name="connsiteX6" fmla="*/ 4006851 w 4019551"/>
                  <a:gd name="connsiteY6" fmla="*/ 0 h 1193800"/>
                  <a:gd name="connsiteX7" fmla="*/ 4019551 w 4019551"/>
                  <a:gd name="connsiteY7" fmla="*/ 1193800 h 1193800"/>
                  <a:gd name="connsiteX8" fmla="*/ 3321051 w 4019551"/>
                  <a:gd name="connsiteY8" fmla="*/ 990600 h 1193800"/>
                  <a:gd name="connsiteX9" fmla="*/ 2635251 w 4019551"/>
                  <a:gd name="connsiteY9" fmla="*/ 781050 h 1193800"/>
                  <a:gd name="connsiteX10" fmla="*/ 1974851 w 4019551"/>
                  <a:gd name="connsiteY10" fmla="*/ 628650 h 1193800"/>
                  <a:gd name="connsiteX11" fmla="*/ 1308122 w 4019551"/>
                  <a:gd name="connsiteY11" fmla="*/ 779044 h 1193800"/>
                  <a:gd name="connsiteX12" fmla="*/ 647701 w 4019551"/>
                  <a:gd name="connsiteY12" fmla="*/ 984250 h 1193800"/>
                  <a:gd name="connsiteX13" fmla="*/ 1 w 4019551"/>
                  <a:gd name="connsiteY13" fmla="*/ 1168400 h 1193800"/>
                  <a:gd name="connsiteX14" fmla="*/ 19051 w 4019551"/>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46100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9 w 4019549"/>
                  <a:gd name="connsiteY10" fmla="*/ 628650 h 1193800"/>
                  <a:gd name="connsiteX11" fmla="*/ 1308120 w 4019549"/>
                  <a:gd name="connsiteY11" fmla="*/ 779044 h 1193800"/>
                  <a:gd name="connsiteX12" fmla="*/ 647699 w 4019549"/>
                  <a:gd name="connsiteY12" fmla="*/ 984250 h 1193800"/>
                  <a:gd name="connsiteX13" fmla="*/ -1 w 4019549"/>
                  <a:gd name="connsiteY13" fmla="*/ 1168400 h 1193800"/>
                  <a:gd name="connsiteX14" fmla="*/ 19049 w 4019549"/>
                  <a:gd name="connsiteY14" fmla="*/ 0 h 1193800"/>
                  <a:gd name="connsiteX0" fmla="*/ 19051 w 4019551"/>
                  <a:gd name="connsiteY0" fmla="*/ 0 h 1193800"/>
                  <a:gd name="connsiteX1" fmla="*/ 622301 w 4019551"/>
                  <a:gd name="connsiteY1" fmla="*/ 184150 h 1193800"/>
                  <a:gd name="connsiteX2" fmla="*/ 1314451 w 4019551"/>
                  <a:gd name="connsiteY2" fmla="*/ 387350 h 1193800"/>
                  <a:gd name="connsiteX3" fmla="*/ 1974851 w 4019551"/>
                  <a:gd name="connsiteY3" fmla="*/ 525983 h 1193800"/>
                  <a:gd name="connsiteX4" fmla="*/ 2628901 w 4019551"/>
                  <a:gd name="connsiteY4" fmla="*/ 406400 h 1193800"/>
                  <a:gd name="connsiteX5" fmla="*/ 3295651 w 4019551"/>
                  <a:gd name="connsiteY5" fmla="*/ 196850 h 1193800"/>
                  <a:gd name="connsiteX6" fmla="*/ 4006851 w 4019551"/>
                  <a:gd name="connsiteY6" fmla="*/ 0 h 1193800"/>
                  <a:gd name="connsiteX7" fmla="*/ 4019551 w 4019551"/>
                  <a:gd name="connsiteY7" fmla="*/ 1193800 h 1193800"/>
                  <a:gd name="connsiteX8" fmla="*/ 3321051 w 4019551"/>
                  <a:gd name="connsiteY8" fmla="*/ 990600 h 1193800"/>
                  <a:gd name="connsiteX9" fmla="*/ 2635251 w 4019551"/>
                  <a:gd name="connsiteY9" fmla="*/ 781050 h 1193800"/>
                  <a:gd name="connsiteX10" fmla="*/ 1974851 w 4019551"/>
                  <a:gd name="connsiteY10" fmla="*/ 628650 h 1193800"/>
                  <a:gd name="connsiteX11" fmla="*/ 1308122 w 4019551"/>
                  <a:gd name="connsiteY11" fmla="*/ 779044 h 1193800"/>
                  <a:gd name="connsiteX12" fmla="*/ 647701 w 4019551"/>
                  <a:gd name="connsiteY12" fmla="*/ 984250 h 1193800"/>
                  <a:gd name="connsiteX13" fmla="*/ 1 w 4019551"/>
                  <a:gd name="connsiteY13" fmla="*/ 1168400 h 1193800"/>
                  <a:gd name="connsiteX14" fmla="*/ 19051 w 4019551"/>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25983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8 w 4019549"/>
                  <a:gd name="connsiteY10" fmla="*/ 648766 h 1193800"/>
                  <a:gd name="connsiteX11" fmla="*/ 1308120 w 4019549"/>
                  <a:gd name="connsiteY11" fmla="*/ 779044 h 1193800"/>
                  <a:gd name="connsiteX12" fmla="*/ 647699 w 4019549"/>
                  <a:gd name="connsiteY12" fmla="*/ 984250 h 1193800"/>
                  <a:gd name="connsiteX13" fmla="*/ -1 w 4019549"/>
                  <a:gd name="connsiteY13" fmla="*/ 1168400 h 1193800"/>
                  <a:gd name="connsiteX14" fmla="*/ 19049 w 4019549"/>
                  <a:gd name="connsiteY14" fmla="*/ 0 h 1193800"/>
                  <a:gd name="connsiteX0" fmla="*/ 62353 w 4062853"/>
                  <a:gd name="connsiteY0" fmla="*/ 0 h 1216915"/>
                  <a:gd name="connsiteX1" fmla="*/ 665603 w 4062853"/>
                  <a:gd name="connsiteY1" fmla="*/ 184150 h 1216915"/>
                  <a:gd name="connsiteX2" fmla="*/ 1357753 w 4062853"/>
                  <a:gd name="connsiteY2" fmla="*/ 387350 h 1216915"/>
                  <a:gd name="connsiteX3" fmla="*/ 2018153 w 4062853"/>
                  <a:gd name="connsiteY3" fmla="*/ 525983 h 1216915"/>
                  <a:gd name="connsiteX4" fmla="*/ 2672203 w 4062853"/>
                  <a:gd name="connsiteY4" fmla="*/ 406400 h 1216915"/>
                  <a:gd name="connsiteX5" fmla="*/ 3338953 w 4062853"/>
                  <a:gd name="connsiteY5" fmla="*/ 196850 h 1216915"/>
                  <a:gd name="connsiteX6" fmla="*/ 4050153 w 4062853"/>
                  <a:gd name="connsiteY6" fmla="*/ 0 h 1216915"/>
                  <a:gd name="connsiteX7" fmla="*/ 4062853 w 4062853"/>
                  <a:gd name="connsiteY7" fmla="*/ 1193800 h 1216915"/>
                  <a:gd name="connsiteX8" fmla="*/ 3364353 w 4062853"/>
                  <a:gd name="connsiteY8" fmla="*/ 990600 h 1216915"/>
                  <a:gd name="connsiteX9" fmla="*/ 2678553 w 4062853"/>
                  <a:gd name="connsiteY9" fmla="*/ 781050 h 1216915"/>
                  <a:gd name="connsiteX10" fmla="*/ 2018152 w 4062853"/>
                  <a:gd name="connsiteY10" fmla="*/ 648766 h 1216915"/>
                  <a:gd name="connsiteX11" fmla="*/ 1351424 w 4062853"/>
                  <a:gd name="connsiteY11" fmla="*/ 779044 h 1216915"/>
                  <a:gd name="connsiteX12" fmla="*/ 691003 w 4062853"/>
                  <a:gd name="connsiteY12" fmla="*/ 974194 h 1216915"/>
                  <a:gd name="connsiteX13" fmla="*/ 43303 w 4062853"/>
                  <a:gd name="connsiteY13" fmla="*/ 1168400 h 1216915"/>
                  <a:gd name="connsiteX14" fmla="*/ 62353 w 4062853"/>
                  <a:gd name="connsiteY14" fmla="*/ 0 h 1216915"/>
                  <a:gd name="connsiteX0" fmla="*/ 62353 w 4062853"/>
                  <a:gd name="connsiteY0" fmla="*/ 0 h 1193800"/>
                  <a:gd name="connsiteX1" fmla="*/ 665603 w 4062853"/>
                  <a:gd name="connsiteY1" fmla="*/ 184150 h 1193800"/>
                  <a:gd name="connsiteX2" fmla="*/ 1357753 w 4062853"/>
                  <a:gd name="connsiteY2" fmla="*/ 387350 h 1193800"/>
                  <a:gd name="connsiteX3" fmla="*/ 2018153 w 4062853"/>
                  <a:gd name="connsiteY3" fmla="*/ 525983 h 1193800"/>
                  <a:gd name="connsiteX4" fmla="*/ 2672203 w 4062853"/>
                  <a:gd name="connsiteY4" fmla="*/ 406400 h 1193800"/>
                  <a:gd name="connsiteX5" fmla="*/ 3338953 w 4062853"/>
                  <a:gd name="connsiteY5" fmla="*/ 196850 h 1193800"/>
                  <a:gd name="connsiteX6" fmla="*/ 4050153 w 4062853"/>
                  <a:gd name="connsiteY6" fmla="*/ 0 h 1193800"/>
                  <a:gd name="connsiteX7" fmla="*/ 4062853 w 4062853"/>
                  <a:gd name="connsiteY7" fmla="*/ 1193800 h 1193800"/>
                  <a:gd name="connsiteX8" fmla="*/ 3364353 w 4062853"/>
                  <a:gd name="connsiteY8" fmla="*/ 990600 h 1193800"/>
                  <a:gd name="connsiteX9" fmla="*/ 2678553 w 4062853"/>
                  <a:gd name="connsiteY9" fmla="*/ 781050 h 1193800"/>
                  <a:gd name="connsiteX10" fmla="*/ 2018152 w 4062853"/>
                  <a:gd name="connsiteY10" fmla="*/ 648766 h 1193800"/>
                  <a:gd name="connsiteX11" fmla="*/ 1351424 w 4062853"/>
                  <a:gd name="connsiteY11" fmla="*/ 779044 h 1193800"/>
                  <a:gd name="connsiteX12" fmla="*/ 691003 w 4062853"/>
                  <a:gd name="connsiteY12" fmla="*/ 974194 h 1193800"/>
                  <a:gd name="connsiteX13" fmla="*/ 43303 w 4062853"/>
                  <a:gd name="connsiteY13" fmla="*/ 1168400 h 1193800"/>
                  <a:gd name="connsiteX14" fmla="*/ 62353 w 4062853"/>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25983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8 w 4019549"/>
                  <a:gd name="connsiteY10" fmla="*/ 648766 h 1193800"/>
                  <a:gd name="connsiteX11" fmla="*/ 1308120 w 4019549"/>
                  <a:gd name="connsiteY11" fmla="*/ 779044 h 1193800"/>
                  <a:gd name="connsiteX12" fmla="*/ 647699 w 4019549"/>
                  <a:gd name="connsiteY12" fmla="*/ 974194 h 1193800"/>
                  <a:gd name="connsiteX13" fmla="*/ -1 w 4019549"/>
                  <a:gd name="connsiteY13" fmla="*/ 1168400 h 1193800"/>
                  <a:gd name="connsiteX14" fmla="*/ 19049 w 4019549"/>
                  <a:gd name="connsiteY14" fmla="*/ 0 h 1193800"/>
                  <a:gd name="connsiteX0" fmla="*/ 19050 w 4019550"/>
                  <a:gd name="connsiteY0" fmla="*/ 0 h 1193800"/>
                  <a:gd name="connsiteX1" fmla="*/ 622300 w 4019550"/>
                  <a:gd name="connsiteY1" fmla="*/ 184150 h 1193800"/>
                  <a:gd name="connsiteX2" fmla="*/ 1314450 w 4019550"/>
                  <a:gd name="connsiteY2" fmla="*/ 387350 h 1193800"/>
                  <a:gd name="connsiteX3" fmla="*/ 2031525 w 4019550"/>
                  <a:gd name="connsiteY3" fmla="*/ 288947 h 1193800"/>
                  <a:gd name="connsiteX4" fmla="*/ 2628900 w 4019550"/>
                  <a:gd name="connsiteY4" fmla="*/ 406400 h 1193800"/>
                  <a:gd name="connsiteX5" fmla="*/ 3295650 w 4019550"/>
                  <a:gd name="connsiteY5" fmla="*/ 196850 h 1193800"/>
                  <a:gd name="connsiteX6" fmla="*/ 4006850 w 4019550"/>
                  <a:gd name="connsiteY6" fmla="*/ 0 h 1193800"/>
                  <a:gd name="connsiteX7" fmla="*/ 4019550 w 4019550"/>
                  <a:gd name="connsiteY7" fmla="*/ 1193800 h 1193800"/>
                  <a:gd name="connsiteX8" fmla="*/ 3321050 w 4019550"/>
                  <a:gd name="connsiteY8" fmla="*/ 990600 h 1193800"/>
                  <a:gd name="connsiteX9" fmla="*/ 2635250 w 4019550"/>
                  <a:gd name="connsiteY9" fmla="*/ 781050 h 1193800"/>
                  <a:gd name="connsiteX10" fmla="*/ 1974849 w 4019550"/>
                  <a:gd name="connsiteY10" fmla="*/ 648766 h 1193800"/>
                  <a:gd name="connsiteX11" fmla="*/ 1308121 w 4019550"/>
                  <a:gd name="connsiteY11" fmla="*/ 779044 h 1193800"/>
                  <a:gd name="connsiteX12" fmla="*/ 647700 w 4019550"/>
                  <a:gd name="connsiteY12" fmla="*/ 974194 h 1193800"/>
                  <a:gd name="connsiteX13" fmla="*/ 0 w 4019550"/>
                  <a:gd name="connsiteY13" fmla="*/ 1168400 h 1193800"/>
                  <a:gd name="connsiteX14" fmla="*/ 19050 w 4019550"/>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28900 w 4019929"/>
                  <a:gd name="connsiteY4" fmla="*/ 406400 h 1193800"/>
                  <a:gd name="connsiteX5" fmla="*/ 3295650 w 4019929"/>
                  <a:gd name="connsiteY5" fmla="*/ 196850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28900 w 4019929"/>
                  <a:gd name="connsiteY4" fmla="*/ 406400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66765 w 4019929"/>
                  <a:gd name="connsiteY2" fmla="*/ 245128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17941 w 4019929"/>
                  <a:gd name="connsiteY1" fmla="*/ 123813 h 1193800"/>
                  <a:gd name="connsiteX2" fmla="*/ 1366765 w 4019929"/>
                  <a:gd name="connsiteY2" fmla="*/ 245128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42998 w 4019929"/>
                  <a:gd name="connsiteY11" fmla="*/ 94712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42998 w 4019929"/>
                  <a:gd name="connsiteY11" fmla="*/ 947124 h 1198110"/>
                  <a:gd name="connsiteX12" fmla="*/ 625902 w 4019929"/>
                  <a:gd name="connsiteY12" fmla="*/ 1081938 h 1198110"/>
                  <a:gd name="connsiteX13" fmla="*/ 0 w 4019929"/>
                  <a:gd name="connsiteY13" fmla="*/ 1172710 h 1198110"/>
                  <a:gd name="connsiteX14" fmla="*/ 10331 w 4019929"/>
                  <a:gd name="connsiteY14" fmla="*/ 0 h 1198110"/>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17183 w 4011210"/>
                  <a:gd name="connsiteY12" fmla="*/ 1081938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4116"/>
                  <a:gd name="connsiteY0" fmla="*/ 4309 h 1207188"/>
                  <a:gd name="connsiteX1" fmla="*/ 609222 w 4014116"/>
                  <a:gd name="connsiteY1" fmla="*/ 132432 h 1207188"/>
                  <a:gd name="connsiteX2" fmla="*/ 1358046 w 4014116"/>
                  <a:gd name="connsiteY2" fmla="*/ 253747 h 1207188"/>
                  <a:gd name="connsiteX3" fmla="*/ 2022806 w 4014116"/>
                  <a:gd name="connsiteY3" fmla="*/ 297566 h 1207188"/>
                  <a:gd name="connsiteX4" fmla="*/ 2637620 w 4014116"/>
                  <a:gd name="connsiteY4" fmla="*/ 259868 h 1207188"/>
                  <a:gd name="connsiteX5" fmla="*/ 3435158 w 4014116"/>
                  <a:gd name="connsiteY5" fmla="*/ 123584 h 1207188"/>
                  <a:gd name="connsiteX6" fmla="*/ 4014116 w 4014116"/>
                  <a:gd name="connsiteY6" fmla="*/ 0 h 1207188"/>
                  <a:gd name="connsiteX7" fmla="*/ 4010831 w 4014116"/>
                  <a:gd name="connsiteY7" fmla="*/ 1202419 h 1207188"/>
                  <a:gd name="connsiteX8" fmla="*/ 3347208 w 4014116"/>
                  <a:gd name="connsiteY8" fmla="*/ 1068175 h 1207188"/>
                  <a:gd name="connsiteX9" fmla="*/ 2677394 w 4014116"/>
                  <a:gd name="connsiteY9" fmla="*/ 954876 h 1207188"/>
                  <a:gd name="connsiteX10" fmla="*/ 2014085 w 4014116"/>
                  <a:gd name="connsiteY10" fmla="*/ 907350 h 1207188"/>
                  <a:gd name="connsiteX11" fmla="*/ 1334279 w 4014116"/>
                  <a:gd name="connsiteY11" fmla="*/ 951433 h 1207188"/>
                  <a:gd name="connsiteX12" fmla="*/ 621543 w 4014116"/>
                  <a:gd name="connsiteY12" fmla="*/ 1073318 h 1207188"/>
                  <a:gd name="connsiteX13" fmla="*/ 0 w 4014116"/>
                  <a:gd name="connsiteY13" fmla="*/ 1207188 h 1207188"/>
                  <a:gd name="connsiteX14" fmla="*/ 1612 w 4014116"/>
                  <a:gd name="connsiteY14" fmla="*/ 4309 h 1207188"/>
                  <a:gd name="connsiteX0" fmla="*/ 47937 w 4060441"/>
                  <a:gd name="connsiteY0" fmla="*/ 4309 h 1207188"/>
                  <a:gd name="connsiteX1" fmla="*/ 655547 w 4060441"/>
                  <a:gd name="connsiteY1" fmla="*/ 132432 h 1207188"/>
                  <a:gd name="connsiteX2" fmla="*/ 1404371 w 4060441"/>
                  <a:gd name="connsiteY2" fmla="*/ 253747 h 1207188"/>
                  <a:gd name="connsiteX3" fmla="*/ 2069131 w 4060441"/>
                  <a:gd name="connsiteY3" fmla="*/ 297566 h 1207188"/>
                  <a:gd name="connsiteX4" fmla="*/ 2683945 w 4060441"/>
                  <a:gd name="connsiteY4" fmla="*/ 259868 h 1207188"/>
                  <a:gd name="connsiteX5" fmla="*/ 3481483 w 4060441"/>
                  <a:gd name="connsiteY5" fmla="*/ 123584 h 1207188"/>
                  <a:gd name="connsiteX6" fmla="*/ 4060441 w 4060441"/>
                  <a:gd name="connsiteY6" fmla="*/ 0 h 1207188"/>
                  <a:gd name="connsiteX7" fmla="*/ 4057156 w 4060441"/>
                  <a:gd name="connsiteY7" fmla="*/ 1202419 h 1207188"/>
                  <a:gd name="connsiteX8" fmla="*/ 3393533 w 4060441"/>
                  <a:gd name="connsiteY8" fmla="*/ 1068175 h 1207188"/>
                  <a:gd name="connsiteX9" fmla="*/ 2723719 w 4060441"/>
                  <a:gd name="connsiteY9" fmla="*/ 954876 h 1207188"/>
                  <a:gd name="connsiteX10" fmla="*/ 2060410 w 4060441"/>
                  <a:gd name="connsiteY10" fmla="*/ 907350 h 1207188"/>
                  <a:gd name="connsiteX11" fmla="*/ 1380604 w 4060441"/>
                  <a:gd name="connsiteY11" fmla="*/ 951433 h 1207188"/>
                  <a:gd name="connsiteX12" fmla="*/ 667868 w 4060441"/>
                  <a:gd name="connsiteY12" fmla="*/ 1073318 h 1207188"/>
                  <a:gd name="connsiteX13" fmla="*/ 46325 w 4060441"/>
                  <a:gd name="connsiteY13" fmla="*/ 1207188 h 1207188"/>
                  <a:gd name="connsiteX14" fmla="*/ 45652 w 4060441"/>
                  <a:gd name="connsiteY14" fmla="*/ 888444 h 1207188"/>
                  <a:gd name="connsiteX15" fmla="*/ 47937 w 4060441"/>
                  <a:gd name="connsiteY15" fmla="*/ 4309 h 1207188"/>
                  <a:gd name="connsiteX0" fmla="*/ 776411 w 4788915"/>
                  <a:gd name="connsiteY0" fmla="*/ 4309 h 1275914"/>
                  <a:gd name="connsiteX1" fmla="*/ 1384021 w 4788915"/>
                  <a:gd name="connsiteY1" fmla="*/ 132432 h 1275914"/>
                  <a:gd name="connsiteX2" fmla="*/ 2132845 w 4788915"/>
                  <a:gd name="connsiteY2" fmla="*/ 253747 h 1275914"/>
                  <a:gd name="connsiteX3" fmla="*/ 2797605 w 4788915"/>
                  <a:gd name="connsiteY3" fmla="*/ 297566 h 1275914"/>
                  <a:gd name="connsiteX4" fmla="*/ 3412419 w 4788915"/>
                  <a:gd name="connsiteY4" fmla="*/ 259868 h 1275914"/>
                  <a:gd name="connsiteX5" fmla="*/ 4209957 w 4788915"/>
                  <a:gd name="connsiteY5" fmla="*/ 123584 h 1275914"/>
                  <a:gd name="connsiteX6" fmla="*/ 4788915 w 4788915"/>
                  <a:gd name="connsiteY6" fmla="*/ 0 h 1275914"/>
                  <a:gd name="connsiteX7" fmla="*/ 4785630 w 4788915"/>
                  <a:gd name="connsiteY7" fmla="*/ 1202419 h 1275914"/>
                  <a:gd name="connsiteX8" fmla="*/ 4122007 w 4788915"/>
                  <a:gd name="connsiteY8" fmla="*/ 1068175 h 1275914"/>
                  <a:gd name="connsiteX9" fmla="*/ 3452193 w 4788915"/>
                  <a:gd name="connsiteY9" fmla="*/ 954876 h 1275914"/>
                  <a:gd name="connsiteX10" fmla="*/ 2788884 w 4788915"/>
                  <a:gd name="connsiteY10" fmla="*/ 907350 h 1275914"/>
                  <a:gd name="connsiteX11" fmla="*/ 2109078 w 4788915"/>
                  <a:gd name="connsiteY11" fmla="*/ 951433 h 1275914"/>
                  <a:gd name="connsiteX12" fmla="*/ 1396342 w 4788915"/>
                  <a:gd name="connsiteY12" fmla="*/ 1073318 h 1275914"/>
                  <a:gd name="connsiteX13" fmla="*/ 774799 w 4788915"/>
                  <a:gd name="connsiteY13" fmla="*/ 1207188 h 1275914"/>
                  <a:gd name="connsiteX14" fmla="*/ 0 w 4788915"/>
                  <a:gd name="connsiteY14" fmla="*/ 1188899 h 1275914"/>
                  <a:gd name="connsiteX15" fmla="*/ 776411 w 4788915"/>
                  <a:gd name="connsiteY15" fmla="*/ 4309 h 1275914"/>
                  <a:gd name="connsiteX0" fmla="*/ 798397 w 4810901"/>
                  <a:gd name="connsiteY0" fmla="*/ 250237 h 1521842"/>
                  <a:gd name="connsiteX1" fmla="*/ 1406007 w 4810901"/>
                  <a:gd name="connsiteY1" fmla="*/ 378360 h 1521842"/>
                  <a:gd name="connsiteX2" fmla="*/ 2154831 w 4810901"/>
                  <a:gd name="connsiteY2" fmla="*/ 499675 h 1521842"/>
                  <a:gd name="connsiteX3" fmla="*/ 2819591 w 4810901"/>
                  <a:gd name="connsiteY3" fmla="*/ 543494 h 1521842"/>
                  <a:gd name="connsiteX4" fmla="*/ 3434405 w 4810901"/>
                  <a:gd name="connsiteY4" fmla="*/ 505796 h 1521842"/>
                  <a:gd name="connsiteX5" fmla="*/ 4231943 w 4810901"/>
                  <a:gd name="connsiteY5" fmla="*/ 369512 h 1521842"/>
                  <a:gd name="connsiteX6" fmla="*/ 4810901 w 4810901"/>
                  <a:gd name="connsiteY6" fmla="*/ 245928 h 1521842"/>
                  <a:gd name="connsiteX7" fmla="*/ 4807616 w 4810901"/>
                  <a:gd name="connsiteY7" fmla="*/ 1448347 h 1521842"/>
                  <a:gd name="connsiteX8" fmla="*/ 4143993 w 4810901"/>
                  <a:gd name="connsiteY8" fmla="*/ 1314103 h 1521842"/>
                  <a:gd name="connsiteX9" fmla="*/ 3474179 w 4810901"/>
                  <a:gd name="connsiteY9" fmla="*/ 1200804 h 1521842"/>
                  <a:gd name="connsiteX10" fmla="*/ 2810870 w 4810901"/>
                  <a:gd name="connsiteY10" fmla="*/ 1153278 h 1521842"/>
                  <a:gd name="connsiteX11" fmla="*/ 2131064 w 4810901"/>
                  <a:gd name="connsiteY11" fmla="*/ 1197361 h 1521842"/>
                  <a:gd name="connsiteX12" fmla="*/ 1418328 w 4810901"/>
                  <a:gd name="connsiteY12" fmla="*/ 1319246 h 1521842"/>
                  <a:gd name="connsiteX13" fmla="*/ 796785 w 4810901"/>
                  <a:gd name="connsiteY13" fmla="*/ 1453116 h 1521842"/>
                  <a:gd name="connsiteX14" fmla="*/ 21986 w 4810901"/>
                  <a:gd name="connsiteY14" fmla="*/ 1434827 h 1521842"/>
                  <a:gd name="connsiteX15" fmla="*/ 93154 w 4810901"/>
                  <a:gd name="connsiteY15" fmla="*/ 55511 h 1521842"/>
                  <a:gd name="connsiteX16" fmla="*/ 798397 w 4810901"/>
                  <a:gd name="connsiteY16" fmla="*/ 250237 h 1521842"/>
                  <a:gd name="connsiteX0" fmla="*/ 822657 w 4835161"/>
                  <a:gd name="connsiteY0" fmla="*/ 250237 h 1521842"/>
                  <a:gd name="connsiteX1" fmla="*/ 1430267 w 4835161"/>
                  <a:gd name="connsiteY1" fmla="*/ 378360 h 1521842"/>
                  <a:gd name="connsiteX2" fmla="*/ 2179091 w 4835161"/>
                  <a:gd name="connsiteY2" fmla="*/ 499675 h 1521842"/>
                  <a:gd name="connsiteX3" fmla="*/ 2843851 w 4835161"/>
                  <a:gd name="connsiteY3" fmla="*/ 543494 h 1521842"/>
                  <a:gd name="connsiteX4" fmla="*/ 3458665 w 4835161"/>
                  <a:gd name="connsiteY4" fmla="*/ 505796 h 1521842"/>
                  <a:gd name="connsiteX5" fmla="*/ 4256203 w 4835161"/>
                  <a:gd name="connsiteY5" fmla="*/ 369512 h 1521842"/>
                  <a:gd name="connsiteX6" fmla="*/ 4835161 w 4835161"/>
                  <a:gd name="connsiteY6" fmla="*/ 245928 h 1521842"/>
                  <a:gd name="connsiteX7" fmla="*/ 4831876 w 4835161"/>
                  <a:gd name="connsiteY7" fmla="*/ 1448347 h 1521842"/>
                  <a:gd name="connsiteX8" fmla="*/ 4168253 w 4835161"/>
                  <a:gd name="connsiteY8" fmla="*/ 1314103 h 1521842"/>
                  <a:gd name="connsiteX9" fmla="*/ 3498439 w 4835161"/>
                  <a:gd name="connsiteY9" fmla="*/ 1200804 h 1521842"/>
                  <a:gd name="connsiteX10" fmla="*/ 2835130 w 4835161"/>
                  <a:gd name="connsiteY10" fmla="*/ 1153278 h 1521842"/>
                  <a:gd name="connsiteX11" fmla="*/ 2155324 w 4835161"/>
                  <a:gd name="connsiteY11" fmla="*/ 1197361 h 1521842"/>
                  <a:gd name="connsiteX12" fmla="*/ 1442588 w 4835161"/>
                  <a:gd name="connsiteY12" fmla="*/ 1319246 h 1521842"/>
                  <a:gd name="connsiteX13" fmla="*/ 821045 w 4835161"/>
                  <a:gd name="connsiteY13" fmla="*/ 1453116 h 1521842"/>
                  <a:gd name="connsiteX14" fmla="*/ 46246 w 4835161"/>
                  <a:gd name="connsiteY14" fmla="*/ 1434827 h 1521842"/>
                  <a:gd name="connsiteX15" fmla="*/ 121439 w 4835161"/>
                  <a:gd name="connsiteY15" fmla="*/ 894995 h 1521842"/>
                  <a:gd name="connsiteX16" fmla="*/ 117414 w 4835161"/>
                  <a:gd name="connsiteY16" fmla="*/ 55511 h 1521842"/>
                  <a:gd name="connsiteX17" fmla="*/ 822657 w 4835161"/>
                  <a:gd name="connsiteY17" fmla="*/ 250237 h 1521842"/>
                  <a:gd name="connsiteX0" fmla="*/ 849005 w 4861509"/>
                  <a:gd name="connsiteY0" fmla="*/ 250237 h 1521842"/>
                  <a:gd name="connsiteX1" fmla="*/ 1456615 w 4861509"/>
                  <a:gd name="connsiteY1" fmla="*/ 378360 h 1521842"/>
                  <a:gd name="connsiteX2" fmla="*/ 2205439 w 4861509"/>
                  <a:gd name="connsiteY2" fmla="*/ 499675 h 1521842"/>
                  <a:gd name="connsiteX3" fmla="*/ 2870199 w 4861509"/>
                  <a:gd name="connsiteY3" fmla="*/ 543494 h 1521842"/>
                  <a:gd name="connsiteX4" fmla="*/ 3485013 w 4861509"/>
                  <a:gd name="connsiteY4" fmla="*/ 505796 h 1521842"/>
                  <a:gd name="connsiteX5" fmla="*/ 4282551 w 4861509"/>
                  <a:gd name="connsiteY5" fmla="*/ 369512 h 1521842"/>
                  <a:gd name="connsiteX6" fmla="*/ 4861509 w 4861509"/>
                  <a:gd name="connsiteY6" fmla="*/ 245928 h 1521842"/>
                  <a:gd name="connsiteX7" fmla="*/ 4858224 w 4861509"/>
                  <a:gd name="connsiteY7" fmla="*/ 1448347 h 1521842"/>
                  <a:gd name="connsiteX8" fmla="*/ 4194601 w 4861509"/>
                  <a:gd name="connsiteY8" fmla="*/ 1314103 h 1521842"/>
                  <a:gd name="connsiteX9" fmla="*/ 3524787 w 4861509"/>
                  <a:gd name="connsiteY9" fmla="*/ 1200804 h 1521842"/>
                  <a:gd name="connsiteX10" fmla="*/ 2861478 w 4861509"/>
                  <a:gd name="connsiteY10" fmla="*/ 1153278 h 1521842"/>
                  <a:gd name="connsiteX11" fmla="*/ 2181672 w 4861509"/>
                  <a:gd name="connsiteY11" fmla="*/ 1197361 h 1521842"/>
                  <a:gd name="connsiteX12" fmla="*/ 1468936 w 4861509"/>
                  <a:gd name="connsiteY12" fmla="*/ 1319246 h 1521842"/>
                  <a:gd name="connsiteX13" fmla="*/ 847393 w 4861509"/>
                  <a:gd name="connsiteY13" fmla="*/ 1453116 h 1521842"/>
                  <a:gd name="connsiteX14" fmla="*/ 72594 w 4861509"/>
                  <a:gd name="connsiteY14" fmla="*/ 1434827 h 1521842"/>
                  <a:gd name="connsiteX15" fmla="*/ 40158 w 4861509"/>
                  <a:gd name="connsiteY15" fmla="*/ 867276 h 1521842"/>
                  <a:gd name="connsiteX16" fmla="*/ 143762 w 4861509"/>
                  <a:gd name="connsiteY16" fmla="*/ 55511 h 1521842"/>
                  <a:gd name="connsiteX17" fmla="*/ 849005 w 4861509"/>
                  <a:gd name="connsiteY17" fmla="*/ 250237 h 1521842"/>
                  <a:gd name="connsiteX0" fmla="*/ 817430 w 4829934"/>
                  <a:gd name="connsiteY0" fmla="*/ 250237 h 1610243"/>
                  <a:gd name="connsiteX1" fmla="*/ 1425040 w 4829934"/>
                  <a:gd name="connsiteY1" fmla="*/ 378360 h 1610243"/>
                  <a:gd name="connsiteX2" fmla="*/ 2173864 w 4829934"/>
                  <a:gd name="connsiteY2" fmla="*/ 499675 h 1610243"/>
                  <a:gd name="connsiteX3" fmla="*/ 2838624 w 4829934"/>
                  <a:gd name="connsiteY3" fmla="*/ 543494 h 1610243"/>
                  <a:gd name="connsiteX4" fmla="*/ 3453438 w 4829934"/>
                  <a:gd name="connsiteY4" fmla="*/ 505796 h 1610243"/>
                  <a:gd name="connsiteX5" fmla="*/ 4250976 w 4829934"/>
                  <a:gd name="connsiteY5" fmla="*/ 369512 h 1610243"/>
                  <a:gd name="connsiteX6" fmla="*/ 4829934 w 4829934"/>
                  <a:gd name="connsiteY6" fmla="*/ 245928 h 1610243"/>
                  <a:gd name="connsiteX7" fmla="*/ 4826649 w 4829934"/>
                  <a:gd name="connsiteY7" fmla="*/ 1448347 h 1610243"/>
                  <a:gd name="connsiteX8" fmla="*/ 4163026 w 4829934"/>
                  <a:gd name="connsiteY8" fmla="*/ 1314103 h 1610243"/>
                  <a:gd name="connsiteX9" fmla="*/ 3493212 w 4829934"/>
                  <a:gd name="connsiteY9" fmla="*/ 1200804 h 1610243"/>
                  <a:gd name="connsiteX10" fmla="*/ 2829903 w 4829934"/>
                  <a:gd name="connsiteY10" fmla="*/ 1153278 h 1610243"/>
                  <a:gd name="connsiteX11" fmla="*/ 2150097 w 4829934"/>
                  <a:gd name="connsiteY11" fmla="*/ 1197361 h 1610243"/>
                  <a:gd name="connsiteX12" fmla="*/ 1437361 w 4829934"/>
                  <a:gd name="connsiteY12" fmla="*/ 1319246 h 1610243"/>
                  <a:gd name="connsiteX13" fmla="*/ 815818 w 4829934"/>
                  <a:gd name="connsiteY13" fmla="*/ 1453116 h 1610243"/>
                  <a:gd name="connsiteX14" fmla="*/ 110283 w 4829934"/>
                  <a:gd name="connsiteY14" fmla="*/ 1544122 h 1610243"/>
                  <a:gd name="connsiteX15" fmla="*/ 8583 w 4829934"/>
                  <a:gd name="connsiteY15" fmla="*/ 867276 h 1610243"/>
                  <a:gd name="connsiteX16" fmla="*/ 112187 w 4829934"/>
                  <a:gd name="connsiteY16" fmla="*/ 55511 h 1610243"/>
                  <a:gd name="connsiteX17" fmla="*/ 817430 w 4829934"/>
                  <a:gd name="connsiteY17" fmla="*/ 250237 h 1610243"/>
                  <a:gd name="connsiteX0" fmla="*/ 817430 w 4829934"/>
                  <a:gd name="connsiteY0" fmla="*/ 234078 h 1594084"/>
                  <a:gd name="connsiteX1" fmla="*/ 1425040 w 4829934"/>
                  <a:gd name="connsiteY1" fmla="*/ 362201 h 1594084"/>
                  <a:gd name="connsiteX2" fmla="*/ 2173864 w 4829934"/>
                  <a:gd name="connsiteY2" fmla="*/ 483516 h 1594084"/>
                  <a:gd name="connsiteX3" fmla="*/ 2838624 w 4829934"/>
                  <a:gd name="connsiteY3" fmla="*/ 527335 h 1594084"/>
                  <a:gd name="connsiteX4" fmla="*/ 3453438 w 4829934"/>
                  <a:gd name="connsiteY4" fmla="*/ 489637 h 1594084"/>
                  <a:gd name="connsiteX5" fmla="*/ 4250976 w 4829934"/>
                  <a:gd name="connsiteY5" fmla="*/ 353353 h 1594084"/>
                  <a:gd name="connsiteX6" fmla="*/ 4829934 w 4829934"/>
                  <a:gd name="connsiteY6" fmla="*/ 229769 h 1594084"/>
                  <a:gd name="connsiteX7" fmla="*/ 4826649 w 4829934"/>
                  <a:gd name="connsiteY7" fmla="*/ 1432188 h 1594084"/>
                  <a:gd name="connsiteX8" fmla="*/ 4163026 w 4829934"/>
                  <a:gd name="connsiteY8" fmla="*/ 1297944 h 1594084"/>
                  <a:gd name="connsiteX9" fmla="*/ 3493212 w 4829934"/>
                  <a:gd name="connsiteY9" fmla="*/ 1184645 h 1594084"/>
                  <a:gd name="connsiteX10" fmla="*/ 2829903 w 4829934"/>
                  <a:gd name="connsiteY10" fmla="*/ 1137119 h 1594084"/>
                  <a:gd name="connsiteX11" fmla="*/ 2150097 w 4829934"/>
                  <a:gd name="connsiteY11" fmla="*/ 1181202 h 1594084"/>
                  <a:gd name="connsiteX12" fmla="*/ 1437361 w 4829934"/>
                  <a:gd name="connsiteY12" fmla="*/ 1303087 h 1594084"/>
                  <a:gd name="connsiteX13" fmla="*/ 815818 w 4829934"/>
                  <a:gd name="connsiteY13" fmla="*/ 1436957 h 1594084"/>
                  <a:gd name="connsiteX14" fmla="*/ 110283 w 4829934"/>
                  <a:gd name="connsiteY14" fmla="*/ 1527963 h 1594084"/>
                  <a:gd name="connsiteX15" fmla="*/ 8583 w 4829934"/>
                  <a:gd name="connsiteY15" fmla="*/ 851117 h 1594084"/>
                  <a:gd name="connsiteX16" fmla="*/ 120240 w 4829934"/>
                  <a:gd name="connsiteY16" fmla="*/ 57484 h 1594084"/>
                  <a:gd name="connsiteX17" fmla="*/ 817430 w 4829934"/>
                  <a:gd name="connsiteY17" fmla="*/ 234078 h 1594084"/>
                  <a:gd name="connsiteX0" fmla="*/ 817430 w 4829934"/>
                  <a:gd name="connsiteY0" fmla="*/ 234078 h 1594084"/>
                  <a:gd name="connsiteX1" fmla="*/ 1425040 w 4829934"/>
                  <a:gd name="connsiteY1" fmla="*/ 362201 h 1594084"/>
                  <a:gd name="connsiteX2" fmla="*/ 2173864 w 4829934"/>
                  <a:gd name="connsiteY2" fmla="*/ 483516 h 1594084"/>
                  <a:gd name="connsiteX3" fmla="*/ 2838624 w 4829934"/>
                  <a:gd name="connsiteY3" fmla="*/ 527335 h 1594084"/>
                  <a:gd name="connsiteX4" fmla="*/ 3453438 w 4829934"/>
                  <a:gd name="connsiteY4" fmla="*/ 489637 h 1594084"/>
                  <a:gd name="connsiteX5" fmla="*/ 4250976 w 4829934"/>
                  <a:gd name="connsiteY5" fmla="*/ 353353 h 1594084"/>
                  <a:gd name="connsiteX6" fmla="*/ 4829934 w 4829934"/>
                  <a:gd name="connsiteY6" fmla="*/ 229769 h 1594084"/>
                  <a:gd name="connsiteX7" fmla="*/ 4826649 w 4829934"/>
                  <a:gd name="connsiteY7" fmla="*/ 1432188 h 1594084"/>
                  <a:gd name="connsiteX8" fmla="*/ 4163026 w 4829934"/>
                  <a:gd name="connsiteY8" fmla="*/ 1297944 h 1594084"/>
                  <a:gd name="connsiteX9" fmla="*/ 3493212 w 4829934"/>
                  <a:gd name="connsiteY9" fmla="*/ 1184645 h 1594084"/>
                  <a:gd name="connsiteX10" fmla="*/ 2829903 w 4829934"/>
                  <a:gd name="connsiteY10" fmla="*/ 1137119 h 1594084"/>
                  <a:gd name="connsiteX11" fmla="*/ 2150097 w 4829934"/>
                  <a:gd name="connsiteY11" fmla="*/ 1181202 h 1594084"/>
                  <a:gd name="connsiteX12" fmla="*/ 1437361 w 4829934"/>
                  <a:gd name="connsiteY12" fmla="*/ 1303087 h 1594084"/>
                  <a:gd name="connsiteX13" fmla="*/ 815818 w 4829934"/>
                  <a:gd name="connsiteY13" fmla="*/ 1436957 h 1594084"/>
                  <a:gd name="connsiteX14" fmla="*/ 110283 w 4829934"/>
                  <a:gd name="connsiteY14" fmla="*/ 1527963 h 1594084"/>
                  <a:gd name="connsiteX15" fmla="*/ 8583 w 4829934"/>
                  <a:gd name="connsiteY15" fmla="*/ 851117 h 1594084"/>
                  <a:gd name="connsiteX16" fmla="*/ 120240 w 4829934"/>
                  <a:gd name="connsiteY16" fmla="*/ 57484 h 1594084"/>
                  <a:gd name="connsiteX17" fmla="*/ 817430 w 4829934"/>
                  <a:gd name="connsiteY17" fmla="*/ 234078 h 1594084"/>
                  <a:gd name="connsiteX0" fmla="*/ 817430 w 4829934"/>
                  <a:gd name="connsiteY0" fmla="*/ 176592 h 1536598"/>
                  <a:gd name="connsiteX1" fmla="*/ 1425040 w 4829934"/>
                  <a:gd name="connsiteY1" fmla="*/ 304715 h 1536598"/>
                  <a:gd name="connsiteX2" fmla="*/ 2173864 w 4829934"/>
                  <a:gd name="connsiteY2" fmla="*/ 426030 h 1536598"/>
                  <a:gd name="connsiteX3" fmla="*/ 2838624 w 4829934"/>
                  <a:gd name="connsiteY3" fmla="*/ 469849 h 1536598"/>
                  <a:gd name="connsiteX4" fmla="*/ 3453438 w 4829934"/>
                  <a:gd name="connsiteY4" fmla="*/ 432151 h 1536598"/>
                  <a:gd name="connsiteX5" fmla="*/ 4250976 w 4829934"/>
                  <a:gd name="connsiteY5" fmla="*/ 295867 h 1536598"/>
                  <a:gd name="connsiteX6" fmla="*/ 4829934 w 4829934"/>
                  <a:gd name="connsiteY6" fmla="*/ 172283 h 1536598"/>
                  <a:gd name="connsiteX7" fmla="*/ 4826649 w 4829934"/>
                  <a:gd name="connsiteY7" fmla="*/ 1374702 h 1536598"/>
                  <a:gd name="connsiteX8" fmla="*/ 4163026 w 4829934"/>
                  <a:gd name="connsiteY8" fmla="*/ 1240458 h 1536598"/>
                  <a:gd name="connsiteX9" fmla="*/ 3493212 w 4829934"/>
                  <a:gd name="connsiteY9" fmla="*/ 1127159 h 1536598"/>
                  <a:gd name="connsiteX10" fmla="*/ 2829903 w 4829934"/>
                  <a:gd name="connsiteY10" fmla="*/ 1079633 h 1536598"/>
                  <a:gd name="connsiteX11" fmla="*/ 2150097 w 4829934"/>
                  <a:gd name="connsiteY11" fmla="*/ 1123716 h 1536598"/>
                  <a:gd name="connsiteX12" fmla="*/ 1437361 w 4829934"/>
                  <a:gd name="connsiteY12" fmla="*/ 1245601 h 1536598"/>
                  <a:gd name="connsiteX13" fmla="*/ 815818 w 4829934"/>
                  <a:gd name="connsiteY13" fmla="*/ 1379471 h 1536598"/>
                  <a:gd name="connsiteX14" fmla="*/ 110283 w 4829934"/>
                  <a:gd name="connsiteY14" fmla="*/ 1470477 h 1536598"/>
                  <a:gd name="connsiteX15" fmla="*/ 8583 w 4829934"/>
                  <a:gd name="connsiteY15" fmla="*/ 793631 h 1536598"/>
                  <a:gd name="connsiteX16" fmla="*/ 120240 w 4829934"/>
                  <a:gd name="connsiteY16" fmla="*/ -2 h 1536598"/>
                  <a:gd name="connsiteX17" fmla="*/ 817430 w 4829934"/>
                  <a:gd name="connsiteY17" fmla="*/ 176592 h 1536598"/>
                  <a:gd name="connsiteX0" fmla="*/ 808847 w 4821351"/>
                  <a:gd name="connsiteY0" fmla="*/ 176592 h 1536598"/>
                  <a:gd name="connsiteX1" fmla="*/ 1416457 w 4821351"/>
                  <a:gd name="connsiteY1" fmla="*/ 304715 h 1536598"/>
                  <a:gd name="connsiteX2" fmla="*/ 2165281 w 4821351"/>
                  <a:gd name="connsiteY2" fmla="*/ 426030 h 1536598"/>
                  <a:gd name="connsiteX3" fmla="*/ 2830041 w 4821351"/>
                  <a:gd name="connsiteY3" fmla="*/ 469849 h 1536598"/>
                  <a:gd name="connsiteX4" fmla="*/ 3444855 w 4821351"/>
                  <a:gd name="connsiteY4" fmla="*/ 432151 h 1536598"/>
                  <a:gd name="connsiteX5" fmla="*/ 4242393 w 4821351"/>
                  <a:gd name="connsiteY5" fmla="*/ 295867 h 1536598"/>
                  <a:gd name="connsiteX6" fmla="*/ 4821351 w 4821351"/>
                  <a:gd name="connsiteY6" fmla="*/ 172283 h 1536598"/>
                  <a:gd name="connsiteX7" fmla="*/ 4818066 w 4821351"/>
                  <a:gd name="connsiteY7" fmla="*/ 1374702 h 1536598"/>
                  <a:gd name="connsiteX8" fmla="*/ 4154443 w 4821351"/>
                  <a:gd name="connsiteY8" fmla="*/ 1240458 h 1536598"/>
                  <a:gd name="connsiteX9" fmla="*/ 3484629 w 4821351"/>
                  <a:gd name="connsiteY9" fmla="*/ 1127159 h 1536598"/>
                  <a:gd name="connsiteX10" fmla="*/ 2821320 w 4821351"/>
                  <a:gd name="connsiteY10" fmla="*/ 1079633 h 1536598"/>
                  <a:gd name="connsiteX11" fmla="*/ 2141514 w 4821351"/>
                  <a:gd name="connsiteY11" fmla="*/ 1123716 h 1536598"/>
                  <a:gd name="connsiteX12" fmla="*/ 1428778 w 4821351"/>
                  <a:gd name="connsiteY12" fmla="*/ 1245601 h 1536598"/>
                  <a:gd name="connsiteX13" fmla="*/ 807235 w 4821351"/>
                  <a:gd name="connsiteY13" fmla="*/ 1379471 h 1536598"/>
                  <a:gd name="connsiteX14" fmla="*/ 101700 w 4821351"/>
                  <a:gd name="connsiteY14" fmla="*/ 1470477 h 1536598"/>
                  <a:gd name="connsiteX15" fmla="*/ 0 w 4821351"/>
                  <a:gd name="connsiteY15" fmla="*/ 793631 h 1536598"/>
                  <a:gd name="connsiteX16" fmla="*/ 111657 w 4821351"/>
                  <a:gd name="connsiteY16" fmla="*/ -2 h 1536598"/>
                  <a:gd name="connsiteX17" fmla="*/ 808847 w 4821351"/>
                  <a:gd name="connsiteY17" fmla="*/ 176592 h 1536598"/>
                  <a:gd name="connsiteX0" fmla="*/ 808847 w 4821351"/>
                  <a:gd name="connsiteY0" fmla="*/ 176592 h 1470477"/>
                  <a:gd name="connsiteX1" fmla="*/ 1416457 w 4821351"/>
                  <a:gd name="connsiteY1" fmla="*/ 304715 h 1470477"/>
                  <a:gd name="connsiteX2" fmla="*/ 2165281 w 4821351"/>
                  <a:gd name="connsiteY2" fmla="*/ 426030 h 1470477"/>
                  <a:gd name="connsiteX3" fmla="*/ 2830041 w 4821351"/>
                  <a:gd name="connsiteY3" fmla="*/ 469849 h 1470477"/>
                  <a:gd name="connsiteX4" fmla="*/ 3444855 w 4821351"/>
                  <a:gd name="connsiteY4" fmla="*/ 432151 h 1470477"/>
                  <a:gd name="connsiteX5" fmla="*/ 4242393 w 4821351"/>
                  <a:gd name="connsiteY5" fmla="*/ 295867 h 1470477"/>
                  <a:gd name="connsiteX6" fmla="*/ 4821351 w 4821351"/>
                  <a:gd name="connsiteY6" fmla="*/ 172283 h 1470477"/>
                  <a:gd name="connsiteX7" fmla="*/ 4818066 w 4821351"/>
                  <a:gd name="connsiteY7" fmla="*/ 1374702 h 1470477"/>
                  <a:gd name="connsiteX8" fmla="*/ 4154443 w 4821351"/>
                  <a:gd name="connsiteY8" fmla="*/ 1240458 h 1470477"/>
                  <a:gd name="connsiteX9" fmla="*/ 3484629 w 4821351"/>
                  <a:gd name="connsiteY9" fmla="*/ 1127159 h 1470477"/>
                  <a:gd name="connsiteX10" fmla="*/ 2821320 w 4821351"/>
                  <a:gd name="connsiteY10" fmla="*/ 1079633 h 1470477"/>
                  <a:gd name="connsiteX11" fmla="*/ 2141514 w 4821351"/>
                  <a:gd name="connsiteY11" fmla="*/ 1123716 h 1470477"/>
                  <a:gd name="connsiteX12" fmla="*/ 1428778 w 4821351"/>
                  <a:gd name="connsiteY12" fmla="*/ 1245601 h 1470477"/>
                  <a:gd name="connsiteX13" fmla="*/ 807235 w 4821351"/>
                  <a:gd name="connsiteY13" fmla="*/ 1379471 h 1470477"/>
                  <a:gd name="connsiteX14" fmla="*/ 101700 w 4821351"/>
                  <a:gd name="connsiteY14" fmla="*/ 1470477 h 1470477"/>
                  <a:gd name="connsiteX15" fmla="*/ 0 w 4821351"/>
                  <a:gd name="connsiteY15" fmla="*/ 793631 h 1470477"/>
                  <a:gd name="connsiteX16" fmla="*/ 111657 w 4821351"/>
                  <a:gd name="connsiteY16" fmla="*/ -2 h 1470477"/>
                  <a:gd name="connsiteX17" fmla="*/ 808847 w 4821351"/>
                  <a:gd name="connsiteY17" fmla="*/ 176592 h 1470477"/>
                  <a:gd name="connsiteX0" fmla="*/ 965948 w 4978452"/>
                  <a:gd name="connsiteY0" fmla="*/ 176592 h 1470477"/>
                  <a:gd name="connsiteX1" fmla="*/ 1573558 w 4978452"/>
                  <a:gd name="connsiteY1" fmla="*/ 304715 h 1470477"/>
                  <a:gd name="connsiteX2" fmla="*/ 2322382 w 4978452"/>
                  <a:gd name="connsiteY2" fmla="*/ 426030 h 1470477"/>
                  <a:gd name="connsiteX3" fmla="*/ 2987142 w 4978452"/>
                  <a:gd name="connsiteY3" fmla="*/ 469849 h 1470477"/>
                  <a:gd name="connsiteX4" fmla="*/ 3601956 w 4978452"/>
                  <a:gd name="connsiteY4" fmla="*/ 432151 h 1470477"/>
                  <a:gd name="connsiteX5" fmla="*/ 4399494 w 4978452"/>
                  <a:gd name="connsiteY5" fmla="*/ 295867 h 1470477"/>
                  <a:gd name="connsiteX6" fmla="*/ 4978452 w 4978452"/>
                  <a:gd name="connsiteY6" fmla="*/ 172283 h 1470477"/>
                  <a:gd name="connsiteX7" fmla="*/ 4975167 w 4978452"/>
                  <a:gd name="connsiteY7" fmla="*/ 1374702 h 1470477"/>
                  <a:gd name="connsiteX8" fmla="*/ 4311544 w 4978452"/>
                  <a:gd name="connsiteY8" fmla="*/ 1240458 h 1470477"/>
                  <a:gd name="connsiteX9" fmla="*/ 3641730 w 4978452"/>
                  <a:gd name="connsiteY9" fmla="*/ 1127159 h 1470477"/>
                  <a:gd name="connsiteX10" fmla="*/ 2978421 w 4978452"/>
                  <a:gd name="connsiteY10" fmla="*/ 1079633 h 1470477"/>
                  <a:gd name="connsiteX11" fmla="*/ 2298615 w 4978452"/>
                  <a:gd name="connsiteY11" fmla="*/ 1123716 h 1470477"/>
                  <a:gd name="connsiteX12" fmla="*/ 1585879 w 4978452"/>
                  <a:gd name="connsiteY12" fmla="*/ 1245601 h 1470477"/>
                  <a:gd name="connsiteX13" fmla="*/ 964336 w 4978452"/>
                  <a:gd name="connsiteY13" fmla="*/ 1379471 h 1470477"/>
                  <a:gd name="connsiteX14" fmla="*/ 258801 w 4978452"/>
                  <a:gd name="connsiteY14" fmla="*/ 1470477 h 1470477"/>
                  <a:gd name="connsiteX15" fmla="*/ 0 w 4978452"/>
                  <a:gd name="connsiteY15" fmla="*/ 789802 h 1470477"/>
                  <a:gd name="connsiteX16" fmla="*/ 268758 w 4978452"/>
                  <a:gd name="connsiteY16" fmla="*/ -2 h 1470477"/>
                  <a:gd name="connsiteX17" fmla="*/ 965948 w 4978452"/>
                  <a:gd name="connsiteY17" fmla="*/ 176592 h 1470477"/>
                  <a:gd name="connsiteX0" fmla="*/ 965948 w 4978452"/>
                  <a:gd name="connsiteY0" fmla="*/ 176592 h 1471561"/>
                  <a:gd name="connsiteX1" fmla="*/ 1573558 w 4978452"/>
                  <a:gd name="connsiteY1" fmla="*/ 304715 h 1471561"/>
                  <a:gd name="connsiteX2" fmla="*/ 2322382 w 4978452"/>
                  <a:gd name="connsiteY2" fmla="*/ 426030 h 1471561"/>
                  <a:gd name="connsiteX3" fmla="*/ 2987142 w 4978452"/>
                  <a:gd name="connsiteY3" fmla="*/ 469849 h 1471561"/>
                  <a:gd name="connsiteX4" fmla="*/ 3601956 w 4978452"/>
                  <a:gd name="connsiteY4" fmla="*/ 432151 h 1471561"/>
                  <a:gd name="connsiteX5" fmla="*/ 4399494 w 4978452"/>
                  <a:gd name="connsiteY5" fmla="*/ 295867 h 1471561"/>
                  <a:gd name="connsiteX6" fmla="*/ 4978452 w 4978452"/>
                  <a:gd name="connsiteY6" fmla="*/ 172283 h 1471561"/>
                  <a:gd name="connsiteX7" fmla="*/ 4975167 w 4978452"/>
                  <a:gd name="connsiteY7" fmla="*/ 1374702 h 1471561"/>
                  <a:gd name="connsiteX8" fmla="*/ 4311544 w 4978452"/>
                  <a:gd name="connsiteY8" fmla="*/ 1240458 h 1471561"/>
                  <a:gd name="connsiteX9" fmla="*/ 3641730 w 4978452"/>
                  <a:gd name="connsiteY9" fmla="*/ 1127159 h 1471561"/>
                  <a:gd name="connsiteX10" fmla="*/ 2978421 w 4978452"/>
                  <a:gd name="connsiteY10" fmla="*/ 1079633 h 1471561"/>
                  <a:gd name="connsiteX11" fmla="*/ 2298615 w 4978452"/>
                  <a:gd name="connsiteY11" fmla="*/ 1123716 h 1471561"/>
                  <a:gd name="connsiteX12" fmla="*/ 1585879 w 4978452"/>
                  <a:gd name="connsiteY12" fmla="*/ 1245601 h 1471561"/>
                  <a:gd name="connsiteX13" fmla="*/ 964336 w 4978452"/>
                  <a:gd name="connsiteY13" fmla="*/ 1379471 h 1471561"/>
                  <a:gd name="connsiteX14" fmla="*/ 82121 w 4978452"/>
                  <a:gd name="connsiteY14" fmla="*/ 1471562 h 1471561"/>
                  <a:gd name="connsiteX15" fmla="*/ 0 w 4978452"/>
                  <a:gd name="connsiteY15" fmla="*/ 789802 h 1471561"/>
                  <a:gd name="connsiteX16" fmla="*/ 268758 w 4978452"/>
                  <a:gd name="connsiteY16" fmla="*/ -2 h 1471561"/>
                  <a:gd name="connsiteX17" fmla="*/ 965948 w 4978452"/>
                  <a:gd name="connsiteY17" fmla="*/ 176592 h 1471561"/>
                  <a:gd name="connsiteX0" fmla="*/ 965948 w 4978452"/>
                  <a:gd name="connsiteY0" fmla="*/ 213282 h 1508251"/>
                  <a:gd name="connsiteX1" fmla="*/ 1573558 w 4978452"/>
                  <a:gd name="connsiteY1" fmla="*/ 341405 h 1508251"/>
                  <a:gd name="connsiteX2" fmla="*/ 2322382 w 4978452"/>
                  <a:gd name="connsiteY2" fmla="*/ 462720 h 1508251"/>
                  <a:gd name="connsiteX3" fmla="*/ 2987142 w 4978452"/>
                  <a:gd name="connsiteY3" fmla="*/ 506539 h 1508251"/>
                  <a:gd name="connsiteX4" fmla="*/ 3601956 w 4978452"/>
                  <a:gd name="connsiteY4" fmla="*/ 468841 h 1508251"/>
                  <a:gd name="connsiteX5" fmla="*/ 4399494 w 4978452"/>
                  <a:gd name="connsiteY5" fmla="*/ 332557 h 1508251"/>
                  <a:gd name="connsiteX6" fmla="*/ 4978452 w 4978452"/>
                  <a:gd name="connsiteY6" fmla="*/ 208973 h 1508251"/>
                  <a:gd name="connsiteX7" fmla="*/ 4975167 w 4978452"/>
                  <a:gd name="connsiteY7" fmla="*/ 1411392 h 1508251"/>
                  <a:gd name="connsiteX8" fmla="*/ 4311544 w 4978452"/>
                  <a:gd name="connsiteY8" fmla="*/ 1277148 h 1508251"/>
                  <a:gd name="connsiteX9" fmla="*/ 3641730 w 4978452"/>
                  <a:gd name="connsiteY9" fmla="*/ 1163849 h 1508251"/>
                  <a:gd name="connsiteX10" fmla="*/ 2978421 w 4978452"/>
                  <a:gd name="connsiteY10" fmla="*/ 1116323 h 1508251"/>
                  <a:gd name="connsiteX11" fmla="*/ 2298615 w 4978452"/>
                  <a:gd name="connsiteY11" fmla="*/ 1160406 h 1508251"/>
                  <a:gd name="connsiteX12" fmla="*/ 1585879 w 4978452"/>
                  <a:gd name="connsiteY12" fmla="*/ 1282291 h 1508251"/>
                  <a:gd name="connsiteX13" fmla="*/ 964336 w 4978452"/>
                  <a:gd name="connsiteY13" fmla="*/ 1416161 h 1508251"/>
                  <a:gd name="connsiteX14" fmla="*/ 82121 w 4978452"/>
                  <a:gd name="connsiteY14" fmla="*/ 1508252 h 1508251"/>
                  <a:gd name="connsiteX15" fmla="*/ 0 w 4978452"/>
                  <a:gd name="connsiteY15" fmla="*/ 826492 h 1508251"/>
                  <a:gd name="connsiteX16" fmla="*/ 87736 w 4978452"/>
                  <a:gd name="connsiteY16" fmla="*/ 2 h 1508251"/>
                  <a:gd name="connsiteX17" fmla="*/ 965948 w 4978452"/>
                  <a:gd name="connsiteY17" fmla="*/ 213282 h 1508251"/>
                  <a:gd name="connsiteX0" fmla="*/ 965948 w 4978452"/>
                  <a:gd name="connsiteY0" fmla="*/ 213282 h 1519209"/>
                  <a:gd name="connsiteX1" fmla="*/ 1573558 w 4978452"/>
                  <a:gd name="connsiteY1" fmla="*/ 341405 h 1519209"/>
                  <a:gd name="connsiteX2" fmla="*/ 2322382 w 4978452"/>
                  <a:gd name="connsiteY2" fmla="*/ 462720 h 1519209"/>
                  <a:gd name="connsiteX3" fmla="*/ 2987142 w 4978452"/>
                  <a:gd name="connsiteY3" fmla="*/ 506539 h 1519209"/>
                  <a:gd name="connsiteX4" fmla="*/ 3601956 w 4978452"/>
                  <a:gd name="connsiteY4" fmla="*/ 468841 h 1519209"/>
                  <a:gd name="connsiteX5" fmla="*/ 4399494 w 4978452"/>
                  <a:gd name="connsiteY5" fmla="*/ 332557 h 1519209"/>
                  <a:gd name="connsiteX6" fmla="*/ 4978452 w 4978452"/>
                  <a:gd name="connsiteY6" fmla="*/ 208973 h 1519209"/>
                  <a:gd name="connsiteX7" fmla="*/ 4975167 w 4978452"/>
                  <a:gd name="connsiteY7" fmla="*/ 1411392 h 1519209"/>
                  <a:gd name="connsiteX8" fmla="*/ 4311544 w 4978452"/>
                  <a:gd name="connsiteY8" fmla="*/ 1277148 h 1519209"/>
                  <a:gd name="connsiteX9" fmla="*/ 3641730 w 4978452"/>
                  <a:gd name="connsiteY9" fmla="*/ 1163849 h 1519209"/>
                  <a:gd name="connsiteX10" fmla="*/ 2978421 w 4978452"/>
                  <a:gd name="connsiteY10" fmla="*/ 1116323 h 1519209"/>
                  <a:gd name="connsiteX11" fmla="*/ 2298615 w 4978452"/>
                  <a:gd name="connsiteY11" fmla="*/ 1160406 h 1519209"/>
                  <a:gd name="connsiteX12" fmla="*/ 1585879 w 4978452"/>
                  <a:gd name="connsiteY12" fmla="*/ 1282291 h 1519209"/>
                  <a:gd name="connsiteX13" fmla="*/ 964336 w 4978452"/>
                  <a:gd name="connsiteY13" fmla="*/ 1416161 h 1519209"/>
                  <a:gd name="connsiteX14" fmla="*/ 90095 w 4978452"/>
                  <a:gd name="connsiteY14" fmla="*/ 1519210 h 1519209"/>
                  <a:gd name="connsiteX15" fmla="*/ 0 w 4978452"/>
                  <a:gd name="connsiteY15" fmla="*/ 826492 h 1519209"/>
                  <a:gd name="connsiteX16" fmla="*/ 87736 w 4978452"/>
                  <a:gd name="connsiteY16" fmla="*/ 2 h 1519209"/>
                  <a:gd name="connsiteX17" fmla="*/ 965948 w 4978452"/>
                  <a:gd name="connsiteY17" fmla="*/ 213282 h 1519209"/>
                  <a:gd name="connsiteX0" fmla="*/ 966661 w 4979165"/>
                  <a:gd name="connsiteY0" fmla="*/ 213282 h 1519209"/>
                  <a:gd name="connsiteX1" fmla="*/ 1574271 w 4979165"/>
                  <a:gd name="connsiteY1" fmla="*/ 341405 h 1519209"/>
                  <a:gd name="connsiteX2" fmla="*/ 2323095 w 4979165"/>
                  <a:gd name="connsiteY2" fmla="*/ 462720 h 1519209"/>
                  <a:gd name="connsiteX3" fmla="*/ 2987855 w 4979165"/>
                  <a:gd name="connsiteY3" fmla="*/ 506539 h 1519209"/>
                  <a:gd name="connsiteX4" fmla="*/ 3602669 w 4979165"/>
                  <a:gd name="connsiteY4" fmla="*/ 468841 h 1519209"/>
                  <a:gd name="connsiteX5" fmla="*/ 4400207 w 4979165"/>
                  <a:gd name="connsiteY5" fmla="*/ 332557 h 1519209"/>
                  <a:gd name="connsiteX6" fmla="*/ 4979165 w 4979165"/>
                  <a:gd name="connsiteY6" fmla="*/ 208973 h 1519209"/>
                  <a:gd name="connsiteX7" fmla="*/ 4975880 w 4979165"/>
                  <a:gd name="connsiteY7" fmla="*/ 1411392 h 1519209"/>
                  <a:gd name="connsiteX8" fmla="*/ 4312257 w 4979165"/>
                  <a:gd name="connsiteY8" fmla="*/ 1277148 h 1519209"/>
                  <a:gd name="connsiteX9" fmla="*/ 3642443 w 4979165"/>
                  <a:gd name="connsiteY9" fmla="*/ 1163849 h 1519209"/>
                  <a:gd name="connsiteX10" fmla="*/ 2979134 w 4979165"/>
                  <a:gd name="connsiteY10" fmla="*/ 1116323 h 1519209"/>
                  <a:gd name="connsiteX11" fmla="*/ 2299328 w 4979165"/>
                  <a:gd name="connsiteY11" fmla="*/ 1160406 h 1519209"/>
                  <a:gd name="connsiteX12" fmla="*/ 1586592 w 4979165"/>
                  <a:gd name="connsiteY12" fmla="*/ 1282291 h 1519209"/>
                  <a:gd name="connsiteX13" fmla="*/ 965049 w 4979165"/>
                  <a:gd name="connsiteY13" fmla="*/ 1416161 h 1519209"/>
                  <a:gd name="connsiteX14" fmla="*/ 90808 w 4979165"/>
                  <a:gd name="connsiteY14" fmla="*/ 1519210 h 1519209"/>
                  <a:gd name="connsiteX15" fmla="*/ 0 w 4979165"/>
                  <a:gd name="connsiteY15" fmla="*/ 761921 h 1519209"/>
                  <a:gd name="connsiteX16" fmla="*/ 88449 w 4979165"/>
                  <a:gd name="connsiteY16" fmla="*/ 2 h 1519209"/>
                  <a:gd name="connsiteX17" fmla="*/ 966661 w 4979165"/>
                  <a:gd name="connsiteY17" fmla="*/ 213282 h 1519209"/>
                  <a:gd name="connsiteX0" fmla="*/ 966661 w 4979165"/>
                  <a:gd name="connsiteY0" fmla="*/ 4310 h 1310237"/>
                  <a:gd name="connsiteX1" fmla="*/ 1574271 w 4979165"/>
                  <a:gd name="connsiteY1" fmla="*/ 132433 h 1310237"/>
                  <a:gd name="connsiteX2" fmla="*/ 2323095 w 4979165"/>
                  <a:gd name="connsiteY2" fmla="*/ 253748 h 1310237"/>
                  <a:gd name="connsiteX3" fmla="*/ 2987855 w 4979165"/>
                  <a:gd name="connsiteY3" fmla="*/ 297567 h 1310237"/>
                  <a:gd name="connsiteX4" fmla="*/ 3602669 w 4979165"/>
                  <a:gd name="connsiteY4" fmla="*/ 259869 h 1310237"/>
                  <a:gd name="connsiteX5" fmla="*/ 4400207 w 4979165"/>
                  <a:gd name="connsiteY5" fmla="*/ 123585 h 1310237"/>
                  <a:gd name="connsiteX6" fmla="*/ 4979165 w 4979165"/>
                  <a:gd name="connsiteY6" fmla="*/ 1 h 1310237"/>
                  <a:gd name="connsiteX7" fmla="*/ 4975880 w 4979165"/>
                  <a:gd name="connsiteY7" fmla="*/ 1202420 h 1310237"/>
                  <a:gd name="connsiteX8" fmla="*/ 4312257 w 4979165"/>
                  <a:gd name="connsiteY8" fmla="*/ 1068176 h 1310237"/>
                  <a:gd name="connsiteX9" fmla="*/ 3642443 w 4979165"/>
                  <a:gd name="connsiteY9" fmla="*/ 954877 h 1310237"/>
                  <a:gd name="connsiteX10" fmla="*/ 2979134 w 4979165"/>
                  <a:gd name="connsiteY10" fmla="*/ 907351 h 1310237"/>
                  <a:gd name="connsiteX11" fmla="*/ 2299328 w 4979165"/>
                  <a:gd name="connsiteY11" fmla="*/ 951434 h 1310237"/>
                  <a:gd name="connsiteX12" fmla="*/ 1586592 w 4979165"/>
                  <a:gd name="connsiteY12" fmla="*/ 1073319 h 1310237"/>
                  <a:gd name="connsiteX13" fmla="*/ 965049 w 4979165"/>
                  <a:gd name="connsiteY13" fmla="*/ 1207189 h 1310237"/>
                  <a:gd name="connsiteX14" fmla="*/ 90808 w 4979165"/>
                  <a:gd name="connsiteY14" fmla="*/ 1310238 h 1310237"/>
                  <a:gd name="connsiteX15" fmla="*/ 0 w 4979165"/>
                  <a:gd name="connsiteY15" fmla="*/ 552949 h 1310237"/>
                  <a:gd name="connsiteX16" fmla="*/ 966661 w 4979165"/>
                  <a:gd name="connsiteY16" fmla="*/ 4310 h 1310237"/>
                  <a:gd name="connsiteX0" fmla="*/ 875853 w 4888357"/>
                  <a:gd name="connsiteY0" fmla="*/ 4310 h 1310237"/>
                  <a:gd name="connsiteX1" fmla="*/ 1483463 w 4888357"/>
                  <a:gd name="connsiteY1" fmla="*/ 132433 h 1310237"/>
                  <a:gd name="connsiteX2" fmla="*/ 2232287 w 4888357"/>
                  <a:gd name="connsiteY2" fmla="*/ 253748 h 1310237"/>
                  <a:gd name="connsiteX3" fmla="*/ 2897047 w 4888357"/>
                  <a:gd name="connsiteY3" fmla="*/ 297567 h 1310237"/>
                  <a:gd name="connsiteX4" fmla="*/ 3511861 w 4888357"/>
                  <a:gd name="connsiteY4" fmla="*/ 259869 h 1310237"/>
                  <a:gd name="connsiteX5" fmla="*/ 4309399 w 4888357"/>
                  <a:gd name="connsiteY5" fmla="*/ 123585 h 1310237"/>
                  <a:gd name="connsiteX6" fmla="*/ 4888357 w 4888357"/>
                  <a:gd name="connsiteY6" fmla="*/ 1 h 1310237"/>
                  <a:gd name="connsiteX7" fmla="*/ 4885072 w 4888357"/>
                  <a:gd name="connsiteY7" fmla="*/ 1202420 h 1310237"/>
                  <a:gd name="connsiteX8" fmla="*/ 4221449 w 4888357"/>
                  <a:gd name="connsiteY8" fmla="*/ 1068176 h 1310237"/>
                  <a:gd name="connsiteX9" fmla="*/ 3551635 w 4888357"/>
                  <a:gd name="connsiteY9" fmla="*/ 954877 h 1310237"/>
                  <a:gd name="connsiteX10" fmla="*/ 2888326 w 4888357"/>
                  <a:gd name="connsiteY10" fmla="*/ 907351 h 1310237"/>
                  <a:gd name="connsiteX11" fmla="*/ 2208520 w 4888357"/>
                  <a:gd name="connsiteY11" fmla="*/ 951434 h 1310237"/>
                  <a:gd name="connsiteX12" fmla="*/ 1495784 w 4888357"/>
                  <a:gd name="connsiteY12" fmla="*/ 1073319 h 1310237"/>
                  <a:gd name="connsiteX13" fmla="*/ 874241 w 4888357"/>
                  <a:gd name="connsiteY13" fmla="*/ 1207189 h 1310237"/>
                  <a:gd name="connsiteX14" fmla="*/ 0 w 4888357"/>
                  <a:gd name="connsiteY14" fmla="*/ 1310238 h 1310237"/>
                  <a:gd name="connsiteX15" fmla="*/ 875853 w 4888357"/>
                  <a:gd name="connsiteY15" fmla="*/ 4310 h 1310237"/>
                  <a:gd name="connsiteX0" fmla="*/ 1613 w 4014117"/>
                  <a:gd name="connsiteY0" fmla="*/ 4310 h 1207182"/>
                  <a:gd name="connsiteX1" fmla="*/ 609223 w 4014117"/>
                  <a:gd name="connsiteY1" fmla="*/ 132433 h 1207182"/>
                  <a:gd name="connsiteX2" fmla="*/ 1358047 w 4014117"/>
                  <a:gd name="connsiteY2" fmla="*/ 253748 h 1207182"/>
                  <a:gd name="connsiteX3" fmla="*/ 2022807 w 4014117"/>
                  <a:gd name="connsiteY3" fmla="*/ 297567 h 1207182"/>
                  <a:gd name="connsiteX4" fmla="*/ 2637621 w 4014117"/>
                  <a:gd name="connsiteY4" fmla="*/ 259869 h 1207182"/>
                  <a:gd name="connsiteX5" fmla="*/ 3435159 w 4014117"/>
                  <a:gd name="connsiteY5" fmla="*/ 123585 h 1207182"/>
                  <a:gd name="connsiteX6" fmla="*/ 4014117 w 4014117"/>
                  <a:gd name="connsiteY6" fmla="*/ 1 h 1207182"/>
                  <a:gd name="connsiteX7" fmla="*/ 4010832 w 4014117"/>
                  <a:gd name="connsiteY7" fmla="*/ 1202420 h 1207182"/>
                  <a:gd name="connsiteX8" fmla="*/ 3347209 w 4014117"/>
                  <a:gd name="connsiteY8" fmla="*/ 1068176 h 1207182"/>
                  <a:gd name="connsiteX9" fmla="*/ 2677395 w 4014117"/>
                  <a:gd name="connsiteY9" fmla="*/ 954877 h 1207182"/>
                  <a:gd name="connsiteX10" fmla="*/ 2014086 w 4014117"/>
                  <a:gd name="connsiteY10" fmla="*/ 907351 h 1207182"/>
                  <a:gd name="connsiteX11" fmla="*/ 1334280 w 4014117"/>
                  <a:gd name="connsiteY11" fmla="*/ 951434 h 1207182"/>
                  <a:gd name="connsiteX12" fmla="*/ 621544 w 4014117"/>
                  <a:gd name="connsiteY12" fmla="*/ 1073319 h 1207182"/>
                  <a:gd name="connsiteX13" fmla="*/ 1 w 4014117"/>
                  <a:gd name="connsiteY13" fmla="*/ 1207189 h 1207182"/>
                  <a:gd name="connsiteX14" fmla="*/ 1613 w 4014117"/>
                  <a:gd name="connsiteY14" fmla="*/ 4310 h 1207182"/>
                  <a:gd name="connsiteX0" fmla="*/ 23 w 4012527"/>
                  <a:gd name="connsiteY0" fmla="*/ 4310 h 1202429"/>
                  <a:gd name="connsiteX1" fmla="*/ 607633 w 4012527"/>
                  <a:gd name="connsiteY1" fmla="*/ 132433 h 1202429"/>
                  <a:gd name="connsiteX2" fmla="*/ 1356457 w 4012527"/>
                  <a:gd name="connsiteY2" fmla="*/ 253748 h 1202429"/>
                  <a:gd name="connsiteX3" fmla="*/ 2021217 w 4012527"/>
                  <a:gd name="connsiteY3" fmla="*/ 297567 h 1202429"/>
                  <a:gd name="connsiteX4" fmla="*/ 2636031 w 4012527"/>
                  <a:gd name="connsiteY4" fmla="*/ 259869 h 1202429"/>
                  <a:gd name="connsiteX5" fmla="*/ 3433569 w 4012527"/>
                  <a:gd name="connsiteY5" fmla="*/ 123585 h 1202429"/>
                  <a:gd name="connsiteX6" fmla="*/ 4012527 w 4012527"/>
                  <a:gd name="connsiteY6" fmla="*/ 1 h 1202429"/>
                  <a:gd name="connsiteX7" fmla="*/ 4009242 w 4012527"/>
                  <a:gd name="connsiteY7" fmla="*/ 1202420 h 1202429"/>
                  <a:gd name="connsiteX8" fmla="*/ 3345619 w 4012527"/>
                  <a:gd name="connsiteY8" fmla="*/ 1068176 h 1202429"/>
                  <a:gd name="connsiteX9" fmla="*/ 2675805 w 4012527"/>
                  <a:gd name="connsiteY9" fmla="*/ 954877 h 1202429"/>
                  <a:gd name="connsiteX10" fmla="*/ 2012496 w 4012527"/>
                  <a:gd name="connsiteY10" fmla="*/ 907351 h 1202429"/>
                  <a:gd name="connsiteX11" fmla="*/ 1332690 w 4012527"/>
                  <a:gd name="connsiteY11" fmla="*/ 951434 h 1202429"/>
                  <a:gd name="connsiteX12" fmla="*/ 619954 w 4012527"/>
                  <a:gd name="connsiteY12" fmla="*/ 1073319 h 1202429"/>
                  <a:gd name="connsiteX13" fmla="*/ 8101 w 4012527"/>
                  <a:gd name="connsiteY13" fmla="*/ 1194625 h 1202429"/>
                  <a:gd name="connsiteX14" fmla="*/ 23 w 4012527"/>
                  <a:gd name="connsiteY14" fmla="*/ 4310 h 1202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12527" h="1202429">
                    <a:moveTo>
                      <a:pt x="23" y="4310"/>
                    </a:moveTo>
                    <a:lnTo>
                      <a:pt x="607633" y="132433"/>
                    </a:lnTo>
                    <a:cubicBezTo>
                      <a:pt x="843878" y="176879"/>
                      <a:pt x="1120860" y="226226"/>
                      <a:pt x="1356457" y="253748"/>
                    </a:cubicBezTo>
                    <a:cubicBezTo>
                      <a:pt x="1592054" y="281270"/>
                      <a:pt x="1746921" y="300857"/>
                      <a:pt x="2021217" y="297567"/>
                    </a:cubicBezTo>
                    <a:cubicBezTo>
                      <a:pt x="2295513" y="294277"/>
                      <a:pt x="2431884" y="285036"/>
                      <a:pt x="2636031" y="259869"/>
                    </a:cubicBezTo>
                    <a:cubicBezTo>
                      <a:pt x="2914956" y="218751"/>
                      <a:pt x="3159004" y="180506"/>
                      <a:pt x="3433569" y="123585"/>
                    </a:cubicBezTo>
                    <a:lnTo>
                      <a:pt x="4012527" y="1"/>
                    </a:lnTo>
                    <a:cubicBezTo>
                      <a:pt x="4012401" y="397934"/>
                      <a:pt x="4009368" y="804487"/>
                      <a:pt x="4009242" y="1202420"/>
                    </a:cubicBezTo>
                    <a:lnTo>
                      <a:pt x="3345619" y="1068176"/>
                    </a:lnTo>
                    <a:cubicBezTo>
                      <a:pt x="3075666" y="1012313"/>
                      <a:pt x="2897992" y="981681"/>
                      <a:pt x="2675805" y="954877"/>
                    </a:cubicBezTo>
                    <a:cubicBezTo>
                      <a:pt x="2453618" y="928073"/>
                      <a:pt x="2236348" y="907925"/>
                      <a:pt x="2012496" y="907351"/>
                    </a:cubicBezTo>
                    <a:cubicBezTo>
                      <a:pt x="1788644" y="906777"/>
                      <a:pt x="1489214" y="929520"/>
                      <a:pt x="1332690" y="951434"/>
                    </a:cubicBezTo>
                    <a:cubicBezTo>
                      <a:pt x="1176166" y="973348"/>
                      <a:pt x="862679" y="1025666"/>
                      <a:pt x="619954" y="1073319"/>
                    </a:cubicBezTo>
                    <a:lnTo>
                      <a:pt x="8101" y="1194625"/>
                    </a:lnTo>
                    <a:cubicBezTo>
                      <a:pt x="8638" y="793665"/>
                      <a:pt x="-514" y="405270"/>
                      <a:pt x="23" y="4310"/>
                    </a:cubicBez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346" name="Freeform 4">
                <a:extLst>
                  <a:ext uri="{FF2B5EF4-FFF2-40B4-BE49-F238E27FC236}">
                    <a16:creationId xmlns:a16="http://schemas.microsoft.com/office/drawing/2014/main" id="{DE25E2FA-E6DC-97A8-23FD-0F673AE4999F}"/>
                  </a:ext>
                </a:extLst>
              </p:cNvPr>
              <p:cNvSpPr>
                <a:spLocks/>
              </p:cNvSpPr>
              <p:nvPr/>
            </p:nvSpPr>
            <p:spPr bwMode="auto">
              <a:xfrm flipH="1">
                <a:off x="4897290" y="2471414"/>
                <a:ext cx="207700" cy="684206"/>
              </a:xfrm>
              <a:custGeom>
                <a:avLst/>
                <a:gdLst>
                  <a:gd name="T0" fmla="*/ 2147483647 w 240"/>
                  <a:gd name="T1" fmla="*/ 0 h 924"/>
                  <a:gd name="T2" fmla="*/ 0 w 240"/>
                  <a:gd name="T3" fmla="*/ 0 h 924"/>
                  <a:gd name="T4" fmla="*/ 0 w 240"/>
                  <a:gd name="T5" fmla="*/ 2147483647 h 924"/>
                  <a:gd name="T6" fmla="*/ 2147483647 w 240"/>
                  <a:gd name="T7" fmla="*/ 2147483647 h 924"/>
                  <a:gd name="T8" fmla="*/ 2147483647 w 240"/>
                  <a:gd name="T9" fmla="*/ 2147483647 h 924"/>
                  <a:gd name="T10" fmla="*/ 2147483647 w 240"/>
                  <a:gd name="T11" fmla="*/ 2147483647 h 924"/>
                  <a:gd name="T12" fmla="*/ 2147483647 w 240"/>
                  <a:gd name="T13" fmla="*/ 2147483647 h 924"/>
                  <a:gd name="T14" fmla="*/ 2147483647 w 240"/>
                  <a:gd name="T15" fmla="*/ 2147483647 h 924"/>
                  <a:gd name="T16" fmla="*/ 2147483647 w 240"/>
                  <a:gd name="T17" fmla="*/ 2147483647 h 924"/>
                  <a:gd name="T18" fmla="*/ 2147483647 w 240"/>
                  <a:gd name="T19" fmla="*/ 0 h 9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6667 w 10000"/>
                  <a:gd name="connsiteY5" fmla="*/ 6883 h 10000"/>
                  <a:gd name="connsiteX6" fmla="*/ 6167 w 10000"/>
                  <a:gd name="connsiteY6" fmla="*/ 5238 h 10000"/>
                  <a:gd name="connsiteX7" fmla="*/ 6500 w 10000"/>
                  <a:gd name="connsiteY7" fmla="*/ 3550 h 10000"/>
                  <a:gd name="connsiteX8" fmla="*/ 8009 w 10000"/>
                  <a:gd name="connsiteY8" fmla="*/ 1897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6667 w 10000"/>
                  <a:gd name="connsiteY5" fmla="*/ 6883 h 10000"/>
                  <a:gd name="connsiteX6" fmla="*/ 7083 w 10000"/>
                  <a:gd name="connsiteY6" fmla="*/ 4973 h 10000"/>
                  <a:gd name="connsiteX7" fmla="*/ 6500 w 10000"/>
                  <a:gd name="connsiteY7" fmla="*/ 3550 h 10000"/>
                  <a:gd name="connsiteX8" fmla="*/ 8009 w 10000"/>
                  <a:gd name="connsiteY8" fmla="*/ 1897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7278 w 10000"/>
                  <a:gd name="connsiteY5" fmla="*/ 6777 h 10000"/>
                  <a:gd name="connsiteX6" fmla="*/ 7083 w 10000"/>
                  <a:gd name="connsiteY6" fmla="*/ 4973 h 10000"/>
                  <a:gd name="connsiteX7" fmla="*/ 6500 w 10000"/>
                  <a:gd name="connsiteY7" fmla="*/ 3550 h 10000"/>
                  <a:gd name="connsiteX8" fmla="*/ 8009 w 10000"/>
                  <a:gd name="connsiteY8" fmla="*/ 1897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6500 w 10000"/>
                  <a:gd name="connsiteY7" fmla="*/ 3550 h 10000"/>
                  <a:gd name="connsiteX8" fmla="*/ 8009 w 10000"/>
                  <a:gd name="connsiteY8" fmla="*/ 1897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7314 w 10000"/>
                  <a:gd name="connsiteY7" fmla="*/ 3418 h 10000"/>
                  <a:gd name="connsiteX8" fmla="*/ 8009 w 10000"/>
                  <a:gd name="connsiteY8" fmla="*/ 1897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7263 w 10000"/>
                  <a:gd name="connsiteY7" fmla="*/ 3418 h 10000"/>
                  <a:gd name="connsiteX8" fmla="*/ 8009 w 10000"/>
                  <a:gd name="connsiteY8" fmla="*/ 1897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7263 w 10000"/>
                  <a:gd name="connsiteY7" fmla="*/ 3418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7263 w 10000"/>
                  <a:gd name="connsiteY7" fmla="*/ 3418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7263 w 10000"/>
                  <a:gd name="connsiteY7" fmla="*/ 3418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7263 w 10000"/>
                  <a:gd name="connsiteY7" fmla="*/ 3418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329 w 10000"/>
                  <a:gd name="connsiteY5" fmla="*/ 6777 h 10000"/>
                  <a:gd name="connsiteX6" fmla="*/ 7083 w 10000"/>
                  <a:gd name="connsiteY6" fmla="*/ 4973 h 10000"/>
                  <a:gd name="connsiteX7" fmla="*/ 7263 w 10000"/>
                  <a:gd name="connsiteY7" fmla="*/ 3418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329 w 10000"/>
                  <a:gd name="connsiteY5" fmla="*/ 6777 h 10000"/>
                  <a:gd name="connsiteX6" fmla="*/ 7083 w 10000"/>
                  <a:gd name="connsiteY6" fmla="*/ 4973 h 10000"/>
                  <a:gd name="connsiteX7" fmla="*/ 7263 w 10000"/>
                  <a:gd name="connsiteY7" fmla="*/ 3511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329 w 10000"/>
                  <a:gd name="connsiteY5" fmla="*/ 6777 h 10000"/>
                  <a:gd name="connsiteX6" fmla="*/ 7083 w 10000"/>
                  <a:gd name="connsiteY6" fmla="*/ 4973 h 10000"/>
                  <a:gd name="connsiteX7" fmla="*/ 7263 w 10000"/>
                  <a:gd name="connsiteY7" fmla="*/ 3511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329 w 10000"/>
                  <a:gd name="connsiteY5" fmla="*/ 6552 h 10000"/>
                  <a:gd name="connsiteX6" fmla="*/ 7083 w 10000"/>
                  <a:gd name="connsiteY6" fmla="*/ 4973 h 10000"/>
                  <a:gd name="connsiteX7" fmla="*/ 7263 w 10000"/>
                  <a:gd name="connsiteY7" fmla="*/ 3511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329 w 10000"/>
                  <a:gd name="connsiteY5" fmla="*/ 6552 h 10000"/>
                  <a:gd name="connsiteX6" fmla="*/ 7083 w 10000"/>
                  <a:gd name="connsiteY6" fmla="*/ 4973 h 10000"/>
                  <a:gd name="connsiteX7" fmla="*/ 7263 w 10000"/>
                  <a:gd name="connsiteY7" fmla="*/ 3511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204 w 10000"/>
                  <a:gd name="connsiteY4" fmla="*/ 8320 h 10000"/>
                  <a:gd name="connsiteX5" fmla="*/ 7329 w 10000"/>
                  <a:gd name="connsiteY5" fmla="*/ 6552 h 10000"/>
                  <a:gd name="connsiteX6" fmla="*/ 7083 w 10000"/>
                  <a:gd name="connsiteY6" fmla="*/ 4973 h 10000"/>
                  <a:gd name="connsiteX7" fmla="*/ 7263 w 10000"/>
                  <a:gd name="connsiteY7" fmla="*/ 3511 h 10000"/>
                  <a:gd name="connsiteX8" fmla="*/ 8111 w 10000"/>
                  <a:gd name="connsiteY8" fmla="*/ 1751 h 10000"/>
                  <a:gd name="connsiteX9" fmla="*/ 9667 w 10000"/>
                  <a:gd name="connsiteY9" fmla="*/ 0 h 10000"/>
                  <a:gd name="connsiteX0" fmla="*/ 9667 w 9695"/>
                  <a:gd name="connsiteY0" fmla="*/ 0 h 10000"/>
                  <a:gd name="connsiteX1" fmla="*/ 0 w 9695"/>
                  <a:gd name="connsiteY1" fmla="*/ 0 h 10000"/>
                  <a:gd name="connsiteX2" fmla="*/ 0 w 9695"/>
                  <a:gd name="connsiteY2" fmla="*/ 10000 h 10000"/>
                  <a:gd name="connsiteX3" fmla="*/ 9695 w 9695"/>
                  <a:gd name="connsiteY3" fmla="*/ 10000 h 10000"/>
                  <a:gd name="connsiteX4" fmla="*/ 8204 w 9695"/>
                  <a:gd name="connsiteY4" fmla="*/ 8320 h 10000"/>
                  <a:gd name="connsiteX5" fmla="*/ 7329 w 9695"/>
                  <a:gd name="connsiteY5" fmla="*/ 6552 h 10000"/>
                  <a:gd name="connsiteX6" fmla="*/ 7083 w 9695"/>
                  <a:gd name="connsiteY6" fmla="*/ 4973 h 10000"/>
                  <a:gd name="connsiteX7" fmla="*/ 7263 w 9695"/>
                  <a:gd name="connsiteY7" fmla="*/ 3511 h 10000"/>
                  <a:gd name="connsiteX8" fmla="*/ 8111 w 9695"/>
                  <a:gd name="connsiteY8" fmla="*/ 1751 h 10000"/>
                  <a:gd name="connsiteX9" fmla="*/ 9667 w 9695"/>
                  <a:gd name="connsiteY9" fmla="*/ 0 h 10000"/>
                  <a:gd name="connsiteX0" fmla="*/ 9971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62 w 10000"/>
                  <a:gd name="connsiteY4" fmla="*/ 8320 h 10000"/>
                  <a:gd name="connsiteX5" fmla="*/ 7560 w 10000"/>
                  <a:gd name="connsiteY5" fmla="*/ 6552 h 10000"/>
                  <a:gd name="connsiteX6" fmla="*/ 7306 w 10000"/>
                  <a:gd name="connsiteY6" fmla="*/ 4973 h 10000"/>
                  <a:gd name="connsiteX7" fmla="*/ 7491 w 10000"/>
                  <a:gd name="connsiteY7" fmla="*/ 3511 h 10000"/>
                  <a:gd name="connsiteX8" fmla="*/ 8366 w 10000"/>
                  <a:gd name="connsiteY8" fmla="*/ 1751 h 10000"/>
                  <a:gd name="connsiteX9" fmla="*/ 9971 w 10000"/>
                  <a:gd name="connsiteY9" fmla="*/ 0 h 10000"/>
                  <a:gd name="connsiteX0" fmla="*/ 11307 w 11336"/>
                  <a:gd name="connsiteY0" fmla="*/ 0 h 10000"/>
                  <a:gd name="connsiteX1" fmla="*/ 1336 w 11336"/>
                  <a:gd name="connsiteY1" fmla="*/ 0 h 10000"/>
                  <a:gd name="connsiteX2" fmla="*/ 0 w 11336"/>
                  <a:gd name="connsiteY2" fmla="*/ 1685 h 10000"/>
                  <a:gd name="connsiteX3" fmla="*/ 1336 w 11336"/>
                  <a:gd name="connsiteY3" fmla="*/ 10000 h 10000"/>
                  <a:gd name="connsiteX4" fmla="*/ 11336 w 11336"/>
                  <a:gd name="connsiteY4" fmla="*/ 10000 h 10000"/>
                  <a:gd name="connsiteX5" fmla="*/ 9798 w 11336"/>
                  <a:gd name="connsiteY5" fmla="*/ 8320 h 10000"/>
                  <a:gd name="connsiteX6" fmla="*/ 8896 w 11336"/>
                  <a:gd name="connsiteY6" fmla="*/ 6552 h 10000"/>
                  <a:gd name="connsiteX7" fmla="*/ 8642 w 11336"/>
                  <a:gd name="connsiteY7" fmla="*/ 4973 h 10000"/>
                  <a:gd name="connsiteX8" fmla="*/ 8827 w 11336"/>
                  <a:gd name="connsiteY8" fmla="*/ 3511 h 10000"/>
                  <a:gd name="connsiteX9" fmla="*/ 9702 w 11336"/>
                  <a:gd name="connsiteY9" fmla="*/ 1751 h 10000"/>
                  <a:gd name="connsiteX10" fmla="*/ 11307 w 11336"/>
                  <a:gd name="connsiteY10" fmla="*/ 0 h 10000"/>
                  <a:gd name="connsiteX0" fmla="*/ 12321 w 12350"/>
                  <a:gd name="connsiteY0" fmla="*/ 0 h 10000"/>
                  <a:gd name="connsiteX1" fmla="*/ 2350 w 12350"/>
                  <a:gd name="connsiteY1" fmla="*/ 0 h 10000"/>
                  <a:gd name="connsiteX2" fmla="*/ 1014 w 12350"/>
                  <a:gd name="connsiteY2" fmla="*/ 1685 h 10000"/>
                  <a:gd name="connsiteX3" fmla="*/ 5 w 12350"/>
                  <a:gd name="connsiteY3" fmla="*/ 3356 h 10000"/>
                  <a:gd name="connsiteX4" fmla="*/ 2350 w 12350"/>
                  <a:gd name="connsiteY4" fmla="*/ 10000 h 10000"/>
                  <a:gd name="connsiteX5" fmla="*/ 12350 w 12350"/>
                  <a:gd name="connsiteY5" fmla="*/ 10000 h 10000"/>
                  <a:gd name="connsiteX6" fmla="*/ 10812 w 12350"/>
                  <a:gd name="connsiteY6" fmla="*/ 8320 h 10000"/>
                  <a:gd name="connsiteX7" fmla="*/ 9910 w 12350"/>
                  <a:gd name="connsiteY7" fmla="*/ 6552 h 10000"/>
                  <a:gd name="connsiteX8" fmla="*/ 9656 w 12350"/>
                  <a:gd name="connsiteY8" fmla="*/ 4973 h 10000"/>
                  <a:gd name="connsiteX9" fmla="*/ 9841 w 12350"/>
                  <a:gd name="connsiteY9" fmla="*/ 3511 h 10000"/>
                  <a:gd name="connsiteX10" fmla="*/ 10716 w 12350"/>
                  <a:gd name="connsiteY10" fmla="*/ 1751 h 10000"/>
                  <a:gd name="connsiteX11" fmla="*/ 12321 w 12350"/>
                  <a:gd name="connsiteY11" fmla="*/ 0 h 10000"/>
                  <a:gd name="connsiteX0" fmla="*/ 12465 w 12494"/>
                  <a:gd name="connsiteY0" fmla="*/ 0 h 10000"/>
                  <a:gd name="connsiteX1" fmla="*/ 2494 w 12494"/>
                  <a:gd name="connsiteY1" fmla="*/ 0 h 10000"/>
                  <a:gd name="connsiteX2" fmla="*/ 1158 w 12494"/>
                  <a:gd name="connsiteY2" fmla="*/ 1685 h 10000"/>
                  <a:gd name="connsiteX3" fmla="*/ 149 w 12494"/>
                  <a:gd name="connsiteY3" fmla="*/ 3356 h 10000"/>
                  <a:gd name="connsiteX4" fmla="*/ 48 w 12494"/>
                  <a:gd name="connsiteY4" fmla="*/ 4977 h 10000"/>
                  <a:gd name="connsiteX5" fmla="*/ 2494 w 12494"/>
                  <a:gd name="connsiteY5" fmla="*/ 10000 h 10000"/>
                  <a:gd name="connsiteX6" fmla="*/ 12494 w 12494"/>
                  <a:gd name="connsiteY6" fmla="*/ 10000 h 10000"/>
                  <a:gd name="connsiteX7" fmla="*/ 10956 w 12494"/>
                  <a:gd name="connsiteY7" fmla="*/ 8320 h 10000"/>
                  <a:gd name="connsiteX8" fmla="*/ 10054 w 12494"/>
                  <a:gd name="connsiteY8" fmla="*/ 6552 h 10000"/>
                  <a:gd name="connsiteX9" fmla="*/ 9800 w 12494"/>
                  <a:gd name="connsiteY9" fmla="*/ 4973 h 10000"/>
                  <a:gd name="connsiteX10" fmla="*/ 9985 w 12494"/>
                  <a:gd name="connsiteY10" fmla="*/ 3511 h 10000"/>
                  <a:gd name="connsiteX11" fmla="*/ 10860 w 12494"/>
                  <a:gd name="connsiteY11" fmla="*/ 1751 h 10000"/>
                  <a:gd name="connsiteX12" fmla="*/ 12465 w 12494"/>
                  <a:gd name="connsiteY12" fmla="*/ 0 h 10000"/>
                  <a:gd name="connsiteX0" fmla="*/ 12465 w 12494"/>
                  <a:gd name="connsiteY0" fmla="*/ 0 h 10000"/>
                  <a:gd name="connsiteX1" fmla="*/ 2494 w 12494"/>
                  <a:gd name="connsiteY1" fmla="*/ 0 h 10000"/>
                  <a:gd name="connsiteX2" fmla="*/ 1158 w 12494"/>
                  <a:gd name="connsiteY2" fmla="*/ 1685 h 10000"/>
                  <a:gd name="connsiteX3" fmla="*/ 149 w 12494"/>
                  <a:gd name="connsiteY3" fmla="*/ 3356 h 10000"/>
                  <a:gd name="connsiteX4" fmla="*/ 48 w 12494"/>
                  <a:gd name="connsiteY4" fmla="*/ 4977 h 10000"/>
                  <a:gd name="connsiteX5" fmla="*/ 956 w 12494"/>
                  <a:gd name="connsiteY5" fmla="*/ 8269 h 10000"/>
                  <a:gd name="connsiteX6" fmla="*/ 2494 w 12494"/>
                  <a:gd name="connsiteY6" fmla="*/ 10000 h 10000"/>
                  <a:gd name="connsiteX7" fmla="*/ 12494 w 12494"/>
                  <a:gd name="connsiteY7" fmla="*/ 10000 h 10000"/>
                  <a:gd name="connsiteX8" fmla="*/ 10956 w 12494"/>
                  <a:gd name="connsiteY8" fmla="*/ 8320 h 10000"/>
                  <a:gd name="connsiteX9" fmla="*/ 10054 w 12494"/>
                  <a:gd name="connsiteY9" fmla="*/ 6552 h 10000"/>
                  <a:gd name="connsiteX10" fmla="*/ 9800 w 12494"/>
                  <a:gd name="connsiteY10" fmla="*/ 4973 h 10000"/>
                  <a:gd name="connsiteX11" fmla="*/ 9985 w 12494"/>
                  <a:gd name="connsiteY11" fmla="*/ 3511 h 10000"/>
                  <a:gd name="connsiteX12" fmla="*/ 10860 w 12494"/>
                  <a:gd name="connsiteY12" fmla="*/ 1751 h 10000"/>
                  <a:gd name="connsiteX13" fmla="*/ 12465 w 12494"/>
                  <a:gd name="connsiteY13" fmla="*/ 0 h 10000"/>
                  <a:gd name="connsiteX0" fmla="*/ 12465 w 12494"/>
                  <a:gd name="connsiteY0" fmla="*/ 0 h 10000"/>
                  <a:gd name="connsiteX1" fmla="*/ 2494 w 12494"/>
                  <a:gd name="connsiteY1" fmla="*/ 0 h 10000"/>
                  <a:gd name="connsiteX2" fmla="*/ 1158 w 12494"/>
                  <a:gd name="connsiteY2" fmla="*/ 1685 h 10000"/>
                  <a:gd name="connsiteX3" fmla="*/ 149 w 12494"/>
                  <a:gd name="connsiteY3" fmla="*/ 3356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465 w 12494"/>
                  <a:gd name="connsiteY0" fmla="*/ 0 h 10000"/>
                  <a:gd name="connsiteX1" fmla="*/ 2494 w 12494"/>
                  <a:gd name="connsiteY1" fmla="*/ 0 h 10000"/>
                  <a:gd name="connsiteX2" fmla="*/ 1158 w 12494"/>
                  <a:gd name="connsiteY2" fmla="*/ 1685 h 10000"/>
                  <a:gd name="connsiteX3" fmla="*/ 149 w 12494"/>
                  <a:gd name="connsiteY3" fmla="*/ 3356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465 w 12494"/>
                  <a:gd name="connsiteY0" fmla="*/ 0 h 10000"/>
                  <a:gd name="connsiteX1" fmla="*/ 2494 w 12494"/>
                  <a:gd name="connsiteY1" fmla="*/ 0 h 10000"/>
                  <a:gd name="connsiteX2" fmla="*/ 1057 w 12494"/>
                  <a:gd name="connsiteY2" fmla="*/ 1783 h 10000"/>
                  <a:gd name="connsiteX3" fmla="*/ 149 w 12494"/>
                  <a:gd name="connsiteY3" fmla="*/ 3356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465 w 12494"/>
                  <a:gd name="connsiteY0" fmla="*/ 0 h 10000"/>
                  <a:gd name="connsiteX1" fmla="*/ 2494 w 12494"/>
                  <a:gd name="connsiteY1" fmla="*/ 0 h 10000"/>
                  <a:gd name="connsiteX2" fmla="*/ 1057 w 12494"/>
                  <a:gd name="connsiteY2" fmla="*/ 1783 h 10000"/>
                  <a:gd name="connsiteX3" fmla="*/ 149 w 12494"/>
                  <a:gd name="connsiteY3" fmla="*/ 3356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465 w 12494"/>
                  <a:gd name="connsiteY0" fmla="*/ 0 h 10000"/>
                  <a:gd name="connsiteX1" fmla="*/ 2494 w 12494"/>
                  <a:gd name="connsiteY1" fmla="*/ 0 h 10000"/>
                  <a:gd name="connsiteX2" fmla="*/ 1057 w 12494"/>
                  <a:gd name="connsiteY2" fmla="*/ 1783 h 10000"/>
                  <a:gd name="connsiteX3" fmla="*/ 149 w 12494"/>
                  <a:gd name="connsiteY3" fmla="*/ 3356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465 w 12494"/>
                  <a:gd name="connsiteY0" fmla="*/ 0 h 10000"/>
                  <a:gd name="connsiteX1" fmla="*/ 2494 w 12494"/>
                  <a:gd name="connsiteY1" fmla="*/ 0 h 10000"/>
                  <a:gd name="connsiteX2" fmla="*/ 1057 w 12494"/>
                  <a:gd name="connsiteY2" fmla="*/ 1783 h 10000"/>
                  <a:gd name="connsiteX3" fmla="*/ 149 w 12494"/>
                  <a:gd name="connsiteY3" fmla="*/ 3479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465 w 12494"/>
                  <a:gd name="connsiteY0" fmla="*/ 0 h 10000"/>
                  <a:gd name="connsiteX1" fmla="*/ 2494 w 12494"/>
                  <a:gd name="connsiteY1" fmla="*/ 0 h 10000"/>
                  <a:gd name="connsiteX2" fmla="*/ 1057 w 12494"/>
                  <a:gd name="connsiteY2" fmla="*/ 1783 h 10000"/>
                  <a:gd name="connsiteX3" fmla="*/ 149 w 12494"/>
                  <a:gd name="connsiteY3" fmla="*/ 3479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557 w 12586"/>
                  <a:gd name="connsiteY0" fmla="*/ 0 h 10000"/>
                  <a:gd name="connsiteX1" fmla="*/ 2586 w 12586"/>
                  <a:gd name="connsiteY1" fmla="*/ 0 h 10000"/>
                  <a:gd name="connsiteX2" fmla="*/ 1149 w 12586"/>
                  <a:gd name="connsiteY2" fmla="*/ 1783 h 10000"/>
                  <a:gd name="connsiteX3" fmla="*/ 241 w 12586"/>
                  <a:gd name="connsiteY3" fmla="*/ 3479 h 10000"/>
                  <a:gd name="connsiteX4" fmla="*/ 140 w 12586"/>
                  <a:gd name="connsiteY4" fmla="*/ 4977 h 10000"/>
                  <a:gd name="connsiteX5" fmla="*/ 241 w 12586"/>
                  <a:gd name="connsiteY5" fmla="*/ 6550 h 10000"/>
                  <a:gd name="connsiteX6" fmla="*/ 1048 w 12586"/>
                  <a:gd name="connsiteY6" fmla="*/ 8269 h 10000"/>
                  <a:gd name="connsiteX7" fmla="*/ 2586 w 12586"/>
                  <a:gd name="connsiteY7" fmla="*/ 10000 h 10000"/>
                  <a:gd name="connsiteX8" fmla="*/ 12586 w 12586"/>
                  <a:gd name="connsiteY8" fmla="*/ 10000 h 10000"/>
                  <a:gd name="connsiteX9" fmla="*/ 11048 w 12586"/>
                  <a:gd name="connsiteY9" fmla="*/ 8320 h 10000"/>
                  <a:gd name="connsiteX10" fmla="*/ 10146 w 12586"/>
                  <a:gd name="connsiteY10" fmla="*/ 6552 h 10000"/>
                  <a:gd name="connsiteX11" fmla="*/ 9892 w 12586"/>
                  <a:gd name="connsiteY11" fmla="*/ 4973 h 10000"/>
                  <a:gd name="connsiteX12" fmla="*/ 10077 w 12586"/>
                  <a:gd name="connsiteY12" fmla="*/ 3511 h 10000"/>
                  <a:gd name="connsiteX13" fmla="*/ 10952 w 12586"/>
                  <a:gd name="connsiteY13" fmla="*/ 1751 h 10000"/>
                  <a:gd name="connsiteX14" fmla="*/ 12557 w 12586"/>
                  <a:gd name="connsiteY14" fmla="*/ 0 h 10000"/>
                  <a:gd name="connsiteX0" fmla="*/ 12557 w 12586"/>
                  <a:gd name="connsiteY0" fmla="*/ 0 h 10000"/>
                  <a:gd name="connsiteX1" fmla="*/ 2586 w 12586"/>
                  <a:gd name="connsiteY1" fmla="*/ 0 h 10000"/>
                  <a:gd name="connsiteX2" fmla="*/ 922 w 12586"/>
                  <a:gd name="connsiteY2" fmla="*/ 1857 h 10000"/>
                  <a:gd name="connsiteX3" fmla="*/ 241 w 12586"/>
                  <a:gd name="connsiteY3" fmla="*/ 3479 h 10000"/>
                  <a:gd name="connsiteX4" fmla="*/ 140 w 12586"/>
                  <a:gd name="connsiteY4" fmla="*/ 4977 h 10000"/>
                  <a:gd name="connsiteX5" fmla="*/ 241 w 12586"/>
                  <a:gd name="connsiteY5" fmla="*/ 6550 h 10000"/>
                  <a:gd name="connsiteX6" fmla="*/ 1048 w 12586"/>
                  <a:gd name="connsiteY6" fmla="*/ 8269 h 10000"/>
                  <a:gd name="connsiteX7" fmla="*/ 2586 w 12586"/>
                  <a:gd name="connsiteY7" fmla="*/ 10000 h 10000"/>
                  <a:gd name="connsiteX8" fmla="*/ 12586 w 12586"/>
                  <a:gd name="connsiteY8" fmla="*/ 10000 h 10000"/>
                  <a:gd name="connsiteX9" fmla="*/ 11048 w 12586"/>
                  <a:gd name="connsiteY9" fmla="*/ 8320 h 10000"/>
                  <a:gd name="connsiteX10" fmla="*/ 10146 w 12586"/>
                  <a:gd name="connsiteY10" fmla="*/ 6552 h 10000"/>
                  <a:gd name="connsiteX11" fmla="*/ 9892 w 12586"/>
                  <a:gd name="connsiteY11" fmla="*/ 4973 h 10000"/>
                  <a:gd name="connsiteX12" fmla="*/ 10077 w 12586"/>
                  <a:gd name="connsiteY12" fmla="*/ 3511 h 10000"/>
                  <a:gd name="connsiteX13" fmla="*/ 10952 w 12586"/>
                  <a:gd name="connsiteY13" fmla="*/ 1751 h 10000"/>
                  <a:gd name="connsiteX14" fmla="*/ 12557 w 12586"/>
                  <a:gd name="connsiteY14" fmla="*/ 0 h 10000"/>
                  <a:gd name="connsiteX0" fmla="*/ 12557 w 12586"/>
                  <a:gd name="connsiteY0" fmla="*/ 0 h 10000"/>
                  <a:gd name="connsiteX1" fmla="*/ 2586 w 12586"/>
                  <a:gd name="connsiteY1" fmla="*/ 0 h 10000"/>
                  <a:gd name="connsiteX2" fmla="*/ 922 w 12586"/>
                  <a:gd name="connsiteY2" fmla="*/ 1857 h 10000"/>
                  <a:gd name="connsiteX3" fmla="*/ 241 w 12586"/>
                  <a:gd name="connsiteY3" fmla="*/ 3479 h 10000"/>
                  <a:gd name="connsiteX4" fmla="*/ 140 w 12586"/>
                  <a:gd name="connsiteY4" fmla="*/ 4977 h 10000"/>
                  <a:gd name="connsiteX5" fmla="*/ 241 w 12586"/>
                  <a:gd name="connsiteY5" fmla="*/ 6550 h 10000"/>
                  <a:gd name="connsiteX6" fmla="*/ 1048 w 12586"/>
                  <a:gd name="connsiteY6" fmla="*/ 8269 h 10000"/>
                  <a:gd name="connsiteX7" fmla="*/ 2586 w 12586"/>
                  <a:gd name="connsiteY7" fmla="*/ 10000 h 10000"/>
                  <a:gd name="connsiteX8" fmla="*/ 12586 w 12586"/>
                  <a:gd name="connsiteY8" fmla="*/ 10000 h 10000"/>
                  <a:gd name="connsiteX9" fmla="*/ 11048 w 12586"/>
                  <a:gd name="connsiteY9" fmla="*/ 8320 h 10000"/>
                  <a:gd name="connsiteX10" fmla="*/ 10146 w 12586"/>
                  <a:gd name="connsiteY10" fmla="*/ 6552 h 10000"/>
                  <a:gd name="connsiteX11" fmla="*/ 9892 w 12586"/>
                  <a:gd name="connsiteY11" fmla="*/ 4973 h 10000"/>
                  <a:gd name="connsiteX12" fmla="*/ 10077 w 12586"/>
                  <a:gd name="connsiteY12" fmla="*/ 3511 h 10000"/>
                  <a:gd name="connsiteX13" fmla="*/ 10952 w 12586"/>
                  <a:gd name="connsiteY13" fmla="*/ 1751 h 10000"/>
                  <a:gd name="connsiteX14" fmla="*/ 12557 w 12586"/>
                  <a:gd name="connsiteY14" fmla="*/ 0 h 10000"/>
                  <a:gd name="connsiteX0" fmla="*/ 12557 w 12586"/>
                  <a:gd name="connsiteY0" fmla="*/ 0 h 10000"/>
                  <a:gd name="connsiteX1" fmla="*/ 2586 w 12586"/>
                  <a:gd name="connsiteY1" fmla="*/ 0 h 10000"/>
                  <a:gd name="connsiteX2" fmla="*/ 922 w 12586"/>
                  <a:gd name="connsiteY2" fmla="*/ 1857 h 10000"/>
                  <a:gd name="connsiteX3" fmla="*/ 241 w 12586"/>
                  <a:gd name="connsiteY3" fmla="*/ 3479 h 10000"/>
                  <a:gd name="connsiteX4" fmla="*/ 140 w 12586"/>
                  <a:gd name="connsiteY4" fmla="*/ 4977 h 10000"/>
                  <a:gd name="connsiteX5" fmla="*/ 241 w 12586"/>
                  <a:gd name="connsiteY5" fmla="*/ 6550 h 10000"/>
                  <a:gd name="connsiteX6" fmla="*/ 1048 w 12586"/>
                  <a:gd name="connsiteY6" fmla="*/ 8269 h 10000"/>
                  <a:gd name="connsiteX7" fmla="*/ 2586 w 12586"/>
                  <a:gd name="connsiteY7" fmla="*/ 10000 h 10000"/>
                  <a:gd name="connsiteX8" fmla="*/ 12586 w 12586"/>
                  <a:gd name="connsiteY8" fmla="*/ 10000 h 10000"/>
                  <a:gd name="connsiteX9" fmla="*/ 11048 w 12586"/>
                  <a:gd name="connsiteY9" fmla="*/ 8320 h 10000"/>
                  <a:gd name="connsiteX10" fmla="*/ 10146 w 12586"/>
                  <a:gd name="connsiteY10" fmla="*/ 6552 h 10000"/>
                  <a:gd name="connsiteX11" fmla="*/ 9892 w 12586"/>
                  <a:gd name="connsiteY11" fmla="*/ 4973 h 10000"/>
                  <a:gd name="connsiteX12" fmla="*/ 10077 w 12586"/>
                  <a:gd name="connsiteY12" fmla="*/ 3511 h 10000"/>
                  <a:gd name="connsiteX13" fmla="*/ 10952 w 12586"/>
                  <a:gd name="connsiteY13" fmla="*/ 1751 h 10000"/>
                  <a:gd name="connsiteX14" fmla="*/ 12557 w 12586"/>
                  <a:gd name="connsiteY14" fmla="*/ 0 h 10000"/>
                  <a:gd name="connsiteX0" fmla="*/ 12638 w 12667"/>
                  <a:gd name="connsiteY0" fmla="*/ 0 h 10000"/>
                  <a:gd name="connsiteX1" fmla="*/ 2667 w 12667"/>
                  <a:gd name="connsiteY1" fmla="*/ 0 h 10000"/>
                  <a:gd name="connsiteX2" fmla="*/ 1003 w 12667"/>
                  <a:gd name="connsiteY2" fmla="*/ 1857 h 10000"/>
                  <a:gd name="connsiteX3" fmla="*/ 171 w 12667"/>
                  <a:gd name="connsiteY3" fmla="*/ 3479 h 10000"/>
                  <a:gd name="connsiteX4" fmla="*/ 221 w 12667"/>
                  <a:gd name="connsiteY4" fmla="*/ 4977 h 10000"/>
                  <a:gd name="connsiteX5" fmla="*/ 322 w 12667"/>
                  <a:gd name="connsiteY5" fmla="*/ 6550 h 10000"/>
                  <a:gd name="connsiteX6" fmla="*/ 1129 w 12667"/>
                  <a:gd name="connsiteY6" fmla="*/ 8269 h 10000"/>
                  <a:gd name="connsiteX7" fmla="*/ 2667 w 12667"/>
                  <a:gd name="connsiteY7" fmla="*/ 10000 h 10000"/>
                  <a:gd name="connsiteX8" fmla="*/ 12667 w 12667"/>
                  <a:gd name="connsiteY8" fmla="*/ 10000 h 10000"/>
                  <a:gd name="connsiteX9" fmla="*/ 11129 w 12667"/>
                  <a:gd name="connsiteY9" fmla="*/ 8320 h 10000"/>
                  <a:gd name="connsiteX10" fmla="*/ 10227 w 12667"/>
                  <a:gd name="connsiteY10" fmla="*/ 6552 h 10000"/>
                  <a:gd name="connsiteX11" fmla="*/ 9973 w 12667"/>
                  <a:gd name="connsiteY11" fmla="*/ 4973 h 10000"/>
                  <a:gd name="connsiteX12" fmla="*/ 10158 w 12667"/>
                  <a:gd name="connsiteY12" fmla="*/ 3511 h 10000"/>
                  <a:gd name="connsiteX13" fmla="*/ 11033 w 12667"/>
                  <a:gd name="connsiteY13" fmla="*/ 1751 h 10000"/>
                  <a:gd name="connsiteX14" fmla="*/ 12638 w 12667"/>
                  <a:gd name="connsiteY14" fmla="*/ 0 h 10000"/>
                  <a:gd name="connsiteX0" fmla="*/ 12638 w 12667"/>
                  <a:gd name="connsiteY0" fmla="*/ 0 h 10000"/>
                  <a:gd name="connsiteX1" fmla="*/ 2667 w 12667"/>
                  <a:gd name="connsiteY1" fmla="*/ 0 h 10000"/>
                  <a:gd name="connsiteX2" fmla="*/ 1003 w 12667"/>
                  <a:gd name="connsiteY2" fmla="*/ 1857 h 10000"/>
                  <a:gd name="connsiteX3" fmla="*/ 171 w 12667"/>
                  <a:gd name="connsiteY3" fmla="*/ 3479 h 10000"/>
                  <a:gd name="connsiteX4" fmla="*/ 221 w 12667"/>
                  <a:gd name="connsiteY4" fmla="*/ 4977 h 10000"/>
                  <a:gd name="connsiteX5" fmla="*/ 322 w 12667"/>
                  <a:gd name="connsiteY5" fmla="*/ 6550 h 10000"/>
                  <a:gd name="connsiteX6" fmla="*/ 1129 w 12667"/>
                  <a:gd name="connsiteY6" fmla="*/ 8269 h 10000"/>
                  <a:gd name="connsiteX7" fmla="*/ 2667 w 12667"/>
                  <a:gd name="connsiteY7" fmla="*/ 10000 h 10000"/>
                  <a:gd name="connsiteX8" fmla="*/ 12667 w 12667"/>
                  <a:gd name="connsiteY8" fmla="*/ 10000 h 10000"/>
                  <a:gd name="connsiteX9" fmla="*/ 11129 w 12667"/>
                  <a:gd name="connsiteY9" fmla="*/ 8320 h 10000"/>
                  <a:gd name="connsiteX10" fmla="*/ 10227 w 12667"/>
                  <a:gd name="connsiteY10" fmla="*/ 6552 h 10000"/>
                  <a:gd name="connsiteX11" fmla="*/ 9973 w 12667"/>
                  <a:gd name="connsiteY11" fmla="*/ 4973 h 10000"/>
                  <a:gd name="connsiteX12" fmla="*/ 10158 w 12667"/>
                  <a:gd name="connsiteY12" fmla="*/ 3511 h 10000"/>
                  <a:gd name="connsiteX13" fmla="*/ 11033 w 12667"/>
                  <a:gd name="connsiteY13" fmla="*/ 1751 h 10000"/>
                  <a:gd name="connsiteX14" fmla="*/ 12638 w 12667"/>
                  <a:gd name="connsiteY14" fmla="*/ 0 h 10000"/>
                  <a:gd name="connsiteX0" fmla="*/ 12638 w 12667"/>
                  <a:gd name="connsiteY0" fmla="*/ 0 h 10000"/>
                  <a:gd name="connsiteX1" fmla="*/ 2667 w 12667"/>
                  <a:gd name="connsiteY1" fmla="*/ 0 h 10000"/>
                  <a:gd name="connsiteX2" fmla="*/ 1003 w 12667"/>
                  <a:gd name="connsiteY2" fmla="*/ 1857 h 10000"/>
                  <a:gd name="connsiteX3" fmla="*/ 171 w 12667"/>
                  <a:gd name="connsiteY3" fmla="*/ 3479 h 10000"/>
                  <a:gd name="connsiteX4" fmla="*/ 221 w 12667"/>
                  <a:gd name="connsiteY4" fmla="*/ 4977 h 10000"/>
                  <a:gd name="connsiteX5" fmla="*/ 322 w 12667"/>
                  <a:gd name="connsiteY5" fmla="*/ 6550 h 10000"/>
                  <a:gd name="connsiteX6" fmla="*/ 1129 w 12667"/>
                  <a:gd name="connsiteY6" fmla="*/ 8269 h 10000"/>
                  <a:gd name="connsiteX7" fmla="*/ 2667 w 12667"/>
                  <a:gd name="connsiteY7" fmla="*/ 10000 h 10000"/>
                  <a:gd name="connsiteX8" fmla="*/ 12667 w 12667"/>
                  <a:gd name="connsiteY8" fmla="*/ 10000 h 10000"/>
                  <a:gd name="connsiteX9" fmla="*/ 11129 w 12667"/>
                  <a:gd name="connsiteY9" fmla="*/ 8320 h 10000"/>
                  <a:gd name="connsiteX10" fmla="*/ 10227 w 12667"/>
                  <a:gd name="connsiteY10" fmla="*/ 6552 h 10000"/>
                  <a:gd name="connsiteX11" fmla="*/ 9973 w 12667"/>
                  <a:gd name="connsiteY11" fmla="*/ 4973 h 10000"/>
                  <a:gd name="connsiteX12" fmla="*/ 10158 w 12667"/>
                  <a:gd name="connsiteY12" fmla="*/ 3511 h 10000"/>
                  <a:gd name="connsiteX13" fmla="*/ 11033 w 12667"/>
                  <a:gd name="connsiteY13" fmla="*/ 1751 h 10000"/>
                  <a:gd name="connsiteX14" fmla="*/ 12638 w 12667"/>
                  <a:gd name="connsiteY14" fmla="*/ 0 h 10000"/>
                  <a:gd name="connsiteX0" fmla="*/ 12811 w 12840"/>
                  <a:gd name="connsiteY0" fmla="*/ 0 h 10000"/>
                  <a:gd name="connsiteX1" fmla="*/ 2840 w 12840"/>
                  <a:gd name="connsiteY1" fmla="*/ 0 h 10000"/>
                  <a:gd name="connsiteX2" fmla="*/ 1176 w 12840"/>
                  <a:gd name="connsiteY2" fmla="*/ 1857 h 10000"/>
                  <a:gd name="connsiteX3" fmla="*/ 344 w 12840"/>
                  <a:gd name="connsiteY3" fmla="*/ 3479 h 10000"/>
                  <a:gd name="connsiteX4" fmla="*/ 91 w 12840"/>
                  <a:gd name="connsiteY4" fmla="*/ 4995 h 10000"/>
                  <a:gd name="connsiteX5" fmla="*/ 495 w 12840"/>
                  <a:gd name="connsiteY5" fmla="*/ 6550 h 10000"/>
                  <a:gd name="connsiteX6" fmla="*/ 1302 w 12840"/>
                  <a:gd name="connsiteY6" fmla="*/ 8269 h 10000"/>
                  <a:gd name="connsiteX7" fmla="*/ 2840 w 12840"/>
                  <a:gd name="connsiteY7" fmla="*/ 10000 h 10000"/>
                  <a:gd name="connsiteX8" fmla="*/ 12840 w 12840"/>
                  <a:gd name="connsiteY8" fmla="*/ 10000 h 10000"/>
                  <a:gd name="connsiteX9" fmla="*/ 11302 w 12840"/>
                  <a:gd name="connsiteY9" fmla="*/ 8320 h 10000"/>
                  <a:gd name="connsiteX10" fmla="*/ 10400 w 12840"/>
                  <a:gd name="connsiteY10" fmla="*/ 6552 h 10000"/>
                  <a:gd name="connsiteX11" fmla="*/ 10146 w 12840"/>
                  <a:gd name="connsiteY11" fmla="*/ 4973 h 10000"/>
                  <a:gd name="connsiteX12" fmla="*/ 10331 w 12840"/>
                  <a:gd name="connsiteY12" fmla="*/ 3511 h 10000"/>
                  <a:gd name="connsiteX13" fmla="*/ 11206 w 12840"/>
                  <a:gd name="connsiteY13" fmla="*/ 1751 h 10000"/>
                  <a:gd name="connsiteX14" fmla="*/ 12811 w 12840"/>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404 w 12749"/>
                  <a:gd name="connsiteY5" fmla="*/ 6550 h 10000"/>
                  <a:gd name="connsiteX6" fmla="*/ 1211 w 12749"/>
                  <a:gd name="connsiteY6" fmla="*/ 8269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404 w 12749"/>
                  <a:gd name="connsiteY5" fmla="*/ 6550 h 10000"/>
                  <a:gd name="connsiteX6" fmla="*/ 1211 w 12749"/>
                  <a:gd name="connsiteY6" fmla="*/ 8269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404 w 12749"/>
                  <a:gd name="connsiteY5" fmla="*/ 6550 h 10000"/>
                  <a:gd name="connsiteX6" fmla="*/ 1211 w 12749"/>
                  <a:gd name="connsiteY6" fmla="*/ 8269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69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69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69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51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51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51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51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6 w 12755"/>
                  <a:gd name="connsiteY0" fmla="*/ 0 h 10000"/>
                  <a:gd name="connsiteX1" fmla="*/ 2755 w 12755"/>
                  <a:gd name="connsiteY1" fmla="*/ 0 h 10000"/>
                  <a:gd name="connsiteX2" fmla="*/ 1091 w 12755"/>
                  <a:gd name="connsiteY2" fmla="*/ 1857 h 10000"/>
                  <a:gd name="connsiteX3" fmla="*/ 259 w 12755"/>
                  <a:gd name="connsiteY3" fmla="*/ 3479 h 10000"/>
                  <a:gd name="connsiteX4" fmla="*/ 6 w 12755"/>
                  <a:gd name="connsiteY4" fmla="*/ 4995 h 10000"/>
                  <a:gd name="connsiteX5" fmla="*/ 183 w 12755"/>
                  <a:gd name="connsiteY5" fmla="*/ 6624 h 10000"/>
                  <a:gd name="connsiteX6" fmla="*/ 1217 w 12755"/>
                  <a:gd name="connsiteY6" fmla="*/ 8251 h 10000"/>
                  <a:gd name="connsiteX7" fmla="*/ 2755 w 12755"/>
                  <a:gd name="connsiteY7" fmla="*/ 10000 h 10000"/>
                  <a:gd name="connsiteX8" fmla="*/ 12755 w 12755"/>
                  <a:gd name="connsiteY8" fmla="*/ 10000 h 10000"/>
                  <a:gd name="connsiteX9" fmla="*/ 11217 w 12755"/>
                  <a:gd name="connsiteY9" fmla="*/ 8320 h 10000"/>
                  <a:gd name="connsiteX10" fmla="*/ 10315 w 12755"/>
                  <a:gd name="connsiteY10" fmla="*/ 6552 h 10000"/>
                  <a:gd name="connsiteX11" fmla="*/ 10061 w 12755"/>
                  <a:gd name="connsiteY11" fmla="*/ 4973 h 10000"/>
                  <a:gd name="connsiteX12" fmla="*/ 10246 w 12755"/>
                  <a:gd name="connsiteY12" fmla="*/ 3511 h 10000"/>
                  <a:gd name="connsiteX13" fmla="*/ 11121 w 12755"/>
                  <a:gd name="connsiteY13" fmla="*/ 1751 h 10000"/>
                  <a:gd name="connsiteX14" fmla="*/ 12726 w 12755"/>
                  <a:gd name="connsiteY14" fmla="*/ 0 h 10000"/>
                  <a:gd name="connsiteX0" fmla="*/ 12726 w 12755"/>
                  <a:gd name="connsiteY0" fmla="*/ 0 h 10000"/>
                  <a:gd name="connsiteX1" fmla="*/ 2755 w 12755"/>
                  <a:gd name="connsiteY1" fmla="*/ 0 h 10000"/>
                  <a:gd name="connsiteX2" fmla="*/ 1091 w 12755"/>
                  <a:gd name="connsiteY2" fmla="*/ 1857 h 10000"/>
                  <a:gd name="connsiteX3" fmla="*/ 259 w 12755"/>
                  <a:gd name="connsiteY3" fmla="*/ 3479 h 10000"/>
                  <a:gd name="connsiteX4" fmla="*/ 6 w 12755"/>
                  <a:gd name="connsiteY4" fmla="*/ 4995 h 10000"/>
                  <a:gd name="connsiteX5" fmla="*/ 183 w 12755"/>
                  <a:gd name="connsiteY5" fmla="*/ 6624 h 10000"/>
                  <a:gd name="connsiteX6" fmla="*/ 1217 w 12755"/>
                  <a:gd name="connsiteY6" fmla="*/ 8251 h 10000"/>
                  <a:gd name="connsiteX7" fmla="*/ 2755 w 12755"/>
                  <a:gd name="connsiteY7" fmla="*/ 10000 h 10000"/>
                  <a:gd name="connsiteX8" fmla="*/ 12755 w 12755"/>
                  <a:gd name="connsiteY8" fmla="*/ 10000 h 10000"/>
                  <a:gd name="connsiteX9" fmla="*/ 11217 w 12755"/>
                  <a:gd name="connsiteY9" fmla="*/ 8320 h 10000"/>
                  <a:gd name="connsiteX10" fmla="*/ 10315 w 12755"/>
                  <a:gd name="connsiteY10" fmla="*/ 6552 h 10000"/>
                  <a:gd name="connsiteX11" fmla="*/ 10061 w 12755"/>
                  <a:gd name="connsiteY11" fmla="*/ 4973 h 10000"/>
                  <a:gd name="connsiteX12" fmla="*/ 10246 w 12755"/>
                  <a:gd name="connsiteY12" fmla="*/ 3511 h 10000"/>
                  <a:gd name="connsiteX13" fmla="*/ 11121 w 12755"/>
                  <a:gd name="connsiteY13" fmla="*/ 1751 h 10000"/>
                  <a:gd name="connsiteX14" fmla="*/ 12726 w 12755"/>
                  <a:gd name="connsiteY14" fmla="*/ 0 h 10000"/>
                  <a:gd name="connsiteX0" fmla="*/ 12726 w 12755"/>
                  <a:gd name="connsiteY0" fmla="*/ 0 h 10000"/>
                  <a:gd name="connsiteX1" fmla="*/ 2755 w 12755"/>
                  <a:gd name="connsiteY1" fmla="*/ 0 h 10000"/>
                  <a:gd name="connsiteX2" fmla="*/ 1091 w 12755"/>
                  <a:gd name="connsiteY2" fmla="*/ 1857 h 10000"/>
                  <a:gd name="connsiteX3" fmla="*/ 259 w 12755"/>
                  <a:gd name="connsiteY3" fmla="*/ 3479 h 10000"/>
                  <a:gd name="connsiteX4" fmla="*/ 6 w 12755"/>
                  <a:gd name="connsiteY4" fmla="*/ 4995 h 10000"/>
                  <a:gd name="connsiteX5" fmla="*/ 183 w 12755"/>
                  <a:gd name="connsiteY5" fmla="*/ 6624 h 10000"/>
                  <a:gd name="connsiteX6" fmla="*/ 1217 w 12755"/>
                  <a:gd name="connsiteY6" fmla="*/ 8251 h 10000"/>
                  <a:gd name="connsiteX7" fmla="*/ 2755 w 12755"/>
                  <a:gd name="connsiteY7" fmla="*/ 10000 h 10000"/>
                  <a:gd name="connsiteX8" fmla="*/ 12755 w 12755"/>
                  <a:gd name="connsiteY8" fmla="*/ 10000 h 10000"/>
                  <a:gd name="connsiteX9" fmla="*/ 11217 w 12755"/>
                  <a:gd name="connsiteY9" fmla="*/ 8320 h 10000"/>
                  <a:gd name="connsiteX10" fmla="*/ 10315 w 12755"/>
                  <a:gd name="connsiteY10" fmla="*/ 6552 h 10000"/>
                  <a:gd name="connsiteX11" fmla="*/ 10061 w 12755"/>
                  <a:gd name="connsiteY11" fmla="*/ 4973 h 10000"/>
                  <a:gd name="connsiteX12" fmla="*/ 10246 w 12755"/>
                  <a:gd name="connsiteY12" fmla="*/ 3511 h 10000"/>
                  <a:gd name="connsiteX13" fmla="*/ 11121 w 12755"/>
                  <a:gd name="connsiteY13" fmla="*/ 1751 h 10000"/>
                  <a:gd name="connsiteX14" fmla="*/ 12726 w 12755"/>
                  <a:gd name="connsiteY14" fmla="*/ 0 h 10000"/>
                  <a:gd name="connsiteX0" fmla="*/ 12726 w 12755"/>
                  <a:gd name="connsiteY0" fmla="*/ 0 h 10000"/>
                  <a:gd name="connsiteX1" fmla="*/ 2755 w 12755"/>
                  <a:gd name="connsiteY1" fmla="*/ 0 h 10000"/>
                  <a:gd name="connsiteX2" fmla="*/ 1091 w 12755"/>
                  <a:gd name="connsiteY2" fmla="*/ 1857 h 10000"/>
                  <a:gd name="connsiteX3" fmla="*/ 259 w 12755"/>
                  <a:gd name="connsiteY3" fmla="*/ 3479 h 10000"/>
                  <a:gd name="connsiteX4" fmla="*/ 6 w 12755"/>
                  <a:gd name="connsiteY4" fmla="*/ 4995 h 10000"/>
                  <a:gd name="connsiteX5" fmla="*/ 183 w 12755"/>
                  <a:gd name="connsiteY5" fmla="*/ 6624 h 10000"/>
                  <a:gd name="connsiteX6" fmla="*/ 1217 w 12755"/>
                  <a:gd name="connsiteY6" fmla="*/ 8251 h 10000"/>
                  <a:gd name="connsiteX7" fmla="*/ 2755 w 12755"/>
                  <a:gd name="connsiteY7" fmla="*/ 10000 h 10000"/>
                  <a:gd name="connsiteX8" fmla="*/ 12755 w 12755"/>
                  <a:gd name="connsiteY8" fmla="*/ 10000 h 10000"/>
                  <a:gd name="connsiteX9" fmla="*/ 11217 w 12755"/>
                  <a:gd name="connsiteY9" fmla="*/ 8320 h 10000"/>
                  <a:gd name="connsiteX10" fmla="*/ 10315 w 12755"/>
                  <a:gd name="connsiteY10" fmla="*/ 6552 h 10000"/>
                  <a:gd name="connsiteX11" fmla="*/ 10061 w 12755"/>
                  <a:gd name="connsiteY11" fmla="*/ 4973 h 10000"/>
                  <a:gd name="connsiteX12" fmla="*/ 10246 w 12755"/>
                  <a:gd name="connsiteY12" fmla="*/ 3511 h 10000"/>
                  <a:gd name="connsiteX13" fmla="*/ 11121 w 12755"/>
                  <a:gd name="connsiteY13" fmla="*/ 1751 h 10000"/>
                  <a:gd name="connsiteX14" fmla="*/ 12726 w 12755"/>
                  <a:gd name="connsiteY14" fmla="*/ 0 h 10000"/>
                  <a:gd name="connsiteX0" fmla="*/ 12726 w 12755"/>
                  <a:gd name="connsiteY0" fmla="*/ 0 h 10000"/>
                  <a:gd name="connsiteX1" fmla="*/ 2755 w 12755"/>
                  <a:gd name="connsiteY1" fmla="*/ 0 h 10000"/>
                  <a:gd name="connsiteX2" fmla="*/ 1091 w 12755"/>
                  <a:gd name="connsiteY2" fmla="*/ 1857 h 10000"/>
                  <a:gd name="connsiteX3" fmla="*/ 259 w 12755"/>
                  <a:gd name="connsiteY3" fmla="*/ 3479 h 10000"/>
                  <a:gd name="connsiteX4" fmla="*/ 6 w 12755"/>
                  <a:gd name="connsiteY4" fmla="*/ 4995 h 10000"/>
                  <a:gd name="connsiteX5" fmla="*/ 183 w 12755"/>
                  <a:gd name="connsiteY5" fmla="*/ 6624 h 10000"/>
                  <a:gd name="connsiteX6" fmla="*/ 1217 w 12755"/>
                  <a:gd name="connsiteY6" fmla="*/ 8251 h 10000"/>
                  <a:gd name="connsiteX7" fmla="*/ 2755 w 12755"/>
                  <a:gd name="connsiteY7" fmla="*/ 10000 h 10000"/>
                  <a:gd name="connsiteX8" fmla="*/ 12755 w 12755"/>
                  <a:gd name="connsiteY8" fmla="*/ 10000 h 10000"/>
                  <a:gd name="connsiteX9" fmla="*/ 11217 w 12755"/>
                  <a:gd name="connsiteY9" fmla="*/ 8320 h 10000"/>
                  <a:gd name="connsiteX10" fmla="*/ 10315 w 12755"/>
                  <a:gd name="connsiteY10" fmla="*/ 6552 h 10000"/>
                  <a:gd name="connsiteX11" fmla="*/ 10061 w 12755"/>
                  <a:gd name="connsiteY11" fmla="*/ 4973 h 10000"/>
                  <a:gd name="connsiteX12" fmla="*/ 10246 w 12755"/>
                  <a:gd name="connsiteY12" fmla="*/ 3511 h 10000"/>
                  <a:gd name="connsiteX13" fmla="*/ 11121 w 12755"/>
                  <a:gd name="connsiteY13" fmla="*/ 1751 h 10000"/>
                  <a:gd name="connsiteX14" fmla="*/ 12726 w 12755"/>
                  <a:gd name="connsiteY14" fmla="*/ 0 h 10000"/>
                  <a:gd name="connsiteX0" fmla="*/ 12797 w 12826"/>
                  <a:gd name="connsiteY0" fmla="*/ 0 h 10000"/>
                  <a:gd name="connsiteX1" fmla="*/ 2826 w 12826"/>
                  <a:gd name="connsiteY1" fmla="*/ 0 h 10000"/>
                  <a:gd name="connsiteX2" fmla="*/ 1162 w 12826"/>
                  <a:gd name="connsiteY2" fmla="*/ 1857 h 10000"/>
                  <a:gd name="connsiteX3" fmla="*/ 330 w 12826"/>
                  <a:gd name="connsiteY3" fmla="*/ 3479 h 10000"/>
                  <a:gd name="connsiteX4" fmla="*/ 1 w 12826"/>
                  <a:gd name="connsiteY4" fmla="*/ 5013 h 10000"/>
                  <a:gd name="connsiteX5" fmla="*/ 254 w 12826"/>
                  <a:gd name="connsiteY5" fmla="*/ 6624 h 10000"/>
                  <a:gd name="connsiteX6" fmla="*/ 1288 w 12826"/>
                  <a:gd name="connsiteY6" fmla="*/ 8251 h 10000"/>
                  <a:gd name="connsiteX7" fmla="*/ 2826 w 12826"/>
                  <a:gd name="connsiteY7" fmla="*/ 10000 h 10000"/>
                  <a:gd name="connsiteX8" fmla="*/ 12826 w 12826"/>
                  <a:gd name="connsiteY8" fmla="*/ 10000 h 10000"/>
                  <a:gd name="connsiteX9" fmla="*/ 11288 w 12826"/>
                  <a:gd name="connsiteY9" fmla="*/ 8320 h 10000"/>
                  <a:gd name="connsiteX10" fmla="*/ 10386 w 12826"/>
                  <a:gd name="connsiteY10" fmla="*/ 6552 h 10000"/>
                  <a:gd name="connsiteX11" fmla="*/ 10132 w 12826"/>
                  <a:gd name="connsiteY11" fmla="*/ 4973 h 10000"/>
                  <a:gd name="connsiteX12" fmla="*/ 10317 w 12826"/>
                  <a:gd name="connsiteY12" fmla="*/ 3511 h 10000"/>
                  <a:gd name="connsiteX13" fmla="*/ 11192 w 12826"/>
                  <a:gd name="connsiteY13" fmla="*/ 1751 h 10000"/>
                  <a:gd name="connsiteX14" fmla="*/ 12797 w 12826"/>
                  <a:gd name="connsiteY14" fmla="*/ 0 h 10000"/>
                  <a:gd name="connsiteX0" fmla="*/ 12797 w 12826"/>
                  <a:gd name="connsiteY0" fmla="*/ 0 h 10000"/>
                  <a:gd name="connsiteX1" fmla="*/ 2826 w 12826"/>
                  <a:gd name="connsiteY1" fmla="*/ 0 h 10000"/>
                  <a:gd name="connsiteX2" fmla="*/ 1162 w 12826"/>
                  <a:gd name="connsiteY2" fmla="*/ 1857 h 10000"/>
                  <a:gd name="connsiteX3" fmla="*/ 330 w 12826"/>
                  <a:gd name="connsiteY3" fmla="*/ 3479 h 10000"/>
                  <a:gd name="connsiteX4" fmla="*/ 1 w 12826"/>
                  <a:gd name="connsiteY4" fmla="*/ 5013 h 10000"/>
                  <a:gd name="connsiteX5" fmla="*/ 254 w 12826"/>
                  <a:gd name="connsiteY5" fmla="*/ 6624 h 10000"/>
                  <a:gd name="connsiteX6" fmla="*/ 1212 w 12826"/>
                  <a:gd name="connsiteY6" fmla="*/ 8251 h 10000"/>
                  <a:gd name="connsiteX7" fmla="*/ 2826 w 12826"/>
                  <a:gd name="connsiteY7" fmla="*/ 10000 h 10000"/>
                  <a:gd name="connsiteX8" fmla="*/ 12826 w 12826"/>
                  <a:gd name="connsiteY8" fmla="*/ 10000 h 10000"/>
                  <a:gd name="connsiteX9" fmla="*/ 11288 w 12826"/>
                  <a:gd name="connsiteY9" fmla="*/ 8320 h 10000"/>
                  <a:gd name="connsiteX10" fmla="*/ 10386 w 12826"/>
                  <a:gd name="connsiteY10" fmla="*/ 6552 h 10000"/>
                  <a:gd name="connsiteX11" fmla="*/ 10132 w 12826"/>
                  <a:gd name="connsiteY11" fmla="*/ 4973 h 10000"/>
                  <a:gd name="connsiteX12" fmla="*/ 10317 w 12826"/>
                  <a:gd name="connsiteY12" fmla="*/ 3511 h 10000"/>
                  <a:gd name="connsiteX13" fmla="*/ 11192 w 12826"/>
                  <a:gd name="connsiteY13" fmla="*/ 1751 h 10000"/>
                  <a:gd name="connsiteX14" fmla="*/ 12797 w 12826"/>
                  <a:gd name="connsiteY14" fmla="*/ 0 h 10000"/>
                  <a:gd name="connsiteX0" fmla="*/ 12872 w 12901"/>
                  <a:gd name="connsiteY0" fmla="*/ 0 h 10000"/>
                  <a:gd name="connsiteX1" fmla="*/ 2901 w 12901"/>
                  <a:gd name="connsiteY1" fmla="*/ 0 h 10000"/>
                  <a:gd name="connsiteX2" fmla="*/ 1237 w 12901"/>
                  <a:gd name="connsiteY2" fmla="*/ 1857 h 10000"/>
                  <a:gd name="connsiteX3" fmla="*/ 405 w 12901"/>
                  <a:gd name="connsiteY3" fmla="*/ 3479 h 10000"/>
                  <a:gd name="connsiteX4" fmla="*/ 0 w 12901"/>
                  <a:gd name="connsiteY4" fmla="*/ 5013 h 10000"/>
                  <a:gd name="connsiteX5" fmla="*/ 329 w 12901"/>
                  <a:gd name="connsiteY5" fmla="*/ 6624 h 10000"/>
                  <a:gd name="connsiteX6" fmla="*/ 1287 w 12901"/>
                  <a:gd name="connsiteY6" fmla="*/ 8251 h 10000"/>
                  <a:gd name="connsiteX7" fmla="*/ 2901 w 12901"/>
                  <a:gd name="connsiteY7" fmla="*/ 10000 h 10000"/>
                  <a:gd name="connsiteX8" fmla="*/ 12901 w 12901"/>
                  <a:gd name="connsiteY8" fmla="*/ 10000 h 10000"/>
                  <a:gd name="connsiteX9" fmla="*/ 11363 w 12901"/>
                  <a:gd name="connsiteY9" fmla="*/ 8320 h 10000"/>
                  <a:gd name="connsiteX10" fmla="*/ 10461 w 12901"/>
                  <a:gd name="connsiteY10" fmla="*/ 6552 h 10000"/>
                  <a:gd name="connsiteX11" fmla="*/ 10207 w 12901"/>
                  <a:gd name="connsiteY11" fmla="*/ 4973 h 10000"/>
                  <a:gd name="connsiteX12" fmla="*/ 10392 w 12901"/>
                  <a:gd name="connsiteY12" fmla="*/ 3511 h 10000"/>
                  <a:gd name="connsiteX13" fmla="*/ 11267 w 12901"/>
                  <a:gd name="connsiteY13" fmla="*/ 1751 h 10000"/>
                  <a:gd name="connsiteX14" fmla="*/ 12872 w 12901"/>
                  <a:gd name="connsiteY14" fmla="*/ 0 h 10000"/>
                  <a:gd name="connsiteX0" fmla="*/ 12872 w 12901"/>
                  <a:gd name="connsiteY0" fmla="*/ 0 h 10000"/>
                  <a:gd name="connsiteX1" fmla="*/ 2901 w 12901"/>
                  <a:gd name="connsiteY1" fmla="*/ 0 h 10000"/>
                  <a:gd name="connsiteX2" fmla="*/ 1237 w 12901"/>
                  <a:gd name="connsiteY2" fmla="*/ 1857 h 10000"/>
                  <a:gd name="connsiteX3" fmla="*/ 405 w 12901"/>
                  <a:gd name="connsiteY3" fmla="*/ 3479 h 10000"/>
                  <a:gd name="connsiteX4" fmla="*/ 0 w 12901"/>
                  <a:gd name="connsiteY4" fmla="*/ 5013 h 10000"/>
                  <a:gd name="connsiteX5" fmla="*/ 329 w 12901"/>
                  <a:gd name="connsiteY5" fmla="*/ 6624 h 10000"/>
                  <a:gd name="connsiteX6" fmla="*/ 1287 w 12901"/>
                  <a:gd name="connsiteY6" fmla="*/ 8251 h 10000"/>
                  <a:gd name="connsiteX7" fmla="*/ 2901 w 12901"/>
                  <a:gd name="connsiteY7" fmla="*/ 10000 h 10000"/>
                  <a:gd name="connsiteX8" fmla="*/ 12901 w 12901"/>
                  <a:gd name="connsiteY8" fmla="*/ 10000 h 10000"/>
                  <a:gd name="connsiteX9" fmla="*/ 11363 w 12901"/>
                  <a:gd name="connsiteY9" fmla="*/ 8320 h 10000"/>
                  <a:gd name="connsiteX10" fmla="*/ 10461 w 12901"/>
                  <a:gd name="connsiteY10" fmla="*/ 6552 h 10000"/>
                  <a:gd name="connsiteX11" fmla="*/ 10207 w 12901"/>
                  <a:gd name="connsiteY11" fmla="*/ 4973 h 10000"/>
                  <a:gd name="connsiteX12" fmla="*/ 10392 w 12901"/>
                  <a:gd name="connsiteY12" fmla="*/ 3511 h 10000"/>
                  <a:gd name="connsiteX13" fmla="*/ 11267 w 12901"/>
                  <a:gd name="connsiteY13" fmla="*/ 1751 h 10000"/>
                  <a:gd name="connsiteX14" fmla="*/ 12872 w 12901"/>
                  <a:gd name="connsiteY14" fmla="*/ 0 h 10000"/>
                  <a:gd name="connsiteX0" fmla="*/ 12872 w 12901"/>
                  <a:gd name="connsiteY0" fmla="*/ 0 h 10000"/>
                  <a:gd name="connsiteX1" fmla="*/ 2901 w 12901"/>
                  <a:gd name="connsiteY1" fmla="*/ 0 h 10000"/>
                  <a:gd name="connsiteX2" fmla="*/ 1237 w 12901"/>
                  <a:gd name="connsiteY2" fmla="*/ 1857 h 10000"/>
                  <a:gd name="connsiteX3" fmla="*/ 329 w 12901"/>
                  <a:gd name="connsiteY3" fmla="*/ 3516 h 10000"/>
                  <a:gd name="connsiteX4" fmla="*/ 0 w 12901"/>
                  <a:gd name="connsiteY4" fmla="*/ 5013 h 10000"/>
                  <a:gd name="connsiteX5" fmla="*/ 329 w 12901"/>
                  <a:gd name="connsiteY5" fmla="*/ 6624 h 10000"/>
                  <a:gd name="connsiteX6" fmla="*/ 1287 w 12901"/>
                  <a:gd name="connsiteY6" fmla="*/ 8251 h 10000"/>
                  <a:gd name="connsiteX7" fmla="*/ 2901 w 12901"/>
                  <a:gd name="connsiteY7" fmla="*/ 10000 h 10000"/>
                  <a:gd name="connsiteX8" fmla="*/ 12901 w 12901"/>
                  <a:gd name="connsiteY8" fmla="*/ 10000 h 10000"/>
                  <a:gd name="connsiteX9" fmla="*/ 11363 w 12901"/>
                  <a:gd name="connsiteY9" fmla="*/ 8320 h 10000"/>
                  <a:gd name="connsiteX10" fmla="*/ 10461 w 12901"/>
                  <a:gd name="connsiteY10" fmla="*/ 6552 h 10000"/>
                  <a:gd name="connsiteX11" fmla="*/ 10207 w 12901"/>
                  <a:gd name="connsiteY11" fmla="*/ 4973 h 10000"/>
                  <a:gd name="connsiteX12" fmla="*/ 10392 w 12901"/>
                  <a:gd name="connsiteY12" fmla="*/ 3511 h 10000"/>
                  <a:gd name="connsiteX13" fmla="*/ 11267 w 12901"/>
                  <a:gd name="connsiteY13" fmla="*/ 1751 h 10000"/>
                  <a:gd name="connsiteX14" fmla="*/ 12872 w 12901"/>
                  <a:gd name="connsiteY14"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901" h="10000">
                    <a:moveTo>
                      <a:pt x="12872" y="0"/>
                    </a:moveTo>
                    <a:lnTo>
                      <a:pt x="2901" y="0"/>
                    </a:lnTo>
                    <a:cubicBezTo>
                      <a:pt x="2324" y="550"/>
                      <a:pt x="1653" y="1277"/>
                      <a:pt x="1237" y="1857"/>
                    </a:cubicBezTo>
                    <a:cubicBezTo>
                      <a:pt x="821" y="2437"/>
                      <a:pt x="510" y="2993"/>
                      <a:pt x="329" y="3516"/>
                    </a:cubicBezTo>
                    <a:cubicBezTo>
                      <a:pt x="245" y="4021"/>
                      <a:pt x="84" y="4508"/>
                      <a:pt x="0" y="5013"/>
                    </a:cubicBezTo>
                    <a:cubicBezTo>
                      <a:pt x="-13" y="5537"/>
                      <a:pt x="127" y="6081"/>
                      <a:pt x="329" y="6624"/>
                    </a:cubicBezTo>
                    <a:cubicBezTo>
                      <a:pt x="531" y="7167"/>
                      <a:pt x="858" y="7689"/>
                      <a:pt x="1287" y="8251"/>
                    </a:cubicBezTo>
                    <a:cubicBezTo>
                      <a:pt x="1716" y="8813"/>
                      <a:pt x="2189" y="9340"/>
                      <a:pt x="2901" y="10000"/>
                    </a:cubicBezTo>
                    <a:lnTo>
                      <a:pt x="12901" y="10000"/>
                    </a:lnTo>
                    <a:lnTo>
                      <a:pt x="11363" y="8320"/>
                    </a:lnTo>
                    <a:cubicBezTo>
                      <a:pt x="10856" y="7642"/>
                      <a:pt x="10653" y="7110"/>
                      <a:pt x="10461" y="6552"/>
                    </a:cubicBezTo>
                    <a:cubicBezTo>
                      <a:pt x="10268" y="5994"/>
                      <a:pt x="10218" y="5480"/>
                      <a:pt x="10207" y="4973"/>
                    </a:cubicBezTo>
                    <a:cubicBezTo>
                      <a:pt x="10195" y="4466"/>
                      <a:pt x="10231" y="4137"/>
                      <a:pt x="10392" y="3511"/>
                    </a:cubicBezTo>
                    <a:cubicBezTo>
                      <a:pt x="10607" y="2937"/>
                      <a:pt x="10813" y="2372"/>
                      <a:pt x="11267" y="1751"/>
                    </a:cubicBezTo>
                    <a:cubicBezTo>
                      <a:pt x="11750" y="1114"/>
                      <a:pt x="12337" y="584"/>
                      <a:pt x="12872" y="0"/>
                    </a:cubicBezTo>
                    <a:close/>
                  </a:path>
                </a:pathLst>
              </a:cu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347" name="Freeform 4">
                <a:extLst>
                  <a:ext uri="{FF2B5EF4-FFF2-40B4-BE49-F238E27FC236}">
                    <a16:creationId xmlns:a16="http://schemas.microsoft.com/office/drawing/2014/main" id="{DE30D3D4-D5A4-93BF-E6DC-7E7E8118D9D7}"/>
                  </a:ext>
                </a:extLst>
              </p:cNvPr>
              <p:cNvSpPr>
                <a:spLocks/>
              </p:cNvSpPr>
              <p:nvPr/>
            </p:nvSpPr>
            <p:spPr bwMode="auto">
              <a:xfrm rot="10800000" flipH="1">
                <a:off x="2637146" y="2472337"/>
                <a:ext cx="207700" cy="684206"/>
              </a:xfrm>
              <a:custGeom>
                <a:avLst/>
                <a:gdLst>
                  <a:gd name="T0" fmla="*/ 2147483647 w 240"/>
                  <a:gd name="T1" fmla="*/ 0 h 924"/>
                  <a:gd name="T2" fmla="*/ 0 w 240"/>
                  <a:gd name="T3" fmla="*/ 0 h 924"/>
                  <a:gd name="T4" fmla="*/ 0 w 240"/>
                  <a:gd name="T5" fmla="*/ 2147483647 h 924"/>
                  <a:gd name="T6" fmla="*/ 2147483647 w 240"/>
                  <a:gd name="T7" fmla="*/ 2147483647 h 924"/>
                  <a:gd name="T8" fmla="*/ 2147483647 w 240"/>
                  <a:gd name="T9" fmla="*/ 2147483647 h 924"/>
                  <a:gd name="T10" fmla="*/ 2147483647 w 240"/>
                  <a:gd name="T11" fmla="*/ 2147483647 h 924"/>
                  <a:gd name="T12" fmla="*/ 2147483647 w 240"/>
                  <a:gd name="T13" fmla="*/ 2147483647 h 924"/>
                  <a:gd name="T14" fmla="*/ 2147483647 w 240"/>
                  <a:gd name="T15" fmla="*/ 2147483647 h 924"/>
                  <a:gd name="T16" fmla="*/ 2147483647 w 240"/>
                  <a:gd name="T17" fmla="*/ 2147483647 h 924"/>
                  <a:gd name="T18" fmla="*/ 2147483647 w 240"/>
                  <a:gd name="T19" fmla="*/ 0 h 9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6667 w 10000"/>
                  <a:gd name="connsiteY5" fmla="*/ 6883 h 10000"/>
                  <a:gd name="connsiteX6" fmla="*/ 6167 w 10000"/>
                  <a:gd name="connsiteY6" fmla="*/ 5238 h 10000"/>
                  <a:gd name="connsiteX7" fmla="*/ 6500 w 10000"/>
                  <a:gd name="connsiteY7" fmla="*/ 3550 h 10000"/>
                  <a:gd name="connsiteX8" fmla="*/ 8009 w 10000"/>
                  <a:gd name="connsiteY8" fmla="*/ 1897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6667 w 10000"/>
                  <a:gd name="connsiteY5" fmla="*/ 6883 h 10000"/>
                  <a:gd name="connsiteX6" fmla="*/ 7083 w 10000"/>
                  <a:gd name="connsiteY6" fmla="*/ 4973 h 10000"/>
                  <a:gd name="connsiteX7" fmla="*/ 6500 w 10000"/>
                  <a:gd name="connsiteY7" fmla="*/ 3550 h 10000"/>
                  <a:gd name="connsiteX8" fmla="*/ 8009 w 10000"/>
                  <a:gd name="connsiteY8" fmla="*/ 1897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7278 w 10000"/>
                  <a:gd name="connsiteY5" fmla="*/ 6777 h 10000"/>
                  <a:gd name="connsiteX6" fmla="*/ 7083 w 10000"/>
                  <a:gd name="connsiteY6" fmla="*/ 4973 h 10000"/>
                  <a:gd name="connsiteX7" fmla="*/ 6500 w 10000"/>
                  <a:gd name="connsiteY7" fmla="*/ 3550 h 10000"/>
                  <a:gd name="connsiteX8" fmla="*/ 8009 w 10000"/>
                  <a:gd name="connsiteY8" fmla="*/ 1897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6500 w 10000"/>
                  <a:gd name="connsiteY7" fmla="*/ 3550 h 10000"/>
                  <a:gd name="connsiteX8" fmla="*/ 8009 w 10000"/>
                  <a:gd name="connsiteY8" fmla="*/ 1897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7314 w 10000"/>
                  <a:gd name="connsiteY7" fmla="*/ 3418 h 10000"/>
                  <a:gd name="connsiteX8" fmla="*/ 8009 w 10000"/>
                  <a:gd name="connsiteY8" fmla="*/ 1897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7263 w 10000"/>
                  <a:gd name="connsiteY7" fmla="*/ 3418 h 10000"/>
                  <a:gd name="connsiteX8" fmla="*/ 8009 w 10000"/>
                  <a:gd name="connsiteY8" fmla="*/ 1897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7263 w 10000"/>
                  <a:gd name="connsiteY7" fmla="*/ 3418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7263 w 10000"/>
                  <a:gd name="connsiteY7" fmla="*/ 3418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7263 w 10000"/>
                  <a:gd name="connsiteY7" fmla="*/ 3418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7263 w 10000"/>
                  <a:gd name="connsiteY7" fmla="*/ 3418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329 w 10000"/>
                  <a:gd name="connsiteY5" fmla="*/ 6777 h 10000"/>
                  <a:gd name="connsiteX6" fmla="*/ 7083 w 10000"/>
                  <a:gd name="connsiteY6" fmla="*/ 4973 h 10000"/>
                  <a:gd name="connsiteX7" fmla="*/ 7263 w 10000"/>
                  <a:gd name="connsiteY7" fmla="*/ 3418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329 w 10000"/>
                  <a:gd name="connsiteY5" fmla="*/ 6777 h 10000"/>
                  <a:gd name="connsiteX6" fmla="*/ 7083 w 10000"/>
                  <a:gd name="connsiteY6" fmla="*/ 4973 h 10000"/>
                  <a:gd name="connsiteX7" fmla="*/ 7263 w 10000"/>
                  <a:gd name="connsiteY7" fmla="*/ 3511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329 w 10000"/>
                  <a:gd name="connsiteY5" fmla="*/ 6777 h 10000"/>
                  <a:gd name="connsiteX6" fmla="*/ 7083 w 10000"/>
                  <a:gd name="connsiteY6" fmla="*/ 4973 h 10000"/>
                  <a:gd name="connsiteX7" fmla="*/ 7263 w 10000"/>
                  <a:gd name="connsiteY7" fmla="*/ 3511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329 w 10000"/>
                  <a:gd name="connsiteY5" fmla="*/ 6552 h 10000"/>
                  <a:gd name="connsiteX6" fmla="*/ 7083 w 10000"/>
                  <a:gd name="connsiteY6" fmla="*/ 4973 h 10000"/>
                  <a:gd name="connsiteX7" fmla="*/ 7263 w 10000"/>
                  <a:gd name="connsiteY7" fmla="*/ 3511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329 w 10000"/>
                  <a:gd name="connsiteY5" fmla="*/ 6552 h 10000"/>
                  <a:gd name="connsiteX6" fmla="*/ 7083 w 10000"/>
                  <a:gd name="connsiteY6" fmla="*/ 4973 h 10000"/>
                  <a:gd name="connsiteX7" fmla="*/ 7263 w 10000"/>
                  <a:gd name="connsiteY7" fmla="*/ 3511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204 w 10000"/>
                  <a:gd name="connsiteY4" fmla="*/ 8320 h 10000"/>
                  <a:gd name="connsiteX5" fmla="*/ 7329 w 10000"/>
                  <a:gd name="connsiteY5" fmla="*/ 6552 h 10000"/>
                  <a:gd name="connsiteX6" fmla="*/ 7083 w 10000"/>
                  <a:gd name="connsiteY6" fmla="*/ 4973 h 10000"/>
                  <a:gd name="connsiteX7" fmla="*/ 7263 w 10000"/>
                  <a:gd name="connsiteY7" fmla="*/ 3511 h 10000"/>
                  <a:gd name="connsiteX8" fmla="*/ 8111 w 10000"/>
                  <a:gd name="connsiteY8" fmla="*/ 1751 h 10000"/>
                  <a:gd name="connsiteX9" fmla="*/ 9667 w 10000"/>
                  <a:gd name="connsiteY9" fmla="*/ 0 h 10000"/>
                  <a:gd name="connsiteX0" fmla="*/ 9667 w 9695"/>
                  <a:gd name="connsiteY0" fmla="*/ 0 h 10000"/>
                  <a:gd name="connsiteX1" fmla="*/ 0 w 9695"/>
                  <a:gd name="connsiteY1" fmla="*/ 0 h 10000"/>
                  <a:gd name="connsiteX2" fmla="*/ 0 w 9695"/>
                  <a:gd name="connsiteY2" fmla="*/ 10000 h 10000"/>
                  <a:gd name="connsiteX3" fmla="*/ 9695 w 9695"/>
                  <a:gd name="connsiteY3" fmla="*/ 10000 h 10000"/>
                  <a:gd name="connsiteX4" fmla="*/ 8204 w 9695"/>
                  <a:gd name="connsiteY4" fmla="*/ 8320 h 10000"/>
                  <a:gd name="connsiteX5" fmla="*/ 7329 w 9695"/>
                  <a:gd name="connsiteY5" fmla="*/ 6552 h 10000"/>
                  <a:gd name="connsiteX6" fmla="*/ 7083 w 9695"/>
                  <a:gd name="connsiteY6" fmla="*/ 4973 h 10000"/>
                  <a:gd name="connsiteX7" fmla="*/ 7263 w 9695"/>
                  <a:gd name="connsiteY7" fmla="*/ 3511 h 10000"/>
                  <a:gd name="connsiteX8" fmla="*/ 8111 w 9695"/>
                  <a:gd name="connsiteY8" fmla="*/ 1751 h 10000"/>
                  <a:gd name="connsiteX9" fmla="*/ 9667 w 9695"/>
                  <a:gd name="connsiteY9" fmla="*/ 0 h 10000"/>
                  <a:gd name="connsiteX0" fmla="*/ 9971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62 w 10000"/>
                  <a:gd name="connsiteY4" fmla="*/ 8320 h 10000"/>
                  <a:gd name="connsiteX5" fmla="*/ 7560 w 10000"/>
                  <a:gd name="connsiteY5" fmla="*/ 6552 h 10000"/>
                  <a:gd name="connsiteX6" fmla="*/ 7306 w 10000"/>
                  <a:gd name="connsiteY6" fmla="*/ 4973 h 10000"/>
                  <a:gd name="connsiteX7" fmla="*/ 7491 w 10000"/>
                  <a:gd name="connsiteY7" fmla="*/ 3511 h 10000"/>
                  <a:gd name="connsiteX8" fmla="*/ 8366 w 10000"/>
                  <a:gd name="connsiteY8" fmla="*/ 1751 h 10000"/>
                  <a:gd name="connsiteX9" fmla="*/ 9971 w 10000"/>
                  <a:gd name="connsiteY9" fmla="*/ 0 h 10000"/>
                  <a:gd name="connsiteX0" fmla="*/ 11307 w 11336"/>
                  <a:gd name="connsiteY0" fmla="*/ 0 h 10000"/>
                  <a:gd name="connsiteX1" fmla="*/ 1336 w 11336"/>
                  <a:gd name="connsiteY1" fmla="*/ 0 h 10000"/>
                  <a:gd name="connsiteX2" fmla="*/ 0 w 11336"/>
                  <a:gd name="connsiteY2" fmla="*/ 1685 h 10000"/>
                  <a:gd name="connsiteX3" fmla="*/ 1336 w 11336"/>
                  <a:gd name="connsiteY3" fmla="*/ 10000 h 10000"/>
                  <a:gd name="connsiteX4" fmla="*/ 11336 w 11336"/>
                  <a:gd name="connsiteY4" fmla="*/ 10000 h 10000"/>
                  <a:gd name="connsiteX5" fmla="*/ 9798 w 11336"/>
                  <a:gd name="connsiteY5" fmla="*/ 8320 h 10000"/>
                  <a:gd name="connsiteX6" fmla="*/ 8896 w 11336"/>
                  <a:gd name="connsiteY6" fmla="*/ 6552 h 10000"/>
                  <a:gd name="connsiteX7" fmla="*/ 8642 w 11336"/>
                  <a:gd name="connsiteY7" fmla="*/ 4973 h 10000"/>
                  <a:gd name="connsiteX8" fmla="*/ 8827 w 11336"/>
                  <a:gd name="connsiteY8" fmla="*/ 3511 h 10000"/>
                  <a:gd name="connsiteX9" fmla="*/ 9702 w 11336"/>
                  <a:gd name="connsiteY9" fmla="*/ 1751 h 10000"/>
                  <a:gd name="connsiteX10" fmla="*/ 11307 w 11336"/>
                  <a:gd name="connsiteY10" fmla="*/ 0 h 10000"/>
                  <a:gd name="connsiteX0" fmla="*/ 12321 w 12350"/>
                  <a:gd name="connsiteY0" fmla="*/ 0 h 10000"/>
                  <a:gd name="connsiteX1" fmla="*/ 2350 w 12350"/>
                  <a:gd name="connsiteY1" fmla="*/ 0 h 10000"/>
                  <a:gd name="connsiteX2" fmla="*/ 1014 w 12350"/>
                  <a:gd name="connsiteY2" fmla="*/ 1685 h 10000"/>
                  <a:gd name="connsiteX3" fmla="*/ 5 w 12350"/>
                  <a:gd name="connsiteY3" fmla="*/ 3356 h 10000"/>
                  <a:gd name="connsiteX4" fmla="*/ 2350 w 12350"/>
                  <a:gd name="connsiteY4" fmla="*/ 10000 h 10000"/>
                  <a:gd name="connsiteX5" fmla="*/ 12350 w 12350"/>
                  <a:gd name="connsiteY5" fmla="*/ 10000 h 10000"/>
                  <a:gd name="connsiteX6" fmla="*/ 10812 w 12350"/>
                  <a:gd name="connsiteY6" fmla="*/ 8320 h 10000"/>
                  <a:gd name="connsiteX7" fmla="*/ 9910 w 12350"/>
                  <a:gd name="connsiteY7" fmla="*/ 6552 h 10000"/>
                  <a:gd name="connsiteX8" fmla="*/ 9656 w 12350"/>
                  <a:gd name="connsiteY8" fmla="*/ 4973 h 10000"/>
                  <a:gd name="connsiteX9" fmla="*/ 9841 w 12350"/>
                  <a:gd name="connsiteY9" fmla="*/ 3511 h 10000"/>
                  <a:gd name="connsiteX10" fmla="*/ 10716 w 12350"/>
                  <a:gd name="connsiteY10" fmla="*/ 1751 h 10000"/>
                  <a:gd name="connsiteX11" fmla="*/ 12321 w 12350"/>
                  <a:gd name="connsiteY11" fmla="*/ 0 h 10000"/>
                  <a:gd name="connsiteX0" fmla="*/ 12465 w 12494"/>
                  <a:gd name="connsiteY0" fmla="*/ 0 h 10000"/>
                  <a:gd name="connsiteX1" fmla="*/ 2494 w 12494"/>
                  <a:gd name="connsiteY1" fmla="*/ 0 h 10000"/>
                  <a:gd name="connsiteX2" fmla="*/ 1158 w 12494"/>
                  <a:gd name="connsiteY2" fmla="*/ 1685 h 10000"/>
                  <a:gd name="connsiteX3" fmla="*/ 149 w 12494"/>
                  <a:gd name="connsiteY3" fmla="*/ 3356 h 10000"/>
                  <a:gd name="connsiteX4" fmla="*/ 48 w 12494"/>
                  <a:gd name="connsiteY4" fmla="*/ 4977 h 10000"/>
                  <a:gd name="connsiteX5" fmla="*/ 2494 w 12494"/>
                  <a:gd name="connsiteY5" fmla="*/ 10000 h 10000"/>
                  <a:gd name="connsiteX6" fmla="*/ 12494 w 12494"/>
                  <a:gd name="connsiteY6" fmla="*/ 10000 h 10000"/>
                  <a:gd name="connsiteX7" fmla="*/ 10956 w 12494"/>
                  <a:gd name="connsiteY7" fmla="*/ 8320 h 10000"/>
                  <a:gd name="connsiteX8" fmla="*/ 10054 w 12494"/>
                  <a:gd name="connsiteY8" fmla="*/ 6552 h 10000"/>
                  <a:gd name="connsiteX9" fmla="*/ 9800 w 12494"/>
                  <a:gd name="connsiteY9" fmla="*/ 4973 h 10000"/>
                  <a:gd name="connsiteX10" fmla="*/ 9985 w 12494"/>
                  <a:gd name="connsiteY10" fmla="*/ 3511 h 10000"/>
                  <a:gd name="connsiteX11" fmla="*/ 10860 w 12494"/>
                  <a:gd name="connsiteY11" fmla="*/ 1751 h 10000"/>
                  <a:gd name="connsiteX12" fmla="*/ 12465 w 12494"/>
                  <a:gd name="connsiteY12" fmla="*/ 0 h 10000"/>
                  <a:gd name="connsiteX0" fmla="*/ 12465 w 12494"/>
                  <a:gd name="connsiteY0" fmla="*/ 0 h 10000"/>
                  <a:gd name="connsiteX1" fmla="*/ 2494 w 12494"/>
                  <a:gd name="connsiteY1" fmla="*/ 0 h 10000"/>
                  <a:gd name="connsiteX2" fmla="*/ 1158 w 12494"/>
                  <a:gd name="connsiteY2" fmla="*/ 1685 h 10000"/>
                  <a:gd name="connsiteX3" fmla="*/ 149 w 12494"/>
                  <a:gd name="connsiteY3" fmla="*/ 3356 h 10000"/>
                  <a:gd name="connsiteX4" fmla="*/ 48 w 12494"/>
                  <a:gd name="connsiteY4" fmla="*/ 4977 h 10000"/>
                  <a:gd name="connsiteX5" fmla="*/ 956 w 12494"/>
                  <a:gd name="connsiteY5" fmla="*/ 8269 h 10000"/>
                  <a:gd name="connsiteX6" fmla="*/ 2494 w 12494"/>
                  <a:gd name="connsiteY6" fmla="*/ 10000 h 10000"/>
                  <a:gd name="connsiteX7" fmla="*/ 12494 w 12494"/>
                  <a:gd name="connsiteY7" fmla="*/ 10000 h 10000"/>
                  <a:gd name="connsiteX8" fmla="*/ 10956 w 12494"/>
                  <a:gd name="connsiteY8" fmla="*/ 8320 h 10000"/>
                  <a:gd name="connsiteX9" fmla="*/ 10054 w 12494"/>
                  <a:gd name="connsiteY9" fmla="*/ 6552 h 10000"/>
                  <a:gd name="connsiteX10" fmla="*/ 9800 w 12494"/>
                  <a:gd name="connsiteY10" fmla="*/ 4973 h 10000"/>
                  <a:gd name="connsiteX11" fmla="*/ 9985 w 12494"/>
                  <a:gd name="connsiteY11" fmla="*/ 3511 h 10000"/>
                  <a:gd name="connsiteX12" fmla="*/ 10860 w 12494"/>
                  <a:gd name="connsiteY12" fmla="*/ 1751 h 10000"/>
                  <a:gd name="connsiteX13" fmla="*/ 12465 w 12494"/>
                  <a:gd name="connsiteY13" fmla="*/ 0 h 10000"/>
                  <a:gd name="connsiteX0" fmla="*/ 12465 w 12494"/>
                  <a:gd name="connsiteY0" fmla="*/ 0 h 10000"/>
                  <a:gd name="connsiteX1" fmla="*/ 2494 w 12494"/>
                  <a:gd name="connsiteY1" fmla="*/ 0 h 10000"/>
                  <a:gd name="connsiteX2" fmla="*/ 1158 w 12494"/>
                  <a:gd name="connsiteY2" fmla="*/ 1685 h 10000"/>
                  <a:gd name="connsiteX3" fmla="*/ 149 w 12494"/>
                  <a:gd name="connsiteY3" fmla="*/ 3356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465 w 12494"/>
                  <a:gd name="connsiteY0" fmla="*/ 0 h 10000"/>
                  <a:gd name="connsiteX1" fmla="*/ 2494 w 12494"/>
                  <a:gd name="connsiteY1" fmla="*/ 0 h 10000"/>
                  <a:gd name="connsiteX2" fmla="*/ 1158 w 12494"/>
                  <a:gd name="connsiteY2" fmla="*/ 1685 h 10000"/>
                  <a:gd name="connsiteX3" fmla="*/ 149 w 12494"/>
                  <a:gd name="connsiteY3" fmla="*/ 3356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465 w 12494"/>
                  <a:gd name="connsiteY0" fmla="*/ 0 h 10000"/>
                  <a:gd name="connsiteX1" fmla="*/ 2494 w 12494"/>
                  <a:gd name="connsiteY1" fmla="*/ 0 h 10000"/>
                  <a:gd name="connsiteX2" fmla="*/ 1057 w 12494"/>
                  <a:gd name="connsiteY2" fmla="*/ 1783 h 10000"/>
                  <a:gd name="connsiteX3" fmla="*/ 149 w 12494"/>
                  <a:gd name="connsiteY3" fmla="*/ 3356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465 w 12494"/>
                  <a:gd name="connsiteY0" fmla="*/ 0 h 10000"/>
                  <a:gd name="connsiteX1" fmla="*/ 2494 w 12494"/>
                  <a:gd name="connsiteY1" fmla="*/ 0 h 10000"/>
                  <a:gd name="connsiteX2" fmla="*/ 1057 w 12494"/>
                  <a:gd name="connsiteY2" fmla="*/ 1783 h 10000"/>
                  <a:gd name="connsiteX3" fmla="*/ 149 w 12494"/>
                  <a:gd name="connsiteY3" fmla="*/ 3356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465 w 12494"/>
                  <a:gd name="connsiteY0" fmla="*/ 0 h 10000"/>
                  <a:gd name="connsiteX1" fmla="*/ 2494 w 12494"/>
                  <a:gd name="connsiteY1" fmla="*/ 0 h 10000"/>
                  <a:gd name="connsiteX2" fmla="*/ 1057 w 12494"/>
                  <a:gd name="connsiteY2" fmla="*/ 1783 h 10000"/>
                  <a:gd name="connsiteX3" fmla="*/ 149 w 12494"/>
                  <a:gd name="connsiteY3" fmla="*/ 3356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465 w 12494"/>
                  <a:gd name="connsiteY0" fmla="*/ 0 h 10000"/>
                  <a:gd name="connsiteX1" fmla="*/ 2494 w 12494"/>
                  <a:gd name="connsiteY1" fmla="*/ 0 h 10000"/>
                  <a:gd name="connsiteX2" fmla="*/ 1057 w 12494"/>
                  <a:gd name="connsiteY2" fmla="*/ 1783 h 10000"/>
                  <a:gd name="connsiteX3" fmla="*/ 149 w 12494"/>
                  <a:gd name="connsiteY3" fmla="*/ 3479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465 w 12494"/>
                  <a:gd name="connsiteY0" fmla="*/ 0 h 10000"/>
                  <a:gd name="connsiteX1" fmla="*/ 2494 w 12494"/>
                  <a:gd name="connsiteY1" fmla="*/ 0 h 10000"/>
                  <a:gd name="connsiteX2" fmla="*/ 1057 w 12494"/>
                  <a:gd name="connsiteY2" fmla="*/ 1783 h 10000"/>
                  <a:gd name="connsiteX3" fmla="*/ 149 w 12494"/>
                  <a:gd name="connsiteY3" fmla="*/ 3479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557 w 12586"/>
                  <a:gd name="connsiteY0" fmla="*/ 0 h 10000"/>
                  <a:gd name="connsiteX1" fmla="*/ 2586 w 12586"/>
                  <a:gd name="connsiteY1" fmla="*/ 0 h 10000"/>
                  <a:gd name="connsiteX2" fmla="*/ 1149 w 12586"/>
                  <a:gd name="connsiteY2" fmla="*/ 1783 h 10000"/>
                  <a:gd name="connsiteX3" fmla="*/ 241 w 12586"/>
                  <a:gd name="connsiteY3" fmla="*/ 3479 h 10000"/>
                  <a:gd name="connsiteX4" fmla="*/ 140 w 12586"/>
                  <a:gd name="connsiteY4" fmla="*/ 4977 h 10000"/>
                  <a:gd name="connsiteX5" fmla="*/ 241 w 12586"/>
                  <a:gd name="connsiteY5" fmla="*/ 6550 h 10000"/>
                  <a:gd name="connsiteX6" fmla="*/ 1048 w 12586"/>
                  <a:gd name="connsiteY6" fmla="*/ 8269 h 10000"/>
                  <a:gd name="connsiteX7" fmla="*/ 2586 w 12586"/>
                  <a:gd name="connsiteY7" fmla="*/ 10000 h 10000"/>
                  <a:gd name="connsiteX8" fmla="*/ 12586 w 12586"/>
                  <a:gd name="connsiteY8" fmla="*/ 10000 h 10000"/>
                  <a:gd name="connsiteX9" fmla="*/ 11048 w 12586"/>
                  <a:gd name="connsiteY9" fmla="*/ 8320 h 10000"/>
                  <a:gd name="connsiteX10" fmla="*/ 10146 w 12586"/>
                  <a:gd name="connsiteY10" fmla="*/ 6552 h 10000"/>
                  <a:gd name="connsiteX11" fmla="*/ 9892 w 12586"/>
                  <a:gd name="connsiteY11" fmla="*/ 4973 h 10000"/>
                  <a:gd name="connsiteX12" fmla="*/ 10077 w 12586"/>
                  <a:gd name="connsiteY12" fmla="*/ 3511 h 10000"/>
                  <a:gd name="connsiteX13" fmla="*/ 10952 w 12586"/>
                  <a:gd name="connsiteY13" fmla="*/ 1751 h 10000"/>
                  <a:gd name="connsiteX14" fmla="*/ 12557 w 12586"/>
                  <a:gd name="connsiteY14" fmla="*/ 0 h 10000"/>
                  <a:gd name="connsiteX0" fmla="*/ 12557 w 12586"/>
                  <a:gd name="connsiteY0" fmla="*/ 0 h 10000"/>
                  <a:gd name="connsiteX1" fmla="*/ 2586 w 12586"/>
                  <a:gd name="connsiteY1" fmla="*/ 0 h 10000"/>
                  <a:gd name="connsiteX2" fmla="*/ 922 w 12586"/>
                  <a:gd name="connsiteY2" fmla="*/ 1857 h 10000"/>
                  <a:gd name="connsiteX3" fmla="*/ 241 w 12586"/>
                  <a:gd name="connsiteY3" fmla="*/ 3479 h 10000"/>
                  <a:gd name="connsiteX4" fmla="*/ 140 w 12586"/>
                  <a:gd name="connsiteY4" fmla="*/ 4977 h 10000"/>
                  <a:gd name="connsiteX5" fmla="*/ 241 w 12586"/>
                  <a:gd name="connsiteY5" fmla="*/ 6550 h 10000"/>
                  <a:gd name="connsiteX6" fmla="*/ 1048 w 12586"/>
                  <a:gd name="connsiteY6" fmla="*/ 8269 h 10000"/>
                  <a:gd name="connsiteX7" fmla="*/ 2586 w 12586"/>
                  <a:gd name="connsiteY7" fmla="*/ 10000 h 10000"/>
                  <a:gd name="connsiteX8" fmla="*/ 12586 w 12586"/>
                  <a:gd name="connsiteY8" fmla="*/ 10000 h 10000"/>
                  <a:gd name="connsiteX9" fmla="*/ 11048 w 12586"/>
                  <a:gd name="connsiteY9" fmla="*/ 8320 h 10000"/>
                  <a:gd name="connsiteX10" fmla="*/ 10146 w 12586"/>
                  <a:gd name="connsiteY10" fmla="*/ 6552 h 10000"/>
                  <a:gd name="connsiteX11" fmla="*/ 9892 w 12586"/>
                  <a:gd name="connsiteY11" fmla="*/ 4973 h 10000"/>
                  <a:gd name="connsiteX12" fmla="*/ 10077 w 12586"/>
                  <a:gd name="connsiteY12" fmla="*/ 3511 h 10000"/>
                  <a:gd name="connsiteX13" fmla="*/ 10952 w 12586"/>
                  <a:gd name="connsiteY13" fmla="*/ 1751 h 10000"/>
                  <a:gd name="connsiteX14" fmla="*/ 12557 w 12586"/>
                  <a:gd name="connsiteY14" fmla="*/ 0 h 10000"/>
                  <a:gd name="connsiteX0" fmla="*/ 12557 w 12586"/>
                  <a:gd name="connsiteY0" fmla="*/ 0 h 10000"/>
                  <a:gd name="connsiteX1" fmla="*/ 2586 w 12586"/>
                  <a:gd name="connsiteY1" fmla="*/ 0 h 10000"/>
                  <a:gd name="connsiteX2" fmla="*/ 922 w 12586"/>
                  <a:gd name="connsiteY2" fmla="*/ 1857 h 10000"/>
                  <a:gd name="connsiteX3" fmla="*/ 241 w 12586"/>
                  <a:gd name="connsiteY3" fmla="*/ 3479 h 10000"/>
                  <a:gd name="connsiteX4" fmla="*/ 140 w 12586"/>
                  <a:gd name="connsiteY4" fmla="*/ 4977 h 10000"/>
                  <a:gd name="connsiteX5" fmla="*/ 241 w 12586"/>
                  <a:gd name="connsiteY5" fmla="*/ 6550 h 10000"/>
                  <a:gd name="connsiteX6" fmla="*/ 1048 w 12586"/>
                  <a:gd name="connsiteY6" fmla="*/ 8269 h 10000"/>
                  <a:gd name="connsiteX7" fmla="*/ 2586 w 12586"/>
                  <a:gd name="connsiteY7" fmla="*/ 10000 h 10000"/>
                  <a:gd name="connsiteX8" fmla="*/ 12586 w 12586"/>
                  <a:gd name="connsiteY8" fmla="*/ 10000 h 10000"/>
                  <a:gd name="connsiteX9" fmla="*/ 11048 w 12586"/>
                  <a:gd name="connsiteY9" fmla="*/ 8320 h 10000"/>
                  <a:gd name="connsiteX10" fmla="*/ 10146 w 12586"/>
                  <a:gd name="connsiteY10" fmla="*/ 6552 h 10000"/>
                  <a:gd name="connsiteX11" fmla="*/ 9892 w 12586"/>
                  <a:gd name="connsiteY11" fmla="*/ 4973 h 10000"/>
                  <a:gd name="connsiteX12" fmla="*/ 10077 w 12586"/>
                  <a:gd name="connsiteY12" fmla="*/ 3511 h 10000"/>
                  <a:gd name="connsiteX13" fmla="*/ 10952 w 12586"/>
                  <a:gd name="connsiteY13" fmla="*/ 1751 h 10000"/>
                  <a:gd name="connsiteX14" fmla="*/ 12557 w 12586"/>
                  <a:gd name="connsiteY14" fmla="*/ 0 h 10000"/>
                  <a:gd name="connsiteX0" fmla="*/ 12557 w 12586"/>
                  <a:gd name="connsiteY0" fmla="*/ 0 h 10000"/>
                  <a:gd name="connsiteX1" fmla="*/ 2586 w 12586"/>
                  <a:gd name="connsiteY1" fmla="*/ 0 h 10000"/>
                  <a:gd name="connsiteX2" fmla="*/ 922 w 12586"/>
                  <a:gd name="connsiteY2" fmla="*/ 1857 h 10000"/>
                  <a:gd name="connsiteX3" fmla="*/ 241 w 12586"/>
                  <a:gd name="connsiteY3" fmla="*/ 3479 h 10000"/>
                  <a:gd name="connsiteX4" fmla="*/ 140 w 12586"/>
                  <a:gd name="connsiteY4" fmla="*/ 4977 h 10000"/>
                  <a:gd name="connsiteX5" fmla="*/ 241 w 12586"/>
                  <a:gd name="connsiteY5" fmla="*/ 6550 h 10000"/>
                  <a:gd name="connsiteX6" fmla="*/ 1048 w 12586"/>
                  <a:gd name="connsiteY6" fmla="*/ 8269 h 10000"/>
                  <a:gd name="connsiteX7" fmla="*/ 2586 w 12586"/>
                  <a:gd name="connsiteY7" fmla="*/ 10000 h 10000"/>
                  <a:gd name="connsiteX8" fmla="*/ 12586 w 12586"/>
                  <a:gd name="connsiteY8" fmla="*/ 10000 h 10000"/>
                  <a:gd name="connsiteX9" fmla="*/ 11048 w 12586"/>
                  <a:gd name="connsiteY9" fmla="*/ 8320 h 10000"/>
                  <a:gd name="connsiteX10" fmla="*/ 10146 w 12586"/>
                  <a:gd name="connsiteY10" fmla="*/ 6552 h 10000"/>
                  <a:gd name="connsiteX11" fmla="*/ 9892 w 12586"/>
                  <a:gd name="connsiteY11" fmla="*/ 4973 h 10000"/>
                  <a:gd name="connsiteX12" fmla="*/ 10077 w 12586"/>
                  <a:gd name="connsiteY12" fmla="*/ 3511 h 10000"/>
                  <a:gd name="connsiteX13" fmla="*/ 10952 w 12586"/>
                  <a:gd name="connsiteY13" fmla="*/ 1751 h 10000"/>
                  <a:gd name="connsiteX14" fmla="*/ 12557 w 12586"/>
                  <a:gd name="connsiteY14" fmla="*/ 0 h 10000"/>
                  <a:gd name="connsiteX0" fmla="*/ 12638 w 12667"/>
                  <a:gd name="connsiteY0" fmla="*/ 0 h 10000"/>
                  <a:gd name="connsiteX1" fmla="*/ 2667 w 12667"/>
                  <a:gd name="connsiteY1" fmla="*/ 0 h 10000"/>
                  <a:gd name="connsiteX2" fmla="*/ 1003 w 12667"/>
                  <a:gd name="connsiteY2" fmla="*/ 1857 h 10000"/>
                  <a:gd name="connsiteX3" fmla="*/ 171 w 12667"/>
                  <a:gd name="connsiteY3" fmla="*/ 3479 h 10000"/>
                  <a:gd name="connsiteX4" fmla="*/ 221 w 12667"/>
                  <a:gd name="connsiteY4" fmla="*/ 4977 h 10000"/>
                  <a:gd name="connsiteX5" fmla="*/ 322 w 12667"/>
                  <a:gd name="connsiteY5" fmla="*/ 6550 h 10000"/>
                  <a:gd name="connsiteX6" fmla="*/ 1129 w 12667"/>
                  <a:gd name="connsiteY6" fmla="*/ 8269 h 10000"/>
                  <a:gd name="connsiteX7" fmla="*/ 2667 w 12667"/>
                  <a:gd name="connsiteY7" fmla="*/ 10000 h 10000"/>
                  <a:gd name="connsiteX8" fmla="*/ 12667 w 12667"/>
                  <a:gd name="connsiteY8" fmla="*/ 10000 h 10000"/>
                  <a:gd name="connsiteX9" fmla="*/ 11129 w 12667"/>
                  <a:gd name="connsiteY9" fmla="*/ 8320 h 10000"/>
                  <a:gd name="connsiteX10" fmla="*/ 10227 w 12667"/>
                  <a:gd name="connsiteY10" fmla="*/ 6552 h 10000"/>
                  <a:gd name="connsiteX11" fmla="*/ 9973 w 12667"/>
                  <a:gd name="connsiteY11" fmla="*/ 4973 h 10000"/>
                  <a:gd name="connsiteX12" fmla="*/ 10158 w 12667"/>
                  <a:gd name="connsiteY12" fmla="*/ 3511 h 10000"/>
                  <a:gd name="connsiteX13" fmla="*/ 11033 w 12667"/>
                  <a:gd name="connsiteY13" fmla="*/ 1751 h 10000"/>
                  <a:gd name="connsiteX14" fmla="*/ 12638 w 12667"/>
                  <a:gd name="connsiteY14" fmla="*/ 0 h 10000"/>
                  <a:gd name="connsiteX0" fmla="*/ 12638 w 12667"/>
                  <a:gd name="connsiteY0" fmla="*/ 0 h 10000"/>
                  <a:gd name="connsiteX1" fmla="*/ 2667 w 12667"/>
                  <a:gd name="connsiteY1" fmla="*/ 0 h 10000"/>
                  <a:gd name="connsiteX2" fmla="*/ 1003 w 12667"/>
                  <a:gd name="connsiteY2" fmla="*/ 1857 h 10000"/>
                  <a:gd name="connsiteX3" fmla="*/ 171 w 12667"/>
                  <a:gd name="connsiteY3" fmla="*/ 3479 h 10000"/>
                  <a:gd name="connsiteX4" fmla="*/ 221 w 12667"/>
                  <a:gd name="connsiteY4" fmla="*/ 4977 h 10000"/>
                  <a:gd name="connsiteX5" fmla="*/ 322 w 12667"/>
                  <a:gd name="connsiteY5" fmla="*/ 6550 h 10000"/>
                  <a:gd name="connsiteX6" fmla="*/ 1129 w 12667"/>
                  <a:gd name="connsiteY6" fmla="*/ 8269 h 10000"/>
                  <a:gd name="connsiteX7" fmla="*/ 2667 w 12667"/>
                  <a:gd name="connsiteY7" fmla="*/ 10000 h 10000"/>
                  <a:gd name="connsiteX8" fmla="*/ 12667 w 12667"/>
                  <a:gd name="connsiteY8" fmla="*/ 10000 h 10000"/>
                  <a:gd name="connsiteX9" fmla="*/ 11129 w 12667"/>
                  <a:gd name="connsiteY9" fmla="*/ 8320 h 10000"/>
                  <a:gd name="connsiteX10" fmla="*/ 10227 w 12667"/>
                  <a:gd name="connsiteY10" fmla="*/ 6552 h 10000"/>
                  <a:gd name="connsiteX11" fmla="*/ 9973 w 12667"/>
                  <a:gd name="connsiteY11" fmla="*/ 4973 h 10000"/>
                  <a:gd name="connsiteX12" fmla="*/ 10158 w 12667"/>
                  <a:gd name="connsiteY12" fmla="*/ 3511 h 10000"/>
                  <a:gd name="connsiteX13" fmla="*/ 11033 w 12667"/>
                  <a:gd name="connsiteY13" fmla="*/ 1751 h 10000"/>
                  <a:gd name="connsiteX14" fmla="*/ 12638 w 12667"/>
                  <a:gd name="connsiteY14" fmla="*/ 0 h 10000"/>
                  <a:gd name="connsiteX0" fmla="*/ 12638 w 12667"/>
                  <a:gd name="connsiteY0" fmla="*/ 0 h 10000"/>
                  <a:gd name="connsiteX1" fmla="*/ 2667 w 12667"/>
                  <a:gd name="connsiteY1" fmla="*/ 0 h 10000"/>
                  <a:gd name="connsiteX2" fmla="*/ 1003 w 12667"/>
                  <a:gd name="connsiteY2" fmla="*/ 1857 h 10000"/>
                  <a:gd name="connsiteX3" fmla="*/ 171 w 12667"/>
                  <a:gd name="connsiteY3" fmla="*/ 3479 h 10000"/>
                  <a:gd name="connsiteX4" fmla="*/ 221 w 12667"/>
                  <a:gd name="connsiteY4" fmla="*/ 4977 h 10000"/>
                  <a:gd name="connsiteX5" fmla="*/ 322 w 12667"/>
                  <a:gd name="connsiteY5" fmla="*/ 6550 h 10000"/>
                  <a:gd name="connsiteX6" fmla="*/ 1129 w 12667"/>
                  <a:gd name="connsiteY6" fmla="*/ 8269 h 10000"/>
                  <a:gd name="connsiteX7" fmla="*/ 2667 w 12667"/>
                  <a:gd name="connsiteY7" fmla="*/ 10000 h 10000"/>
                  <a:gd name="connsiteX8" fmla="*/ 12667 w 12667"/>
                  <a:gd name="connsiteY8" fmla="*/ 10000 h 10000"/>
                  <a:gd name="connsiteX9" fmla="*/ 11129 w 12667"/>
                  <a:gd name="connsiteY9" fmla="*/ 8320 h 10000"/>
                  <a:gd name="connsiteX10" fmla="*/ 10227 w 12667"/>
                  <a:gd name="connsiteY10" fmla="*/ 6552 h 10000"/>
                  <a:gd name="connsiteX11" fmla="*/ 9973 w 12667"/>
                  <a:gd name="connsiteY11" fmla="*/ 4973 h 10000"/>
                  <a:gd name="connsiteX12" fmla="*/ 10158 w 12667"/>
                  <a:gd name="connsiteY12" fmla="*/ 3511 h 10000"/>
                  <a:gd name="connsiteX13" fmla="*/ 11033 w 12667"/>
                  <a:gd name="connsiteY13" fmla="*/ 1751 h 10000"/>
                  <a:gd name="connsiteX14" fmla="*/ 12638 w 12667"/>
                  <a:gd name="connsiteY14" fmla="*/ 0 h 10000"/>
                  <a:gd name="connsiteX0" fmla="*/ 12811 w 12840"/>
                  <a:gd name="connsiteY0" fmla="*/ 0 h 10000"/>
                  <a:gd name="connsiteX1" fmla="*/ 2840 w 12840"/>
                  <a:gd name="connsiteY1" fmla="*/ 0 h 10000"/>
                  <a:gd name="connsiteX2" fmla="*/ 1176 w 12840"/>
                  <a:gd name="connsiteY2" fmla="*/ 1857 h 10000"/>
                  <a:gd name="connsiteX3" fmla="*/ 344 w 12840"/>
                  <a:gd name="connsiteY3" fmla="*/ 3479 h 10000"/>
                  <a:gd name="connsiteX4" fmla="*/ 91 w 12840"/>
                  <a:gd name="connsiteY4" fmla="*/ 4995 h 10000"/>
                  <a:gd name="connsiteX5" fmla="*/ 495 w 12840"/>
                  <a:gd name="connsiteY5" fmla="*/ 6550 h 10000"/>
                  <a:gd name="connsiteX6" fmla="*/ 1302 w 12840"/>
                  <a:gd name="connsiteY6" fmla="*/ 8269 h 10000"/>
                  <a:gd name="connsiteX7" fmla="*/ 2840 w 12840"/>
                  <a:gd name="connsiteY7" fmla="*/ 10000 h 10000"/>
                  <a:gd name="connsiteX8" fmla="*/ 12840 w 12840"/>
                  <a:gd name="connsiteY8" fmla="*/ 10000 h 10000"/>
                  <a:gd name="connsiteX9" fmla="*/ 11302 w 12840"/>
                  <a:gd name="connsiteY9" fmla="*/ 8320 h 10000"/>
                  <a:gd name="connsiteX10" fmla="*/ 10400 w 12840"/>
                  <a:gd name="connsiteY10" fmla="*/ 6552 h 10000"/>
                  <a:gd name="connsiteX11" fmla="*/ 10146 w 12840"/>
                  <a:gd name="connsiteY11" fmla="*/ 4973 h 10000"/>
                  <a:gd name="connsiteX12" fmla="*/ 10331 w 12840"/>
                  <a:gd name="connsiteY12" fmla="*/ 3511 h 10000"/>
                  <a:gd name="connsiteX13" fmla="*/ 11206 w 12840"/>
                  <a:gd name="connsiteY13" fmla="*/ 1751 h 10000"/>
                  <a:gd name="connsiteX14" fmla="*/ 12811 w 12840"/>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404 w 12749"/>
                  <a:gd name="connsiteY5" fmla="*/ 6550 h 10000"/>
                  <a:gd name="connsiteX6" fmla="*/ 1211 w 12749"/>
                  <a:gd name="connsiteY6" fmla="*/ 8269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404 w 12749"/>
                  <a:gd name="connsiteY5" fmla="*/ 6550 h 10000"/>
                  <a:gd name="connsiteX6" fmla="*/ 1211 w 12749"/>
                  <a:gd name="connsiteY6" fmla="*/ 8269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404 w 12749"/>
                  <a:gd name="connsiteY5" fmla="*/ 6550 h 10000"/>
                  <a:gd name="connsiteX6" fmla="*/ 1211 w 12749"/>
                  <a:gd name="connsiteY6" fmla="*/ 8269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69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69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69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51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51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51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51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6 w 12755"/>
                  <a:gd name="connsiteY0" fmla="*/ 0 h 10000"/>
                  <a:gd name="connsiteX1" fmla="*/ 2755 w 12755"/>
                  <a:gd name="connsiteY1" fmla="*/ 0 h 10000"/>
                  <a:gd name="connsiteX2" fmla="*/ 1091 w 12755"/>
                  <a:gd name="connsiteY2" fmla="*/ 1857 h 10000"/>
                  <a:gd name="connsiteX3" fmla="*/ 259 w 12755"/>
                  <a:gd name="connsiteY3" fmla="*/ 3479 h 10000"/>
                  <a:gd name="connsiteX4" fmla="*/ 6 w 12755"/>
                  <a:gd name="connsiteY4" fmla="*/ 4995 h 10000"/>
                  <a:gd name="connsiteX5" fmla="*/ 183 w 12755"/>
                  <a:gd name="connsiteY5" fmla="*/ 6624 h 10000"/>
                  <a:gd name="connsiteX6" fmla="*/ 1217 w 12755"/>
                  <a:gd name="connsiteY6" fmla="*/ 8251 h 10000"/>
                  <a:gd name="connsiteX7" fmla="*/ 2755 w 12755"/>
                  <a:gd name="connsiteY7" fmla="*/ 10000 h 10000"/>
                  <a:gd name="connsiteX8" fmla="*/ 12755 w 12755"/>
                  <a:gd name="connsiteY8" fmla="*/ 10000 h 10000"/>
                  <a:gd name="connsiteX9" fmla="*/ 11217 w 12755"/>
                  <a:gd name="connsiteY9" fmla="*/ 8320 h 10000"/>
                  <a:gd name="connsiteX10" fmla="*/ 10315 w 12755"/>
                  <a:gd name="connsiteY10" fmla="*/ 6552 h 10000"/>
                  <a:gd name="connsiteX11" fmla="*/ 10061 w 12755"/>
                  <a:gd name="connsiteY11" fmla="*/ 4973 h 10000"/>
                  <a:gd name="connsiteX12" fmla="*/ 10246 w 12755"/>
                  <a:gd name="connsiteY12" fmla="*/ 3511 h 10000"/>
                  <a:gd name="connsiteX13" fmla="*/ 11121 w 12755"/>
                  <a:gd name="connsiteY13" fmla="*/ 1751 h 10000"/>
                  <a:gd name="connsiteX14" fmla="*/ 12726 w 12755"/>
                  <a:gd name="connsiteY14" fmla="*/ 0 h 10000"/>
                  <a:gd name="connsiteX0" fmla="*/ 12726 w 12755"/>
                  <a:gd name="connsiteY0" fmla="*/ 0 h 10000"/>
                  <a:gd name="connsiteX1" fmla="*/ 2755 w 12755"/>
                  <a:gd name="connsiteY1" fmla="*/ 0 h 10000"/>
                  <a:gd name="connsiteX2" fmla="*/ 1091 w 12755"/>
                  <a:gd name="connsiteY2" fmla="*/ 1857 h 10000"/>
                  <a:gd name="connsiteX3" fmla="*/ 259 w 12755"/>
                  <a:gd name="connsiteY3" fmla="*/ 3479 h 10000"/>
                  <a:gd name="connsiteX4" fmla="*/ 6 w 12755"/>
                  <a:gd name="connsiteY4" fmla="*/ 4995 h 10000"/>
                  <a:gd name="connsiteX5" fmla="*/ 183 w 12755"/>
                  <a:gd name="connsiteY5" fmla="*/ 6624 h 10000"/>
                  <a:gd name="connsiteX6" fmla="*/ 1217 w 12755"/>
                  <a:gd name="connsiteY6" fmla="*/ 8251 h 10000"/>
                  <a:gd name="connsiteX7" fmla="*/ 2755 w 12755"/>
                  <a:gd name="connsiteY7" fmla="*/ 10000 h 10000"/>
                  <a:gd name="connsiteX8" fmla="*/ 12755 w 12755"/>
                  <a:gd name="connsiteY8" fmla="*/ 10000 h 10000"/>
                  <a:gd name="connsiteX9" fmla="*/ 11217 w 12755"/>
                  <a:gd name="connsiteY9" fmla="*/ 8320 h 10000"/>
                  <a:gd name="connsiteX10" fmla="*/ 10315 w 12755"/>
                  <a:gd name="connsiteY10" fmla="*/ 6552 h 10000"/>
                  <a:gd name="connsiteX11" fmla="*/ 10061 w 12755"/>
                  <a:gd name="connsiteY11" fmla="*/ 4973 h 10000"/>
                  <a:gd name="connsiteX12" fmla="*/ 10246 w 12755"/>
                  <a:gd name="connsiteY12" fmla="*/ 3511 h 10000"/>
                  <a:gd name="connsiteX13" fmla="*/ 11121 w 12755"/>
                  <a:gd name="connsiteY13" fmla="*/ 1751 h 10000"/>
                  <a:gd name="connsiteX14" fmla="*/ 12726 w 12755"/>
                  <a:gd name="connsiteY14" fmla="*/ 0 h 10000"/>
                  <a:gd name="connsiteX0" fmla="*/ 12726 w 12755"/>
                  <a:gd name="connsiteY0" fmla="*/ 0 h 10000"/>
                  <a:gd name="connsiteX1" fmla="*/ 2755 w 12755"/>
                  <a:gd name="connsiteY1" fmla="*/ 0 h 10000"/>
                  <a:gd name="connsiteX2" fmla="*/ 1091 w 12755"/>
                  <a:gd name="connsiteY2" fmla="*/ 1857 h 10000"/>
                  <a:gd name="connsiteX3" fmla="*/ 259 w 12755"/>
                  <a:gd name="connsiteY3" fmla="*/ 3479 h 10000"/>
                  <a:gd name="connsiteX4" fmla="*/ 6 w 12755"/>
                  <a:gd name="connsiteY4" fmla="*/ 4995 h 10000"/>
                  <a:gd name="connsiteX5" fmla="*/ 183 w 12755"/>
                  <a:gd name="connsiteY5" fmla="*/ 6624 h 10000"/>
                  <a:gd name="connsiteX6" fmla="*/ 1217 w 12755"/>
                  <a:gd name="connsiteY6" fmla="*/ 8251 h 10000"/>
                  <a:gd name="connsiteX7" fmla="*/ 2755 w 12755"/>
                  <a:gd name="connsiteY7" fmla="*/ 10000 h 10000"/>
                  <a:gd name="connsiteX8" fmla="*/ 12755 w 12755"/>
                  <a:gd name="connsiteY8" fmla="*/ 10000 h 10000"/>
                  <a:gd name="connsiteX9" fmla="*/ 11217 w 12755"/>
                  <a:gd name="connsiteY9" fmla="*/ 8320 h 10000"/>
                  <a:gd name="connsiteX10" fmla="*/ 10315 w 12755"/>
                  <a:gd name="connsiteY10" fmla="*/ 6552 h 10000"/>
                  <a:gd name="connsiteX11" fmla="*/ 10061 w 12755"/>
                  <a:gd name="connsiteY11" fmla="*/ 4973 h 10000"/>
                  <a:gd name="connsiteX12" fmla="*/ 10246 w 12755"/>
                  <a:gd name="connsiteY12" fmla="*/ 3511 h 10000"/>
                  <a:gd name="connsiteX13" fmla="*/ 11121 w 12755"/>
                  <a:gd name="connsiteY13" fmla="*/ 1751 h 10000"/>
                  <a:gd name="connsiteX14" fmla="*/ 12726 w 12755"/>
                  <a:gd name="connsiteY14" fmla="*/ 0 h 10000"/>
                  <a:gd name="connsiteX0" fmla="*/ 12726 w 12755"/>
                  <a:gd name="connsiteY0" fmla="*/ 0 h 10000"/>
                  <a:gd name="connsiteX1" fmla="*/ 2755 w 12755"/>
                  <a:gd name="connsiteY1" fmla="*/ 0 h 10000"/>
                  <a:gd name="connsiteX2" fmla="*/ 1091 w 12755"/>
                  <a:gd name="connsiteY2" fmla="*/ 1857 h 10000"/>
                  <a:gd name="connsiteX3" fmla="*/ 259 w 12755"/>
                  <a:gd name="connsiteY3" fmla="*/ 3479 h 10000"/>
                  <a:gd name="connsiteX4" fmla="*/ 6 w 12755"/>
                  <a:gd name="connsiteY4" fmla="*/ 4995 h 10000"/>
                  <a:gd name="connsiteX5" fmla="*/ 183 w 12755"/>
                  <a:gd name="connsiteY5" fmla="*/ 6624 h 10000"/>
                  <a:gd name="connsiteX6" fmla="*/ 1217 w 12755"/>
                  <a:gd name="connsiteY6" fmla="*/ 8251 h 10000"/>
                  <a:gd name="connsiteX7" fmla="*/ 2755 w 12755"/>
                  <a:gd name="connsiteY7" fmla="*/ 10000 h 10000"/>
                  <a:gd name="connsiteX8" fmla="*/ 12755 w 12755"/>
                  <a:gd name="connsiteY8" fmla="*/ 10000 h 10000"/>
                  <a:gd name="connsiteX9" fmla="*/ 11217 w 12755"/>
                  <a:gd name="connsiteY9" fmla="*/ 8320 h 10000"/>
                  <a:gd name="connsiteX10" fmla="*/ 10315 w 12755"/>
                  <a:gd name="connsiteY10" fmla="*/ 6552 h 10000"/>
                  <a:gd name="connsiteX11" fmla="*/ 10061 w 12755"/>
                  <a:gd name="connsiteY11" fmla="*/ 4973 h 10000"/>
                  <a:gd name="connsiteX12" fmla="*/ 10246 w 12755"/>
                  <a:gd name="connsiteY12" fmla="*/ 3511 h 10000"/>
                  <a:gd name="connsiteX13" fmla="*/ 11121 w 12755"/>
                  <a:gd name="connsiteY13" fmla="*/ 1751 h 10000"/>
                  <a:gd name="connsiteX14" fmla="*/ 12726 w 12755"/>
                  <a:gd name="connsiteY14" fmla="*/ 0 h 10000"/>
                  <a:gd name="connsiteX0" fmla="*/ 12726 w 12755"/>
                  <a:gd name="connsiteY0" fmla="*/ 0 h 10000"/>
                  <a:gd name="connsiteX1" fmla="*/ 2755 w 12755"/>
                  <a:gd name="connsiteY1" fmla="*/ 0 h 10000"/>
                  <a:gd name="connsiteX2" fmla="*/ 1091 w 12755"/>
                  <a:gd name="connsiteY2" fmla="*/ 1857 h 10000"/>
                  <a:gd name="connsiteX3" fmla="*/ 259 w 12755"/>
                  <a:gd name="connsiteY3" fmla="*/ 3479 h 10000"/>
                  <a:gd name="connsiteX4" fmla="*/ 6 w 12755"/>
                  <a:gd name="connsiteY4" fmla="*/ 4995 h 10000"/>
                  <a:gd name="connsiteX5" fmla="*/ 183 w 12755"/>
                  <a:gd name="connsiteY5" fmla="*/ 6624 h 10000"/>
                  <a:gd name="connsiteX6" fmla="*/ 1217 w 12755"/>
                  <a:gd name="connsiteY6" fmla="*/ 8251 h 10000"/>
                  <a:gd name="connsiteX7" fmla="*/ 2755 w 12755"/>
                  <a:gd name="connsiteY7" fmla="*/ 10000 h 10000"/>
                  <a:gd name="connsiteX8" fmla="*/ 12755 w 12755"/>
                  <a:gd name="connsiteY8" fmla="*/ 10000 h 10000"/>
                  <a:gd name="connsiteX9" fmla="*/ 11217 w 12755"/>
                  <a:gd name="connsiteY9" fmla="*/ 8320 h 10000"/>
                  <a:gd name="connsiteX10" fmla="*/ 10315 w 12755"/>
                  <a:gd name="connsiteY10" fmla="*/ 6552 h 10000"/>
                  <a:gd name="connsiteX11" fmla="*/ 10061 w 12755"/>
                  <a:gd name="connsiteY11" fmla="*/ 4973 h 10000"/>
                  <a:gd name="connsiteX12" fmla="*/ 10246 w 12755"/>
                  <a:gd name="connsiteY12" fmla="*/ 3511 h 10000"/>
                  <a:gd name="connsiteX13" fmla="*/ 11121 w 12755"/>
                  <a:gd name="connsiteY13" fmla="*/ 1751 h 10000"/>
                  <a:gd name="connsiteX14" fmla="*/ 12726 w 12755"/>
                  <a:gd name="connsiteY14" fmla="*/ 0 h 10000"/>
                  <a:gd name="connsiteX0" fmla="*/ 12797 w 12826"/>
                  <a:gd name="connsiteY0" fmla="*/ 0 h 10000"/>
                  <a:gd name="connsiteX1" fmla="*/ 2826 w 12826"/>
                  <a:gd name="connsiteY1" fmla="*/ 0 h 10000"/>
                  <a:gd name="connsiteX2" fmla="*/ 1162 w 12826"/>
                  <a:gd name="connsiteY2" fmla="*/ 1857 h 10000"/>
                  <a:gd name="connsiteX3" fmla="*/ 330 w 12826"/>
                  <a:gd name="connsiteY3" fmla="*/ 3479 h 10000"/>
                  <a:gd name="connsiteX4" fmla="*/ 1 w 12826"/>
                  <a:gd name="connsiteY4" fmla="*/ 5013 h 10000"/>
                  <a:gd name="connsiteX5" fmla="*/ 254 w 12826"/>
                  <a:gd name="connsiteY5" fmla="*/ 6624 h 10000"/>
                  <a:gd name="connsiteX6" fmla="*/ 1288 w 12826"/>
                  <a:gd name="connsiteY6" fmla="*/ 8251 h 10000"/>
                  <a:gd name="connsiteX7" fmla="*/ 2826 w 12826"/>
                  <a:gd name="connsiteY7" fmla="*/ 10000 h 10000"/>
                  <a:gd name="connsiteX8" fmla="*/ 12826 w 12826"/>
                  <a:gd name="connsiteY8" fmla="*/ 10000 h 10000"/>
                  <a:gd name="connsiteX9" fmla="*/ 11288 w 12826"/>
                  <a:gd name="connsiteY9" fmla="*/ 8320 h 10000"/>
                  <a:gd name="connsiteX10" fmla="*/ 10386 w 12826"/>
                  <a:gd name="connsiteY10" fmla="*/ 6552 h 10000"/>
                  <a:gd name="connsiteX11" fmla="*/ 10132 w 12826"/>
                  <a:gd name="connsiteY11" fmla="*/ 4973 h 10000"/>
                  <a:gd name="connsiteX12" fmla="*/ 10317 w 12826"/>
                  <a:gd name="connsiteY12" fmla="*/ 3511 h 10000"/>
                  <a:gd name="connsiteX13" fmla="*/ 11192 w 12826"/>
                  <a:gd name="connsiteY13" fmla="*/ 1751 h 10000"/>
                  <a:gd name="connsiteX14" fmla="*/ 12797 w 12826"/>
                  <a:gd name="connsiteY14" fmla="*/ 0 h 10000"/>
                  <a:gd name="connsiteX0" fmla="*/ 12797 w 12826"/>
                  <a:gd name="connsiteY0" fmla="*/ 0 h 10000"/>
                  <a:gd name="connsiteX1" fmla="*/ 2826 w 12826"/>
                  <a:gd name="connsiteY1" fmla="*/ 0 h 10000"/>
                  <a:gd name="connsiteX2" fmla="*/ 1162 w 12826"/>
                  <a:gd name="connsiteY2" fmla="*/ 1857 h 10000"/>
                  <a:gd name="connsiteX3" fmla="*/ 330 w 12826"/>
                  <a:gd name="connsiteY3" fmla="*/ 3479 h 10000"/>
                  <a:gd name="connsiteX4" fmla="*/ 1 w 12826"/>
                  <a:gd name="connsiteY4" fmla="*/ 5013 h 10000"/>
                  <a:gd name="connsiteX5" fmla="*/ 254 w 12826"/>
                  <a:gd name="connsiteY5" fmla="*/ 6624 h 10000"/>
                  <a:gd name="connsiteX6" fmla="*/ 1212 w 12826"/>
                  <a:gd name="connsiteY6" fmla="*/ 8251 h 10000"/>
                  <a:gd name="connsiteX7" fmla="*/ 2826 w 12826"/>
                  <a:gd name="connsiteY7" fmla="*/ 10000 h 10000"/>
                  <a:gd name="connsiteX8" fmla="*/ 12826 w 12826"/>
                  <a:gd name="connsiteY8" fmla="*/ 10000 h 10000"/>
                  <a:gd name="connsiteX9" fmla="*/ 11288 w 12826"/>
                  <a:gd name="connsiteY9" fmla="*/ 8320 h 10000"/>
                  <a:gd name="connsiteX10" fmla="*/ 10386 w 12826"/>
                  <a:gd name="connsiteY10" fmla="*/ 6552 h 10000"/>
                  <a:gd name="connsiteX11" fmla="*/ 10132 w 12826"/>
                  <a:gd name="connsiteY11" fmla="*/ 4973 h 10000"/>
                  <a:gd name="connsiteX12" fmla="*/ 10317 w 12826"/>
                  <a:gd name="connsiteY12" fmla="*/ 3511 h 10000"/>
                  <a:gd name="connsiteX13" fmla="*/ 11192 w 12826"/>
                  <a:gd name="connsiteY13" fmla="*/ 1751 h 10000"/>
                  <a:gd name="connsiteX14" fmla="*/ 12797 w 12826"/>
                  <a:gd name="connsiteY14" fmla="*/ 0 h 10000"/>
                  <a:gd name="connsiteX0" fmla="*/ 12872 w 12901"/>
                  <a:gd name="connsiteY0" fmla="*/ 0 h 10000"/>
                  <a:gd name="connsiteX1" fmla="*/ 2901 w 12901"/>
                  <a:gd name="connsiteY1" fmla="*/ 0 h 10000"/>
                  <a:gd name="connsiteX2" fmla="*/ 1237 w 12901"/>
                  <a:gd name="connsiteY2" fmla="*/ 1857 h 10000"/>
                  <a:gd name="connsiteX3" fmla="*/ 405 w 12901"/>
                  <a:gd name="connsiteY3" fmla="*/ 3479 h 10000"/>
                  <a:gd name="connsiteX4" fmla="*/ 0 w 12901"/>
                  <a:gd name="connsiteY4" fmla="*/ 5013 h 10000"/>
                  <a:gd name="connsiteX5" fmla="*/ 329 w 12901"/>
                  <a:gd name="connsiteY5" fmla="*/ 6624 h 10000"/>
                  <a:gd name="connsiteX6" fmla="*/ 1287 w 12901"/>
                  <a:gd name="connsiteY6" fmla="*/ 8251 h 10000"/>
                  <a:gd name="connsiteX7" fmla="*/ 2901 w 12901"/>
                  <a:gd name="connsiteY7" fmla="*/ 10000 h 10000"/>
                  <a:gd name="connsiteX8" fmla="*/ 12901 w 12901"/>
                  <a:gd name="connsiteY8" fmla="*/ 10000 h 10000"/>
                  <a:gd name="connsiteX9" fmla="*/ 11363 w 12901"/>
                  <a:gd name="connsiteY9" fmla="*/ 8320 h 10000"/>
                  <a:gd name="connsiteX10" fmla="*/ 10461 w 12901"/>
                  <a:gd name="connsiteY10" fmla="*/ 6552 h 10000"/>
                  <a:gd name="connsiteX11" fmla="*/ 10207 w 12901"/>
                  <a:gd name="connsiteY11" fmla="*/ 4973 h 10000"/>
                  <a:gd name="connsiteX12" fmla="*/ 10392 w 12901"/>
                  <a:gd name="connsiteY12" fmla="*/ 3511 h 10000"/>
                  <a:gd name="connsiteX13" fmla="*/ 11267 w 12901"/>
                  <a:gd name="connsiteY13" fmla="*/ 1751 h 10000"/>
                  <a:gd name="connsiteX14" fmla="*/ 12872 w 12901"/>
                  <a:gd name="connsiteY14" fmla="*/ 0 h 10000"/>
                  <a:gd name="connsiteX0" fmla="*/ 12872 w 12901"/>
                  <a:gd name="connsiteY0" fmla="*/ 0 h 10000"/>
                  <a:gd name="connsiteX1" fmla="*/ 2901 w 12901"/>
                  <a:gd name="connsiteY1" fmla="*/ 0 h 10000"/>
                  <a:gd name="connsiteX2" fmla="*/ 1237 w 12901"/>
                  <a:gd name="connsiteY2" fmla="*/ 1857 h 10000"/>
                  <a:gd name="connsiteX3" fmla="*/ 405 w 12901"/>
                  <a:gd name="connsiteY3" fmla="*/ 3479 h 10000"/>
                  <a:gd name="connsiteX4" fmla="*/ 0 w 12901"/>
                  <a:gd name="connsiteY4" fmla="*/ 5013 h 10000"/>
                  <a:gd name="connsiteX5" fmla="*/ 329 w 12901"/>
                  <a:gd name="connsiteY5" fmla="*/ 6624 h 10000"/>
                  <a:gd name="connsiteX6" fmla="*/ 1287 w 12901"/>
                  <a:gd name="connsiteY6" fmla="*/ 8251 h 10000"/>
                  <a:gd name="connsiteX7" fmla="*/ 2901 w 12901"/>
                  <a:gd name="connsiteY7" fmla="*/ 10000 h 10000"/>
                  <a:gd name="connsiteX8" fmla="*/ 12901 w 12901"/>
                  <a:gd name="connsiteY8" fmla="*/ 10000 h 10000"/>
                  <a:gd name="connsiteX9" fmla="*/ 11363 w 12901"/>
                  <a:gd name="connsiteY9" fmla="*/ 8320 h 10000"/>
                  <a:gd name="connsiteX10" fmla="*/ 10461 w 12901"/>
                  <a:gd name="connsiteY10" fmla="*/ 6552 h 10000"/>
                  <a:gd name="connsiteX11" fmla="*/ 10207 w 12901"/>
                  <a:gd name="connsiteY11" fmla="*/ 4973 h 10000"/>
                  <a:gd name="connsiteX12" fmla="*/ 10392 w 12901"/>
                  <a:gd name="connsiteY12" fmla="*/ 3511 h 10000"/>
                  <a:gd name="connsiteX13" fmla="*/ 11267 w 12901"/>
                  <a:gd name="connsiteY13" fmla="*/ 1751 h 10000"/>
                  <a:gd name="connsiteX14" fmla="*/ 12872 w 12901"/>
                  <a:gd name="connsiteY14" fmla="*/ 0 h 10000"/>
                  <a:gd name="connsiteX0" fmla="*/ 12872 w 12901"/>
                  <a:gd name="connsiteY0" fmla="*/ 0 h 10000"/>
                  <a:gd name="connsiteX1" fmla="*/ 2901 w 12901"/>
                  <a:gd name="connsiteY1" fmla="*/ 0 h 10000"/>
                  <a:gd name="connsiteX2" fmla="*/ 1237 w 12901"/>
                  <a:gd name="connsiteY2" fmla="*/ 1857 h 10000"/>
                  <a:gd name="connsiteX3" fmla="*/ 329 w 12901"/>
                  <a:gd name="connsiteY3" fmla="*/ 3516 h 10000"/>
                  <a:gd name="connsiteX4" fmla="*/ 0 w 12901"/>
                  <a:gd name="connsiteY4" fmla="*/ 5013 h 10000"/>
                  <a:gd name="connsiteX5" fmla="*/ 329 w 12901"/>
                  <a:gd name="connsiteY5" fmla="*/ 6624 h 10000"/>
                  <a:gd name="connsiteX6" fmla="*/ 1287 w 12901"/>
                  <a:gd name="connsiteY6" fmla="*/ 8251 h 10000"/>
                  <a:gd name="connsiteX7" fmla="*/ 2901 w 12901"/>
                  <a:gd name="connsiteY7" fmla="*/ 10000 h 10000"/>
                  <a:gd name="connsiteX8" fmla="*/ 12901 w 12901"/>
                  <a:gd name="connsiteY8" fmla="*/ 10000 h 10000"/>
                  <a:gd name="connsiteX9" fmla="*/ 11363 w 12901"/>
                  <a:gd name="connsiteY9" fmla="*/ 8320 h 10000"/>
                  <a:gd name="connsiteX10" fmla="*/ 10461 w 12901"/>
                  <a:gd name="connsiteY10" fmla="*/ 6552 h 10000"/>
                  <a:gd name="connsiteX11" fmla="*/ 10207 w 12901"/>
                  <a:gd name="connsiteY11" fmla="*/ 4973 h 10000"/>
                  <a:gd name="connsiteX12" fmla="*/ 10392 w 12901"/>
                  <a:gd name="connsiteY12" fmla="*/ 3511 h 10000"/>
                  <a:gd name="connsiteX13" fmla="*/ 11267 w 12901"/>
                  <a:gd name="connsiteY13" fmla="*/ 1751 h 10000"/>
                  <a:gd name="connsiteX14" fmla="*/ 12872 w 12901"/>
                  <a:gd name="connsiteY14"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901" h="10000">
                    <a:moveTo>
                      <a:pt x="12872" y="0"/>
                    </a:moveTo>
                    <a:lnTo>
                      <a:pt x="2901" y="0"/>
                    </a:lnTo>
                    <a:cubicBezTo>
                      <a:pt x="2324" y="550"/>
                      <a:pt x="1653" y="1277"/>
                      <a:pt x="1237" y="1857"/>
                    </a:cubicBezTo>
                    <a:cubicBezTo>
                      <a:pt x="821" y="2437"/>
                      <a:pt x="510" y="2993"/>
                      <a:pt x="329" y="3516"/>
                    </a:cubicBezTo>
                    <a:cubicBezTo>
                      <a:pt x="245" y="4021"/>
                      <a:pt x="84" y="4508"/>
                      <a:pt x="0" y="5013"/>
                    </a:cubicBezTo>
                    <a:cubicBezTo>
                      <a:pt x="-13" y="5537"/>
                      <a:pt x="127" y="6081"/>
                      <a:pt x="329" y="6624"/>
                    </a:cubicBezTo>
                    <a:cubicBezTo>
                      <a:pt x="531" y="7167"/>
                      <a:pt x="858" y="7689"/>
                      <a:pt x="1287" y="8251"/>
                    </a:cubicBezTo>
                    <a:cubicBezTo>
                      <a:pt x="1716" y="8813"/>
                      <a:pt x="2189" y="9340"/>
                      <a:pt x="2901" y="10000"/>
                    </a:cubicBezTo>
                    <a:lnTo>
                      <a:pt x="12901" y="10000"/>
                    </a:lnTo>
                    <a:lnTo>
                      <a:pt x="11363" y="8320"/>
                    </a:lnTo>
                    <a:cubicBezTo>
                      <a:pt x="10856" y="7642"/>
                      <a:pt x="10653" y="7110"/>
                      <a:pt x="10461" y="6552"/>
                    </a:cubicBezTo>
                    <a:cubicBezTo>
                      <a:pt x="10268" y="5994"/>
                      <a:pt x="10218" y="5480"/>
                      <a:pt x="10207" y="4973"/>
                    </a:cubicBezTo>
                    <a:cubicBezTo>
                      <a:pt x="10195" y="4466"/>
                      <a:pt x="10231" y="4137"/>
                      <a:pt x="10392" y="3511"/>
                    </a:cubicBezTo>
                    <a:cubicBezTo>
                      <a:pt x="10607" y="2937"/>
                      <a:pt x="10813" y="2372"/>
                      <a:pt x="11267" y="1751"/>
                    </a:cubicBezTo>
                    <a:cubicBezTo>
                      <a:pt x="11750" y="1114"/>
                      <a:pt x="12337" y="584"/>
                      <a:pt x="12872" y="0"/>
                    </a:cubicBezTo>
                    <a:close/>
                  </a:path>
                </a:pathLst>
              </a:cu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348" name="Line 88">
                <a:extLst>
                  <a:ext uri="{FF2B5EF4-FFF2-40B4-BE49-F238E27FC236}">
                    <a16:creationId xmlns:a16="http://schemas.microsoft.com/office/drawing/2014/main" id="{B38D300B-1B4E-59DB-891E-E8A189FD8A13}"/>
                  </a:ext>
                </a:extLst>
              </p:cNvPr>
              <p:cNvSpPr>
                <a:spLocks noChangeShapeType="1"/>
              </p:cNvSpPr>
              <p:nvPr/>
            </p:nvSpPr>
            <p:spPr bwMode="auto">
              <a:xfrm flipV="1">
                <a:off x="2627276" y="2812463"/>
                <a:ext cx="2486669" cy="0"/>
              </a:xfrm>
              <a:prstGeom prst="line">
                <a:avLst/>
              </a:prstGeom>
              <a:noFill/>
              <a:ln w="12700">
                <a:solidFill>
                  <a:srgbClr val="000000"/>
                </a:solidFill>
                <a:prstDash val="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endParaRPr>
              </a:p>
            </p:txBody>
          </p:sp>
        </p:grpSp>
        <p:sp>
          <p:nvSpPr>
            <p:cNvPr id="258" name="Rechteck 141">
              <a:extLst>
                <a:ext uri="{FF2B5EF4-FFF2-40B4-BE49-F238E27FC236}">
                  <a16:creationId xmlns:a16="http://schemas.microsoft.com/office/drawing/2014/main" id="{B36EA7AB-A6E2-4837-6A0D-9E9E1549FF9E}"/>
                </a:ext>
              </a:extLst>
            </p:cNvPr>
            <p:cNvSpPr/>
            <p:nvPr/>
          </p:nvSpPr>
          <p:spPr>
            <a:xfrm>
              <a:off x="8667016" y="2458808"/>
              <a:ext cx="2235310" cy="1294839"/>
            </a:xfrm>
            <a:prstGeom prst="rect">
              <a:avLst/>
            </a:prstGeom>
            <a:solidFill>
              <a:srgbClr val="F8F8F8"/>
            </a:solidFill>
            <a:ln w="19050">
              <a:solidFill>
                <a:srgbClr val="FFFFFF">
                  <a:lumMod val="50000"/>
                </a:srgbClr>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259" name="Text Box 44">
              <a:extLst>
                <a:ext uri="{FF2B5EF4-FFF2-40B4-BE49-F238E27FC236}">
                  <a16:creationId xmlns:a16="http://schemas.microsoft.com/office/drawing/2014/main" id="{1D08917A-B159-1B4A-A442-D15AEB97B70E}"/>
                </a:ext>
              </a:extLst>
            </p:cNvPr>
            <p:cNvSpPr txBox="1">
              <a:spLocks noChangeArrowheads="1"/>
            </p:cNvSpPr>
            <p:nvPr/>
          </p:nvSpPr>
          <p:spPr bwMode="auto">
            <a:xfrm>
              <a:off x="8666439" y="2477420"/>
              <a:ext cx="2232282" cy="258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eaLnBrk="1" fontAlgn="auto" latinLnBrk="0" hangingPunct="1">
                <a:lnSpc>
                  <a:spcPct val="100000"/>
                </a:lnSpc>
                <a:spcBef>
                  <a:spcPct val="50000"/>
                </a:spcBef>
                <a:spcAft>
                  <a:spcPts val="0"/>
                </a:spcAft>
                <a:buClrTx/>
                <a:buSzTx/>
                <a:buFont typeface="Wingdings" pitchFamily="2" charset="2"/>
                <a:buNone/>
                <a:tabLst/>
                <a:defRPr/>
              </a:pPr>
              <a:r>
                <a:rPr kumimoji="0" lang="de-DE" sz="1400" b="0" i="0" u="none" strike="noStrike" kern="0" cap="none" spc="0" normalizeH="0" baseline="0" noProof="0" dirty="0" err="1">
                  <a:ln>
                    <a:noFill/>
                  </a:ln>
                  <a:solidFill>
                    <a:srgbClr val="000000"/>
                  </a:solidFill>
                  <a:effectLst/>
                  <a:uLnTx/>
                  <a:uFillTx/>
                  <a:latin typeface="Arial" panose="020B0604020202020204" pitchFamily="34" charset="0"/>
                  <a:cs typeface="Arial" panose="020B0604020202020204" pitchFamily="34" charset="0"/>
                </a:rPr>
                <a:t>Yb:YAG</a:t>
              </a:r>
              <a:r>
                <a:rPr kumimoji="0" lang="de-DE"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a:t>
              </a:r>
              <a:r>
                <a:rPr kumimoji="0" lang="de-DE" sz="1400" b="0" i="0" u="none" strike="noStrike" kern="0" cap="none" spc="0" normalizeH="0" baseline="0" noProof="0" dirty="0" err="1">
                  <a:ln>
                    <a:noFill/>
                  </a:ln>
                  <a:solidFill>
                    <a:srgbClr val="000000"/>
                  </a:solidFill>
                  <a:effectLst/>
                  <a:uLnTx/>
                  <a:uFillTx/>
                  <a:latin typeface="Arial" panose="020B0604020202020204" pitchFamily="34" charset="0"/>
                  <a:cs typeface="Arial" panose="020B0604020202020204" pitchFamily="34" charset="0"/>
                </a:rPr>
                <a:t>amplifier</a:t>
              </a:r>
              <a:r>
                <a:rPr kumimoji="0" lang="de-DE"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a:t>
              </a:r>
              <a:r>
                <a:rPr kumimoji="0" lang="de-DE" sz="1400" b="0" i="0" u="none" strike="noStrike" kern="0" cap="none" spc="0" normalizeH="0" baseline="0" noProof="0" dirty="0" err="1">
                  <a:ln>
                    <a:noFill/>
                  </a:ln>
                  <a:solidFill>
                    <a:srgbClr val="000000"/>
                  </a:solidFill>
                  <a:effectLst/>
                  <a:uLnTx/>
                  <a:uFillTx/>
                  <a:latin typeface="Arial" panose="020B0604020202020204" pitchFamily="34" charset="0"/>
                  <a:cs typeface="Arial" panose="020B0604020202020204" pitchFamily="34" charset="0"/>
                </a:rPr>
                <a:t>Innoslab</a:t>
              </a:r>
              <a:r>
                <a:rPr kumimoji="0" lang="de-DE"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a:t>
              </a:r>
            </a:p>
          </p:txBody>
        </p:sp>
        <p:sp>
          <p:nvSpPr>
            <p:cNvPr id="260" name="Text Box 44">
              <a:extLst>
                <a:ext uri="{FF2B5EF4-FFF2-40B4-BE49-F238E27FC236}">
                  <a16:creationId xmlns:a16="http://schemas.microsoft.com/office/drawing/2014/main" id="{70FCD2F9-6822-7268-A920-133758DC94E3}"/>
                </a:ext>
              </a:extLst>
            </p:cNvPr>
            <p:cNvSpPr txBox="1">
              <a:spLocks noChangeArrowheads="1"/>
            </p:cNvSpPr>
            <p:nvPr/>
          </p:nvSpPr>
          <p:spPr bwMode="auto">
            <a:xfrm>
              <a:off x="6121787" y="3886241"/>
              <a:ext cx="3103210" cy="258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eaLnBrk="1" fontAlgn="auto" latinLnBrk="0" hangingPunct="1">
                <a:lnSpc>
                  <a:spcPct val="100000"/>
                </a:lnSpc>
                <a:spcBef>
                  <a:spcPct val="50000"/>
                </a:spcBef>
                <a:spcAft>
                  <a:spcPts val="0"/>
                </a:spcAft>
                <a:buClrTx/>
                <a:buSzTx/>
                <a:buFont typeface="Wingdings" pitchFamily="2" charset="2"/>
                <a:buNone/>
                <a:tabLst/>
                <a:defRPr/>
              </a:pPr>
              <a:r>
                <a:rPr kumimoji="0" lang="de-DE" sz="1400" b="0" i="0" u="none" strike="noStrike" kern="0" cap="none" spc="0" normalizeH="0" baseline="0" noProof="0" dirty="0" err="1">
                  <a:ln>
                    <a:noFill/>
                  </a:ln>
                  <a:solidFill>
                    <a:srgbClr val="000000"/>
                  </a:solidFill>
                  <a:effectLst/>
                  <a:uLnTx/>
                  <a:uFillTx/>
                  <a:latin typeface="Arial" panose="020B0604020202020204" pitchFamily="34" charset="0"/>
                  <a:cs typeface="Arial" panose="020B0604020202020204" pitchFamily="34" charset="0"/>
                </a:rPr>
                <a:t>enhancement</a:t>
              </a:r>
              <a:r>
                <a:rPr kumimoji="0" lang="de-DE"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a:t>
              </a:r>
              <a:r>
                <a:rPr kumimoji="0" lang="de-DE" sz="1400" b="0" i="0" u="none" strike="noStrike" kern="0" cap="none" spc="0" normalizeH="0" baseline="0" noProof="0" dirty="0" err="1">
                  <a:ln>
                    <a:noFill/>
                  </a:ln>
                  <a:solidFill>
                    <a:srgbClr val="000000"/>
                  </a:solidFill>
                  <a:effectLst/>
                  <a:uLnTx/>
                  <a:uFillTx/>
                  <a:latin typeface="Arial" panose="020B0604020202020204" pitchFamily="34" charset="0"/>
                  <a:cs typeface="Arial" panose="020B0604020202020204" pitchFamily="34" charset="0"/>
                </a:rPr>
                <a:t>resonator</a:t>
              </a:r>
              <a:endParaRPr kumimoji="0" lang="de-DE"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261" name="Text Box 44">
              <a:extLst>
                <a:ext uri="{FF2B5EF4-FFF2-40B4-BE49-F238E27FC236}">
                  <a16:creationId xmlns:a16="http://schemas.microsoft.com/office/drawing/2014/main" id="{40B12991-DABF-16E6-F561-7053E9B8F25F}"/>
                </a:ext>
              </a:extLst>
            </p:cNvPr>
            <p:cNvSpPr txBox="1">
              <a:spLocks noChangeArrowheads="1"/>
            </p:cNvSpPr>
            <p:nvPr/>
          </p:nvSpPr>
          <p:spPr bwMode="auto">
            <a:xfrm>
              <a:off x="9792816" y="4162646"/>
              <a:ext cx="977024" cy="258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eaLnBrk="1" fontAlgn="auto" latinLnBrk="0" hangingPunct="1">
                <a:lnSpc>
                  <a:spcPct val="100000"/>
                </a:lnSpc>
                <a:spcBef>
                  <a:spcPct val="50000"/>
                </a:spcBef>
                <a:spcAft>
                  <a:spcPts val="0"/>
                </a:spcAft>
                <a:buClrTx/>
                <a:buSzTx/>
                <a:buFont typeface="Wingdings" pitchFamily="2" charset="2"/>
                <a:buNone/>
                <a:tabLst/>
                <a:defRPr/>
              </a:pP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Paul </a:t>
              </a:r>
              <a:r>
                <a:rPr kumimoji="0" lang="de-DE" sz="1400" b="0" i="0" u="none" strike="noStrike" kern="0" cap="none" spc="0" normalizeH="0" baseline="0" noProof="0" dirty="0" err="1">
                  <a:ln>
                    <a:noFill/>
                  </a:ln>
                  <a:solidFill>
                    <a:srgbClr val="000000"/>
                  </a:solidFill>
                  <a:effectLst/>
                  <a:uLnTx/>
                  <a:uFillTx/>
                  <a:latin typeface="Calibri" panose="020F0502020204030204" pitchFamily="34" charset="0"/>
                  <a:cs typeface="Arial" panose="020B0604020202020204" pitchFamily="34" charset="0"/>
                </a:rPr>
                <a:t>trap</a:t>
              </a:r>
              <a:endPar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endParaRPr>
            </a:p>
          </p:txBody>
        </p:sp>
        <p:sp>
          <p:nvSpPr>
            <p:cNvPr id="262" name="Rechteck 145">
              <a:extLst>
                <a:ext uri="{FF2B5EF4-FFF2-40B4-BE49-F238E27FC236}">
                  <a16:creationId xmlns:a16="http://schemas.microsoft.com/office/drawing/2014/main" id="{78A5DBC5-14BA-8E00-B099-6D5E7E4DE1C0}"/>
                </a:ext>
              </a:extLst>
            </p:cNvPr>
            <p:cNvSpPr/>
            <p:nvPr/>
          </p:nvSpPr>
          <p:spPr>
            <a:xfrm flipV="1">
              <a:off x="6277341" y="4301249"/>
              <a:ext cx="240992" cy="94747"/>
            </a:xfrm>
            <a:prstGeom prst="rect">
              <a:avLst/>
            </a:pr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263" name="Text Box 44">
              <a:extLst>
                <a:ext uri="{FF2B5EF4-FFF2-40B4-BE49-F238E27FC236}">
                  <a16:creationId xmlns:a16="http://schemas.microsoft.com/office/drawing/2014/main" id="{3DAE1286-7C41-E728-1D1F-3C26D7AC8529}"/>
                </a:ext>
              </a:extLst>
            </p:cNvPr>
            <p:cNvSpPr txBox="1">
              <a:spLocks noChangeArrowheads="1"/>
            </p:cNvSpPr>
            <p:nvPr/>
          </p:nvSpPr>
          <p:spPr bwMode="auto">
            <a:xfrm>
              <a:off x="8881463" y="1221189"/>
              <a:ext cx="2017412" cy="242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36000" rIns="0" bIns="36000">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eaLnBrk="1" fontAlgn="auto" latinLnBrk="0" hangingPunct="1">
                <a:lnSpc>
                  <a:spcPct val="100000"/>
                </a:lnSpc>
                <a:spcBef>
                  <a:spcPct val="50000"/>
                </a:spcBef>
                <a:spcAft>
                  <a:spcPts val="0"/>
                </a:spcAft>
                <a:buClrTx/>
                <a:buSzTx/>
                <a:buFont typeface="Wingdings" pitchFamily="2" charset="2"/>
                <a:buNone/>
                <a:tabLst/>
                <a:defRPr/>
              </a:pPr>
              <a:r>
                <a:rPr kumimoji="0" lang="de-DE" sz="1400" b="0" i="0" u="none" strike="noStrike" kern="0" cap="none" spc="0" normalizeH="0" baseline="0" noProof="0" dirty="0" err="1">
                  <a:ln>
                    <a:noFill/>
                  </a:ln>
                  <a:solidFill>
                    <a:srgbClr val="000000"/>
                  </a:solidFill>
                  <a:effectLst/>
                  <a:uLnTx/>
                  <a:uFillTx/>
                  <a:latin typeface="Arial" panose="020B0604020202020204" pitchFamily="34" charset="0"/>
                  <a:cs typeface="Arial" panose="020B0604020202020204" pitchFamily="34" charset="0"/>
                </a:rPr>
                <a:t>frequency</a:t>
              </a:r>
              <a:r>
                <a:rPr kumimoji="0" lang="de-DE"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a:t>
              </a:r>
              <a:r>
                <a:rPr kumimoji="0" lang="de-DE" sz="1400" b="0" i="0" u="none" strike="noStrike" kern="0" cap="none" spc="0" normalizeH="0" baseline="0" noProof="0" dirty="0" err="1">
                  <a:ln>
                    <a:noFill/>
                  </a:ln>
                  <a:solidFill>
                    <a:srgbClr val="000000"/>
                  </a:solidFill>
                  <a:effectLst/>
                  <a:uLnTx/>
                  <a:uFillTx/>
                  <a:latin typeface="Arial" panose="020B0604020202020204" pitchFamily="34" charset="0"/>
                  <a:cs typeface="Arial" panose="020B0604020202020204" pitchFamily="34" charset="0"/>
                </a:rPr>
                <a:t>comb</a:t>
              </a:r>
              <a:endParaRPr kumimoji="0" lang="de-DE"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264" name="Text Box 44">
              <a:extLst>
                <a:ext uri="{FF2B5EF4-FFF2-40B4-BE49-F238E27FC236}">
                  <a16:creationId xmlns:a16="http://schemas.microsoft.com/office/drawing/2014/main" id="{E259AE9B-26F3-560F-0172-4E56CE5D1133}"/>
                </a:ext>
              </a:extLst>
            </p:cNvPr>
            <p:cNvSpPr txBox="1">
              <a:spLocks noChangeArrowheads="1"/>
            </p:cNvSpPr>
            <p:nvPr/>
          </p:nvSpPr>
          <p:spPr bwMode="auto">
            <a:xfrm>
              <a:off x="9032184" y="5239077"/>
              <a:ext cx="1359031" cy="258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eaLnBrk="1" fontAlgn="auto" latinLnBrk="0" hangingPunct="1">
                <a:lnSpc>
                  <a:spcPct val="100000"/>
                </a:lnSpc>
                <a:spcBef>
                  <a:spcPct val="50000"/>
                </a:spcBef>
                <a:spcAft>
                  <a:spcPts val="0"/>
                </a:spcAft>
                <a:buClrTx/>
                <a:buSzTx/>
                <a:buFont typeface="Wingdings" pitchFamily="2" charset="2"/>
                <a:buNone/>
                <a:tabLst/>
                <a:defRPr/>
              </a:pP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&gt;10</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err="1">
                  <a:ln>
                    <a:noFill/>
                  </a:ln>
                  <a:solidFill>
                    <a:srgbClr val="000000"/>
                  </a:solidFill>
                  <a:effectLst/>
                  <a:uLnTx/>
                  <a:uFillTx/>
                  <a:latin typeface="Calibri" panose="020F0502020204030204" pitchFamily="34" charset="0"/>
                  <a:cs typeface="Arial" panose="020B0604020202020204" pitchFamily="34" charset="0"/>
                </a:rPr>
                <a:t>nW</a:t>
              </a: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a:t>
              </a:r>
              <a:r>
                <a:rPr kumimoji="0" lang="de-DE" sz="1400" b="0" i="0" u="none" strike="noStrike" kern="0" cap="none" spc="0" normalizeH="0" baseline="0" noProof="0" dirty="0" err="1">
                  <a:ln>
                    <a:noFill/>
                  </a:ln>
                  <a:solidFill>
                    <a:srgbClr val="000000"/>
                  </a:solidFill>
                  <a:effectLst/>
                  <a:uLnTx/>
                  <a:uFillTx/>
                  <a:latin typeface="Calibri" panose="020F0502020204030204" pitchFamily="34" charset="0"/>
                  <a:cs typeface="Arial" panose="020B0604020202020204" pitchFamily="34" charset="0"/>
                </a:rPr>
                <a:t>mode</a:t>
              </a:r>
              <a:endPar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endParaRPr>
            </a:p>
          </p:txBody>
        </p:sp>
        <p:sp>
          <p:nvSpPr>
            <p:cNvPr id="265" name="Rechteck 148">
              <a:extLst>
                <a:ext uri="{FF2B5EF4-FFF2-40B4-BE49-F238E27FC236}">
                  <a16:creationId xmlns:a16="http://schemas.microsoft.com/office/drawing/2014/main" id="{A27078A1-2826-2A84-B3AE-86022C7333C4}"/>
                </a:ext>
              </a:extLst>
            </p:cNvPr>
            <p:cNvSpPr/>
            <p:nvPr/>
          </p:nvSpPr>
          <p:spPr>
            <a:xfrm flipV="1">
              <a:off x="9093377" y="5078452"/>
              <a:ext cx="63796" cy="315825"/>
            </a:xfrm>
            <a:prstGeom prst="rect">
              <a:avLst/>
            </a:pr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266" name="Text Box 44">
              <a:extLst>
                <a:ext uri="{FF2B5EF4-FFF2-40B4-BE49-F238E27FC236}">
                  <a16:creationId xmlns:a16="http://schemas.microsoft.com/office/drawing/2014/main" id="{1761A78D-1D93-D135-8C6D-5F2F1B3D3050}"/>
                </a:ext>
              </a:extLst>
            </p:cNvPr>
            <p:cNvSpPr txBox="1">
              <a:spLocks noChangeArrowheads="1"/>
            </p:cNvSpPr>
            <p:nvPr/>
          </p:nvSpPr>
          <p:spPr bwMode="auto">
            <a:xfrm>
              <a:off x="9176749" y="4947270"/>
              <a:ext cx="1082342" cy="258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defTabSz="914400" eaLnBrk="1" fontAlgn="auto" latinLnBrk="0" hangingPunct="1">
                <a:lnSpc>
                  <a:spcPct val="100000"/>
                </a:lnSpc>
                <a:spcBef>
                  <a:spcPct val="50000"/>
                </a:spcBef>
                <a:spcAft>
                  <a:spcPts val="0"/>
                </a:spcAft>
                <a:buClrTx/>
                <a:buSzTx/>
                <a:buFont typeface="Wingdings" pitchFamily="2" charset="2"/>
                <a:buNone/>
                <a:tabLst/>
                <a:defRPr/>
              </a:pPr>
              <a:r>
                <a:rPr kumimoji="0" lang="de-DE" sz="13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8.4</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eV</a:t>
              </a:r>
              <a:endParaRPr kumimoji="0" lang="de-DE" sz="13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endParaRPr>
            </a:p>
          </p:txBody>
        </p:sp>
        <p:sp>
          <p:nvSpPr>
            <p:cNvPr id="267" name="Text Box 44">
              <a:extLst>
                <a:ext uri="{FF2B5EF4-FFF2-40B4-BE49-F238E27FC236}">
                  <a16:creationId xmlns:a16="http://schemas.microsoft.com/office/drawing/2014/main" id="{CEFFDF86-D85A-3067-750A-9E16D0F366AB}"/>
                </a:ext>
              </a:extLst>
            </p:cNvPr>
            <p:cNvSpPr txBox="1">
              <a:spLocks noChangeArrowheads="1"/>
            </p:cNvSpPr>
            <p:nvPr/>
          </p:nvSpPr>
          <p:spPr bwMode="auto">
            <a:xfrm>
              <a:off x="6478842" y="3423102"/>
              <a:ext cx="1743124" cy="258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eaLnBrk="1" fontAlgn="auto" latinLnBrk="0" hangingPunct="1">
                <a:lnSpc>
                  <a:spcPct val="100000"/>
                </a:lnSpc>
                <a:spcBef>
                  <a:spcPct val="50000"/>
                </a:spcBef>
                <a:spcAft>
                  <a:spcPts val="0"/>
                </a:spcAft>
                <a:buClrTx/>
                <a:buSzTx/>
                <a:buFont typeface="Wingdings" pitchFamily="2" charset="2"/>
                <a:buNone/>
                <a:tabLst/>
                <a:defRPr/>
              </a:pPr>
              <a:r>
                <a:rPr kumimoji="0" lang="de-DE" sz="1400" b="0" i="0" u="none" strike="noStrike" kern="0" cap="none" spc="0" normalizeH="0" baseline="0" noProof="0" dirty="0">
                  <a:ln>
                    <a:noFill/>
                  </a:ln>
                  <a:solidFill>
                    <a:srgbClr val="000000"/>
                  </a:solidFill>
                  <a:effectLst/>
                  <a:uLnTx/>
                  <a:uFillTx/>
                  <a:latin typeface="Cambria Math"/>
                  <a:ea typeface="Cambria Math"/>
                  <a:cs typeface="Arial" panose="020B0604020202020204" pitchFamily="34" charset="0"/>
                </a:rPr>
                <a:t>𝛥𝜆</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65</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err="1">
                  <a:ln>
                    <a:noFill/>
                  </a:ln>
                  <a:solidFill>
                    <a:srgbClr val="000000"/>
                  </a:solidFill>
                  <a:effectLst/>
                  <a:uLnTx/>
                  <a:uFillTx/>
                  <a:latin typeface="Calibri" panose="020F0502020204030204" pitchFamily="34" charset="0"/>
                  <a:cs typeface="Arial" panose="020B0604020202020204" pitchFamily="34" charset="0"/>
                </a:rPr>
                <a:t>nm</a:t>
              </a: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a:ln>
                    <a:noFill/>
                  </a:ln>
                  <a:solidFill>
                    <a:srgbClr val="000000"/>
                  </a:solidFill>
                  <a:effectLst/>
                  <a:uLnTx/>
                  <a:uFillTx/>
                  <a:latin typeface="Cambria Math"/>
                  <a:ea typeface="Cambria Math"/>
                  <a:cs typeface="Arial" panose="020B0604020202020204" pitchFamily="34" charset="0"/>
                </a:rPr>
                <a:t>𝜏</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50</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err="1">
                  <a:ln>
                    <a:noFill/>
                  </a:ln>
                  <a:solidFill>
                    <a:srgbClr val="000000"/>
                  </a:solidFill>
                  <a:effectLst/>
                  <a:uLnTx/>
                  <a:uFillTx/>
                  <a:latin typeface="Calibri" panose="020F0502020204030204" pitchFamily="34" charset="0"/>
                  <a:cs typeface="Arial" panose="020B0604020202020204" pitchFamily="34" charset="0"/>
                </a:rPr>
                <a:t>fs</a:t>
              </a:r>
              <a:endPar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endParaRPr>
            </a:p>
          </p:txBody>
        </p:sp>
        <p:sp>
          <p:nvSpPr>
            <p:cNvPr id="268" name="Text Box 44">
              <a:extLst>
                <a:ext uri="{FF2B5EF4-FFF2-40B4-BE49-F238E27FC236}">
                  <a16:creationId xmlns:a16="http://schemas.microsoft.com/office/drawing/2014/main" id="{95B2AE9D-598C-ABDA-87D9-80C00E5F3D5F}"/>
                </a:ext>
              </a:extLst>
            </p:cNvPr>
            <p:cNvSpPr txBox="1">
              <a:spLocks noChangeArrowheads="1"/>
            </p:cNvSpPr>
            <p:nvPr/>
          </p:nvSpPr>
          <p:spPr bwMode="auto">
            <a:xfrm>
              <a:off x="8640653" y="2684253"/>
              <a:ext cx="2291334" cy="258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eaLnBrk="1" fontAlgn="auto" latinLnBrk="0" hangingPunct="1">
                <a:lnSpc>
                  <a:spcPct val="100000"/>
                </a:lnSpc>
                <a:spcBef>
                  <a:spcPct val="50000"/>
                </a:spcBef>
                <a:spcAft>
                  <a:spcPts val="0"/>
                </a:spcAft>
                <a:buClrTx/>
                <a:buSzTx/>
                <a:buFont typeface="Wingdings" pitchFamily="2" charset="2"/>
                <a:buNone/>
                <a:tabLst/>
                <a:defRPr/>
              </a:pP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400</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W,</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a:ln>
                    <a:noFill/>
                  </a:ln>
                  <a:solidFill>
                    <a:srgbClr val="000000"/>
                  </a:solidFill>
                  <a:effectLst/>
                  <a:uLnTx/>
                  <a:uFillTx/>
                  <a:latin typeface="Cambria Math"/>
                  <a:ea typeface="Cambria Math"/>
                  <a:cs typeface="Arial" panose="020B0604020202020204" pitchFamily="34" charset="0"/>
                </a:rPr>
                <a:t>𝜏</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800</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err="1">
                  <a:ln>
                    <a:noFill/>
                  </a:ln>
                  <a:solidFill>
                    <a:srgbClr val="000000"/>
                  </a:solidFill>
                  <a:effectLst/>
                  <a:uLnTx/>
                  <a:uFillTx/>
                  <a:latin typeface="Calibri" panose="020F0502020204030204" pitchFamily="34" charset="0"/>
                  <a:cs typeface="Arial" panose="020B0604020202020204" pitchFamily="34" charset="0"/>
                </a:rPr>
                <a:t>fs</a:t>
              </a: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a:ln>
                    <a:noFill/>
                  </a:ln>
                  <a:solidFill>
                    <a:srgbClr val="000000"/>
                  </a:solidFill>
                  <a:effectLst/>
                  <a:uLnTx/>
                  <a:uFillTx/>
                  <a:latin typeface="Symbol" panose="05050102010706020507" pitchFamily="18" charset="2"/>
                  <a:cs typeface="Arial" panose="020B0604020202020204" pitchFamily="34" charset="0"/>
                </a:rPr>
                <a:t>l</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0 </a:t>
              </a: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1030</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err="1">
                  <a:ln>
                    <a:noFill/>
                  </a:ln>
                  <a:solidFill>
                    <a:srgbClr val="000000"/>
                  </a:solidFill>
                  <a:effectLst/>
                  <a:uLnTx/>
                  <a:uFillTx/>
                  <a:latin typeface="Calibri" panose="020F0502020204030204" pitchFamily="34" charset="0"/>
                  <a:cs typeface="Arial" panose="020B0604020202020204" pitchFamily="34" charset="0"/>
                </a:rPr>
                <a:t>nm</a:t>
              </a:r>
              <a:endPar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endParaRPr>
            </a:p>
          </p:txBody>
        </p:sp>
        <p:sp>
          <p:nvSpPr>
            <p:cNvPr id="269" name="Text Box 44">
              <a:extLst>
                <a:ext uri="{FF2B5EF4-FFF2-40B4-BE49-F238E27FC236}">
                  <a16:creationId xmlns:a16="http://schemas.microsoft.com/office/drawing/2014/main" id="{CEB6E197-5314-E7CC-28D2-4582BF5C0C12}"/>
                </a:ext>
              </a:extLst>
            </p:cNvPr>
            <p:cNvSpPr txBox="1">
              <a:spLocks noChangeArrowheads="1"/>
            </p:cNvSpPr>
            <p:nvPr/>
          </p:nvSpPr>
          <p:spPr bwMode="auto">
            <a:xfrm>
              <a:off x="9121742" y="3887271"/>
              <a:ext cx="1808176" cy="258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eaLnBrk="1" fontAlgn="auto" latinLnBrk="0" hangingPunct="1">
                <a:lnSpc>
                  <a:spcPct val="100000"/>
                </a:lnSpc>
                <a:spcBef>
                  <a:spcPct val="50000"/>
                </a:spcBef>
                <a:spcAft>
                  <a:spcPts val="0"/>
                </a:spcAft>
                <a:buClrTx/>
                <a:buSzTx/>
                <a:buFont typeface="Wingdings" pitchFamily="2" charset="2"/>
                <a:buNone/>
                <a:tabLst/>
                <a:defRPr/>
              </a:pPr>
              <a:r>
                <a:rPr kumimoji="0" lang="de-DE" sz="1400" b="0" i="0" u="none" strike="noStrike" kern="0" cap="none" spc="0" normalizeH="0" baseline="0" noProof="0" dirty="0" err="1">
                  <a:ln>
                    <a:noFill/>
                  </a:ln>
                  <a:solidFill>
                    <a:srgbClr val="000000"/>
                  </a:solidFill>
                  <a:effectLst/>
                  <a:uLnTx/>
                  <a:uFillTx/>
                  <a:latin typeface="Arial" panose="020B0604020202020204" pitchFamily="34" charset="0"/>
                  <a:cs typeface="Arial" panose="020B0604020202020204" pitchFamily="34" charset="0"/>
                </a:rPr>
                <a:t>spectroscopy</a:t>
              </a:r>
              <a:r>
                <a:rPr kumimoji="0" lang="de-DE"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a:t>
              </a:r>
              <a:r>
                <a:rPr kumimoji="0" lang="de-DE" sz="1400" b="0" i="0" u="none" strike="noStrike" kern="0" cap="none" spc="0" normalizeH="0" baseline="0" noProof="0" dirty="0" err="1">
                  <a:ln>
                    <a:noFill/>
                  </a:ln>
                  <a:solidFill>
                    <a:srgbClr val="000000"/>
                  </a:solidFill>
                  <a:effectLst/>
                  <a:uLnTx/>
                  <a:uFillTx/>
                  <a:latin typeface="Arial" panose="020B0604020202020204" pitchFamily="34" charset="0"/>
                  <a:cs typeface="Arial" panose="020B0604020202020204" pitchFamily="34" charset="0"/>
                </a:rPr>
                <a:t>chamber</a:t>
              </a:r>
              <a:endParaRPr kumimoji="0" lang="de-DE"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270" name="Gleichschenkliges Dreieck 98">
              <a:extLst>
                <a:ext uri="{FF2B5EF4-FFF2-40B4-BE49-F238E27FC236}">
                  <a16:creationId xmlns:a16="http://schemas.microsoft.com/office/drawing/2014/main" id="{D52EB4D0-E0D0-B453-C6AA-9D9819D0AF4E}"/>
                </a:ext>
              </a:extLst>
            </p:cNvPr>
            <p:cNvSpPr/>
            <p:nvPr/>
          </p:nvSpPr>
          <p:spPr>
            <a:xfrm rot="17780113" flipV="1">
              <a:off x="9900813" y="4231548"/>
              <a:ext cx="117517" cy="1411045"/>
            </a:xfrm>
            <a:custGeom>
              <a:avLst/>
              <a:gdLst>
                <a:gd name="connsiteX0" fmla="*/ 0 w 235987"/>
                <a:gd name="connsiteY0" fmla="*/ 4242617 h 4242617"/>
                <a:gd name="connsiteX1" fmla="*/ 117994 w 235987"/>
                <a:gd name="connsiteY1" fmla="*/ 0 h 4242617"/>
                <a:gd name="connsiteX2" fmla="*/ 235987 w 235987"/>
                <a:gd name="connsiteY2" fmla="*/ 4242617 h 4242617"/>
                <a:gd name="connsiteX3" fmla="*/ 0 w 235987"/>
                <a:gd name="connsiteY3" fmla="*/ 4242617 h 4242617"/>
                <a:gd name="connsiteX0" fmla="*/ 0 w 235987"/>
                <a:gd name="connsiteY0" fmla="*/ 2699567 h 2699567"/>
                <a:gd name="connsiteX1" fmla="*/ 86244 w 235987"/>
                <a:gd name="connsiteY1" fmla="*/ 0 h 2699567"/>
                <a:gd name="connsiteX2" fmla="*/ 235987 w 235987"/>
                <a:gd name="connsiteY2" fmla="*/ 2699567 h 2699567"/>
                <a:gd name="connsiteX3" fmla="*/ 0 w 235987"/>
                <a:gd name="connsiteY3" fmla="*/ 2699567 h 2699567"/>
                <a:gd name="connsiteX0" fmla="*/ 0 w 235987"/>
                <a:gd name="connsiteY0" fmla="*/ 2725533 h 2725533"/>
                <a:gd name="connsiteX1" fmla="*/ 86244 w 235987"/>
                <a:gd name="connsiteY1" fmla="*/ 25966 h 2725533"/>
                <a:gd name="connsiteX2" fmla="*/ 144278 w 235987"/>
                <a:gd name="connsiteY2" fmla="*/ 16371 h 2725533"/>
                <a:gd name="connsiteX3" fmla="*/ 235987 w 235987"/>
                <a:gd name="connsiteY3" fmla="*/ 2725533 h 2725533"/>
                <a:gd name="connsiteX4" fmla="*/ 0 w 235987"/>
                <a:gd name="connsiteY4" fmla="*/ 2725533 h 2725533"/>
                <a:gd name="connsiteX0" fmla="*/ 0 w 235987"/>
                <a:gd name="connsiteY0" fmla="*/ 2709162 h 2709162"/>
                <a:gd name="connsiteX1" fmla="*/ 86244 w 235987"/>
                <a:gd name="connsiteY1" fmla="*/ 9595 h 2709162"/>
                <a:gd name="connsiteX2" fmla="*/ 144278 w 235987"/>
                <a:gd name="connsiteY2" fmla="*/ 0 h 2709162"/>
                <a:gd name="connsiteX3" fmla="*/ 235987 w 235987"/>
                <a:gd name="connsiteY3" fmla="*/ 2709162 h 2709162"/>
                <a:gd name="connsiteX4" fmla="*/ 0 w 235987"/>
                <a:gd name="connsiteY4" fmla="*/ 2709162 h 2709162"/>
                <a:gd name="connsiteX0" fmla="*/ 0 w 235987"/>
                <a:gd name="connsiteY0" fmla="*/ 2699567 h 2699567"/>
                <a:gd name="connsiteX1" fmla="*/ 86244 w 235987"/>
                <a:gd name="connsiteY1" fmla="*/ 0 h 2699567"/>
                <a:gd name="connsiteX2" fmla="*/ 184762 w 235987"/>
                <a:gd name="connsiteY2" fmla="*/ 2315 h 2699567"/>
                <a:gd name="connsiteX3" fmla="*/ 235987 w 235987"/>
                <a:gd name="connsiteY3" fmla="*/ 2699567 h 2699567"/>
                <a:gd name="connsiteX4" fmla="*/ 0 w 235987"/>
                <a:gd name="connsiteY4" fmla="*/ 2699567 h 2699567"/>
                <a:gd name="connsiteX0" fmla="*/ 0 w 235987"/>
                <a:gd name="connsiteY0" fmla="*/ 2699567 h 2699567"/>
                <a:gd name="connsiteX1" fmla="*/ 86244 w 235987"/>
                <a:gd name="connsiteY1" fmla="*/ 0 h 2699567"/>
                <a:gd name="connsiteX2" fmla="*/ 225243 w 235987"/>
                <a:gd name="connsiteY2" fmla="*/ 99946 h 2699567"/>
                <a:gd name="connsiteX3" fmla="*/ 235987 w 235987"/>
                <a:gd name="connsiteY3" fmla="*/ 2699567 h 2699567"/>
                <a:gd name="connsiteX4" fmla="*/ 0 w 235987"/>
                <a:gd name="connsiteY4" fmla="*/ 2699567 h 2699567"/>
                <a:gd name="connsiteX0" fmla="*/ 0 w 235987"/>
                <a:gd name="connsiteY0" fmla="*/ 2605883 h 2605883"/>
                <a:gd name="connsiteX1" fmla="*/ 3942 w 235987"/>
                <a:gd name="connsiteY1" fmla="*/ 51719 h 2605883"/>
                <a:gd name="connsiteX2" fmla="*/ 225243 w 235987"/>
                <a:gd name="connsiteY2" fmla="*/ 6262 h 2605883"/>
                <a:gd name="connsiteX3" fmla="*/ 235987 w 235987"/>
                <a:gd name="connsiteY3" fmla="*/ 2605883 h 2605883"/>
                <a:gd name="connsiteX4" fmla="*/ 0 w 235987"/>
                <a:gd name="connsiteY4" fmla="*/ 2605883 h 260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987" h="2605883">
                  <a:moveTo>
                    <a:pt x="0" y="2605883"/>
                  </a:moveTo>
                  <a:lnTo>
                    <a:pt x="3942" y="51719"/>
                  </a:lnTo>
                  <a:cubicBezTo>
                    <a:pt x="50275" y="85034"/>
                    <a:pt x="178910" y="-27053"/>
                    <a:pt x="225243" y="6262"/>
                  </a:cubicBezTo>
                  <a:cubicBezTo>
                    <a:pt x="228824" y="872802"/>
                    <a:pt x="232406" y="1739343"/>
                    <a:pt x="235987" y="2605883"/>
                  </a:cubicBezTo>
                  <a:lnTo>
                    <a:pt x="0" y="2605883"/>
                  </a:lnTo>
                  <a:close/>
                </a:path>
              </a:pathLst>
            </a:custGeom>
            <a:solidFill>
              <a:srgbClr val="0000FF">
                <a:alpha val="40000"/>
              </a:srgbClr>
            </a:solidFill>
            <a:ln w="12700" cap="flat" cmpd="sng" algn="ctr">
              <a:solidFill>
                <a:srgbClr val="0000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grpSp>
          <p:nvGrpSpPr>
            <p:cNvPr id="271" name="Gruppieren 154">
              <a:extLst>
                <a:ext uri="{FF2B5EF4-FFF2-40B4-BE49-F238E27FC236}">
                  <a16:creationId xmlns:a16="http://schemas.microsoft.com/office/drawing/2014/main" id="{8557B69C-53C1-902B-F1FA-9E012389DFDC}"/>
                </a:ext>
              </a:extLst>
            </p:cNvPr>
            <p:cNvGrpSpPr/>
            <p:nvPr/>
          </p:nvGrpSpPr>
          <p:grpSpPr>
            <a:xfrm>
              <a:off x="10036338" y="4426084"/>
              <a:ext cx="463818" cy="459471"/>
              <a:chOff x="5892393" y="4113851"/>
              <a:chExt cx="575805" cy="576113"/>
            </a:xfrm>
          </p:grpSpPr>
          <p:sp>
            <p:nvSpPr>
              <p:cNvPr id="333" name="Ellipse 218">
                <a:extLst>
                  <a:ext uri="{FF2B5EF4-FFF2-40B4-BE49-F238E27FC236}">
                    <a16:creationId xmlns:a16="http://schemas.microsoft.com/office/drawing/2014/main" id="{8D9AF115-689A-3C42-68F3-FA18C3BF6BDB}"/>
                  </a:ext>
                </a:extLst>
              </p:cNvPr>
              <p:cNvSpPr/>
              <p:nvPr/>
            </p:nvSpPr>
            <p:spPr>
              <a:xfrm flipH="1" flipV="1">
                <a:off x="6131137" y="4346621"/>
                <a:ext cx="108000" cy="108000"/>
              </a:xfrm>
              <a:prstGeom prst="ellipse">
                <a:avLst/>
              </a:prstGeom>
              <a:solidFill>
                <a:srgbClr val="00B050"/>
              </a:solidFill>
              <a:ln w="25400" cap="flat" cmpd="sng" algn="ctr">
                <a:solidFill>
                  <a:srgbClr val="179C7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334" name="Rechteck 219">
                <a:extLst>
                  <a:ext uri="{FF2B5EF4-FFF2-40B4-BE49-F238E27FC236}">
                    <a16:creationId xmlns:a16="http://schemas.microsoft.com/office/drawing/2014/main" id="{C66E780D-B422-08ED-0602-308C07947047}"/>
                  </a:ext>
                </a:extLst>
              </p:cNvPr>
              <p:cNvSpPr/>
              <p:nvPr/>
            </p:nvSpPr>
            <p:spPr>
              <a:xfrm flipV="1">
                <a:off x="5982980" y="4204258"/>
                <a:ext cx="392727" cy="392727"/>
              </a:xfrm>
              <a:prstGeom prst="rect">
                <a:avLst/>
              </a:prstGeom>
              <a:noFill/>
              <a:ln w="12700">
                <a:solidFill>
                  <a:srgbClr val="FFFFFF">
                    <a:lumMod val="50000"/>
                  </a:srgbClr>
                </a:solidFill>
                <a:prstDash val="sysDot"/>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335" name="Ellipse 220">
                <a:extLst>
                  <a:ext uri="{FF2B5EF4-FFF2-40B4-BE49-F238E27FC236}">
                    <a16:creationId xmlns:a16="http://schemas.microsoft.com/office/drawing/2014/main" id="{6593E798-7047-DDC7-A5A1-0C9287A5D65D}"/>
                  </a:ext>
                </a:extLst>
              </p:cNvPr>
              <p:cNvSpPr/>
              <p:nvPr/>
            </p:nvSpPr>
            <p:spPr>
              <a:xfrm flipH="1" flipV="1">
                <a:off x="5892393" y="4115756"/>
                <a:ext cx="180000" cy="180000"/>
              </a:xfrm>
              <a:prstGeom prst="ellipse">
                <a:avLst/>
              </a:prstGeom>
              <a:solidFill>
                <a:srgbClr val="B1C800">
                  <a:lumMod val="20000"/>
                  <a:lumOff val="80000"/>
                </a:srgbClr>
              </a:solidFill>
              <a:ln w="12700">
                <a:solidFill>
                  <a:srgbClr val="B1C800">
                    <a:lumMod val="75000"/>
                  </a:srgbClr>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336" name="Ellipse 221">
                <a:extLst>
                  <a:ext uri="{FF2B5EF4-FFF2-40B4-BE49-F238E27FC236}">
                    <a16:creationId xmlns:a16="http://schemas.microsoft.com/office/drawing/2014/main" id="{02CF534D-2950-676D-CEB2-19997E96CEED}"/>
                  </a:ext>
                </a:extLst>
              </p:cNvPr>
              <p:cNvSpPr/>
              <p:nvPr/>
            </p:nvSpPr>
            <p:spPr>
              <a:xfrm flipH="1" flipV="1">
                <a:off x="6288198" y="4113851"/>
                <a:ext cx="180000" cy="180000"/>
              </a:xfrm>
              <a:prstGeom prst="ellipse">
                <a:avLst/>
              </a:prstGeom>
              <a:solidFill>
                <a:srgbClr val="B1C800">
                  <a:lumMod val="20000"/>
                  <a:lumOff val="80000"/>
                </a:srgbClr>
              </a:solidFill>
              <a:ln w="12700">
                <a:solidFill>
                  <a:srgbClr val="B1C800">
                    <a:lumMod val="75000"/>
                  </a:srgbClr>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337" name="Ellipse 222">
                <a:extLst>
                  <a:ext uri="{FF2B5EF4-FFF2-40B4-BE49-F238E27FC236}">
                    <a16:creationId xmlns:a16="http://schemas.microsoft.com/office/drawing/2014/main" id="{0C696793-F3C6-9908-E2E3-CB002D5CDE46}"/>
                  </a:ext>
                </a:extLst>
              </p:cNvPr>
              <p:cNvSpPr/>
              <p:nvPr/>
            </p:nvSpPr>
            <p:spPr>
              <a:xfrm flipH="1" flipV="1">
                <a:off x="6288198" y="4509964"/>
                <a:ext cx="180000" cy="180000"/>
              </a:xfrm>
              <a:prstGeom prst="ellipse">
                <a:avLst/>
              </a:prstGeom>
              <a:solidFill>
                <a:srgbClr val="B1C800">
                  <a:lumMod val="20000"/>
                  <a:lumOff val="80000"/>
                </a:srgbClr>
              </a:solidFill>
              <a:ln w="12700">
                <a:solidFill>
                  <a:srgbClr val="B1C800">
                    <a:lumMod val="75000"/>
                  </a:srgbClr>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338" name="Ellipse 223">
                <a:extLst>
                  <a:ext uri="{FF2B5EF4-FFF2-40B4-BE49-F238E27FC236}">
                    <a16:creationId xmlns:a16="http://schemas.microsoft.com/office/drawing/2014/main" id="{EF29964F-8517-3D34-10AF-E2C0AE303C63}"/>
                  </a:ext>
                </a:extLst>
              </p:cNvPr>
              <p:cNvSpPr/>
              <p:nvPr/>
            </p:nvSpPr>
            <p:spPr>
              <a:xfrm flipH="1" flipV="1">
                <a:off x="5893613" y="4508629"/>
                <a:ext cx="180000" cy="180000"/>
              </a:xfrm>
              <a:prstGeom prst="ellipse">
                <a:avLst/>
              </a:prstGeom>
              <a:solidFill>
                <a:srgbClr val="B1C800">
                  <a:lumMod val="20000"/>
                  <a:lumOff val="80000"/>
                </a:srgbClr>
              </a:solidFill>
              <a:ln w="12700">
                <a:solidFill>
                  <a:srgbClr val="B1C800">
                    <a:lumMod val="75000"/>
                  </a:srgbClr>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grpSp>
        <p:sp>
          <p:nvSpPr>
            <p:cNvPr id="272" name="Gleichschenkliges Dreieck 155">
              <a:extLst>
                <a:ext uri="{FF2B5EF4-FFF2-40B4-BE49-F238E27FC236}">
                  <a16:creationId xmlns:a16="http://schemas.microsoft.com/office/drawing/2014/main" id="{2B2E6E54-5DF6-DBBC-1426-807906CE3D3A}"/>
                </a:ext>
              </a:extLst>
            </p:cNvPr>
            <p:cNvSpPr/>
            <p:nvPr/>
          </p:nvSpPr>
          <p:spPr>
            <a:xfrm rot="16200000" flipV="1">
              <a:off x="9730753" y="4218933"/>
              <a:ext cx="118116" cy="871555"/>
            </a:xfrm>
            <a:prstGeom prst="triangle">
              <a:avLst/>
            </a:prstGeom>
            <a:solidFill>
              <a:srgbClr val="0000FF">
                <a:alpha val="40000"/>
              </a:srgbClr>
            </a:solidFill>
            <a:ln w="12700" cap="flat" cmpd="sng" algn="ctr">
              <a:solidFill>
                <a:srgbClr val="0000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273" name="Freeform 5">
              <a:extLst>
                <a:ext uri="{FF2B5EF4-FFF2-40B4-BE49-F238E27FC236}">
                  <a16:creationId xmlns:a16="http://schemas.microsoft.com/office/drawing/2014/main" id="{FC4B332A-CC7B-5AB8-5112-715B5087DE91}"/>
                </a:ext>
              </a:extLst>
            </p:cNvPr>
            <p:cNvSpPr>
              <a:spLocks/>
            </p:cNvSpPr>
            <p:nvPr/>
          </p:nvSpPr>
          <p:spPr bwMode="auto">
            <a:xfrm rot="859493">
              <a:off x="9279598" y="4491586"/>
              <a:ext cx="127593" cy="315825"/>
            </a:xfrm>
            <a:custGeom>
              <a:avLst/>
              <a:gdLst>
                <a:gd name="T0" fmla="*/ 232 w 240"/>
                <a:gd name="T1" fmla="*/ 0 h 924"/>
                <a:gd name="T2" fmla="*/ 0 w 240"/>
                <a:gd name="T3" fmla="*/ 0 h 924"/>
                <a:gd name="T4" fmla="*/ 0 w 240"/>
                <a:gd name="T5" fmla="*/ 924 h 924"/>
                <a:gd name="T6" fmla="*/ 240 w 240"/>
                <a:gd name="T7" fmla="*/ 924 h 924"/>
                <a:gd name="T8" fmla="*/ 192 w 240"/>
                <a:gd name="T9" fmla="*/ 792 h 924"/>
                <a:gd name="T10" fmla="*/ 160 w 240"/>
                <a:gd name="T11" fmla="*/ 636 h 924"/>
                <a:gd name="T12" fmla="*/ 148 w 240"/>
                <a:gd name="T13" fmla="*/ 484 h 924"/>
                <a:gd name="T14" fmla="*/ 156 w 240"/>
                <a:gd name="T15" fmla="*/ 328 h 924"/>
                <a:gd name="T16" fmla="*/ 180 w 240"/>
                <a:gd name="T17" fmla="*/ 168 h 924"/>
                <a:gd name="T18" fmla="*/ 232 w 240"/>
                <a:gd name="T19" fmla="*/ 0 h 924"/>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6667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7563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097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097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545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063 w 10000"/>
                <a:gd name="connsiteY6" fmla="*/ 5191 h 10000"/>
                <a:gd name="connsiteX7" fmla="*/ 7545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7563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694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694 w 10000"/>
                <a:gd name="connsiteY7" fmla="*/ 3503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165"/>
                <a:gd name="connsiteY0" fmla="*/ 0 h 10000"/>
                <a:gd name="connsiteX1" fmla="*/ 0 w 10165"/>
                <a:gd name="connsiteY1" fmla="*/ 0 h 10000"/>
                <a:gd name="connsiteX2" fmla="*/ 0 w 10165"/>
                <a:gd name="connsiteY2" fmla="*/ 10000 h 10000"/>
                <a:gd name="connsiteX3" fmla="*/ 10000 w 10165"/>
                <a:gd name="connsiteY3" fmla="*/ 10000 h 10000"/>
                <a:gd name="connsiteX4" fmla="*/ 9045 w 10165"/>
                <a:gd name="connsiteY4" fmla="*/ 8571 h 10000"/>
                <a:gd name="connsiteX5" fmla="*/ 8160 w 10165"/>
                <a:gd name="connsiteY5" fmla="*/ 6883 h 10000"/>
                <a:gd name="connsiteX6" fmla="*/ 7810 w 10165"/>
                <a:gd name="connsiteY6" fmla="*/ 5144 h 10000"/>
                <a:gd name="connsiteX7" fmla="*/ 7993 w 10165"/>
                <a:gd name="connsiteY7" fmla="*/ 3268 h 10000"/>
                <a:gd name="connsiteX8" fmla="*/ 8694 w 10165"/>
                <a:gd name="connsiteY8" fmla="*/ 1536 h 10000"/>
                <a:gd name="connsiteX9" fmla="*/ 9667 w 10165"/>
                <a:gd name="connsiteY9" fmla="*/ 0 h 10000"/>
                <a:gd name="connsiteX0" fmla="*/ 9667 w 10165"/>
                <a:gd name="connsiteY0" fmla="*/ 0 h 10000"/>
                <a:gd name="connsiteX1" fmla="*/ 0 w 10165"/>
                <a:gd name="connsiteY1" fmla="*/ 0 h 10000"/>
                <a:gd name="connsiteX2" fmla="*/ 0 w 10165"/>
                <a:gd name="connsiteY2" fmla="*/ 10000 h 10000"/>
                <a:gd name="connsiteX3" fmla="*/ 10000 w 10165"/>
                <a:gd name="connsiteY3" fmla="*/ 10000 h 10000"/>
                <a:gd name="connsiteX4" fmla="*/ 9045 w 10165"/>
                <a:gd name="connsiteY4" fmla="*/ 8571 h 10000"/>
                <a:gd name="connsiteX5" fmla="*/ 8160 w 10165"/>
                <a:gd name="connsiteY5" fmla="*/ 6883 h 10000"/>
                <a:gd name="connsiteX6" fmla="*/ 7810 w 10165"/>
                <a:gd name="connsiteY6" fmla="*/ 5144 h 10000"/>
                <a:gd name="connsiteX7" fmla="*/ 7993 w 10165"/>
                <a:gd name="connsiteY7" fmla="*/ 3268 h 10000"/>
                <a:gd name="connsiteX8" fmla="*/ 8694 w 10165"/>
                <a:gd name="connsiteY8" fmla="*/ 1536 h 10000"/>
                <a:gd name="connsiteX9" fmla="*/ 9667 w 10165"/>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0" h="10000">
                  <a:moveTo>
                    <a:pt x="9667" y="0"/>
                  </a:moveTo>
                  <a:lnTo>
                    <a:pt x="0" y="0"/>
                  </a:lnTo>
                  <a:lnTo>
                    <a:pt x="0" y="10000"/>
                  </a:lnTo>
                  <a:lnTo>
                    <a:pt x="10000" y="10000"/>
                  </a:lnTo>
                  <a:lnTo>
                    <a:pt x="9045" y="8571"/>
                  </a:lnTo>
                  <a:cubicBezTo>
                    <a:pt x="8883" y="8200"/>
                    <a:pt x="8366" y="7454"/>
                    <a:pt x="8160" y="6883"/>
                  </a:cubicBezTo>
                  <a:cubicBezTo>
                    <a:pt x="7954" y="6312"/>
                    <a:pt x="7869" y="5874"/>
                    <a:pt x="7810" y="5144"/>
                  </a:cubicBezTo>
                  <a:cubicBezTo>
                    <a:pt x="7782" y="4542"/>
                    <a:pt x="7894" y="3724"/>
                    <a:pt x="7993" y="3268"/>
                  </a:cubicBezTo>
                  <a:cubicBezTo>
                    <a:pt x="8092" y="2812"/>
                    <a:pt x="8474" y="1897"/>
                    <a:pt x="8694" y="1536"/>
                  </a:cubicBezTo>
                  <a:cubicBezTo>
                    <a:pt x="8914" y="1175"/>
                    <a:pt x="9361" y="397"/>
                    <a:pt x="9667" y="0"/>
                  </a:cubicBezTo>
                  <a:close/>
                </a:path>
              </a:pathLst>
            </a:cu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274" name="Rechteck 157">
              <a:extLst>
                <a:ext uri="{FF2B5EF4-FFF2-40B4-BE49-F238E27FC236}">
                  <a16:creationId xmlns:a16="http://schemas.microsoft.com/office/drawing/2014/main" id="{A5175F8F-04E5-2FD3-162F-F2FD56FD0FC1}"/>
                </a:ext>
              </a:extLst>
            </p:cNvPr>
            <p:cNvSpPr/>
            <p:nvPr/>
          </p:nvSpPr>
          <p:spPr>
            <a:xfrm rot="660000" flipH="1" flipV="1">
              <a:off x="6199931" y="4264637"/>
              <a:ext cx="347700" cy="94747"/>
            </a:xfrm>
            <a:prstGeom prst="rect">
              <a:avLst/>
            </a:pr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275" name="Text Box 44">
              <a:extLst>
                <a:ext uri="{FF2B5EF4-FFF2-40B4-BE49-F238E27FC236}">
                  <a16:creationId xmlns:a16="http://schemas.microsoft.com/office/drawing/2014/main" id="{E1E30BA7-FFA7-8BB5-C8AC-E16E24D029EB}"/>
                </a:ext>
              </a:extLst>
            </p:cNvPr>
            <p:cNvSpPr txBox="1">
              <a:spLocks noChangeArrowheads="1"/>
            </p:cNvSpPr>
            <p:nvPr/>
          </p:nvSpPr>
          <p:spPr bwMode="auto">
            <a:xfrm>
              <a:off x="8647192" y="3990623"/>
              <a:ext cx="565528" cy="283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eaLnBrk="1" fontAlgn="auto" latinLnBrk="0" hangingPunct="1">
                <a:lnSpc>
                  <a:spcPct val="100000"/>
                </a:lnSpc>
                <a:spcBef>
                  <a:spcPct val="50000"/>
                </a:spcBef>
                <a:spcAft>
                  <a:spcPts val="0"/>
                </a:spcAft>
                <a:buClrTx/>
                <a:buSzTx/>
                <a:buFont typeface="Wingdings" pitchFamily="2" charset="2"/>
                <a:buNone/>
                <a:tabLst/>
                <a:defRPr/>
              </a:pPr>
              <a:r>
                <a:rPr kumimoji="0" lang="de-DE" sz="13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PZT</a:t>
              </a:r>
            </a:p>
          </p:txBody>
        </p:sp>
        <p:sp>
          <p:nvSpPr>
            <p:cNvPr id="276" name="Rechteck 159">
              <a:extLst>
                <a:ext uri="{FF2B5EF4-FFF2-40B4-BE49-F238E27FC236}">
                  <a16:creationId xmlns:a16="http://schemas.microsoft.com/office/drawing/2014/main" id="{4865C95A-8134-5A2C-C1A4-0B4961B53B3F}"/>
                </a:ext>
              </a:extLst>
            </p:cNvPr>
            <p:cNvSpPr/>
            <p:nvPr/>
          </p:nvSpPr>
          <p:spPr>
            <a:xfrm flipV="1">
              <a:off x="6495551" y="4281243"/>
              <a:ext cx="2250734" cy="145972"/>
            </a:xfrm>
            <a:prstGeom prst="rect">
              <a:avLst/>
            </a:pr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277" name="AutoShape 21">
              <a:extLst>
                <a:ext uri="{FF2B5EF4-FFF2-40B4-BE49-F238E27FC236}">
                  <a16:creationId xmlns:a16="http://schemas.microsoft.com/office/drawing/2014/main" id="{1A2D443F-E682-F709-50D9-8677CED5F4C3}"/>
                </a:ext>
              </a:extLst>
            </p:cNvPr>
            <p:cNvSpPr>
              <a:spLocks noChangeArrowheads="1"/>
            </p:cNvSpPr>
            <p:nvPr/>
          </p:nvSpPr>
          <p:spPr bwMode="auto">
            <a:xfrm rot="16200000" flipH="1" flipV="1">
              <a:off x="8148155" y="4674401"/>
              <a:ext cx="161620" cy="1129251"/>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lnTo>
                    <a:pt x="0" y="0"/>
                  </a:ln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278" name="Rechteck 161">
              <a:extLst>
                <a:ext uri="{FF2B5EF4-FFF2-40B4-BE49-F238E27FC236}">
                  <a16:creationId xmlns:a16="http://schemas.microsoft.com/office/drawing/2014/main" id="{460E9634-FE2C-5B53-6640-F04AA1BED580}"/>
                </a:ext>
              </a:extLst>
            </p:cNvPr>
            <p:cNvSpPr/>
            <p:nvPr/>
          </p:nvSpPr>
          <p:spPr>
            <a:xfrm rot="20940000" flipV="1">
              <a:off x="6313146" y="4497064"/>
              <a:ext cx="2478248" cy="145972"/>
            </a:xfrm>
            <a:prstGeom prst="rect">
              <a:avLst/>
            </a:pr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279" name="AutoShape 21">
              <a:extLst>
                <a:ext uri="{FF2B5EF4-FFF2-40B4-BE49-F238E27FC236}">
                  <a16:creationId xmlns:a16="http://schemas.microsoft.com/office/drawing/2014/main" id="{9FDF978E-6E37-FBAF-870C-B0DD5E4F0738}"/>
                </a:ext>
              </a:extLst>
            </p:cNvPr>
            <p:cNvSpPr>
              <a:spLocks noChangeArrowheads="1"/>
            </p:cNvSpPr>
            <p:nvPr/>
          </p:nvSpPr>
          <p:spPr bwMode="auto">
            <a:xfrm rot="5400000" flipV="1">
              <a:off x="6972043" y="4690965"/>
              <a:ext cx="161620" cy="109612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lnTo>
                    <a:pt x="0" y="0"/>
                  </a:ln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280" name="Text Box 44">
              <a:extLst>
                <a:ext uri="{FF2B5EF4-FFF2-40B4-BE49-F238E27FC236}">
                  <a16:creationId xmlns:a16="http://schemas.microsoft.com/office/drawing/2014/main" id="{1293C4F9-8AF2-1B36-FD26-ECB1AA14E315}"/>
                </a:ext>
              </a:extLst>
            </p:cNvPr>
            <p:cNvSpPr txBox="1">
              <a:spLocks noChangeArrowheads="1"/>
            </p:cNvSpPr>
            <p:nvPr/>
          </p:nvSpPr>
          <p:spPr bwMode="auto">
            <a:xfrm>
              <a:off x="7287235" y="5267478"/>
              <a:ext cx="690780" cy="43980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HHG</a:t>
              </a:r>
            </a:p>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r>
                <a:rPr lang="de-DE" sz="1400" b="0" kern="0" baseline="0" dirty="0">
                  <a:solidFill>
                    <a:srgbClr val="000000"/>
                  </a:solidFill>
                  <a:effectLst/>
                  <a:latin typeface="Calibri" panose="020F0502020204030204" pitchFamily="34" charset="0"/>
                  <a:cs typeface="Arial" panose="020B0604020202020204" pitchFamily="34" charset="0"/>
                </a:rPr>
                <a:t>(</a:t>
              </a:r>
              <a:r>
                <a:rPr lang="de-DE" sz="1400" b="0" kern="0" baseline="0" dirty="0" err="1">
                  <a:solidFill>
                    <a:srgbClr val="000000"/>
                  </a:solidFill>
                  <a:effectLst/>
                  <a:latin typeface="Calibri" panose="020F0502020204030204" pitchFamily="34" charset="0"/>
                  <a:cs typeface="Arial" panose="020B0604020202020204" pitchFamily="34" charset="0"/>
                </a:rPr>
                <a:t>Xe</a:t>
              </a:r>
              <a:r>
                <a:rPr lang="de-DE" sz="1400" b="0" kern="0" baseline="0" dirty="0">
                  <a:solidFill>
                    <a:srgbClr val="000000"/>
                  </a:solidFill>
                  <a:effectLst/>
                  <a:latin typeface="Calibri" panose="020F0502020204030204" pitchFamily="34" charset="0"/>
                  <a:cs typeface="Arial" panose="020B0604020202020204" pitchFamily="34" charset="0"/>
                </a:rPr>
                <a:t> </a:t>
              </a:r>
              <a:r>
                <a:rPr lang="de-DE" sz="1400" b="0" kern="0" baseline="0" dirty="0" err="1">
                  <a:solidFill>
                    <a:srgbClr val="000000"/>
                  </a:solidFill>
                  <a:effectLst/>
                  <a:latin typeface="Calibri" panose="020F0502020204030204" pitchFamily="34" charset="0"/>
                  <a:cs typeface="Arial" panose="020B0604020202020204" pitchFamily="34" charset="0"/>
                </a:rPr>
                <a:t>jet</a:t>
              </a:r>
              <a:r>
                <a:rPr lang="de-DE" sz="1400" b="0" kern="0" baseline="0" dirty="0">
                  <a:solidFill>
                    <a:srgbClr val="000000"/>
                  </a:solidFill>
                  <a:effectLst/>
                  <a:latin typeface="Calibri" panose="020F0502020204030204" pitchFamily="34" charset="0"/>
                  <a:cs typeface="Arial" panose="020B0604020202020204" pitchFamily="34" charset="0"/>
                </a:rPr>
                <a:t>)</a:t>
              </a:r>
              <a:endPar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endParaRPr>
            </a:p>
          </p:txBody>
        </p:sp>
        <p:sp>
          <p:nvSpPr>
            <p:cNvPr id="281" name="Rechteck 164">
              <a:extLst>
                <a:ext uri="{FF2B5EF4-FFF2-40B4-BE49-F238E27FC236}">
                  <a16:creationId xmlns:a16="http://schemas.microsoft.com/office/drawing/2014/main" id="{8E3C867D-E59B-7253-F4C0-F7D6AC6D239F}"/>
                </a:ext>
              </a:extLst>
            </p:cNvPr>
            <p:cNvSpPr/>
            <p:nvPr/>
          </p:nvSpPr>
          <p:spPr>
            <a:xfrm rot="21120000" flipV="1">
              <a:off x="8678029" y="4182588"/>
              <a:ext cx="127593" cy="315825"/>
            </a:xfrm>
            <a:prstGeom prst="rect">
              <a:avLst/>
            </a:pr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282" name="Text Box 44">
              <a:extLst>
                <a:ext uri="{FF2B5EF4-FFF2-40B4-BE49-F238E27FC236}">
                  <a16:creationId xmlns:a16="http://schemas.microsoft.com/office/drawing/2014/main" id="{6508B5B7-858F-5870-4B33-34E7B416B390}"/>
                </a:ext>
              </a:extLst>
            </p:cNvPr>
            <p:cNvSpPr txBox="1">
              <a:spLocks noChangeArrowheads="1"/>
            </p:cNvSpPr>
            <p:nvPr/>
          </p:nvSpPr>
          <p:spPr bwMode="auto">
            <a:xfrm>
              <a:off x="6403393" y="5266449"/>
              <a:ext cx="983948" cy="25870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eaLnBrk="1" fontAlgn="auto" latinLnBrk="0" hangingPunct="1">
                <a:lnSpc>
                  <a:spcPct val="100000"/>
                </a:lnSpc>
                <a:spcBef>
                  <a:spcPct val="50000"/>
                </a:spcBef>
                <a:spcAft>
                  <a:spcPts val="0"/>
                </a:spcAft>
                <a:buClrTx/>
                <a:buSzTx/>
                <a:buFont typeface="Wingdings" pitchFamily="2" charset="2"/>
                <a:buNone/>
                <a:tabLst/>
                <a:defRPr/>
              </a:pP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10</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kW</a:t>
              </a:r>
            </a:p>
          </p:txBody>
        </p:sp>
        <p:sp>
          <p:nvSpPr>
            <p:cNvPr id="283" name="Rechteck 166">
              <a:extLst>
                <a:ext uri="{FF2B5EF4-FFF2-40B4-BE49-F238E27FC236}">
                  <a16:creationId xmlns:a16="http://schemas.microsoft.com/office/drawing/2014/main" id="{0B807E0D-9EC6-DAF2-A1C9-9ACB1ACADEE5}"/>
                </a:ext>
              </a:extLst>
            </p:cNvPr>
            <p:cNvSpPr/>
            <p:nvPr/>
          </p:nvSpPr>
          <p:spPr>
            <a:xfrm rot="21120000" flipV="1">
              <a:off x="8807325" y="4221294"/>
              <a:ext cx="74404" cy="200911"/>
            </a:xfrm>
            <a:prstGeom prst="rect">
              <a:avLst/>
            </a:prstGeom>
            <a:solidFill>
              <a:srgbClr val="FFFFFF">
                <a:lumMod val="75000"/>
              </a:srgbClr>
            </a:solidFill>
            <a:ln w="12700">
              <a:solidFill>
                <a:srgbClr val="FFFFFF">
                  <a:lumMod val="50000"/>
                </a:srgbClr>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284" name="Rechteck 167">
              <a:extLst>
                <a:ext uri="{FF2B5EF4-FFF2-40B4-BE49-F238E27FC236}">
                  <a16:creationId xmlns:a16="http://schemas.microsoft.com/office/drawing/2014/main" id="{D9C66148-7051-5767-50CE-72ED818FBA21}"/>
                </a:ext>
              </a:extLst>
            </p:cNvPr>
            <p:cNvSpPr/>
            <p:nvPr/>
          </p:nvSpPr>
          <p:spPr>
            <a:xfrm rot="660000">
              <a:off x="6506185" y="4503984"/>
              <a:ext cx="2495440" cy="145972"/>
            </a:xfrm>
            <a:prstGeom prst="rect">
              <a:avLst/>
            </a:pr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285" name="Rechteck 168">
              <a:extLst>
                <a:ext uri="{FF2B5EF4-FFF2-40B4-BE49-F238E27FC236}">
                  <a16:creationId xmlns:a16="http://schemas.microsoft.com/office/drawing/2014/main" id="{26DC5CF2-2563-0695-D8F4-CC5BA93AA9DD}"/>
                </a:ext>
              </a:extLst>
            </p:cNvPr>
            <p:cNvSpPr/>
            <p:nvPr/>
          </p:nvSpPr>
          <p:spPr>
            <a:xfrm rot="660000">
              <a:off x="6343584" y="4942624"/>
              <a:ext cx="2467445" cy="145972"/>
            </a:xfrm>
            <a:prstGeom prst="rect">
              <a:avLst/>
            </a:pr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286" name="Rechteck 169">
              <a:extLst>
                <a:ext uri="{FF2B5EF4-FFF2-40B4-BE49-F238E27FC236}">
                  <a16:creationId xmlns:a16="http://schemas.microsoft.com/office/drawing/2014/main" id="{B35D7453-30FE-354E-3126-0D89D257E6E5}"/>
                </a:ext>
              </a:extLst>
            </p:cNvPr>
            <p:cNvSpPr/>
            <p:nvPr/>
          </p:nvSpPr>
          <p:spPr>
            <a:xfrm rot="20940000" flipH="1">
              <a:off x="6481945" y="4942154"/>
              <a:ext cx="2467445" cy="145972"/>
            </a:xfrm>
            <a:prstGeom prst="rect">
              <a:avLst/>
            </a:pr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287" name="Rechteck 170">
              <a:extLst>
                <a:ext uri="{FF2B5EF4-FFF2-40B4-BE49-F238E27FC236}">
                  <a16:creationId xmlns:a16="http://schemas.microsoft.com/office/drawing/2014/main" id="{ECED6F75-E328-DF57-EEF9-3E445564ADCC}"/>
                </a:ext>
              </a:extLst>
            </p:cNvPr>
            <p:cNvSpPr/>
            <p:nvPr/>
          </p:nvSpPr>
          <p:spPr>
            <a:xfrm rot="480000" flipH="1" flipV="1">
              <a:off x="6471295" y="4184610"/>
              <a:ext cx="127593" cy="315825"/>
            </a:xfrm>
            <a:prstGeom prst="rect">
              <a:avLst/>
            </a:pr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288" name="Rechteck 171">
              <a:extLst>
                <a:ext uri="{FF2B5EF4-FFF2-40B4-BE49-F238E27FC236}">
                  <a16:creationId xmlns:a16="http://schemas.microsoft.com/office/drawing/2014/main" id="{89EAD6DF-B456-5BBF-FBA3-F4B469A45BD3}"/>
                </a:ext>
              </a:extLst>
            </p:cNvPr>
            <p:cNvSpPr/>
            <p:nvPr/>
          </p:nvSpPr>
          <p:spPr>
            <a:xfrm flipH="1" flipV="1">
              <a:off x="6281264" y="4633828"/>
              <a:ext cx="127593" cy="315825"/>
            </a:xfrm>
            <a:prstGeom prst="rect">
              <a:avLst/>
            </a:pr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289" name="Rechteck 172">
              <a:extLst>
                <a:ext uri="{FF2B5EF4-FFF2-40B4-BE49-F238E27FC236}">
                  <a16:creationId xmlns:a16="http://schemas.microsoft.com/office/drawing/2014/main" id="{6272F8EA-30E2-06D8-FEC2-2D485CB254E6}"/>
                </a:ext>
              </a:extLst>
            </p:cNvPr>
            <p:cNvSpPr/>
            <p:nvPr/>
          </p:nvSpPr>
          <p:spPr>
            <a:xfrm flipH="1" flipV="1">
              <a:off x="8874601" y="4631133"/>
              <a:ext cx="127593" cy="315825"/>
            </a:xfrm>
            <a:prstGeom prst="rect">
              <a:avLst/>
            </a:pr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290" name="Freeform 5">
              <a:extLst>
                <a:ext uri="{FF2B5EF4-FFF2-40B4-BE49-F238E27FC236}">
                  <a16:creationId xmlns:a16="http://schemas.microsoft.com/office/drawing/2014/main" id="{12E5CDB3-35F2-2C47-C6FC-67138B9CA060}"/>
                </a:ext>
              </a:extLst>
            </p:cNvPr>
            <p:cNvSpPr>
              <a:spLocks/>
            </p:cNvSpPr>
            <p:nvPr/>
          </p:nvSpPr>
          <p:spPr bwMode="auto">
            <a:xfrm rot="10320000" flipH="1" flipV="1">
              <a:off x="6461155" y="5094346"/>
              <a:ext cx="127593" cy="315825"/>
            </a:xfrm>
            <a:custGeom>
              <a:avLst/>
              <a:gdLst>
                <a:gd name="T0" fmla="*/ 232 w 240"/>
                <a:gd name="T1" fmla="*/ 0 h 924"/>
                <a:gd name="T2" fmla="*/ 0 w 240"/>
                <a:gd name="T3" fmla="*/ 0 h 924"/>
                <a:gd name="T4" fmla="*/ 0 w 240"/>
                <a:gd name="T5" fmla="*/ 924 h 924"/>
                <a:gd name="T6" fmla="*/ 240 w 240"/>
                <a:gd name="T7" fmla="*/ 924 h 924"/>
                <a:gd name="T8" fmla="*/ 192 w 240"/>
                <a:gd name="T9" fmla="*/ 792 h 924"/>
                <a:gd name="T10" fmla="*/ 160 w 240"/>
                <a:gd name="T11" fmla="*/ 636 h 924"/>
                <a:gd name="T12" fmla="*/ 148 w 240"/>
                <a:gd name="T13" fmla="*/ 484 h 924"/>
                <a:gd name="T14" fmla="*/ 156 w 240"/>
                <a:gd name="T15" fmla="*/ 328 h 924"/>
                <a:gd name="T16" fmla="*/ 180 w 240"/>
                <a:gd name="T17" fmla="*/ 168 h 924"/>
                <a:gd name="T18" fmla="*/ 232 w 240"/>
                <a:gd name="T19" fmla="*/ 0 h 924"/>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6667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7563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097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097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545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063 w 10000"/>
                <a:gd name="connsiteY6" fmla="*/ 5191 h 10000"/>
                <a:gd name="connsiteX7" fmla="*/ 7545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7563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694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694 w 10000"/>
                <a:gd name="connsiteY7" fmla="*/ 3503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165"/>
                <a:gd name="connsiteY0" fmla="*/ 0 h 10000"/>
                <a:gd name="connsiteX1" fmla="*/ 0 w 10165"/>
                <a:gd name="connsiteY1" fmla="*/ 0 h 10000"/>
                <a:gd name="connsiteX2" fmla="*/ 0 w 10165"/>
                <a:gd name="connsiteY2" fmla="*/ 10000 h 10000"/>
                <a:gd name="connsiteX3" fmla="*/ 10000 w 10165"/>
                <a:gd name="connsiteY3" fmla="*/ 10000 h 10000"/>
                <a:gd name="connsiteX4" fmla="*/ 9045 w 10165"/>
                <a:gd name="connsiteY4" fmla="*/ 8571 h 10000"/>
                <a:gd name="connsiteX5" fmla="*/ 8160 w 10165"/>
                <a:gd name="connsiteY5" fmla="*/ 6883 h 10000"/>
                <a:gd name="connsiteX6" fmla="*/ 7810 w 10165"/>
                <a:gd name="connsiteY6" fmla="*/ 5144 h 10000"/>
                <a:gd name="connsiteX7" fmla="*/ 7993 w 10165"/>
                <a:gd name="connsiteY7" fmla="*/ 3268 h 10000"/>
                <a:gd name="connsiteX8" fmla="*/ 8694 w 10165"/>
                <a:gd name="connsiteY8" fmla="*/ 1536 h 10000"/>
                <a:gd name="connsiteX9" fmla="*/ 9667 w 10165"/>
                <a:gd name="connsiteY9" fmla="*/ 0 h 10000"/>
                <a:gd name="connsiteX0" fmla="*/ 9667 w 10165"/>
                <a:gd name="connsiteY0" fmla="*/ 0 h 10000"/>
                <a:gd name="connsiteX1" fmla="*/ 0 w 10165"/>
                <a:gd name="connsiteY1" fmla="*/ 0 h 10000"/>
                <a:gd name="connsiteX2" fmla="*/ 0 w 10165"/>
                <a:gd name="connsiteY2" fmla="*/ 10000 h 10000"/>
                <a:gd name="connsiteX3" fmla="*/ 10000 w 10165"/>
                <a:gd name="connsiteY3" fmla="*/ 10000 h 10000"/>
                <a:gd name="connsiteX4" fmla="*/ 9045 w 10165"/>
                <a:gd name="connsiteY4" fmla="*/ 8571 h 10000"/>
                <a:gd name="connsiteX5" fmla="*/ 8160 w 10165"/>
                <a:gd name="connsiteY5" fmla="*/ 6883 h 10000"/>
                <a:gd name="connsiteX6" fmla="*/ 7810 w 10165"/>
                <a:gd name="connsiteY6" fmla="*/ 5144 h 10000"/>
                <a:gd name="connsiteX7" fmla="*/ 7993 w 10165"/>
                <a:gd name="connsiteY7" fmla="*/ 3268 h 10000"/>
                <a:gd name="connsiteX8" fmla="*/ 8694 w 10165"/>
                <a:gd name="connsiteY8" fmla="*/ 1536 h 10000"/>
                <a:gd name="connsiteX9" fmla="*/ 9667 w 10165"/>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0" h="10000">
                  <a:moveTo>
                    <a:pt x="9667" y="0"/>
                  </a:moveTo>
                  <a:lnTo>
                    <a:pt x="0" y="0"/>
                  </a:lnTo>
                  <a:lnTo>
                    <a:pt x="0" y="10000"/>
                  </a:lnTo>
                  <a:lnTo>
                    <a:pt x="10000" y="10000"/>
                  </a:lnTo>
                  <a:lnTo>
                    <a:pt x="9045" y="8571"/>
                  </a:lnTo>
                  <a:cubicBezTo>
                    <a:pt x="8883" y="8200"/>
                    <a:pt x="8366" y="7454"/>
                    <a:pt x="8160" y="6883"/>
                  </a:cubicBezTo>
                  <a:cubicBezTo>
                    <a:pt x="7954" y="6312"/>
                    <a:pt x="7869" y="5874"/>
                    <a:pt x="7810" y="5144"/>
                  </a:cubicBezTo>
                  <a:cubicBezTo>
                    <a:pt x="7782" y="4542"/>
                    <a:pt x="7894" y="3724"/>
                    <a:pt x="7993" y="3268"/>
                  </a:cubicBezTo>
                  <a:cubicBezTo>
                    <a:pt x="8092" y="2812"/>
                    <a:pt x="8474" y="1897"/>
                    <a:pt x="8694" y="1536"/>
                  </a:cubicBezTo>
                  <a:cubicBezTo>
                    <a:pt x="8914" y="1175"/>
                    <a:pt x="9361" y="397"/>
                    <a:pt x="9667" y="0"/>
                  </a:cubicBezTo>
                  <a:close/>
                </a:path>
              </a:pathLst>
            </a:cu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291" name="Freeform 5">
              <a:extLst>
                <a:ext uri="{FF2B5EF4-FFF2-40B4-BE49-F238E27FC236}">
                  <a16:creationId xmlns:a16="http://schemas.microsoft.com/office/drawing/2014/main" id="{613FE110-06DC-3DEC-0C8C-B9A64C62F41C}"/>
                </a:ext>
              </a:extLst>
            </p:cNvPr>
            <p:cNvSpPr>
              <a:spLocks/>
            </p:cNvSpPr>
            <p:nvPr/>
          </p:nvSpPr>
          <p:spPr bwMode="auto">
            <a:xfrm rot="11280000" flipV="1">
              <a:off x="8702202" y="5096259"/>
              <a:ext cx="127593" cy="315825"/>
            </a:xfrm>
            <a:custGeom>
              <a:avLst/>
              <a:gdLst>
                <a:gd name="T0" fmla="*/ 232 w 240"/>
                <a:gd name="T1" fmla="*/ 0 h 924"/>
                <a:gd name="T2" fmla="*/ 0 w 240"/>
                <a:gd name="T3" fmla="*/ 0 h 924"/>
                <a:gd name="T4" fmla="*/ 0 w 240"/>
                <a:gd name="T5" fmla="*/ 924 h 924"/>
                <a:gd name="T6" fmla="*/ 240 w 240"/>
                <a:gd name="T7" fmla="*/ 924 h 924"/>
                <a:gd name="T8" fmla="*/ 192 w 240"/>
                <a:gd name="T9" fmla="*/ 792 h 924"/>
                <a:gd name="T10" fmla="*/ 160 w 240"/>
                <a:gd name="T11" fmla="*/ 636 h 924"/>
                <a:gd name="T12" fmla="*/ 148 w 240"/>
                <a:gd name="T13" fmla="*/ 484 h 924"/>
                <a:gd name="T14" fmla="*/ 156 w 240"/>
                <a:gd name="T15" fmla="*/ 328 h 924"/>
                <a:gd name="T16" fmla="*/ 180 w 240"/>
                <a:gd name="T17" fmla="*/ 168 h 924"/>
                <a:gd name="T18" fmla="*/ 232 w 240"/>
                <a:gd name="T19" fmla="*/ 0 h 924"/>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6667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7563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097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097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545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063 w 10000"/>
                <a:gd name="connsiteY6" fmla="*/ 5191 h 10000"/>
                <a:gd name="connsiteX7" fmla="*/ 7545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7563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694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694 w 10000"/>
                <a:gd name="connsiteY7" fmla="*/ 3503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165"/>
                <a:gd name="connsiteY0" fmla="*/ 0 h 10000"/>
                <a:gd name="connsiteX1" fmla="*/ 0 w 10165"/>
                <a:gd name="connsiteY1" fmla="*/ 0 h 10000"/>
                <a:gd name="connsiteX2" fmla="*/ 0 w 10165"/>
                <a:gd name="connsiteY2" fmla="*/ 10000 h 10000"/>
                <a:gd name="connsiteX3" fmla="*/ 10000 w 10165"/>
                <a:gd name="connsiteY3" fmla="*/ 10000 h 10000"/>
                <a:gd name="connsiteX4" fmla="*/ 9045 w 10165"/>
                <a:gd name="connsiteY4" fmla="*/ 8571 h 10000"/>
                <a:gd name="connsiteX5" fmla="*/ 8160 w 10165"/>
                <a:gd name="connsiteY5" fmla="*/ 6883 h 10000"/>
                <a:gd name="connsiteX6" fmla="*/ 7810 w 10165"/>
                <a:gd name="connsiteY6" fmla="*/ 5144 h 10000"/>
                <a:gd name="connsiteX7" fmla="*/ 7993 w 10165"/>
                <a:gd name="connsiteY7" fmla="*/ 3268 h 10000"/>
                <a:gd name="connsiteX8" fmla="*/ 8694 w 10165"/>
                <a:gd name="connsiteY8" fmla="*/ 1536 h 10000"/>
                <a:gd name="connsiteX9" fmla="*/ 9667 w 10165"/>
                <a:gd name="connsiteY9" fmla="*/ 0 h 10000"/>
                <a:gd name="connsiteX0" fmla="*/ 9667 w 10165"/>
                <a:gd name="connsiteY0" fmla="*/ 0 h 10000"/>
                <a:gd name="connsiteX1" fmla="*/ 0 w 10165"/>
                <a:gd name="connsiteY1" fmla="*/ 0 h 10000"/>
                <a:gd name="connsiteX2" fmla="*/ 0 w 10165"/>
                <a:gd name="connsiteY2" fmla="*/ 10000 h 10000"/>
                <a:gd name="connsiteX3" fmla="*/ 10000 w 10165"/>
                <a:gd name="connsiteY3" fmla="*/ 10000 h 10000"/>
                <a:gd name="connsiteX4" fmla="*/ 9045 w 10165"/>
                <a:gd name="connsiteY4" fmla="*/ 8571 h 10000"/>
                <a:gd name="connsiteX5" fmla="*/ 8160 w 10165"/>
                <a:gd name="connsiteY5" fmla="*/ 6883 h 10000"/>
                <a:gd name="connsiteX6" fmla="*/ 7810 w 10165"/>
                <a:gd name="connsiteY6" fmla="*/ 5144 h 10000"/>
                <a:gd name="connsiteX7" fmla="*/ 7993 w 10165"/>
                <a:gd name="connsiteY7" fmla="*/ 3268 h 10000"/>
                <a:gd name="connsiteX8" fmla="*/ 8694 w 10165"/>
                <a:gd name="connsiteY8" fmla="*/ 1536 h 10000"/>
                <a:gd name="connsiteX9" fmla="*/ 9667 w 10165"/>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0" h="10000">
                  <a:moveTo>
                    <a:pt x="9667" y="0"/>
                  </a:moveTo>
                  <a:lnTo>
                    <a:pt x="0" y="0"/>
                  </a:lnTo>
                  <a:lnTo>
                    <a:pt x="0" y="10000"/>
                  </a:lnTo>
                  <a:lnTo>
                    <a:pt x="10000" y="10000"/>
                  </a:lnTo>
                  <a:lnTo>
                    <a:pt x="9045" y="8571"/>
                  </a:lnTo>
                  <a:cubicBezTo>
                    <a:pt x="8883" y="8200"/>
                    <a:pt x="8366" y="7454"/>
                    <a:pt x="8160" y="6883"/>
                  </a:cubicBezTo>
                  <a:cubicBezTo>
                    <a:pt x="7954" y="6312"/>
                    <a:pt x="7869" y="5874"/>
                    <a:pt x="7810" y="5144"/>
                  </a:cubicBezTo>
                  <a:cubicBezTo>
                    <a:pt x="7782" y="4542"/>
                    <a:pt x="7894" y="3724"/>
                    <a:pt x="7993" y="3268"/>
                  </a:cubicBezTo>
                  <a:cubicBezTo>
                    <a:pt x="8092" y="2812"/>
                    <a:pt x="8474" y="1897"/>
                    <a:pt x="8694" y="1536"/>
                  </a:cubicBezTo>
                  <a:cubicBezTo>
                    <a:pt x="8914" y="1175"/>
                    <a:pt x="9361" y="397"/>
                    <a:pt x="9667" y="0"/>
                  </a:cubicBezTo>
                  <a:close/>
                </a:path>
              </a:pathLst>
            </a:cu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292" name="Freihandform 1">
              <a:extLst>
                <a:ext uri="{FF2B5EF4-FFF2-40B4-BE49-F238E27FC236}">
                  <a16:creationId xmlns:a16="http://schemas.microsoft.com/office/drawing/2014/main" id="{FE71CFF4-AC60-6944-C6AA-97BEB64D0569}"/>
                </a:ext>
              </a:extLst>
            </p:cNvPr>
            <p:cNvSpPr/>
            <p:nvPr/>
          </p:nvSpPr>
          <p:spPr>
            <a:xfrm>
              <a:off x="8731237" y="5196033"/>
              <a:ext cx="105649" cy="112410"/>
            </a:xfrm>
            <a:custGeom>
              <a:avLst/>
              <a:gdLst>
                <a:gd name="connsiteX0" fmla="*/ 26815 w 215559"/>
                <a:gd name="connsiteY0" fmla="*/ 39114 h 236458"/>
                <a:gd name="connsiteX1" fmla="*/ 204615 w 215559"/>
                <a:gd name="connsiteY1" fmla="*/ 12444 h 236458"/>
                <a:gd name="connsiteX2" fmla="*/ 176675 w 215559"/>
                <a:gd name="connsiteY2" fmla="*/ 233424 h 236458"/>
                <a:gd name="connsiteX3" fmla="*/ 15385 w 215559"/>
                <a:gd name="connsiteY3" fmla="*/ 134364 h 236458"/>
                <a:gd name="connsiteX4" fmla="*/ 26815 w 215559"/>
                <a:gd name="connsiteY4" fmla="*/ 39114 h 236458"/>
                <a:gd name="connsiteX0" fmla="*/ 26815 w 215559"/>
                <a:gd name="connsiteY0" fmla="*/ 26670 h 224014"/>
                <a:gd name="connsiteX1" fmla="*/ 204615 w 215559"/>
                <a:gd name="connsiteY1" fmla="*/ 0 h 224014"/>
                <a:gd name="connsiteX2" fmla="*/ 176675 w 215559"/>
                <a:gd name="connsiteY2" fmla="*/ 220980 h 224014"/>
                <a:gd name="connsiteX3" fmla="*/ 15385 w 215559"/>
                <a:gd name="connsiteY3" fmla="*/ 121920 h 224014"/>
                <a:gd name="connsiteX4" fmla="*/ 26815 w 215559"/>
                <a:gd name="connsiteY4" fmla="*/ 26670 h 224014"/>
                <a:gd name="connsiteX0" fmla="*/ 26815 w 204615"/>
                <a:gd name="connsiteY0" fmla="*/ 26670 h 224014"/>
                <a:gd name="connsiteX1" fmla="*/ 204615 w 204615"/>
                <a:gd name="connsiteY1" fmla="*/ 0 h 224014"/>
                <a:gd name="connsiteX2" fmla="*/ 176675 w 204615"/>
                <a:gd name="connsiteY2" fmla="*/ 220980 h 224014"/>
                <a:gd name="connsiteX3" fmla="*/ 15385 w 204615"/>
                <a:gd name="connsiteY3" fmla="*/ 121920 h 224014"/>
                <a:gd name="connsiteX4" fmla="*/ 26815 w 204615"/>
                <a:gd name="connsiteY4" fmla="*/ 26670 h 224014"/>
                <a:gd name="connsiteX0" fmla="*/ 26815 w 204615"/>
                <a:gd name="connsiteY0" fmla="*/ 26670 h 220980"/>
                <a:gd name="connsiteX1" fmla="*/ 204615 w 204615"/>
                <a:gd name="connsiteY1" fmla="*/ 0 h 220980"/>
                <a:gd name="connsiteX2" fmla="*/ 176675 w 204615"/>
                <a:gd name="connsiteY2" fmla="*/ 220980 h 220980"/>
                <a:gd name="connsiteX3" fmla="*/ 15385 w 204615"/>
                <a:gd name="connsiteY3" fmla="*/ 121920 h 220980"/>
                <a:gd name="connsiteX4" fmla="*/ 26815 w 204615"/>
                <a:gd name="connsiteY4" fmla="*/ 26670 h 220980"/>
                <a:gd name="connsiteX0" fmla="*/ 11430 w 189230"/>
                <a:gd name="connsiteY0" fmla="*/ 26670 h 220980"/>
                <a:gd name="connsiteX1" fmla="*/ 189230 w 189230"/>
                <a:gd name="connsiteY1" fmla="*/ 0 h 220980"/>
                <a:gd name="connsiteX2" fmla="*/ 161290 w 189230"/>
                <a:gd name="connsiteY2" fmla="*/ 220980 h 220980"/>
                <a:gd name="connsiteX3" fmla="*/ 0 w 189230"/>
                <a:gd name="connsiteY3" fmla="*/ 121920 h 220980"/>
                <a:gd name="connsiteX4" fmla="*/ 11430 w 189230"/>
                <a:gd name="connsiteY4" fmla="*/ 26670 h 220980"/>
                <a:gd name="connsiteX0" fmla="*/ 21136 w 207362"/>
                <a:gd name="connsiteY0" fmla="*/ 35862 h 207312"/>
                <a:gd name="connsiteX1" fmla="*/ 198936 w 207362"/>
                <a:gd name="connsiteY1" fmla="*/ 9192 h 207312"/>
                <a:gd name="connsiteX2" fmla="*/ 176076 w 207362"/>
                <a:gd name="connsiteY2" fmla="*/ 207312 h 207312"/>
                <a:gd name="connsiteX3" fmla="*/ 9706 w 207362"/>
                <a:gd name="connsiteY3" fmla="*/ 131112 h 207312"/>
                <a:gd name="connsiteX4" fmla="*/ 21136 w 207362"/>
                <a:gd name="connsiteY4" fmla="*/ 35862 h 207312"/>
                <a:gd name="connsiteX0" fmla="*/ 21136 w 207362"/>
                <a:gd name="connsiteY0" fmla="*/ 35862 h 207312"/>
                <a:gd name="connsiteX1" fmla="*/ 198936 w 207362"/>
                <a:gd name="connsiteY1" fmla="*/ 9192 h 207312"/>
                <a:gd name="connsiteX2" fmla="*/ 176076 w 207362"/>
                <a:gd name="connsiteY2" fmla="*/ 207312 h 207312"/>
                <a:gd name="connsiteX3" fmla="*/ 9706 w 207362"/>
                <a:gd name="connsiteY3" fmla="*/ 131112 h 207312"/>
                <a:gd name="connsiteX4" fmla="*/ 21136 w 207362"/>
                <a:gd name="connsiteY4" fmla="*/ 35862 h 207312"/>
                <a:gd name="connsiteX0" fmla="*/ 21136 w 207362"/>
                <a:gd name="connsiteY0" fmla="*/ 35862 h 207312"/>
                <a:gd name="connsiteX1" fmla="*/ 198936 w 207362"/>
                <a:gd name="connsiteY1" fmla="*/ 9192 h 207312"/>
                <a:gd name="connsiteX2" fmla="*/ 176076 w 207362"/>
                <a:gd name="connsiteY2" fmla="*/ 207312 h 207312"/>
                <a:gd name="connsiteX3" fmla="*/ 9706 w 207362"/>
                <a:gd name="connsiteY3" fmla="*/ 131112 h 207312"/>
                <a:gd name="connsiteX4" fmla="*/ 21136 w 207362"/>
                <a:gd name="connsiteY4" fmla="*/ 35862 h 207312"/>
                <a:gd name="connsiteX0" fmla="*/ 21136 w 198936"/>
                <a:gd name="connsiteY0" fmla="*/ 35862 h 207312"/>
                <a:gd name="connsiteX1" fmla="*/ 198936 w 198936"/>
                <a:gd name="connsiteY1" fmla="*/ 9192 h 207312"/>
                <a:gd name="connsiteX2" fmla="*/ 176076 w 198936"/>
                <a:gd name="connsiteY2" fmla="*/ 207312 h 207312"/>
                <a:gd name="connsiteX3" fmla="*/ 9706 w 198936"/>
                <a:gd name="connsiteY3" fmla="*/ 131112 h 207312"/>
                <a:gd name="connsiteX4" fmla="*/ 21136 w 198936"/>
                <a:gd name="connsiteY4" fmla="*/ 35862 h 207312"/>
                <a:gd name="connsiteX0" fmla="*/ 21136 w 198936"/>
                <a:gd name="connsiteY0" fmla="*/ 35862 h 207312"/>
                <a:gd name="connsiteX1" fmla="*/ 198936 w 198936"/>
                <a:gd name="connsiteY1" fmla="*/ 9192 h 207312"/>
                <a:gd name="connsiteX2" fmla="*/ 176076 w 198936"/>
                <a:gd name="connsiteY2" fmla="*/ 207312 h 207312"/>
                <a:gd name="connsiteX3" fmla="*/ 9706 w 198936"/>
                <a:gd name="connsiteY3" fmla="*/ 131112 h 207312"/>
                <a:gd name="connsiteX4" fmla="*/ 21136 w 198936"/>
                <a:gd name="connsiteY4" fmla="*/ 35862 h 207312"/>
                <a:gd name="connsiteX0" fmla="*/ 21136 w 198936"/>
                <a:gd name="connsiteY0" fmla="*/ 26670 h 198120"/>
                <a:gd name="connsiteX1" fmla="*/ 198936 w 198936"/>
                <a:gd name="connsiteY1" fmla="*/ 0 h 198120"/>
                <a:gd name="connsiteX2" fmla="*/ 176076 w 198936"/>
                <a:gd name="connsiteY2" fmla="*/ 198120 h 198120"/>
                <a:gd name="connsiteX3" fmla="*/ 9706 w 198936"/>
                <a:gd name="connsiteY3" fmla="*/ 121920 h 198120"/>
                <a:gd name="connsiteX4" fmla="*/ 21136 w 198936"/>
                <a:gd name="connsiteY4" fmla="*/ 26670 h 198120"/>
                <a:gd name="connsiteX0" fmla="*/ 21136 w 198936"/>
                <a:gd name="connsiteY0" fmla="*/ 26670 h 198120"/>
                <a:gd name="connsiteX1" fmla="*/ 198936 w 198936"/>
                <a:gd name="connsiteY1" fmla="*/ 0 h 198120"/>
                <a:gd name="connsiteX2" fmla="*/ 176076 w 198936"/>
                <a:gd name="connsiteY2" fmla="*/ 198120 h 198120"/>
                <a:gd name="connsiteX3" fmla="*/ 9706 w 198936"/>
                <a:gd name="connsiteY3" fmla="*/ 121920 h 198120"/>
                <a:gd name="connsiteX4" fmla="*/ 21136 w 198936"/>
                <a:gd name="connsiteY4" fmla="*/ 26670 h 198120"/>
                <a:gd name="connsiteX0" fmla="*/ 11430 w 189230"/>
                <a:gd name="connsiteY0" fmla="*/ 26670 h 198120"/>
                <a:gd name="connsiteX1" fmla="*/ 189230 w 189230"/>
                <a:gd name="connsiteY1" fmla="*/ 0 h 198120"/>
                <a:gd name="connsiteX2" fmla="*/ 166370 w 189230"/>
                <a:gd name="connsiteY2" fmla="*/ 198120 h 198120"/>
                <a:gd name="connsiteX3" fmla="*/ 0 w 189230"/>
                <a:gd name="connsiteY3" fmla="*/ 121920 h 198120"/>
                <a:gd name="connsiteX4" fmla="*/ 11430 w 189230"/>
                <a:gd name="connsiteY4" fmla="*/ 26670 h 198120"/>
                <a:gd name="connsiteX0" fmla="*/ 11430 w 189230"/>
                <a:gd name="connsiteY0" fmla="*/ 26670 h 199390"/>
                <a:gd name="connsiteX1" fmla="*/ 189230 w 189230"/>
                <a:gd name="connsiteY1" fmla="*/ 0 h 199390"/>
                <a:gd name="connsiteX2" fmla="*/ 160020 w 189230"/>
                <a:gd name="connsiteY2" fmla="*/ 199390 h 199390"/>
                <a:gd name="connsiteX3" fmla="*/ 0 w 189230"/>
                <a:gd name="connsiteY3" fmla="*/ 121920 h 199390"/>
                <a:gd name="connsiteX4" fmla="*/ 11430 w 189230"/>
                <a:gd name="connsiteY4" fmla="*/ 26670 h 199390"/>
                <a:gd name="connsiteX0" fmla="*/ 13970 w 189230"/>
                <a:gd name="connsiteY0" fmla="*/ 26670 h 199390"/>
                <a:gd name="connsiteX1" fmla="*/ 189230 w 189230"/>
                <a:gd name="connsiteY1" fmla="*/ 0 h 199390"/>
                <a:gd name="connsiteX2" fmla="*/ 160020 w 189230"/>
                <a:gd name="connsiteY2" fmla="*/ 199390 h 199390"/>
                <a:gd name="connsiteX3" fmla="*/ 0 w 189230"/>
                <a:gd name="connsiteY3" fmla="*/ 121920 h 199390"/>
                <a:gd name="connsiteX4" fmla="*/ 13970 w 189230"/>
                <a:gd name="connsiteY4" fmla="*/ 26670 h 199390"/>
                <a:gd name="connsiteX0" fmla="*/ 11430 w 186690"/>
                <a:gd name="connsiteY0" fmla="*/ 26670 h 199390"/>
                <a:gd name="connsiteX1" fmla="*/ 186690 w 186690"/>
                <a:gd name="connsiteY1" fmla="*/ 0 h 199390"/>
                <a:gd name="connsiteX2" fmla="*/ 157480 w 186690"/>
                <a:gd name="connsiteY2" fmla="*/ 199390 h 199390"/>
                <a:gd name="connsiteX3" fmla="*/ 0 w 186690"/>
                <a:gd name="connsiteY3" fmla="*/ 116840 h 199390"/>
                <a:gd name="connsiteX4" fmla="*/ 11430 w 186690"/>
                <a:gd name="connsiteY4" fmla="*/ 26670 h 199390"/>
                <a:gd name="connsiteX0" fmla="*/ 11430 w 181451"/>
                <a:gd name="connsiteY0" fmla="*/ 29206 h 201926"/>
                <a:gd name="connsiteX1" fmla="*/ 181451 w 181451"/>
                <a:gd name="connsiteY1" fmla="*/ 0 h 201926"/>
                <a:gd name="connsiteX2" fmla="*/ 157480 w 181451"/>
                <a:gd name="connsiteY2" fmla="*/ 201926 h 201926"/>
                <a:gd name="connsiteX3" fmla="*/ 0 w 181451"/>
                <a:gd name="connsiteY3" fmla="*/ 119376 h 201926"/>
                <a:gd name="connsiteX4" fmla="*/ 11430 w 181451"/>
                <a:gd name="connsiteY4" fmla="*/ 29206 h 201926"/>
                <a:gd name="connsiteX0" fmla="*/ 11430 w 181451"/>
                <a:gd name="connsiteY0" fmla="*/ 29206 h 205730"/>
                <a:gd name="connsiteX1" fmla="*/ 181451 w 181451"/>
                <a:gd name="connsiteY1" fmla="*/ 0 h 205730"/>
                <a:gd name="connsiteX2" fmla="*/ 157480 w 181451"/>
                <a:gd name="connsiteY2" fmla="*/ 205730 h 205730"/>
                <a:gd name="connsiteX3" fmla="*/ 0 w 181451"/>
                <a:gd name="connsiteY3" fmla="*/ 119376 h 205730"/>
                <a:gd name="connsiteX4" fmla="*/ 11430 w 181451"/>
                <a:gd name="connsiteY4" fmla="*/ 29206 h 205730"/>
                <a:gd name="connsiteX0" fmla="*/ 5428 w 175449"/>
                <a:gd name="connsiteY0" fmla="*/ 29206 h 205730"/>
                <a:gd name="connsiteX1" fmla="*/ 175449 w 175449"/>
                <a:gd name="connsiteY1" fmla="*/ 0 h 205730"/>
                <a:gd name="connsiteX2" fmla="*/ 151478 w 175449"/>
                <a:gd name="connsiteY2" fmla="*/ 205730 h 205730"/>
                <a:gd name="connsiteX3" fmla="*/ 0 w 175449"/>
                <a:gd name="connsiteY3" fmla="*/ 120770 h 205730"/>
                <a:gd name="connsiteX4" fmla="*/ 5428 w 175449"/>
                <a:gd name="connsiteY4" fmla="*/ 29206 h 205730"/>
                <a:gd name="connsiteX0" fmla="*/ 7828 w 177849"/>
                <a:gd name="connsiteY0" fmla="*/ 29206 h 205730"/>
                <a:gd name="connsiteX1" fmla="*/ 177849 w 177849"/>
                <a:gd name="connsiteY1" fmla="*/ 0 h 205730"/>
                <a:gd name="connsiteX2" fmla="*/ 153878 w 177849"/>
                <a:gd name="connsiteY2" fmla="*/ 205730 h 205730"/>
                <a:gd name="connsiteX3" fmla="*/ 0 w 177849"/>
                <a:gd name="connsiteY3" fmla="*/ 117980 h 205730"/>
                <a:gd name="connsiteX4" fmla="*/ 7828 w 177849"/>
                <a:gd name="connsiteY4" fmla="*/ 29206 h 205730"/>
                <a:gd name="connsiteX0" fmla="*/ 7828 w 177849"/>
                <a:gd name="connsiteY0" fmla="*/ 29206 h 193178"/>
                <a:gd name="connsiteX1" fmla="*/ 177849 w 177849"/>
                <a:gd name="connsiteY1" fmla="*/ 0 h 193178"/>
                <a:gd name="connsiteX2" fmla="*/ 132273 w 177849"/>
                <a:gd name="connsiteY2" fmla="*/ 193178 h 193178"/>
                <a:gd name="connsiteX3" fmla="*/ 0 w 177849"/>
                <a:gd name="connsiteY3" fmla="*/ 117980 h 193178"/>
                <a:gd name="connsiteX4" fmla="*/ 7828 w 177849"/>
                <a:gd name="connsiteY4" fmla="*/ 29206 h 193178"/>
                <a:gd name="connsiteX0" fmla="*/ 7828 w 152645"/>
                <a:gd name="connsiteY0" fmla="*/ 26417 h 190389"/>
                <a:gd name="connsiteX1" fmla="*/ 152645 w 152645"/>
                <a:gd name="connsiteY1" fmla="*/ 0 h 190389"/>
                <a:gd name="connsiteX2" fmla="*/ 132273 w 152645"/>
                <a:gd name="connsiteY2" fmla="*/ 190389 h 190389"/>
                <a:gd name="connsiteX3" fmla="*/ 0 w 152645"/>
                <a:gd name="connsiteY3" fmla="*/ 115191 h 190389"/>
                <a:gd name="connsiteX4" fmla="*/ 7828 w 152645"/>
                <a:gd name="connsiteY4" fmla="*/ 26417 h 190389"/>
                <a:gd name="connsiteX0" fmla="*/ 7828 w 152645"/>
                <a:gd name="connsiteY0" fmla="*/ 26417 h 190389"/>
                <a:gd name="connsiteX1" fmla="*/ 152645 w 152645"/>
                <a:gd name="connsiteY1" fmla="*/ 0 h 190389"/>
                <a:gd name="connsiteX2" fmla="*/ 128673 w 152645"/>
                <a:gd name="connsiteY2" fmla="*/ 190389 h 190389"/>
                <a:gd name="connsiteX3" fmla="*/ 0 w 152645"/>
                <a:gd name="connsiteY3" fmla="*/ 115191 h 190389"/>
                <a:gd name="connsiteX4" fmla="*/ 7828 w 152645"/>
                <a:gd name="connsiteY4" fmla="*/ 26417 h 190389"/>
                <a:gd name="connsiteX0" fmla="*/ 7828 w 150245"/>
                <a:gd name="connsiteY0" fmla="*/ 23628 h 187600"/>
                <a:gd name="connsiteX1" fmla="*/ 150245 w 150245"/>
                <a:gd name="connsiteY1" fmla="*/ 0 h 187600"/>
                <a:gd name="connsiteX2" fmla="*/ 128673 w 150245"/>
                <a:gd name="connsiteY2" fmla="*/ 187600 h 187600"/>
                <a:gd name="connsiteX3" fmla="*/ 0 w 150245"/>
                <a:gd name="connsiteY3" fmla="*/ 112402 h 187600"/>
                <a:gd name="connsiteX4" fmla="*/ 7828 w 150245"/>
                <a:gd name="connsiteY4" fmla="*/ 23628 h 187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245" h="187600">
                  <a:moveTo>
                    <a:pt x="7828" y="23628"/>
                  </a:moveTo>
                  <a:lnTo>
                    <a:pt x="150245" y="0"/>
                  </a:lnTo>
                  <a:lnTo>
                    <a:pt x="128673" y="187600"/>
                  </a:lnTo>
                  <a:lnTo>
                    <a:pt x="0" y="112402"/>
                  </a:lnTo>
                  <a:lnTo>
                    <a:pt x="7828" y="23628"/>
                  </a:lnTo>
                  <a:close/>
                </a:path>
              </a:pathLst>
            </a:custGeom>
            <a:solidFill>
              <a:srgbClr val="FFFFFF">
                <a:lumMod val="65000"/>
              </a:srgbClr>
            </a:solidFill>
            <a:ln w="12700">
              <a:solidFill>
                <a:srgbClr val="FFFFFF">
                  <a:lumMod val="50000"/>
                </a:srgbClr>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293" name="Rechteck 178">
              <a:extLst>
                <a:ext uri="{FF2B5EF4-FFF2-40B4-BE49-F238E27FC236}">
                  <a16:creationId xmlns:a16="http://schemas.microsoft.com/office/drawing/2014/main" id="{F19DC894-8663-C902-8FE7-496E96D8605C}"/>
                </a:ext>
              </a:extLst>
            </p:cNvPr>
            <p:cNvSpPr/>
            <p:nvPr/>
          </p:nvSpPr>
          <p:spPr>
            <a:xfrm>
              <a:off x="6122614" y="1206176"/>
              <a:ext cx="1316575" cy="1149875"/>
            </a:xfrm>
            <a:prstGeom prst="rect">
              <a:avLst/>
            </a:prstGeom>
            <a:solidFill>
              <a:srgbClr val="F8F8F8"/>
            </a:solidFill>
            <a:ln w="19050">
              <a:solidFill>
                <a:srgbClr val="FFFFFF">
                  <a:lumMod val="50000"/>
                </a:srgbClr>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dirty="0">
                <a:ln>
                  <a:noFill/>
                </a:ln>
                <a:solidFill>
                  <a:srgbClr val="000000"/>
                </a:solidFill>
                <a:effectLst/>
                <a:uLnTx/>
                <a:uFillTx/>
                <a:latin typeface="Frutiger LT Com 55 Roman" pitchFamily="34" charset="0"/>
                <a:cs typeface="Arial" panose="020B0604020202020204" pitchFamily="34" charset="0"/>
              </a:endParaRPr>
            </a:p>
          </p:txBody>
        </p:sp>
        <p:sp>
          <p:nvSpPr>
            <p:cNvPr id="294" name="Text Box 44">
              <a:extLst>
                <a:ext uri="{FF2B5EF4-FFF2-40B4-BE49-F238E27FC236}">
                  <a16:creationId xmlns:a16="http://schemas.microsoft.com/office/drawing/2014/main" id="{7F14E95A-014D-30B9-FEB2-3B00FF0B15A5}"/>
                </a:ext>
              </a:extLst>
            </p:cNvPr>
            <p:cNvSpPr txBox="1">
              <a:spLocks noChangeArrowheads="1"/>
            </p:cNvSpPr>
            <p:nvPr/>
          </p:nvSpPr>
          <p:spPr bwMode="auto">
            <a:xfrm>
              <a:off x="6128266" y="1221189"/>
              <a:ext cx="1307586" cy="242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36000" rIns="0" bIns="36000">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r>
                <a:rPr kumimoji="0" lang="de-DE" sz="1400" b="0" i="0" u="none" strike="noStrike" kern="0" cap="none" spc="0" normalizeH="0" baseline="0" noProof="0" dirty="0" err="1">
                  <a:ln>
                    <a:noFill/>
                  </a:ln>
                  <a:solidFill>
                    <a:srgbClr val="000000"/>
                  </a:solidFill>
                  <a:effectLst/>
                  <a:uLnTx/>
                  <a:uFillTx/>
                  <a:latin typeface="Arial" panose="020B0604020202020204" pitchFamily="34" charset="0"/>
                  <a:cs typeface="Arial" panose="020B0604020202020204" pitchFamily="34" charset="0"/>
                </a:rPr>
                <a:t>reference</a:t>
              </a:r>
              <a:r>
                <a:rPr kumimoji="0" lang="de-DE"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a:t>
              </a:r>
              <a:r>
                <a:rPr kumimoji="0" lang="de-DE" sz="1400" b="0" i="0" u="none" strike="noStrike" kern="0" cap="none" spc="0" normalizeH="0" baseline="0" noProof="0" dirty="0" err="1">
                  <a:ln>
                    <a:noFill/>
                  </a:ln>
                  <a:solidFill>
                    <a:srgbClr val="000000"/>
                  </a:solidFill>
                  <a:effectLst/>
                  <a:uLnTx/>
                  <a:uFillTx/>
                  <a:latin typeface="Arial" panose="020B0604020202020204" pitchFamily="34" charset="0"/>
                  <a:cs typeface="Arial" panose="020B0604020202020204" pitchFamily="34" charset="0"/>
                </a:rPr>
                <a:t>cavity</a:t>
              </a:r>
              <a:endParaRPr kumimoji="0" lang="de-DE"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295" name="Rechteck 180">
              <a:extLst>
                <a:ext uri="{FF2B5EF4-FFF2-40B4-BE49-F238E27FC236}">
                  <a16:creationId xmlns:a16="http://schemas.microsoft.com/office/drawing/2014/main" id="{C8EAE64D-9726-B5B6-B30E-FFEBBE923A14}"/>
                </a:ext>
              </a:extLst>
            </p:cNvPr>
            <p:cNvSpPr/>
            <p:nvPr/>
          </p:nvSpPr>
          <p:spPr>
            <a:xfrm>
              <a:off x="7437503" y="1206264"/>
              <a:ext cx="1450842" cy="1149600"/>
            </a:xfrm>
            <a:prstGeom prst="rect">
              <a:avLst/>
            </a:prstGeom>
            <a:solidFill>
              <a:srgbClr val="F8F8F8"/>
            </a:solidFill>
            <a:ln w="19050">
              <a:solidFill>
                <a:srgbClr val="FFFFFF">
                  <a:lumMod val="50000"/>
                </a:srgbClr>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dirty="0">
                <a:ln>
                  <a:noFill/>
                </a:ln>
                <a:solidFill>
                  <a:srgbClr val="000000"/>
                </a:solidFill>
                <a:effectLst/>
                <a:uLnTx/>
                <a:uFillTx/>
                <a:latin typeface="Frutiger LT Com 55 Roman" pitchFamily="34" charset="0"/>
                <a:cs typeface="Arial" panose="020B0604020202020204" pitchFamily="34" charset="0"/>
              </a:endParaRPr>
            </a:p>
          </p:txBody>
        </p:sp>
        <p:sp>
          <p:nvSpPr>
            <p:cNvPr id="296" name="Text Box 44">
              <a:extLst>
                <a:ext uri="{FF2B5EF4-FFF2-40B4-BE49-F238E27FC236}">
                  <a16:creationId xmlns:a16="http://schemas.microsoft.com/office/drawing/2014/main" id="{46AC54C9-B261-3984-FE0D-F05CC83F278F}"/>
                </a:ext>
              </a:extLst>
            </p:cNvPr>
            <p:cNvSpPr txBox="1">
              <a:spLocks noChangeArrowheads="1"/>
            </p:cNvSpPr>
            <p:nvPr/>
          </p:nvSpPr>
          <p:spPr bwMode="auto">
            <a:xfrm>
              <a:off x="7441504" y="1221518"/>
              <a:ext cx="1443504" cy="242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36000" rIns="0" bIns="36000">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eaLnBrk="1" fontAlgn="auto" latinLnBrk="0" hangingPunct="1">
                <a:lnSpc>
                  <a:spcPct val="100000"/>
                </a:lnSpc>
                <a:spcBef>
                  <a:spcPct val="50000"/>
                </a:spcBef>
                <a:spcAft>
                  <a:spcPts val="0"/>
                </a:spcAft>
                <a:buClrTx/>
                <a:buSzTx/>
                <a:buFont typeface="Wingdings" pitchFamily="2" charset="2"/>
                <a:buNone/>
                <a:tabLst/>
                <a:defRPr/>
              </a:pPr>
              <a:r>
                <a:rPr kumimoji="0" lang="de-DE"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ECDL</a:t>
              </a:r>
            </a:p>
          </p:txBody>
        </p:sp>
        <p:sp>
          <p:nvSpPr>
            <p:cNvPr id="297" name="Rechteck 130">
              <a:extLst>
                <a:ext uri="{FF2B5EF4-FFF2-40B4-BE49-F238E27FC236}">
                  <a16:creationId xmlns:a16="http://schemas.microsoft.com/office/drawing/2014/main" id="{5B0A94E1-D901-E647-F6DD-AC992D1180B2}"/>
                </a:ext>
              </a:extLst>
            </p:cNvPr>
            <p:cNvSpPr/>
            <p:nvPr/>
          </p:nvSpPr>
          <p:spPr>
            <a:xfrm flipH="1">
              <a:off x="7906529" y="2047762"/>
              <a:ext cx="575284" cy="104222"/>
            </a:xfrm>
            <a:custGeom>
              <a:avLst/>
              <a:gdLst>
                <a:gd name="connsiteX0" fmla="*/ 0 w 854811"/>
                <a:gd name="connsiteY0" fmla="*/ 0 h 201331"/>
                <a:gd name="connsiteX1" fmla="*/ 854811 w 854811"/>
                <a:gd name="connsiteY1" fmla="*/ 0 h 201331"/>
                <a:gd name="connsiteX2" fmla="*/ 854811 w 854811"/>
                <a:gd name="connsiteY2" fmla="*/ 201331 h 201331"/>
                <a:gd name="connsiteX3" fmla="*/ 0 w 854811"/>
                <a:gd name="connsiteY3" fmla="*/ 201331 h 201331"/>
                <a:gd name="connsiteX4" fmla="*/ 0 w 854811"/>
                <a:gd name="connsiteY4" fmla="*/ 0 h 201331"/>
                <a:gd name="connsiteX0" fmla="*/ 0 w 854811"/>
                <a:gd name="connsiteY0" fmla="*/ 0 h 531849"/>
                <a:gd name="connsiteX1" fmla="*/ 854811 w 854811"/>
                <a:gd name="connsiteY1" fmla="*/ 0 h 531849"/>
                <a:gd name="connsiteX2" fmla="*/ 854811 w 854811"/>
                <a:gd name="connsiteY2" fmla="*/ 201331 h 531849"/>
                <a:gd name="connsiteX3" fmla="*/ 405765 w 854811"/>
                <a:gd name="connsiteY3" fmla="*/ 531849 h 531849"/>
                <a:gd name="connsiteX4" fmla="*/ 0 w 854811"/>
                <a:gd name="connsiteY4" fmla="*/ 0 h 531849"/>
                <a:gd name="connsiteX0" fmla="*/ 0 w 664311"/>
                <a:gd name="connsiteY0" fmla="*/ 331470 h 531849"/>
                <a:gd name="connsiteX1" fmla="*/ 664311 w 664311"/>
                <a:gd name="connsiteY1" fmla="*/ 0 h 531849"/>
                <a:gd name="connsiteX2" fmla="*/ 664311 w 664311"/>
                <a:gd name="connsiteY2" fmla="*/ 201331 h 531849"/>
                <a:gd name="connsiteX3" fmla="*/ 215265 w 664311"/>
                <a:gd name="connsiteY3" fmla="*/ 531849 h 531849"/>
                <a:gd name="connsiteX4" fmla="*/ 0 w 664311"/>
                <a:gd name="connsiteY4" fmla="*/ 331470 h 531849"/>
                <a:gd name="connsiteX0" fmla="*/ 0 w 664311"/>
                <a:gd name="connsiteY0" fmla="*/ 353378 h 553757"/>
                <a:gd name="connsiteX1" fmla="*/ 444284 w 664311"/>
                <a:gd name="connsiteY1" fmla="*/ 0 h 553757"/>
                <a:gd name="connsiteX2" fmla="*/ 664311 w 664311"/>
                <a:gd name="connsiteY2" fmla="*/ 223239 h 553757"/>
                <a:gd name="connsiteX3" fmla="*/ 215265 w 664311"/>
                <a:gd name="connsiteY3" fmla="*/ 553757 h 553757"/>
                <a:gd name="connsiteX4" fmla="*/ 0 w 664311"/>
                <a:gd name="connsiteY4" fmla="*/ 353378 h 553757"/>
                <a:gd name="connsiteX0" fmla="*/ 0 w 669073"/>
                <a:gd name="connsiteY0" fmla="*/ 353378 h 553757"/>
                <a:gd name="connsiteX1" fmla="*/ 444284 w 669073"/>
                <a:gd name="connsiteY1" fmla="*/ 0 h 553757"/>
                <a:gd name="connsiteX2" fmla="*/ 669073 w 669073"/>
                <a:gd name="connsiteY2" fmla="*/ 203237 h 553757"/>
                <a:gd name="connsiteX3" fmla="*/ 215265 w 669073"/>
                <a:gd name="connsiteY3" fmla="*/ 553757 h 553757"/>
                <a:gd name="connsiteX4" fmla="*/ 0 w 669073"/>
                <a:gd name="connsiteY4" fmla="*/ 353378 h 553757"/>
                <a:gd name="connsiteX0" fmla="*/ 0 w 669073"/>
                <a:gd name="connsiteY0" fmla="*/ 353378 h 544232"/>
                <a:gd name="connsiteX1" fmla="*/ 444284 w 669073"/>
                <a:gd name="connsiteY1" fmla="*/ 0 h 544232"/>
                <a:gd name="connsiteX2" fmla="*/ 669073 w 669073"/>
                <a:gd name="connsiteY2" fmla="*/ 203237 h 544232"/>
                <a:gd name="connsiteX3" fmla="*/ 146685 w 669073"/>
                <a:gd name="connsiteY3" fmla="*/ 544232 h 544232"/>
                <a:gd name="connsiteX4" fmla="*/ 0 w 669073"/>
                <a:gd name="connsiteY4" fmla="*/ 353378 h 544232"/>
                <a:gd name="connsiteX0" fmla="*/ 0 w 630973"/>
                <a:gd name="connsiteY0" fmla="*/ 418148 h 544232"/>
                <a:gd name="connsiteX1" fmla="*/ 406184 w 630973"/>
                <a:gd name="connsiteY1" fmla="*/ 0 h 544232"/>
                <a:gd name="connsiteX2" fmla="*/ 630973 w 630973"/>
                <a:gd name="connsiteY2" fmla="*/ 203237 h 544232"/>
                <a:gd name="connsiteX3" fmla="*/ 108585 w 630973"/>
                <a:gd name="connsiteY3" fmla="*/ 544232 h 544232"/>
                <a:gd name="connsiteX4" fmla="*/ 0 w 630973"/>
                <a:gd name="connsiteY4" fmla="*/ 418148 h 544232"/>
                <a:gd name="connsiteX0" fmla="*/ 0 w 842645"/>
                <a:gd name="connsiteY0" fmla="*/ 418148 h 418148"/>
                <a:gd name="connsiteX1" fmla="*/ 406184 w 842645"/>
                <a:gd name="connsiteY1" fmla="*/ 0 h 418148"/>
                <a:gd name="connsiteX2" fmla="*/ 630973 w 842645"/>
                <a:gd name="connsiteY2" fmla="*/ 203237 h 418148"/>
                <a:gd name="connsiteX3" fmla="*/ 842645 w 842645"/>
                <a:gd name="connsiteY3" fmla="*/ 334682 h 418148"/>
                <a:gd name="connsiteX4" fmla="*/ 0 w 842645"/>
                <a:gd name="connsiteY4" fmla="*/ 418148 h 418148"/>
                <a:gd name="connsiteX0" fmla="*/ 429476 w 436461"/>
                <a:gd name="connsiteY0" fmla="*/ 466408 h 466408"/>
                <a:gd name="connsiteX1" fmla="*/ 0 w 436461"/>
                <a:gd name="connsiteY1" fmla="*/ 0 h 466408"/>
                <a:gd name="connsiteX2" fmla="*/ 224789 w 436461"/>
                <a:gd name="connsiteY2" fmla="*/ 203237 h 466408"/>
                <a:gd name="connsiteX3" fmla="*/ 436461 w 436461"/>
                <a:gd name="connsiteY3" fmla="*/ 334682 h 466408"/>
                <a:gd name="connsiteX4" fmla="*/ 429476 w 436461"/>
                <a:gd name="connsiteY4" fmla="*/ 466408 h 466408"/>
                <a:gd name="connsiteX0" fmla="*/ 617436 w 624421"/>
                <a:gd name="connsiteY0" fmla="*/ 263171 h 263171"/>
                <a:gd name="connsiteX1" fmla="*/ 0 w 624421"/>
                <a:gd name="connsiteY1" fmla="*/ 166333 h 263171"/>
                <a:gd name="connsiteX2" fmla="*/ 412749 w 624421"/>
                <a:gd name="connsiteY2" fmla="*/ 0 h 263171"/>
                <a:gd name="connsiteX3" fmla="*/ 624421 w 624421"/>
                <a:gd name="connsiteY3" fmla="*/ 131445 h 263171"/>
                <a:gd name="connsiteX4" fmla="*/ 617436 w 624421"/>
                <a:gd name="connsiteY4" fmla="*/ 263171 h 263171"/>
                <a:gd name="connsiteX0" fmla="*/ 687287 w 694272"/>
                <a:gd name="connsiteY0" fmla="*/ 236501 h 236501"/>
                <a:gd name="connsiteX1" fmla="*/ 69851 w 694272"/>
                <a:gd name="connsiteY1" fmla="*/ 139663 h 236501"/>
                <a:gd name="connsiteX2" fmla="*/ 0 w 694272"/>
                <a:gd name="connsiteY2" fmla="*/ 0 h 236501"/>
                <a:gd name="connsiteX3" fmla="*/ 694272 w 694272"/>
                <a:gd name="connsiteY3" fmla="*/ 104775 h 236501"/>
                <a:gd name="connsiteX4" fmla="*/ 687287 w 694272"/>
                <a:gd name="connsiteY4" fmla="*/ 236501 h 236501"/>
                <a:gd name="connsiteX0" fmla="*/ 687287 w 694272"/>
                <a:gd name="connsiteY0" fmla="*/ 236501 h 236501"/>
                <a:gd name="connsiteX1" fmla="*/ 139701 w 694272"/>
                <a:gd name="connsiteY1" fmla="*/ 159983 h 236501"/>
                <a:gd name="connsiteX2" fmla="*/ 0 w 694272"/>
                <a:gd name="connsiteY2" fmla="*/ 0 h 236501"/>
                <a:gd name="connsiteX3" fmla="*/ 694272 w 694272"/>
                <a:gd name="connsiteY3" fmla="*/ 104775 h 236501"/>
                <a:gd name="connsiteX4" fmla="*/ 687287 w 694272"/>
                <a:gd name="connsiteY4" fmla="*/ 236501 h 236501"/>
                <a:gd name="connsiteX0" fmla="*/ 686017 w 693002"/>
                <a:gd name="connsiteY0" fmla="*/ 221261 h 221261"/>
                <a:gd name="connsiteX1" fmla="*/ 138431 w 693002"/>
                <a:gd name="connsiteY1" fmla="*/ 144743 h 221261"/>
                <a:gd name="connsiteX2" fmla="*/ 0 w 693002"/>
                <a:gd name="connsiteY2" fmla="*/ 0 h 221261"/>
                <a:gd name="connsiteX3" fmla="*/ 693002 w 693002"/>
                <a:gd name="connsiteY3" fmla="*/ 89535 h 221261"/>
                <a:gd name="connsiteX4" fmla="*/ 686017 w 693002"/>
                <a:gd name="connsiteY4" fmla="*/ 221261 h 221261"/>
                <a:gd name="connsiteX0" fmla="*/ 692367 w 693002"/>
                <a:gd name="connsiteY0" fmla="*/ 173001 h 173001"/>
                <a:gd name="connsiteX1" fmla="*/ 138431 w 693002"/>
                <a:gd name="connsiteY1" fmla="*/ 144743 h 173001"/>
                <a:gd name="connsiteX2" fmla="*/ 0 w 693002"/>
                <a:gd name="connsiteY2" fmla="*/ 0 h 173001"/>
                <a:gd name="connsiteX3" fmla="*/ 693002 w 693002"/>
                <a:gd name="connsiteY3" fmla="*/ 89535 h 173001"/>
                <a:gd name="connsiteX4" fmla="*/ 692367 w 693002"/>
                <a:gd name="connsiteY4" fmla="*/ 173001 h 173001"/>
                <a:gd name="connsiteX0" fmla="*/ 692367 w 692368"/>
                <a:gd name="connsiteY0" fmla="*/ 173001 h 173001"/>
                <a:gd name="connsiteX1" fmla="*/ 138431 w 692368"/>
                <a:gd name="connsiteY1" fmla="*/ 144743 h 173001"/>
                <a:gd name="connsiteX2" fmla="*/ 0 w 692368"/>
                <a:gd name="connsiteY2" fmla="*/ 0 h 173001"/>
                <a:gd name="connsiteX3" fmla="*/ 663792 w 692368"/>
                <a:gd name="connsiteY3" fmla="*/ 32385 h 173001"/>
                <a:gd name="connsiteX4" fmla="*/ 692367 w 692368"/>
                <a:gd name="connsiteY4" fmla="*/ 173001 h 173001"/>
                <a:gd name="connsiteX0" fmla="*/ 668237 w 668243"/>
                <a:gd name="connsiteY0" fmla="*/ 100611 h 144743"/>
                <a:gd name="connsiteX1" fmla="*/ 138431 w 668243"/>
                <a:gd name="connsiteY1" fmla="*/ 144743 h 144743"/>
                <a:gd name="connsiteX2" fmla="*/ 0 w 668243"/>
                <a:gd name="connsiteY2" fmla="*/ 0 h 144743"/>
                <a:gd name="connsiteX3" fmla="*/ 663792 w 668243"/>
                <a:gd name="connsiteY3" fmla="*/ 32385 h 144743"/>
                <a:gd name="connsiteX4" fmla="*/ 668237 w 668243"/>
                <a:gd name="connsiteY4" fmla="*/ 100611 h 144743"/>
                <a:gd name="connsiteX0" fmla="*/ 668237 w 696812"/>
                <a:gd name="connsiteY0" fmla="*/ 100611 h 144743"/>
                <a:gd name="connsiteX1" fmla="*/ 138431 w 696812"/>
                <a:gd name="connsiteY1" fmla="*/ 144743 h 144743"/>
                <a:gd name="connsiteX2" fmla="*/ 0 w 696812"/>
                <a:gd name="connsiteY2" fmla="*/ 0 h 144743"/>
                <a:gd name="connsiteX3" fmla="*/ 696812 w 696812"/>
                <a:gd name="connsiteY3" fmla="*/ 41275 h 144743"/>
                <a:gd name="connsiteX4" fmla="*/ 668237 w 696812"/>
                <a:gd name="connsiteY4" fmla="*/ 100611 h 144743"/>
                <a:gd name="connsiteX0" fmla="*/ 694907 w 696812"/>
                <a:gd name="connsiteY0" fmla="*/ 133631 h 144743"/>
                <a:gd name="connsiteX1" fmla="*/ 138431 w 696812"/>
                <a:gd name="connsiteY1" fmla="*/ 144743 h 144743"/>
                <a:gd name="connsiteX2" fmla="*/ 0 w 696812"/>
                <a:gd name="connsiteY2" fmla="*/ 0 h 144743"/>
                <a:gd name="connsiteX3" fmla="*/ 696812 w 696812"/>
                <a:gd name="connsiteY3" fmla="*/ 41275 h 144743"/>
                <a:gd name="connsiteX4" fmla="*/ 694907 w 696812"/>
                <a:gd name="connsiteY4" fmla="*/ 133631 h 144743"/>
                <a:gd name="connsiteX0" fmla="*/ 665697 w 667602"/>
                <a:gd name="connsiteY0" fmla="*/ 95531 h 106643"/>
                <a:gd name="connsiteX1" fmla="*/ 109221 w 667602"/>
                <a:gd name="connsiteY1" fmla="*/ 106643 h 106643"/>
                <a:gd name="connsiteX2" fmla="*/ 0 w 667602"/>
                <a:gd name="connsiteY2" fmla="*/ 0 h 106643"/>
                <a:gd name="connsiteX3" fmla="*/ 667602 w 667602"/>
                <a:gd name="connsiteY3" fmla="*/ 3175 h 106643"/>
                <a:gd name="connsiteX4" fmla="*/ 665697 w 667602"/>
                <a:gd name="connsiteY4" fmla="*/ 95531 h 106643"/>
                <a:gd name="connsiteX0" fmla="*/ 665697 w 667602"/>
                <a:gd name="connsiteY0" fmla="*/ 95531 h 97753"/>
                <a:gd name="connsiteX1" fmla="*/ 87631 w 667602"/>
                <a:gd name="connsiteY1" fmla="*/ 97753 h 97753"/>
                <a:gd name="connsiteX2" fmla="*/ 0 w 667602"/>
                <a:gd name="connsiteY2" fmla="*/ 0 h 97753"/>
                <a:gd name="connsiteX3" fmla="*/ 667602 w 667602"/>
                <a:gd name="connsiteY3" fmla="*/ 3175 h 97753"/>
                <a:gd name="connsiteX4" fmla="*/ 665697 w 667602"/>
                <a:gd name="connsiteY4" fmla="*/ 95531 h 977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602" h="97753">
                  <a:moveTo>
                    <a:pt x="665697" y="95531"/>
                  </a:moveTo>
                  <a:lnTo>
                    <a:pt x="87631" y="97753"/>
                  </a:lnTo>
                  <a:lnTo>
                    <a:pt x="0" y="0"/>
                  </a:lnTo>
                  <a:lnTo>
                    <a:pt x="667602" y="3175"/>
                  </a:lnTo>
                  <a:cubicBezTo>
                    <a:pt x="667390" y="30997"/>
                    <a:pt x="665909" y="67709"/>
                    <a:pt x="665697" y="95531"/>
                  </a:cubicBez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298" name="Rechteck 183">
              <a:extLst>
                <a:ext uri="{FF2B5EF4-FFF2-40B4-BE49-F238E27FC236}">
                  <a16:creationId xmlns:a16="http://schemas.microsoft.com/office/drawing/2014/main" id="{E8174713-CA51-FE24-1D32-590F49A0B065}"/>
                </a:ext>
              </a:extLst>
            </p:cNvPr>
            <p:cNvSpPr/>
            <p:nvPr/>
          </p:nvSpPr>
          <p:spPr>
            <a:xfrm flipH="1" flipV="1">
              <a:off x="7680808" y="2047774"/>
              <a:ext cx="87587" cy="106733"/>
            </a:xfrm>
            <a:prstGeom prst="rect">
              <a:avLst/>
            </a:prstGeom>
            <a:solidFill>
              <a:srgbClr val="B1C800">
                <a:lumMod val="20000"/>
                <a:lumOff val="80000"/>
              </a:srgbClr>
            </a:solidFill>
            <a:ln w="12700">
              <a:solidFill>
                <a:srgbClr val="B1C800">
                  <a:lumMod val="75000"/>
                </a:srgbClr>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299" name="AutoShape 21">
              <a:extLst>
                <a:ext uri="{FF2B5EF4-FFF2-40B4-BE49-F238E27FC236}">
                  <a16:creationId xmlns:a16="http://schemas.microsoft.com/office/drawing/2014/main" id="{C05627C9-CB64-B2DF-B613-C885D7F0C125}"/>
                </a:ext>
              </a:extLst>
            </p:cNvPr>
            <p:cNvSpPr>
              <a:spLocks noChangeArrowheads="1"/>
            </p:cNvSpPr>
            <p:nvPr/>
          </p:nvSpPr>
          <p:spPr bwMode="auto">
            <a:xfrm rot="16200000" flipH="1" flipV="1">
              <a:off x="7798792" y="2031019"/>
              <a:ext cx="100353" cy="13994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lnTo>
                    <a:pt x="0" y="0"/>
                  </a:ln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300" name="Rechteck 185">
              <a:extLst>
                <a:ext uri="{FF2B5EF4-FFF2-40B4-BE49-F238E27FC236}">
                  <a16:creationId xmlns:a16="http://schemas.microsoft.com/office/drawing/2014/main" id="{263C5CCA-195A-3963-9E33-0E0DB7A2204B}"/>
                </a:ext>
              </a:extLst>
            </p:cNvPr>
            <p:cNvSpPr/>
            <p:nvPr/>
          </p:nvSpPr>
          <p:spPr>
            <a:xfrm flipH="1" flipV="1">
              <a:off x="7669811" y="2014179"/>
              <a:ext cx="10760" cy="171894"/>
            </a:xfrm>
            <a:prstGeom prst="rect">
              <a:avLst/>
            </a:prstGeom>
            <a:solidFill>
              <a:srgbClr val="B1C800">
                <a:lumMod val="20000"/>
                <a:lumOff val="80000"/>
              </a:srgbClr>
            </a:solidFill>
            <a:ln w="12700">
              <a:solidFill>
                <a:srgbClr val="B1C800">
                  <a:lumMod val="75000"/>
                </a:srgbClr>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cxnSp>
          <p:nvCxnSpPr>
            <p:cNvPr id="301" name="Gerader Verbinder 186">
              <a:extLst>
                <a:ext uri="{FF2B5EF4-FFF2-40B4-BE49-F238E27FC236}">
                  <a16:creationId xmlns:a16="http://schemas.microsoft.com/office/drawing/2014/main" id="{B66D328E-6801-8ABE-A694-EEBD4F22E482}"/>
                </a:ext>
              </a:extLst>
            </p:cNvPr>
            <p:cNvCxnSpPr/>
            <p:nvPr/>
          </p:nvCxnSpPr>
          <p:spPr>
            <a:xfrm flipH="1">
              <a:off x="7590725" y="2100383"/>
              <a:ext cx="79086" cy="0"/>
            </a:xfrm>
            <a:prstGeom prst="line">
              <a:avLst/>
            </a:pr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cxnSp>
        <p:cxnSp>
          <p:nvCxnSpPr>
            <p:cNvPr id="302" name="Gerader Verbinder 187">
              <a:extLst>
                <a:ext uri="{FF2B5EF4-FFF2-40B4-BE49-F238E27FC236}">
                  <a16:creationId xmlns:a16="http://schemas.microsoft.com/office/drawing/2014/main" id="{874E8404-4F11-4AE2-A6EB-16726B009C91}"/>
                </a:ext>
              </a:extLst>
            </p:cNvPr>
            <p:cNvCxnSpPr/>
            <p:nvPr/>
          </p:nvCxnSpPr>
          <p:spPr>
            <a:xfrm flipH="1">
              <a:off x="7590348" y="2133206"/>
              <a:ext cx="79086" cy="0"/>
            </a:xfrm>
            <a:prstGeom prst="line">
              <a:avLst/>
            </a:pr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cxnSp>
        <p:cxnSp>
          <p:nvCxnSpPr>
            <p:cNvPr id="303" name="Gerader Verbinder 188">
              <a:extLst>
                <a:ext uri="{FF2B5EF4-FFF2-40B4-BE49-F238E27FC236}">
                  <a16:creationId xmlns:a16="http://schemas.microsoft.com/office/drawing/2014/main" id="{F093CE8D-3C4F-C551-C432-24FC995AEFFB}"/>
                </a:ext>
              </a:extLst>
            </p:cNvPr>
            <p:cNvCxnSpPr/>
            <p:nvPr/>
          </p:nvCxnSpPr>
          <p:spPr>
            <a:xfrm flipH="1">
              <a:off x="7590348" y="2068154"/>
              <a:ext cx="79086" cy="0"/>
            </a:xfrm>
            <a:prstGeom prst="line">
              <a:avLst/>
            </a:pr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cxnSp>
        <p:sp>
          <p:nvSpPr>
            <p:cNvPr id="304" name="Freeform 4">
              <a:extLst>
                <a:ext uri="{FF2B5EF4-FFF2-40B4-BE49-F238E27FC236}">
                  <a16:creationId xmlns:a16="http://schemas.microsoft.com/office/drawing/2014/main" id="{9BBC029C-90F9-2803-B71C-51B298B17908}"/>
                </a:ext>
              </a:extLst>
            </p:cNvPr>
            <p:cNvSpPr>
              <a:spLocks/>
            </p:cNvSpPr>
            <p:nvPr/>
          </p:nvSpPr>
          <p:spPr bwMode="auto">
            <a:xfrm rot="10800000">
              <a:off x="7883773" y="2000482"/>
              <a:ext cx="73105" cy="208808"/>
            </a:xfrm>
            <a:custGeom>
              <a:avLst/>
              <a:gdLst>
                <a:gd name="T0" fmla="*/ 2147483647 w 240"/>
                <a:gd name="T1" fmla="*/ 0 h 924"/>
                <a:gd name="T2" fmla="*/ 0 w 240"/>
                <a:gd name="T3" fmla="*/ 0 h 924"/>
                <a:gd name="T4" fmla="*/ 0 w 240"/>
                <a:gd name="T5" fmla="*/ 2147483647 h 924"/>
                <a:gd name="T6" fmla="*/ 2147483647 w 240"/>
                <a:gd name="T7" fmla="*/ 2147483647 h 924"/>
                <a:gd name="T8" fmla="*/ 2147483647 w 240"/>
                <a:gd name="T9" fmla="*/ 2147483647 h 924"/>
                <a:gd name="T10" fmla="*/ 2147483647 w 240"/>
                <a:gd name="T11" fmla="*/ 2147483647 h 924"/>
                <a:gd name="T12" fmla="*/ 2147483647 w 240"/>
                <a:gd name="T13" fmla="*/ 2147483647 h 924"/>
                <a:gd name="T14" fmla="*/ 2147483647 w 240"/>
                <a:gd name="T15" fmla="*/ 2147483647 h 924"/>
                <a:gd name="T16" fmla="*/ 2147483647 w 240"/>
                <a:gd name="T17" fmla="*/ 2147483647 h 924"/>
                <a:gd name="T18" fmla="*/ 2147483647 w 240"/>
                <a:gd name="T19" fmla="*/ 0 h 9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6667 w 10000"/>
                <a:gd name="connsiteY5" fmla="*/ 6883 h 10000"/>
                <a:gd name="connsiteX6" fmla="*/ 6167 w 10000"/>
                <a:gd name="connsiteY6" fmla="*/ 5238 h 10000"/>
                <a:gd name="connsiteX7" fmla="*/ 6500 w 10000"/>
                <a:gd name="connsiteY7" fmla="*/ 3550 h 10000"/>
                <a:gd name="connsiteX8" fmla="*/ 8009 w 10000"/>
                <a:gd name="connsiteY8" fmla="*/ 1897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6667 w 10000"/>
                <a:gd name="connsiteY5" fmla="*/ 6883 h 10000"/>
                <a:gd name="connsiteX6" fmla="*/ 7083 w 10000"/>
                <a:gd name="connsiteY6" fmla="*/ 4973 h 10000"/>
                <a:gd name="connsiteX7" fmla="*/ 6500 w 10000"/>
                <a:gd name="connsiteY7" fmla="*/ 3550 h 10000"/>
                <a:gd name="connsiteX8" fmla="*/ 8009 w 10000"/>
                <a:gd name="connsiteY8" fmla="*/ 1897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7278 w 10000"/>
                <a:gd name="connsiteY5" fmla="*/ 6777 h 10000"/>
                <a:gd name="connsiteX6" fmla="*/ 7083 w 10000"/>
                <a:gd name="connsiteY6" fmla="*/ 4973 h 10000"/>
                <a:gd name="connsiteX7" fmla="*/ 6500 w 10000"/>
                <a:gd name="connsiteY7" fmla="*/ 3550 h 10000"/>
                <a:gd name="connsiteX8" fmla="*/ 8009 w 10000"/>
                <a:gd name="connsiteY8" fmla="*/ 1897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6500 w 10000"/>
                <a:gd name="connsiteY7" fmla="*/ 3550 h 10000"/>
                <a:gd name="connsiteX8" fmla="*/ 8009 w 10000"/>
                <a:gd name="connsiteY8" fmla="*/ 1897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7314 w 10000"/>
                <a:gd name="connsiteY7" fmla="*/ 3418 h 10000"/>
                <a:gd name="connsiteX8" fmla="*/ 8009 w 10000"/>
                <a:gd name="connsiteY8" fmla="*/ 1897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7263 w 10000"/>
                <a:gd name="connsiteY7" fmla="*/ 3418 h 10000"/>
                <a:gd name="connsiteX8" fmla="*/ 8009 w 10000"/>
                <a:gd name="connsiteY8" fmla="*/ 1897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7263 w 10000"/>
                <a:gd name="connsiteY7" fmla="*/ 3418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7263 w 10000"/>
                <a:gd name="connsiteY7" fmla="*/ 3418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7263 w 10000"/>
                <a:gd name="connsiteY7" fmla="*/ 3418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278 w 10000"/>
                <a:gd name="connsiteY5" fmla="*/ 6777 h 10000"/>
                <a:gd name="connsiteX6" fmla="*/ 7083 w 10000"/>
                <a:gd name="connsiteY6" fmla="*/ 4973 h 10000"/>
                <a:gd name="connsiteX7" fmla="*/ 7263 w 10000"/>
                <a:gd name="connsiteY7" fmla="*/ 3418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329 w 10000"/>
                <a:gd name="connsiteY5" fmla="*/ 6777 h 10000"/>
                <a:gd name="connsiteX6" fmla="*/ 7083 w 10000"/>
                <a:gd name="connsiteY6" fmla="*/ 4973 h 10000"/>
                <a:gd name="connsiteX7" fmla="*/ 7263 w 10000"/>
                <a:gd name="connsiteY7" fmla="*/ 3418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329 w 10000"/>
                <a:gd name="connsiteY5" fmla="*/ 6777 h 10000"/>
                <a:gd name="connsiteX6" fmla="*/ 7083 w 10000"/>
                <a:gd name="connsiteY6" fmla="*/ 4973 h 10000"/>
                <a:gd name="connsiteX7" fmla="*/ 7263 w 10000"/>
                <a:gd name="connsiteY7" fmla="*/ 3511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329 w 10000"/>
                <a:gd name="connsiteY5" fmla="*/ 6777 h 10000"/>
                <a:gd name="connsiteX6" fmla="*/ 7083 w 10000"/>
                <a:gd name="connsiteY6" fmla="*/ 4973 h 10000"/>
                <a:gd name="connsiteX7" fmla="*/ 7263 w 10000"/>
                <a:gd name="connsiteY7" fmla="*/ 3511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329 w 10000"/>
                <a:gd name="connsiteY5" fmla="*/ 6552 h 10000"/>
                <a:gd name="connsiteX6" fmla="*/ 7083 w 10000"/>
                <a:gd name="connsiteY6" fmla="*/ 4973 h 10000"/>
                <a:gd name="connsiteX7" fmla="*/ 7263 w 10000"/>
                <a:gd name="connsiteY7" fmla="*/ 3511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509 w 10000"/>
                <a:gd name="connsiteY4" fmla="*/ 8492 h 10000"/>
                <a:gd name="connsiteX5" fmla="*/ 7329 w 10000"/>
                <a:gd name="connsiteY5" fmla="*/ 6552 h 10000"/>
                <a:gd name="connsiteX6" fmla="*/ 7083 w 10000"/>
                <a:gd name="connsiteY6" fmla="*/ 4973 h 10000"/>
                <a:gd name="connsiteX7" fmla="*/ 7263 w 10000"/>
                <a:gd name="connsiteY7" fmla="*/ 3511 h 10000"/>
                <a:gd name="connsiteX8" fmla="*/ 8111 w 10000"/>
                <a:gd name="connsiteY8" fmla="*/ 175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204 w 10000"/>
                <a:gd name="connsiteY4" fmla="*/ 8320 h 10000"/>
                <a:gd name="connsiteX5" fmla="*/ 7329 w 10000"/>
                <a:gd name="connsiteY5" fmla="*/ 6552 h 10000"/>
                <a:gd name="connsiteX6" fmla="*/ 7083 w 10000"/>
                <a:gd name="connsiteY6" fmla="*/ 4973 h 10000"/>
                <a:gd name="connsiteX7" fmla="*/ 7263 w 10000"/>
                <a:gd name="connsiteY7" fmla="*/ 3511 h 10000"/>
                <a:gd name="connsiteX8" fmla="*/ 8111 w 10000"/>
                <a:gd name="connsiteY8" fmla="*/ 1751 h 10000"/>
                <a:gd name="connsiteX9" fmla="*/ 9667 w 10000"/>
                <a:gd name="connsiteY9" fmla="*/ 0 h 10000"/>
                <a:gd name="connsiteX0" fmla="*/ 9667 w 9695"/>
                <a:gd name="connsiteY0" fmla="*/ 0 h 10000"/>
                <a:gd name="connsiteX1" fmla="*/ 0 w 9695"/>
                <a:gd name="connsiteY1" fmla="*/ 0 h 10000"/>
                <a:gd name="connsiteX2" fmla="*/ 0 w 9695"/>
                <a:gd name="connsiteY2" fmla="*/ 10000 h 10000"/>
                <a:gd name="connsiteX3" fmla="*/ 9695 w 9695"/>
                <a:gd name="connsiteY3" fmla="*/ 10000 h 10000"/>
                <a:gd name="connsiteX4" fmla="*/ 8204 w 9695"/>
                <a:gd name="connsiteY4" fmla="*/ 8320 h 10000"/>
                <a:gd name="connsiteX5" fmla="*/ 7329 w 9695"/>
                <a:gd name="connsiteY5" fmla="*/ 6552 h 10000"/>
                <a:gd name="connsiteX6" fmla="*/ 7083 w 9695"/>
                <a:gd name="connsiteY6" fmla="*/ 4973 h 10000"/>
                <a:gd name="connsiteX7" fmla="*/ 7263 w 9695"/>
                <a:gd name="connsiteY7" fmla="*/ 3511 h 10000"/>
                <a:gd name="connsiteX8" fmla="*/ 8111 w 9695"/>
                <a:gd name="connsiteY8" fmla="*/ 1751 h 10000"/>
                <a:gd name="connsiteX9" fmla="*/ 9667 w 9695"/>
                <a:gd name="connsiteY9" fmla="*/ 0 h 10000"/>
                <a:gd name="connsiteX0" fmla="*/ 9971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62 w 10000"/>
                <a:gd name="connsiteY4" fmla="*/ 8320 h 10000"/>
                <a:gd name="connsiteX5" fmla="*/ 7560 w 10000"/>
                <a:gd name="connsiteY5" fmla="*/ 6552 h 10000"/>
                <a:gd name="connsiteX6" fmla="*/ 7306 w 10000"/>
                <a:gd name="connsiteY6" fmla="*/ 4973 h 10000"/>
                <a:gd name="connsiteX7" fmla="*/ 7491 w 10000"/>
                <a:gd name="connsiteY7" fmla="*/ 3511 h 10000"/>
                <a:gd name="connsiteX8" fmla="*/ 8366 w 10000"/>
                <a:gd name="connsiteY8" fmla="*/ 1751 h 10000"/>
                <a:gd name="connsiteX9" fmla="*/ 9971 w 10000"/>
                <a:gd name="connsiteY9" fmla="*/ 0 h 10000"/>
                <a:gd name="connsiteX0" fmla="*/ 11307 w 11336"/>
                <a:gd name="connsiteY0" fmla="*/ 0 h 10000"/>
                <a:gd name="connsiteX1" fmla="*/ 1336 w 11336"/>
                <a:gd name="connsiteY1" fmla="*/ 0 h 10000"/>
                <a:gd name="connsiteX2" fmla="*/ 0 w 11336"/>
                <a:gd name="connsiteY2" fmla="*/ 1685 h 10000"/>
                <a:gd name="connsiteX3" fmla="*/ 1336 w 11336"/>
                <a:gd name="connsiteY3" fmla="*/ 10000 h 10000"/>
                <a:gd name="connsiteX4" fmla="*/ 11336 w 11336"/>
                <a:gd name="connsiteY4" fmla="*/ 10000 h 10000"/>
                <a:gd name="connsiteX5" fmla="*/ 9798 w 11336"/>
                <a:gd name="connsiteY5" fmla="*/ 8320 h 10000"/>
                <a:gd name="connsiteX6" fmla="*/ 8896 w 11336"/>
                <a:gd name="connsiteY6" fmla="*/ 6552 h 10000"/>
                <a:gd name="connsiteX7" fmla="*/ 8642 w 11336"/>
                <a:gd name="connsiteY7" fmla="*/ 4973 h 10000"/>
                <a:gd name="connsiteX8" fmla="*/ 8827 w 11336"/>
                <a:gd name="connsiteY8" fmla="*/ 3511 h 10000"/>
                <a:gd name="connsiteX9" fmla="*/ 9702 w 11336"/>
                <a:gd name="connsiteY9" fmla="*/ 1751 h 10000"/>
                <a:gd name="connsiteX10" fmla="*/ 11307 w 11336"/>
                <a:gd name="connsiteY10" fmla="*/ 0 h 10000"/>
                <a:gd name="connsiteX0" fmla="*/ 12321 w 12350"/>
                <a:gd name="connsiteY0" fmla="*/ 0 h 10000"/>
                <a:gd name="connsiteX1" fmla="*/ 2350 w 12350"/>
                <a:gd name="connsiteY1" fmla="*/ 0 h 10000"/>
                <a:gd name="connsiteX2" fmla="*/ 1014 w 12350"/>
                <a:gd name="connsiteY2" fmla="*/ 1685 h 10000"/>
                <a:gd name="connsiteX3" fmla="*/ 5 w 12350"/>
                <a:gd name="connsiteY3" fmla="*/ 3356 h 10000"/>
                <a:gd name="connsiteX4" fmla="*/ 2350 w 12350"/>
                <a:gd name="connsiteY4" fmla="*/ 10000 h 10000"/>
                <a:gd name="connsiteX5" fmla="*/ 12350 w 12350"/>
                <a:gd name="connsiteY5" fmla="*/ 10000 h 10000"/>
                <a:gd name="connsiteX6" fmla="*/ 10812 w 12350"/>
                <a:gd name="connsiteY6" fmla="*/ 8320 h 10000"/>
                <a:gd name="connsiteX7" fmla="*/ 9910 w 12350"/>
                <a:gd name="connsiteY7" fmla="*/ 6552 h 10000"/>
                <a:gd name="connsiteX8" fmla="*/ 9656 w 12350"/>
                <a:gd name="connsiteY8" fmla="*/ 4973 h 10000"/>
                <a:gd name="connsiteX9" fmla="*/ 9841 w 12350"/>
                <a:gd name="connsiteY9" fmla="*/ 3511 h 10000"/>
                <a:gd name="connsiteX10" fmla="*/ 10716 w 12350"/>
                <a:gd name="connsiteY10" fmla="*/ 1751 h 10000"/>
                <a:gd name="connsiteX11" fmla="*/ 12321 w 12350"/>
                <a:gd name="connsiteY11" fmla="*/ 0 h 10000"/>
                <a:gd name="connsiteX0" fmla="*/ 12465 w 12494"/>
                <a:gd name="connsiteY0" fmla="*/ 0 h 10000"/>
                <a:gd name="connsiteX1" fmla="*/ 2494 w 12494"/>
                <a:gd name="connsiteY1" fmla="*/ 0 h 10000"/>
                <a:gd name="connsiteX2" fmla="*/ 1158 w 12494"/>
                <a:gd name="connsiteY2" fmla="*/ 1685 h 10000"/>
                <a:gd name="connsiteX3" fmla="*/ 149 w 12494"/>
                <a:gd name="connsiteY3" fmla="*/ 3356 h 10000"/>
                <a:gd name="connsiteX4" fmla="*/ 48 w 12494"/>
                <a:gd name="connsiteY4" fmla="*/ 4977 h 10000"/>
                <a:gd name="connsiteX5" fmla="*/ 2494 w 12494"/>
                <a:gd name="connsiteY5" fmla="*/ 10000 h 10000"/>
                <a:gd name="connsiteX6" fmla="*/ 12494 w 12494"/>
                <a:gd name="connsiteY6" fmla="*/ 10000 h 10000"/>
                <a:gd name="connsiteX7" fmla="*/ 10956 w 12494"/>
                <a:gd name="connsiteY7" fmla="*/ 8320 h 10000"/>
                <a:gd name="connsiteX8" fmla="*/ 10054 w 12494"/>
                <a:gd name="connsiteY8" fmla="*/ 6552 h 10000"/>
                <a:gd name="connsiteX9" fmla="*/ 9800 w 12494"/>
                <a:gd name="connsiteY9" fmla="*/ 4973 h 10000"/>
                <a:gd name="connsiteX10" fmla="*/ 9985 w 12494"/>
                <a:gd name="connsiteY10" fmla="*/ 3511 h 10000"/>
                <a:gd name="connsiteX11" fmla="*/ 10860 w 12494"/>
                <a:gd name="connsiteY11" fmla="*/ 1751 h 10000"/>
                <a:gd name="connsiteX12" fmla="*/ 12465 w 12494"/>
                <a:gd name="connsiteY12" fmla="*/ 0 h 10000"/>
                <a:gd name="connsiteX0" fmla="*/ 12465 w 12494"/>
                <a:gd name="connsiteY0" fmla="*/ 0 h 10000"/>
                <a:gd name="connsiteX1" fmla="*/ 2494 w 12494"/>
                <a:gd name="connsiteY1" fmla="*/ 0 h 10000"/>
                <a:gd name="connsiteX2" fmla="*/ 1158 w 12494"/>
                <a:gd name="connsiteY2" fmla="*/ 1685 h 10000"/>
                <a:gd name="connsiteX3" fmla="*/ 149 w 12494"/>
                <a:gd name="connsiteY3" fmla="*/ 3356 h 10000"/>
                <a:gd name="connsiteX4" fmla="*/ 48 w 12494"/>
                <a:gd name="connsiteY4" fmla="*/ 4977 h 10000"/>
                <a:gd name="connsiteX5" fmla="*/ 956 w 12494"/>
                <a:gd name="connsiteY5" fmla="*/ 8269 h 10000"/>
                <a:gd name="connsiteX6" fmla="*/ 2494 w 12494"/>
                <a:gd name="connsiteY6" fmla="*/ 10000 h 10000"/>
                <a:gd name="connsiteX7" fmla="*/ 12494 w 12494"/>
                <a:gd name="connsiteY7" fmla="*/ 10000 h 10000"/>
                <a:gd name="connsiteX8" fmla="*/ 10956 w 12494"/>
                <a:gd name="connsiteY8" fmla="*/ 8320 h 10000"/>
                <a:gd name="connsiteX9" fmla="*/ 10054 w 12494"/>
                <a:gd name="connsiteY9" fmla="*/ 6552 h 10000"/>
                <a:gd name="connsiteX10" fmla="*/ 9800 w 12494"/>
                <a:gd name="connsiteY10" fmla="*/ 4973 h 10000"/>
                <a:gd name="connsiteX11" fmla="*/ 9985 w 12494"/>
                <a:gd name="connsiteY11" fmla="*/ 3511 h 10000"/>
                <a:gd name="connsiteX12" fmla="*/ 10860 w 12494"/>
                <a:gd name="connsiteY12" fmla="*/ 1751 h 10000"/>
                <a:gd name="connsiteX13" fmla="*/ 12465 w 12494"/>
                <a:gd name="connsiteY13" fmla="*/ 0 h 10000"/>
                <a:gd name="connsiteX0" fmla="*/ 12465 w 12494"/>
                <a:gd name="connsiteY0" fmla="*/ 0 h 10000"/>
                <a:gd name="connsiteX1" fmla="*/ 2494 w 12494"/>
                <a:gd name="connsiteY1" fmla="*/ 0 h 10000"/>
                <a:gd name="connsiteX2" fmla="*/ 1158 w 12494"/>
                <a:gd name="connsiteY2" fmla="*/ 1685 h 10000"/>
                <a:gd name="connsiteX3" fmla="*/ 149 w 12494"/>
                <a:gd name="connsiteY3" fmla="*/ 3356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465 w 12494"/>
                <a:gd name="connsiteY0" fmla="*/ 0 h 10000"/>
                <a:gd name="connsiteX1" fmla="*/ 2494 w 12494"/>
                <a:gd name="connsiteY1" fmla="*/ 0 h 10000"/>
                <a:gd name="connsiteX2" fmla="*/ 1158 w 12494"/>
                <a:gd name="connsiteY2" fmla="*/ 1685 h 10000"/>
                <a:gd name="connsiteX3" fmla="*/ 149 w 12494"/>
                <a:gd name="connsiteY3" fmla="*/ 3356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465 w 12494"/>
                <a:gd name="connsiteY0" fmla="*/ 0 h 10000"/>
                <a:gd name="connsiteX1" fmla="*/ 2494 w 12494"/>
                <a:gd name="connsiteY1" fmla="*/ 0 h 10000"/>
                <a:gd name="connsiteX2" fmla="*/ 1057 w 12494"/>
                <a:gd name="connsiteY2" fmla="*/ 1783 h 10000"/>
                <a:gd name="connsiteX3" fmla="*/ 149 w 12494"/>
                <a:gd name="connsiteY3" fmla="*/ 3356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465 w 12494"/>
                <a:gd name="connsiteY0" fmla="*/ 0 h 10000"/>
                <a:gd name="connsiteX1" fmla="*/ 2494 w 12494"/>
                <a:gd name="connsiteY1" fmla="*/ 0 h 10000"/>
                <a:gd name="connsiteX2" fmla="*/ 1057 w 12494"/>
                <a:gd name="connsiteY2" fmla="*/ 1783 h 10000"/>
                <a:gd name="connsiteX3" fmla="*/ 149 w 12494"/>
                <a:gd name="connsiteY3" fmla="*/ 3356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465 w 12494"/>
                <a:gd name="connsiteY0" fmla="*/ 0 h 10000"/>
                <a:gd name="connsiteX1" fmla="*/ 2494 w 12494"/>
                <a:gd name="connsiteY1" fmla="*/ 0 h 10000"/>
                <a:gd name="connsiteX2" fmla="*/ 1057 w 12494"/>
                <a:gd name="connsiteY2" fmla="*/ 1783 h 10000"/>
                <a:gd name="connsiteX3" fmla="*/ 149 w 12494"/>
                <a:gd name="connsiteY3" fmla="*/ 3356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465 w 12494"/>
                <a:gd name="connsiteY0" fmla="*/ 0 h 10000"/>
                <a:gd name="connsiteX1" fmla="*/ 2494 w 12494"/>
                <a:gd name="connsiteY1" fmla="*/ 0 h 10000"/>
                <a:gd name="connsiteX2" fmla="*/ 1057 w 12494"/>
                <a:gd name="connsiteY2" fmla="*/ 1783 h 10000"/>
                <a:gd name="connsiteX3" fmla="*/ 149 w 12494"/>
                <a:gd name="connsiteY3" fmla="*/ 3479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465 w 12494"/>
                <a:gd name="connsiteY0" fmla="*/ 0 h 10000"/>
                <a:gd name="connsiteX1" fmla="*/ 2494 w 12494"/>
                <a:gd name="connsiteY1" fmla="*/ 0 h 10000"/>
                <a:gd name="connsiteX2" fmla="*/ 1057 w 12494"/>
                <a:gd name="connsiteY2" fmla="*/ 1783 h 10000"/>
                <a:gd name="connsiteX3" fmla="*/ 149 w 12494"/>
                <a:gd name="connsiteY3" fmla="*/ 3479 h 10000"/>
                <a:gd name="connsiteX4" fmla="*/ 48 w 12494"/>
                <a:gd name="connsiteY4" fmla="*/ 4977 h 10000"/>
                <a:gd name="connsiteX5" fmla="*/ 149 w 12494"/>
                <a:gd name="connsiteY5" fmla="*/ 6550 h 10000"/>
                <a:gd name="connsiteX6" fmla="*/ 956 w 12494"/>
                <a:gd name="connsiteY6" fmla="*/ 8269 h 10000"/>
                <a:gd name="connsiteX7" fmla="*/ 2494 w 12494"/>
                <a:gd name="connsiteY7" fmla="*/ 10000 h 10000"/>
                <a:gd name="connsiteX8" fmla="*/ 12494 w 12494"/>
                <a:gd name="connsiteY8" fmla="*/ 10000 h 10000"/>
                <a:gd name="connsiteX9" fmla="*/ 10956 w 12494"/>
                <a:gd name="connsiteY9" fmla="*/ 8320 h 10000"/>
                <a:gd name="connsiteX10" fmla="*/ 10054 w 12494"/>
                <a:gd name="connsiteY10" fmla="*/ 6552 h 10000"/>
                <a:gd name="connsiteX11" fmla="*/ 9800 w 12494"/>
                <a:gd name="connsiteY11" fmla="*/ 4973 h 10000"/>
                <a:gd name="connsiteX12" fmla="*/ 9985 w 12494"/>
                <a:gd name="connsiteY12" fmla="*/ 3511 h 10000"/>
                <a:gd name="connsiteX13" fmla="*/ 10860 w 12494"/>
                <a:gd name="connsiteY13" fmla="*/ 1751 h 10000"/>
                <a:gd name="connsiteX14" fmla="*/ 12465 w 12494"/>
                <a:gd name="connsiteY14" fmla="*/ 0 h 10000"/>
                <a:gd name="connsiteX0" fmla="*/ 12557 w 12586"/>
                <a:gd name="connsiteY0" fmla="*/ 0 h 10000"/>
                <a:gd name="connsiteX1" fmla="*/ 2586 w 12586"/>
                <a:gd name="connsiteY1" fmla="*/ 0 h 10000"/>
                <a:gd name="connsiteX2" fmla="*/ 1149 w 12586"/>
                <a:gd name="connsiteY2" fmla="*/ 1783 h 10000"/>
                <a:gd name="connsiteX3" fmla="*/ 241 w 12586"/>
                <a:gd name="connsiteY3" fmla="*/ 3479 h 10000"/>
                <a:gd name="connsiteX4" fmla="*/ 140 w 12586"/>
                <a:gd name="connsiteY4" fmla="*/ 4977 h 10000"/>
                <a:gd name="connsiteX5" fmla="*/ 241 w 12586"/>
                <a:gd name="connsiteY5" fmla="*/ 6550 h 10000"/>
                <a:gd name="connsiteX6" fmla="*/ 1048 w 12586"/>
                <a:gd name="connsiteY6" fmla="*/ 8269 h 10000"/>
                <a:gd name="connsiteX7" fmla="*/ 2586 w 12586"/>
                <a:gd name="connsiteY7" fmla="*/ 10000 h 10000"/>
                <a:gd name="connsiteX8" fmla="*/ 12586 w 12586"/>
                <a:gd name="connsiteY8" fmla="*/ 10000 h 10000"/>
                <a:gd name="connsiteX9" fmla="*/ 11048 w 12586"/>
                <a:gd name="connsiteY9" fmla="*/ 8320 h 10000"/>
                <a:gd name="connsiteX10" fmla="*/ 10146 w 12586"/>
                <a:gd name="connsiteY10" fmla="*/ 6552 h 10000"/>
                <a:gd name="connsiteX11" fmla="*/ 9892 w 12586"/>
                <a:gd name="connsiteY11" fmla="*/ 4973 h 10000"/>
                <a:gd name="connsiteX12" fmla="*/ 10077 w 12586"/>
                <a:gd name="connsiteY12" fmla="*/ 3511 h 10000"/>
                <a:gd name="connsiteX13" fmla="*/ 10952 w 12586"/>
                <a:gd name="connsiteY13" fmla="*/ 1751 h 10000"/>
                <a:gd name="connsiteX14" fmla="*/ 12557 w 12586"/>
                <a:gd name="connsiteY14" fmla="*/ 0 h 10000"/>
                <a:gd name="connsiteX0" fmla="*/ 12557 w 12586"/>
                <a:gd name="connsiteY0" fmla="*/ 0 h 10000"/>
                <a:gd name="connsiteX1" fmla="*/ 2586 w 12586"/>
                <a:gd name="connsiteY1" fmla="*/ 0 h 10000"/>
                <a:gd name="connsiteX2" fmla="*/ 922 w 12586"/>
                <a:gd name="connsiteY2" fmla="*/ 1857 h 10000"/>
                <a:gd name="connsiteX3" fmla="*/ 241 w 12586"/>
                <a:gd name="connsiteY3" fmla="*/ 3479 h 10000"/>
                <a:gd name="connsiteX4" fmla="*/ 140 w 12586"/>
                <a:gd name="connsiteY4" fmla="*/ 4977 h 10000"/>
                <a:gd name="connsiteX5" fmla="*/ 241 w 12586"/>
                <a:gd name="connsiteY5" fmla="*/ 6550 h 10000"/>
                <a:gd name="connsiteX6" fmla="*/ 1048 w 12586"/>
                <a:gd name="connsiteY6" fmla="*/ 8269 h 10000"/>
                <a:gd name="connsiteX7" fmla="*/ 2586 w 12586"/>
                <a:gd name="connsiteY7" fmla="*/ 10000 h 10000"/>
                <a:gd name="connsiteX8" fmla="*/ 12586 w 12586"/>
                <a:gd name="connsiteY8" fmla="*/ 10000 h 10000"/>
                <a:gd name="connsiteX9" fmla="*/ 11048 w 12586"/>
                <a:gd name="connsiteY9" fmla="*/ 8320 h 10000"/>
                <a:gd name="connsiteX10" fmla="*/ 10146 w 12586"/>
                <a:gd name="connsiteY10" fmla="*/ 6552 h 10000"/>
                <a:gd name="connsiteX11" fmla="*/ 9892 w 12586"/>
                <a:gd name="connsiteY11" fmla="*/ 4973 h 10000"/>
                <a:gd name="connsiteX12" fmla="*/ 10077 w 12586"/>
                <a:gd name="connsiteY12" fmla="*/ 3511 h 10000"/>
                <a:gd name="connsiteX13" fmla="*/ 10952 w 12586"/>
                <a:gd name="connsiteY13" fmla="*/ 1751 h 10000"/>
                <a:gd name="connsiteX14" fmla="*/ 12557 w 12586"/>
                <a:gd name="connsiteY14" fmla="*/ 0 h 10000"/>
                <a:gd name="connsiteX0" fmla="*/ 12557 w 12586"/>
                <a:gd name="connsiteY0" fmla="*/ 0 h 10000"/>
                <a:gd name="connsiteX1" fmla="*/ 2586 w 12586"/>
                <a:gd name="connsiteY1" fmla="*/ 0 h 10000"/>
                <a:gd name="connsiteX2" fmla="*/ 922 w 12586"/>
                <a:gd name="connsiteY2" fmla="*/ 1857 h 10000"/>
                <a:gd name="connsiteX3" fmla="*/ 241 w 12586"/>
                <a:gd name="connsiteY3" fmla="*/ 3479 h 10000"/>
                <a:gd name="connsiteX4" fmla="*/ 140 w 12586"/>
                <a:gd name="connsiteY4" fmla="*/ 4977 h 10000"/>
                <a:gd name="connsiteX5" fmla="*/ 241 w 12586"/>
                <a:gd name="connsiteY5" fmla="*/ 6550 h 10000"/>
                <a:gd name="connsiteX6" fmla="*/ 1048 w 12586"/>
                <a:gd name="connsiteY6" fmla="*/ 8269 h 10000"/>
                <a:gd name="connsiteX7" fmla="*/ 2586 w 12586"/>
                <a:gd name="connsiteY7" fmla="*/ 10000 h 10000"/>
                <a:gd name="connsiteX8" fmla="*/ 12586 w 12586"/>
                <a:gd name="connsiteY8" fmla="*/ 10000 h 10000"/>
                <a:gd name="connsiteX9" fmla="*/ 11048 w 12586"/>
                <a:gd name="connsiteY9" fmla="*/ 8320 h 10000"/>
                <a:gd name="connsiteX10" fmla="*/ 10146 w 12586"/>
                <a:gd name="connsiteY10" fmla="*/ 6552 h 10000"/>
                <a:gd name="connsiteX11" fmla="*/ 9892 w 12586"/>
                <a:gd name="connsiteY11" fmla="*/ 4973 h 10000"/>
                <a:gd name="connsiteX12" fmla="*/ 10077 w 12586"/>
                <a:gd name="connsiteY12" fmla="*/ 3511 h 10000"/>
                <a:gd name="connsiteX13" fmla="*/ 10952 w 12586"/>
                <a:gd name="connsiteY13" fmla="*/ 1751 h 10000"/>
                <a:gd name="connsiteX14" fmla="*/ 12557 w 12586"/>
                <a:gd name="connsiteY14" fmla="*/ 0 h 10000"/>
                <a:gd name="connsiteX0" fmla="*/ 12557 w 12586"/>
                <a:gd name="connsiteY0" fmla="*/ 0 h 10000"/>
                <a:gd name="connsiteX1" fmla="*/ 2586 w 12586"/>
                <a:gd name="connsiteY1" fmla="*/ 0 h 10000"/>
                <a:gd name="connsiteX2" fmla="*/ 922 w 12586"/>
                <a:gd name="connsiteY2" fmla="*/ 1857 h 10000"/>
                <a:gd name="connsiteX3" fmla="*/ 241 w 12586"/>
                <a:gd name="connsiteY3" fmla="*/ 3479 h 10000"/>
                <a:gd name="connsiteX4" fmla="*/ 140 w 12586"/>
                <a:gd name="connsiteY4" fmla="*/ 4977 h 10000"/>
                <a:gd name="connsiteX5" fmla="*/ 241 w 12586"/>
                <a:gd name="connsiteY5" fmla="*/ 6550 h 10000"/>
                <a:gd name="connsiteX6" fmla="*/ 1048 w 12586"/>
                <a:gd name="connsiteY6" fmla="*/ 8269 h 10000"/>
                <a:gd name="connsiteX7" fmla="*/ 2586 w 12586"/>
                <a:gd name="connsiteY7" fmla="*/ 10000 h 10000"/>
                <a:gd name="connsiteX8" fmla="*/ 12586 w 12586"/>
                <a:gd name="connsiteY8" fmla="*/ 10000 h 10000"/>
                <a:gd name="connsiteX9" fmla="*/ 11048 w 12586"/>
                <a:gd name="connsiteY9" fmla="*/ 8320 h 10000"/>
                <a:gd name="connsiteX10" fmla="*/ 10146 w 12586"/>
                <a:gd name="connsiteY10" fmla="*/ 6552 h 10000"/>
                <a:gd name="connsiteX11" fmla="*/ 9892 w 12586"/>
                <a:gd name="connsiteY11" fmla="*/ 4973 h 10000"/>
                <a:gd name="connsiteX12" fmla="*/ 10077 w 12586"/>
                <a:gd name="connsiteY12" fmla="*/ 3511 h 10000"/>
                <a:gd name="connsiteX13" fmla="*/ 10952 w 12586"/>
                <a:gd name="connsiteY13" fmla="*/ 1751 h 10000"/>
                <a:gd name="connsiteX14" fmla="*/ 12557 w 12586"/>
                <a:gd name="connsiteY14" fmla="*/ 0 h 10000"/>
                <a:gd name="connsiteX0" fmla="*/ 12638 w 12667"/>
                <a:gd name="connsiteY0" fmla="*/ 0 h 10000"/>
                <a:gd name="connsiteX1" fmla="*/ 2667 w 12667"/>
                <a:gd name="connsiteY1" fmla="*/ 0 h 10000"/>
                <a:gd name="connsiteX2" fmla="*/ 1003 w 12667"/>
                <a:gd name="connsiteY2" fmla="*/ 1857 h 10000"/>
                <a:gd name="connsiteX3" fmla="*/ 171 w 12667"/>
                <a:gd name="connsiteY3" fmla="*/ 3479 h 10000"/>
                <a:gd name="connsiteX4" fmla="*/ 221 w 12667"/>
                <a:gd name="connsiteY4" fmla="*/ 4977 h 10000"/>
                <a:gd name="connsiteX5" fmla="*/ 322 w 12667"/>
                <a:gd name="connsiteY5" fmla="*/ 6550 h 10000"/>
                <a:gd name="connsiteX6" fmla="*/ 1129 w 12667"/>
                <a:gd name="connsiteY6" fmla="*/ 8269 h 10000"/>
                <a:gd name="connsiteX7" fmla="*/ 2667 w 12667"/>
                <a:gd name="connsiteY7" fmla="*/ 10000 h 10000"/>
                <a:gd name="connsiteX8" fmla="*/ 12667 w 12667"/>
                <a:gd name="connsiteY8" fmla="*/ 10000 h 10000"/>
                <a:gd name="connsiteX9" fmla="*/ 11129 w 12667"/>
                <a:gd name="connsiteY9" fmla="*/ 8320 h 10000"/>
                <a:gd name="connsiteX10" fmla="*/ 10227 w 12667"/>
                <a:gd name="connsiteY10" fmla="*/ 6552 h 10000"/>
                <a:gd name="connsiteX11" fmla="*/ 9973 w 12667"/>
                <a:gd name="connsiteY11" fmla="*/ 4973 h 10000"/>
                <a:gd name="connsiteX12" fmla="*/ 10158 w 12667"/>
                <a:gd name="connsiteY12" fmla="*/ 3511 h 10000"/>
                <a:gd name="connsiteX13" fmla="*/ 11033 w 12667"/>
                <a:gd name="connsiteY13" fmla="*/ 1751 h 10000"/>
                <a:gd name="connsiteX14" fmla="*/ 12638 w 12667"/>
                <a:gd name="connsiteY14" fmla="*/ 0 h 10000"/>
                <a:gd name="connsiteX0" fmla="*/ 12638 w 12667"/>
                <a:gd name="connsiteY0" fmla="*/ 0 h 10000"/>
                <a:gd name="connsiteX1" fmla="*/ 2667 w 12667"/>
                <a:gd name="connsiteY1" fmla="*/ 0 h 10000"/>
                <a:gd name="connsiteX2" fmla="*/ 1003 w 12667"/>
                <a:gd name="connsiteY2" fmla="*/ 1857 h 10000"/>
                <a:gd name="connsiteX3" fmla="*/ 171 w 12667"/>
                <a:gd name="connsiteY3" fmla="*/ 3479 h 10000"/>
                <a:gd name="connsiteX4" fmla="*/ 221 w 12667"/>
                <a:gd name="connsiteY4" fmla="*/ 4977 h 10000"/>
                <a:gd name="connsiteX5" fmla="*/ 322 w 12667"/>
                <a:gd name="connsiteY5" fmla="*/ 6550 h 10000"/>
                <a:gd name="connsiteX6" fmla="*/ 1129 w 12667"/>
                <a:gd name="connsiteY6" fmla="*/ 8269 h 10000"/>
                <a:gd name="connsiteX7" fmla="*/ 2667 w 12667"/>
                <a:gd name="connsiteY7" fmla="*/ 10000 h 10000"/>
                <a:gd name="connsiteX8" fmla="*/ 12667 w 12667"/>
                <a:gd name="connsiteY8" fmla="*/ 10000 h 10000"/>
                <a:gd name="connsiteX9" fmla="*/ 11129 w 12667"/>
                <a:gd name="connsiteY9" fmla="*/ 8320 h 10000"/>
                <a:gd name="connsiteX10" fmla="*/ 10227 w 12667"/>
                <a:gd name="connsiteY10" fmla="*/ 6552 h 10000"/>
                <a:gd name="connsiteX11" fmla="*/ 9973 w 12667"/>
                <a:gd name="connsiteY11" fmla="*/ 4973 h 10000"/>
                <a:gd name="connsiteX12" fmla="*/ 10158 w 12667"/>
                <a:gd name="connsiteY12" fmla="*/ 3511 h 10000"/>
                <a:gd name="connsiteX13" fmla="*/ 11033 w 12667"/>
                <a:gd name="connsiteY13" fmla="*/ 1751 h 10000"/>
                <a:gd name="connsiteX14" fmla="*/ 12638 w 12667"/>
                <a:gd name="connsiteY14" fmla="*/ 0 h 10000"/>
                <a:gd name="connsiteX0" fmla="*/ 12638 w 12667"/>
                <a:gd name="connsiteY0" fmla="*/ 0 h 10000"/>
                <a:gd name="connsiteX1" fmla="*/ 2667 w 12667"/>
                <a:gd name="connsiteY1" fmla="*/ 0 h 10000"/>
                <a:gd name="connsiteX2" fmla="*/ 1003 w 12667"/>
                <a:gd name="connsiteY2" fmla="*/ 1857 h 10000"/>
                <a:gd name="connsiteX3" fmla="*/ 171 w 12667"/>
                <a:gd name="connsiteY3" fmla="*/ 3479 h 10000"/>
                <a:gd name="connsiteX4" fmla="*/ 221 w 12667"/>
                <a:gd name="connsiteY4" fmla="*/ 4977 h 10000"/>
                <a:gd name="connsiteX5" fmla="*/ 322 w 12667"/>
                <a:gd name="connsiteY5" fmla="*/ 6550 h 10000"/>
                <a:gd name="connsiteX6" fmla="*/ 1129 w 12667"/>
                <a:gd name="connsiteY6" fmla="*/ 8269 h 10000"/>
                <a:gd name="connsiteX7" fmla="*/ 2667 w 12667"/>
                <a:gd name="connsiteY7" fmla="*/ 10000 h 10000"/>
                <a:gd name="connsiteX8" fmla="*/ 12667 w 12667"/>
                <a:gd name="connsiteY8" fmla="*/ 10000 h 10000"/>
                <a:gd name="connsiteX9" fmla="*/ 11129 w 12667"/>
                <a:gd name="connsiteY9" fmla="*/ 8320 h 10000"/>
                <a:gd name="connsiteX10" fmla="*/ 10227 w 12667"/>
                <a:gd name="connsiteY10" fmla="*/ 6552 h 10000"/>
                <a:gd name="connsiteX11" fmla="*/ 9973 w 12667"/>
                <a:gd name="connsiteY11" fmla="*/ 4973 h 10000"/>
                <a:gd name="connsiteX12" fmla="*/ 10158 w 12667"/>
                <a:gd name="connsiteY12" fmla="*/ 3511 h 10000"/>
                <a:gd name="connsiteX13" fmla="*/ 11033 w 12667"/>
                <a:gd name="connsiteY13" fmla="*/ 1751 h 10000"/>
                <a:gd name="connsiteX14" fmla="*/ 12638 w 12667"/>
                <a:gd name="connsiteY14" fmla="*/ 0 h 10000"/>
                <a:gd name="connsiteX0" fmla="*/ 12811 w 12840"/>
                <a:gd name="connsiteY0" fmla="*/ 0 h 10000"/>
                <a:gd name="connsiteX1" fmla="*/ 2840 w 12840"/>
                <a:gd name="connsiteY1" fmla="*/ 0 h 10000"/>
                <a:gd name="connsiteX2" fmla="*/ 1176 w 12840"/>
                <a:gd name="connsiteY2" fmla="*/ 1857 h 10000"/>
                <a:gd name="connsiteX3" fmla="*/ 344 w 12840"/>
                <a:gd name="connsiteY3" fmla="*/ 3479 h 10000"/>
                <a:gd name="connsiteX4" fmla="*/ 91 w 12840"/>
                <a:gd name="connsiteY4" fmla="*/ 4995 h 10000"/>
                <a:gd name="connsiteX5" fmla="*/ 495 w 12840"/>
                <a:gd name="connsiteY5" fmla="*/ 6550 h 10000"/>
                <a:gd name="connsiteX6" fmla="*/ 1302 w 12840"/>
                <a:gd name="connsiteY6" fmla="*/ 8269 h 10000"/>
                <a:gd name="connsiteX7" fmla="*/ 2840 w 12840"/>
                <a:gd name="connsiteY7" fmla="*/ 10000 h 10000"/>
                <a:gd name="connsiteX8" fmla="*/ 12840 w 12840"/>
                <a:gd name="connsiteY8" fmla="*/ 10000 h 10000"/>
                <a:gd name="connsiteX9" fmla="*/ 11302 w 12840"/>
                <a:gd name="connsiteY9" fmla="*/ 8320 h 10000"/>
                <a:gd name="connsiteX10" fmla="*/ 10400 w 12840"/>
                <a:gd name="connsiteY10" fmla="*/ 6552 h 10000"/>
                <a:gd name="connsiteX11" fmla="*/ 10146 w 12840"/>
                <a:gd name="connsiteY11" fmla="*/ 4973 h 10000"/>
                <a:gd name="connsiteX12" fmla="*/ 10331 w 12840"/>
                <a:gd name="connsiteY12" fmla="*/ 3511 h 10000"/>
                <a:gd name="connsiteX13" fmla="*/ 11206 w 12840"/>
                <a:gd name="connsiteY13" fmla="*/ 1751 h 10000"/>
                <a:gd name="connsiteX14" fmla="*/ 12811 w 12840"/>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404 w 12749"/>
                <a:gd name="connsiteY5" fmla="*/ 6550 h 10000"/>
                <a:gd name="connsiteX6" fmla="*/ 1211 w 12749"/>
                <a:gd name="connsiteY6" fmla="*/ 8269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404 w 12749"/>
                <a:gd name="connsiteY5" fmla="*/ 6550 h 10000"/>
                <a:gd name="connsiteX6" fmla="*/ 1211 w 12749"/>
                <a:gd name="connsiteY6" fmla="*/ 8269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404 w 12749"/>
                <a:gd name="connsiteY5" fmla="*/ 6550 h 10000"/>
                <a:gd name="connsiteX6" fmla="*/ 1211 w 12749"/>
                <a:gd name="connsiteY6" fmla="*/ 8269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69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69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69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51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51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51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0 w 12749"/>
                <a:gd name="connsiteY0" fmla="*/ 0 h 10000"/>
                <a:gd name="connsiteX1" fmla="*/ 2749 w 12749"/>
                <a:gd name="connsiteY1" fmla="*/ 0 h 10000"/>
                <a:gd name="connsiteX2" fmla="*/ 1085 w 12749"/>
                <a:gd name="connsiteY2" fmla="*/ 1857 h 10000"/>
                <a:gd name="connsiteX3" fmla="*/ 253 w 12749"/>
                <a:gd name="connsiteY3" fmla="*/ 3479 h 10000"/>
                <a:gd name="connsiteX4" fmla="*/ 0 w 12749"/>
                <a:gd name="connsiteY4" fmla="*/ 4995 h 10000"/>
                <a:gd name="connsiteX5" fmla="*/ 177 w 12749"/>
                <a:gd name="connsiteY5" fmla="*/ 6624 h 10000"/>
                <a:gd name="connsiteX6" fmla="*/ 1211 w 12749"/>
                <a:gd name="connsiteY6" fmla="*/ 8251 h 10000"/>
                <a:gd name="connsiteX7" fmla="*/ 2749 w 12749"/>
                <a:gd name="connsiteY7" fmla="*/ 10000 h 10000"/>
                <a:gd name="connsiteX8" fmla="*/ 12749 w 12749"/>
                <a:gd name="connsiteY8" fmla="*/ 10000 h 10000"/>
                <a:gd name="connsiteX9" fmla="*/ 11211 w 12749"/>
                <a:gd name="connsiteY9" fmla="*/ 8320 h 10000"/>
                <a:gd name="connsiteX10" fmla="*/ 10309 w 12749"/>
                <a:gd name="connsiteY10" fmla="*/ 6552 h 10000"/>
                <a:gd name="connsiteX11" fmla="*/ 10055 w 12749"/>
                <a:gd name="connsiteY11" fmla="*/ 4973 h 10000"/>
                <a:gd name="connsiteX12" fmla="*/ 10240 w 12749"/>
                <a:gd name="connsiteY12" fmla="*/ 3511 h 10000"/>
                <a:gd name="connsiteX13" fmla="*/ 11115 w 12749"/>
                <a:gd name="connsiteY13" fmla="*/ 1751 h 10000"/>
                <a:gd name="connsiteX14" fmla="*/ 12720 w 12749"/>
                <a:gd name="connsiteY14" fmla="*/ 0 h 10000"/>
                <a:gd name="connsiteX0" fmla="*/ 12726 w 12755"/>
                <a:gd name="connsiteY0" fmla="*/ 0 h 10000"/>
                <a:gd name="connsiteX1" fmla="*/ 2755 w 12755"/>
                <a:gd name="connsiteY1" fmla="*/ 0 h 10000"/>
                <a:gd name="connsiteX2" fmla="*/ 1091 w 12755"/>
                <a:gd name="connsiteY2" fmla="*/ 1857 h 10000"/>
                <a:gd name="connsiteX3" fmla="*/ 259 w 12755"/>
                <a:gd name="connsiteY3" fmla="*/ 3479 h 10000"/>
                <a:gd name="connsiteX4" fmla="*/ 6 w 12755"/>
                <a:gd name="connsiteY4" fmla="*/ 4995 h 10000"/>
                <a:gd name="connsiteX5" fmla="*/ 183 w 12755"/>
                <a:gd name="connsiteY5" fmla="*/ 6624 h 10000"/>
                <a:gd name="connsiteX6" fmla="*/ 1217 w 12755"/>
                <a:gd name="connsiteY6" fmla="*/ 8251 h 10000"/>
                <a:gd name="connsiteX7" fmla="*/ 2755 w 12755"/>
                <a:gd name="connsiteY7" fmla="*/ 10000 h 10000"/>
                <a:gd name="connsiteX8" fmla="*/ 12755 w 12755"/>
                <a:gd name="connsiteY8" fmla="*/ 10000 h 10000"/>
                <a:gd name="connsiteX9" fmla="*/ 11217 w 12755"/>
                <a:gd name="connsiteY9" fmla="*/ 8320 h 10000"/>
                <a:gd name="connsiteX10" fmla="*/ 10315 w 12755"/>
                <a:gd name="connsiteY10" fmla="*/ 6552 h 10000"/>
                <a:gd name="connsiteX11" fmla="*/ 10061 w 12755"/>
                <a:gd name="connsiteY11" fmla="*/ 4973 h 10000"/>
                <a:gd name="connsiteX12" fmla="*/ 10246 w 12755"/>
                <a:gd name="connsiteY12" fmla="*/ 3511 h 10000"/>
                <a:gd name="connsiteX13" fmla="*/ 11121 w 12755"/>
                <a:gd name="connsiteY13" fmla="*/ 1751 h 10000"/>
                <a:gd name="connsiteX14" fmla="*/ 12726 w 12755"/>
                <a:gd name="connsiteY14" fmla="*/ 0 h 10000"/>
                <a:gd name="connsiteX0" fmla="*/ 12726 w 12755"/>
                <a:gd name="connsiteY0" fmla="*/ 0 h 10000"/>
                <a:gd name="connsiteX1" fmla="*/ 2755 w 12755"/>
                <a:gd name="connsiteY1" fmla="*/ 0 h 10000"/>
                <a:gd name="connsiteX2" fmla="*/ 1091 w 12755"/>
                <a:gd name="connsiteY2" fmla="*/ 1857 h 10000"/>
                <a:gd name="connsiteX3" fmla="*/ 259 w 12755"/>
                <a:gd name="connsiteY3" fmla="*/ 3479 h 10000"/>
                <a:gd name="connsiteX4" fmla="*/ 6 w 12755"/>
                <a:gd name="connsiteY4" fmla="*/ 4995 h 10000"/>
                <a:gd name="connsiteX5" fmla="*/ 183 w 12755"/>
                <a:gd name="connsiteY5" fmla="*/ 6624 h 10000"/>
                <a:gd name="connsiteX6" fmla="*/ 1217 w 12755"/>
                <a:gd name="connsiteY6" fmla="*/ 8251 h 10000"/>
                <a:gd name="connsiteX7" fmla="*/ 2755 w 12755"/>
                <a:gd name="connsiteY7" fmla="*/ 10000 h 10000"/>
                <a:gd name="connsiteX8" fmla="*/ 12755 w 12755"/>
                <a:gd name="connsiteY8" fmla="*/ 10000 h 10000"/>
                <a:gd name="connsiteX9" fmla="*/ 11217 w 12755"/>
                <a:gd name="connsiteY9" fmla="*/ 8320 h 10000"/>
                <a:gd name="connsiteX10" fmla="*/ 10315 w 12755"/>
                <a:gd name="connsiteY10" fmla="*/ 6552 h 10000"/>
                <a:gd name="connsiteX11" fmla="*/ 10061 w 12755"/>
                <a:gd name="connsiteY11" fmla="*/ 4973 h 10000"/>
                <a:gd name="connsiteX12" fmla="*/ 10246 w 12755"/>
                <a:gd name="connsiteY12" fmla="*/ 3511 h 10000"/>
                <a:gd name="connsiteX13" fmla="*/ 11121 w 12755"/>
                <a:gd name="connsiteY13" fmla="*/ 1751 h 10000"/>
                <a:gd name="connsiteX14" fmla="*/ 12726 w 12755"/>
                <a:gd name="connsiteY14" fmla="*/ 0 h 10000"/>
                <a:gd name="connsiteX0" fmla="*/ 12726 w 12755"/>
                <a:gd name="connsiteY0" fmla="*/ 0 h 10000"/>
                <a:gd name="connsiteX1" fmla="*/ 2755 w 12755"/>
                <a:gd name="connsiteY1" fmla="*/ 0 h 10000"/>
                <a:gd name="connsiteX2" fmla="*/ 1091 w 12755"/>
                <a:gd name="connsiteY2" fmla="*/ 1857 h 10000"/>
                <a:gd name="connsiteX3" fmla="*/ 259 w 12755"/>
                <a:gd name="connsiteY3" fmla="*/ 3479 h 10000"/>
                <a:gd name="connsiteX4" fmla="*/ 6 w 12755"/>
                <a:gd name="connsiteY4" fmla="*/ 4995 h 10000"/>
                <a:gd name="connsiteX5" fmla="*/ 183 w 12755"/>
                <a:gd name="connsiteY5" fmla="*/ 6624 h 10000"/>
                <a:gd name="connsiteX6" fmla="*/ 1217 w 12755"/>
                <a:gd name="connsiteY6" fmla="*/ 8251 h 10000"/>
                <a:gd name="connsiteX7" fmla="*/ 2755 w 12755"/>
                <a:gd name="connsiteY7" fmla="*/ 10000 h 10000"/>
                <a:gd name="connsiteX8" fmla="*/ 12755 w 12755"/>
                <a:gd name="connsiteY8" fmla="*/ 10000 h 10000"/>
                <a:gd name="connsiteX9" fmla="*/ 11217 w 12755"/>
                <a:gd name="connsiteY9" fmla="*/ 8320 h 10000"/>
                <a:gd name="connsiteX10" fmla="*/ 10315 w 12755"/>
                <a:gd name="connsiteY10" fmla="*/ 6552 h 10000"/>
                <a:gd name="connsiteX11" fmla="*/ 10061 w 12755"/>
                <a:gd name="connsiteY11" fmla="*/ 4973 h 10000"/>
                <a:gd name="connsiteX12" fmla="*/ 10246 w 12755"/>
                <a:gd name="connsiteY12" fmla="*/ 3511 h 10000"/>
                <a:gd name="connsiteX13" fmla="*/ 11121 w 12755"/>
                <a:gd name="connsiteY13" fmla="*/ 1751 h 10000"/>
                <a:gd name="connsiteX14" fmla="*/ 12726 w 12755"/>
                <a:gd name="connsiteY14" fmla="*/ 0 h 10000"/>
                <a:gd name="connsiteX0" fmla="*/ 12726 w 12755"/>
                <a:gd name="connsiteY0" fmla="*/ 0 h 10000"/>
                <a:gd name="connsiteX1" fmla="*/ 2755 w 12755"/>
                <a:gd name="connsiteY1" fmla="*/ 0 h 10000"/>
                <a:gd name="connsiteX2" fmla="*/ 1091 w 12755"/>
                <a:gd name="connsiteY2" fmla="*/ 1857 h 10000"/>
                <a:gd name="connsiteX3" fmla="*/ 259 w 12755"/>
                <a:gd name="connsiteY3" fmla="*/ 3479 h 10000"/>
                <a:gd name="connsiteX4" fmla="*/ 6 w 12755"/>
                <a:gd name="connsiteY4" fmla="*/ 4995 h 10000"/>
                <a:gd name="connsiteX5" fmla="*/ 183 w 12755"/>
                <a:gd name="connsiteY5" fmla="*/ 6624 h 10000"/>
                <a:gd name="connsiteX6" fmla="*/ 1217 w 12755"/>
                <a:gd name="connsiteY6" fmla="*/ 8251 h 10000"/>
                <a:gd name="connsiteX7" fmla="*/ 2755 w 12755"/>
                <a:gd name="connsiteY7" fmla="*/ 10000 h 10000"/>
                <a:gd name="connsiteX8" fmla="*/ 12755 w 12755"/>
                <a:gd name="connsiteY8" fmla="*/ 10000 h 10000"/>
                <a:gd name="connsiteX9" fmla="*/ 11217 w 12755"/>
                <a:gd name="connsiteY9" fmla="*/ 8320 h 10000"/>
                <a:gd name="connsiteX10" fmla="*/ 10315 w 12755"/>
                <a:gd name="connsiteY10" fmla="*/ 6552 h 10000"/>
                <a:gd name="connsiteX11" fmla="*/ 10061 w 12755"/>
                <a:gd name="connsiteY11" fmla="*/ 4973 h 10000"/>
                <a:gd name="connsiteX12" fmla="*/ 10246 w 12755"/>
                <a:gd name="connsiteY12" fmla="*/ 3511 h 10000"/>
                <a:gd name="connsiteX13" fmla="*/ 11121 w 12755"/>
                <a:gd name="connsiteY13" fmla="*/ 1751 h 10000"/>
                <a:gd name="connsiteX14" fmla="*/ 12726 w 12755"/>
                <a:gd name="connsiteY14" fmla="*/ 0 h 10000"/>
                <a:gd name="connsiteX0" fmla="*/ 12726 w 12755"/>
                <a:gd name="connsiteY0" fmla="*/ 0 h 10000"/>
                <a:gd name="connsiteX1" fmla="*/ 2755 w 12755"/>
                <a:gd name="connsiteY1" fmla="*/ 0 h 10000"/>
                <a:gd name="connsiteX2" fmla="*/ 1091 w 12755"/>
                <a:gd name="connsiteY2" fmla="*/ 1857 h 10000"/>
                <a:gd name="connsiteX3" fmla="*/ 259 w 12755"/>
                <a:gd name="connsiteY3" fmla="*/ 3479 h 10000"/>
                <a:gd name="connsiteX4" fmla="*/ 6 w 12755"/>
                <a:gd name="connsiteY4" fmla="*/ 4995 h 10000"/>
                <a:gd name="connsiteX5" fmla="*/ 183 w 12755"/>
                <a:gd name="connsiteY5" fmla="*/ 6624 h 10000"/>
                <a:gd name="connsiteX6" fmla="*/ 1217 w 12755"/>
                <a:gd name="connsiteY6" fmla="*/ 8251 h 10000"/>
                <a:gd name="connsiteX7" fmla="*/ 2755 w 12755"/>
                <a:gd name="connsiteY7" fmla="*/ 10000 h 10000"/>
                <a:gd name="connsiteX8" fmla="*/ 12755 w 12755"/>
                <a:gd name="connsiteY8" fmla="*/ 10000 h 10000"/>
                <a:gd name="connsiteX9" fmla="*/ 11217 w 12755"/>
                <a:gd name="connsiteY9" fmla="*/ 8320 h 10000"/>
                <a:gd name="connsiteX10" fmla="*/ 10315 w 12755"/>
                <a:gd name="connsiteY10" fmla="*/ 6552 h 10000"/>
                <a:gd name="connsiteX11" fmla="*/ 10061 w 12755"/>
                <a:gd name="connsiteY11" fmla="*/ 4973 h 10000"/>
                <a:gd name="connsiteX12" fmla="*/ 10246 w 12755"/>
                <a:gd name="connsiteY12" fmla="*/ 3511 h 10000"/>
                <a:gd name="connsiteX13" fmla="*/ 11121 w 12755"/>
                <a:gd name="connsiteY13" fmla="*/ 1751 h 10000"/>
                <a:gd name="connsiteX14" fmla="*/ 12726 w 12755"/>
                <a:gd name="connsiteY14" fmla="*/ 0 h 10000"/>
                <a:gd name="connsiteX0" fmla="*/ 12797 w 12826"/>
                <a:gd name="connsiteY0" fmla="*/ 0 h 10000"/>
                <a:gd name="connsiteX1" fmla="*/ 2826 w 12826"/>
                <a:gd name="connsiteY1" fmla="*/ 0 h 10000"/>
                <a:gd name="connsiteX2" fmla="*/ 1162 w 12826"/>
                <a:gd name="connsiteY2" fmla="*/ 1857 h 10000"/>
                <a:gd name="connsiteX3" fmla="*/ 330 w 12826"/>
                <a:gd name="connsiteY3" fmla="*/ 3479 h 10000"/>
                <a:gd name="connsiteX4" fmla="*/ 1 w 12826"/>
                <a:gd name="connsiteY4" fmla="*/ 5013 h 10000"/>
                <a:gd name="connsiteX5" fmla="*/ 254 w 12826"/>
                <a:gd name="connsiteY5" fmla="*/ 6624 h 10000"/>
                <a:gd name="connsiteX6" fmla="*/ 1288 w 12826"/>
                <a:gd name="connsiteY6" fmla="*/ 8251 h 10000"/>
                <a:gd name="connsiteX7" fmla="*/ 2826 w 12826"/>
                <a:gd name="connsiteY7" fmla="*/ 10000 h 10000"/>
                <a:gd name="connsiteX8" fmla="*/ 12826 w 12826"/>
                <a:gd name="connsiteY8" fmla="*/ 10000 h 10000"/>
                <a:gd name="connsiteX9" fmla="*/ 11288 w 12826"/>
                <a:gd name="connsiteY9" fmla="*/ 8320 h 10000"/>
                <a:gd name="connsiteX10" fmla="*/ 10386 w 12826"/>
                <a:gd name="connsiteY10" fmla="*/ 6552 h 10000"/>
                <a:gd name="connsiteX11" fmla="*/ 10132 w 12826"/>
                <a:gd name="connsiteY11" fmla="*/ 4973 h 10000"/>
                <a:gd name="connsiteX12" fmla="*/ 10317 w 12826"/>
                <a:gd name="connsiteY12" fmla="*/ 3511 h 10000"/>
                <a:gd name="connsiteX13" fmla="*/ 11192 w 12826"/>
                <a:gd name="connsiteY13" fmla="*/ 1751 h 10000"/>
                <a:gd name="connsiteX14" fmla="*/ 12797 w 12826"/>
                <a:gd name="connsiteY14" fmla="*/ 0 h 10000"/>
                <a:gd name="connsiteX0" fmla="*/ 12797 w 12826"/>
                <a:gd name="connsiteY0" fmla="*/ 0 h 10000"/>
                <a:gd name="connsiteX1" fmla="*/ 2826 w 12826"/>
                <a:gd name="connsiteY1" fmla="*/ 0 h 10000"/>
                <a:gd name="connsiteX2" fmla="*/ 1162 w 12826"/>
                <a:gd name="connsiteY2" fmla="*/ 1857 h 10000"/>
                <a:gd name="connsiteX3" fmla="*/ 330 w 12826"/>
                <a:gd name="connsiteY3" fmla="*/ 3479 h 10000"/>
                <a:gd name="connsiteX4" fmla="*/ 1 w 12826"/>
                <a:gd name="connsiteY4" fmla="*/ 5013 h 10000"/>
                <a:gd name="connsiteX5" fmla="*/ 254 w 12826"/>
                <a:gd name="connsiteY5" fmla="*/ 6624 h 10000"/>
                <a:gd name="connsiteX6" fmla="*/ 1212 w 12826"/>
                <a:gd name="connsiteY6" fmla="*/ 8251 h 10000"/>
                <a:gd name="connsiteX7" fmla="*/ 2826 w 12826"/>
                <a:gd name="connsiteY7" fmla="*/ 10000 h 10000"/>
                <a:gd name="connsiteX8" fmla="*/ 12826 w 12826"/>
                <a:gd name="connsiteY8" fmla="*/ 10000 h 10000"/>
                <a:gd name="connsiteX9" fmla="*/ 11288 w 12826"/>
                <a:gd name="connsiteY9" fmla="*/ 8320 h 10000"/>
                <a:gd name="connsiteX10" fmla="*/ 10386 w 12826"/>
                <a:gd name="connsiteY10" fmla="*/ 6552 h 10000"/>
                <a:gd name="connsiteX11" fmla="*/ 10132 w 12826"/>
                <a:gd name="connsiteY11" fmla="*/ 4973 h 10000"/>
                <a:gd name="connsiteX12" fmla="*/ 10317 w 12826"/>
                <a:gd name="connsiteY12" fmla="*/ 3511 h 10000"/>
                <a:gd name="connsiteX13" fmla="*/ 11192 w 12826"/>
                <a:gd name="connsiteY13" fmla="*/ 1751 h 10000"/>
                <a:gd name="connsiteX14" fmla="*/ 12797 w 12826"/>
                <a:gd name="connsiteY14" fmla="*/ 0 h 10000"/>
                <a:gd name="connsiteX0" fmla="*/ 12872 w 12901"/>
                <a:gd name="connsiteY0" fmla="*/ 0 h 10000"/>
                <a:gd name="connsiteX1" fmla="*/ 2901 w 12901"/>
                <a:gd name="connsiteY1" fmla="*/ 0 h 10000"/>
                <a:gd name="connsiteX2" fmla="*/ 1237 w 12901"/>
                <a:gd name="connsiteY2" fmla="*/ 1857 h 10000"/>
                <a:gd name="connsiteX3" fmla="*/ 405 w 12901"/>
                <a:gd name="connsiteY3" fmla="*/ 3479 h 10000"/>
                <a:gd name="connsiteX4" fmla="*/ 0 w 12901"/>
                <a:gd name="connsiteY4" fmla="*/ 5013 h 10000"/>
                <a:gd name="connsiteX5" fmla="*/ 329 w 12901"/>
                <a:gd name="connsiteY5" fmla="*/ 6624 h 10000"/>
                <a:gd name="connsiteX6" fmla="*/ 1287 w 12901"/>
                <a:gd name="connsiteY6" fmla="*/ 8251 h 10000"/>
                <a:gd name="connsiteX7" fmla="*/ 2901 w 12901"/>
                <a:gd name="connsiteY7" fmla="*/ 10000 h 10000"/>
                <a:gd name="connsiteX8" fmla="*/ 12901 w 12901"/>
                <a:gd name="connsiteY8" fmla="*/ 10000 h 10000"/>
                <a:gd name="connsiteX9" fmla="*/ 11363 w 12901"/>
                <a:gd name="connsiteY9" fmla="*/ 8320 h 10000"/>
                <a:gd name="connsiteX10" fmla="*/ 10461 w 12901"/>
                <a:gd name="connsiteY10" fmla="*/ 6552 h 10000"/>
                <a:gd name="connsiteX11" fmla="*/ 10207 w 12901"/>
                <a:gd name="connsiteY11" fmla="*/ 4973 h 10000"/>
                <a:gd name="connsiteX12" fmla="*/ 10392 w 12901"/>
                <a:gd name="connsiteY12" fmla="*/ 3511 h 10000"/>
                <a:gd name="connsiteX13" fmla="*/ 11267 w 12901"/>
                <a:gd name="connsiteY13" fmla="*/ 1751 h 10000"/>
                <a:gd name="connsiteX14" fmla="*/ 12872 w 12901"/>
                <a:gd name="connsiteY14" fmla="*/ 0 h 10000"/>
                <a:gd name="connsiteX0" fmla="*/ 12872 w 12901"/>
                <a:gd name="connsiteY0" fmla="*/ 0 h 10000"/>
                <a:gd name="connsiteX1" fmla="*/ 2901 w 12901"/>
                <a:gd name="connsiteY1" fmla="*/ 0 h 10000"/>
                <a:gd name="connsiteX2" fmla="*/ 1237 w 12901"/>
                <a:gd name="connsiteY2" fmla="*/ 1857 h 10000"/>
                <a:gd name="connsiteX3" fmla="*/ 405 w 12901"/>
                <a:gd name="connsiteY3" fmla="*/ 3479 h 10000"/>
                <a:gd name="connsiteX4" fmla="*/ 0 w 12901"/>
                <a:gd name="connsiteY4" fmla="*/ 5013 h 10000"/>
                <a:gd name="connsiteX5" fmla="*/ 329 w 12901"/>
                <a:gd name="connsiteY5" fmla="*/ 6624 h 10000"/>
                <a:gd name="connsiteX6" fmla="*/ 1287 w 12901"/>
                <a:gd name="connsiteY6" fmla="*/ 8251 h 10000"/>
                <a:gd name="connsiteX7" fmla="*/ 2901 w 12901"/>
                <a:gd name="connsiteY7" fmla="*/ 10000 h 10000"/>
                <a:gd name="connsiteX8" fmla="*/ 12901 w 12901"/>
                <a:gd name="connsiteY8" fmla="*/ 10000 h 10000"/>
                <a:gd name="connsiteX9" fmla="*/ 11363 w 12901"/>
                <a:gd name="connsiteY9" fmla="*/ 8320 h 10000"/>
                <a:gd name="connsiteX10" fmla="*/ 10461 w 12901"/>
                <a:gd name="connsiteY10" fmla="*/ 6552 h 10000"/>
                <a:gd name="connsiteX11" fmla="*/ 10207 w 12901"/>
                <a:gd name="connsiteY11" fmla="*/ 4973 h 10000"/>
                <a:gd name="connsiteX12" fmla="*/ 10392 w 12901"/>
                <a:gd name="connsiteY12" fmla="*/ 3511 h 10000"/>
                <a:gd name="connsiteX13" fmla="*/ 11267 w 12901"/>
                <a:gd name="connsiteY13" fmla="*/ 1751 h 10000"/>
                <a:gd name="connsiteX14" fmla="*/ 12872 w 12901"/>
                <a:gd name="connsiteY14" fmla="*/ 0 h 10000"/>
                <a:gd name="connsiteX0" fmla="*/ 12872 w 12901"/>
                <a:gd name="connsiteY0" fmla="*/ 0 h 10000"/>
                <a:gd name="connsiteX1" fmla="*/ 2901 w 12901"/>
                <a:gd name="connsiteY1" fmla="*/ 0 h 10000"/>
                <a:gd name="connsiteX2" fmla="*/ 1237 w 12901"/>
                <a:gd name="connsiteY2" fmla="*/ 1857 h 10000"/>
                <a:gd name="connsiteX3" fmla="*/ 329 w 12901"/>
                <a:gd name="connsiteY3" fmla="*/ 3516 h 10000"/>
                <a:gd name="connsiteX4" fmla="*/ 0 w 12901"/>
                <a:gd name="connsiteY4" fmla="*/ 5013 h 10000"/>
                <a:gd name="connsiteX5" fmla="*/ 329 w 12901"/>
                <a:gd name="connsiteY5" fmla="*/ 6624 h 10000"/>
                <a:gd name="connsiteX6" fmla="*/ 1287 w 12901"/>
                <a:gd name="connsiteY6" fmla="*/ 8251 h 10000"/>
                <a:gd name="connsiteX7" fmla="*/ 2901 w 12901"/>
                <a:gd name="connsiteY7" fmla="*/ 10000 h 10000"/>
                <a:gd name="connsiteX8" fmla="*/ 12901 w 12901"/>
                <a:gd name="connsiteY8" fmla="*/ 10000 h 10000"/>
                <a:gd name="connsiteX9" fmla="*/ 11363 w 12901"/>
                <a:gd name="connsiteY9" fmla="*/ 8320 h 10000"/>
                <a:gd name="connsiteX10" fmla="*/ 10461 w 12901"/>
                <a:gd name="connsiteY10" fmla="*/ 6552 h 10000"/>
                <a:gd name="connsiteX11" fmla="*/ 10207 w 12901"/>
                <a:gd name="connsiteY11" fmla="*/ 4973 h 10000"/>
                <a:gd name="connsiteX12" fmla="*/ 10392 w 12901"/>
                <a:gd name="connsiteY12" fmla="*/ 3511 h 10000"/>
                <a:gd name="connsiteX13" fmla="*/ 11267 w 12901"/>
                <a:gd name="connsiteY13" fmla="*/ 1751 h 10000"/>
                <a:gd name="connsiteX14" fmla="*/ 12872 w 12901"/>
                <a:gd name="connsiteY14" fmla="*/ 0 h 10000"/>
                <a:gd name="connsiteX0" fmla="*/ 12872 w 12901"/>
                <a:gd name="connsiteY0" fmla="*/ 0 h 10000"/>
                <a:gd name="connsiteX1" fmla="*/ 2901 w 12901"/>
                <a:gd name="connsiteY1" fmla="*/ 0 h 10000"/>
                <a:gd name="connsiteX2" fmla="*/ 1237 w 12901"/>
                <a:gd name="connsiteY2" fmla="*/ 1857 h 10000"/>
                <a:gd name="connsiteX3" fmla="*/ 329 w 12901"/>
                <a:gd name="connsiteY3" fmla="*/ 3516 h 10000"/>
                <a:gd name="connsiteX4" fmla="*/ 0 w 12901"/>
                <a:gd name="connsiteY4" fmla="*/ 5013 h 10000"/>
                <a:gd name="connsiteX5" fmla="*/ 329 w 12901"/>
                <a:gd name="connsiteY5" fmla="*/ 6624 h 10000"/>
                <a:gd name="connsiteX6" fmla="*/ 1287 w 12901"/>
                <a:gd name="connsiteY6" fmla="*/ 8251 h 10000"/>
                <a:gd name="connsiteX7" fmla="*/ 2901 w 12901"/>
                <a:gd name="connsiteY7" fmla="*/ 10000 h 10000"/>
                <a:gd name="connsiteX8" fmla="*/ 12901 w 12901"/>
                <a:gd name="connsiteY8" fmla="*/ 10000 h 10000"/>
                <a:gd name="connsiteX9" fmla="*/ 11363 w 12901"/>
                <a:gd name="connsiteY9" fmla="*/ 8320 h 10000"/>
                <a:gd name="connsiteX10" fmla="*/ 10207 w 12901"/>
                <a:gd name="connsiteY10" fmla="*/ 4973 h 10000"/>
                <a:gd name="connsiteX11" fmla="*/ 10392 w 12901"/>
                <a:gd name="connsiteY11" fmla="*/ 3511 h 10000"/>
                <a:gd name="connsiteX12" fmla="*/ 11267 w 12901"/>
                <a:gd name="connsiteY12" fmla="*/ 1751 h 10000"/>
                <a:gd name="connsiteX13" fmla="*/ 12872 w 12901"/>
                <a:gd name="connsiteY13" fmla="*/ 0 h 10000"/>
                <a:gd name="connsiteX0" fmla="*/ 12872 w 12901"/>
                <a:gd name="connsiteY0" fmla="*/ 0 h 10000"/>
                <a:gd name="connsiteX1" fmla="*/ 2901 w 12901"/>
                <a:gd name="connsiteY1" fmla="*/ 0 h 10000"/>
                <a:gd name="connsiteX2" fmla="*/ 1237 w 12901"/>
                <a:gd name="connsiteY2" fmla="*/ 1857 h 10000"/>
                <a:gd name="connsiteX3" fmla="*/ 329 w 12901"/>
                <a:gd name="connsiteY3" fmla="*/ 3516 h 10000"/>
                <a:gd name="connsiteX4" fmla="*/ 0 w 12901"/>
                <a:gd name="connsiteY4" fmla="*/ 5013 h 10000"/>
                <a:gd name="connsiteX5" fmla="*/ 329 w 12901"/>
                <a:gd name="connsiteY5" fmla="*/ 6624 h 10000"/>
                <a:gd name="connsiteX6" fmla="*/ 1287 w 12901"/>
                <a:gd name="connsiteY6" fmla="*/ 8251 h 10000"/>
                <a:gd name="connsiteX7" fmla="*/ 2901 w 12901"/>
                <a:gd name="connsiteY7" fmla="*/ 10000 h 10000"/>
                <a:gd name="connsiteX8" fmla="*/ 12901 w 12901"/>
                <a:gd name="connsiteY8" fmla="*/ 10000 h 10000"/>
                <a:gd name="connsiteX9" fmla="*/ 10207 w 12901"/>
                <a:gd name="connsiteY9" fmla="*/ 4973 h 10000"/>
                <a:gd name="connsiteX10" fmla="*/ 10392 w 12901"/>
                <a:gd name="connsiteY10" fmla="*/ 3511 h 10000"/>
                <a:gd name="connsiteX11" fmla="*/ 11267 w 12901"/>
                <a:gd name="connsiteY11" fmla="*/ 1751 h 10000"/>
                <a:gd name="connsiteX12" fmla="*/ 12872 w 12901"/>
                <a:gd name="connsiteY12" fmla="*/ 0 h 10000"/>
                <a:gd name="connsiteX0" fmla="*/ 12872 w 12901"/>
                <a:gd name="connsiteY0" fmla="*/ 0 h 10000"/>
                <a:gd name="connsiteX1" fmla="*/ 2901 w 12901"/>
                <a:gd name="connsiteY1" fmla="*/ 0 h 10000"/>
                <a:gd name="connsiteX2" fmla="*/ 1237 w 12901"/>
                <a:gd name="connsiteY2" fmla="*/ 1857 h 10000"/>
                <a:gd name="connsiteX3" fmla="*/ 329 w 12901"/>
                <a:gd name="connsiteY3" fmla="*/ 3516 h 10000"/>
                <a:gd name="connsiteX4" fmla="*/ 0 w 12901"/>
                <a:gd name="connsiteY4" fmla="*/ 5013 h 10000"/>
                <a:gd name="connsiteX5" fmla="*/ 329 w 12901"/>
                <a:gd name="connsiteY5" fmla="*/ 6624 h 10000"/>
                <a:gd name="connsiteX6" fmla="*/ 1287 w 12901"/>
                <a:gd name="connsiteY6" fmla="*/ 8251 h 10000"/>
                <a:gd name="connsiteX7" fmla="*/ 2901 w 12901"/>
                <a:gd name="connsiteY7" fmla="*/ 10000 h 10000"/>
                <a:gd name="connsiteX8" fmla="*/ 12901 w 12901"/>
                <a:gd name="connsiteY8" fmla="*/ 10000 h 10000"/>
                <a:gd name="connsiteX9" fmla="*/ 10392 w 12901"/>
                <a:gd name="connsiteY9" fmla="*/ 3511 h 10000"/>
                <a:gd name="connsiteX10" fmla="*/ 11267 w 12901"/>
                <a:gd name="connsiteY10" fmla="*/ 1751 h 10000"/>
                <a:gd name="connsiteX11" fmla="*/ 12872 w 12901"/>
                <a:gd name="connsiteY11" fmla="*/ 0 h 10000"/>
                <a:gd name="connsiteX0" fmla="*/ 12872 w 12901"/>
                <a:gd name="connsiteY0" fmla="*/ 0 h 10000"/>
                <a:gd name="connsiteX1" fmla="*/ 2901 w 12901"/>
                <a:gd name="connsiteY1" fmla="*/ 0 h 10000"/>
                <a:gd name="connsiteX2" fmla="*/ 1237 w 12901"/>
                <a:gd name="connsiteY2" fmla="*/ 1857 h 10000"/>
                <a:gd name="connsiteX3" fmla="*/ 329 w 12901"/>
                <a:gd name="connsiteY3" fmla="*/ 3516 h 10000"/>
                <a:gd name="connsiteX4" fmla="*/ 0 w 12901"/>
                <a:gd name="connsiteY4" fmla="*/ 5013 h 10000"/>
                <a:gd name="connsiteX5" fmla="*/ 329 w 12901"/>
                <a:gd name="connsiteY5" fmla="*/ 6624 h 10000"/>
                <a:gd name="connsiteX6" fmla="*/ 1287 w 12901"/>
                <a:gd name="connsiteY6" fmla="*/ 8251 h 10000"/>
                <a:gd name="connsiteX7" fmla="*/ 2901 w 12901"/>
                <a:gd name="connsiteY7" fmla="*/ 10000 h 10000"/>
                <a:gd name="connsiteX8" fmla="*/ 12901 w 12901"/>
                <a:gd name="connsiteY8" fmla="*/ 10000 h 10000"/>
                <a:gd name="connsiteX9" fmla="*/ 11267 w 12901"/>
                <a:gd name="connsiteY9" fmla="*/ 1751 h 10000"/>
                <a:gd name="connsiteX10" fmla="*/ 12872 w 12901"/>
                <a:gd name="connsiteY10" fmla="*/ 0 h 10000"/>
                <a:gd name="connsiteX0" fmla="*/ 12872 w 12901"/>
                <a:gd name="connsiteY0" fmla="*/ 0 h 10000"/>
                <a:gd name="connsiteX1" fmla="*/ 2901 w 12901"/>
                <a:gd name="connsiteY1" fmla="*/ 0 h 10000"/>
                <a:gd name="connsiteX2" fmla="*/ 1237 w 12901"/>
                <a:gd name="connsiteY2" fmla="*/ 1857 h 10000"/>
                <a:gd name="connsiteX3" fmla="*/ 329 w 12901"/>
                <a:gd name="connsiteY3" fmla="*/ 3516 h 10000"/>
                <a:gd name="connsiteX4" fmla="*/ 0 w 12901"/>
                <a:gd name="connsiteY4" fmla="*/ 5013 h 10000"/>
                <a:gd name="connsiteX5" fmla="*/ 329 w 12901"/>
                <a:gd name="connsiteY5" fmla="*/ 6624 h 10000"/>
                <a:gd name="connsiteX6" fmla="*/ 1287 w 12901"/>
                <a:gd name="connsiteY6" fmla="*/ 8251 h 10000"/>
                <a:gd name="connsiteX7" fmla="*/ 2901 w 12901"/>
                <a:gd name="connsiteY7" fmla="*/ 10000 h 10000"/>
                <a:gd name="connsiteX8" fmla="*/ 12901 w 12901"/>
                <a:gd name="connsiteY8" fmla="*/ 10000 h 10000"/>
                <a:gd name="connsiteX9" fmla="*/ 12872 w 12901"/>
                <a:gd name="connsiteY9"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901" h="10000">
                  <a:moveTo>
                    <a:pt x="12872" y="0"/>
                  </a:moveTo>
                  <a:lnTo>
                    <a:pt x="2901" y="0"/>
                  </a:lnTo>
                  <a:cubicBezTo>
                    <a:pt x="2324" y="550"/>
                    <a:pt x="1653" y="1277"/>
                    <a:pt x="1237" y="1857"/>
                  </a:cubicBezTo>
                  <a:cubicBezTo>
                    <a:pt x="821" y="2437"/>
                    <a:pt x="510" y="2993"/>
                    <a:pt x="329" y="3516"/>
                  </a:cubicBezTo>
                  <a:cubicBezTo>
                    <a:pt x="245" y="4021"/>
                    <a:pt x="84" y="4508"/>
                    <a:pt x="0" y="5013"/>
                  </a:cubicBezTo>
                  <a:cubicBezTo>
                    <a:pt x="-13" y="5537"/>
                    <a:pt x="127" y="6081"/>
                    <a:pt x="329" y="6624"/>
                  </a:cubicBezTo>
                  <a:cubicBezTo>
                    <a:pt x="531" y="7167"/>
                    <a:pt x="858" y="7689"/>
                    <a:pt x="1287" y="8251"/>
                  </a:cubicBezTo>
                  <a:cubicBezTo>
                    <a:pt x="1716" y="8813"/>
                    <a:pt x="2189" y="9340"/>
                    <a:pt x="2901" y="10000"/>
                  </a:cubicBezTo>
                  <a:lnTo>
                    <a:pt x="12901" y="10000"/>
                  </a:lnTo>
                  <a:cubicBezTo>
                    <a:pt x="12891" y="6667"/>
                    <a:pt x="12882" y="3333"/>
                    <a:pt x="12872" y="0"/>
                  </a:cubicBezTo>
                  <a:close/>
                </a:path>
              </a:pathLst>
            </a:cu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Calibri" panose="020F0502020204030204" pitchFamily="34" charset="0"/>
                <a:cs typeface="Arial" panose="020B0604020202020204" pitchFamily="34" charset="0"/>
              </a:endParaRPr>
            </a:p>
          </p:txBody>
        </p:sp>
        <p:sp>
          <p:nvSpPr>
            <p:cNvPr id="305" name="Rechteck 190">
              <a:extLst>
                <a:ext uri="{FF2B5EF4-FFF2-40B4-BE49-F238E27FC236}">
                  <a16:creationId xmlns:a16="http://schemas.microsoft.com/office/drawing/2014/main" id="{21CDCD15-0735-49F6-9BB3-8256BB7B4EC3}"/>
                </a:ext>
              </a:extLst>
            </p:cNvPr>
            <p:cNvSpPr/>
            <p:nvPr/>
          </p:nvSpPr>
          <p:spPr>
            <a:xfrm rot="15360000" flipV="1">
              <a:off x="8113674" y="1890522"/>
              <a:ext cx="436444" cy="105264"/>
            </a:xfrm>
            <a:prstGeom prst="rect">
              <a:avLst/>
            </a:pr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306" name="Rechteck 130">
              <a:extLst>
                <a:ext uri="{FF2B5EF4-FFF2-40B4-BE49-F238E27FC236}">
                  <a16:creationId xmlns:a16="http://schemas.microsoft.com/office/drawing/2014/main" id="{E3380B13-757D-7D5D-D4EC-D630423CA6FB}"/>
                </a:ext>
              </a:extLst>
            </p:cNvPr>
            <p:cNvSpPr/>
            <p:nvPr/>
          </p:nvSpPr>
          <p:spPr>
            <a:xfrm flipV="1">
              <a:off x="8227504" y="1743392"/>
              <a:ext cx="464683" cy="104222"/>
            </a:xfrm>
            <a:custGeom>
              <a:avLst/>
              <a:gdLst>
                <a:gd name="connsiteX0" fmla="*/ 0 w 854811"/>
                <a:gd name="connsiteY0" fmla="*/ 0 h 201331"/>
                <a:gd name="connsiteX1" fmla="*/ 854811 w 854811"/>
                <a:gd name="connsiteY1" fmla="*/ 0 h 201331"/>
                <a:gd name="connsiteX2" fmla="*/ 854811 w 854811"/>
                <a:gd name="connsiteY2" fmla="*/ 201331 h 201331"/>
                <a:gd name="connsiteX3" fmla="*/ 0 w 854811"/>
                <a:gd name="connsiteY3" fmla="*/ 201331 h 201331"/>
                <a:gd name="connsiteX4" fmla="*/ 0 w 854811"/>
                <a:gd name="connsiteY4" fmla="*/ 0 h 201331"/>
                <a:gd name="connsiteX0" fmla="*/ 0 w 854811"/>
                <a:gd name="connsiteY0" fmla="*/ 0 h 531849"/>
                <a:gd name="connsiteX1" fmla="*/ 854811 w 854811"/>
                <a:gd name="connsiteY1" fmla="*/ 0 h 531849"/>
                <a:gd name="connsiteX2" fmla="*/ 854811 w 854811"/>
                <a:gd name="connsiteY2" fmla="*/ 201331 h 531849"/>
                <a:gd name="connsiteX3" fmla="*/ 405765 w 854811"/>
                <a:gd name="connsiteY3" fmla="*/ 531849 h 531849"/>
                <a:gd name="connsiteX4" fmla="*/ 0 w 854811"/>
                <a:gd name="connsiteY4" fmla="*/ 0 h 531849"/>
                <a:gd name="connsiteX0" fmla="*/ 0 w 664311"/>
                <a:gd name="connsiteY0" fmla="*/ 331470 h 531849"/>
                <a:gd name="connsiteX1" fmla="*/ 664311 w 664311"/>
                <a:gd name="connsiteY1" fmla="*/ 0 h 531849"/>
                <a:gd name="connsiteX2" fmla="*/ 664311 w 664311"/>
                <a:gd name="connsiteY2" fmla="*/ 201331 h 531849"/>
                <a:gd name="connsiteX3" fmla="*/ 215265 w 664311"/>
                <a:gd name="connsiteY3" fmla="*/ 531849 h 531849"/>
                <a:gd name="connsiteX4" fmla="*/ 0 w 664311"/>
                <a:gd name="connsiteY4" fmla="*/ 331470 h 531849"/>
                <a:gd name="connsiteX0" fmla="*/ 0 w 664311"/>
                <a:gd name="connsiteY0" fmla="*/ 353378 h 553757"/>
                <a:gd name="connsiteX1" fmla="*/ 444284 w 664311"/>
                <a:gd name="connsiteY1" fmla="*/ 0 h 553757"/>
                <a:gd name="connsiteX2" fmla="*/ 664311 w 664311"/>
                <a:gd name="connsiteY2" fmla="*/ 223239 h 553757"/>
                <a:gd name="connsiteX3" fmla="*/ 215265 w 664311"/>
                <a:gd name="connsiteY3" fmla="*/ 553757 h 553757"/>
                <a:gd name="connsiteX4" fmla="*/ 0 w 664311"/>
                <a:gd name="connsiteY4" fmla="*/ 353378 h 553757"/>
                <a:gd name="connsiteX0" fmla="*/ 0 w 669073"/>
                <a:gd name="connsiteY0" fmla="*/ 353378 h 553757"/>
                <a:gd name="connsiteX1" fmla="*/ 444284 w 669073"/>
                <a:gd name="connsiteY1" fmla="*/ 0 h 553757"/>
                <a:gd name="connsiteX2" fmla="*/ 669073 w 669073"/>
                <a:gd name="connsiteY2" fmla="*/ 203237 h 553757"/>
                <a:gd name="connsiteX3" fmla="*/ 215265 w 669073"/>
                <a:gd name="connsiteY3" fmla="*/ 553757 h 553757"/>
                <a:gd name="connsiteX4" fmla="*/ 0 w 669073"/>
                <a:gd name="connsiteY4" fmla="*/ 353378 h 553757"/>
                <a:gd name="connsiteX0" fmla="*/ 0 w 669073"/>
                <a:gd name="connsiteY0" fmla="*/ 353378 h 544232"/>
                <a:gd name="connsiteX1" fmla="*/ 444284 w 669073"/>
                <a:gd name="connsiteY1" fmla="*/ 0 h 544232"/>
                <a:gd name="connsiteX2" fmla="*/ 669073 w 669073"/>
                <a:gd name="connsiteY2" fmla="*/ 203237 h 544232"/>
                <a:gd name="connsiteX3" fmla="*/ 146685 w 669073"/>
                <a:gd name="connsiteY3" fmla="*/ 544232 h 544232"/>
                <a:gd name="connsiteX4" fmla="*/ 0 w 669073"/>
                <a:gd name="connsiteY4" fmla="*/ 353378 h 544232"/>
                <a:gd name="connsiteX0" fmla="*/ 0 w 630973"/>
                <a:gd name="connsiteY0" fmla="*/ 418148 h 544232"/>
                <a:gd name="connsiteX1" fmla="*/ 406184 w 630973"/>
                <a:gd name="connsiteY1" fmla="*/ 0 h 544232"/>
                <a:gd name="connsiteX2" fmla="*/ 630973 w 630973"/>
                <a:gd name="connsiteY2" fmla="*/ 203237 h 544232"/>
                <a:gd name="connsiteX3" fmla="*/ 108585 w 630973"/>
                <a:gd name="connsiteY3" fmla="*/ 544232 h 544232"/>
                <a:gd name="connsiteX4" fmla="*/ 0 w 630973"/>
                <a:gd name="connsiteY4" fmla="*/ 418148 h 544232"/>
                <a:gd name="connsiteX0" fmla="*/ 0 w 842645"/>
                <a:gd name="connsiteY0" fmla="*/ 418148 h 418148"/>
                <a:gd name="connsiteX1" fmla="*/ 406184 w 842645"/>
                <a:gd name="connsiteY1" fmla="*/ 0 h 418148"/>
                <a:gd name="connsiteX2" fmla="*/ 630973 w 842645"/>
                <a:gd name="connsiteY2" fmla="*/ 203237 h 418148"/>
                <a:gd name="connsiteX3" fmla="*/ 842645 w 842645"/>
                <a:gd name="connsiteY3" fmla="*/ 334682 h 418148"/>
                <a:gd name="connsiteX4" fmla="*/ 0 w 842645"/>
                <a:gd name="connsiteY4" fmla="*/ 418148 h 418148"/>
                <a:gd name="connsiteX0" fmla="*/ 429476 w 436461"/>
                <a:gd name="connsiteY0" fmla="*/ 466408 h 466408"/>
                <a:gd name="connsiteX1" fmla="*/ 0 w 436461"/>
                <a:gd name="connsiteY1" fmla="*/ 0 h 466408"/>
                <a:gd name="connsiteX2" fmla="*/ 224789 w 436461"/>
                <a:gd name="connsiteY2" fmla="*/ 203237 h 466408"/>
                <a:gd name="connsiteX3" fmla="*/ 436461 w 436461"/>
                <a:gd name="connsiteY3" fmla="*/ 334682 h 466408"/>
                <a:gd name="connsiteX4" fmla="*/ 429476 w 436461"/>
                <a:gd name="connsiteY4" fmla="*/ 466408 h 466408"/>
                <a:gd name="connsiteX0" fmla="*/ 617436 w 624421"/>
                <a:gd name="connsiteY0" fmla="*/ 263171 h 263171"/>
                <a:gd name="connsiteX1" fmla="*/ 0 w 624421"/>
                <a:gd name="connsiteY1" fmla="*/ 166333 h 263171"/>
                <a:gd name="connsiteX2" fmla="*/ 412749 w 624421"/>
                <a:gd name="connsiteY2" fmla="*/ 0 h 263171"/>
                <a:gd name="connsiteX3" fmla="*/ 624421 w 624421"/>
                <a:gd name="connsiteY3" fmla="*/ 131445 h 263171"/>
                <a:gd name="connsiteX4" fmla="*/ 617436 w 624421"/>
                <a:gd name="connsiteY4" fmla="*/ 263171 h 263171"/>
                <a:gd name="connsiteX0" fmla="*/ 687287 w 694272"/>
                <a:gd name="connsiteY0" fmla="*/ 236501 h 236501"/>
                <a:gd name="connsiteX1" fmla="*/ 69851 w 694272"/>
                <a:gd name="connsiteY1" fmla="*/ 139663 h 236501"/>
                <a:gd name="connsiteX2" fmla="*/ 0 w 694272"/>
                <a:gd name="connsiteY2" fmla="*/ 0 h 236501"/>
                <a:gd name="connsiteX3" fmla="*/ 694272 w 694272"/>
                <a:gd name="connsiteY3" fmla="*/ 104775 h 236501"/>
                <a:gd name="connsiteX4" fmla="*/ 687287 w 694272"/>
                <a:gd name="connsiteY4" fmla="*/ 236501 h 236501"/>
                <a:gd name="connsiteX0" fmla="*/ 687287 w 694272"/>
                <a:gd name="connsiteY0" fmla="*/ 236501 h 236501"/>
                <a:gd name="connsiteX1" fmla="*/ 139701 w 694272"/>
                <a:gd name="connsiteY1" fmla="*/ 159983 h 236501"/>
                <a:gd name="connsiteX2" fmla="*/ 0 w 694272"/>
                <a:gd name="connsiteY2" fmla="*/ 0 h 236501"/>
                <a:gd name="connsiteX3" fmla="*/ 694272 w 694272"/>
                <a:gd name="connsiteY3" fmla="*/ 104775 h 236501"/>
                <a:gd name="connsiteX4" fmla="*/ 687287 w 694272"/>
                <a:gd name="connsiteY4" fmla="*/ 236501 h 236501"/>
                <a:gd name="connsiteX0" fmla="*/ 686017 w 693002"/>
                <a:gd name="connsiteY0" fmla="*/ 221261 h 221261"/>
                <a:gd name="connsiteX1" fmla="*/ 138431 w 693002"/>
                <a:gd name="connsiteY1" fmla="*/ 144743 h 221261"/>
                <a:gd name="connsiteX2" fmla="*/ 0 w 693002"/>
                <a:gd name="connsiteY2" fmla="*/ 0 h 221261"/>
                <a:gd name="connsiteX3" fmla="*/ 693002 w 693002"/>
                <a:gd name="connsiteY3" fmla="*/ 89535 h 221261"/>
                <a:gd name="connsiteX4" fmla="*/ 686017 w 693002"/>
                <a:gd name="connsiteY4" fmla="*/ 221261 h 221261"/>
                <a:gd name="connsiteX0" fmla="*/ 692367 w 693002"/>
                <a:gd name="connsiteY0" fmla="*/ 173001 h 173001"/>
                <a:gd name="connsiteX1" fmla="*/ 138431 w 693002"/>
                <a:gd name="connsiteY1" fmla="*/ 144743 h 173001"/>
                <a:gd name="connsiteX2" fmla="*/ 0 w 693002"/>
                <a:gd name="connsiteY2" fmla="*/ 0 h 173001"/>
                <a:gd name="connsiteX3" fmla="*/ 693002 w 693002"/>
                <a:gd name="connsiteY3" fmla="*/ 89535 h 173001"/>
                <a:gd name="connsiteX4" fmla="*/ 692367 w 693002"/>
                <a:gd name="connsiteY4" fmla="*/ 173001 h 173001"/>
                <a:gd name="connsiteX0" fmla="*/ 692367 w 692368"/>
                <a:gd name="connsiteY0" fmla="*/ 173001 h 173001"/>
                <a:gd name="connsiteX1" fmla="*/ 138431 w 692368"/>
                <a:gd name="connsiteY1" fmla="*/ 144743 h 173001"/>
                <a:gd name="connsiteX2" fmla="*/ 0 w 692368"/>
                <a:gd name="connsiteY2" fmla="*/ 0 h 173001"/>
                <a:gd name="connsiteX3" fmla="*/ 663792 w 692368"/>
                <a:gd name="connsiteY3" fmla="*/ 32385 h 173001"/>
                <a:gd name="connsiteX4" fmla="*/ 692367 w 692368"/>
                <a:gd name="connsiteY4" fmla="*/ 173001 h 173001"/>
                <a:gd name="connsiteX0" fmla="*/ 668237 w 668243"/>
                <a:gd name="connsiteY0" fmla="*/ 100611 h 144743"/>
                <a:gd name="connsiteX1" fmla="*/ 138431 w 668243"/>
                <a:gd name="connsiteY1" fmla="*/ 144743 h 144743"/>
                <a:gd name="connsiteX2" fmla="*/ 0 w 668243"/>
                <a:gd name="connsiteY2" fmla="*/ 0 h 144743"/>
                <a:gd name="connsiteX3" fmla="*/ 663792 w 668243"/>
                <a:gd name="connsiteY3" fmla="*/ 32385 h 144743"/>
                <a:gd name="connsiteX4" fmla="*/ 668237 w 668243"/>
                <a:gd name="connsiteY4" fmla="*/ 100611 h 144743"/>
                <a:gd name="connsiteX0" fmla="*/ 668237 w 696812"/>
                <a:gd name="connsiteY0" fmla="*/ 100611 h 144743"/>
                <a:gd name="connsiteX1" fmla="*/ 138431 w 696812"/>
                <a:gd name="connsiteY1" fmla="*/ 144743 h 144743"/>
                <a:gd name="connsiteX2" fmla="*/ 0 w 696812"/>
                <a:gd name="connsiteY2" fmla="*/ 0 h 144743"/>
                <a:gd name="connsiteX3" fmla="*/ 696812 w 696812"/>
                <a:gd name="connsiteY3" fmla="*/ 41275 h 144743"/>
                <a:gd name="connsiteX4" fmla="*/ 668237 w 696812"/>
                <a:gd name="connsiteY4" fmla="*/ 100611 h 144743"/>
                <a:gd name="connsiteX0" fmla="*/ 694907 w 696812"/>
                <a:gd name="connsiteY0" fmla="*/ 133631 h 144743"/>
                <a:gd name="connsiteX1" fmla="*/ 138431 w 696812"/>
                <a:gd name="connsiteY1" fmla="*/ 144743 h 144743"/>
                <a:gd name="connsiteX2" fmla="*/ 0 w 696812"/>
                <a:gd name="connsiteY2" fmla="*/ 0 h 144743"/>
                <a:gd name="connsiteX3" fmla="*/ 696812 w 696812"/>
                <a:gd name="connsiteY3" fmla="*/ 41275 h 144743"/>
                <a:gd name="connsiteX4" fmla="*/ 694907 w 696812"/>
                <a:gd name="connsiteY4" fmla="*/ 133631 h 144743"/>
                <a:gd name="connsiteX0" fmla="*/ 665697 w 667602"/>
                <a:gd name="connsiteY0" fmla="*/ 95531 h 106643"/>
                <a:gd name="connsiteX1" fmla="*/ 109221 w 667602"/>
                <a:gd name="connsiteY1" fmla="*/ 106643 h 106643"/>
                <a:gd name="connsiteX2" fmla="*/ 0 w 667602"/>
                <a:gd name="connsiteY2" fmla="*/ 0 h 106643"/>
                <a:gd name="connsiteX3" fmla="*/ 667602 w 667602"/>
                <a:gd name="connsiteY3" fmla="*/ 3175 h 106643"/>
                <a:gd name="connsiteX4" fmla="*/ 665697 w 667602"/>
                <a:gd name="connsiteY4" fmla="*/ 95531 h 106643"/>
                <a:gd name="connsiteX0" fmla="*/ 665697 w 667602"/>
                <a:gd name="connsiteY0" fmla="*/ 95531 h 97753"/>
                <a:gd name="connsiteX1" fmla="*/ 87631 w 667602"/>
                <a:gd name="connsiteY1" fmla="*/ 97753 h 97753"/>
                <a:gd name="connsiteX2" fmla="*/ 0 w 667602"/>
                <a:gd name="connsiteY2" fmla="*/ 0 h 97753"/>
                <a:gd name="connsiteX3" fmla="*/ 667602 w 667602"/>
                <a:gd name="connsiteY3" fmla="*/ 3175 h 97753"/>
                <a:gd name="connsiteX4" fmla="*/ 665697 w 667602"/>
                <a:gd name="connsiteY4" fmla="*/ 95531 h 97753"/>
                <a:gd name="connsiteX0" fmla="*/ 665697 w 665715"/>
                <a:gd name="connsiteY0" fmla="*/ 96149 h 98371"/>
                <a:gd name="connsiteX1" fmla="*/ 87631 w 665715"/>
                <a:gd name="connsiteY1" fmla="*/ 98371 h 98371"/>
                <a:gd name="connsiteX2" fmla="*/ 0 w 665715"/>
                <a:gd name="connsiteY2" fmla="*/ 618 h 98371"/>
                <a:gd name="connsiteX3" fmla="*/ 664409 w 665715"/>
                <a:gd name="connsiteY3" fmla="*/ 0 h 98371"/>
                <a:gd name="connsiteX4" fmla="*/ 665697 w 665715"/>
                <a:gd name="connsiteY4" fmla="*/ 96149 h 983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5715" h="98371">
                  <a:moveTo>
                    <a:pt x="665697" y="96149"/>
                  </a:moveTo>
                  <a:lnTo>
                    <a:pt x="87631" y="98371"/>
                  </a:lnTo>
                  <a:lnTo>
                    <a:pt x="0" y="618"/>
                  </a:lnTo>
                  <a:lnTo>
                    <a:pt x="664409" y="0"/>
                  </a:lnTo>
                  <a:cubicBezTo>
                    <a:pt x="664197" y="27822"/>
                    <a:pt x="665909" y="68327"/>
                    <a:pt x="665697" y="96149"/>
                  </a:cubicBez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307" name="Rectangle 58">
              <a:extLst>
                <a:ext uri="{FF2B5EF4-FFF2-40B4-BE49-F238E27FC236}">
                  <a16:creationId xmlns:a16="http://schemas.microsoft.com/office/drawing/2014/main" id="{01929ECA-A1D9-0C34-E7A4-53523647044A}"/>
                </a:ext>
              </a:extLst>
            </p:cNvPr>
            <p:cNvSpPr>
              <a:spLocks noChangeArrowheads="1"/>
            </p:cNvSpPr>
            <p:nvPr/>
          </p:nvSpPr>
          <p:spPr bwMode="auto">
            <a:xfrm rot="2280000" flipV="1">
              <a:off x="8360379" y="1974815"/>
              <a:ext cx="133161" cy="314099"/>
            </a:xfrm>
            <a:custGeom>
              <a:avLst/>
              <a:gdLst>
                <a:gd name="connsiteX0" fmla="*/ 0 w 661623"/>
                <a:gd name="connsiteY0" fmla="*/ 0 h 1080000"/>
                <a:gd name="connsiteX1" fmla="*/ 661623 w 661623"/>
                <a:gd name="connsiteY1" fmla="*/ 0 h 1080000"/>
                <a:gd name="connsiteX2" fmla="*/ 661623 w 661623"/>
                <a:gd name="connsiteY2" fmla="*/ 1080000 h 1080000"/>
                <a:gd name="connsiteX3" fmla="*/ 0 w 661623"/>
                <a:gd name="connsiteY3" fmla="*/ 1080000 h 1080000"/>
                <a:gd name="connsiteX4" fmla="*/ 0 w 661623"/>
                <a:gd name="connsiteY4" fmla="*/ 0 h 1080000"/>
                <a:gd name="connsiteX0" fmla="*/ 66675 w 661623"/>
                <a:gd name="connsiteY0" fmla="*/ 0 h 1080000"/>
                <a:gd name="connsiteX1" fmla="*/ 661623 w 661623"/>
                <a:gd name="connsiteY1" fmla="*/ 0 h 1080000"/>
                <a:gd name="connsiteX2" fmla="*/ 661623 w 661623"/>
                <a:gd name="connsiteY2" fmla="*/ 1080000 h 1080000"/>
                <a:gd name="connsiteX3" fmla="*/ 0 w 661623"/>
                <a:gd name="connsiteY3" fmla="*/ 1080000 h 1080000"/>
                <a:gd name="connsiteX4" fmla="*/ 66675 w 661623"/>
                <a:gd name="connsiteY4" fmla="*/ 0 h 1080000"/>
                <a:gd name="connsiteX0" fmla="*/ 72910 w 667858"/>
                <a:gd name="connsiteY0" fmla="*/ 0 h 1080000"/>
                <a:gd name="connsiteX1" fmla="*/ 667858 w 667858"/>
                <a:gd name="connsiteY1" fmla="*/ 0 h 1080000"/>
                <a:gd name="connsiteX2" fmla="*/ 667858 w 667858"/>
                <a:gd name="connsiteY2" fmla="*/ 1080000 h 1080000"/>
                <a:gd name="connsiteX3" fmla="*/ 6235 w 667858"/>
                <a:gd name="connsiteY3" fmla="*/ 1080000 h 1080000"/>
                <a:gd name="connsiteX4" fmla="*/ 5535 w 667858"/>
                <a:gd name="connsiteY4" fmla="*/ 133281 h 1080000"/>
                <a:gd name="connsiteX5" fmla="*/ 72910 w 667858"/>
                <a:gd name="connsiteY5" fmla="*/ 0 h 1080000"/>
                <a:gd name="connsiteX0" fmla="*/ 103123 w 698071"/>
                <a:gd name="connsiteY0" fmla="*/ 0 h 1080000"/>
                <a:gd name="connsiteX1" fmla="*/ 698071 w 698071"/>
                <a:gd name="connsiteY1" fmla="*/ 0 h 1080000"/>
                <a:gd name="connsiteX2" fmla="*/ 698071 w 698071"/>
                <a:gd name="connsiteY2" fmla="*/ 1080000 h 1080000"/>
                <a:gd name="connsiteX3" fmla="*/ 36448 w 698071"/>
                <a:gd name="connsiteY3" fmla="*/ 1080000 h 1080000"/>
                <a:gd name="connsiteX4" fmla="*/ 102423 w 698071"/>
                <a:gd name="connsiteY4" fmla="*/ 179001 h 1080000"/>
                <a:gd name="connsiteX5" fmla="*/ 35748 w 698071"/>
                <a:gd name="connsiteY5" fmla="*/ 133281 h 1080000"/>
                <a:gd name="connsiteX6" fmla="*/ 103123 w 698071"/>
                <a:gd name="connsiteY6" fmla="*/ 0 h 1080000"/>
                <a:gd name="connsiteX0" fmla="*/ 114810 w 709758"/>
                <a:gd name="connsiteY0" fmla="*/ 0 h 1080000"/>
                <a:gd name="connsiteX1" fmla="*/ 709758 w 709758"/>
                <a:gd name="connsiteY1" fmla="*/ 0 h 1080000"/>
                <a:gd name="connsiteX2" fmla="*/ 709758 w 709758"/>
                <a:gd name="connsiteY2" fmla="*/ 1080000 h 1080000"/>
                <a:gd name="connsiteX3" fmla="*/ 48135 w 709758"/>
                <a:gd name="connsiteY3" fmla="*/ 1080000 h 1080000"/>
                <a:gd name="connsiteX4" fmla="*/ 47436 w 709758"/>
                <a:gd name="connsiteY4" fmla="*/ 312351 h 1080000"/>
                <a:gd name="connsiteX5" fmla="*/ 114110 w 709758"/>
                <a:gd name="connsiteY5" fmla="*/ 179001 h 1080000"/>
                <a:gd name="connsiteX6" fmla="*/ 47435 w 709758"/>
                <a:gd name="connsiteY6" fmla="*/ 133281 h 1080000"/>
                <a:gd name="connsiteX7" fmla="*/ 114810 w 709758"/>
                <a:gd name="connsiteY7" fmla="*/ 0 h 1080000"/>
                <a:gd name="connsiteX0" fmla="*/ 103783 w 698731"/>
                <a:gd name="connsiteY0" fmla="*/ 0 h 1080000"/>
                <a:gd name="connsiteX1" fmla="*/ 698731 w 698731"/>
                <a:gd name="connsiteY1" fmla="*/ 0 h 1080000"/>
                <a:gd name="connsiteX2" fmla="*/ 698731 w 698731"/>
                <a:gd name="connsiteY2" fmla="*/ 1080000 h 1080000"/>
                <a:gd name="connsiteX3" fmla="*/ 37108 w 698731"/>
                <a:gd name="connsiteY3" fmla="*/ 1080000 h 1080000"/>
                <a:gd name="connsiteX4" fmla="*/ 103084 w 698731"/>
                <a:gd name="connsiteY4" fmla="*/ 358071 h 1080000"/>
                <a:gd name="connsiteX5" fmla="*/ 36409 w 698731"/>
                <a:gd name="connsiteY5" fmla="*/ 312351 h 1080000"/>
                <a:gd name="connsiteX6" fmla="*/ 103083 w 698731"/>
                <a:gd name="connsiteY6" fmla="*/ 179001 h 1080000"/>
                <a:gd name="connsiteX7" fmla="*/ 36408 w 698731"/>
                <a:gd name="connsiteY7" fmla="*/ 133281 h 1080000"/>
                <a:gd name="connsiteX8" fmla="*/ 103783 w 698731"/>
                <a:gd name="connsiteY8" fmla="*/ 0 h 1080000"/>
                <a:gd name="connsiteX0" fmla="*/ 114950 w 709898"/>
                <a:gd name="connsiteY0" fmla="*/ 0 h 1080000"/>
                <a:gd name="connsiteX1" fmla="*/ 709898 w 709898"/>
                <a:gd name="connsiteY1" fmla="*/ 0 h 1080000"/>
                <a:gd name="connsiteX2" fmla="*/ 709898 w 709898"/>
                <a:gd name="connsiteY2" fmla="*/ 1080000 h 1080000"/>
                <a:gd name="connsiteX3" fmla="*/ 48275 w 709898"/>
                <a:gd name="connsiteY3" fmla="*/ 1080000 h 1080000"/>
                <a:gd name="connsiteX4" fmla="*/ 47576 w 709898"/>
                <a:gd name="connsiteY4" fmla="*/ 493326 h 1080000"/>
                <a:gd name="connsiteX5" fmla="*/ 114251 w 709898"/>
                <a:gd name="connsiteY5" fmla="*/ 358071 h 1080000"/>
                <a:gd name="connsiteX6" fmla="*/ 47576 w 709898"/>
                <a:gd name="connsiteY6" fmla="*/ 312351 h 1080000"/>
                <a:gd name="connsiteX7" fmla="*/ 114250 w 709898"/>
                <a:gd name="connsiteY7" fmla="*/ 179001 h 1080000"/>
                <a:gd name="connsiteX8" fmla="*/ 47575 w 709898"/>
                <a:gd name="connsiteY8" fmla="*/ 133281 h 1080000"/>
                <a:gd name="connsiteX9" fmla="*/ 114950 w 709898"/>
                <a:gd name="connsiteY9" fmla="*/ 0 h 1080000"/>
                <a:gd name="connsiteX0" fmla="*/ 104325 w 699273"/>
                <a:gd name="connsiteY0" fmla="*/ 0 h 1080000"/>
                <a:gd name="connsiteX1" fmla="*/ 699273 w 699273"/>
                <a:gd name="connsiteY1" fmla="*/ 0 h 1080000"/>
                <a:gd name="connsiteX2" fmla="*/ 699273 w 699273"/>
                <a:gd name="connsiteY2" fmla="*/ 1080000 h 1080000"/>
                <a:gd name="connsiteX3" fmla="*/ 37650 w 699273"/>
                <a:gd name="connsiteY3" fmla="*/ 1080000 h 1080000"/>
                <a:gd name="connsiteX4" fmla="*/ 101721 w 699273"/>
                <a:gd name="connsiteY4" fmla="*/ 539046 h 1080000"/>
                <a:gd name="connsiteX5" fmla="*/ 36951 w 699273"/>
                <a:gd name="connsiteY5" fmla="*/ 493326 h 1080000"/>
                <a:gd name="connsiteX6" fmla="*/ 103626 w 699273"/>
                <a:gd name="connsiteY6" fmla="*/ 358071 h 1080000"/>
                <a:gd name="connsiteX7" fmla="*/ 36951 w 699273"/>
                <a:gd name="connsiteY7" fmla="*/ 312351 h 1080000"/>
                <a:gd name="connsiteX8" fmla="*/ 103625 w 699273"/>
                <a:gd name="connsiteY8" fmla="*/ 179001 h 1080000"/>
                <a:gd name="connsiteX9" fmla="*/ 36950 w 699273"/>
                <a:gd name="connsiteY9" fmla="*/ 133281 h 1080000"/>
                <a:gd name="connsiteX10" fmla="*/ 104325 w 699273"/>
                <a:gd name="connsiteY10" fmla="*/ 0 h 1080000"/>
                <a:gd name="connsiteX0" fmla="*/ 115718 w 710666"/>
                <a:gd name="connsiteY0" fmla="*/ 0 h 1080000"/>
                <a:gd name="connsiteX1" fmla="*/ 710666 w 710666"/>
                <a:gd name="connsiteY1" fmla="*/ 0 h 1080000"/>
                <a:gd name="connsiteX2" fmla="*/ 710666 w 710666"/>
                <a:gd name="connsiteY2" fmla="*/ 1080000 h 1080000"/>
                <a:gd name="connsiteX3" fmla="*/ 49043 w 710666"/>
                <a:gd name="connsiteY3" fmla="*/ 1080000 h 1080000"/>
                <a:gd name="connsiteX4" fmla="*/ 48344 w 710666"/>
                <a:gd name="connsiteY4" fmla="*/ 674301 h 1080000"/>
                <a:gd name="connsiteX5" fmla="*/ 113114 w 710666"/>
                <a:gd name="connsiteY5" fmla="*/ 539046 h 1080000"/>
                <a:gd name="connsiteX6" fmla="*/ 48344 w 710666"/>
                <a:gd name="connsiteY6" fmla="*/ 493326 h 1080000"/>
                <a:gd name="connsiteX7" fmla="*/ 115019 w 710666"/>
                <a:gd name="connsiteY7" fmla="*/ 358071 h 1080000"/>
                <a:gd name="connsiteX8" fmla="*/ 48344 w 710666"/>
                <a:gd name="connsiteY8" fmla="*/ 312351 h 1080000"/>
                <a:gd name="connsiteX9" fmla="*/ 115018 w 710666"/>
                <a:gd name="connsiteY9" fmla="*/ 179001 h 1080000"/>
                <a:gd name="connsiteX10" fmla="*/ 48343 w 710666"/>
                <a:gd name="connsiteY10" fmla="*/ 133281 h 1080000"/>
                <a:gd name="connsiteX11" fmla="*/ 115718 w 710666"/>
                <a:gd name="connsiteY11" fmla="*/ 0 h 1080000"/>
                <a:gd name="connsiteX0" fmla="*/ 105120 w 700068"/>
                <a:gd name="connsiteY0" fmla="*/ 0 h 1080000"/>
                <a:gd name="connsiteX1" fmla="*/ 700068 w 700068"/>
                <a:gd name="connsiteY1" fmla="*/ 0 h 1080000"/>
                <a:gd name="connsiteX2" fmla="*/ 700068 w 700068"/>
                <a:gd name="connsiteY2" fmla="*/ 1080000 h 1080000"/>
                <a:gd name="connsiteX3" fmla="*/ 38445 w 700068"/>
                <a:gd name="connsiteY3" fmla="*/ 1080000 h 1080000"/>
                <a:gd name="connsiteX4" fmla="*/ 102516 w 700068"/>
                <a:gd name="connsiteY4" fmla="*/ 720021 h 1080000"/>
                <a:gd name="connsiteX5" fmla="*/ 37746 w 700068"/>
                <a:gd name="connsiteY5" fmla="*/ 674301 h 1080000"/>
                <a:gd name="connsiteX6" fmla="*/ 102516 w 700068"/>
                <a:gd name="connsiteY6" fmla="*/ 539046 h 1080000"/>
                <a:gd name="connsiteX7" fmla="*/ 37746 w 700068"/>
                <a:gd name="connsiteY7" fmla="*/ 493326 h 1080000"/>
                <a:gd name="connsiteX8" fmla="*/ 104421 w 700068"/>
                <a:gd name="connsiteY8" fmla="*/ 358071 h 1080000"/>
                <a:gd name="connsiteX9" fmla="*/ 37746 w 700068"/>
                <a:gd name="connsiteY9" fmla="*/ 312351 h 1080000"/>
                <a:gd name="connsiteX10" fmla="*/ 104420 w 700068"/>
                <a:gd name="connsiteY10" fmla="*/ 179001 h 1080000"/>
                <a:gd name="connsiteX11" fmla="*/ 37745 w 700068"/>
                <a:gd name="connsiteY11" fmla="*/ 133281 h 1080000"/>
                <a:gd name="connsiteX12" fmla="*/ 105120 w 700068"/>
                <a:gd name="connsiteY12" fmla="*/ 0 h 1080000"/>
                <a:gd name="connsiteX0" fmla="*/ 116829 w 711777"/>
                <a:gd name="connsiteY0" fmla="*/ 0 h 1080000"/>
                <a:gd name="connsiteX1" fmla="*/ 711777 w 711777"/>
                <a:gd name="connsiteY1" fmla="*/ 0 h 1080000"/>
                <a:gd name="connsiteX2" fmla="*/ 711777 w 711777"/>
                <a:gd name="connsiteY2" fmla="*/ 1080000 h 1080000"/>
                <a:gd name="connsiteX3" fmla="*/ 50154 w 711777"/>
                <a:gd name="connsiteY3" fmla="*/ 1080000 h 1080000"/>
                <a:gd name="connsiteX4" fmla="*/ 47550 w 711777"/>
                <a:gd name="connsiteY4" fmla="*/ 849561 h 1080000"/>
                <a:gd name="connsiteX5" fmla="*/ 114225 w 711777"/>
                <a:gd name="connsiteY5" fmla="*/ 720021 h 1080000"/>
                <a:gd name="connsiteX6" fmla="*/ 49455 w 711777"/>
                <a:gd name="connsiteY6" fmla="*/ 674301 h 1080000"/>
                <a:gd name="connsiteX7" fmla="*/ 114225 w 711777"/>
                <a:gd name="connsiteY7" fmla="*/ 539046 h 1080000"/>
                <a:gd name="connsiteX8" fmla="*/ 49455 w 711777"/>
                <a:gd name="connsiteY8" fmla="*/ 493326 h 1080000"/>
                <a:gd name="connsiteX9" fmla="*/ 116130 w 711777"/>
                <a:gd name="connsiteY9" fmla="*/ 358071 h 1080000"/>
                <a:gd name="connsiteX10" fmla="*/ 49455 w 711777"/>
                <a:gd name="connsiteY10" fmla="*/ 312351 h 1080000"/>
                <a:gd name="connsiteX11" fmla="*/ 116129 w 711777"/>
                <a:gd name="connsiteY11" fmla="*/ 179001 h 1080000"/>
                <a:gd name="connsiteX12" fmla="*/ 49454 w 711777"/>
                <a:gd name="connsiteY12" fmla="*/ 133281 h 1080000"/>
                <a:gd name="connsiteX13" fmla="*/ 116829 w 711777"/>
                <a:gd name="connsiteY13" fmla="*/ 0 h 1080000"/>
                <a:gd name="connsiteX0" fmla="*/ 104929 w 699877"/>
                <a:gd name="connsiteY0" fmla="*/ 0 h 1080000"/>
                <a:gd name="connsiteX1" fmla="*/ 699877 w 699877"/>
                <a:gd name="connsiteY1" fmla="*/ 0 h 1080000"/>
                <a:gd name="connsiteX2" fmla="*/ 699877 w 699877"/>
                <a:gd name="connsiteY2" fmla="*/ 1080000 h 1080000"/>
                <a:gd name="connsiteX3" fmla="*/ 38254 w 699877"/>
                <a:gd name="connsiteY3" fmla="*/ 1080000 h 1080000"/>
                <a:gd name="connsiteX4" fmla="*/ 104231 w 699877"/>
                <a:gd name="connsiteY4" fmla="*/ 900996 h 1080000"/>
                <a:gd name="connsiteX5" fmla="*/ 35650 w 699877"/>
                <a:gd name="connsiteY5" fmla="*/ 849561 h 1080000"/>
                <a:gd name="connsiteX6" fmla="*/ 102325 w 699877"/>
                <a:gd name="connsiteY6" fmla="*/ 720021 h 1080000"/>
                <a:gd name="connsiteX7" fmla="*/ 37555 w 699877"/>
                <a:gd name="connsiteY7" fmla="*/ 674301 h 1080000"/>
                <a:gd name="connsiteX8" fmla="*/ 102325 w 699877"/>
                <a:gd name="connsiteY8" fmla="*/ 539046 h 1080000"/>
                <a:gd name="connsiteX9" fmla="*/ 37555 w 699877"/>
                <a:gd name="connsiteY9" fmla="*/ 493326 h 1080000"/>
                <a:gd name="connsiteX10" fmla="*/ 104230 w 699877"/>
                <a:gd name="connsiteY10" fmla="*/ 358071 h 1080000"/>
                <a:gd name="connsiteX11" fmla="*/ 37555 w 699877"/>
                <a:gd name="connsiteY11" fmla="*/ 312351 h 1080000"/>
                <a:gd name="connsiteX12" fmla="*/ 104229 w 699877"/>
                <a:gd name="connsiteY12" fmla="*/ 179001 h 1080000"/>
                <a:gd name="connsiteX13" fmla="*/ 37554 w 699877"/>
                <a:gd name="connsiteY13" fmla="*/ 133281 h 1080000"/>
                <a:gd name="connsiteX14" fmla="*/ 104929 w 699877"/>
                <a:gd name="connsiteY14" fmla="*/ 0 h 1080000"/>
                <a:gd name="connsiteX0" fmla="*/ 117343 w 712291"/>
                <a:gd name="connsiteY0" fmla="*/ 0 h 1080000"/>
                <a:gd name="connsiteX1" fmla="*/ 712291 w 712291"/>
                <a:gd name="connsiteY1" fmla="*/ 0 h 1080000"/>
                <a:gd name="connsiteX2" fmla="*/ 712291 w 712291"/>
                <a:gd name="connsiteY2" fmla="*/ 1080000 h 1080000"/>
                <a:gd name="connsiteX3" fmla="*/ 50668 w 712291"/>
                <a:gd name="connsiteY3" fmla="*/ 1080000 h 1080000"/>
                <a:gd name="connsiteX4" fmla="*/ 49970 w 712291"/>
                <a:gd name="connsiteY4" fmla="*/ 1026726 h 1080000"/>
                <a:gd name="connsiteX5" fmla="*/ 116645 w 712291"/>
                <a:gd name="connsiteY5" fmla="*/ 900996 h 1080000"/>
                <a:gd name="connsiteX6" fmla="*/ 48064 w 712291"/>
                <a:gd name="connsiteY6" fmla="*/ 849561 h 1080000"/>
                <a:gd name="connsiteX7" fmla="*/ 114739 w 712291"/>
                <a:gd name="connsiteY7" fmla="*/ 720021 h 1080000"/>
                <a:gd name="connsiteX8" fmla="*/ 49969 w 712291"/>
                <a:gd name="connsiteY8" fmla="*/ 674301 h 1080000"/>
                <a:gd name="connsiteX9" fmla="*/ 114739 w 712291"/>
                <a:gd name="connsiteY9" fmla="*/ 539046 h 1080000"/>
                <a:gd name="connsiteX10" fmla="*/ 49969 w 712291"/>
                <a:gd name="connsiteY10" fmla="*/ 493326 h 1080000"/>
                <a:gd name="connsiteX11" fmla="*/ 116644 w 712291"/>
                <a:gd name="connsiteY11" fmla="*/ 358071 h 1080000"/>
                <a:gd name="connsiteX12" fmla="*/ 49969 w 712291"/>
                <a:gd name="connsiteY12" fmla="*/ 312351 h 1080000"/>
                <a:gd name="connsiteX13" fmla="*/ 116643 w 712291"/>
                <a:gd name="connsiteY13" fmla="*/ 179001 h 1080000"/>
                <a:gd name="connsiteX14" fmla="*/ 49968 w 712291"/>
                <a:gd name="connsiteY14" fmla="*/ 133281 h 1080000"/>
                <a:gd name="connsiteX15" fmla="*/ 117343 w 712291"/>
                <a:gd name="connsiteY15" fmla="*/ 0 h 1080000"/>
                <a:gd name="connsiteX0" fmla="*/ 79481 w 674429"/>
                <a:gd name="connsiteY0" fmla="*/ 0 h 1080000"/>
                <a:gd name="connsiteX1" fmla="*/ 674429 w 674429"/>
                <a:gd name="connsiteY1" fmla="*/ 0 h 1080000"/>
                <a:gd name="connsiteX2" fmla="*/ 674429 w 674429"/>
                <a:gd name="connsiteY2" fmla="*/ 1080000 h 1080000"/>
                <a:gd name="connsiteX3" fmla="*/ 79481 w 674429"/>
                <a:gd name="connsiteY3" fmla="*/ 1080000 h 1080000"/>
                <a:gd name="connsiteX4" fmla="*/ 12108 w 674429"/>
                <a:gd name="connsiteY4" fmla="*/ 1026726 h 1080000"/>
                <a:gd name="connsiteX5" fmla="*/ 78783 w 674429"/>
                <a:gd name="connsiteY5" fmla="*/ 900996 h 1080000"/>
                <a:gd name="connsiteX6" fmla="*/ 10202 w 674429"/>
                <a:gd name="connsiteY6" fmla="*/ 849561 h 1080000"/>
                <a:gd name="connsiteX7" fmla="*/ 76877 w 674429"/>
                <a:gd name="connsiteY7" fmla="*/ 720021 h 1080000"/>
                <a:gd name="connsiteX8" fmla="*/ 12107 w 674429"/>
                <a:gd name="connsiteY8" fmla="*/ 674301 h 1080000"/>
                <a:gd name="connsiteX9" fmla="*/ 76877 w 674429"/>
                <a:gd name="connsiteY9" fmla="*/ 539046 h 1080000"/>
                <a:gd name="connsiteX10" fmla="*/ 12107 w 674429"/>
                <a:gd name="connsiteY10" fmla="*/ 493326 h 1080000"/>
                <a:gd name="connsiteX11" fmla="*/ 78782 w 674429"/>
                <a:gd name="connsiteY11" fmla="*/ 358071 h 1080000"/>
                <a:gd name="connsiteX12" fmla="*/ 12107 w 674429"/>
                <a:gd name="connsiteY12" fmla="*/ 312351 h 1080000"/>
                <a:gd name="connsiteX13" fmla="*/ 78781 w 674429"/>
                <a:gd name="connsiteY13" fmla="*/ 179001 h 1080000"/>
                <a:gd name="connsiteX14" fmla="*/ 12106 w 674429"/>
                <a:gd name="connsiteY14" fmla="*/ 133281 h 1080000"/>
                <a:gd name="connsiteX15" fmla="*/ 79481 w 674429"/>
                <a:gd name="connsiteY15" fmla="*/ 0 h 1080000"/>
                <a:gd name="connsiteX0" fmla="*/ 71256 w 666204"/>
                <a:gd name="connsiteY0" fmla="*/ 0 h 1080000"/>
                <a:gd name="connsiteX1" fmla="*/ 666204 w 666204"/>
                <a:gd name="connsiteY1" fmla="*/ 0 h 1080000"/>
                <a:gd name="connsiteX2" fmla="*/ 666204 w 666204"/>
                <a:gd name="connsiteY2" fmla="*/ 1080000 h 1080000"/>
                <a:gd name="connsiteX3" fmla="*/ 71256 w 666204"/>
                <a:gd name="connsiteY3" fmla="*/ 1080000 h 1080000"/>
                <a:gd name="connsiteX4" fmla="*/ 3883 w 666204"/>
                <a:gd name="connsiteY4" fmla="*/ 1026726 h 1080000"/>
                <a:gd name="connsiteX5" fmla="*/ 70558 w 666204"/>
                <a:gd name="connsiteY5" fmla="*/ 900996 h 1080000"/>
                <a:gd name="connsiteX6" fmla="*/ 1977 w 666204"/>
                <a:gd name="connsiteY6" fmla="*/ 849561 h 1080000"/>
                <a:gd name="connsiteX7" fmla="*/ 68652 w 666204"/>
                <a:gd name="connsiteY7" fmla="*/ 720021 h 1080000"/>
                <a:gd name="connsiteX8" fmla="*/ 3882 w 666204"/>
                <a:gd name="connsiteY8" fmla="*/ 674301 h 1080000"/>
                <a:gd name="connsiteX9" fmla="*/ 68652 w 666204"/>
                <a:gd name="connsiteY9" fmla="*/ 539046 h 1080000"/>
                <a:gd name="connsiteX10" fmla="*/ 3882 w 666204"/>
                <a:gd name="connsiteY10" fmla="*/ 493326 h 1080000"/>
                <a:gd name="connsiteX11" fmla="*/ 70557 w 666204"/>
                <a:gd name="connsiteY11" fmla="*/ 358071 h 1080000"/>
                <a:gd name="connsiteX12" fmla="*/ 3882 w 666204"/>
                <a:gd name="connsiteY12" fmla="*/ 312351 h 1080000"/>
                <a:gd name="connsiteX13" fmla="*/ 70556 w 666204"/>
                <a:gd name="connsiteY13" fmla="*/ 179001 h 1080000"/>
                <a:gd name="connsiteX14" fmla="*/ 3881 w 666204"/>
                <a:gd name="connsiteY14" fmla="*/ 133281 h 1080000"/>
                <a:gd name="connsiteX15" fmla="*/ 71256 w 666204"/>
                <a:gd name="connsiteY15" fmla="*/ 0 h 1080000"/>
                <a:gd name="connsiteX0" fmla="*/ 71256 w 666204"/>
                <a:gd name="connsiteY0" fmla="*/ 0 h 1080000"/>
                <a:gd name="connsiteX1" fmla="*/ 666204 w 666204"/>
                <a:gd name="connsiteY1" fmla="*/ 0 h 1080000"/>
                <a:gd name="connsiteX2" fmla="*/ 666204 w 666204"/>
                <a:gd name="connsiteY2" fmla="*/ 1080000 h 1080000"/>
                <a:gd name="connsiteX3" fmla="*/ 71256 w 666204"/>
                <a:gd name="connsiteY3" fmla="*/ 1080000 h 1080000"/>
                <a:gd name="connsiteX4" fmla="*/ 3883 w 666204"/>
                <a:gd name="connsiteY4" fmla="*/ 1026726 h 1080000"/>
                <a:gd name="connsiteX5" fmla="*/ 70558 w 666204"/>
                <a:gd name="connsiteY5" fmla="*/ 900996 h 1080000"/>
                <a:gd name="connsiteX6" fmla="*/ 1977 w 666204"/>
                <a:gd name="connsiteY6" fmla="*/ 849561 h 1080000"/>
                <a:gd name="connsiteX7" fmla="*/ 68652 w 666204"/>
                <a:gd name="connsiteY7" fmla="*/ 720021 h 1080000"/>
                <a:gd name="connsiteX8" fmla="*/ 3882 w 666204"/>
                <a:gd name="connsiteY8" fmla="*/ 674301 h 1080000"/>
                <a:gd name="connsiteX9" fmla="*/ 68652 w 666204"/>
                <a:gd name="connsiteY9" fmla="*/ 539046 h 1080000"/>
                <a:gd name="connsiteX10" fmla="*/ 3882 w 666204"/>
                <a:gd name="connsiteY10" fmla="*/ 493326 h 1080000"/>
                <a:gd name="connsiteX11" fmla="*/ 70557 w 666204"/>
                <a:gd name="connsiteY11" fmla="*/ 358071 h 1080000"/>
                <a:gd name="connsiteX12" fmla="*/ 3882 w 666204"/>
                <a:gd name="connsiteY12" fmla="*/ 312351 h 1080000"/>
                <a:gd name="connsiteX13" fmla="*/ 70556 w 666204"/>
                <a:gd name="connsiteY13" fmla="*/ 179001 h 1080000"/>
                <a:gd name="connsiteX14" fmla="*/ 3881 w 666204"/>
                <a:gd name="connsiteY14" fmla="*/ 133281 h 1080000"/>
                <a:gd name="connsiteX15" fmla="*/ 71256 w 666204"/>
                <a:gd name="connsiteY15" fmla="*/ 0 h 1080000"/>
                <a:gd name="connsiteX0" fmla="*/ 69408 w 664356"/>
                <a:gd name="connsiteY0" fmla="*/ 0 h 1080000"/>
                <a:gd name="connsiteX1" fmla="*/ 664356 w 664356"/>
                <a:gd name="connsiteY1" fmla="*/ 0 h 1080000"/>
                <a:gd name="connsiteX2" fmla="*/ 664356 w 664356"/>
                <a:gd name="connsiteY2" fmla="*/ 1080000 h 1080000"/>
                <a:gd name="connsiteX3" fmla="*/ 69408 w 664356"/>
                <a:gd name="connsiteY3" fmla="*/ 1080000 h 1080000"/>
                <a:gd name="connsiteX4" fmla="*/ 2035 w 664356"/>
                <a:gd name="connsiteY4" fmla="*/ 1026726 h 1080000"/>
                <a:gd name="connsiteX5" fmla="*/ 68710 w 664356"/>
                <a:gd name="connsiteY5" fmla="*/ 900996 h 1080000"/>
                <a:gd name="connsiteX6" fmla="*/ 129 w 664356"/>
                <a:gd name="connsiteY6" fmla="*/ 849561 h 1080000"/>
                <a:gd name="connsiteX7" fmla="*/ 66804 w 664356"/>
                <a:gd name="connsiteY7" fmla="*/ 720021 h 1080000"/>
                <a:gd name="connsiteX8" fmla="*/ 2034 w 664356"/>
                <a:gd name="connsiteY8" fmla="*/ 674301 h 1080000"/>
                <a:gd name="connsiteX9" fmla="*/ 66804 w 664356"/>
                <a:gd name="connsiteY9" fmla="*/ 539046 h 1080000"/>
                <a:gd name="connsiteX10" fmla="*/ 2034 w 664356"/>
                <a:gd name="connsiteY10" fmla="*/ 493326 h 1080000"/>
                <a:gd name="connsiteX11" fmla="*/ 68709 w 664356"/>
                <a:gd name="connsiteY11" fmla="*/ 358071 h 1080000"/>
                <a:gd name="connsiteX12" fmla="*/ 2034 w 664356"/>
                <a:gd name="connsiteY12" fmla="*/ 312351 h 1080000"/>
                <a:gd name="connsiteX13" fmla="*/ 68708 w 664356"/>
                <a:gd name="connsiteY13" fmla="*/ 179001 h 1080000"/>
                <a:gd name="connsiteX14" fmla="*/ 2033 w 664356"/>
                <a:gd name="connsiteY14" fmla="*/ 133281 h 1080000"/>
                <a:gd name="connsiteX15" fmla="*/ 69408 w 664356"/>
                <a:gd name="connsiteY15" fmla="*/ 0 h 1080000"/>
                <a:gd name="connsiteX0" fmla="*/ 69408 w 664356"/>
                <a:gd name="connsiteY0" fmla="*/ 0 h 1080000"/>
                <a:gd name="connsiteX1" fmla="*/ 664356 w 664356"/>
                <a:gd name="connsiteY1" fmla="*/ 0 h 1080000"/>
                <a:gd name="connsiteX2" fmla="*/ 664356 w 664356"/>
                <a:gd name="connsiteY2" fmla="*/ 1080000 h 1080000"/>
                <a:gd name="connsiteX3" fmla="*/ 69408 w 664356"/>
                <a:gd name="connsiteY3" fmla="*/ 1080000 h 1080000"/>
                <a:gd name="connsiteX4" fmla="*/ 2035 w 664356"/>
                <a:gd name="connsiteY4" fmla="*/ 1026726 h 1080000"/>
                <a:gd name="connsiteX5" fmla="*/ 68710 w 664356"/>
                <a:gd name="connsiteY5" fmla="*/ 900996 h 1080000"/>
                <a:gd name="connsiteX6" fmla="*/ 129 w 664356"/>
                <a:gd name="connsiteY6" fmla="*/ 849561 h 1080000"/>
                <a:gd name="connsiteX7" fmla="*/ 66804 w 664356"/>
                <a:gd name="connsiteY7" fmla="*/ 720021 h 1080000"/>
                <a:gd name="connsiteX8" fmla="*/ 2034 w 664356"/>
                <a:gd name="connsiteY8" fmla="*/ 674301 h 1080000"/>
                <a:gd name="connsiteX9" fmla="*/ 66804 w 664356"/>
                <a:gd name="connsiteY9" fmla="*/ 539046 h 1080000"/>
                <a:gd name="connsiteX10" fmla="*/ 2034 w 664356"/>
                <a:gd name="connsiteY10" fmla="*/ 493326 h 1080000"/>
                <a:gd name="connsiteX11" fmla="*/ 68709 w 664356"/>
                <a:gd name="connsiteY11" fmla="*/ 358071 h 1080000"/>
                <a:gd name="connsiteX12" fmla="*/ 2034 w 664356"/>
                <a:gd name="connsiteY12" fmla="*/ 312351 h 1080000"/>
                <a:gd name="connsiteX13" fmla="*/ 68708 w 664356"/>
                <a:gd name="connsiteY13" fmla="*/ 179001 h 1080000"/>
                <a:gd name="connsiteX14" fmla="*/ 2033 w 664356"/>
                <a:gd name="connsiteY14" fmla="*/ 133281 h 1080000"/>
                <a:gd name="connsiteX15" fmla="*/ 69408 w 664356"/>
                <a:gd name="connsiteY15" fmla="*/ 0 h 1080000"/>
                <a:gd name="connsiteX0" fmla="*/ 69279 w 664227"/>
                <a:gd name="connsiteY0" fmla="*/ 0 h 1080000"/>
                <a:gd name="connsiteX1" fmla="*/ 664227 w 664227"/>
                <a:gd name="connsiteY1" fmla="*/ 0 h 1080000"/>
                <a:gd name="connsiteX2" fmla="*/ 664227 w 664227"/>
                <a:gd name="connsiteY2" fmla="*/ 1080000 h 1080000"/>
                <a:gd name="connsiteX3" fmla="*/ 69279 w 664227"/>
                <a:gd name="connsiteY3" fmla="*/ 1080000 h 1080000"/>
                <a:gd name="connsiteX4" fmla="*/ 1906 w 664227"/>
                <a:gd name="connsiteY4" fmla="*/ 1026726 h 1080000"/>
                <a:gd name="connsiteX5" fmla="*/ 68581 w 664227"/>
                <a:gd name="connsiteY5" fmla="*/ 900996 h 1080000"/>
                <a:gd name="connsiteX6" fmla="*/ 0 w 664227"/>
                <a:gd name="connsiteY6" fmla="*/ 849561 h 1080000"/>
                <a:gd name="connsiteX7" fmla="*/ 66675 w 664227"/>
                <a:gd name="connsiteY7" fmla="*/ 720021 h 1080000"/>
                <a:gd name="connsiteX8" fmla="*/ 1905 w 664227"/>
                <a:gd name="connsiteY8" fmla="*/ 674301 h 1080000"/>
                <a:gd name="connsiteX9" fmla="*/ 66675 w 664227"/>
                <a:gd name="connsiteY9" fmla="*/ 539046 h 1080000"/>
                <a:gd name="connsiteX10" fmla="*/ 1905 w 664227"/>
                <a:gd name="connsiteY10" fmla="*/ 493326 h 1080000"/>
                <a:gd name="connsiteX11" fmla="*/ 68580 w 664227"/>
                <a:gd name="connsiteY11" fmla="*/ 358071 h 1080000"/>
                <a:gd name="connsiteX12" fmla="*/ 1905 w 664227"/>
                <a:gd name="connsiteY12" fmla="*/ 312351 h 1080000"/>
                <a:gd name="connsiteX13" fmla="*/ 68579 w 664227"/>
                <a:gd name="connsiteY13" fmla="*/ 179001 h 1080000"/>
                <a:gd name="connsiteX14" fmla="*/ 1904 w 664227"/>
                <a:gd name="connsiteY14" fmla="*/ 133281 h 1080000"/>
                <a:gd name="connsiteX15" fmla="*/ 69279 w 664227"/>
                <a:gd name="connsiteY15" fmla="*/ 0 h 1080000"/>
                <a:gd name="connsiteX0" fmla="*/ 69279 w 664227"/>
                <a:gd name="connsiteY0" fmla="*/ 0 h 1080000"/>
                <a:gd name="connsiteX1" fmla="*/ 664227 w 664227"/>
                <a:gd name="connsiteY1" fmla="*/ 0 h 1080000"/>
                <a:gd name="connsiteX2" fmla="*/ 664227 w 664227"/>
                <a:gd name="connsiteY2" fmla="*/ 1080000 h 1080000"/>
                <a:gd name="connsiteX3" fmla="*/ 69279 w 664227"/>
                <a:gd name="connsiteY3" fmla="*/ 1080000 h 1080000"/>
                <a:gd name="connsiteX4" fmla="*/ 1906 w 664227"/>
                <a:gd name="connsiteY4" fmla="*/ 1026726 h 1080000"/>
                <a:gd name="connsiteX5" fmla="*/ 68581 w 664227"/>
                <a:gd name="connsiteY5" fmla="*/ 900996 h 1080000"/>
                <a:gd name="connsiteX6" fmla="*/ 0 w 664227"/>
                <a:gd name="connsiteY6" fmla="*/ 849561 h 1080000"/>
                <a:gd name="connsiteX7" fmla="*/ 66675 w 664227"/>
                <a:gd name="connsiteY7" fmla="*/ 720021 h 1080000"/>
                <a:gd name="connsiteX8" fmla="*/ 1905 w 664227"/>
                <a:gd name="connsiteY8" fmla="*/ 674301 h 1080000"/>
                <a:gd name="connsiteX9" fmla="*/ 66675 w 664227"/>
                <a:gd name="connsiteY9" fmla="*/ 539046 h 1080000"/>
                <a:gd name="connsiteX10" fmla="*/ 1905 w 664227"/>
                <a:gd name="connsiteY10" fmla="*/ 493326 h 1080000"/>
                <a:gd name="connsiteX11" fmla="*/ 68580 w 664227"/>
                <a:gd name="connsiteY11" fmla="*/ 358071 h 1080000"/>
                <a:gd name="connsiteX12" fmla="*/ 1905 w 664227"/>
                <a:gd name="connsiteY12" fmla="*/ 312351 h 1080000"/>
                <a:gd name="connsiteX13" fmla="*/ 68579 w 664227"/>
                <a:gd name="connsiteY13" fmla="*/ 179001 h 1080000"/>
                <a:gd name="connsiteX14" fmla="*/ 1904 w 664227"/>
                <a:gd name="connsiteY14" fmla="*/ 133281 h 1080000"/>
                <a:gd name="connsiteX15" fmla="*/ 69279 w 664227"/>
                <a:gd name="connsiteY15" fmla="*/ 0 h 1080000"/>
                <a:gd name="connsiteX0" fmla="*/ 69279 w 664227"/>
                <a:gd name="connsiteY0" fmla="*/ 0 h 1080000"/>
                <a:gd name="connsiteX1" fmla="*/ 664227 w 664227"/>
                <a:gd name="connsiteY1" fmla="*/ 0 h 1080000"/>
                <a:gd name="connsiteX2" fmla="*/ 664227 w 664227"/>
                <a:gd name="connsiteY2" fmla="*/ 1080000 h 1080000"/>
                <a:gd name="connsiteX3" fmla="*/ 69279 w 664227"/>
                <a:gd name="connsiteY3" fmla="*/ 1080000 h 1080000"/>
                <a:gd name="connsiteX4" fmla="*/ 1906 w 664227"/>
                <a:gd name="connsiteY4" fmla="*/ 1026726 h 1080000"/>
                <a:gd name="connsiteX5" fmla="*/ 68581 w 664227"/>
                <a:gd name="connsiteY5" fmla="*/ 900996 h 1080000"/>
                <a:gd name="connsiteX6" fmla="*/ 0 w 664227"/>
                <a:gd name="connsiteY6" fmla="*/ 849561 h 1080000"/>
                <a:gd name="connsiteX7" fmla="*/ 66675 w 664227"/>
                <a:gd name="connsiteY7" fmla="*/ 720021 h 1080000"/>
                <a:gd name="connsiteX8" fmla="*/ 1905 w 664227"/>
                <a:gd name="connsiteY8" fmla="*/ 674301 h 1080000"/>
                <a:gd name="connsiteX9" fmla="*/ 66675 w 664227"/>
                <a:gd name="connsiteY9" fmla="*/ 539046 h 1080000"/>
                <a:gd name="connsiteX10" fmla="*/ 1905 w 664227"/>
                <a:gd name="connsiteY10" fmla="*/ 493326 h 1080000"/>
                <a:gd name="connsiteX11" fmla="*/ 68580 w 664227"/>
                <a:gd name="connsiteY11" fmla="*/ 358071 h 1080000"/>
                <a:gd name="connsiteX12" fmla="*/ 1905 w 664227"/>
                <a:gd name="connsiteY12" fmla="*/ 312351 h 1080000"/>
                <a:gd name="connsiteX13" fmla="*/ 68579 w 664227"/>
                <a:gd name="connsiteY13" fmla="*/ 179001 h 1080000"/>
                <a:gd name="connsiteX14" fmla="*/ 1904 w 664227"/>
                <a:gd name="connsiteY14" fmla="*/ 133281 h 1080000"/>
                <a:gd name="connsiteX15" fmla="*/ 69279 w 664227"/>
                <a:gd name="connsiteY15" fmla="*/ 0 h 1080000"/>
                <a:gd name="connsiteX0" fmla="*/ 69279 w 664227"/>
                <a:gd name="connsiteY0" fmla="*/ 0 h 1080000"/>
                <a:gd name="connsiteX1" fmla="*/ 664227 w 664227"/>
                <a:gd name="connsiteY1" fmla="*/ 0 h 1080000"/>
                <a:gd name="connsiteX2" fmla="*/ 664227 w 664227"/>
                <a:gd name="connsiteY2" fmla="*/ 1080000 h 1080000"/>
                <a:gd name="connsiteX3" fmla="*/ 69279 w 664227"/>
                <a:gd name="connsiteY3" fmla="*/ 1080000 h 1080000"/>
                <a:gd name="connsiteX4" fmla="*/ 1906 w 664227"/>
                <a:gd name="connsiteY4" fmla="*/ 1026726 h 1080000"/>
                <a:gd name="connsiteX5" fmla="*/ 68581 w 664227"/>
                <a:gd name="connsiteY5" fmla="*/ 900996 h 1080000"/>
                <a:gd name="connsiteX6" fmla="*/ 0 w 664227"/>
                <a:gd name="connsiteY6" fmla="*/ 849561 h 1080000"/>
                <a:gd name="connsiteX7" fmla="*/ 66675 w 664227"/>
                <a:gd name="connsiteY7" fmla="*/ 720021 h 1080000"/>
                <a:gd name="connsiteX8" fmla="*/ 1905 w 664227"/>
                <a:gd name="connsiteY8" fmla="*/ 674301 h 1080000"/>
                <a:gd name="connsiteX9" fmla="*/ 66675 w 664227"/>
                <a:gd name="connsiteY9" fmla="*/ 539046 h 1080000"/>
                <a:gd name="connsiteX10" fmla="*/ 1905 w 664227"/>
                <a:gd name="connsiteY10" fmla="*/ 493326 h 1080000"/>
                <a:gd name="connsiteX11" fmla="*/ 68580 w 664227"/>
                <a:gd name="connsiteY11" fmla="*/ 358071 h 1080000"/>
                <a:gd name="connsiteX12" fmla="*/ 1905 w 664227"/>
                <a:gd name="connsiteY12" fmla="*/ 312351 h 1080000"/>
                <a:gd name="connsiteX13" fmla="*/ 68579 w 664227"/>
                <a:gd name="connsiteY13" fmla="*/ 179001 h 1080000"/>
                <a:gd name="connsiteX14" fmla="*/ 1904 w 664227"/>
                <a:gd name="connsiteY14" fmla="*/ 133281 h 1080000"/>
                <a:gd name="connsiteX15" fmla="*/ 69279 w 664227"/>
                <a:gd name="connsiteY15" fmla="*/ 0 h 1080000"/>
                <a:gd name="connsiteX0" fmla="*/ 69279 w 664227"/>
                <a:gd name="connsiteY0" fmla="*/ 0 h 1080000"/>
                <a:gd name="connsiteX1" fmla="*/ 664227 w 664227"/>
                <a:gd name="connsiteY1" fmla="*/ 0 h 1080000"/>
                <a:gd name="connsiteX2" fmla="*/ 664227 w 664227"/>
                <a:gd name="connsiteY2" fmla="*/ 1080000 h 1080000"/>
                <a:gd name="connsiteX3" fmla="*/ 69279 w 664227"/>
                <a:gd name="connsiteY3" fmla="*/ 1080000 h 1080000"/>
                <a:gd name="connsiteX4" fmla="*/ 1906 w 664227"/>
                <a:gd name="connsiteY4" fmla="*/ 1026726 h 1080000"/>
                <a:gd name="connsiteX5" fmla="*/ 68581 w 664227"/>
                <a:gd name="connsiteY5" fmla="*/ 900996 h 1080000"/>
                <a:gd name="connsiteX6" fmla="*/ 0 w 664227"/>
                <a:gd name="connsiteY6" fmla="*/ 849561 h 1080000"/>
                <a:gd name="connsiteX7" fmla="*/ 66675 w 664227"/>
                <a:gd name="connsiteY7" fmla="*/ 720021 h 1080000"/>
                <a:gd name="connsiteX8" fmla="*/ 1905 w 664227"/>
                <a:gd name="connsiteY8" fmla="*/ 674301 h 1080000"/>
                <a:gd name="connsiteX9" fmla="*/ 66675 w 664227"/>
                <a:gd name="connsiteY9" fmla="*/ 539046 h 1080000"/>
                <a:gd name="connsiteX10" fmla="*/ 1905 w 664227"/>
                <a:gd name="connsiteY10" fmla="*/ 493326 h 1080000"/>
                <a:gd name="connsiteX11" fmla="*/ 68580 w 664227"/>
                <a:gd name="connsiteY11" fmla="*/ 358071 h 1080000"/>
                <a:gd name="connsiteX12" fmla="*/ 1905 w 664227"/>
                <a:gd name="connsiteY12" fmla="*/ 312351 h 1080000"/>
                <a:gd name="connsiteX13" fmla="*/ 68579 w 664227"/>
                <a:gd name="connsiteY13" fmla="*/ 179001 h 1080000"/>
                <a:gd name="connsiteX14" fmla="*/ 1904 w 664227"/>
                <a:gd name="connsiteY14" fmla="*/ 133281 h 1080000"/>
                <a:gd name="connsiteX15" fmla="*/ 69279 w 664227"/>
                <a:gd name="connsiteY15" fmla="*/ 0 h 1080000"/>
                <a:gd name="connsiteX0" fmla="*/ 69279 w 664227"/>
                <a:gd name="connsiteY0" fmla="*/ 0 h 1080000"/>
                <a:gd name="connsiteX1" fmla="*/ 664227 w 664227"/>
                <a:gd name="connsiteY1" fmla="*/ 0 h 1080000"/>
                <a:gd name="connsiteX2" fmla="*/ 664227 w 664227"/>
                <a:gd name="connsiteY2" fmla="*/ 1080000 h 1080000"/>
                <a:gd name="connsiteX3" fmla="*/ 69279 w 664227"/>
                <a:gd name="connsiteY3" fmla="*/ 1080000 h 1080000"/>
                <a:gd name="connsiteX4" fmla="*/ 1906 w 664227"/>
                <a:gd name="connsiteY4" fmla="*/ 1026726 h 1080000"/>
                <a:gd name="connsiteX5" fmla="*/ 68581 w 664227"/>
                <a:gd name="connsiteY5" fmla="*/ 900996 h 1080000"/>
                <a:gd name="connsiteX6" fmla="*/ 0 w 664227"/>
                <a:gd name="connsiteY6" fmla="*/ 849561 h 1080000"/>
                <a:gd name="connsiteX7" fmla="*/ 66675 w 664227"/>
                <a:gd name="connsiteY7" fmla="*/ 720021 h 1080000"/>
                <a:gd name="connsiteX8" fmla="*/ 1905 w 664227"/>
                <a:gd name="connsiteY8" fmla="*/ 674301 h 1080000"/>
                <a:gd name="connsiteX9" fmla="*/ 66675 w 664227"/>
                <a:gd name="connsiteY9" fmla="*/ 539046 h 1080000"/>
                <a:gd name="connsiteX10" fmla="*/ 1905 w 664227"/>
                <a:gd name="connsiteY10" fmla="*/ 493326 h 1080000"/>
                <a:gd name="connsiteX11" fmla="*/ 68580 w 664227"/>
                <a:gd name="connsiteY11" fmla="*/ 358071 h 1080000"/>
                <a:gd name="connsiteX12" fmla="*/ 1905 w 664227"/>
                <a:gd name="connsiteY12" fmla="*/ 312351 h 1080000"/>
                <a:gd name="connsiteX13" fmla="*/ 68579 w 664227"/>
                <a:gd name="connsiteY13" fmla="*/ 179001 h 1080000"/>
                <a:gd name="connsiteX14" fmla="*/ 1904 w 664227"/>
                <a:gd name="connsiteY14" fmla="*/ 133281 h 1080000"/>
                <a:gd name="connsiteX15" fmla="*/ 69279 w 664227"/>
                <a:gd name="connsiteY15" fmla="*/ 0 h 1080000"/>
                <a:gd name="connsiteX0" fmla="*/ 75577 w 670525"/>
                <a:gd name="connsiteY0" fmla="*/ 0 h 1080000"/>
                <a:gd name="connsiteX1" fmla="*/ 670525 w 670525"/>
                <a:gd name="connsiteY1" fmla="*/ 0 h 1080000"/>
                <a:gd name="connsiteX2" fmla="*/ 670525 w 670525"/>
                <a:gd name="connsiteY2" fmla="*/ 1080000 h 1080000"/>
                <a:gd name="connsiteX3" fmla="*/ 75577 w 670525"/>
                <a:gd name="connsiteY3" fmla="*/ 1080000 h 1080000"/>
                <a:gd name="connsiteX4" fmla="*/ 8204 w 670525"/>
                <a:gd name="connsiteY4" fmla="*/ 1026726 h 1080000"/>
                <a:gd name="connsiteX5" fmla="*/ 74879 w 670525"/>
                <a:gd name="connsiteY5" fmla="*/ 900996 h 1080000"/>
                <a:gd name="connsiteX6" fmla="*/ 6298 w 670525"/>
                <a:gd name="connsiteY6" fmla="*/ 849561 h 1080000"/>
                <a:gd name="connsiteX7" fmla="*/ 72973 w 670525"/>
                <a:gd name="connsiteY7" fmla="*/ 720021 h 1080000"/>
                <a:gd name="connsiteX8" fmla="*/ 8203 w 670525"/>
                <a:gd name="connsiteY8" fmla="*/ 674301 h 1080000"/>
                <a:gd name="connsiteX9" fmla="*/ 72973 w 670525"/>
                <a:gd name="connsiteY9" fmla="*/ 539046 h 1080000"/>
                <a:gd name="connsiteX10" fmla="*/ 8203 w 670525"/>
                <a:gd name="connsiteY10" fmla="*/ 493326 h 1080000"/>
                <a:gd name="connsiteX11" fmla="*/ 74878 w 670525"/>
                <a:gd name="connsiteY11" fmla="*/ 358071 h 1080000"/>
                <a:gd name="connsiteX12" fmla="*/ 8203 w 670525"/>
                <a:gd name="connsiteY12" fmla="*/ 312351 h 1080000"/>
                <a:gd name="connsiteX13" fmla="*/ 74877 w 670525"/>
                <a:gd name="connsiteY13" fmla="*/ 179001 h 1080000"/>
                <a:gd name="connsiteX14" fmla="*/ 8202 w 670525"/>
                <a:gd name="connsiteY14" fmla="*/ 133281 h 1080000"/>
                <a:gd name="connsiteX15" fmla="*/ 75577 w 670525"/>
                <a:gd name="connsiteY15" fmla="*/ 0 h 1080000"/>
                <a:gd name="connsiteX0" fmla="*/ 69279 w 664227"/>
                <a:gd name="connsiteY0" fmla="*/ 0 h 1080000"/>
                <a:gd name="connsiteX1" fmla="*/ 664227 w 664227"/>
                <a:gd name="connsiteY1" fmla="*/ 0 h 1080000"/>
                <a:gd name="connsiteX2" fmla="*/ 664227 w 664227"/>
                <a:gd name="connsiteY2" fmla="*/ 1080000 h 1080000"/>
                <a:gd name="connsiteX3" fmla="*/ 69279 w 664227"/>
                <a:gd name="connsiteY3" fmla="*/ 1080000 h 1080000"/>
                <a:gd name="connsiteX4" fmla="*/ 1906 w 664227"/>
                <a:gd name="connsiteY4" fmla="*/ 1026726 h 1080000"/>
                <a:gd name="connsiteX5" fmla="*/ 68581 w 664227"/>
                <a:gd name="connsiteY5" fmla="*/ 900996 h 1080000"/>
                <a:gd name="connsiteX6" fmla="*/ 0 w 664227"/>
                <a:gd name="connsiteY6" fmla="*/ 849561 h 1080000"/>
                <a:gd name="connsiteX7" fmla="*/ 66675 w 664227"/>
                <a:gd name="connsiteY7" fmla="*/ 720021 h 1080000"/>
                <a:gd name="connsiteX8" fmla="*/ 1905 w 664227"/>
                <a:gd name="connsiteY8" fmla="*/ 674301 h 1080000"/>
                <a:gd name="connsiteX9" fmla="*/ 66675 w 664227"/>
                <a:gd name="connsiteY9" fmla="*/ 539046 h 1080000"/>
                <a:gd name="connsiteX10" fmla="*/ 1905 w 664227"/>
                <a:gd name="connsiteY10" fmla="*/ 493326 h 1080000"/>
                <a:gd name="connsiteX11" fmla="*/ 68580 w 664227"/>
                <a:gd name="connsiteY11" fmla="*/ 358071 h 1080000"/>
                <a:gd name="connsiteX12" fmla="*/ 1905 w 664227"/>
                <a:gd name="connsiteY12" fmla="*/ 312351 h 1080000"/>
                <a:gd name="connsiteX13" fmla="*/ 68579 w 664227"/>
                <a:gd name="connsiteY13" fmla="*/ 179001 h 1080000"/>
                <a:gd name="connsiteX14" fmla="*/ 1904 w 664227"/>
                <a:gd name="connsiteY14" fmla="*/ 133281 h 1080000"/>
                <a:gd name="connsiteX15" fmla="*/ 69279 w 664227"/>
                <a:gd name="connsiteY15" fmla="*/ 0 h 1080000"/>
                <a:gd name="connsiteX0" fmla="*/ 69279 w 664227"/>
                <a:gd name="connsiteY0" fmla="*/ 0 h 1080000"/>
                <a:gd name="connsiteX1" fmla="*/ 664227 w 664227"/>
                <a:gd name="connsiteY1" fmla="*/ 0 h 1080000"/>
                <a:gd name="connsiteX2" fmla="*/ 664227 w 664227"/>
                <a:gd name="connsiteY2" fmla="*/ 1080000 h 1080000"/>
                <a:gd name="connsiteX3" fmla="*/ 69279 w 664227"/>
                <a:gd name="connsiteY3" fmla="*/ 1080000 h 1080000"/>
                <a:gd name="connsiteX4" fmla="*/ 1906 w 664227"/>
                <a:gd name="connsiteY4" fmla="*/ 1026726 h 1080000"/>
                <a:gd name="connsiteX5" fmla="*/ 68581 w 664227"/>
                <a:gd name="connsiteY5" fmla="*/ 900996 h 1080000"/>
                <a:gd name="connsiteX6" fmla="*/ 0 w 664227"/>
                <a:gd name="connsiteY6" fmla="*/ 849561 h 1080000"/>
                <a:gd name="connsiteX7" fmla="*/ 66675 w 664227"/>
                <a:gd name="connsiteY7" fmla="*/ 720021 h 1080000"/>
                <a:gd name="connsiteX8" fmla="*/ 1905 w 664227"/>
                <a:gd name="connsiteY8" fmla="*/ 674301 h 1080000"/>
                <a:gd name="connsiteX9" fmla="*/ 66675 w 664227"/>
                <a:gd name="connsiteY9" fmla="*/ 539046 h 1080000"/>
                <a:gd name="connsiteX10" fmla="*/ 1905 w 664227"/>
                <a:gd name="connsiteY10" fmla="*/ 493326 h 1080000"/>
                <a:gd name="connsiteX11" fmla="*/ 68580 w 664227"/>
                <a:gd name="connsiteY11" fmla="*/ 358071 h 1080000"/>
                <a:gd name="connsiteX12" fmla="*/ 1905 w 664227"/>
                <a:gd name="connsiteY12" fmla="*/ 312351 h 1080000"/>
                <a:gd name="connsiteX13" fmla="*/ 68579 w 664227"/>
                <a:gd name="connsiteY13" fmla="*/ 179001 h 1080000"/>
                <a:gd name="connsiteX14" fmla="*/ 1904 w 664227"/>
                <a:gd name="connsiteY14" fmla="*/ 133281 h 1080000"/>
                <a:gd name="connsiteX15" fmla="*/ 69279 w 664227"/>
                <a:gd name="connsiteY15" fmla="*/ 0 h 10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64227" h="1080000">
                  <a:moveTo>
                    <a:pt x="69279" y="0"/>
                  </a:moveTo>
                  <a:lnTo>
                    <a:pt x="664227" y="0"/>
                  </a:lnTo>
                  <a:lnTo>
                    <a:pt x="664227" y="1080000"/>
                  </a:lnTo>
                  <a:lnTo>
                    <a:pt x="69279" y="1080000"/>
                  </a:lnTo>
                  <a:lnTo>
                    <a:pt x="1906" y="1026726"/>
                  </a:lnTo>
                  <a:lnTo>
                    <a:pt x="68581" y="900996"/>
                  </a:lnTo>
                  <a:lnTo>
                    <a:pt x="0" y="849561"/>
                  </a:lnTo>
                  <a:lnTo>
                    <a:pt x="66675" y="720021"/>
                  </a:lnTo>
                  <a:lnTo>
                    <a:pt x="1905" y="674301"/>
                  </a:lnTo>
                  <a:lnTo>
                    <a:pt x="66675" y="539046"/>
                  </a:lnTo>
                  <a:lnTo>
                    <a:pt x="1905" y="493326"/>
                  </a:lnTo>
                  <a:lnTo>
                    <a:pt x="68580" y="358071"/>
                  </a:lnTo>
                  <a:lnTo>
                    <a:pt x="1905" y="312351"/>
                  </a:lnTo>
                  <a:lnTo>
                    <a:pt x="68579" y="179001"/>
                  </a:lnTo>
                  <a:lnTo>
                    <a:pt x="1904" y="133281"/>
                  </a:lnTo>
                  <a:lnTo>
                    <a:pt x="69279" y="0"/>
                  </a:lnTo>
                  <a:close/>
                </a:path>
              </a:pathLst>
            </a:cu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Calibri" panose="020F0502020204030204" pitchFamily="34" charset="0"/>
                <a:cs typeface="Arial" panose="020B0604020202020204" pitchFamily="34" charset="0"/>
              </a:endParaRPr>
            </a:p>
          </p:txBody>
        </p:sp>
        <p:sp>
          <p:nvSpPr>
            <p:cNvPr id="308" name="Text Box 44">
              <a:extLst>
                <a:ext uri="{FF2B5EF4-FFF2-40B4-BE49-F238E27FC236}">
                  <a16:creationId xmlns:a16="http://schemas.microsoft.com/office/drawing/2014/main" id="{D433F099-46CB-75BA-E513-8CED18C6C4EA}"/>
                </a:ext>
              </a:extLst>
            </p:cNvPr>
            <p:cNvSpPr txBox="1">
              <a:spLocks noChangeArrowheads="1"/>
            </p:cNvSpPr>
            <p:nvPr/>
          </p:nvSpPr>
          <p:spPr bwMode="auto">
            <a:xfrm>
              <a:off x="7439901" y="1397541"/>
              <a:ext cx="1441561" cy="258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eaLnBrk="1" fontAlgn="auto" latinLnBrk="0" hangingPunct="1">
                <a:lnSpc>
                  <a:spcPct val="100000"/>
                </a:lnSpc>
                <a:spcBef>
                  <a:spcPct val="50000"/>
                </a:spcBef>
                <a:spcAft>
                  <a:spcPts val="0"/>
                </a:spcAft>
                <a:buClrTx/>
                <a:buSzTx/>
                <a:buFont typeface="Wingdings" pitchFamily="2" charset="2"/>
                <a:buNone/>
                <a:tabLst/>
                <a:defRPr/>
              </a:pPr>
              <a:r>
                <a:rPr kumimoji="0" lang="de-DE" sz="1400" b="0" i="0" u="none" strike="noStrike" kern="0" cap="none" spc="0" normalizeH="0" baseline="0" noProof="0" dirty="0">
                  <a:ln>
                    <a:noFill/>
                  </a:ln>
                  <a:solidFill>
                    <a:srgbClr val="000000"/>
                  </a:solidFill>
                  <a:effectLst/>
                  <a:uLnTx/>
                  <a:uFillTx/>
                  <a:latin typeface="Symbol" panose="05050102010706020507" pitchFamily="18" charset="2"/>
                  <a:cs typeface="Arial" panose="020B0604020202020204" pitchFamily="34" charset="0"/>
                </a:rPr>
                <a:t>l</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1040</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err="1">
                  <a:ln>
                    <a:noFill/>
                  </a:ln>
                  <a:solidFill>
                    <a:srgbClr val="000000"/>
                  </a:solidFill>
                  <a:effectLst/>
                  <a:uLnTx/>
                  <a:uFillTx/>
                  <a:latin typeface="Calibri" panose="020F0502020204030204" pitchFamily="34" charset="0"/>
                  <a:cs typeface="Arial" panose="020B0604020202020204" pitchFamily="34" charset="0"/>
                </a:rPr>
                <a:t>nm</a:t>
              </a:r>
              <a:endPar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endParaRPr>
            </a:p>
          </p:txBody>
        </p:sp>
        <p:sp>
          <p:nvSpPr>
            <p:cNvPr id="309" name="Text Box 44">
              <a:extLst>
                <a:ext uri="{FF2B5EF4-FFF2-40B4-BE49-F238E27FC236}">
                  <a16:creationId xmlns:a16="http://schemas.microsoft.com/office/drawing/2014/main" id="{D3992035-120A-3833-C687-B27A20720AC0}"/>
                </a:ext>
              </a:extLst>
            </p:cNvPr>
            <p:cNvSpPr txBox="1">
              <a:spLocks noChangeArrowheads="1"/>
            </p:cNvSpPr>
            <p:nvPr/>
          </p:nvSpPr>
          <p:spPr bwMode="auto">
            <a:xfrm>
              <a:off x="8884635" y="1405846"/>
              <a:ext cx="2017412" cy="242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36000" rIns="0" bIns="36000">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eaLnBrk="1" fontAlgn="auto" latinLnBrk="0" hangingPunct="1">
                <a:lnSpc>
                  <a:spcPct val="100000"/>
                </a:lnSpc>
                <a:spcBef>
                  <a:spcPct val="50000"/>
                </a:spcBef>
                <a:spcAft>
                  <a:spcPts val="0"/>
                </a:spcAft>
                <a:buClrTx/>
                <a:buSzTx/>
                <a:buFont typeface="Wingdings" pitchFamily="2" charset="2"/>
                <a:buNone/>
                <a:tabLst/>
                <a:defRPr/>
              </a:pPr>
              <a:r>
                <a:rPr kumimoji="0" lang="de-DE" sz="1400" b="0" i="0" u="none" strike="noStrike" kern="0" cap="none" spc="0" normalizeH="0" baseline="0" noProof="0" dirty="0" err="1">
                  <a:ln>
                    <a:noFill/>
                  </a:ln>
                  <a:solidFill>
                    <a:srgbClr val="000000"/>
                  </a:solidFill>
                  <a:effectLst/>
                  <a:uLnTx/>
                  <a:uFillTx/>
                  <a:latin typeface="Symbol" panose="05050102010706020507" pitchFamily="18" charset="2"/>
                  <a:cs typeface="Arial" panose="020B0604020202020204" pitchFamily="34" charset="0"/>
                </a:rPr>
                <a:t>n</a:t>
              </a:r>
              <a:r>
                <a:rPr kumimoji="0" lang="de-DE" sz="1400" b="0" i="0" u="none" strike="noStrike" kern="0" cap="none" spc="0" normalizeH="0" baseline="-25000" noProof="0" dirty="0" err="1">
                  <a:ln>
                    <a:noFill/>
                  </a:ln>
                  <a:solidFill>
                    <a:srgbClr val="000000"/>
                  </a:solidFill>
                  <a:effectLst/>
                  <a:uLnTx/>
                  <a:uFillTx/>
                  <a:latin typeface="Calibri" panose="020F0502020204030204" pitchFamily="34" charset="0"/>
                  <a:cs typeface="Arial" panose="020B0604020202020204" pitchFamily="34" charset="0"/>
                </a:rPr>
                <a:t>rep</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40</a:t>
              </a:r>
              <a:r>
                <a:rPr kumimoji="0" lang="de-DE" sz="1400" b="0" i="0" u="none" strike="noStrike" kern="0" cap="none" spc="0" normalizeH="0" baseline="-25000" noProof="0" dirty="0">
                  <a:ln>
                    <a:noFill/>
                  </a:ln>
                  <a:solidFill>
                    <a:srgbClr val="000000"/>
                  </a:solidFill>
                  <a:effectLst/>
                  <a:uLnTx/>
                  <a:uFillTx/>
                  <a:latin typeface="Calibri" panose="020F0502020204030204" pitchFamily="34" charset="0"/>
                  <a:cs typeface="Arial" panose="020B0604020202020204" pitchFamily="34" charset="0"/>
                </a:rPr>
                <a:t> </a:t>
              </a:r>
              <a:r>
                <a:rPr kumimoji="0" lang="de-DE" sz="1400" b="0" i="0" u="none" strike="noStrike" kern="0" cap="none" spc="0" normalizeH="0" baseline="0" noProof="0" dirty="0">
                  <a:ln>
                    <a:noFill/>
                  </a:ln>
                  <a:solidFill>
                    <a:srgbClr val="000000"/>
                  </a:solidFill>
                  <a:effectLst/>
                  <a:uLnTx/>
                  <a:uFillTx/>
                  <a:latin typeface="Calibri" panose="020F0502020204030204" pitchFamily="34" charset="0"/>
                  <a:cs typeface="Arial" panose="020B0604020202020204" pitchFamily="34" charset="0"/>
                </a:rPr>
                <a:t>MHz</a:t>
              </a:r>
            </a:p>
          </p:txBody>
        </p:sp>
        <p:sp>
          <p:nvSpPr>
            <p:cNvPr id="310" name="Gleichschenkliges Dreieck 98">
              <a:extLst>
                <a:ext uri="{FF2B5EF4-FFF2-40B4-BE49-F238E27FC236}">
                  <a16:creationId xmlns:a16="http://schemas.microsoft.com/office/drawing/2014/main" id="{79974A33-FB04-3740-FBCF-F54F0CAE73AD}"/>
                </a:ext>
              </a:extLst>
            </p:cNvPr>
            <p:cNvSpPr/>
            <p:nvPr/>
          </p:nvSpPr>
          <p:spPr>
            <a:xfrm rot="5400000" flipV="1">
              <a:off x="9106498" y="3829654"/>
              <a:ext cx="116211" cy="2792418"/>
            </a:xfrm>
            <a:custGeom>
              <a:avLst/>
              <a:gdLst>
                <a:gd name="connsiteX0" fmla="*/ 0 w 235987"/>
                <a:gd name="connsiteY0" fmla="*/ 4242617 h 4242617"/>
                <a:gd name="connsiteX1" fmla="*/ 117994 w 235987"/>
                <a:gd name="connsiteY1" fmla="*/ 0 h 4242617"/>
                <a:gd name="connsiteX2" fmla="*/ 235987 w 235987"/>
                <a:gd name="connsiteY2" fmla="*/ 4242617 h 4242617"/>
                <a:gd name="connsiteX3" fmla="*/ 0 w 235987"/>
                <a:gd name="connsiteY3" fmla="*/ 4242617 h 4242617"/>
                <a:gd name="connsiteX0" fmla="*/ 0 w 235987"/>
                <a:gd name="connsiteY0" fmla="*/ 2699567 h 2699567"/>
                <a:gd name="connsiteX1" fmla="*/ 86244 w 235987"/>
                <a:gd name="connsiteY1" fmla="*/ 0 h 2699567"/>
                <a:gd name="connsiteX2" fmla="*/ 235987 w 235987"/>
                <a:gd name="connsiteY2" fmla="*/ 2699567 h 2699567"/>
                <a:gd name="connsiteX3" fmla="*/ 0 w 235987"/>
                <a:gd name="connsiteY3" fmla="*/ 2699567 h 2699567"/>
                <a:gd name="connsiteX0" fmla="*/ 0 w 235987"/>
                <a:gd name="connsiteY0" fmla="*/ 2725533 h 2725533"/>
                <a:gd name="connsiteX1" fmla="*/ 86244 w 235987"/>
                <a:gd name="connsiteY1" fmla="*/ 25966 h 2725533"/>
                <a:gd name="connsiteX2" fmla="*/ 144278 w 235987"/>
                <a:gd name="connsiteY2" fmla="*/ 16371 h 2725533"/>
                <a:gd name="connsiteX3" fmla="*/ 235987 w 235987"/>
                <a:gd name="connsiteY3" fmla="*/ 2725533 h 2725533"/>
                <a:gd name="connsiteX4" fmla="*/ 0 w 235987"/>
                <a:gd name="connsiteY4" fmla="*/ 2725533 h 2725533"/>
                <a:gd name="connsiteX0" fmla="*/ 0 w 235987"/>
                <a:gd name="connsiteY0" fmla="*/ 2709162 h 2709162"/>
                <a:gd name="connsiteX1" fmla="*/ 86244 w 235987"/>
                <a:gd name="connsiteY1" fmla="*/ 9595 h 2709162"/>
                <a:gd name="connsiteX2" fmla="*/ 144278 w 235987"/>
                <a:gd name="connsiteY2" fmla="*/ 0 h 2709162"/>
                <a:gd name="connsiteX3" fmla="*/ 235987 w 235987"/>
                <a:gd name="connsiteY3" fmla="*/ 2709162 h 2709162"/>
                <a:gd name="connsiteX4" fmla="*/ 0 w 235987"/>
                <a:gd name="connsiteY4" fmla="*/ 2709162 h 2709162"/>
                <a:gd name="connsiteX0" fmla="*/ 0 w 235987"/>
                <a:gd name="connsiteY0" fmla="*/ 2699567 h 2699567"/>
                <a:gd name="connsiteX1" fmla="*/ 86244 w 235987"/>
                <a:gd name="connsiteY1" fmla="*/ 0 h 2699567"/>
                <a:gd name="connsiteX2" fmla="*/ 184762 w 235987"/>
                <a:gd name="connsiteY2" fmla="*/ 2315 h 2699567"/>
                <a:gd name="connsiteX3" fmla="*/ 235987 w 235987"/>
                <a:gd name="connsiteY3" fmla="*/ 2699567 h 2699567"/>
                <a:gd name="connsiteX4" fmla="*/ 0 w 235987"/>
                <a:gd name="connsiteY4" fmla="*/ 2699567 h 2699567"/>
                <a:gd name="connsiteX0" fmla="*/ 0 w 235987"/>
                <a:gd name="connsiteY0" fmla="*/ 2699567 h 2699567"/>
                <a:gd name="connsiteX1" fmla="*/ 86244 w 235987"/>
                <a:gd name="connsiteY1" fmla="*/ 0 h 2699567"/>
                <a:gd name="connsiteX2" fmla="*/ 225243 w 235987"/>
                <a:gd name="connsiteY2" fmla="*/ 99946 h 2699567"/>
                <a:gd name="connsiteX3" fmla="*/ 235987 w 235987"/>
                <a:gd name="connsiteY3" fmla="*/ 2699567 h 2699567"/>
                <a:gd name="connsiteX4" fmla="*/ 0 w 235987"/>
                <a:gd name="connsiteY4" fmla="*/ 2699567 h 2699567"/>
                <a:gd name="connsiteX0" fmla="*/ 0 w 235987"/>
                <a:gd name="connsiteY0" fmla="*/ 3438314 h 3438314"/>
                <a:gd name="connsiteX1" fmla="*/ 86244 w 235987"/>
                <a:gd name="connsiteY1" fmla="*/ 738747 h 3438314"/>
                <a:gd name="connsiteX2" fmla="*/ 160222 w 235987"/>
                <a:gd name="connsiteY2" fmla="*/ 1007 h 3438314"/>
                <a:gd name="connsiteX3" fmla="*/ 235987 w 235987"/>
                <a:gd name="connsiteY3" fmla="*/ 3438314 h 3438314"/>
                <a:gd name="connsiteX4" fmla="*/ 0 w 235987"/>
                <a:gd name="connsiteY4" fmla="*/ 3438314 h 3438314"/>
                <a:gd name="connsiteX0" fmla="*/ 0 w 235987"/>
                <a:gd name="connsiteY0" fmla="*/ 3437307 h 3437307"/>
                <a:gd name="connsiteX1" fmla="*/ 160222 w 235987"/>
                <a:gd name="connsiteY1" fmla="*/ 0 h 3437307"/>
                <a:gd name="connsiteX2" fmla="*/ 235987 w 235987"/>
                <a:gd name="connsiteY2" fmla="*/ 3437307 h 3437307"/>
                <a:gd name="connsiteX3" fmla="*/ 0 w 235987"/>
                <a:gd name="connsiteY3" fmla="*/ 3437307 h 3437307"/>
                <a:gd name="connsiteX0" fmla="*/ 0 w 235987"/>
                <a:gd name="connsiteY0" fmla="*/ 3458127 h 3458127"/>
                <a:gd name="connsiteX1" fmla="*/ 144928 w 235987"/>
                <a:gd name="connsiteY1" fmla="*/ 0 h 3458127"/>
                <a:gd name="connsiteX2" fmla="*/ 235987 w 235987"/>
                <a:gd name="connsiteY2" fmla="*/ 3458127 h 3458127"/>
                <a:gd name="connsiteX3" fmla="*/ 0 w 235987"/>
                <a:gd name="connsiteY3" fmla="*/ 3458127 h 3458127"/>
              </a:gdLst>
              <a:ahLst/>
              <a:cxnLst>
                <a:cxn ang="0">
                  <a:pos x="connsiteX0" y="connsiteY0"/>
                </a:cxn>
                <a:cxn ang="0">
                  <a:pos x="connsiteX1" y="connsiteY1"/>
                </a:cxn>
                <a:cxn ang="0">
                  <a:pos x="connsiteX2" y="connsiteY2"/>
                </a:cxn>
                <a:cxn ang="0">
                  <a:pos x="connsiteX3" y="connsiteY3"/>
                </a:cxn>
              </a:cxnLst>
              <a:rect l="l" t="t" r="r" b="b"/>
              <a:pathLst>
                <a:path w="235987" h="3458127">
                  <a:moveTo>
                    <a:pt x="0" y="3458127"/>
                  </a:moveTo>
                  <a:lnTo>
                    <a:pt x="144928" y="0"/>
                  </a:lnTo>
                  <a:cubicBezTo>
                    <a:pt x="148509" y="866540"/>
                    <a:pt x="232406" y="2591587"/>
                    <a:pt x="235987" y="3458127"/>
                  </a:cubicBezTo>
                  <a:lnTo>
                    <a:pt x="0" y="3458127"/>
                  </a:lnTo>
                  <a:close/>
                </a:path>
              </a:pathLst>
            </a:custGeom>
            <a:solidFill>
              <a:srgbClr val="0000FF">
                <a:alpha val="40000"/>
              </a:srgbClr>
            </a:solidFill>
            <a:ln w="12700" cap="flat" cmpd="sng" algn="ctr">
              <a:solidFill>
                <a:srgbClr val="0000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311" name="Oval 33">
              <a:extLst>
                <a:ext uri="{FF2B5EF4-FFF2-40B4-BE49-F238E27FC236}">
                  <a16:creationId xmlns:a16="http://schemas.microsoft.com/office/drawing/2014/main" id="{9B161228-F069-7516-659B-D9E31DEF52FC}"/>
                </a:ext>
              </a:extLst>
            </p:cNvPr>
            <p:cNvSpPr>
              <a:spLocks noChangeArrowheads="1"/>
            </p:cNvSpPr>
            <p:nvPr/>
          </p:nvSpPr>
          <p:spPr bwMode="auto">
            <a:xfrm flipV="1">
              <a:off x="7541105" y="5150954"/>
              <a:ext cx="180058" cy="178275"/>
            </a:xfrm>
            <a:prstGeom prst="ellipse">
              <a:avLst/>
            </a:prstGeom>
            <a:gradFill flip="none" rotWithShape="1">
              <a:gsLst>
                <a:gs pos="0">
                  <a:srgbClr val="0000FF"/>
                </a:gs>
                <a:gs pos="100000">
                  <a:srgbClr val="FFFFFF"/>
                </a:gs>
              </a:gsLst>
              <a:path path="circle">
                <a:fillToRect l="50000" t="50000" r="50000" b="50000"/>
              </a:path>
              <a:tileRect/>
            </a:grad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312" name="Rechteck 197">
              <a:extLst>
                <a:ext uri="{FF2B5EF4-FFF2-40B4-BE49-F238E27FC236}">
                  <a16:creationId xmlns:a16="http://schemas.microsoft.com/office/drawing/2014/main" id="{FCF05A28-05F7-6DD5-7B0E-F26F59763434}"/>
                </a:ext>
              </a:extLst>
            </p:cNvPr>
            <p:cNvSpPr/>
            <p:nvPr/>
          </p:nvSpPr>
          <p:spPr>
            <a:xfrm rot="720000" flipV="1">
              <a:off x="10540184" y="5077957"/>
              <a:ext cx="127593" cy="315825"/>
            </a:xfrm>
            <a:prstGeom prst="rect">
              <a:avLst/>
            </a:pr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313" name="Rechteck 198">
              <a:extLst>
                <a:ext uri="{FF2B5EF4-FFF2-40B4-BE49-F238E27FC236}">
                  <a16:creationId xmlns:a16="http://schemas.microsoft.com/office/drawing/2014/main" id="{226C76AC-0196-69A9-6D0B-39FC2B039C7D}"/>
                </a:ext>
              </a:extLst>
            </p:cNvPr>
            <p:cNvSpPr/>
            <p:nvPr/>
          </p:nvSpPr>
          <p:spPr>
            <a:xfrm>
              <a:off x="10372072" y="4578357"/>
              <a:ext cx="159491" cy="105514"/>
            </a:xfrm>
            <a:prstGeom prst="rect">
              <a:avLst/>
            </a:prstGeom>
            <a:solidFill>
              <a:srgbClr val="F8F8F8"/>
            </a:solidFill>
            <a:ln w="19050">
              <a:noFill/>
              <a:prstDash val="solid"/>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314" name="Text Box 44">
              <a:extLst>
                <a:ext uri="{FF2B5EF4-FFF2-40B4-BE49-F238E27FC236}">
                  <a16:creationId xmlns:a16="http://schemas.microsoft.com/office/drawing/2014/main" id="{210D8498-A7E3-827A-DC09-8FEB8F321F24}"/>
                </a:ext>
              </a:extLst>
            </p:cNvPr>
            <p:cNvSpPr txBox="1">
              <a:spLocks noChangeArrowheads="1"/>
            </p:cNvSpPr>
            <p:nvPr/>
          </p:nvSpPr>
          <p:spPr bwMode="auto">
            <a:xfrm>
              <a:off x="10266414" y="4560133"/>
              <a:ext cx="658688" cy="258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r" defTabSz="914400" eaLnBrk="1" fontAlgn="auto" latinLnBrk="0" hangingPunct="1">
                <a:lnSpc>
                  <a:spcPct val="100000"/>
                </a:lnSpc>
                <a:spcBef>
                  <a:spcPct val="50000"/>
                </a:spcBef>
                <a:spcAft>
                  <a:spcPts val="0"/>
                </a:spcAft>
                <a:buClrTx/>
                <a:buSzTx/>
                <a:buFont typeface="Wingdings" pitchFamily="2" charset="2"/>
                <a:buNone/>
                <a:tabLst/>
                <a:defRPr/>
              </a:pPr>
              <a:r>
                <a:rPr kumimoji="0" lang="de-DE" sz="1400" b="0" i="0" u="none" strike="noStrike" kern="0" cap="none" spc="0" normalizeH="0" noProof="0" dirty="0">
                  <a:ln>
                    <a:noFill/>
                  </a:ln>
                  <a:solidFill>
                    <a:srgbClr val="000000"/>
                  </a:solidFill>
                  <a:effectLst/>
                  <a:uLnTx/>
                  <a:uFillTx/>
                  <a:latin typeface="Arial" panose="020B0604020202020204" pitchFamily="34" charset="0"/>
                  <a:cs typeface="Arial" panose="020B0604020202020204" pitchFamily="34" charset="0"/>
                </a:rPr>
                <a:t>229</a:t>
              </a:r>
              <a:r>
                <a:rPr kumimoji="0" lang="de-DE"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Th</a:t>
              </a:r>
              <a:r>
                <a:rPr kumimoji="0" lang="de-DE" sz="1400" b="0" i="0" u="none" strike="noStrike" kern="0" cap="none" spc="0" normalizeH="0" noProof="0" dirty="0">
                  <a:ln>
                    <a:noFill/>
                  </a:ln>
                  <a:solidFill>
                    <a:srgbClr val="000000"/>
                  </a:solidFill>
                  <a:effectLst/>
                  <a:uLnTx/>
                  <a:uFillTx/>
                  <a:latin typeface="Arial" panose="020B0604020202020204" pitchFamily="34" charset="0"/>
                  <a:cs typeface="Arial" panose="020B0604020202020204" pitchFamily="34" charset="0"/>
                </a:rPr>
                <a:t>3+</a:t>
              </a:r>
            </a:p>
          </p:txBody>
        </p:sp>
        <p:sp>
          <p:nvSpPr>
            <p:cNvPr id="315" name="Rechteck 200">
              <a:extLst>
                <a:ext uri="{FF2B5EF4-FFF2-40B4-BE49-F238E27FC236}">
                  <a16:creationId xmlns:a16="http://schemas.microsoft.com/office/drawing/2014/main" id="{7F4419F6-7632-2056-D66B-CB0188BBDDD0}"/>
                </a:ext>
              </a:extLst>
            </p:cNvPr>
            <p:cNvSpPr/>
            <p:nvPr/>
          </p:nvSpPr>
          <p:spPr>
            <a:xfrm rot="2280000" flipH="1" flipV="1">
              <a:off x="8213802" y="1644598"/>
              <a:ext cx="85859" cy="247812"/>
            </a:xfrm>
            <a:prstGeom prst="rect">
              <a:avLst/>
            </a:pr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grpSp>
          <p:nvGrpSpPr>
            <p:cNvPr id="316" name="Gruppieren 201">
              <a:extLst>
                <a:ext uri="{FF2B5EF4-FFF2-40B4-BE49-F238E27FC236}">
                  <a16:creationId xmlns:a16="http://schemas.microsoft.com/office/drawing/2014/main" id="{E0252910-CFF1-D4D2-572B-31CBBC464831}"/>
                </a:ext>
              </a:extLst>
            </p:cNvPr>
            <p:cNvGrpSpPr/>
            <p:nvPr/>
          </p:nvGrpSpPr>
          <p:grpSpPr>
            <a:xfrm>
              <a:off x="6351118" y="1594433"/>
              <a:ext cx="844732" cy="513534"/>
              <a:chOff x="1759467" y="911041"/>
              <a:chExt cx="953356" cy="585364"/>
            </a:xfrm>
          </p:grpSpPr>
          <p:sp>
            <p:nvSpPr>
              <p:cNvPr id="328" name="Freihandform 268">
                <a:extLst>
                  <a:ext uri="{FF2B5EF4-FFF2-40B4-BE49-F238E27FC236}">
                    <a16:creationId xmlns:a16="http://schemas.microsoft.com/office/drawing/2014/main" id="{E6C4A036-EA5F-4CCC-4DD0-79EFC66A17C6}"/>
                  </a:ext>
                </a:extLst>
              </p:cNvPr>
              <p:cNvSpPr/>
              <p:nvPr/>
            </p:nvSpPr>
            <p:spPr bwMode="auto">
              <a:xfrm>
                <a:off x="1897648" y="1133612"/>
                <a:ext cx="676880" cy="137829"/>
              </a:xfrm>
              <a:custGeom>
                <a:avLst/>
                <a:gdLst>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95014 h 1040992"/>
                  <a:gd name="connsiteX1" fmla="*/ 794238 w 4328738"/>
                  <a:gd name="connsiteY1" fmla="*/ 183914 h 1040992"/>
                  <a:gd name="connsiteX2" fmla="*/ 1473688 w 4328738"/>
                  <a:gd name="connsiteY2" fmla="*/ 247414 h 1040992"/>
                  <a:gd name="connsiteX3" fmla="*/ 2057888 w 4328738"/>
                  <a:gd name="connsiteY3" fmla="*/ 272814 h 1040992"/>
                  <a:gd name="connsiteX4" fmla="*/ 2756388 w 4328738"/>
                  <a:gd name="connsiteY4" fmla="*/ 260114 h 1040992"/>
                  <a:gd name="connsiteX5" fmla="*/ 3416788 w 4328738"/>
                  <a:gd name="connsiteY5" fmla="*/ 190264 h 1040992"/>
                  <a:gd name="connsiteX6" fmla="*/ 4127988 w 4328738"/>
                  <a:gd name="connsiteY6" fmla="*/ 114064 h 1040992"/>
                  <a:gd name="connsiteX7" fmla="*/ 4299438 w 4328738"/>
                  <a:gd name="connsiteY7" fmla="*/ 101364 h 1040992"/>
                  <a:gd name="connsiteX8" fmla="*/ 4318488 w 4328738"/>
                  <a:gd name="connsiteY8" fmla="*/ 990364 h 1040992"/>
                  <a:gd name="connsiteX9" fmla="*/ 4191488 w 4328738"/>
                  <a:gd name="connsiteY9" fmla="*/ 920514 h 1040992"/>
                  <a:gd name="connsiteX10" fmla="*/ 3416788 w 4328738"/>
                  <a:gd name="connsiteY10" fmla="*/ 831614 h 1040992"/>
                  <a:gd name="connsiteX11" fmla="*/ 2553188 w 4328738"/>
                  <a:gd name="connsiteY11" fmla="*/ 761764 h 1040992"/>
                  <a:gd name="connsiteX12" fmla="*/ 2172188 w 4328738"/>
                  <a:gd name="connsiteY12" fmla="*/ 755414 h 1040992"/>
                  <a:gd name="connsiteX13" fmla="*/ 1689588 w 4328738"/>
                  <a:gd name="connsiteY13" fmla="*/ 761764 h 1040992"/>
                  <a:gd name="connsiteX14" fmla="*/ 1168888 w 4328738"/>
                  <a:gd name="connsiteY14" fmla="*/ 799864 h 1040992"/>
                  <a:gd name="connsiteX15" fmla="*/ 641838 w 4328738"/>
                  <a:gd name="connsiteY15" fmla="*/ 850664 h 1040992"/>
                  <a:gd name="connsiteX16" fmla="*/ 146538 w 4328738"/>
                  <a:gd name="connsiteY16" fmla="*/ 914164 h 1040992"/>
                  <a:gd name="connsiteX17" fmla="*/ 25888 w 4328738"/>
                  <a:gd name="connsiteY17" fmla="*/ 933214 h 1040992"/>
                  <a:gd name="connsiteX18" fmla="*/ 6838 w 4328738"/>
                  <a:gd name="connsiteY18" fmla="*/ 56914 h 1040992"/>
                  <a:gd name="connsiteX19" fmla="*/ 95738 w 4328738"/>
                  <a:gd name="connsiteY19" fmla="*/ 95014 h 1040992"/>
                  <a:gd name="connsiteX0" fmla="*/ 95738 w 4328738"/>
                  <a:gd name="connsiteY0" fmla="*/ 58564 h 1004542"/>
                  <a:gd name="connsiteX1" fmla="*/ 794238 w 4328738"/>
                  <a:gd name="connsiteY1" fmla="*/ 147464 h 1004542"/>
                  <a:gd name="connsiteX2" fmla="*/ 1473688 w 4328738"/>
                  <a:gd name="connsiteY2" fmla="*/ 210964 h 1004542"/>
                  <a:gd name="connsiteX3" fmla="*/ 2057888 w 4328738"/>
                  <a:gd name="connsiteY3" fmla="*/ 236364 h 1004542"/>
                  <a:gd name="connsiteX4" fmla="*/ 2756388 w 4328738"/>
                  <a:gd name="connsiteY4" fmla="*/ 223664 h 1004542"/>
                  <a:gd name="connsiteX5" fmla="*/ 3416788 w 4328738"/>
                  <a:gd name="connsiteY5" fmla="*/ 153814 h 1004542"/>
                  <a:gd name="connsiteX6" fmla="*/ 4127988 w 4328738"/>
                  <a:gd name="connsiteY6" fmla="*/ 77614 h 1004542"/>
                  <a:gd name="connsiteX7" fmla="*/ 4299438 w 4328738"/>
                  <a:gd name="connsiteY7" fmla="*/ 64914 h 1004542"/>
                  <a:gd name="connsiteX8" fmla="*/ 4318488 w 4328738"/>
                  <a:gd name="connsiteY8" fmla="*/ 953914 h 1004542"/>
                  <a:gd name="connsiteX9" fmla="*/ 4191488 w 4328738"/>
                  <a:gd name="connsiteY9" fmla="*/ 884064 h 1004542"/>
                  <a:gd name="connsiteX10" fmla="*/ 3416788 w 4328738"/>
                  <a:gd name="connsiteY10" fmla="*/ 795164 h 1004542"/>
                  <a:gd name="connsiteX11" fmla="*/ 2553188 w 4328738"/>
                  <a:gd name="connsiteY11" fmla="*/ 725314 h 1004542"/>
                  <a:gd name="connsiteX12" fmla="*/ 2172188 w 4328738"/>
                  <a:gd name="connsiteY12" fmla="*/ 718964 h 1004542"/>
                  <a:gd name="connsiteX13" fmla="*/ 1689588 w 4328738"/>
                  <a:gd name="connsiteY13" fmla="*/ 725314 h 1004542"/>
                  <a:gd name="connsiteX14" fmla="*/ 1168888 w 4328738"/>
                  <a:gd name="connsiteY14" fmla="*/ 763414 h 1004542"/>
                  <a:gd name="connsiteX15" fmla="*/ 641838 w 4328738"/>
                  <a:gd name="connsiteY15" fmla="*/ 814214 h 1004542"/>
                  <a:gd name="connsiteX16" fmla="*/ 146538 w 4328738"/>
                  <a:gd name="connsiteY16" fmla="*/ 877714 h 1004542"/>
                  <a:gd name="connsiteX17" fmla="*/ 25888 w 4328738"/>
                  <a:gd name="connsiteY17" fmla="*/ 896764 h 1004542"/>
                  <a:gd name="connsiteX18" fmla="*/ 6838 w 4328738"/>
                  <a:gd name="connsiteY18" fmla="*/ 20464 h 1004542"/>
                  <a:gd name="connsiteX19" fmla="*/ 95738 w 4328738"/>
                  <a:gd name="connsiteY19" fmla="*/ 58564 h 1004542"/>
                  <a:gd name="connsiteX0" fmla="*/ 91194 w 4324194"/>
                  <a:gd name="connsiteY0" fmla="*/ 58564 h 1004542"/>
                  <a:gd name="connsiteX1" fmla="*/ 789694 w 4324194"/>
                  <a:gd name="connsiteY1" fmla="*/ 147464 h 1004542"/>
                  <a:gd name="connsiteX2" fmla="*/ 1469144 w 4324194"/>
                  <a:gd name="connsiteY2" fmla="*/ 210964 h 1004542"/>
                  <a:gd name="connsiteX3" fmla="*/ 2053344 w 4324194"/>
                  <a:gd name="connsiteY3" fmla="*/ 236364 h 1004542"/>
                  <a:gd name="connsiteX4" fmla="*/ 2751844 w 4324194"/>
                  <a:gd name="connsiteY4" fmla="*/ 223664 h 1004542"/>
                  <a:gd name="connsiteX5" fmla="*/ 3412244 w 4324194"/>
                  <a:gd name="connsiteY5" fmla="*/ 153814 h 1004542"/>
                  <a:gd name="connsiteX6" fmla="*/ 4123444 w 4324194"/>
                  <a:gd name="connsiteY6" fmla="*/ 77614 h 1004542"/>
                  <a:gd name="connsiteX7" fmla="*/ 4294894 w 4324194"/>
                  <a:gd name="connsiteY7" fmla="*/ 64914 h 1004542"/>
                  <a:gd name="connsiteX8" fmla="*/ 4313944 w 4324194"/>
                  <a:gd name="connsiteY8" fmla="*/ 953914 h 1004542"/>
                  <a:gd name="connsiteX9" fmla="*/ 4186944 w 4324194"/>
                  <a:gd name="connsiteY9" fmla="*/ 884064 h 1004542"/>
                  <a:gd name="connsiteX10" fmla="*/ 3412244 w 4324194"/>
                  <a:gd name="connsiteY10" fmla="*/ 795164 h 1004542"/>
                  <a:gd name="connsiteX11" fmla="*/ 2548644 w 4324194"/>
                  <a:gd name="connsiteY11" fmla="*/ 725314 h 1004542"/>
                  <a:gd name="connsiteX12" fmla="*/ 2167644 w 4324194"/>
                  <a:gd name="connsiteY12" fmla="*/ 718964 h 1004542"/>
                  <a:gd name="connsiteX13" fmla="*/ 1685044 w 4324194"/>
                  <a:gd name="connsiteY13" fmla="*/ 725314 h 1004542"/>
                  <a:gd name="connsiteX14" fmla="*/ 1164344 w 4324194"/>
                  <a:gd name="connsiteY14" fmla="*/ 763414 h 1004542"/>
                  <a:gd name="connsiteX15" fmla="*/ 637294 w 4324194"/>
                  <a:gd name="connsiteY15" fmla="*/ 814214 h 1004542"/>
                  <a:gd name="connsiteX16" fmla="*/ 141994 w 4324194"/>
                  <a:gd name="connsiteY16" fmla="*/ 877714 h 1004542"/>
                  <a:gd name="connsiteX17" fmla="*/ 21344 w 4324194"/>
                  <a:gd name="connsiteY17" fmla="*/ 896764 h 1004542"/>
                  <a:gd name="connsiteX18" fmla="*/ 8644 w 4324194"/>
                  <a:gd name="connsiteY18" fmla="*/ 39514 h 1004542"/>
                  <a:gd name="connsiteX19" fmla="*/ 91194 w 4324194"/>
                  <a:gd name="connsiteY19" fmla="*/ 58564 h 1004542"/>
                  <a:gd name="connsiteX0" fmla="*/ 91194 w 4324194"/>
                  <a:gd name="connsiteY0" fmla="*/ 19050 h 965028"/>
                  <a:gd name="connsiteX1" fmla="*/ 789694 w 4324194"/>
                  <a:gd name="connsiteY1" fmla="*/ 107950 h 965028"/>
                  <a:gd name="connsiteX2" fmla="*/ 1469144 w 4324194"/>
                  <a:gd name="connsiteY2" fmla="*/ 171450 h 965028"/>
                  <a:gd name="connsiteX3" fmla="*/ 2053344 w 4324194"/>
                  <a:gd name="connsiteY3" fmla="*/ 196850 h 965028"/>
                  <a:gd name="connsiteX4" fmla="*/ 2751844 w 4324194"/>
                  <a:gd name="connsiteY4" fmla="*/ 184150 h 965028"/>
                  <a:gd name="connsiteX5" fmla="*/ 3412244 w 4324194"/>
                  <a:gd name="connsiteY5" fmla="*/ 114300 h 965028"/>
                  <a:gd name="connsiteX6" fmla="*/ 4123444 w 4324194"/>
                  <a:gd name="connsiteY6" fmla="*/ 38100 h 965028"/>
                  <a:gd name="connsiteX7" fmla="*/ 4294894 w 4324194"/>
                  <a:gd name="connsiteY7" fmla="*/ 25400 h 965028"/>
                  <a:gd name="connsiteX8" fmla="*/ 4313944 w 4324194"/>
                  <a:gd name="connsiteY8" fmla="*/ 914400 h 965028"/>
                  <a:gd name="connsiteX9" fmla="*/ 4186944 w 4324194"/>
                  <a:gd name="connsiteY9" fmla="*/ 844550 h 965028"/>
                  <a:gd name="connsiteX10" fmla="*/ 3412244 w 4324194"/>
                  <a:gd name="connsiteY10" fmla="*/ 755650 h 965028"/>
                  <a:gd name="connsiteX11" fmla="*/ 2548644 w 4324194"/>
                  <a:gd name="connsiteY11" fmla="*/ 685800 h 965028"/>
                  <a:gd name="connsiteX12" fmla="*/ 2167644 w 4324194"/>
                  <a:gd name="connsiteY12" fmla="*/ 679450 h 965028"/>
                  <a:gd name="connsiteX13" fmla="*/ 1685044 w 4324194"/>
                  <a:gd name="connsiteY13" fmla="*/ 685800 h 965028"/>
                  <a:gd name="connsiteX14" fmla="*/ 1164344 w 4324194"/>
                  <a:gd name="connsiteY14" fmla="*/ 723900 h 965028"/>
                  <a:gd name="connsiteX15" fmla="*/ 637294 w 4324194"/>
                  <a:gd name="connsiteY15" fmla="*/ 774700 h 965028"/>
                  <a:gd name="connsiteX16" fmla="*/ 141994 w 4324194"/>
                  <a:gd name="connsiteY16" fmla="*/ 838200 h 965028"/>
                  <a:gd name="connsiteX17" fmla="*/ 21344 w 4324194"/>
                  <a:gd name="connsiteY17" fmla="*/ 857250 h 965028"/>
                  <a:gd name="connsiteX18" fmla="*/ 8644 w 4324194"/>
                  <a:gd name="connsiteY18" fmla="*/ 0 h 965028"/>
                  <a:gd name="connsiteX19" fmla="*/ 91194 w 4324194"/>
                  <a:gd name="connsiteY19" fmla="*/ 19050 h 965028"/>
                  <a:gd name="connsiteX0" fmla="*/ 91194 w 4324194"/>
                  <a:gd name="connsiteY0" fmla="*/ 19050 h 914400"/>
                  <a:gd name="connsiteX1" fmla="*/ 789694 w 4324194"/>
                  <a:gd name="connsiteY1" fmla="*/ 107950 h 914400"/>
                  <a:gd name="connsiteX2" fmla="*/ 1469144 w 4324194"/>
                  <a:gd name="connsiteY2" fmla="*/ 171450 h 914400"/>
                  <a:gd name="connsiteX3" fmla="*/ 2053344 w 4324194"/>
                  <a:gd name="connsiteY3" fmla="*/ 196850 h 914400"/>
                  <a:gd name="connsiteX4" fmla="*/ 2751844 w 4324194"/>
                  <a:gd name="connsiteY4" fmla="*/ 184150 h 914400"/>
                  <a:gd name="connsiteX5" fmla="*/ 3412244 w 4324194"/>
                  <a:gd name="connsiteY5" fmla="*/ 114300 h 914400"/>
                  <a:gd name="connsiteX6" fmla="*/ 4123444 w 4324194"/>
                  <a:gd name="connsiteY6" fmla="*/ 38100 h 914400"/>
                  <a:gd name="connsiteX7" fmla="*/ 4294894 w 4324194"/>
                  <a:gd name="connsiteY7" fmla="*/ 25400 h 914400"/>
                  <a:gd name="connsiteX8" fmla="*/ 4313944 w 4324194"/>
                  <a:gd name="connsiteY8" fmla="*/ 914400 h 914400"/>
                  <a:gd name="connsiteX9" fmla="*/ 4186944 w 4324194"/>
                  <a:gd name="connsiteY9" fmla="*/ 844550 h 914400"/>
                  <a:gd name="connsiteX10" fmla="*/ 3412244 w 4324194"/>
                  <a:gd name="connsiteY10" fmla="*/ 755650 h 914400"/>
                  <a:gd name="connsiteX11" fmla="*/ 2548644 w 4324194"/>
                  <a:gd name="connsiteY11" fmla="*/ 685800 h 914400"/>
                  <a:gd name="connsiteX12" fmla="*/ 2167644 w 4324194"/>
                  <a:gd name="connsiteY12" fmla="*/ 679450 h 914400"/>
                  <a:gd name="connsiteX13" fmla="*/ 1685044 w 4324194"/>
                  <a:gd name="connsiteY13" fmla="*/ 685800 h 914400"/>
                  <a:gd name="connsiteX14" fmla="*/ 1164344 w 4324194"/>
                  <a:gd name="connsiteY14" fmla="*/ 723900 h 914400"/>
                  <a:gd name="connsiteX15" fmla="*/ 637294 w 4324194"/>
                  <a:gd name="connsiteY15" fmla="*/ 774700 h 914400"/>
                  <a:gd name="connsiteX16" fmla="*/ 141994 w 4324194"/>
                  <a:gd name="connsiteY16" fmla="*/ 838200 h 914400"/>
                  <a:gd name="connsiteX17" fmla="*/ 21344 w 4324194"/>
                  <a:gd name="connsiteY17" fmla="*/ 857250 h 914400"/>
                  <a:gd name="connsiteX18" fmla="*/ 8644 w 4324194"/>
                  <a:gd name="connsiteY18" fmla="*/ 0 h 914400"/>
                  <a:gd name="connsiteX19" fmla="*/ 91194 w 4324194"/>
                  <a:gd name="connsiteY19" fmla="*/ 19050 h 914400"/>
                  <a:gd name="connsiteX0" fmla="*/ 91194 w 4324194"/>
                  <a:gd name="connsiteY0" fmla="*/ 53479 h 910729"/>
                  <a:gd name="connsiteX1" fmla="*/ 789694 w 4324194"/>
                  <a:gd name="connsiteY1" fmla="*/ 142379 h 910729"/>
                  <a:gd name="connsiteX2" fmla="*/ 1469144 w 4324194"/>
                  <a:gd name="connsiteY2" fmla="*/ 205879 h 910729"/>
                  <a:gd name="connsiteX3" fmla="*/ 2053344 w 4324194"/>
                  <a:gd name="connsiteY3" fmla="*/ 231279 h 910729"/>
                  <a:gd name="connsiteX4" fmla="*/ 2751844 w 4324194"/>
                  <a:gd name="connsiteY4" fmla="*/ 218579 h 910729"/>
                  <a:gd name="connsiteX5" fmla="*/ 3412244 w 4324194"/>
                  <a:gd name="connsiteY5" fmla="*/ 148729 h 910729"/>
                  <a:gd name="connsiteX6" fmla="*/ 4123444 w 4324194"/>
                  <a:gd name="connsiteY6" fmla="*/ 72529 h 910729"/>
                  <a:gd name="connsiteX7" fmla="*/ 4294894 w 4324194"/>
                  <a:gd name="connsiteY7" fmla="*/ 59829 h 910729"/>
                  <a:gd name="connsiteX8" fmla="*/ 4313944 w 4324194"/>
                  <a:gd name="connsiteY8" fmla="*/ 910729 h 910729"/>
                  <a:gd name="connsiteX9" fmla="*/ 4186944 w 4324194"/>
                  <a:gd name="connsiteY9" fmla="*/ 878979 h 910729"/>
                  <a:gd name="connsiteX10" fmla="*/ 3412244 w 4324194"/>
                  <a:gd name="connsiteY10" fmla="*/ 790079 h 910729"/>
                  <a:gd name="connsiteX11" fmla="*/ 2548644 w 4324194"/>
                  <a:gd name="connsiteY11" fmla="*/ 720229 h 910729"/>
                  <a:gd name="connsiteX12" fmla="*/ 2167644 w 4324194"/>
                  <a:gd name="connsiteY12" fmla="*/ 713879 h 910729"/>
                  <a:gd name="connsiteX13" fmla="*/ 1685044 w 4324194"/>
                  <a:gd name="connsiteY13" fmla="*/ 720229 h 910729"/>
                  <a:gd name="connsiteX14" fmla="*/ 1164344 w 4324194"/>
                  <a:gd name="connsiteY14" fmla="*/ 758329 h 910729"/>
                  <a:gd name="connsiteX15" fmla="*/ 637294 w 4324194"/>
                  <a:gd name="connsiteY15" fmla="*/ 809129 h 910729"/>
                  <a:gd name="connsiteX16" fmla="*/ 141994 w 4324194"/>
                  <a:gd name="connsiteY16" fmla="*/ 872629 h 910729"/>
                  <a:gd name="connsiteX17" fmla="*/ 21344 w 4324194"/>
                  <a:gd name="connsiteY17" fmla="*/ 891679 h 910729"/>
                  <a:gd name="connsiteX18" fmla="*/ 8644 w 4324194"/>
                  <a:gd name="connsiteY18" fmla="*/ 34429 h 910729"/>
                  <a:gd name="connsiteX19" fmla="*/ 91194 w 4324194"/>
                  <a:gd name="connsiteY19" fmla="*/ 53479 h 910729"/>
                  <a:gd name="connsiteX0" fmla="*/ 91194 w 4324194"/>
                  <a:gd name="connsiteY0" fmla="*/ 19050 h 876300"/>
                  <a:gd name="connsiteX1" fmla="*/ 789694 w 4324194"/>
                  <a:gd name="connsiteY1" fmla="*/ 107950 h 876300"/>
                  <a:gd name="connsiteX2" fmla="*/ 1469144 w 4324194"/>
                  <a:gd name="connsiteY2" fmla="*/ 171450 h 876300"/>
                  <a:gd name="connsiteX3" fmla="*/ 2053344 w 4324194"/>
                  <a:gd name="connsiteY3" fmla="*/ 196850 h 876300"/>
                  <a:gd name="connsiteX4" fmla="*/ 2751844 w 4324194"/>
                  <a:gd name="connsiteY4" fmla="*/ 184150 h 876300"/>
                  <a:gd name="connsiteX5" fmla="*/ 3412244 w 4324194"/>
                  <a:gd name="connsiteY5" fmla="*/ 114300 h 876300"/>
                  <a:gd name="connsiteX6" fmla="*/ 4123444 w 4324194"/>
                  <a:gd name="connsiteY6" fmla="*/ 38100 h 876300"/>
                  <a:gd name="connsiteX7" fmla="*/ 4294894 w 4324194"/>
                  <a:gd name="connsiteY7" fmla="*/ 25400 h 876300"/>
                  <a:gd name="connsiteX8" fmla="*/ 4313944 w 4324194"/>
                  <a:gd name="connsiteY8" fmla="*/ 876300 h 876300"/>
                  <a:gd name="connsiteX9" fmla="*/ 4186944 w 4324194"/>
                  <a:gd name="connsiteY9" fmla="*/ 844550 h 876300"/>
                  <a:gd name="connsiteX10" fmla="*/ 3412244 w 4324194"/>
                  <a:gd name="connsiteY10" fmla="*/ 755650 h 876300"/>
                  <a:gd name="connsiteX11" fmla="*/ 2548644 w 4324194"/>
                  <a:gd name="connsiteY11" fmla="*/ 685800 h 876300"/>
                  <a:gd name="connsiteX12" fmla="*/ 2167644 w 4324194"/>
                  <a:gd name="connsiteY12" fmla="*/ 679450 h 876300"/>
                  <a:gd name="connsiteX13" fmla="*/ 1685044 w 4324194"/>
                  <a:gd name="connsiteY13" fmla="*/ 685800 h 876300"/>
                  <a:gd name="connsiteX14" fmla="*/ 1164344 w 4324194"/>
                  <a:gd name="connsiteY14" fmla="*/ 723900 h 876300"/>
                  <a:gd name="connsiteX15" fmla="*/ 637294 w 4324194"/>
                  <a:gd name="connsiteY15" fmla="*/ 774700 h 876300"/>
                  <a:gd name="connsiteX16" fmla="*/ 141994 w 4324194"/>
                  <a:gd name="connsiteY16" fmla="*/ 838200 h 876300"/>
                  <a:gd name="connsiteX17" fmla="*/ 21344 w 4324194"/>
                  <a:gd name="connsiteY17" fmla="*/ 857250 h 876300"/>
                  <a:gd name="connsiteX18" fmla="*/ 8644 w 4324194"/>
                  <a:gd name="connsiteY18" fmla="*/ 0 h 876300"/>
                  <a:gd name="connsiteX19" fmla="*/ 91194 w 4324194"/>
                  <a:gd name="connsiteY19" fmla="*/ 19050 h 876300"/>
                  <a:gd name="connsiteX0" fmla="*/ 91194 w 4313944"/>
                  <a:gd name="connsiteY0" fmla="*/ 19050 h 876300"/>
                  <a:gd name="connsiteX1" fmla="*/ 789694 w 4313944"/>
                  <a:gd name="connsiteY1" fmla="*/ 107950 h 876300"/>
                  <a:gd name="connsiteX2" fmla="*/ 1469144 w 4313944"/>
                  <a:gd name="connsiteY2" fmla="*/ 171450 h 876300"/>
                  <a:gd name="connsiteX3" fmla="*/ 2053344 w 4313944"/>
                  <a:gd name="connsiteY3" fmla="*/ 196850 h 876300"/>
                  <a:gd name="connsiteX4" fmla="*/ 2751844 w 4313944"/>
                  <a:gd name="connsiteY4" fmla="*/ 184150 h 876300"/>
                  <a:gd name="connsiteX5" fmla="*/ 3412244 w 4313944"/>
                  <a:gd name="connsiteY5" fmla="*/ 114300 h 876300"/>
                  <a:gd name="connsiteX6" fmla="*/ 4123444 w 4313944"/>
                  <a:gd name="connsiteY6" fmla="*/ 38100 h 876300"/>
                  <a:gd name="connsiteX7" fmla="*/ 4294894 w 4313944"/>
                  <a:gd name="connsiteY7" fmla="*/ 25400 h 876300"/>
                  <a:gd name="connsiteX8" fmla="*/ 4313944 w 4313944"/>
                  <a:gd name="connsiteY8" fmla="*/ 876300 h 876300"/>
                  <a:gd name="connsiteX9" fmla="*/ 4186944 w 4313944"/>
                  <a:gd name="connsiteY9" fmla="*/ 844550 h 876300"/>
                  <a:gd name="connsiteX10" fmla="*/ 3412244 w 4313944"/>
                  <a:gd name="connsiteY10" fmla="*/ 755650 h 876300"/>
                  <a:gd name="connsiteX11" fmla="*/ 2548644 w 4313944"/>
                  <a:gd name="connsiteY11" fmla="*/ 685800 h 876300"/>
                  <a:gd name="connsiteX12" fmla="*/ 2167644 w 4313944"/>
                  <a:gd name="connsiteY12" fmla="*/ 679450 h 876300"/>
                  <a:gd name="connsiteX13" fmla="*/ 1685044 w 4313944"/>
                  <a:gd name="connsiteY13" fmla="*/ 685800 h 876300"/>
                  <a:gd name="connsiteX14" fmla="*/ 1164344 w 4313944"/>
                  <a:gd name="connsiteY14" fmla="*/ 723900 h 876300"/>
                  <a:gd name="connsiteX15" fmla="*/ 637294 w 4313944"/>
                  <a:gd name="connsiteY15" fmla="*/ 774700 h 876300"/>
                  <a:gd name="connsiteX16" fmla="*/ 141994 w 4313944"/>
                  <a:gd name="connsiteY16" fmla="*/ 838200 h 876300"/>
                  <a:gd name="connsiteX17" fmla="*/ 21344 w 4313944"/>
                  <a:gd name="connsiteY17" fmla="*/ 857250 h 876300"/>
                  <a:gd name="connsiteX18" fmla="*/ 8644 w 4313944"/>
                  <a:gd name="connsiteY18" fmla="*/ 0 h 876300"/>
                  <a:gd name="connsiteX19" fmla="*/ 91194 w 4313944"/>
                  <a:gd name="connsiteY19" fmla="*/ 19050 h 876300"/>
                  <a:gd name="connsiteX0" fmla="*/ 91194 w 4313944"/>
                  <a:gd name="connsiteY0" fmla="*/ 19050 h 876300"/>
                  <a:gd name="connsiteX1" fmla="*/ 789694 w 4313944"/>
                  <a:gd name="connsiteY1" fmla="*/ 107950 h 876300"/>
                  <a:gd name="connsiteX2" fmla="*/ 1469144 w 4313944"/>
                  <a:gd name="connsiteY2" fmla="*/ 171450 h 876300"/>
                  <a:gd name="connsiteX3" fmla="*/ 2059694 w 4313944"/>
                  <a:gd name="connsiteY3" fmla="*/ 355600 h 876300"/>
                  <a:gd name="connsiteX4" fmla="*/ 2751844 w 4313944"/>
                  <a:gd name="connsiteY4" fmla="*/ 184150 h 876300"/>
                  <a:gd name="connsiteX5" fmla="*/ 3412244 w 4313944"/>
                  <a:gd name="connsiteY5" fmla="*/ 114300 h 876300"/>
                  <a:gd name="connsiteX6" fmla="*/ 4123444 w 4313944"/>
                  <a:gd name="connsiteY6" fmla="*/ 38100 h 876300"/>
                  <a:gd name="connsiteX7" fmla="*/ 4294894 w 4313944"/>
                  <a:gd name="connsiteY7" fmla="*/ 25400 h 876300"/>
                  <a:gd name="connsiteX8" fmla="*/ 4313944 w 4313944"/>
                  <a:gd name="connsiteY8" fmla="*/ 876300 h 876300"/>
                  <a:gd name="connsiteX9" fmla="*/ 4186944 w 4313944"/>
                  <a:gd name="connsiteY9" fmla="*/ 844550 h 876300"/>
                  <a:gd name="connsiteX10" fmla="*/ 3412244 w 4313944"/>
                  <a:gd name="connsiteY10" fmla="*/ 755650 h 876300"/>
                  <a:gd name="connsiteX11" fmla="*/ 2548644 w 4313944"/>
                  <a:gd name="connsiteY11" fmla="*/ 685800 h 876300"/>
                  <a:gd name="connsiteX12" fmla="*/ 2167644 w 4313944"/>
                  <a:gd name="connsiteY12" fmla="*/ 679450 h 876300"/>
                  <a:gd name="connsiteX13" fmla="*/ 1685044 w 4313944"/>
                  <a:gd name="connsiteY13" fmla="*/ 685800 h 876300"/>
                  <a:gd name="connsiteX14" fmla="*/ 1164344 w 4313944"/>
                  <a:gd name="connsiteY14" fmla="*/ 723900 h 876300"/>
                  <a:gd name="connsiteX15" fmla="*/ 637294 w 4313944"/>
                  <a:gd name="connsiteY15" fmla="*/ 774700 h 876300"/>
                  <a:gd name="connsiteX16" fmla="*/ 141994 w 4313944"/>
                  <a:gd name="connsiteY16" fmla="*/ 838200 h 876300"/>
                  <a:gd name="connsiteX17" fmla="*/ 21344 w 4313944"/>
                  <a:gd name="connsiteY17" fmla="*/ 857250 h 876300"/>
                  <a:gd name="connsiteX18" fmla="*/ 8644 w 4313944"/>
                  <a:gd name="connsiteY18" fmla="*/ 0 h 876300"/>
                  <a:gd name="connsiteX19" fmla="*/ 91194 w 4313944"/>
                  <a:gd name="connsiteY19" fmla="*/ 19050 h 876300"/>
                  <a:gd name="connsiteX0" fmla="*/ 106252 w 4329002"/>
                  <a:gd name="connsiteY0" fmla="*/ 171450 h 1028700"/>
                  <a:gd name="connsiteX1" fmla="*/ 804752 w 4329002"/>
                  <a:gd name="connsiteY1" fmla="*/ 260350 h 1028700"/>
                  <a:gd name="connsiteX2" fmla="*/ 1484202 w 4329002"/>
                  <a:gd name="connsiteY2" fmla="*/ 323850 h 1028700"/>
                  <a:gd name="connsiteX3" fmla="*/ 2074752 w 4329002"/>
                  <a:gd name="connsiteY3" fmla="*/ 508000 h 1028700"/>
                  <a:gd name="connsiteX4" fmla="*/ 2766902 w 4329002"/>
                  <a:gd name="connsiteY4" fmla="*/ 336550 h 1028700"/>
                  <a:gd name="connsiteX5" fmla="*/ 3427302 w 4329002"/>
                  <a:gd name="connsiteY5" fmla="*/ 266700 h 1028700"/>
                  <a:gd name="connsiteX6" fmla="*/ 4138502 w 4329002"/>
                  <a:gd name="connsiteY6" fmla="*/ 190500 h 1028700"/>
                  <a:gd name="connsiteX7" fmla="*/ 4309952 w 4329002"/>
                  <a:gd name="connsiteY7" fmla="*/ 177800 h 1028700"/>
                  <a:gd name="connsiteX8" fmla="*/ 4329002 w 4329002"/>
                  <a:gd name="connsiteY8" fmla="*/ 1028700 h 1028700"/>
                  <a:gd name="connsiteX9" fmla="*/ 4202002 w 4329002"/>
                  <a:gd name="connsiteY9" fmla="*/ 996950 h 1028700"/>
                  <a:gd name="connsiteX10" fmla="*/ 3427302 w 4329002"/>
                  <a:gd name="connsiteY10" fmla="*/ 908050 h 1028700"/>
                  <a:gd name="connsiteX11" fmla="*/ 2563702 w 4329002"/>
                  <a:gd name="connsiteY11" fmla="*/ 838200 h 1028700"/>
                  <a:gd name="connsiteX12" fmla="*/ 2182702 w 4329002"/>
                  <a:gd name="connsiteY12" fmla="*/ 831850 h 1028700"/>
                  <a:gd name="connsiteX13" fmla="*/ 1700102 w 4329002"/>
                  <a:gd name="connsiteY13" fmla="*/ 838200 h 1028700"/>
                  <a:gd name="connsiteX14" fmla="*/ 1179402 w 4329002"/>
                  <a:gd name="connsiteY14" fmla="*/ 876300 h 1028700"/>
                  <a:gd name="connsiteX15" fmla="*/ 652352 w 4329002"/>
                  <a:gd name="connsiteY15" fmla="*/ 927100 h 1028700"/>
                  <a:gd name="connsiteX16" fmla="*/ 157052 w 4329002"/>
                  <a:gd name="connsiteY16" fmla="*/ 990600 h 1028700"/>
                  <a:gd name="connsiteX17" fmla="*/ 36402 w 4329002"/>
                  <a:gd name="connsiteY17" fmla="*/ 1009650 h 1028700"/>
                  <a:gd name="connsiteX18" fmla="*/ 4652 w 4329002"/>
                  <a:gd name="connsiteY18" fmla="*/ 0 h 1028700"/>
                  <a:gd name="connsiteX19" fmla="*/ 106252 w 4329002"/>
                  <a:gd name="connsiteY19" fmla="*/ 171450 h 1028700"/>
                  <a:gd name="connsiteX0" fmla="*/ 182452 w 4329002"/>
                  <a:gd name="connsiteY0" fmla="*/ 44450 h 1028700"/>
                  <a:gd name="connsiteX1" fmla="*/ 804752 w 4329002"/>
                  <a:gd name="connsiteY1" fmla="*/ 260350 h 1028700"/>
                  <a:gd name="connsiteX2" fmla="*/ 1484202 w 4329002"/>
                  <a:gd name="connsiteY2" fmla="*/ 323850 h 1028700"/>
                  <a:gd name="connsiteX3" fmla="*/ 2074752 w 4329002"/>
                  <a:gd name="connsiteY3" fmla="*/ 508000 h 1028700"/>
                  <a:gd name="connsiteX4" fmla="*/ 2766902 w 4329002"/>
                  <a:gd name="connsiteY4" fmla="*/ 336550 h 1028700"/>
                  <a:gd name="connsiteX5" fmla="*/ 3427302 w 4329002"/>
                  <a:gd name="connsiteY5" fmla="*/ 266700 h 1028700"/>
                  <a:gd name="connsiteX6" fmla="*/ 4138502 w 4329002"/>
                  <a:gd name="connsiteY6" fmla="*/ 190500 h 1028700"/>
                  <a:gd name="connsiteX7" fmla="*/ 4309952 w 4329002"/>
                  <a:gd name="connsiteY7" fmla="*/ 177800 h 1028700"/>
                  <a:gd name="connsiteX8" fmla="*/ 4329002 w 4329002"/>
                  <a:gd name="connsiteY8" fmla="*/ 1028700 h 1028700"/>
                  <a:gd name="connsiteX9" fmla="*/ 4202002 w 4329002"/>
                  <a:gd name="connsiteY9" fmla="*/ 996950 h 1028700"/>
                  <a:gd name="connsiteX10" fmla="*/ 3427302 w 4329002"/>
                  <a:gd name="connsiteY10" fmla="*/ 908050 h 1028700"/>
                  <a:gd name="connsiteX11" fmla="*/ 2563702 w 4329002"/>
                  <a:gd name="connsiteY11" fmla="*/ 838200 h 1028700"/>
                  <a:gd name="connsiteX12" fmla="*/ 2182702 w 4329002"/>
                  <a:gd name="connsiteY12" fmla="*/ 831850 h 1028700"/>
                  <a:gd name="connsiteX13" fmla="*/ 1700102 w 4329002"/>
                  <a:gd name="connsiteY13" fmla="*/ 838200 h 1028700"/>
                  <a:gd name="connsiteX14" fmla="*/ 1179402 w 4329002"/>
                  <a:gd name="connsiteY14" fmla="*/ 876300 h 1028700"/>
                  <a:gd name="connsiteX15" fmla="*/ 652352 w 4329002"/>
                  <a:gd name="connsiteY15" fmla="*/ 927100 h 1028700"/>
                  <a:gd name="connsiteX16" fmla="*/ 157052 w 4329002"/>
                  <a:gd name="connsiteY16" fmla="*/ 990600 h 1028700"/>
                  <a:gd name="connsiteX17" fmla="*/ 36402 w 4329002"/>
                  <a:gd name="connsiteY17" fmla="*/ 1009650 h 1028700"/>
                  <a:gd name="connsiteX18" fmla="*/ 4652 w 4329002"/>
                  <a:gd name="connsiteY18" fmla="*/ 0 h 1028700"/>
                  <a:gd name="connsiteX19" fmla="*/ 182452 w 4329002"/>
                  <a:gd name="connsiteY19" fmla="*/ 44450 h 1028700"/>
                  <a:gd name="connsiteX0" fmla="*/ 188956 w 4335506"/>
                  <a:gd name="connsiteY0" fmla="*/ 44450 h 1174750"/>
                  <a:gd name="connsiteX1" fmla="*/ 811256 w 4335506"/>
                  <a:gd name="connsiteY1" fmla="*/ 260350 h 1174750"/>
                  <a:gd name="connsiteX2" fmla="*/ 1490706 w 4335506"/>
                  <a:gd name="connsiteY2" fmla="*/ 323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3556 w 4335506"/>
                  <a:gd name="connsiteY16" fmla="*/ 9906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90706 w 4335506"/>
                  <a:gd name="connsiteY2" fmla="*/ 323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58856 w 4335506"/>
                  <a:gd name="connsiteY15" fmla="*/ 9271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185906 w 4335506"/>
                  <a:gd name="connsiteY14" fmla="*/ 8763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06606 w 4335506"/>
                  <a:gd name="connsiteY13" fmla="*/ 8382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189206 w 4335506"/>
                  <a:gd name="connsiteY12" fmla="*/ 8318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73406 w 4335506"/>
                  <a:gd name="connsiteY4" fmla="*/ 33655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92456 w 4335506"/>
                  <a:gd name="connsiteY4" fmla="*/ 406400 h 1174750"/>
                  <a:gd name="connsiteX5" fmla="*/ 3433806 w 4335506"/>
                  <a:gd name="connsiteY5" fmla="*/ 2667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506"/>
                  <a:gd name="connsiteY0" fmla="*/ 44450 h 1174750"/>
                  <a:gd name="connsiteX1" fmla="*/ 811256 w 4335506"/>
                  <a:gd name="connsiteY1" fmla="*/ 260350 h 1174750"/>
                  <a:gd name="connsiteX2" fmla="*/ 1484356 w 4335506"/>
                  <a:gd name="connsiteY2" fmla="*/ 450850 h 1174750"/>
                  <a:gd name="connsiteX3" fmla="*/ 2081256 w 4335506"/>
                  <a:gd name="connsiteY3" fmla="*/ 508000 h 1174750"/>
                  <a:gd name="connsiteX4" fmla="*/ 2792456 w 4335506"/>
                  <a:gd name="connsiteY4" fmla="*/ 406400 h 1174750"/>
                  <a:gd name="connsiteX5" fmla="*/ 3440156 w 4335506"/>
                  <a:gd name="connsiteY5" fmla="*/ 317500 h 1174750"/>
                  <a:gd name="connsiteX6" fmla="*/ 4145006 w 4335506"/>
                  <a:gd name="connsiteY6" fmla="*/ 190500 h 1174750"/>
                  <a:gd name="connsiteX7" fmla="*/ 4316456 w 4335506"/>
                  <a:gd name="connsiteY7" fmla="*/ 177800 h 1174750"/>
                  <a:gd name="connsiteX8" fmla="*/ 4335506 w 4335506"/>
                  <a:gd name="connsiteY8" fmla="*/ 1028700 h 1174750"/>
                  <a:gd name="connsiteX9" fmla="*/ 4208506 w 4335506"/>
                  <a:gd name="connsiteY9" fmla="*/ 996950 h 1174750"/>
                  <a:gd name="connsiteX10" fmla="*/ 3433806 w 4335506"/>
                  <a:gd name="connsiteY10" fmla="*/ 908050 h 1174750"/>
                  <a:gd name="connsiteX11" fmla="*/ 2570206 w 4335506"/>
                  <a:gd name="connsiteY11" fmla="*/ 838200 h 1174750"/>
                  <a:gd name="connsiteX12" fmla="*/ 2093956 w 4335506"/>
                  <a:gd name="connsiteY12" fmla="*/ 654050 h 1174750"/>
                  <a:gd name="connsiteX13" fmla="*/ 1789156 w 4335506"/>
                  <a:gd name="connsiteY13" fmla="*/ 876300 h 1174750"/>
                  <a:gd name="connsiteX14" fmla="*/ 1281156 w 4335506"/>
                  <a:gd name="connsiteY14" fmla="*/ 977900 h 1174750"/>
                  <a:gd name="connsiteX15" fmla="*/ 684256 w 4335506"/>
                  <a:gd name="connsiteY15" fmla="*/ 1041400 h 1174750"/>
                  <a:gd name="connsiteX16" fmla="*/ 169906 w 4335506"/>
                  <a:gd name="connsiteY16" fmla="*/ 1130300 h 1174750"/>
                  <a:gd name="connsiteX17" fmla="*/ 17506 w 4335506"/>
                  <a:gd name="connsiteY17" fmla="*/ 1174750 h 1174750"/>
                  <a:gd name="connsiteX18" fmla="*/ 11156 w 4335506"/>
                  <a:gd name="connsiteY18" fmla="*/ 0 h 1174750"/>
                  <a:gd name="connsiteX19" fmla="*/ 188956 w 4335506"/>
                  <a:gd name="connsiteY19" fmla="*/ 44450 h 1174750"/>
                  <a:gd name="connsiteX0" fmla="*/ 188956 w 4335906"/>
                  <a:gd name="connsiteY0" fmla="*/ 44450 h 1174750"/>
                  <a:gd name="connsiteX1" fmla="*/ 811256 w 4335906"/>
                  <a:gd name="connsiteY1" fmla="*/ 260350 h 1174750"/>
                  <a:gd name="connsiteX2" fmla="*/ 1484356 w 4335906"/>
                  <a:gd name="connsiteY2" fmla="*/ 450850 h 1174750"/>
                  <a:gd name="connsiteX3" fmla="*/ 2081256 w 4335906"/>
                  <a:gd name="connsiteY3" fmla="*/ 508000 h 1174750"/>
                  <a:gd name="connsiteX4" fmla="*/ 2792456 w 4335906"/>
                  <a:gd name="connsiteY4" fmla="*/ 406400 h 1174750"/>
                  <a:gd name="connsiteX5" fmla="*/ 3440156 w 4335906"/>
                  <a:gd name="connsiteY5" fmla="*/ 317500 h 1174750"/>
                  <a:gd name="connsiteX6" fmla="*/ 4138656 w 4335906"/>
                  <a:gd name="connsiteY6" fmla="*/ 50800 h 1174750"/>
                  <a:gd name="connsiteX7" fmla="*/ 4316456 w 4335906"/>
                  <a:gd name="connsiteY7" fmla="*/ 177800 h 1174750"/>
                  <a:gd name="connsiteX8" fmla="*/ 4335506 w 4335906"/>
                  <a:gd name="connsiteY8" fmla="*/ 1028700 h 1174750"/>
                  <a:gd name="connsiteX9" fmla="*/ 4208506 w 4335906"/>
                  <a:gd name="connsiteY9" fmla="*/ 996950 h 1174750"/>
                  <a:gd name="connsiteX10" fmla="*/ 3433806 w 4335906"/>
                  <a:gd name="connsiteY10" fmla="*/ 908050 h 1174750"/>
                  <a:gd name="connsiteX11" fmla="*/ 2570206 w 4335906"/>
                  <a:gd name="connsiteY11" fmla="*/ 838200 h 1174750"/>
                  <a:gd name="connsiteX12" fmla="*/ 2093956 w 4335906"/>
                  <a:gd name="connsiteY12" fmla="*/ 654050 h 1174750"/>
                  <a:gd name="connsiteX13" fmla="*/ 1789156 w 4335906"/>
                  <a:gd name="connsiteY13" fmla="*/ 876300 h 1174750"/>
                  <a:gd name="connsiteX14" fmla="*/ 1281156 w 4335906"/>
                  <a:gd name="connsiteY14" fmla="*/ 977900 h 1174750"/>
                  <a:gd name="connsiteX15" fmla="*/ 684256 w 4335906"/>
                  <a:gd name="connsiteY15" fmla="*/ 1041400 h 1174750"/>
                  <a:gd name="connsiteX16" fmla="*/ 169906 w 4335906"/>
                  <a:gd name="connsiteY16" fmla="*/ 1130300 h 1174750"/>
                  <a:gd name="connsiteX17" fmla="*/ 17506 w 4335906"/>
                  <a:gd name="connsiteY17" fmla="*/ 1174750 h 1174750"/>
                  <a:gd name="connsiteX18" fmla="*/ 11156 w 4335906"/>
                  <a:gd name="connsiteY18" fmla="*/ 0 h 1174750"/>
                  <a:gd name="connsiteX19" fmla="*/ 188956 w 4335906"/>
                  <a:gd name="connsiteY19" fmla="*/ 44450 h 1174750"/>
                  <a:gd name="connsiteX0" fmla="*/ 188956 w 4340457"/>
                  <a:gd name="connsiteY0" fmla="*/ 51052 h 1181352"/>
                  <a:gd name="connsiteX1" fmla="*/ 811256 w 4340457"/>
                  <a:gd name="connsiteY1" fmla="*/ 266952 h 1181352"/>
                  <a:gd name="connsiteX2" fmla="*/ 1484356 w 4340457"/>
                  <a:gd name="connsiteY2" fmla="*/ 457452 h 1181352"/>
                  <a:gd name="connsiteX3" fmla="*/ 2081256 w 4340457"/>
                  <a:gd name="connsiteY3" fmla="*/ 514602 h 1181352"/>
                  <a:gd name="connsiteX4" fmla="*/ 2792456 w 4340457"/>
                  <a:gd name="connsiteY4" fmla="*/ 413002 h 1181352"/>
                  <a:gd name="connsiteX5" fmla="*/ 3440156 w 4340457"/>
                  <a:gd name="connsiteY5" fmla="*/ 324102 h 1181352"/>
                  <a:gd name="connsiteX6" fmla="*/ 4138656 w 4340457"/>
                  <a:gd name="connsiteY6" fmla="*/ 57402 h 1181352"/>
                  <a:gd name="connsiteX7" fmla="*/ 4297406 w 4340457"/>
                  <a:gd name="connsiteY7" fmla="*/ 95502 h 1181352"/>
                  <a:gd name="connsiteX8" fmla="*/ 4335506 w 4340457"/>
                  <a:gd name="connsiteY8" fmla="*/ 1035302 h 1181352"/>
                  <a:gd name="connsiteX9" fmla="*/ 4208506 w 4340457"/>
                  <a:gd name="connsiteY9" fmla="*/ 1003552 h 1181352"/>
                  <a:gd name="connsiteX10" fmla="*/ 3433806 w 4340457"/>
                  <a:gd name="connsiteY10" fmla="*/ 914652 h 1181352"/>
                  <a:gd name="connsiteX11" fmla="*/ 2570206 w 4340457"/>
                  <a:gd name="connsiteY11" fmla="*/ 844802 h 1181352"/>
                  <a:gd name="connsiteX12" fmla="*/ 2093956 w 4340457"/>
                  <a:gd name="connsiteY12" fmla="*/ 660652 h 1181352"/>
                  <a:gd name="connsiteX13" fmla="*/ 1789156 w 4340457"/>
                  <a:gd name="connsiteY13" fmla="*/ 882902 h 1181352"/>
                  <a:gd name="connsiteX14" fmla="*/ 1281156 w 4340457"/>
                  <a:gd name="connsiteY14" fmla="*/ 984502 h 1181352"/>
                  <a:gd name="connsiteX15" fmla="*/ 684256 w 4340457"/>
                  <a:gd name="connsiteY15" fmla="*/ 1048002 h 1181352"/>
                  <a:gd name="connsiteX16" fmla="*/ 169906 w 4340457"/>
                  <a:gd name="connsiteY16" fmla="*/ 1136902 h 1181352"/>
                  <a:gd name="connsiteX17" fmla="*/ 17506 w 4340457"/>
                  <a:gd name="connsiteY17" fmla="*/ 1181352 h 1181352"/>
                  <a:gd name="connsiteX18" fmla="*/ 11156 w 4340457"/>
                  <a:gd name="connsiteY18" fmla="*/ 6602 h 1181352"/>
                  <a:gd name="connsiteX19" fmla="*/ 188956 w 4340457"/>
                  <a:gd name="connsiteY19" fmla="*/ 51052 h 1181352"/>
                  <a:gd name="connsiteX0" fmla="*/ 188956 w 4341766"/>
                  <a:gd name="connsiteY0" fmla="*/ 51052 h 1187753"/>
                  <a:gd name="connsiteX1" fmla="*/ 811256 w 4341766"/>
                  <a:gd name="connsiteY1" fmla="*/ 266952 h 1187753"/>
                  <a:gd name="connsiteX2" fmla="*/ 1484356 w 4341766"/>
                  <a:gd name="connsiteY2" fmla="*/ 457452 h 1187753"/>
                  <a:gd name="connsiteX3" fmla="*/ 2081256 w 4341766"/>
                  <a:gd name="connsiteY3" fmla="*/ 514602 h 1187753"/>
                  <a:gd name="connsiteX4" fmla="*/ 2792456 w 4341766"/>
                  <a:gd name="connsiteY4" fmla="*/ 413002 h 1187753"/>
                  <a:gd name="connsiteX5" fmla="*/ 3440156 w 4341766"/>
                  <a:gd name="connsiteY5" fmla="*/ 324102 h 1187753"/>
                  <a:gd name="connsiteX6" fmla="*/ 4138656 w 4341766"/>
                  <a:gd name="connsiteY6" fmla="*/ 57402 h 1187753"/>
                  <a:gd name="connsiteX7" fmla="*/ 4297406 w 4341766"/>
                  <a:gd name="connsiteY7" fmla="*/ 95502 h 1187753"/>
                  <a:gd name="connsiteX8" fmla="*/ 4335506 w 4341766"/>
                  <a:gd name="connsiteY8" fmla="*/ 1035302 h 1187753"/>
                  <a:gd name="connsiteX9" fmla="*/ 4189456 w 4341766"/>
                  <a:gd name="connsiteY9" fmla="*/ 1175002 h 1187753"/>
                  <a:gd name="connsiteX10" fmla="*/ 3433806 w 4341766"/>
                  <a:gd name="connsiteY10" fmla="*/ 914652 h 1187753"/>
                  <a:gd name="connsiteX11" fmla="*/ 2570206 w 4341766"/>
                  <a:gd name="connsiteY11" fmla="*/ 844802 h 1187753"/>
                  <a:gd name="connsiteX12" fmla="*/ 2093956 w 4341766"/>
                  <a:gd name="connsiteY12" fmla="*/ 660652 h 1187753"/>
                  <a:gd name="connsiteX13" fmla="*/ 1789156 w 4341766"/>
                  <a:gd name="connsiteY13" fmla="*/ 882902 h 1187753"/>
                  <a:gd name="connsiteX14" fmla="*/ 1281156 w 4341766"/>
                  <a:gd name="connsiteY14" fmla="*/ 984502 h 1187753"/>
                  <a:gd name="connsiteX15" fmla="*/ 684256 w 4341766"/>
                  <a:gd name="connsiteY15" fmla="*/ 1048002 h 1187753"/>
                  <a:gd name="connsiteX16" fmla="*/ 169906 w 4341766"/>
                  <a:gd name="connsiteY16" fmla="*/ 1136902 h 1187753"/>
                  <a:gd name="connsiteX17" fmla="*/ 17506 w 4341766"/>
                  <a:gd name="connsiteY17" fmla="*/ 1181352 h 1187753"/>
                  <a:gd name="connsiteX18" fmla="*/ 11156 w 4341766"/>
                  <a:gd name="connsiteY18" fmla="*/ 6602 h 1187753"/>
                  <a:gd name="connsiteX19" fmla="*/ 188956 w 4341766"/>
                  <a:gd name="connsiteY19" fmla="*/ 51052 h 1187753"/>
                  <a:gd name="connsiteX0" fmla="*/ 188956 w 4341766"/>
                  <a:gd name="connsiteY0" fmla="*/ 60741 h 1275197"/>
                  <a:gd name="connsiteX1" fmla="*/ 811256 w 4341766"/>
                  <a:gd name="connsiteY1" fmla="*/ 276641 h 1275197"/>
                  <a:gd name="connsiteX2" fmla="*/ 1484356 w 4341766"/>
                  <a:gd name="connsiteY2" fmla="*/ 467141 h 1275197"/>
                  <a:gd name="connsiteX3" fmla="*/ 2081256 w 4341766"/>
                  <a:gd name="connsiteY3" fmla="*/ 524291 h 1275197"/>
                  <a:gd name="connsiteX4" fmla="*/ 2792456 w 4341766"/>
                  <a:gd name="connsiteY4" fmla="*/ 422691 h 1275197"/>
                  <a:gd name="connsiteX5" fmla="*/ 3440156 w 4341766"/>
                  <a:gd name="connsiteY5" fmla="*/ 333791 h 1275197"/>
                  <a:gd name="connsiteX6" fmla="*/ 4138656 w 4341766"/>
                  <a:gd name="connsiteY6" fmla="*/ 67091 h 1275197"/>
                  <a:gd name="connsiteX7" fmla="*/ 4297406 w 4341766"/>
                  <a:gd name="connsiteY7" fmla="*/ 105191 h 1275197"/>
                  <a:gd name="connsiteX8" fmla="*/ 4335506 w 4341766"/>
                  <a:gd name="connsiteY8" fmla="*/ 1184691 h 1275197"/>
                  <a:gd name="connsiteX9" fmla="*/ 4189456 w 4341766"/>
                  <a:gd name="connsiteY9" fmla="*/ 1184691 h 1275197"/>
                  <a:gd name="connsiteX10" fmla="*/ 3433806 w 4341766"/>
                  <a:gd name="connsiteY10" fmla="*/ 924341 h 1275197"/>
                  <a:gd name="connsiteX11" fmla="*/ 2570206 w 4341766"/>
                  <a:gd name="connsiteY11" fmla="*/ 854491 h 1275197"/>
                  <a:gd name="connsiteX12" fmla="*/ 2093956 w 4341766"/>
                  <a:gd name="connsiteY12" fmla="*/ 670341 h 1275197"/>
                  <a:gd name="connsiteX13" fmla="*/ 1789156 w 4341766"/>
                  <a:gd name="connsiteY13" fmla="*/ 892591 h 1275197"/>
                  <a:gd name="connsiteX14" fmla="*/ 1281156 w 4341766"/>
                  <a:gd name="connsiteY14" fmla="*/ 994191 h 1275197"/>
                  <a:gd name="connsiteX15" fmla="*/ 684256 w 4341766"/>
                  <a:gd name="connsiteY15" fmla="*/ 1057691 h 1275197"/>
                  <a:gd name="connsiteX16" fmla="*/ 169906 w 4341766"/>
                  <a:gd name="connsiteY16" fmla="*/ 1146591 h 1275197"/>
                  <a:gd name="connsiteX17" fmla="*/ 17506 w 4341766"/>
                  <a:gd name="connsiteY17" fmla="*/ 1191041 h 1275197"/>
                  <a:gd name="connsiteX18" fmla="*/ 11156 w 4341766"/>
                  <a:gd name="connsiteY18" fmla="*/ 16291 h 1275197"/>
                  <a:gd name="connsiteX19" fmla="*/ 188956 w 4341766"/>
                  <a:gd name="connsiteY19" fmla="*/ 60741 h 1275197"/>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570206 w 4341766"/>
                  <a:gd name="connsiteY11" fmla="*/ 849624 h 1224305"/>
                  <a:gd name="connsiteX12" fmla="*/ 2093956 w 4341766"/>
                  <a:gd name="connsiteY12" fmla="*/ 665474 h 1224305"/>
                  <a:gd name="connsiteX13" fmla="*/ 1789156 w 4341766"/>
                  <a:gd name="connsiteY13" fmla="*/ 887724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789156 w 4341766"/>
                  <a:gd name="connsiteY13" fmla="*/ 887724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789156 w 4341766"/>
                  <a:gd name="connsiteY13" fmla="*/ 887724 h 1224305"/>
                  <a:gd name="connsiteX14" fmla="*/ 1592327 w 4341766"/>
                  <a:gd name="connsiteY14" fmla="*/ 720618 h 1224305"/>
                  <a:gd name="connsiteX15" fmla="*/ 1281156 w 4341766"/>
                  <a:gd name="connsiteY15" fmla="*/ 989324 h 1224305"/>
                  <a:gd name="connsiteX16" fmla="*/ 684256 w 4341766"/>
                  <a:gd name="connsiteY16" fmla="*/ 1052824 h 1224305"/>
                  <a:gd name="connsiteX17" fmla="*/ 169906 w 4341766"/>
                  <a:gd name="connsiteY17" fmla="*/ 1141724 h 1224305"/>
                  <a:gd name="connsiteX18" fmla="*/ 17506 w 4341766"/>
                  <a:gd name="connsiteY18" fmla="*/ 1186174 h 1224305"/>
                  <a:gd name="connsiteX19" fmla="*/ 11156 w 4341766"/>
                  <a:gd name="connsiteY19" fmla="*/ 11424 h 1224305"/>
                  <a:gd name="connsiteX20" fmla="*/ 188956 w 4341766"/>
                  <a:gd name="connsiteY20" fmla="*/ 55874 h 1224305"/>
                  <a:gd name="connsiteX0" fmla="*/ 188956 w 4341766"/>
                  <a:gd name="connsiteY0" fmla="*/ 55874 h 1224305"/>
                  <a:gd name="connsiteX1" fmla="*/ 811256 w 4341766"/>
                  <a:gd name="connsiteY1" fmla="*/ 271774 h 1224305"/>
                  <a:gd name="connsiteX2" fmla="*/ 1484356 w 4341766"/>
                  <a:gd name="connsiteY2" fmla="*/ 462274 h 1224305"/>
                  <a:gd name="connsiteX3" fmla="*/ 2081256 w 4341766"/>
                  <a:gd name="connsiteY3" fmla="*/ 519424 h 1224305"/>
                  <a:gd name="connsiteX4" fmla="*/ 2792456 w 4341766"/>
                  <a:gd name="connsiteY4" fmla="*/ 417824 h 1224305"/>
                  <a:gd name="connsiteX5" fmla="*/ 3440156 w 4341766"/>
                  <a:gd name="connsiteY5" fmla="*/ 328924 h 1224305"/>
                  <a:gd name="connsiteX6" fmla="*/ 4138656 w 4341766"/>
                  <a:gd name="connsiteY6" fmla="*/ 62224 h 1224305"/>
                  <a:gd name="connsiteX7" fmla="*/ 4297406 w 4341766"/>
                  <a:gd name="connsiteY7" fmla="*/ 100324 h 1224305"/>
                  <a:gd name="connsiteX8" fmla="*/ 4335506 w 4341766"/>
                  <a:gd name="connsiteY8" fmla="*/ 1109974 h 1224305"/>
                  <a:gd name="connsiteX9" fmla="*/ 4189456 w 4341766"/>
                  <a:gd name="connsiteY9" fmla="*/ 1179824 h 1224305"/>
                  <a:gd name="connsiteX10" fmla="*/ 3433806 w 4341766"/>
                  <a:gd name="connsiteY10" fmla="*/ 919474 h 1224305"/>
                  <a:gd name="connsiteX11" fmla="*/ 2633706 w 4341766"/>
                  <a:gd name="connsiteY11" fmla="*/ 735324 h 1224305"/>
                  <a:gd name="connsiteX12" fmla="*/ 2093956 w 4341766"/>
                  <a:gd name="connsiteY12" fmla="*/ 665474 h 1224305"/>
                  <a:gd name="connsiteX13" fmla="*/ 1592327 w 4341766"/>
                  <a:gd name="connsiteY13" fmla="*/ 720618 h 1224305"/>
                  <a:gd name="connsiteX14" fmla="*/ 1281156 w 4341766"/>
                  <a:gd name="connsiteY14" fmla="*/ 989324 h 1224305"/>
                  <a:gd name="connsiteX15" fmla="*/ 684256 w 4341766"/>
                  <a:gd name="connsiteY15" fmla="*/ 1052824 h 1224305"/>
                  <a:gd name="connsiteX16" fmla="*/ 169906 w 4341766"/>
                  <a:gd name="connsiteY16" fmla="*/ 1141724 h 1224305"/>
                  <a:gd name="connsiteX17" fmla="*/ 17506 w 4341766"/>
                  <a:gd name="connsiteY17" fmla="*/ 1186174 h 1224305"/>
                  <a:gd name="connsiteX18" fmla="*/ 11156 w 4341766"/>
                  <a:gd name="connsiteY18" fmla="*/ 11424 h 1224305"/>
                  <a:gd name="connsiteX19" fmla="*/ 188956 w 4341766"/>
                  <a:gd name="connsiteY19" fmla="*/ 55874 h 1224305"/>
                  <a:gd name="connsiteX0" fmla="*/ 182606 w 4341766"/>
                  <a:gd name="connsiteY0" fmla="*/ 17949 h 1230830"/>
                  <a:gd name="connsiteX1" fmla="*/ 811256 w 4341766"/>
                  <a:gd name="connsiteY1" fmla="*/ 278299 h 1230830"/>
                  <a:gd name="connsiteX2" fmla="*/ 1484356 w 4341766"/>
                  <a:gd name="connsiteY2" fmla="*/ 468799 h 1230830"/>
                  <a:gd name="connsiteX3" fmla="*/ 2081256 w 4341766"/>
                  <a:gd name="connsiteY3" fmla="*/ 525949 h 1230830"/>
                  <a:gd name="connsiteX4" fmla="*/ 2792456 w 4341766"/>
                  <a:gd name="connsiteY4" fmla="*/ 424349 h 1230830"/>
                  <a:gd name="connsiteX5" fmla="*/ 3440156 w 4341766"/>
                  <a:gd name="connsiteY5" fmla="*/ 335449 h 1230830"/>
                  <a:gd name="connsiteX6" fmla="*/ 4138656 w 4341766"/>
                  <a:gd name="connsiteY6" fmla="*/ 68749 h 1230830"/>
                  <a:gd name="connsiteX7" fmla="*/ 4297406 w 4341766"/>
                  <a:gd name="connsiteY7" fmla="*/ 106849 h 1230830"/>
                  <a:gd name="connsiteX8" fmla="*/ 4335506 w 4341766"/>
                  <a:gd name="connsiteY8" fmla="*/ 1116499 h 1230830"/>
                  <a:gd name="connsiteX9" fmla="*/ 4189456 w 4341766"/>
                  <a:gd name="connsiteY9" fmla="*/ 1186349 h 1230830"/>
                  <a:gd name="connsiteX10" fmla="*/ 3433806 w 4341766"/>
                  <a:gd name="connsiteY10" fmla="*/ 925999 h 1230830"/>
                  <a:gd name="connsiteX11" fmla="*/ 2633706 w 4341766"/>
                  <a:gd name="connsiteY11" fmla="*/ 741849 h 1230830"/>
                  <a:gd name="connsiteX12" fmla="*/ 2093956 w 4341766"/>
                  <a:gd name="connsiteY12" fmla="*/ 671999 h 1230830"/>
                  <a:gd name="connsiteX13" fmla="*/ 1592327 w 4341766"/>
                  <a:gd name="connsiteY13" fmla="*/ 727143 h 1230830"/>
                  <a:gd name="connsiteX14" fmla="*/ 1281156 w 4341766"/>
                  <a:gd name="connsiteY14" fmla="*/ 995849 h 1230830"/>
                  <a:gd name="connsiteX15" fmla="*/ 684256 w 4341766"/>
                  <a:gd name="connsiteY15" fmla="*/ 1059349 h 1230830"/>
                  <a:gd name="connsiteX16" fmla="*/ 169906 w 4341766"/>
                  <a:gd name="connsiteY16" fmla="*/ 1148249 h 1230830"/>
                  <a:gd name="connsiteX17" fmla="*/ 17506 w 4341766"/>
                  <a:gd name="connsiteY17" fmla="*/ 1192699 h 1230830"/>
                  <a:gd name="connsiteX18" fmla="*/ 11156 w 4341766"/>
                  <a:gd name="connsiteY18" fmla="*/ 17949 h 1230830"/>
                  <a:gd name="connsiteX19" fmla="*/ 182606 w 4341766"/>
                  <a:gd name="connsiteY19" fmla="*/ 17949 h 1230830"/>
                  <a:gd name="connsiteX0" fmla="*/ 182606 w 4341766"/>
                  <a:gd name="connsiteY0" fmla="*/ 14672 h 1227553"/>
                  <a:gd name="connsiteX1" fmla="*/ 836656 w 4341766"/>
                  <a:gd name="connsiteY1" fmla="*/ 230572 h 1227553"/>
                  <a:gd name="connsiteX2" fmla="*/ 1484356 w 4341766"/>
                  <a:gd name="connsiteY2" fmla="*/ 465522 h 1227553"/>
                  <a:gd name="connsiteX3" fmla="*/ 2081256 w 4341766"/>
                  <a:gd name="connsiteY3" fmla="*/ 5226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081256 w 4341766"/>
                  <a:gd name="connsiteY3" fmla="*/ 5226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132056 w 4341766"/>
                  <a:gd name="connsiteY3" fmla="*/ 548072 h 1227553"/>
                  <a:gd name="connsiteX4" fmla="*/ 2792456 w 4341766"/>
                  <a:gd name="connsiteY4" fmla="*/ 421072 h 1227553"/>
                  <a:gd name="connsiteX5" fmla="*/ 3440156 w 4341766"/>
                  <a:gd name="connsiteY5" fmla="*/ 33217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766"/>
                  <a:gd name="connsiteY0" fmla="*/ 14672 h 1227553"/>
                  <a:gd name="connsiteX1" fmla="*/ 836656 w 4341766"/>
                  <a:gd name="connsiteY1" fmla="*/ 230572 h 1227553"/>
                  <a:gd name="connsiteX2" fmla="*/ 1478006 w 4341766"/>
                  <a:gd name="connsiteY2" fmla="*/ 402022 h 1227553"/>
                  <a:gd name="connsiteX3" fmla="*/ 2132056 w 4341766"/>
                  <a:gd name="connsiteY3" fmla="*/ 548072 h 1227553"/>
                  <a:gd name="connsiteX4" fmla="*/ 2792456 w 4341766"/>
                  <a:gd name="connsiteY4" fmla="*/ 421072 h 1227553"/>
                  <a:gd name="connsiteX5" fmla="*/ 3459206 w 4341766"/>
                  <a:gd name="connsiteY5" fmla="*/ 211522 h 1227553"/>
                  <a:gd name="connsiteX6" fmla="*/ 4138656 w 4341766"/>
                  <a:gd name="connsiteY6" fmla="*/ 65472 h 1227553"/>
                  <a:gd name="connsiteX7" fmla="*/ 4297406 w 4341766"/>
                  <a:gd name="connsiteY7" fmla="*/ 103572 h 1227553"/>
                  <a:gd name="connsiteX8" fmla="*/ 4335506 w 4341766"/>
                  <a:gd name="connsiteY8" fmla="*/ 1113222 h 1227553"/>
                  <a:gd name="connsiteX9" fmla="*/ 4189456 w 4341766"/>
                  <a:gd name="connsiteY9" fmla="*/ 1183072 h 1227553"/>
                  <a:gd name="connsiteX10" fmla="*/ 3433806 w 4341766"/>
                  <a:gd name="connsiteY10" fmla="*/ 922722 h 1227553"/>
                  <a:gd name="connsiteX11" fmla="*/ 2633706 w 4341766"/>
                  <a:gd name="connsiteY11" fmla="*/ 738572 h 1227553"/>
                  <a:gd name="connsiteX12" fmla="*/ 2093956 w 4341766"/>
                  <a:gd name="connsiteY12" fmla="*/ 668722 h 1227553"/>
                  <a:gd name="connsiteX13" fmla="*/ 1592327 w 4341766"/>
                  <a:gd name="connsiteY13" fmla="*/ 723866 h 1227553"/>
                  <a:gd name="connsiteX14" fmla="*/ 1281156 w 4341766"/>
                  <a:gd name="connsiteY14" fmla="*/ 992572 h 1227553"/>
                  <a:gd name="connsiteX15" fmla="*/ 684256 w 4341766"/>
                  <a:gd name="connsiteY15" fmla="*/ 1056072 h 1227553"/>
                  <a:gd name="connsiteX16" fmla="*/ 169906 w 4341766"/>
                  <a:gd name="connsiteY16" fmla="*/ 1144972 h 1227553"/>
                  <a:gd name="connsiteX17" fmla="*/ 17506 w 4341766"/>
                  <a:gd name="connsiteY17" fmla="*/ 1189422 h 1227553"/>
                  <a:gd name="connsiteX18" fmla="*/ 11156 w 4341766"/>
                  <a:gd name="connsiteY18" fmla="*/ 14672 h 1227553"/>
                  <a:gd name="connsiteX19" fmla="*/ 182606 w 4341766"/>
                  <a:gd name="connsiteY19" fmla="*/ 14672 h 1227553"/>
                  <a:gd name="connsiteX0" fmla="*/ 182606 w 4341127"/>
                  <a:gd name="connsiteY0" fmla="*/ 31032 h 1243913"/>
                  <a:gd name="connsiteX1" fmla="*/ 836656 w 4341127"/>
                  <a:gd name="connsiteY1" fmla="*/ 246932 h 1243913"/>
                  <a:gd name="connsiteX2" fmla="*/ 1478006 w 4341127"/>
                  <a:gd name="connsiteY2" fmla="*/ 418382 h 1243913"/>
                  <a:gd name="connsiteX3" fmla="*/ 2132056 w 4341127"/>
                  <a:gd name="connsiteY3" fmla="*/ 564432 h 1243913"/>
                  <a:gd name="connsiteX4" fmla="*/ 2792456 w 4341127"/>
                  <a:gd name="connsiteY4" fmla="*/ 437432 h 1243913"/>
                  <a:gd name="connsiteX5" fmla="*/ 3459206 w 4341127"/>
                  <a:gd name="connsiteY5" fmla="*/ 227882 h 1243913"/>
                  <a:gd name="connsiteX6" fmla="*/ 4170406 w 4341127"/>
                  <a:gd name="connsiteY6" fmla="*/ 31032 h 1243913"/>
                  <a:gd name="connsiteX7" fmla="*/ 4297406 w 4341127"/>
                  <a:gd name="connsiteY7" fmla="*/ 119932 h 1243913"/>
                  <a:gd name="connsiteX8" fmla="*/ 4335506 w 4341127"/>
                  <a:gd name="connsiteY8" fmla="*/ 1129582 h 1243913"/>
                  <a:gd name="connsiteX9" fmla="*/ 4189456 w 4341127"/>
                  <a:gd name="connsiteY9" fmla="*/ 1199432 h 1243913"/>
                  <a:gd name="connsiteX10" fmla="*/ 3433806 w 4341127"/>
                  <a:gd name="connsiteY10" fmla="*/ 939082 h 1243913"/>
                  <a:gd name="connsiteX11" fmla="*/ 2633706 w 4341127"/>
                  <a:gd name="connsiteY11" fmla="*/ 754932 h 1243913"/>
                  <a:gd name="connsiteX12" fmla="*/ 2093956 w 4341127"/>
                  <a:gd name="connsiteY12" fmla="*/ 685082 h 1243913"/>
                  <a:gd name="connsiteX13" fmla="*/ 1592327 w 4341127"/>
                  <a:gd name="connsiteY13" fmla="*/ 740226 h 1243913"/>
                  <a:gd name="connsiteX14" fmla="*/ 1281156 w 4341127"/>
                  <a:gd name="connsiteY14" fmla="*/ 1008932 h 1243913"/>
                  <a:gd name="connsiteX15" fmla="*/ 684256 w 4341127"/>
                  <a:gd name="connsiteY15" fmla="*/ 1072432 h 1243913"/>
                  <a:gd name="connsiteX16" fmla="*/ 169906 w 4341127"/>
                  <a:gd name="connsiteY16" fmla="*/ 1161332 h 1243913"/>
                  <a:gd name="connsiteX17" fmla="*/ 17506 w 4341127"/>
                  <a:gd name="connsiteY17" fmla="*/ 1205782 h 1243913"/>
                  <a:gd name="connsiteX18" fmla="*/ 11156 w 4341127"/>
                  <a:gd name="connsiteY18" fmla="*/ 31032 h 1243913"/>
                  <a:gd name="connsiteX19" fmla="*/ 182606 w 4341127"/>
                  <a:gd name="connsiteY19" fmla="*/ 31032 h 1243913"/>
                  <a:gd name="connsiteX0" fmla="*/ 182606 w 4341551"/>
                  <a:gd name="connsiteY0" fmla="*/ 31032 h 1258824"/>
                  <a:gd name="connsiteX1" fmla="*/ 836656 w 4341551"/>
                  <a:gd name="connsiteY1" fmla="*/ 246932 h 1258824"/>
                  <a:gd name="connsiteX2" fmla="*/ 1478006 w 4341551"/>
                  <a:gd name="connsiteY2" fmla="*/ 418382 h 1258824"/>
                  <a:gd name="connsiteX3" fmla="*/ 2132056 w 4341551"/>
                  <a:gd name="connsiteY3" fmla="*/ 564432 h 1258824"/>
                  <a:gd name="connsiteX4" fmla="*/ 2792456 w 4341551"/>
                  <a:gd name="connsiteY4" fmla="*/ 437432 h 1258824"/>
                  <a:gd name="connsiteX5" fmla="*/ 3459206 w 4341551"/>
                  <a:gd name="connsiteY5" fmla="*/ 227882 h 1258824"/>
                  <a:gd name="connsiteX6" fmla="*/ 4170406 w 4341551"/>
                  <a:gd name="connsiteY6" fmla="*/ 31032 h 1258824"/>
                  <a:gd name="connsiteX7" fmla="*/ 4297406 w 4341551"/>
                  <a:gd name="connsiteY7" fmla="*/ 119932 h 1258824"/>
                  <a:gd name="connsiteX8" fmla="*/ 4335506 w 4341551"/>
                  <a:gd name="connsiteY8" fmla="*/ 1129582 h 1258824"/>
                  <a:gd name="connsiteX9" fmla="*/ 4183106 w 4341551"/>
                  <a:gd name="connsiteY9" fmla="*/ 1224832 h 1258824"/>
                  <a:gd name="connsiteX10" fmla="*/ 3433806 w 4341551"/>
                  <a:gd name="connsiteY10" fmla="*/ 939082 h 1258824"/>
                  <a:gd name="connsiteX11" fmla="*/ 2633706 w 4341551"/>
                  <a:gd name="connsiteY11" fmla="*/ 754932 h 1258824"/>
                  <a:gd name="connsiteX12" fmla="*/ 2093956 w 4341551"/>
                  <a:gd name="connsiteY12" fmla="*/ 685082 h 1258824"/>
                  <a:gd name="connsiteX13" fmla="*/ 1592327 w 4341551"/>
                  <a:gd name="connsiteY13" fmla="*/ 740226 h 1258824"/>
                  <a:gd name="connsiteX14" fmla="*/ 1281156 w 4341551"/>
                  <a:gd name="connsiteY14" fmla="*/ 1008932 h 1258824"/>
                  <a:gd name="connsiteX15" fmla="*/ 684256 w 4341551"/>
                  <a:gd name="connsiteY15" fmla="*/ 1072432 h 1258824"/>
                  <a:gd name="connsiteX16" fmla="*/ 169906 w 4341551"/>
                  <a:gd name="connsiteY16" fmla="*/ 1161332 h 1258824"/>
                  <a:gd name="connsiteX17" fmla="*/ 17506 w 4341551"/>
                  <a:gd name="connsiteY17" fmla="*/ 1205782 h 1258824"/>
                  <a:gd name="connsiteX18" fmla="*/ 11156 w 4341551"/>
                  <a:gd name="connsiteY18" fmla="*/ 31032 h 1258824"/>
                  <a:gd name="connsiteX19" fmla="*/ 182606 w 4341551"/>
                  <a:gd name="connsiteY19" fmla="*/ 31032 h 125882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633706 w 4341551"/>
                  <a:gd name="connsiteY11" fmla="*/ 754932 h 1253294"/>
                  <a:gd name="connsiteX12" fmla="*/ 2093956 w 4341551"/>
                  <a:gd name="connsiteY12" fmla="*/ 6850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093956 w 4341551"/>
                  <a:gd name="connsiteY12" fmla="*/ 6850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57456 w 4341551"/>
                  <a:gd name="connsiteY12" fmla="*/ 66603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4063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2056 w 4341551"/>
                  <a:gd name="connsiteY3" fmla="*/ 5644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2327 w 4341551"/>
                  <a:gd name="connsiteY13" fmla="*/ 7402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8677 w 4341551"/>
                  <a:gd name="connsiteY13" fmla="*/ 791026 h 1253294"/>
                  <a:gd name="connsiteX14" fmla="*/ 1281156 w 4341551"/>
                  <a:gd name="connsiteY14" fmla="*/ 10089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98677 w 4341551"/>
                  <a:gd name="connsiteY13" fmla="*/ 791026 h 1253294"/>
                  <a:gd name="connsiteX14" fmla="*/ 1147806 w 4341551"/>
                  <a:gd name="connsiteY14" fmla="*/ 9200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84256 w 4341551"/>
                  <a:gd name="connsiteY15" fmla="*/ 107243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9906 w 4341551"/>
                  <a:gd name="connsiteY16" fmla="*/ 11613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3743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836656 w 4341551"/>
                  <a:gd name="connsiteY1" fmla="*/ 24693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1147806 w 4341551"/>
                  <a:gd name="connsiteY14" fmla="*/ 920032 h 1253294"/>
                  <a:gd name="connsiteX15" fmla="*/ 677906 w 4341551"/>
                  <a:gd name="connsiteY15" fmla="*/ 1053382 h 1253294"/>
                  <a:gd name="connsiteX16" fmla="*/ 163556 w 4341551"/>
                  <a:gd name="connsiteY16" fmla="*/ 1199432 h 1253294"/>
                  <a:gd name="connsiteX17" fmla="*/ 17506 w 4341551"/>
                  <a:gd name="connsiteY17" fmla="*/ 1205782 h 1253294"/>
                  <a:gd name="connsiteX18" fmla="*/ 11156 w 4341551"/>
                  <a:gd name="connsiteY18" fmla="*/ 31032 h 1253294"/>
                  <a:gd name="connsiteX19" fmla="*/ 182606 w 4341551"/>
                  <a:gd name="connsiteY19"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528827 w 4341551"/>
                  <a:gd name="connsiteY13" fmla="*/ 797376 h 1253294"/>
                  <a:gd name="connsiteX14" fmla="*/ 677906 w 4341551"/>
                  <a:gd name="connsiteY14" fmla="*/ 10533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471677 w 4341551"/>
                  <a:gd name="connsiteY13" fmla="*/ 810076 h 1253294"/>
                  <a:gd name="connsiteX14" fmla="*/ 677906 w 4341551"/>
                  <a:gd name="connsiteY14" fmla="*/ 10533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341551"/>
                  <a:gd name="connsiteY0" fmla="*/ 31032 h 1253294"/>
                  <a:gd name="connsiteX1" fmla="*/ 785856 w 4341551"/>
                  <a:gd name="connsiteY1" fmla="*/ 215182 h 1253294"/>
                  <a:gd name="connsiteX2" fmla="*/ 1478006 w 4341551"/>
                  <a:gd name="connsiteY2" fmla="*/ 418382 h 1253294"/>
                  <a:gd name="connsiteX3" fmla="*/ 2138406 w 4341551"/>
                  <a:gd name="connsiteY3" fmla="*/ 577132 h 1253294"/>
                  <a:gd name="connsiteX4" fmla="*/ 2792456 w 4341551"/>
                  <a:gd name="connsiteY4" fmla="*/ 437432 h 1253294"/>
                  <a:gd name="connsiteX5" fmla="*/ 3459206 w 4341551"/>
                  <a:gd name="connsiteY5" fmla="*/ 227882 h 1253294"/>
                  <a:gd name="connsiteX6" fmla="*/ 4170406 w 4341551"/>
                  <a:gd name="connsiteY6" fmla="*/ 31032 h 1253294"/>
                  <a:gd name="connsiteX7" fmla="*/ 4297406 w 4341551"/>
                  <a:gd name="connsiteY7" fmla="*/ 119932 h 1253294"/>
                  <a:gd name="connsiteX8" fmla="*/ 4335506 w 4341551"/>
                  <a:gd name="connsiteY8" fmla="*/ 1129582 h 1253294"/>
                  <a:gd name="connsiteX9" fmla="*/ 4183106 w 4341551"/>
                  <a:gd name="connsiteY9" fmla="*/ 1224832 h 1253294"/>
                  <a:gd name="connsiteX10" fmla="*/ 3484606 w 4341551"/>
                  <a:gd name="connsiteY10" fmla="*/ 1021632 h 1253294"/>
                  <a:gd name="connsiteX11" fmla="*/ 2798806 w 4341551"/>
                  <a:gd name="connsiteY11" fmla="*/ 812082 h 1253294"/>
                  <a:gd name="connsiteX12" fmla="*/ 2138406 w 4341551"/>
                  <a:gd name="connsiteY12" fmla="*/ 659682 h 1253294"/>
                  <a:gd name="connsiteX13" fmla="*/ 1471677 w 4341551"/>
                  <a:gd name="connsiteY13" fmla="*/ 810076 h 1253294"/>
                  <a:gd name="connsiteX14" fmla="*/ 811256 w 4341551"/>
                  <a:gd name="connsiteY14" fmla="*/ 1015282 h 1253294"/>
                  <a:gd name="connsiteX15" fmla="*/ 163556 w 4341551"/>
                  <a:gd name="connsiteY15" fmla="*/ 1199432 h 1253294"/>
                  <a:gd name="connsiteX16" fmla="*/ 17506 w 4341551"/>
                  <a:gd name="connsiteY16" fmla="*/ 1205782 h 1253294"/>
                  <a:gd name="connsiteX17" fmla="*/ 11156 w 4341551"/>
                  <a:gd name="connsiteY17" fmla="*/ 31032 h 1253294"/>
                  <a:gd name="connsiteX18" fmla="*/ 182606 w 4341551"/>
                  <a:gd name="connsiteY18" fmla="*/ 31032 h 1253294"/>
                  <a:gd name="connsiteX0" fmla="*/ 182606 w 4299489"/>
                  <a:gd name="connsiteY0" fmla="*/ 36913 h 1273906"/>
                  <a:gd name="connsiteX1" fmla="*/ 785856 w 4299489"/>
                  <a:gd name="connsiteY1" fmla="*/ 221063 h 1273906"/>
                  <a:gd name="connsiteX2" fmla="*/ 1478006 w 4299489"/>
                  <a:gd name="connsiteY2" fmla="*/ 424263 h 1273906"/>
                  <a:gd name="connsiteX3" fmla="*/ 2138406 w 4299489"/>
                  <a:gd name="connsiteY3" fmla="*/ 583013 h 1273906"/>
                  <a:gd name="connsiteX4" fmla="*/ 2792456 w 4299489"/>
                  <a:gd name="connsiteY4" fmla="*/ 443313 h 1273906"/>
                  <a:gd name="connsiteX5" fmla="*/ 3459206 w 4299489"/>
                  <a:gd name="connsiteY5" fmla="*/ 233763 h 1273906"/>
                  <a:gd name="connsiteX6" fmla="*/ 4170406 w 4299489"/>
                  <a:gd name="connsiteY6" fmla="*/ 36913 h 1273906"/>
                  <a:gd name="connsiteX7" fmla="*/ 4297406 w 4299489"/>
                  <a:gd name="connsiteY7" fmla="*/ 125813 h 1273906"/>
                  <a:gd name="connsiteX8" fmla="*/ 4183106 w 4299489"/>
                  <a:gd name="connsiteY8" fmla="*/ 1230713 h 1273906"/>
                  <a:gd name="connsiteX9" fmla="*/ 3484606 w 4299489"/>
                  <a:gd name="connsiteY9" fmla="*/ 1027513 h 1273906"/>
                  <a:gd name="connsiteX10" fmla="*/ 2798806 w 4299489"/>
                  <a:gd name="connsiteY10" fmla="*/ 817963 h 1273906"/>
                  <a:gd name="connsiteX11" fmla="*/ 2138406 w 4299489"/>
                  <a:gd name="connsiteY11" fmla="*/ 665563 h 1273906"/>
                  <a:gd name="connsiteX12" fmla="*/ 1471677 w 4299489"/>
                  <a:gd name="connsiteY12" fmla="*/ 815957 h 1273906"/>
                  <a:gd name="connsiteX13" fmla="*/ 811256 w 4299489"/>
                  <a:gd name="connsiteY13" fmla="*/ 1021163 h 1273906"/>
                  <a:gd name="connsiteX14" fmla="*/ 163556 w 4299489"/>
                  <a:gd name="connsiteY14" fmla="*/ 1205313 h 1273906"/>
                  <a:gd name="connsiteX15" fmla="*/ 17506 w 4299489"/>
                  <a:gd name="connsiteY15" fmla="*/ 1211663 h 1273906"/>
                  <a:gd name="connsiteX16" fmla="*/ 11156 w 4299489"/>
                  <a:gd name="connsiteY16" fmla="*/ 36913 h 1273906"/>
                  <a:gd name="connsiteX17" fmla="*/ 182606 w 4299489"/>
                  <a:gd name="connsiteY17" fmla="*/ 36913 h 1273906"/>
                  <a:gd name="connsiteX0" fmla="*/ 182606 w 4265007"/>
                  <a:gd name="connsiteY0" fmla="*/ 12336 h 1255122"/>
                  <a:gd name="connsiteX1" fmla="*/ 785856 w 4265007"/>
                  <a:gd name="connsiteY1" fmla="*/ 196486 h 1255122"/>
                  <a:gd name="connsiteX2" fmla="*/ 1478006 w 4265007"/>
                  <a:gd name="connsiteY2" fmla="*/ 399686 h 1255122"/>
                  <a:gd name="connsiteX3" fmla="*/ 2138406 w 4265007"/>
                  <a:gd name="connsiteY3" fmla="*/ 558436 h 1255122"/>
                  <a:gd name="connsiteX4" fmla="*/ 2792456 w 4265007"/>
                  <a:gd name="connsiteY4" fmla="*/ 418736 h 1255122"/>
                  <a:gd name="connsiteX5" fmla="*/ 3459206 w 4265007"/>
                  <a:gd name="connsiteY5" fmla="*/ 209186 h 1255122"/>
                  <a:gd name="connsiteX6" fmla="*/ 4170406 w 4265007"/>
                  <a:gd name="connsiteY6" fmla="*/ 12336 h 1255122"/>
                  <a:gd name="connsiteX7" fmla="*/ 4183106 w 4265007"/>
                  <a:gd name="connsiteY7" fmla="*/ 1206136 h 1255122"/>
                  <a:gd name="connsiteX8" fmla="*/ 3484606 w 4265007"/>
                  <a:gd name="connsiteY8" fmla="*/ 1002936 h 1255122"/>
                  <a:gd name="connsiteX9" fmla="*/ 2798806 w 4265007"/>
                  <a:gd name="connsiteY9" fmla="*/ 793386 h 1255122"/>
                  <a:gd name="connsiteX10" fmla="*/ 2138406 w 4265007"/>
                  <a:gd name="connsiteY10" fmla="*/ 640986 h 1255122"/>
                  <a:gd name="connsiteX11" fmla="*/ 1471677 w 4265007"/>
                  <a:gd name="connsiteY11" fmla="*/ 791380 h 1255122"/>
                  <a:gd name="connsiteX12" fmla="*/ 811256 w 4265007"/>
                  <a:gd name="connsiteY12" fmla="*/ 996586 h 1255122"/>
                  <a:gd name="connsiteX13" fmla="*/ 163556 w 4265007"/>
                  <a:gd name="connsiteY13" fmla="*/ 1180736 h 1255122"/>
                  <a:gd name="connsiteX14" fmla="*/ 17506 w 4265007"/>
                  <a:gd name="connsiteY14" fmla="*/ 1187086 h 1255122"/>
                  <a:gd name="connsiteX15" fmla="*/ 11156 w 4265007"/>
                  <a:gd name="connsiteY15" fmla="*/ 12336 h 1255122"/>
                  <a:gd name="connsiteX16" fmla="*/ 182606 w 4265007"/>
                  <a:gd name="connsiteY16" fmla="*/ 12336 h 1255122"/>
                  <a:gd name="connsiteX0" fmla="*/ 182606 w 4183106"/>
                  <a:gd name="connsiteY0" fmla="*/ 12336 h 1255121"/>
                  <a:gd name="connsiteX1" fmla="*/ 785856 w 4183106"/>
                  <a:gd name="connsiteY1" fmla="*/ 196486 h 1255121"/>
                  <a:gd name="connsiteX2" fmla="*/ 1478006 w 4183106"/>
                  <a:gd name="connsiteY2" fmla="*/ 399686 h 1255121"/>
                  <a:gd name="connsiteX3" fmla="*/ 2138406 w 4183106"/>
                  <a:gd name="connsiteY3" fmla="*/ 558436 h 1255121"/>
                  <a:gd name="connsiteX4" fmla="*/ 2792456 w 4183106"/>
                  <a:gd name="connsiteY4" fmla="*/ 418736 h 1255121"/>
                  <a:gd name="connsiteX5" fmla="*/ 3459206 w 4183106"/>
                  <a:gd name="connsiteY5" fmla="*/ 209186 h 1255121"/>
                  <a:gd name="connsiteX6" fmla="*/ 4170406 w 4183106"/>
                  <a:gd name="connsiteY6" fmla="*/ 12336 h 1255121"/>
                  <a:gd name="connsiteX7" fmla="*/ 4183106 w 4183106"/>
                  <a:gd name="connsiteY7" fmla="*/ 1206136 h 1255121"/>
                  <a:gd name="connsiteX8" fmla="*/ 3484606 w 4183106"/>
                  <a:gd name="connsiteY8" fmla="*/ 1002936 h 1255121"/>
                  <a:gd name="connsiteX9" fmla="*/ 2798806 w 4183106"/>
                  <a:gd name="connsiteY9" fmla="*/ 793386 h 1255121"/>
                  <a:gd name="connsiteX10" fmla="*/ 2138406 w 4183106"/>
                  <a:gd name="connsiteY10" fmla="*/ 640986 h 1255121"/>
                  <a:gd name="connsiteX11" fmla="*/ 1471677 w 4183106"/>
                  <a:gd name="connsiteY11" fmla="*/ 791380 h 1255121"/>
                  <a:gd name="connsiteX12" fmla="*/ 811256 w 4183106"/>
                  <a:gd name="connsiteY12" fmla="*/ 996586 h 1255121"/>
                  <a:gd name="connsiteX13" fmla="*/ 163556 w 4183106"/>
                  <a:gd name="connsiteY13" fmla="*/ 1180736 h 1255121"/>
                  <a:gd name="connsiteX14" fmla="*/ 17506 w 4183106"/>
                  <a:gd name="connsiteY14" fmla="*/ 1187086 h 1255121"/>
                  <a:gd name="connsiteX15" fmla="*/ 11156 w 4183106"/>
                  <a:gd name="connsiteY15" fmla="*/ 12336 h 1255121"/>
                  <a:gd name="connsiteX16" fmla="*/ 182606 w 4183106"/>
                  <a:gd name="connsiteY16" fmla="*/ 12336 h 1255121"/>
                  <a:gd name="connsiteX0" fmla="*/ 182606 w 4183106"/>
                  <a:gd name="connsiteY0" fmla="*/ 12336 h 1206135"/>
                  <a:gd name="connsiteX1" fmla="*/ 785856 w 4183106"/>
                  <a:gd name="connsiteY1" fmla="*/ 196486 h 1206135"/>
                  <a:gd name="connsiteX2" fmla="*/ 1478006 w 4183106"/>
                  <a:gd name="connsiteY2" fmla="*/ 399686 h 1206135"/>
                  <a:gd name="connsiteX3" fmla="*/ 2138406 w 4183106"/>
                  <a:gd name="connsiteY3" fmla="*/ 558436 h 1206135"/>
                  <a:gd name="connsiteX4" fmla="*/ 2792456 w 4183106"/>
                  <a:gd name="connsiteY4" fmla="*/ 418736 h 1206135"/>
                  <a:gd name="connsiteX5" fmla="*/ 3459206 w 4183106"/>
                  <a:gd name="connsiteY5" fmla="*/ 209186 h 1206135"/>
                  <a:gd name="connsiteX6" fmla="*/ 4170406 w 4183106"/>
                  <a:gd name="connsiteY6" fmla="*/ 12336 h 1206135"/>
                  <a:gd name="connsiteX7" fmla="*/ 4183106 w 4183106"/>
                  <a:gd name="connsiteY7" fmla="*/ 1206136 h 1206135"/>
                  <a:gd name="connsiteX8" fmla="*/ 3484606 w 4183106"/>
                  <a:gd name="connsiteY8" fmla="*/ 1002936 h 1206135"/>
                  <a:gd name="connsiteX9" fmla="*/ 2798806 w 4183106"/>
                  <a:gd name="connsiteY9" fmla="*/ 793386 h 1206135"/>
                  <a:gd name="connsiteX10" fmla="*/ 2138406 w 4183106"/>
                  <a:gd name="connsiteY10" fmla="*/ 640986 h 1206135"/>
                  <a:gd name="connsiteX11" fmla="*/ 1471677 w 4183106"/>
                  <a:gd name="connsiteY11" fmla="*/ 791380 h 1206135"/>
                  <a:gd name="connsiteX12" fmla="*/ 811256 w 4183106"/>
                  <a:gd name="connsiteY12" fmla="*/ 996586 h 1206135"/>
                  <a:gd name="connsiteX13" fmla="*/ 163556 w 4183106"/>
                  <a:gd name="connsiteY13" fmla="*/ 1180736 h 1206135"/>
                  <a:gd name="connsiteX14" fmla="*/ 17506 w 4183106"/>
                  <a:gd name="connsiteY14" fmla="*/ 1187086 h 1206135"/>
                  <a:gd name="connsiteX15" fmla="*/ 11156 w 4183106"/>
                  <a:gd name="connsiteY15" fmla="*/ 12336 h 1206135"/>
                  <a:gd name="connsiteX16" fmla="*/ 182606 w 4183106"/>
                  <a:gd name="connsiteY16" fmla="*/ 12336 h 1206135"/>
                  <a:gd name="connsiteX0" fmla="*/ 165101 w 4165601"/>
                  <a:gd name="connsiteY0" fmla="*/ 50789 h 1244589"/>
                  <a:gd name="connsiteX1" fmla="*/ 768351 w 4165601"/>
                  <a:gd name="connsiteY1" fmla="*/ 234939 h 1244589"/>
                  <a:gd name="connsiteX2" fmla="*/ 1460501 w 4165601"/>
                  <a:gd name="connsiteY2" fmla="*/ 438139 h 1244589"/>
                  <a:gd name="connsiteX3" fmla="*/ 2120901 w 4165601"/>
                  <a:gd name="connsiteY3" fmla="*/ 596889 h 1244589"/>
                  <a:gd name="connsiteX4" fmla="*/ 2774951 w 4165601"/>
                  <a:gd name="connsiteY4" fmla="*/ 457189 h 1244589"/>
                  <a:gd name="connsiteX5" fmla="*/ 3441701 w 4165601"/>
                  <a:gd name="connsiteY5" fmla="*/ 247639 h 1244589"/>
                  <a:gd name="connsiteX6" fmla="*/ 4152901 w 4165601"/>
                  <a:gd name="connsiteY6" fmla="*/ 50789 h 1244589"/>
                  <a:gd name="connsiteX7" fmla="*/ 4165601 w 4165601"/>
                  <a:gd name="connsiteY7" fmla="*/ 1244589 h 1244589"/>
                  <a:gd name="connsiteX8" fmla="*/ 3467101 w 4165601"/>
                  <a:gd name="connsiteY8" fmla="*/ 1041389 h 1244589"/>
                  <a:gd name="connsiteX9" fmla="*/ 2781301 w 4165601"/>
                  <a:gd name="connsiteY9" fmla="*/ 831839 h 1244589"/>
                  <a:gd name="connsiteX10" fmla="*/ 2120901 w 4165601"/>
                  <a:gd name="connsiteY10" fmla="*/ 679439 h 1244589"/>
                  <a:gd name="connsiteX11" fmla="*/ 1454172 w 4165601"/>
                  <a:gd name="connsiteY11" fmla="*/ 829833 h 1244589"/>
                  <a:gd name="connsiteX12" fmla="*/ 793751 w 4165601"/>
                  <a:gd name="connsiteY12" fmla="*/ 1035039 h 1244589"/>
                  <a:gd name="connsiteX13" fmla="*/ 146051 w 4165601"/>
                  <a:gd name="connsiteY13" fmla="*/ 1219189 h 1244589"/>
                  <a:gd name="connsiteX14" fmla="*/ 1 w 4165601"/>
                  <a:gd name="connsiteY14" fmla="*/ 1225539 h 1244589"/>
                  <a:gd name="connsiteX15" fmla="*/ 165101 w 4165601"/>
                  <a:gd name="connsiteY15" fmla="*/ 50789 h 1244589"/>
                  <a:gd name="connsiteX0" fmla="*/ 165099 w 4165599"/>
                  <a:gd name="connsiteY0" fmla="*/ 0 h 1193800"/>
                  <a:gd name="connsiteX1" fmla="*/ 768349 w 4165599"/>
                  <a:gd name="connsiteY1" fmla="*/ 184150 h 1193800"/>
                  <a:gd name="connsiteX2" fmla="*/ 1460499 w 4165599"/>
                  <a:gd name="connsiteY2" fmla="*/ 387350 h 1193800"/>
                  <a:gd name="connsiteX3" fmla="*/ 2120899 w 4165599"/>
                  <a:gd name="connsiteY3" fmla="*/ 546100 h 1193800"/>
                  <a:gd name="connsiteX4" fmla="*/ 2774949 w 4165599"/>
                  <a:gd name="connsiteY4" fmla="*/ 406400 h 1193800"/>
                  <a:gd name="connsiteX5" fmla="*/ 3441699 w 4165599"/>
                  <a:gd name="connsiteY5" fmla="*/ 196850 h 1193800"/>
                  <a:gd name="connsiteX6" fmla="*/ 4152899 w 4165599"/>
                  <a:gd name="connsiteY6" fmla="*/ 0 h 1193800"/>
                  <a:gd name="connsiteX7" fmla="*/ 4165599 w 4165599"/>
                  <a:gd name="connsiteY7" fmla="*/ 1193800 h 1193800"/>
                  <a:gd name="connsiteX8" fmla="*/ 3467099 w 4165599"/>
                  <a:gd name="connsiteY8" fmla="*/ 990600 h 1193800"/>
                  <a:gd name="connsiteX9" fmla="*/ 2781299 w 4165599"/>
                  <a:gd name="connsiteY9" fmla="*/ 781050 h 1193800"/>
                  <a:gd name="connsiteX10" fmla="*/ 2120899 w 4165599"/>
                  <a:gd name="connsiteY10" fmla="*/ 628650 h 1193800"/>
                  <a:gd name="connsiteX11" fmla="*/ 1454170 w 4165599"/>
                  <a:gd name="connsiteY11" fmla="*/ 779044 h 1193800"/>
                  <a:gd name="connsiteX12" fmla="*/ 793749 w 4165599"/>
                  <a:gd name="connsiteY12" fmla="*/ 984250 h 1193800"/>
                  <a:gd name="connsiteX13" fmla="*/ 146049 w 4165599"/>
                  <a:gd name="connsiteY13" fmla="*/ 1168400 h 1193800"/>
                  <a:gd name="connsiteX14" fmla="*/ -1 w 4165599"/>
                  <a:gd name="connsiteY14" fmla="*/ 1174750 h 1193800"/>
                  <a:gd name="connsiteX15" fmla="*/ 165099 w 4165599"/>
                  <a:gd name="connsiteY15" fmla="*/ 0 h 1193800"/>
                  <a:gd name="connsiteX0" fmla="*/ 88395 w 4088895"/>
                  <a:gd name="connsiteY0" fmla="*/ 0 h 1193800"/>
                  <a:gd name="connsiteX1" fmla="*/ 691645 w 4088895"/>
                  <a:gd name="connsiteY1" fmla="*/ 184150 h 1193800"/>
                  <a:gd name="connsiteX2" fmla="*/ 1383795 w 4088895"/>
                  <a:gd name="connsiteY2" fmla="*/ 387350 h 1193800"/>
                  <a:gd name="connsiteX3" fmla="*/ 2044195 w 4088895"/>
                  <a:gd name="connsiteY3" fmla="*/ 546100 h 1193800"/>
                  <a:gd name="connsiteX4" fmla="*/ 2698245 w 4088895"/>
                  <a:gd name="connsiteY4" fmla="*/ 406400 h 1193800"/>
                  <a:gd name="connsiteX5" fmla="*/ 3364995 w 4088895"/>
                  <a:gd name="connsiteY5" fmla="*/ 196850 h 1193800"/>
                  <a:gd name="connsiteX6" fmla="*/ 4076195 w 4088895"/>
                  <a:gd name="connsiteY6" fmla="*/ 0 h 1193800"/>
                  <a:gd name="connsiteX7" fmla="*/ 4088895 w 4088895"/>
                  <a:gd name="connsiteY7" fmla="*/ 1193800 h 1193800"/>
                  <a:gd name="connsiteX8" fmla="*/ 3390395 w 4088895"/>
                  <a:gd name="connsiteY8" fmla="*/ 990600 h 1193800"/>
                  <a:gd name="connsiteX9" fmla="*/ 2704595 w 4088895"/>
                  <a:gd name="connsiteY9" fmla="*/ 781050 h 1193800"/>
                  <a:gd name="connsiteX10" fmla="*/ 2044195 w 4088895"/>
                  <a:gd name="connsiteY10" fmla="*/ 628650 h 1193800"/>
                  <a:gd name="connsiteX11" fmla="*/ 1377466 w 4088895"/>
                  <a:gd name="connsiteY11" fmla="*/ 779044 h 1193800"/>
                  <a:gd name="connsiteX12" fmla="*/ 717045 w 4088895"/>
                  <a:gd name="connsiteY12" fmla="*/ 984250 h 1193800"/>
                  <a:gd name="connsiteX13" fmla="*/ 69345 w 4088895"/>
                  <a:gd name="connsiteY13" fmla="*/ 1168400 h 1193800"/>
                  <a:gd name="connsiteX14" fmla="*/ 88395 w 4088895"/>
                  <a:gd name="connsiteY14" fmla="*/ 0 h 1193800"/>
                  <a:gd name="connsiteX0" fmla="*/ 19051 w 4019551"/>
                  <a:gd name="connsiteY0" fmla="*/ 0 h 1193800"/>
                  <a:gd name="connsiteX1" fmla="*/ 622301 w 4019551"/>
                  <a:gd name="connsiteY1" fmla="*/ 184150 h 1193800"/>
                  <a:gd name="connsiteX2" fmla="*/ 1314451 w 4019551"/>
                  <a:gd name="connsiteY2" fmla="*/ 387350 h 1193800"/>
                  <a:gd name="connsiteX3" fmla="*/ 1974851 w 4019551"/>
                  <a:gd name="connsiteY3" fmla="*/ 546100 h 1193800"/>
                  <a:gd name="connsiteX4" fmla="*/ 2628901 w 4019551"/>
                  <a:gd name="connsiteY4" fmla="*/ 406400 h 1193800"/>
                  <a:gd name="connsiteX5" fmla="*/ 3295651 w 4019551"/>
                  <a:gd name="connsiteY5" fmla="*/ 196850 h 1193800"/>
                  <a:gd name="connsiteX6" fmla="*/ 4006851 w 4019551"/>
                  <a:gd name="connsiteY6" fmla="*/ 0 h 1193800"/>
                  <a:gd name="connsiteX7" fmla="*/ 4019551 w 4019551"/>
                  <a:gd name="connsiteY7" fmla="*/ 1193800 h 1193800"/>
                  <a:gd name="connsiteX8" fmla="*/ 3321051 w 4019551"/>
                  <a:gd name="connsiteY8" fmla="*/ 990600 h 1193800"/>
                  <a:gd name="connsiteX9" fmla="*/ 2635251 w 4019551"/>
                  <a:gd name="connsiteY9" fmla="*/ 781050 h 1193800"/>
                  <a:gd name="connsiteX10" fmla="*/ 1974851 w 4019551"/>
                  <a:gd name="connsiteY10" fmla="*/ 628650 h 1193800"/>
                  <a:gd name="connsiteX11" fmla="*/ 1308122 w 4019551"/>
                  <a:gd name="connsiteY11" fmla="*/ 779044 h 1193800"/>
                  <a:gd name="connsiteX12" fmla="*/ 647701 w 4019551"/>
                  <a:gd name="connsiteY12" fmla="*/ 984250 h 1193800"/>
                  <a:gd name="connsiteX13" fmla="*/ 1 w 4019551"/>
                  <a:gd name="connsiteY13" fmla="*/ 1168400 h 1193800"/>
                  <a:gd name="connsiteX14" fmla="*/ 19051 w 4019551"/>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46100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9 w 4019549"/>
                  <a:gd name="connsiteY10" fmla="*/ 628650 h 1193800"/>
                  <a:gd name="connsiteX11" fmla="*/ 1308120 w 4019549"/>
                  <a:gd name="connsiteY11" fmla="*/ 779044 h 1193800"/>
                  <a:gd name="connsiteX12" fmla="*/ 647699 w 4019549"/>
                  <a:gd name="connsiteY12" fmla="*/ 984250 h 1193800"/>
                  <a:gd name="connsiteX13" fmla="*/ -1 w 4019549"/>
                  <a:gd name="connsiteY13" fmla="*/ 1168400 h 1193800"/>
                  <a:gd name="connsiteX14" fmla="*/ 19049 w 4019549"/>
                  <a:gd name="connsiteY14" fmla="*/ 0 h 1193800"/>
                  <a:gd name="connsiteX0" fmla="*/ 19051 w 4019551"/>
                  <a:gd name="connsiteY0" fmla="*/ 0 h 1193800"/>
                  <a:gd name="connsiteX1" fmla="*/ 622301 w 4019551"/>
                  <a:gd name="connsiteY1" fmla="*/ 184150 h 1193800"/>
                  <a:gd name="connsiteX2" fmla="*/ 1314451 w 4019551"/>
                  <a:gd name="connsiteY2" fmla="*/ 387350 h 1193800"/>
                  <a:gd name="connsiteX3" fmla="*/ 1974851 w 4019551"/>
                  <a:gd name="connsiteY3" fmla="*/ 525983 h 1193800"/>
                  <a:gd name="connsiteX4" fmla="*/ 2628901 w 4019551"/>
                  <a:gd name="connsiteY4" fmla="*/ 406400 h 1193800"/>
                  <a:gd name="connsiteX5" fmla="*/ 3295651 w 4019551"/>
                  <a:gd name="connsiteY5" fmla="*/ 196850 h 1193800"/>
                  <a:gd name="connsiteX6" fmla="*/ 4006851 w 4019551"/>
                  <a:gd name="connsiteY6" fmla="*/ 0 h 1193800"/>
                  <a:gd name="connsiteX7" fmla="*/ 4019551 w 4019551"/>
                  <a:gd name="connsiteY7" fmla="*/ 1193800 h 1193800"/>
                  <a:gd name="connsiteX8" fmla="*/ 3321051 w 4019551"/>
                  <a:gd name="connsiteY8" fmla="*/ 990600 h 1193800"/>
                  <a:gd name="connsiteX9" fmla="*/ 2635251 w 4019551"/>
                  <a:gd name="connsiteY9" fmla="*/ 781050 h 1193800"/>
                  <a:gd name="connsiteX10" fmla="*/ 1974851 w 4019551"/>
                  <a:gd name="connsiteY10" fmla="*/ 628650 h 1193800"/>
                  <a:gd name="connsiteX11" fmla="*/ 1308122 w 4019551"/>
                  <a:gd name="connsiteY11" fmla="*/ 779044 h 1193800"/>
                  <a:gd name="connsiteX12" fmla="*/ 647701 w 4019551"/>
                  <a:gd name="connsiteY12" fmla="*/ 984250 h 1193800"/>
                  <a:gd name="connsiteX13" fmla="*/ 1 w 4019551"/>
                  <a:gd name="connsiteY13" fmla="*/ 1168400 h 1193800"/>
                  <a:gd name="connsiteX14" fmla="*/ 19051 w 4019551"/>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25983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8 w 4019549"/>
                  <a:gd name="connsiteY10" fmla="*/ 648766 h 1193800"/>
                  <a:gd name="connsiteX11" fmla="*/ 1308120 w 4019549"/>
                  <a:gd name="connsiteY11" fmla="*/ 779044 h 1193800"/>
                  <a:gd name="connsiteX12" fmla="*/ 647699 w 4019549"/>
                  <a:gd name="connsiteY12" fmla="*/ 984250 h 1193800"/>
                  <a:gd name="connsiteX13" fmla="*/ -1 w 4019549"/>
                  <a:gd name="connsiteY13" fmla="*/ 1168400 h 1193800"/>
                  <a:gd name="connsiteX14" fmla="*/ 19049 w 4019549"/>
                  <a:gd name="connsiteY14" fmla="*/ 0 h 1193800"/>
                  <a:gd name="connsiteX0" fmla="*/ 62353 w 4062853"/>
                  <a:gd name="connsiteY0" fmla="*/ 0 h 1216915"/>
                  <a:gd name="connsiteX1" fmla="*/ 665603 w 4062853"/>
                  <a:gd name="connsiteY1" fmla="*/ 184150 h 1216915"/>
                  <a:gd name="connsiteX2" fmla="*/ 1357753 w 4062853"/>
                  <a:gd name="connsiteY2" fmla="*/ 387350 h 1216915"/>
                  <a:gd name="connsiteX3" fmla="*/ 2018153 w 4062853"/>
                  <a:gd name="connsiteY3" fmla="*/ 525983 h 1216915"/>
                  <a:gd name="connsiteX4" fmla="*/ 2672203 w 4062853"/>
                  <a:gd name="connsiteY4" fmla="*/ 406400 h 1216915"/>
                  <a:gd name="connsiteX5" fmla="*/ 3338953 w 4062853"/>
                  <a:gd name="connsiteY5" fmla="*/ 196850 h 1216915"/>
                  <a:gd name="connsiteX6" fmla="*/ 4050153 w 4062853"/>
                  <a:gd name="connsiteY6" fmla="*/ 0 h 1216915"/>
                  <a:gd name="connsiteX7" fmla="*/ 4062853 w 4062853"/>
                  <a:gd name="connsiteY7" fmla="*/ 1193800 h 1216915"/>
                  <a:gd name="connsiteX8" fmla="*/ 3364353 w 4062853"/>
                  <a:gd name="connsiteY8" fmla="*/ 990600 h 1216915"/>
                  <a:gd name="connsiteX9" fmla="*/ 2678553 w 4062853"/>
                  <a:gd name="connsiteY9" fmla="*/ 781050 h 1216915"/>
                  <a:gd name="connsiteX10" fmla="*/ 2018152 w 4062853"/>
                  <a:gd name="connsiteY10" fmla="*/ 648766 h 1216915"/>
                  <a:gd name="connsiteX11" fmla="*/ 1351424 w 4062853"/>
                  <a:gd name="connsiteY11" fmla="*/ 779044 h 1216915"/>
                  <a:gd name="connsiteX12" fmla="*/ 691003 w 4062853"/>
                  <a:gd name="connsiteY12" fmla="*/ 974194 h 1216915"/>
                  <a:gd name="connsiteX13" fmla="*/ 43303 w 4062853"/>
                  <a:gd name="connsiteY13" fmla="*/ 1168400 h 1216915"/>
                  <a:gd name="connsiteX14" fmla="*/ 62353 w 4062853"/>
                  <a:gd name="connsiteY14" fmla="*/ 0 h 1216915"/>
                  <a:gd name="connsiteX0" fmla="*/ 62353 w 4062853"/>
                  <a:gd name="connsiteY0" fmla="*/ 0 h 1193800"/>
                  <a:gd name="connsiteX1" fmla="*/ 665603 w 4062853"/>
                  <a:gd name="connsiteY1" fmla="*/ 184150 h 1193800"/>
                  <a:gd name="connsiteX2" fmla="*/ 1357753 w 4062853"/>
                  <a:gd name="connsiteY2" fmla="*/ 387350 h 1193800"/>
                  <a:gd name="connsiteX3" fmla="*/ 2018153 w 4062853"/>
                  <a:gd name="connsiteY3" fmla="*/ 525983 h 1193800"/>
                  <a:gd name="connsiteX4" fmla="*/ 2672203 w 4062853"/>
                  <a:gd name="connsiteY4" fmla="*/ 406400 h 1193800"/>
                  <a:gd name="connsiteX5" fmla="*/ 3338953 w 4062853"/>
                  <a:gd name="connsiteY5" fmla="*/ 196850 h 1193800"/>
                  <a:gd name="connsiteX6" fmla="*/ 4050153 w 4062853"/>
                  <a:gd name="connsiteY6" fmla="*/ 0 h 1193800"/>
                  <a:gd name="connsiteX7" fmla="*/ 4062853 w 4062853"/>
                  <a:gd name="connsiteY7" fmla="*/ 1193800 h 1193800"/>
                  <a:gd name="connsiteX8" fmla="*/ 3364353 w 4062853"/>
                  <a:gd name="connsiteY8" fmla="*/ 990600 h 1193800"/>
                  <a:gd name="connsiteX9" fmla="*/ 2678553 w 4062853"/>
                  <a:gd name="connsiteY9" fmla="*/ 781050 h 1193800"/>
                  <a:gd name="connsiteX10" fmla="*/ 2018152 w 4062853"/>
                  <a:gd name="connsiteY10" fmla="*/ 648766 h 1193800"/>
                  <a:gd name="connsiteX11" fmla="*/ 1351424 w 4062853"/>
                  <a:gd name="connsiteY11" fmla="*/ 779044 h 1193800"/>
                  <a:gd name="connsiteX12" fmla="*/ 691003 w 4062853"/>
                  <a:gd name="connsiteY12" fmla="*/ 974194 h 1193800"/>
                  <a:gd name="connsiteX13" fmla="*/ 43303 w 4062853"/>
                  <a:gd name="connsiteY13" fmla="*/ 1168400 h 1193800"/>
                  <a:gd name="connsiteX14" fmla="*/ 62353 w 4062853"/>
                  <a:gd name="connsiteY14" fmla="*/ 0 h 1193800"/>
                  <a:gd name="connsiteX0" fmla="*/ 19049 w 4019549"/>
                  <a:gd name="connsiteY0" fmla="*/ 0 h 1193800"/>
                  <a:gd name="connsiteX1" fmla="*/ 622299 w 4019549"/>
                  <a:gd name="connsiteY1" fmla="*/ 184150 h 1193800"/>
                  <a:gd name="connsiteX2" fmla="*/ 1314449 w 4019549"/>
                  <a:gd name="connsiteY2" fmla="*/ 387350 h 1193800"/>
                  <a:gd name="connsiteX3" fmla="*/ 1974849 w 4019549"/>
                  <a:gd name="connsiteY3" fmla="*/ 525983 h 1193800"/>
                  <a:gd name="connsiteX4" fmla="*/ 2628899 w 4019549"/>
                  <a:gd name="connsiteY4" fmla="*/ 406400 h 1193800"/>
                  <a:gd name="connsiteX5" fmla="*/ 3295649 w 4019549"/>
                  <a:gd name="connsiteY5" fmla="*/ 196850 h 1193800"/>
                  <a:gd name="connsiteX6" fmla="*/ 4006849 w 4019549"/>
                  <a:gd name="connsiteY6" fmla="*/ 0 h 1193800"/>
                  <a:gd name="connsiteX7" fmla="*/ 4019549 w 4019549"/>
                  <a:gd name="connsiteY7" fmla="*/ 1193800 h 1193800"/>
                  <a:gd name="connsiteX8" fmla="*/ 3321049 w 4019549"/>
                  <a:gd name="connsiteY8" fmla="*/ 990600 h 1193800"/>
                  <a:gd name="connsiteX9" fmla="*/ 2635249 w 4019549"/>
                  <a:gd name="connsiteY9" fmla="*/ 781050 h 1193800"/>
                  <a:gd name="connsiteX10" fmla="*/ 1974848 w 4019549"/>
                  <a:gd name="connsiteY10" fmla="*/ 648766 h 1193800"/>
                  <a:gd name="connsiteX11" fmla="*/ 1308120 w 4019549"/>
                  <a:gd name="connsiteY11" fmla="*/ 779044 h 1193800"/>
                  <a:gd name="connsiteX12" fmla="*/ 647699 w 4019549"/>
                  <a:gd name="connsiteY12" fmla="*/ 974194 h 1193800"/>
                  <a:gd name="connsiteX13" fmla="*/ -1 w 4019549"/>
                  <a:gd name="connsiteY13" fmla="*/ 1168400 h 1193800"/>
                  <a:gd name="connsiteX14" fmla="*/ 19049 w 4019549"/>
                  <a:gd name="connsiteY14" fmla="*/ 0 h 1193800"/>
                  <a:gd name="connsiteX0" fmla="*/ 19050 w 4019550"/>
                  <a:gd name="connsiteY0" fmla="*/ 0 h 1193800"/>
                  <a:gd name="connsiteX1" fmla="*/ 622300 w 4019550"/>
                  <a:gd name="connsiteY1" fmla="*/ 184150 h 1193800"/>
                  <a:gd name="connsiteX2" fmla="*/ 1314450 w 4019550"/>
                  <a:gd name="connsiteY2" fmla="*/ 387350 h 1193800"/>
                  <a:gd name="connsiteX3" fmla="*/ 2031525 w 4019550"/>
                  <a:gd name="connsiteY3" fmla="*/ 288947 h 1193800"/>
                  <a:gd name="connsiteX4" fmla="*/ 2628900 w 4019550"/>
                  <a:gd name="connsiteY4" fmla="*/ 406400 h 1193800"/>
                  <a:gd name="connsiteX5" fmla="*/ 3295650 w 4019550"/>
                  <a:gd name="connsiteY5" fmla="*/ 196850 h 1193800"/>
                  <a:gd name="connsiteX6" fmla="*/ 4006850 w 4019550"/>
                  <a:gd name="connsiteY6" fmla="*/ 0 h 1193800"/>
                  <a:gd name="connsiteX7" fmla="*/ 4019550 w 4019550"/>
                  <a:gd name="connsiteY7" fmla="*/ 1193800 h 1193800"/>
                  <a:gd name="connsiteX8" fmla="*/ 3321050 w 4019550"/>
                  <a:gd name="connsiteY8" fmla="*/ 990600 h 1193800"/>
                  <a:gd name="connsiteX9" fmla="*/ 2635250 w 4019550"/>
                  <a:gd name="connsiteY9" fmla="*/ 781050 h 1193800"/>
                  <a:gd name="connsiteX10" fmla="*/ 1974849 w 4019550"/>
                  <a:gd name="connsiteY10" fmla="*/ 648766 h 1193800"/>
                  <a:gd name="connsiteX11" fmla="*/ 1308121 w 4019550"/>
                  <a:gd name="connsiteY11" fmla="*/ 779044 h 1193800"/>
                  <a:gd name="connsiteX12" fmla="*/ 647700 w 4019550"/>
                  <a:gd name="connsiteY12" fmla="*/ 974194 h 1193800"/>
                  <a:gd name="connsiteX13" fmla="*/ 0 w 4019550"/>
                  <a:gd name="connsiteY13" fmla="*/ 1168400 h 1193800"/>
                  <a:gd name="connsiteX14" fmla="*/ 19050 w 4019550"/>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28900 w 4019929"/>
                  <a:gd name="connsiteY4" fmla="*/ 406400 h 1193800"/>
                  <a:gd name="connsiteX5" fmla="*/ 3295650 w 4019929"/>
                  <a:gd name="connsiteY5" fmla="*/ 196850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28900 w 4019929"/>
                  <a:gd name="connsiteY4" fmla="*/ 406400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14450 w 4019929"/>
                  <a:gd name="connsiteY2" fmla="*/ 387350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22300 w 4019929"/>
                  <a:gd name="connsiteY1" fmla="*/ 184150 h 1193800"/>
                  <a:gd name="connsiteX2" fmla="*/ 1366765 w 4019929"/>
                  <a:gd name="connsiteY2" fmla="*/ 245128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9050 w 4019929"/>
                  <a:gd name="connsiteY0" fmla="*/ 0 h 1193800"/>
                  <a:gd name="connsiteX1" fmla="*/ 617941 w 4019929"/>
                  <a:gd name="connsiteY1" fmla="*/ 123813 h 1193800"/>
                  <a:gd name="connsiteX2" fmla="*/ 1366765 w 4019929"/>
                  <a:gd name="connsiteY2" fmla="*/ 245128 h 1193800"/>
                  <a:gd name="connsiteX3" fmla="*/ 2031525 w 4019929"/>
                  <a:gd name="connsiteY3" fmla="*/ 288947 h 1193800"/>
                  <a:gd name="connsiteX4" fmla="*/ 2646339 w 4019929"/>
                  <a:gd name="connsiteY4" fmla="*/ 251249 h 1193800"/>
                  <a:gd name="connsiteX5" fmla="*/ 3443877 w 4019929"/>
                  <a:gd name="connsiteY5" fmla="*/ 114965 h 1193800"/>
                  <a:gd name="connsiteX6" fmla="*/ 4019929 w 4019929"/>
                  <a:gd name="connsiteY6" fmla="*/ 0 h 1193800"/>
                  <a:gd name="connsiteX7" fmla="*/ 4019550 w 4019929"/>
                  <a:gd name="connsiteY7" fmla="*/ 1193800 h 1193800"/>
                  <a:gd name="connsiteX8" fmla="*/ 3321050 w 4019929"/>
                  <a:gd name="connsiteY8" fmla="*/ 990600 h 1193800"/>
                  <a:gd name="connsiteX9" fmla="*/ 2635250 w 4019929"/>
                  <a:gd name="connsiteY9" fmla="*/ 781050 h 1193800"/>
                  <a:gd name="connsiteX10" fmla="*/ 1974849 w 4019929"/>
                  <a:gd name="connsiteY10" fmla="*/ 648766 h 1193800"/>
                  <a:gd name="connsiteX11" fmla="*/ 1308121 w 4019929"/>
                  <a:gd name="connsiteY11" fmla="*/ 779044 h 1193800"/>
                  <a:gd name="connsiteX12" fmla="*/ 647700 w 4019929"/>
                  <a:gd name="connsiteY12" fmla="*/ 974194 h 1193800"/>
                  <a:gd name="connsiteX13" fmla="*/ 0 w 4019929"/>
                  <a:gd name="connsiteY13" fmla="*/ 1168400 h 1193800"/>
                  <a:gd name="connsiteX14" fmla="*/ 19050 w 4019929"/>
                  <a:gd name="connsiteY14" fmla="*/ 0 h 119380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1974849 w 4019929"/>
                  <a:gd name="connsiteY10" fmla="*/ 653076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35250 w 4019929"/>
                  <a:gd name="connsiteY9" fmla="*/ 78536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21050 w 4019929"/>
                  <a:gd name="connsiteY8" fmla="*/ 994910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08121 w 4019929"/>
                  <a:gd name="connsiteY11" fmla="*/ 78335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42998 w 4019929"/>
                  <a:gd name="connsiteY11" fmla="*/ 947124 h 1198110"/>
                  <a:gd name="connsiteX12" fmla="*/ 647700 w 4019929"/>
                  <a:gd name="connsiteY12" fmla="*/ 978504 h 1198110"/>
                  <a:gd name="connsiteX13" fmla="*/ 0 w 4019929"/>
                  <a:gd name="connsiteY13" fmla="*/ 1172710 h 1198110"/>
                  <a:gd name="connsiteX14" fmla="*/ 10331 w 4019929"/>
                  <a:gd name="connsiteY14" fmla="*/ 0 h 1198110"/>
                  <a:gd name="connsiteX0" fmla="*/ 10331 w 4019929"/>
                  <a:gd name="connsiteY0" fmla="*/ 0 h 1198110"/>
                  <a:gd name="connsiteX1" fmla="*/ 617941 w 4019929"/>
                  <a:gd name="connsiteY1" fmla="*/ 128123 h 1198110"/>
                  <a:gd name="connsiteX2" fmla="*/ 1366765 w 4019929"/>
                  <a:gd name="connsiteY2" fmla="*/ 249438 h 1198110"/>
                  <a:gd name="connsiteX3" fmla="*/ 2031525 w 4019929"/>
                  <a:gd name="connsiteY3" fmla="*/ 293257 h 1198110"/>
                  <a:gd name="connsiteX4" fmla="*/ 2646339 w 4019929"/>
                  <a:gd name="connsiteY4" fmla="*/ 255559 h 1198110"/>
                  <a:gd name="connsiteX5" fmla="*/ 3443877 w 4019929"/>
                  <a:gd name="connsiteY5" fmla="*/ 119275 h 1198110"/>
                  <a:gd name="connsiteX6" fmla="*/ 4019929 w 4019929"/>
                  <a:gd name="connsiteY6" fmla="*/ 4310 h 1198110"/>
                  <a:gd name="connsiteX7" fmla="*/ 4019550 w 4019929"/>
                  <a:gd name="connsiteY7" fmla="*/ 1198110 h 1198110"/>
                  <a:gd name="connsiteX8" fmla="*/ 3355927 w 4019929"/>
                  <a:gd name="connsiteY8" fmla="*/ 1063866 h 1198110"/>
                  <a:gd name="connsiteX9" fmla="*/ 2683206 w 4019929"/>
                  <a:gd name="connsiteY9" fmla="*/ 953440 h 1198110"/>
                  <a:gd name="connsiteX10" fmla="*/ 2027164 w 4019929"/>
                  <a:gd name="connsiteY10" fmla="*/ 894422 h 1198110"/>
                  <a:gd name="connsiteX11" fmla="*/ 1342998 w 4019929"/>
                  <a:gd name="connsiteY11" fmla="*/ 947124 h 1198110"/>
                  <a:gd name="connsiteX12" fmla="*/ 625902 w 4019929"/>
                  <a:gd name="connsiteY12" fmla="*/ 1081938 h 1198110"/>
                  <a:gd name="connsiteX13" fmla="*/ 0 w 4019929"/>
                  <a:gd name="connsiteY13" fmla="*/ 1172710 h 1198110"/>
                  <a:gd name="connsiteX14" fmla="*/ 10331 w 4019929"/>
                  <a:gd name="connsiteY14" fmla="*/ 0 h 1198110"/>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17183 w 4011210"/>
                  <a:gd name="connsiteY12" fmla="*/ 1081938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8445 w 4011210"/>
                  <a:gd name="connsiteY10" fmla="*/ 894422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4487 w 4011210"/>
                  <a:gd name="connsiteY9" fmla="*/ 953440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1210"/>
                  <a:gd name="connsiteY0" fmla="*/ 0 h 1202879"/>
                  <a:gd name="connsiteX1" fmla="*/ 609222 w 4011210"/>
                  <a:gd name="connsiteY1" fmla="*/ 128123 h 1202879"/>
                  <a:gd name="connsiteX2" fmla="*/ 1358046 w 4011210"/>
                  <a:gd name="connsiteY2" fmla="*/ 249438 h 1202879"/>
                  <a:gd name="connsiteX3" fmla="*/ 2022806 w 4011210"/>
                  <a:gd name="connsiteY3" fmla="*/ 293257 h 1202879"/>
                  <a:gd name="connsiteX4" fmla="*/ 2637620 w 4011210"/>
                  <a:gd name="connsiteY4" fmla="*/ 255559 h 1202879"/>
                  <a:gd name="connsiteX5" fmla="*/ 3435158 w 4011210"/>
                  <a:gd name="connsiteY5" fmla="*/ 119275 h 1202879"/>
                  <a:gd name="connsiteX6" fmla="*/ 4011210 w 4011210"/>
                  <a:gd name="connsiteY6" fmla="*/ 4310 h 1202879"/>
                  <a:gd name="connsiteX7" fmla="*/ 4010831 w 4011210"/>
                  <a:gd name="connsiteY7" fmla="*/ 1198110 h 1202879"/>
                  <a:gd name="connsiteX8" fmla="*/ 3347208 w 4011210"/>
                  <a:gd name="connsiteY8" fmla="*/ 1063866 h 1202879"/>
                  <a:gd name="connsiteX9" fmla="*/ 2677394 w 4011210"/>
                  <a:gd name="connsiteY9" fmla="*/ 950567 h 1202879"/>
                  <a:gd name="connsiteX10" fmla="*/ 2014085 w 4011210"/>
                  <a:gd name="connsiteY10" fmla="*/ 903041 h 1202879"/>
                  <a:gd name="connsiteX11" fmla="*/ 1334279 w 4011210"/>
                  <a:gd name="connsiteY11" fmla="*/ 947124 h 1202879"/>
                  <a:gd name="connsiteX12" fmla="*/ 621543 w 4011210"/>
                  <a:gd name="connsiteY12" fmla="*/ 1069009 h 1202879"/>
                  <a:gd name="connsiteX13" fmla="*/ 0 w 4011210"/>
                  <a:gd name="connsiteY13" fmla="*/ 1202879 h 1202879"/>
                  <a:gd name="connsiteX14" fmla="*/ 1612 w 4011210"/>
                  <a:gd name="connsiteY14" fmla="*/ 0 h 1202879"/>
                  <a:gd name="connsiteX0" fmla="*/ 1612 w 4014116"/>
                  <a:gd name="connsiteY0" fmla="*/ 4309 h 1207188"/>
                  <a:gd name="connsiteX1" fmla="*/ 609222 w 4014116"/>
                  <a:gd name="connsiteY1" fmla="*/ 132432 h 1207188"/>
                  <a:gd name="connsiteX2" fmla="*/ 1358046 w 4014116"/>
                  <a:gd name="connsiteY2" fmla="*/ 253747 h 1207188"/>
                  <a:gd name="connsiteX3" fmla="*/ 2022806 w 4014116"/>
                  <a:gd name="connsiteY3" fmla="*/ 297566 h 1207188"/>
                  <a:gd name="connsiteX4" fmla="*/ 2637620 w 4014116"/>
                  <a:gd name="connsiteY4" fmla="*/ 259868 h 1207188"/>
                  <a:gd name="connsiteX5" fmla="*/ 3435158 w 4014116"/>
                  <a:gd name="connsiteY5" fmla="*/ 123584 h 1207188"/>
                  <a:gd name="connsiteX6" fmla="*/ 4014116 w 4014116"/>
                  <a:gd name="connsiteY6" fmla="*/ 0 h 1207188"/>
                  <a:gd name="connsiteX7" fmla="*/ 4010831 w 4014116"/>
                  <a:gd name="connsiteY7" fmla="*/ 1202419 h 1207188"/>
                  <a:gd name="connsiteX8" fmla="*/ 3347208 w 4014116"/>
                  <a:gd name="connsiteY8" fmla="*/ 1068175 h 1207188"/>
                  <a:gd name="connsiteX9" fmla="*/ 2677394 w 4014116"/>
                  <a:gd name="connsiteY9" fmla="*/ 954876 h 1207188"/>
                  <a:gd name="connsiteX10" fmla="*/ 2014085 w 4014116"/>
                  <a:gd name="connsiteY10" fmla="*/ 907350 h 1207188"/>
                  <a:gd name="connsiteX11" fmla="*/ 1334279 w 4014116"/>
                  <a:gd name="connsiteY11" fmla="*/ 951433 h 1207188"/>
                  <a:gd name="connsiteX12" fmla="*/ 621543 w 4014116"/>
                  <a:gd name="connsiteY12" fmla="*/ 1073318 h 1207188"/>
                  <a:gd name="connsiteX13" fmla="*/ 0 w 4014116"/>
                  <a:gd name="connsiteY13" fmla="*/ 1207188 h 1207188"/>
                  <a:gd name="connsiteX14" fmla="*/ 1612 w 4014116"/>
                  <a:gd name="connsiteY14" fmla="*/ 4309 h 1207188"/>
                  <a:gd name="connsiteX0" fmla="*/ 1612 w 4014116"/>
                  <a:gd name="connsiteY0" fmla="*/ 4309 h 1207188"/>
                  <a:gd name="connsiteX1" fmla="*/ 264095 w 4014116"/>
                  <a:gd name="connsiteY1" fmla="*/ 61968 h 1207188"/>
                  <a:gd name="connsiteX2" fmla="*/ 609222 w 4014116"/>
                  <a:gd name="connsiteY2" fmla="*/ 132432 h 1207188"/>
                  <a:gd name="connsiteX3" fmla="*/ 1358046 w 4014116"/>
                  <a:gd name="connsiteY3" fmla="*/ 253747 h 1207188"/>
                  <a:gd name="connsiteX4" fmla="*/ 2022806 w 4014116"/>
                  <a:gd name="connsiteY4" fmla="*/ 297566 h 1207188"/>
                  <a:gd name="connsiteX5" fmla="*/ 2637620 w 4014116"/>
                  <a:gd name="connsiteY5" fmla="*/ 259868 h 1207188"/>
                  <a:gd name="connsiteX6" fmla="*/ 3435158 w 4014116"/>
                  <a:gd name="connsiteY6" fmla="*/ 123584 h 1207188"/>
                  <a:gd name="connsiteX7" fmla="*/ 4014116 w 4014116"/>
                  <a:gd name="connsiteY7" fmla="*/ 0 h 1207188"/>
                  <a:gd name="connsiteX8" fmla="*/ 4010831 w 4014116"/>
                  <a:gd name="connsiteY8" fmla="*/ 1202419 h 1207188"/>
                  <a:gd name="connsiteX9" fmla="*/ 3347208 w 4014116"/>
                  <a:gd name="connsiteY9" fmla="*/ 1068175 h 1207188"/>
                  <a:gd name="connsiteX10" fmla="*/ 2677394 w 4014116"/>
                  <a:gd name="connsiteY10" fmla="*/ 954876 h 1207188"/>
                  <a:gd name="connsiteX11" fmla="*/ 2014085 w 4014116"/>
                  <a:gd name="connsiteY11" fmla="*/ 907350 h 1207188"/>
                  <a:gd name="connsiteX12" fmla="*/ 1334279 w 4014116"/>
                  <a:gd name="connsiteY12" fmla="*/ 951433 h 1207188"/>
                  <a:gd name="connsiteX13" fmla="*/ 621543 w 4014116"/>
                  <a:gd name="connsiteY13" fmla="*/ 1073318 h 1207188"/>
                  <a:gd name="connsiteX14" fmla="*/ 0 w 4014116"/>
                  <a:gd name="connsiteY14" fmla="*/ 1207188 h 1207188"/>
                  <a:gd name="connsiteX15" fmla="*/ 1612 w 4014116"/>
                  <a:gd name="connsiteY15" fmla="*/ 4309 h 1207188"/>
                  <a:gd name="connsiteX0" fmla="*/ 1612 w 4014116"/>
                  <a:gd name="connsiteY0" fmla="*/ 4309 h 1207188"/>
                  <a:gd name="connsiteX1" fmla="*/ 264095 w 4014116"/>
                  <a:gd name="connsiteY1" fmla="*/ 61968 h 1207188"/>
                  <a:gd name="connsiteX2" fmla="*/ 609222 w 4014116"/>
                  <a:gd name="connsiteY2" fmla="*/ 132432 h 1207188"/>
                  <a:gd name="connsiteX3" fmla="*/ 1358046 w 4014116"/>
                  <a:gd name="connsiteY3" fmla="*/ 253747 h 1207188"/>
                  <a:gd name="connsiteX4" fmla="*/ 2022806 w 4014116"/>
                  <a:gd name="connsiteY4" fmla="*/ 297566 h 1207188"/>
                  <a:gd name="connsiteX5" fmla="*/ 2637620 w 4014116"/>
                  <a:gd name="connsiteY5" fmla="*/ 259868 h 1207188"/>
                  <a:gd name="connsiteX6" fmla="*/ 3435158 w 4014116"/>
                  <a:gd name="connsiteY6" fmla="*/ 123584 h 1207188"/>
                  <a:gd name="connsiteX7" fmla="*/ 4014116 w 4014116"/>
                  <a:gd name="connsiteY7" fmla="*/ 0 h 1207188"/>
                  <a:gd name="connsiteX8" fmla="*/ 4010831 w 4014116"/>
                  <a:gd name="connsiteY8" fmla="*/ 1202419 h 1207188"/>
                  <a:gd name="connsiteX9" fmla="*/ 3347208 w 4014116"/>
                  <a:gd name="connsiteY9" fmla="*/ 1068175 h 1207188"/>
                  <a:gd name="connsiteX10" fmla="*/ 2677394 w 4014116"/>
                  <a:gd name="connsiteY10" fmla="*/ 954876 h 1207188"/>
                  <a:gd name="connsiteX11" fmla="*/ 2014085 w 4014116"/>
                  <a:gd name="connsiteY11" fmla="*/ 907350 h 1207188"/>
                  <a:gd name="connsiteX12" fmla="*/ 1334279 w 4014116"/>
                  <a:gd name="connsiteY12" fmla="*/ 951433 h 1207188"/>
                  <a:gd name="connsiteX13" fmla="*/ 621543 w 4014116"/>
                  <a:gd name="connsiteY13" fmla="*/ 1073318 h 1207188"/>
                  <a:gd name="connsiteX14" fmla="*/ 272487 w 4014116"/>
                  <a:gd name="connsiteY14" fmla="*/ 1148985 h 1207188"/>
                  <a:gd name="connsiteX15" fmla="*/ 0 w 4014116"/>
                  <a:gd name="connsiteY15" fmla="*/ 1207188 h 1207188"/>
                  <a:gd name="connsiteX16" fmla="*/ 1612 w 4014116"/>
                  <a:gd name="connsiteY16" fmla="*/ 4309 h 1207188"/>
                  <a:gd name="connsiteX0" fmla="*/ 969485 w 4981989"/>
                  <a:gd name="connsiteY0" fmla="*/ 4309 h 1202419"/>
                  <a:gd name="connsiteX1" fmla="*/ 1231968 w 4981989"/>
                  <a:gd name="connsiteY1" fmla="*/ 61968 h 1202419"/>
                  <a:gd name="connsiteX2" fmla="*/ 1577095 w 4981989"/>
                  <a:gd name="connsiteY2" fmla="*/ 132432 h 1202419"/>
                  <a:gd name="connsiteX3" fmla="*/ 2325919 w 4981989"/>
                  <a:gd name="connsiteY3" fmla="*/ 253747 h 1202419"/>
                  <a:gd name="connsiteX4" fmla="*/ 2990679 w 4981989"/>
                  <a:gd name="connsiteY4" fmla="*/ 297566 h 1202419"/>
                  <a:gd name="connsiteX5" fmla="*/ 3605493 w 4981989"/>
                  <a:gd name="connsiteY5" fmla="*/ 259868 h 1202419"/>
                  <a:gd name="connsiteX6" fmla="*/ 4403031 w 4981989"/>
                  <a:gd name="connsiteY6" fmla="*/ 123584 h 1202419"/>
                  <a:gd name="connsiteX7" fmla="*/ 4981989 w 4981989"/>
                  <a:gd name="connsiteY7" fmla="*/ 0 h 1202419"/>
                  <a:gd name="connsiteX8" fmla="*/ 4978704 w 4981989"/>
                  <a:gd name="connsiteY8" fmla="*/ 1202419 h 1202419"/>
                  <a:gd name="connsiteX9" fmla="*/ 4315081 w 4981989"/>
                  <a:gd name="connsiteY9" fmla="*/ 1068175 h 1202419"/>
                  <a:gd name="connsiteX10" fmla="*/ 3645267 w 4981989"/>
                  <a:gd name="connsiteY10" fmla="*/ 954876 h 1202419"/>
                  <a:gd name="connsiteX11" fmla="*/ 2981958 w 4981989"/>
                  <a:gd name="connsiteY11" fmla="*/ 907350 h 1202419"/>
                  <a:gd name="connsiteX12" fmla="*/ 2302152 w 4981989"/>
                  <a:gd name="connsiteY12" fmla="*/ 951433 h 1202419"/>
                  <a:gd name="connsiteX13" fmla="*/ 1589416 w 4981989"/>
                  <a:gd name="connsiteY13" fmla="*/ 1073318 h 1202419"/>
                  <a:gd name="connsiteX14" fmla="*/ 1240360 w 4981989"/>
                  <a:gd name="connsiteY14" fmla="*/ 1148985 h 1202419"/>
                  <a:gd name="connsiteX15" fmla="*/ 0 w 4981989"/>
                  <a:gd name="connsiteY15" fmla="*/ 1185620 h 1202419"/>
                  <a:gd name="connsiteX16" fmla="*/ 969485 w 4981989"/>
                  <a:gd name="connsiteY16" fmla="*/ 4309 h 1202419"/>
                  <a:gd name="connsiteX0" fmla="*/ 969485 w 4981989"/>
                  <a:gd name="connsiteY0" fmla="*/ 4309 h 1202419"/>
                  <a:gd name="connsiteX1" fmla="*/ 1231968 w 4981989"/>
                  <a:gd name="connsiteY1" fmla="*/ 61968 h 1202419"/>
                  <a:gd name="connsiteX2" fmla="*/ 1577095 w 4981989"/>
                  <a:gd name="connsiteY2" fmla="*/ 132432 h 1202419"/>
                  <a:gd name="connsiteX3" fmla="*/ 2325919 w 4981989"/>
                  <a:gd name="connsiteY3" fmla="*/ 253747 h 1202419"/>
                  <a:gd name="connsiteX4" fmla="*/ 2990679 w 4981989"/>
                  <a:gd name="connsiteY4" fmla="*/ 297566 h 1202419"/>
                  <a:gd name="connsiteX5" fmla="*/ 3605493 w 4981989"/>
                  <a:gd name="connsiteY5" fmla="*/ 259868 h 1202419"/>
                  <a:gd name="connsiteX6" fmla="*/ 4403031 w 4981989"/>
                  <a:gd name="connsiteY6" fmla="*/ 123584 h 1202419"/>
                  <a:gd name="connsiteX7" fmla="*/ 4981989 w 4981989"/>
                  <a:gd name="connsiteY7" fmla="*/ 0 h 1202419"/>
                  <a:gd name="connsiteX8" fmla="*/ 4978704 w 4981989"/>
                  <a:gd name="connsiteY8" fmla="*/ 1202419 h 1202419"/>
                  <a:gd name="connsiteX9" fmla="*/ 4315081 w 4981989"/>
                  <a:gd name="connsiteY9" fmla="*/ 1068175 h 1202419"/>
                  <a:gd name="connsiteX10" fmla="*/ 3645267 w 4981989"/>
                  <a:gd name="connsiteY10" fmla="*/ 954876 h 1202419"/>
                  <a:gd name="connsiteX11" fmla="*/ 2981958 w 4981989"/>
                  <a:gd name="connsiteY11" fmla="*/ 907350 h 1202419"/>
                  <a:gd name="connsiteX12" fmla="*/ 2302152 w 4981989"/>
                  <a:gd name="connsiteY12" fmla="*/ 951433 h 1202419"/>
                  <a:gd name="connsiteX13" fmla="*/ 1589416 w 4981989"/>
                  <a:gd name="connsiteY13" fmla="*/ 1073318 h 1202419"/>
                  <a:gd name="connsiteX14" fmla="*/ 1240360 w 4981989"/>
                  <a:gd name="connsiteY14" fmla="*/ 1148985 h 1202419"/>
                  <a:gd name="connsiteX15" fmla="*/ 955034 w 4981989"/>
                  <a:gd name="connsiteY15" fmla="*/ 1187807 h 1202419"/>
                  <a:gd name="connsiteX16" fmla="*/ 0 w 4981989"/>
                  <a:gd name="connsiteY16" fmla="*/ 1185620 h 1202419"/>
                  <a:gd name="connsiteX17" fmla="*/ 969485 w 4981989"/>
                  <a:gd name="connsiteY17" fmla="*/ 4309 h 1202419"/>
                  <a:gd name="connsiteX0" fmla="*/ 1033772 w 5046276"/>
                  <a:gd name="connsiteY0" fmla="*/ 66710 h 1264820"/>
                  <a:gd name="connsiteX1" fmla="*/ 1296255 w 5046276"/>
                  <a:gd name="connsiteY1" fmla="*/ 124369 h 1264820"/>
                  <a:gd name="connsiteX2" fmla="*/ 1641382 w 5046276"/>
                  <a:gd name="connsiteY2" fmla="*/ 194833 h 1264820"/>
                  <a:gd name="connsiteX3" fmla="*/ 2390206 w 5046276"/>
                  <a:gd name="connsiteY3" fmla="*/ 316148 h 1264820"/>
                  <a:gd name="connsiteX4" fmla="*/ 3054966 w 5046276"/>
                  <a:gd name="connsiteY4" fmla="*/ 359967 h 1264820"/>
                  <a:gd name="connsiteX5" fmla="*/ 3669780 w 5046276"/>
                  <a:gd name="connsiteY5" fmla="*/ 322269 h 1264820"/>
                  <a:gd name="connsiteX6" fmla="*/ 4467318 w 5046276"/>
                  <a:gd name="connsiteY6" fmla="*/ 185985 h 1264820"/>
                  <a:gd name="connsiteX7" fmla="*/ 5046276 w 5046276"/>
                  <a:gd name="connsiteY7" fmla="*/ 62401 h 1264820"/>
                  <a:gd name="connsiteX8" fmla="*/ 5042991 w 5046276"/>
                  <a:gd name="connsiteY8" fmla="*/ 1264820 h 1264820"/>
                  <a:gd name="connsiteX9" fmla="*/ 4379368 w 5046276"/>
                  <a:gd name="connsiteY9" fmla="*/ 1130576 h 1264820"/>
                  <a:gd name="connsiteX10" fmla="*/ 3709554 w 5046276"/>
                  <a:gd name="connsiteY10" fmla="*/ 1017277 h 1264820"/>
                  <a:gd name="connsiteX11" fmla="*/ 3046245 w 5046276"/>
                  <a:gd name="connsiteY11" fmla="*/ 969751 h 1264820"/>
                  <a:gd name="connsiteX12" fmla="*/ 2366439 w 5046276"/>
                  <a:gd name="connsiteY12" fmla="*/ 1013834 h 1264820"/>
                  <a:gd name="connsiteX13" fmla="*/ 1653703 w 5046276"/>
                  <a:gd name="connsiteY13" fmla="*/ 1135719 h 1264820"/>
                  <a:gd name="connsiteX14" fmla="*/ 1304647 w 5046276"/>
                  <a:gd name="connsiteY14" fmla="*/ 1211386 h 1264820"/>
                  <a:gd name="connsiteX15" fmla="*/ 1019321 w 5046276"/>
                  <a:gd name="connsiteY15" fmla="*/ 1250208 h 1264820"/>
                  <a:gd name="connsiteX16" fmla="*/ 64287 w 5046276"/>
                  <a:gd name="connsiteY16" fmla="*/ 1248021 h 1264820"/>
                  <a:gd name="connsiteX17" fmla="*/ 73826 w 5046276"/>
                  <a:gd name="connsiteY17" fmla="*/ 98488 h 1264820"/>
                  <a:gd name="connsiteX18" fmla="*/ 1033772 w 5046276"/>
                  <a:gd name="connsiteY18" fmla="*/ 66710 h 1264820"/>
                  <a:gd name="connsiteX0" fmla="*/ 1028178 w 5046276"/>
                  <a:gd name="connsiteY0" fmla="*/ 81729 h 1258272"/>
                  <a:gd name="connsiteX1" fmla="*/ 1296255 w 5046276"/>
                  <a:gd name="connsiteY1" fmla="*/ 117821 h 1258272"/>
                  <a:gd name="connsiteX2" fmla="*/ 1641382 w 5046276"/>
                  <a:gd name="connsiteY2" fmla="*/ 188285 h 1258272"/>
                  <a:gd name="connsiteX3" fmla="*/ 2390206 w 5046276"/>
                  <a:gd name="connsiteY3" fmla="*/ 309600 h 1258272"/>
                  <a:gd name="connsiteX4" fmla="*/ 3054966 w 5046276"/>
                  <a:gd name="connsiteY4" fmla="*/ 353419 h 1258272"/>
                  <a:gd name="connsiteX5" fmla="*/ 3669780 w 5046276"/>
                  <a:gd name="connsiteY5" fmla="*/ 315721 h 1258272"/>
                  <a:gd name="connsiteX6" fmla="*/ 4467318 w 5046276"/>
                  <a:gd name="connsiteY6" fmla="*/ 179437 h 1258272"/>
                  <a:gd name="connsiteX7" fmla="*/ 5046276 w 5046276"/>
                  <a:gd name="connsiteY7" fmla="*/ 55853 h 1258272"/>
                  <a:gd name="connsiteX8" fmla="*/ 5042991 w 5046276"/>
                  <a:gd name="connsiteY8" fmla="*/ 1258272 h 1258272"/>
                  <a:gd name="connsiteX9" fmla="*/ 4379368 w 5046276"/>
                  <a:gd name="connsiteY9" fmla="*/ 1124028 h 1258272"/>
                  <a:gd name="connsiteX10" fmla="*/ 3709554 w 5046276"/>
                  <a:gd name="connsiteY10" fmla="*/ 1010729 h 1258272"/>
                  <a:gd name="connsiteX11" fmla="*/ 3046245 w 5046276"/>
                  <a:gd name="connsiteY11" fmla="*/ 963203 h 1258272"/>
                  <a:gd name="connsiteX12" fmla="*/ 2366439 w 5046276"/>
                  <a:gd name="connsiteY12" fmla="*/ 1007286 h 1258272"/>
                  <a:gd name="connsiteX13" fmla="*/ 1653703 w 5046276"/>
                  <a:gd name="connsiteY13" fmla="*/ 1129171 h 1258272"/>
                  <a:gd name="connsiteX14" fmla="*/ 1304647 w 5046276"/>
                  <a:gd name="connsiteY14" fmla="*/ 1204838 h 1258272"/>
                  <a:gd name="connsiteX15" fmla="*/ 1019321 w 5046276"/>
                  <a:gd name="connsiteY15" fmla="*/ 1243660 h 1258272"/>
                  <a:gd name="connsiteX16" fmla="*/ 64287 w 5046276"/>
                  <a:gd name="connsiteY16" fmla="*/ 1241473 h 1258272"/>
                  <a:gd name="connsiteX17" fmla="*/ 73826 w 5046276"/>
                  <a:gd name="connsiteY17" fmla="*/ 91940 h 1258272"/>
                  <a:gd name="connsiteX18" fmla="*/ 1028178 w 5046276"/>
                  <a:gd name="connsiteY18" fmla="*/ 81729 h 1258272"/>
                  <a:gd name="connsiteX0" fmla="*/ 1003575 w 5021673"/>
                  <a:gd name="connsiteY0" fmla="*/ 81729 h 1258272"/>
                  <a:gd name="connsiteX1" fmla="*/ 1271652 w 5021673"/>
                  <a:gd name="connsiteY1" fmla="*/ 117821 h 1258272"/>
                  <a:gd name="connsiteX2" fmla="*/ 1616779 w 5021673"/>
                  <a:gd name="connsiteY2" fmla="*/ 188285 h 1258272"/>
                  <a:gd name="connsiteX3" fmla="*/ 2365603 w 5021673"/>
                  <a:gd name="connsiteY3" fmla="*/ 309600 h 1258272"/>
                  <a:gd name="connsiteX4" fmla="*/ 3030363 w 5021673"/>
                  <a:gd name="connsiteY4" fmla="*/ 353419 h 1258272"/>
                  <a:gd name="connsiteX5" fmla="*/ 3645177 w 5021673"/>
                  <a:gd name="connsiteY5" fmla="*/ 315721 h 1258272"/>
                  <a:gd name="connsiteX6" fmla="*/ 4442715 w 5021673"/>
                  <a:gd name="connsiteY6" fmla="*/ 179437 h 1258272"/>
                  <a:gd name="connsiteX7" fmla="*/ 5021673 w 5021673"/>
                  <a:gd name="connsiteY7" fmla="*/ 55853 h 1258272"/>
                  <a:gd name="connsiteX8" fmla="*/ 5018388 w 5021673"/>
                  <a:gd name="connsiteY8" fmla="*/ 1258272 h 1258272"/>
                  <a:gd name="connsiteX9" fmla="*/ 4354765 w 5021673"/>
                  <a:gd name="connsiteY9" fmla="*/ 1124028 h 1258272"/>
                  <a:gd name="connsiteX10" fmla="*/ 3684951 w 5021673"/>
                  <a:gd name="connsiteY10" fmla="*/ 1010729 h 1258272"/>
                  <a:gd name="connsiteX11" fmla="*/ 3021642 w 5021673"/>
                  <a:gd name="connsiteY11" fmla="*/ 963203 h 1258272"/>
                  <a:gd name="connsiteX12" fmla="*/ 2341836 w 5021673"/>
                  <a:gd name="connsiteY12" fmla="*/ 1007286 h 1258272"/>
                  <a:gd name="connsiteX13" fmla="*/ 1629100 w 5021673"/>
                  <a:gd name="connsiteY13" fmla="*/ 1129171 h 1258272"/>
                  <a:gd name="connsiteX14" fmla="*/ 1280044 w 5021673"/>
                  <a:gd name="connsiteY14" fmla="*/ 1204838 h 1258272"/>
                  <a:gd name="connsiteX15" fmla="*/ 994718 w 5021673"/>
                  <a:gd name="connsiteY15" fmla="*/ 1243660 h 1258272"/>
                  <a:gd name="connsiteX16" fmla="*/ 39684 w 5021673"/>
                  <a:gd name="connsiteY16" fmla="*/ 1241473 h 1258272"/>
                  <a:gd name="connsiteX17" fmla="*/ 300982 w 5021673"/>
                  <a:gd name="connsiteY17" fmla="*/ 652702 h 1258272"/>
                  <a:gd name="connsiteX18" fmla="*/ 49223 w 5021673"/>
                  <a:gd name="connsiteY18" fmla="*/ 91940 h 1258272"/>
                  <a:gd name="connsiteX19" fmla="*/ 1003575 w 5021673"/>
                  <a:gd name="connsiteY19" fmla="*/ 81729 h 1258272"/>
                  <a:gd name="connsiteX0" fmla="*/ 1003575 w 5021673"/>
                  <a:gd name="connsiteY0" fmla="*/ 25877 h 1202420"/>
                  <a:gd name="connsiteX1" fmla="*/ 1271652 w 5021673"/>
                  <a:gd name="connsiteY1" fmla="*/ 61969 h 1202420"/>
                  <a:gd name="connsiteX2" fmla="*/ 1616779 w 5021673"/>
                  <a:gd name="connsiteY2" fmla="*/ 132433 h 1202420"/>
                  <a:gd name="connsiteX3" fmla="*/ 2365603 w 5021673"/>
                  <a:gd name="connsiteY3" fmla="*/ 253748 h 1202420"/>
                  <a:gd name="connsiteX4" fmla="*/ 3030363 w 5021673"/>
                  <a:gd name="connsiteY4" fmla="*/ 297567 h 1202420"/>
                  <a:gd name="connsiteX5" fmla="*/ 3645177 w 5021673"/>
                  <a:gd name="connsiteY5" fmla="*/ 259869 h 1202420"/>
                  <a:gd name="connsiteX6" fmla="*/ 4442715 w 5021673"/>
                  <a:gd name="connsiteY6" fmla="*/ 123585 h 1202420"/>
                  <a:gd name="connsiteX7" fmla="*/ 5021673 w 5021673"/>
                  <a:gd name="connsiteY7" fmla="*/ 1 h 1202420"/>
                  <a:gd name="connsiteX8" fmla="*/ 5018388 w 5021673"/>
                  <a:gd name="connsiteY8" fmla="*/ 1202420 h 1202420"/>
                  <a:gd name="connsiteX9" fmla="*/ 4354765 w 5021673"/>
                  <a:gd name="connsiteY9" fmla="*/ 1068176 h 1202420"/>
                  <a:gd name="connsiteX10" fmla="*/ 3684951 w 5021673"/>
                  <a:gd name="connsiteY10" fmla="*/ 954877 h 1202420"/>
                  <a:gd name="connsiteX11" fmla="*/ 3021642 w 5021673"/>
                  <a:gd name="connsiteY11" fmla="*/ 907351 h 1202420"/>
                  <a:gd name="connsiteX12" fmla="*/ 2341836 w 5021673"/>
                  <a:gd name="connsiteY12" fmla="*/ 951434 h 1202420"/>
                  <a:gd name="connsiteX13" fmla="*/ 1629100 w 5021673"/>
                  <a:gd name="connsiteY13" fmla="*/ 1073319 h 1202420"/>
                  <a:gd name="connsiteX14" fmla="*/ 1280044 w 5021673"/>
                  <a:gd name="connsiteY14" fmla="*/ 1148986 h 1202420"/>
                  <a:gd name="connsiteX15" fmla="*/ 994718 w 5021673"/>
                  <a:gd name="connsiteY15" fmla="*/ 1187808 h 1202420"/>
                  <a:gd name="connsiteX16" fmla="*/ 39684 w 5021673"/>
                  <a:gd name="connsiteY16" fmla="*/ 1185621 h 1202420"/>
                  <a:gd name="connsiteX17" fmla="*/ 300982 w 5021673"/>
                  <a:gd name="connsiteY17" fmla="*/ 596850 h 1202420"/>
                  <a:gd name="connsiteX18" fmla="*/ 49223 w 5021673"/>
                  <a:gd name="connsiteY18" fmla="*/ 36088 h 1202420"/>
                  <a:gd name="connsiteX19" fmla="*/ 1003575 w 5021673"/>
                  <a:gd name="connsiteY19" fmla="*/ 25877 h 1202420"/>
                  <a:gd name="connsiteX0" fmla="*/ 995033 w 5013131"/>
                  <a:gd name="connsiteY0" fmla="*/ 25877 h 1202420"/>
                  <a:gd name="connsiteX1" fmla="*/ 1263110 w 5013131"/>
                  <a:gd name="connsiteY1" fmla="*/ 61969 h 1202420"/>
                  <a:gd name="connsiteX2" fmla="*/ 1608237 w 5013131"/>
                  <a:gd name="connsiteY2" fmla="*/ 132433 h 1202420"/>
                  <a:gd name="connsiteX3" fmla="*/ 2357061 w 5013131"/>
                  <a:gd name="connsiteY3" fmla="*/ 253748 h 1202420"/>
                  <a:gd name="connsiteX4" fmla="*/ 3021821 w 5013131"/>
                  <a:gd name="connsiteY4" fmla="*/ 297567 h 1202420"/>
                  <a:gd name="connsiteX5" fmla="*/ 3636635 w 5013131"/>
                  <a:gd name="connsiteY5" fmla="*/ 259869 h 1202420"/>
                  <a:gd name="connsiteX6" fmla="*/ 4434173 w 5013131"/>
                  <a:gd name="connsiteY6" fmla="*/ 123585 h 1202420"/>
                  <a:gd name="connsiteX7" fmla="*/ 5013131 w 5013131"/>
                  <a:gd name="connsiteY7" fmla="*/ 1 h 1202420"/>
                  <a:gd name="connsiteX8" fmla="*/ 5009846 w 5013131"/>
                  <a:gd name="connsiteY8" fmla="*/ 1202420 h 1202420"/>
                  <a:gd name="connsiteX9" fmla="*/ 4346223 w 5013131"/>
                  <a:gd name="connsiteY9" fmla="*/ 1068176 h 1202420"/>
                  <a:gd name="connsiteX10" fmla="*/ 3676409 w 5013131"/>
                  <a:gd name="connsiteY10" fmla="*/ 954877 h 1202420"/>
                  <a:gd name="connsiteX11" fmla="*/ 3013100 w 5013131"/>
                  <a:gd name="connsiteY11" fmla="*/ 907351 h 1202420"/>
                  <a:gd name="connsiteX12" fmla="*/ 2333294 w 5013131"/>
                  <a:gd name="connsiteY12" fmla="*/ 951434 h 1202420"/>
                  <a:gd name="connsiteX13" fmla="*/ 1620558 w 5013131"/>
                  <a:gd name="connsiteY13" fmla="*/ 1073319 h 1202420"/>
                  <a:gd name="connsiteX14" fmla="*/ 1271502 w 5013131"/>
                  <a:gd name="connsiteY14" fmla="*/ 1148986 h 1202420"/>
                  <a:gd name="connsiteX15" fmla="*/ 986176 w 5013131"/>
                  <a:gd name="connsiteY15" fmla="*/ 1187808 h 1202420"/>
                  <a:gd name="connsiteX16" fmla="*/ 31142 w 5013131"/>
                  <a:gd name="connsiteY16" fmla="*/ 1185621 h 1202420"/>
                  <a:gd name="connsiteX17" fmla="*/ 292440 w 5013131"/>
                  <a:gd name="connsiteY17" fmla="*/ 596850 h 1202420"/>
                  <a:gd name="connsiteX18" fmla="*/ 40681 w 5013131"/>
                  <a:gd name="connsiteY18" fmla="*/ 36088 h 1202420"/>
                  <a:gd name="connsiteX19" fmla="*/ 995033 w 5013131"/>
                  <a:gd name="connsiteY19" fmla="*/ 25877 h 1202420"/>
                  <a:gd name="connsiteX0" fmla="*/ 963891 w 4981989"/>
                  <a:gd name="connsiteY0" fmla="*/ 25877 h 1202420"/>
                  <a:gd name="connsiteX1" fmla="*/ 1231968 w 4981989"/>
                  <a:gd name="connsiteY1" fmla="*/ 61969 h 1202420"/>
                  <a:gd name="connsiteX2" fmla="*/ 1577095 w 4981989"/>
                  <a:gd name="connsiteY2" fmla="*/ 132433 h 1202420"/>
                  <a:gd name="connsiteX3" fmla="*/ 2325919 w 4981989"/>
                  <a:gd name="connsiteY3" fmla="*/ 253748 h 1202420"/>
                  <a:gd name="connsiteX4" fmla="*/ 2990679 w 4981989"/>
                  <a:gd name="connsiteY4" fmla="*/ 297567 h 1202420"/>
                  <a:gd name="connsiteX5" fmla="*/ 3605493 w 4981989"/>
                  <a:gd name="connsiteY5" fmla="*/ 259869 h 1202420"/>
                  <a:gd name="connsiteX6" fmla="*/ 4403031 w 4981989"/>
                  <a:gd name="connsiteY6" fmla="*/ 123585 h 1202420"/>
                  <a:gd name="connsiteX7" fmla="*/ 4981989 w 4981989"/>
                  <a:gd name="connsiteY7" fmla="*/ 1 h 1202420"/>
                  <a:gd name="connsiteX8" fmla="*/ 4978704 w 4981989"/>
                  <a:gd name="connsiteY8" fmla="*/ 1202420 h 1202420"/>
                  <a:gd name="connsiteX9" fmla="*/ 4315081 w 4981989"/>
                  <a:gd name="connsiteY9" fmla="*/ 1068176 h 1202420"/>
                  <a:gd name="connsiteX10" fmla="*/ 3645267 w 4981989"/>
                  <a:gd name="connsiteY10" fmla="*/ 954877 h 1202420"/>
                  <a:gd name="connsiteX11" fmla="*/ 2981958 w 4981989"/>
                  <a:gd name="connsiteY11" fmla="*/ 907351 h 1202420"/>
                  <a:gd name="connsiteX12" fmla="*/ 2302152 w 4981989"/>
                  <a:gd name="connsiteY12" fmla="*/ 951434 h 1202420"/>
                  <a:gd name="connsiteX13" fmla="*/ 1589416 w 4981989"/>
                  <a:gd name="connsiteY13" fmla="*/ 1073319 h 1202420"/>
                  <a:gd name="connsiteX14" fmla="*/ 1240360 w 4981989"/>
                  <a:gd name="connsiteY14" fmla="*/ 1148986 h 1202420"/>
                  <a:gd name="connsiteX15" fmla="*/ 955034 w 4981989"/>
                  <a:gd name="connsiteY15" fmla="*/ 1187808 h 1202420"/>
                  <a:gd name="connsiteX16" fmla="*/ 0 w 4981989"/>
                  <a:gd name="connsiteY16" fmla="*/ 1185621 h 1202420"/>
                  <a:gd name="connsiteX17" fmla="*/ 261298 w 4981989"/>
                  <a:gd name="connsiteY17" fmla="*/ 596850 h 1202420"/>
                  <a:gd name="connsiteX18" fmla="*/ 9539 w 4981989"/>
                  <a:gd name="connsiteY18" fmla="*/ 36088 h 1202420"/>
                  <a:gd name="connsiteX19" fmla="*/ 963891 w 4981989"/>
                  <a:gd name="connsiteY19" fmla="*/ 25877 h 1202420"/>
                  <a:gd name="connsiteX0" fmla="*/ 963891 w 4978704"/>
                  <a:gd name="connsiteY0" fmla="*/ 0 h 1176543"/>
                  <a:gd name="connsiteX1" fmla="*/ 1231968 w 4978704"/>
                  <a:gd name="connsiteY1" fmla="*/ 36092 h 1176543"/>
                  <a:gd name="connsiteX2" fmla="*/ 1577095 w 4978704"/>
                  <a:gd name="connsiteY2" fmla="*/ 106556 h 1176543"/>
                  <a:gd name="connsiteX3" fmla="*/ 2325919 w 4978704"/>
                  <a:gd name="connsiteY3" fmla="*/ 227871 h 1176543"/>
                  <a:gd name="connsiteX4" fmla="*/ 2990679 w 4978704"/>
                  <a:gd name="connsiteY4" fmla="*/ 271690 h 1176543"/>
                  <a:gd name="connsiteX5" fmla="*/ 3605493 w 4978704"/>
                  <a:gd name="connsiteY5" fmla="*/ 233992 h 1176543"/>
                  <a:gd name="connsiteX6" fmla="*/ 4403031 w 4978704"/>
                  <a:gd name="connsiteY6" fmla="*/ 97708 h 1176543"/>
                  <a:gd name="connsiteX7" fmla="*/ 4705054 w 4978704"/>
                  <a:gd name="connsiteY7" fmla="*/ 34513 h 1176543"/>
                  <a:gd name="connsiteX8" fmla="*/ 4978704 w 4978704"/>
                  <a:gd name="connsiteY8" fmla="*/ 1176543 h 1176543"/>
                  <a:gd name="connsiteX9" fmla="*/ 4315081 w 4978704"/>
                  <a:gd name="connsiteY9" fmla="*/ 1042299 h 1176543"/>
                  <a:gd name="connsiteX10" fmla="*/ 3645267 w 4978704"/>
                  <a:gd name="connsiteY10" fmla="*/ 929000 h 1176543"/>
                  <a:gd name="connsiteX11" fmla="*/ 2981958 w 4978704"/>
                  <a:gd name="connsiteY11" fmla="*/ 881474 h 1176543"/>
                  <a:gd name="connsiteX12" fmla="*/ 2302152 w 4978704"/>
                  <a:gd name="connsiteY12" fmla="*/ 925557 h 1176543"/>
                  <a:gd name="connsiteX13" fmla="*/ 1589416 w 4978704"/>
                  <a:gd name="connsiteY13" fmla="*/ 1047442 h 1176543"/>
                  <a:gd name="connsiteX14" fmla="*/ 1240360 w 4978704"/>
                  <a:gd name="connsiteY14" fmla="*/ 1123109 h 1176543"/>
                  <a:gd name="connsiteX15" fmla="*/ 955034 w 4978704"/>
                  <a:gd name="connsiteY15" fmla="*/ 1161931 h 1176543"/>
                  <a:gd name="connsiteX16" fmla="*/ 0 w 4978704"/>
                  <a:gd name="connsiteY16" fmla="*/ 1159744 h 1176543"/>
                  <a:gd name="connsiteX17" fmla="*/ 261298 w 4978704"/>
                  <a:gd name="connsiteY17" fmla="*/ 570973 h 1176543"/>
                  <a:gd name="connsiteX18" fmla="*/ 9539 w 4978704"/>
                  <a:gd name="connsiteY18" fmla="*/ 10211 h 1176543"/>
                  <a:gd name="connsiteX19" fmla="*/ 963891 w 4978704"/>
                  <a:gd name="connsiteY19" fmla="*/ 0 h 1176543"/>
                  <a:gd name="connsiteX0" fmla="*/ 963891 w 4705054"/>
                  <a:gd name="connsiteY0" fmla="*/ 0 h 1161931"/>
                  <a:gd name="connsiteX1" fmla="*/ 1231968 w 4705054"/>
                  <a:gd name="connsiteY1" fmla="*/ 36092 h 1161931"/>
                  <a:gd name="connsiteX2" fmla="*/ 1577095 w 4705054"/>
                  <a:gd name="connsiteY2" fmla="*/ 106556 h 1161931"/>
                  <a:gd name="connsiteX3" fmla="*/ 2325919 w 4705054"/>
                  <a:gd name="connsiteY3" fmla="*/ 227871 h 1161931"/>
                  <a:gd name="connsiteX4" fmla="*/ 2990679 w 4705054"/>
                  <a:gd name="connsiteY4" fmla="*/ 271690 h 1161931"/>
                  <a:gd name="connsiteX5" fmla="*/ 3605493 w 4705054"/>
                  <a:gd name="connsiteY5" fmla="*/ 233992 h 1161931"/>
                  <a:gd name="connsiteX6" fmla="*/ 4403031 w 4705054"/>
                  <a:gd name="connsiteY6" fmla="*/ 97708 h 1161931"/>
                  <a:gd name="connsiteX7" fmla="*/ 4705054 w 4705054"/>
                  <a:gd name="connsiteY7" fmla="*/ 34513 h 1161931"/>
                  <a:gd name="connsiteX8" fmla="*/ 4704566 w 4705054"/>
                  <a:gd name="connsiteY8" fmla="*/ 1120467 h 1161931"/>
                  <a:gd name="connsiteX9" fmla="*/ 4315081 w 4705054"/>
                  <a:gd name="connsiteY9" fmla="*/ 1042299 h 1161931"/>
                  <a:gd name="connsiteX10" fmla="*/ 3645267 w 4705054"/>
                  <a:gd name="connsiteY10" fmla="*/ 929000 h 1161931"/>
                  <a:gd name="connsiteX11" fmla="*/ 2981958 w 4705054"/>
                  <a:gd name="connsiteY11" fmla="*/ 881474 h 1161931"/>
                  <a:gd name="connsiteX12" fmla="*/ 2302152 w 4705054"/>
                  <a:gd name="connsiteY12" fmla="*/ 925557 h 1161931"/>
                  <a:gd name="connsiteX13" fmla="*/ 1589416 w 4705054"/>
                  <a:gd name="connsiteY13" fmla="*/ 1047442 h 1161931"/>
                  <a:gd name="connsiteX14" fmla="*/ 1240360 w 4705054"/>
                  <a:gd name="connsiteY14" fmla="*/ 1123109 h 1161931"/>
                  <a:gd name="connsiteX15" fmla="*/ 955034 w 4705054"/>
                  <a:gd name="connsiteY15" fmla="*/ 1161931 h 1161931"/>
                  <a:gd name="connsiteX16" fmla="*/ 0 w 4705054"/>
                  <a:gd name="connsiteY16" fmla="*/ 1159744 h 1161931"/>
                  <a:gd name="connsiteX17" fmla="*/ 261298 w 4705054"/>
                  <a:gd name="connsiteY17" fmla="*/ 570973 h 1161931"/>
                  <a:gd name="connsiteX18" fmla="*/ 9539 w 4705054"/>
                  <a:gd name="connsiteY18" fmla="*/ 10211 h 1161931"/>
                  <a:gd name="connsiteX19" fmla="*/ 963891 w 4705054"/>
                  <a:gd name="connsiteY19" fmla="*/ 0 h 1161931"/>
                  <a:gd name="connsiteX0" fmla="*/ 963891 w 5078284"/>
                  <a:gd name="connsiteY0" fmla="*/ 0 h 1161931"/>
                  <a:gd name="connsiteX1" fmla="*/ 1231968 w 5078284"/>
                  <a:gd name="connsiteY1" fmla="*/ 36092 h 1161931"/>
                  <a:gd name="connsiteX2" fmla="*/ 1577095 w 5078284"/>
                  <a:gd name="connsiteY2" fmla="*/ 106556 h 1161931"/>
                  <a:gd name="connsiteX3" fmla="*/ 2325919 w 5078284"/>
                  <a:gd name="connsiteY3" fmla="*/ 227871 h 1161931"/>
                  <a:gd name="connsiteX4" fmla="*/ 2990679 w 5078284"/>
                  <a:gd name="connsiteY4" fmla="*/ 271690 h 1161931"/>
                  <a:gd name="connsiteX5" fmla="*/ 3605493 w 5078284"/>
                  <a:gd name="connsiteY5" fmla="*/ 233992 h 1161931"/>
                  <a:gd name="connsiteX6" fmla="*/ 4403031 w 5078284"/>
                  <a:gd name="connsiteY6" fmla="*/ 97708 h 1161931"/>
                  <a:gd name="connsiteX7" fmla="*/ 4705054 w 5078284"/>
                  <a:gd name="connsiteY7" fmla="*/ 34513 h 1161931"/>
                  <a:gd name="connsiteX8" fmla="*/ 5078284 w 5078284"/>
                  <a:gd name="connsiteY8" fmla="*/ 583914 h 1161931"/>
                  <a:gd name="connsiteX9" fmla="*/ 4704566 w 5078284"/>
                  <a:gd name="connsiteY9" fmla="*/ 1120467 h 1161931"/>
                  <a:gd name="connsiteX10" fmla="*/ 4315081 w 5078284"/>
                  <a:gd name="connsiteY10" fmla="*/ 1042299 h 1161931"/>
                  <a:gd name="connsiteX11" fmla="*/ 3645267 w 5078284"/>
                  <a:gd name="connsiteY11" fmla="*/ 929000 h 1161931"/>
                  <a:gd name="connsiteX12" fmla="*/ 2981958 w 5078284"/>
                  <a:gd name="connsiteY12" fmla="*/ 881474 h 1161931"/>
                  <a:gd name="connsiteX13" fmla="*/ 2302152 w 5078284"/>
                  <a:gd name="connsiteY13" fmla="*/ 925557 h 1161931"/>
                  <a:gd name="connsiteX14" fmla="*/ 1589416 w 5078284"/>
                  <a:gd name="connsiteY14" fmla="*/ 1047442 h 1161931"/>
                  <a:gd name="connsiteX15" fmla="*/ 1240360 w 5078284"/>
                  <a:gd name="connsiteY15" fmla="*/ 1123109 h 1161931"/>
                  <a:gd name="connsiteX16" fmla="*/ 955034 w 5078284"/>
                  <a:gd name="connsiteY16" fmla="*/ 1161931 h 1161931"/>
                  <a:gd name="connsiteX17" fmla="*/ 0 w 5078284"/>
                  <a:gd name="connsiteY17" fmla="*/ 1159744 h 1161931"/>
                  <a:gd name="connsiteX18" fmla="*/ 261298 w 5078284"/>
                  <a:gd name="connsiteY18" fmla="*/ 570973 h 1161931"/>
                  <a:gd name="connsiteX19" fmla="*/ 9539 w 5078284"/>
                  <a:gd name="connsiteY19" fmla="*/ 10211 h 1161931"/>
                  <a:gd name="connsiteX20" fmla="*/ 963891 w 5078284"/>
                  <a:gd name="connsiteY20" fmla="*/ 0 h 1161931"/>
                  <a:gd name="connsiteX0" fmla="*/ 963891 w 5078284"/>
                  <a:gd name="connsiteY0" fmla="*/ 0 h 1161931"/>
                  <a:gd name="connsiteX1" fmla="*/ 1231968 w 5078284"/>
                  <a:gd name="connsiteY1" fmla="*/ 36092 h 1161931"/>
                  <a:gd name="connsiteX2" fmla="*/ 1577095 w 5078284"/>
                  <a:gd name="connsiteY2" fmla="*/ 106556 h 1161931"/>
                  <a:gd name="connsiteX3" fmla="*/ 2325919 w 5078284"/>
                  <a:gd name="connsiteY3" fmla="*/ 227871 h 1161931"/>
                  <a:gd name="connsiteX4" fmla="*/ 2990679 w 5078284"/>
                  <a:gd name="connsiteY4" fmla="*/ 271690 h 1161931"/>
                  <a:gd name="connsiteX5" fmla="*/ 3605493 w 5078284"/>
                  <a:gd name="connsiteY5" fmla="*/ 233992 h 1161931"/>
                  <a:gd name="connsiteX6" fmla="*/ 4403031 w 5078284"/>
                  <a:gd name="connsiteY6" fmla="*/ 97708 h 1161931"/>
                  <a:gd name="connsiteX7" fmla="*/ 4705054 w 5078284"/>
                  <a:gd name="connsiteY7" fmla="*/ 34513 h 1161931"/>
                  <a:gd name="connsiteX8" fmla="*/ 5078284 w 5078284"/>
                  <a:gd name="connsiteY8" fmla="*/ 583914 h 1161931"/>
                  <a:gd name="connsiteX9" fmla="*/ 4704566 w 5078284"/>
                  <a:gd name="connsiteY9" fmla="*/ 1120467 h 1161931"/>
                  <a:gd name="connsiteX10" fmla="*/ 4315081 w 5078284"/>
                  <a:gd name="connsiteY10" fmla="*/ 1042299 h 1161931"/>
                  <a:gd name="connsiteX11" fmla="*/ 3645267 w 5078284"/>
                  <a:gd name="connsiteY11" fmla="*/ 929000 h 1161931"/>
                  <a:gd name="connsiteX12" fmla="*/ 2981958 w 5078284"/>
                  <a:gd name="connsiteY12" fmla="*/ 881474 h 1161931"/>
                  <a:gd name="connsiteX13" fmla="*/ 2302152 w 5078284"/>
                  <a:gd name="connsiteY13" fmla="*/ 925557 h 1161931"/>
                  <a:gd name="connsiteX14" fmla="*/ 1589416 w 5078284"/>
                  <a:gd name="connsiteY14" fmla="*/ 1047442 h 1161931"/>
                  <a:gd name="connsiteX15" fmla="*/ 1240360 w 5078284"/>
                  <a:gd name="connsiteY15" fmla="*/ 1123109 h 1161931"/>
                  <a:gd name="connsiteX16" fmla="*/ 955034 w 5078284"/>
                  <a:gd name="connsiteY16" fmla="*/ 1161931 h 1161931"/>
                  <a:gd name="connsiteX17" fmla="*/ 0 w 5078284"/>
                  <a:gd name="connsiteY17" fmla="*/ 1159744 h 1161931"/>
                  <a:gd name="connsiteX18" fmla="*/ 261298 w 5078284"/>
                  <a:gd name="connsiteY18" fmla="*/ 570973 h 1161931"/>
                  <a:gd name="connsiteX19" fmla="*/ 9539 w 5078284"/>
                  <a:gd name="connsiteY19" fmla="*/ 10211 h 1161931"/>
                  <a:gd name="connsiteX20" fmla="*/ 963891 w 5078284"/>
                  <a:gd name="connsiteY20" fmla="*/ 0 h 1161931"/>
                  <a:gd name="connsiteX0" fmla="*/ 963891 w 5078284"/>
                  <a:gd name="connsiteY0" fmla="*/ 0 h 1161931"/>
                  <a:gd name="connsiteX1" fmla="*/ 1231968 w 5078284"/>
                  <a:gd name="connsiteY1" fmla="*/ 36092 h 1161931"/>
                  <a:gd name="connsiteX2" fmla="*/ 1577095 w 5078284"/>
                  <a:gd name="connsiteY2" fmla="*/ 106556 h 1161931"/>
                  <a:gd name="connsiteX3" fmla="*/ 2325919 w 5078284"/>
                  <a:gd name="connsiteY3" fmla="*/ 227871 h 1161931"/>
                  <a:gd name="connsiteX4" fmla="*/ 2990679 w 5078284"/>
                  <a:gd name="connsiteY4" fmla="*/ 271690 h 1161931"/>
                  <a:gd name="connsiteX5" fmla="*/ 3605493 w 5078284"/>
                  <a:gd name="connsiteY5" fmla="*/ 233992 h 1161931"/>
                  <a:gd name="connsiteX6" fmla="*/ 4403031 w 5078284"/>
                  <a:gd name="connsiteY6" fmla="*/ 97708 h 1161931"/>
                  <a:gd name="connsiteX7" fmla="*/ 4705054 w 5078284"/>
                  <a:gd name="connsiteY7" fmla="*/ 34513 h 1161931"/>
                  <a:gd name="connsiteX8" fmla="*/ 5078284 w 5078284"/>
                  <a:gd name="connsiteY8" fmla="*/ 583914 h 1161931"/>
                  <a:gd name="connsiteX9" fmla="*/ 4704566 w 5078284"/>
                  <a:gd name="connsiteY9" fmla="*/ 1120467 h 1161931"/>
                  <a:gd name="connsiteX10" fmla="*/ 4315081 w 5078284"/>
                  <a:gd name="connsiteY10" fmla="*/ 1042299 h 1161931"/>
                  <a:gd name="connsiteX11" fmla="*/ 3645267 w 5078284"/>
                  <a:gd name="connsiteY11" fmla="*/ 929000 h 1161931"/>
                  <a:gd name="connsiteX12" fmla="*/ 2981958 w 5078284"/>
                  <a:gd name="connsiteY12" fmla="*/ 881474 h 1161931"/>
                  <a:gd name="connsiteX13" fmla="*/ 2302152 w 5078284"/>
                  <a:gd name="connsiteY13" fmla="*/ 925557 h 1161931"/>
                  <a:gd name="connsiteX14" fmla="*/ 1589416 w 5078284"/>
                  <a:gd name="connsiteY14" fmla="*/ 1047442 h 1161931"/>
                  <a:gd name="connsiteX15" fmla="*/ 1240360 w 5078284"/>
                  <a:gd name="connsiteY15" fmla="*/ 1123109 h 1161931"/>
                  <a:gd name="connsiteX16" fmla="*/ 955034 w 5078284"/>
                  <a:gd name="connsiteY16" fmla="*/ 1161931 h 1161931"/>
                  <a:gd name="connsiteX17" fmla="*/ 0 w 5078284"/>
                  <a:gd name="connsiteY17" fmla="*/ 1159744 h 1161931"/>
                  <a:gd name="connsiteX18" fmla="*/ 261298 w 5078284"/>
                  <a:gd name="connsiteY18" fmla="*/ 570973 h 1161931"/>
                  <a:gd name="connsiteX19" fmla="*/ 9539 w 5078284"/>
                  <a:gd name="connsiteY19" fmla="*/ 10211 h 1161931"/>
                  <a:gd name="connsiteX20" fmla="*/ 963891 w 5078284"/>
                  <a:gd name="connsiteY20" fmla="*/ 0 h 1161931"/>
                  <a:gd name="connsiteX0" fmla="*/ 963891 w 5078284"/>
                  <a:gd name="connsiteY0" fmla="*/ 0 h 1161931"/>
                  <a:gd name="connsiteX1" fmla="*/ 1231968 w 5078284"/>
                  <a:gd name="connsiteY1" fmla="*/ 36092 h 1161931"/>
                  <a:gd name="connsiteX2" fmla="*/ 1577095 w 5078284"/>
                  <a:gd name="connsiteY2" fmla="*/ 106556 h 1161931"/>
                  <a:gd name="connsiteX3" fmla="*/ 2325919 w 5078284"/>
                  <a:gd name="connsiteY3" fmla="*/ 227871 h 1161931"/>
                  <a:gd name="connsiteX4" fmla="*/ 2990679 w 5078284"/>
                  <a:gd name="connsiteY4" fmla="*/ 271690 h 1161931"/>
                  <a:gd name="connsiteX5" fmla="*/ 3605493 w 5078284"/>
                  <a:gd name="connsiteY5" fmla="*/ 233992 h 1161931"/>
                  <a:gd name="connsiteX6" fmla="*/ 3941473 w 5078284"/>
                  <a:gd name="connsiteY6" fmla="*/ 183980 h 1161931"/>
                  <a:gd name="connsiteX7" fmla="*/ 4705054 w 5078284"/>
                  <a:gd name="connsiteY7" fmla="*/ 34513 h 1161931"/>
                  <a:gd name="connsiteX8" fmla="*/ 5078284 w 5078284"/>
                  <a:gd name="connsiteY8" fmla="*/ 583914 h 1161931"/>
                  <a:gd name="connsiteX9" fmla="*/ 4704566 w 5078284"/>
                  <a:gd name="connsiteY9" fmla="*/ 1120467 h 1161931"/>
                  <a:gd name="connsiteX10" fmla="*/ 4315081 w 5078284"/>
                  <a:gd name="connsiteY10" fmla="*/ 1042299 h 1161931"/>
                  <a:gd name="connsiteX11" fmla="*/ 3645267 w 5078284"/>
                  <a:gd name="connsiteY11" fmla="*/ 929000 h 1161931"/>
                  <a:gd name="connsiteX12" fmla="*/ 2981958 w 5078284"/>
                  <a:gd name="connsiteY12" fmla="*/ 881474 h 1161931"/>
                  <a:gd name="connsiteX13" fmla="*/ 2302152 w 5078284"/>
                  <a:gd name="connsiteY13" fmla="*/ 925557 h 1161931"/>
                  <a:gd name="connsiteX14" fmla="*/ 1589416 w 5078284"/>
                  <a:gd name="connsiteY14" fmla="*/ 1047442 h 1161931"/>
                  <a:gd name="connsiteX15" fmla="*/ 1240360 w 5078284"/>
                  <a:gd name="connsiteY15" fmla="*/ 1123109 h 1161931"/>
                  <a:gd name="connsiteX16" fmla="*/ 955034 w 5078284"/>
                  <a:gd name="connsiteY16" fmla="*/ 1161931 h 1161931"/>
                  <a:gd name="connsiteX17" fmla="*/ 0 w 5078284"/>
                  <a:gd name="connsiteY17" fmla="*/ 1159744 h 1161931"/>
                  <a:gd name="connsiteX18" fmla="*/ 261298 w 5078284"/>
                  <a:gd name="connsiteY18" fmla="*/ 570973 h 1161931"/>
                  <a:gd name="connsiteX19" fmla="*/ 9539 w 5078284"/>
                  <a:gd name="connsiteY19" fmla="*/ 10211 h 1161931"/>
                  <a:gd name="connsiteX20" fmla="*/ 963891 w 5078284"/>
                  <a:gd name="connsiteY20" fmla="*/ 0 h 1161931"/>
                  <a:gd name="connsiteX0" fmla="*/ 963891 w 5078284"/>
                  <a:gd name="connsiteY0" fmla="*/ 0 h 1161931"/>
                  <a:gd name="connsiteX1" fmla="*/ 1231968 w 5078284"/>
                  <a:gd name="connsiteY1" fmla="*/ 36092 h 1161931"/>
                  <a:gd name="connsiteX2" fmla="*/ 1577095 w 5078284"/>
                  <a:gd name="connsiteY2" fmla="*/ 106556 h 1161931"/>
                  <a:gd name="connsiteX3" fmla="*/ 2325919 w 5078284"/>
                  <a:gd name="connsiteY3" fmla="*/ 227871 h 1161931"/>
                  <a:gd name="connsiteX4" fmla="*/ 2990679 w 5078284"/>
                  <a:gd name="connsiteY4" fmla="*/ 271690 h 1161931"/>
                  <a:gd name="connsiteX5" fmla="*/ 3605493 w 5078284"/>
                  <a:gd name="connsiteY5" fmla="*/ 233992 h 1161931"/>
                  <a:gd name="connsiteX6" fmla="*/ 3941473 w 5078284"/>
                  <a:gd name="connsiteY6" fmla="*/ 183980 h 1161931"/>
                  <a:gd name="connsiteX7" fmla="*/ 3952574 w 5078284"/>
                  <a:gd name="connsiteY7" fmla="*/ 362344 h 1161931"/>
                  <a:gd name="connsiteX8" fmla="*/ 5078284 w 5078284"/>
                  <a:gd name="connsiteY8" fmla="*/ 583914 h 1161931"/>
                  <a:gd name="connsiteX9" fmla="*/ 4704566 w 5078284"/>
                  <a:gd name="connsiteY9" fmla="*/ 1120467 h 1161931"/>
                  <a:gd name="connsiteX10" fmla="*/ 4315081 w 5078284"/>
                  <a:gd name="connsiteY10" fmla="*/ 1042299 h 1161931"/>
                  <a:gd name="connsiteX11" fmla="*/ 3645267 w 5078284"/>
                  <a:gd name="connsiteY11" fmla="*/ 929000 h 1161931"/>
                  <a:gd name="connsiteX12" fmla="*/ 2981958 w 5078284"/>
                  <a:gd name="connsiteY12" fmla="*/ 881474 h 1161931"/>
                  <a:gd name="connsiteX13" fmla="*/ 2302152 w 5078284"/>
                  <a:gd name="connsiteY13" fmla="*/ 925557 h 1161931"/>
                  <a:gd name="connsiteX14" fmla="*/ 1589416 w 5078284"/>
                  <a:gd name="connsiteY14" fmla="*/ 1047442 h 1161931"/>
                  <a:gd name="connsiteX15" fmla="*/ 1240360 w 5078284"/>
                  <a:gd name="connsiteY15" fmla="*/ 1123109 h 1161931"/>
                  <a:gd name="connsiteX16" fmla="*/ 955034 w 5078284"/>
                  <a:gd name="connsiteY16" fmla="*/ 1161931 h 1161931"/>
                  <a:gd name="connsiteX17" fmla="*/ 0 w 5078284"/>
                  <a:gd name="connsiteY17" fmla="*/ 1159744 h 1161931"/>
                  <a:gd name="connsiteX18" fmla="*/ 261298 w 5078284"/>
                  <a:gd name="connsiteY18" fmla="*/ 570973 h 1161931"/>
                  <a:gd name="connsiteX19" fmla="*/ 9539 w 5078284"/>
                  <a:gd name="connsiteY19" fmla="*/ 10211 h 1161931"/>
                  <a:gd name="connsiteX20" fmla="*/ 963891 w 5078284"/>
                  <a:gd name="connsiteY20" fmla="*/ 0 h 1161931"/>
                  <a:gd name="connsiteX0" fmla="*/ 963891 w 5078284"/>
                  <a:gd name="connsiteY0" fmla="*/ 0 h 1161931"/>
                  <a:gd name="connsiteX1" fmla="*/ 1231968 w 5078284"/>
                  <a:gd name="connsiteY1" fmla="*/ 36092 h 1161931"/>
                  <a:gd name="connsiteX2" fmla="*/ 1577095 w 5078284"/>
                  <a:gd name="connsiteY2" fmla="*/ 106556 h 1161931"/>
                  <a:gd name="connsiteX3" fmla="*/ 2325919 w 5078284"/>
                  <a:gd name="connsiteY3" fmla="*/ 227871 h 1161931"/>
                  <a:gd name="connsiteX4" fmla="*/ 2990679 w 5078284"/>
                  <a:gd name="connsiteY4" fmla="*/ 271690 h 1161931"/>
                  <a:gd name="connsiteX5" fmla="*/ 3605493 w 5078284"/>
                  <a:gd name="connsiteY5" fmla="*/ 233992 h 1161931"/>
                  <a:gd name="connsiteX6" fmla="*/ 3941473 w 5078284"/>
                  <a:gd name="connsiteY6" fmla="*/ 183980 h 1161931"/>
                  <a:gd name="connsiteX7" fmla="*/ 3952574 w 5078284"/>
                  <a:gd name="connsiteY7" fmla="*/ 362344 h 1161931"/>
                  <a:gd name="connsiteX8" fmla="*/ 5078284 w 5078284"/>
                  <a:gd name="connsiteY8" fmla="*/ 583914 h 1161931"/>
                  <a:gd name="connsiteX9" fmla="*/ 4704566 w 5078284"/>
                  <a:gd name="connsiteY9" fmla="*/ 1120467 h 1161931"/>
                  <a:gd name="connsiteX10" fmla="*/ 3937442 w 5078284"/>
                  <a:gd name="connsiteY10" fmla="*/ 981909 h 1161931"/>
                  <a:gd name="connsiteX11" fmla="*/ 3645267 w 5078284"/>
                  <a:gd name="connsiteY11" fmla="*/ 929000 h 1161931"/>
                  <a:gd name="connsiteX12" fmla="*/ 2981958 w 5078284"/>
                  <a:gd name="connsiteY12" fmla="*/ 881474 h 1161931"/>
                  <a:gd name="connsiteX13" fmla="*/ 2302152 w 5078284"/>
                  <a:gd name="connsiteY13" fmla="*/ 925557 h 1161931"/>
                  <a:gd name="connsiteX14" fmla="*/ 1589416 w 5078284"/>
                  <a:gd name="connsiteY14" fmla="*/ 1047442 h 1161931"/>
                  <a:gd name="connsiteX15" fmla="*/ 1240360 w 5078284"/>
                  <a:gd name="connsiteY15" fmla="*/ 1123109 h 1161931"/>
                  <a:gd name="connsiteX16" fmla="*/ 955034 w 5078284"/>
                  <a:gd name="connsiteY16" fmla="*/ 1161931 h 1161931"/>
                  <a:gd name="connsiteX17" fmla="*/ 0 w 5078284"/>
                  <a:gd name="connsiteY17" fmla="*/ 1159744 h 1161931"/>
                  <a:gd name="connsiteX18" fmla="*/ 261298 w 5078284"/>
                  <a:gd name="connsiteY18" fmla="*/ 570973 h 1161931"/>
                  <a:gd name="connsiteX19" fmla="*/ 9539 w 5078284"/>
                  <a:gd name="connsiteY19" fmla="*/ 10211 h 1161931"/>
                  <a:gd name="connsiteX20" fmla="*/ 963891 w 5078284"/>
                  <a:gd name="connsiteY20" fmla="*/ 0 h 1161931"/>
                  <a:gd name="connsiteX0" fmla="*/ 963891 w 5078284"/>
                  <a:gd name="connsiteY0" fmla="*/ 0 h 1161931"/>
                  <a:gd name="connsiteX1" fmla="*/ 1231968 w 5078284"/>
                  <a:gd name="connsiteY1" fmla="*/ 36092 h 1161931"/>
                  <a:gd name="connsiteX2" fmla="*/ 1577095 w 5078284"/>
                  <a:gd name="connsiteY2" fmla="*/ 106556 h 1161931"/>
                  <a:gd name="connsiteX3" fmla="*/ 2325919 w 5078284"/>
                  <a:gd name="connsiteY3" fmla="*/ 227871 h 1161931"/>
                  <a:gd name="connsiteX4" fmla="*/ 2990679 w 5078284"/>
                  <a:gd name="connsiteY4" fmla="*/ 271690 h 1161931"/>
                  <a:gd name="connsiteX5" fmla="*/ 3605493 w 5078284"/>
                  <a:gd name="connsiteY5" fmla="*/ 233992 h 1161931"/>
                  <a:gd name="connsiteX6" fmla="*/ 3941473 w 5078284"/>
                  <a:gd name="connsiteY6" fmla="*/ 183980 h 1161931"/>
                  <a:gd name="connsiteX7" fmla="*/ 3952574 w 5078284"/>
                  <a:gd name="connsiteY7" fmla="*/ 362344 h 1161931"/>
                  <a:gd name="connsiteX8" fmla="*/ 5078284 w 5078284"/>
                  <a:gd name="connsiteY8" fmla="*/ 583914 h 1161931"/>
                  <a:gd name="connsiteX9" fmla="*/ 4704566 w 5078284"/>
                  <a:gd name="connsiteY9" fmla="*/ 1120467 h 1161931"/>
                  <a:gd name="connsiteX10" fmla="*/ 3940240 w 5078284"/>
                  <a:gd name="connsiteY10" fmla="*/ 981909 h 1161931"/>
                  <a:gd name="connsiteX11" fmla="*/ 3645267 w 5078284"/>
                  <a:gd name="connsiteY11" fmla="*/ 929000 h 1161931"/>
                  <a:gd name="connsiteX12" fmla="*/ 2981958 w 5078284"/>
                  <a:gd name="connsiteY12" fmla="*/ 881474 h 1161931"/>
                  <a:gd name="connsiteX13" fmla="*/ 2302152 w 5078284"/>
                  <a:gd name="connsiteY13" fmla="*/ 925557 h 1161931"/>
                  <a:gd name="connsiteX14" fmla="*/ 1589416 w 5078284"/>
                  <a:gd name="connsiteY14" fmla="*/ 1047442 h 1161931"/>
                  <a:gd name="connsiteX15" fmla="*/ 1240360 w 5078284"/>
                  <a:gd name="connsiteY15" fmla="*/ 1123109 h 1161931"/>
                  <a:gd name="connsiteX16" fmla="*/ 955034 w 5078284"/>
                  <a:gd name="connsiteY16" fmla="*/ 1161931 h 1161931"/>
                  <a:gd name="connsiteX17" fmla="*/ 0 w 5078284"/>
                  <a:gd name="connsiteY17" fmla="*/ 1159744 h 1161931"/>
                  <a:gd name="connsiteX18" fmla="*/ 261298 w 5078284"/>
                  <a:gd name="connsiteY18" fmla="*/ 570973 h 1161931"/>
                  <a:gd name="connsiteX19" fmla="*/ 9539 w 5078284"/>
                  <a:gd name="connsiteY19" fmla="*/ 10211 h 1161931"/>
                  <a:gd name="connsiteX20" fmla="*/ 963891 w 5078284"/>
                  <a:gd name="connsiteY20" fmla="*/ 0 h 1161931"/>
                  <a:gd name="connsiteX0" fmla="*/ 963891 w 5078284"/>
                  <a:gd name="connsiteY0" fmla="*/ 0 h 1161931"/>
                  <a:gd name="connsiteX1" fmla="*/ 1231968 w 5078284"/>
                  <a:gd name="connsiteY1" fmla="*/ 36092 h 1161931"/>
                  <a:gd name="connsiteX2" fmla="*/ 1577095 w 5078284"/>
                  <a:gd name="connsiteY2" fmla="*/ 106556 h 1161931"/>
                  <a:gd name="connsiteX3" fmla="*/ 2325919 w 5078284"/>
                  <a:gd name="connsiteY3" fmla="*/ 227871 h 1161931"/>
                  <a:gd name="connsiteX4" fmla="*/ 2990679 w 5078284"/>
                  <a:gd name="connsiteY4" fmla="*/ 271690 h 1161931"/>
                  <a:gd name="connsiteX5" fmla="*/ 3605493 w 5078284"/>
                  <a:gd name="connsiteY5" fmla="*/ 233992 h 1161931"/>
                  <a:gd name="connsiteX6" fmla="*/ 3941473 w 5078284"/>
                  <a:gd name="connsiteY6" fmla="*/ 183980 h 1161931"/>
                  <a:gd name="connsiteX7" fmla="*/ 3952574 w 5078284"/>
                  <a:gd name="connsiteY7" fmla="*/ 362344 h 1161931"/>
                  <a:gd name="connsiteX8" fmla="*/ 5078284 w 5078284"/>
                  <a:gd name="connsiteY8" fmla="*/ 583914 h 1161931"/>
                  <a:gd name="connsiteX9" fmla="*/ 4704566 w 5078284"/>
                  <a:gd name="connsiteY9" fmla="*/ 1120467 h 1161931"/>
                  <a:gd name="connsiteX10" fmla="*/ 3940240 w 5078284"/>
                  <a:gd name="connsiteY10" fmla="*/ 977596 h 1161931"/>
                  <a:gd name="connsiteX11" fmla="*/ 3645267 w 5078284"/>
                  <a:gd name="connsiteY11" fmla="*/ 929000 h 1161931"/>
                  <a:gd name="connsiteX12" fmla="*/ 2981958 w 5078284"/>
                  <a:gd name="connsiteY12" fmla="*/ 881474 h 1161931"/>
                  <a:gd name="connsiteX13" fmla="*/ 2302152 w 5078284"/>
                  <a:gd name="connsiteY13" fmla="*/ 925557 h 1161931"/>
                  <a:gd name="connsiteX14" fmla="*/ 1589416 w 5078284"/>
                  <a:gd name="connsiteY14" fmla="*/ 1047442 h 1161931"/>
                  <a:gd name="connsiteX15" fmla="*/ 1240360 w 5078284"/>
                  <a:gd name="connsiteY15" fmla="*/ 1123109 h 1161931"/>
                  <a:gd name="connsiteX16" fmla="*/ 955034 w 5078284"/>
                  <a:gd name="connsiteY16" fmla="*/ 1161931 h 1161931"/>
                  <a:gd name="connsiteX17" fmla="*/ 0 w 5078284"/>
                  <a:gd name="connsiteY17" fmla="*/ 1159744 h 1161931"/>
                  <a:gd name="connsiteX18" fmla="*/ 261298 w 5078284"/>
                  <a:gd name="connsiteY18" fmla="*/ 570973 h 1161931"/>
                  <a:gd name="connsiteX19" fmla="*/ 9539 w 5078284"/>
                  <a:gd name="connsiteY19" fmla="*/ 10211 h 1161931"/>
                  <a:gd name="connsiteX20" fmla="*/ 963891 w 5078284"/>
                  <a:gd name="connsiteY20" fmla="*/ 0 h 1161931"/>
                  <a:gd name="connsiteX0" fmla="*/ 963891 w 5078284"/>
                  <a:gd name="connsiteY0" fmla="*/ 0 h 1161931"/>
                  <a:gd name="connsiteX1" fmla="*/ 1231968 w 5078284"/>
                  <a:gd name="connsiteY1" fmla="*/ 36092 h 1161931"/>
                  <a:gd name="connsiteX2" fmla="*/ 1577095 w 5078284"/>
                  <a:gd name="connsiteY2" fmla="*/ 106556 h 1161931"/>
                  <a:gd name="connsiteX3" fmla="*/ 2325919 w 5078284"/>
                  <a:gd name="connsiteY3" fmla="*/ 227871 h 1161931"/>
                  <a:gd name="connsiteX4" fmla="*/ 2990679 w 5078284"/>
                  <a:gd name="connsiteY4" fmla="*/ 271690 h 1161931"/>
                  <a:gd name="connsiteX5" fmla="*/ 3605493 w 5078284"/>
                  <a:gd name="connsiteY5" fmla="*/ 233992 h 1161931"/>
                  <a:gd name="connsiteX6" fmla="*/ 3941473 w 5078284"/>
                  <a:gd name="connsiteY6" fmla="*/ 183980 h 1161931"/>
                  <a:gd name="connsiteX7" fmla="*/ 3952574 w 5078284"/>
                  <a:gd name="connsiteY7" fmla="*/ 362344 h 1161931"/>
                  <a:gd name="connsiteX8" fmla="*/ 5078284 w 5078284"/>
                  <a:gd name="connsiteY8" fmla="*/ 583914 h 1161931"/>
                  <a:gd name="connsiteX9" fmla="*/ 3960479 w 5078284"/>
                  <a:gd name="connsiteY9" fmla="*/ 775381 h 1161931"/>
                  <a:gd name="connsiteX10" fmla="*/ 3940240 w 5078284"/>
                  <a:gd name="connsiteY10" fmla="*/ 977596 h 1161931"/>
                  <a:gd name="connsiteX11" fmla="*/ 3645267 w 5078284"/>
                  <a:gd name="connsiteY11" fmla="*/ 929000 h 1161931"/>
                  <a:gd name="connsiteX12" fmla="*/ 2981958 w 5078284"/>
                  <a:gd name="connsiteY12" fmla="*/ 881474 h 1161931"/>
                  <a:gd name="connsiteX13" fmla="*/ 2302152 w 5078284"/>
                  <a:gd name="connsiteY13" fmla="*/ 925557 h 1161931"/>
                  <a:gd name="connsiteX14" fmla="*/ 1589416 w 5078284"/>
                  <a:gd name="connsiteY14" fmla="*/ 1047442 h 1161931"/>
                  <a:gd name="connsiteX15" fmla="*/ 1240360 w 5078284"/>
                  <a:gd name="connsiteY15" fmla="*/ 1123109 h 1161931"/>
                  <a:gd name="connsiteX16" fmla="*/ 955034 w 5078284"/>
                  <a:gd name="connsiteY16" fmla="*/ 1161931 h 1161931"/>
                  <a:gd name="connsiteX17" fmla="*/ 0 w 5078284"/>
                  <a:gd name="connsiteY17" fmla="*/ 1159744 h 1161931"/>
                  <a:gd name="connsiteX18" fmla="*/ 261298 w 5078284"/>
                  <a:gd name="connsiteY18" fmla="*/ 570973 h 1161931"/>
                  <a:gd name="connsiteX19" fmla="*/ 9539 w 5078284"/>
                  <a:gd name="connsiteY19" fmla="*/ 10211 h 1161931"/>
                  <a:gd name="connsiteX20" fmla="*/ 963891 w 5078284"/>
                  <a:gd name="connsiteY20" fmla="*/ 0 h 1161931"/>
                  <a:gd name="connsiteX0" fmla="*/ 963891 w 3964950"/>
                  <a:gd name="connsiteY0" fmla="*/ 0 h 1161931"/>
                  <a:gd name="connsiteX1" fmla="*/ 1231968 w 3964950"/>
                  <a:gd name="connsiteY1" fmla="*/ 36092 h 1161931"/>
                  <a:gd name="connsiteX2" fmla="*/ 1577095 w 3964950"/>
                  <a:gd name="connsiteY2" fmla="*/ 106556 h 1161931"/>
                  <a:gd name="connsiteX3" fmla="*/ 2325919 w 3964950"/>
                  <a:gd name="connsiteY3" fmla="*/ 227871 h 1161931"/>
                  <a:gd name="connsiteX4" fmla="*/ 2990679 w 3964950"/>
                  <a:gd name="connsiteY4" fmla="*/ 271690 h 1161931"/>
                  <a:gd name="connsiteX5" fmla="*/ 3605493 w 3964950"/>
                  <a:gd name="connsiteY5" fmla="*/ 233992 h 1161931"/>
                  <a:gd name="connsiteX6" fmla="*/ 3941473 w 3964950"/>
                  <a:gd name="connsiteY6" fmla="*/ 183980 h 1161931"/>
                  <a:gd name="connsiteX7" fmla="*/ 3952574 w 3964950"/>
                  <a:gd name="connsiteY7" fmla="*/ 362344 h 1161931"/>
                  <a:gd name="connsiteX8" fmla="*/ 3964950 w 3964950"/>
                  <a:gd name="connsiteY8" fmla="*/ 562346 h 1161931"/>
                  <a:gd name="connsiteX9" fmla="*/ 3960479 w 3964950"/>
                  <a:gd name="connsiteY9" fmla="*/ 775381 h 1161931"/>
                  <a:gd name="connsiteX10" fmla="*/ 3940240 w 3964950"/>
                  <a:gd name="connsiteY10" fmla="*/ 977596 h 1161931"/>
                  <a:gd name="connsiteX11" fmla="*/ 3645267 w 3964950"/>
                  <a:gd name="connsiteY11" fmla="*/ 929000 h 1161931"/>
                  <a:gd name="connsiteX12" fmla="*/ 2981958 w 3964950"/>
                  <a:gd name="connsiteY12" fmla="*/ 881474 h 1161931"/>
                  <a:gd name="connsiteX13" fmla="*/ 2302152 w 3964950"/>
                  <a:gd name="connsiteY13" fmla="*/ 925557 h 1161931"/>
                  <a:gd name="connsiteX14" fmla="*/ 1589416 w 3964950"/>
                  <a:gd name="connsiteY14" fmla="*/ 1047442 h 1161931"/>
                  <a:gd name="connsiteX15" fmla="*/ 1240360 w 3964950"/>
                  <a:gd name="connsiteY15" fmla="*/ 1123109 h 1161931"/>
                  <a:gd name="connsiteX16" fmla="*/ 955034 w 3964950"/>
                  <a:gd name="connsiteY16" fmla="*/ 1161931 h 1161931"/>
                  <a:gd name="connsiteX17" fmla="*/ 0 w 3964950"/>
                  <a:gd name="connsiteY17" fmla="*/ 1159744 h 1161931"/>
                  <a:gd name="connsiteX18" fmla="*/ 261298 w 3964950"/>
                  <a:gd name="connsiteY18" fmla="*/ 570973 h 1161931"/>
                  <a:gd name="connsiteX19" fmla="*/ 9539 w 3964950"/>
                  <a:gd name="connsiteY19" fmla="*/ 10211 h 1161931"/>
                  <a:gd name="connsiteX20" fmla="*/ 963891 w 3964950"/>
                  <a:gd name="connsiteY20" fmla="*/ 0 h 1161931"/>
                  <a:gd name="connsiteX0" fmla="*/ 963891 w 3964950"/>
                  <a:gd name="connsiteY0" fmla="*/ 0 h 1161931"/>
                  <a:gd name="connsiteX1" fmla="*/ 1231968 w 3964950"/>
                  <a:gd name="connsiteY1" fmla="*/ 36092 h 1161931"/>
                  <a:gd name="connsiteX2" fmla="*/ 1577095 w 3964950"/>
                  <a:gd name="connsiteY2" fmla="*/ 106556 h 1161931"/>
                  <a:gd name="connsiteX3" fmla="*/ 2325919 w 3964950"/>
                  <a:gd name="connsiteY3" fmla="*/ 227871 h 1161931"/>
                  <a:gd name="connsiteX4" fmla="*/ 2990679 w 3964950"/>
                  <a:gd name="connsiteY4" fmla="*/ 271690 h 1161931"/>
                  <a:gd name="connsiteX5" fmla="*/ 3605493 w 3964950"/>
                  <a:gd name="connsiteY5" fmla="*/ 233992 h 1161931"/>
                  <a:gd name="connsiteX6" fmla="*/ 3941473 w 3964950"/>
                  <a:gd name="connsiteY6" fmla="*/ 183980 h 1161931"/>
                  <a:gd name="connsiteX7" fmla="*/ 3952574 w 3964950"/>
                  <a:gd name="connsiteY7" fmla="*/ 362344 h 1161931"/>
                  <a:gd name="connsiteX8" fmla="*/ 3964950 w 3964950"/>
                  <a:gd name="connsiteY8" fmla="*/ 562346 h 1161931"/>
                  <a:gd name="connsiteX9" fmla="*/ 3960479 w 3964950"/>
                  <a:gd name="connsiteY9" fmla="*/ 775381 h 1161931"/>
                  <a:gd name="connsiteX10" fmla="*/ 3940240 w 3964950"/>
                  <a:gd name="connsiteY10" fmla="*/ 977596 h 1161931"/>
                  <a:gd name="connsiteX11" fmla="*/ 3645267 w 3964950"/>
                  <a:gd name="connsiteY11" fmla="*/ 929000 h 1161931"/>
                  <a:gd name="connsiteX12" fmla="*/ 2981958 w 3964950"/>
                  <a:gd name="connsiteY12" fmla="*/ 881474 h 1161931"/>
                  <a:gd name="connsiteX13" fmla="*/ 2302152 w 3964950"/>
                  <a:gd name="connsiteY13" fmla="*/ 925557 h 1161931"/>
                  <a:gd name="connsiteX14" fmla="*/ 1589416 w 3964950"/>
                  <a:gd name="connsiteY14" fmla="*/ 1047442 h 1161931"/>
                  <a:gd name="connsiteX15" fmla="*/ 1240360 w 3964950"/>
                  <a:gd name="connsiteY15" fmla="*/ 1123109 h 1161931"/>
                  <a:gd name="connsiteX16" fmla="*/ 955034 w 3964950"/>
                  <a:gd name="connsiteY16" fmla="*/ 1161931 h 1161931"/>
                  <a:gd name="connsiteX17" fmla="*/ 0 w 3964950"/>
                  <a:gd name="connsiteY17" fmla="*/ 1159744 h 1161931"/>
                  <a:gd name="connsiteX18" fmla="*/ 261298 w 3964950"/>
                  <a:gd name="connsiteY18" fmla="*/ 570973 h 1161931"/>
                  <a:gd name="connsiteX19" fmla="*/ 9539 w 3964950"/>
                  <a:gd name="connsiteY19" fmla="*/ 10211 h 1161931"/>
                  <a:gd name="connsiteX20" fmla="*/ 963891 w 3964950"/>
                  <a:gd name="connsiteY20" fmla="*/ 0 h 1161931"/>
                  <a:gd name="connsiteX0" fmla="*/ 963891 w 3964950"/>
                  <a:gd name="connsiteY0" fmla="*/ 0 h 1161931"/>
                  <a:gd name="connsiteX1" fmla="*/ 1231968 w 3964950"/>
                  <a:gd name="connsiteY1" fmla="*/ 36092 h 1161931"/>
                  <a:gd name="connsiteX2" fmla="*/ 1577095 w 3964950"/>
                  <a:gd name="connsiteY2" fmla="*/ 106556 h 1161931"/>
                  <a:gd name="connsiteX3" fmla="*/ 2325919 w 3964950"/>
                  <a:gd name="connsiteY3" fmla="*/ 227871 h 1161931"/>
                  <a:gd name="connsiteX4" fmla="*/ 2990679 w 3964950"/>
                  <a:gd name="connsiteY4" fmla="*/ 271690 h 1161931"/>
                  <a:gd name="connsiteX5" fmla="*/ 3605493 w 3964950"/>
                  <a:gd name="connsiteY5" fmla="*/ 233992 h 1161931"/>
                  <a:gd name="connsiteX6" fmla="*/ 3941473 w 3964950"/>
                  <a:gd name="connsiteY6" fmla="*/ 183980 h 1161931"/>
                  <a:gd name="connsiteX7" fmla="*/ 3958169 w 3964950"/>
                  <a:gd name="connsiteY7" fmla="*/ 362344 h 1161931"/>
                  <a:gd name="connsiteX8" fmla="*/ 3964950 w 3964950"/>
                  <a:gd name="connsiteY8" fmla="*/ 562346 h 1161931"/>
                  <a:gd name="connsiteX9" fmla="*/ 3960479 w 3964950"/>
                  <a:gd name="connsiteY9" fmla="*/ 775381 h 1161931"/>
                  <a:gd name="connsiteX10" fmla="*/ 3940240 w 3964950"/>
                  <a:gd name="connsiteY10" fmla="*/ 977596 h 1161931"/>
                  <a:gd name="connsiteX11" fmla="*/ 3645267 w 3964950"/>
                  <a:gd name="connsiteY11" fmla="*/ 929000 h 1161931"/>
                  <a:gd name="connsiteX12" fmla="*/ 2981958 w 3964950"/>
                  <a:gd name="connsiteY12" fmla="*/ 881474 h 1161931"/>
                  <a:gd name="connsiteX13" fmla="*/ 2302152 w 3964950"/>
                  <a:gd name="connsiteY13" fmla="*/ 925557 h 1161931"/>
                  <a:gd name="connsiteX14" fmla="*/ 1589416 w 3964950"/>
                  <a:gd name="connsiteY14" fmla="*/ 1047442 h 1161931"/>
                  <a:gd name="connsiteX15" fmla="*/ 1240360 w 3964950"/>
                  <a:gd name="connsiteY15" fmla="*/ 1123109 h 1161931"/>
                  <a:gd name="connsiteX16" fmla="*/ 955034 w 3964950"/>
                  <a:gd name="connsiteY16" fmla="*/ 1161931 h 1161931"/>
                  <a:gd name="connsiteX17" fmla="*/ 0 w 3964950"/>
                  <a:gd name="connsiteY17" fmla="*/ 1159744 h 1161931"/>
                  <a:gd name="connsiteX18" fmla="*/ 261298 w 3964950"/>
                  <a:gd name="connsiteY18" fmla="*/ 570973 h 1161931"/>
                  <a:gd name="connsiteX19" fmla="*/ 9539 w 3964950"/>
                  <a:gd name="connsiteY19" fmla="*/ 10211 h 1161931"/>
                  <a:gd name="connsiteX20" fmla="*/ 963891 w 3964950"/>
                  <a:gd name="connsiteY20" fmla="*/ 0 h 1161931"/>
                  <a:gd name="connsiteX0" fmla="*/ 963891 w 3968965"/>
                  <a:gd name="connsiteY0" fmla="*/ 0 h 1161931"/>
                  <a:gd name="connsiteX1" fmla="*/ 1231968 w 3968965"/>
                  <a:gd name="connsiteY1" fmla="*/ 36092 h 1161931"/>
                  <a:gd name="connsiteX2" fmla="*/ 1577095 w 3968965"/>
                  <a:gd name="connsiteY2" fmla="*/ 106556 h 1161931"/>
                  <a:gd name="connsiteX3" fmla="*/ 2325919 w 3968965"/>
                  <a:gd name="connsiteY3" fmla="*/ 227871 h 1161931"/>
                  <a:gd name="connsiteX4" fmla="*/ 2990679 w 3968965"/>
                  <a:gd name="connsiteY4" fmla="*/ 271690 h 1161931"/>
                  <a:gd name="connsiteX5" fmla="*/ 3605493 w 3968965"/>
                  <a:gd name="connsiteY5" fmla="*/ 233992 h 1161931"/>
                  <a:gd name="connsiteX6" fmla="*/ 3941473 w 3968965"/>
                  <a:gd name="connsiteY6" fmla="*/ 183980 h 1161931"/>
                  <a:gd name="connsiteX7" fmla="*/ 3958169 w 3968965"/>
                  <a:gd name="connsiteY7" fmla="*/ 362344 h 1161931"/>
                  <a:gd name="connsiteX8" fmla="*/ 3964950 w 3968965"/>
                  <a:gd name="connsiteY8" fmla="*/ 562346 h 1161931"/>
                  <a:gd name="connsiteX9" fmla="*/ 3960479 w 3968965"/>
                  <a:gd name="connsiteY9" fmla="*/ 775381 h 1161931"/>
                  <a:gd name="connsiteX10" fmla="*/ 3940240 w 3968965"/>
                  <a:gd name="connsiteY10" fmla="*/ 977596 h 1161931"/>
                  <a:gd name="connsiteX11" fmla="*/ 3645267 w 3968965"/>
                  <a:gd name="connsiteY11" fmla="*/ 929000 h 1161931"/>
                  <a:gd name="connsiteX12" fmla="*/ 2981958 w 3968965"/>
                  <a:gd name="connsiteY12" fmla="*/ 881474 h 1161931"/>
                  <a:gd name="connsiteX13" fmla="*/ 2302152 w 3968965"/>
                  <a:gd name="connsiteY13" fmla="*/ 925557 h 1161931"/>
                  <a:gd name="connsiteX14" fmla="*/ 1589416 w 3968965"/>
                  <a:gd name="connsiteY14" fmla="*/ 1047442 h 1161931"/>
                  <a:gd name="connsiteX15" fmla="*/ 1240360 w 3968965"/>
                  <a:gd name="connsiteY15" fmla="*/ 1123109 h 1161931"/>
                  <a:gd name="connsiteX16" fmla="*/ 955034 w 3968965"/>
                  <a:gd name="connsiteY16" fmla="*/ 1161931 h 1161931"/>
                  <a:gd name="connsiteX17" fmla="*/ 0 w 3968965"/>
                  <a:gd name="connsiteY17" fmla="*/ 1159744 h 1161931"/>
                  <a:gd name="connsiteX18" fmla="*/ 261298 w 3968965"/>
                  <a:gd name="connsiteY18" fmla="*/ 570973 h 1161931"/>
                  <a:gd name="connsiteX19" fmla="*/ 9539 w 3968965"/>
                  <a:gd name="connsiteY19" fmla="*/ 10211 h 1161931"/>
                  <a:gd name="connsiteX20" fmla="*/ 963891 w 3968965"/>
                  <a:gd name="connsiteY20" fmla="*/ 0 h 1161931"/>
                  <a:gd name="connsiteX0" fmla="*/ 963891 w 3964950"/>
                  <a:gd name="connsiteY0" fmla="*/ 0 h 1161931"/>
                  <a:gd name="connsiteX1" fmla="*/ 1231968 w 3964950"/>
                  <a:gd name="connsiteY1" fmla="*/ 36092 h 1161931"/>
                  <a:gd name="connsiteX2" fmla="*/ 1577095 w 3964950"/>
                  <a:gd name="connsiteY2" fmla="*/ 106556 h 1161931"/>
                  <a:gd name="connsiteX3" fmla="*/ 2325919 w 3964950"/>
                  <a:gd name="connsiteY3" fmla="*/ 227871 h 1161931"/>
                  <a:gd name="connsiteX4" fmla="*/ 2990679 w 3964950"/>
                  <a:gd name="connsiteY4" fmla="*/ 271690 h 1161931"/>
                  <a:gd name="connsiteX5" fmla="*/ 3605493 w 3964950"/>
                  <a:gd name="connsiteY5" fmla="*/ 233992 h 1161931"/>
                  <a:gd name="connsiteX6" fmla="*/ 3941473 w 3964950"/>
                  <a:gd name="connsiteY6" fmla="*/ 183980 h 1161931"/>
                  <a:gd name="connsiteX7" fmla="*/ 3958169 w 3964950"/>
                  <a:gd name="connsiteY7" fmla="*/ 362344 h 1161931"/>
                  <a:gd name="connsiteX8" fmla="*/ 3964950 w 3964950"/>
                  <a:gd name="connsiteY8" fmla="*/ 562346 h 1161931"/>
                  <a:gd name="connsiteX9" fmla="*/ 3960479 w 3964950"/>
                  <a:gd name="connsiteY9" fmla="*/ 775381 h 1161931"/>
                  <a:gd name="connsiteX10" fmla="*/ 3940240 w 3964950"/>
                  <a:gd name="connsiteY10" fmla="*/ 977596 h 1161931"/>
                  <a:gd name="connsiteX11" fmla="*/ 3645267 w 3964950"/>
                  <a:gd name="connsiteY11" fmla="*/ 929000 h 1161931"/>
                  <a:gd name="connsiteX12" fmla="*/ 2981958 w 3964950"/>
                  <a:gd name="connsiteY12" fmla="*/ 881474 h 1161931"/>
                  <a:gd name="connsiteX13" fmla="*/ 2302152 w 3964950"/>
                  <a:gd name="connsiteY13" fmla="*/ 925557 h 1161931"/>
                  <a:gd name="connsiteX14" fmla="*/ 1589416 w 3964950"/>
                  <a:gd name="connsiteY14" fmla="*/ 1047442 h 1161931"/>
                  <a:gd name="connsiteX15" fmla="*/ 1240360 w 3964950"/>
                  <a:gd name="connsiteY15" fmla="*/ 1123109 h 1161931"/>
                  <a:gd name="connsiteX16" fmla="*/ 955034 w 3964950"/>
                  <a:gd name="connsiteY16" fmla="*/ 1161931 h 1161931"/>
                  <a:gd name="connsiteX17" fmla="*/ 0 w 3964950"/>
                  <a:gd name="connsiteY17" fmla="*/ 1159744 h 1161931"/>
                  <a:gd name="connsiteX18" fmla="*/ 261298 w 3964950"/>
                  <a:gd name="connsiteY18" fmla="*/ 570973 h 1161931"/>
                  <a:gd name="connsiteX19" fmla="*/ 9539 w 3964950"/>
                  <a:gd name="connsiteY19" fmla="*/ 10211 h 1161931"/>
                  <a:gd name="connsiteX20" fmla="*/ 963891 w 3964950"/>
                  <a:gd name="connsiteY20" fmla="*/ 0 h 1161931"/>
                  <a:gd name="connsiteX0" fmla="*/ 963891 w 3964950"/>
                  <a:gd name="connsiteY0" fmla="*/ 0 h 1161931"/>
                  <a:gd name="connsiteX1" fmla="*/ 1231968 w 3964950"/>
                  <a:gd name="connsiteY1" fmla="*/ 36092 h 1161931"/>
                  <a:gd name="connsiteX2" fmla="*/ 1577095 w 3964950"/>
                  <a:gd name="connsiteY2" fmla="*/ 106556 h 1161931"/>
                  <a:gd name="connsiteX3" fmla="*/ 2325919 w 3964950"/>
                  <a:gd name="connsiteY3" fmla="*/ 227871 h 1161931"/>
                  <a:gd name="connsiteX4" fmla="*/ 2990679 w 3964950"/>
                  <a:gd name="connsiteY4" fmla="*/ 271690 h 1161931"/>
                  <a:gd name="connsiteX5" fmla="*/ 3605493 w 3964950"/>
                  <a:gd name="connsiteY5" fmla="*/ 233992 h 1161931"/>
                  <a:gd name="connsiteX6" fmla="*/ 3941473 w 3964950"/>
                  <a:gd name="connsiteY6" fmla="*/ 183980 h 1161931"/>
                  <a:gd name="connsiteX7" fmla="*/ 3958169 w 3964950"/>
                  <a:gd name="connsiteY7" fmla="*/ 362344 h 1161931"/>
                  <a:gd name="connsiteX8" fmla="*/ 3964950 w 3964950"/>
                  <a:gd name="connsiteY8" fmla="*/ 562346 h 1161931"/>
                  <a:gd name="connsiteX9" fmla="*/ 3954884 w 3964950"/>
                  <a:gd name="connsiteY9" fmla="*/ 844398 h 1161931"/>
                  <a:gd name="connsiteX10" fmla="*/ 3940240 w 3964950"/>
                  <a:gd name="connsiteY10" fmla="*/ 977596 h 1161931"/>
                  <a:gd name="connsiteX11" fmla="*/ 3645267 w 3964950"/>
                  <a:gd name="connsiteY11" fmla="*/ 929000 h 1161931"/>
                  <a:gd name="connsiteX12" fmla="*/ 2981958 w 3964950"/>
                  <a:gd name="connsiteY12" fmla="*/ 881474 h 1161931"/>
                  <a:gd name="connsiteX13" fmla="*/ 2302152 w 3964950"/>
                  <a:gd name="connsiteY13" fmla="*/ 925557 h 1161931"/>
                  <a:gd name="connsiteX14" fmla="*/ 1589416 w 3964950"/>
                  <a:gd name="connsiteY14" fmla="*/ 1047442 h 1161931"/>
                  <a:gd name="connsiteX15" fmla="*/ 1240360 w 3964950"/>
                  <a:gd name="connsiteY15" fmla="*/ 1123109 h 1161931"/>
                  <a:gd name="connsiteX16" fmla="*/ 955034 w 3964950"/>
                  <a:gd name="connsiteY16" fmla="*/ 1161931 h 1161931"/>
                  <a:gd name="connsiteX17" fmla="*/ 0 w 3964950"/>
                  <a:gd name="connsiteY17" fmla="*/ 1159744 h 1161931"/>
                  <a:gd name="connsiteX18" fmla="*/ 261298 w 3964950"/>
                  <a:gd name="connsiteY18" fmla="*/ 570973 h 1161931"/>
                  <a:gd name="connsiteX19" fmla="*/ 9539 w 3964950"/>
                  <a:gd name="connsiteY19" fmla="*/ 10211 h 1161931"/>
                  <a:gd name="connsiteX20" fmla="*/ 963891 w 3964950"/>
                  <a:gd name="connsiteY20" fmla="*/ 0 h 1161931"/>
                  <a:gd name="connsiteX0" fmla="*/ 963891 w 3964950"/>
                  <a:gd name="connsiteY0" fmla="*/ 0 h 1161931"/>
                  <a:gd name="connsiteX1" fmla="*/ 1231968 w 3964950"/>
                  <a:gd name="connsiteY1" fmla="*/ 36092 h 1161931"/>
                  <a:gd name="connsiteX2" fmla="*/ 1577095 w 3964950"/>
                  <a:gd name="connsiteY2" fmla="*/ 106556 h 1161931"/>
                  <a:gd name="connsiteX3" fmla="*/ 2325919 w 3964950"/>
                  <a:gd name="connsiteY3" fmla="*/ 227871 h 1161931"/>
                  <a:gd name="connsiteX4" fmla="*/ 2990679 w 3964950"/>
                  <a:gd name="connsiteY4" fmla="*/ 271690 h 1161931"/>
                  <a:gd name="connsiteX5" fmla="*/ 3605493 w 3964950"/>
                  <a:gd name="connsiteY5" fmla="*/ 233992 h 1161931"/>
                  <a:gd name="connsiteX6" fmla="*/ 3941473 w 3964950"/>
                  <a:gd name="connsiteY6" fmla="*/ 183980 h 1161931"/>
                  <a:gd name="connsiteX7" fmla="*/ 3958169 w 3964950"/>
                  <a:gd name="connsiteY7" fmla="*/ 362344 h 1161931"/>
                  <a:gd name="connsiteX8" fmla="*/ 3964950 w 3964950"/>
                  <a:gd name="connsiteY8" fmla="*/ 588227 h 1161931"/>
                  <a:gd name="connsiteX9" fmla="*/ 3954884 w 3964950"/>
                  <a:gd name="connsiteY9" fmla="*/ 844398 h 1161931"/>
                  <a:gd name="connsiteX10" fmla="*/ 3940240 w 3964950"/>
                  <a:gd name="connsiteY10" fmla="*/ 977596 h 1161931"/>
                  <a:gd name="connsiteX11" fmla="*/ 3645267 w 3964950"/>
                  <a:gd name="connsiteY11" fmla="*/ 929000 h 1161931"/>
                  <a:gd name="connsiteX12" fmla="*/ 2981958 w 3964950"/>
                  <a:gd name="connsiteY12" fmla="*/ 881474 h 1161931"/>
                  <a:gd name="connsiteX13" fmla="*/ 2302152 w 3964950"/>
                  <a:gd name="connsiteY13" fmla="*/ 925557 h 1161931"/>
                  <a:gd name="connsiteX14" fmla="*/ 1589416 w 3964950"/>
                  <a:gd name="connsiteY14" fmla="*/ 1047442 h 1161931"/>
                  <a:gd name="connsiteX15" fmla="*/ 1240360 w 3964950"/>
                  <a:gd name="connsiteY15" fmla="*/ 1123109 h 1161931"/>
                  <a:gd name="connsiteX16" fmla="*/ 955034 w 3964950"/>
                  <a:gd name="connsiteY16" fmla="*/ 1161931 h 1161931"/>
                  <a:gd name="connsiteX17" fmla="*/ 0 w 3964950"/>
                  <a:gd name="connsiteY17" fmla="*/ 1159744 h 1161931"/>
                  <a:gd name="connsiteX18" fmla="*/ 261298 w 3964950"/>
                  <a:gd name="connsiteY18" fmla="*/ 570973 h 1161931"/>
                  <a:gd name="connsiteX19" fmla="*/ 9539 w 3964950"/>
                  <a:gd name="connsiteY19" fmla="*/ 10211 h 1161931"/>
                  <a:gd name="connsiteX20" fmla="*/ 963891 w 3964950"/>
                  <a:gd name="connsiteY20" fmla="*/ 0 h 1161931"/>
                  <a:gd name="connsiteX0" fmla="*/ 963891 w 3964950"/>
                  <a:gd name="connsiteY0" fmla="*/ 0 h 1161931"/>
                  <a:gd name="connsiteX1" fmla="*/ 1231968 w 3964950"/>
                  <a:gd name="connsiteY1" fmla="*/ 36092 h 1161931"/>
                  <a:gd name="connsiteX2" fmla="*/ 1577095 w 3964950"/>
                  <a:gd name="connsiteY2" fmla="*/ 106556 h 1161931"/>
                  <a:gd name="connsiteX3" fmla="*/ 2325919 w 3964950"/>
                  <a:gd name="connsiteY3" fmla="*/ 227871 h 1161931"/>
                  <a:gd name="connsiteX4" fmla="*/ 2990679 w 3964950"/>
                  <a:gd name="connsiteY4" fmla="*/ 271690 h 1161931"/>
                  <a:gd name="connsiteX5" fmla="*/ 3605493 w 3964950"/>
                  <a:gd name="connsiteY5" fmla="*/ 233992 h 1161931"/>
                  <a:gd name="connsiteX6" fmla="*/ 3941473 w 3964950"/>
                  <a:gd name="connsiteY6" fmla="*/ 183980 h 1161931"/>
                  <a:gd name="connsiteX7" fmla="*/ 3955372 w 3964950"/>
                  <a:gd name="connsiteY7" fmla="*/ 323522 h 1161931"/>
                  <a:gd name="connsiteX8" fmla="*/ 3964950 w 3964950"/>
                  <a:gd name="connsiteY8" fmla="*/ 588227 h 1161931"/>
                  <a:gd name="connsiteX9" fmla="*/ 3954884 w 3964950"/>
                  <a:gd name="connsiteY9" fmla="*/ 844398 h 1161931"/>
                  <a:gd name="connsiteX10" fmla="*/ 3940240 w 3964950"/>
                  <a:gd name="connsiteY10" fmla="*/ 977596 h 1161931"/>
                  <a:gd name="connsiteX11" fmla="*/ 3645267 w 3964950"/>
                  <a:gd name="connsiteY11" fmla="*/ 929000 h 1161931"/>
                  <a:gd name="connsiteX12" fmla="*/ 2981958 w 3964950"/>
                  <a:gd name="connsiteY12" fmla="*/ 881474 h 1161931"/>
                  <a:gd name="connsiteX13" fmla="*/ 2302152 w 3964950"/>
                  <a:gd name="connsiteY13" fmla="*/ 925557 h 1161931"/>
                  <a:gd name="connsiteX14" fmla="*/ 1589416 w 3964950"/>
                  <a:gd name="connsiteY14" fmla="*/ 1047442 h 1161931"/>
                  <a:gd name="connsiteX15" fmla="*/ 1240360 w 3964950"/>
                  <a:gd name="connsiteY15" fmla="*/ 1123109 h 1161931"/>
                  <a:gd name="connsiteX16" fmla="*/ 955034 w 3964950"/>
                  <a:gd name="connsiteY16" fmla="*/ 1161931 h 1161931"/>
                  <a:gd name="connsiteX17" fmla="*/ 0 w 3964950"/>
                  <a:gd name="connsiteY17" fmla="*/ 1159744 h 1161931"/>
                  <a:gd name="connsiteX18" fmla="*/ 261298 w 3964950"/>
                  <a:gd name="connsiteY18" fmla="*/ 570973 h 1161931"/>
                  <a:gd name="connsiteX19" fmla="*/ 9539 w 3964950"/>
                  <a:gd name="connsiteY19" fmla="*/ 10211 h 1161931"/>
                  <a:gd name="connsiteX20" fmla="*/ 963891 w 3964950"/>
                  <a:gd name="connsiteY20" fmla="*/ 0 h 1161931"/>
                  <a:gd name="connsiteX0" fmla="*/ 963891 w 3964950"/>
                  <a:gd name="connsiteY0" fmla="*/ 0 h 1161931"/>
                  <a:gd name="connsiteX1" fmla="*/ 1231968 w 3964950"/>
                  <a:gd name="connsiteY1" fmla="*/ 36092 h 1161931"/>
                  <a:gd name="connsiteX2" fmla="*/ 2033058 w 3964950"/>
                  <a:gd name="connsiteY2" fmla="*/ 188513 h 1161931"/>
                  <a:gd name="connsiteX3" fmla="*/ 2325919 w 3964950"/>
                  <a:gd name="connsiteY3" fmla="*/ 227871 h 1161931"/>
                  <a:gd name="connsiteX4" fmla="*/ 2990679 w 3964950"/>
                  <a:gd name="connsiteY4" fmla="*/ 271690 h 1161931"/>
                  <a:gd name="connsiteX5" fmla="*/ 3605493 w 3964950"/>
                  <a:gd name="connsiteY5" fmla="*/ 233992 h 1161931"/>
                  <a:gd name="connsiteX6" fmla="*/ 3941473 w 3964950"/>
                  <a:gd name="connsiteY6" fmla="*/ 183980 h 1161931"/>
                  <a:gd name="connsiteX7" fmla="*/ 3955372 w 3964950"/>
                  <a:gd name="connsiteY7" fmla="*/ 323522 h 1161931"/>
                  <a:gd name="connsiteX8" fmla="*/ 3964950 w 3964950"/>
                  <a:gd name="connsiteY8" fmla="*/ 588227 h 1161931"/>
                  <a:gd name="connsiteX9" fmla="*/ 3954884 w 3964950"/>
                  <a:gd name="connsiteY9" fmla="*/ 844398 h 1161931"/>
                  <a:gd name="connsiteX10" fmla="*/ 3940240 w 3964950"/>
                  <a:gd name="connsiteY10" fmla="*/ 977596 h 1161931"/>
                  <a:gd name="connsiteX11" fmla="*/ 3645267 w 3964950"/>
                  <a:gd name="connsiteY11" fmla="*/ 929000 h 1161931"/>
                  <a:gd name="connsiteX12" fmla="*/ 2981958 w 3964950"/>
                  <a:gd name="connsiteY12" fmla="*/ 881474 h 1161931"/>
                  <a:gd name="connsiteX13" fmla="*/ 2302152 w 3964950"/>
                  <a:gd name="connsiteY13" fmla="*/ 925557 h 1161931"/>
                  <a:gd name="connsiteX14" fmla="*/ 1589416 w 3964950"/>
                  <a:gd name="connsiteY14" fmla="*/ 1047442 h 1161931"/>
                  <a:gd name="connsiteX15" fmla="*/ 1240360 w 3964950"/>
                  <a:gd name="connsiteY15" fmla="*/ 1123109 h 1161931"/>
                  <a:gd name="connsiteX16" fmla="*/ 955034 w 3964950"/>
                  <a:gd name="connsiteY16" fmla="*/ 1161931 h 1161931"/>
                  <a:gd name="connsiteX17" fmla="*/ 0 w 3964950"/>
                  <a:gd name="connsiteY17" fmla="*/ 1159744 h 1161931"/>
                  <a:gd name="connsiteX18" fmla="*/ 261298 w 3964950"/>
                  <a:gd name="connsiteY18" fmla="*/ 570973 h 1161931"/>
                  <a:gd name="connsiteX19" fmla="*/ 9539 w 3964950"/>
                  <a:gd name="connsiteY19" fmla="*/ 10211 h 1161931"/>
                  <a:gd name="connsiteX20" fmla="*/ 963891 w 3964950"/>
                  <a:gd name="connsiteY20" fmla="*/ 0 h 1161931"/>
                  <a:gd name="connsiteX0" fmla="*/ 963891 w 3964950"/>
                  <a:gd name="connsiteY0" fmla="*/ 0 h 1161931"/>
                  <a:gd name="connsiteX1" fmla="*/ 2018016 w 3964950"/>
                  <a:gd name="connsiteY1" fmla="*/ 290591 h 1161931"/>
                  <a:gd name="connsiteX2" fmla="*/ 2033058 w 3964950"/>
                  <a:gd name="connsiteY2" fmla="*/ 188513 h 1161931"/>
                  <a:gd name="connsiteX3" fmla="*/ 2325919 w 3964950"/>
                  <a:gd name="connsiteY3" fmla="*/ 227871 h 1161931"/>
                  <a:gd name="connsiteX4" fmla="*/ 2990679 w 3964950"/>
                  <a:gd name="connsiteY4" fmla="*/ 271690 h 1161931"/>
                  <a:gd name="connsiteX5" fmla="*/ 3605493 w 3964950"/>
                  <a:gd name="connsiteY5" fmla="*/ 233992 h 1161931"/>
                  <a:gd name="connsiteX6" fmla="*/ 3941473 w 3964950"/>
                  <a:gd name="connsiteY6" fmla="*/ 183980 h 1161931"/>
                  <a:gd name="connsiteX7" fmla="*/ 3955372 w 3964950"/>
                  <a:gd name="connsiteY7" fmla="*/ 323522 h 1161931"/>
                  <a:gd name="connsiteX8" fmla="*/ 3964950 w 3964950"/>
                  <a:gd name="connsiteY8" fmla="*/ 588227 h 1161931"/>
                  <a:gd name="connsiteX9" fmla="*/ 3954884 w 3964950"/>
                  <a:gd name="connsiteY9" fmla="*/ 844398 h 1161931"/>
                  <a:gd name="connsiteX10" fmla="*/ 3940240 w 3964950"/>
                  <a:gd name="connsiteY10" fmla="*/ 977596 h 1161931"/>
                  <a:gd name="connsiteX11" fmla="*/ 3645267 w 3964950"/>
                  <a:gd name="connsiteY11" fmla="*/ 929000 h 1161931"/>
                  <a:gd name="connsiteX12" fmla="*/ 2981958 w 3964950"/>
                  <a:gd name="connsiteY12" fmla="*/ 881474 h 1161931"/>
                  <a:gd name="connsiteX13" fmla="*/ 2302152 w 3964950"/>
                  <a:gd name="connsiteY13" fmla="*/ 925557 h 1161931"/>
                  <a:gd name="connsiteX14" fmla="*/ 1589416 w 3964950"/>
                  <a:gd name="connsiteY14" fmla="*/ 1047442 h 1161931"/>
                  <a:gd name="connsiteX15" fmla="*/ 1240360 w 3964950"/>
                  <a:gd name="connsiteY15" fmla="*/ 1123109 h 1161931"/>
                  <a:gd name="connsiteX16" fmla="*/ 955034 w 3964950"/>
                  <a:gd name="connsiteY16" fmla="*/ 1161931 h 1161931"/>
                  <a:gd name="connsiteX17" fmla="*/ 0 w 3964950"/>
                  <a:gd name="connsiteY17" fmla="*/ 1159744 h 1161931"/>
                  <a:gd name="connsiteX18" fmla="*/ 261298 w 3964950"/>
                  <a:gd name="connsiteY18" fmla="*/ 570973 h 1161931"/>
                  <a:gd name="connsiteX19" fmla="*/ 9539 w 3964950"/>
                  <a:gd name="connsiteY19" fmla="*/ 10211 h 1161931"/>
                  <a:gd name="connsiteX20" fmla="*/ 963891 w 3964950"/>
                  <a:gd name="connsiteY20" fmla="*/ 0 h 1161931"/>
                  <a:gd name="connsiteX0" fmla="*/ 2012887 w 3964950"/>
                  <a:gd name="connsiteY0" fmla="*/ 408206 h 1151721"/>
                  <a:gd name="connsiteX1" fmla="*/ 2018016 w 3964950"/>
                  <a:gd name="connsiteY1" fmla="*/ 280381 h 1151721"/>
                  <a:gd name="connsiteX2" fmla="*/ 2033058 w 3964950"/>
                  <a:gd name="connsiteY2" fmla="*/ 178303 h 1151721"/>
                  <a:gd name="connsiteX3" fmla="*/ 2325919 w 3964950"/>
                  <a:gd name="connsiteY3" fmla="*/ 217661 h 1151721"/>
                  <a:gd name="connsiteX4" fmla="*/ 2990679 w 3964950"/>
                  <a:gd name="connsiteY4" fmla="*/ 261480 h 1151721"/>
                  <a:gd name="connsiteX5" fmla="*/ 3605493 w 3964950"/>
                  <a:gd name="connsiteY5" fmla="*/ 223782 h 1151721"/>
                  <a:gd name="connsiteX6" fmla="*/ 3941473 w 3964950"/>
                  <a:gd name="connsiteY6" fmla="*/ 173770 h 1151721"/>
                  <a:gd name="connsiteX7" fmla="*/ 3955372 w 3964950"/>
                  <a:gd name="connsiteY7" fmla="*/ 313312 h 1151721"/>
                  <a:gd name="connsiteX8" fmla="*/ 3964950 w 3964950"/>
                  <a:gd name="connsiteY8" fmla="*/ 578017 h 1151721"/>
                  <a:gd name="connsiteX9" fmla="*/ 3954884 w 3964950"/>
                  <a:gd name="connsiteY9" fmla="*/ 834188 h 1151721"/>
                  <a:gd name="connsiteX10" fmla="*/ 3940240 w 3964950"/>
                  <a:gd name="connsiteY10" fmla="*/ 967386 h 1151721"/>
                  <a:gd name="connsiteX11" fmla="*/ 3645267 w 3964950"/>
                  <a:gd name="connsiteY11" fmla="*/ 918790 h 1151721"/>
                  <a:gd name="connsiteX12" fmla="*/ 2981958 w 3964950"/>
                  <a:gd name="connsiteY12" fmla="*/ 871264 h 1151721"/>
                  <a:gd name="connsiteX13" fmla="*/ 2302152 w 3964950"/>
                  <a:gd name="connsiteY13" fmla="*/ 915347 h 1151721"/>
                  <a:gd name="connsiteX14" fmla="*/ 1589416 w 3964950"/>
                  <a:gd name="connsiteY14" fmla="*/ 1037232 h 1151721"/>
                  <a:gd name="connsiteX15" fmla="*/ 1240360 w 3964950"/>
                  <a:gd name="connsiteY15" fmla="*/ 1112899 h 1151721"/>
                  <a:gd name="connsiteX16" fmla="*/ 955034 w 3964950"/>
                  <a:gd name="connsiteY16" fmla="*/ 1151721 h 1151721"/>
                  <a:gd name="connsiteX17" fmla="*/ 0 w 3964950"/>
                  <a:gd name="connsiteY17" fmla="*/ 1149534 h 1151721"/>
                  <a:gd name="connsiteX18" fmla="*/ 261298 w 3964950"/>
                  <a:gd name="connsiteY18" fmla="*/ 560763 h 1151721"/>
                  <a:gd name="connsiteX19" fmla="*/ 9539 w 3964950"/>
                  <a:gd name="connsiteY19" fmla="*/ 1 h 1151721"/>
                  <a:gd name="connsiteX20" fmla="*/ 2012887 w 3964950"/>
                  <a:gd name="connsiteY20" fmla="*/ 408206 h 1151721"/>
                  <a:gd name="connsiteX0" fmla="*/ 2012887 w 3964950"/>
                  <a:gd name="connsiteY0" fmla="*/ 408206 h 1151721"/>
                  <a:gd name="connsiteX1" fmla="*/ 2018016 w 3964950"/>
                  <a:gd name="connsiteY1" fmla="*/ 280381 h 1151721"/>
                  <a:gd name="connsiteX2" fmla="*/ 2033058 w 3964950"/>
                  <a:gd name="connsiteY2" fmla="*/ 178303 h 1151721"/>
                  <a:gd name="connsiteX3" fmla="*/ 2325919 w 3964950"/>
                  <a:gd name="connsiteY3" fmla="*/ 217661 h 1151721"/>
                  <a:gd name="connsiteX4" fmla="*/ 2990679 w 3964950"/>
                  <a:gd name="connsiteY4" fmla="*/ 261480 h 1151721"/>
                  <a:gd name="connsiteX5" fmla="*/ 3605493 w 3964950"/>
                  <a:gd name="connsiteY5" fmla="*/ 223782 h 1151721"/>
                  <a:gd name="connsiteX6" fmla="*/ 3941473 w 3964950"/>
                  <a:gd name="connsiteY6" fmla="*/ 173770 h 1151721"/>
                  <a:gd name="connsiteX7" fmla="*/ 3955372 w 3964950"/>
                  <a:gd name="connsiteY7" fmla="*/ 313312 h 1151721"/>
                  <a:gd name="connsiteX8" fmla="*/ 3964950 w 3964950"/>
                  <a:gd name="connsiteY8" fmla="*/ 578017 h 1151721"/>
                  <a:gd name="connsiteX9" fmla="*/ 3954884 w 3964950"/>
                  <a:gd name="connsiteY9" fmla="*/ 834188 h 1151721"/>
                  <a:gd name="connsiteX10" fmla="*/ 3940240 w 3964950"/>
                  <a:gd name="connsiteY10" fmla="*/ 967386 h 1151721"/>
                  <a:gd name="connsiteX11" fmla="*/ 3645267 w 3964950"/>
                  <a:gd name="connsiteY11" fmla="*/ 918790 h 1151721"/>
                  <a:gd name="connsiteX12" fmla="*/ 2981958 w 3964950"/>
                  <a:gd name="connsiteY12" fmla="*/ 871264 h 1151721"/>
                  <a:gd name="connsiteX13" fmla="*/ 2302152 w 3964950"/>
                  <a:gd name="connsiteY13" fmla="*/ 915347 h 1151721"/>
                  <a:gd name="connsiteX14" fmla="*/ 2039785 w 3964950"/>
                  <a:gd name="connsiteY14" fmla="*/ 955274 h 1151721"/>
                  <a:gd name="connsiteX15" fmla="*/ 1240360 w 3964950"/>
                  <a:gd name="connsiteY15" fmla="*/ 1112899 h 1151721"/>
                  <a:gd name="connsiteX16" fmla="*/ 955034 w 3964950"/>
                  <a:gd name="connsiteY16" fmla="*/ 1151721 h 1151721"/>
                  <a:gd name="connsiteX17" fmla="*/ 0 w 3964950"/>
                  <a:gd name="connsiteY17" fmla="*/ 1149534 h 1151721"/>
                  <a:gd name="connsiteX18" fmla="*/ 261298 w 3964950"/>
                  <a:gd name="connsiteY18" fmla="*/ 560763 h 1151721"/>
                  <a:gd name="connsiteX19" fmla="*/ 9539 w 3964950"/>
                  <a:gd name="connsiteY19" fmla="*/ 1 h 1151721"/>
                  <a:gd name="connsiteX20" fmla="*/ 2012887 w 3964950"/>
                  <a:gd name="connsiteY20" fmla="*/ 408206 h 1151721"/>
                  <a:gd name="connsiteX0" fmla="*/ 2012887 w 3964950"/>
                  <a:gd name="connsiteY0" fmla="*/ 408206 h 1151721"/>
                  <a:gd name="connsiteX1" fmla="*/ 2018016 w 3964950"/>
                  <a:gd name="connsiteY1" fmla="*/ 280381 h 1151721"/>
                  <a:gd name="connsiteX2" fmla="*/ 2033058 w 3964950"/>
                  <a:gd name="connsiteY2" fmla="*/ 178303 h 1151721"/>
                  <a:gd name="connsiteX3" fmla="*/ 2325919 w 3964950"/>
                  <a:gd name="connsiteY3" fmla="*/ 217661 h 1151721"/>
                  <a:gd name="connsiteX4" fmla="*/ 2990679 w 3964950"/>
                  <a:gd name="connsiteY4" fmla="*/ 261480 h 1151721"/>
                  <a:gd name="connsiteX5" fmla="*/ 3605493 w 3964950"/>
                  <a:gd name="connsiteY5" fmla="*/ 223782 h 1151721"/>
                  <a:gd name="connsiteX6" fmla="*/ 3941473 w 3964950"/>
                  <a:gd name="connsiteY6" fmla="*/ 173770 h 1151721"/>
                  <a:gd name="connsiteX7" fmla="*/ 3955372 w 3964950"/>
                  <a:gd name="connsiteY7" fmla="*/ 313312 h 1151721"/>
                  <a:gd name="connsiteX8" fmla="*/ 3964950 w 3964950"/>
                  <a:gd name="connsiteY8" fmla="*/ 578017 h 1151721"/>
                  <a:gd name="connsiteX9" fmla="*/ 3954884 w 3964950"/>
                  <a:gd name="connsiteY9" fmla="*/ 834188 h 1151721"/>
                  <a:gd name="connsiteX10" fmla="*/ 3940240 w 3964950"/>
                  <a:gd name="connsiteY10" fmla="*/ 967386 h 1151721"/>
                  <a:gd name="connsiteX11" fmla="*/ 3645267 w 3964950"/>
                  <a:gd name="connsiteY11" fmla="*/ 918790 h 1151721"/>
                  <a:gd name="connsiteX12" fmla="*/ 2981958 w 3964950"/>
                  <a:gd name="connsiteY12" fmla="*/ 871264 h 1151721"/>
                  <a:gd name="connsiteX13" fmla="*/ 2302152 w 3964950"/>
                  <a:gd name="connsiteY13" fmla="*/ 915347 h 1151721"/>
                  <a:gd name="connsiteX14" fmla="*/ 2031393 w 3964950"/>
                  <a:gd name="connsiteY14" fmla="*/ 959587 h 1151721"/>
                  <a:gd name="connsiteX15" fmla="*/ 1240360 w 3964950"/>
                  <a:gd name="connsiteY15" fmla="*/ 1112899 h 1151721"/>
                  <a:gd name="connsiteX16" fmla="*/ 955034 w 3964950"/>
                  <a:gd name="connsiteY16" fmla="*/ 1151721 h 1151721"/>
                  <a:gd name="connsiteX17" fmla="*/ 0 w 3964950"/>
                  <a:gd name="connsiteY17" fmla="*/ 1149534 h 1151721"/>
                  <a:gd name="connsiteX18" fmla="*/ 261298 w 3964950"/>
                  <a:gd name="connsiteY18" fmla="*/ 560763 h 1151721"/>
                  <a:gd name="connsiteX19" fmla="*/ 9539 w 3964950"/>
                  <a:gd name="connsiteY19" fmla="*/ 1 h 1151721"/>
                  <a:gd name="connsiteX20" fmla="*/ 2012887 w 3964950"/>
                  <a:gd name="connsiteY20" fmla="*/ 408206 h 1151721"/>
                  <a:gd name="connsiteX0" fmla="*/ 2012887 w 3964950"/>
                  <a:gd name="connsiteY0" fmla="*/ 408206 h 1151721"/>
                  <a:gd name="connsiteX1" fmla="*/ 2018016 w 3964950"/>
                  <a:gd name="connsiteY1" fmla="*/ 280381 h 1151721"/>
                  <a:gd name="connsiteX2" fmla="*/ 2033058 w 3964950"/>
                  <a:gd name="connsiteY2" fmla="*/ 178303 h 1151721"/>
                  <a:gd name="connsiteX3" fmla="*/ 2325919 w 3964950"/>
                  <a:gd name="connsiteY3" fmla="*/ 217661 h 1151721"/>
                  <a:gd name="connsiteX4" fmla="*/ 2990679 w 3964950"/>
                  <a:gd name="connsiteY4" fmla="*/ 261480 h 1151721"/>
                  <a:gd name="connsiteX5" fmla="*/ 3605493 w 3964950"/>
                  <a:gd name="connsiteY5" fmla="*/ 223782 h 1151721"/>
                  <a:gd name="connsiteX6" fmla="*/ 3941473 w 3964950"/>
                  <a:gd name="connsiteY6" fmla="*/ 173770 h 1151721"/>
                  <a:gd name="connsiteX7" fmla="*/ 3955372 w 3964950"/>
                  <a:gd name="connsiteY7" fmla="*/ 313312 h 1151721"/>
                  <a:gd name="connsiteX8" fmla="*/ 3964950 w 3964950"/>
                  <a:gd name="connsiteY8" fmla="*/ 578017 h 1151721"/>
                  <a:gd name="connsiteX9" fmla="*/ 3954884 w 3964950"/>
                  <a:gd name="connsiteY9" fmla="*/ 834188 h 1151721"/>
                  <a:gd name="connsiteX10" fmla="*/ 3940240 w 3964950"/>
                  <a:gd name="connsiteY10" fmla="*/ 967386 h 1151721"/>
                  <a:gd name="connsiteX11" fmla="*/ 3645267 w 3964950"/>
                  <a:gd name="connsiteY11" fmla="*/ 918790 h 1151721"/>
                  <a:gd name="connsiteX12" fmla="*/ 2981958 w 3964950"/>
                  <a:gd name="connsiteY12" fmla="*/ 871264 h 1151721"/>
                  <a:gd name="connsiteX13" fmla="*/ 2302152 w 3964950"/>
                  <a:gd name="connsiteY13" fmla="*/ 915347 h 1151721"/>
                  <a:gd name="connsiteX14" fmla="*/ 2031393 w 3964950"/>
                  <a:gd name="connsiteY14" fmla="*/ 959587 h 1151721"/>
                  <a:gd name="connsiteX15" fmla="*/ 2018016 w 3964950"/>
                  <a:gd name="connsiteY15" fmla="*/ 858399 h 1151721"/>
                  <a:gd name="connsiteX16" fmla="*/ 955034 w 3964950"/>
                  <a:gd name="connsiteY16" fmla="*/ 1151721 h 1151721"/>
                  <a:gd name="connsiteX17" fmla="*/ 0 w 3964950"/>
                  <a:gd name="connsiteY17" fmla="*/ 1149534 h 1151721"/>
                  <a:gd name="connsiteX18" fmla="*/ 261298 w 3964950"/>
                  <a:gd name="connsiteY18" fmla="*/ 560763 h 1151721"/>
                  <a:gd name="connsiteX19" fmla="*/ 9539 w 3964950"/>
                  <a:gd name="connsiteY19" fmla="*/ 1 h 1151721"/>
                  <a:gd name="connsiteX20" fmla="*/ 2012887 w 3964950"/>
                  <a:gd name="connsiteY20" fmla="*/ 408206 h 1151721"/>
                  <a:gd name="connsiteX0" fmla="*/ 2012887 w 3964950"/>
                  <a:gd name="connsiteY0" fmla="*/ 408206 h 1151721"/>
                  <a:gd name="connsiteX1" fmla="*/ 2018016 w 3964950"/>
                  <a:gd name="connsiteY1" fmla="*/ 280381 h 1151721"/>
                  <a:gd name="connsiteX2" fmla="*/ 2033058 w 3964950"/>
                  <a:gd name="connsiteY2" fmla="*/ 178303 h 1151721"/>
                  <a:gd name="connsiteX3" fmla="*/ 2325919 w 3964950"/>
                  <a:gd name="connsiteY3" fmla="*/ 217661 h 1151721"/>
                  <a:gd name="connsiteX4" fmla="*/ 2990679 w 3964950"/>
                  <a:gd name="connsiteY4" fmla="*/ 261480 h 1151721"/>
                  <a:gd name="connsiteX5" fmla="*/ 3605493 w 3964950"/>
                  <a:gd name="connsiteY5" fmla="*/ 223782 h 1151721"/>
                  <a:gd name="connsiteX6" fmla="*/ 3941473 w 3964950"/>
                  <a:gd name="connsiteY6" fmla="*/ 173770 h 1151721"/>
                  <a:gd name="connsiteX7" fmla="*/ 3955372 w 3964950"/>
                  <a:gd name="connsiteY7" fmla="*/ 313312 h 1151721"/>
                  <a:gd name="connsiteX8" fmla="*/ 3964950 w 3964950"/>
                  <a:gd name="connsiteY8" fmla="*/ 578017 h 1151721"/>
                  <a:gd name="connsiteX9" fmla="*/ 3954884 w 3964950"/>
                  <a:gd name="connsiteY9" fmla="*/ 834188 h 1151721"/>
                  <a:gd name="connsiteX10" fmla="*/ 3940240 w 3964950"/>
                  <a:gd name="connsiteY10" fmla="*/ 967386 h 1151721"/>
                  <a:gd name="connsiteX11" fmla="*/ 3645267 w 3964950"/>
                  <a:gd name="connsiteY11" fmla="*/ 918790 h 1151721"/>
                  <a:gd name="connsiteX12" fmla="*/ 2981958 w 3964950"/>
                  <a:gd name="connsiteY12" fmla="*/ 871264 h 1151721"/>
                  <a:gd name="connsiteX13" fmla="*/ 2302152 w 3964950"/>
                  <a:gd name="connsiteY13" fmla="*/ 915347 h 1151721"/>
                  <a:gd name="connsiteX14" fmla="*/ 2031393 w 3964950"/>
                  <a:gd name="connsiteY14" fmla="*/ 959587 h 1151721"/>
                  <a:gd name="connsiteX15" fmla="*/ 2026408 w 3964950"/>
                  <a:gd name="connsiteY15" fmla="*/ 854085 h 1151721"/>
                  <a:gd name="connsiteX16" fmla="*/ 955034 w 3964950"/>
                  <a:gd name="connsiteY16" fmla="*/ 1151721 h 1151721"/>
                  <a:gd name="connsiteX17" fmla="*/ 0 w 3964950"/>
                  <a:gd name="connsiteY17" fmla="*/ 1149534 h 1151721"/>
                  <a:gd name="connsiteX18" fmla="*/ 261298 w 3964950"/>
                  <a:gd name="connsiteY18" fmla="*/ 560763 h 1151721"/>
                  <a:gd name="connsiteX19" fmla="*/ 9539 w 3964950"/>
                  <a:gd name="connsiteY19" fmla="*/ 1 h 1151721"/>
                  <a:gd name="connsiteX20" fmla="*/ 2012887 w 3964950"/>
                  <a:gd name="connsiteY20" fmla="*/ 408206 h 1151721"/>
                  <a:gd name="connsiteX0" fmla="*/ 2012887 w 3964950"/>
                  <a:gd name="connsiteY0" fmla="*/ 408206 h 1151721"/>
                  <a:gd name="connsiteX1" fmla="*/ 2018016 w 3964950"/>
                  <a:gd name="connsiteY1" fmla="*/ 280381 h 1151721"/>
                  <a:gd name="connsiteX2" fmla="*/ 2033058 w 3964950"/>
                  <a:gd name="connsiteY2" fmla="*/ 178303 h 1151721"/>
                  <a:gd name="connsiteX3" fmla="*/ 2325919 w 3964950"/>
                  <a:gd name="connsiteY3" fmla="*/ 217661 h 1151721"/>
                  <a:gd name="connsiteX4" fmla="*/ 2990679 w 3964950"/>
                  <a:gd name="connsiteY4" fmla="*/ 261480 h 1151721"/>
                  <a:gd name="connsiteX5" fmla="*/ 3605493 w 3964950"/>
                  <a:gd name="connsiteY5" fmla="*/ 223782 h 1151721"/>
                  <a:gd name="connsiteX6" fmla="*/ 3941473 w 3964950"/>
                  <a:gd name="connsiteY6" fmla="*/ 173770 h 1151721"/>
                  <a:gd name="connsiteX7" fmla="*/ 3955372 w 3964950"/>
                  <a:gd name="connsiteY7" fmla="*/ 313312 h 1151721"/>
                  <a:gd name="connsiteX8" fmla="*/ 3964950 w 3964950"/>
                  <a:gd name="connsiteY8" fmla="*/ 578017 h 1151721"/>
                  <a:gd name="connsiteX9" fmla="*/ 3954884 w 3964950"/>
                  <a:gd name="connsiteY9" fmla="*/ 834188 h 1151721"/>
                  <a:gd name="connsiteX10" fmla="*/ 3940240 w 3964950"/>
                  <a:gd name="connsiteY10" fmla="*/ 967386 h 1151721"/>
                  <a:gd name="connsiteX11" fmla="*/ 3645267 w 3964950"/>
                  <a:gd name="connsiteY11" fmla="*/ 918790 h 1151721"/>
                  <a:gd name="connsiteX12" fmla="*/ 2981958 w 3964950"/>
                  <a:gd name="connsiteY12" fmla="*/ 871264 h 1151721"/>
                  <a:gd name="connsiteX13" fmla="*/ 2302152 w 3964950"/>
                  <a:gd name="connsiteY13" fmla="*/ 915347 h 1151721"/>
                  <a:gd name="connsiteX14" fmla="*/ 2031393 w 3964950"/>
                  <a:gd name="connsiteY14" fmla="*/ 959587 h 1151721"/>
                  <a:gd name="connsiteX15" fmla="*/ 2020813 w 3964950"/>
                  <a:gd name="connsiteY15" fmla="*/ 849772 h 1151721"/>
                  <a:gd name="connsiteX16" fmla="*/ 955034 w 3964950"/>
                  <a:gd name="connsiteY16" fmla="*/ 1151721 h 1151721"/>
                  <a:gd name="connsiteX17" fmla="*/ 0 w 3964950"/>
                  <a:gd name="connsiteY17" fmla="*/ 1149534 h 1151721"/>
                  <a:gd name="connsiteX18" fmla="*/ 261298 w 3964950"/>
                  <a:gd name="connsiteY18" fmla="*/ 560763 h 1151721"/>
                  <a:gd name="connsiteX19" fmla="*/ 9539 w 3964950"/>
                  <a:gd name="connsiteY19" fmla="*/ 1 h 1151721"/>
                  <a:gd name="connsiteX20" fmla="*/ 2012887 w 3964950"/>
                  <a:gd name="connsiteY20" fmla="*/ 408206 h 1151721"/>
                  <a:gd name="connsiteX0" fmla="*/ 2012887 w 3964950"/>
                  <a:gd name="connsiteY0" fmla="*/ 408206 h 1149534"/>
                  <a:gd name="connsiteX1" fmla="*/ 2018016 w 3964950"/>
                  <a:gd name="connsiteY1" fmla="*/ 280381 h 1149534"/>
                  <a:gd name="connsiteX2" fmla="*/ 2033058 w 3964950"/>
                  <a:gd name="connsiteY2" fmla="*/ 178303 h 1149534"/>
                  <a:gd name="connsiteX3" fmla="*/ 2325919 w 3964950"/>
                  <a:gd name="connsiteY3" fmla="*/ 217661 h 1149534"/>
                  <a:gd name="connsiteX4" fmla="*/ 2990679 w 3964950"/>
                  <a:gd name="connsiteY4" fmla="*/ 261480 h 1149534"/>
                  <a:gd name="connsiteX5" fmla="*/ 3605493 w 3964950"/>
                  <a:gd name="connsiteY5" fmla="*/ 223782 h 1149534"/>
                  <a:gd name="connsiteX6" fmla="*/ 3941473 w 3964950"/>
                  <a:gd name="connsiteY6" fmla="*/ 173770 h 1149534"/>
                  <a:gd name="connsiteX7" fmla="*/ 3955372 w 3964950"/>
                  <a:gd name="connsiteY7" fmla="*/ 313312 h 1149534"/>
                  <a:gd name="connsiteX8" fmla="*/ 3964950 w 3964950"/>
                  <a:gd name="connsiteY8" fmla="*/ 578017 h 1149534"/>
                  <a:gd name="connsiteX9" fmla="*/ 3954884 w 3964950"/>
                  <a:gd name="connsiteY9" fmla="*/ 834188 h 1149534"/>
                  <a:gd name="connsiteX10" fmla="*/ 3940240 w 3964950"/>
                  <a:gd name="connsiteY10" fmla="*/ 967386 h 1149534"/>
                  <a:gd name="connsiteX11" fmla="*/ 3645267 w 3964950"/>
                  <a:gd name="connsiteY11" fmla="*/ 918790 h 1149534"/>
                  <a:gd name="connsiteX12" fmla="*/ 2981958 w 3964950"/>
                  <a:gd name="connsiteY12" fmla="*/ 871264 h 1149534"/>
                  <a:gd name="connsiteX13" fmla="*/ 2302152 w 3964950"/>
                  <a:gd name="connsiteY13" fmla="*/ 915347 h 1149534"/>
                  <a:gd name="connsiteX14" fmla="*/ 2031393 w 3964950"/>
                  <a:gd name="connsiteY14" fmla="*/ 959587 h 1149534"/>
                  <a:gd name="connsiteX15" fmla="*/ 2020813 w 3964950"/>
                  <a:gd name="connsiteY15" fmla="*/ 849772 h 1149534"/>
                  <a:gd name="connsiteX16" fmla="*/ 2006826 w 3964950"/>
                  <a:gd name="connsiteY16" fmla="*/ 716051 h 1149534"/>
                  <a:gd name="connsiteX17" fmla="*/ 0 w 3964950"/>
                  <a:gd name="connsiteY17" fmla="*/ 1149534 h 1149534"/>
                  <a:gd name="connsiteX18" fmla="*/ 261298 w 3964950"/>
                  <a:gd name="connsiteY18" fmla="*/ 560763 h 1149534"/>
                  <a:gd name="connsiteX19" fmla="*/ 9539 w 3964950"/>
                  <a:gd name="connsiteY19" fmla="*/ 1 h 1149534"/>
                  <a:gd name="connsiteX20" fmla="*/ 2012887 w 3964950"/>
                  <a:gd name="connsiteY20" fmla="*/ 408206 h 1149534"/>
                  <a:gd name="connsiteX0" fmla="*/ 2012887 w 3964950"/>
                  <a:gd name="connsiteY0" fmla="*/ 408206 h 1149534"/>
                  <a:gd name="connsiteX1" fmla="*/ 2018016 w 3964950"/>
                  <a:gd name="connsiteY1" fmla="*/ 280381 h 1149534"/>
                  <a:gd name="connsiteX2" fmla="*/ 2033058 w 3964950"/>
                  <a:gd name="connsiteY2" fmla="*/ 178303 h 1149534"/>
                  <a:gd name="connsiteX3" fmla="*/ 2325919 w 3964950"/>
                  <a:gd name="connsiteY3" fmla="*/ 217661 h 1149534"/>
                  <a:gd name="connsiteX4" fmla="*/ 2990679 w 3964950"/>
                  <a:gd name="connsiteY4" fmla="*/ 261480 h 1149534"/>
                  <a:gd name="connsiteX5" fmla="*/ 3605493 w 3964950"/>
                  <a:gd name="connsiteY5" fmla="*/ 223782 h 1149534"/>
                  <a:gd name="connsiteX6" fmla="*/ 3941473 w 3964950"/>
                  <a:gd name="connsiteY6" fmla="*/ 173770 h 1149534"/>
                  <a:gd name="connsiteX7" fmla="*/ 3955372 w 3964950"/>
                  <a:gd name="connsiteY7" fmla="*/ 313312 h 1149534"/>
                  <a:gd name="connsiteX8" fmla="*/ 3964950 w 3964950"/>
                  <a:gd name="connsiteY8" fmla="*/ 578017 h 1149534"/>
                  <a:gd name="connsiteX9" fmla="*/ 3954884 w 3964950"/>
                  <a:gd name="connsiteY9" fmla="*/ 834188 h 1149534"/>
                  <a:gd name="connsiteX10" fmla="*/ 3940240 w 3964950"/>
                  <a:gd name="connsiteY10" fmla="*/ 967386 h 1149534"/>
                  <a:gd name="connsiteX11" fmla="*/ 3645267 w 3964950"/>
                  <a:gd name="connsiteY11" fmla="*/ 918790 h 1149534"/>
                  <a:gd name="connsiteX12" fmla="*/ 2981958 w 3964950"/>
                  <a:gd name="connsiteY12" fmla="*/ 871264 h 1149534"/>
                  <a:gd name="connsiteX13" fmla="*/ 2302152 w 3964950"/>
                  <a:gd name="connsiteY13" fmla="*/ 915347 h 1149534"/>
                  <a:gd name="connsiteX14" fmla="*/ 2031393 w 3964950"/>
                  <a:gd name="connsiteY14" fmla="*/ 959587 h 1149534"/>
                  <a:gd name="connsiteX15" fmla="*/ 2020813 w 3964950"/>
                  <a:gd name="connsiteY15" fmla="*/ 849772 h 1149534"/>
                  <a:gd name="connsiteX16" fmla="*/ 2012421 w 3964950"/>
                  <a:gd name="connsiteY16" fmla="*/ 720365 h 1149534"/>
                  <a:gd name="connsiteX17" fmla="*/ 0 w 3964950"/>
                  <a:gd name="connsiteY17" fmla="*/ 1149534 h 1149534"/>
                  <a:gd name="connsiteX18" fmla="*/ 261298 w 3964950"/>
                  <a:gd name="connsiteY18" fmla="*/ 560763 h 1149534"/>
                  <a:gd name="connsiteX19" fmla="*/ 9539 w 3964950"/>
                  <a:gd name="connsiteY19" fmla="*/ 1 h 1149534"/>
                  <a:gd name="connsiteX20" fmla="*/ 2012887 w 3964950"/>
                  <a:gd name="connsiteY20" fmla="*/ 408206 h 1149534"/>
                  <a:gd name="connsiteX0" fmla="*/ 2003348 w 3955411"/>
                  <a:gd name="connsiteY0" fmla="*/ 408206 h 967386"/>
                  <a:gd name="connsiteX1" fmla="*/ 2008477 w 3955411"/>
                  <a:gd name="connsiteY1" fmla="*/ 280381 h 967386"/>
                  <a:gd name="connsiteX2" fmla="*/ 2023519 w 3955411"/>
                  <a:gd name="connsiteY2" fmla="*/ 178303 h 967386"/>
                  <a:gd name="connsiteX3" fmla="*/ 2316380 w 3955411"/>
                  <a:gd name="connsiteY3" fmla="*/ 217661 h 967386"/>
                  <a:gd name="connsiteX4" fmla="*/ 2981140 w 3955411"/>
                  <a:gd name="connsiteY4" fmla="*/ 261480 h 967386"/>
                  <a:gd name="connsiteX5" fmla="*/ 3595954 w 3955411"/>
                  <a:gd name="connsiteY5" fmla="*/ 223782 h 967386"/>
                  <a:gd name="connsiteX6" fmla="*/ 3931934 w 3955411"/>
                  <a:gd name="connsiteY6" fmla="*/ 173770 h 967386"/>
                  <a:gd name="connsiteX7" fmla="*/ 3945833 w 3955411"/>
                  <a:gd name="connsiteY7" fmla="*/ 313312 h 967386"/>
                  <a:gd name="connsiteX8" fmla="*/ 3955411 w 3955411"/>
                  <a:gd name="connsiteY8" fmla="*/ 578017 h 967386"/>
                  <a:gd name="connsiteX9" fmla="*/ 3945345 w 3955411"/>
                  <a:gd name="connsiteY9" fmla="*/ 834188 h 967386"/>
                  <a:gd name="connsiteX10" fmla="*/ 3930701 w 3955411"/>
                  <a:gd name="connsiteY10" fmla="*/ 967386 h 967386"/>
                  <a:gd name="connsiteX11" fmla="*/ 3635728 w 3955411"/>
                  <a:gd name="connsiteY11" fmla="*/ 918790 h 967386"/>
                  <a:gd name="connsiteX12" fmla="*/ 2972419 w 3955411"/>
                  <a:gd name="connsiteY12" fmla="*/ 871264 h 967386"/>
                  <a:gd name="connsiteX13" fmla="*/ 2292613 w 3955411"/>
                  <a:gd name="connsiteY13" fmla="*/ 915347 h 967386"/>
                  <a:gd name="connsiteX14" fmla="*/ 2021854 w 3955411"/>
                  <a:gd name="connsiteY14" fmla="*/ 959587 h 967386"/>
                  <a:gd name="connsiteX15" fmla="*/ 2011274 w 3955411"/>
                  <a:gd name="connsiteY15" fmla="*/ 849772 h 967386"/>
                  <a:gd name="connsiteX16" fmla="*/ 2002882 w 3955411"/>
                  <a:gd name="connsiteY16" fmla="*/ 720365 h 967386"/>
                  <a:gd name="connsiteX17" fmla="*/ 1998938 w 3955411"/>
                  <a:gd name="connsiteY17" fmla="*/ 567203 h 967386"/>
                  <a:gd name="connsiteX18" fmla="*/ 251759 w 3955411"/>
                  <a:gd name="connsiteY18" fmla="*/ 560763 h 967386"/>
                  <a:gd name="connsiteX19" fmla="*/ 0 w 3955411"/>
                  <a:gd name="connsiteY19" fmla="*/ 1 h 967386"/>
                  <a:gd name="connsiteX20" fmla="*/ 2003348 w 3955411"/>
                  <a:gd name="connsiteY20" fmla="*/ 408206 h 967386"/>
                  <a:gd name="connsiteX0" fmla="*/ 2003348 w 3955411"/>
                  <a:gd name="connsiteY0" fmla="*/ 408206 h 967386"/>
                  <a:gd name="connsiteX1" fmla="*/ 2008477 w 3955411"/>
                  <a:gd name="connsiteY1" fmla="*/ 280381 h 967386"/>
                  <a:gd name="connsiteX2" fmla="*/ 2023519 w 3955411"/>
                  <a:gd name="connsiteY2" fmla="*/ 178303 h 967386"/>
                  <a:gd name="connsiteX3" fmla="*/ 2316380 w 3955411"/>
                  <a:gd name="connsiteY3" fmla="*/ 217661 h 967386"/>
                  <a:gd name="connsiteX4" fmla="*/ 2981140 w 3955411"/>
                  <a:gd name="connsiteY4" fmla="*/ 261480 h 967386"/>
                  <a:gd name="connsiteX5" fmla="*/ 3595954 w 3955411"/>
                  <a:gd name="connsiteY5" fmla="*/ 223782 h 967386"/>
                  <a:gd name="connsiteX6" fmla="*/ 3931934 w 3955411"/>
                  <a:gd name="connsiteY6" fmla="*/ 173770 h 967386"/>
                  <a:gd name="connsiteX7" fmla="*/ 3945833 w 3955411"/>
                  <a:gd name="connsiteY7" fmla="*/ 313312 h 967386"/>
                  <a:gd name="connsiteX8" fmla="*/ 3955411 w 3955411"/>
                  <a:gd name="connsiteY8" fmla="*/ 578017 h 967386"/>
                  <a:gd name="connsiteX9" fmla="*/ 3945345 w 3955411"/>
                  <a:gd name="connsiteY9" fmla="*/ 834188 h 967386"/>
                  <a:gd name="connsiteX10" fmla="*/ 3930701 w 3955411"/>
                  <a:gd name="connsiteY10" fmla="*/ 967386 h 967386"/>
                  <a:gd name="connsiteX11" fmla="*/ 3635728 w 3955411"/>
                  <a:gd name="connsiteY11" fmla="*/ 918790 h 967386"/>
                  <a:gd name="connsiteX12" fmla="*/ 2972419 w 3955411"/>
                  <a:gd name="connsiteY12" fmla="*/ 871264 h 967386"/>
                  <a:gd name="connsiteX13" fmla="*/ 2292613 w 3955411"/>
                  <a:gd name="connsiteY13" fmla="*/ 915347 h 967386"/>
                  <a:gd name="connsiteX14" fmla="*/ 2021854 w 3955411"/>
                  <a:gd name="connsiteY14" fmla="*/ 959587 h 967386"/>
                  <a:gd name="connsiteX15" fmla="*/ 2011274 w 3955411"/>
                  <a:gd name="connsiteY15" fmla="*/ 849772 h 967386"/>
                  <a:gd name="connsiteX16" fmla="*/ 2002882 w 3955411"/>
                  <a:gd name="connsiteY16" fmla="*/ 720365 h 967386"/>
                  <a:gd name="connsiteX17" fmla="*/ 1998938 w 3955411"/>
                  <a:gd name="connsiteY17" fmla="*/ 567203 h 967386"/>
                  <a:gd name="connsiteX18" fmla="*/ 0 w 3955411"/>
                  <a:gd name="connsiteY18" fmla="*/ 1 h 967386"/>
                  <a:gd name="connsiteX19" fmla="*/ 2003348 w 3955411"/>
                  <a:gd name="connsiteY19" fmla="*/ 408206 h 967386"/>
                  <a:gd name="connsiteX0" fmla="*/ 20802 w 1972865"/>
                  <a:gd name="connsiteY0" fmla="*/ 234436 h 793616"/>
                  <a:gd name="connsiteX1" fmla="*/ 25931 w 1972865"/>
                  <a:gd name="connsiteY1" fmla="*/ 106611 h 793616"/>
                  <a:gd name="connsiteX2" fmla="*/ 40973 w 1972865"/>
                  <a:gd name="connsiteY2" fmla="*/ 4533 h 793616"/>
                  <a:gd name="connsiteX3" fmla="*/ 333834 w 1972865"/>
                  <a:gd name="connsiteY3" fmla="*/ 43891 h 793616"/>
                  <a:gd name="connsiteX4" fmla="*/ 998594 w 1972865"/>
                  <a:gd name="connsiteY4" fmla="*/ 87710 h 793616"/>
                  <a:gd name="connsiteX5" fmla="*/ 1613408 w 1972865"/>
                  <a:gd name="connsiteY5" fmla="*/ 50012 h 793616"/>
                  <a:gd name="connsiteX6" fmla="*/ 1949388 w 1972865"/>
                  <a:gd name="connsiteY6" fmla="*/ 0 h 793616"/>
                  <a:gd name="connsiteX7" fmla="*/ 1963287 w 1972865"/>
                  <a:gd name="connsiteY7" fmla="*/ 139542 h 793616"/>
                  <a:gd name="connsiteX8" fmla="*/ 1972865 w 1972865"/>
                  <a:gd name="connsiteY8" fmla="*/ 404247 h 793616"/>
                  <a:gd name="connsiteX9" fmla="*/ 1962799 w 1972865"/>
                  <a:gd name="connsiteY9" fmla="*/ 660418 h 793616"/>
                  <a:gd name="connsiteX10" fmla="*/ 1948155 w 1972865"/>
                  <a:gd name="connsiteY10" fmla="*/ 793616 h 793616"/>
                  <a:gd name="connsiteX11" fmla="*/ 1653182 w 1972865"/>
                  <a:gd name="connsiteY11" fmla="*/ 745020 h 793616"/>
                  <a:gd name="connsiteX12" fmla="*/ 989873 w 1972865"/>
                  <a:gd name="connsiteY12" fmla="*/ 697494 h 793616"/>
                  <a:gd name="connsiteX13" fmla="*/ 310067 w 1972865"/>
                  <a:gd name="connsiteY13" fmla="*/ 741577 h 793616"/>
                  <a:gd name="connsiteX14" fmla="*/ 39308 w 1972865"/>
                  <a:gd name="connsiteY14" fmla="*/ 785817 h 793616"/>
                  <a:gd name="connsiteX15" fmla="*/ 28728 w 1972865"/>
                  <a:gd name="connsiteY15" fmla="*/ 676002 h 793616"/>
                  <a:gd name="connsiteX16" fmla="*/ 20336 w 1972865"/>
                  <a:gd name="connsiteY16" fmla="*/ 546595 h 793616"/>
                  <a:gd name="connsiteX17" fmla="*/ 16392 w 1972865"/>
                  <a:gd name="connsiteY17" fmla="*/ 393433 h 793616"/>
                  <a:gd name="connsiteX18" fmla="*/ 20802 w 1972865"/>
                  <a:gd name="connsiteY18" fmla="*/ 234436 h 793616"/>
                  <a:gd name="connsiteX0" fmla="*/ 20802 w 1972865"/>
                  <a:gd name="connsiteY0" fmla="*/ 234436 h 793616"/>
                  <a:gd name="connsiteX1" fmla="*/ 25931 w 1972865"/>
                  <a:gd name="connsiteY1" fmla="*/ 106611 h 793616"/>
                  <a:gd name="connsiteX2" fmla="*/ 40973 w 1972865"/>
                  <a:gd name="connsiteY2" fmla="*/ 4533 h 793616"/>
                  <a:gd name="connsiteX3" fmla="*/ 333834 w 1972865"/>
                  <a:gd name="connsiteY3" fmla="*/ 43891 h 793616"/>
                  <a:gd name="connsiteX4" fmla="*/ 998594 w 1972865"/>
                  <a:gd name="connsiteY4" fmla="*/ 87710 h 793616"/>
                  <a:gd name="connsiteX5" fmla="*/ 1613408 w 1972865"/>
                  <a:gd name="connsiteY5" fmla="*/ 50012 h 793616"/>
                  <a:gd name="connsiteX6" fmla="*/ 1949388 w 1972865"/>
                  <a:gd name="connsiteY6" fmla="*/ 0 h 793616"/>
                  <a:gd name="connsiteX7" fmla="*/ 1963287 w 1972865"/>
                  <a:gd name="connsiteY7" fmla="*/ 139542 h 793616"/>
                  <a:gd name="connsiteX8" fmla="*/ 1972865 w 1972865"/>
                  <a:gd name="connsiteY8" fmla="*/ 404247 h 793616"/>
                  <a:gd name="connsiteX9" fmla="*/ 1962799 w 1972865"/>
                  <a:gd name="connsiteY9" fmla="*/ 660418 h 793616"/>
                  <a:gd name="connsiteX10" fmla="*/ 1948155 w 1972865"/>
                  <a:gd name="connsiteY10" fmla="*/ 793616 h 793616"/>
                  <a:gd name="connsiteX11" fmla="*/ 1653182 w 1972865"/>
                  <a:gd name="connsiteY11" fmla="*/ 745020 h 793616"/>
                  <a:gd name="connsiteX12" fmla="*/ 989873 w 1972865"/>
                  <a:gd name="connsiteY12" fmla="*/ 697494 h 793616"/>
                  <a:gd name="connsiteX13" fmla="*/ 310067 w 1972865"/>
                  <a:gd name="connsiteY13" fmla="*/ 741577 h 793616"/>
                  <a:gd name="connsiteX14" fmla="*/ 39308 w 1972865"/>
                  <a:gd name="connsiteY14" fmla="*/ 785817 h 793616"/>
                  <a:gd name="connsiteX15" fmla="*/ 28728 w 1972865"/>
                  <a:gd name="connsiteY15" fmla="*/ 676002 h 793616"/>
                  <a:gd name="connsiteX16" fmla="*/ 20336 w 1972865"/>
                  <a:gd name="connsiteY16" fmla="*/ 546595 h 793616"/>
                  <a:gd name="connsiteX17" fmla="*/ 16392 w 1972865"/>
                  <a:gd name="connsiteY17" fmla="*/ 393433 h 793616"/>
                  <a:gd name="connsiteX18" fmla="*/ 20802 w 1972865"/>
                  <a:gd name="connsiteY18" fmla="*/ 234436 h 793616"/>
                  <a:gd name="connsiteX0" fmla="*/ 20802 w 1972865"/>
                  <a:gd name="connsiteY0" fmla="*/ 234436 h 793616"/>
                  <a:gd name="connsiteX1" fmla="*/ 25931 w 1972865"/>
                  <a:gd name="connsiteY1" fmla="*/ 106611 h 793616"/>
                  <a:gd name="connsiteX2" fmla="*/ 40973 w 1972865"/>
                  <a:gd name="connsiteY2" fmla="*/ 4533 h 793616"/>
                  <a:gd name="connsiteX3" fmla="*/ 333834 w 1972865"/>
                  <a:gd name="connsiteY3" fmla="*/ 43891 h 793616"/>
                  <a:gd name="connsiteX4" fmla="*/ 998594 w 1972865"/>
                  <a:gd name="connsiteY4" fmla="*/ 87710 h 793616"/>
                  <a:gd name="connsiteX5" fmla="*/ 1613408 w 1972865"/>
                  <a:gd name="connsiteY5" fmla="*/ 50012 h 793616"/>
                  <a:gd name="connsiteX6" fmla="*/ 1949388 w 1972865"/>
                  <a:gd name="connsiteY6" fmla="*/ 0 h 793616"/>
                  <a:gd name="connsiteX7" fmla="*/ 1963287 w 1972865"/>
                  <a:gd name="connsiteY7" fmla="*/ 139542 h 793616"/>
                  <a:gd name="connsiteX8" fmla="*/ 1972865 w 1972865"/>
                  <a:gd name="connsiteY8" fmla="*/ 404247 h 793616"/>
                  <a:gd name="connsiteX9" fmla="*/ 1962799 w 1972865"/>
                  <a:gd name="connsiteY9" fmla="*/ 660418 h 793616"/>
                  <a:gd name="connsiteX10" fmla="*/ 1948155 w 1972865"/>
                  <a:gd name="connsiteY10" fmla="*/ 793616 h 793616"/>
                  <a:gd name="connsiteX11" fmla="*/ 1653182 w 1972865"/>
                  <a:gd name="connsiteY11" fmla="*/ 745020 h 793616"/>
                  <a:gd name="connsiteX12" fmla="*/ 989873 w 1972865"/>
                  <a:gd name="connsiteY12" fmla="*/ 697494 h 793616"/>
                  <a:gd name="connsiteX13" fmla="*/ 310067 w 1972865"/>
                  <a:gd name="connsiteY13" fmla="*/ 741577 h 793616"/>
                  <a:gd name="connsiteX14" fmla="*/ 39308 w 1972865"/>
                  <a:gd name="connsiteY14" fmla="*/ 785817 h 793616"/>
                  <a:gd name="connsiteX15" fmla="*/ 28728 w 1972865"/>
                  <a:gd name="connsiteY15" fmla="*/ 676002 h 793616"/>
                  <a:gd name="connsiteX16" fmla="*/ 20336 w 1972865"/>
                  <a:gd name="connsiteY16" fmla="*/ 546595 h 793616"/>
                  <a:gd name="connsiteX17" fmla="*/ 16392 w 1972865"/>
                  <a:gd name="connsiteY17" fmla="*/ 393433 h 793616"/>
                  <a:gd name="connsiteX18" fmla="*/ 20802 w 1972865"/>
                  <a:gd name="connsiteY18" fmla="*/ 234436 h 793616"/>
                  <a:gd name="connsiteX0" fmla="*/ 4410 w 1956473"/>
                  <a:gd name="connsiteY0" fmla="*/ 234436 h 793616"/>
                  <a:gd name="connsiteX1" fmla="*/ 9539 w 1956473"/>
                  <a:gd name="connsiteY1" fmla="*/ 106611 h 793616"/>
                  <a:gd name="connsiteX2" fmla="*/ 24581 w 1956473"/>
                  <a:gd name="connsiteY2" fmla="*/ 4533 h 793616"/>
                  <a:gd name="connsiteX3" fmla="*/ 317442 w 1956473"/>
                  <a:gd name="connsiteY3" fmla="*/ 43891 h 793616"/>
                  <a:gd name="connsiteX4" fmla="*/ 982202 w 1956473"/>
                  <a:gd name="connsiteY4" fmla="*/ 87710 h 793616"/>
                  <a:gd name="connsiteX5" fmla="*/ 1597016 w 1956473"/>
                  <a:gd name="connsiteY5" fmla="*/ 50012 h 793616"/>
                  <a:gd name="connsiteX6" fmla="*/ 1932996 w 1956473"/>
                  <a:gd name="connsiteY6" fmla="*/ 0 h 793616"/>
                  <a:gd name="connsiteX7" fmla="*/ 1946895 w 1956473"/>
                  <a:gd name="connsiteY7" fmla="*/ 139542 h 793616"/>
                  <a:gd name="connsiteX8" fmla="*/ 1956473 w 1956473"/>
                  <a:gd name="connsiteY8" fmla="*/ 404247 h 793616"/>
                  <a:gd name="connsiteX9" fmla="*/ 1946407 w 1956473"/>
                  <a:gd name="connsiteY9" fmla="*/ 660418 h 793616"/>
                  <a:gd name="connsiteX10" fmla="*/ 1931763 w 1956473"/>
                  <a:gd name="connsiteY10" fmla="*/ 793616 h 793616"/>
                  <a:gd name="connsiteX11" fmla="*/ 1636790 w 1956473"/>
                  <a:gd name="connsiteY11" fmla="*/ 745020 h 793616"/>
                  <a:gd name="connsiteX12" fmla="*/ 973481 w 1956473"/>
                  <a:gd name="connsiteY12" fmla="*/ 697494 h 793616"/>
                  <a:gd name="connsiteX13" fmla="*/ 293675 w 1956473"/>
                  <a:gd name="connsiteY13" fmla="*/ 741577 h 793616"/>
                  <a:gd name="connsiteX14" fmla="*/ 22916 w 1956473"/>
                  <a:gd name="connsiteY14" fmla="*/ 785817 h 793616"/>
                  <a:gd name="connsiteX15" fmla="*/ 12336 w 1956473"/>
                  <a:gd name="connsiteY15" fmla="*/ 676002 h 793616"/>
                  <a:gd name="connsiteX16" fmla="*/ 3944 w 1956473"/>
                  <a:gd name="connsiteY16" fmla="*/ 546595 h 793616"/>
                  <a:gd name="connsiteX17" fmla="*/ 0 w 1956473"/>
                  <a:gd name="connsiteY17" fmla="*/ 393433 h 793616"/>
                  <a:gd name="connsiteX18" fmla="*/ 4410 w 1956473"/>
                  <a:gd name="connsiteY18" fmla="*/ 234436 h 793616"/>
                  <a:gd name="connsiteX0" fmla="*/ 4410 w 1956473"/>
                  <a:gd name="connsiteY0" fmla="*/ 234436 h 793616"/>
                  <a:gd name="connsiteX1" fmla="*/ 9539 w 1956473"/>
                  <a:gd name="connsiteY1" fmla="*/ 106611 h 793616"/>
                  <a:gd name="connsiteX2" fmla="*/ 24581 w 1956473"/>
                  <a:gd name="connsiteY2" fmla="*/ 4533 h 793616"/>
                  <a:gd name="connsiteX3" fmla="*/ 317442 w 1956473"/>
                  <a:gd name="connsiteY3" fmla="*/ 43891 h 793616"/>
                  <a:gd name="connsiteX4" fmla="*/ 982202 w 1956473"/>
                  <a:gd name="connsiteY4" fmla="*/ 87710 h 793616"/>
                  <a:gd name="connsiteX5" fmla="*/ 1597016 w 1956473"/>
                  <a:gd name="connsiteY5" fmla="*/ 50012 h 793616"/>
                  <a:gd name="connsiteX6" fmla="*/ 1932996 w 1956473"/>
                  <a:gd name="connsiteY6" fmla="*/ 0 h 793616"/>
                  <a:gd name="connsiteX7" fmla="*/ 1946895 w 1956473"/>
                  <a:gd name="connsiteY7" fmla="*/ 139542 h 793616"/>
                  <a:gd name="connsiteX8" fmla="*/ 1956473 w 1956473"/>
                  <a:gd name="connsiteY8" fmla="*/ 404247 h 793616"/>
                  <a:gd name="connsiteX9" fmla="*/ 1946407 w 1956473"/>
                  <a:gd name="connsiteY9" fmla="*/ 660418 h 793616"/>
                  <a:gd name="connsiteX10" fmla="*/ 1931763 w 1956473"/>
                  <a:gd name="connsiteY10" fmla="*/ 793616 h 793616"/>
                  <a:gd name="connsiteX11" fmla="*/ 1636790 w 1956473"/>
                  <a:gd name="connsiteY11" fmla="*/ 745020 h 793616"/>
                  <a:gd name="connsiteX12" fmla="*/ 973481 w 1956473"/>
                  <a:gd name="connsiteY12" fmla="*/ 697494 h 793616"/>
                  <a:gd name="connsiteX13" fmla="*/ 293675 w 1956473"/>
                  <a:gd name="connsiteY13" fmla="*/ 741577 h 793616"/>
                  <a:gd name="connsiteX14" fmla="*/ 22916 w 1956473"/>
                  <a:gd name="connsiteY14" fmla="*/ 785817 h 793616"/>
                  <a:gd name="connsiteX15" fmla="*/ 12336 w 1956473"/>
                  <a:gd name="connsiteY15" fmla="*/ 676002 h 793616"/>
                  <a:gd name="connsiteX16" fmla="*/ 3944 w 1956473"/>
                  <a:gd name="connsiteY16" fmla="*/ 546595 h 793616"/>
                  <a:gd name="connsiteX17" fmla="*/ 0 w 1956473"/>
                  <a:gd name="connsiteY17" fmla="*/ 393433 h 793616"/>
                  <a:gd name="connsiteX18" fmla="*/ 4410 w 1956473"/>
                  <a:gd name="connsiteY18" fmla="*/ 234436 h 793616"/>
                  <a:gd name="connsiteX0" fmla="*/ 4410 w 1956473"/>
                  <a:gd name="connsiteY0" fmla="*/ 234436 h 793616"/>
                  <a:gd name="connsiteX1" fmla="*/ 9539 w 1956473"/>
                  <a:gd name="connsiteY1" fmla="*/ 106611 h 793616"/>
                  <a:gd name="connsiteX2" fmla="*/ 24581 w 1956473"/>
                  <a:gd name="connsiteY2" fmla="*/ 4533 h 793616"/>
                  <a:gd name="connsiteX3" fmla="*/ 317442 w 1956473"/>
                  <a:gd name="connsiteY3" fmla="*/ 43891 h 793616"/>
                  <a:gd name="connsiteX4" fmla="*/ 982202 w 1956473"/>
                  <a:gd name="connsiteY4" fmla="*/ 87710 h 793616"/>
                  <a:gd name="connsiteX5" fmla="*/ 1597016 w 1956473"/>
                  <a:gd name="connsiteY5" fmla="*/ 50012 h 793616"/>
                  <a:gd name="connsiteX6" fmla="*/ 1932996 w 1956473"/>
                  <a:gd name="connsiteY6" fmla="*/ 0 h 793616"/>
                  <a:gd name="connsiteX7" fmla="*/ 1946895 w 1956473"/>
                  <a:gd name="connsiteY7" fmla="*/ 139542 h 793616"/>
                  <a:gd name="connsiteX8" fmla="*/ 1956473 w 1956473"/>
                  <a:gd name="connsiteY8" fmla="*/ 404247 h 793616"/>
                  <a:gd name="connsiteX9" fmla="*/ 1946407 w 1956473"/>
                  <a:gd name="connsiteY9" fmla="*/ 660418 h 793616"/>
                  <a:gd name="connsiteX10" fmla="*/ 1931763 w 1956473"/>
                  <a:gd name="connsiteY10" fmla="*/ 793616 h 793616"/>
                  <a:gd name="connsiteX11" fmla="*/ 1636790 w 1956473"/>
                  <a:gd name="connsiteY11" fmla="*/ 745020 h 793616"/>
                  <a:gd name="connsiteX12" fmla="*/ 973481 w 1956473"/>
                  <a:gd name="connsiteY12" fmla="*/ 697494 h 793616"/>
                  <a:gd name="connsiteX13" fmla="*/ 293675 w 1956473"/>
                  <a:gd name="connsiteY13" fmla="*/ 741577 h 793616"/>
                  <a:gd name="connsiteX14" fmla="*/ 22916 w 1956473"/>
                  <a:gd name="connsiteY14" fmla="*/ 785817 h 793616"/>
                  <a:gd name="connsiteX15" fmla="*/ 12336 w 1956473"/>
                  <a:gd name="connsiteY15" fmla="*/ 676002 h 793616"/>
                  <a:gd name="connsiteX16" fmla="*/ 3944 w 1956473"/>
                  <a:gd name="connsiteY16" fmla="*/ 546595 h 793616"/>
                  <a:gd name="connsiteX17" fmla="*/ 0 w 1956473"/>
                  <a:gd name="connsiteY17" fmla="*/ 393433 h 793616"/>
                  <a:gd name="connsiteX18" fmla="*/ 4410 w 1956473"/>
                  <a:gd name="connsiteY18" fmla="*/ 234436 h 793616"/>
                  <a:gd name="connsiteX0" fmla="*/ 1612 w 1956473"/>
                  <a:gd name="connsiteY0" fmla="*/ 247377 h 793616"/>
                  <a:gd name="connsiteX1" fmla="*/ 9539 w 1956473"/>
                  <a:gd name="connsiteY1" fmla="*/ 106611 h 793616"/>
                  <a:gd name="connsiteX2" fmla="*/ 24581 w 1956473"/>
                  <a:gd name="connsiteY2" fmla="*/ 4533 h 793616"/>
                  <a:gd name="connsiteX3" fmla="*/ 317442 w 1956473"/>
                  <a:gd name="connsiteY3" fmla="*/ 43891 h 793616"/>
                  <a:gd name="connsiteX4" fmla="*/ 982202 w 1956473"/>
                  <a:gd name="connsiteY4" fmla="*/ 87710 h 793616"/>
                  <a:gd name="connsiteX5" fmla="*/ 1597016 w 1956473"/>
                  <a:gd name="connsiteY5" fmla="*/ 50012 h 793616"/>
                  <a:gd name="connsiteX6" fmla="*/ 1932996 w 1956473"/>
                  <a:gd name="connsiteY6" fmla="*/ 0 h 793616"/>
                  <a:gd name="connsiteX7" fmla="*/ 1946895 w 1956473"/>
                  <a:gd name="connsiteY7" fmla="*/ 139542 h 793616"/>
                  <a:gd name="connsiteX8" fmla="*/ 1956473 w 1956473"/>
                  <a:gd name="connsiteY8" fmla="*/ 404247 h 793616"/>
                  <a:gd name="connsiteX9" fmla="*/ 1946407 w 1956473"/>
                  <a:gd name="connsiteY9" fmla="*/ 660418 h 793616"/>
                  <a:gd name="connsiteX10" fmla="*/ 1931763 w 1956473"/>
                  <a:gd name="connsiteY10" fmla="*/ 793616 h 793616"/>
                  <a:gd name="connsiteX11" fmla="*/ 1636790 w 1956473"/>
                  <a:gd name="connsiteY11" fmla="*/ 745020 h 793616"/>
                  <a:gd name="connsiteX12" fmla="*/ 973481 w 1956473"/>
                  <a:gd name="connsiteY12" fmla="*/ 697494 h 793616"/>
                  <a:gd name="connsiteX13" fmla="*/ 293675 w 1956473"/>
                  <a:gd name="connsiteY13" fmla="*/ 741577 h 793616"/>
                  <a:gd name="connsiteX14" fmla="*/ 22916 w 1956473"/>
                  <a:gd name="connsiteY14" fmla="*/ 785817 h 793616"/>
                  <a:gd name="connsiteX15" fmla="*/ 12336 w 1956473"/>
                  <a:gd name="connsiteY15" fmla="*/ 676002 h 793616"/>
                  <a:gd name="connsiteX16" fmla="*/ 3944 w 1956473"/>
                  <a:gd name="connsiteY16" fmla="*/ 546595 h 793616"/>
                  <a:gd name="connsiteX17" fmla="*/ 0 w 1956473"/>
                  <a:gd name="connsiteY17" fmla="*/ 393433 h 793616"/>
                  <a:gd name="connsiteX18" fmla="*/ 1612 w 1956473"/>
                  <a:gd name="connsiteY18" fmla="*/ 247377 h 793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56473" h="793616">
                    <a:moveTo>
                      <a:pt x="1612" y="247377"/>
                    </a:moveTo>
                    <a:lnTo>
                      <a:pt x="9539" y="106611"/>
                    </a:lnTo>
                    <a:lnTo>
                      <a:pt x="24581" y="4533"/>
                    </a:lnTo>
                    <a:lnTo>
                      <a:pt x="317442" y="43891"/>
                    </a:lnTo>
                    <a:cubicBezTo>
                      <a:pt x="477046" y="57754"/>
                      <a:pt x="707906" y="91000"/>
                      <a:pt x="982202" y="87710"/>
                    </a:cubicBezTo>
                    <a:cubicBezTo>
                      <a:pt x="1256498" y="84420"/>
                      <a:pt x="1392869" y="75179"/>
                      <a:pt x="1597016" y="50012"/>
                    </a:cubicBezTo>
                    <a:lnTo>
                      <a:pt x="1932996" y="0"/>
                    </a:lnTo>
                    <a:lnTo>
                      <a:pt x="1946895" y="139542"/>
                    </a:lnTo>
                    <a:lnTo>
                      <a:pt x="1956473" y="404247"/>
                    </a:lnTo>
                    <a:cubicBezTo>
                      <a:pt x="1954983" y="475259"/>
                      <a:pt x="1947897" y="589406"/>
                      <a:pt x="1946407" y="660418"/>
                    </a:cubicBezTo>
                    <a:lnTo>
                      <a:pt x="1931763" y="793616"/>
                    </a:lnTo>
                    <a:cubicBezTo>
                      <a:pt x="1661810" y="737753"/>
                      <a:pt x="1796504" y="761040"/>
                      <a:pt x="1636790" y="745020"/>
                    </a:cubicBezTo>
                    <a:cubicBezTo>
                      <a:pt x="1477076" y="729000"/>
                      <a:pt x="1197333" y="698068"/>
                      <a:pt x="973481" y="697494"/>
                    </a:cubicBezTo>
                    <a:cubicBezTo>
                      <a:pt x="749629" y="696920"/>
                      <a:pt x="452102" y="726857"/>
                      <a:pt x="293675" y="741577"/>
                    </a:cubicBezTo>
                    <a:cubicBezTo>
                      <a:pt x="135248" y="756297"/>
                      <a:pt x="199881" y="752892"/>
                      <a:pt x="22916" y="785817"/>
                    </a:cubicBezTo>
                    <a:lnTo>
                      <a:pt x="12336" y="676002"/>
                    </a:lnTo>
                    <a:lnTo>
                      <a:pt x="3944" y="546595"/>
                    </a:lnTo>
                    <a:lnTo>
                      <a:pt x="0" y="393433"/>
                    </a:lnTo>
                    <a:cubicBezTo>
                      <a:pt x="537" y="344748"/>
                      <a:pt x="1075" y="296062"/>
                      <a:pt x="1612" y="247377"/>
                    </a:cubicBez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ct val="40000"/>
                  </a:spcAft>
                  <a:buClrTx/>
                  <a:buSzTx/>
                  <a:buFont typeface="Wingdings" pitchFamily="2" charset="2"/>
                  <a:buNone/>
                  <a:tabLst/>
                  <a:defRPr/>
                </a:pPr>
                <a:endParaRPr kumimoji="0" lang="de-DE" sz="13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329" name="Freeform 5">
                <a:extLst>
                  <a:ext uri="{FF2B5EF4-FFF2-40B4-BE49-F238E27FC236}">
                    <a16:creationId xmlns:a16="http://schemas.microsoft.com/office/drawing/2014/main" id="{B0C5F0CF-ECAC-E0F9-551E-FE65FD80A1CA}"/>
                  </a:ext>
                </a:extLst>
              </p:cNvPr>
              <p:cNvSpPr>
                <a:spLocks noChangeAspect="1"/>
              </p:cNvSpPr>
              <p:nvPr/>
            </p:nvSpPr>
            <p:spPr bwMode="auto">
              <a:xfrm flipV="1">
                <a:off x="1759467" y="1022060"/>
                <a:ext cx="158700" cy="363491"/>
              </a:xfrm>
              <a:custGeom>
                <a:avLst/>
                <a:gdLst>
                  <a:gd name="T0" fmla="*/ 2147483647 w 240"/>
                  <a:gd name="T1" fmla="*/ 0 h 924"/>
                  <a:gd name="T2" fmla="*/ 0 w 240"/>
                  <a:gd name="T3" fmla="*/ 0 h 924"/>
                  <a:gd name="T4" fmla="*/ 0 w 240"/>
                  <a:gd name="T5" fmla="*/ 2147483647 h 924"/>
                  <a:gd name="T6" fmla="*/ 2147483647 w 240"/>
                  <a:gd name="T7" fmla="*/ 2147483647 h 924"/>
                  <a:gd name="T8" fmla="*/ 2147483647 w 240"/>
                  <a:gd name="T9" fmla="*/ 2147483647 h 924"/>
                  <a:gd name="T10" fmla="*/ 2147483647 w 240"/>
                  <a:gd name="T11" fmla="*/ 2147483647 h 924"/>
                  <a:gd name="T12" fmla="*/ 2147483647 w 240"/>
                  <a:gd name="T13" fmla="*/ 2147483647 h 924"/>
                  <a:gd name="T14" fmla="*/ 2147483647 w 240"/>
                  <a:gd name="T15" fmla="*/ 2147483647 h 924"/>
                  <a:gd name="T16" fmla="*/ 2147483647 w 240"/>
                  <a:gd name="T17" fmla="*/ 2147483647 h 924"/>
                  <a:gd name="T18" fmla="*/ 2147483647 w 240"/>
                  <a:gd name="T19" fmla="*/ 0 h 9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6667 w 10000"/>
                  <a:gd name="connsiteY5" fmla="*/ 6883 h 10000"/>
                  <a:gd name="connsiteX6" fmla="*/ 6167 w 10000"/>
                  <a:gd name="connsiteY6" fmla="*/ 5238 h 10000"/>
                  <a:gd name="connsiteX7" fmla="*/ 6500 w 10000"/>
                  <a:gd name="connsiteY7" fmla="*/ 3550 h 10000"/>
                  <a:gd name="connsiteX8" fmla="*/ 7610 w 10000"/>
                  <a:gd name="connsiteY8" fmla="*/ 188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6667 w 10000"/>
                  <a:gd name="connsiteY5" fmla="*/ 6883 h 10000"/>
                  <a:gd name="connsiteX6" fmla="*/ 6167 w 10000"/>
                  <a:gd name="connsiteY6" fmla="*/ 5238 h 10000"/>
                  <a:gd name="connsiteX7" fmla="*/ 6500 w 10000"/>
                  <a:gd name="connsiteY7" fmla="*/ 3550 h 10000"/>
                  <a:gd name="connsiteX8" fmla="*/ 7665 w 10000"/>
                  <a:gd name="connsiteY8" fmla="*/ 180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55 w 10000"/>
                  <a:gd name="connsiteY4" fmla="*/ 8536 h 10000"/>
                  <a:gd name="connsiteX5" fmla="*/ 6667 w 10000"/>
                  <a:gd name="connsiteY5" fmla="*/ 6883 h 10000"/>
                  <a:gd name="connsiteX6" fmla="*/ 6167 w 10000"/>
                  <a:gd name="connsiteY6" fmla="*/ 5238 h 10000"/>
                  <a:gd name="connsiteX7" fmla="*/ 6500 w 10000"/>
                  <a:gd name="connsiteY7" fmla="*/ 3550 h 10000"/>
                  <a:gd name="connsiteX8" fmla="*/ 7665 w 10000"/>
                  <a:gd name="connsiteY8" fmla="*/ 180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55 w 10000"/>
                  <a:gd name="connsiteY4" fmla="*/ 8536 h 10000"/>
                  <a:gd name="connsiteX5" fmla="*/ 6667 w 10000"/>
                  <a:gd name="connsiteY5" fmla="*/ 6883 h 10000"/>
                  <a:gd name="connsiteX6" fmla="*/ 6167 w 10000"/>
                  <a:gd name="connsiteY6" fmla="*/ 5238 h 10000"/>
                  <a:gd name="connsiteX7" fmla="*/ 6500 w 10000"/>
                  <a:gd name="connsiteY7" fmla="*/ 3550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55 w 10000"/>
                  <a:gd name="connsiteY4" fmla="*/ 8536 h 10000"/>
                  <a:gd name="connsiteX5" fmla="*/ 6667 w 10000"/>
                  <a:gd name="connsiteY5" fmla="*/ 6883 h 10000"/>
                  <a:gd name="connsiteX6" fmla="*/ 6167 w 10000"/>
                  <a:gd name="connsiteY6" fmla="*/ 5238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55 w 10000"/>
                  <a:gd name="connsiteY4" fmla="*/ 8536 h 10000"/>
                  <a:gd name="connsiteX5" fmla="*/ 6667 w 10000"/>
                  <a:gd name="connsiteY5" fmla="*/ 6883 h 10000"/>
                  <a:gd name="connsiteX6" fmla="*/ 7821 w 10000"/>
                  <a:gd name="connsiteY6" fmla="*/ 4959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55 w 10000"/>
                  <a:gd name="connsiteY4" fmla="*/ 8536 h 10000"/>
                  <a:gd name="connsiteX5" fmla="*/ 8045 w 10000"/>
                  <a:gd name="connsiteY5" fmla="*/ 6900 h 10000"/>
                  <a:gd name="connsiteX6" fmla="*/ 7821 w 10000"/>
                  <a:gd name="connsiteY6" fmla="*/ 4959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449 h 10000"/>
                  <a:gd name="connsiteX5" fmla="*/ 8045 w 10000"/>
                  <a:gd name="connsiteY5" fmla="*/ 6900 h 10000"/>
                  <a:gd name="connsiteX6" fmla="*/ 7821 w 10000"/>
                  <a:gd name="connsiteY6" fmla="*/ 4959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449 h 10000"/>
                  <a:gd name="connsiteX5" fmla="*/ 8045 w 10000"/>
                  <a:gd name="connsiteY5" fmla="*/ 6900 h 10000"/>
                  <a:gd name="connsiteX6" fmla="*/ 7821 w 10000"/>
                  <a:gd name="connsiteY6" fmla="*/ 4959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449 h 10000"/>
                  <a:gd name="connsiteX5" fmla="*/ 8045 w 10000"/>
                  <a:gd name="connsiteY5" fmla="*/ 6900 h 10000"/>
                  <a:gd name="connsiteX6" fmla="*/ 7821 w 10000"/>
                  <a:gd name="connsiteY6" fmla="*/ 4959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449 h 10000"/>
                  <a:gd name="connsiteX5" fmla="*/ 8045 w 10000"/>
                  <a:gd name="connsiteY5" fmla="*/ 6900 h 10000"/>
                  <a:gd name="connsiteX6" fmla="*/ 7821 w 10000"/>
                  <a:gd name="connsiteY6" fmla="*/ 4959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449 h 10000"/>
                  <a:gd name="connsiteX5" fmla="*/ 8321 w 10000"/>
                  <a:gd name="connsiteY5" fmla="*/ 6900 h 10000"/>
                  <a:gd name="connsiteX6" fmla="*/ 7821 w 10000"/>
                  <a:gd name="connsiteY6" fmla="*/ 4959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449 h 10000"/>
                  <a:gd name="connsiteX5" fmla="*/ 8045 w 10000"/>
                  <a:gd name="connsiteY5" fmla="*/ 6900 h 10000"/>
                  <a:gd name="connsiteX6" fmla="*/ 7821 w 10000"/>
                  <a:gd name="connsiteY6" fmla="*/ 4959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821 w 10000"/>
                  <a:gd name="connsiteY6" fmla="*/ 4959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9201 w 10000"/>
                  <a:gd name="connsiteY7" fmla="*/ 3550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88 w 10000"/>
                  <a:gd name="connsiteY7" fmla="*/ 3550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88 w 10000"/>
                  <a:gd name="connsiteY7" fmla="*/ 3550 h 10000"/>
                  <a:gd name="connsiteX8" fmla="*/ 9704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88 w 10000"/>
                  <a:gd name="connsiteY7" fmla="*/ 3550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88 w 10000"/>
                  <a:gd name="connsiteY7" fmla="*/ 3550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88 w 10000"/>
                  <a:gd name="connsiteY7" fmla="*/ 3550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17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17 h 10000"/>
                  <a:gd name="connsiteX6" fmla="*/ 7766 w 10000"/>
                  <a:gd name="connsiteY6" fmla="*/ 5011 h 10000"/>
                  <a:gd name="connsiteX7" fmla="*/ 7933 w 10000"/>
                  <a:gd name="connsiteY7" fmla="*/ 3463 h 10000"/>
                  <a:gd name="connsiteX8" fmla="*/ 8712 w 10000"/>
                  <a:gd name="connsiteY8" fmla="*/ 1714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17 h 10000"/>
                  <a:gd name="connsiteX6" fmla="*/ 7766 w 10000"/>
                  <a:gd name="connsiteY6" fmla="*/ 5011 h 10000"/>
                  <a:gd name="connsiteX7" fmla="*/ 8209 w 10000"/>
                  <a:gd name="connsiteY7" fmla="*/ 3411 h 10000"/>
                  <a:gd name="connsiteX8" fmla="*/ 8712 w 10000"/>
                  <a:gd name="connsiteY8" fmla="*/ 1714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17 h 10000"/>
                  <a:gd name="connsiteX6" fmla="*/ 7766 w 10000"/>
                  <a:gd name="connsiteY6" fmla="*/ 5011 h 10000"/>
                  <a:gd name="connsiteX7" fmla="*/ 8099 w 10000"/>
                  <a:gd name="connsiteY7" fmla="*/ 3359 h 10000"/>
                  <a:gd name="connsiteX8" fmla="*/ 8712 w 10000"/>
                  <a:gd name="connsiteY8" fmla="*/ 1714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17 h 10000"/>
                  <a:gd name="connsiteX6" fmla="*/ 7876 w 10000"/>
                  <a:gd name="connsiteY6" fmla="*/ 4976 h 10000"/>
                  <a:gd name="connsiteX7" fmla="*/ 8099 w 10000"/>
                  <a:gd name="connsiteY7" fmla="*/ 3359 h 10000"/>
                  <a:gd name="connsiteX8" fmla="*/ 8712 w 10000"/>
                  <a:gd name="connsiteY8" fmla="*/ 1714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265 w 10000"/>
                  <a:gd name="connsiteY5" fmla="*/ 6847 h 10000"/>
                  <a:gd name="connsiteX6" fmla="*/ 7876 w 10000"/>
                  <a:gd name="connsiteY6" fmla="*/ 4976 h 10000"/>
                  <a:gd name="connsiteX7" fmla="*/ 8099 w 10000"/>
                  <a:gd name="connsiteY7" fmla="*/ 3359 h 10000"/>
                  <a:gd name="connsiteX8" fmla="*/ 8712 w 10000"/>
                  <a:gd name="connsiteY8" fmla="*/ 1714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82 w 10000"/>
                  <a:gd name="connsiteY4" fmla="*/ 8379 h 10000"/>
                  <a:gd name="connsiteX5" fmla="*/ 8265 w 10000"/>
                  <a:gd name="connsiteY5" fmla="*/ 6847 h 10000"/>
                  <a:gd name="connsiteX6" fmla="*/ 7876 w 10000"/>
                  <a:gd name="connsiteY6" fmla="*/ 4976 h 10000"/>
                  <a:gd name="connsiteX7" fmla="*/ 8099 w 10000"/>
                  <a:gd name="connsiteY7" fmla="*/ 3359 h 10000"/>
                  <a:gd name="connsiteX8" fmla="*/ 8712 w 10000"/>
                  <a:gd name="connsiteY8" fmla="*/ 1714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82 w 10000"/>
                  <a:gd name="connsiteY4" fmla="*/ 8379 h 10000"/>
                  <a:gd name="connsiteX5" fmla="*/ 8265 w 10000"/>
                  <a:gd name="connsiteY5" fmla="*/ 6847 h 10000"/>
                  <a:gd name="connsiteX6" fmla="*/ 7986 w 10000"/>
                  <a:gd name="connsiteY6" fmla="*/ 4976 h 10000"/>
                  <a:gd name="connsiteX7" fmla="*/ 8099 w 10000"/>
                  <a:gd name="connsiteY7" fmla="*/ 3359 h 10000"/>
                  <a:gd name="connsiteX8" fmla="*/ 8712 w 10000"/>
                  <a:gd name="connsiteY8" fmla="*/ 1714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82 w 10000"/>
                  <a:gd name="connsiteY4" fmla="*/ 8379 h 10000"/>
                  <a:gd name="connsiteX5" fmla="*/ 8265 w 10000"/>
                  <a:gd name="connsiteY5" fmla="*/ 6847 h 10000"/>
                  <a:gd name="connsiteX6" fmla="*/ 7931 w 10000"/>
                  <a:gd name="connsiteY6" fmla="*/ 4993 h 10000"/>
                  <a:gd name="connsiteX7" fmla="*/ 8099 w 10000"/>
                  <a:gd name="connsiteY7" fmla="*/ 3359 h 10000"/>
                  <a:gd name="connsiteX8" fmla="*/ 8712 w 10000"/>
                  <a:gd name="connsiteY8" fmla="*/ 1714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82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14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14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49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49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49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49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49 h 10000"/>
                  <a:gd name="connsiteX9" fmla="*/ 9887 w 10000"/>
                  <a:gd name="connsiteY9" fmla="*/ 0 h 10000"/>
                  <a:gd name="connsiteX0" fmla="*/ 9887 w 10350"/>
                  <a:gd name="connsiteY0" fmla="*/ 0 h 10000"/>
                  <a:gd name="connsiteX1" fmla="*/ 0 w 10350"/>
                  <a:gd name="connsiteY1" fmla="*/ 0 h 10000"/>
                  <a:gd name="connsiteX2" fmla="*/ 0 w 10350"/>
                  <a:gd name="connsiteY2" fmla="*/ 10000 h 10000"/>
                  <a:gd name="connsiteX3" fmla="*/ 10000 w 10350"/>
                  <a:gd name="connsiteY3" fmla="*/ 10000 h 10000"/>
                  <a:gd name="connsiteX4" fmla="*/ 8827 w 10350"/>
                  <a:gd name="connsiteY4" fmla="*/ 8379 h 10000"/>
                  <a:gd name="connsiteX5" fmla="*/ 8155 w 10350"/>
                  <a:gd name="connsiteY5" fmla="*/ 6847 h 10000"/>
                  <a:gd name="connsiteX6" fmla="*/ 7931 w 10350"/>
                  <a:gd name="connsiteY6" fmla="*/ 4993 h 10000"/>
                  <a:gd name="connsiteX7" fmla="*/ 8099 w 10350"/>
                  <a:gd name="connsiteY7" fmla="*/ 3359 h 10000"/>
                  <a:gd name="connsiteX8" fmla="*/ 8712 w 10350"/>
                  <a:gd name="connsiteY8" fmla="*/ 1749 h 10000"/>
                  <a:gd name="connsiteX9" fmla="*/ 9887 w 1035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49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49 h 10000"/>
                  <a:gd name="connsiteX9" fmla="*/ 9143 w 10000"/>
                  <a:gd name="connsiteY9" fmla="*/ 882 h 10000"/>
                  <a:gd name="connsiteX10" fmla="*/ 9887 w 10000"/>
                  <a:gd name="connsiteY10"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49 h 10000"/>
                  <a:gd name="connsiteX9" fmla="*/ 9363 w 10000"/>
                  <a:gd name="connsiteY9" fmla="*/ 778 h 10000"/>
                  <a:gd name="connsiteX10" fmla="*/ 9887 w 10000"/>
                  <a:gd name="connsiteY10"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49 h 10000"/>
                  <a:gd name="connsiteX9" fmla="*/ 9363 w 10000"/>
                  <a:gd name="connsiteY9" fmla="*/ 778 h 10000"/>
                  <a:gd name="connsiteX10" fmla="*/ 9887 w 10000"/>
                  <a:gd name="connsiteY10"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49 h 10000"/>
                  <a:gd name="connsiteX9" fmla="*/ 9363 w 10000"/>
                  <a:gd name="connsiteY9" fmla="*/ 778 h 10000"/>
                  <a:gd name="connsiteX10" fmla="*/ 9887 w 10000"/>
                  <a:gd name="connsiteY10"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67 w 10000"/>
                  <a:gd name="connsiteY8" fmla="*/ 1749 h 10000"/>
                  <a:gd name="connsiteX9" fmla="*/ 9363 w 10000"/>
                  <a:gd name="connsiteY9" fmla="*/ 778 h 10000"/>
                  <a:gd name="connsiteX10" fmla="*/ 9887 w 10000"/>
                  <a:gd name="connsiteY10"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154 w 10000"/>
                  <a:gd name="connsiteY7" fmla="*/ 3359 h 10000"/>
                  <a:gd name="connsiteX8" fmla="*/ 8767 w 10000"/>
                  <a:gd name="connsiteY8" fmla="*/ 1749 h 10000"/>
                  <a:gd name="connsiteX9" fmla="*/ 9363 w 10000"/>
                  <a:gd name="connsiteY9" fmla="*/ 778 h 10000"/>
                  <a:gd name="connsiteX10" fmla="*/ 9887 w 10000"/>
                  <a:gd name="connsiteY10"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154 w 10000"/>
                  <a:gd name="connsiteY7" fmla="*/ 3359 h 10000"/>
                  <a:gd name="connsiteX8" fmla="*/ 8822 w 10000"/>
                  <a:gd name="connsiteY8" fmla="*/ 1819 h 10000"/>
                  <a:gd name="connsiteX9" fmla="*/ 9363 w 10000"/>
                  <a:gd name="connsiteY9" fmla="*/ 778 h 10000"/>
                  <a:gd name="connsiteX10" fmla="*/ 9887 w 10000"/>
                  <a:gd name="connsiteY10"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154 w 10000"/>
                  <a:gd name="connsiteY7" fmla="*/ 3359 h 10000"/>
                  <a:gd name="connsiteX8" fmla="*/ 8767 w 10000"/>
                  <a:gd name="connsiteY8" fmla="*/ 1819 h 10000"/>
                  <a:gd name="connsiteX9" fmla="*/ 9363 w 10000"/>
                  <a:gd name="connsiteY9" fmla="*/ 778 h 10000"/>
                  <a:gd name="connsiteX10" fmla="*/ 9887 w 10000"/>
                  <a:gd name="connsiteY10"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418 w 10000"/>
                  <a:gd name="connsiteY4" fmla="*/ 9307 h 10000"/>
                  <a:gd name="connsiteX5" fmla="*/ 8827 w 10000"/>
                  <a:gd name="connsiteY5" fmla="*/ 8379 h 10000"/>
                  <a:gd name="connsiteX6" fmla="*/ 8155 w 10000"/>
                  <a:gd name="connsiteY6" fmla="*/ 6847 h 10000"/>
                  <a:gd name="connsiteX7" fmla="*/ 7931 w 10000"/>
                  <a:gd name="connsiteY7" fmla="*/ 4993 h 10000"/>
                  <a:gd name="connsiteX8" fmla="*/ 8154 w 10000"/>
                  <a:gd name="connsiteY8" fmla="*/ 3359 h 10000"/>
                  <a:gd name="connsiteX9" fmla="*/ 8767 w 10000"/>
                  <a:gd name="connsiteY9" fmla="*/ 1819 h 10000"/>
                  <a:gd name="connsiteX10" fmla="*/ 9363 w 10000"/>
                  <a:gd name="connsiteY10" fmla="*/ 778 h 10000"/>
                  <a:gd name="connsiteX11" fmla="*/ 9887 w 10000"/>
                  <a:gd name="connsiteY11"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473 w 10000"/>
                  <a:gd name="connsiteY4" fmla="*/ 9307 h 10000"/>
                  <a:gd name="connsiteX5" fmla="*/ 8827 w 10000"/>
                  <a:gd name="connsiteY5" fmla="*/ 8379 h 10000"/>
                  <a:gd name="connsiteX6" fmla="*/ 8155 w 10000"/>
                  <a:gd name="connsiteY6" fmla="*/ 6847 h 10000"/>
                  <a:gd name="connsiteX7" fmla="*/ 7931 w 10000"/>
                  <a:gd name="connsiteY7" fmla="*/ 4993 h 10000"/>
                  <a:gd name="connsiteX8" fmla="*/ 8154 w 10000"/>
                  <a:gd name="connsiteY8" fmla="*/ 3359 h 10000"/>
                  <a:gd name="connsiteX9" fmla="*/ 8767 w 10000"/>
                  <a:gd name="connsiteY9" fmla="*/ 1819 h 10000"/>
                  <a:gd name="connsiteX10" fmla="*/ 9363 w 10000"/>
                  <a:gd name="connsiteY10" fmla="*/ 778 h 10000"/>
                  <a:gd name="connsiteX11" fmla="*/ 9887 w 10000"/>
                  <a:gd name="connsiteY11"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473 w 10000"/>
                  <a:gd name="connsiteY4" fmla="*/ 9307 h 10000"/>
                  <a:gd name="connsiteX5" fmla="*/ 8882 w 10000"/>
                  <a:gd name="connsiteY5" fmla="*/ 8275 h 10000"/>
                  <a:gd name="connsiteX6" fmla="*/ 8155 w 10000"/>
                  <a:gd name="connsiteY6" fmla="*/ 6847 h 10000"/>
                  <a:gd name="connsiteX7" fmla="*/ 7931 w 10000"/>
                  <a:gd name="connsiteY7" fmla="*/ 4993 h 10000"/>
                  <a:gd name="connsiteX8" fmla="*/ 8154 w 10000"/>
                  <a:gd name="connsiteY8" fmla="*/ 3359 h 10000"/>
                  <a:gd name="connsiteX9" fmla="*/ 8767 w 10000"/>
                  <a:gd name="connsiteY9" fmla="*/ 1819 h 10000"/>
                  <a:gd name="connsiteX10" fmla="*/ 9363 w 10000"/>
                  <a:gd name="connsiteY10" fmla="*/ 778 h 10000"/>
                  <a:gd name="connsiteX11" fmla="*/ 9887 w 10000"/>
                  <a:gd name="connsiteY11"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473 w 10000"/>
                  <a:gd name="connsiteY4" fmla="*/ 9307 h 10000"/>
                  <a:gd name="connsiteX5" fmla="*/ 8882 w 10000"/>
                  <a:gd name="connsiteY5" fmla="*/ 8275 h 10000"/>
                  <a:gd name="connsiteX6" fmla="*/ 8375 w 10000"/>
                  <a:gd name="connsiteY6" fmla="*/ 6812 h 10000"/>
                  <a:gd name="connsiteX7" fmla="*/ 7931 w 10000"/>
                  <a:gd name="connsiteY7" fmla="*/ 4993 h 10000"/>
                  <a:gd name="connsiteX8" fmla="*/ 8154 w 10000"/>
                  <a:gd name="connsiteY8" fmla="*/ 3359 h 10000"/>
                  <a:gd name="connsiteX9" fmla="*/ 8767 w 10000"/>
                  <a:gd name="connsiteY9" fmla="*/ 1819 h 10000"/>
                  <a:gd name="connsiteX10" fmla="*/ 9363 w 10000"/>
                  <a:gd name="connsiteY10" fmla="*/ 778 h 10000"/>
                  <a:gd name="connsiteX11" fmla="*/ 9887 w 10000"/>
                  <a:gd name="connsiteY11"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473 w 10000"/>
                  <a:gd name="connsiteY4" fmla="*/ 9307 h 10000"/>
                  <a:gd name="connsiteX5" fmla="*/ 8882 w 10000"/>
                  <a:gd name="connsiteY5" fmla="*/ 8275 h 10000"/>
                  <a:gd name="connsiteX6" fmla="*/ 8265 w 10000"/>
                  <a:gd name="connsiteY6" fmla="*/ 6742 h 10000"/>
                  <a:gd name="connsiteX7" fmla="*/ 7931 w 10000"/>
                  <a:gd name="connsiteY7" fmla="*/ 4993 h 10000"/>
                  <a:gd name="connsiteX8" fmla="*/ 8154 w 10000"/>
                  <a:gd name="connsiteY8" fmla="*/ 3359 h 10000"/>
                  <a:gd name="connsiteX9" fmla="*/ 8767 w 10000"/>
                  <a:gd name="connsiteY9" fmla="*/ 1819 h 10000"/>
                  <a:gd name="connsiteX10" fmla="*/ 9363 w 10000"/>
                  <a:gd name="connsiteY10" fmla="*/ 778 h 10000"/>
                  <a:gd name="connsiteX11" fmla="*/ 9887 w 10000"/>
                  <a:gd name="connsiteY11"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473 w 10000"/>
                  <a:gd name="connsiteY4" fmla="*/ 9307 h 10000"/>
                  <a:gd name="connsiteX5" fmla="*/ 8882 w 10000"/>
                  <a:gd name="connsiteY5" fmla="*/ 8275 h 10000"/>
                  <a:gd name="connsiteX6" fmla="*/ 8265 w 10000"/>
                  <a:gd name="connsiteY6" fmla="*/ 6742 h 10000"/>
                  <a:gd name="connsiteX7" fmla="*/ 7986 w 10000"/>
                  <a:gd name="connsiteY7" fmla="*/ 4976 h 10000"/>
                  <a:gd name="connsiteX8" fmla="*/ 8154 w 10000"/>
                  <a:gd name="connsiteY8" fmla="*/ 3359 h 10000"/>
                  <a:gd name="connsiteX9" fmla="*/ 8767 w 10000"/>
                  <a:gd name="connsiteY9" fmla="*/ 1819 h 10000"/>
                  <a:gd name="connsiteX10" fmla="*/ 9363 w 10000"/>
                  <a:gd name="connsiteY10" fmla="*/ 778 h 10000"/>
                  <a:gd name="connsiteX11" fmla="*/ 9887 w 10000"/>
                  <a:gd name="connsiteY11" fmla="*/ 0 h 10000"/>
                  <a:gd name="connsiteX0" fmla="*/ 9887 w 10000"/>
                  <a:gd name="connsiteY0" fmla="*/ 3175 h 13175"/>
                  <a:gd name="connsiteX1" fmla="*/ 9856 w 10000"/>
                  <a:gd name="connsiteY1" fmla="*/ 0 h 13175"/>
                  <a:gd name="connsiteX2" fmla="*/ 0 w 10000"/>
                  <a:gd name="connsiteY2" fmla="*/ 13175 h 13175"/>
                  <a:gd name="connsiteX3" fmla="*/ 10000 w 10000"/>
                  <a:gd name="connsiteY3" fmla="*/ 13175 h 13175"/>
                  <a:gd name="connsiteX4" fmla="*/ 9473 w 10000"/>
                  <a:gd name="connsiteY4" fmla="*/ 12482 h 13175"/>
                  <a:gd name="connsiteX5" fmla="*/ 8882 w 10000"/>
                  <a:gd name="connsiteY5" fmla="*/ 11450 h 13175"/>
                  <a:gd name="connsiteX6" fmla="*/ 8265 w 10000"/>
                  <a:gd name="connsiteY6" fmla="*/ 9917 h 13175"/>
                  <a:gd name="connsiteX7" fmla="*/ 7986 w 10000"/>
                  <a:gd name="connsiteY7" fmla="*/ 8151 h 13175"/>
                  <a:gd name="connsiteX8" fmla="*/ 8154 w 10000"/>
                  <a:gd name="connsiteY8" fmla="*/ 6534 h 13175"/>
                  <a:gd name="connsiteX9" fmla="*/ 8767 w 10000"/>
                  <a:gd name="connsiteY9" fmla="*/ 4994 h 13175"/>
                  <a:gd name="connsiteX10" fmla="*/ 9363 w 10000"/>
                  <a:gd name="connsiteY10" fmla="*/ 3953 h 13175"/>
                  <a:gd name="connsiteX11" fmla="*/ 9887 w 10000"/>
                  <a:gd name="connsiteY11" fmla="*/ 3175 h 13175"/>
                  <a:gd name="connsiteX0" fmla="*/ 14459 w 14572"/>
                  <a:gd name="connsiteY0" fmla="*/ 3529 h 13529"/>
                  <a:gd name="connsiteX1" fmla="*/ 14428 w 14572"/>
                  <a:gd name="connsiteY1" fmla="*/ 354 h 13529"/>
                  <a:gd name="connsiteX2" fmla="*/ 0 w 14572"/>
                  <a:gd name="connsiteY2" fmla="*/ 389 h 13529"/>
                  <a:gd name="connsiteX3" fmla="*/ 4572 w 14572"/>
                  <a:gd name="connsiteY3" fmla="*/ 13529 h 13529"/>
                  <a:gd name="connsiteX4" fmla="*/ 14572 w 14572"/>
                  <a:gd name="connsiteY4" fmla="*/ 13529 h 13529"/>
                  <a:gd name="connsiteX5" fmla="*/ 14045 w 14572"/>
                  <a:gd name="connsiteY5" fmla="*/ 12836 h 13529"/>
                  <a:gd name="connsiteX6" fmla="*/ 13454 w 14572"/>
                  <a:gd name="connsiteY6" fmla="*/ 11804 h 13529"/>
                  <a:gd name="connsiteX7" fmla="*/ 12837 w 14572"/>
                  <a:gd name="connsiteY7" fmla="*/ 10271 h 13529"/>
                  <a:gd name="connsiteX8" fmla="*/ 12558 w 14572"/>
                  <a:gd name="connsiteY8" fmla="*/ 8505 h 13529"/>
                  <a:gd name="connsiteX9" fmla="*/ 12726 w 14572"/>
                  <a:gd name="connsiteY9" fmla="*/ 6888 h 13529"/>
                  <a:gd name="connsiteX10" fmla="*/ 13339 w 14572"/>
                  <a:gd name="connsiteY10" fmla="*/ 5348 h 13529"/>
                  <a:gd name="connsiteX11" fmla="*/ 13935 w 14572"/>
                  <a:gd name="connsiteY11" fmla="*/ 4307 h 13529"/>
                  <a:gd name="connsiteX12" fmla="*/ 14459 w 14572"/>
                  <a:gd name="connsiteY12" fmla="*/ 3529 h 13529"/>
                  <a:gd name="connsiteX0" fmla="*/ 14459 w 14572"/>
                  <a:gd name="connsiteY0" fmla="*/ 3529 h 16675"/>
                  <a:gd name="connsiteX1" fmla="*/ 14428 w 14572"/>
                  <a:gd name="connsiteY1" fmla="*/ 354 h 16675"/>
                  <a:gd name="connsiteX2" fmla="*/ 0 w 14572"/>
                  <a:gd name="connsiteY2" fmla="*/ 389 h 16675"/>
                  <a:gd name="connsiteX3" fmla="*/ 14560 w 14572"/>
                  <a:gd name="connsiteY3" fmla="*/ 16675 h 16675"/>
                  <a:gd name="connsiteX4" fmla="*/ 14572 w 14572"/>
                  <a:gd name="connsiteY4" fmla="*/ 13529 h 16675"/>
                  <a:gd name="connsiteX5" fmla="*/ 14045 w 14572"/>
                  <a:gd name="connsiteY5" fmla="*/ 12836 h 16675"/>
                  <a:gd name="connsiteX6" fmla="*/ 13454 w 14572"/>
                  <a:gd name="connsiteY6" fmla="*/ 11804 h 16675"/>
                  <a:gd name="connsiteX7" fmla="*/ 12837 w 14572"/>
                  <a:gd name="connsiteY7" fmla="*/ 10271 h 16675"/>
                  <a:gd name="connsiteX8" fmla="*/ 12558 w 14572"/>
                  <a:gd name="connsiteY8" fmla="*/ 8505 h 16675"/>
                  <a:gd name="connsiteX9" fmla="*/ 12726 w 14572"/>
                  <a:gd name="connsiteY9" fmla="*/ 6888 h 16675"/>
                  <a:gd name="connsiteX10" fmla="*/ 13339 w 14572"/>
                  <a:gd name="connsiteY10" fmla="*/ 5348 h 16675"/>
                  <a:gd name="connsiteX11" fmla="*/ 13935 w 14572"/>
                  <a:gd name="connsiteY11" fmla="*/ 4307 h 16675"/>
                  <a:gd name="connsiteX12" fmla="*/ 14459 w 14572"/>
                  <a:gd name="connsiteY12" fmla="*/ 3529 h 16675"/>
                  <a:gd name="connsiteX0" fmla="*/ 15334 w 15447"/>
                  <a:gd name="connsiteY0" fmla="*/ 3529 h 16704"/>
                  <a:gd name="connsiteX1" fmla="*/ 15303 w 15447"/>
                  <a:gd name="connsiteY1" fmla="*/ 354 h 16704"/>
                  <a:gd name="connsiteX2" fmla="*/ 875 w 15447"/>
                  <a:gd name="connsiteY2" fmla="*/ 389 h 16704"/>
                  <a:gd name="connsiteX3" fmla="*/ 1008 w 15447"/>
                  <a:gd name="connsiteY3" fmla="*/ 16704 h 16704"/>
                  <a:gd name="connsiteX4" fmla="*/ 15435 w 15447"/>
                  <a:gd name="connsiteY4" fmla="*/ 16675 h 16704"/>
                  <a:gd name="connsiteX5" fmla="*/ 15447 w 15447"/>
                  <a:gd name="connsiteY5" fmla="*/ 13529 h 16704"/>
                  <a:gd name="connsiteX6" fmla="*/ 14920 w 15447"/>
                  <a:gd name="connsiteY6" fmla="*/ 12836 h 16704"/>
                  <a:gd name="connsiteX7" fmla="*/ 14329 w 15447"/>
                  <a:gd name="connsiteY7" fmla="*/ 11804 h 16704"/>
                  <a:gd name="connsiteX8" fmla="*/ 13712 w 15447"/>
                  <a:gd name="connsiteY8" fmla="*/ 10271 h 16704"/>
                  <a:gd name="connsiteX9" fmla="*/ 13433 w 15447"/>
                  <a:gd name="connsiteY9" fmla="*/ 8505 h 16704"/>
                  <a:gd name="connsiteX10" fmla="*/ 13601 w 15447"/>
                  <a:gd name="connsiteY10" fmla="*/ 6888 h 16704"/>
                  <a:gd name="connsiteX11" fmla="*/ 14214 w 15447"/>
                  <a:gd name="connsiteY11" fmla="*/ 5348 h 16704"/>
                  <a:gd name="connsiteX12" fmla="*/ 14810 w 15447"/>
                  <a:gd name="connsiteY12" fmla="*/ 4307 h 16704"/>
                  <a:gd name="connsiteX13" fmla="*/ 15334 w 15447"/>
                  <a:gd name="connsiteY13" fmla="*/ 3529 h 16704"/>
                  <a:gd name="connsiteX0" fmla="*/ 15334 w 15447"/>
                  <a:gd name="connsiteY0" fmla="*/ 3175 h 16350"/>
                  <a:gd name="connsiteX1" fmla="*/ 15303 w 15447"/>
                  <a:gd name="connsiteY1" fmla="*/ 0 h 16350"/>
                  <a:gd name="connsiteX2" fmla="*/ 875 w 15447"/>
                  <a:gd name="connsiteY2" fmla="*/ 35 h 16350"/>
                  <a:gd name="connsiteX3" fmla="*/ 1008 w 15447"/>
                  <a:gd name="connsiteY3" fmla="*/ 16350 h 16350"/>
                  <a:gd name="connsiteX4" fmla="*/ 15435 w 15447"/>
                  <a:gd name="connsiteY4" fmla="*/ 16321 h 16350"/>
                  <a:gd name="connsiteX5" fmla="*/ 15447 w 15447"/>
                  <a:gd name="connsiteY5" fmla="*/ 13175 h 16350"/>
                  <a:gd name="connsiteX6" fmla="*/ 14920 w 15447"/>
                  <a:gd name="connsiteY6" fmla="*/ 12482 h 16350"/>
                  <a:gd name="connsiteX7" fmla="*/ 14329 w 15447"/>
                  <a:gd name="connsiteY7" fmla="*/ 11450 h 16350"/>
                  <a:gd name="connsiteX8" fmla="*/ 13712 w 15447"/>
                  <a:gd name="connsiteY8" fmla="*/ 9917 h 16350"/>
                  <a:gd name="connsiteX9" fmla="*/ 13433 w 15447"/>
                  <a:gd name="connsiteY9" fmla="*/ 8151 h 16350"/>
                  <a:gd name="connsiteX10" fmla="*/ 13601 w 15447"/>
                  <a:gd name="connsiteY10" fmla="*/ 6534 h 16350"/>
                  <a:gd name="connsiteX11" fmla="*/ 14214 w 15447"/>
                  <a:gd name="connsiteY11" fmla="*/ 4994 h 16350"/>
                  <a:gd name="connsiteX12" fmla="*/ 14810 w 15447"/>
                  <a:gd name="connsiteY12" fmla="*/ 3953 h 16350"/>
                  <a:gd name="connsiteX13" fmla="*/ 15334 w 15447"/>
                  <a:gd name="connsiteY13" fmla="*/ 3175 h 16350"/>
                  <a:gd name="connsiteX0" fmla="*/ 15358 w 15471"/>
                  <a:gd name="connsiteY0" fmla="*/ 3175 h 16350"/>
                  <a:gd name="connsiteX1" fmla="*/ 15327 w 15471"/>
                  <a:gd name="connsiteY1" fmla="*/ 0 h 16350"/>
                  <a:gd name="connsiteX2" fmla="*/ 701 w 15471"/>
                  <a:gd name="connsiteY2" fmla="*/ 35 h 16350"/>
                  <a:gd name="connsiteX3" fmla="*/ 1032 w 15471"/>
                  <a:gd name="connsiteY3" fmla="*/ 16350 h 16350"/>
                  <a:gd name="connsiteX4" fmla="*/ 15459 w 15471"/>
                  <a:gd name="connsiteY4" fmla="*/ 16321 h 16350"/>
                  <a:gd name="connsiteX5" fmla="*/ 15471 w 15471"/>
                  <a:gd name="connsiteY5" fmla="*/ 13175 h 16350"/>
                  <a:gd name="connsiteX6" fmla="*/ 14944 w 15471"/>
                  <a:gd name="connsiteY6" fmla="*/ 12482 h 16350"/>
                  <a:gd name="connsiteX7" fmla="*/ 14353 w 15471"/>
                  <a:gd name="connsiteY7" fmla="*/ 11450 h 16350"/>
                  <a:gd name="connsiteX8" fmla="*/ 13736 w 15471"/>
                  <a:gd name="connsiteY8" fmla="*/ 9917 h 16350"/>
                  <a:gd name="connsiteX9" fmla="*/ 13457 w 15471"/>
                  <a:gd name="connsiteY9" fmla="*/ 8151 h 16350"/>
                  <a:gd name="connsiteX10" fmla="*/ 13625 w 15471"/>
                  <a:gd name="connsiteY10" fmla="*/ 6534 h 16350"/>
                  <a:gd name="connsiteX11" fmla="*/ 14238 w 15471"/>
                  <a:gd name="connsiteY11" fmla="*/ 4994 h 16350"/>
                  <a:gd name="connsiteX12" fmla="*/ 14834 w 15471"/>
                  <a:gd name="connsiteY12" fmla="*/ 3953 h 16350"/>
                  <a:gd name="connsiteX13" fmla="*/ 15358 w 15471"/>
                  <a:gd name="connsiteY13" fmla="*/ 3175 h 16350"/>
                  <a:gd name="connsiteX0" fmla="*/ 14657 w 14770"/>
                  <a:gd name="connsiteY0" fmla="*/ 3175 h 16350"/>
                  <a:gd name="connsiteX1" fmla="*/ 14626 w 14770"/>
                  <a:gd name="connsiteY1" fmla="*/ 0 h 16350"/>
                  <a:gd name="connsiteX2" fmla="*/ 0 w 14770"/>
                  <a:gd name="connsiteY2" fmla="*/ 35 h 16350"/>
                  <a:gd name="connsiteX3" fmla="*/ 331 w 14770"/>
                  <a:gd name="connsiteY3" fmla="*/ 16350 h 16350"/>
                  <a:gd name="connsiteX4" fmla="*/ 14758 w 14770"/>
                  <a:gd name="connsiteY4" fmla="*/ 16321 h 16350"/>
                  <a:gd name="connsiteX5" fmla="*/ 14770 w 14770"/>
                  <a:gd name="connsiteY5" fmla="*/ 13175 h 16350"/>
                  <a:gd name="connsiteX6" fmla="*/ 14243 w 14770"/>
                  <a:gd name="connsiteY6" fmla="*/ 12482 h 16350"/>
                  <a:gd name="connsiteX7" fmla="*/ 13652 w 14770"/>
                  <a:gd name="connsiteY7" fmla="*/ 11450 h 16350"/>
                  <a:gd name="connsiteX8" fmla="*/ 13035 w 14770"/>
                  <a:gd name="connsiteY8" fmla="*/ 9917 h 16350"/>
                  <a:gd name="connsiteX9" fmla="*/ 12756 w 14770"/>
                  <a:gd name="connsiteY9" fmla="*/ 8151 h 16350"/>
                  <a:gd name="connsiteX10" fmla="*/ 12924 w 14770"/>
                  <a:gd name="connsiteY10" fmla="*/ 6534 h 16350"/>
                  <a:gd name="connsiteX11" fmla="*/ 13537 w 14770"/>
                  <a:gd name="connsiteY11" fmla="*/ 4994 h 16350"/>
                  <a:gd name="connsiteX12" fmla="*/ 14133 w 14770"/>
                  <a:gd name="connsiteY12" fmla="*/ 3953 h 16350"/>
                  <a:gd name="connsiteX13" fmla="*/ 14657 w 14770"/>
                  <a:gd name="connsiteY13" fmla="*/ 3175 h 16350"/>
                  <a:gd name="connsiteX0" fmla="*/ 14657 w 14770"/>
                  <a:gd name="connsiteY0" fmla="*/ 3175 h 16350"/>
                  <a:gd name="connsiteX1" fmla="*/ 14626 w 14770"/>
                  <a:gd name="connsiteY1" fmla="*/ 0 h 16350"/>
                  <a:gd name="connsiteX2" fmla="*/ 0 w 14770"/>
                  <a:gd name="connsiteY2" fmla="*/ 35 h 16350"/>
                  <a:gd name="connsiteX3" fmla="*/ 133 w 14770"/>
                  <a:gd name="connsiteY3" fmla="*/ 16350 h 16350"/>
                  <a:gd name="connsiteX4" fmla="*/ 14758 w 14770"/>
                  <a:gd name="connsiteY4" fmla="*/ 16321 h 16350"/>
                  <a:gd name="connsiteX5" fmla="*/ 14770 w 14770"/>
                  <a:gd name="connsiteY5" fmla="*/ 13175 h 16350"/>
                  <a:gd name="connsiteX6" fmla="*/ 14243 w 14770"/>
                  <a:gd name="connsiteY6" fmla="*/ 12482 h 16350"/>
                  <a:gd name="connsiteX7" fmla="*/ 13652 w 14770"/>
                  <a:gd name="connsiteY7" fmla="*/ 11450 h 16350"/>
                  <a:gd name="connsiteX8" fmla="*/ 13035 w 14770"/>
                  <a:gd name="connsiteY8" fmla="*/ 9917 h 16350"/>
                  <a:gd name="connsiteX9" fmla="*/ 12756 w 14770"/>
                  <a:gd name="connsiteY9" fmla="*/ 8151 h 16350"/>
                  <a:gd name="connsiteX10" fmla="*/ 12924 w 14770"/>
                  <a:gd name="connsiteY10" fmla="*/ 6534 h 16350"/>
                  <a:gd name="connsiteX11" fmla="*/ 13537 w 14770"/>
                  <a:gd name="connsiteY11" fmla="*/ 4994 h 16350"/>
                  <a:gd name="connsiteX12" fmla="*/ 14133 w 14770"/>
                  <a:gd name="connsiteY12" fmla="*/ 3953 h 16350"/>
                  <a:gd name="connsiteX13" fmla="*/ 14657 w 14770"/>
                  <a:gd name="connsiteY13" fmla="*/ 3175 h 16350"/>
                  <a:gd name="connsiteX0" fmla="*/ 14657 w 14770"/>
                  <a:gd name="connsiteY0" fmla="*/ 3175 h 16321"/>
                  <a:gd name="connsiteX1" fmla="*/ 14626 w 14770"/>
                  <a:gd name="connsiteY1" fmla="*/ 0 h 16321"/>
                  <a:gd name="connsiteX2" fmla="*/ 0 w 14770"/>
                  <a:gd name="connsiteY2" fmla="*/ 35 h 16321"/>
                  <a:gd name="connsiteX3" fmla="*/ 67 w 14770"/>
                  <a:gd name="connsiteY3" fmla="*/ 16291 h 16321"/>
                  <a:gd name="connsiteX4" fmla="*/ 14758 w 14770"/>
                  <a:gd name="connsiteY4" fmla="*/ 16321 h 16321"/>
                  <a:gd name="connsiteX5" fmla="*/ 14770 w 14770"/>
                  <a:gd name="connsiteY5" fmla="*/ 13175 h 16321"/>
                  <a:gd name="connsiteX6" fmla="*/ 14243 w 14770"/>
                  <a:gd name="connsiteY6" fmla="*/ 12482 h 16321"/>
                  <a:gd name="connsiteX7" fmla="*/ 13652 w 14770"/>
                  <a:gd name="connsiteY7" fmla="*/ 11450 h 16321"/>
                  <a:gd name="connsiteX8" fmla="*/ 13035 w 14770"/>
                  <a:gd name="connsiteY8" fmla="*/ 9917 h 16321"/>
                  <a:gd name="connsiteX9" fmla="*/ 12756 w 14770"/>
                  <a:gd name="connsiteY9" fmla="*/ 8151 h 16321"/>
                  <a:gd name="connsiteX10" fmla="*/ 12924 w 14770"/>
                  <a:gd name="connsiteY10" fmla="*/ 6534 h 16321"/>
                  <a:gd name="connsiteX11" fmla="*/ 13537 w 14770"/>
                  <a:gd name="connsiteY11" fmla="*/ 4994 h 16321"/>
                  <a:gd name="connsiteX12" fmla="*/ 14133 w 14770"/>
                  <a:gd name="connsiteY12" fmla="*/ 3953 h 16321"/>
                  <a:gd name="connsiteX13" fmla="*/ 14657 w 14770"/>
                  <a:gd name="connsiteY13" fmla="*/ 3175 h 16321"/>
                  <a:gd name="connsiteX0" fmla="*/ 14657 w 14770"/>
                  <a:gd name="connsiteY0" fmla="*/ 3175 h 16350"/>
                  <a:gd name="connsiteX1" fmla="*/ 14626 w 14770"/>
                  <a:gd name="connsiteY1" fmla="*/ 0 h 16350"/>
                  <a:gd name="connsiteX2" fmla="*/ 0 w 14770"/>
                  <a:gd name="connsiteY2" fmla="*/ 35 h 16350"/>
                  <a:gd name="connsiteX3" fmla="*/ 67 w 14770"/>
                  <a:gd name="connsiteY3" fmla="*/ 16350 h 16350"/>
                  <a:gd name="connsiteX4" fmla="*/ 14758 w 14770"/>
                  <a:gd name="connsiteY4" fmla="*/ 16321 h 16350"/>
                  <a:gd name="connsiteX5" fmla="*/ 14770 w 14770"/>
                  <a:gd name="connsiteY5" fmla="*/ 13175 h 16350"/>
                  <a:gd name="connsiteX6" fmla="*/ 14243 w 14770"/>
                  <a:gd name="connsiteY6" fmla="*/ 12482 h 16350"/>
                  <a:gd name="connsiteX7" fmla="*/ 13652 w 14770"/>
                  <a:gd name="connsiteY7" fmla="*/ 11450 h 16350"/>
                  <a:gd name="connsiteX8" fmla="*/ 13035 w 14770"/>
                  <a:gd name="connsiteY8" fmla="*/ 9917 h 16350"/>
                  <a:gd name="connsiteX9" fmla="*/ 12756 w 14770"/>
                  <a:gd name="connsiteY9" fmla="*/ 8151 h 16350"/>
                  <a:gd name="connsiteX10" fmla="*/ 12924 w 14770"/>
                  <a:gd name="connsiteY10" fmla="*/ 6534 h 16350"/>
                  <a:gd name="connsiteX11" fmla="*/ 13537 w 14770"/>
                  <a:gd name="connsiteY11" fmla="*/ 4994 h 16350"/>
                  <a:gd name="connsiteX12" fmla="*/ 14133 w 14770"/>
                  <a:gd name="connsiteY12" fmla="*/ 3953 h 16350"/>
                  <a:gd name="connsiteX13" fmla="*/ 14657 w 14770"/>
                  <a:gd name="connsiteY13" fmla="*/ 3175 h 16350"/>
                  <a:gd name="connsiteX0" fmla="*/ 14617 w 14730"/>
                  <a:gd name="connsiteY0" fmla="*/ 3175 h 16350"/>
                  <a:gd name="connsiteX1" fmla="*/ 14586 w 14730"/>
                  <a:gd name="connsiteY1" fmla="*/ 0 h 16350"/>
                  <a:gd name="connsiteX2" fmla="*/ 76 w 14730"/>
                  <a:gd name="connsiteY2" fmla="*/ 13 h 16350"/>
                  <a:gd name="connsiteX3" fmla="*/ 27 w 14730"/>
                  <a:gd name="connsiteY3" fmla="*/ 16350 h 16350"/>
                  <a:gd name="connsiteX4" fmla="*/ 14718 w 14730"/>
                  <a:gd name="connsiteY4" fmla="*/ 16321 h 16350"/>
                  <a:gd name="connsiteX5" fmla="*/ 14730 w 14730"/>
                  <a:gd name="connsiteY5" fmla="*/ 13175 h 16350"/>
                  <a:gd name="connsiteX6" fmla="*/ 14203 w 14730"/>
                  <a:gd name="connsiteY6" fmla="*/ 12482 h 16350"/>
                  <a:gd name="connsiteX7" fmla="*/ 13612 w 14730"/>
                  <a:gd name="connsiteY7" fmla="*/ 11450 h 16350"/>
                  <a:gd name="connsiteX8" fmla="*/ 12995 w 14730"/>
                  <a:gd name="connsiteY8" fmla="*/ 9917 h 16350"/>
                  <a:gd name="connsiteX9" fmla="*/ 12716 w 14730"/>
                  <a:gd name="connsiteY9" fmla="*/ 8151 h 16350"/>
                  <a:gd name="connsiteX10" fmla="*/ 12884 w 14730"/>
                  <a:gd name="connsiteY10" fmla="*/ 6534 h 16350"/>
                  <a:gd name="connsiteX11" fmla="*/ 13497 w 14730"/>
                  <a:gd name="connsiteY11" fmla="*/ 4994 h 16350"/>
                  <a:gd name="connsiteX12" fmla="*/ 14093 w 14730"/>
                  <a:gd name="connsiteY12" fmla="*/ 3953 h 16350"/>
                  <a:gd name="connsiteX13" fmla="*/ 14617 w 14730"/>
                  <a:gd name="connsiteY13" fmla="*/ 3175 h 16350"/>
                  <a:gd name="connsiteX0" fmla="*/ 14617 w 14730"/>
                  <a:gd name="connsiteY0" fmla="*/ 3184 h 16359"/>
                  <a:gd name="connsiteX1" fmla="*/ 14586 w 14730"/>
                  <a:gd name="connsiteY1" fmla="*/ 9 h 16359"/>
                  <a:gd name="connsiteX2" fmla="*/ 76 w 14730"/>
                  <a:gd name="connsiteY2" fmla="*/ 0 h 16359"/>
                  <a:gd name="connsiteX3" fmla="*/ 27 w 14730"/>
                  <a:gd name="connsiteY3" fmla="*/ 16359 h 16359"/>
                  <a:gd name="connsiteX4" fmla="*/ 14718 w 14730"/>
                  <a:gd name="connsiteY4" fmla="*/ 16330 h 16359"/>
                  <a:gd name="connsiteX5" fmla="*/ 14730 w 14730"/>
                  <a:gd name="connsiteY5" fmla="*/ 13184 h 16359"/>
                  <a:gd name="connsiteX6" fmla="*/ 14203 w 14730"/>
                  <a:gd name="connsiteY6" fmla="*/ 12491 h 16359"/>
                  <a:gd name="connsiteX7" fmla="*/ 13612 w 14730"/>
                  <a:gd name="connsiteY7" fmla="*/ 11459 h 16359"/>
                  <a:gd name="connsiteX8" fmla="*/ 12995 w 14730"/>
                  <a:gd name="connsiteY8" fmla="*/ 9926 h 16359"/>
                  <a:gd name="connsiteX9" fmla="*/ 12716 w 14730"/>
                  <a:gd name="connsiteY9" fmla="*/ 8160 h 16359"/>
                  <a:gd name="connsiteX10" fmla="*/ 12884 w 14730"/>
                  <a:gd name="connsiteY10" fmla="*/ 6543 h 16359"/>
                  <a:gd name="connsiteX11" fmla="*/ 13497 w 14730"/>
                  <a:gd name="connsiteY11" fmla="*/ 5003 h 16359"/>
                  <a:gd name="connsiteX12" fmla="*/ 14093 w 14730"/>
                  <a:gd name="connsiteY12" fmla="*/ 3962 h 16359"/>
                  <a:gd name="connsiteX13" fmla="*/ 14617 w 14730"/>
                  <a:gd name="connsiteY13" fmla="*/ 3184 h 16359"/>
                  <a:gd name="connsiteX0" fmla="*/ 14617 w 14730"/>
                  <a:gd name="connsiteY0" fmla="*/ 3184 h 16359"/>
                  <a:gd name="connsiteX1" fmla="*/ 14586 w 14730"/>
                  <a:gd name="connsiteY1" fmla="*/ 9 h 16359"/>
                  <a:gd name="connsiteX2" fmla="*/ 76 w 14730"/>
                  <a:gd name="connsiteY2" fmla="*/ 0 h 16359"/>
                  <a:gd name="connsiteX3" fmla="*/ 27 w 14730"/>
                  <a:gd name="connsiteY3" fmla="*/ 16359 h 16359"/>
                  <a:gd name="connsiteX4" fmla="*/ 14718 w 14730"/>
                  <a:gd name="connsiteY4" fmla="*/ 16330 h 16359"/>
                  <a:gd name="connsiteX5" fmla="*/ 14730 w 14730"/>
                  <a:gd name="connsiteY5" fmla="*/ 13184 h 16359"/>
                  <a:gd name="connsiteX6" fmla="*/ 14203 w 14730"/>
                  <a:gd name="connsiteY6" fmla="*/ 12491 h 16359"/>
                  <a:gd name="connsiteX7" fmla="*/ 13612 w 14730"/>
                  <a:gd name="connsiteY7" fmla="*/ 11459 h 16359"/>
                  <a:gd name="connsiteX8" fmla="*/ 12995 w 14730"/>
                  <a:gd name="connsiteY8" fmla="*/ 9926 h 16359"/>
                  <a:gd name="connsiteX9" fmla="*/ 12716 w 14730"/>
                  <a:gd name="connsiteY9" fmla="*/ 8160 h 16359"/>
                  <a:gd name="connsiteX10" fmla="*/ 12884 w 14730"/>
                  <a:gd name="connsiteY10" fmla="*/ 6543 h 16359"/>
                  <a:gd name="connsiteX11" fmla="*/ 13497 w 14730"/>
                  <a:gd name="connsiteY11" fmla="*/ 5003 h 16359"/>
                  <a:gd name="connsiteX12" fmla="*/ 14093 w 14730"/>
                  <a:gd name="connsiteY12" fmla="*/ 3962 h 16359"/>
                  <a:gd name="connsiteX13" fmla="*/ 14617 w 14730"/>
                  <a:gd name="connsiteY13" fmla="*/ 3184 h 16359"/>
                  <a:gd name="connsiteX0" fmla="*/ 14590 w 14703"/>
                  <a:gd name="connsiteY0" fmla="*/ 3184 h 16359"/>
                  <a:gd name="connsiteX1" fmla="*/ 14559 w 14703"/>
                  <a:gd name="connsiteY1" fmla="*/ 9 h 16359"/>
                  <a:gd name="connsiteX2" fmla="*/ 49 w 14703"/>
                  <a:gd name="connsiteY2" fmla="*/ 0 h 16359"/>
                  <a:gd name="connsiteX3" fmla="*/ 0 w 14703"/>
                  <a:gd name="connsiteY3" fmla="*/ 16359 h 16359"/>
                  <a:gd name="connsiteX4" fmla="*/ 14691 w 14703"/>
                  <a:gd name="connsiteY4" fmla="*/ 16330 h 16359"/>
                  <a:gd name="connsiteX5" fmla="*/ 14703 w 14703"/>
                  <a:gd name="connsiteY5" fmla="*/ 13184 h 16359"/>
                  <a:gd name="connsiteX6" fmla="*/ 14176 w 14703"/>
                  <a:gd name="connsiteY6" fmla="*/ 12491 h 16359"/>
                  <a:gd name="connsiteX7" fmla="*/ 13585 w 14703"/>
                  <a:gd name="connsiteY7" fmla="*/ 11459 h 16359"/>
                  <a:gd name="connsiteX8" fmla="*/ 12968 w 14703"/>
                  <a:gd name="connsiteY8" fmla="*/ 9926 h 16359"/>
                  <a:gd name="connsiteX9" fmla="*/ 12689 w 14703"/>
                  <a:gd name="connsiteY9" fmla="*/ 8160 h 16359"/>
                  <a:gd name="connsiteX10" fmla="*/ 12857 w 14703"/>
                  <a:gd name="connsiteY10" fmla="*/ 6543 h 16359"/>
                  <a:gd name="connsiteX11" fmla="*/ 13470 w 14703"/>
                  <a:gd name="connsiteY11" fmla="*/ 5003 h 16359"/>
                  <a:gd name="connsiteX12" fmla="*/ 14066 w 14703"/>
                  <a:gd name="connsiteY12" fmla="*/ 3962 h 16359"/>
                  <a:gd name="connsiteX13" fmla="*/ 14590 w 14703"/>
                  <a:gd name="connsiteY13" fmla="*/ 3184 h 16359"/>
                  <a:gd name="connsiteX0" fmla="*/ 14573 w 14686"/>
                  <a:gd name="connsiteY0" fmla="*/ 3184 h 16337"/>
                  <a:gd name="connsiteX1" fmla="*/ 14542 w 14686"/>
                  <a:gd name="connsiteY1" fmla="*/ 9 h 16337"/>
                  <a:gd name="connsiteX2" fmla="*/ 32 w 14686"/>
                  <a:gd name="connsiteY2" fmla="*/ 0 h 16337"/>
                  <a:gd name="connsiteX3" fmla="*/ 0 w 14686"/>
                  <a:gd name="connsiteY3" fmla="*/ 16337 h 16337"/>
                  <a:gd name="connsiteX4" fmla="*/ 14674 w 14686"/>
                  <a:gd name="connsiteY4" fmla="*/ 16330 h 16337"/>
                  <a:gd name="connsiteX5" fmla="*/ 14686 w 14686"/>
                  <a:gd name="connsiteY5" fmla="*/ 13184 h 16337"/>
                  <a:gd name="connsiteX6" fmla="*/ 14159 w 14686"/>
                  <a:gd name="connsiteY6" fmla="*/ 12491 h 16337"/>
                  <a:gd name="connsiteX7" fmla="*/ 13568 w 14686"/>
                  <a:gd name="connsiteY7" fmla="*/ 11459 h 16337"/>
                  <a:gd name="connsiteX8" fmla="*/ 12951 w 14686"/>
                  <a:gd name="connsiteY8" fmla="*/ 9926 h 16337"/>
                  <a:gd name="connsiteX9" fmla="*/ 12672 w 14686"/>
                  <a:gd name="connsiteY9" fmla="*/ 8160 h 16337"/>
                  <a:gd name="connsiteX10" fmla="*/ 12840 w 14686"/>
                  <a:gd name="connsiteY10" fmla="*/ 6543 h 16337"/>
                  <a:gd name="connsiteX11" fmla="*/ 13453 w 14686"/>
                  <a:gd name="connsiteY11" fmla="*/ 5003 h 16337"/>
                  <a:gd name="connsiteX12" fmla="*/ 14049 w 14686"/>
                  <a:gd name="connsiteY12" fmla="*/ 3962 h 16337"/>
                  <a:gd name="connsiteX13" fmla="*/ 14573 w 14686"/>
                  <a:gd name="connsiteY13" fmla="*/ 3184 h 16337"/>
                  <a:gd name="connsiteX0" fmla="*/ 14573 w 14686"/>
                  <a:gd name="connsiteY0" fmla="*/ 3184 h 16330"/>
                  <a:gd name="connsiteX1" fmla="*/ 14542 w 14686"/>
                  <a:gd name="connsiteY1" fmla="*/ 9 h 16330"/>
                  <a:gd name="connsiteX2" fmla="*/ 32 w 14686"/>
                  <a:gd name="connsiteY2" fmla="*/ 0 h 16330"/>
                  <a:gd name="connsiteX3" fmla="*/ 0 w 14686"/>
                  <a:gd name="connsiteY3" fmla="*/ 16308 h 16330"/>
                  <a:gd name="connsiteX4" fmla="*/ 14674 w 14686"/>
                  <a:gd name="connsiteY4" fmla="*/ 16330 h 16330"/>
                  <a:gd name="connsiteX5" fmla="*/ 14686 w 14686"/>
                  <a:gd name="connsiteY5" fmla="*/ 13184 h 16330"/>
                  <a:gd name="connsiteX6" fmla="*/ 14159 w 14686"/>
                  <a:gd name="connsiteY6" fmla="*/ 12491 h 16330"/>
                  <a:gd name="connsiteX7" fmla="*/ 13568 w 14686"/>
                  <a:gd name="connsiteY7" fmla="*/ 11459 h 16330"/>
                  <a:gd name="connsiteX8" fmla="*/ 12951 w 14686"/>
                  <a:gd name="connsiteY8" fmla="*/ 9926 h 16330"/>
                  <a:gd name="connsiteX9" fmla="*/ 12672 w 14686"/>
                  <a:gd name="connsiteY9" fmla="*/ 8160 h 16330"/>
                  <a:gd name="connsiteX10" fmla="*/ 12840 w 14686"/>
                  <a:gd name="connsiteY10" fmla="*/ 6543 h 16330"/>
                  <a:gd name="connsiteX11" fmla="*/ 13453 w 14686"/>
                  <a:gd name="connsiteY11" fmla="*/ 5003 h 16330"/>
                  <a:gd name="connsiteX12" fmla="*/ 14049 w 14686"/>
                  <a:gd name="connsiteY12" fmla="*/ 3962 h 16330"/>
                  <a:gd name="connsiteX13" fmla="*/ 14573 w 14686"/>
                  <a:gd name="connsiteY13" fmla="*/ 3184 h 16330"/>
                  <a:gd name="connsiteX0" fmla="*/ 14590 w 14703"/>
                  <a:gd name="connsiteY0" fmla="*/ 3184 h 16330"/>
                  <a:gd name="connsiteX1" fmla="*/ 14559 w 14703"/>
                  <a:gd name="connsiteY1" fmla="*/ 9 h 16330"/>
                  <a:gd name="connsiteX2" fmla="*/ 49 w 14703"/>
                  <a:gd name="connsiteY2" fmla="*/ 0 h 16330"/>
                  <a:gd name="connsiteX3" fmla="*/ 0 w 14703"/>
                  <a:gd name="connsiteY3" fmla="*/ 16330 h 16330"/>
                  <a:gd name="connsiteX4" fmla="*/ 14691 w 14703"/>
                  <a:gd name="connsiteY4" fmla="*/ 16330 h 16330"/>
                  <a:gd name="connsiteX5" fmla="*/ 14703 w 14703"/>
                  <a:gd name="connsiteY5" fmla="*/ 13184 h 16330"/>
                  <a:gd name="connsiteX6" fmla="*/ 14176 w 14703"/>
                  <a:gd name="connsiteY6" fmla="*/ 12491 h 16330"/>
                  <a:gd name="connsiteX7" fmla="*/ 13585 w 14703"/>
                  <a:gd name="connsiteY7" fmla="*/ 11459 h 16330"/>
                  <a:gd name="connsiteX8" fmla="*/ 12968 w 14703"/>
                  <a:gd name="connsiteY8" fmla="*/ 9926 h 16330"/>
                  <a:gd name="connsiteX9" fmla="*/ 12689 w 14703"/>
                  <a:gd name="connsiteY9" fmla="*/ 8160 h 16330"/>
                  <a:gd name="connsiteX10" fmla="*/ 12857 w 14703"/>
                  <a:gd name="connsiteY10" fmla="*/ 6543 h 16330"/>
                  <a:gd name="connsiteX11" fmla="*/ 13470 w 14703"/>
                  <a:gd name="connsiteY11" fmla="*/ 5003 h 16330"/>
                  <a:gd name="connsiteX12" fmla="*/ 14066 w 14703"/>
                  <a:gd name="connsiteY12" fmla="*/ 3962 h 16330"/>
                  <a:gd name="connsiteX13" fmla="*/ 14590 w 14703"/>
                  <a:gd name="connsiteY13" fmla="*/ 3184 h 16330"/>
                  <a:gd name="connsiteX0" fmla="*/ 14590 w 15090"/>
                  <a:gd name="connsiteY0" fmla="*/ 3184 h 16330"/>
                  <a:gd name="connsiteX1" fmla="*/ 15090 w 15090"/>
                  <a:gd name="connsiteY1" fmla="*/ 9 h 16330"/>
                  <a:gd name="connsiteX2" fmla="*/ 49 w 15090"/>
                  <a:gd name="connsiteY2" fmla="*/ 0 h 16330"/>
                  <a:gd name="connsiteX3" fmla="*/ 0 w 15090"/>
                  <a:gd name="connsiteY3" fmla="*/ 16330 h 16330"/>
                  <a:gd name="connsiteX4" fmla="*/ 14691 w 15090"/>
                  <a:gd name="connsiteY4" fmla="*/ 16330 h 16330"/>
                  <a:gd name="connsiteX5" fmla="*/ 14703 w 15090"/>
                  <a:gd name="connsiteY5" fmla="*/ 13184 h 16330"/>
                  <a:gd name="connsiteX6" fmla="*/ 14176 w 15090"/>
                  <a:gd name="connsiteY6" fmla="*/ 12491 h 16330"/>
                  <a:gd name="connsiteX7" fmla="*/ 13585 w 15090"/>
                  <a:gd name="connsiteY7" fmla="*/ 11459 h 16330"/>
                  <a:gd name="connsiteX8" fmla="*/ 12968 w 15090"/>
                  <a:gd name="connsiteY8" fmla="*/ 9926 h 16330"/>
                  <a:gd name="connsiteX9" fmla="*/ 12689 w 15090"/>
                  <a:gd name="connsiteY9" fmla="*/ 8160 h 16330"/>
                  <a:gd name="connsiteX10" fmla="*/ 12857 w 15090"/>
                  <a:gd name="connsiteY10" fmla="*/ 6543 h 16330"/>
                  <a:gd name="connsiteX11" fmla="*/ 13470 w 15090"/>
                  <a:gd name="connsiteY11" fmla="*/ 5003 h 16330"/>
                  <a:gd name="connsiteX12" fmla="*/ 14066 w 15090"/>
                  <a:gd name="connsiteY12" fmla="*/ 3962 h 16330"/>
                  <a:gd name="connsiteX13" fmla="*/ 14590 w 15090"/>
                  <a:gd name="connsiteY13" fmla="*/ 3184 h 16330"/>
                  <a:gd name="connsiteX0" fmla="*/ 14855 w 15090"/>
                  <a:gd name="connsiteY0" fmla="*/ 3184 h 16330"/>
                  <a:gd name="connsiteX1" fmla="*/ 15090 w 15090"/>
                  <a:gd name="connsiteY1" fmla="*/ 9 h 16330"/>
                  <a:gd name="connsiteX2" fmla="*/ 49 w 15090"/>
                  <a:gd name="connsiteY2" fmla="*/ 0 h 16330"/>
                  <a:gd name="connsiteX3" fmla="*/ 0 w 15090"/>
                  <a:gd name="connsiteY3" fmla="*/ 16330 h 16330"/>
                  <a:gd name="connsiteX4" fmla="*/ 14691 w 15090"/>
                  <a:gd name="connsiteY4" fmla="*/ 16330 h 16330"/>
                  <a:gd name="connsiteX5" fmla="*/ 14703 w 15090"/>
                  <a:gd name="connsiteY5" fmla="*/ 13184 h 16330"/>
                  <a:gd name="connsiteX6" fmla="*/ 14176 w 15090"/>
                  <a:gd name="connsiteY6" fmla="*/ 12491 h 16330"/>
                  <a:gd name="connsiteX7" fmla="*/ 13585 w 15090"/>
                  <a:gd name="connsiteY7" fmla="*/ 11459 h 16330"/>
                  <a:gd name="connsiteX8" fmla="*/ 12968 w 15090"/>
                  <a:gd name="connsiteY8" fmla="*/ 9926 h 16330"/>
                  <a:gd name="connsiteX9" fmla="*/ 12689 w 15090"/>
                  <a:gd name="connsiteY9" fmla="*/ 8160 h 16330"/>
                  <a:gd name="connsiteX10" fmla="*/ 12857 w 15090"/>
                  <a:gd name="connsiteY10" fmla="*/ 6543 h 16330"/>
                  <a:gd name="connsiteX11" fmla="*/ 13470 w 15090"/>
                  <a:gd name="connsiteY11" fmla="*/ 5003 h 16330"/>
                  <a:gd name="connsiteX12" fmla="*/ 14066 w 15090"/>
                  <a:gd name="connsiteY12" fmla="*/ 3962 h 16330"/>
                  <a:gd name="connsiteX13" fmla="*/ 14855 w 15090"/>
                  <a:gd name="connsiteY13" fmla="*/ 3184 h 16330"/>
                  <a:gd name="connsiteX0" fmla="*/ 14855 w 14913"/>
                  <a:gd name="connsiteY0" fmla="*/ 3261 h 16407"/>
                  <a:gd name="connsiteX1" fmla="*/ 14913 w 14913"/>
                  <a:gd name="connsiteY1" fmla="*/ 0 h 16407"/>
                  <a:gd name="connsiteX2" fmla="*/ 49 w 14913"/>
                  <a:gd name="connsiteY2" fmla="*/ 77 h 16407"/>
                  <a:gd name="connsiteX3" fmla="*/ 0 w 14913"/>
                  <a:gd name="connsiteY3" fmla="*/ 16407 h 16407"/>
                  <a:gd name="connsiteX4" fmla="*/ 14691 w 14913"/>
                  <a:gd name="connsiteY4" fmla="*/ 16407 h 16407"/>
                  <a:gd name="connsiteX5" fmla="*/ 14703 w 14913"/>
                  <a:gd name="connsiteY5" fmla="*/ 13261 h 16407"/>
                  <a:gd name="connsiteX6" fmla="*/ 14176 w 14913"/>
                  <a:gd name="connsiteY6" fmla="*/ 12568 h 16407"/>
                  <a:gd name="connsiteX7" fmla="*/ 13585 w 14913"/>
                  <a:gd name="connsiteY7" fmla="*/ 11536 h 16407"/>
                  <a:gd name="connsiteX8" fmla="*/ 12968 w 14913"/>
                  <a:gd name="connsiteY8" fmla="*/ 10003 h 16407"/>
                  <a:gd name="connsiteX9" fmla="*/ 12689 w 14913"/>
                  <a:gd name="connsiteY9" fmla="*/ 8237 h 16407"/>
                  <a:gd name="connsiteX10" fmla="*/ 12857 w 14913"/>
                  <a:gd name="connsiteY10" fmla="*/ 6620 h 16407"/>
                  <a:gd name="connsiteX11" fmla="*/ 13470 w 14913"/>
                  <a:gd name="connsiteY11" fmla="*/ 5080 h 16407"/>
                  <a:gd name="connsiteX12" fmla="*/ 14066 w 14913"/>
                  <a:gd name="connsiteY12" fmla="*/ 4039 h 16407"/>
                  <a:gd name="connsiteX13" fmla="*/ 14855 w 14913"/>
                  <a:gd name="connsiteY13" fmla="*/ 3261 h 16407"/>
                  <a:gd name="connsiteX0" fmla="*/ 14855 w 14913"/>
                  <a:gd name="connsiteY0" fmla="*/ 3261 h 16407"/>
                  <a:gd name="connsiteX1" fmla="*/ 14913 w 14913"/>
                  <a:gd name="connsiteY1" fmla="*/ 0 h 16407"/>
                  <a:gd name="connsiteX2" fmla="*/ 49 w 14913"/>
                  <a:gd name="connsiteY2" fmla="*/ 77 h 16407"/>
                  <a:gd name="connsiteX3" fmla="*/ 0 w 14913"/>
                  <a:gd name="connsiteY3" fmla="*/ 16407 h 16407"/>
                  <a:gd name="connsiteX4" fmla="*/ 14691 w 14913"/>
                  <a:gd name="connsiteY4" fmla="*/ 16407 h 16407"/>
                  <a:gd name="connsiteX5" fmla="*/ 14703 w 14913"/>
                  <a:gd name="connsiteY5" fmla="*/ 13261 h 16407"/>
                  <a:gd name="connsiteX6" fmla="*/ 14176 w 14913"/>
                  <a:gd name="connsiteY6" fmla="*/ 12568 h 16407"/>
                  <a:gd name="connsiteX7" fmla="*/ 13585 w 14913"/>
                  <a:gd name="connsiteY7" fmla="*/ 11536 h 16407"/>
                  <a:gd name="connsiteX8" fmla="*/ 12968 w 14913"/>
                  <a:gd name="connsiteY8" fmla="*/ 10003 h 16407"/>
                  <a:gd name="connsiteX9" fmla="*/ 12689 w 14913"/>
                  <a:gd name="connsiteY9" fmla="*/ 8237 h 16407"/>
                  <a:gd name="connsiteX10" fmla="*/ 12857 w 14913"/>
                  <a:gd name="connsiteY10" fmla="*/ 6620 h 16407"/>
                  <a:gd name="connsiteX11" fmla="*/ 13470 w 14913"/>
                  <a:gd name="connsiteY11" fmla="*/ 5080 h 16407"/>
                  <a:gd name="connsiteX12" fmla="*/ 14066 w 14913"/>
                  <a:gd name="connsiteY12" fmla="*/ 4039 h 16407"/>
                  <a:gd name="connsiteX13" fmla="*/ 14855 w 14913"/>
                  <a:gd name="connsiteY13" fmla="*/ 3261 h 16407"/>
                  <a:gd name="connsiteX0" fmla="*/ 14855 w 14913"/>
                  <a:gd name="connsiteY0" fmla="*/ 3261 h 16407"/>
                  <a:gd name="connsiteX1" fmla="*/ 14913 w 14913"/>
                  <a:gd name="connsiteY1" fmla="*/ 0 h 16407"/>
                  <a:gd name="connsiteX2" fmla="*/ 49 w 14913"/>
                  <a:gd name="connsiteY2" fmla="*/ 77 h 16407"/>
                  <a:gd name="connsiteX3" fmla="*/ 0 w 14913"/>
                  <a:gd name="connsiteY3" fmla="*/ 16407 h 16407"/>
                  <a:gd name="connsiteX4" fmla="*/ 14691 w 14913"/>
                  <a:gd name="connsiteY4" fmla="*/ 16407 h 16407"/>
                  <a:gd name="connsiteX5" fmla="*/ 14703 w 14913"/>
                  <a:gd name="connsiteY5" fmla="*/ 13261 h 16407"/>
                  <a:gd name="connsiteX6" fmla="*/ 14176 w 14913"/>
                  <a:gd name="connsiteY6" fmla="*/ 12568 h 16407"/>
                  <a:gd name="connsiteX7" fmla="*/ 13585 w 14913"/>
                  <a:gd name="connsiteY7" fmla="*/ 11536 h 16407"/>
                  <a:gd name="connsiteX8" fmla="*/ 12968 w 14913"/>
                  <a:gd name="connsiteY8" fmla="*/ 10003 h 16407"/>
                  <a:gd name="connsiteX9" fmla="*/ 12689 w 14913"/>
                  <a:gd name="connsiteY9" fmla="*/ 8237 h 16407"/>
                  <a:gd name="connsiteX10" fmla="*/ 12857 w 14913"/>
                  <a:gd name="connsiteY10" fmla="*/ 6620 h 16407"/>
                  <a:gd name="connsiteX11" fmla="*/ 13470 w 14913"/>
                  <a:gd name="connsiteY11" fmla="*/ 5080 h 16407"/>
                  <a:gd name="connsiteX12" fmla="*/ 14066 w 14913"/>
                  <a:gd name="connsiteY12" fmla="*/ 4039 h 16407"/>
                  <a:gd name="connsiteX13" fmla="*/ 14855 w 14913"/>
                  <a:gd name="connsiteY13" fmla="*/ 3261 h 16407"/>
                  <a:gd name="connsiteX0" fmla="*/ 14590 w 14913"/>
                  <a:gd name="connsiteY0" fmla="*/ 3389 h 16407"/>
                  <a:gd name="connsiteX1" fmla="*/ 14913 w 14913"/>
                  <a:gd name="connsiteY1" fmla="*/ 0 h 16407"/>
                  <a:gd name="connsiteX2" fmla="*/ 49 w 14913"/>
                  <a:gd name="connsiteY2" fmla="*/ 77 h 16407"/>
                  <a:gd name="connsiteX3" fmla="*/ 0 w 14913"/>
                  <a:gd name="connsiteY3" fmla="*/ 16407 h 16407"/>
                  <a:gd name="connsiteX4" fmla="*/ 14691 w 14913"/>
                  <a:gd name="connsiteY4" fmla="*/ 16407 h 16407"/>
                  <a:gd name="connsiteX5" fmla="*/ 14703 w 14913"/>
                  <a:gd name="connsiteY5" fmla="*/ 13261 h 16407"/>
                  <a:gd name="connsiteX6" fmla="*/ 14176 w 14913"/>
                  <a:gd name="connsiteY6" fmla="*/ 12568 h 16407"/>
                  <a:gd name="connsiteX7" fmla="*/ 13585 w 14913"/>
                  <a:gd name="connsiteY7" fmla="*/ 11536 h 16407"/>
                  <a:gd name="connsiteX8" fmla="*/ 12968 w 14913"/>
                  <a:gd name="connsiteY8" fmla="*/ 10003 h 16407"/>
                  <a:gd name="connsiteX9" fmla="*/ 12689 w 14913"/>
                  <a:gd name="connsiteY9" fmla="*/ 8237 h 16407"/>
                  <a:gd name="connsiteX10" fmla="*/ 12857 w 14913"/>
                  <a:gd name="connsiteY10" fmla="*/ 6620 h 16407"/>
                  <a:gd name="connsiteX11" fmla="*/ 13470 w 14913"/>
                  <a:gd name="connsiteY11" fmla="*/ 5080 h 16407"/>
                  <a:gd name="connsiteX12" fmla="*/ 14066 w 14913"/>
                  <a:gd name="connsiteY12" fmla="*/ 4039 h 16407"/>
                  <a:gd name="connsiteX13" fmla="*/ 14590 w 14913"/>
                  <a:gd name="connsiteY13" fmla="*/ 3389 h 16407"/>
                  <a:gd name="connsiteX0" fmla="*/ 14590 w 14736"/>
                  <a:gd name="connsiteY0" fmla="*/ 3389 h 16407"/>
                  <a:gd name="connsiteX1" fmla="*/ 14736 w 14736"/>
                  <a:gd name="connsiteY1" fmla="*/ 0 h 16407"/>
                  <a:gd name="connsiteX2" fmla="*/ 49 w 14736"/>
                  <a:gd name="connsiteY2" fmla="*/ 77 h 16407"/>
                  <a:gd name="connsiteX3" fmla="*/ 0 w 14736"/>
                  <a:gd name="connsiteY3" fmla="*/ 16407 h 16407"/>
                  <a:gd name="connsiteX4" fmla="*/ 14691 w 14736"/>
                  <a:gd name="connsiteY4" fmla="*/ 16407 h 16407"/>
                  <a:gd name="connsiteX5" fmla="*/ 14703 w 14736"/>
                  <a:gd name="connsiteY5" fmla="*/ 13261 h 16407"/>
                  <a:gd name="connsiteX6" fmla="*/ 14176 w 14736"/>
                  <a:gd name="connsiteY6" fmla="*/ 12568 h 16407"/>
                  <a:gd name="connsiteX7" fmla="*/ 13585 w 14736"/>
                  <a:gd name="connsiteY7" fmla="*/ 11536 h 16407"/>
                  <a:gd name="connsiteX8" fmla="*/ 12968 w 14736"/>
                  <a:gd name="connsiteY8" fmla="*/ 10003 h 16407"/>
                  <a:gd name="connsiteX9" fmla="*/ 12689 w 14736"/>
                  <a:gd name="connsiteY9" fmla="*/ 8237 h 16407"/>
                  <a:gd name="connsiteX10" fmla="*/ 12857 w 14736"/>
                  <a:gd name="connsiteY10" fmla="*/ 6620 h 16407"/>
                  <a:gd name="connsiteX11" fmla="*/ 13470 w 14736"/>
                  <a:gd name="connsiteY11" fmla="*/ 5080 h 16407"/>
                  <a:gd name="connsiteX12" fmla="*/ 14066 w 14736"/>
                  <a:gd name="connsiteY12" fmla="*/ 4039 h 16407"/>
                  <a:gd name="connsiteX13" fmla="*/ 14590 w 14736"/>
                  <a:gd name="connsiteY13" fmla="*/ 3389 h 16407"/>
                  <a:gd name="connsiteX0" fmla="*/ 14590 w 14824"/>
                  <a:gd name="connsiteY0" fmla="*/ 3389 h 16407"/>
                  <a:gd name="connsiteX1" fmla="*/ 14824 w 14824"/>
                  <a:gd name="connsiteY1" fmla="*/ 0 h 16407"/>
                  <a:gd name="connsiteX2" fmla="*/ 49 w 14824"/>
                  <a:gd name="connsiteY2" fmla="*/ 77 h 16407"/>
                  <a:gd name="connsiteX3" fmla="*/ 0 w 14824"/>
                  <a:gd name="connsiteY3" fmla="*/ 16407 h 16407"/>
                  <a:gd name="connsiteX4" fmla="*/ 14691 w 14824"/>
                  <a:gd name="connsiteY4" fmla="*/ 16407 h 16407"/>
                  <a:gd name="connsiteX5" fmla="*/ 14703 w 14824"/>
                  <a:gd name="connsiteY5" fmla="*/ 13261 h 16407"/>
                  <a:gd name="connsiteX6" fmla="*/ 14176 w 14824"/>
                  <a:gd name="connsiteY6" fmla="*/ 12568 h 16407"/>
                  <a:gd name="connsiteX7" fmla="*/ 13585 w 14824"/>
                  <a:gd name="connsiteY7" fmla="*/ 11536 h 16407"/>
                  <a:gd name="connsiteX8" fmla="*/ 12968 w 14824"/>
                  <a:gd name="connsiteY8" fmla="*/ 10003 h 16407"/>
                  <a:gd name="connsiteX9" fmla="*/ 12689 w 14824"/>
                  <a:gd name="connsiteY9" fmla="*/ 8237 h 16407"/>
                  <a:gd name="connsiteX10" fmla="*/ 12857 w 14824"/>
                  <a:gd name="connsiteY10" fmla="*/ 6620 h 16407"/>
                  <a:gd name="connsiteX11" fmla="*/ 13470 w 14824"/>
                  <a:gd name="connsiteY11" fmla="*/ 5080 h 16407"/>
                  <a:gd name="connsiteX12" fmla="*/ 14066 w 14824"/>
                  <a:gd name="connsiteY12" fmla="*/ 4039 h 16407"/>
                  <a:gd name="connsiteX13" fmla="*/ 14590 w 14824"/>
                  <a:gd name="connsiteY13" fmla="*/ 3389 h 16407"/>
                  <a:gd name="connsiteX0" fmla="*/ 14590 w 14703"/>
                  <a:gd name="connsiteY0" fmla="*/ 3346 h 16364"/>
                  <a:gd name="connsiteX1" fmla="*/ 14205 w 14703"/>
                  <a:gd name="connsiteY1" fmla="*/ 0 h 16364"/>
                  <a:gd name="connsiteX2" fmla="*/ 49 w 14703"/>
                  <a:gd name="connsiteY2" fmla="*/ 34 h 16364"/>
                  <a:gd name="connsiteX3" fmla="*/ 0 w 14703"/>
                  <a:gd name="connsiteY3" fmla="*/ 16364 h 16364"/>
                  <a:gd name="connsiteX4" fmla="*/ 14691 w 14703"/>
                  <a:gd name="connsiteY4" fmla="*/ 16364 h 16364"/>
                  <a:gd name="connsiteX5" fmla="*/ 14703 w 14703"/>
                  <a:gd name="connsiteY5" fmla="*/ 13218 h 16364"/>
                  <a:gd name="connsiteX6" fmla="*/ 14176 w 14703"/>
                  <a:gd name="connsiteY6" fmla="*/ 12525 h 16364"/>
                  <a:gd name="connsiteX7" fmla="*/ 13585 w 14703"/>
                  <a:gd name="connsiteY7" fmla="*/ 11493 h 16364"/>
                  <a:gd name="connsiteX8" fmla="*/ 12968 w 14703"/>
                  <a:gd name="connsiteY8" fmla="*/ 9960 h 16364"/>
                  <a:gd name="connsiteX9" fmla="*/ 12689 w 14703"/>
                  <a:gd name="connsiteY9" fmla="*/ 8194 h 16364"/>
                  <a:gd name="connsiteX10" fmla="*/ 12857 w 14703"/>
                  <a:gd name="connsiteY10" fmla="*/ 6577 h 16364"/>
                  <a:gd name="connsiteX11" fmla="*/ 13470 w 14703"/>
                  <a:gd name="connsiteY11" fmla="*/ 5037 h 16364"/>
                  <a:gd name="connsiteX12" fmla="*/ 14066 w 14703"/>
                  <a:gd name="connsiteY12" fmla="*/ 3996 h 16364"/>
                  <a:gd name="connsiteX13" fmla="*/ 14590 w 14703"/>
                  <a:gd name="connsiteY13" fmla="*/ 3346 h 16364"/>
                  <a:gd name="connsiteX0" fmla="*/ 14590 w 14703"/>
                  <a:gd name="connsiteY0" fmla="*/ 3346 h 16364"/>
                  <a:gd name="connsiteX1" fmla="*/ 14470 w 14703"/>
                  <a:gd name="connsiteY1" fmla="*/ 0 h 16364"/>
                  <a:gd name="connsiteX2" fmla="*/ 49 w 14703"/>
                  <a:gd name="connsiteY2" fmla="*/ 34 h 16364"/>
                  <a:gd name="connsiteX3" fmla="*/ 0 w 14703"/>
                  <a:gd name="connsiteY3" fmla="*/ 16364 h 16364"/>
                  <a:gd name="connsiteX4" fmla="*/ 14691 w 14703"/>
                  <a:gd name="connsiteY4" fmla="*/ 16364 h 16364"/>
                  <a:gd name="connsiteX5" fmla="*/ 14703 w 14703"/>
                  <a:gd name="connsiteY5" fmla="*/ 13218 h 16364"/>
                  <a:gd name="connsiteX6" fmla="*/ 14176 w 14703"/>
                  <a:gd name="connsiteY6" fmla="*/ 12525 h 16364"/>
                  <a:gd name="connsiteX7" fmla="*/ 13585 w 14703"/>
                  <a:gd name="connsiteY7" fmla="*/ 11493 h 16364"/>
                  <a:gd name="connsiteX8" fmla="*/ 12968 w 14703"/>
                  <a:gd name="connsiteY8" fmla="*/ 9960 h 16364"/>
                  <a:gd name="connsiteX9" fmla="*/ 12689 w 14703"/>
                  <a:gd name="connsiteY9" fmla="*/ 8194 h 16364"/>
                  <a:gd name="connsiteX10" fmla="*/ 12857 w 14703"/>
                  <a:gd name="connsiteY10" fmla="*/ 6577 h 16364"/>
                  <a:gd name="connsiteX11" fmla="*/ 13470 w 14703"/>
                  <a:gd name="connsiteY11" fmla="*/ 5037 h 16364"/>
                  <a:gd name="connsiteX12" fmla="*/ 14066 w 14703"/>
                  <a:gd name="connsiteY12" fmla="*/ 3996 h 16364"/>
                  <a:gd name="connsiteX13" fmla="*/ 14590 w 14703"/>
                  <a:gd name="connsiteY13" fmla="*/ 3346 h 16364"/>
                  <a:gd name="connsiteX0" fmla="*/ 14590 w 14703"/>
                  <a:gd name="connsiteY0" fmla="*/ 3346 h 16364"/>
                  <a:gd name="connsiteX1" fmla="*/ 14558 w 14703"/>
                  <a:gd name="connsiteY1" fmla="*/ 0 h 16364"/>
                  <a:gd name="connsiteX2" fmla="*/ 49 w 14703"/>
                  <a:gd name="connsiteY2" fmla="*/ 34 h 16364"/>
                  <a:gd name="connsiteX3" fmla="*/ 0 w 14703"/>
                  <a:gd name="connsiteY3" fmla="*/ 16364 h 16364"/>
                  <a:gd name="connsiteX4" fmla="*/ 14691 w 14703"/>
                  <a:gd name="connsiteY4" fmla="*/ 16364 h 16364"/>
                  <a:gd name="connsiteX5" fmla="*/ 14703 w 14703"/>
                  <a:gd name="connsiteY5" fmla="*/ 13218 h 16364"/>
                  <a:gd name="connsiteX6" fmla="*/ 14176 w 14703"/>
                  <a:gd name="connsiteY6" fmla="*/ 12525 h 16364"/>
                  <a:gd name="connsiteX7" fmla="*/ 13585 w 14703"/>
                  <a:gd name="connsiteY7" fmla="*/ 11493 h 16364"/>
                  <a:gd name="connsiteX8" fmla="*/ 12968 w 14703"/>
                  <a:gd name="connsiteY8" fmla="*/ 9960 h 16364"/>
                  <a:gd name="connsiteX9" fmla="*/ 12689 w 14703"/>
                  <a:gd name="connsiteY9" fmla="*/ 8194 h 16364"/>
                  <a:gd name="connsiteX10" fmla="*/ 12857 w 14703"/>
                  <a:gd name="connsiteY10" fmla="*/ 6577 h 16364"/>
                  <a:gd name="connsiteX11" fmla="*/ 13470 w 14703"/>
                  <a:gd name="connsiteY11" fmla="*/ 5037 h 16364"/>
                  <a:gd name="connsiteX12" fmla="*/ 14066 w 14703"/>
                  <a:gd name="connsiteY12" fmla="*/ 3996 h 16364"/>
                  <a:gd name="connsiteX13" fmla="*/ 14590 w 14703"/>
                  <a:gd name="connsiteY13" fmla="*/ 3346 h 16364"/>
                  <a:gd name="connsiteX0" fmla="*/ 14795 w 14795"/>
                  <a:gd name="connsiteY0" fmla="*/ 3296 h 16364"/>
                  <a:gd name="connsiteX1" fmla="*/ 14558 w 14795"/>
                  <a:gd name="connsiteY1" fmla="*/ 0 h 16364"/>
                  <a:gd name="connsiteX2" fmla="*/ 49 w 14795"/>
                  <a:gd name="connsiteY2" fmla="*/ 34 h 16364"/>
                  <a:gd name="connsiteX3" fmla="*/ 0 w 14795"/>
                  <a:gd name="connsiteY3" fmla="*/ 16364 h 16364"/>
                  <a:gd name="connsiteX4" fmla="*/ 14691 w 14795"/>
                  <a:gd name="connsiteY4" fmla="*/ 16364 h 16364"/>
                  <a:gd name="connsiteX5" fmla="*/ 14703 w 14795"/>
                  <a:gd name="connsiteY5" fmla="*/ 13218 h 16364"/>
                  <a:gd name="connsiteX6" fmla="*/ 14176 w 14795"/>
                  <a:gd name="connsiteY6" fmla="*/ 12525 h 16364"/>
                  <a:gd name="connsiteX7" fmla="*/ 13585 w 14795"/>
                  <a:gd name="connsiteY7" fmla="*/ 11493 h 16364"/>
                  <a:gd name="connsiteX8" fmla="*/ 12968 w 14795"/>
                  <a:gd name="connsiteY8" fmla="*/ 9960 h 16364"/>
                  <a:gd name="connsiteX9" fmla="*/ 12689 w 14795"/>
                  <a:gd name="connsiteY9" fmla="*/ 8194 h 16364"/>
                  <a:gd name="connsiteX10" fmla="*/ 12857 w 14795"/>
                  <a:gd name="connsiteY10" fmla="*/ 6577 h 16364"/>
                  <a:gd name="connsiteX11" fmla="*/ 13470 w 14795"/>
                  <a:gd name="connsiteY11" fmla="*/ 5037 h 16364"/>
                  <a:gd name="connsiteX12" fmla="*/ 14066 w 14795"/>
                  <a:gd name="connsiteY12" fmla="*/ 3996 h 16364"/>
                  <a:gd name="connsiteX13" fmla="*/ 14795 w 14795"/>
                  <a:gd name="connsiteY13" fmla="*/ 3296 h 16364"/>
                  <a:gd name="connsiteX0" fmla="*/ 14795 w 14933"/>
                  <a:gd name="connsiteY0" fmla="*/ 3279 h 16347"/>
                  <a:gd name="connsiteX1" fmla="*/ 14933 w 14933"/>
                  <a:gd name="connsiteY1" fmla="*/ 0 h 16347"/>
                  <a:gd name="connsiteX2" fmla="*/ 49 w 14933"/>
                  <a:gd name="connsiteY2" fmla="*/ 17 h 16347"/>
                  <a:gd name="connsiteX3" fmla="*/ 0 w 14933"/>
                  <a:gd name="connsiteY3" fmla="*/ 16347 h 16347"/>
                  <a:gd name="connsiteX4" fmla="*/ 14691 w 14933"/>
                  <a:gd name="connsiteY4" fmla="*/ 16347 h 16347"/>
                  <a:gd name="connsiteX5" fmla="*/ 14703 w 14933"/>
                  <a:gd name="connsiteY5" fmla="*/ 13201 h 16347"/>
                  <a:gd name="connsiteX6" fmla="*/ 14176 w 14933"/>
                  <a:gd name="connsiteY6" fmla="*/ 12508 h 16347"/>
                  <a:gd name="connsiteX7" fmla="*/ 13585 w 14933"/>
                  <a:gd name="connsiteY7" fmla="*/ 11476 h 16347"/>
                  <a:gd name="connsiteX8" fmla="*/ 12968 w 14933"/>
                  <a:gd name="connsiteY8" fmla="*/ 9943 h 16347"/>
                  <a:gd name="connsiteX9" fmla="*/ 12689 w 14933"/>
                  <a:gd name="connsiteY9" fmla="*/ 8177 h 16347"/>
                  <a:gd name="connsiteX10" fmla="*/ 12857 w 14933"/>
                  <a:gd name="connsiteY10" fmla="*/ 6560 h 16347"/>
                  <a:gd name="connsiteX11" fmla="*/ 13470 w 14933"/>
                  <a:gd name="connsiteY11" fmla="*/ 5020 h 16347"/>
                  <a:gd name="connsiteX12" fmla="*/ 14066 w 14933"/>
                  <a:gd name="connsiteY12" fmla="*/ 3979 h 16347"/>
                  <a:gd name="connsiteX13" fmla="*/ 14795 w 14933"/>
                  <a:gd name="connsiteY13" fmla="*/ 3279 h 16347"/>
                  <a:gd name="connsiteX0" fmla="*/ 14795 w 14795"/>
                  <a:gd name="connsiteY0" fmla="*/ 3279 h 16347"/>
                  <a:gd name="connsiteX1" fmla="*/ 14763 w 14795"/>
                  <a:gd name="connsiteY1" fmla="*/ 0 h 16347"/>
                  <a:gd name="connsiteX2" fmla="*/ 49 w 14795"/>
                  <a:gd name="connsiteY2" fmla="*/ 17 h 16347"/>
                  <a:gd name="connsiteX3" fmla="*/ 0 w 14795"/>
                  <a:gd name="connsiteY3" fmla="*/ 16347 h 16347"/>
                  <a:gd name="connsiteX4" fmla="*/ 14691 w 14795"/>
                  <a:gd name="connsiteY4" fmla="*/ 16347 h 16347"/>
                  <a:gd name="connsiteX5" fmla="*/ 14703 w 14795"/>
                  <a:gd name="connsiteY5" fmla="*/ 13201 h 16347"/>
                  <a:gd name="connsiteX6" fmla="*/ 14176 w 14795"/>
                  <a:gd name="connsiteY6" fmla="*/ 12508 h 16347"/>
                  <a:gd name="connsiteX7" fmla="*/ 13585 w 14795"/>
                  <a:gd name="connsiteY7" fmla="*/ 11476 h 16347"/>
                  <a:gd name="connsiteX8" fmla="*/ 12968 w 14795"/>
                  <a:gd name="connsiteY8" fmla="*/ 9943 h 16347"/>
                  <a:gd name="connsiteX9" fmla="*/ 12689 w 14795"/>
                  <a:gd name="connsiteY9" fmla="*/ 8177 h 16347"/>
                  <a:gd name="connsiteX10" fmla="*/ 12857 w 14795"/>
                  <a:gd name="connsiteY10" fmla="*/ 6560 h 16347"/>
                  <a:gd name="connsiteX11" fmla="*/ 13470 w 14795"/>
                  <a:gd name="connsiteY11" fmla="*/ 5020 h 16347"/>
                  <a:gd name="connsiteX12" fmla="*/ 14066 w 14795"/>
                  <a:gd name="connsiteY12" fmla="*/ 3979 h 16347"/>
                  <a:gd name="connsiteX13" fmla="*/ 14795 w 14795"/>
                  <a:gd name="connsiteY13" fmla="*/ 3279 h 16347"/>
                  <a:gd name="connsiteX0" fmla="*/ 14795 w 14795"/>
                  <a:gd name="connsiteY0" fmla="*/ 3328 h 16396"/>
                  <a:gd name="connsiteX1" fmla="*/ 14593 w 14795"/>
                  <a:gd name="connsiteY1" fmla="*/ 0 h 16396"/>
                  <a:gd name="connsiteX2" fmla="*/ 49 w 14795"/>
                  <a:gd name="connsiteY2" fmla="*/ 66 h 16396"/>
                  <a:gd name="connsiteX3" fmla="*/ 0 w 14795"/>
                  <a:gd name="connsiteY3" fmla="*/ 16396 h 16396"/>
                  <a:gd name="connsiteX4" fmla="*/ 14691 w 14795"/>
                  <a:gd name="connsiteY4" fmla="*/ 16396 h 16396"/>
                  <a:gd name="connsiteX5" fmla="*/ 14703 w 14795"/>
                  <a:gd name="connsiteY5" fmla="*/ 13250 h 16396"/>
                  <a:gd name="connsiteX6" fmla="*/ 14176 w 14795"/>
                  <a:gd name="connsiteY6" fmla="*/ 12557 h 16396"/>
                  <a:gd name="connsiteX7" fmla="*/ 13585 w 14795"/>
                  <a:gd name="connsiteY7" fmla="*/ 11525 h 16396"/>
                  <a:gd name="connsiteX8" fmla="*/ 12968 w 14795"/>
                  <a:gd name="connsiteY8" fmla="*/ 9992 h 16396"/>
                  <a:gd name="connsiteX9" fmla="*/ 12689 w 14795"/>
                  <a:gd name="connsiteY9" fmla="*/ 8226 h 16396"/>
                  <a:gd name="connsiteX10" fmla="*/ 12857 w 14795"/>
                  <a:gd name="connsiteY10" fmla="*/ 6609 h 16396"/>
                  <a:gd name="connsiteX11" fmla="*/ 13470 w 14795"/>
                  <a:gd name="connsiteY11" fmla="*/ 5069 h 16396"/>
                  <a:gd name="connsiteX12" fmla="*/ 14066 w 14795"/>
                  <a:gd name="connsiteY12" fmla="*/ 4028 h 16396"/>
                  <a:gd name="connsiteX13" fmla="*/ 14795 w 14795"/>
                  <a:gd name="connsiteY13" fmla="*/ 3328 h 16396"/>
                  <a:gd name="connsiteX0" fmla="*/ 14795 w 14795"/>
                  <a:gd name="connsiteY0" fmla="*/ 3312 h 16380"/>
                  <a:gd name="connsiteX1" fmla="*/ 14695 w 14795"/>
                  <a:gd name="connsiteY1" fmla="*/ 0 h 16380"/>
                  <a:gd name="connsiteX2" fmla="*/ 49 w 14795"/>
                  <a:gd name="connsiteY2" fmla="*/ 50 h 16380"/>
                  <a:gd name="connsiteX3" fmla="*/ 0 w 14795"/>
                  <a:gd name="connsiteY3" fmla="*/ 16380 h 16380"/>
                  <a:gd name="connsiteX4" fmla="*/ 14691 w 14795"/>
                  <a:gd name="connsiteY4" fmla="*/ 16380 h 16380"/>
                  <a:gd name="connsiteX5" fmla="*/ 14703 w 14795"/>
                  <a:gd name="connsiteY5" fmla="*/ 13234 h 16380"/>
                  <a:gd name="connsiteX6" fmla="*/ 14176 w 14795"/>
                  <a:gd name="connsiteY6" fmla="*/ 12541 h 16380"/>
                  <a:gd name="connsiteX7" fmla="*/ 13585 w 14795"/>
                  <a:gd name="connsiteY7" fmla="*/ 11509 h 16380"/>
                  <a:gd name="connsiteX8" fmla="*/ 12968 w 14795"/>
                  <a:gd name="connsiteY8" fmla="*/ 9976 h 16380"/>
                  <a:gd name="connsiteX9" fmla="*/ 12689 w 14795"/>
                  <a:gd name="connsiteY9" fmla="*/ 8210 h 16380"/>
                  <a:gd name="connsiteX10" fmla="*/ 12857 w 14795"/>
                  <a:gd name="connsiteY10" fmla="*/ 6593 h 16380"/>
                  <a:gd name="connsiteX11" fmla="*/ 13470 w 14795"/>
                  <a:gd name="connsiteY11" fmla="*/ 5053 h 16380"/>
                  <a:gd name="connsiteX12" fmla="*/ 14066 w 14795"/>
                  <a:gd name="connsiteY12" fmla="*/ 4012 h 16380"/>
                  <a:gd name="connsiteX13" fmla="*/ 14795 w 14795"/>
                  <a:gd name="connsiteY13" fmla="*/ 3312 h 16380"/>
                  <a:gd name="connsiteX0" fmla="*/ 14795 w 14795"/>
                  <a:gd name="connsiteY0" fmla="*/ 3296 h 16364"/>
                  <a:gd name="connsiteX1" fmla="*/ 14729 w 14795"/>
                  <a:gd name="connsiteY1" fmla="*/ 0 h 16364"/>
                  <a:gd name="connsiteX2" fmla="*/ 49 w 14795"/>
                  <a:gd name="connsiteY2" fmla="*/ 34 h 16364"/>
                  <a:gd name="connsiteX3" fmla="*/ 0 w 14795"/>
                  <a:gd name="connsiteY3" fmla="*/ 16364 h 16364"/>
                  <a:gd name="connsiteX4" fmla="*/ 14691 w 14795"/>
                  <a:gd name="connsiteY4" fmla="*/ 16364 h 16364"/>
                  <a:gd name="connsiteX5" fmla="*/ 14703 w 14795"/>
                  <a:gd name="connsiteY5" fmla="*/ 13218 h 16364"/>
                  <a:gd name="connsiteX6" fmla="*/ 14176 w 14795"/>
                  <a:gd name="connsiteY6" fmla="*/ 12525 h 16364"/>
                  <a:gd name="connsiteX7" fmla="*/ 13585 w 14795"/>
                  <a:gd name="connsiteY7" fmla="*/ 11493 h 16364"/>
                  <a:gd name="connsiteX8" fmla="*/ 12968 w 14795"/>
                  <a:gd name="connsiteY8" fmla="*/ 9960 h 16364"/>
                  <a:gd name="connsiteX9" fmla="*/ 12689 w 14795"/>
                  <a:gd name="connsiteY9" fmla="*/ 8194 h 16364"/>
                  <a:gd name="connsiteX10" fmla="*/ 12857 w 14795"/>
                  <a:gd name="connsiteY10" fmla="*/ 6577 h 16364"/>
                  <a:gd name="connsiteX11" fmla="*/ 13470 w 14795"/>
                  <a:gd name="connsiteY11" fmla="*/ 5037 h 16364"/>
                  <a:gd name="connsiteX12" fmla="*/ 14066 w 14795"/>
                  <a:gd name="connsiteY12" fmla="*/ 3996 h 16364"/>
                  <a:gd name="connsiteX13" fmla="*/ 14795 w 14795"/>
                  <a:gd name="connsiteY13" fmla="*/ 3296 h 16364"/>
                  <a:gd name="connsiteX0" fmla="*/ 14795 w 14795"/>
                  <a:gd name="connsiteY0" fmla="*/ 3263 h 16331"/>
                  <a:gd name="connsiteX1" fmla="*/ 14661 w 14795"/>
                  <a:gd name="connsiteY1" fmla="*/ 0 h 16331"/>
                  <a:gd name="connsiteX2" fmla="*/ 49 w 14795"/>
                  <a:gd name="connsiteY2" fmla="*/ 1 h 16331"/>
                  <a:gd name="connsiteX3" fmla="*/ 0 w 14795"/>
                  <a:gd name="connsiteY3" fmla="*/ 16331 h 16331"/>
                  <a:gd name="connsiteX4" fmla="*/ 14691 w 14795"/>
                  <a:gd name="connsiteY4" fmla="*/ 16331 h 16331"/>
                  <a:gd name="connsiteX5" fmla="*/ 14703 w 14795"/>
                  <a:gd name="connsiteY5" fmla="*/ 13185 h 16331"/>
                  <a:gd name="connsiteX6" fmla="*/ 14176 w 14795"/>
                  <a:gd name="connsiteY6" fmla="*/ 12492 h 16331"/>
                  <a:gd name="connsiteX7" fmla="*/ 13585 w 14795"/>
                  <a:gd name="connsiteY7" fmla="*/ 11460 h 16331"/>
                  <a:gd name="connsiteX8" fmla="*/ 12968 w 14795"/>
                  <a:gd name="connsiteY8" fmla="*/ 9927 h 16331"/>
                  <a:gd name="connsiteX9" fmla="*/ 12689 w 14795"/>
                  <a:gd name="connsiteY9" fmla="*/ 8161 h 16331"/>
                  <a:gd name="connsiteX10" fmla="*/ 12857 w 14795"/>
                  <a:gd name="connsiteY10" fmla="*/ 6544 h 16331"/>
                  <a:gd name="connsiteX11" fmla="*/ 13470 w 14795"/>
                  <a:gd name="connsiteY11" fmla="*/ 5004 h 16331"/>
                  <a:gd name="connsiteX12" fmla="*/ 14066 w 14795"/>
                  <a:gd name="connsiteY12" fmla="*/ 3963 h 16331"/>
                  <a:gd name="connsiteX13" fmla="*/ 14795 w 14795"/>
                  <a:gd name="connsiteY13" fmla="*/ 3263 h 16331"/>
                  <a:gd name="connsiteX0" fmla="*/ 14795 w 14795"/>
                  <a:gd name="connsiteY0" fmla="*/ 3296 h 16364"/>
                  <a:gd name="connsiteX1" fmla="*/ 14695 w 14795"/>
                  <a:gd name="connsiteY1" fmla="*/ 0 h 16364"/>
                  <a:gd name="connsiteX2" fmla="*/ 49 w 14795"/>
                  <a:gd name="connsiteY2" fmla="*/ 34 h 16364"/>
                  <a:gd name="connsiteX3" fmla="*/ 0 w 14795"/>
                  <a:gd name="connsiteY3" fmla="*/ 16364 h 16364"/>
                  <a:gd name="connsiteX4" fmla="*/ 14691 w 14795"/>
                  <a:gd name="connsiteY4" fmla="*/ 16364 h 16364"/>
                  <a:gd name="connsiteX5" fmla="*/ 14703 w 14795"/>
                  <a:gd name="connsiteY5" fmla="*/ 13218 h 16364"/>
                  <a:gd name="connsiteX6" fmla="*/ 14176 w 14795"/>
                  <a:gd name="connsiteY6" fmla="*/ 12525 h 16364"/>
                  <a:gd name="connsiteX7" fmla="*/ 13585 w 14795"/>
                  <a:gd name="connsiteY7" fmla="*/ 11493 h 16364"/>
                  <a:gd name="connsiteX8" fmla="*/ 12968 w 14795"/>
                  <a:gd name="connsiteY8" fmla="*/ 9960 h 16364"/>
                  <a:gd name="connsiteX9" fmla="*/ 12689 w 14795"/>
                  <a:gd name="connsiteY9" fmla="*/ 8194 h 16364"/>
                  <a:gd name="connsiteX10" fmla="*/ 12857 w 14795"/>
                  <a:gd name="connsiteY10" fmla="*/ 6577 h 16364"/>
                  <a:gd name="connsiteX11" fmla="*/ 13470 w 14795"/>
                  <a:gd name="connsiteY11" fmla="*/ 5037 h 16364"/>
                  <a:gd name="connsiteX12" fmla="*/ 14066 w 14795"/>
                  <a:gd name="connsiteY12" fmla="*/ 3996 h 16364"/>
                  <a:gd name="connsiteX13" fmla="*/ 14795 w 14795"/>
                  <a:gd name="connsiteY13" fmla="*/ 3296 h 16364"/>
                  <a:gd name="connsiteX0" fmla="*/ 14795 w 14795"/>
                  <a:gd name="connsiteY0" fmla="*/ 3262 h 16330"/>
                  <a:gd name="connsiteX1" fmla="*/ 14729 w 14795"/>
                  <a:gd name="connsiteY1" fmla="*/ 65 h 16330"/>
                  <a:gd name="connsiteX2" fmla="*/ 49 w 14795"/>
                  <a:gd name="connsiteY2" fmla="*/ 0 h 16330"/>
                  <a:gd name="connsiteX3" fmla="*/ 0 w 14795"/>
                  <a:gd name="connsiteY3" fmla="*/ 16330 h 16330"/>
                  <a:gd name="connsiteX4" fmla="*/ 14691 w 14795"/>
                  <a:gd name="connsiteY4" fmla="*/ 16330 h 16330"/>
                  <a:gd name="connsiteX5" fmla="*/ 14703 w 14795"/>
                  <a:gd name="connsiteY5" fmla="*/ 13184 h 16330"/>
                  <a:gd name="connsiteX6" fmla="*/ 14176 w 14795"/>
                  <a:gd name="connsiteY6" fmla="*/ 12491 h 16330"/>
                  <a:gd name="connsiteX7" fmla="*/ 13585 w 14795"/>
                  <a:gd name="connsiteY7" fmla="*/ 11459 h 16330"/>
                  <a:gd name="connsiteX8" fmla="*/ 12968 w 14795"/>
                  <a:gd name="connsiteY8" fmla="*/ 9926 h 16330"/>
                  <a:gd name="connsiteX9" fmla="*/ 12689 w 14795"/>
                  <a:gd name="connsiteY9" fmla="*/ 8160 h 16330"/>
                  <a:gd name="connsiteX10" fmla="*/ 12857 w 14795"/>
                  <a:gd name="connsiteY10" fmla="*/ 6543 h 16330"/>
                  <a:gd name="connsiteX11" fmla="*/ 13470 w 14795"/>
                  <a:gd name="connsiteY11" fmla="*/ 5003 h 16330"/>
                  <a:gd name="connsiteX12" fmla="*/ 14066 w 14795"/>
                  <a:gd name="connsiteY12" fmla="*/ 3962 h 16330"/>
                  <a:gd name="connsiteX13" fmla="*/ 14795 w 14795"/>
                  <a:gd name="connsiteY13" fmla="*/ 3262 h 16330"/>
                  <a:gd name="connsiteX0" fmla="*/ 14795 w 14795"/>
                  <a:gd name="connsiteY0" fmla="*/ 3280 h 16348"/>
                  <a:gd name="connsiteX1" fmla="*/ 14729 w 14795"/>
                  <a:gd name="connsiteY1" fmla="*/ 0 h 16348"/>
                  <a:gd name="connsiteX2" fmla="*/ 49 w 14795"/>
                  <a:gd name="connsiteY2" fmla="*/ 18 h 16348"/>
                  <a:gd name="connsiteX3" fmla="*/ 0 w 14795"/>
                  <a:gd name="connsiteY3" fmla="*/ 16348 h 16348"/>
                  <a:gd name="connsiteX4" fmla="*/ 14691 w 14795"/>
                  <a:gd name="connsiteY4" fmla="*/ 16348 h 16348"/>
                  <a:gd name="connsiteX5" fmla="*/ 14703 w 14795"/>
                  <a:gd name="connsiteY5" fmla="*/ 13202 h 16348"/>
                  <a:gd name="connsiteX6" fmla="*/ 14176 w 14795"/>
                  <a:gd name="connsiteY6" fmla="*/ 12509 h 16348"/>
                  <a:gd name="connsiteX7" fmla="*/ 13585 w 14795"/>
                  <a:gd name="connsiteY7" fmla="*/ 11477 h 16348"/>
                  <a:gd name="connsiteX8" fmla="*/ 12968 w 14795"/>
                  <a:gd name="connsiteY8" fmla="*/ 9944 h 16348"/>
                  <a:gd name="connsiteX9" fmla="*/ 12689 w 14795"/>
                  <a:gd name="connsiteY9" fmla="*/ 8178 h 16348"/>
                  <a:gd name="connsiteX10" fmla="*/ 12857 w 14795"/>
                  <a:gd name="connsiteY10" fmla="*/ 6561 h 16348"/>
                  <a:gd name="connsiteX11" fmla="*/ 13470 w 14795"/>
                  <a:gd name="connsiteY11" fmla="*/ 5021 h 16348"/>
                  <a:gd name="connsiteX12" fmla="*/ 14066 w 14795"/>
                  <a:gd name="connsiteY12" fmla="*/ 3980 h 16348"/>
                  <a:gd name="connsiteX13" fmla="*/ 14795 w 14795"/>
                  <a:gd name="connsiteY13" fmla="*/ 3280 h 16348"/>
                  <a:gd name="connsiteX0" fmla="*/ 14795 w 14795"/>
                  <a:gd name="connsiteY0" fmla="*/ 3263 h 16331"/>
                  <a:gd name="connsiteX1" fmla="*/ 14729 w 14795"/>
                  <a:gd name="connsiteY1" fmla="*/ 0 h 16331"/>
                  <a:gd name="connsiteX2" fmla="*/ 49 w 14795"/>
                  <a:gd name="connsiteY2" fmla="*/ 1 h 16331"/>
                  <a:gd name="connsiteX3" fmla="*/ 0 w 14795"/>
                  <a:gd name="connsiteY3" fmla="*/ 16331 h 16331"/>
                  <a:gd name="connsiteX4" fmla="*/ 14691 w 14795"/>
                  <a:gd name="connsiteY4" fmla="*/ 16331 h 16331"/>
                  <a:gd name="connsiteX5" fmla="*/ 14703 w 14795"/>
                  <a:gd name="connsiteY5" fmla="*/ 13185 h 16331"/>
                  <a:gd name="connsiteX6" fmla="*/ 14176 w 14795"/>
                  <a:gd name="connsiteY6" fmla="*/ 12492 h 16331"/>
                  <a:gd name="connsiteX7" fmla="*/ 13585 w 14795"/>
                  <a:gd name="connsiteY7" fmla="*/ 11460 h 16331"/>
                  <a:gd name="connsiteX8" fmla="*/ 12968 w 14795"/>
                  <a:gd name="connsiteY8" fmla="*/ 9927 h 16331"/>
                  <a:gd name="connsiteX9" fmla="*/ 12689 w 14795"/>
                  <a:gd name="connsiteY9" fmla="*/ 8161 h 16331"/>
                  <a:gd name="connsiteX10" fmla="*/ 12857 w 14795"/>
                  <a:gd name="connsiteY10" fmla="*/ 6544 h 16331"/>
                  <a:gd name="connsiteX11" fmla="*/ 13470 w 14795"/>
                  <a:gd name="connsiteY11" fmla="*/ 5004 h 16331"/>
                  <a:gd name="connsiteX12" fmla="*/ 14066 w 14795"/>
                  <a:gd name="connsiteY12" fmla="*/ 3963 h 16331"/>
                  <a:gd name="connsiteX13" fmla="*/ 14795 w 14795"/>
                  <a:gd name="connsiteY13" fmla="*/ 3263 h 16331"/>
                  <a:gd name="connsiteX0" fmla="*/ 14761 w 14761"/>
                  <a:gd name="connsiteY0" fmla="*/ 3263 h 16331"/>
                  <a:gd name="connsiteX1" fmla="*/ 14729 w 14761"/>
                  <a:gd name="connsiteY1" fmla="*/ 0 h 16331"/>
                  <a:gd name="connsiteX2" fmla="*/ 49 w 14761"/>
                  <a:gd name="connsiteY2" fmla="*/ 1 h 16331"/>
                  <a:gd name="connsiteX3" fmla="*/ 0 w 14761"/>
                  <a:gd name="connsiteY3" fmla="*/ 16331 h 16331"/>
                  <a:gd name="connsiteX4" fmla="*/ 14691 w 14761"/>
                  <a:gd name="connsiteY4" fmla="*/ 16331 h 16331"/>
                  <a:gd name="connsiteX5" fmla="*/ 14703 w 14761"/>
                  <a:gd name="connsiteY5" fmla="*/ 13185 h 16331"/>
                  <a:gd name="connsiteX6" fmla="*/ 14176 w 14761"/>
                  <a:gd name="connsiteY6" fmla="*/ 12492 h 16331"/>
                  <a:gd name="connsiteX7" fmla="*/ 13585 w 14761"/>
                  <a:gd name="connsiteY7" fmla="*/ 11460 h 16331"/>
                  <a:gd name="connsiteX8" fmla="*/ 12968 w 14761"/>
                  <a:gd name="connsiteY8" fmla="*/ 9927 h 16331"/>
                  <a:gd name="connsiteX9" fmla="*/ 12689 w 14761"/>
                  <a:gd name="connsiteY9" fmla="*/ 8161 h 16331"/>
                  <a:gd name="connsiteX10" fmla="*/ 12857 w 14761"/>
                  <a:gd name="connsiteY10" fmla="*/ 6544 h 16331"/>
                  <a:gd name="connsiteX11" fmla="*/ 13470 w 14761"/>
                  <a:gd name="connsiteY11" fmla="*/ 5004 h 16331"/>
                  <a:gd name="connsiteX12" fmla="*/ 14066 w 14761"/>
                  <a:gd name="connsiteY12" fmla="*/ 3963 h 16331"/>
                  <a:gd name="connsiteX13" fmla="*/ 14761 w 14761"/>
                  <a:gd name="connsiteY13" fmla="*/ 3263 h 16331"/>
                  <a:gd name="connsiteX0" fmla="*/ 14659 w 14729"/>
                  <a:gd name="connsiteY0" fmla="*/ 3230 h 16331"/>
                  <a:gd name="connsiteX1" fmla="*/ 14729 w 14729"/>
                  <a:gd name="connsiteY1" fmla="*/ 0 h 16331"/>
                  <a:gd name="connsiteX2" fmla="*/ 49 w 14729"/>
                  <a:gd name="connsiteY2" fmla="*/ 1 h 16331"/>
                  <a:gd name="connsiteX3" fmla="*/ 0 w 14729"/>
                  <a:gd name="connsiteY3" fmla="*/ 16331 h 16331"/>
                  <a:gd name="connsiteX4" fmla="*/ 14691 w 14729"/>
                  <a:gd name="connsiteY4" fmla="*/ 16331 h 16331"/>
                  <a:gd name="connsiteX5" fmla="*/ 14703 w 14729"/>
                  <a:gd name="connsiteY5" fmla="*/ 13185 h 16331"/>
                  <a:gd name="connsiteX6" fmla="*/ 14176 w 14729"/>
                  <a:gd name="connsiteY6" fmla="*/ 12492 h 16331"/>
                  <a:gd name="connsiteX7" fmla="*/ 13585 w 14729"/>
                  <a:gd name="connsiteY7" fmla="*/ 11460 h 16331"/>
                  <a:gd name="connsiteX8" fmla="*/ 12968 w 14729"/>
                  <a:gd name="connsiteY8" fmla="*/ 9927 h 16331"/>
                  <a:gd name="connsiteX9" fmla="*/ 12689 w 14729"/>
                  <a:gd name="connsiteY9" fmla="*/ 8161 h 16331"/>
                  <a:gd name="connsiteX10" fmla="*/ 12857 w 14729"/>
                  <a:gd name="connsiteY10" fmla="*/ 6544 h 16331"/>
                  <a:gd name="connsiteX11" fmla="*/ 13470 w 14729"/>
                  <a:gd name="connsiteY11" fmla="*/ 5004 h 16331"/>
                  <a:gd name="connsiteX12" fmla="*/ 14066 w 14729"/>
                  <a:gd name="connsiteY12" fmla="*/ 3963 h 16331"/>
                  <a:gd name="connsiteX13" fmla="*/ 14659 w 14729"/>
                  <a:gd name="connsiteY13" fmla="*/ 3230 h 16331"/>
                  <a:gd name="connsiteX0" fmla="*/ 14829 w 14829"/>
                  <a:gd name="connsiteY0" fmla="*/ 3213 h 16331"/>
                  <a:gd name="connsiteX1" fmla="*/ 14729 w 14829"/>
                  <a:gd name="connsiteY1" fmla="*/ 0 h 16331"/>
                  <a:gd name="connsiteX2" fmla="*/ 49 w 14829"/>
                  <a:gd name="connsiteY2" fmla="*/ 1 h 16331"/>
                  <a:gd name="connsiteX3" fmla="*/ 0 w 14829"/>
                  <a:gd name="connsiteY3" fmla="*/ 16331 h 16331"/>
                  <a:gd name="connsiteX4" fmla="*/ 14691 w 14829"/>
                  <a:gd name="connsiteY4" fmla="*/ 16331 h 16331"/>
                  <a:gd name="connsiteX5" fmla="*/ 14703 w 14829"/>
                  <a:gd name="connsiteY5" fmla="*/ 13185 h 16331"/>
                  <a:gd name="connsiteX6" fmla="*/ 14176 w 14829"/>
                  <a:gd name="connsiteY6" fmla="*/ 12492 h 16331"/>
                  <a:gd name="connsiteX7" fmla="*/ 13585 w 14829"/>
                  <a:gd name="connsiteY7" fmla="*/ 11460 h 16331"/>
                  <a:gd name="connsiteX8" fmla="*/ 12968 w 14829"/>
                  <a:gd name="connsiteY8" fmla="*/ 9927 h 16331"/>
                  <a:gd name="connsiteX9" fmla="*/ 12689 w 14829"/>
                  <a:gd name="connsiteY9" fmla="*/ 8161 h 16331"/>
                  <a:gd name="connsiteX10" fmla="*/ 12857 w 14829"/>
                  <a:gd name="connsiteY10" fmla="*/ 6544 h 16331"/>
                  <a:gd name="connsiteX11" fmla="*/ 13470 w 14829"/>
                  <a:gd name="connsiteY11" fmla="*/ 5004 h 16331"/>
                  <a:gd name="connsiteX12" fmla="*/ 14066 w 14829"/>
                  <a:gd name="connsiteY12" fmla="*/ 3963 h 16331"/>
                  <a:gd name="connsiteX13" fmla="*/ 14829 w 14829"/>
                  <a:gd name="connsiteY13" fmla="*/ 3213 h 16331"/>
                  <a:gd name="connsiteX0" fmla="*/ 14727 w 14731"/>
                  <a:gd name="connsiteY0" fmla="*/ 3197 h 16331"/>
                  <a:gd name="connsiteX1" fmla="*/ 14729 w 14731"/>
                  <a:gd name="connsiteY1" fmla="*/ 0 h 16331"/>
                  <a:gd name="connsiteX2" fmla="*/ 49 w 14731"/>
                  <a:gd name="connsiteY2" fmla="*/ 1 h 16331"/>
                  <a:gd name="connsiteX3" fmla="*/ 0 w 14731"/>
                  <a:gd name="connsiteY3" fmla="*/ 16331 h 16331"/>
                  <a:gd name="connsiteX4" fmla="*/ 14691 w 14731"/>
                  <a:gd name="connsiteY4" fmla="*/ 16331 h 16331"/>
                  <a:gd name="connsiteX5" fmla="*/ 14703 w 14731"/>
                  <a:gd name="connsiteY5" fmla="*/ 13185 h 16331"/>
                  <a:gd name="connsiteX6" fmla="*/ 14176 w 14731"/>
                  <a:gd name="connsiteY6" fmla="*/ 12492 h 16331"/>
                  <a:gd name="connsiteX7" fmla="*/ 13585 w 14731"/>
                  <a:gd name="connsiteY7" fmla="*/ 11460 h 16331"/>
                  <a:gd name="connsiteX8" fmla="*/ 12968 w 14731"/>
                  <a:gd name="connsiteY8" fmla="*/ 9927 h 16331"/>
                  <a:gd name="connsiteX9" fmla="*/ 12689 w 14731"/>
                  <a:gd name="connsiteY9" fmla="*/ 8161 h 16331"/>
                  <a:gd name="connsiteX10" fmla="*/ 12857 w 14731"/>
                  <a:gd name="connsiteY10" fmla="*/ 6544 h 16331"/>
                  <a:gd name="connsiteX11" fmla="*/ 13470 w 14731"/>
                  <a:gd name="connsiteY11" fmla="*/ 5004 h 16331"/>
                  <a:gd name="connsiteX12" fmla="*/ 14066 w 14731"/>
                  <a:gd name="connsiteY12" fmla="*/ 3963 h 16331"/>
                  <a:gd name="connsiteX13" fmla="*/ 14727 w 14731"/>
                  <a:gd name="connsiteY13" fmla="*/ 3197 h 16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731" h="16331">
                    <a:moveTo>
                      <a:pt x="14727" y="3197"/>
                    </a:moveTo>
                    <a:cubicBezTo>
                      <a:pt x="14717" y="2139"/>
                      <a:pt x="14739" y="1058"/>
                      <a:pt x="14729" y="0"/>
                    </a:cubicBezTo>
                    <a:lnTo>
                      <a:pt x="49" y="1"/>
                    </a:lnTo>
                    <a:cubicBezTo>
                      <a:pt x="33" y="5454"/>
                      <a:pt x="16" y="10878"/>
                      <a:pt x="0" y="16331"/>
                    </a:cubicBezTo>
                    <a:lnTo>
                      <a:pt x="14691" y="16331"/>
                    </a:lnTo>
                    <a:cubicBezTo>
                      <a:pt x="14695" y="15282"/>
                      <a:pt x="14699" y="14234"/>
                      <a:pt x="14703" y="13185"/>
                    </a:cubicBezTo>
                    <a:cubicBezTo>
                      <a:pt x="14546" y="12971"/>
                      <a:pt x="14333" y="12706"/>
                      <a:pt x="14176" y="12492"/>
                    </a:cubicBezTo>
                    <a:lnTo>
                      <a:pt x="13585" y="11460"/>
                    </a:lnTo>
                    <a:cubicBezTo>
                      <a:pt x="13263" y="10871"/>
                      <a:pt x="13117" y="10477"/>
                      <a:pt x="12968" y="9927"/>
                    </a:cubicBezTo>
                    <a:cubicBezTo>
                      <a:pt x="12819" y="9377"/>
                      <a:pt x="12708" y="8725"/>
                      <a:pt x="12689" y="8161"/>
                    </a:cubicBezTo>
                    <a:cubicBezTo>
                      <a:pt x="12671" y="7597"/>
                      <a:pt x="12727" y="7070"/>
                      <a:pt x="12857" y="6544"/>
                    </a:cubicBezTo>
                    <a:cubicBezTo>
                      <a:pt x="12987" y="6018"/>
                      <a:pt x="13269" y="5434"/>
                      <a:pt x="13470" y="5004"/>
                    </a:cubicBezTo>
                    <a:cubicBezTo>
                      <a:pt x="13671" y="4574"/>
                      <a:pt x="13702" y="4565"/>
                      <a:pt x="14066" y="3963"/>
                    </a:cubicBezTo>
                    <a:lnTo>
                      <a:pt x="14727" y="3197"/>
                    </a:lnTo>
                    <a:close/>
                  </a:path>
                </a:pathLst>
              </a:cu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330" name="Rechteck 204">
                <a:extLst>
                  <a:ext uri="{FF2B5EF4-FFF2-40B4-BE49-F238E27FC236}">
                    <a16:creationId xmlns:a16="http://schemas.microsoft.com/office/drawing/2014/main" id="{F4461423-A4F8-2557-7411-02EDE26234C4}"/>
                  </a:ext>
                </a:extLst>
              </p:cNvPr>
              <p:cNvSpPr/>
              <p:nvPr/>
            </p:nvSpPr>
            <p:spPr>
              <a:xfrm>
                <a:off x="1919634" y="1316405"/>
                <a:ext cx="632829" cy="180000"/>
              </a:xfrm>
              <a:prstGeom prst="rect">
                <a:avLst/>
              </a:prstGeom>
              <a:solidFill>
                <a:srgbClr val="FFFFFF">
                  <a:lumMod val="75000"/>
                </a:srgbClr>
              </a:solidFill>
              <a:ln w="12700">
                <a:solidFill>
                  <a:srgbClr val="FFFFFF">
                    <a:lumMod val="50000"/>
                  </a:srgbClr>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331" name="Freeform 5">
                <a:extLst>
                  <a:ext uri="{FF2B5EF4-FFF2-40B4-BE49-F238E27FC236}">
                    <a16:creationId xmlns:a16="http://schemas.microsoft.com/office/drawing/2014/main" id="{13933402-C21B-43CE-50EB-9077A891F43A}"/>
                  </a:ext>
                </a:extLst>
              </p:cNvPr>
              <p:cNvSpPr>
                <a:spLocks noChangeAspect="1"/>
              </p:cNvSpPr>
              <p:nvPr/>
            </p:nvSpPr>
            <p:spPr bwMode="auto">
              <a:xfrm flipH="1" flipV="1">
                <a:off x="2554123" y="1022060"/>
                <a:ext cx="158700" cy="363491"/>
              </a:xfrm>
              <a:custGeom>
                <a:avLst/>
                <a:gdLst>
                  <a:gd name="T0" fmla="*/ 2147483647 w 240"/>
                  <a:gd name="T1" fmla="*/ 0 h 924"/>
                  <a:gd name="T2" fmla="*/ 0 w 240"/>
                  <a:gd name="T3" fmla="*/ 0 h 924"/>
                  <a:gd name="T4" fmla="*/ 0 w 240"/>
                  <a:gd name="T5" fmla="*/ 2147483647 h 924"/>
                  <a:gd name="T6" fmla="*/ 2147483647 w 240"/>
                  <a:gd name="T7" fmla="*/ 2147483647 h 924"/>
                  <a:gd name="T8" fmla="*/ 2147483647 w 240"/>
                  <a:gd name="T9" fmla="*/ 2147483647 h 924"/>
                  <a:gd name="T10" fmla="*/ 2147483647 w 240"/>
                  <a:gd name="T11" fmla="*/ 2147483647 h 924"/>
                  <a:gd name="T12" fmla="*/ 2147483647 w 240"/>
                  <a:gd name="T13" fmla="*/ 2147483647 h 924"/>
                  <a:gd name="T14" fmla="*/ 2147483647 w 240"/>
                  <a:gd name="T15" fmla="*/ 2147483647 h 924"/>
                  <a:gd name="T16" fmla="*/ 2147483647 w 240"/>
                  <a:gd name="T17" fmla="*/ 2147483647 h 924"/>
                  <a:gd name="T18" fmla="*/ 2147483647 w 240"/>
                  <a:gd name="T19" fmla="*/ 0 h 9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6667 w 10000"/>
                  <a:gd name="connsiteY5" fmla="*/ 6883 h 10000"/>
                  <a:gd name="connsiteX6" fmla="*/ 6167 w 10000"/>
                  <a:gd name="connsiteY6" fmla="*/ 5238 h 10000"/>
                  <a:gd name="connsiteX7" fmla="*/ 6500 w 10000"/>
                  <a:gd name="connsiteY7" fmla="*/ 3550 h 10000"/>
                  <a:gd name="connsiteX8" fmla="*/ 7610 w 10000"/>
                  <a:gd name="connsiteY8" fmla="*/ 188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6667 w 10000"/>
                  <a:gd name="connsiteY5" fmla="*/ 6883 h 10000"/>
                  <a:gd name="connsiteX6" fmla="*/ 6167 w 10000"/>
                  <a:gd name="connsiteY6" fmla="*/ 5238 h 10000"/>
                  <a:gd name="connsiteX7" fmla="*/ 6500 w 10000"/>
                  <a:gd name="connsiteY7" fmla="*/ 3550 h 10000"/>
                  <a:gd name="connsiteX8" fmla="*/ 7665 w 10000"/>
                  <a:gd name="connsiteY8" fmla="*/ 180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55 w 10000"/>
                  <a:gd name="connsiteY4" fmla="*/ 8536 h 10000"/>
                  <a:gd name="connsiteX5" fmla="*/ 6667 w 10000"/>
                  <a:gd name="connsiteY5" fmla="*/ 6883 h 10000"/>
                  <a:gd name="connsiteX6" fmla="*/ 6167 w 10000"/>
                  <a:gd name="connsiteY6" fmla="*/ 5238 h 10000"/>
                  <a:gd name="connsiteX7" fmla="*/ 6500 w 10000"/>
                  <a:gd name="connsiteY7" fmla="*/ 3550 h 10000"/>
                  <a:gd name="connsiteX8" fmla="*/ 7665 w 10000"/>
                  <a:gd name="connsiteY8" fmla="*/ 1801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55 w 10000"/>
                  <a:gd name="connsiteY4" fmla="*/ 8536 h 10000"/>
                  <a:gd name="connsiteX5" fmla="*/ 6667 w 10000"/>
                  <a:gd name="connsiteY5" fmla="*/ 6883 h 10000"/>
                  <a:gd name="connsiteX6" fmla="*/ 6167 w 10000"/>
                  <a:gd name="connsiteY6" fmla="*/ 5238 h 10000"/>
                  <a:gd name="connsiteX7" fmla="*/ 6500 w 10000"/>
                  <a:gd name="connsiteY7" fmla="*/ 3550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55 w 10000"/>
                  <a:gd name="connsiteY4" fmla="*/ 8536 h 10000"/>
                  <a:gd name="connsiteX5" fmla="*/ 6667 w 10000"/>
                  <a:gd name="connsiteY5" fmla="*/ 6883 h 10000"/>
                  <a:gd name="connsiteX6" fmla="*/ 6167 w 10000"/>
                  <a:gd name="connsiteY6" fmla="*/ 5238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55 w 10000"/>
                  <a:gd name="connsiteY4" fmla="*/ 8536 h 10000"/>
                  <a:gd name="connsiteX5" fmla="*/ 6667 w 10000"/>
                  <a:gd name="connsiteY5" fmla="*/ 6883 h 10000"/>
                  <a:gd name="connsiteX6" fmla="*/ 7821 w 10000"/>
                  <a:gd name="connsiteY6" fmla="*/ 4959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55 w 10000"/>
                  <a:gd name="connsiteY4" fmla="*/ 8536 h 10000"/>
                  <a:gd name="connsiteX5" fmla="*/ 8045 w 10000"/>
                  <a:gd name="connsiteY5" fmla="*/ 6900 h 10000"/>
                  <a:gd name="connsiteX6" fmla="*/ 7821 w 10000"/>
                  <a:gd name="connsiteY6" fmla="*/ 4959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449 h 10000"/>
                  <a:gd name="connsiteX5" fmla="*/ 8045 w 10000"/>
                  <a:gd name="connsiteY5" fmla="*/ 6900 h 10000"/>
                  <a:gd name="connsiteX6" fmla="*/ 7821 w 10000"/>
                  <a:gd name="connsiteY6" fmla="*/ 4959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449 h 10000"/>
                  <a:gd name="connsiteX5" fmla="*/ 8045 w 10000"/>
                  <a:gd name="connsiteY5" fmla="*/ 6900 h 10000"/>
                  <a:gd name="connsiteX6" fmla="*/ 7821 w 10000"/>
                  <a:gd name="connsiteY6" fmla="*/ 4959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449 h 10000"/>
                  <a:gd name="connsiteX5" fmla="*/ 8045 w 10000"/>
                  <a:gd name="connsiteY5" fmla="*/ 6900 h 10000"/>
                  <a:gd name="connsiteX6" fmla="*/ 7821 w 10000"/>
                  <a:gd name="connsiteY6" fmla="*/ 4959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449 h 10000"/>
                  <a:gd name="connsiteX5" fmla="*/ 8045 w 10000"/>
                  <a:gd name="connsiteY5" fmla="*/ 6900 h 10000"/>
                  <a:gd name="connsiteX6" fmla="*/ 7821 w 10000"/>
                  <a:gd name="connsiteY6" fmla="*/ 4959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449 h 10000"/>
                  <a:gd name="connsiteX5" fmla="*/ 8321 w 10000"/>
                  <a:gd name="connsiteY5" fmla="*/ 6900 h 10000"/>
                  <a:gd name="connsiteX6" fmla="*/ 7821 w 10000"/>
                  <a:gd name="connsiteY6" fmla="*/ 4959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449 h 10000"/>
                  <a:gd name="connsiteX5" fmla="*/ 8045 w 10000"/>
                  <a:gd name="connsiteY5" fmla="*/ 6900 h 10000"/>
                  <a:gd name="connsiteX6" fmla="*/ 7821 w 10000"/>
                  <a:gd name="connsiteY6" fmla="*/ 4959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821 w 10000"/>
                  <a:gd name="connsiteY6" fmla="*/ 4959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88 w 10000"/>
                  <a:gd name="connsiteY7" fmla="*/ 3533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9201 w 10000"/>
                  <a:gd name="connsiteY7" fmla="*/ 3550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88 w 10000"/>
                  <a:gd name="connsiteY7" fmla="*/ 3550 h 10000"/>
                  <a:gd name="connsiteX8" fmla="*/ 8602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88 w 10000"/>
                  <a:gd name="connsiteY7" fmla="*/ 3550 h 10000"/>
                  <a:gd name="connsiteX8" fmla="*/ 9704 w 10000"/>
                  <a:gd name="connsiteY8" fmla="*/ 1749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88 w 10000"/>
                  <a:gd name="connsiteY7" fmla="*/ 3550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88 w 10000"/>
                  <a:gd name="connsiteY7" fmla="*/ 3550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88 w 10000"/>
                  <a:gd name="connsiteY7" fmla="*/ 3550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00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17 h 10000"/>
                  <a:gd name="connsiteX6" fmla="*/ 7766 w 10000"/>
                  <a:gd name="connsiteY6" fmla="*/ 5011 h 10000"/>
                  <a:gd name="connsiteX7" fmla="*/ 7933 w 10000"/>
                  <a:gd name="connsiteY7" fmla="*/ 3463 h 10000"/>
                  <a:gd name="connsiteX8" fmla="*/ 8712 w 10000"/>
                  <a:gd name="connsiteY8" fmla="*/ 1714 h 10000"/>
                  <a:gd name="connsiteX9" fmla="*/ 966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17 h 10000"/>
                  <a:gd name="connsiteX6" fmla="*/ 7766 w 10000"/>
                  <a:gd name="connsiteY6" fmla="*/ 5011 h 10000"/>
                  <a:gd name="connsiteX7" fmla="*/ 7933 w 10000"/>
                  <a:gd name="connsiteY7" fmla="*/ 3463 h 10000"/>
                  <a:gd name="connsiteX8" fmla="*/ 8712 w 10000"/>
                  <a:gd name="connsiteY8" fmla="*/ 1714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17 h 10000"/>
                  <a:gd name="connsiteX6" fmla="*/ 7766 w 10000"/>
                  <a:gd name="connsiteY6" fmla="*/ 5011 h 10000"/>
                  <a:gd name="connsiteX7" fmla="*/ 8209 w 10000"/>
                  <a:gd name="connsiteY7" fmla="*/ 3411 h 10000"/>
                  <a:gd name="connsiteX8" fmla="*/ 8712 w 10000"/>
                  <a:gd name="connsiteY8" fmla="*/ 1714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17 h 10000"/>
                  <a:gd name="connsiteX6" fmla="*/ 7766 w 10000"/>
                  <a:gd name="connsiteY6" fmla="*/ 5011 h 10000"/>
                  <a:gd name="connsiteX7" fmla="*/ 8099 w 10000"/>
                  <a:gd name="connsiteY7" fmla="*/ 3359 h 10000"/>
                  <a:gd name="connsiteX8" fmla="*/ 8712 w 10000"/>
                  <a:gd name="connsiteY8" fmla="*/ 1714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045 w 10000"/>
                  <a:gd name="connsiteY5" fmla="*/ 6917 h 10000"/>
                  <a:gd name="connsiteX6" fmla="*/ 7876 w 10000"/>
                  <a:gd name="connsiteY6" fmla="*/ 4976 h 10000"/>
                  <a:gd name="connsiteX7" fmla="*/ 8099 w 10000"/>
                  <a:gd name="connsiteY7" fmla="*/ 3359 h 10000"/>
                  <a:gd name="connsiteX8" fmla="*/ 8712 w 10000"/>
                  <a:gd name="connsiteY8" fmla="*/ 1714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717 w 10000"/>
                  <a:gd name="connsiteY4" fmla="*/ 8449 h 10000"/>
                  <a:gd name="connsiteX5" fmla="*/ 8265 w 10000"/>
                  <a:gd name="connsiteY5" fmla="*/ 6847 h 10000"/>
                  <a:gd name="connsiteX6" fmla="*/ 7876 w 10000"/>
                  <a:gd name="connsiteY6" fmla="*/ 4976 h 10000"/>
                  <a:gd name="connsiteX7" fmla="*/ 8099 w 10000"/>
                  <a:gd name="connsiteY7" fmla="*/ 3359 h 10000"/>
                  <a:gd name="connsiteX8" fmla="*/ 8712 w 10000"/>
                  <a:gd name="connsiteY8" fmla="*/ 1714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82 w 10000"/>
                  <a:gd name="connsiteY4" fmla="*/ 8379 h 10000"/>
                  <a:gd name="connsiteX5" fmla="*/ 8265 w 10000"/>
                  <a:gd name="connsiteY5" fmla="*/ 6847 h 10000"/>
                  <a:gd name="connsiteX6" fmla="*/ 7876 w 10000"/>
                  <a:gd name="connsiteY6" fmla="*/ 4976 h 10000"/>
                  <a:gd name="connsiteX7" fmla="*/ 8099 w 10000"/>
                  <a:gd name="connsiteY7" fmla="*/ 3359 h 10000"/>
                  <a:gd name="connsiteX8" fmla="*/ 8712 w 10000"/>
                  <a:gd name="connsiteY8" fmla="*/ 1714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82 w 10000"/>
                  <a:gd name="connsiteY4" fmla="*/ 8379 h 10000"/>
                  <a:gd name="connsiteX5" fmla="*/ 8265 w 10000"/>
                  <a:gd name="connsiteY5" fmla="*/ 6847 h 10000"/>
                  <a:gd name="connsiteX6" fmla="*/ 7986 w 10000"/>
                  <a:gd name="connsiteY6" fmla="*/ 4976 h 10000"/>
                  <a:gd name="connsiteX7" fmla="*/ 8099 w 10000"/>
                  <a:gd name="connsiteY7" fmla="*/ 3359 h 10000"/>
                  <a:gd name="connsiteX8" fmla="*/ 8712 w 10000"/>
                  <a:gd name="connsiteY8" fmla="*/ 1714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82 w 10000"/>
                  <a:gd name="connsiteY4" fmla="*/ 8379 h 10000"/>
                  <a:gd name="connsiteX5" fmla="*/ 8265 w 10000"/>
                  <a:gd name="connsiteY5" fmla="*/ 6847 h 10000"/>
                  <a:gd name="connsiteX6" fmla="*/ 7931 w 10000"/>
                  <a:gd name="connsiteY6" fmla="*/ 4993 h 10000"/>
                  <a:gd name="connsiteX7" fmla="*/ 8099 w 10000"/>
                  <a:gd name="connsiteY7" fmla="*/ 3359 h 10000"/>
                  <a:gd name="connsiteX8" fmla="*/ 8712 w 10000"/>
                  <a:gd name="connsiteY8" fmla="*/ 1714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82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14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14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49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49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49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49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49 h 10000"/>
                  <a:gd name="connsiteX9" fmla="*/ 9887 w 10000"/>
                  <a:gd name="connsiteY9" fmla="*/ 0 h 10000"/>
                  <a:gd name="connsiteX0" fmla="*/ 9887 w 10350"/>
                  <a:gd name="connsiteY0" fmla="*/ 0 h 10000"/>
                  <a:gd name="connsiteX1" fmla="*/ 0 w 10350"/>
                  <a:gd name="connsiteY1" fmla="*/ 0 h 10000"/>
                  <a:gd name="connsiteX2" fmla="*/ 0 w 10350"/>
                  <a:gd name="connsiteY2" fmla="*/ 10000 h 10000"/>
                  <a:gd name="connsiteX3" fmla="*/ 10000 w 10350"/>
                  <a:gd name="connsiteY3" fmla="*/ 10000 h 10000"/>
                  <a:gd name="connsiteX4" fmla="*/ 8827 w 10350"/>
                  <a:gd name="connsiteY4" fmla="*/ 8379 h 10000"/>
                  <a:gd name="connsiteX5" fmla="*/ 8155 w 10350"/>
                  <a:gd name="connsiteY5" fmla="*/ 6847 h 10000"/>
                  <a:gd name="connsiteX6" fmla="*/ 7931 w 10350"/>
                  <a:gd name="connsiteY6" fmla="*/ 4993 h 10000"/>
                  <a:gd name="connsiteX7" fmla="*/ 8099 w 10350"/>
                  <a:gd name="connsiteY7" fmla="*/ 3359 h 10000"/>
                  <a:gd name="connsiteX8" fmla="*/ 8712 w 10350"/>
                  <a:gd name="connsiteY8" fmla="*/ 1749 h 10000"/>
                  <a:gd name="connsiteX9" fmla="*/ 9887 w 1035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49 h 10000"/>
                  <a:gd name="connsiteX9" fmla="*/ 9887 w 10000"/>
                  <a:gd name="connsiteY9"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49 h 10000"/>
                  <a:gd name="connsiteX9" fmla="*/ 9143 w 10000"/>
                  <a:gd name="connsiteY9" fmla="*/ 882 h 10000"/>
                  <a:gd name="connsiteX10" fmla="*/ 9887 w 10000"/>
                  <a:gd name="connsiteY10"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49 h 10000"/>
                  <a:gd name="connsiteX9" fmla="*/ 9363 w 10000"/>
                  <a:gd name="connsiteY9" fmla="*/ 778 h 10000"/>
                  <a:gd name="connsiteX10" fmla="*/ 9887 w 10000"/>
                  <a:gd name="connsiteY10"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49 h 10000"/>
                  <a:gd name="connsiteX9" fmla="*/ 9363 w 10000"/>
                  <a:gd name="connsiteY9" fmla="*/ 778 h 10000"/>
                  <a:gd name="connsiteX10" fmla="*/ 9887 w 10000"/>
                  <a:gd name="connsiteY10"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12 w 10000"/>
                  <a:gd name="connsiteY8" fmla="*/ 1749 h 10000"/>
                  <a:gd name="connsiteX9" fmla="*/ 9363 w 10000"/>
                  <a:gd name="connsiteY9" fmla="*/ 778 h 10000"/>
                  <a:gd name="connsiteX10" fmla="*/ 9887 w 10000"/>
                  <a:gd name="connsiteY10"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099 w 10000"/>
                  <a:gd name="connsiteY7" fmla="*/ 3359 h 10000"/>
                  <a:gd name="connsiteX8" fmla="*/ 8767 w 10000"/>
                  <a:gd name="connsiteY8" fmla="*/ 1749 h 10000"/>
                  <a:gd name="connsiteX9" fmla="*/ 9363 w 10000"/>
                  <a:gd name="connsiteY9" fmla="*/ 778 h 10000"/>
                  <a:gd name="connsiteX10" fmla="*/ 9887 w 10000"/>
                  <a:gd name="connsiteY10"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154 w 10000"/>
                  <a:gd name="connsiteY7" fmla="*/ 3359 h 10000"/>
                  <a:gd name="connsiteX8" fmla="*/ 8767 w 10000"/>
                  <a:gd name="connsiteY8" fmla="*/ 1749 h 10000"/>
                  <a:gd name="connsiteX9" fmla="*/ 9363 w 10000"/>
                  <a:gd name="connsiteY9" fmla="*/ 778 h 10000"/>
                  <a:gd name="connsiteX10" fmla="*/ 9887 w 10000"/>
                  <a:gd name="connsiteY10"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154 w 10000"/>
                  <a:gd name="connsiteY7" fmla="*/ 3359 h 10000"/>
                  <a:gd name="connsiteX8" fmla="*/ 8822 w 10000"/>
                  <a:gd name="connsiteY8" fmla="*/ 1819 h 10000"/>
                  <a:gd name="connsiteX9" fmla="*/ 9363 w 10000"/>
                  <a:gd name="connsiteY9" fmla="*/ 778 h 10000"/>
                  <a:gd name="connsiteX10" fmla="*/ 9887 w 10000"/>
                  <a:gd name="connsiteY10"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827 w 10000"/>
                  <a:gd name="connsiteY4" fmla="*/ 8379 h 10000"/>
                  <a:gd name="connsiteX5" fmla="*/ 8155 w 10000"/>
                  <a:gd name="connsiteY5" fmla="*/ 6847 h 10000"/>
                  <a:gd name="connsiteX6" fmla="*/ 7931 w 10000"/>
                  <a:gd name="connsiteY6" fmla="*/ 4993 h 10000"/>
                  <a:gd name="connsiteX7" fmla="*/ 8154 w 10000"/>
                  <a:gd name="connsiteY7" fmla="*/ 3359 h 10000"/>
                  <a:gd name="connsiteX8" fmla="*/ 8767 w 10000"/>
                  <a:gd name="connsiteY8" fmla="*/ 1819 h 10000"/>
                  <a:gd name="connsiteX9" fmla="*/ 9363 w 10000"/>
                  <a:gd name="connsiteY9" fmla="*/ 778 h 10000"/>
                  <a:gd name="connsiteX10" fmla="*/ 9887 w 10000"/>
                  <a:gd name="connsiteY10"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418 w 10000"/>
                  <a:gd name="connsiteY4" fmla="*/ 9307 h 10000"/>
                  <a:gd name="connsiteX5" fmla="*/ 8827 w 10000"/>
                  <a:gd name="connsiteY5" fmla="*/ 8379 h 10000"/>
                  <a:gd name="connsiteX6" fmla="*/ 8155 w 10000"/>
                  <a:gd name="connsiteY6" fmla="*/ 6847 h 10000"/>
                  <a:gd name="connsiteX7" fmla="*/ 7931 w 10000"/>
                  <a:gd name="connsiteY7" fmla="*/ 4993 h 10000"/>
                  <a:gd name="connsiteX8" fmla="*/ 8154 w 10000"/>
                  <a:gd name="connsiteY8" fmla="*/ 3359 h 10000"/>
                  <a:gd name="connsiteX9" fmla="*/ 8767 w 10000"/>
                  <a:gd name="connsiteY9" fmla="*/ 1819 h 10000"/>
                  <a:gd name="connsiteX10" fmla="*/ 9363 w 10000"/>
                  <a:gd name="connsiteY10" fmla="*/ 778 h 10000"/>
                  <a:gd name="connsiteX11" fmla="*/ 9887 w 10000"/>
                  <a:gd name="connsiteY11"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473 w 10000"/>
                  <a:gd name="connsiteY4" fmla="*/ 9307 h 10000"/>
                  <a:gd name="connsiteX5" fmla="*/ 8827 w 10000"/>
                  <a:gd name="connsiteY5" fmla="*/ 8379 h 10000"/>
                  <a:gd name="connsiteX6" fmla="*/ 8155 w 10000"/>
                  <a:gd name="connsiteY6" fmla="*/ 6847 h 10000"/>
                  <a:gd name="connsiteX7" fmla="*/ 7931 w 10000"/>
                  <a:gd name="connsiteY7" fmla="*/ 4993 h 10000"/>
                  <a:gd name="connsiteX8" fmla="*/ 8154 w 10000"/>
                  <a:gd name="connsiteY8" fmla="*/ 3359 h 10000"/>
                  <a:gd name="connsiteX9" fmla="*/ 8767 w 10000"/>
                  <a:gd name="connsiteY9" fmla="*/ 1819 h 10000"/>
                  <a:gd name="connsiteX10" fmla="*/ 9363 w 10000"/>
                  <a:gd name="connsiteY10" fmla="*/ 778 h 10000"/>
                  <a:gd name="connsiteX11" fmla="*/ 9887 w 10000"/>
                  <a:gd name="connsiteY11"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473 w 10000"/>
                  <a:gd name="connsiteY4" fmla="*/ 9307 h 10000"/>
                  <a:gd name="connsiteX5" fmla="*/ 8882 w 10000"/>
                  <a:gd name="connsiteY5" fmla="*/ 8275 h 10000"/>
                  <a:gd name="connsiteX6" fmla="*/ 8155 w 10000"/>
                  <a:gd name="connsiteY6" fmla="*/ 6847 h 10000"/>
                  <a:gd name="connsiteX7" fmla="*/ 7931 w 10000"/>
                  <a:gd name="connsiteY7" fmla="*/ 4993 h 10000"/>
                  <a:gd name="connsiteX8" fmla="*/ 8154 w 10000"/>
                  <a:gd name="connsiteY8" fmla="*/ 3359 h 10000"/>
                  <a:gd name="connsiteX9" fmla="*/ 8767 w 10000"/>
                  <a:gd name="connsiteY9" fmla="*/ 1819 h 10000"/>
                  <a:gd name="connsiteX10" fmla="*/ 9363 w 10000"/>
                  <a:gd name="connsiteY10" fmla="*/ 778 h 10000"/>
                  <a:gd name="connsiteX11" fmla="*/ 9887 w 10000"/>
                  <a:gd name="connsiteY11"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473 w 10000"/>
                  <a:gd name="connsiteY4" fmla="*/ 9307 h 10000"/>
                  <a:gd name="connsiteX5" fmla="*/ 8882 w 10000"/>
                  <a:gd name="connsiteY5" fmla="*/ 8275 h 10000"/>
                  <a:gd name="connsiteX6" fmla="*/ 8375 w 10000"/>
                  <a:gd name="connsiteY6" fmla="*/ 6812 h 10000"/>
                  <a:gd name="connsiteX7" fmla="*/ 7931 w 10000"/>
                  <a:gd name="connsiteY7" fmla="*/ 4993 h 10000"/>
                  <a:gd name="connsiteX8" fmla="*/ 8154 w 10000"/>
                  <a:gd name="connsiteY8" fmla="*/ 3359 h 10000"/>
                  <a:gd name="connsiteX9" fmla="*/ 8767 w 10000"/>
                  <a:gd name="connsiteY9" fmla="*/ 1819 h 10000"/>
                  <a:gd name="connsiteX10" fmla="*/ 9363 w 10000"/>
                  <a:gd name="connsiteY10" fmla="*/ 778 h 10000"/>
                  <a:gd name="connsiteX11" fmla="*/ 9887 w 10000"/>
                  <a:gd name="connsiteY11"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473 w 10000"/>
                  <a:gd name="connsiteY4" fmla="*/ 9307 h 10000"/>
                  <a:gd name="connsiteX5" fmla="*/ 8882 w 10000"/>
                  <a:gd name="connsiteY5" fmla="*/ 8275 h 10000"/>
                  <a:gd name="connsiteX6" fmla="*/ 8265 w 10000"/>
                  <a:gd name="connsiteY6" fmla="*/ 6742 h 10000"/>
                  <a:gd name="connsiteX7" fmla="*/ 7931 w 10000"/>
                  <a:gd name="connsiteY7" fmla="*/ 4993 h 10000"/>
                  <a:gd name="connsiteX8" fmla="*/ 8154 w 10000"/>
                  <a:gd name="connsiteY8" fmla="*/ 3359 h 10000"/>
                  <a:gd name="connsiteX9" fmla="*/ 8767 w 10000"/>
                  <a:gd name="connsiteY9" fmla="*/ 1819 h 10000"/>
                  <a:gd name="connsiteX10" fmla="*/ 9363 w 10000"/>
                  <a:gd name="connsiteY10" fmla="*/ 778 h 10000"/>
                  <a:gd name="connsiteX11" fmla="*/ 9887 w 10000"/>
                  <a:gd name="connsiteY11" fmla="*/ 0 h 10000"/>
                  <a:gd name="connsiteX0" fmla="*/ 988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473 w 10000"/>
                  <a:gd name="connsiteY4" fmla="*/ 9307 h 10000"/>
                  <a:gd name="connsiteX5" fmla="*/ 8882 w 10000"/>
                  <a:gd name="connsiteY5" fmla="*/ 8275 h 10000"/>
                  <a:gd name="connsiteX6" fmla="*/ 8265 w 10000"/>
                  <a:gd name="connsiteY6" fmla="*/ 6742 h 10000"/>
                  <a:gd name="connsiteX7" fmla="*/ 7986 w 10000"/>
                  <a:gd name="connsiteY7" fmla="*/ 4976 h 10000"/>
                  <a:gd name="connsiteX8" fmla="*/ 8154 w 10000"/>
                  <a:gd name="connsiteY8" fmla="*/ 3359 h 10000"/>
                  <a:gd name="connsiteX9" fmla="*/ 8767 w 10000"/>
                  <a:gd name="connsiteY9" fmla="*/ 1819 h 10000"/>
                  <a:gd name="connsiteX10" fmla="*/ 9363 w 10000"/>
                  <a:gd name="connsiteY10" fmla="*/ 778 h 10000"/>
                  <a:gd name="connsiteX11" fmla="*/ 9887 w 10000"/>
                  <a:gd name="connsiteY11" fmla="*/ 0 h 10000"/>
                  <a:gd name="connsiteX0" fmla="*/ 9887 w 10000"/>
                  <a:gd name="connsiteY0" fmla="*/ 3175 h 13175"/>
                  <a:gd name="connsiteX1" fmla="*/ 9856 w 10000"/>
                  <a:gd name="connsiteY1" fmla="*/ 0 h 13175"/>
                  <a:gd name="connsiteX2" fmla="*/ 0 w 10000"/>
                  <a:gd name="connsiteY2" fmla="*/ 13175 h 13175"/>
                  <a:gd name="connsiteX3" fmla="*/ 10000 w 10000"/>
                  <a:gd name="connsiteY3" fmla="*/ 13175 h 13175"/>
                  <a:gd name="connsiteX4" fmla="*/ 9473 w 10000"/>
                  <a:gd name="connsiteY4" fmla="*/ 12482 h 13175"/>
                  <a:gd name="connsiteX5" fmla="*/ 8882 w 10000"/>
                  <a:gd name="connsiteY5" fmla="*/ 11450 h 13175"/>
                  <a:gd name="connsiteX6" fmla="*/ 8265 w 10000"/>
                  <a:gd name="connsiteY6" fmla="*/ 9917 h 13175"/>
                  <a:gd name="connsiteX7" fmla="*/ 7986 w 10000"/>
                  <a:gd name="connsiteY7" fmla="*/ 8151 h 13175"/>
                  <a:gd name="connsiteX8" fmla="*/ 8154 w 10000"/>
                  <a:gd name="connsiteY8" fmla="*/ 6534 h 13175"/>
                  <a:gd name="connsiteX9" fmla="*/ 8767 w 10000"/>
                  <a:gd name="connsiteY9" fmla="*/ 4994 h 13175"/>
                  <a:gd name="connsiteX10" fmla="*/ 9363 w 10000"/>
                  <a:gd name="connsiteY10" fmla="*/ 3953 h 13175"/>
                  <a:gd name="connsiteX11" fmla="*/ 9887 w 10000"/>
                  <a:gd name="connsiteY11" fmla="*/ 3175 h 13175"/>
                  <a:gd name="connsiteX0" fmla="*/ 14459 w 14572"/>
                  <a:gd name="connsiteY0" fmla="*/ 3529 h 13529"/>
                  <a:gd name="connsiteX1" fmla="*/ 14428 w 14572"/>
                  <a:gd name="connsiteY1" fmla="*/ 354 h 13529"/>
                  <a:gd name="connsiteX2" fmla="*/ 0 w 14572"/>
                  <a:gd name="connsiteY2" fmla="*/ 389 h 13529"/>
                  <a:gd name="connsiteX3" fmla="*/ 4572 w 14572"/>
                  <a:gd name="connsiteY3" fmla="*/ 13529 h 13529"/>
                  <a:gd name="connsiteX4" fmla="*/ 14572 w 14572"/>
                  <a:gd name="connsiteY4" fmla="*/ 13529 h 13529"/>
                  <a:gd name="connsiteX5" fmla="*/ 14045 w 14572"/>
                  <a:gd name="connsiteY5" fmla="*/ 12836 h 13529"/>
                  <a:gd name="connsiteX6" fmla="*/ 13454 w 14572"/>
                  <a:gd name="connsiteY6" fmla="*/ 11804 h 13529"/>
                  <a:gd name="connsiteX7" fmla="*/ 12837 w 14572"/>
                  <a:gd name="connsiteY7" fmla="*/ 10271 h 13529"/>
                  <a:gd name="connsiteX8" fmla="*/ 12558 w 14572"/>
                  <a:gd name="connsiteY8" fmla="*/ 8505 h 13529"/>
                  <a:gd name="connsiteX9" fmla="*/ 12726 w 14572"/>
                  <a:gd name="connsiteY9" fmla="*/ 6888 h 13529"/>
                  <a:gd name="connsiteX10" fmla="*/ 13339 w 14572"/>
                  <a:gd name="connsiteY10" fmla="*/ 5348 h 13529"/>
                  <a:gd name="connsiteX11" fmla="*/ 13935 w 14572"/>
                  <a:gd name="connsiteY11" fmla="*/ 4307 h 13529"/>
                  <a:gd name="connsiteX12" fmla="*/ 14459 w 14572"/>
                  <a:gd name="connsiteY12" fmla="*/ 3529 h 13529"/>
                  <a:gd name="connsiteX0" fmla="*/ 14459 w 14572"/>
                  <a:gd name="connsiteY0" fmla="*/ 3529 h 16675"/>
                  <a:gd name="connsiteX1" fmla="*/ 14428 w 14572"/>
                  <a:gd name="connsiteY1" fmla="*/ 354 h 16675"/>
                  <a:gd name="connsiteX2" fmla="*/ 0 w 14572"/>
                  <a:gd name="connsiteY2" fmla="*/ 389 h 16675"/>
                  <a:gd name="connsiteX3" fmla="*/ 14560 w 14572"/>
                  <a:gd name="connsiteY3" fmla="*/ 16675 h 16675"/>
                  <a:gd name="connsiteX4" fmla="*/ 14572 w 14572"/>
                  <a:gd name="connsiteY4" fmla="*/ 13529 h 16675"/>
                  <a:gd name="connsiteX5" fmla="*/ 14045 w 14572"/>
                  <a:gd name="connsiteY5" fmla="*/ 12836 h 16675"/>
                  <a:gd name="connsiteX6" fmla="*/ 13454 w 14572"/>
                  <a:gd name="connsiteY6" fmla="*/ 11804 h 16675"/>
                  <a:gd name="connsiteX7" fmla="*/ 12837 w 14572"/>
                  <a:gd name="connsiteY7" fmla="*/ 10271 h 16675"/>
                  <a:gd name="connsiteX8" fmla="*/ 12558 w 14572"/>
                  <a:gd name="connsiteY8" fmla="*/ 8505 h 16675"/>
                  <a:gd name="connsiteX9" fmla="*/ 12726 w 14572"/>
                  <a:gd name="connsiteY9" fmla="*/ 6888 h 16675"/>
                  <a:gd name="connsiteX10" fmla="*/ 13339 w 14572"/>
                  <a:gd name="connsiteY10" fmla="*/ 5348 h 16675"/>
                  <a:gd name="connsiteX11" fmla="*/ 13935 w 14572"/>
                  <a:gd name="connsiteY11" fmla="*/ 4307 h 16675"/>
                  <a:gd name="connsiteX12" fmla="*/ 14459 w 14572"/>
                  <a:gd name="connsiteY12" fmla="*/ 3529 h 16675"/>
                  <a:gd name="connsiteX0" fmla="*/ 15334 w 15447"/>
                  <a:gd name="connsiteY0" fmla="*/ 3529 h 16704"/>
                  <a:gd name="connsiteX1" fmla="*/ 15303 w 15447"/>
                  <a:gd name="connsiteY1" fmla="*/ 354 h 16704"/>
                  <a:gd name="connsiteX2" fmla="*/ 875 w 15447"/>
                  <a:gd name="connsiteY2" fmla="*/ 389 h 16704"/>
                  <a:gd name="connsiteX3" fmla="*/ 1008 w 15447"/>
                  <a:gd name="connsiteY3" fmla="*/ 16704 h 16704"/>
                  <a:gd name="connsiteX4" fmla="*/ 15435 w 15447"/>
                  <a:gd name="connsiteY4" fmla="*/ 16675 h 16704"/>
                  <a:gd name="connsiteX5" fmla="*/ 15447 w 15447"/>
                  <a:gd name="connsiteY5" fmla="*/ 13529 h 16704"/>
                  <a:gd name="connsiteX6" fmla="*/ 14920 w 15447"/>
                  <a:gd name="connsiteY6" fmla="*/ 12836 h 16704"/>
                  <a:gd name="connsiteX7" fmla="*/ 14329 w 15447"/>
                  <a:gd name="connsiteY7" fmla="*/ 11804 h 16704"/>
                  <a:gd name="connsiteX8" fmla="*/ 13712 w 15447"/>
                  <a:gd name="connsiteY8" fmla="*/ 10271 h 16704"/>
                  <a:gd name="connsiteX9" fmla="*/ 13433 w 15447"/>
                  <a:gd name="connsiteY9" fmla="*/ 8505 h 16704"/>
                  <a:gd name="connsiteX10" fmla="*/ 13601 w 15447"/>
                  <a:gd name="connsiteY10" fmla="*/ 6888 h 16704"/>
                  <a:gd name="connsiteX11" fmla="*/ 14214 w 15447"/>
                  <a:gd name="connsiteY11" fmla="*/ 5348 h 16704"/>
                  <a:gd name="connsiteX12" fmla="*/ 14810 w 15447"/>
                  <a:gd name="connsiteY12" fmla="*/ 4307 h 16704"/>
                  <a:gd name="connsiteX13" fmla="*/ 15334 w 15447"/>
                  <a:gd name="connsiteY13" fmla="*/ 3529 h 16704"/>
                  <a:gd name="connsiteX0" fmla="*/ 15334 w 15447"/>
                  <a:gd name="connsiteY0" fmla="*/ 3175 h 16350"/>
                  <a:gd name="connsiteX1" fmla="*/ 15303 w 15447"/>
                  <a:gd name="connsiteY1" fmla="*/ 0 h 16350"/>
                  <a:gd name="connsiteX2" fmla="*/ 875 w 15447"/>
                  <a:gd name="connsiteY2" fmla="*/ 35 h 16350"/>
                  <a:gd name="connsiteX3" fmla="*/ 1008 w 15447"/>
                  <a:gd name="connsiteY3" fmla="*/ 16350 h 16350"/>
                  <a:gd name="connsiteX4" fmla="*/ 15435 w 15447"/>
                  <a:gd name="connsiteY4" fmla="*/ 16321 h 16350"/>
                  <a:gd name="connsiteX5" fmla="*/ 15447 w 15447"/>
                  <a:gd name="connsiteY5" fmla="*/ 13175 h 16350"/>
                  <a:gd name="connsiteX6" fmla="*/ 14920 w 15447"/>
                  <a:gd name="connsiteY6" fmla="*/ 12482 h 16350"/>
                  <a:gd name="connsiteX7" fmla="*/ 14329 w 15447"/>
                  <a:gd name="connsiteY7" fmla="*/ 11450 h 16350"/>
                  <a:gd name="connsiteX8" fmla="*/ 13712 w 15447"/>
                  <a:gd name="connsiteY8" fmla="*/ 9917 h 16350"/>
                  <a:gd name="connsiteX9" fmla="*/ 13433 w 15447"/>
                  <a:gd name="connsiteY9" fmla="*/ 8151 h 16350"/>
                  <a:gd name="connsiteX10" fmla="*/ 13601 w 15447"/>
                  <a:gd name="connsiteY10" fmla="*/ 6534 h 16350"/>
                  <a:gd name="connsiteX11" fmla="*/ 14214 w 15447"/>
                  <a:gd name="connsiteY11" fmla="*/ 4994 h 16350"/>
                  <a:gd name="connsiteX12" fmla="*/ 14810 w 15447"/>
                  <a:gd name="connsiteY12" fmla="*/ 3953 h 16350"/>
                  <a:gd name="connsiteX13" fmla="*/ 15334 w 15447"/>
                  <a:gd name="connsiteY13" fmla="*/ 3175 h 16350"/>
                  <a:gd name="connsiteX0" fmla="*/ 15358 w 15471"/>
                  <a:gd name="connsiteY0" fmla="*/ 3175 h 16350"/>
                  <a:gd name="connsiteX1" fmla="*/ 15327 w 15471"/>
                  <a:gd name="connsiteY1" fmla="*/ 0 h 16350"/>
                  <a:gd name="connsiteX2" fmla="*/ 701 w 15471"/>
                  <a:gd name="connsiteY2" fmla="*/ 35 h 16350"/>
                  <a:gd name="connsiteX3" fmla="*/ 1032 w 15471"/>
                  <a:gd name="connsiteY3" fmla="*/ 16350 h 16350"/>
                  <a:gd name="connsiteX4" fmla="*/ 15459 w 15471"/>
                  <a:gd name="connsiteY4" fmla="*/ 16321 h 16350"/>
                  <a:gd name="connsiteX5" fmla="*/ 15471 w 15471"/>
                  <a:gd name="connsiteY5" fmla="*/ 13175 h 16350"/>
                  <a:gd name="connsiteX6" fmla="*/ 14944 w 15471"/>
                  <a:gd name="connsiteY6" fmla="*/ 12482 h 16350"/>
                  <a:gd name="connsiteX7" fmla="*/ 14353 w 15471"/>
                  <a:gd name="connsiteY7" fmla="*/ 11450 h 16350"/>
                  <a:gd name="connsiteX8" fmla="*/ 13736 w 15471"/>
                  <a:gd name="connsiteY8" fmla="*/ 9917 h 16350"/>
                  <a:gd name="connsiteX9" fmla="*/ 13457 w 15471"/>
                  <a:gd name="connsiteY9" fmla="*/ 8151 h 16350"/>
                  <a:gd name="connsiteX10" fmla="*/ 13625 w 15471"/>
                  <a:gd name="connsiteY10" fmla="*/ 6534 h 16350"/>
                  <a:gd name="connsiteX11" fmla="*/ 14238 w 15471"/>
                  <a:gd name="connsiteY11" fmla="*/ 4994 h 16350"/>
                  <a:gd name="connsiteX12" fmla="*/ 14834 w 15471"/>
                  <a:gd name="connsiteY12" fmla="*/ 3953 h 16350"/>
                  <a:gd name="connsiteX13" fmla="*/ 15358 w 15471"/>
                  <a:gd name="connsiteY13" fmla="*/ 3175 h 16350"/>
                  <a:gd name="connsiteX0" fmla="*/ 14657 w 14770"/>
                  <a:gd name="connsiteY0" fmla="*/ 3175 h 16350"/>
                  <a:gd name="connsiteX1" fmla="*/ 14626 w 14770"/>
                  <a:gd name="connsiteY1" fmla="*/ 0 h 16350"/>
                  <a:gd name="connsiteX2" fmla="*/ 0 w 14770"/>
                  <a:gd name="connsiteY2" fmla="*/ 35 h 16350"/>
                  <a:gd name="connsiteX3" fmla="*/ 331 w 14770"/>
                  <a:gd name="connsiteY3" fmla="*/ 16350 h 16350"/>
                  <a:gd name="connsiteX4" fmla="*/ 14758 w 14770"/>
                  <a:gd name="connsiteY4" fmla="*/ 16321 h 16350"/>
                  <a:gd name="connsiteX5" fmla="*/ 14770 w 14770"/>
                  <a:gd name="connsiteY5" fmla="*/ 13175 h 16350"/>
                  <a:gd name="connsiteX6" fmla="*/ 14243 w 14770"/>
                  <a:gd name="connsiteY6" fmla="*/ 12482 h 16350"/>
                  <a:gd name="connsiteX7" fmla="*/ 13652 w 14770"/>
                  <a:gd name="connsiteY7" fmla="*/ 11450 h 16350"/>
                  <a:gd name="connsiteX8" fmla="*/ 13035 w 14770"/>
                  <a:gd name="connsiteY8" fmla="*/ 9917 h 16350"/>
                  <a:gd name="connsiteX9" fmla="*/ 12756 w 14770"/>
                  <a:gd name="connsiteY9" fmla="*/ 8151 h 16350"/>
                  <a:gd name="connsiteX10" fmla="*/ 12924 w 14770"/>
                  <a:gd name="connsiteY10" fmla="*/ 6534 h 16350"/>
                  <a:gd name="connsiteX11" fmla="*/ 13537 w 14770"/>
                  <a:gd name="connsiteY11" fmla="*/ 4994 h 16350"/>
                  <a:gd name="connsiteX12" fmla="*/ 14133 w 14770"/>
                  <a:gd name="connsiteY12" fmla="*/ 3953 h 16350"/>
                  <a:gd name="connsiteX13" fmla="*/ 14657 w 14770"/>
                  <a:gd name="connsiteY13" fmla="*/ 3175 h 16350"/>
                  <a:gd name="connsiteX0" fmla="*/ 14657 w 14770"/>
                  <a:gd name="connsiteY0" fmla="*/ 3175 h 16350"/>
                  <a:gd name="connsiteX1" fmla="*/ 14626 w 14770"/>
                  <a:gd name="connsiteY1" fmla="*/ 0 h 16350"/>
                  <a:gd name="connsiteX2" fmla="*/ 0 w 14770"/>
                  <a:gd name="connsiteY2" fmla="*/ 35 h 16350"/>
                  <a:gd name="connsiteX3" fmla="*/ 133 w 14770"/>
                  <a:gd name="connsiteY3" fmla="*/ 16350 h 16350"/>
                  <a:gd name="connsiteX4" fmla="*/ 14758 w 14770"/>
                  <a:gd name="connsiteY4" fmla="*/ 16321 h 16350"/>
                  <a:gd name="connsiteX5" fmla="*/ 14770 w 14770"/>
                  <a:gd name="connsiteY5" fmla="*/ 13175 h 16350"/>
                  <a:gd name="connsiteX6" fmla="*/ 14243 w 14770"/>
                  <a:gd name="connsiteY6" fmla="*/ 12482 h 16350"/>
                  <a:gd name="connsiteX7" fmla="*/ 13652 w 14770"/>
                  <a:gd name="connsiteY7" fmla="*/ 11450 h 16350"/>
                  <a:gd name="connsiteX8" fmla="*/ 13035 w 14770"/>
                  <a:gd name="connsiteY8" fmla="*/ 9917 h 16350"/>
                  <a:gd name="connsiteX9" fmla="*/ 12756 w 14770"/>
                  <a:gd name="connsiteY9" fmla="*/ 8151 h 16350"/>
                  <a:gd name="connsiteX10" fmla="*/ 12924 w 14770"/>
                  <a:gd name="connsiteY10" fmla="*/ 6534 h 16350"/>
                  <a:gd name="connsiteX11" fmla="*/ 13537 w 14770"/>
                  <a:gd name="connsiteY11" fmla="*/ 4994 h 16350"/>
                  <a:gd name="connsiteX12" fmla="*/ 14133 w 14770"/>
                  <a:gd name="connsiteY12" fmla="*/ 3953 h 16350"/>
                  <a:gd name="connsiteX13" fmla="*/ 14657 w 14770"/>
                  <a:gd name="connsiteY13" fmla="*/ 3175 h 16350"/>
                  <a:gd name="connsiteX0" fmla="*/ 14657 w 14770"/>
                  <a:gd name="connsiteY0" fmla="*/ 3175 h 16321"/>
                  <a:gd name="connsiteX1" fmla="*/ 14626 w 14770"/>
                  <a:gd name="connsiteY1" fmla="*/ 0 h 16321"/>
                  <a:gd name="connsiteX2" fmla="*/ 0 w 14770"/>
                  <a:gd name="connsiteY2" fmla="*/ 35 h 16321"/>
                  <a:gd name="connsiteX3" fmla="*/ 67 w 14770"/>
                  <a:gd name="connsiteY3" fmla="*/ 16291 h 16321"/>
                  <a:gd name="connsiteX4" fmla="*/ 14758 w 14770"/>
                  <a:gd name="connsiteY4" fmla="*/ 16321 h 16321"/>
                  <a:gd name="connsiteX5" fmla="*/ 14770 w 14770"/>
                  <a:gd name="connsiteY5" fmla="*/ 13175 h 16321"/>
                  <a:gd name="connsiteX6" fmla="*/ 14243 w 14770"/>
                  <a:gd name="connsiteY6" fmla="*/ 12482 h 16321"/>
                  <a:gd name="connsiteX7" fmla="*/ 13652 w 14770"/>
                  <a:gd name="connsiteY7" fmla="*/ 11450 h 16321"/>
                  <a:gd name="connsiteX8" fmla="*/ 13035 w 14770"/>
                  <a:gd name="connsiteY8" fmla="*/ 9917 h 16321"/>
                  <a:gd name="connsiteX9" fmla="*/ 12756 w 14770"/>
                  <a:gd name="connsiteY9" fmla="*/ 8151 h 16321"/>
                  <a:gd name="connsiteX10" fmla="*/ 12924 w 14770"/>
                  <a:gd name="connsiteY10" fmla="*/ 6534 h 16321"/>
                  <a:gd name="connsiteX11" fmla="*/ 13537 w 14770"/>
                  <a:gd name="connsiteY11" fmla="*/ 4994 h 16321"/>
                  <a:gd name="connsiteX12" fmla="*/ 14133 w 14770"/>
                  <a:gd name="connsiteY12" fmla="*/ 3953 h 16321"/>
                  <a:gd name="connsiteX13" fmla="*/ 14657 w 14770"/>
                  <a:gd name="connsiteY13" fmla="*/ 3175 h 16321"/>
                  <a:gd name="connsiteX0" fmla="*/ 14657 w 14770"/>
                  <a:gd name="connsiteY0" fmla="*/ 3175 h 16350"/>
                  <a:gd name="connsiteX1" fmla="*/ 14626 w 14770"/>
                  <a:gd name="connsiteY1" fmla="*/ 0 h 16350"/>
                  <a:gd name="connsiteX2" fmla="*/ 0 w 14770"/>
                  <a:gd name="connsiteY2" fmla="*/ 35 h 16350"/>
                  <a:gd name="connsiteX3" fmla="*/ 67 w 14770"/>
                  <a:gd name="connsiteY3" fmla="*/ 16350 h 16350"/>
                  <a:gd name="connsiteX4" fmla="*/ 14758 w 14770"/>
                  <a:gd name="connsiteY4" fmla="*/ 16321 h 16350"/>
                  <a:gd name="connsiteX5" fmla="*/ 14770 w 14770"/>
                  <a:gd name="connsiteY5" fmla="*/ 13175 h 16350"/>
                  <a:gd name="connsiteX6" fmla="*/ 14243 w 14770"/>
                  <a:gd name="connsiteY6" fmla="*/ 12482 h 16350"/>
                  <a:gd name="connsiteX7" fmla="*/ 13652 w 14770"/>
                  <a:gd name="connsiteY7" fmla="*/ 11450 h 16350"/>
                  <a:gd name="connsiteX8" fmla="*/ 13035 w 14770"/>
                  <a:gd name="connsiteY8" fmla="*/ 9917 h 16350"/>
                  <a:gd name="connsiteX9" fmla="*/ 12756 w 14770"/>
                  <a:gd name="connsiteY9" fmla="*/ 8151 h 16350"/>
                  <a:gd name="connsiteX10" fmla="*/ 12924 w 14770"/>
                  <a:gd name="connsiteY10" fmla="*/ 6534 h 16350"/>
                  <a:gd name="connsiteX11" fmla="*/ 13537 w 14770"/>
                  <a:gd name="connsiteY11" fmla="*/ 4994 h 16350"/>
                  <a:gd name="connsiteX12" fmla="*/ 14133 w 14770"/>
                  <a:gd name="connsiteY12" fmla="*/ 3953 h 16350"/>
                  <a:gd name="connsiteX13" fmla="*/ 14657 w 14770"/>
                  <a:gd name="connsiteY13" fmla="*/ 3175 h 16350"/>
                  <a:gd name="connsiteX0" fmla="*/ 14617 w 14730"/>
                  <a:gd name="connsiteY0" fmla="*/ 3175 h 16350"/>
                  <a:gd name="connsiteX1" fmla="*/ 14586 w 14730"/>
                  <a:gd name="connsiteY1" fmla="*/ 0 h 16350"/>
                  <a:gd name="connsiteX2" fmla="*/ 76 w 14730"/>
                  <a:gd name="connsiteY2" fmla="*/ 13 h 16350"/>
                  <a:gd name="connsiteX3" fmla="*/ 27 w 14730"/>
                  <a:gd name="connsiteY3" fmla="*/ 16350 h 16350"/>
                  <a:gd name="connsiteX4" fmla="*/ 14718 w 14730"/>
                  <a:gd name="connsiteY4" fmla="*/ 16321 h 16350"/>
                  <a:gd name="connsiteX5" fmla="*/ 14730 w 14730"/>
                  <a:gd name="connsiteY5" fmla="*/ 13175 h 16350"/>
                  <a:gd name="connsiteX6" fmla="*/ 14203 w 14730"/>
                  <a:gd name="connsiteY6" fmla="*/ 12482 h 16350"/>
                  <a:gd name="connsiteX7" fmla="*/ 13612 w 14730"/>
                  <a:gd name="connsiteY7" fmla="*/ 11450 h 16350"/>
                  <a:gd name="connsiteX8" fmla="*/ 12995 w 14730"/>
                  <a:gd name="connsiteY8" fmla="*/ 9917 h 16350"/>
                  <a:gd name="connsiteX9" fmla="*/ 12716 w 14730"/>
                  <a:gd name="connsiteY9" fmla="*/ 8151 h 16350"/>
                  <a:gd name="connsiteX10" fmla="*/ 12884 w 14730"/>
                  <a:gd name="connsiteY10" fmla="*/ 6534 h 16350"/>
                  <a:gd name="connsiteX11" fmla="*/ 13497 w 14730"/>
                  <a:gd name="connsiteY11" fmla="*/ 4994 h 16350"/>
                  <a:gd name="connsiteX12" fmla="*/ 14093 w 14730"/>
                  <a:gd name="connsiteY12" fmla="*/ 3953 h 16350"/>
                  <a:gd name="connsiteX13" fmla="*/ 14617 w 14730"/>
                  <a:gd name="connsiteY13" fmla="*/ 3175 h 16350"/>
                  <a:gd name="connsiteX0" fmla="*/ 14617 w 14730"/>
                  <a:gd name="connsiteY0" fmla="*/ 3184 h 16359"/>
                  <a:gd name="connsiteX1" fmla="*/ 14586 w 14730"/>
                  <a:gd name="connsiteY1" fmla="*/ 9 h 16359"/>
                  <a:gd name="connsiteX2" fmla="*/ 76 w 14730"/>
                  <a:gd name="connsiteY2" fmla="*/ 0 h 16359"/>
                  <a:gd name="connsiteX3" fmla="*/ 27 w 14730"/>
                  <a:gd name="connsiteY3" fmla="*/ 16359 h 16359"/>
                  <a:gd name="connsiteX4" fmla="*/ 14718 w 14730"/>
                  <a:gd name="connsiteY4" fmla="*/ 16330 h 16359"/>
                  <a:gd name="connsiteX5" fmla="*/ 14730 w 14730"/>
                  <a:gd name="connsiteY5" fmla="*/ 13184 h 16359"/>
                  <a:gd name="connsiteX6" fmla="*/ 14203 w 14730"/>
                  <a:gd name="connsiteY6" fmla="*/ 12491 h 16359"/>
                  <a:gd name="connsiteX7" fmla="*/ 13612 w 14730"/>
                  <a:gd name="connsiteY7" fmla="*/ 11459 h 16359"/>
                  <a:gd name="connsiteX8" fmla="*/ 12995 w 14730"/>
                  <a:gd name="connsiteY8" fmla="*/ 9926 h 16359"/>
                  <a:gd name="connsiteX9" fmla="*/ 12716 w 14730"/>
                  <a:gd name="connsiteY9" fmla="*/ 8160 h 16359"/>
                  <a:gd name="connsiteX10" fmla="*/ 12884 w 14730"/>
                  <a:gd name="connsiteY10" fmla="*/ 6543 h 16359"/>
                  <a:gd name="connsiteX11" fmla="*/ 13497 w 14730"/>
                  <a:gd name="connsiteY11" fmla="*/ 5003 h 16359"/>
                  <a:gd name="connsiteX12" fmla="*/ 14093 w 14730"/>
                  <a:gd name="connsiteY12" fmla="*/ 3962 h 16359"/>
                  <a:gd name="connsiteX13" fmla="*/ 14617 w 14730"/>
                  <a:gd name="connsiteY13" fmla="*/ 3184 h 16359"/>
                  <a:gd name="connsiteX0" fmla="*/ 14617 w 14730"/>
                  <a:gd name="connsiteY0" fmla="*/ 3184 h 16359"/>
                  <a:gd name="connsiteX1" fmla="*/ 14586 w 14730"/>
                  <a:gd name="connsiteY1" fmla="*/ 9 h 16359"/>
                  <a:gd name="connsiteX2" fmla="*/ 76 w 14730"/>
                  <a:gd name="connsiteY2" fmla="*/ 0 h 16359"/>
                  <a:gd name="connsiteX3" fmla="*/ 27 w 14730"/>
                  <a:gd name="connsiteY3" fmla="*/ 16359 h 16359"/>
                  <a:gd name="connsiteX4" fmla="*/ 14718 w 14730"/>
                  <a:gd name="connsiteY4" fmla="*/ 16330 h 16359"/>
                  <a:gd name="connsiteX5" fmla="*/ 14730 w 14730"/>
                  <a:gd name="connsiteY5" fmla="*/ 13184 h 16359"/>
                  <a:gd name="connsiteX6" fmla="*/ 14203 w 14730"/>
                  <a:gd name="connsiteY6" fmla="*/ 12491 h 16359"/>
                  <a:gd name="connsiteX7" fmla="*/ 13612 w 14730"/>
                  <a:gd name="connsiteY7" fmla="*/ 11459 h 16359"/>
                  <a:gd name="connsiteX8" fmla="*/ 12995 w 14730"/>
                  <a:gd name="connsiteY8" fmla="*/ 9926 h 16359"/>
                  <a:gd name="connsiteX9" fmla="*/ 12716 w 14730"/>
                  <a:gd name="connsiteY9" fmla="*/ 8160 h 16359"/>
                  <a:gd name="connsiteX10" fmla="*/ 12884 w 14730"/>
                  <a:gd name="connsiteY10" fmla="*/ 6543 h 16359"/>
                  <a:gd name="connsiteX11" fmla="*/ 13497 w 14730"/>
                  <a:gd name="connsiteY11" fmla="*/ 5003 h 16359"/>
                  <a:gd name="connsiteX12" fmla="*/ 14093 w 14730"/>
                  <a:gd name="connsiteY12" fmla="*/ 3962 h 16359"/>
                  <a:gd name="connsiteX13" fmla="*/ 14617 w 14730"/>
                  <a:gd name="connsiteY13" fmla="*/ 3184 h 16359"/>
                  <a:gd name="connsiteX0" fmla="*/ 14590 w 14703"/>
                  <a:gd name="connsiteY0" fmla="*/ 3184 h 16359"/>
                  <a:gd name="connsiteX1" fmla="*/ 14559 w 14703"/>
                  <a:gd name="connsiteY1" fmla="*/ 9 h 16359"/>
                  <a:gd name="connsiteX2" fmla="*/ 49 w 14703"/>
                  <a:gd name="connsiteY2" fmla="*/ 0 h 16359"/>
                  <a:gd name="connsiteX3" fmla="*/ 0 w 14703"/>
                  <a:gd name="connsiteY3" fmla="*/ 16359 h 16359"/>
                  <a:gd name="connsiteX4" fmla="*/ 14691 w 14703"/>
                  <a:gd name="connsiteY4" fmla="*/ 16330 h 16359"/>
                  <a:gd name="connsiteX5" fmla="*/ 14703 w 14703"/>
                  <a:gd name="connsiteY5" fmla="*/ 13184 h 16359"/>
                  <a:gd name="connsiteX6" fmla="*/ 14176 w 14703"/>
                  <a:gd name="connsiteY6" fmla="*/ 12491 h 16359"/>
                  <a:gd name="connsiteX7" fmla="*/ 13585 w 14703"/>
                  <a:gd name="connsiteY7" fmla="*/ 11459 h 16359"/>
                  <a:gd name="connsiteX8" fmla="*/ 12968 w 14703"/>
                  <a:gd name="connsiteY8" fmla="*/ 9926 h 16359"/>
                  <a:gd name="connsiteX9" fmla="*/ 12689 w 14703"/>
                  <a:gd name="connsiteY9" fmla="*/ 8160 h 16359"/>
                  <a:gd name="connsiteX10" fmla="*/ 12857 w 14703"/>
                  <a:gd name="connsiteY10" fmla="*/ 6543 h 16359"/>
                  <a:gd name="connsiteX11" fmla="*/ 13470 w 14703"/>
                  <a:gd name="connsiteY11" fmla="*/ 5003 h 16359"/>
                  <a:gd name="connsiteX12" fmla="*/ 14066 w 14703"/>
                  <a:gd name="connsiteY12" fmla="*/ 3962 h 16359"/>
                  <a:gd name="connsiteX13" fmla="*/ 14590 w 14703"/>
                  <a:gd name="connsiteY13" fmla="*/ 3184 h 16359"/>
                  <a:gd name="connsiteX0" fmla="*/ 14573 w 14686"/>
                  <a:gd name="connsiteY0" fmla="*/ 3184 h 16337"/>
                  <a:gd name="connsiteX1" fmla="*/ 14542 w 14686"/>
                  <a:gd name="connsiteY1" fmla="*/ 9 h 16337"/>
                  <a:gd name="connsiteX2" fmla="*/ 32 w 14686"/>
                  <a:gd name="connsiteY2" fmla="*/ 0 h 16337"/>
                  <a:gd name="connsiteX3" fmla="*/ 0 w 14686"/>
                  <a:gd name="connsiteY3" fmla="*/ 16337 h 16337"/>
                  <a:gd name="connsiteX4" fmla="*/ 14674 w 14686"/>
                  <a:gd name="connsiteY4" fmla="*/ 16330 h 16337"/>
                  <a:gd name="connsiteX5" fmla="*/ 14686 w 14686"/>
                  <a:gd name="connsiteY5" fmla="*/ 13184 h 16337"/>
                  <a:gd name="connsiteX6" fmla="*/ 14159 w 14686"/>
                  <a:gd name="connsiteY6" fmla="*/ 12491 h 16337"/>
                  <a:gd name="connsiteX7" fmla="*/ 13568 w 14686"/>
                  <a:gd name="connsiteY7" fmla="*/ 11459 h 16337"/>
                  <a:gd name="connsiteX8" fmla="*/ 12951 w 14686"/>
                  <a:gd name="connsiteY8" fmla="*/ 9926 h 16337"/>
                  <a:gd name="connsiteX9" fmla="*/ 12672 w 14686"/>
                  <a:gd name="connsiteY9" fmla="*/ 8160 h 16337"/>
                  <a:gd name="connsiteX10" fmla="*/ 12840 w 14686"/>
                  <a:gd name="connsiteY10" fmla="*/ 6543 h 16337"/>
                  <a:gd name="connsiteX11" fmla="*/ 13453 w 14686"/>
                  <a:gd name="connsiteY11" fmla="*/ 5003 h 16337"/>
                  <a:gd name="connsiteX12" fmla="*/ 14049 w 14686"/>
                  <a:gd name="connsiteY12" fmla="*/ 3962 h 16337"/>
                  <a:gd name="connsiteX13" fmla="*/ 14573 w 14686"/>
                  <a:gd name="connsiteY13" fmla="*/ 3184 h 16337"/>
                  <a:gd name="connsiteX0" fmla="*/ 14573 w 14686"/>
                  <a:gd name="connsiteY0" fmla="*/ 3184 h 16330"/>
                  <a:gd name="connsiteX1" fmla="*/ 14542 w 14686"/>
                  <a:gd name="connsiteY1" fmla="*/ 9 h 16330"/>
                  <a:gd name="connsiteX2" fmla="*/ 32 w 14686"/>
                  <a:gd name="connsiteY2" fmla="*/ 0 h 16330"/>
                  <a:gd name="connsiteX3" fmla="*/ 0 w 14686"/>
                  <a:gd name="connsiteY3" fmla="*/ 16308 h 16330"/>
                  <a:gd name="connsiteX4" fmla="*/ 14674 w 14686"/>
                  <a:gd name="connsiteY4" fmla="*/ 16330 h 16330"/>
                  <a:gd name="connsiteX5" fmla="*/ 14686 w 14686"/>
                  <a:gd name="connsiteY5" fmla="*/ 13184 h 16330"/>
                  <a:gd name="connsiteX6" fmla="*/ 14159 w 14686"/>
                  <a:gd name="connsiteY6" fmla="*/ 12491 h 16330"/>
                  <a:gd name="connsiteX7" fmla="*/ 13568 w 14686"/>
                  <a:gd name="connsiteY7" fmla="*/ 11459 h 16330"/>
                  <a:gd name="connsiteX8" fmla="*/ 12951 w 14686"/>
                  <a:gd name="connsiteY8" fmla="*/ 9926 h 16330"/>
                  <a:gd name="connsiteX9" fmla="*/ 12672 w 14686"/>
                  <a:gd name="connsiteY9" fmla="*/ 8160 h 16330"/>
                  <a:gd name="connsiteX10" fmla="*/ 12840 w 14686"/>
                  <a:gd name="connsiteY10" fmla="*/ 6543 h 16330"/>
                  <a:gd name="connsiteX11" fmla="*/ 13453 w 14686"/>
                  <a:gd name="connsiteY11" fmla="*/ 5003 h 16330"/>
                  <a:gd name="connsiteX12" fmla="*/ 14049 w 14686"/>
                  <a:gd name="connsiteY12" fmla="*/ 3962 h 16330"/>
                  <a:gd name="connsiteX13" fmla="*/ 14573 w 14686"/>
                  <a:gd name="connsiteY13" fmla="*/ 3184 h 16330"/>
                  <a:gd name="connsiteX0" fmla="*/ 14590 w 14703"/>
                  <a:gd name="connsiteY0" fmla="*/ 3184 h 16330"/>
                  <a:gd name="connsiteX1" fmla="*/ 14559 w 14703"/>
                  <a:gd name="connsiteY1" fmla="*/ 9 h 16330"/>
                  <a:gd name="connsiteX2" fmla="*/ 49 w 14703"/>
                  <a:gd name="connsiteY2" fmla="*/ 0 h 16330"/>
                  <a:gd name="connsiteX3" fmla="*/ 0 w 14703"/>
                  <a:gd name="connsiteY3" fmla="*/ 16330 h 16330"/>
                  <a:gd name="connsiteX4" fmla="*/ 14691 w 14703"/>
                  <a:gd name="connsiteY4" fmla="*/ 16330 h 16330"/>
                  <a:gd name="connsiteX5" fmla="*/ 14703 w 14703"/>
                  <a:gd name="connsiteY5" fmla="*/ 13184 h 16330"/>
                  <a:gd name="connsiteX6" fmla="*/ 14176 w 14703"/>
                  <a:gd name="connsiteY6" fmla="*/ 12491 h 16330"/>
                  <a:gd name="connsiteX7" fmla="*/ 13585 w 14703"/>
                  <a:gd name="connsiteY7" fmla="*/ 11459 h 16330"/>
                  <a:gd name="connsiteX8" fmla="*/ 12968 w 14703"/>
                  <a:gd name="connsiteY8" fmla="*/ 9926 h 16330"/>
                  <a:gd name="connsiteX9" fmla="*/ 12689 w 14703"/>
                  <a:gd name="connsiteY9" fmla="*/ 8160 h 16330"/>
                  <a:gd name="connsiteX10" fmla="*/ 12857 w 14703"/>
                  <a:gd name="connsiteY10" fmla="*/ 6543 h 16330"/>
                  <a:gd name="connsiteX11" fmla="*/ 13470 w 14703"/>
                  <a:gd name="connsiteY11" fmla="*/ 5003 h 16330"/>
                  <a:gd name="connsiteX12" fmla="*/ 14066 w 14703"/>
                  <a:gd name="connsiteY12" fmla="*/ 3962 h 16330"/>
                  <a:gd name="connsiteX13" fmla="*/ 14590 w 14703"/>
                  <a:gd name="connsiteY13" fmla="*/ 3184 h 16330"/>
                  <a:gd name="connsiteX0" fmla="*/ 14590 w 15090"/>
                  <a:gd name="connsiteY0" fmla="*/ 3184 h 16330"/>
                  <a:gd name="connsiteX1" fmla="*/ 15090 w 15090"/>
                  <a:gd name="connsiteY1" fmla="*/ 9 h 16330"/>
                  <a:gd name="connsiteX2" fmla="*/ 49 w 15090"/>
                  <a:gd name="connsiteY2" fmla="*/ 0 h 16330"/>
                  <a:gd name="connsiteX3" fmla="*/ 0 w 15090"/>
                  <a:gd name="connsiteY3" fmla="*/ 16330 h 16330"/>
                  <a:gd name="connsiteX4" fmla="*/ 14691 w 15090"/>
                  <a:gd name="connsiteY4" fmla="*/ 16330 h 16330"/>
                  <a:gd name="connsiteX5" fmla="*/ 14703 w 15090"/>
                  <a:gd name="connsiteY5" fmla="*/ 13184 h 16330"/>
                  <a:gd name="connsiteX6" fmla="*/ 14176 w 15090"/>
                  <a:gd name="connsiteY6" fmla="*/ 12491 h 16330"/>
                  <a:gd name="connsiteX7" fmla="*/ 13585 w 15090"/>
                  <a:gd name="connsiteY7" fmla="*/ 11459 h 16330"/>
                  <a:gd name="connsiteX8" fmla="*/ 12968 w 15090"/>
                  <a:gd name="connsiteY8" fmla="*/ 9926 h 16330"/>
                  <a:gd name="connsiteX9" fmla="*/ 12689 w 15090"/>
                  <a:gd name="connsiteY9" fmla="*/ 8160 h 16330"/>
                  <a:gd name="connsiteX10" fmla="*/ 12857 w 15090"/>
                  <a:gd name="connsiteY10" fmla="*/ 6543 h 16330"/>
                  <a:gd name="connsiteX11" fmla="*/ 13470 w 15090"/>
                  <a:gd name="connsiteY11" fmla="*/ 5003 h 16330"/>
                  <a:gd name="connsiteX12" fmla="*/ 14066 w 15090"/>
                  <a:gd name="connsiteY12" fmla="*/ 3962 h 16330"/>
                  <a:gd name="connsiteX13" fmla="*/ 14590 w 15090"/>
                  <a:gd name="connsiteY13" fmla="*/ 3184 h 16330"/>
                  <a:gd name="connsiteX0" fmla="*/ 14855 w 15090"/>
                  <a:gd name="connsiteY0" fmla="*/ 3184 h 16330"/>
                  <a:gd name="connsiteX1" fmla="*/ 15090 w 15090"/>
                  <a:gd name="connsiteY1" fmla="*/ 9 h 16330"/>
                  <a:gd name="connsiteX2" fmla="*/ 49 w 15090"/>
                  <a:gd name="connsiteY2" fmla="*/ 0 h 16330"/>
                  <a:gd name="connsiteX3" fmla="*/ 0 w 15090"/>
                  <a:gd name="connsiteY3" fmla="*/ 16330 h 16330"/>
                  <a:gd name="connsiteX4" fmla="*/ 14691 w 15090"/>
                  <a:gd name="connsiteY4" fmla="*/ 16330 h 16330"/>
                  <a:gd name="connsiteX5" fmla="*/ 14703 w 15090"/>
                  <a:gd name="connsiteY5" fmla="*/ 13184 h 16330"/>
                  <a:gd name="connsiteX6" fmla="*/ 14176 w 15090"/>
                  <a:gd name="connsiteY6" fmla="*/ 12491 h 16330"/>
                  <a:gd name="connsiteX7" fmla="*/ 13585 w 15090"/>
                  <a:gd name="connsiteY7" fmla="*/ 11459 h 16330"/>
                  <a:gd name="connsiteX8" fmla="*/ 12968 w 15090"/>
                  <a:gd name="connsiteY8" fmla="*/ 9926 h 16330"/>
                  <a:gd name="connsiteX9" fmla="*/ 12689 w 15090"/>
                  <a:gd name="connsiteY9" fmla="*/ 8160 h 16330"/>
                  <a:gd name="connsiteX10" fmla="*/ 12857 w 15090"/>
                  <a:gd name="connsiteY10" fmla="*/ 6543 h 16330"/>
                  <a:gd name="connsiteX11" fmla="*/ 13470 w 15090"/>
                  <a:gd name="connsiteY11" fmla="*/ 5003 h 16330"/>
                  <a:gd name="connsiteX12" fmla="*/ 14066 w 15090"/>
                  <a:gd name="connsiteY12" fmla="*/ 3962 h 16330"/>
                  <a:gd name="connsiteX13" fmla="*/ 14855 w 15090"/>
                  <a:gd name="connsiteY13" fmla="*/ 3184 h 16330"/>
                  <a:gd name="connsiteX0" fmla="*/ 14855 w 14913"/>
                  <a:gd name="connsiteY0" fmla="*/ 3261 h 16407"/>
                  <a:gd name="connsiteX1" fmla="*/ 14913 w 14913"/>
                  <a:gd name="connsiteY1" fmla="*/ 0 h 16407"/>
                  <a:gd name="connsiteX2" fmla="*/ 49 w 14913"/>
                  <a:gd name="connsiteY2" fmla="*/ 77 h 16407"/>
                  <a:gd name="connsiteX3" fmla="*/ 0 w 14913"/>
                  <a:gd name="connsiteY3" fmla="*/ 16407 h 16407"/>
                  <a:gd name="connsiteX4" fmla="*/ 14691 w 14913"/>
                  <a:gd name="connsiteY4" fmla="*/ 16407 h 16407"/>
                  <a:gd name="connsiteX5" fmla="*/ 14703 w 14913"/>
                  <a:gd name="connsiteY5" fmla="*/ 13261 h 16407"/>
                  <a:gd name="connsiteX6" fmla="*/ 14176 w 14913"/>
                  <a:gd name="connsiteY6" fmla="*/ 12568 h 16407"/>
                  <a:gd name="connsiteX7" fmla="*/ 13585 w 14913"/>
                  <a:gd name="connsiteY7" fmla="*/ 11536 h 16407"/>
                  <a:gd name="connsiteX8" fmla="*/ 12968 w 14913"/>
                  <a:gd name="connsiteY8" fmla="*/ 10003 h 16407"/>
                  <a:gd name="connsiteX9" fmla="*/ 12689 w 14913"/>
                  <a:gd name="connsiteY9" fmla="*/ 8237 h 16407"/>
                  <a:gd name="connsiteX10" fmla="*/ 12857 w 14913"/>
                  <a:gd name="connsiteY10" fmla="*/ 6620 h 16407"/>
                  <a:gd name="connsiteX11" fmla="*/ 13470 w 14913"/>
                  <a:gd name="connsiteY11" fmla="*/ 5080 h 16407"/>
                  <a:gd name="connsiteX12" fmla="*/ 14066 w 14913"/>
                  <a:gd name="connsiteY12" fmla="*/ 4039 h 16407"/>
                  <a:gd name="connsiteX13" fmla="*/ 14855 w 14913"/>
                  <a:gd name="connsiteY13" fmla="*/ 3261 h 16407"/>
                  <a:gd name="connsiteX0" fmla="*/ 14855 w 14913"/>
                  <a:gd name="connsiteY0" fmla="*/ 3261 h 16407"/>
                  <a:gd name="connsiteX1" fmla="*/ 14913 w 14913"/>
                  <a:gd name="connsiteY1" fmla="*/ 0 h 16407"/>
                  <a:gd name="connsiteX2" fmla="*/ 49 w 14913"/>
                  <a:gd name="connsiteY2" fmla="*/ 77 h 16407"/>
                  <a:gd name="connsiteX3" fmla="*/ 0 w 14913"/>
                  <a:gd name="connsiteY3" fmla="*/ 16407 h 16407"/>
                  <a:gd name="connsiteX4" fmla="*/ 14691 w 14913"/>
                  <a:gd name="connsiteY4" fmla="*/ 16407 h 16407"/>
                  <a:gd name="connsiteX5" fmla="*/ 14703 w 14913"/>
                  <a:gd name="connsiteY5" fmla="*/ 13261 h 16407"/>
                  <a:gd name="connsiteX6" fmla="*/ 14176 w 14913"/>
                  <a:gd name="connsiteY6" fmla="*/ 12568 h 16407"/>
                  <a:gd name="connsiteX7" fmla="*/ 13585 w 14913"/>
                  <a:gd name="connsiteY7" fmla="*/ 11536 h 16407"/>
                  <a:gd name="connsiteX8" fmla="*/ 12968 w 14913"/>
                  <a:gd name="connsiteY8" fmla="*/ 10003 h 16407"/>
                  <a:gd name="connsiteX9" fmla="*/ 12689 w 14913"/>
                  <a:gd name="connsiteY9" fmla="*/ 8237 h 16407"/>
                  <a:gd name="connsiteX10" fmla="*/ 12857 w 14913"/>
                  <a:gd name="connsiteY10" fmla="*/ 6620 h 16407"/>
                  <a:gd name="connsiteX11" fmla="*/ 13470 w 14913"/>
                  <a:gd name="connsiteY11" fmla="*/ 5080 h 16407"/>
                  <a:gd name="connsiteX12" fmla="*/ 14066 w 14913"/>
                  <a:gd name="connsiteY12" fmla="*/ 4039 h 16407"/>
                  <a:gd name="connsiteX13" fmla="*/ 14855 w 14913"/>
                  <a:gd name="connsiteY13" fmla="*/ 3261 h 16407"/>
                  <a:gd name="connsiteX0" fmla="*/ 14855 w 14913"/>
                  <a:gd name="connsiteY0" fmla="*/ 3261 h 16407"/>
                  <a:gd name="connsiteX1" fmla="*/ 14913 w 14913"/>
                  <a:gd name="connsiteY1" fmla="*/ 0 h 16407"/>
                  <a:gd name="connsiteX2" fmla="*/ 49 w 14913"/>
                  <a:gd name="connsiteY2" fmla="*/ 77 h 16407"/>
                  <a:gd name="connsiteX3" fmla="*/ 0 w 14913"/>
                  <a:gd name="connsiteY3" fmla="*/ 16407 h 16407"/>
                  <a:gd name="connsiteX4" fmla="*/ 14691 w 14913"/>
                  <a:gd name="connsiteY4" fmla="*/ 16407 h 16407"/>
                  <a:gd name="connsiteX5" fmla="*/ 14703 w 14913"/>
                  <a:gd name="connsiteY5" fmla="*/ 13261 h 16407"/>
                  <a:gd name="connsiteX6" fmla="*/ 14176 w 14913"/>
                  <a:gd name="connsiteY6" fmla="*/ 12568 h 16407"/>
                  <a:gd name="connsiteX7" fmla="*/ 13585 w 14913"/>
                  <a:gd name="connsiteY7" fmla="*/ 11536 h 16407"/>
                  <a:gd name="connsiteX8" fmla="*/ 12968 w 14913"/>
                  <a:gd name="connsiteY8" fmla="*/ 10003 h 16407"/>
                  <a:gd name="connsiteX9" fmla="*/ 12689 w 14913"/>
                  <a:gd name="connsiteY9" fmla="*/ 8237 h 16407"/>
                  <a:gd name="connsiteX10" fmla="*/ 12857 w 14913"/>
                  <a:gd name="connsiteY10" fmla="*/ 6620 h 16407"/>
                  <a:gd name="connsiteX11" fmla="*/ 13470 w 14913"/>
                  <a:gd name="connsiteY11" fmla="*/ 5080 h 16407"/>
                  <a:gd name="connsiteX12" fmla="*/ 14066 w 14913"/>
                  <a:gd name="connsiteY12" fmla="*/ 4039 h 16407"/>
                  <a:gd name="connsiteX13" fmla="*/ 14855 w 14913"/>
                  <a:gd name="connsiteY13" fmla="*/ 3261 h 16407"/>
                  <a:gd name="connsiteX0" fmla="*/ 14590 w 14913"/>
                  <a:gd name="connsiteY0" fmla="*/ 3389 h 16407"/>
                  <a:gd name="connsiteX1" fmla="*/ 14913 w 14913"/>
                  <a:gd name="connsiteY1" fmla="*/ 0 h 16407"/>
                  <a:gd name="connsiteX2" fmla="*/ 49 w 14913"/>
                  <a:gd name="connsiteY2" fmla="*/ 77 h 16407"/>
                  <a:gd name="connsiteX3" fmla="*/ 0 w 14913"/>
                  <a:gd name="connsiteY3" fmla="*/ 16407 h 16407"/>
                  <a:gd name="connsiteX4" fmla="*/ 14691 w 14913"/>
                  <a:gd name="connsiteY4" fmla="*/ 16407 h 16407"/>
                  <a:gd name="connsiteX5" fmla="*/ 14703 w 14913"/>
                  <a:gd name="connsiteY5" fmla="*/ 13261 h 16407"/>
                  <a:gd name="connsiteX6" fmla="*/ 14176 w 14913"/>
                  <a:gd name="connsiteY6" fmla="*/ 12568 h 16407"/>
                  <a:gd name="connsiteX7" fmla="*/ 13585 w 14913"/>
                  <a:gd name="connsiteY7" fmla="*/ 11536 h 16407"/>
                  <a:gd name="connsiteX8" fmla="*/ 12968 w 14913"/>
                  <a:gd name="connsiteY8" fmla="*/ 10003 h 16407"/>
                  <a:gd name="connsiteX9" fmla="*/ 12689 w 14913"/>
                  <a:gd name="connsiteY9" fmla="*/ 8237 h 16407"/>
                  <a:gd name="connsiteX10" fmla="*/ 12857 w 14913"/>
                  <a:gd name="connsiteY10" fmla="*/ 6620 h 16407"/>
                  <a:gd name="connsiteX11" fmla="*/ 13470 w 14913"/>
                  <a:gd name="connsiteY11" fmla="*/ 5080 h 16407"/>
                  <a:gd name="connsiteX12" fmla="*/ 14066 w 14913"/>
                  <a:gd name="connsiteY12" fmla="*/ 4039 h 16407"/>
                  <a:gd name="connsiteX13" fmla="*/ 14590 w 14913"/>
                  <a:gd name="connsiteY13" fmla="*/ 3389 h 16407"/>
                  <a:gd name="connsiteX0" fmla="*/ 14590 w 14736"/>
                  <a:gd name="connsiteY0" fmla="*/ 3389 h 16407"/>
                  <a:gd name="connsiteX1" fmla="*/ 14736 w 14736"/>
                  <a:gd name="connsiteY1" fmla="*/ 0 h 16407"/>
                  <a:gd name="connsiteX2" fmla="*/ 49 w 14736"/>
                  <a:gd name="connsiteY2" fmla="*/ 77 h 16407"/>
                  <a:gd name="connsiteX3" fmla="*/ 0 w 14736"/>
                  <a:gd name="connsiteY3" fmla="*/ 16407 h 16407"/>
                  <a:gd name="connsiteX4" fmla="*/ 14691 w 14736"/>
                  <a:gd name="connsiteY4" fmla="*/ 16407 h 16407"/>
                  <a:gd name="connsiteX5" fmla="*/ 14703 w 14736"/>
                  <a:gd name="connsiteY5" fmla="*/ 13261 h 16407"/>
                  <a:gd name="connsiteX6" fmla="*/ 14176 w 14736"/>
                  <a:gd name="connsiteY6" fmla="*/ 12568 h 16407"/>
                  <a:gd name="connsiteX7" fmla="*/ 13585 w 14736"/>
                  <a:gd name="connsiteY7" fmla="*/ 11536 h 16407"/>
                  <a:gd name="connsiteX8" fmla="*/ 12968 w 14736"/>
                  <a:gd name="connsiteY8" fmla="*/ 10003 h 16407"/>
                  <a:gd name="connsiteX9" fmla="*/ 12689 w 14736"/>
                  <a:gd name="connsiteY9" fmla="*/ 8237 h 16407"/>
                  <a:gd name="connsiteX10" fmla="*/ 12857 w 14736"/>
                  <a:gd name="connsiteY10" fmla="*/ 6620 h 16407"/>
                  <a:gd name="connsiteX11" fmla="*/ 13470 w 14736"/>
                  <a:gd name="connsiteY11" fmla="*/ 5080 h 16407"/>
                  <a:gd name="connsiteX12" fmla="*/ 14066 w 14736"/>
                  <a:gd name="connsiteY12" fmla="*/ 4039 h 16407"/>
                  <a:gd name="connsiteX13" fmla="*/ 14590 w 14736"/>
                  <a:gd name="connsiteY13" fmla="*/ 3389 h 16407"/>
                  <a:gd name="connsiteX0" fmla="*/ 14590 w 14824"/>
                  <a:gd name="connsiteY0" fmla="*/ 3389 h 16407"/>
                  <a:gd name="connsiteX1" fmla="*/ 14824 w 14824"/>
                  <a:gd name="connsiteY1" fmla="*/ 0 h 16407"/>
                  <a:gd name="connsiteX2" fmla="*/ 49 w 14824"/>
                  <a:gd name="connsiteY2" fmla="*/ 77 h 16407"/>
                  <a:gd name="connsiteX3" fmla="*/ 0 w 14824"/>
                  <a:gd name="connsiteY3" fmla="*/ 16407 h 16407"/>
                  <a:gd name="connsiteX4" fmla="*/ 14691 w 14824"/>
                  <a:gd name="connsiteY4" fmla="*/ 16407 h 16407"/>
                  <a:gd name="connsiteX5" fmla="*/ 14703 w 14824"/>
                  <a:gd name="connsiteY5" fmla="*/ 13261 h 16407"/>
                  <a:gd name="connsiteX6" fmla="*/ 14176 w 14824"/>
                  <a:gd name="connsiteY6" fmla="*/ 12568 h 16407"/>
                  <a:gd name="connsiteX7" fmla="*/ 13585 w 14824"/>
                  <a:gd name="connsiteY7" fmla="*/ 11536 h 16407"/>
                  <a:gd name="connsiteX8" fmla="*/ 12968 w 14824"/>
                  <a:gd name="connsiteY8" fmla="*/ 10003 h 16407"/>
                  <a:gd name="connsiteX9" fmla="*/ 12689 w 14824"/>
                  <a:gd name="connsiteY9" fmla="*/ 8237 h 16407"/>
                  <a:gd name="connsiteX10" fmla="*/ 12857 w 14824"/>
                  <a:gd name="connsiteY10" fmla="*/ 6620 h 16407"/>
                  <a:gd name="connsiteX11" fmla="*/ 13470 w 14824"/>
                  <a:gd name="connsiteY11" fmla="*/ 5080 h 16407"/>
                  <a:gd name="connsiteX12" fmla="*/ 14066 w 14824"/>
                  <a:gd name="connsiteY12" fmla="*/ 4039 h 16407"/>
                  <a:gd name="connsiteX13" fmla="*/ 14590 w 14824"/>
                  <a:gd name="connsiteY13" fmla="*/ 3389 h 16407"/>
                  <a:gd name="connsiteX0" fmla="*/ 14590 w 14703"/>
                  <a:gd name="connsiteY0" fmla="*/ 3346 h 16364"/>
                  <a:gd name="connsiteX1" fmla="*/ 14205 w 14703"/>
                  <a:gd name="connsiteY1" fmla="*/ 0 h 16364"/>
                  <a:gd name="connsiteX2" fmla="*/ 49 w 14703"/>
                  <a:gd name="connsiteY2" fmla="*/ 34 h 16364"/>
                  <a:gd name="connsiteX3" fmla="*/ 0 w 14703"/>
                  <a:gd name="connsiteY3" fmla="*/ 16364 h 16364"/>
                  <a:gd name="connsiteX4" fmla="*/ 14691 w 14703"/>
                  <a:gd name="connsiteY4" fmla="*/ 16364 h 16364"/>
                  <a:gd name="connsiteX5" fmla="*/ 14703 w 14703"/>
                  <a:gd name="connsiteY5" fmla="*/ 13218 h 16364"/>
                  <a:gd name="connsiteX6" fmla="*/ 14176 w 14703"/>
                  <a:gd name="connsiteY6" fmla="*/ 12525 h 16364"/>
                  <a:gd name="connsiteX7" fmla="*/ 13585 w 14703"/>
                  <a:gd name="connsiteY7" fmla="*/ 11493 h 16364"/>
                  <a:gd name="connsiteX8" fmla="*/ 12968 w 14703"/>
                  <a:gd name="connsiteY8" fmla="*/ 9960 h 16364"/>
                  <a:gd name="connsiteX9" fmla="*/ 12689 w 14703"/>
                  <a:gd name="connsiteY9" fmla="*/ 8194 h 16364"/>
                  <a:gd name="connsiteX10" fmla="*/ 12857 w 14703"/>
                  <a:gd name="connsiteY10" fmla="*/ 6577 h 16364"/>
                  <a:gd name="connsiteX11" fmla="*/ 13470 w 14703"/>
                  <a:gd name="connsiteY11" fmla="*/ 5037 h 16364"/>
                  <a:gd name="connsiteX12" fmla="*/ 14066 w 14703"/>
                  <a:gd name="connsiteY12" fmla="*/ 3996 h 16364"/>
                  <a:gd name="connsiteX13" fmla="*/ 14590 w 14703"/>
                  <a:gd name="connsiteY13" fmla="*/ 3346 h 16364"/>
                  <a:gd name="connsiteX0" fmla="*/ 14590 w 14703"/>
                  <a:gd name="connsiteY0" fmla="*/ 3346 h 16364"/>
                  <a:gd name="connsiteX1" fmla="*/ 14470 w 14703"/>
                  <a:gd name="connsiteY1" fmla="*/ 0 h 16364"/>
                  <a:gd name="connsiteX2" fmla="*/ 49 w 14703"/>
                  <a:gd name="connsiteY2" fmla="*/ 34 h 16364"/>
                  <a:gd name="connsiteX3" fmla="*/ 0 w 14703"/>
                  <a:gd name="connsiteY3" fmla="*/ 16364 h 16364"/>
                  <a:gd name="connsiteX4" fmla="*/ 14691 w 14703"/>
                  <a:gd name="connsiteY4" fmla="*/ 16364 h 16364"/>
                  <a:gd name="connsiteX5" fmla="*/ 14703 w 14703"/>
                  <a:gd name="connsiteY5" fmla="*/ 13218 h 16364"/>
                  <a:gd name="connsiteX6" fmla="*/ 14176 w 14703"/>
                  <a:gd name="connsiteY6" fmla="*/ 12525 h 16364"/>
                  <a:gd name="connsiteX7" fmla="*/ 13585 w 14703"/>
                  <a:gd name="connsiteY7" fmla="*/ 11493 h 16364"/>
                  <a:gd name="connsiteX8" fmla="*/ 12968 w 14703"/>
                  <a:gd name="connsiteY8" fmla="*/ 9960 h 16364"/>
                  <a:gd name="connsiteX9" fmla="*/ 12689 w 14703"/>
                  <a:gd name="connsiteY9" fmla="*/ 8194 h 16364"/>
                  <a:gd name="connsiteX10" fmla="*/ 12857 w 14703"/>
                  <a:gd name="connsiteY10" fmla="*/ 6577 h 16364"/>
                  <a:gd name="connsiteX11" fmla="*/ 13470 w 14703"/>
                  <a:gd name="connsiteY11" fmla="*/ 5037 h 16364"/>
                  <a:gd name="connsiteX12" fmla="*/ 14066 w 14703"/>
                  <a:gd name="connsiteY12" fmla="*/ 3996 h 16364"/>
                  <a:gd name="connsiteX13" fmla="*/ 14590 w 14703"/>
                  <a:gd name="connsiteY13" fmla="*/ 3346 h 16364"/>
                  <a:gd name="connsiteX0" fmla="*/ 14590 w 14703"/>
                  <a:gd name="connsiteY0" fmla="*/ 3346 h 16364"/>
                  <a:gd name="connsiteX1" fmla="*/ 14558 w 14703"/>
                  <a:gd name="connsiteY1" fmla="*/ 0 h 16364"/>
                  <a:gd name="connsiteX2" fmla="*/ 49 w 14703"/>
                  <a:gd name="connsiteY2" fmla="*/ 34 h 16364"/>
                  <a:gd name="connsiteX3" fmla="*/ 0 w 14703"/>
                  <a:gd name="connsiteY3" fmla="*/ 16364 h 16364"/>
                  <a:gd name="connsiteX4" fmla="*/ 14691 w 14703"/>
                  <a:gd name="connsiteY4" fmla="*/ 16364 h 16364"/>
                  <a:gd name="connsiteX5" fmla="*/ 14703 w 14703"/>
                  <a:gd name="connsiteY5" fmla="*/ 13218 h 16364"/>
                  <a:gd name="connsiteX6" fmla="*/ 14176 w 14703"/>
                  <a:gd name="connsiteY6" fmla="*/ 12525 h 16364"/>
                  <a:gd name="connsiteX7" fmla="*/ 13585 w 14703"/>
                  <a:gd name="connsiteY7" fmla="*/ 11493 h 16364"/>
                  <a:gd name="connsiteX8" fmla="*/ 12968 w 14703"/>
                  <a:gd name="connsiteY8" fmla="*/ 9960 h 16364"/>
                  <a:gd name="connsiteX9" fmla="*/ 12689 w 14703"/>
                  <a:gd name="connsiteY9" fmla="*/ 8194 h 16364"/>
                  <a:gd name="connsiteX10" fmla="*/ 12857 w 14703"/>
                  <a:gd name="connsiteY10" fmla="*/ 6577 h 16364"/>
                  <a:gd name="connsiteX11" fmla="*/ 13470 w 14703"/>
                  <a:gd name="connsiteY11" fmla="*/ 5037 h 16364"/>
                  <a:gd name="connsiteX12" fmla="*/ 14066 w 14703"/>
                  <a:gd name="connsiteY12" fmla="*/ 3996 h 16364"/>
                  <a:gd name="connsiteX13" fmla="*/ 14590 w 14703"/>
                  <a:gd name="connsiteY13" fmla="*/ 3346 h 16364"/>
                  <a:gd name="connsiteX0" fmla="*/ 14795 w 14795"/>
                  <a:gd name="connsiteY0" fmla="*/ 3296 h 16364"/>
                  <a:gd name="connsiteX1" fmla="*/ 14558 w 14795"/>
                  <a:gd name="connsiteY1" fmla="*/ 0 h 16364"/>
                  <a:gd name="connsiteX2" fmla="*/ 49 w 14795"/>
                  <a:gd name="connsiteY2" fmla="*/ 34 h 16364"/>
                  <a:gd name="connsiteX3" fmla="*/ 0 w 14795"/>
                  <a:gd name="connsiteY3" fmla="*/ 16364 h 16364"/>
                  <a:gd name="connsiteX4" fmla="*/ 14691 w 14795"/>
                  <a:gd name="connsiteY4" fmla="*/ 16364 h 16364"/>
                  <a:gd name="connsiteX5" fmla="*/ 14703 w 14795"/>
                  <a:gd name="connsiteY5" fmla="*/ 13218 h 16364"/>
                  <a:gd name="connsiteX6" fmla="*/ 14176 w 14795"/>
                  <a:gd name="connsiteY6" fmla="*/ 12525 h 16364"/>
                  <a:gd name="connsiteX7" fmla="*/ 13585 w 14795"/>
                  <a:gd name="connsiteY7" fmla="*/ 11493 h 16364"/>
                  <a:gd name="connsiteX8" fmla="*/ 12968 w 14795"/>
                  <a:gd name="connsiteY8" fmla="*/ 9960 h 16364"/>
                  <a:gd name="connsiteX9" fmla="*/ 12689 w 14795"/>
                  <a:gd name="connsiteY9" fmla="*/ 8194 h 16364"/>
                  <a:gd name="connsiteX10" fmla="*/ 12857 w 14795"/>
                  <a:gd name="connsiteY10" fmla="*/ 6577 h 16364"/>
                  <a:gd name="connsiteX11" fmla="*/ 13470 w 14795"/>
                  <a:gd name="connsiteY11" fmla="*/ 5037 h 16364"/>
                  <a:gd name="connsiteX12" fmla="*/ 14066 w 14795"/>
                  <a:gd name="connsiteY12" fmla="*/ 3996 h 16364"/>
                  <a:gd name="connsiteX13" fmla="*/ 14795 w 14795"/>
                  <a:gd name="connsiteY13" fmla="*/ 3296 h 16364"/>
                  <a:gd name="connsiteX0" fmla="*/ 14795 w 14933"/>
                  <a:gd name="connsiteY0" fmla="*/ 3279 h 16347"/>
                  <a:gd name="connsiteX1" fmla="*/ 14933 w 14933"/>
                  <a:gd name="connsiteY1" fmla="*/ 0 h 16347"/>
                  <a:gd name="connsiteX2" fmla="*/ 49 w 14933"/>
                  <a:gd name="connsiteY2" fmla="*/ 17 h 16347"/>
                  <a:gd name="connsiteX3" fmla="*/ 0 w 14933"/>
                  <a:gd name="connsiteY3" fmla="*/ 16347 h 16347"/>
                  <a:gd name="connsiteX4" fmla="*/ 14691 w 14933"/>
                  <a:gd name="connsiteY4" fmla="*/ 16347 h 16347"/>
                  <a:gd name="connsiteX5" fmla="*/ 14703 w 14933"/>
                  <a:gd name="connsiteY5" fmla="*/ 13201 h 16347"/>
                  <a:gd name="connsiteX6" fmla="*/ 14176 w 14933"/>
                  <a:gd name="connsiteY6" fmla="*/ 12508 h 16347"/>
                  <a:gd name="connsiteX7" fmla="*/ 13585 w 14933"/>
                  <a:gd name="connsiteY7" fmla="*/ 11476 h 16347"/>
                  <a:gd name="connsiteX8" fmla="*/ 12968 w 14933"/>
                  <a:gd name="connsiteY8" fmla="*/ 9943 h 16347"/>
                  <a:gd name="connsiteX9" fmla="*/ 12689 w 14933"/>
                  <a:gd name="connsiteY9" fmla="*/ 8177 h 16347"/>
                  <a:gd name="connsiteX10" fmla="*/ 12857 w 14933"/>
                  <a:gd name="connsiteY10" fmla="*/ 6560 h 16347"/>
                  <a:gd name="connsiteX11" fmla="*/ 13470 w 14933"/>
                  <a:gd name="connsiteY11" fmla="*/ 5020 h 16347"/>
                  <a:gd name="connsiteX12" fmla="*/ 14066 w 14933"/>
                  <a:gd name="connsiteY12" fmla="*/ 3979 h 16347"/>
                  <a:gd name="connsiteX13" fmla="*/ 14795 w 14933"/>
                  <a:gd name="connsiteY13" fmla="*/ 3279 h 16347"/>
                  <a:gd name="connsiteX0" fmla="*/ 14795 w 14795"/>
                  <a:gd name="connsiteY0" fmla="*/ 3279 h 16347"/>
                  <a:gd name="connsiteX1" fmla="*/ 14763 w 14795"/>
                  <a:gd name="connsiteY1" fmla="*/ 0 h 16347"/>
                  <a:gd name="connsiteX2" fmla="*/ 49 w 14795"/>
                  <a:gd name="connsiteY2" fmla="*/ 17 h 16347"/>
                  <a:gd name="connsiteX3" fmla="*/ 0 w 14795"/>
                  <a:gd name="connsiteY3" fmla="*/ 16347 h 16347"/>
                  <a:gd name="connsiteX4" fmla="*/ 14691 w 14795"/>
                  <a:gd name="connsiteY4" fmla="*/ 16347 h 16347"/>
                  <a:gd name="connsiteX5" fmla="*/ 14703 w 14795"/>
                  <a:gd name="connsiteY5" fmla="*/ 13201 h 16347"/>
                  <a:gd name="connsiteX6" fmla="*/ 14176 w 14795"/>
                  <a:gd name="connsiteY6" fmla="*/ 12508 h 16347"/>
                  <a:gd name="connsiteX7" fmla="*/ 13585 w 14795"/>
                  <a:gd name="connsiteY7" fmla="*/ 11476 h 16347"/>
                  <a:gd name="connsiteX8" fmla="*/ 12968 w 14795"/>
                  <a:gd name="connsiteY8" fmla="*/ 9943 h 16347"/>
                  <a:gd name="connsiteX9" fmla="*/ 12689 w 14795"/>
                  <a:gd name="connsiteY9" fmla="*/ 8177 h 16347"/>
                  <a:gd name="connsiteX10" fmla="*/ 12857 w 14795"/>
                  <a:gd name="connsiteY10" fmla="*/ 6560 h 16347"/>
                  <a:gd name="connsiteX11" fmla="*/ 13470 w 14795"/>
                  <a:gd name="connsiteY11" fmla="*/ 5020 h 16347"/>
                  <a:gd name="connsiteX12" fmla="*/ 14066 w 14795"/>
                  <a:gd name="connsiteY12" fmla="*/ 3979 h 16347"/>
                  <a:gd name="connsiteX13" fmla="*/ 14795 w 14795"/>
                  <a:gd name="connsiteY13" fmla="*/ 3279 h 16347"/>
                  <a:gd name="connsiteX0" fmla="*/ 14795 w 14795"/>
                  <a:gd name="connsiteY0" fmla="*/ 3328 h 16396"/>
                  <a:gd name="connsiteX1" fmla="*/ 14593 w 14795"/>
                  <a:gd name="connsiteY1" fmla="*/ 0 h 16396"/>
                  <a:gd name="connsiteX2" fmla="*/ 49 w 14795"/>
                  <a:gd name="connsiteY2" fmla="*/ 66 h 16396"/>
                  <a:gd name="connsiteX3" fmla="*/ 0 w 14795"/>
                  <a:gd name="connsiteY3" fmla="*/ 16396 h 16396"/>
                  <a:gd name="connsiteX4" fmla="*/ 14691 w 14795"/>
                  <a:gd name="connsiteY4" fmla="*/ 16396 h 16396"/>
                  <a:gd name="connsiteX5" fmla="*/ 14703 w 14795"/>
                  <a:gd name="connsiteY5" fmla="*/ 13250 h 16396"/>
                  <a:gd name="connsiteX6" fmla="*/ 14176 w 14795"/>
                  <a:gd name="connsiteY6" fmla="*/ 12557 h 16396"/>
                  <a:gd name="connsiteX7" fmla="*/ 13585 w 14795"/>
                  <a:gd name="connsiteY7" fmla="*/ 11525 h 16396"/>
                  <a:gd name="connsiteX8" fmla="*/ 12968 w 14795"/>
                  <a:gd name="connsiteY8" fmla="*/ 9992 h 16396"/>
                  <a:gd name="connsiteX9" fmla="*/ 12689 w 14795"/>
                  <a:gd name="connsiteY9" fmla="*/ 8226 h 16396"/>
                  <a:gd name="connsiteX10" fmla="*/ 12857 w 14795"/>
                  <a:gd name="connsiteY10" fmla="*/ 6609 h 16396"/>
                  <a:gd name="connsiteX11" fmla="*/ 13470 w 14795"/>
                  <a:gd name="connsiteY11" fmla="*/ 5069 h 16396"/>
                  <a:gd name="connsiteX12" fmla="*/ 14066 w 14795"/>
                  <a:gd name="connsiteY12" fmla="*/ 4028 h 16396"/>
                  <a:gd name="connsiteX13" fmla="*/ 14795 w 14795"/>
                  <a:gd name="connsiteY13" fmla="*/ 3328 h 16396"/>
                  <a:gd name="connsiteX0" fmla="*/ 14795 w 14795"/>
                  <a:gd name="connsiteY0" fmla="*/ 3312 h 16380"/>
                  <a:gd name="connsiteX1" fmla="*/ 14695 w 14795"/>
                  <a:gd name="connsiteY1" fmla="*/ 0 h 16380"/>
                  <a:gd name="connsiteX2" fmla="*/ 49 w 14795"/>
                  <a:gd name="connsiteY2" fmla="*/ 50 h 16380"/>
                  <a:gd name="connsiteX3" fmla="*/ 0 w 14795"/>
                  <a:gd name="connsiteY3" fmla="*/ 16380 h 16380"/>
                  <a:gd name="connsiteX4" fmla="*/ 14691 w 14795"/>
                  <a:gd name="connsiteY4" fmla="*/ 16380 h 16380"/>
                  <a:gd name="connsiteX5" fmla="*/ 14703 w 14795"/>
                  <a:gd name="connsiteY5" fmla="*/ 13234 h 16380"/>
                  <a:gd name="connsiteX6" fmla="*/ 14176 w 14795"/>
                  <a:gd name="connsiteY6" fmla="*/ 12541 h 16380"/>
                  <a:gd name="connsiteX7" fmla="*/ 13585 w 14795"/>
                  <a:gd name="connsiteY7" fmla="*/ 11509 h 16380"/>
                  <a:gd name="connsiteX8" fmla="*/ 12968 w 14795"/>
                  <a:gd name="connsiteY8" fmla="*/ 9976 h 16380"/>
                  <a:gd name="connsiteX9" fmla="*/ 12689 w 14795"/>
                  <a:gd name="connsiteY9" fmla="*/ 8210 h 16380"/>
                  <a:gd name="connsiteX10" fmla="*/ 12857 w 14795"/>
                  <a:gd name="connsiteY10" fmla="*/ 6593 h 16380"/>
                  <a:gd name="connsiteX11" fmla="*/ 13470 w 14795"/>
                  <a:gd name="connsiteY11" fmla="*/ 5053 h 16380"/>
                  <a:gd name="connsiteX12" fmla="*/ 14066 w 14795"/>
                  <a:gd name="connsiteY12" fmla="*/ 4012 h 16380"/>
                  <a:gd name="connsiteX13" fmla="*/ 14795 w 14795"/>
                  <a:gd name="connsiteY13" fmla="*/ 3312 h 16380"/>
                  <a:gd name="connsiteX0" fmla="*/ 14795 w 14795"/>
                  <a:gd name="connsiteY0" fmla="*/ 3296 h 16364"/>
                  <a:gd name="connsiteX1" fmla="*/ 14729 w 14795"/>
                  <a:gd name="connsiteY1" fmla="*/ 0 h 16364"/>
                  <a:gd name="connsiteX2" fmla="*/ 49 w 14795"/>
                  <a:gd name="connsiteY2" fmla="*/ 34 h 16364"/>
                  <a:gd name="connsiteX3" fmla="*/ 0 w 14795"/>
                  <a:gd name="connsiteY3" fmla="*/ 16364 h 16364"/>
                  <a:gd name="connsiteX4" fmla="*/ 14691 w 14795"/>
                  <a:gd name="connsiteY4" fmla="*/ 16364 h 16364"/>
                  <a:gd name="connsiteX5" fmla="*/ 14703 w 14795"/>
                  <a:gd name="connsiteY5" fmla="*/ 13218 h 16364"/>
                  <a:gd name="connsiteX6" fmla="*/ 14176 w 14795"/>
                  <a:gd name="connsiteY6" fmla="*/ 12525 h 16364"/>
                  <a:gd name="connsiteX7" fmla="*/ 13585 w 14795"/>
                  <a:gd name="connsiteY7" fmla="*/ 11493 h 16364"/>
                  <a:gd name="connsiteX8" fmla="*/ 12968 w 14795"/>
                  <a:gd name="connsiteY8" fmla="*/ 9960 h 16364"/>
                  <a:gd name="connsiteX9" fmla="*/ 12689 w 14795"/>
                  <a:gd name="connsiteY9" fmla="*/ 8194 h 16364"/>
                  <a:gd name="connsiteX10" fmla="*/ 12857 w 14795"/>
                  <a:gd name="connsiteY10" fmla="*/ 6577 h 16364"/>
                  <a:gd name="connsiteX11" fmla="*/ 13470 w 14795"/>
                  <a:gd name="connsiteY11" fmla="*/ 5037 h 16364"/>
                  <a:gd name="connsiteX12" fmla="*/ 14066 w 14795"/>
                  <a:gd name="connsiteY12" fmla="*/ 3996 h 16364"/>
                  <a:gd name="connsiteX13" fmla="*/ 14795 w 14795"/>
                  <a:gd name="connsiteY13" fmla="*/ 3296 h 16364"/>
                  <a:gd name="connsiteX0" fmla="*/ 14795 w 14795"/>
                  <a:gd name="connsiteY0" fmla="*/ 3263 h 16331"/>
                  <a:gd name="connsiteX1" fmla="*/ 14661 w 14795"/>
                  <a:gd name="connsiteY1" fmla="*/ 0 h 16331"/>
                  <a:gd name="connsiteX2" fmla="*/ 49 w 14795"/>
                  <a:gd name="connsiteY2" fmla="*/ 1 h 16331"/>
                  <a:gd name="connsiteX3" fmla="*/ 0 w 14795"/>
                  <a:gd name="connsiteY3" fmla="*/ 16331 h 16331"/>
                  <a:gd name="connsiteX4" fmla="*/ 14691 w 14795"/>
                  <a:gd name="connsiteY4" fmla="*/ 16331 h 16331"/>
                  <a:gd name="connsiteX5" fmla="*/ 14703 w 14795"/>
                  <a:gd name="connsiteY5" fmla="*/ 13185 h 16331"/>
                  <a:gd name="connsiteX6" fmla="*/ 14176 w 14795"/>
                  <a:gd name="connsiteY6" fmla="*/ 12492 h 16331"/>
                  <a:gd name="connsiteX7" fmla="*/ 13585 w 14795"/>
                  <a:gd name="connsiteY7" fmla="*/ 11460 h 16331"/>
                  <a:gd name="connsiteX8" fmla="*/ 12968 w 14795"/>
                  <a:gd name="connsiteY8" fmla="*/ 9927 h 16331"/>
                  <a:gd name="connsiteX9" fmla="*/ 12689 w 14795"/>
                  <a:gd name="connsiteY9" fmla="*/ 8161 h 16331"/>
                  <a:gd name="connsiteX10" fmla="*/ 12857 w 14795"/>
                  <a:gd name="connsiteY10" fmla="*/ 6544 h 16331"/>
                  <a:gd name="connsiteX11" fmla="*/ 13470 w 14795"/>
                  <a:gd name="connsiteY11" fmla="*/ 5004 h 16331"/>
                  <a:gd name="connsiteX12" fmla="*/ 14066 w 14795"/>
                  <a:gd name="connsiteY12" fmla="*/ 3963 h 16331"/>
                  <a:gd name="connsiteX13" fmla="*/ 14795 w 14795"/>
                  <a:gd name="connsiteY13" fmla="*/ 3263 h 16331"/>
                  <a:gd name="connsiteX0" fmla="*/ 14795 w 14795"/>
                  <a:gd name="connsiteY0" fmla="*/ 3296 h 16364"/>
                  <a:gd name="connsiteX1" fmla="*/ 14695 w 14795"/>
                  <a:gd name="connsiteY1" fmla="*/ 0 h 16364"/>
                  <a:gd name="connsiteX2" fmla="*/ 49 w 14795"/>
                  <a:gd name="connsiteY2" fmla="*/ 34 h 16364"/>
                  <a:gd name="connsiteX3" fmla="*/ 0 w 14795"/>
                  <a:gd name="connsiteY3" fmla="*/ 16364 h 16364"/>
                  <a:gd name="connsiteX4" fmla="*/ 14691 w 14795"/>
                  <a:gd name="connsiteY4" fmla="*/ 16364 h 16364"/>
                  <a:gd name="connsiteX5" fmla="*/ 14703 w 14795"/>
                  <a:gd name="connsiteY5" fmla="*/ 13218 h 16364"/>
                  <a:gd name="connsiteX6" fmla="*/ 14176 w 14795"/>
                  <a:gd name="connsiteY6" fmla="*/ 12525 h 16364"/>
                  <a:gd name="connsiteX7" fmla="*/ 13585 w 14795"/>
                  <a:gd name="connsiteY7" fmla="*/ 11493 h 16364"/>
                  <a:gd name="connsiteX8" fmla="*/ 12968 w 14795"/>
                  <a:gd name="connsiteY8" fmla="*/ 9960 h 16364"/>
                  <a:gd name="connsiteX9" fmla="*/ 12689 w 14795"/>
                  <a:gd name="connsiteY9" fmla="*/ 8194 h 16364"/>
                  <a:gd name="connsiteX10" fmla="*/ 12857 w 14795"/>
                  <a:gd name="connsiteY10" fmla="*/ 6577 h 16364"/>
                  <a:gd name="connsiteX11" fmla="*/ 13470 w 14795"/>
                  <a:gd name="connsiteY11" fmla="*/ 5037 h 16364"/>
                  <a:gd name="connsiteX12" fmla="*/ 14066 w 14795"/>
                  <a:gd name="connsiteY12" fmla="*/ 3996 h 16364"/>
                  <a:gd name="connsiteX13" fmla="*/ 14795 w 14795"/>
                  <a:gd name="connsiteY13" fmla="*/ 3296 h 16364"/>
                  <a:gd name="connsiteX0" fmla="*/ 14795 w 14795"/>
                  <a:gd name="connsiteY0" fmla="*/ 3262 h 16330"/>
                  <a:gd name="connsiteX1" fmla="*/ 14729 w 14795"/>
                  <a:gd name="connsiteY1" fmla="*/ 65 h 16330"/>
                  <a:gd name="connsiteX2" fmla="*/ 49 w 14795"/>
                  <a:gd name="connsiteY2" fmla="*/ 0 h 16330"/>
                  <a:gd name="connsiteX3" fmla="*/ 0 w 14795"/>
                  <a:gd name="connsiteY3" fmla="*/ 16330 h 16330"/>
                  <a:gd name="connsiteX4" fmla="*/ 14691 w 14795"/>
                  <a:gd name="connsiteY4" fmla="*/ 16330 h 16330"/>
                  <a:gd name="connsiteX5" fmla="*/ 14703 w 14795"/>
                  <a:gd name="connsiteY5" fmla="*/ 13184 h 16330"/>
                  <a:gd name="connsiteX6" fmla="*/ 14176 w 14795"/>
                  <a:gd name="connsiteY6" fmla="*/ 12491 h 16330"/>
                  <a:gd name="connsiteX7" fmla="*/ 13585 w 14795"/>
                  <a:gd name="connsiteY7" fmla="*/ 11459 h 16330"/>
                  <a:gd name="connsiteX8" fmla="*/ 12968 w 14795"/>
                  <a:gd name="connsiteY8" fmla="*/ 9926 h 16330"/>
                  <a:gd name="connsiteX9" fmla="*/ 12689 w 14795"/>
                  <a:gd name="connsiteY9" fmla="*/ 8160 h 16330"/>
                  <a:gd name="connsiteX10" fmla="*/ 12857 w 14795"/>
                  <a:gd name="connsiteY10" fmla="*/ 6543 h 16330"/>
                  <a:gd name="connsiteX11" fmla="*/ 13470 w 14795"/>
                  <a:gd name="connsiteY11" fmla="*/ 5003 h 16330"/>
                  <a:gd name="connsiteX12" fmla="*/ 14066 w 14795"/>
                  <a:gd name="connsiteY12" fmla="*/ 3962 h 16330"/>
                  <a:gd name="connsiteX13" fmla="*/ 14795 w 14795"/>
                  <a:gd name="connsiteY13" fmla="*/ 3262 h 16330"/>
                  <a:gd name="connsiteX0" fmla="*/ 14795 w 14795"/>
                  <a:gd name="connsiteY0" fmla="*/ 3280 h 16348"/>
                  <a:gd name="connsiteX1" fmla="*/ 14729 w 14795"/>
                  <a:gd name="connsiteY1" fmla="*/ 0 h 16348"/>
                  <a:gd name="connsiteX2" fmla="*/ 49 w 14795"/>
                  <a:gd name="connsiteY2" fmla="*/ 18 h 16348"/>
                  <a:gd name="connsiteX3" fmla="*/ 0 w 14795"/>
                  <a:gd name="connsiteY3" fmla="*/ 16348 h 16348"/>
                  <a:gd name="connsiteX4" fmla="*/ 14691 w 14795"/>
                  <a:gd name="connsiteY4" fmla="*/ 16348 h 16348"/>
                  <a:gd name="connsiteX5" fmla="*/ 14703 w 14795"/>
                  <a:gd name="connsiteY5" fmla="*/ 13202 h 16348"/>
                  <a:gd name="connsiteX6" fmla="*/ 14176 w 14795"/>
                  <a:gd name="connsiteY6" fmla="*/ 12509 h 16348"/>
                  <a:gd name="connsiteX7" fmla="*/ 13585 w 14795"/>
                  <a:gd name="connsiteY7" fmla="*/ 11477 h 16348"/>
                  <a:gd name="connsiteX8" fmla="*/ 12968 w 14795"/>
                  <a:gd name="connsiteY8" fmla="*/ 9944 h 16348"/>
                  <a:gd name="connsiteX9" fmla="*/ 12689 w 14795"/>
                  <a:gd name="connsiteY9" fmla="*/ 8178 h 16348"/>
                  <a:gd name="connsiteX10" fmla="*/ 12857 w 14795"/>
                  <a:gd name="connsiteY10" fmla="*/ 6561 h 16348"/>
                  <a:gd name="connsiteX11" fmla="*/ 13470 w 14795"/>
                  <a:gd name="connsiteY11" fmla="*/ 5021 h 16348"/>
                  <a:gd name="connsiteX12" fmla="*/ 14066 w 14795"/>
                  <a:gd name="connsiteY12" fmla="*/ 3980 h 16348"/>
                  <a:gd name="connsiteX13" fmla="*/ 14795 w 14795"/>
                  <a:gd name="connsiteY13" fmla="*/ 3280 h 16348"/>
                  <a:gd name="connsiteX0" fmla="*/ 14795 w 14795"/>
                  <a:gd name="connsiteY0" fmla="*/ 3263 h 16331"/>
                  <a:gd name="connsiteX1" fmla="*/ 14729 w 14795"/>
                  <a:gd name="connsiteY1" fmla="*/ 0 h 16331"/>
                  <a:gd name="connsiteX2" fmla="*/ 49 w 14795"/>
                  <a:gd name="connsiteY2" fmla="*/ 1 h 16331"/>
                  <a:gd name="connsiteX3" fmla="*/ 0 w 14795"/>
                  <a:gd name="connsiteY3" fmla="*/ 16331 h 16331"/>
                  <a:gd name="connsiteX4" fmla="*/ 14691 w 14795"/>
                  <a:gd name="connsiteY4" fmla="*/ 16331 h 16331"/>
                  <a:gd name="connsiteX5" fmla="*/ 14703 w 14795"/>
                  <a:gd name="connsiteY5" fmla="*/ 13185 h 16331"/>
                  <a:gd name="connsiteX6" fmla="*/ 14176 w 14795"/>
                  <a:gd name="connsiteY6" fmla="*/ 12492 h 16331"/>
                  <a:gd name="connsiteX7" fmla="*/ 13585 w 14795"/>
                  <a:gd name="connsiteY7" fmla="*/ 11460 h 16331"/>
                  <a:gd name="connsiteX8" fmla="*/ 12968 w 14795"/>
                  <a:gd name="connsiteY8" fmla="*/ 9927 h 16331"/>
                  <a:gd name="connsiteX9" fmla="*/ 12689 w 14795"/>
                  <a:gd name="connsiteY9" fmla="*/ 8161 h 16331"/>
                  <a:gd name="connsiteX10" fmla="*/ 12857 w 14795"/>
                  <a:gd name="connsiteY10" fmla="*/ 6544 h 16331"/>
                  <a:gd name="connsiteX11" fmla="*/ 13470 w 14795"/>
                  <a:gd name="connsiteY11" fmla="*/ 5004 h 16331"/>
                  <a:gd name="connsiteX12" fmla="*/ 14066 w 14795"/>
                  <a:gd name="connsiteY12" fmla="*/ 3963 h 16331"/>
                  <a:gd name="connsiteX13" fmla="*/ 14795 w 14795"/>
                  <a:gd name="connsiteY13" fmla="*/ 3263 h 16331"/>
                  <a:gd name="connsiteX0" fmla="*/ 14761 w 14761"/>
                  <a:gd name="connsiteY0" fmla="*/ 3263 h 16331"/>
                  <a:gd name="connsiteX1" fmla="*/ 14729 w 14761"/>
                  <a:gd name="connsiteY1" fmla="*/ 0 h 16331"/>
                  <a:gd name="connsiteX2" fmla="*/ 49 w 14761"/>
                  <a:gd name="connsiteY2" fmla="*/ 1 h 16331"/>
                  <a:gd name="connsiteX3" fmla="*/ 0 w 14761"/>
                  <a:gd name="connsiteY3" fmla="*/ 16331 h 16331"/>
                  <a:gd name="connsiteX4" fmla="*/ 14691 w 14761"/>
                  <a:gd name="connsiteY4" fmla="*/ 16331 h 16331"/>
                  <a:gd name="connsiteX5" fmla="*/ 14703 w 14761"/>
                  <a:gd name="connsiteY5" fmla="*/ 13185 h 16331"/>
                  <a:gd name="connsiteX6" fmla="*/ 14176 w 14761"/>
                  <a:gd name="connsiteY6" fmla="*/ 12492 h 16331"/>
                  <a:gd name="connsiteX7" fmla="*/ 13585 w 14761"/>
                  <a:gd name="connsiteY7" fmla="*/ 11460 h 16331"/>
                  <a:gd name="connsiteX8" fmla="*/ 12968 w 14761"/>
                  <a:gd name="connsiteY8" fmla="*/ 9927 h 16331"/>
                  <a:gd name="connsiteX9" fmla="*/ 12689 w 14761"/>
                  <a:gd name="connsiteY9" fmla="*/ 8161 h 16331"/>
                  <a:gd name="connsiteX10" fmla="*/ 12857 w 14761"/>
                  <a:gd name="connsiteY10" fmla="*/ 6544 h 16331"/>
                  <a:gd name="connsiteX11" fmla="*/ 13470 w 14761"/>
                  <a:gd name="connsiteY11" fmla="*/ 5004 h 16331"/>
                  <a:gd name="connsiteX12" fmla="*/ 14066 w 14761"/>
                  <a:gd name="connsiteY12" fmla="*/ 3963 h 16331"/>
                  <a:gd name="connsiteX13" fmla="*/ 14761 w 14761"/>
                  <a:gd name="connsiteY13" fmla="*/ 3263 h 16331"/>
                  <a:gd name="connsiteX0" fmla="*/ 14659 w 14729"/>
                  <a:gd name="connsiteY0" fmla="*/ 3230 h 16331"/>
                  <a:gd name="connsiteX1" fmla="*/ 14729 w 14729"/>
                  <a:gd name="connsiteY1" fmla="*/ 0 h 16331"/>
                  <a:gd name="connsiteX2" fmla="*/ 49 w 14729"/>
                  <a:gd name="connsiteY2" fmla="*/ 1 h 16331"/>
                  <a:gd name="connsiteX3" fmla="*/ 0 w 14729"/>
                  <a:gd name="connsiteY3" fmla="*/ 16331 h 16331"/>
                  <a:gd name="connsiteX4" fmla="*/ 14691 w 14729"/>
                  <a:gd name="connsiteY4" fmla="*/ 16331 h 16331"/>
                  <a:gd name="connsiteX5" fmla="*/ 14703 w 14729"/>
                  <a:gd name="connsiteY5" fmla="*/ 13185 h 16331"/>
                  <a:gd name="connsiteX6" fmla="*/ 14176 w 14729"/>
                  <a:gd name="connsiteY6" fmla="*/ 12492 h 16331"/>
                  <a:gd name="connsiteX7" fmla="*/ 13585 w 14729"/>
                  <a:gd name="connsiteY7" fmla="*/ 11460 h 16331"/>
                  <a:gd name="connsiteX8" fmla="*/ 12968 w 14729"/>
                  <a:gd name="connsiteY8" fmla="*/ 9927 h 16331"/>
                  <a:gd name="connsiteX9" fmla="*/ 12689 w 14729"/>
                  <a:gd name="connsiteY9" fmla="*/ 8161 h 16331"/>
                  <a:gd name="connsiteX10" fmla="*/ 12857 w 14729"/>
                  <a:gd name="connsiteY10" fmla="*/ 6544 h 16331"/>
                  <a:gd name="connsiteX11" fmla="*/ 13470 w 14729"/>
                  <a:gd name="connsiteY11" fmla="*/ 5004 h 16331"/>
                  <a:gd name="connsiteX12" fmla="*/ 14066 w 14729"/>
                  <a:gd name="connsiteY12" fmla="*/ 3963 h 16331"/>
                  <a:gd name="connsiteX13" fmla="*/ 14659 w 14729"/>
                  <a:gd name="connsiteY13" fmla="*/ 3230 h 16331"/>
                  <a:gd name="connsiteX0" fmla="*/ 14829 w 14829"/>
                  <a:gd name="connsiteY0" fmla="*/ 3213 h 16331"/>
                  <a:gd name="connsiteX1" fmla="*/ 14729 w 14829"/>
                  <a:gd name="connsiteY1" fmla="*/ 0 h 16331"/>
                  <a:gd name="connsiteX2" fmla="*/ 49 w 14829"/>
                  <a:gd name="connsiteY2" fmla="*/ 1 h 16331"/>
                  <a:gd name="connsiteX3" fmla="*/ 0 w 14829"/>
                  <a:gd name="connsiteY3" fmla="*/ 16331 h 16331"/>
                  <a:gd name="connsiteX4" fmla="*/ 14691 w 14829"/>
                  <a:gd name="connsiteY4" fmla="*/ 16331 h 16331"/>
                  <a:gd name="connsiteX5" fmla="*/ 14703 w 14829"/>
                  <a:gd name="connsiteY5" fmla="*/ 13185 h 16331"/>
                  <a:gd name="connsiteX6" fmla="*/ 14176 w 14829"/>
                  <a:gd name="connsiteY6" fmla="*/ 12492 h 16331"/>
                  <a:gd name="connsiteX7" fmla="*/ 13585 w 14829"/>
                  <a:gd name="connsiteY7" fmla="*/ 11460 h 16331"/>
                  <a:gd name="connsiteX8" fmla="*/ 12968 w 14829"/>
                  <a:gd name="connsiteY8" fmla="*/ 9927 h 16331"/>
                  <a:gd name="connsiteX9" fmla="*/ 12689 w 14829"/>
                  <a:gd name="connsiteY9" fmla="*/ 8161 h 16331"/>
                  <a:gd name="connsiteX10" fmla="*/ 12857 w 14829"/>
                  <a:gd name="connsiteY10" fmla="*/ 6544 h 16331"/>
                  <a:gd name="connsiteX11" fmla="*/ 13470 w 14829"/>
                  <a:gd name="connsiteY11" fmla="*/ 5004 h 16331"/>
                  <a:gd name="connsiteX12" fmla="*/ 14066 w 14829"/>
                  <a:gd name="connsiteY12" fmla="*/ 3963 h 16331"/>
                  <a:gd name="connsiteX13" fmla="*/ 14829 w 14829"/>
                  <a:gd name="connsiteY13" fmla="*/ 3213 h 16331"/>
                  <a:gd name="connsiteX0" fmla="*/ 14727 w 14731"/>
                  <a:gd name="connsiteY0" fmla="*/ 3197 h 16331"/>
                  <a:gd name="connsiteX1" fmla="*/ 14729 w 14731"/>
                  <a:gd name="connsiteY1" fmla="*/ 0 h 16331"/>
                  <a:gd name="connsiteX2" fmla="*/ 49 w 14731"/>
                  <a:gd name="connsiteY2" fmla="*/ 1 h 16331"/>
                  <a:gd name="connsiteX3" fmla="*/ 0 w 14731"/>
                  <a:gd name="connsiteY3" fmla="*/ 16331 h 16331"/>
                  <a:gd name="connsiteX4" fmla="*/ 14691 w 14731"/>
                  <a:gd name="connsiteY4" fmla="*/ 16331 h 16331"/>
                  <a:gd name="connsiteX5" fmla="*/ 14703 w 14731"/>
                  <a:gd name="connsiteY5" fmla="*/ 13185 h 16331"/>
                  <a:gd name="connsiteX6" fmla="*/ 14176 w 14731"/>
                  <a:gd name="connsiteY6" fmla="*/ 12492 h 16331"/>
                  <a:gd name="connsiteX7" fmla="*/ 13585 w 14731"/>
                  <a:gd name="connsiteY7" fmla="*/ 11460 h 16331"/>
                  <a:gd name="connsiteX8" fmla="*/ 12968 w 14731"/>
                  <a:gd name="connsiteY8" fmla="*/ 9927 h 16331"/>
                  <a:gd name="connsiteX9" fmla="*/ 12689 w 14731"/>
                  <a:gd name="connsiteY9" fmla="*/ 8161 h 16331"/>
                  <a:gd name="connsiteX10" fmla="*/ 12857 w 14731"/>
                  <a:gd name="connsiteY10" fmla="*/ 6544 h 16331"/>
                  <a:gd name="connsiteX11" fmla="*/ 13470 w 14731"/>
                  <a:gd name="connsiteY11" fmla="*/ 5004 h 16331"/>
                  <a:gd name="connsiteX12" fmla="*/ 14066 w 14731"/>
                  <a:gd name="connsiteY12" fmla="*/ 3963 h 16331"/>
                  <a:gd name="connsiteX13" fmla="*/ 14727 w 14731"/>
                  <a:gd name="connsiteY13" fmla="*/ 3197 h 16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731" h="16331">
                    <a:moveTo>
                      <a:pt x="14727" y="3197"/>
                    </a:moveTo>
                    <a:cubicBezTo>
                      <a:pt x="14717" y="2139"/>
                      <a:pt x="14739" y="1058"/>
                      <a:pt x="14729" y="0"/>
                    </a:cubicBezTo>
                    <a:lnTo>
                      <a:pt x="49" y="1"/>
                    </a:lnTo>
                    <a:cubicBezTo>
                      <a:pt x="33" y="5454"/>
                      <a:pt x="16" y="10878"/>
                      <a:pt x="0" y="16331"/>
                    </a:cubicBezTo>
                    <a:lnTo>
                      <a:pt x="14691" y="16331"/>
                    </a:lnTo>
                    <a:cubicBezTo>
                      <a:pt x="14695" y="15282"/>
                      <a:pt x="14699" y="14234"/>
                      <a:pt x="14703" y="13185"/>
                    </a:cubicBezTo>
                    <a:cubicBezTo>
                      <a:pt x="14546" y="12971"/>
                      <a:pt x="14333" y="12706"/>
                      <a:pt x="14176" y="12492"/>
                    </a:cubicBezTo>
                    <a:lnTo>
                      <a:pt x="13585" y="11460"/>
                    </a:lnTo>
                    <a:cubicBezTo>
                      <a:pt x="13263" y="10871"/>
                      <a:pt x="13117" y="10477"/>
                      <a:pt x="12968" y="9927"/>
                    </a:cubicBezTo>
                    <a:cubicBezTo>
                      <a:pt x="12819" y="9377"/>
                      <a:pt x="12708" y="8725"/>
                      <a:pt x="12689" y="8161"/>
                    </a:cubicBezTo>
                    <a:cubicBezTo>
                      <a:pt x="12671" y="7597"/>
                      <a:pt x="12727" y="7070"/>
                      <a:pt x="12857" y="6544"/>
                    </a:cubicBezTo>
                    <a:cubicBezTo>
                      <a:pt x="12987" y="6018"/>
                      <a:pt x="13269" y="5434"/>
                      <a:pt x="13470" y="5004"/>
                    </a:cubicBezTo>
                    <a:cubicBezTo>
                      <a:pt x="13671" y="4574"/>
                      <a:pt x="13702" y="4565"/>
                      <a:pt x="14066" y="3963"/>
                    </a:cubicBezTo>
                    <a:lnTo>
                      <a:pt x="14727" y="3197"/>
                    </a:lnTo>
                    <a:close/>
                  </a:path>
                </a:pathLst>
              </a:cu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332" name="Rechteck 206">
                <a:extLst>
                  <a:ext uri="{FF2B5EF4-FFF2-40B4-BE49-F238E27FC236}">
                    <a16:creationId xmlns:a16="http://schemas.microsoft.com/office/drawing/2014/main" id="{8C67DB59-6A6E-71C8-9B28-4B80FD967E9E}"/>
                  </a:ext>
                </a:extLst>
              </p:cNvPr>
              <p:cNvSpPr/>
              <p:nvPr/>
            </p:nvSpPr>
            <p:spPr>
              <a:xfrm>
                <a:off x="1919633" y="911041"/>
                <a:ext cx="632829" cy="180000"/>
              </a:xfrm>
              <a:prstGeom prst="rect">
                <a:avLst/>
              </a:prstGeom>
              <a:solidFill>
                <a:srgbClr val="FFFFFF">
                  <a:lumMod val="75000"/>
                </a:srgbClr>
              </a:solidFill>
              <a:ln w="12700">
                <a:solidFill>
                  <a:srgbClr val="FFFFFF">
                    <a:lumMod val="50000"/>
                  </a:srgbClr>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3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grpSp>
        <p:grpSp>
          <p:nvGrpSpPr>
            <p:cNvPr id="317" name="Gruppieren 251">
              <a:extLst>
                <a:ext uri="{FF2B5EF4-FFF2-40B4-BE49-F238E27FC236}">
                  <a16:creationId xmlns:a16="http://schemas.microsoft.com/office/drawing/2014/main" id="{0F73B53A-DF52-5D56-A7A9-11202081E092}"/>
                </a:ext>
              </a:extLst>
            </p:cNvPr>
            <p:cNvGrpSpPr/>
            <p:nvPr/>
          </p:nvGrpSpPr>
          <p:grpSpPr>
            <a:xfrm>
              <a:off x="8911932" y="2952270"/>
              <a:ext cx="1730893" cy="707827"/>
              <a:chOff x="5453994" y="2309547"/>
              <a:chExt cx="3066382" cy="1036330"/>
            </a:xfrm>
          </p:grpSpPr>
          <p:sp>
            <p:nvSpPr>
              <p:cNvPr id="318" name="Rectangle 89">
                <a:extLst>
                  <a:ext uri="{FF2B5EF4-FFF2-40B4-BE49-F238E27FC236}">
                    <a16:creationId xmlns:a16="http://schemas.microsoft.com/office/drawing/2014/main" id="{5E1A1DBB-E342-DE7F-9396-07B7B9280FF7}"/>
                  </a:ext>
                </a:extLst>
              </p:cNvPr>
              <p:cNvSpPr>
                <a:spLocks noChangeArrowheads="1"/>
              </p:cNvSpPr>
              <p:nvPr/>
            </p:nvSpPr>
            <p:spPr bwMode="auto">
              <a:xfrm>
                <a:off x="6726944" y="2502143"/>
                <a:ext cx="641392" cy="750954"/>
              </a:xfrm>
              <a:prstGeom prst="rect">
                <a:avLst/>
              </a:prstGeom>
              <a:solidFill>
                <a:srgbClr val="179C7D">
                  <a:lumMod val="20000"/>
                  <a:lumOff val="80000"/>
                </a:srgbClr>
              </a:solidFill>
              <a:ln w="12700">
                <a:solidFill>
                  <a:srgbClr val="179C7D"/>
                </a:solidFill>
                <a:round/>
                <a:headEnd/>
                <a:tailEnd/>
              </a:ln>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de-DE" altLang="de-DE" sz="1400" b="0" i="0" u="none" strike="noStrike" kern="0" cap="none" spc="0" normalizeH="0" baseline="0" noProof="0">
                  <a:ln>
                    <a:noFill/>
                  </a:ln>
                  <a:solidFill>
                    <a:srgbClr val="000000"/>
                  </a:solidFill>
                  <a:effectLst/>
                  <a:uLnTx/>
                  <a:uFillTx/>
                  <a:latin typeface="Times New Roman" pitchFamily="18" charset="0"/>
                  <a:cs typeface="Times New Roman" pitchFamily="18" charset="0"/>
                </a:endParaRPr>
              </a:p>
            </p:txBody>
          </p:sp>
          <p:sp>
            <p:nvSpPr>
              <p:cNvPr id="319" name="Freihandform 55">
                <a:extLst>
                  <a:ext uri="{FF2B5EF4-FFF2-40B4-BE49-F238E27FC236}">
                    <a16:creationId xmlns:a16="http://schemas.microsoft.com/office/drawing/2014/main" id="{A5F3E5A9-A7F0-5394-6278-974A29E41A8D}"/>
                  </a:ext>
                </a:extLst>
              </p:cNvPr>
              <p:cNvSpPr/>
              <p:nvPr/>
            </p:nvSpPr>
            <p:spPr bwMode="auto">
              <a:xfrm flipH="1">
                <a:off x="5453994" y="3029584"/>
                <a:ext cx="2670945" cy="215280"/>
              </a:xfrm>
              <a:custGeom>
                <a:avLst/>
                <a:gdLst>
                  <a:gd name="connsiteX0" fmla="*/ 0 w 809625"/>
                  <a:gd name="connsiteY0" fmla="*/ 195263 h 195263"/>
                  <a:gd name="connsiteX1" fmla="*/ 809625 w 809625"/>
                  <a:gd name="connsiteY1" fmla="*/ 0 h 195263"/>
                  <a:gd name="connsiteX2" fmla="*/ 809625 w 809625"/>
                  <a:gd name="connsiteY2" fmla="*/ 40482 h 195263"/>
                  <a:gd name="connsiteX3" fmla="*/ 0 w 809625"/>
                  <a:gd name="connsiteY3" fmla="*/ 195263 h 195263"/>
                  <a:gd name="connsiteX0" fmla="*/ 0 w 809625"/>
                  <a:gd name="connsiteY0" fmla="*/ 195263 h 195263"/>
                  <a:gd name="connsiteX1" fmla="*/ 809625 w 809625"/>
                  <a:gd name="connsiteY1" fmla="*/ 0 h 195263"/>
                  <a:gd name="connsiteX2" fmla="*/ 809625 w 809625"/>
                  <a:gd name="connsiteY2" fmla="*/ 40482 h 195263"/>
                  <a:gd name="connsiteX3" fmla="*/ 250032 w 809625"/>
                  <a:gd name="connsiteY3" fmla="*/ 147638 h 195263"/>
                  <a:gd name="connsiteX4" fmla="*/ 0 w 809625"/>
                  <a:gd name="connsiteY4" fmla="*/ 195263 h 195263"/>
                  <a:gd name="connsiteX0" fmla="*/ 9524 w 819149"/>
                  <a:gd name="connsiteY0" fmla="*/ 195263 h 235744"/>
                  <a:gd name="connsiteX1" fmla="*/ 819149 w 819149"/>
                  <a:gd name="connsiteY1" fmla="*/ 0 h 235744"/>
                  <a:gd name="connsiteX2" fmla="*/ 819149 w 819149"/>
                  <a:gd name="connsiteY2" fmla="*/ 40482 h 235744"/>
                  <a:gd name="connsiteX3" fmla="*/ 0 w 819149"/>
                  <a:gd name="connsiteY3" fmla="*/ 235744 h 235744"/>
                  <a:gd name="connsiteX4" fmla="*/ 9524 w 819149"/>
                  <a:gd name="connsiteY4" fmla="*/ 195263 h 235744"/>
                  <a:gd name="connsiteX0" fmla="*/ 9524 w 819149"/>
                  <a:gd name="connsiteY0" fmla="*/ 195263 h 235744"/>
                  <a:gd name="connsiteX1" fmla="*/ 819149 w 819149"/>
                  <a:gd name="connsiteY1" fmla="*/ 0 h 235744"/>
                  <a:gd name="connsiteX2" fmla="*/ 819149 w 819149"/>
                  <a:gd name="connsiteY2" fmla="*/ 49550 h 235744"/>
                  <a:gd name="connsiteX3" fmla="*/ 0 w 819149"/>
                  <a:gd name="connsiteY3" fmla="*/ 235744 h 235744"/>
                  <a:gd name="connsiteX4" fmla="*/ 9524 w 819149"/>
                  <a:gd name="connsiteY4" fmla="*/ 195263 h 235744"/>
                  <a:gd name="connsiteX0" fmla="*/ 9524 w 819149"/>
                  <a:gd name="connsiteY0" fmla="*/ 195263 h 247833"/>
                  <a:gd name="connsiteX1" fmla="*/ 819149 w 819149"/>
                  <a:gd name="connsiteY1" fmla="*/ 0 h 247833"/>
                  <a:gd name="connsiteX2" fmla="*/ 819149 w 819149"/>
                  <a:gd name="connsiteY2" fmla="*/ 49550 h 247833"/>
                  <a:gd name="connsiteX3" fmla="*/ 0 w 819149"/>
                  <a:gd name="connsiteY3" fmla="*/ 247833 h 247833"/>
                  <a:gd name="connsiteX4" fmla="*/ 9524 w 819149"/>
                  <a:gd name="connsiteY4" fmla="*/ 195263 h 247833"/>
                  <a:gd name="connsiteX0" fmla="*/ 9524 w 819149"/>
                  <a:gd name="connsiteY0" fmla="*/ 208863 h 261433"/>
                  <a:gd name="connsiteX1" fmla="*/ 819149 w 819149"/>
                  <a:gd name="connsiteY1" fmla="*/ 0 h 261433"/>
                  <a:gd name="connsiteX2" fmla="*/ 819149 w 819149"/>
                  <a:gd name="connsiteY2" fmla="*/ 63150 h 261433"/>
                  <a:gd name="connsiteX3" fmla="*/ 0 w 819149"/>
                  <a:gd name="connsiteY3" fmla="*/ 261433 h 261433"/>
                  <a:gd name="connsiteX4" fmla="*/ 9524 w 819149"/>
                  <a:gd name="connsiteY4" fmla="*/ 208863 h 261433"/>
                  <a:gd name="connsiteX0" fmla="*/ 4762 w 819149"/>
                  <a:gd name="connsiteY0" fmla="*/ 192996 h 261433"/>
                  <a:gd name="connsiteX1" fmla="*/ 819149 w 819149"/>
                  <a:gd name="connsiteY1" fmla="*/ 0 h 261433"/>
                  <a:gd name="connsiteX2" fmla="*/ 819149 w 819149"/>
                  <a:gd name="connsiteY2" fmla="*/ 63150 h 261433"/>
                  <a:gd name="connsiteX3" fmla="*/ 0 w 819149"/>
                  <a:gd name="connsiteY3" fmla="*/ 261433 h 261433"/>
                  <a:gd name="connsiteX4" fmla="*/ 4762 w 819149"/>
                  <a:gd name="connsiteY4" fmla="*/ 192996 h 261433"/>
                  <a:gd name="connsiteX0" fmla="*/ 0 w 819150"/>
                  <a:gd name="connsiteY0" fmla="*/ 190730 h 261433"/>
                  <a:gd name="connsiteX1" fmla="*/ 819150 w 819150"/>
                  <a:gd name="connsiteY1" fmla="*/ 0 h 261433"/>
                  <a:gd name="connsiteX2" fmla="*/ 819150 w 819150"/>
                  <a:gd name="connsiteY2" fmla="*/ 63150 h 261433"/>
                  <a:gd name="connsiteX3" fmla="*/ 1 w 819150"/>
                  <a:gd name="connsiteY3" fmla="*/ 261433 h 261433"/>
                  <a:gd name="connsiteX4" fmla="*/ 0 w 819150"/>
                  <a:gd name="connsiteY4" fmla="*/ 190730 h 261433"/>
                  <a:gd name="connsiteX0" fmla="*/ 0 w 819150"/>
                  <a:gd name="connsiteY0" fmla="*/ 190730 h 336237"/>
                  <a:gd name="connsiteX1" fmla="*/ 819150 w 819150"/>
                  <a:gd name="connsiteY1" fmla="*/ 0 h 336237"/>
                  <a:gd name="connsiteX2" fmla="*/ 819150 w 819150"/>
                  <a:gd name="connsiteY2" fmla="*/ 63150 h 336237"/>
                  <a:gd name="connsiteX3" fmla="*/ 1 w 819150"/>
                  <a:gd name="connsiteY3" fmla="*/ 336237 h 336237"/>
                  <a:gd name="connsiteX4" fmla="*/ 0 w 819150"/>
                  <a:gd name="connsiteY4" fmla="*/ 190730 h 336237"/>
                  <a:gd name="connsiteX0" fmla="*/ 0 w 819150"/>
                  <a:gd name="connsiteY0" fmla="*/ 190730 h 336237"/>
                  <a:gd name="connsiteX1" fmla="*/ 819150 w 819150"/>
                  <a:gd name="connsiteY1" fmla="*/ 0 h 336237"/>
                  <a:gd name="connsiteX2" fmla="*/ 819150 w 819150"/>
                  <a:gd name="connsiteY2" fmla="*/ 115285 h 336237"/>
                  <a:gd name="connsiteX3" fmla="*/ 1 w 819150"/>
                  <a:gd name="connsiteY3" fmla="*/ 336237 h 336237"/>
                  <a:gd name="connsiteX4" fmla="*/ 0 w 819150"/>
                  <a:gd name="connsiteY4" fmla="*/ 190730 h 336237"/>
                  <a:gd name="connsiteX0" fmla="*/ 0 w 819150"/>
                  <a:gd name="connsiteY0" fmla="*/ 190730 h 422374"/>
                  <a:gd name="connsiteX1" fmla="*/ 819150 w 819150"/>
                  <a:gd name="connsiteY1" fmla="*/ 0 h 422374"/>
                  <a:gd name="connsiteX2" fmla="*/ 819150 w 819150"/>
                  <a:gd name="connsiteY2" fmla="*/ 115285 h 422374"/>
                  <a:gd name="connsiteX3" fmla="*/ 2383 w 819150"/>
                  <a:gd name="connsiteY3" fmla="*/ 422374 h 422374"/>
                  <a:gd name="connsiteX4" fmla="*/ 0 w 819150"/>
                  <a:gd name="connsiteY4" fmla="*/ 190730 h 422374"/>
                  <a:gd name="connsiteX0" fmla="*/ 0 w 821531"/>
                  <a:gd name="connsiteY0" fmla="*/ 190730 h 422374"/>
                  <a:gd name="connsiteX1" fmla="*/ 819150 w 821531"/>
                  <a:gd name="connsiteY1" fmla="*/ 0 h 422374"/>
                  <a:gd name="connsiteX2" fmla="*/ 821531 w 821531"/>
                  <a:gd name="connsiteY2" fmla="*/ 221823 h 422374"/>
                  <a:gd name="connsiteX3" fmla="*/ 2383 w 821531"/>
                  <a:gd name="connsiteY3" fmla="*/ 422374 h 422374"/>
                  <a:gd name="connsiteX4" fmla="*/ 0 w 821531"/>
                  <a:gd name="connsiteY4" fmla="*/ 190730 h 422374"/>
                  <a:gd name="connsiteX0" fmla="*/ 0 w 819255"/>
                  <a:gd name="connsiteY0" fmla="*/ 190730 h 422374"/>
                  <a:gd name="connsiteX1" fmla="*/ 819150 w 819255"/>
                  <a:gd name="connsiteY1" fmla="*/ 0 h 422374"/>
                  <a:gd name="connsiteX2" fmla="*/ 816769 w 819255"/>
                  <a:gd name="connsiteY2" fmla="*/ 221823 h 422374"/>
                  <a:gd name="connsiteX3" fmla="*/ 2383 w 819255"/>
                  <a:gd name="connsiteY3" fmla="*/ 422374 h 422374"/>
                  <a:gd name="connsiteX4" fmla="*/ 0 w 819255"/>
                  <a:gd name="connsiteY4" fmla="*/ 190730 h 422374"/>
                  <a:gd name="connsiteX0" fmla="*/ 0 w 819379"/>
                  <a:gd name="connsiteY0" fmla="*/ 190730 h 422374"/>
                  <a:gd name="connsiteX1" fmla="*/ 819150 w 819379"/>
                  <a:gd name="connsiteY1" fmla="*/ 0 h 422374"/>
                  <a:gd name="connsiteX2" fmla="*/ 819150 w 819379"/>
                  <a:gd name="connsiteY2" fmla="*/ 221823 h 422374"/>
                  <a:gd name="connsiteX3" fmla="*/ 2383 w 819379"/>
                  <a:gd name="connsiteY3" fmla="*/ 422374 h 422374"/>
                  <a:gd name="connsiteX4" fmla="*/ 0 w 819379"/>
                  <a:gd name="connsiteY4" fmla="*/ 190730 h 422374"/>
                  <a:gd name="connsiteX0" fmla="*/ 0 w 819379"/>
                  <a:gd name="connsiteY0" fmla="*/ 190730 h 553611"/>
                  <a:gd name="connsiteX1" fmla="*/ 819150 w 819379"/>
                  <a:gd name="connsiteY1" fmla="*/ 0 h 553611"/>
                  <a:gd name="connsiteX2" fmla="*/ 819150 w 819379"/>
                  <a:gd name="connsiteY2" fmla="*/ 221823 h 553611"/>
                  <a:gd name="connsiteX3" fmla="*/ 12080 w 819379"/>
                  <a:gd name="connsiteY3" fmla="*/ 553611 h 553611"/>
                  <a:gd name="connsiteX4" fmla="*/ 0 w 819379"/>
                  <a:gd name="connsiteY4" fmla="*/ 190730 h 553611"/>
                  <a:gd name="connsiteX0" fmla="*/ 59548 w 878927"/>
                  <a:gd name="connsiteY0" fmla="*/ 190730 h 553611"/>
                  <a:gd name="connsiteX1" fmla="*/ 878698 w 878927"/>
                  <a:gd name="connsiteY1" fmla="*/ 0 h 553611"/>
                  <a:gd name="connsiteX2" fmla="*/ 878698 w 878927"/>
                  <a:gd name="connsiteY2" fmla="*/ 221823 h 553611"/>
                  <a:gd name="connsiteX3" fmla="*/ 71628 w 878927"/>
                  <a:gd name="connsiteY3" fmla="*/ 553611 h 553611"/>
                  <a:gd name="connsiteX4" fmla="*/ 65718 w 878927"/>
                  <a:gd name="connsiteY4" fmla="*/ 346951 h 553611"/>
                  <a:gd name="connsiteX5" fmla="*/ 59548 w 878927"/>
                  <a:gd name="connsiteY5" fmla="*/ 190730 h 553611"/>
                  <a:gd name="connsiteX0" fmla="*/ 98717 w 911926"/>
                  <a:gd name="connsiteY0" fmla="*/ 346951 h 553611"/>
                  <a:gd name="connsiteX1" fmla="*/ 911697 w 911926"/>
                  <a:gd name="connsiteY1" fmla="*/ 0 h 553611"/>
                  <a:gd name="connsiteX2" fmla="*/ 911697 w 911926"/>
                  <a:gd name="connsiteY2" fmla="*/ 221823 h 553611"/>
                  <a:gd name="connsiteX3" fmla="*/ 104627 w 911926"/>
                  <a:gd name="connsiteY3" fmla="*/ 553611 h 553611"/>
                  <a:gd name="connsiteX4" fmla="*/ 98717 w 911926"/>
                  <a:gd name="connsiteY4" fmla="*/ 346951 h 553611"/>
                  <a:gd name="connsiteX0" fmla="*/ 0 w 813209"/>
                  <a:gd name="connsiteY0" fmla="*/ 346951 h 553611"/>
                  <a:gd name="connsiteX1" fmla="*/ 812980 w 813209"/>
                  <a:gd name="connsiteY1" fmla="*/ 0 h 553611"/>
                  <a:gd name="connsiteX2" fmla="*/ 812980 w 813209"/>
                  <a:gd name="connsiteY2" fmla="*/ 221823 h 553611"/>
                  <a:gd name="connsiteX3" fmla="*/ 5910 w 813209"/>
                  <a:gd name="connsiteY3" fmla="*/ 553611 h 553611"/>
                  <a:gd name="connsiteX4" fmla="*/ 0 w 813209"/>
                  <a:gd name="connsiteY4" fmla="*/ 346951 h 553611"/>
                  <a:gd name="connsiteX0" fmla="*/ 0 w 822717"/>
                  <a:gd name="connsiteY0" fmla="*/ 473663 h 680323"/>
                  <a:gd name="connsiteX1" fmla="*/ 822677 w 822717"/>
                  <a:gd name="connsiteY1" fmla="*/ 0 h 680323"/>
                  <a:gd name="connsiteX2" fmla="*/ 812980 w 822717"/>
                  <a:gd name="connsiteY2" fmla="*/ 348535 h 680323"/>
                  <a:gd name="connsiteX3" fmla="*/ 5910 w 822717"/>
                  <a:gd name="connsiteY3" fmla="*/ 680323 h 680323"/>
                  <a:gd name="connsiteX4" fmla="*/ 0 w 822717"/>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87239 h 693899"/>
                  <a:gd name="connsiteX1" fmla="*/ 822677 w 827966"/>
                  <a:gd name="connsiteY1" fmla="*/ 0 h 693899"/>
                  <a:gd name="connsiteX2" fmla="*/ 827966 w 827966"/>
                  <a:gd name="connsiteY2" fmla="*/ 126788 h 693899"/>
                  <a:gd name="connsiteX3" fmla="*/ 5910 w 827966"/>
                  <a:gd name="connsiteY3" fmla="*/ 693899 h 693899"/>
                  <a:gd name="connsiteX4" fmla="*/ 0 w 827966"/>
                  <a:gd name="connsiteY4" fmla="*/ 487239 h 693899"/>
                  <a:gd name="connsiteX0" fmla="*/ 0 w 827085"/>
                  <a:gd name="connsiteY0" fmla="*/ 487239 h 693899"/>
                  <a:gd name="connsiteX1" fmla="*/ 822677 w 827085"/>
                  <a:gd name="connsiteY1" fmla="*/ 0 h 693899"/>
                  <a:gd name="connsiteX2" fmla="*/ 827085 w 827085"/>
                  <a:gd name="connsiteY2" fmla="*/ 140364 h 693899"/>
                  <a:gd name="connsiteX3" fmla="*/ 5910 w 827085"/>
                  <a:gd name="connsiteY3" fmla="*/ 693899 h 693899"/>
                  <a:gd name="connsiteX4" fmla="*/ 0 w 827085"/>
                  <a:gd name="connsiteY4" fmla="*/ 487239 h 693899"/>
                  <a:gd name="connsiteX0" fmla="*/ 0 w 827085"/>
                  <a:gd name="connsiteY0" fmla="*/ 487239 h 707476"/>
                  <a:gd name="connsiteX1" fmla="*/ 822677 w 827085"/>
                  <a:gd name="connsiteY1" fmla="*/ 0 h 707476"/>
                  <a:gd name="connsiteX2" fmla="*/ 827085 w 827085"/>
                  <a:gd name="connsiteY2" fmla="*/ 140364 h 707476"/>
                  <a:gd name="connsiteX3" fmla="*/ 4147 w 827085"/>
                  <a:gd name="connsiteY3" fmla="*/ 707476 h 707476"/>
                  <a:gd name="connsiteX4" fmla="*/ 0 w 827085"/>
                  <a:gd name="connsiteY4" fmla="*/ 487239 h 707476"/>
                  <a:gd name="connsiteX0" fmla="*/ 0 w 829436"/>
                  <a:gd name="connsiteY0" fmla="*/ 233815 h 707476"/>
                  <a:gd name="connsiteX1" fmla="*/ 825028 w 829436"/>
                  <a:gd name="connsiteY1" fmla="*/ 0 h 707476"/>
                  <a:gd name="connsiteX2" fmla="*/ 829436 w 829436"/>
                  <a:gd name="connsiteY2" fmla="*/ 140364 h 707476"/>
                  <a:gd name="connsiteX3" fmla="*/ 6498 w 829436"/>
                  <a:gd name="connsiteY3" fmla="*/ 707476 h 707476"/>
                  <a:gd name="connsiteX4" fmla="*/ 0 w 829436"/>
                  <a:gd name="connsiteY4" fmla="*/ 233815 h 707476"/>
                  <a:gd name="connsiteX0" fmla="*/ 0 w 829436"/>
                  <a:gd name="connsiteY0" fmla="*/ 233815 h 448018"/>
                  <a:gd name="connsiteX1" fmla="*/ 825028 w 829436"/>
                  <a:gd name="connsiteY1" fmla="*/ 0 h 448018"/>
                  <a:gd name="connsiteX2" fmla="*/ 829436 w 829436"/>
                  <a:gd name="connsiteY2" fmla="*/ 140364 h 448018"/>
                  <a:gd name="connsiteX3" fmla="*/ 6498 w 829436"/>
                  <a:gd name="connsiteY3" fmla="*/ 448018 h 448018"/>
                  <a:gd name="connsiteX4" fmla="*/ 0 w 829436"/>
                  <a:gd name="connsiteY4" fmla="*/ 233815 h 448018"/>
                  <a:gd name="connsiteX0" fmla="*/ 0 w 1075088"/>
                  <a:gd name="connsiteY0" fmla="*/ 233815 h 484298"/>
                  <a:gd name="connsiteX1" fmla="*/ 825028 w 1075088"/>
                  <a:gd name="connsiteY1" fmla="*/ 0 h 484298"/>
                  <a:gd name="connsiteX2" fmla="*/ 1075088 w 1075088"/>
                  <a:gd name="connsiteY2" fmla="*/ 484298 h 484298"/>
                  <a:gd name="connsiteX3" fmla="*/ 6498 w 1075088"/>
                  <a:gd name="connsiteY3" fmla="*/ 448018 h 484298"/>
                  <a:gd name="connsiteX4" fmla="*/ 0 w 1075088"/>
                  <a:gd name="connsiteY4" fmla="*/ 233815 h 484298"/>
                  <a:gd name="connsiteX0" fmla="*/ 0 w 1075382"/>
                  <a:gd name="connsiteY0" fmla="*/ 0 h 250483"/>
                  <a:gd name="connsiteX1" fmla="*/ 1075382 w 1075382"/>
                  <a:gd name="connsiteY1" fmla="*/ 43746 h 250483"/>
                  <a:gd name="connsiteX2" fmla="*/ 1075088 w 1075382"/>
                  <a:gd name="connsiteY2" fmla="*/ 250483 h 250483"/>
                  <a:gd name="connsiteX3" fmla="*/ 6498 w 1075382"/>
                  <a:gd name="connsiteY3" fmla="*/ 214203 h 250483"/>
                  <a:gd name="connsiteX4" fmla="*/ 0 w 1075382"/>
                  <a:gd name="connsiteY4" fmla="*/ 0 h 250483"/>
                  <a:gd name="connsiteX0" fmla="*/ 0 w 1075382"/>
                  <a:gd name="connsiteY0" fmla="*/ 0 h 250483"/>
                  <a:gd name="connsiteX1" fmla="*/ 1075382 w 1075382"/>
                  <a:gd name="connsiteY1" fmla="*/ 43746 h 250483"/>
                  <a:gd name="connsiteX2" fmla="*/ 1075088 w 1075382"/>
                  <a:gd name="connsiteY2" fmla="*/ 250483 h 250483"/>
                  <a:gd name="connsiteX3" fmla="*/ 4147 w 1075382"/>
                  <a:gd name="connsiteY3" fmla="*/ 220237 h 250483"/>
                  <a:gd name="connsiteX4" fmla="*/ 0 w 1075382"/>
                  <a:gd name="connsiteY4" fmla="*/ 0 h 250483"/>
                  <a:gd name="connsiteX0" fmla="*/ 0 w 1075823"/>
                  <a:gd name="connsiteY0" fmla="*/ 0 h 250483"/>
                  <a:gd name="connsiteX1" fmla="*/ 1075823 w 1075823"/>
                  <a:gd name="connsiteY1" fmla="*/ 3018 h 250483"/>
                  <a:gd name="connsiteX2" fmla="*/ 1075088 w 1075823"/>
                  <a:gd name="connsiteY2" fmla="*/ 250483 h 250483"/>
                  <a:gd name="connsiteX3" fmla="*/ 4147 w 1075823"/>
                  <a:gd name="connsiteY3" fmla="*/ 220237 h 250483"/>
                  <a:gd name="connsiteX4" fmla="*/ 0 w 1075823"/>
                  <a:gd name="connsiteY4" fmla="*/ 0 h 250483"/>
                  <a:gd name="connsiteX0" fmla="*/ 0 w 1075823"/>
                  <a:gd name="connsiteY0" fmla="*/ 0 h 282161"/>
                  <a:gd name="connsiteX1" fmla="*/ 1075823 w 1075823"/>
                  <a:gd name="connsiteY1" fmla="*/ 3018 h 282161"/>
                  <a:gd name="connsiteX2" fmla="*/ 1075529 w 1075823"/>
                  <a:gd name="connsiteY2" fmla="*/ 282161 h 282161"/>
                  <a:gd name="connsiteX3" fmla="*/ 4147 w 1075823"/>
                  <a:gd name="connsiteY3" fmla="*/ 220237 h 282161"/>
                  <a:gd name="connsiteX4" fmla="*/ 0 w 1075823"/>
                  <a:gd name="connsiteY4" fmla="*/ 0 h 282161"/>
                  <a:gd name="connsiteX0" fmla="*/ 1443 w 1071977"/>
                  <a:gd name="connsiteY0" fmla="*/ 0 h 285178"/>
                  <a:gd name="connsiteX1" fmla="*/ 1071977 w 1071977"/>
                  <a:gd name="connsiteY1" fmla="*/ 6035 h 285178"/>
                  <a:gd name="connsiteX2" fmla="*/ 1071683 w 1071977"/>
                  <a:gd name="connsiteY2" fmla="*/ 285178 h 285178"/>
                  <a:gd name="connsiteX3" fmla="*/ 301 w 1071977"/>
                  <a:gd name="connsiteY3" fmla="*/ 223254 h 285178"/>
                  <a:gd name="connsiteX4" fmla="*/ 1443 w 1071977"/>
                  <a:gd name="connsiteY4" fmla="*/ 0 h 285178"/>
                  <a:gd name="connsiteX0" fmla="*/ 0 w 1070534"/>
                  <a:gd name="connsiteY0" fmla="*/ 0 h 285178"/>
                  <a:gd name="connsiteX1" fmla="*/ 1070534 w 1070534"/>
                  <a:gd name="connsiteY1" fmla="*/ 6035 h 285178"/>
                  <a:gd name="connsiteX2" fmla="*/ 1070240 w 1070534"/>
                  <a:gd name="connsiteY2" fmla="*/ 285178 h 285178"/>
                  <a:gd name="connsiteX3" fmla="*/ 1209 w 1070534"/>
                  <a:gd name="connsiteY3" fmla="*/ 232305 h 285178"/>
                  <a:gd name="connsiteX4" fmla="*/ 0 w 1070534"/>
                  <a:gd name="connsiteY4" fmla="*/ 0 h 285178"/>
                  <a:gd name="connsiteX0" fmla="*/ 0 w 1072297"/>
                  <a:gd name="connsiteY0" fmla="*/ 0 h 285178"/>
                  <a:gd name="connsiteX1" fmla="*/ 1072297 w 1072297"/>
                  <a:gd name="connsiteY1" fmla="*/ 6035 h 285178"/>
                  <a:gd name="connsiteX2" fmla="*/ 1072003 w 1072297"/>
                  <a:gd name="connsiteY2" fmla="*/ 285178 h 285178"/>
                  <a:gd name="connsiteX3" fmla="*/ 2972 w 1072297"/>
                  <a:gd name="connsiteY3" fmla="*/ 232305 h 285178"/>
                  <a:gd name="connsiteX4" fmla="*/ 0 w 1072297"/>
                  <a:gd name="connsiteY4" fmla="*/ 0 h 285178"/>
                  <a:gd name="connsiteX0" fmla="*/ 0 w 1072297"/>
                  <a:gd name="connsiteY0" fmla="*/ 0 h 297246"/>
                  <a:gd name="connsiteX1" fmla="*/ 1072297 w 1072297"/>
                  <a:gd name="connsiteY1" fmla="*/ 6035 h 297246"/>
                  <a:gd name="connsiteX2" fmla="*/ 1070828 w 1072297"/>
                  <a:gd name="connsiteY2" fmla="*/ 297246 h 297246"/>
                  <a:gd name="connsiteX3" fmla="*/ 2972 w 1072297"/>
                  <a:gd name="connsiteY3" fmla="*/ 232305 h 297246"/>
                  <a:gd name="connsiteX4" fmla="*/ 0 w 1072297"/>
                  <a:gd name="connsiteY4" fmla="*/ 0 h 297246"/>
                  <a:gd name="connsiteX0" fmla="*/ 0 w 1072297"/>
                  <a:gd name="connsiteY0" fmla="*/ 3016 h 300262"/>
                  <a:gd name="connsiteX1" fmla="*/ 1072297 w 1072297"/>
                  <a:gd name="connsiteY1" fmla="*/ 0 h 300262"/>
                  <a:gd name="connsiteX2" fmla="*/ 1070828 w 1072297"/>
                  <a:gd name="connsiteY2" fmla="*/ 300262 h 300262"/>
                  <a:gd name="connsiteX3" fmla="*/ 2972 w 1072297"/>
                  <a:gd name="connsiteY3" fmla="*/ 235321 h 300262"/>
                  <a:gd name="connsiteX4" fmla="*/ 0 w 1072297"/>
                  <a:gd name="connsiteY4" fmla="*/ 3016 h 300262"/>
                  <a:gd name="connsiteX0" fmla="*/ 0 w 1071709"/>
                  <a:gd name="connsiteY0" fmla="*/ 3016 h 300262"/>
                  <a:gd name="connsiteX1" fmla="*/ 1071709 w 1071709"/>
                  <a:gd name="connsiteY1" fmla="*/ 0 h 300262"/>
                  <a:gd name="connsiteX2" fmla="*/ 1070828 w 1071709"/>
                  <a:gd name="connsiteY2" fmla="*/ 300262 h 300262"/>
                  <a:gd name="connsiteX3" fmla="*/ 2972 w 1071709"/>
                  <a:gd name="connsiteY3" fmla="*/ 235321 h 300262"/>
                  <a:gd name="connsiteX4" fmla="*/ 0 w 1071709"/>
                  <a:gd name="connsiteY4" fmla="*/ 3016 h 300262"/>
                  <a:gd name="connsiteX0" fmla="*/ 0 w 1150404"/>
                  <a:gd name="connsiteY0" fmla="*/ 3016 h 365534"/>
                  <a:gd name="connsiteX1" fmla="*/ 1071709 w 1150404"/>
                  <a:gd name="connsiteY1" fmla="*/ 0 h 365534"/>
                  <a:gd name="connsiteX2" fmla="*/ 1069000 w 1150404"/>
                  <a:gd name="connsiteY2" fmla="*/ 351475 h 365534"/>
                  <a:gd name="connsiteX3" fmla="*/ 1070828 w 1150404"/>
                  <a:gd name="connsiteY3" fmla="*/ 300262 h 365534"/>
                  <a:gd name="connsiteX4" fmla="*/ 2972 w 1150404"/>
                  <a:gd name="connsiteY4" fmla="*/ 235321 h 365534"/>
                  <a:gd name="connsiteX5" fmla="*/ 0 w 1150404"/>
                  <a:gd name="connsiteY5" fmla="*/ 3016 h 365534"/>
                  <a:gd name="connsiteX0" fmla="*/ 0 w 1151994"/>
                  <a:gd name="connsiteY0" fmla="*/ 86365 h 448594"/>
                  <a:gd name="connsiteX1" fmla="*/ 1071709 w 1151994"/>
                  <a:gd name="connsiteY1" fmla="*/ 83349 h 448594"/>
                  <a:gd name="connsiteX2" fmla="*/ 1069000 w 1151994"/>
                  <a:gd name="connsiteY2" fmla="*/ 15466 h 448594"/>
                  <a:gd name="connsiteX3" fmla="*/ 1069000 w 1151994"/>
                  <a:gd name="connsiteY3" fmla="*/ 434824 h 448594"/>
                  <a:gd name="connsiteX4" fmla="*/ 1070828 w 1151994"/>
                  <a:gd name="connsiteY4" fmla="*/ 383611 h 448594"/>
                  <a:gd name="connsiteX5" fmla="*/ 2972 w 1151994"/>
                  <a:gd name="connsiteY5" fmla="*/ 318670 h 448594"/>
                  <a:gd name="connsiteX6" fmla="*/ 0 w 1151994"/>
                  <a:gd name="connsiteY6" fmla="*/ 86365 h 448594"/>
                  <a:gd name="connsiteX0" fmla="*/ 0 w 1151994"/>
                  <a:gd name="connsiteY0" fmla="*/ 86365 h 439841"/>
                  <a:gd name="connsiteX1" fmla="*/ 1071709 w 1151994"/>
                  <a:gd name="connsiteY1" fmla="*/ 83349 h 439841"/>
                  <a:gd name="connsiteX2" fmla="*/ 1069000 w 1151994"/>
                  <a:gd name="connsiteY2" fmla="*/ 15466 h 439841"/>
                  <a:gd name="connsiteX3" fmla="*/ 1151863 w 1151994"/>
                  <a:gd name="connsiteY3" fmla="*/ 226654 h 439841"/>
                  <a:gd name="connsiteX4" fmla="*/ 1069000 w 1151994"/>
                  <a:gd name="connsiteY4" fmla="*/ 434824 h 439841"/>
                  <a:gd name="connsiteX5" fmla="*/ 1070828 w 1151994"/>
                  <a:gd name="connsiteY5" fmla="*/ 383611 h 439841"/>
                  <a:gd name="connsiteX6" fmla="*/ 2972 w 1151994"/>
                  <a:gd name="connsiteY6" fmla="*/ 318670 h 439841"/>
                  <a:gd name="connsiteX7" fmla="*/ 0 w 1151994"/>
                  <a:gd name="connsiteY7" fmla="*/ 86365 h 439841"/>
                  <a:gd name="connsiteX0" fmla="*/ 0 w 1151994"/>
                  <a:gd name="connsiteY0" fmla="*/ 86365 h 439841"/>
                  <a:gd name="connsiteX1" fmla="*/ 1071709 w 1151994"/>
                  <a:gd name="connsiteY1" fmla="*/ 83349 h 439841"/>
                  <a:gd name="connsiteX2" fmla="*/ 1069000 w 1151994"/>
                  <a:gd name="connsiteY2" fmla="*/ 15466 h 439841"/>
                  <a:gd name="connsiteX3" fmla="*/ 1151863 w 1151994"/>
                  <a:gd name="connsiteY3" fmla="*/ 226654 h 439841"/>
                  <a:gd name="connsiteX4" fmla="*/ 1069000 w 1151994"/>
                  <a:gd name="connsiteY4" fmla="*/ 434824 h 439841"/>
                  <a:gd name="connsiteX5" fmla="*/ 1070828 w 1151994"/>
                  <a:gd name="connsiteY5" fmla="*/ 383611 h 439841"/>
                  <a:gd name="connsiteX6" fmla="*/ 2972 w 1151994"/>
                  <a:gd name="connsiteY6" fmla="*/ 318670 h 439841"/>
                  <a:gd name="connsiteX7" fmla="*/ 0 w 1151994"/>
                  <a:gd name="connsiteY7" fmla="*/ 86365 h 439841"/>
                  <a:gd name="connsiteX0" fmla="*/ 0 w 1151863"/>
                  <a:gd name="connsiteY0" fmla="*/ 70899 h 424375"/>
                  <a:gd name="connsiteX1" fmla="*/ 1071709 w 1151863"/>
                  <a:gd name="connsiteY1" fmla="*/ 67883 h 424375"/>
                  <a:gd name="connsiteX2" fmla="*/ 1069000 w 1151863"/>
                  <a:gd name="connsiteY2" fmla="*/ 0 h 424375"/>
                  <a:gd name="connsiteX3" fmla="*/ 1151863 w 1151863"/>
                  <a:gd name="connsiteY3" fmla="*/ 211188 h 424375"/>
                  <a:gd name="connsiteX4" fmla="*/ 1069000 w 1151863"/>
                  <a:gd name="connsiteY4" fmla="*/ 419358 h 424375"/>
                  <a:gd name="connsiteX5" fmla="*/ 1070828 w 1151863"/>
                  <a:gd name="connsiteY5" fmla="*/ 368145 h 424375"/>
                  <a:gd name="connsiteX6" fmla="*/ 2972 w 1151863"/>
                  <a:gd name="connsiteY6" fmla="*/ 303204 h 424375"/>
                  <a:gd name="connsiteX7" fmla="*/ 0 w 1151863"/>
                  <a:gd name="connsiteY7" fmla="*/ 70899 h 424375"/>
                  <a:gd name="connsiteX0" fmla="*/ 0 w 1151863"/>
                  <a:gd name="connsiteY0" fmla="*/ 70899 h 419358"/>
                  <a:gd name="connsiteX1" fmla="*/ 1071709 w 1151863"/>
                  <a:gd name="connsiteY1" fmla="*/ 67883 h 419358"/>
                  <a:gd name="connsiteX2" fmla="*/ 1069000 w 1151863"/>
                  <a:gd name="connsiteY2" fmla="*/ 0 h 419358"/>
                  <a:gd name="connsiteX3" fmla="*/ 1151863 w 1151863"/>
                  <a:gd name="connsiteY3" fmla="*/ 211188 h 419358"/>
                  <a:gd name="connsiteX4" fmla="*/ 1069000 w 1151863"/>
                  <a:gd name="connsiteY4" fmla="*/ 419358 h 419358"/>
                  <a:gd name="connsiteX5" fmla="*/ 1070828 w 1151863"/>
                  <a:gd name="connsiteY5" fmla="*/ 368145 h 419358"/>
                  <a:gd name="connsiteX6" fmla="*/ 2972 w 1151863"/>
                  <a:gd name="connsiteY6" fmla="*/ 303204 h 419358"/>
                  <a:gd name="connsiteX7" fmla="*/ 0 w 1151863"/>
                  <a:gd name="connsiteY7" fmla="*/ 70899 h 419358"/>
                  <a:gd name="connsiteX0" fmla="*/ 0 w 1151863"/>
                  <a:gd name="connsiteY0" fmla="*/ 70899 h 419358"/>
                  <a:gd name="connsiteX1" fmla="*/ 1071709 w 1151863"/>
                  <a:gd name="connsiteY1" fmla="*/ 67883 h 419358"/>
                  <a:gd name="connsiteX2" fmla="*/ 1069000 w 1151863"/>
                  <a:gd name="connsiteY2" fmla="*/ 0 h 419358"/>
                  <a:gd name="connsiteX3" fmla="*/ 1151863 w 1151863"/>
                  <a:gd name="connsiteY3" fmla="*/ 211188 h 419358"/>
                  <a:gd name="connsiteX4" fmla="*/ 1069000 w 1151863"/>
                  <a:gd name="connsiteY4" fmla="*/ 419358 h 419358"/>
                  <a:gd name="connsiteX5" fmla="*/ 1070828 w 1151863"/>
                  <a:gd name="connsiteY5" fmla="*/ 368145 h 419358"/>
                  <a:gd name="connsiteX6" fmla="*/ 2972 w 1151863"/>
                  <a:gd name="connsiteY6" fmla="*/ 303204 h 419358"/>
                  <a:gd name="connsiteX7" fmla="*/ 0 w 1151863"/>
                  <a:gd name="connsiteY7" fmla="*/ 70899 h 419358"/>
                  <a:gd name="connsiteX0" fmla="*/ 0 w 1151863"/>
                  <a:gd name="connsiteY0" fmla="*/ 70899 h 422375"/>
                  <a:gd name="connsiteX1" fmla="*/ 1071709 w 1151863"/>
                  <a:gd name="connsiteY1" fmla="*/ 67883 h 422375"/>
                  <a:gd name="connsiteX2" fmla="*/ 1069000 w 1151863"/>
                  <a:gd name="connsiteY2" fmla="*/ 0 h 422375"/>
                  <a:gd name="connsiteX3" fmla="*/ 1151863 w 1151863"/>
                  <a:gd name="connsiteY3" fmla="*/ 211188 h 422375"/>
                  <a:gd name="connsiteX4" fmla="*/ 1070763 w 1151863"/>
                  <a:gd name="connsiteY4" fmla="*/ 422375 h 422375"/>
                  <a:gd name="connsiteX5" fmla="*/ 1070828 w 1151863"/>
                  <a:gd name="connsiteY5" fmla="*/ 368145 h 422375"/>
                  <a:gd name="connsiteX6" fmla="*/ 2972 w 1151863"/>
                  <a:gd name="connsiteY6" fmla="*/ 303204 h 422375"/>
                  <a:gd name="connsiteX7" fmla="*/ 0 w 1151863"/>
                  <a:gd name="connsiteY7" fmla="*/ 70899 h 422375"/>
                  <a:gd name="connsiteX0" fmla="*/ 0 w 1151863"/>
                  <a:gd name="connsiteY0" fmla="*/ 70899 h 422375"/>
                  <a:gd name="connsiteX1" fmla="*/ 1071709 w 1151863"/>
                  <a:gd name="connsiteY1" fmla="*/ 67883 h 422375"/>
                  <a:gd name="connsiteX2" fmla="*/ 1070763 w 1151863"/>
                  <a:gd name="connsiteY2" fmla="*/ 0 h 422375"/>
                  <a:gd name="connsiteX3" fmla="*/ 1151863 w 1151863"/>
                  <a:gd name="connsiteY3" fmla="*/ 211188 h 422375"/>
                  <a:gd name="connsiteX4" fmla="*/ 1070763 w 1151863"/>
                  <a:gd name="connsiteY4" fmla="*/ 422375 h 422375"/>
                  <a:gd name="connsiteX5" fmla="*/ 1070828 w 1151863"/>
                  <a:gd name="connsiteY5" fmla="*/ 368145 h 422375"/>
                  <a:gd name="connsiteX6" fmla="*/ 2972 w 1151863"/>
                  <a:gd name="connsiteY6" fmla="*/ 303204 h 422375"/>
                  <a:gd name="connsiteX7" fmla="*/ 0 w 1151863"/>
                  <a:gd name="connsiteY7" fmla="*/ 70899 h 422375"/>
                  <a:gd name="connsiteX0" fmla="*/ 0 w 1151863"/>
                  <a:gd name="connsiteY0" fmla="*/ 70899 h 422375"/>
                  <a:gd name="connsiteX1" fmla="*/ 1069946 w 1151863"/>
                  <a:gd name="connsiteY1" fmla="*/ 67883 h 422375"/>
                  <a:gd name="connsiteX2" fmla="*/ 1070763 w 1151863"/>
                  <a:gd name="connsiteY2" fmla="*/ 0 h 422375"/>
                  <a:gd name="connsiteX3" fmla="*/ 1151863 w 1151863"/>
                  <a:gd name="connsiteY3" fmla="*/ 211188 h 422375"/>
                  <a:gd name="connsiteX4" fmla="*/ 1070763 w 1151863"/>
                  <a:gd name="connsiteY4" fmla="*/ 422375 h 422375"/>
                  <a:gd name="connsiteX5" fmla="*/ 1070828 w 1151863"/>
                  <a:gd name="connsiteY5" fmla="*/ 368145 h 422375"/>
                  <a:gd name="connsiteX6" fmla="*/ 2972 w 1151863"/>
                  <a:gd name="connsiteY6" fmla="*/ 303204 h 422375"/>
                  <a:gd name="connsiteX7" fmla="*/ 0 w 1151863"/>
                  <a:gd name="connsiteY7" fmla="*/ 70899 h 422375"/>
                  <a:gd name="connsiteX0" fmla="*/ 0 w 1151863"/>
                  <a:gd name="connsiteY0" fmla="*/ 64111 h 415587"/>
                  <a:gd name="connsiteX1" fmla="*/ 1069946 w 1151863"/>
                  <a:gd name="connsiteY1" fmla="*/ 61095 h 415587"/>
                  <a:gd name="connsiteX2" fmla="*/ 1070322 w 1151863"/>
                  <a:gd name="connsiteY2" fmla="*/ 0 h 415587"/>
                  <a:gd name="connsiteX3" fmla="*/ 1151863 w 1151863"/>
                  <a:gd name="connsiteY3" fmla="*/ 204400 h 415587"/>
                  <a:gd name="connsiteX4" fmla="*/ 1070763 w 1151863"/>
                  <a:gd name="connsiteY4" fmla="*/ 415587 h 415587"/>
                  <a:gd name="connsiteX5" fmla="*/ 1070828 w 1151863"/>
                  <a:gd name="connsiteY5" fmla="*/ 361357 h 415587"/>
                  <a:gd name="connsiteX6" fmla="*/ 2972 w 1151863"/>
                  <a:gd name="connsiteY6" fmla="*/ 296416 h 415587"/>
                  <a:gd name="connsiteX7" fmla="*/ 0 w 1151863"/>
                  <a:gd name="connsiteY7" fmla="*/ 64111 h 415587"/>
                  <a:gd name="connsiteX0" fmla="*/ 0 w 1151863"/>
                  <a:gd name="connsiteY0" fmla="*/ 64111 h 415587"/>
                  <a:gd name="connsiteX1" fmla="*/ 1069946 w 1151863"/>
                  <a:gd name="connsiteY1" fmla="*/ 61095 h 415587"/>
                  <a:gd name="connsiteX2" fmla="*/ 1070322 w 1151863"/>
                  <a:gd name="connsiteY2" fmla="*/ 0 h 415587"/>
                  <a:gd name="connsiteX3" fmla="*/ 1151863 w 1151863"/>
                  <a:gd name="connsiteY3" fmla="*/ 204400 h 415587"/>
                  <a:gd name="connsiteX4" fmla="*/ 1070763 w 1151863"/>
                  <a:gd name="connsiteY4" fmla="*/ 415587 h 415587"/>
                  <a:gd name="connsiteX5" fmla="*/ 1070387 w 1151863"/>
                  <a:gd name="connsiteY5" fmla="*/ 361357 h 415587"/>
                  <a:gd name="connsiteX6" fmla="*/ 2972 w 1151863"/>
                  <a:gd name="connsiteY6" fmla="*/ 296416 h 415587"/>
                  <a:gd name="connsiteX7" fmla="*/ 0 w 1151863"/>
                  <a:gd name="connsiteY7" fmla="*/ 64111 h 415587"/>
                  <a:gd name="connsiteX0" fmla="*/ 0 w 1151863"/>
                  <a:gd name="connsiteY0" fmla="*/ 64111 h 415587"/>
                  <a:gd name="connsiteX1" fmla="*/ 1069946 w 1151863"/>
                  <a:gd name="connsiteY1" fmla="*/ 61095 h 415587"/>
                  <a:gd name="connsiteX2" fmla="*/ 1070322 w 1151863"/>
                  <a:gd name="connsiteY2" fmla="*/ 0 h 415587"/>
                  <a:gd name="connsiteX3" fmla="*/ 1151863 w 1151863"/>
                  <a:gd name="connsiteY3" fmla="*/ 204400 h 415587"/>
                  <a:gd name="connsiteX4" fmla="*/ 1070322 w 1151863"/>
                  <a:gd name="connsiteY4" fmla="*/ 415587 h 415587"/>
                  <a:gd name="connsiteX5" fmla="*/ 1070387 w 1151863"/>
                  <a:gd name="connsiteY5" fmla="*/ 361357 h 415587"/>
                  <a:gd name="connsiteX6" fmla="*/ 2972 w 1151863"/>
                  <a:gd name="connsiteY6" fmla="*/ 296416 h 415587"/>
                  <a:gd name="connsiteX7" fmla="*/ 0 w 1151863"/>
                  <a:gd name="connsiteY7" fmla="*/ 64111 h 415587"/>
                  <a:gd name="connsiteX0" fmla="*/ 0 w 1151863"/>
                  <a:gd name="connsiteY0" fmla="*/ 57323 h 408799"/>
                  <a:gd name="connsiteX1" fmla="*/ 1069946 w 1151863"/>
                  <a:gd name="connsiteY1" fmla="*/ 54307 h 408799"/>
                  <a:gd name="connsiteX2" fmla="*/ 1070322 w 1151863"/>
                  <a:gd name="connsiteY2" fmla="*/ 0 h 408799"/>
                  <a:gd name="connsiteX3" fmla="*/ 1151863 w 1151863"/>
                  <a:gd name="connsiteY3" fmla="*/ 197612 h 408799"/>
                  <a:gd name="connsiteX4" fmla="*/ 1070322 w 1151863"/>
                  <a:gd name="connsiteY4" fmla="*/ 408799 h 408799"/>
                  <a:gd name="connsiteX5" fmla="*/ 1070387 w 1151863"/>
                  <a:gd name="connsiteY5" fmla="*/ 354569 h 408799"/>
                  <a:gd name="connsiteX6" fmla="*/ 2972 w 1151863"/>
                  <a:gd name="connsiteY6" fmla="*/ 289628 h 408799"/>
                  <a:gd name="connsiteX7" fmla="*/ 0 w 1151863"/>
                  <a:gd name="connsiteY7" fmla="*/ 57323 h 408799"/>
                  <a:gd name="connsiteX0" fmla="*/ 0 w 1151863"/>
                  <a:gd name="connsiteY0" fmla="*/ 59585 h 411061"/>
                  <a:gd name="connsiteX1" fmla="*/ 1069946 w 1151863"/>
                  <a:gd name="connsiteY1" fmla="*/ 56569 h 411061"/>
                  <a:gd name="connsiteX2" fmla="*/ 1069881 w 1151863"/>
                  <a:gd name="connsiteY2" fmla="*/ 0 h 411061"/>
                  <a:gd name="connsiteX3" fmla="*/ 1151863 w 1151863"/>
                  <a:gd name="connsiteY3" fmla="*/ 199874 h 411061"/>
                  <a:gd name="connsiteX4" fmla="*/ 1070322 w 1151863"/>
                  <a:gd name="connsiteY4" fmla="*/ 411061 h 411061"/>
                  <a:gd name="connsiteX5" fmla="*/ 1070387 w 1151863"/>
                  <a:gd name="connsiteY5" fmla="*/ 356831 h 411061"/>
                  <a:gd name="connsiteX6" fmla="*/ 2972 w 1151863"/>
                  <a:gd name="connsiteY6" fmla="*/ 291890 h 411061"/>
                  <a:gd name="connsiteX7" fmla="*/ 0 w 1151863"/>
                  <a:gd name="connsiteY7" fmla="*/ 59585 h 411061"/>
                  <a:gd name="connsiteX0" fmla="*/ 0 w 1127621"/>
                  <a:gd name="connsiteY0" fmla="*/ 59585 h 411061"/>
                  <a:gd name="connsiteX1" fmla="*/ 1069946 w 1127621"/>
                  <a:gd name="connsiteY1" fmla="*/ 56569 h 411061"/>
                  <a:gd name="connsiteX2" fmla="*/ 1069881 w 1127621"/>
                  <a:gd name="connsiteY2" fmla="*/ 0 h 411061"/>
                  <a:gd name="connsiteX3" fmla="*/ 1127621 w 1127621"/>
                  <a:gd name="connsiteY3" fmla="*/ 199874 h 411061"/>
                  <a:gd name="connsiteX4" fmla="*/ 1070322 w 1127621"/>
                  <a:gd name="connsiteY4" fmla="*/ 411061 h 411061"/>
                  <a:gd name="connsiteX5" fmla="*/ 1070387 w 1127621"/>
                  <a:gd name="connsiteY5" fmla="*/ 356831 h 411061"/>
                  <a:gd name="connsiteX6" fmla="*/ 2972 w 1127621"/>
                  <a:gd name="connsiteY6" fmla="*/ 291890 h 411061"/>
                  <a:gd name="connsiteX7" fmla="*/ 0 w 1127621"/>
                  <a:gd name="connsiteY7" fmla="*/ 59585 h 411061"/>
                  <a:gd name="connsiteX0" fmla="*/ 0 w 1127621"/>
                  <a:gd name="connsiteY0" fmla="*/ 59585 h 411061"/>
                  <a:gd name="connsiteX1" fmla="*/ 1069946 w 1127621"/>
                  <a:gd name="connsiteY1" fmla="*/ 56569 h 411061"/>
                  <a:gd name="connsiteX2" fmla="*/ 1069881 w 1127621"/>
                  <a:gd name="connsiteY2" fmla="*/ 0 h 411061"/>
                  <a:gd name="connsiteX3" fmla="*/ 1127621 w 1127621"/>
                  <a:gd name="connsiteY3" fmla="*/ 199874 h 411061"/>
                  <a:gd name="connsiteX4" fmla="*/ 1070322 w 1127621"/>
                  <a:gd name="connsiteY4" fmla="*/ 411061 h 411061"/>
                  <a:gd name="connsiteX5" fmla="*/ 1070387 w 1127621"/>
                  <a:gd name="connsiteY5" fmla="*/ 356831 h 411061"/>
                  <a:gd name="connsiteX6" fmla="*/ 2972 w 1127621"/>
                  <a:gd name="connsiteY6" fmla="*/ 282839 h 411061"/>
                  <a:gd name="connsiteX7" fmla="*/ 0 w 1127621"/>
                  <a:gd name="connsiteY7" fmla="*/ 59585 h 411061"/>
                  <a:gd name="connsiteX0" fmla="*/ 0 w 1126740"/>
                  <a:gd name="connsiteY0" fmla="*/ 57322 h 411061"/>
                  <a:gd name="connsiteX1" fmla="*/ 1069065 w 1126740"/>
                  <a:gd name="connsiteY1" fmla="*/ 56569 h 411061"/>
                  <a:gd name="connsiteX2" fmla="*/ 1069000 w 1126740"/>
                  <a:gd name="connsiteY2" fmla="*/ 0 h 411061"/>
                  <a:gd name="connsiteX3" fmla="*/ 1126740 w 1126740"/>
                  <a:gd name="connsiteY3" fmla="*/ 199874 h 411061"/>
                  <a:gd name="connsiteX4" fmla="*/ 1069441 w 1126740"/>
                  <a:gd name="connsiteY4" fmla="*/ 411061 h 411061"/>
                  <a:gd name="connsiteX5" fmla="*/ 1069506 w 1126740"/>
                  <a:gd name="connsiteY5" fmla="*/ 356831 h 411061"/>
                  <a:gd name="connsiteX6" fmla="*/ 2091 w 1126740"/>
                  <a:gd name="connsiteY6" fmla="*/ 282839 h 411061"/>
                  <a:gd name="connsiteX7" fmla="*/ 0 w 1126740"/>
                  <a:gd name="connsiteY7" fmla="*/ 57322 h 411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6740" h="411061">
                    <a:moveTo>
                      <a:pt x="0" y="57322"/>
                    </a:moveTo>
                    <a:lnTo>
                      <a:pt x="1069065" y="56569"/>
                    </a:lnTo>
                    <a:cubicBezTo>
                      <a:pt x="1068750" y="33941"/>
                      <a:pt x="1069315" y="22628"/>
                      <a:pt x="1069000" y="0"/>
                    </a:cubicBezTo>
                    <a:lnTo>
                      <a:pt x="1126740" y="199874"/>
                    </a:lnTo>
                    <a:lnTo>
                      <a:pt x="1069441" y="411061"/>
                    </a:lnTo>
                    <a:cubicBezTo>
                      <a:pt x="1070050" y="393990"/>
                      <a:pt x="1068897" y="373902"/>
                      <a:pt x="1069506" y="356831"/>
                    </a:cubicBezTo>
                    <a:lnTo>
                      <a:pt x="2091" y="282839"/>
                    </a:lnTo>
                    <a:cubicBezTo>
                      <a:pt x="709" y="209427"/>
                      <a:pt x="1382" y="130734"/>
                      <a:pt x="0" y="57322"/>
                    </a:cubicBez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8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320" name="Freihandform 56">
                <a:extLst>
                  <a:ext uri="{FF2B5EF4-FFF2-40B4-BE49-F238E27FC236}">
                    <a16:creationId xmlns:a16="http://schemas.microsoft.com/office/drawing/2014/main" id="{AB74723B-3527-7DEC-F853-0B6C7EA90586}"/>
                  </a:ext>
                </a:extLst>
              </p:cNvPr>
              <p:cNvSpPr/>
              <p:nvPr/>
            </p:nvSpPr>
            <p:spPr bwMode="auto">
              <a:xfrm flipH="1">
                <a:off x="5939023" y="2810362"/>
                <a:ext cx="2218248" cy="367473"/>
              </a:xfrm>
              <a:custGeom>
                <a:avLst/>
                <a:gdLst>
                  <a:gd name="connsiteX0" fmla="*/ 0 w 809625"/>
                  <a:gd name="connsiteY0" fmla="*/ 195263 h 195263"/>
                  <a:gd name="connsiteX1" fmla="*/ 809625 w 809625"/>
                  <a:gd name="connsiteY1" fmla="*/ 0 h 195263"/>
                  <a:gd name="connsiteX2" fmla="*/ 809625 w 809625"/>
                  <a:gd name="connsiteY2" fmla="*/ 40482 h 195263"/>
                  <a:gd name="connsiteX3" fmla="*/ 0 w 809625"/>
                  <a:gd name="connsiteY3" fmla="*/ 195263 h 195263"/>
                  <a:gd name="connsiteX0" fmla="*/ 0 w 809625"/>
                  <a:gd name="connsiteY0" fmla="*/ 195263 h 195263"/>
                  <a:gd name="connsiteX1" fmla="*/ 809625 w 809625"/>
                  <a:gd name="connsiteY1" fmla="*/ 0 h 195263"/>
                  <a:gd name="connsiteX2" fmla="*/ 809625 w 809625"/>
                  <a:gd name="connsiteY2" fmla="*/ 40482 h 195263"/>
                  <a:gd name="connsiteX3" fmla="*/ 250032 w 809625"/>
                  <a:gd name="connsiteY3" fmla="*/ 147638 h 195263"/>
                  <a:gd name="connsiteX4" fmla="*/ 0 w 809625"/>
                  <a:gd name="connsiteY4" fmla="*/ 195263 h 195263"/>
                  <a:gd name="connsiteX0" fmla="*/ 9524 w 819149"/>
                  <a:gd name="connsiteY0" fmla="*/ 195263 h 235744"/>
                  <a:gd name="connsiteX1" fmla="*/ 819149 w 819149"/>
                  <a:gd name="connsiteY1" fmla="*/ 0 h 235744"/>
                  <a:gd name="connsiteX2" fmla="*/ 819149 w 819149"/>
                  <a:gd name="connsiteY2" fmla="*/ 40482 h 235744"/>
                  <a:gd name="connsiteX3" fmla="*/ 0 w 819149"/>
                  <a:gd name="connsiteY3" fmla="*/ 235744 h 235744"/>
                  <a:gd name="connsiteX4" fmla="*/ 9524 w 819149"/>
                  <a:gd name="connsiteY4" fmla="*/ 195263 h 235744"/>
                  <a:gd name="connsiteX0" fmla="*/ 9524 w 819149"/>
                  <a:gd name="connsiteY0" fmla="*/ 195263 h 235744"/>
                  <a:gd name="connsiteX1" fmla="*/ 819149 w 819149"/>
                  <a:gd name="connsiteY1" fmla="*/ 0 h 235744"/>
                  <a:gd name="connsiteX2" fmla="*/ 819149 w 819149"/>
                  <a:gd name="connsiteY2" fmla="*/ 49550 h 235744"/>
                  <a:gd name="connsiteX3" fmla="*/ 0 w 819149"/>
                  <a:gd name="connsiteY3" fmla="*/ 235744 h 235744"/>
                  <a:gd name="connsiteX4" fmla="*/ 9524 w 819149"/>
                  <a:gd name="connsiteY4" fmla="*/ 195263 h 235744"/>
                  <a:gd name="connsiteX0" fmla="*/ 9524 w 819149"/>
                  <a:gd name="connsiteY0" fmla="*/ 195263 h 247833"/>
                  <a:gd name="connsiteX1" fmla="*/ 819149 w 819149"/>
                  <a:gd name="connsiteY1" fmla="*/ 0 h 247833"/>
                  <a:gd name="connsiteX2" fmla="*/ 819149 w 819149"/>
                  <a:gd name="connsiteY2" fmla="*/ 49550 h 247833"/>
                  <a:gd name="connsiteX3" fmla="*/ 0 w 819149"/>
                  <a:gd name="connsiteY3" fmla="*/ 247833 h 247833"/>
                  <a:gd name="connsiteX4" fmla="*/ 9524 w 819149"/>
                  <a:gd name="connsiteY4" fmla="*/ 195263 h 247833"/>
                  <a:gd name="connsiteX0" fmla="*/ 9524 w 819149"/>
                  <a:gd name="connsiteY0" fmla="*/ 208863 h 261433"/>
                  <a:gd name="connsiteX1" fmla="*/ 819149 w 819149"/>
                  <a:gd name="connsiteY1" fmla="*/ 0 h 261433"/>
                  <a:gd name="connsiteX2" fmla="*/ 819149 w 819149"/>
                  <a:gd name="connsiteY2" fmla="*/ 63150 h 261433"/>
                  <a:gd name="connsiteX3" fmla="*/ 0 w 819149"/>
                  <a:gd name="connsiteY3" fmla="*/ 261433 h 261433"/>
                  <a:gd name="connsiteX4" fmla="*/ 9524 w 819149"/>
                  <a:gd name="connsiteY4" fmla="*/ 208863 h 261433"/>
                  <a:gd name="connsiteX0" fmla="*/ 4762 w 819149"/>
                  <a:gd name="connsiteY0" fmla="*/ 192996 h 261433"/>
                  <a:gd name="connsiteX1" fmla="*/ 819149 w 819149"/>
                  <a:gd name="connsiteY1" fmla="*/ 0 h 261433"/>
                  <a:gd name="connsiteX2" fmla="*/ 819149 w 819149"/>
                  <a:gd name="connsiteY2" fmla="*/ 63150 h 261433"/>
                  <a:gd name="connsiteX3" fmla="*/ 0 w 819149"/>
                  <a:gd name="connsiteY3" fmla="*/ 261433 h 261433"/>
                  <a:gd name="connsiteX4" fmla="*/ 4762 w 819149"/>
                  <a:gd name="connsiteY4" fmla="*/ 192996 h 261433"/>
                  <a:gd name="connsiteX0" fmla="*/ 0 w 819150"/>
                  <a:gd name="connsiteY0" fmla="*/ 190730 h 261433"/>
                  <a:gd name="connsiteX1" fmla="*/ 819150 w 819150"/>
                  <a:gd name="connsiteY1" fmla="*/ 0 h 261433"/>
                  <a:gd name="connsiteX2" fmla="*/ 819150 w 819150"/>
                  <a:gd name="connsiteY2" fmla="*/ 63150 h 261433"/>
                  <a:gd name="connsiteX3" fmla="*/ 1 w 819150"/>
                  <a:gd name="connsiteY3" fmla="*/ 261433 h 261433"/>
                  <a:gd name="connsiteX4" fmla="*/ 0 w 819150"/>
                  <a:gd name="connsiteY4" fmla="*/ 190730 h 261433"/>
                  <a:gd name="connsiteX0" fmla="*/ 0 w 819150"/>
                  <a:gd name="connsiteY0" fmla="*/ 190730 h 336237"/>
                  <a:gd name="connsiteX1" fmla="*/ 819150 w 819150"/>
                  <a:gd name="connsiteY1" fmla="*/ 0 h 336237"/>
                  <a:gd name="connsiteX2" fmla="*/ 819150 w 819150"/>
                  <a:gd name="connsiteY2" fmla="*/ 63150 h 336237"/>
                  <a:gd name="connsiteX3" fmla="*/ 1 w 819150"/>
                  <a:gd name="connsiteY3" fmla="*/ 336237 h 336237"/>
                  <a:gd name="connsiteX4" fmla="*/ 0 w 819150"/>
                  <a:gd name="connsiteY4" fmla="*/ 190730 h 336237"/>
                  <a:gd name="connsiteX0" fmla="*/ 0 w 819150"/>
                  <a:gd name="connsiteY0" fmla="*/ 190730 h 336237"/>
                  <a:gd name="connsiteX1" fmla="*/ 819150 w 819150"/>
                  <a:gd name="connsiteY1" fmla="*/ 0 h 336237"/>
                  <a:gd name="connsiteX2" fmla="*/ 819150 w 819150"/>
                  <a:gd name="connsiteY2" fmla="*/ 115285 h 336237"/>
                  <a:gd name="connsiteX3" fmla="*/ 1 w 819150"/>
                  <a:gd name="connsiteY3" fmla="*/ 336237 h 336237"/>
                  <a:gd name="connsiteX4" fmla="*/ 0 w 819150"/>
                  <a:gd name="connsiteY4" fmla="*/ 190730 h 336237"/>
                  <a:gd name="connsiteX0" fmla="*/ 0 w 819150"/>
                  <a:gd name="connsiteY0" fmla="*/ 190730 h 422374"/>
                  <a:gd name="connsiteX1" fmla="*/ 819150 w 819150"/>
                  <a:gd name="connsiteY1" fmla="*/ 0 h 422374"/>
                  <a:gd name="connsiteX2" fmla="*/ 819150 w 819150"/>
                  <a:gd name="connsiteY2" fmla="*/ 115285 h 422374"/>
                  <a:gd name="connsiteX3" fmla="*/ 2383 w 819150"/>
                  <a:gd name="connsiteY3" fmla="*/ 422374 h 422374"/>
                  <a:gd name="connsiteX4" fmla="*/ 0 w 819150"/>
                  <a:gd name="connsiteY4" fmla="*/ 190730 h 422374"/>
                  <a:gd name="connsiteX0" fmla="*/ 0 w 821531"/>
                  <a:gd name="connsiteY0" fmla="*/ 190730 h 422374"/>
                  <a:gd name="connsiteX1" fmla="*/ 819150 w 821531"/>
                  <a:gd name="connsiteY1" fmla="*/ 0 h 422374"/>
                  <a:gd name="connsiteX2" fmla="*/ 821531 w 821531"/>
                  <a:gd name="connsiteY2" fmla="*/ 221823 h 422374"/>
                  <a:gd name="connsiteX3" fmla="*/ 2383 w 821531"/>
                  <a:gd name="connsiteY3" fmla="*/ 422374 h 422374"/>
                  <a:gd name="connsiteX4" fmla="*/ 0 w 821531"/>
                  <a:gd name="connsiteY4" fmla="*/ 190730 h 422374"/>
                  <a:gd name="connsiteX0" fmla="*/ 0 w 819255"/>
                  <a:gd name="connsiteY0" fmla="*/ 190730 h 422374"/>
                  <a:gd name="connsiteX1" fmla="*/ 819150 w 819255"/>
                  <a:gd name="connsiteY1" fmla="*/ 0 h 422374"/>
                  <a:gd name="connsiteX2" fmla="*/ 816769 w 819255"/>
                  <a:gd name="connsiteY2" fmla="*/ 221823 h 422374"/>
                  <a:gd name="connsiteX3" fmla="*/ 2383 w 819255"/>
                  <a:gd name="connsiteY3" fmla="*/ 422374 h 422374"/>
                  <a:gd name="connsiteX4" fmla="*/ 0 w 819255"/>
                  <a:gd name="connsiteY4" fmla="*/ 190730 h 422374"/>
                  <a:gd name="connsiteX0" fmla="*/ 0 w 819379"/>
                  <a:gd name="connsiteY0" fmla="*/ 190730 h 422374"/>
                  <a:gd name="connsiteX1" fmla="*/ 819150 w 819379"/>
                  <a:gd name="connsiteY1" fmla="*/ 0 h 422374"/>
                  <a:gd name="connsiteX2" fmla="*/ 819150 w 819379"/>
                  <a:gd name="connsiteY2" fmla="*/ 221823 h 422374"/>
                  <a:gd name="connsiteX3" fmla="*/ 2383 w 819379"/>
                  <a:gd name="connsiteY3" fmla="*/ 422374 h 422374"/>
                  <a:gd name="connsiteX4" fmla="*/ 0 w 819379"/>
                  <a:gd name="connsiteY4" fmla="*/ 190730 h 422374"/>
                  <a:gd name="connsiteX0" fmla="*/ 0 w 819379"/>
                  <a:gd name="connsiteY0" fmla="*/ 190730 h 553611"/>
                  <a:gd name="connsiteX1" fmla="*/ 819150 w 819379"/>
                  <a:gd name="connsiteY1" fmla="*/ 0 h 553611"/>
                  <a:gd name="connsiteX2" fmla="*/ 819150 w 819379"/>
                  <a:gd name="connsiteY2" fmla="*/ 221823 h 553611"/>
                  <a:gd name="connsiteX3" fmla="*/ 12080 w 819379"/>
                  <a:gd name="connsiteY3" fmla="*/ 553611 h 553611"/>
                  <a:gd name="connsiteX4" fmla="*/ 0 w 819379"/>
                  <a:gd name="connsiteY4" fmla="*/ 190730 h 553611"/>
                  <a:gd name="connsiteX0" fmla="*/ 59548 w 878927"/>
                  <a:gd name="connsiteY0" fmla="*/ 190730 h 553611"/>
                  <a:gd name="connsiteX1" fmla="*/ 878698 w 878927"/>
                  <a:gd name="connsiteY1" fmla="*/ 0 h 553611"/>
                  <a:gd name="connsiteX2" fmla="*/ 878698 w 878927"/>
                  <a:gd name="connsiteY2" fmla="*/ 221823 h 553611"/>
                  <a:gd name="connsiteX3" fmla="*/ 71628 w 878927"/>
                  <a:gd name="connsiteY3" fmla="*/ 553611 h 553611"/>
                  <a:gd name="connsiteX4" fmla="*/ 65718 w 878927"/>
                  <a:gd name="connsiteY4" fmla="*/ 346951 h 553611"/>
                  <a:gd name="connsiteX5" fmla="*/ 59548 w 878927"/>
                  <a:gd name="connsiteY5" fmla="*/ 190730 h 553611"/>
                  <a:gd name="connsiteX0" fmla="*/ 98717 w 911926"/>
                  <a:gd name="connsiteY0" fmla="*/ 346951 h 553611"/>
                  <a:gd name="connsiteX1" fmla="*/ 911697 w 911926"/>
                  <a:gd name="connsiteY1" fmla="*/ 0 h 553611"/>
                  <a:gd name="connsiteX2" fmla="*/ 911697 w 911926"/>
                  <a:gd name="connsiteY2" fmla="*/ 221823 h 553611"/>
                  <a:gd name="connsiteX3" fmla="*/ 104627 w 911926"/>
                  <a:gd name="connsiteY3" fmla="*/ 553611 h 553611"/>
                  <a:gd name="connsiteX4" fmla="*/ 98717 w 911926"/>
                  <a:gd name="connsiteY4" fmla="*/ 346951 h 553611"/>
                  <a:gd name="connsiteX0" fmla="*/ 0 w 813209"/>
                  <a:gd name="connsiteY0" fmla="*/ 346951 h 553611"/>
                  <a:gd name="connsiteX1" fmla="*/ 812980 w 813209"/>
                  <a:gd name="connsiteY1" fmla="*/ 0 h 553611"/>
                  <a:gd name="connsiteX2" fmla="*/ 812980 w 813209"/>
                  <a:gd name="connsiteY2" fmla="*/ 221823 h 553611"/>
                  <a:gd name="connsiteX3" fmla="*/ 5910 w 813209"/>
                  <a:gd name="connsiteY3" fmla="*/ 553611 h 553611"/>
                  <a:gd name="connsiteX4" fmla="*/ 0 w 813209"/>
                  <a:gd name="connsiteY4" fmla="*/ 346951 h 553611"/>
                  <a:gd name="connsiteX0" fmla="*/ 0 w 822717"/>
                  <a:gd name="connsiteY0" fmla="*/ 473663 h 680323"/>
                  <a:gd name="connsiteX1" fmla="*/ 822677 w 822717"/>
                  <a:gd name="connsiteY1" fmla="*/ 0 h 680323"/>
                  <a:gd name="connsiteX2" fmla="*/ 812980 w 822717"/>
                  <a:gd name="connsiteY2" fmla="*/ 348535 h 680323"/>
                  <a:gd name="connsiteX3" fmla="*/ 5910 w 822717"/>
                  <a:gd name="connsiteY3" fmla="*/ 680323 h 680323"/>
                  <a:gd name="connsiteX4" fmla="*/ 0 w 822717"/>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87239 h 693899"/>
                  <a:gd name="connsiteX1" fmla="*/ 822677 w 827966"/>
                  <a:gd name="connsiteY1" fmla="*/ 0 h 693899"/>
                  <a:gd name="connsiteX2" fmla="*/ 827966 w 827966"/>
                  <a:gd name="connsiteY2" fmla="*/ 126788 h 693899"/>
                  <a:gd name="connsiteX3" fmla="*/ 5910 w 827966"/>
                  <a:gd name="connsiteY3" fmla="*/ 693899 h 693899"/>
                  <a:gd name="connsiteX4" fmla="*/ 0 w 827966"/>
                  <a:gd name="connsiteY4" fmla="*/ 487239 h 693899"/>
                  <a:gd name="connsiteX0" fmla="*/ 0 w 827085"/>
                  <a:gd name="connsiteY0" fmla="*/ 487239 h 693899"/>
                  <a:gd name="connsiteX1" fmla="*/ 822677 w 827085"/>
                  <a:gd name="connsiteY1" fmla="*/ 0 h 693899"/>
                  <a:gd name="connsiteX2" fmla="*/ 827085 w 827085"/>
                  <a:gd name="connsiteY2" fmla="*/ 140364 h 693899"/>
                  <a:gd name="connsiteX3" fmla="*/ 5910 w 827085"/>
                  <a:gd name="connsiteY3" fmla="*/ 693899 h 693899"/>
                  <a:gd name="connsiteX4" fmla="*/ 0 w 827085"/>
                  <a:gd name="connsiteY4" fmla="*/ 487239 h 693899"/>
                  <a:gd name="connsiteX0" fmla="*/ 0 w 827085"/>
                  <a:gd name="connsiteY0" fmla="*/ 487239 h 707476"/>
                  <a:gd name="connsiteX1" fmla="*/ 822677 w 827085"/>
                  <a:gd name="connsiteY1" fmla="*/ 0 h 707476"/>
                  <a:gd name="connsiteX2" fmla="*/ 827085 w 827085"/>
                  <a:gd name="connsiteY2" fmla="*/ 140364 h 707476"/>
                  <a:gd name="connsiteX3" fmla="*/ 4147 w 827085"/>
                  <a:gd name="connsiteY3" fmla="*/ 707476 h 707476"/>
                  <a:gd name="connsiteX4" fmla="*/ 0 w 827085"/>
                  <a:gd name="connsiteY4" fmla="*/ 487239 h 707476"/>
                  <a:gd name="connsiteX0" fmla="*/ 0 w 826644"/>
                  <a:gd name="connsiteY0" fmla="*/ 487239 h 707476"/>
                  <a:gd name="connsiteX1" fmla="*/ 822677 w 826644"/>
                  <a:gd name="connsiteY1" fmla="*/ 0 h 707476"/>
                  <a:gd name="connsiteX2" fmla="*/ 826644 w 826644"/>
                  <a:gd name="connsiteY2" fmla="*/ 169779 h 707476"/>
                  <a:gd name="connsiteX3" fmla="*/ 4147 w 826644"/>
                  <a:gd name="connsiteY3" fmla="*/ 707476 h 707476"/>
                  <a:gd name="connsiteX4" fmla="*/ 0 w 826644"/>
                  <a:gd name="connsiteY4" fmla="*/ 487239 h 707476"/>
                  <a:gd name="connsiteX0" fmla="*/ 0 w 826644"/>
                  <a:gd name="connsiteY0" fmla="*/ 487239 h 707476"/>
                  <a:gd name="connsiteX1" fmla="*/ 822677 w 826644"/>
                  <a:gd name="connsiteY1" fmla="*/ 0 h 707476"/>
                  <a:gd name="connsiteX2" fmla="*/ 826644 w 826644"/>
                  <a:gd name="connsiteY2" fmla="*/ 178830 h 707476"/>
                  <a:gd name="connsiteX3" fmla="*/ 4147 w 826644"/>
                  <a:gd name="connsiteY3" fmla="*/ 707476 h 707476"/>
                  <a:gd name="connsiteX4" fmla="*/ 0 w 826644"/>
                  <a:gd name="connsiteY4" fmla="*/ 487239 h 707476"/>
                  <a:gd name="connsiteX0" fmla="*/ 0 w 826644"/>
                  <a:gd name="connsiteY0" fmla="*/ 478188 h 698425"/>
                  <a:gd name="connsiteX1" fmla="*/ 822677 w 826644"/>
                  <a:gd name="connsiteY1" fmla="*/ 0 h 698425"/>
                  <a:gd name="connsiteX2" fmla="*/ 826644 w 826644"/>
                  <a:gd name="connsiteY2" fmla="*/ 169779 h 698425"/>
                  <a:gd name="connsiteX3" fmla="*/ 4147 w 826644"/>
                  <a:gd name="connsiteY3" fmla="*/ 698425 h 698425"/>
                  <a:gd name="connsiteX4" fmla="*/ 0 w 826644"/>
                  <a:gd name="connsiteY4" fmla="*/ 478188 h 698425"/>
                  <a:gd name="connsiteX0" fmla="*/ 0 w 826644"/>
                  <a:gd name="connsiteY0" fmla="*/ 482714 h 702951"/>
                  <a:gd name="connsiteX1" fmla="*/ 824440 w 826644"/>
                  <a:gd name="connsiteY1" fmla="*/ 0 h 702951"/>
                  <a:gd name="connsiteX2" fmla="*/ 826644 w 826644"/>
                  <a:gd name="connsiteY2" fmla="*/ 174305 h 702951"/>
                  <a:gd name="connsiteX3" fmla="*/ 4147 w 826644"/>
                  <a:gd name="connsiteY3" fmla="*/ 702951 h 702951"/>
                  <a:gd name="connsiteX4" fmla="*/ 0 w 826644"/>
                  <a:gd name="connsiteY4" fmla="*/ 482714 h 7029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6644" h="702951">
                    <a:moveTo>
                      <a:pt x="0" y="482714"/>
                    </a:moveTo>
                    <a:lnTo>
                      <a:pt x="824440" y="0"/>
                    </a:lnTo>
                    <a:cubicBezTo>
                      <a:pt x="825762" y="56593"/>
                      <a:pt x="825322" y="117712"/>
                      <a:pt x="826644" y="174305"/>
                    </a:cubicBezTo>
                    <a:lnTo>
                      <a:pt x="4147" y="702951"/>
                    </a:lnTo>
                    <a:cubicBezTo>
                      <a:pt x="2765" y="629539"/>
                      <a:pt x="1382" y="556126"/>
                      <a:pt x="0" y="482714"/>
                    </a:cubicBez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8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321" name="Freihandform 57">
                <a:extLst>
                  <a:ext uri="{FF2B5EF4-FFF2-40B4-BE49-F238E27FC236}">
                    <a16:creationId xmlns:a16="http://schemas.microsoft.com/office/drawing/2014/main" id="{9EE7097A-B4A9-4EC8-B63B-5AA1505F6398}"/>
                  </a:ext>
                </a:extLst>
              </p:cNvPr>
              <p:cNvSpPr/>
              <p:nvPr/>
            </p:nvSpPr>
            <p:spPr bwMode="auto">
              <a:xfrm flipH="1">
                <a:off x="5934291" y="2808785"/>
                <a:ext cx="2234808" cy="93840"/>
              </a:xfrm>
              <a:custGeom>
                <a:avLst/>
                <a:gdLst>
                  <a:gd name="connsiteX0" fmla="*/ 0 w 809625"/>
                  <a:gd name="connsiteY0" fmla="*/ 195263 h 195263"/>
                  <a:gd name="connsiteX1" fmla="*/ 809625 w 809625"/>
                  <a:gd name="connsiteY1" fmla="*/ 0 h 195263"/>
                  <a:gd name="connsiteX2" fmla="*/ 809625 w 809625"/>
                  <a:gd name="connsiteY2" fmla="*/ 40482 h 195263"/>
                  <a:gd name="connsiteX3" fmla="*/ 0 w 809625"/>
                  <a:gd name="connsiteY3" fmla="*/ 195263 h 195263"/>
                  <a:gd name="connsiteX0" fmla="*/ 0 w 809625"/>
                  <a:gd name="connsiteY0" fmla="*/ 195263 h 195263"/>
                  <a:gd name="connsiteX1" fmla="*/ 809625 w 809625"/>
                  <a:gd name="connsiteY1" fmla="*/ 0 h 195263"/>
                  <a:gd name="connsiteX2" fmla="*/ 809625 w 809625"/>
                  <a:gd name="connsiteY2" fmla="*/ 40482 h 195263"/>
                  <a:gd name="connsiteX3" fmla="*/ 250032 w 809625"/>
                  <a:gd name="connsiteY3" fmla="*/ 147638 h 195263"/>
                  <a:gd name="connsiteX4" fmla="*/ 0 w 809625"/>
                  <a:gd name="connsiteY4" fmla="*/ 195263 h 195263"/>
                  <a:gd name="connsiteX0" fmla="*/ 9524 w 819149"/>
                  <a:gd name="connsiteY0" fmla="*/ 195263 h 235744"/>
                  <a:gd name="connsiteX1" fmla="*/ 819149 w 819149"/>
                  <a:gd name="connsiteY1" fmla="*/ 0 h 235744"/>
                  <a:gd name="connsiteX2" fmla="*/ 819149 w 819149"/>
                  <a:gd name="connsiteY2" fmla="*/ 40482 h 235744"/>
                  <a:gd name="connsiteX3" fmla="*/ 0 w 819149"/>
                  <a:gd name="connsiteY3" fmla="*/ 235744 h 235744"/>
                  <a:gd name="connsiteX4" fmla="*/ 9524 w 819149"/>
                  <a:gd name="connsiteY4" fmla="*/ 195263 h 235744"/>
                  <a:gd name="connsiteX0" fmla="*/ 9524 w 819149"/>
                  <a:gd name="connsiteY0" fmla="*/ 195263 h 235744"/>
                  <a:gd name="connsiteX1" fmla="*/ 819149 w 819149"/>
                  <a:gd name="connsiteY1" fmla="*/ 0 h 235744"/>
                  <a:gd name="connsiteX2" fmla="*/ 819149 w 819149"/>
                  <a:gd name="connsiteY2" fmla="*/ 49550 h 235744"/>
                  <a:gd name="connsiteX3" fmla="*/ 0 w 819149"/>
                  <a:gd name="connsiteY3" fmla="*/ 235744 h 235744"/>
                  <a:gd name="connsiteX4" fmla="*/ 9524 w 819149"/>
                  <a:gd name="connsiteY4" fmla="*/ 195263 h 235744"/>
                  <a:gd name="connsiteX0" fmla="*/ 9524 w 819149"/>
                  <a:gd name="connsiteY0" fmla="*/ 195263 h 247833"/>
                  <a:gd name="connsiteX1" fmla="*/ 819149 w 819149"/>
                  <a:gd name="connsiteY1" fmla="*/ 0 h 247833"/>
                  <a:gd name="connsiteX2" fmla="*/ 819149 w 819149"/>
                  <a:gd name="connsiteY2" fmla="*/ 49550 h 247833"/>
                  <a:gd name="connsiteX3" fmla="*/ 0 w 819149"/>
                  <a:gd name="connsiteY3" fmla="*/ 247833 h 247833"/>
                  <a:gd name="connsiteX4" fmla="*/ 9524 w 819149"/>
                  <a:gd name="connsiteY4" fmla="*/ 195263 h 247833"/>
                  <a:gd name="connsiteX0" fmla="*/ 9524 w 819149"/>
                  <a:gd name="connsiteY0" fmla="*/ 208863 h 261433"/>
                  <a:gd name="connsiteX1" fmla="*/ 819149 w 819149"/>
                  <a:gd name="connsiteY1" fmla="*/ 0 h 261433"/>
                  <a:gd name="connsiteX2" fmla="*/ 819149 w 819149"/>
                  <a:gd name="connsiteY2" fmla="*/ 63150 h 261433"/>
                  <a:gd name="connsiteX3" fmla="*/ 0 w 819149"/>
                  <a:gd name="connsiteY3" fmla="*/ 261433 h 261433"/>
                  <a:gd name="connsiteX4" fmla="*/ 9524 w 819149"/>
                  <a:gd name="connsiteY4" fmla="*/ 208863 h 261433"/>
                  <a:gd name="connsiteX0" fmla="*/ 4762 w 819149"/>
                  <a:gd name="connsiteY0" fmla="*/ 192996 h 261433"/>
                  <a:gd name="connsiteX1" fmla="*/ 819149 w 819149"/>
                  <a:gd name="connsiteY1" fmla="*/ 0 h 261433"/>
                  <a:gd name="connsiteX2" fmla="*/ 819149 w 819149"/>
                  <a:gd name="connsiteY2" fmla="*/ 63150 h 261433"/>
                  <a:gd name="connsiteX3" fmla="*/ 0 w 819149"/>
                  <a:gd name="connsiteY3" fmla="*/ 261433 h 261433"/>
                  <a:gd name="connsiteX4" fmla="*/ 4762 w 819149"/>
                  <a:gd name="connsiteY4" fmla="*/ 192996 h 261433"/>
                  <a:gd name="connsiteX0" fmla="*/ 0 w 819150"/>
                  <a:gd name="connsiteY0" fmla="*/ 190730 h 261433"/>
                  <a:gd name="connsiteX1" fmla="*/ 819150 w 819150"/>
                  <a:gd name="connsiteY1" fmla="*/ 0 h 261433"/>
                  <a:gd name="connsiteX2" fmla="*/ 819150 w 819150"/>
                  <a:gd name="connsiteY2" fmla="*/ 63150 h 261433"/>
                  <a:gd name="connsiteX3" fmla="*/ 1 w 819150"/>
                  <a:gd name="connsiteY3" fmla="*/ 261433 h 261433"/>
                  <a:gd name="connsiteX4" fmla="*/ 0 w 819150"/>
                  <a:gd name="connsiteY4" fmla="*/ 190730 h 261433"/>
                  <a:gd name="connsiteX0" fmla="*/ 0 w 819150"/>
                  <a:gd name="connsiteY0" fmla="*/ 190730 h 336237"/>
                  <a:gd name="connsiteX1" fmla="*/ 819150 w 819150"/>
                  <a:gd name="connsiteY1" fmla="*/ 0 h 336237"/>
                  <a:gd name="connsiteX2" fmla="*/ 819150 w 819150"/>
                  <a:gd name="connsiteY2" fmla="*/ 63150 h 336237"/>
                  <a:gd name="connsiteX3" fmla="*/ 1 w 819150"/>
                  <a:gd name="connsiteY3" fmla="*/ 336237 h 336237"/>
                  <a:gd name="connsiteX4" fmla="*/ 0 w 819150"/>
                  <a:gd name="connsiteY4" fmla="*/ 190730 h 336237"/>
                  <a:gd name="connsiteX0" fmla="*/ 0 w 819150"/>
                  <a:gd name="connsiteY0" fmla="*/ 190730 h 336237"/>
                  <a:gd name="connsiteX1" fmla="*/ 819150 w 819150"/>
                  <a:gd name="connsiteY1" fmla="*/ 0 h 336237"/>
                  <a:gd name="connsiteX2" fmla="*/ 819150 w 819150"/>
                  <a:gd name="connsiteY2" fmla="*/ 115285 h 336237"/>
                  <a:gd name="connsiteX3" fmla="*/ 1 w 819150"/>
                  <a:gd name="connsiteY3" fmla="*/ 336237 h 336237"/>
                  <a:gd name="connsiteX4" fmla="*/ 0 w 819150"/>
                  <a:gd name="connsiteY4" fmla="*/ 190730 h 336237"/>
                  <a:gd name="connsiteX0" fmla="*/ 0 w 819150"/>
                  <a:gd name="connsiteY0" fmla="*/ 190730 h 422374"/>
                  <a:gd name="connsiteX1" fmla="*/ 819150 w 819150"/>
                  <a:gd name="connsiteY1" fmla="*/ 0 h 422374"/>
                  <a:gd name="connsiteX2" fmla="*/ 819150 w 819150"/>
                  <a:gd name="connsiteY2" fmla="*/ 115285 h 422374"/>
                  <a:gd name="connsiteX3" fmla="*/ 2383 w 819150"/>
                  <a:gd name="connsiteY3" fmla="*/ 422374 h 422374"/>
                  <a:gd name="connsiteX4" fmla="*/ 0 w 819150"/>
                  <a:gd name="connsiteY4" fmla="*/ 190730 h 422374"/>
                  <a:gd name="connsiteX0" fmla="*/ 0 w 821531"/>
                  <a:gd name="connsiteY0" fmla="*/ 190730 h 422374"/>
                  <a:gd name="connsiteX1" fmla="*/ 819150 w 821531"/>
                  <a:gd name="connsiteY1" fmla="*/ 0 h 422374"/>
                  <a:gd name="connsiteX2" fmla="*/ 821531 w 821531"/>
                  <a:gd name="connsiteY2" fmla="*/ 221823 h 422374"/>
                  <a:gd name="connsiteX3" fmla="*/ 2383 w 821531"/>
                  <a:gd name="connsiteY3" fmla="*/ 422374 h 422374"/>
                  <a:gd name="connsiteX4" fmla="*/ 0 w 821531"/>
                  <a:gd name="connsiteY4" fmla="*/ 190730 h 422374"/>
                  <a:gd name="connsiteX0" fmla="*/ 0 w 819255"/>
                  <a:gd name="connsiteY0" fmla="*/ 190730 h 422374"/>
                  <a:gd name="connsiteX1" fmla="*/ 819150 w 819255"/>
                  <a:gd name="connsiteY1" fmla="*/ 0 h 422374"/>
                  <a:gd name="connsiteX2" fmla="*/ 816769 w 819255"/>
                  <a:gd name="connsiteY2" fmla="*/ 221823 h 422374"/>
                  <a:gd name="connsiteX3" fmla="*/ 2383 w 819255"/>
                  <a:gd name="connsiteY3" fmla="*/ 422374 h 422374"/>
                  <a:gd name="connsiteX4" fmla="*/ 0 w 819255"/>
                  <a:gd name="connsiteY4" fmla="*/ 190730 h 422374"/>
                  <a:gd name="connsiteX0" fmla="*/ 0 w 819379"/>
                  <a:gd name="connsiteY0" fmla="*/ 190730 h 422374"/>
                  <a:gd name="connsiteX1" fmla="*/ 819150 w 819379"/>
                  <a:gd name="connsiteY1" fmla="*/ 0 h 422374"/>
                  <a:gd name="connsiteX2" fmla="*/ 819150 w 819379"/>
                  <a:gd name="connsiteY2" fmla="*/ 221823 h 422374"/>
                  <a:gd name="connsiteX3" fmla="*/ 2383 w 819379"/>
                  <a:gd name="connsiteY3" fmla="*/ 422374 h 422374"/>
                  <a:gd name="connsiteX4" fmla="*/ 0 w 819379"/>
                  <a:gd name="connsiteY4" fmla="*/ 190730 h 422374"/>
                  <a:gd name="connsiteX0" fmla="*/ 0 w 819379"/>
                  <a:gd name="connsiteY0" fmla="*/ 190730 h 553611"/>
                  <a:gd name="connsiteX1" fmla="*/ 819150 w 819379"/>
                  <a:gd name="connsiteY1" fmla="*/ 0 h 553611"/>
                  <a:gd name="connsiteX2" fmla="*/ 819150 w 819379"/>
                  <a:gd name="connsiteY2" fmla="*/ 221823 h 553611"/>
                  <a:gd name="connsiteX3" fmla="*/ 12080 w 819379"/>
                  <a:gd name="connsiteY3" fmla="*/ 553611 h 553611"/>
                  <a:gd name="connsiteX4" fmla="*/ 0 w 819379"/>
                  <a:gd name="connsiteY4" fmla="*/ 190730 h 553611"/>
                  <a:gd name="connsiteX0" fmla="*/ 59548 w 878927"/>
                  <a:gd name="connsiteY0" fmla="*/ 190730 h 553611"/>
                  <a:gd name="connsiteX1" fmla="*/ 878698 w 878927"/>
                  <a:gd name="connsiteY1" fmla="*/ 0 h 553611"/>
                  <a:gd name="connsiteX2" fmla="*/ 878698 w 878927"/>
                  <a:gd name="connsiteY2" fmla="*/ 221823 h 553611"/>
                  <a:gd name="connsiteX3" fmla="*/ 71628 w 878927"/>
                  <a:gd name="connsiteY3" fmla="*/ 553611 h 553611"/>
                  <a:gd name="connsiteX4" fmla="*/ 65718 w 878927"/>
                  <a:gd name="connsiteY4" fmla="*/ 346951 h 553611"/>
                  <a:gd name="connsiteX5" fmla="*/ 59548 w 878927"/>
                  <a:gd name="connsiteY5" fmla="*/ 190730 h 553611"/>
                  <a:gd name="connsiteX0" fmla="*/ 98717 w 911926"/>
                  <a:gd name="connsiteY0" fmla="*/ 346951 h 553611"/>
                  <a:gd name="connsiteX1" fmla="*/ 911697 w 911926"/>
                  <a:gd name="connsiteY1" fmla="*/ 0 h 553611"/>
                  <a:gd name="connsiteX2" fmla="*/ 911697 w 911926"/>
                  <a:gd name="connsiteY2" fmla="*/ 221823 h 553611"/>
                  <a:gd name="connsiteX3" fmla="*/ 104627 w 911926"/>
                  <a:gd name="connsiteY3" fmla="*/ 553611 h 553611"/>
                  <a:gd name="connsiteX4" fmla="*/ 98717 w 911926"/>
                  <a:gd name="connsiteY4" fmla="*/ 346951 h 553611"/>
                  <a:gd name="connsiteX0" fmla="*/ 0 w 813209"/>
                  <a:gd name="connsiteY0" fmla="*/ 346951 h 553611"/>
                  <a:gd name="connsiteX1" fmla="*/ 812980 w 813209"/>
                  <a:gd name="connsiteY1" fmla="*/ 0 h 553611"/>
                  <a:gd name="connsiteX2" fmla="*/ 812980 w 813209"/>
                  <a:gd name="connsiteY2" fmla="*/ 221823 h 553611"/>
                  <a:gd name="connsiteX3" fmla="*/ 5910 w 813209"/>
                  <a:gd name="connsiteY3" fmla="*/ 553611 h 553611"/>
                  <a:gd name="connsiteX4" fmla="*/ 0 w 813209"/>
                  <a:gd name="connsiteY4" fmla="*/ 346951 h 553611"/>
                  <a:gd name="connsiteX0" fmla="*/ 0 w 822717"/>
                  <a:gd name="connsiteY0" fmla="*/ 473663 h 680323"/>
                  <a:gd name="connsiteX1" fmla="*/ 822677 w 822717"/>
                  <a:gd name="connsiteY1" fmla="*/ 0 h 680323"/>
                  <a:gd name="connsiteX2" fmla="*/ 812980 w 822717"/>
                  <a:gd name="connsiteY2" fmla="*/ 348535 h 680323"/>
                  <a:gd name="connsiteX3" fmla="*/ 5910 w 822717"/>
                  <a:gd name="connsiteY3" fmla="*/ 680323 h 680323"/>
                  <a:gd name="connsiteX4" fmla="*/ 0 w 822717"/>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87239 h 693899"/>
                  <a:gd name="connsiteX1" fmla="*/ 822677 w 827966"/>
                  <a:gd name="connsiteY1" fmla="*/ 0 h 693899"/>
                  <a:gd name="connsiteX2" fmla="*/ 827966 w 827966"/>
                  <a:gd name="connsiteY2" fmla="*/ 126788 h 693899"/>
                  <a:gd name="connsiteX3" fmla="*/ 5910 w 827966"/>
                  <a:gd name="connsiteY3" fmla="*/ 693899 h 693899"/>
                  <a:gd name="connsiteX4" fmla="*/ 0 w 827966"/>
                  <a:gd name="connsiteY4" fmla="*/ 487239 h 693899"/>
                  <a:gd name="connsiteX0" fmla="*/ 0 w 827085"/>
                  <a:gd name="connsiteY0" fmla="*/ 487239 h 693899"/>
                  <a:gd name="connsiteX1" fmla="*/ 822677 w 827085"/>
                  <a:gd name="connsiteY1" fmla="*/ 0 h 693899"/>
                  <a:gd name="connsiteX2" fmla="*/ 827085 w 827085"/>
                  <a:gd name="connsiteY2" fmla="*/ 140364 h 693899"/>
                  <a:gd name="connsiteX3" fmla="*/ 5910 w 827085"/>
                  <a:gd name="connsiteY3" fmla="*/ 693899 h 693899"/>
                  <a:gd name="connsiteX4" fmla="*/ 0 w 827085"/>
                  <a:gd name="connsiteY4" fmla="*/ 487239 h 693899"/>
                  <a:gd name="connsiteX0" fmla="*/ 0 w 827085"/>
                  <a:gd name="connsiteY0" fmla="*/ 487239 h 707476"/>
                  <a:gd name="connsiteX1" fmla="*/ 822677 w 827085"/>
                  <a:gd name="connsiteY1" fmla="*/ 0 h 707476"/>
                  <a:gd name="connsiteX2" fmla="*/ 827085 w 827085"/>
                  <a:gd name="connsiteY2" fmla="*/ 140364 h 707476"/>
                  <a:gd name="connsiteX3" fmla="*/ 4147 w 827085"/>
                  <a:gd name="connsiteY3" fmla="*/ 707476 h 707476"/>
                  <a:gd name="connsiteX4" fmla="*/ 0 w 827085"/>
                  <a:gd name="connsiteY4" fmla="*/ 487239 h 707476"/>
                  <a:gd name="connsiteX0" fmla="*/ 0 w 826644"/>
                  <a:gd name="connsiteY0" fmla="*/ 487239 h 707476"/>
                  <a:gd name="connsiteX1" fmla="*/ 822677 w 826644"/>
                  <a:gd name="connsiteY1" fmla="*/ 0 h 707476"/>
                  <a:gd name="connsiteX2" fmla="*/ 826644 w 826644"/>
                  <a:gd name="connsiteY2" fmla="*/ 169779 h 707476"/>
                  <a:gd name="connsiteX3" fmla="*/ 4147 w 826644"/>
                  <a:gd name="connsiteY3" fmla="*/ 707476 h 707476"/>
                  <a:gd name="connsiteX4" fmla="*/ 0 w 826644"/>
                  <a:gd name="connsiteY4" fmla="*/ 487239 h 707476"/>
                  <a:gd name="connsiteX0" fmla="*/ 0 w 826644"/>
                  <a:gd name="connsiteY0" fmla="*/ 487239 h 707476"/>
                  <a:gd name="connsiteX1" fmla="*/ 822677 w 826644"/>
                  <a:gd name="connsiteY1" fmla="*/ 0 h 707476"/>
                  <a:gd name="connsiteX2" fmla="*/ 826644 w 826644"/>
                  <a:gd name="connsiteY2" fmla="*/ 178830 h 707476"/>
                  <a:gd name="connsiteX3" fmla="*/ 4147 w 826644"/>
                  <a:gd name="connsiteY3" fmla="*/ 707476 h 707476"/>
                  <a:gd name="connsiteX4" fmla="*/ 0 w 826644"/>
                  <a:gd name="connsiteY4" fmla="*/ 487239 h 707476"/>
                  <a:gd name="connsiteX0" fmla="*/ 0 w 826644"/>
                  <a:gd name="connsiteY0" fmla="*/ 478188 h 698425"/>
                  <a:gd name="connsiteX1" fmla="*/ 822677 w 826644"/>
                  <a:gd name="connsiteY1" fmla="*/ 0 h 698425"/>
                  <a:gd name="connsiteX2" fmla="*/ 826644 w 826644"/>
                  <a:gd name="connsiteY2" fmla="*/ 169779 h 698425"/>
                  <a:gd name="connsiteX3" fmla="*/ 4147 w 826644"/>
                  <a:gd name="connsiteY3" fmla="*/ 698425 h 698425"/>
                  <a:gd name="connsiteX4" fmla="*/ 0 w 826644"/>
                  <a:gd name="connsiteY4" fmla="*/ 478188 h 698425"/>
                  <a:gd name="connsiteX0" fmla="*/ 0 w 843393"/>
                  <a:gd name="connsiteY0" fmla="*/ 478188 h 698425"/>
                  <a:gd name="connsiteX1" fmla="*/ 822677 w 843393"/>
                  <a:gd name="connsiteY1" fmla="*/ 0 h 698425"/>
                  <a:gd name="connsiteX2" fmla="*/ 843393 w 843393"/>
                  <a:gd name="connsiteY2" fmla="*/ 491085 h 698425"/>
                  <a:gd name="connsiteX3" fmla="*/ 4147 w 843393"/>
                  <a:gd name="connsiteY3" fmla="*/ 698425 h 698425"/>
                  <a:gd name="connsiteX4" fmla="*/ 0 w 843393"/>
                  <a:gd name="connsiteY4" fmla="*/ 478188 h 698425"/>
                  <a:gd name="connsiteX0" fmla="*/ 0 w 843393"/>
                  <a:gd name="connsiteY0" fmla="*/ 129730 h 349967"/>
                  <a:gd name="connsiteX1" fmla="*/ 841189 w 843393"/>
                  <a:gd name="connsiteY1" fmla="*/ 0 h 349967"/>
                  <a:gd name="connsiteX2" fmla="*/ 843393 w 843393"/>
                  <a:gd name="connsiteY2" fmla="*/ 142627 h 349967"/>
                  <a:gd name="connsiteX3" fmla="*/ 4147 w 843393"/>
                  <a:gd name="connsiteY3" fmla="*/ 349967 h 349967"/>
                  <a:gd name="connsiteX4" fmla="*/ 0 w 843393"/>
                  <a:gd name="connsiteY4" fmla="*/ 129730 h 349967"/>
                  <a:gd name="connsiteX0" fmla="*/ 633 w 839618"/>
                  <a:gd name="connsiteY0" fmla="*/ 0 h 378628"/>
                  <a:gd name="connsiteX1" fmla="*/ 837414 w 839618"/>
                  <a:gd name="connsiteY1" fmla="*/ 28661 h 378628"/>
                  <a:gd name="connsiteX2" fmla="*/ 839618 w 839618"/>
                  <a:gd name="connsiteY2" fmla="*/ 171288 h 378628"/>
                  <a:gd name="connsiteX3" fmla="*/ 372 w 839618"/>
                  <a:gd name="connsiteY3" fmla="*/ 378628 h 378628"/>
                  <a:gd name="connsiteX4" fmla="*/ 633 w 839618"/>
                  <a:gd name="connsiteY4" fmla="*/ 0 h 378628"/>
                  <a:gd name="connsiteX0" fmla="*/ 0 w 838985"/>
                  <a:gd name="connsiteY0" fmla="*/ 0 h 171288"/>
                  <a:gd name="connsiteX1" fmla="*/ 836781 w 838985"/>
                  <a:gd name="connsiteY1" fmla="*/ 28661 h 171288"/>
                  <a:gd name="connsiteX2" fmla="*/ 838985 w 838985"/>
                  <a:gd name="connsiteY2" fmla="*/ 171288 h 171288"/>
                  <a:gd name="connsiteX3" fmla="*/ 5910 w 838985"/>
                  <a:gd name="connsiteY3" fmla="*/ 98051 h 171288"/>
                  <a:gd name="connsiteX4" fmla="*/ 0 w 838985"/>
                  <a:gd name="connsiteY4" fmla="*/ 0 h 171288"/>
                  <a:gd name="connsiteX0" fmla="*/ 0 w 838544"/>
                  <a:gd name="connsiteY0" fmla="*/ 0 h 178076"/>
                  <a:gd name="connsiteX1" fmla="*/ 836781 w 838544"/>
                  <a:gd name="connsiteY1" fmla="*/ 28661 h 178076"/>
                  <a:gd name="connsiteX2" fmla="*/ 838544 w 838544"/>
                  <a:gd name="connsiteY2" fmla="*/ 178076 h 178076"/>
                  <a:gd name="connsiteX3" fmla="*/ 5910 w 838544"/>
                  <a:gd name="connsiteY3" fmla="*/ 98051 h 178076"/>
                  <a:gd name="connsiteX4" fmla="*/ 0 w 838544"/>
                  <a:gd name="connsiteY4" fmla="*/ 0 h 178076"/>
                  <a:gd name="connsiteX0" fmla="*/ 0 w 838544"/>
                  <a:gd name="connsiteY0" fmla="*/ 0 h 178076"/>
                  <a:gd name="connsiteX1" fmla="*/ 836781 w 838544"/>
                  <a:gd name="connsiteY1" fmla="*/ 8296 h 178076"/>
                  <a:gd name="connsiteX2" fmla="*/ 838544 w 838544"/>
                  <a:gd name="connsiteY2" fmla="*/ 178076 h 178076"/>
                  <a:gd name="connsiteX3" fmla="*/ 5910 w 838544"/>
                  <a:gd name="connsiteY3" fmla="*/ 98051 h 178076"/>
                  <a:gd name="connsiteX4" fmla="*/ 0 w 838544"/>
                  <a:gd name="connsiteY4" fmla="*/ 0 h 178076"/>
                  <a:gd name="connsiteX0" fmla="*/ 0 w 838544"/>
                  <a:gd name="connsiteY0" fmla="*/ 0 h 178076"/>
                  <a:gd name="connsiteX1" fmla="*/ 836781 w 838544"/>
                  <a:gd name="connsiteY1" fmla="*/ 8296 h 178076"/>
                  <a:gd name="connsiteX2" fmla="*/ 838544 w 838544"/>
                  <a:gd name="connsiteY2" fmla="*/ 178076 h 178076"/>
                  <a:gd name="connsiteX3" fmla="*/ 5910 w 838544"/>
                  <a:gd name="connsiteY3" fmla="*/ 111627 h 178076"/>
                  <a:gd name="connsiteX4" fmla="*/ 0 w 838544"/>
                  <a:gd name="connsiteY4" fmla="*/ 0 h 178076"/>
                  <a:gd name="connsiteX0" fmla="*/ 0 w 833696"/>
                  <a:gd name="connsiteY0" fmla="*/ 0 h 175814"/>
                  <a:gd name="connsiteX1" fmla="*/ 831933 w 833696"/>
                  <a:gd name="connsiteY1" fmla="*/ 6034 h 175814"/>
                  <a:gd name="connsiteX2" fmla="*/ 833696 w 833696"/>
                  <a:gd name="connsiteY2" fmla="*/ 175814 h 175814"/>
                  <a:gd name="connsiteX3" fmla="*/ 1062 w 833696"/>
                  <a:gd name="connsiteY3" fmla="*/ 109365 h 175814"/>
                  <a:gd name="connsiteX4" fmla="*/ 0 w 833696"/>
                  <a:gd name="connsiteY4" fmla="*/ 0 h 175814"/>
                  <a:gd name="connsiteX0" fmla="*/ 0 w 833696"/>
                  <a:gd name="connsiteY0" fmla="*/ 0 h 175814"/>
                  <a:gd name="connsiteX1" fmla="*/ 831933 w 833696"/>
                  <a:gd name="connsiteY1" fmla="*/ 6034 h 175814"/>
                  <a:gd name="connsiteX2" fmla="*/ 833696 w 833696"/>
                  <a:gd name="connsiteY2" fmla="*/ 175814 h 175814"/>
                  <a:gd name="connsiteX3" fmla="*/ 1503 w 833696"/>
                  <a:gd name="connsiteY3" fmla="*/ 122942 h 175814"/>
                  <a:gd name="connsiteX4" fmla="*/ 0 w 833696"/>
                  <a:gd name="connsiteY4" fmla="*/ 0 h 175814"/>
                  <a:gd name="connsiteX0" fmla="*/ 0 w 832815"/>
                  <a:gd name="connsiteY0" fmla="*/ 0 h 171288"/>
                  <a:gd name="connsiteX1" fmla="*/ 831933 w 832815"/>
                  <a:gd name="connsiteY1" fmla="*/ 6034 h 171288"/>
                  <a:gd name="connsiteX2" fmla="*/ 832815 w 832815"/>
                  <a:gd name="connsiteY2" fmla="*/ 171288 h 171288"/>
                  <a:gd name="connsiteX3" fmla="*/ 1503 w 832815"/>
                  <a:gd name="connsiteY3" fmla="*/ 122942 h 171288"/>
                  <a:gd name="connsiteX4" fmla="*/ 0 w 832815"/>
                  <a:gd name="connsiteY4" fmla="*/ 0 h 171288"/>
                  <a:gd name="connsiteX0" fmla="*/ 0 w 832815"/>
                  <a:gd name="connsiteY0" fmla="*/ 7542 h 178830"/>
                  <a:gd name="connsiteX1" fmla="*/ 831051 w 832815"/>
                  <a:gd name="connsiteY1" fmla="*/ 0 h 178830"/>
                  <a:gd name="connsiteX2" fmla="*/ 832815 w 832815"/>
                  <a:gd name="connsiteY2" fmla="*/ 178830 h 178830"/>
                  <a:gd name="connsiteX3" fmla="*/ 1503 w 832815"/>
                  <a:gd name="connsiteY3" fmla="*/ 130484 h 178830"/>
                  <a:gd name="connsiteX4" fmla="*/ 0 w 832815"/>
                  <a:gd name="connsiteY4" fmla="*/ 7542 h 178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2815" h="178830">
                    <a:moveTo>
                      <a:pt x="0" y="7542"/>
                    </a:moveTo>
                    <a:lnTo>
                      <a:pt x="831051" y="0"/>
                    </a:lnTo>
                    <a:cubicBezTo>
                      <a:pt x="832373" y="56593"/>
                      <a:pt x="831493" y="122237"/>
                      <a:pt x="832815" y="178830"/>
                    </a:cubicBezTo>
                    <a:lnTo>
                      <a:pt x="1503" y="130484"/>
                    </a:lnTo>
                    <a:cubicBezTo>
                      <a:pt x="121" y="57072"/>
                      <a:pt x="1382" y="80954"/>
                      <a:pt x="0" y="7542"/>
                    </a:cubicBez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8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322" name="Freihandform 58">
                <a:extLst>
                  <a:ext uri="{FF2B5EF4-FFF2-40B4-BE49-F238E27FC236}">
                    <a16:creationId xmlns:a16="http://schemas.microsoft.com/office/drawing/2014/main" id="{42E70904-E200-3EF2-EF14-A9CD241F4524}"/>
                  </a:ext>
                </a:extLst>
              </p:cNvPr>
              <p:cNvSpPr/>
              <p:nvPr/>
            </p:nvSpPr>
            <p:spPr bwMode="auto">
              <a:xfrm flipH="1">
                <a:off x="5956371" y="2636089"/>
                <a:ext cx="2212728" cy="244457"/>
              </a:xfrm>
              <a:custGeom>
                <a:avLst/>
                <a:gdLst>
                  <a:gd name="connsiteX0" fmla="*/ 0 w 809625"/>
                  <a:gd name="connsiteY0" fmla="*/ 195263 h 195263"/>
                  <a:gd name="connsiteX1" fmla="*/ 809625 w 809625"/>
                  <a:gd name="connsiteY1" fmla="*/ 0 h 195263"/>
                  <a:gd name="connsiteX2" fmla="*/ 809625 w 809625"/>
                  <a:gd name="connsiteY2" fmla="*/ 40482 h 195263"/>
                  <a:gd name="connsiteX3" fmla="*/ 0 w 809625"/>
                  <a:gd name="connsiteY3" fmla="*/ 195263 h 195263"/>
                  <a:gd name="connsiteX0" fmla="*/ 0 w 809625"/>
                  <a:gd name="connsiteY0" fmla="*/ 195263 h 195263"/>
                  <a:gd name="connsiteX1" fmla="*/ 809625 w 809625"/>
                  <a:gd name="connsiteY1" fmla="*/ 0 h 195263"/>
                  <a:gd name="connsiteX2" fmla="*/ 809625 w 809625"/>
                  <a:gd name="connsiteY2" fmla="*/ 40482 h 195263"/>
                  <a:gd name="connsiteX3" fmla="*/ 250032 w 809625"/>
                  <a:gd name="connsiteY3" fmla="*/ 147638 h 195263"/>
                  <a:gd name="connsiteX4" fmla="*/ 0 w 809625"/>
                  <a:gd name="connsiteY4" fmla="*/ 195263 h 195263"/>
                  <a:gd name="connsiteX0" fmla="*/ 9524 w 819149"/>
                  <a:gd name="connsiteY0" fmla="*/ 195263 h 235744"/>
                  <a:gd name="connsiteX1" fmla="*/ 819149 w 819149"/>
                  <a:gd name="connsiteY1" fmla="*/ 0 h 235744"/>
                  <a:gd name="connsiteX2" fmla="*/ 819149 w 819149"/>
                  <a:gd name="connsiteY2" fmla="*/ 40482 h 235744"/>
                  <a:gd name="connsiteX3" fmla="*/ 0 w 819149"/>
                  <a:gd name="connsiteY3" fmla="*/ 235744 h 235744"/>
                  <a:gd name="connsiteX4" fmla="*/ 9524 w 819149"/>
                  <a:gd name="connsiteY4" fmla="*/ 195263 h 235744"/>
                  <a:gd name="connsiteX0" fmla="*/ 9524 w 819149"/>
                  <a:gd name="connsiteY0" fmla="*/ 195263 h 235744"/>
                  <a:gd name="connsiteX1" fmla="*/ 819149 w 819149"/>
                  <a:gd name="connsiteY1" fmla="*/ 0 h 235744"/>
                  <a:gd name="connsiteX2" fmla="*/ 819149 w 819149"/>
                  <a:gd name="connsiteY2" fmla="*/ 49550 h 235744"/>
                  <a:gd name="connsiteX3" fmla="*/ 0 w 819149"/>
                  <a:gd name="connsiteY3" fmla="*/ 235744 h 235744"/>
                  <a:gd name="connsiteX4" fmla="*/ 9524 w 819149"/>
                  <a:gd name="connsiteY4" fmla="*/ 195263 h 235744"/>
                  <a:gd name="connsiteX0" fmla="*/ 9524 w 819149"/>
                  <a:gd name="connsiteY0" fmla="*/ 195263 h 247833"/>
                  <a:gd name="connsiteX1" fmla="*/ 819149 w 819149"/>
                  <a:gd name="connsiteY1" fmla="*/ 0 h 247833"/>
                  <a:gd name="connsiteX2" fmla="*/ 819149 w 819149"/>
                  <a:gd name="connsiteY2" fmla="*/ 49550 h 247833"/>
                  <a:gd name="connsiteX3" fmla="*/ 0 w 819149"/>
                  <a:gd name="connsiteY3" fmla="*/ 247833 h 247833"/>
                  <a:gd name="connsiteX4" fmla="*/ 9524 w 819149"/>
                  <a:gd name="connsiteY4" fmla="*/ 195263 h 247833"/>
                  <a:gd name="connsiteX0" fmla="*/ 9524 w 819149"/>
                  <a:gd name="connsiteY0" fmla="*/ 208863 h 261433"/>
                  <a:gd name="connsiteX1" fmla="*/ 819149 w 819149"/>
                  <a:gd name="connsiteY1" fmla="*/ 0 h 261433"/>
                  <a:gd name="connsiteX2" fmla="*/ 819149 w 819149"/>
                  <a:gd name="connsiteY2" fmla="*/ 63150 h 261433"/>
                  <a:gd name="connsiteX3" fmla="*/ 0 w 819149"/>
                  <a:gd name="connsiteY3" fmla="*/ 261433 h 261433"/>
                  <a:gd name="connsiteX4" fmla="*/ 9524 w 819149"/>
                  <a:gd name="connsiteY4" fmla="*/ 208863 h 261433"/>
                  <a:gd name="connsiteX0" fmla="*/ 4762 w 819149"/>
                  <a:gd name="connsiteY0" fmla="*/ 192996 h 261433"/>
                  <a:gd name="connsiteX1" fmla="*/ 819149 w 819149"/>
                  <a:gd name="connsiteY1" fmla="*/ 0 h 261433"/>
                  <a:gd name="connsiteX2" fmla="*/ 819149 w 819149"/>
                  <a:gd name="connsiteY2" fmla="*/ 63150 h 261433"/>
                  <a:gd name="connsiteX3" fmla="*/ 0 w 819149"/>
                  <a:gd name="connsiteY3" fmla="*/ 261433 h 261433"/>
                  <a:gd name="connsiteX4" fmla="*/ 4762 w 819149"/>
                  <a:gd name="connsiteY4" fmla="*/ 192996 h 261433"/>
                  <a:gd name="connsiteX0" fmla="*/ 0 w 819150"/>
                  <a:gd name="connsiteY0" fmla="*/ 190730 h 261433"/>
                  <a:gd name="connsiteX1" fmla="*/ 819150 w 819150"/>
                  <a:gd name="connsiteY1" fmla="*/ 0 h 261433"/>
                  <a:gd name="connsiteX2" fmla="*/ 819150 w 819150"/>
                  <a:gd name="connsiteY2" fmla="*/ 63150 h 261433"/>
                  <a:gd name="connsiteX3" fmla="*/ 1 w 819150"/>
                  <a:gd name="connsiteY3" fmla="*/ 261433 h 261433"/>
                  <a:gd name="connsiteX4" fmla="*/ 0 w 819150"/>
                  <a:gd name="connsiteY4" fmla="*/ 190730 h 261433"/>
                  <a:gd name="connsiteX0" fmla="*/ 0 w 819150"/>
                  <a:gd name="connsiteY0" fmla="*/ 190730 h 336237"/>
                  <a:gd name="connsiteX1" fmla="*/ 819150 w 819150"/>
                  <a:gd name="connsiteY1" fmla="*/ 0 h 336237"/>
                  <a:gd name="connsiteX2" fmla="*/ 819150 w 819150"/>
                  <a:gd name="connsiteY2" fmla="*/ 63150 h 336237"/>
                  <a:gd name="connsiteX3" fmla="*/ 1 w 819150"/>
                  <a:gd name="connsiteY3" fmla="*/ 336237 h 336237"/>
                  <a:gd name="connsiteX4" fmla="*/ 0 w 819150"/>
                  <a:gd name="connsiteY4" fmla="*/ 190730 h 336237"/>
                  <a:gd name="connsiteX0" fmla="*/ 0 w 819150"/>
                  <a:gd name="connsiteY0" fmla="*/ 190730 h 336237"/>
                  <a:gd name="connsiteX1" fmla="*/ 819150 w 819150"/>
                  <a:gd name="connsiteY1" fmla="*/ 0 h 336237"/>
                  <a:gd name="connsiteX2" fmla="*/ 819150 w 819150"/>
                  <a:gd name="connsiteY2" fmla="*/ 115285 h 336237"/>
                  <a:gd name="connsiteX3" fmla="*/ 1 w 819150"/>
                  <a:gd name="connsiteY3" fmla="*/ 336237 h 336237"/>
                  <a:gd name="connsiteX4" fmla="*/ 0 w 819150"/>
                  <a:gd name="connsiteY4" fmla="*/ 190730 h 336237"/>
                  <a:gd name="connsiteX0" fmla="*/ 0 w 819150"/>
                  <a:gd name="connsiteY0" fmla="*/ 190730 h 422374"/>
                  <a:gd name="connsiteX1" fmla="*/ 819150 w 819150"/>
                  <a:gd name="connsiteY1" fmla="*/ 0 h 422374"/>
                  <a:gd name="connsiteX2" fmla="*/ 819150 w 819150"/>
                  <a:gd name="connsiteY2" fmla="*/ 115285 h 422374"/>
                  <a:gd name="connsiteX3" fmla="*/ 2383 w 819150"/>
                  <a:gd name="connsiteY3" fmla="*/ 422374 h 422374"/>
                  <a:gd name="connsiteX4" fmla="*/ 0 w 819150"/>
                  <a:gd name="connsiteY4" fmla="*/ 190730 h 422374"/>
                  <a:gd name="connsiteX0" fmla="*/ 0 w 821531"/>
                  <a:gd name="connsiteY0" fmla="*/ 190730 h 422374"/>
                  <a:gd name="connsiteX1" fmla="*/ 819150 w 821531"/>
                  <a:gd name="connsiteY1" fmla="*/ 0 h 422374"/>
                  <a:gd name="connsiteX2" fmla="*/ 821531 w 821531"/>
                  <a:gd name="connsiteY2" fmla="*/ 221823 h 422374"/>
                  <a:gd name="connsiteX3" fmla="*/ 2383 w 821531"/>
                  <a:gd name="connsiteY3" fmla="*/ 422374 h 422374"/>
                  <a:gd name="connsiteX4" fmla="*/ 0 w 821531"/>
                  <a:gd name="connsiteY4" fmla="*/ 190730 h 422374"/>
                  <a:gd name="connsiteX0" fmla="*/ 0 w 819255"/>
                  <a:gd name="connsiteY0" fmla="*/ 190730 h 422374"/>
                  <a:gd name="connsiteX1" fmla="*/ 819150 w 819255"/>
                  <a:gd name="connsiteY1" fmla="*/ 0 h 422374"/>
                  <a:gd name="connsiteX2" fmla="*/ 816769 w 819255"/>
                  <a:gd name="connsiteY2" fmla="*/ 221823 h 422374"/>
                  <a:gd name="connsiteX3" fmla="*/ 2383 w 819255"/>
                  <a:gd name="connsiteY3" fmla="*/ 422374 h 422374"/>
                  <a:gd name="connsiteX4" fmla="*/ 0 w 819255"/>
                  <a:gd name="connsiteY4" fmla="*/ 190730 h 422374"/>
                  <a:gd name="connsiteX0" fmla="*/ 0 w 819379"/>
                  <a:gd name="connsiteY0" fmla="*/ 190730 h 422374"/>
                  <a:gd name="connsiteX1" fmla="*/ 819150 w 819379"/>
                  <a:gd name="connsiteY1" fmla="*/ 0 h 422374"/>
                  <a:gd name="connsiteX2" fmla="*/ 819150 w 819379"/>
                  <a:gd name="connsiteY2" fmla="*/ 221823 h 422374"/>
                  <a:gd name="connsiteX3" fmla="*/ 2383 w 819379"/>
                  <a:gd name="connsiteY3" fmla="*/ 422374 h 422374"/>
                  <a:gd name="connsiteX4" fmla="*/ 0 w 819379"/>
                  <a:gd name="connsiteY4" fmla="*/ 190730 h 422374"/>
                  <a:gd name="connsiteX0" fmla="*/ 0 w 819379"/>
                  <a:gd name="connsiteY0" fmla="*/ 190730 h 553611"/>
                  <a:gd name="connsiteX1" fmla="*/ 819150 w 819379"/>
                  <a:gd name="connsiteY1" fmla="*/ 0 h 553611"/>
                  <a:gd name="connsiteX2" fmla="*/ 819150 w 819379"/>
                  <a:gd name="connsiteY2" fmla="*/ 221823 h 553611"/>
                  <a:gd name="connsiteX3" fmla="*/ 12080 w 819379"/>
                  <a:gd name="connsiteY3" fmla="*/ 553611 h 553611"/>
                  <a:gd name="connsiteX4" fmla="*/ 0 w 819379"/>
                  <a:gd name="connsiteY4" fmla="*/ 190730 h 553611"/>
                  <a:gd name="connsiteX0" fmla="*/ 59548 w 878927"/>
                  <a:gd name="connsiteY0" fmla="*/ 190730 h 553611"/>
                  <a:gd name="connsiteX1" fmla="*/ 878698 w 878927"/>
                  <a:gd name="connsiteY1" fmla="*/ 0 h 553611"/>
                  <a:gd name="connsiteX2" fmla="*/ 878698 w 878927"/>
                  <a:gd name="connsiteY2" fmla="*/ 221823 h 553611"/>
                  <a:gd name="connsiteX3" fmla="*/ 71628 w 878927"/>
                  <a:gd name="connsiteY3" fmla="*/ 553611 h 553611"/>
                  <a:gd name="connsiteX4" fmla="*/ 65718 w 878927"/>
                  <a:gd name="connsiteY4" fmla="*/ 346951 h 553611"/>
                  <a:gd name="connsiteX5" fmla="*/ 59548 w 878927"/>
                  <a:gd name="connsiteY5" fmla="*/ 190730 h 553611"/>
                  <a:gd name="connsiteX0" fmla="*/ 98717 w 911926"/>
                  <a:gd name="connsiteY0" fmla="*/ 346951 h 553611"/>
                  <a:gd name="connsiteX1" fmla="*/ 911697 w 911926"/>
                  <a:gd name="connsiteY1" fmla="*/ 0 h 553611"/>
                  <a:gd name="connsiteX2" fmla="*/ 911697 w 911926"/>
                  <a:gd name="connsiteY2" fmla="*/ 221823 h 553611"/>
                  <a:gd name="connsiteX3" fmla="*/ 104627 w 911926"/>
                  <a:gd name="connsiteY3" fmla="*/ 553611 h 553611"/>
                  <a:gd name="connsiteX4" fmla="*/ 98717 w 911926"/>
                  <a:gd name="connsiteY4" fmla="*/ 346951 h 553611"/>
                  <a:gd name="connsiteX0" fmla="*/ 0 w 813209"/>
                  <a:gd name="connsiteY0" fmla="*/ 346951 h 553611"/>
                  <a:gd name="connsiteX1" fmla="*/ 812980 w 813209"/>
                  <a:gd name="connsiteY1" fmla="*/ 0 h 553611"/>
                  <a:gd name="connsiteX2" fmla="*/ 812980 w 813209"/>
                  <a:gd name="connsiteY2" fmla="*/ 221823 h 553611"/>
                  <a:gd name="connsiteX3" fmla="*/ 5910 w 813209"/>
                  <a:gd name="connsiteY3" fmla="*/ 553611 h 553611"/>
                  <a:gd name="connsiteX4" fmla="*/ 0 w 813209"/>
                  <a:gd name="connsiteY4" fmla="*/ 346951 h 553611"/>
                  <a:gd name="connsiteX0" fmla="*/ 0 w 822717"/>
                  <a:gd name="connsiteY0" fmla="*/ 473663 h 680323"/>
                  <a:gd name="connsiteX1" fmla="*/ 822677 w 822717"/>
                  <a:gd name="connsiteY1" fmla="*/ 0 h 680323"/>
                  <a:gd name="connsiteX2" fmla="*/ 812980 w 822717"/>
                  <a:gd name="connsiteY2" fmla="*/ 348535 h 680323"/>
                  <a:gd name="connsiteX3" fmla="*/ 5910 w 822717"/>
                  <a:gd name="connsiteY3" fmla="*/ 680323 h 680323"/>
                  <a:gd name="connsiteX4" fmla="*/ 0 w 822717"/>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87239 h 693899"/>
                  <a:gd name="connsiteX1" fmla="*/ 822677 w 827966"/>
                  <a:gd name="connsiteY1" fmla="*/ 0 h 693899"/>
                  <a:gd name="connsiteX2" fmla="*/ 827966 w 827966"/>
                  <a:gd name="connsiteY2" fmla="*/ 126788 h 693899"/>
                  <a:gd name="connsiteX3" fmla="*/ 5910 w 827966"/>
                  <a:gd name="connsiteY3" fmla="*/ 693899 h 693899"/>
                  <a:gd name="connsiteX4" fmla="*/ 0 w 827966"/>
                  <a:gd name="connsiteY4" fmla="*/ 487239 h 693899"/>
                  <a:gd name="connsiteX0" fmla="*/ 0 w 827085"/>
                  <a:gd name="connsiteY0" fmla="*/ 487239 h 693899"/>
                  <a:gd name="connsiteX1" fmla="*/ 822677 w 827085"/>
                  <a:gd name="connsiteY1" fmla="*/ 0 h 693899"/>
                  <a:gd name="connsiteX2" fmla="*/ 827085 w 827085"/>
                  <a:gd name="connsiteY2" fmla="*/ 140364 h 693899"/>
                  <a:gd name="connsiteX3" fmla="*/ 5910 w 827085"/>
                  <a:gd name="connsiteY3" fmla="*/ 693899 h 693899"/>
                  <a:gd name="connsiteX4" fmla="*/ 0 w 827085"/>
                  <a:gd name="connsiteY4" fmla="*/ 487239 h 693899"/>
                  <a:gd name="connsiteX0" fmla="*/ 0 w 827085"/>
                  <a:gd name="connsiteY0" fmla="*/ 487239 h 707476"/>
                  <a:gd name="connsiteX1" fmla="*/ 822677 w 827085"/>
                  <a:gd name="connsiteY1" fmla="*/ 0 h 707476"/>
                  <a:gd name="connsiteX2" fmla="*/ 827085 w 827085"/>
                  <a:gd name="connsiteY2" fmla="*/ 140364 h 707476"/>
                  <a:gd name="connsiteX3" fmla="*/ 4147 w 827085"/>
                  <a:gd name="connsiteY3" fmla="*/ 707476 h 707476"/>
                  <a:gd name="connsiteX4" fmla="*/ 0 w 827085"/>
                  <a:gd name="connsiteY4" fmla="*/ 487239 h 707476"/>
                  <a:gd name="connsiteX0" fmla="*/ 0 w 826644"/>
                  <a:gd name="connsiteY0" fmla="*/ 487239 h 707476"/>
                  <a:gd name="connsiteX1" fmla="*/ 822677 w 826644"/>
                  <a:gd name="connsiteY1" fmla="*/ 0 h 707476"/>
                  <a:gd name="connsiteX2" fmla="*/ 826644 w 826644"/>
                  <a:gd name="connsiteY2" fmla="*/ 169779 h 707476"/>
                  <a:gd name="connsiteX3" fmla="*/ 4147 w 826644"/>
                  <a:gd name="connsiteY3" fmla="*/ 707476 h 707476"/>
                  <a:gd name="connsiteX4" fmla="*/ 0 w 826644"/>
                  <a:gd name="connsiteY4" fmla="*/ 487239 h 707476"/>
                  <a:gd name="connsiteX0" fmla="*/ 0 w 826644"/>
                  <a:gd name="connsiteY0" fmla="*/ 487239 h 707476"/>
                  <a:gd name="connsiteX1" fmla="*/ 822677 w 826644"/>
                  <a:gd name="connsiteY1" fmla="*/ 0 h 707476"/>
                  <a:gd name="connsiteX2" fmla="*/ 826644 w 826644"/>
                  <a:gd name="connsiteY2" fmla="*/ 178830 h 707476"/>
                  <a:gd name="connsiteX3" fmla="*/ 4147 w 826644"/>
                  <a:gd name="connsiteY3" fmla="*/ 707476 h 707476"/>
                  <a:gd name="connsiteX4" fmla="*/ 0 w 826644"/>
                  <a:gd name="connsiteY4" fmla="*/ 487239 h 707476"/>
                  <a:gd name="connsiteX0" fmla="*/ 0 w 826644"/>
                  <a:gd name="connsiteY0" fmla="*/ 478188 h 698425"/>
                  <a:gd name="connsiteX1" fmla="*/ 822677 w 826644"/>
                  <a:gd name="connsiteY1" fmla="*/ 0 h 698425"/>
                  <a:gd name="connsiteX2" fmla="*/ 826644 w 826644"/>
                  <a:gd name="connsiteY2" fmla="*/ 169779 h 698425"/>
                  <a:gd name="connsiteX3" fmla="*/ 4147 w 826644"/>
                  <a:gd name="connsiteY3" fmla="*/ 698425 h 698425"/>
                  <a:gd name="connsiteX4" fmla="*/ 0 w 826644"/>
                  <a:gd name="connsiteY4" fmla="*/ 478188 h 698425"/>
                  <a:gd name="connsiteX0" fmla="*/ 0 w 826644"/>
                  <a:gd name="connsiteY0" fmla="*/ 482714 h 702951"/>
                  <a:gd name="connsiteX1" fmla="*/ 824440 w 826644"/>
                  <a:gd name="connsiteY1" fmla="*/ 0 h 702951"/>
                  <a:gd name="connsiteX2" fmla="*/ 826644 w 826644"/>
                  <a:gd name="connsiteY2" fmla="*/ 174305 h 702951"/>
                  <a:gd name="connsiteX3" fmla="*/ 4147 w 826644"/>
                  <a:gd name="connsiteY3" fmla="*/ 702951 h 702951"/>
                  <a:gd name="connsiteX4" fmla="*/ 0 w 826644"/>
                  <a:gd name="connsiteY4" fmla="*/ 482714 h 702951"/>
                  <a:gd name="connsiteX0" fmla="*/ 0 w 835459"/>
                  <a:gd name="connsiteY0" fmla="*/ 482714 h 702951"/>
                  <a:gd name="connsiteX1" fmla="*/ 824440 w 835459"/>
                  <a:gd name="connsiteY1" fmla="*/ 0 h 702951"/>
                  <a:gd name="connsiteX2" fmla="*/ 835459 w 835459"/>
                  <a:gd name="connsiteY2" fmla="*/ 251237 h 702951"/>
                  <a:gd name="connsiteX3" fmla="*/ 4147 w 835459"/>
                  <a:gd name="connsiteY3" fmla="*/ 702951 h 702951"/>
                  <a:gd name="connsiteX4" fmla="*/ 0 w 835459"/>
                  <a:gd name="connsiteY4" fmla="*/ 482714 h 702951"/>
                  <a:gd name="connsiteX0" fmla="*/ 0 w 835459"/>
                  <a:gd name="connsiteY0" fmla="*/ 337900 h 558137"/>
                  <a:gd name="connsiteX1" fmla="*/ 831492 w 835459"/>
                  <a:gd name="connsiteY1" fmla="*/ 0 h 558137"/>
                  <a:gd name="connsiteX2" fmla="*/ 835459 w 835459"/>
                  <a:gd name="connsiteY2" fmla="*/ 106423 h 558137"/>
                  <a:gd name="connsiteX3" fmla="*/ 4147 w 835459"/>
                  <a:gd name="connsiteY3" fmla="*/ 558137 h 558137"/>
                  <a:gd name="connsiteX4" fmla="*/ 0 w 835459"/>
                  <a:gd name="connsiteY4" fmla="*/ 337900 h 558137"/>
                  <a:gd name="connsiteX0" fmla="*/ 0 w 835459"/>
                  <a:gd name="connsiteY0" fmla="*/ 337900 h 494781"/>
                  <a:gd name="connsiteX1" fmla="*/ 831492 w 835459"/>
                  <a:gd name="connsiteY1" fmla="*/ 0 h 494781"/>
                  <a:gd name="connsiteX2" fmla="*/ 835459 w 835459"/>
                  <a:gd name="connsiteY2" fmla="*/ 106423 h 494781"/>
                  <a:gd name="connsiteX3" fmla="*/ 5910 w 835459"/>
                  <a:gd name="connsiteY3" fmla="*/ 494781 h 494781"/>
                  <a:gd name="connsiteX4" fmla="*/ 0 w 835459"/>
                  <a:gd name="connsiteY4" fmla="*/ 337900 h 494781"/>
                  <a:gd name="connsiteX0" fmla="*/ 7444 w 829680"/>
                  <a:gd name="connsiteY0" fmla="*/ 346951 h 494781"/>
                  <a:gd name="connsiteX1" fmla="*/ 825713 w 829680"/>
                  <a:gd name="connsiteY1" fmla="*/ 0 h 494781"/>
                  <a:gd name="connsiteX2" fmla="*/ 829680 w 829680"/>
                  <a:gd name="connsiteY2" fmla="*/ 106423 h 494781"/>
                  <a:gd name="connsiteX3" fmla="*/ 131 w 829680"/>
                  <a:gd name="connsiteY3" fmla="*/ 494781 h 494781"/>
                  <a:gd name="connsiteX4" fmla="*/ 7444 w 829680"/>
                  <a:gd name="connsiteY4" fmla="*/ 346951 h 494781"/>
                  <a:gd name="connsiteX0" fmla="*/ 1859 w 824095"/>
                  <a:gd name="connsiteY0" fmla="*/ 346951 h 487993"/>
                  <a:gd name="connsiteX1" fmla="*/ 820128 w 824095"/>
                  <a:gd name="connsiteY1" fmla="*/ 0 h 487993"/>
                  <a:gd name="connsiteX2" fmla="*/ 824095 w 824095"/>
                  <a:gd name="connsiteY2" fmla="*/ 106423 h 487993"/>
                  <a:gd name="connsiteX3" fmla="*/ 276 w 824095"/>
                  <a:gd name="connsiteY3" fmla="*/ 487993 h 487993"/>
                  <a:gd name="connsiteX4" fmla="*/ 1859 w 824095"/>
                  <a:gd name="connsiteY4" fmla="*/ 346951 h 487993"/>
                  <a:gd name="connsiteX0" fmla="*/ 1442 w 824119"/>
                  <a:gd name="connsiteY0" fmla="*/ 367316 h 487993"/>
                  <a:gd name="connsiteX1" fmla="*/ 820152 w 824119"/>
                  <a:gd name="connsiteY1" fmla="*/ 0 h 487993"/>
                  <a:gd name="connsiteX2" fmla="*/ 824119 w 824119"/>
                  <a:gd name="connsiteY2" fmla="*/ 106423 h 487993"/>
                  <a:gd name="connsiteX3" fmla="*/ 300 w 824119"/>
                  <a:gd name="connsiteY3" fmla="*/ 487993 h 487993"/>
                  <a:gd name="connsiteX4" fmla="*/ 1442 w 824119"/>
                  <a:gd name="connsiteY4" fmla="*/ 367316 h 487993"/>
                  <a:gd name="connsiteX0" fmla="*/ 240 w 824239"/>
                  <a:gd name="connsiteY0" fmla="*/ 362791 h 487993"/>
                  <a:gd name="connsiteX1" fmla="*/ 820272 w 824239"/>
                  <a:gd name="connsiteY1" fmla="*/ 0 h 487993"/>
                  <a:gd name="connsiteX2" fmla="*/ 824239 w 824239"/>
                  <a:gd name="connsiteY2" fmla="*/ 106423 h 487993"/>
                  <a:gd name="connsiteX3" fmla="*/ 420 w 824239"/>
                  <a:gd name="connsiteY3" fmla="*/ 487993 h 487993"/>
                  <a:gd name="connsiteX4" fmla="*/ 240 w 824239"/>
                  <a:gd name="connsiteY4" fmla="*/ 362791 h 487993"/>
                  <a:gd name="connsiteX0" fmla="*/ 0 w 823999"/>
                  <a:gd name="connsiteY0" fmla="*/ 362791 h 487993"/>
                  <a:gd name="connsiteX1" fmla="*/ 820032 w 823999"/>
                  <a:gd name="connsiteY1" fmla="*/ 0 h 487993"/>
                  <a:gd name="connsiteX2" fmla="*/ 823999 w 823999"/>
                  <a:gd name="connsiteY2" fmla="*/ 106423 h 487993"/>
                  <a:gd name="connsiteX3" fmla="*/ 180 w 823999"/>
                  <a:gd name="connsiteY3" fmla="*/ 487993 h 487993"/>
                  <a:gd name="connsiteX4" fmla="*/ 0 w 823999"/>
                  <a:gd name="connsiteY4" fmla="*/ 362791 h 487993"/>
                  <a:gd name="connsiteX0" fmla="*/ 0 w 823999"/>
                  <a:gd name="connsiteY0" fmla="*/ 362791 h 487993"/>
                  <a:gd name="connsiteX1" fmla="*/ 820032 w 823999"/>
                  <a:gd name="connsiteY1" fmla="*/ 0 h 487993"/>
                  <a:gd name="connsiteX2" fmla="*/ 823999 w 823999"/>
                  <a:gd name="connsiteY2" fmla="*/ 126788 h 487993"/>
                  <a:gd name="connsiteX3" fmla="*/ 180 w 823999"/>
                  <a:gd name="connsiteY3" fmla="*/ 487993 h 487993"/>
                  <a:gd name="connsiteX4" fmla="*/ 0 w 823999"/>
                  <a:gd name="connsiteY4" fmla="*/ 362791 h 487993"/>
                  <a:gd name="connsiteX0" fmla="*/ 0 w 823999"/>
                  <a:gd name="connsiteY0" fmla="*/ 333376 h 458578"/>
                  <a:gd name="connsiteX1" fmla="*/ 821354 w 823999"/>
                  <a:gd name="connsiteY1" fmla="*/ 0 h 458578"/>
                  <a:gd name="connsiteX2" fmla="*/ 823999 w 823999"/>
                  <a:gd name="connsiteY2" fmla="*/ 97373 h 458578"/>
                  <a:gd name="connsiteX3" fmla="*/ 180 w 823999"/>
                  <a:gd name="connsiteY3" fmla="*/ 458578 h 458578"/>
                  <a:gd name="connsiteX4" fmla="*/ 0 w 823999"/>
                  <a:gd name="connsiteY4" fmla="*/ 333376 h 458578"/>
                  <a:gd name="connsiteX0" fmla="*/ 0 w 823999"/>
                  <a:gd name="connsiteY0" fmla="*/ 340164 h 465366"/>
                  <a:gd name="connsiteX1" fmla="*/ 821795 w 823999"/>
                  <a:gd name="connsiteY1" fmla="*/ 0 h 465366"/>
                  <a:gd name="connsiteX2" fmla="*/ 823999 w 823999"/>
                  <a:gd name="connsiteY2" fmla="*/ 104161 h 465366"/>
                  <a:gd name="connsiteX3" fmla="*/ 180 w 823999"/>
                  <a:gd name="connsiteY3" fmla="*/ 465366 h 465366"/>
                  <a:gd name="connsiteX4" fmla="*/ 0 w 823999"/>
                  <a:gd name="connsiteY4" fmla="*/ 340164 h 465366"/>
                  <a:gd name="connsiteX0" fmla="*/ 0 w 823558"/>
                  <a:gd name="connsiteY0" fmla="*/ 340164 h 465366"/>
                  <a:gd name="connsiteX1" fmla="*/ 821795 w 823558"/>
                  <a:gd name="connsiteY1" fmla="*/ 0 h 465366"/>
                  <a:gd name="connsiteX2" fmla="*/ 823558 w 823558"/>
                  <a:gd name="connsiteY2" fmla="*/ 77008 h 465366"/>
                  <a:gd name="connsiteX3" fmla="*/ 180 w 823558"/>
                  <a:gd name="connsiteY3" fmla="*/ 465366 h 465366"/>
                  <a:gd name="connsiteX4" fmla="*/ 0 w 823558"/>
                  <a:gd name="connsiteY4" fmla="*/ 340164 h 465366"/>
                  <a:gd name="connsiteX0" fmla="*/ 0 w 823999"/>
                  <a:gd name="connsiteY0" fmla="*/ 340164 h 465366"/>
                  <a:gd name="connsiteX1" fmla="*/ 821795 w 823999"/>
                  <a:gd name="connsiteY1" fmla="*/ 0 h 465366"/>
                  <a:gd name="connsiteX2" fmla="*/ 823999 w 823999"/>
                  <a:gd name="connsiteY2" fmla="*/ 63431 h 465366"/>
                  <a:gd name="connsiteX3" fmla="*/ 180 w 823999"/>
                  <a:gd name="connsiteY3" fmla="*/ 465366 h 465366"/>
                  <a:gd name="connsiteX4" fmla="*/ 0 w 823999"/>
                  <a:gd name="connsiteY4" fmla="*/ 340164 h 465366"/>
                  <a:gd name="connsiteX0" fmla="*/ 0 w 824440"/>
                  <a:gd name="connsiteY0" fmla="*/ 340164 h 465366"/>
                  <a:gd name="connsiteX1" fmla="*/ 821795 w 824440"/>
                  <a:gd name="connsiteY1" fmla="*/ 0 h 465366"/>
                  <a:gd name="connsiteX2" fmla="*/ 824440 w 824440"/>
                  <a:gd name="connsiteY2" fmla="*/ 99635 h 465366"/>
                  <a:gd name="connsiteX3" fmla="*/ 180 w 824440"/>
                  <a:gd name="connsiteY3" fmla="*/ 465366 h 465366"/>
                  <a:gd name="connsiteX4" fmla="*/ 0 w 824440"/>
                  <a:gd name="connsiteY4" fmla="*/ 340164 h 465366"/>
                  <a:gd name="connsiteX0" fmla="*/ 0 w 824440"/>
                  <a:gd name="connsiteY0" fmla="*/ 342427 h 467629"/>
                  <a:gd name="connsiteX1" fmla="*/ 823117 w 824440"/>
                  <a:gd name="connsiteY1" fmla="*/ 0 h 467629"/>
                  <a:gd name="connsiteX2" fmla="*/ 824440 w 824440"/>
                  <a:gd name="connsiteY2" fmla="*/ 101898 h 467629"/>
                  <a:gd name="connsiteX3" fmla="*/ 180 w 824440"/>
                  <a:gd name="connsiteY3" fmla="*/ 467629 h 467629"/>
                  <a:gd name="connsiteX4" fmla="*/ 0 w 824440"/>
                  <a:gd name="connsiteY4" fmla="*/ 342427 h 467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440" h="467629">
                    <a:moveTo>
                      <a:pt x="0" y="342427"/>
                    </a:moveTo>
                    <a:lnTo>
                      <a:pt x="823117" y="0"/>
                    </a:lnTo>
                    <a:cubicBezTo>
                      <a:pt x="824439" y="56593"/>
                      <a:pt x="823118" y="45305"/>
                      <a:pt x="824440" y="101898"/>
                    </a:cubicBezTo>
                    <a:lnTo>
                      <a:pt x="180" y="467629"/>
                    </a:lnTo>
                    <a:lnTo>
                      <a:pt x="0" y="342427"/>
                    </a:ln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8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323" name="Freihandform 59">
                <a:extLst>
                  <a:ext uri="{FF2B5EF4-FFF2-40B4-BE49-F238E27FC236}">
                    <a16:creationId xmlns:a16="http://schemas.microsoft.com/office/drawing/2014/main" id="{7C6CAF23-7D0B-2D8B-040E-66FC3D7E57F3}"/>
                  </a:ext>
                </a:extLst>
              </p:cNvPr>
              <p:cNvSpPr/>
              <p:nvPr/>
            </p:nvSpPr>
            <p:spPr bwMode="auto">
              <a:xfrm flipH="1">
                <a:off x="5948486" y="2638454"/>
                <a:ext cx="2215094" cy="52046"/>
              </a:xfrm>
              <a:custGeom>
                <a:avLst/>
                <a:gdLst>
                  <a:gd name="connsiteX0" fmla="*/ 0 w 809625"/>
                  <a:gd name="connsiteY0" fmla="*/ 195263 h 195263"/>
                  <a:gd name="connsiteX1" fmla="*/ 809625 w 809625"/>
                  <a:gd name="connsiteY1" fmla="*/ 0 h 195263"/>
                  <a:gd name="connsiteX2" fmla="*/ 809625 w 809625"/>
                  <a:gd name="connsiteY2" fmla="*/ 40482 h 195263"/>
                  <a:gd name="connsiteX3" fmla="*/ 0 w 809625"/>
                  <a:gd name="connsiteY3" fmla="*/ 195263 h 195263"/>
                  <a:gd name="connsiteX0" fmla="*/ 0 w 809625"/>
                  <a:gd name="connsiteY0" fmla="*/ 195263 h 195263"/>
                  <a:gd name="connsiteX1" fmla="*/ 809625 w 809625"/>
                  <a:gd name="connsiteY1" fmla="*/ 0 h 195263"/>
                  <a:gd name="connsiteX2" fmla="*/ 809625 w 809625"/>
                  <a:gd name="connsiteY2" fmla="*/ 40482 h 195263"/>
                  <a:gd name="connsiteX3" fmla="*/ 250032 w 809625"/>
                  <a:gd name="connsiteY3" fmla="*/ 147638 h 195263"/>
                  <a:gd name="connsiteX4" fmla="*/ 0 w 809625"/>
                  <a:gd name="connsiteY4" fmla="*/ 195263 h 195263"/>
                  <a:gd name="connsiteX0" fmla="*/ 9524 w 819149"/>
                  <a:gd name="connsiteY0" fmla="*/ 195263 h 235744"/>
                  <a:gd name="connsiteX1" fmla="*/ 819149 w 819149"/>
                  <a:gd name="connsiteY1" fmla="*/ 0 h 235744"/>
                  <a:gd name="connsiteX2" fmla="*/ 819149 w 819149"/>
                  <a:gd name="connsiteY2" fmla="*/ 40482 h 235744"/>
                  <a:gd name="connsiteX3" fmla="*/ 0 w 819149"/>
                  <a:gd name="connsiteY3" fmla="*/ 235744 h 235744"/>
                  <a:gd name="connsiteX4" fmla="*/ 9524 w 819149"/>
                  <a:gd name="connsiteY4" fmla="*/ 195263 h 235744"/>
                  <a:gd name="connsiteX0" fmla="*/ 9524 w 819149"/>
                  <a:gd name="connsiteY0" fmla="*/ 195263 h 235744"/>
                  <a:gd name="connsiteX1" fmla="*/ 819149 w 819149"/>
                  <a:gd name="connsiteY1" fmla="*/ 0 h 235744"/>
                  <a:gd name="connsiteX2" fmla="*/ 819149 w 819149"/>
                  <a:gd name="connsiteY2" fmla="*/ 49550 h 235744"/>
                  <a:gd name="connsiteX3" fmla="*/ 0 w 819149"/>
                  <a:gd name="connsiteY3" fmla="*/ 235744 h 235744"/>
                  <a:gd name="connsiteX4" fmla="*/ 9524 w 819149"/>
                  <a:gd name="connsiteY4" fmla="*/ 195263 h 235744"/>
                  <a:gd name="connsiteX0" fmla="*/ 9524 w 819149"/>
                  <a:gd name="connsiteY0" fmla="*/ 195263 h 247833"/>
                  <a:gd name="connsiteX1" fmla="*/ 819149 w 819149"/>
                  <a:gd name="connsiteY1" fmla="*/ 0 h 247833"/>
                  <a:gd name="connsiteX2" fmla="*/ 819149 w 819149"/>
                  <a:gd name="connsiteY2" fmla="*/ 49550 h 247833"/>
                  <a:gd name="connsiteX3" fmla="*/ 0 w 819149"/>
                  <a:gd name="connsiteY3" fmla="*/ 247833 h 247833"/>
                  <a:gd name="connsiteX4" fmla="*/ 9524 w 819149"/>
                  <a:gd name="connsiteY4" fmla="*/ 195263 h 247833"/>
                  <a:gd name="connsiteX0" fmla="*/ 9524 w 819149"/>
                  <a:gd name="connsiteY0" fmla="*/ 208863 h 261433"/>
                  <a:gd name="connsiteX1" fmla="*/ 819149 w 819149"/>
                  <a:gd name="connsiteY1" fmla="*/ 0 h 261433"/>
                  <a:gd name="connsiteX2" fmla="*/ 819149 w 819149"/>
                  <a:gd name="connsiteY2" fmla="*/ 63150 h 261433"/>
                  <a:gd name="connsiteX3" fmla="*/ 0 w 819149"/>
                  <a:gd name="connsiteY3" fmla="*/ 261433 h 261433"/>
                  <a:gd name="connsiteX4" fmla="*/ 9524 w 819149"/>
                  <a:gd name="connsiteY4" fmla="*/ 208863 h 261433"/>
                  <a:gd name="connsiteX0" fmla="*/ 4762 w 819149"/>
                  <a:gd name="connsiteY0" fmla="*/ 192996 h 261433"/>
                  <a:gd name="connsiteX1" fmla="*/ 819149 w 819149"/>
                  <a:gd name="connsiteY1" fmla="*/ 0 h 261433"/>
                  <a:gd name="connsiteX2" fmla="*/ 819149 w 819149"/>
                  <a:gd name="connsiteY2" fmla="*/ 63150 h 261433"/>
                  <a:gd name="connsiteX3" fmla="*/ 0 w 819149"/>
                  <a:gd name="connsiteY3" fmla="*/ 261433 h 261433"/>
                  <a:gd name="connsiteX4" fmla="*/ 4762 w 819149"/>
                  <a:gd name="connsiteY4" fmla="*/ 192996 h 261433"/>
                  <a:gd name="connsiteX0" fmla="*/ 0 w 819150"/>
                  <a:gd name="connsiteY0" fmla="*/ 190730 h 261433"/>
                  <a:gd name="connsiteX1" fmla="*/ 819150 w 819150"/>
                  <a:gd name="connsiteY1" fmla="*/ 0 h 261433"/>
                  <a:gd name="connsiteX2" fmla="*/ 819150 w 819150"/>
                  <a:gd name="connsiteY2" fmla="*/ 63150 h 261433"/>
                  <a:gd name="connsiteX3" fmla="*/ 1 w 819150"/>
                  <a:gd name="connsiteY3" fmla="*/ 261433 h 261433"/>
                  <a:gd name="connsiteX4" fmla="*/ 0 w 819150"/>
                  <a:gd name="connsiteY4" fmla="*/ 190730 h 261433"/>
                  <a:gd name="connsiteX0" fmla="*/ 0 w 819150"/>
                  <a:gd name="connsiteY0" fmla="*/ 190730 h 336237"/>
                  <a:gd name="connsiteX1" fmla="*/ 819150 w 819150"/>
                  <a:gd name="connsiteY1" fmla="*/ 0 h 336237"/>
                  <a:gd name="connsiteX2" fmla="*/ 819150 w 819150"/>
                  <a:gd name="connsiteY2" fmla="*/ 63150 h 336237"/>
                  <a:gd name="connsiteX3" fmla="*/ 1 w 819150"/>
                  <a:gd name="connsiteY3" fmla="*/ 336237 h 336237"/>
                  <a:gd name="connsiteX4" fmla="*/ 0 w 819150"/>
                  <a:gd name="connsiteY4" fmla="*/ 190730 h 336237"/>
                  <a:gd name="connsiteX0" fmla="*/ 0 w 819150"/>
                  <a:gd name="connsiteY0" fmla="*/ 190730 h 336237"/>
                  <a:gd name="connsiteX1" fmla="*/ 819150 w 819150"/>
                  <a:gd name="connsiteY1" fmla="*/ 0 h 336237"/>
                  <a:gd name="connsiteX2" fmla="*/ 819150 w 819150"/>
                  <a:gd name="connsiteY2" fmla="*/ 115285 h 336237"/>
                  <a:gd name="connsiteX3" fmla="*/ 1 w 819150"/>
                  <a:gd name="connsiteY3" fmla="*/ 336237 h 336237"/>
                  <a:gd name="connsiteX4" fmla="*/ 0 w 819150"/>
                  <a:gd name="connsiteY4" fmla="*/ 190730 h 336237"/>
                  <a:gd name="connsiteX0" fmla="*/ 0 w 819150"/>
                  <a:gd name="connsiteY0" fmla="*/ 190730 h 422374"/>
                  <a:gd name="connsiteX1" fmla="*/ 819150 w 819150"/>
                  <a:gd name="connsiteY1" fmla="*/ 0 h 422374"/>
                  <a:gd name="connsiteX2" fmla="*/ 819150 w 819150"/>
                  <a:gd name="connsiteY2" fmla="*/ 115285 h 422374"/>
                  <a:gd name="connsiteX3" fmla="*/ 2383 w 819150"/>
                  <a:gd name="connsiteY3" fmla="*/ 422374 h 422374"/>
                  <a:gd name="connsiteX4" fmla="*/ 0 w 819150"/>
                  <a:gd name="connsiteY4" fmla="*/ 190730 h 422374"/>
                  <a:gd name="connsiteX0" fmla="*/ 0 w 821531"/>
                  <a:gd name="connsiteY0" fmla="*/ 190730 h 422374"/>
                  <a:gd name="connsiteX1" fmla="*/ 819150 w 821531"/>
                  <a:gd name="connsiteY1" fmla="*/ 0 h 422374"/>
                  <a:gd name="connsiteX2" fmla="*/ 821531 w 821531"/>
                  <a:gd name="connsiteY2" fmla="*/ 221823 h 422374"/>
                  <a:gd name="connsiteX3" fmla="*/ 2383 w 821531"/>
                  <a:gd name="connsiteY3" fmla="*/ 422374 h 422374"/>
                  <a:gd name="connsiteX4" fmla="*/ 0 w 821531"/>
                  <a:gd name="connsiteY4" fmla="*/ 190730 h 422374"/>
                  <a:gd name="connsiteX0" fmla="*/ 0 w 819255"/>
                  <a:gd name="connsiteY0" fmla="*/ 190730 h 422374"/>
                  <a:gd name="connsiteX1" fmla="*/ 819150 w 819255"/>
                  <a:gd name="connsiteY1" fmla="*/ 0 h 422374"/>
                  <a:gd name="connsiteX2" fmla="*/ 816769 w 819255"/>
                  <a:gd name="connsiteY2" fmla="*/ 221823 h 422374"/>
                  <a:gd name="connsiteX3" fmla="*/ 2383 w 819255"/>
                  <a:gd name="connsiteY3" fmla="*/ 422374 h 422374"/>
                  <a:gd name="connsiteX4" fmla="*/ 0 w 819255"/>
                  <a:gd name="connsiteY4" fmla="*/ 190730 h 422374"/>
                  <a:gd name="connsiteX0" fmla="*/ 0 w 819379"/>
                  <a:gd name="connsiteY0" fmla="*/ 190730 h 422374"/>
                  <a:gd name="connsiteX1" fmla="*/ 819150 w 819379"/>
                  <a:gd name="connsiteY1" fmla="*/ 0 h 422374"/>
                  <a:gd name="connsiteX2" fmla="*/ 819150 w 819379"/>
                  <a:gd name="connsiteY2" fmla="*/ 221823 h 422374"/>
                  <a:gd name="connsiteX3" fmla="*/ 2383 w 819379"/>
                  <a:gd name="connsiteY3" fmla="*/ 422374 h 422374"/>
                  <a:gd name="connsiteX4" fmla="*/ 0 w 819379"/>
                  <a:gd name="connsiteY4" fmla="*/ 190730 h 422374"/>
                  <a:gd name="connsiteX0" fmla="*/ 0 w 819379"/>
                  <a:gd name="connsiteY0" fmla="*/ 190730 h 553611"/>
                  <a:gd name="connsiteX1" fmla="*/ 819150 w 819379"/>
                  <a:gd name="connsiteY1" fmla="*/ 0 h 553611"/>
                  <a:gd name="connsiteX2" fmla="*/ 819150 w 819379"/>
                  <a:gd name="connsiteY2" fmla="*/ 221823 h 553611"/>
                  <a:gd name="connsiteX3" fmla="*/ 12080 w 819379"/>
                  <a:gd name="connsiteY3" fmla="*/ 553611 h 553611"/>
                  <a:gd name="connsiteX4" fmla="*/ 0 w 819379"/>
                  <a:gd name="connsiteY4" fmla="*/ 190730 h 553611"/>
                  <a:gd name="connsiteX0" fmla="*/ 59548 w 878927"/>
                  <a:gd name="connsiteY0" fmla="*/ 190730 h 553611"/>
                  <a:gd name="connsiteX1" fmla="*/ 878698 w 878927"/>
                  <a:gd name="connsiteY1" fmla="*/ 0 h 553611"/>
                  <a:gd name="connsiteX2" fmla="*/ 878698 w 878927"/>
                  <a:gd name="connsiteY2" fmla="*/ 221823 h 553611"/>
                  <a:gd name="connsiteX3" fmla="*/ 71628 w 878927"/>
                  <a:gd name="connsiteY3" fmla="*/ 553611 h 553611"/>
                  <a:gd name="connsiteX4" fmla="*/ 65718 w 878927"/>
                  <a:gd name="connsiteY4" fmla="*/ 346951 h 553611"/>
                  <a:gd name="connsiteX5" fmla="*/ 59548 w 878927"/>
                  <a:gd name="connsiteY5" fmla="*/ 190730 h 553611"/>
                  <a:gd name="connsiteX0" fmla="*/ 98717 w 911926"/>
                  <a:gd name="connsiteY0" fmla="*/ 346951 h 553611"/>
                  <a:gd name="connsiteX1" fmla="*/ 911697 w 911926"/>
                  <a:gd name="connsiteY1" fmla="*/ 0 h 553611"/>
                  <a:gd name="connsiteX2" fmla="*/ 911697 w 911926"/>
                  <a:gd name="connsiteY2" fmla="*/ 221823 h 553611"/>
                  <a:gd name="connsiteX3" fmla="*/ 104627 w 911926"/>
                  <a:gd name="connsiteY3" fmla="*/ 553611 h 553611"/>
                  <a:gd name="connsiteX4" fmla="*/ 98717 w 911926"/>
                  <a:gd name="connsiteY4" fmla="*/ 346951 h 553611"/>
                  <a:gd name="connsiteX0" fmla="*/ 0 w 813209"/>
                  <a:gd name="connsiteY0" fmla="*/ 346951 h 553611"/>
                  <a:gd name="connsiteX1" fmla="*/ 812980 w 813209"/>
                  <a:gd name="connsiteY1" fmla="*/ 0 h 553611"/>
                  <a:gd name="connsiteX2" fmla="*/ 812980 w 813209"/>
                  <a:gd name="connsiteY2" fmla="*/ 221823 h 553611"/>
                  <a:gd name="connsiteX3" fmla="*/ 5910 w 813209"/>
                  <a:gd name="connsiteY3" fmla="*/ 553611 h 553611"/>
                  <a:gd name="connsiteX4" fmla="*/ 0 w 813209"/>
                  <a:gd name="connsiteY4" fmla="*/ 346951 h 553611"/>
                  <a:gd name="connsiteX0" fmla="*/ 0 w 822717"/>
                  <a:gd name="connsiteY0" fmla="*/ 473663 h 680323"/>
                  <a:gd name="connsiteX1" fmla="*/ 822677 w 822717"/>
                  <a:gd name="connsiteY1" fmla="*/ 0 h 680323"/>
                  <a:gd name="connsiteX2" fmla="*/ 812980 w 822717"/>
                  <a:gd name="connsiteY2" fmla="*/ 348535 h 680323"/>
                  <a:gd name="connsiteX3" fmla="*/ 5910 w 822717"/>
                  <a:gd name="connsiteY3" fmla="*/ 680323 h 680323"/>
                  <a:gd name="connsiteX4" fmla="*/ 0 w 822717"/>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87239 h 693899"/>
                  <a:gd name="connsiteX1" fmla="*/ 822677 w 827966"/>
                  <a:gd name="connsiteY1" fmla="*/ 0 h 693899"/>
                  <a:gd name="connsiteX2" fmla="*/ 827966 w 827966"/>
                  <a:gd name="connsiteY2" fmla="*/ 126788 h 693899"/>
                  <a:gd name="connsiteX3" fmla="*/ 5910 w 827966"/>
                  <a:gd name="connsiteY3" fmla="*/ 693899 h 693899"/>
                  <a:gd name="connsiteX4" fmla="*/ 0 w 827966"/>
                  <a:gd name="connsiteY4" fmla="*/ 487239 h 693899"/>
                  <a:gd name="connsiteX0" fmla="*/ 0 w 827085"/>
                  <a:gd name="connsiteY0" fmla="*/ 487239 h 693899"/>
                  <a:gd name="connsiteX1" fmla="*/ 822677 w 827085"/>
                  <a:gd name="connsiteY1" fmla="*/ 0 h 693899"/>
                  <a:gd name="connsiteX2" fmla="*/ 827085 w 827085"/>
                  <a:gd name="connsiteY2" fmla="*/ 140364 h 693899"/>
                  <a:gd name="connsiteX3" fmla="*/ 5910 w 827085"/>
                  <a:gd name="connsiteY3" fmla="*/ 693899 h 693899"/>
                  <a:gd name="connsiteX4" fmla="*/ 0 w 827085"/>
                  <a:gd name="connsiteY4" fmla="*/ 487239 h 693899"/>
                  <a:gd name="connsiteX0" fmla="*/ 0 w 827085"/>
                  <a:gd name="connsiteY0" fmla="*/ 487239 h 707476"/>
                  <a:gd name="connsiteX1" fmla="*/ 822677 w 827085"/>
                  <a:gd name="connsiteY1" fmla="*/ 0 h 707476"/>
                  <a:gd name="connsiteX2" fmla="*/ 827085 w 827085"/>
                  <a:gd name="connsiteY2" fmla="*/ 140364 h 707476"/>
                  <a:gd name="connsiteX3" fmla="*/ 4147 w 827085"/>
                  <a:gd name="connsiteY3" fmla="*/ 707476 h 707476"/>
                  <a:gd name="connsiteX4" fmla="*/ 0 w 827085"/>
                  <a:gd name="connsiteY4" fmla="*/ 487239 h 707476"/>
                  <a:gd name="connsiteX0" fmla="*/ 0 w 826644"/>
                  <a:gd name="connsiteY0" fmla="*/ 487239 h 707476"/>
                  <a:gd name="connsiteX1" fmla="*/ 822677 w 826644"/>
                  <a:gd name="connsiteY1" fmla="*/ 0 h 707476"/>
                  <a:gd name="connsiteX2" fmla="*/ 826644 w 826644"/>
                  <a:gd name="connsiteY2" fmla="*/ 169779 h 707476"/>
                  <a:gd name="connsiteX3" fmla="*/ 4147 w 826644"/>
                  <a:gd name="connsiteY3" fmla="*/ 707476 h 707476"/>
                  <a:gd name="connsiteX4" fmla="*/ 0 w 826644"/>
                  <a:gd name="connsiteY4" fmla="*/ 487239 h 707476"/>
                  <a:gd name="connsiteX0" fmla="*/ 0 w 826644"/>
                  <a:gd name="connsiteY0" fmla="*/ 487239 h 707476"/>
                  <a:gd name="connsiteX1" fmla="*/ 822677 w 826644"/>
                  <a:gd name="connsiteY1" fmla="*/ 0 h 707476"/>
                  <a:gd name="connsiteX2" fmla="*/ 826644 w 826644"/>
                  <a:gd name="connsiteY2" fmla="*/ 178830 h 707476"/>
                  <a:gd name="connsiteX3" fmla="*/ 4147 w 826644"/>
                  <a:gd name="connsiteY3" fmla="*/ 707476 h 707476"/>
                  <a:gd name="connsiteX4" fmla="*/ 0 w 826644"/>
                  <a:gd name="connsiteY4" fmla="*/ 487239 h 707476"/>
                  <a:gd name="connsiteX0" fmla="*/ 0 w 826644"/>
                  <a:gd name="connsiteY0" fmla="*/ 478188 h 698425"/>
                  <a:gd name="connsiteX1" fmla="*/ 822677 w 826644"/>
                  <a:gd name="connsiteY1" fmla="*/ 0 h 698425"/>
                  <a:gd name="connsiteX2" fmla="*/ 826644 w 826644"/>
                  <a:gd name="connsiteY2" fmla="*/ 169779 h 698425"/>
                  <a:gd name="connsiteX3" fmla="*/ 4147 w 826644"/>
                  <a:gd name="connsiteY3" fmla="*/ 698425 h 698425"/>
                  <a:gd name="connsiteX4" fmla="*/ 0 w 826644"/>
                  <a:gd name="connsiteY4" fmla="*/ 478188 h 698425"/>
                  <a:gd name="connsiteX0" fmla="*/ 0 w 843393"/>
                  <a:gd name="connsiteY0" fmla="*/ 478188 h 698425"/>
                  <a:gd name="connsiteX1" fmla="*/ 822677 w 843393"/>
                  <a:gd name="connsiteY1" fmla="*/ 0 h 698425"/>
                  <a:gd name="connsiteX2" fmla="*/ 843393 w 843393"/>
                  <a:gd name="connsiteY2" fmla="*/ 491085 h 698425"/>
                  <a:gd name="connsiteX3" fmla="*/ 4147 w 843393"/>
                  <a:gd name="connsiteY3" fmla="*/ 698425 h 698425"/>
                  <a:gd name="connsiteX4" fmla="*/ 0 w 843393"/>
                  <a:gd name="connsiteY4" fmla="*/ 478188 h 698425"/>
                  <a:gd name="connsiteX0" fmla="*/ 0 w 843393"/>
                  <a:gd name="connsiteY0" fmla="*/ 129730 h 349967"/>
                  <a:gd name="connsiteX1" fmla="*/ 841189 w 843393"/>
                  <a:gd name="connsiteY1" fmla="*/ 0 h 349967"/>
                  <a:gd name="connsiteX2" fmla="*/ 843393 w 843393"/>
                  <a:gd name="connsiteY2" fmla="*/ 142627 h 349967"/>
                  <a:gd name="connsiteX3" fmla="*/ 4147 w 843393"/>
                  <a:gd name="connsiteY3" fmla="*/ 349967 h 349967"/>
                  <a:gd name="connsiteX4" fmla="*/ 0 w 843393"/>
                  <a:gd name="connsiteY4" fmla="*/ 129730 h 349967"/>
                  <a:gd name="connsiteX0" fmla="*/ 633 w 839618"/>
                  <a:gd name="connsiteY0" fmla="*/ 0 h 378628"/>
                  <a:gd name="connsiteX1" fmla="*/ 837414 w 839618"/>
                  <a:gd name="connsiteY1" fmla="*/ 28661 h 378628"/>
                  <a:gd name="connsiteX2" fmla="*/ 839618 w 839618"/>
                  <a:gd name="connsiteY2" fmla="*/ 171288 h 378628"/>
                  <a:gd name="connsiteX3" fmla="*/ 372 w 839618"/>
                  <a:gd name="connsiteY3" fmla="*/ 378628 h 378628"/>
                  <a:gd name="connsiteX4" fmla="*/ 633 w 839618"/>
                  <a:gd name="connsiteY4" fmla="*/ 0 h 378628"/>
                  <a:gd name="connsiteX0" fmla="*/ 0 w 838985"/>
                  <a:gd name="connsiteY0" fmla="*/ 0 h 171288"/>
                  <a:gd name="connsiteX1" fmla="*/ 836781 w 838985"/>
                  <a:gd name="connsiteY1" fmla="*/ 28661 h 171288"/>
                  <a:gd name="connsiteX2" fmla="*/ 838985 w 838985"/>
                  <a:gd name="connsiteY2" fmla="*/ 171288 h 171288"/>
                  <a:gd name="connsiteX3" fmla="*/ 5910 w 838985"/>
                  <a:gd name="connsiteY3" fmla="*/ 98051 h 171288"/>
                  <a:gd name="connsiteX4" fmla="*/ 0 w 838985"/>
                  <a:gd name="connsiteY4" fmla="*/ 0 h 171288"/>
                  <a:gd name="connsiteX0" fmla="*/ 0 w 838544"/>
                  <a:gd name="connsiteY0" fmla="*/ 0 h 178076"/>
                  <a:gd name="connsiteX1" fmla="*/ 836781 w 838544"/>
                  <a:gd name="connsiteY1" fmla="*/ 28661 h 178076"/>
                  <a:gd name="connsiteX2" fmla="*/ 838544 w 838544"/>
                  <a:gd name="connsiteY2" fmla="*/ 178076 h 178076"/>
                  <a:gd name="connsiteX3" fmla="*/ 5910 w 838544"/>
                  <a:gd name="connsiteY3" fmla="*/ 98051 h 178076"/>
                  <a:gd name="connsiteX4" fmla="*/ 0 w 838544"/>
                  <a:gd name="connsiteY4" fmla="*/ 0 h 178076"/>
                  <a:gd name="connsiteX0" fmla="*/ 0 w 838544"/>
                  <a:gd name="connsiteY0" fmla="*/ 0 h 178076"/>
                  <a:gd name="connsiteX1" fmla="*/ 836781 w 838544"/>
                  <a:gd name="connsiteY1" fmla="*/ 8296 h 178076"/>
                  <a:gd name="connsiteX2" fmla="*/ 838544 w 838544"/>
                  <a:gd name="connsiteY2" fmla="*/ 178076 h 178076"/>
                  <a:gd name="connsiteX3" fmla="*/ 5910 w 838544"/>
                  <a:gd name="connsiteY3" fmla="*/ 98051 h 178076"/>
                  <a:gd name="connsiteX4" fmla="*/ 0 w 838544"/>
                  <a:gd name="connsiteY4" fmla="*/ 0 h 178076"/>
                  <a:gd name="connsiteX0" fmla="*/ 0 w 838544"/>
                  <a:gd name="connsiteY0" fmla="*/ 0 h 178076"/>
                  <a:gd name="connsiteX1" fmla="*/ 836781 w 838544"/>
                  <a:gd name="connsiteY1" fmla="*/ 8296 h 178076"/>
                  <a:gd name="connsiteX2" fmla="*/ 838544 w 838544"/>
                  <a:gd name="connsiteY2" fmla="*/ 178076 h 178076"/>
                  <a:gd name="connsiteX3" fmla="*/ 5910 w 838544"/>
                  <a:gd name="connsiteY3" fmla="*/ 111627 h 178076"/>
                  <a:gd name="connsiteX4" fmla="*/ 0 w 838544"/>
                  <a:gd name="connsiteY4" fmla="*/ 0 h 178076"/>
                  <a:gd name="connsiteX0" fmla="*/ 0 w 833696"/>
                  <a:gd name="connsiteY0" fmla="*/ 0 h 175814"/>
                  <a:gd name="connsiteX1" fmla="*/ 831933 w 833696"/>
                  <a:gd name="connsiteY1" fmla="*/ 6034 h 175814"/>
                  <a:gd name="connsiteX2" fmla="*/ 833696 w 833696"/>
                  <a:gd name="connsiteY2" fmla="*/ 175814 h 175814"/>
                  <a:gd name="connsiteX3" fmla="*/ 1062 w 833696"/>
                  <a:gd name="connsiteY3" fmla="*/ 109365 h 175814"/>
                  <a:gd name="connsiteX4" fmla="*/ 0 w 833696"/>
                  <a:gd name="connsiteY4" fmla="*/ 0 h 175814"/>
                  <a:gd name="connsiteX0" fmla="*/ 0 w 833696"/>
                  <a:gd name="connsiteY0" fmla="*/ 0 h 175814"/>
                  <a:gd name="connsiteX1" fmla="*/ 831933 w 833696"/>
                  <a:gd name="connsiteY1" fmla="*/ 6034 h 175814"/>
                  <a:gd name="connsiteX2" fmla="*/ 833696 w 833696"/>
                  <a:gd name="connsiteY2" fmla="*/ 175814 h 175814"/>
                  <a:gd name="connsiteX3" fmla="*/ 1503 w 833696"/>
                  <a:gd name="connsiteY3" fmla="*/ 122942 h 175814"/>
                  <a:gd name="connsiteX4" fmla="*/ 0 w 833696"/>
                  <a:gd name="connsiteY4" fmla="*/ 0 h 175814"/>
                  <a:gd name="connsiteX0" fmla="*/ 0 w 832815"/>
                  <a:gd name="connsiteY0" fmla="*/ 0 h 171288"/>
                  <a:gd name="connsiteX1" fmla="*/ 831933 w 832815"/>
                  <a:gd name="connsiteY1" fmla="*/ 6034 h 171288"/>
                  <a:gd name="connsiteX2" fmla="*/ 832815 w 832815"/>
                  <a:gd name="connsiteY2" fmla="*/ 171288 h 171288"/>
                  <a:gd name="connsiteX3" fmla="*/ 1503 w 832815"/>
                  <a:gd name="connsiteY3" fmla="*/ 122942 h 171288"/>
                  <a:gd name="connsiteX4" fmla="*/ 0 w 832815"/>
                  <a:gd name="connsiteY4" fmla="*/ 0 h 171288"/>
                  <a:gd name="connsiteX0" fmla="*/ 0 w 832815"/>
                  <a:gd name="connsiteY0" fmla="*/ 7542 h 178830"/>
                  <a:gd name="connsiteX1" fmla="*/ 831051 w 832815"/>
                  <a:gd name="connsiteY1" fmla="*/ 0 h 178830"/>
                  <a:gd name="connsiteX2" fmla="*/ 832815 w 832815"/>
                  <a:gd name="connsiteY2" fmla="*/ 178830 h 178830"/>
                  <a:gd name="connsiteX3" fmla="*/ 1503 w 832815"/>
                  <a:gd name="connsiteY3" fmla="*/ 130484 h 178830"/>
                  <a:gd name="connsiteX4" fmla="*/ 0 w 832815"/>
                  <a:gd name="connsiteY4" fmla="*/ 7542 h 178830"/>
                  <a:gd name="connsiteX0" fmla="*/ 4841 w 831485"/>
                  <a:gd name="connsiteY0" fmla="*/ 48270 h 178830"/>
                  <a:gd name="connsiteX1" fmla="*/ 829721 w 831485"/>
                  <a:gd name="connsiteY1" fmla="*/ 0 h 178830"/>
                  <a:gd name="connsiteX2" fmla="*/ 831485 w 831485"/>
                  <a:gd name="connsiteY2" fmla="*/ 178830 h 178830"/>
                  <a:gd name="connsiteX3" fmla="*/ 173 w 831485"/>
                  <a:gd name="connsiteY3" fmla="*/ 130484 h 178830"/>
                  <a:gd name="connsiteX4" fmla="*/ 4841 w 831485"/>
                  <a:gd name="connsiteY4" fmla="*/ 48270 h 178830"/>
                  <a:gd name="connsiteX0" fmla="*/ 4841 w 831485"/>
                  <a:gd name="connsiteY0" fmla="*/ 7542 h 138102"/>
                  <a:gd name="connsiteX1" fmla="*/ 829721 w 831485"/>
                  <a:gd name="connsiteY1" fmla="*/ 0 h 138102"/>
                  <a:gd name="connsiteX2" fmla="*/ 831485 w 831485"/>
                  <a:gd name="connsiteY2" fmla="*/ 138102 h 138102"/>
                  <a:gd name="connsiteX3" fmla="*/ 173 w 831485"/>
                  <a:gd name="connsiteY3" fmla="*/ 89756 h 138102"/>
                  <a:gd name="connsiteX4" fmla="*/ 4841 w 831485"/>
                  <a:gd name="connsiteY4" fmla="*/ 7542 h 138102"/>
                  <a:gd name="connsiteX0" fmla="*/ 4841 w 831485"/>
                  <a:gd name="connsiteY0" fmla="*/ 7542 h 89756"/>
                  <a:gd name="connsiteX1" fmla="*/ 829721 w 831485"/>
                  <a:gd name="connsiteY1" fmla="*/ 0 h 89756"/>
                  <a:gd name="connsiteX2" fmla="*/ 831485 w 831485"/>
                  <a:gd name="connsiteY2" fmla="*/ 83797 h 89756"/>
                  <a:gd name="connsiteX3" fmla="*/ 173 w 831485"/>
                  <a:gd name="connsiteY3" fmla="*/ 89756 h 89756"/>
                  <a:gd name="connsiteX4" fmla="*/ 4841 w 831485"/>
                  <a:gd name="connsiteY4" fmla="*/ 7542 h 89756"/>
                  <a:gd name="connsiteX0" fmla="*/ 0 w 826644"/>
                  <a:gd name="connsiteY0" fmla="*/ 7542 h 83797"/>
                  <a:gd name="connsiteX1" fmla="*/ 824880 w 826644"/>
                  <a:gd name="connsiteY1" fmla="*/ 0 h 83797"/>
                  <a:gd name="connsiteX2" fmla="*/ 826644 w 826644"/>
                  <a:gd name="connsiteY2" fmla="*/ 83797 h 83797"/>
                  <a:gd name="connsiteX3" fmla="*/ 621 w 826644"/>
                  <a:gd name="connsiteY3" fmla="*/ 78443 h 83797"/>
                  <a:gd name="connsiteX4" fmla="*/ 0 w 826644"/>
                  <a:gd name="connsiteY4" fmla="*/ 7542 h 83797"/>
                  <a:gd name="connsiteX0" fmla="*/ 2699 w 826258"/>
                  <a:gd name="connsiteY0" fmla="*/ 34694 h 83797"/>
                  <a:gd name="connsiteX1" fmla="*/ 824494 w 826258"/>
                  <a:gd name="connsiteY1" fmla="*/ 0 h 83797"/>
                  <a:gd name="connsiteX2" fmla="*/ 826258 w 826258"/>
                  <a:gd name="connsiteY2" fmla="*/ 83797 h 83797"/>
                  <a:gd name="connsiteX3" fmla="*/ 235 w 826258"/>
                  <a:gd name="connsiteY3" fmla="*/ 78443 h 83797"/>
                  <a:gd name="connsiteX4" fmla="*/ 2699 w 826258"/>
                  <a:gd name="connsiteY4" fmla="*/ 34694 h 83797"/>
                  <a:gd name="connsiteX0" fmla="*/ 2699 w 826258"/>
                  <a:gd name="connsiteY0" fmla="*/ 16593 h 83797"/>
                  <a:gd name="connsiteX1" fmla="*/ 824494 w 826258"/>
                  <a:gd name="connsiteY1" fmla="*/ 0 h 83797"/>
                  <a:gd name="connsiteX2" fmla="*/ 826258 w 826258"/>
                  <a:gd name="connsiteY2" fmla="*/ 83797 h 83797"/>
                  <a:gd name="connsiteX3" fmla="*/ 235 w 826258"/>
                  <a:gd name="connsiteY3" fmla="*/ 78443 h 83797"/>
                  <a:gd name="connsiteX4" fmla="*/ 2699 w 826258"/>
                  <a:gd name="connsiteY4" fmla="*/ 16593 h 83797"/>
                  <a:gd name="connsiteX0" fmla="*/ 1858 w 825417"/>
                  <a:gd name="connsiteY0" fmla="*/ 16593 h 83797"/>
                  <a:gd name="connsiteX1" fmla="*/ 823653 w 825417"/>
                  <a:gd name="connsiteY1" fmla="*/ 0 h 83797"/>
                  <a:gd name="connsiteX2" fmla="*/ 825417 w 825417"/>
                  <a:gd name="connsiteY2" fmla="*/ 83797 h 83797"/>
                  <a:gd name="connsiteX3" fmla="*/ 276 w 825417"/>
                  <a:gd name="connsiteY3" fmla="*/ 67129 h 83797"/>
                  <a:gd name="connsiteX4" fmla="*/ 1858 w 825417"/>
                  <a:gd name="connsiteY4" fmla="*/ 16593 h 83797"/>
                  <a:gd name="connsiteX0" fmla="*/ 1858 w 825417"/>
                  <a:gd name="connsiteY0" fmla="*/ 16593 h 83797"/>
                  <a:gd name="connsiteX1" fmla="*/ 823653 w 825417"/>
                  <a:gd name="connsiteY1" fmla="*/ 0 h 83797"/>
                  <a:gd name="connsiteX2" fmla="*/ 825417 w 825417"/>
                  <a:gd name="connsiteY2" fmla="*/ 83797 h 83797"/>
                  <a:gd name="connsiteX3" fmla="*/ 276 w 825417"/>
                  <a:gd name="connsiteY3" fmla="*/ 76180 h 83797"/>
                  <a:gd name="connsiteX4" fmla="*/ 1858 w 825417"/>
                  <a:gd name="connsiteY4" fmla="*/ 16593 h 83797"/>
                  <a:gd name="connsiteX0" fmla="*/ 1582 w 825141"/>
                  <a:gd name="connsiteY0" fmla="*/ 16593 h 83797"/>
                  <a:gd name="connsiteX1" fmla="*/ 823377 w 825141"/>
                  <a:gd name="connsiteY1" fmla="*/ 0 h 83797"/>
                  <a:gd name="connsiteX2" fmla="*/ 825141 w 825141"/>
                  <a:gd name="connsiteY2" fmla="*/ 83797 h 83797"/>
                  <a:gd name="connsiteX3" fmla="*/ 0 w 825141"/>
                  <a:gd name="connsiteY3" fmla="*/ 76180 h 83797"/>
                  <a:gd name="connsiteX4" fmla="*/ 1582 w 825141"/>
                  <a:gd name="connsiteY4" fmla="*/ 16593 h 83797"/>
                  <a:gd name="connsiteX0" fmla="*/ 133 w 825455"/>
                  <a:gd name="connsiteY0" fmla="*/ 14329 h 83797"/>
                  <a:gd name="connsiteX1" fmla="*/ 823691 w 825455"/>
                  <a:gd name="connsiteY1" fmla="*/ 0 h 83797"/>
                  <a:gd name="connsiteX2" fmla="*/ 825455 w 825455"/>
                  <a:gd name="connsiteY2" fmla="*/ 83797 h 83797"/>
                  <a:gd name="connsiteX3" fmla="*/ 314 w 825455"/>
                  <a:gd name="connsiteY3" fmla="*/ 76180 h 83797"/>
                  <a:gd name="connsiteX4" fmla="*/ 133 w 825455"/>
                  <a:gd name="connsiteY4" fmla="*/ 14329 h 83797"/>
                  <a:gd name="connsiteX0" fmla="*/ 133 w 825455"/>
                  <a:gd name="connsiteY0" fmla="*/ 14329 h 106425"/>
                  <a:gd name="connsiteX1" fmla="*/ 823691 w 825455"/>
                  <a:gd name="connsiteY1" fmla="*/ 0 h 106425"/>
                  <a:gd name="connsiteX2" fmla="*/ 825455 w 825455"/>
                  <a:gd name="connsiteY2" fmla="*/ 106425 h 106425"/>
                  <a:gd name="connsiteX3" fmla="*/ 314 w 825455"/>
                  <a:gd name="connsiteY3" fmla="*/ 76180 h 106425"/>
                  <a:gd name="connsiteX4" fmla="*/ 133 w 825455"/>
                  <a:gd name="connsiteY4" fmla="*/ 14329 h 106425"/>
                  <a:gd name="connsiteX0" fmla="*/ 133 w 825455"/>
                  <a:gd name="connsiteY0" fmla="*/ 752 h 92848"/>
                  <a:gd name="connsiteX1" fmla="*/ 823691 w 825455"/>
                  <a:gd name="connsiteY1" fmla="*/ 0 h 92848"/>
                  <a:gd name="connsiteX2" fmla="*/ 825455 w 825455"/>
                  <a:gd name="connsiteY2" fmla="*/ 92848 h 92848"/>
                  <a:gd name="connsiteX3" fmla="*/ 314 w 825455"/>
                  <a:gd name="connsiteY3" fmla="*/ 62603 h 92848"/>
                  <a:gd name="connsiteX4" fmla="*/ 133 w 825455"/>
                  <a:gd name="connsiteY4" fmla="*/ 752 h 92848"/>
                  <a:gd name="connsiteX0" fmla="*/ 133 w 825455"/>
                  <a:gd name="connsiteY0" fmla="*/ 5277 h 97373"/>
                  <a:gd name="connsiteX1" fmla="*/ 824573 w 825455"/>
                  <a:gd name="connsiteY1" fmla="*/ 0 h 97373"/>
                  <a:gd name="connsiteX2" fmla="*/ 825455 w 825455"/>
                  <a:gd name="connsiteY2" fmla="*/ 97373 h 97373"/>
                  <a:gd name="connsiteX3" fmla="*/ 314 w 825455"/>
                  <a:gd name="connsiteY3" fmla="*/ 67128 h 97373"/>
                  <a:gd name="connsiteX4" fmla="*/ 133 w 825455"/>
                  <a:gd name="connsiteY4" fmla="*/ 5277 h 97373"/>
                  <a:gd name="connsiteX0" fmla="*/ 133 w 825455"/>
                  <a:gd name="connsiteY0" fmla="*/ 7539 h 99635"/>
                  <a:gd name="connsiteX1" fmla="*/ 824132 w 825455"/>
                  <a:gd name="connsiteY1" fmla="*/ 0 h 99635"/>
                  <a:gd name="connsiteX2" fmla="*/ 825455 w 825455"/>
                  <a:gd name="connsiteY2" fmla="*/ 99635 h 99635"/>
                  <a:gd name="connsiteX3" fmla="*/ 314 w 825455"/>
                  <a:gd name="connsiteY3" fmla="*/ 69390 h 99635"/>
                  <a:gd name="connsiteX4" fmla="*/ 133 w 825455"/>
                  <a:gd name="connsiteY4" fmla="*/ 7539 h 99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5455" h="99635">
                    <a:moveTo>
                      <a:pt x="133" y="7539"/>
                    </a:moveTo>
                    <a:lnTo>
                      <a:pt x="824132" y="0"/>
                    </a:lnTo>
                    <a:cubicBezTo>
                      <a:pt x="825454" y="56593"/>
                      <a:pt x="824133" y="43042"/>
                      <a:pt x="825455" y="99635"/>
                    </a:cubicBezTo>
                    <a:lnTo>
                      <a:pt x="314" y="69390"/>
                    </a:lnTo>
                    <a:cubicBezTo>
                      <a:pt x="841" y="49528"/>
                      <a:pt x="-394" y="27401"/>
                      <a:pt x="133" y="7539"/>
                    </a:cubicBez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8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324" name="Freihandform 60">
                <a:extLst>
                  <a:ext uri="{FF2B5EF4-FFF2-40B4-BE49-F238E27FC236}">
                    <a16:creationId xmlns:a16="http://schemas.microsoft.com/office/drawing/2014/main" id="{09DCB6DF-CE0C-04B0-C1AF-879ECDA1FD49}"/>
                  </a:ext>
                </a:extLst>
              </p:cNvPr>
              <p:cNvSpPr/>
              <p:nvPr/>
            </p:nvSpPr>
            <p:spPr bwMode="auto">
              <a:xfrm flipH="1">
                <a:off x="5955583" y="2528843"/>
                <a:ext cx="2219037" cy="149828"/>
              </a:xfrm>
              <a:custGeom>
                <a:avLst/>
                <a:gdLst>
                  <a:gd name="connsiteX0" fmla="*/ 0 w 809625"/>
                  <a:gd name="connsiteY0" fmla="*/ 195263 h 195263"/>
                  <a:gd name="connsiteX1" fmla="*/ 809625 w 809625"/>
                  <a:gd name="connsiteY1" fmla="*/ 0 h 195263"/>
                  <a:gd name="connsiteX2" fmla="*/ 809625 w 809625"/>
                  <a:gd name="connsiteY2" fmla="*/ 40482 h 195263"/>
                  <a:gd name="connsiteX3" fmla="*/ 0 w 809625"/>
                  <a:gd name="connsiteY3" fmla="*/ 195263 h 195263"/>
                  <a:gd name="connsiteX0" fmla="*/ 0 w 809625"/>
                  <a:gd name="connsiteY0" fmla="*/ 195263 h 195263"/>
                  <a:gd name="connsiteX1" fmla="*/ 809625 w 809625"/>
                  <a:gd name="connsiteY1" fmla="*/ 0 h 195263"/>
                  <a:gd name="connsiteX2" fmla="*/ 809625 w 809625"/>
                  <a:gd name="connsiteY2" fmla="*/ 40482 h 195263"/>
                  <a:gd name="connsiteX3" fmla="*/ 250032 w 809625"/>
                  <a:gd name="connsiteY3" fmla="*/ 147638 h 195263"/>
                  <a:gd name="connsiteX4" fmla="*/ 0 w 809625"/>
                  <a:gd name="connsiteY4" fmla="*/ 195263 h 195263"/>
                  <a:gd name="connsiteX0" fmla="*/ 9524 w 819149"/>
                  <a:gd name="connsiteY0" fmla="*/ 195263 h 235744"/>
                  <a:gd name="connsiteX1" fmla="*/ 819149 w 819149"/>
                  <a:gd name="connsiteY1" fmla="*/ 0 h 235744"/>
                  <a:gd name="connsiteX2" fmla="*/ 819149 w 819149"/>
                  <a:gd name="connsiteY2" fmla="*/ 40482 h 235744"/>
                  <a:gd name="connsiteX3" fmla="*/ 0 w 819149"/>
                  <a:gd name="connsiteY3" fmla="*/ 235744 h 235744"/>
                  <a:gd name="connsiteX4" fmla="*/ 9524 w 819149"/>
                  <a:gd name="connsiteY4" fmla="*/ 195263 h 235744"/>
                  <a:gd name="connsiteX0" fmla="*/ 9524 w 819149"/>
                  <a:gd name="connsiteY0" fmla="*/ 195263 h 235744"/>
                  <a:gd name="connsiteX1" fmla="*/ 819149 w 819149"/>
                  <a:gd name="connsiteY1" fmla="*/ 0 h 235744"/>
                  <a:gd name="connsiteX2" fmla="*/ 819149 w 819149"/>
                  <a:gd name="connsiteY2" fmla="*/ 49550 h 235744"/>
                  <a:gd name="connsiteX3" fmla="*/ 0 w 819149"/>
                  <a:gd name="connsiteY3" fmla="*/ 235744 h 235744"/>
                  <a:gd name="connsiteX4" fmla="*/ 9524 w 819149"/>
                  <a:gd name="connsiteY4" fmla="*/ 195263 h 235744"/>
                  <a:gd name="connsiteX0" fmla="*/ 9524 w 819149"/>
                  <a:gd name="connsiteY0" fmla="*/ 195263 h 247833"/>
                  <a:gd name="connsiteX1" fmla="*/ 819149 w 819149"/>
                  <a:gd name="connsiteY1" fmla="*/ 0 h 247833"/>
                  <a:gd name="connsiteX2" fmla="*/ 819149 w 819149"/>
                  <a:gd name="connsiteY2" fmla="*/ 49550 h 247833"/>
                  <a:gd name="connsiteX3" fmla="*/ 0 w 819149"/>
                  <a:gd name="connsiteY3" fmla="*/ 247833 h 247833"/>
                  <a:gd name="connsiteX4" fmla="*/ 9524 w 819149"/>
                  <a:gd name="connsiteY4" fmla="*/ 195263 h 247833"/>
                  <a:gd name="connsiteX0" fmla="*/ 9524 w 819149"/>
                  <a:gd name="connsiteY0" fmla="*/ 208863 h 261433"/>
                  <a:gd name="connsiteX1" fmla="*/ 819149 w 819149"/>
                  <a:gd name="connsiteY1" fmla="*/ 0 h 261433"/>
                  <a:gd name="connsiteX2" fmla="*/ 819149 w 819149"/>
                  <a:gd name="connsiteY2" fmla="*/ 63150 h 261433"/>
                  <a:gd name="connsiteX3" fmla="*/ 0 w 819149"/>
                  <a:gd name="connsiteY3" fmla="*/ 261433 h 261433"/>
                  <a:gd name="connsiteX4" fmla="*/ 9524 w 819149"/>
                  <a:gd name="connsiteY4" fmla="*/ 208863 h 261433"/>
                  <a:gd name="connsiteX0" fmla="*/ 4762 w 819149"/>
                  <a:gd name="connsiteY0" fmla="*/ 192996 h 261433"/>
                  <a:gd name="connsiteX1" fmla="*/ 819149 w 819149"/>
                  <a:gd name="connsiteY1" fmla="*/ 0 h 261433"/>
                  <a:gd name="connsiteX2" fmla="*/ 819149 w 819149"/>
                  <a:gd name="connsiteY2" fmla="*/ 63150 h 261433"/>
                  <a:gd name="connsiteX3" fmla="*/ 0 w 819149"/>
                  <a:gd name="connsiteY3" fmla="*/ 261433 h 261433"/>
                  <a:gd name="connsiteX4" fmla="*/ 4762 w 819149"/>
                  <a:gd name="connsiteY4" fmla="*/ 192996 h 261433"/>
                  <a:gd name="connsiteX0" fmla="*/ 0 w 819150"/>
                  <a:gd name="connsiteY0" fmla="*/ 190730 h 261433"/>
                  <a:gd name="connsiteX1" fmla="*/ 819150 w 819150"/>
                  <a:gd name="connsiteY1" fmla="*/ 0 h 261433"/>
                  <a:gd name="connsiteX2" fmla="*/ 819150 w 819150"/>
                  <a:gd name="connsiteY2" fmla="*/ 63150 h 261433"/>
                  <a:gd name="connsiteX3" fmla="*/ 1 w 819150"/>
                  <a:gd name="connsiteY3" fmla="*/ 261433 h 261433"/>
                  <a:gd name="connsiteX4" fmla="*/ 0 w 819150"/>
                  <a:gd name="connsiteY4" fmla="*/ 190730 h 261433"/>
                  <a:gd name="connsiteX0" fmla="*/ 0 w 819150"/>
                  <a:gd name="connsiteY0" fmla="*/ 190730 h 336237"/>
                  <a:gd name="connsiteX1" fmla="*/ 819150 w 819150"/>
                  <a:gd name="connsiteY1" fmla="*/ 0 h 336237"/>
                  <a:gd name="connsiteX2" fmla="*/ 819150 w 819150"/>
                  <a:gd name="connsiteY2" fmla="*/ 63150 h 336237"/>
                  <a:gd name="connsiteX3" fmla="*/ 1 w 819150"/>
                  <a:gd name="connsiteY3" fmla="*/ 336237 h 336237"/>
                  <a:gd name="connsiteX4" fmla="*/ 0 w 819150"/>
                  <a:gd name="connsiteY4" fmla="*/ 190730 h 336237"/>
                  <a:gd name="connsiteX0" fmla="*/ 0 w 819150"/>
                  <a:gd name="connsiteY0" fmla="*/ 190730 h 336237"/>
                  <a:gd name="connsiteX1" fmla="*/ 819150 w 819150"/>
                  <a:gd name="connsiteY1" fmla="*/ 0 h 336237"/>
                  <a:gd name="connsiteX2" fmla="*/ 819150 w 819150"/>
                  <a:gd name="connsiteY2" fmla="*/ 115285 h 336237"/>
                  <a:gd name="connsiteX3" fmla="*/ 1 w 819150"/>
                  <a:gd name="connsiteY3" fmla="*/ 336237 h 336237"/>
                  <a:gd name="connsiteX4" fmla="*/ 0 w 819150"/>
                  <a:gd name="connsiteY4" fmla="*/ 190730 h 336237"/>
                  <a:gd name="connsiteX0" fmla="*/ 0 w 819150"/>
                  <a:gd name="connsiteY0" fmla="*/ 190730 h 422374"/>
                  <a:gd name="connsiteX1" fmla="*/ 819150 w 819150"/>
                  <a:gd name="connsiteY1" fmla="*/ 0 h 422374"/>
                  <a:gd name="connsiteX2" fmla="*/ 819150 w 819150"/>
                  <a:gd name="connsiteY2" fmla="*/ 115285 h 422374"/>
                  <a:gd name="connsiteX3" fmla="*/ 2383 w 819150"/>
                  <a:gd name="connsiteY3" fmla="*/ 422374 h 422374"/>
                  <a:gd name="connsiteX4" fmla="*/ 0 w 819150"/>
                  <a:gd name="connsiteY4" fmla="*/ 190730 h 422374"/>
                  <a:gd name="connsiteX0" fmla="*/ 0 w 821531"/>
                  <a:gd name="connsiteY0" fmla="*/ 190730 h 422374"/>
                  <a:gd name="connsiteX1" fmla="*/ 819150 w 821531"/>
                  <a:gd name="connsiteY1" fmla="*/ 0 h 422374"/>
                  <a:gd name="connsiteX2" fmla="*/ 821531 w 821531"/>
                  <a:gd name="connsiteY2" fmla="*/ 221823 h 422374"/>
                  <a:gd name="connsiteX3" fmla="*/ 2383 w 821531"/>
                  <a:gd name="connsiteY3" fmla="*/ 422374 h 422374"/>
                  <a:gd name="connsiteX4" fmla="*/ 0 w 821531"/>
                  <a:gd name="connsiteY4" fmla="*/ 190730 h 422374"/>
                  <a:gd name="connsiteX0" fmla="*/ 0 w 819255"/>
                  <a:gd name="connsiteY0" fmla="*/ 190730 h 422374"/>
                  <a:gd name="connsiteX1" fmla="*/ 819150 w 819255"/>
                  <a:gd name="connsiteY1" fmla="*/ 0 h 422374"/>
                  <a:gd name="connsiteX2" fmla="*/ 816769 w 819255"/>
                  <a:gd name="connsiteY2" fmla="*/ 221823 h 422374"/>
                  <a:gd name="connsiteX3" fmla="*/ 2383 w 819255"/>
                  <a:gd name="connsiteY3" fmla="*/ 422374 h 422374"/>
                  <a:gd name="connsiteX4" fmla="*/ 0 w 819255"/>
                  <a:gd name="connsiteY4" fmla="*/ 190730 h 422374"/>
                  <a:gd name="connsiteX0" fmla="*/ 0 w 819379"/>
                  <a:gd name="connsiteY0" fmla="*/ 190730 h 422374"/>
                  <a:gd name="connsiteX1" fmla="*/ 819150 w 819379"/>
                  <a:gd name="connsiteY1" fmla="*/ 0 h 422374"/>
                  <a:gd name="connsiteX2" fmla="*/ 819150 w 819379"/>
                  <a:gd name="connsiteY2" fmla="*/ 221823 h 422374"/>
                  <a:gd name="connsiteX3" fmla="*/ 2383 w 819379"/>
                  <a:gd name="connsiteY3" fmla="*/ 422374 h 422374"/>
                  <a:gd name="connsiteX4" fmla="*/ 0 w 819379"/>
                  <a:gd name="connsiteY4" fmla="*/ 190730 h 422374"/>
                  <a:gd name="connsiteX0" fmla="*/ 0 w 819379"/>
                  <a:gd name="connsiteY0" fmla="*/ 190730 h 553611"/>
                  <a:gd name="connsiteX1" fmla="*/ 819150 w 819379"/>
                  <a:gd name="connsiteY1" fmla="*/ 0 h 553611"/>
                  <a:gd name="connsiteX2" fmla="*/ 819150 w 819379"/>
                  <a:gd name="connsiteY2" fmla="*/ 221823 h 553611"/>
                  <a:gd name="connsiteX3" fmla="*/ 12080 w 819379"/>
                  <a:gd name="connsiteY3" fmla="*/ 553611 h 553611"/>
                  <a:gd name="connsiteX4" fmla="*/ 0 w 819379"/>
                  <a:gd name="connsiteY4" fmla="*/ 190730 h 553611"/>
                  <a:gd name="connsiteX0" fmla="*/ 59548 w 878927"/>
                  <a:gd name="connsiteY0" fmla="*/ 190730 h 553611"/>
                  <a:gd name="connsiteX1" fmla="*/ 878698 w 878927"/>
                  <a:gd name="connsiteY1" fmla="*/ 0 h 553611"/>
                  <a:gd name="connsiteX2" fmla="*/ 878698 w 878927"/>
                  <a:gd name="connsiteY2" fmla="*/ 221823 h 553611"/>
                  <a:gd name="connsiteX3" fmla="*/ 71628 w 878927"/>
                  <a:gd name="connsiteY3" fmla="*/ 553611 h 553611"/>
                  <a:gd name="connsiteX4" fmla="*/ 65718 w 878927"/>
                  <a:gd name="connsiteY4" fmla="*/ 346951 h 553611"/>
                  <a:gd name="connsiteX5" fmla="*/ 59548 w 878927"/>
                  <a:gd name="connsiteY5" fmla="*/ 190730 h 553611"/>
                  <a:gd name="connsiteX0" fmla="*/ 98717 w 911926"/>
                  <a:gd name="connsiteY0" fmla="*/ 346951 h 553611"/>
                  <a:gd name="connsiteX1" fmla="*/ 911697 w 911926"/>
                  <a:gd name="connsiteY1" fmla="*/ 0 h 553611"/>
                  <a:gd name="connsiteX2" fmla="*/ 911697 w 911926"/>
                  <a:gd name="connsiteY2" fmla="*/ 221823 h 553611"/>
                  <a:gd name="connsiteX3" fmla="*/ 104627 w 911926"/>
                  <a:gd name="connsiteY3" fmla="*/ 553611 h 553611"/>
                  <a:gd name="connsiteX4" fmla="*/ 98717 w 911926"/>
                  <a:gd name="connsiteY4" fmla="*/ 346951 h 553611"/>
                  <a:gd name="connsiteX0" fmla="*/ 0 w 813209"/>
                  <a:gd name="connsiteY0" fmla="*/ 346951 h 553611"/>
                  <a:gd name="connsiteX1" fmla="*/ 812980 w 813209"/>
                  <a:gd name="connsiteY1" fmla="*/ 0 h 553611"/>
                  <a:gd name="connsiteX2" fmla="*/ 812980 w 813209"/>
                  <a:gd name="connsiteY2" fmla="*/ 221823 h 553611"/>
                  <a:gd name="connsiteX3" fmla="*/ 5910 w 813209"/>
                  <a:gd name="connsiteY3" fmla="*/ 553611 h 553611"/>
                  <a:gd name="connsiteX4" fmla="*/ 0 w 813209"/>
                  <a:gd name="connsiteY4" fmla="*/ 346951 h 553611"/>
                  <a:gd name="connsiteX0" fmla="*/ 0 w 822717"/>
                  <a:gd name="connsiteY0" fmla="*/ 473663 h 680323"/>
                  <a:gd name="connsiteX1" fmla="*/ 822677 w 822717"/>
                  <a:gd name="connsiteY1" fmla="*/ 0 h 680323"/>
                  <a:gd name="connsiteX2" fmla="*/ 812980 w 822717"/>
                  <a:gd name="connsiteY2" fmla="*/ 348535 h 680323"/>
                  <a:gd name="connsiteX3" fmla="*/ 5910 w 822717"/>
                  <a:gd name="connsiteY3" fmla="*/ 680323 h 680323"/>
                  <a:gd name="connsiteX4" fmla="*/ 0 w 822717"/>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87239 h 693899"/>
                  <a:gd name="connsiteX1" fmla="*/ 822677 w 827966"/>
                  <a:gd name="connsiteY1" fmla="*/ 0 h 693899"/>
                  <a:gd name="connsiteX2" fmla="*/ 827966 w 827966"/>
                  <a:gd name="connsiteY2" fmla="*/ 126788 h 693899"/>
                  <a:gd name="connsiteX3" fmla="*/ 5910 w 827966"/>
                  <a:gd name="connsiteY3" fmla="*/ 693899 h 693899"/>
                  <a:gd name="connsiteX4" fmla="*/ 0 w 827966"/>
                  <a:gd name="connsiteY4" fmla="*/ 487239 h 693899"/>
                  <a:gd name="connsiteX0" fmla="*/ 0 w 827085"/>
                  <a:gd name="connsiteY0" fmla="*/ 487239 h 693899"/>
                  <a:gd name="connsiteX1" fmla="*/ 822677 w 827085"/>
                  <a:gd name="connsiteY1" fmla="*/ 0 h 693899"/>
                  <a:gd name="connsiteX2" fmla="*/ 827085 w 827085"/>
                  <a:gd name="connsiteY2" fmla="*/ 140364 h 693899"/>
                  <a:gd name="connsiteX3" fmla="*/ 5910 w 827085"/>
                  <a:gd name="connsiteY3" fmla="*/ 693899 h 693899"/>
                  <a:gd name="connsiteX4" fmla="*/ 0 w 827085"/>
                  <a:gd name="connsiteY4" fmla="*/ 487239 h 693899"/>
                  <a:gd name="connsiteX0" fmla="*/ 0 w 827085"/>
                  <a:gd name="connsiteY0" fmla="*/ 487239 h 707476"/>
                  <a:gd name="connsiteX1" fmla="*/ 822677 w 827085"/>
                  <a:gd name="connsiteY1" fmla="*/ 0 h 707476"/>
                  <a:gd name="connsiteX2" fmla="*/ 827085 w 827085"/>
                  <a:gd name="connsiteY2" fmla="*/ 140364 h 707476"/>
                  <a:gd name="connsiteX3" fmla="*/ 4147 w 827085"/>
                  <a:gd name="connsiteY3" fmla="*/ 707476 h 707476"/>
                  <a:gd name="connsiteX4" fmla="*/ 0 w 827085"/>
                  <a:gd name="connsiteY4" fmla="*/ 487239 h 707476"/>
                  <a:gd name="connsiteX0" fmla="*/ 0 w 826644"/>
                  <a:gd name="connsiteY0" fmla="*/ 487239 h 707476"/>
                  <a:gd name="connsiteX1" fmla="*/ 822677 w 826644"/>
                  <a:gd name="connsiteY1" fmla="*/ 0 h 707476"/>
                  <a:gd name="connsiteX2" fmla="*/ 826644 w 826644"/>
                  <a:gd name="connsiteY2" fmla="*/ 169779 h 707476"/>
                  <a:gd name="connsiteX3" fmla="*/ 4147 w 826644"/>
                  <a:gd name="connsiteY3" fmla="*/ 707476 h 707476"/>
                  <a:gd name="connsiteX4" fmla="*/ 0 w 826644"/>
                  <a:gd name="connsiteY4" fmla="*/ 487239 h 707476"/>
                  <a:gd name="connsiteX0" fmla="*/ 0 w 826644"/>
                  <a:gd name="connsiteY0" fmla="*/ 487239 h 707476"/>
                  <a:gd name="connsiteX1" fmla="*/ 822677 w 826644"/>
                  <a:gd name="connsiteY1" fmla="*/ 0 h 707476"/>
                  <a:gd name="connsiteX2" fmla="*/ 826644 w 826644"/>
                  <a:gd name="connsiteY2" fmla="*/ 178830 h 707476"/>
                  <a:gd name="connsiteX3" fmla="*/ 4147 w 826644"/>
                  <a:gd name="connsiteY3" fmla="*/ 707476 h 707476"/>
                  <a:gd name="connsiteX4" fmla="*/ 0 w 826644"/>
                  <a:gd name="connsiteY4" fmla="*/ 487239 h 707476"/>
                  <a:gd name="connsiteX0" fmla="*/ 0 w 826644"/>
                  <a:gd name="connsiteY0" fmla="*/ 478188 h 698425"/>
                  <a:gd name="connsiteX1" fmla="*/ 822677 w 826644"/>
                  <a:gd name="connsiteY1" fmla="*/ 0 h 698425"/>
                  <a:gd name="connsiteX2" fmla="*/ 826644 w 826644"/>
                  <a:gd name="connsiteY2" fmla="*/ 169779 h 698425"/>
                  <a:gd name="connsiteX3" fmla="*/ 4147 w 826644"/>
                  <a:gd name="connsiteY3" fmla="*/ 698425 h 698425"/>
                  <a:gd name="connsiteX4" fmla="*/ 0 w 826644"/>
                  <a:gd name="connsiteY4" fmla="*/ 478188 h 698425"/>
                  <a:gd name="connsiteX0" fmla="*/ 0 w 826644"/>
                  <a:gd name="connsiteY0" fmla="*/ 482714 h 702951"/>
                  <a:gd name="connsiteX1" fmla="*/ 824440 w 826644"/>
                  <a:gd name="connsiteY1" fmla="*/ 0 h 702951"/>
                  <a:gd name="connsiteX2" fmla="*/ 826644 w 826644"/>
                  <a:gd name="connsiteY2" fmla="*/ 174305 h 702951"/>
                  <a:gd name="connsiteX3" fmla="*/ 4147 w 826644"/>
                  <a:gd name="connsiteY3" fmla="*/ 702951 h 702951"/>
                  <a:gd name="connsiteX4" fmla="*/ 0 w 826644"/>
                  <a:gd name="connsiteY4" fmla="*/ 482714 h 702951"/>
                  <a:gd name="connsiteX0" fmla="*/ 0 w 835459"/>
                  <a:gd name="connsiteY0" fmla="*/ 482714 h 702951"/>
                  <a:gd name="connsiteX1" fmla="*/ 824440 w 835459"/>
                  <a:gd name="connsiteY1" fmla="*/ 0 h 702951"/>
                  <a:gd name="connsiteX2" fmla="*/ 835459 w 835459"/>
                  <a:gd name="connsiteY2" fmla="*/ 251237 h 702951"/>
                  <a:gd name="connsiteX3" fmla="*/ 4147 w 835459"/>
                  <a:gd name="connsiteY3" fmla="*/ 702951 h 702951"/>
                  <a:gd name="connsiteX4" fmla="*/ 0 w 835459"/>
                  <a:gd name="connsiteY4" fmla="*/ 482714 h 702951"/>
                  <a:gd name="connsiteX0" fmla="*/ 0 w 835459"/>
                  <a:gd name="connsiteY0" fmla="*/ 337900 h 558137"/>
                  <a:gd name="connsiteX1" fmla="*/ 831492 w 835459"/>
                  <a:gd name="connsiteY1" fmla="*/ 0 h 558137"/>
                  <a:gd name="connsiteX2" fmla="*/ 835459 w 835459"/>
                  <a:gd name="connsiteY2" fmla="*/ 106423 h 558137"/>
                  <a:gd name="connsiteX3" fmla="*/ 4147 w 835459"/>
                  <a:gd name="connsiteY3" fmla="*/ 558137 h 558137"/>
                  <a:gd name="connsiteX4" fmla="*/ 0 w 835459"/>
                  <a:gd name="connsiteY4" fmla="*/ 337900 h 558137"/>
                  <a:gd name="connsiteX0" fmla="*/ 0 w 835459"/>
                  <a:gd name="connsiteY0" fmla="*/ 337900 h 494781"/>
                  <a:gd name="connsiteX1" fmla="*/ 831492 w 835459"/>
                  <a:gd name="connsiteY1" fmla="*/ 0 h 494781"/>
                  <a:gd name="connsiteX2" fmla="*/ 835459 w 835459"/>
                  <a:gd name="connsiteY2" fmla="*/ 106423 h 494781"/>
                  <a:gd name="connsiteX3" fmla="*/ 5910 w 835459"/>
                  <a:gd name="connsiteY3" fmla="*/ 494781 h 494781"/>
                  <a:gd name="connsiteX4" fmla="*/ 0 w 835459"/>
                  <a:gd name="connsiteY4" fmla="*/ 337900 h 494781"/>
                  <a:gd name="connsiteX0" fmla="*/ 7444 w 829680"/>
                  <a:gd name="connsiteY0" fmla="*/ 346951 h 494781"/>
                  <a:gd name="connsiteX1" fmla="*/ 825713 w 829680"/>
                  <a:gd name="connsiteY1" fmla="*/ 0 h 494781"/>
                  <a:gd name="connsiteX2" fmla="*/ 829680 w 829680"/>
                  <a:gd name="connsiteY2" fmla="*/ 106423 h 494781"/>
                  <a:gd name="connsiteX3" fmla="*/ 131 w 829680"/>
                  <a:gd name="connsiteY3" fmla="*/ 494781 h 494781"/>
                  <a:gd name="connsiteX4" fmla="*/ 7444 w 829680"/>
                  <a:gd name="connsiteY4" fmla="*/ 346951 h 494781"/>
                  <a:gd name="connsiteX0" fmla="*/ 1859 w 824095"/>
                  <a:gd name="connsiteY0" fmla="*/ 346951 h 487993"/>
                  <a:gd name="connsiteX1" fmla="*/ 820128 w 824095"/>
                  <a:gd name="connsiteY1" fmla="*/ 0 h 487993"/>
                  <a:gd name="connsiteX2" fmla="*/ 824095 w 824095"/>
                  <a:gd name="connsiteY2" fmla="*/ 106423 h 487993"/>
                  <a:gd name="connsiteX3" fmla="*/ 276 w 824095"/>
                  <a:gd name="connsiteY3" fmla="*/ 487993 h 487993"/>
                  <a:gd name="connsiteX4" fmla="*/ 1859 w 824095"/>
                  <a:gd name="connsiteY4" fmla="*/ 346951 h 487993"/>
                  <a:gd name="connsiteX0" fmla="*/ 1442 w 824119"/>
                  <a:gd name="connsiteY0" fmla="*/ 367316 h 487993"/>
                  <a:gd name="connsiteX1" fmla="*/ 820152 w 824119"/>
                  <a:gd name="connsiteY1" fmla="*/ 0 h 487993"/>
                  <a:gd name="connsiteX2" fmla="*/ 824119 w 824119"/>
                  <a:gd name="connsiteY2" fmla="*/ 106423 h 487993"/>
                  <a:gd name="connsiteX3" fmla="*/ 300 w 824119"/>
                  <a:gd name="connsiteY3" fmla="*/ 487993 h 487993"/>
                  <a:gd name="connsiteX4" fmla="*/ 1442 w 824119"/>
                  <a:gd name="connsiteY4" fmla="*/ 367316 h 487993"/>
                  <a:gd name="connsiteX0" fmla="*/ 240 w 824239"/>
                  <a:gd name="connsiteY0" fmla="*/ 362791 h 487993"/>
                  <a:gd name="connsiteX1" fmla="*/ 820272 w 824239"/>
                  <a:gd name="connsiteY1" fmla="*/ 0 h 487993"/>
                  <a:gd name="connsiteX2" fmla="*/ 824239 w 824239"/>
                  <a:gd name="connsiteY2" fmla="*/ 106423 h 487993"/>
                  <a:gd name="connsiteX3" fmla="*/ 420 w 824239"/>
                  <a:gd name="connsiteY3" fmla="*/ 487993 h 487993"/>
                  <a:gd name="connsiteX4" fmla="*/ 240 w 824239"/>
                  <a:gd name="connsiteY4" fmla="*/ 362791 h 487993"/>
                  <a:gd name="connsiteX0" fmla="*/ 0 w 823999"/>
                  <a:gd name="connsiteY0" fmla="*/ 362791 h 487993"/>
                  <a:gd name="connsiteX1" fmla="*/ 820032 w 823999"/>
                  <a:gd name="connsiteY1" fmla="*/ 0 h 487993"/>
                  <a:gd name="connsiteX2" fmla="*/ 823999 w 823999"/>
                  <a:gd name="connsiteY2" fmla="*/ 106423 h 487993"/>
                  <a:gd name="connsiteX3" fmla="*/ 180 w 823999"/>
                  <a:gd name="connsiteY3" fmla="*/ 487993 h 487993"/>
                  <a:gd name="connsiteX4" fmla="*/ 0 w 823999"/>
                  <a:gd name="connsiteY4" fmla="*/ 362791 h 487993"/>
                  <a:gd name="connsiteX0" fmla="*/ 0 w 823999"/>
                  <a:gd name="connsiteY0" fmla="*/ 362791 h 487993"/>
                  <a:gd name="connsiteX1" fmla="*/ 820032 w 823999"/>
                  <a:gd name="connsiteY1" fmla="*/ 0 h 487993"/>
                  <a:gd name="connsiteX2" fmla="*/ 823999 w 823999"/>
                  <a:gd name="connsiteY2" fmla="*/ 126788 h 487993"/>
                  <a:gd name="connsiteX3" fmla="*/ 180 w 823999"/>
                  <a:gd name="connsiteY3" fmla="*/ 487993 h 487993"/>
                  <a:gd name="connsiteX4" fmla="*/ 0 w 823999"/>
                  <a:gd name="connsiteY4" fmla="*/ 362791 h 487993"/>
                  <a:gd name="connsiteX0" fmla="*/ 0 w 823999"/>
                  <a:gd name="connsiteY0" fmla="*/ 333376 h 458578"/>
                  <a:gd name="connsiteX1" fmla="*/ 821354 w 823999"/>
                  <a:gd name="connsiteY1" fmla="*/ 0 h 458578"/>
                  <a:gd name="connsiteX2" fmla="*/ 823999 w 823999"/>
                  <a:gd name="connsiteY2" fmla="*/ 97373 h 458578"/>
                  <a:gd name="connsiteX3" fmla="*/ 180 w 823999"/>
                  <a:gd name="connsiteY3" fmla="*/ 458578 h 458578"/>
                  <a:gd name="connsiteX4" fmla="*/ 0 w 823999"/>
                  <a:gd name="connsiteY4" fmla="*/ 333376 h 458578"/>
                  <a:gd name="connsiteX0" fmla="*/ 0 w 823999"/>
                  <a:gd name="connsiteY0" fmla="*/ 340164 h 465366"/>
                  <a:gd name="connsiteX1" fmla="*/ 821795 w 823999"/>
                  <a:gd name="connsiteY1" fmla="*/ 0 h 465366"/>
                  <a:gd name="connsiteX2" fmla="*/ 823999 w 823999"/>
                  <a:gd name="connsiteY2" fmla="*/ 104161 h 465366"/>
                  <a:gd name="connsiteX3" fmla="*/ 180 w 823999"/>
                  <a:gd name="connsiteY3" fmla="*/ 465366 h 465366"/>
                  <a:gd name="connsiteX4" fmla="*/ 0 w 823999"/>
                  <a:gd name="connsiteY4" fmla="*/ 340164 h 465366"/>
                  <a:gd name="connsiteX0" fmla="*/ 0 w 823558"/>
                  <a:gd name="connsiteY0" fmla="*/ 340164 h 465366"/>
                  <a:gd name="connsiteX1" fmla="*/ 821795 w 823558"/>
                  <a:gd name="connsiteY1" fmla="*/ 0 h 465366"/>
                  <a:gd name="connsiteX2" fmla="*/ 823558 w 823558"/>
                  <a:gd name="connsiteY2" fmla="*/ 77008 h 465366"/>
                  <a:gd name="connsiteX3" fmla="*/ 180 w 823558"/>
                  <a:gd name="connsiteY3" fmla="*/ 465366 h 465366"/>
                  <a:gd name="connsiteX4" fmla="*/ 0 w 823558"/>
                  <a:gd name="connsiteY4" fmla="*/ 340164 h 465366"/>
                  <a:gd name="connsiteX0" fmla="*/ 0 w 823999"/>
                  <a:gd name="connsiteY0" fmla="*/ 340164 h 465366"/>
                  <a:gd name="connsiteX1" fmla="*/ 821795 w 823999"/>
                  <a:gd name="connsiteY1" fmla="*/ 0 h 465366"/>
                  <a:gd name="connsiteX2" fmla="*/ 823999 w 823999"/>
                  <a:gd name="connsiteY2" fmla="*/ 63431 h 465366"/>
                  <a:gd name="connsiteX3" fmla="*/ 180 w 823999"/>
                  <a:gd name="connsiteY3" fmla="*/ 465366 h 465366"/>
                  <a:gd name="connsiteX4" fmla="*/ 0 w 823999"/>
                  <a:gd name="connsiteY4" fmla="*/ 340164 h 465366"/>
                  <a:gd name="connsiteX0" fmla="*/ 0 w 824440"/>
                  <a:gd name="connsiteY0" fmla="*/ 340164 h 465366"/>
                  <a:gd name="connsiteX1" fmla="*/ 821795 w 824440"/>
                  <a:gd name="connsiteY1" fmla="*/ 0 h 465366"/>
                  <a:gd name="connsiteX2" fmla="*/ 824440 w 824440"/>
                  <a:gd name="connsiteY2" fmla="*/ 99635 h 465366"/>
                  <a:gd name="connsiteX3" fmla="*/ 180 w 824440"/>
                  <a:gd name="connsiteY3" fmla="*/ 465366 h 465366"/>
                  <a:gd name="connsiteX4" fmla="*/ 0 w 824440"/>
                  <a:gd name="connsiteY4" fmla="*/ 340164 h 465366"/>
                  <a:gd name="connsiteX0" fmla="*/ 0 w 824440"/>
                  <a:gd name="connsiteY0" fmla="*/ 342427 h 467629"/>
                  <a:gd name="connsiteX1" fmla="*/ 823117 w 824440"/>
                  <a:gd name="connsiteY1" fmla="*/ 0 h 467629"/>
                  <a:gd name="connsiteX2" fmla="*/ 824440 w 824440"/>
                  <a:gd name="connsiteY2" fmla="*/ 101898 h 467629"/>
                  <a:gd name="connsiteX3" fmla="*/ 180 w 824440"/>
                  <a:gd name="connsiteY3" fmla="*/ 467629 h 467629"/>
                  <a:gd name="connsiteX4" fmla="*/ 0 w 824440"/>
                  <a:gd name="connsiteY4" fmla="*/ 342427 h 467629"/>
                  <a:gd name="connsiteX0" fmla="*/ 0 w 824440"/>
                  <a:gd name="connsiteY0" fmla="*/ 342427 h 422375"/>
                  <a:gd name="connsiteX1" fmla="*/ 823117 w 824440"/>
                  <a:gd name="connsiteY1" fmla="*/ 0 h 422375"/>
                  <a:gd name="connsiteX2" fmla="*/ 824440 w 824440"/>
                  <a:gd name="connsiteY2" fmla="*/ 101898 h 422375"/>
                  <a:gd name="connsiteX3" fmla="*/ 1943 w 824440"/>
                  <a:gd name="connsiteY3" fmla="*/ 422375 h 422375"/>
                  <a:gd name="connsiteX4" fmla="*/ 0 w 824440"/>
                  <a:gd name="connsiteY4" fmla="*/ 342427 h 422375"/>
                  <a:gd name="connsiteX0" fmla="*/ 833 w 822629"/>
                  <a:gd name="connsiteY0" fmla="*/ 358265 h 422375"/>
                  <a:gd name="connsiteX1" fmla="*/ 821306 w 822629"/>
                  <a:gd name="connsiteY1" fmla="*/ 0 h 422375"/>
                  <a:gd name="connsiteX2" fmla="*/ 822629 w 822629"/>
                  <a:gd name="connsiteY2" fmla="*/ 101898 h 422375"/>
                  <a:gd name="connsiteX3" fmla="*/ 132 w 822629"/>
                  <a:gd name="connsiteY3" fmla="*/ 422375 h 422375"/>
                  <a:gd name="connsiteX4" fmla="*/ 833 w 822629"/>
                  <a:gd name="connsiteY4" fmla="*/ 358265 h 422375"/>
                  <a:gd name="connsiteX0" fmla="*/ 0 w 821796"/>
                  <a:gd name="connsiteY0" fmla="*/ 358265 h 411062"/>
                  <a:gd name="connsiteX1" fmla="*/ 820473 w 821796"/>
                  <a:gd name="connsiteY1" fmla="*/ 0 h 411062"/>
                  <a:gd name="connsiteX2" fmla="*/ 821796 w 821796"/>
                  <a:gd name="connsiteY2" fmla="*/ 101898 h 411062"/>
                  <a:gd name="connsiteX3" fmla="*/ 621 w 821796"/>
                  <a:gd name="connsiteY3" fmla="*/ 411062 h 411062"/>
                  <a:gd name="connsiteX4" fmla="*/ 0 w 821796"/>
                  <a:gd name="connsiteY4" fmla="*/ 358265 h 411062"/>
                  <a:gd name="connsiteX0" fmla="*/ 31 w 821386"/>
                  <a:gd name="connsiteY0" fmla="*/ 369578 h 411062"/>
                  <a:gd name="connsiteX1" fmla="*/ 820063 w 821386"/>
                  <a:gd name="connsiteY1" fmla="*/ 0 h 411062"/>
                  <a:gd name="connsiteX2" fmla="*/ 821386 w 821386"/>
                  <a:gd name="connsiteY2" fmla="*/ 101898 h 411062"/>
                  <a:gd name="connsiteX3" fmla="*/ 211 w 821386"/>
                  <a:gd name="connsiteY3" fmla="*/ 411062 h 411062"/>
                  <a:gd name="connsiteX4" fmla="*/ 31 w 821386"/>
                  <a:gd name="connsiteY4" fmla="*/ 369578 h 411062"/>
                  <a:gd name="connsiteX0" fmla="*/ 31 w 825794"/>
                  <a:gd name="connsiteY0" fmla="*/ 369578 h 411062"/>
                  <a:gd name="connsiteX1" fmla="*/ 820063 w 825794"/>
                  <a:gd name="connsiteY1" fmla="*/ 0 h 411062"/>
                  <a:gd name="connsiteX2" fmla="*/ 825794 w 825794"/>
                  <a:gd name="connsiteY2" fmla="*/ 185620 h 411062"/>
                  <a:gd name="connsiteX3" fmla="*/ 211 w 825794"/>
                  <a:gd name="connsiteY3" fmla="*/ 411062 h 411062"/>
                  <a:gd name="connsiteX4" fmla="*/ 31 w 825794"/>
                  <a:gd name="connsiteY4" fmla="*/ 369578 h 411062"/>
                  <a:gd name="connsiteX0" fmla="*/ 31 w 825794"/>
                  <a:gd name="connsiteY0" fmla="*/ 240603 h 282087"/>
                  <a:gd name="connsiteX1" fmla="*/ 825352 w 825794"/>
                  <a:gd name="connsiteY1" fmla="*/ 0 h 282087"/>
                  <a:gd name="connsiteX2" fmla="*/ 825794 w 825794"/>
                  <a:gd name="connsiteY2" fmla="*/ 56645 h 282087"/>
                  <a:gd name="connsiteX3" fmla="*/ 211 w 825794"/>
                  <a:gd name="connsiteY3" fmla="*/ 282087 h 282087"/>
                  <a:gd name="connsiteX4" fmla="*/ 31 w 825794"/>
                  <a:gd name="connsiteY4" fmla="*/ 240603 h 282087"/>
                  <a:gd name="connsiteX0" fmla="*/ 31 w 825794"/>
                  <a:gd name="connsiteY0" fmla="*/ 236078 h 277562"/>
                  <a:gd name="connsiteX1" fmla="*/ 825352 w 825794"/>
                  <a:gd name="connsiteY1" fmla="*/ 0 h 277562"/>
                  <a:gd name="connsiteX2" fmla="*/ 825794 w 825794"/>
                  <a:gd name="connsiteY2" fmla="*/ 52120 h 277562"/>
                  <a:gd name="connsiteX3" fmla="*/ 211 w 825794"/>
                  <a:gd name="connsiteY3" fmla="*/ 277562 h 277562"/>
                  <a:gd name="connsiteX4" fmla="*/ 31 w 825794"/>
                  <a:gd name="connsiteY4" fmla="*/ 236078 h 277562"/>
                  <a:gd name="connsiteX0" fmla="*/ 31 w 827998"/>
                  <a:gd name="connsiteY0" fmla="*/ 236078 h 277562"/>
                  <a:gd name="connsiteX1" fmla="*/ 825352 w 827998"/>
                  <a:gd name="connsiteY1" fmla="*/ 0 h 277562"/>
                  <a:gd name="connsiteX2" fmla="*/ 827998 w 827998"/>
                  <a:gd name="connsiteY2" fmla="*/ 52120 h 277562"/>
                  <a:gd name="connsiteX3" fmla="*/ 211 w 827998"/>
                  <a:gd name="connsiteY3" fmla="*/ 277562 h 277562"/>
                  <a:gd name="connsiteX4" fmla="*/ 31 w 827998"/>
                  <a:gd name="connsiteY4" fmla="*/ 236078 h 277562"/>
                  <a:gd name="connsiteX0" fmla="*/ 31 w 827998"/>
                  <a:gd name="connsiteY0" fmla="*/ 224764 h 277562"/>
                  <a:gd name="connsiteX1" fmla="*/ 825352 w 827998"/>
                  <a:gd name="connsiteY1" fmla="*/ 0 h 277562"/>
                  <a:gd name="connsiteX2" fmla="*/ 827998 w 827998"/>
                  <a:gd name="connsiteY2" fmla="*/ 52120 h 277562"/>
                  <a:gd name="connsiteX3" fmla="*/ 211 w 827998"/>
                  <a:gd name="connsiteY3" fmla="*/ 277562 h 277562"/>
                  <a:gd name="connsiteX4" fmla="*/ 31 w 827998"/>
                  <a:gd name="connsiteY4" fmla="*/ 224764 h 277562"/>
                  <a:gd name="connsiteX0" fmla="*/ 0 w 827967"/>
                  <a:gd name="connsiteY0" fmla="*/ 224764 h 286613"/>
                  <a:gd name="connsiteX1" fmla="*/ 825321 w 827967"/>
                  <a:gd name="connsiteY1" fmla="*/ 0 h 286613"/>
                  <a:gd name="connsiteX2" fmla="*/ 827967 w 827967"/>
                  <a:gd name="connsiteY2" fmla="*/ 52120 h 286613"/>
                  <a:gd name="connsiteX3" fmla="*/ 1062 w 827967"/>
                  <a:gd name="connsiteY3" fmla="*/ 286613 h 286613"/>
                  <a:gd name="connsiteX4" fmla="*/ 0 w 827967"/>
                  <a:gd name="connsiteY4" fmla="*/ 224764 h 286613"/>
                  <a:gd name="connsiteX0" fmla="*/ 30 w 827116"/>
                  <a:gd name="connsiteY0" fmla="*/ 222501 h 286613"/>
                  <a:gd name="connsiteX1" fmla="*/ 824470 w 827116"/>
                  <a:gd name="connsiteY1" fmla="*/ 0 h 286613"/>
                  <a:gd name="connsiteX2" fmla="*/ 827116 w 827116"/>
                  <a:gd name="connsiteY2" fmla="*/ 52120 h 286613"/>
                  <a:gd name="connsiteX3" fmla="*/ 211 w 827116"/>
                  <a:gd name="connsiteY3" fmla="*/ 286613 h 286613"/>
                  <a:gd name="connsiteX4" fmla="*/ 30 w 827116"/>
                  <a:gd name="connsiteY4" fmla="*/ 222501 h 286613"/>
                  <a:gd name="connsiteX0" fmla="*/ 30 w 827116"/>
                  <a:gd name="connsiteY0" fmla="*/ 222501 h 286613"/>
                  <a:gd name="connsiteX1" fmla="*/ 824470 w 827116"/>
                  <a:gd name="connsiteY1" fmla="*/ 0 h 286613"/>
                  <a:gd name="connsiteX2" fmla="*/ 827116 w 827116"/>
                  <a:gd name="connsiteY2" fmla="*/ 52120 h 286613"/>
                  <a:gd name="connsiteX3" fmla="*/ 211 w 827116"/>
                  <a:gd name="connsiteY3" fmla="*/ 286613 h 286613"/>
                  <a:gd name="connsiteX4" fmla="*/ 30 w 827116"/>
                  <a:gd name="connsiteY4" fmla="*/ 222501 h 286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116" h="286613">
                    <a:moveTo>
                      <a:pt x="30" y="222501"/>
                    </a:moveTo>
                    <a:lnTo>
                      <a:pt x="824470" y="0"/>
                    </a:lnTo>
                    <a:lnTo>
                      <a:pt x="827116" y="52120"/>
                    </a:lnTo>
                    <a:lnTo>
                      <a:pt x="211" y="286613"/>
                    </a:lnTo>
                    <a:cubicBezTo>
                      <a:pt x="-437" y="259964"/>
                      <a:pt x="678" y="249150"/>
                      <a:pt x="30" y="222501"/>
                    </a:cubicBez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8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325" name="Freihandform 61">
                <a:extLst>
                  <a:ext uri="{FF2B5EF4-FFF2-40B4-BE49-F238E27FC236}">
                    <a16:creationId xmlns:a16="http://schemas.microsoft.com/office/drawing/2014/main" id="{07D79CA6-F2FC-8C18-5992-AB50FCE5C12C}"/>
                  </a:ext>
                </a:extLst>
              </p:cNvPr>
              <p:cNvSpPr/>
              <p:nvPr/>
            </p:nvSpPr>
            <p:spPr bwMode="auto">
              <a:xfrm flipH="1">
                <a:off x="5983608" y="2531998"/>
                <a:ext cx="2536768" cy="24446"/>
              </a:xfrm>
              <a:custGeom>
                <a:avLst/>
                <a:gdLst>
                  <a:gd name="connsiteX0" fmla="*/ 0 w 809625"/>
                  <a:gd name="connsiteY0" fmla="*/ 195263 h 195263"/>
                  <a:gd name="connsiteX1" fmla="*/ 809625 w 809625"/>
                  <a:gd name="connsiteY1" fmla="*/ 0 h 195263"/>
                  <a:gd name="connsiteX2" fmla="*/ 809625 w 809625"/>
                  <a:gd name="connsiteY2" fmla="*/ 40482 h 195263"/>
                  <a:gd name="connsiteX3" fmla="*/ 0 w 809625"/>
                  <a:gd name="connsiteY3" fmla="*/ 195263 h 195263"/>
                  <a:gd name="connsiteX0" fmla="*/ 0 w 809625"/>
                  <a:gd name="connsiteY0" fmla="*/ 195263 h 195263"/>
                  <a:gd name="connsiteX1" fmla="*/ 809625 w 809625"/>
                  <a:gd name="connsiteY1" fmla="*/ 0 h 195263"/>
                  <a:gd name="connsiteX2" fmla="*/ 809625 w 809625"/>
                  <a:gd name="connsiteY2" fmla="*/ 40482 h 195263"/>
                  <a:gd name="connsiteX3" fmla="*/ 250032 w 809625"/>
                  <a:gd name="connsiteY3" fmla="*/ 147638 h 195263"/>
                  <a:gd name="connsiteX4" fmla="*/ 0 w 809625"/>
                  <a:gd name="connsiteY4" fmla="*/ 195263 h 195263"/>
                  <a:gd name="connsiteX0" fmla="*/ 9524 w 819149"/>
                  <a:gd name="connsiteY0" fmla="*/ 195263 h 235744"/>
                  <a:gd name="connsiteX1" fmla="*/ 819149 w 819149"/>
                  <a:gd name="connsiteY1" fmla="*/ 0 h 235744"/>
                  <a:gd name="connsiteX2" fmla="*/ 819149 w 819149"/>
                  <a:gd name="connsiteY2" fmla="*/ 40482 h 235744"/>
                  <a:gd name="connsiteX3" fmla="*/ 0 w 819149"/>
                  <a:gd name="connsiteY3" fmla="*/ 235744 h 235744"/>
                  <a:gd name="connsiteX4" fmla="*/ 9524 w 819149"/>
                  <a:gd name="connsiteY4" fmla="*/ 195263 h 235744"/>
                  <a:gd name="connsiteX0" fmla="*/ 9524 w 819149"/>
                  <a:gd name="connsiteY0" fmla="*/ 195263 h 235744"/>
                  <a:gd name="connsiteX1" fmla="*/ 819149 w 819149"/>
                  <a:gd name="connsiteY1" fmla="*/ 0 h 235744"/>
                  <a:gd name="connsiteX2" fmla="*/ 819149 w 819149"/>
                  <a:gd name="connsiteY2" fmla="*/ 49550 h 235744"/>
                  <a:gd name="connsiteX3" fmla="*/ 0 w 819149"/>
                  <a:gd name="connsiteY3" fmla="*/ 235744 h 235744"/>
                  <a:gd name="connsiteX4" fmla="*/ 9524 w 819149"/>
                  <a:gd name="connsiteY4" fmla="*/ 195263 h 235744"/>
                  <a:gd name="connsiteX0" fmla="*/ 9524 w 819149"/>
                  <a:gd name="connsiteY0" fmla="*/ 195263 h 247833"/>
                  <a:gd name="connsiteX1" fmla="*/ 819149 w 819149"/>
                  <a:gd name="connsiteY1" fmla="*/ 0 h 247833"/>
                  <a:gd name="connsiteX2" fmla="*/ 819149 w 819149"/>
                  <a:gd name="connsiteY2" fmla="*/ 49550 h 247833"/>
                  <a:gd name="connsiteX3" fmla="*/ 0 w 819149"/>
                  <a:gd name="connsiteY3" fmla="*/ 247833 h 247833"/>
                  <a:gd name="connsiteX4" fmla="*/ 9524 w 819149"/>
                  <a:gd name="connsiteY4" fmla="*/ 195263 h 247833"/>
                  <a:gd name="connsiteX0" fmla="*/ 9524 w 819149"/>
                  <a:gd name="connsiteY0" fmla="*/ 208863 h 261433"/>
                  <a:gd name="connsiteX1" fmla="*/ 819149 w 819149"/>
                  <a:gd name="connsiteY1" fmla="*/ 0 h 261433"/>
                  <a:gd name="connsiteX2" fmla="*/ 819149 w 819149"/>
                  <a:gd name="connsiteY2" fmla="*/ 63150 h 261433"/>
                  <a:gd name="connsiteX3" fmla="*/ 0 w 819149"/>
                  <a:gd name="connsiteY3" fmla="*/ 261433 h 261433"/>
                  <a:gd name="connsiteX4" fmla="*/ 9524 w 819149"/>
                  <a:gd name="connsiteY4" fmla="*/ 208863 h 261433"/>
                  <a:gd name="connsiteX0" fmla="*/ 4762 w 819149"/>
                  <a:gd name="connsiteY0" fmla="*/ 192996 h 261433"/>
                  <a:gd name="connsiteX1" fmla="*/ 819149 w 819149"/>
                  <a:gd name="connsiteY1" fmla="*/ 0 h 261433"/>
                  <a:gd name="connsiteX2" fmla="*/ 819149 w 819149"/>
                  <a:gd name="connsiteY2" fmla="*/ 63150 h 261433"/>
                  <a:gd name="connsiteX3" fmla="*/ 0 w 819149"/>
                  <a:gd name="connsiteY3" fmla="*/ 261433 h 261433"/>
                  <a:gd name="connsiteX4" fmla="*/ 4762 w 819149"/>
                  <a:gd name="connsiteY4" fmla="*/ 192996 h 261433"/>
                  <a:gd name="connsiteX0" fmla="*/ 0 w 819150"/>
                  <a:gd name="connsiteY0" fmla="*/ 190730 h 261433"/>
                  <a:gd name="connsiteX1" fmla="*/ 819150 w 819150"/>
                  <a:gd name="connsiteY1" fmla="*/ 0 h 261433"/>
                  <a:gd name="connsiteX2" fmla="*/ 819150 w 819150"/>
                  <a:gd name="connsiteY2" fmla="*/ 63150 h 261433"/>
                  <a:gd name="connsiteX3" fmla="*/ 1 w 819150"/>
                  <a:gd name="connsiteY3" fmla="*/ 261433 h 261433"/>
                  <a:gd name="connsiteX4" fmla="*/ 0 w 819150"/>
                  <a:gd name="connsiteY4" fmla="*/ 190730 h 261433"/>
                  <a:gd name="connsiteX0" fmla="*/ 0 w 819150"/>
                  <a:gd name="connsiteY0" fmla="*/ 190730 h 336237"/>
                  <a:gd name="connsiteX1" fmla="*/ 819150 w 819150"/>
                  <a:gd name="connsiteY1" fmla="*/ 0 h 336237"/>
                  <a:gd name="connsiteX2" fmla="*/ 819150 w 819150"/>
                  <a:gd name="connsiteY2" fmla="*/ 63150 h 336237"/>
                  <a:gd name="connsiteX3" fmla="*/ 1 w 819150"/>
                  <a:gd name="connsiteY3" fmla="*/ 336237 h 336237"/>
                  <a:gd name="connsiteX4" fmla="*/ 0 w 819150"/>
                  <a:gd name="connsiteY4" fmla="*/ 190730 h 336237"/>
                  <a:gd name="connsiteX0" fmla="*/ 0 w 819150"/>
                  <a:gd name="connsiteY0" fmla="*/ 190730 h 336237"/>
                  <a:gd name="connsiteX1" fmla="*/ 819150 w 819150"/>
                  <a:gd name="connsiteY1" fmla="*/ 0 h 336237"/>
                  <a:gd name="connsiteX2" fmla="*/ 819150 w 819150"/>
                  <a:gd name="connsiteY2" fmla="*/ 115285 h 336237"/>
                  <a:gd name="connsiteX3" fmla="*/ 1 w 819150"/>
                  <a:gd name="connsiteY3" fmla="*/ 336237 h 336237"/>
                  <a:gd name="connsiteX4" fmla="*/ 0 w 819150"/>
                  <a:gd name="connsiteY4" fmla="*/ 190730 h 336237"/>
                  <a:gd name="connsiteX0" fmla="*/ 0 w 819150"/>
                  <a:gd name="connsiteY0" fmla="*/ 190730 h 422374"/>
                  <a:gd name="connsiteX1" fmla="*/ 819150 w 819150"/>
                  <a:gd name="connsiteY1" fmla="*/ 0 h 422374"/>
                  <a:gd name="connsiteX2" fmla="*/ 819150 w 819150"/>
                  <a:gd name="connsiteY2" fmla="*/ 115285 h 422374"/>
                  <a:gd name="connsiteX3" fmla="*/ 2383 w 819150"/>
                  <a:gd name="connsiteY3" fmla="*/ 422374 h 422374"/>
                  <a:gd name="connsiteX4" fmla="*/ 0 w 819150"/>
                  <a:gd name="connsiteY4" fmla="*/ 190730 h 422374"/>
                  <a:gd name="connsiteX0" fmla="*/ 0 w 821531"/>
                  <a:gd name="connsiteY0" fmla="*/ 190730 h 422374"/>
                  <a:gd name="connsiteX1" fmla="*/ 819150 w 821531"/>
                  <a:gd name="connsiteY1" fmla="*/ 0 h 422374"/>
                  <a:gd name="connsiteX2" fmla="*/ 821531 w 821531"/>
                  <a:gd name="connsiteY2" fmla="*/ 221823 h 422374"/>
                  <a:gd name="connsiteX3" fmla="*/ 2383 w 821531"/>
                  <a:gd name="connsiteY3" fmla="*/ 422374 h 422374"/>
                  <a:gd name="connsiteX4" fmla="*/ 0 w 821531"/>
                  <a:gd name="connsiteY4" fmla="*/ 190730 h 422374"/>
                  <a:gd name="connsiteX0" fmla="*/ 0 w 819255"/>
                  <a:gd name="connsiteY0" fmla="*/ 190730 h 422374"/>
                  <a:gd name="connsiteX1" fmla="*/ 819150 w 819255"/>
                  <a:gd name="connsiteY1" fmla="*/ 0 h 422374"/>
                  <a:gd name="connsiteX2" fmla="*/ 816769 w 819255"/>
                  <a:gd name="connsiteY2" fmla="*/ 221823 h 422374"/>
                  <a:gd name="connsiteX3" fmla="*/ 2383 w 819255"/>
                  <a:gd name="connsiteY3" fmla="*/ 422374 h 422374"/>
                  <a:gd name="connsiteX4" fmla="*/ 0 w 819255"/>
                  <a:gd name="connsiteY4" fmla="*/ 190730 h 422374"/>
                  <a:gd name="connsiteX0" fmla="*/ 0 w 819379"/>
                  <a:gd name="connsiteY0" fmla="*/ 190730 h 422374"/>
                  <a:gd name="connsiteX1" fmla="*/ 819150 w 819379"/>
                  <a:gd name="connsiteY1" fmla="*/ 0 h 422374"/>
                  <a:gd name="connsiteX2" fmla="*/ 819150 w 819379"/>
                  <a:gd name="connsiteY2" fmla="*/ 221823 h 422374"/>
                  <a:gd name="connsiteX3" fmla="*/ 2383 w 819379"/>
                  <a:gd name="connsiteY3" fmla="*/ 422374 h 422374"/>
                  <a:gd name="connsiteX4" fmla="*/ 0 w 819379"/>
                  <a:gd name="connsiteY4" fmla="*/ 190730 h 422374"/>
                  <a:gd name="connsiteX0" fmla="*/ 0 w 819379"/>
                  <a:gd name="connsiteY0" fmla="*/ 190730 h 553611"/>
                  <a:gd name="connsiteX1" fmla="*/ 819150 w 819379"/>
                  <a:gd name="connsiteY1" fmla="*/ 0 h 553611"/>
                  <a:gd name="connsiteX2" fmla="*/ 819150 w 819379"/>
                  <a:gd name="connsiteY2" fmla="*/ 221823 h 553611"/>
                  <a:gd name="connsiteX3" fmla="*/ 12080 w 819379"/>
                  <a:gd name="connsiteY3" fmla="*/ 553611 h 553611"/>
                  <a:gd name="connsiteX4" fmla="*/ 0 w 819379"/>
                  <a:gd name="connsiteY4" fmla="*/ 190730 h 553611"/>
                  <a:gd name="connsiteX0" fmla="*/ 59548 w 878927"/>
                  <a:gd name="connsiteY0" fmla="*/ 190730 h 553611"/>
                  <a:gd name="connsiteX1" fmla="*/ 878698 w 878927"/>
                  <a:gd name="connsiteY1" fmla="*/ 0 h 553611"/>
                  <a:gd name="connsiteX2" fmla="*/ 878698 w 878927"/>
                  <a:gd name="connsiteY2" fmla="*/ 221823 h 553611"/>
                  <a:gd name="connsiteX3" fmla="*/ 71628 w 878927"/>
                  <a:gd name="connsiteY3" fmla="*/ 553611 h 553611"/>
                  <a:gd name="connsiteX4" fmla="*/ 65718 w 878927"/>
                  <a:gd name="connsiteY4" fmla="*/ 346951 h 553611"/>
                  <a:gd name="connsiteX5" fmla="*/ 59548 w 878927"/>
                  <a:gd name="connsiteY5" fmla="*/ 190730 h 553611"/>
                  <a:gd name="connsiteX0" fmla="*/ 98717 w 911926"/>
                  <a:gd name="connsiteY0" fmla="*/ 346951 h 553611"/>
                  <a:gd name="connsiteX1" fmla="*/ 911697 w 911926"/>
                  <a:gd name="connsiteY1" fmla="*/ 0 h 553611"/>
                  <a:gd name="connsiteX2" fmla="*/ 911697 w 911926"/>
                  <a:gd name="connsiteY2" fmla="*/ 221823 h 553611"/>
                  <a:gd name="connsiteX3" fmla="*/ 104627 w 911926"/>
                  <a:gd name="connsiteY3" fmla="*/ 553611 h 553611"/>
                  <a:gd name="connsiteX4" fmla="*/ 98717 w 911926"/>
                  <a:gd name="connsiteY4" fmla="*/ 346951 h 553611"/>
                  <a:gd name="connsiteX0" fmla="*/ 0 w 813209"/>
                  <a:gd name="connsiteY0" fmla="*/ 346951 h 553611"/>
                  <a:gd name="connsiteX1" fmla="*/ 812980 w 813209"/>
                  <a:gd name="connsiteY1" fmla="*/ 0 h 553611"/>
                  <a:gd name="connsiteX2" fmla="*/ 812980 w 813209"/>
                  <a:gd name="connsiteY2" fmla="*/ 221823 h 553611"/>
                  <a:gd name="connsiteX3" fmla="*/ 5910 w 813209"/>
                  <a:gd name="connsiteY3" fmla="*/ 553611 h 553611"/>
                  <a:gd name="connsiteX4" fmla="*/ 0 w 813209"/>
                  <a:gd name="connsiteY4" fmla="*/ 346951 h 553611"/>
                  <a:gd name="connsiteX0" fmla="*/ 0 w 822717"/>
                  <a:gd name="connsiteY0" fmla="*/ 473663 h 680323"/>
                  <a:gd name="connsiteX1" fmla="*/ 822677 w 822717"/>
                  <a:gd name="connsiteY1" fmla="*/ 0 h 680323"/>
                  <a:gd name="connsiteX2" fmla="*/ 812980 w 822717"/>
                  <a:gd name="connsiteY2" fmla="*/ 348535 h 680323"/>
                  <a:gd name="connsiteX3" fmla="*/ 5910 w 822717"/>
                  <a:gd name="connsiteY3" fmla="*/ 680323 h 680323"/>
                  <a:gd name="connsiteX4" fmla="*/ 0 w 822717"/>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87239 h 693899"/>
                  <a:gd name="connsiteX1" fmla="*/ 822677 w 827966"/>
                  <a:gd name="connsiteY1" fmla="*/ 0 h 693899"/>
                  <a:gd name="connsiteX2" fmla="*/ 827966 w 827966"/>
                  <a:gd name="connsiteY2" fmla="*/ 126788 h 693899"/>
                  <a:gd name="connsiteX3" fmla="*/ 5910 w 827966"/>
                  <a:gd name="connsiteY3" fmla="*/ 693899 h 693899"/>
                  <a:gd name="connsiteX4" fmla="*/ 0 w 827966"/>
                  <a:gd name="connsiteY4" fmla="*/ 487239 h 693899"/>
                  <a:gd name="connsiteX0" fmla="*/ 0 w 827085"/>
                  <a:gd name="connsiteY0" fmla="*/ 487239 h 693899"/>
                  <a:gd name="connsiteX1" fmla="*/ 822677 w 827085"/>
                  <a:gd name="connsiteY1" fmla="*/ 0 h 693899"/>
                  <a:gd name="connsiteX2" fmla="*/ 827085 w 827085"/>
                  <a:gd name="connsiteY2" fmla="*/ 140364 h 693899"/>
                  <a:gd name="connsiteX3" fmla="*/ 5910 w 827085"/>
                  <a:gd name="connsiteY3" fmla="*/ 693899 h 693899"/>
                  <a:gd name="connsiteX4" fmla="*/ 0 w 827085"/>
                  <a:gd name="connsiteY4" fmla="*/ 487239 h 693899"/>
                  <a:gd name="connsiteX0" fmla="*/ 0 w 827085"/>
                  <a:gd name="connsiteY0" fmla="*/ 487239 h 707476"/>
                  <a:gd name="connsiteX1" fmla="*/ 822677 w 827085"/>
                  <a:gd name="connsiteY1" fmla="*/ 0 h 707476"/>
                  <a:gd name="connsiteX2" fmla="*/ 827085 w 827085"/>
                  <a:gd name="connsiteY2" fmla="*/ 140364 h 707476"/>
                  <a:gd name="connsiteX3" fmla="*/ 4147 w 827085"/>
                  <a:gd name="connsiteY3" fmla="*/ 707476 h 707476"/>
                  <a:gd name="connsiteX4" fmla="*/ 0 w 827085"/>
                  <a:gd name="connsiteY4" fmla="*/ 487239 h 707476"/>
                  <a:gd name="connsiteX0" fmla="*/ 0 w 826644"/>
                  <a:gd name="connsiteY0" fmla="*/ 487239 h 707476"/>
                  <a:gd name="connsiteX1" fmla="*/ 822677 w 826644"/>
                  <a:gd name="connsiteY1" fmla="*/ 0 h 707476"/>
                  <a:gd name="connsiteX2" fmla="*/ 826644 w 826644"/>
                  <a:gd name="connsiteY2" fmla="*/ 169779 h 707476"/>
                  <a:gd name="connsiteX3" fmla="*/ 4147 w 826644"/>
                  <a:gd name="connsiteY3" fmla="*/ 707476 h 707476"/>
                  <a:gd name="connsiteX4" fmla="*/ 0 w 826644"/>
                  <a:gd name="connsiteY4" fmla="*/ 487239 h 707476"/>
                  <a:gd name="connsiteX0" fmla="*/ 0 w 826644"/>
                  <a:gd name="connsiteY0" fmla="*/ 487239 h 707476"/>
                  <a:gd name="connsiteX1" fmla="*/ 822677 w 826644"/>
                  <a:gd name="connsiteY1" fmla="*/ 0 h 707476"/>
                  <a:gd name="connsiteX2" fmla="*/ 826644 w 826644"/>
                  <a:gd name="connsiteY2" fmla="*/ 178830 h 707476"/>
                  <a:gd name="connsiteX3" fmla="*/ 4147 w 826644"/>
                  <a:gd name="connsiteY3" fmla="*/ 707476 h 707476"/>
                  <a:gd name="connsiteX4" fmla="*/ 0 w 826644"/>
                  <a:gd name="connsiteY4" fmla="*/ 487239 h 707476"/>
                  <a:gd name="connsiteX0" fmla="*/ 0 w 826644"/>
                  <a:gd name="connsiteY0" fmla="*/ 478188 h 698425"/>
                  <a:gd name="connsiteX1" fmla="*/ 822677 w 826644"/>
                  <a:gd name="connsiteY1" fmla="*/ 0 h 698425"/>
                  <a:gd name="connsiteX2" fmla="*/ 826644 w 826644"/>
                  <a:gd name="connsiteY2" fmla="*/ 169779 h 698425"/>
                  <a:gd name="connsiteX3" fmla="*/ 4147 w 826644"/>
                  <a:gd name="connsiteY3" fmla="*/ 698425 h 698425"/>
                  <a:gd name="connsiteX4" fmla="*/ 0 w 826644"/>
                  <a:gd name="connsiteY4" fmla="*/ 478188 h 698425"/>
                  <a:gd name="connsiteX0" fmla="*/ 0 w 843393"/>
                  <a:gd name="connsiteY0" fmla="*/ 478188 h 698425"/>
                  <a:gd name="connsiteX1" fmla="*/ 822677 w 843393"/>
                  <a:gd name="connsiteY1" fmla="*/ 0 h 698425"/>
                  <a:gd name="connsiteX2" fmla="*/ 843393 w 843393"/>
                  <a:gd name="connsiteY2" fmla="*/ 491085 h 698425"/>
                  <a:gd name="connsiteX3" fmla="*/ 4147 w 843393"/>
                  <a:gd name="connsiteY3" fmla="*/ 698425 h 698425"/>
                  <a:gd name="connsiteX4" fmla="*/ 0 w 843393"/>
                  <a:gd name="connsiteY4" fmla="*/ 478188 h 698425"/>
                  <a:gd name="connsiteX0" fmla="*/ 0 w 843393"/>
                  <a:gd name="connsiteY0" fmla="*/ 129730 h 349967"/>
                  <a:gd name="connsiteX1" fmla="*/ 841189 w 843393"/>
                  <a:gd name="connsiteY1" fmla="*/ 0 h 349967"/>
                  <a:gd name="connsiteX2" fmla="*/ 843393 w 843393"/>
                  <a:gd name="connsiteY2" fmla="*/ 142627 h 349967"/>
                  <a:gd name="connsiteX3" fmla="*/ 4147 w 843393"/>
                  <a:gd name="connsiteY3" fmla="*/ 349967 h 349967"/>
                  <a:gd name="connsiteX4" fmla="*/ 0 w 843393"/>
                  <a:gd name="connsiteY4" fmla="*/ 129730 h 349967"/>
                  <a:gd name="connsiteX0" fmla="*/ 633 w 839618"/>
                  <a:gd name="connsiteY0" fmla="*/ 0 h 378628"/>
                  <a:gd name="connsiteX1" fmla="*/ 837414 w 839618"/>
                  <a:gd name="connsiteY1" fmla="*/ 28661 h 378628"/>
                  <a:gd name="connsiteX2" fmla="*/ 839618 w 839618"/>
                  <a:gd name="connsiteY2" fmla="*/ 171288 h 378628"/>
                  <a:gd name="connsiteX3" fmla="*/ 372 w 839618"/>
                  <a:gd name="connsiteY3" fmla="*/ 378628 h 378628"/>
                  <a:gd name="connsiteX4" fmla="*/ 633 w 839618"/>
                  <a:gd name="connsiteY4" fmla="*/ 0 h 378628"/>
                  <a:gd name="connsiteX0" fmla="*/ 0 w 838985"/>
                  <a:gd name="connsiteY0" fmla="*/ 0 h 171288"/>
                  <a:gd name="connsiteX1" fmla="*/ 836781 w 838985"/>
                  <a:gd name="connsiteY1" fmla="*/ 28661 h 171288"/>
                  <a:gd name="connsiteX2" fmla="*/ 838985 w 838985"/>
                  <a:gd name="connsiteY2" fmla="*/ 171288 h 171288"/>
                  <a:gd name="connsiteX3" fmla="*/ 5910 w 838985"/>
                  <a:gd name="connsiteY3" fmla="*/ 98051 h 171288"/>
                  <a:gd name="connsiteX4" fmla="*/ 0 w 838985"/>
                  <a:gd name="connsiteY4" fmla="*/ 0 h 171288"/>
                  <a:gd name="connsiteX0" fmla="*/ 0 w 838544"/>
                  <a:gd name="connsiteY0" fmla="*/ 0 h 178076"/>
                  <a:gd name="connsiteX1" fmla="*/ 836781 w 838544"/>
                  <a:gd name="connsiteY1" fmla="*/ 28661 h 178076"/>
                  <a:gd name="connsiteX2" fmla="*/ 838544 w 838544"/>
                  <a:gd name="connsiteY2" fmla="*/ 178076 h 178076"/>
                  <a:gd name="connsiteX3" fmla="*/ 5910 w 838544"/>
                  <a:gd name="connsiteY3" fmla="*/ 98051 h 178076"/>
                  <a:gd name="connsiteX4" fmla="*/ 0 w 838544"/>
                  <a:gd name="connsiteY4" fmla="*/ 0 h 178076"/>
                  <a:gd name="connsiteX0" fmla="*/ 0 w 838544"/>
                  <a:gd name="connsiteY0" fmla="*/ 0 h 178076"/>
                  <a:gd name="connsiteX1" fmla="*/ 836781 w 838544"/>
                  <a:gd name="connsiteY1" fmla="*/ 8296 h 178076"/>
                  <a:gd name="connsiteX2" fmla="*/ 838544 w 838544"/>
                  <a:gd name="connsiteY2" fmla="*/ 178076 h 178076"/>
                  <a:gd name="connsiteX3" fmla="*/ 5910 w 838544"/>
                  <a:gd name="connsiteY3" fmla="*/ 98051 h 178076"/>
                  <a:gd name="connsiteX4" fmla="*/ 0 w 838544"/>
                  <a:gd name="connsiteY4" fmla="*/ 0 h 178076"/>
                  <a:gd name="connsiteX0" fmla="*/ 0 w 838544"/>
                  <a:gd name="connsiteY0" fmla="*/ 0 h 178076"/>
                  <a:gd name="connsiteX1" fmla="*/ 836781 w 838544"/>
                  <a:gd name="connsiteY1" fmla="*/ 8296 h 178076"/>
                  <a:gd name="connsiteX2" fmla="*/ 838544 w 838544"/>
                  <a:gd name="connsiteY2" fmla="*/ 178076 h 178076"/>
                  <a:gd name="connsiteX3" fmla="*/ 5910 w 838544"/>
                  <a:gd name="connsiteY3" fmla="*/ 111627 h 178076"/>
                  <a:gd name="connsiteX4" fmla="*/ 0 w 838544"/>
                  <a:gd name="connsiteY4" fmla="*/ 0 h 178076"/>
                  <a:gd name="connsiteX0" fmla="*/ 0 w 833696"/>
                  <a:gd name="connsiteY0" fmla="*/ 0 h 175814"/>
                  <a:gd name="connsiteX1" fmla="*/ 831933 w 833696"/>
                  <a:gd name="connsiteY1" fmla="*/ 6034 h 175814"/>
                  <a:gd name="connsiteX2" fmla="*/ 833696 w 833696"/>
                  <a:gd name="connsiteY2" fmla="*/ 175814 h 175814"/>
                  <a:gd name="connsiteX3" fmla="*/ 1062 w 833696"/>
                  <a:gd name="connsiteY3" fmla="*/ 109365 h 175814"/>
                  <a:gd name="connsiteX4" fmla="*/ 0 w 833696"/>
                  <a:gd name="connsiteY4" fmla="*/ 0 h 175814"/>
                  <a:gd name="connsiteX0" fmla="*/ 0 w 833696"/>
                  <a:gd name="connsiteY0" fmla="*/ 0 h 175814"/>
                  <a:gd name="connsiteX1" fmla="*/ 831933 w 833696"/>
                  <a:gd name="connsiteY1" fmla="*/ 6034 h 175814"/>
                  <a:gd name="connsiteX2" fmla="*/ 833696 w 833696"/>
                  <a:gd name="connsiteY2" fmla="*/ 175814 h 175814"/>
                  <a:gd name="connsiteX3" fmla="*/ 1503 w 833696"/>
                  <a:gd name="connsiteY3" fmla="*/ 122942 h 175814"/>
                  <a:gd name="connsiteX4" fmla="*/ 0 w 833696"/>
                  <a:gd name="connsiteY4" fmla="*/ 0 h 175814"/>
                  <a:gd name="connsiteX0" fmla="*/ 0 w 832815"/>
                  <a:gd name="connsiteY0" fmla="*/ 0 h 171288"/>
                  <a:gd name="connsiteX1" fmla="*/ 831933 w 832815"/>
                  <a:gd name="connsiteY1" fmla="*/ 6034 h 171288"/>
                  <a:gd name="connsiteX2" fmla="*/ 832815 w 832815"/>
                  <a:gd name="connsiteY2" fmla="*/ 171288 h 171288"/>
                  <a:gd name="connsiteX3" fmla="*/ 1503 w 832815"/>
                  <a:gd name="connsiteY3" fmla="*/ 122942 h 171288"/>
                  <a:gd name="connsiteX4" fmla="*/ 0 w 832815"/>
                  <a:gd name="connsiteY4" fmla="*/ 0 h 171288"/>
                  <a:gd name="connsiteX0" fmla="*/ 0 w 832815"/>
                  <a:gd name="connsiteY0" fmla="*/ 7542 h 178830"/>
                  <a:gd name="connsiteX1" fmla="*/ 831051 w 832815"/>
                  <a:gd name="connsiteY1" fmla="*/ 0 h 178830"/>
                  <a:gd name="connsiteX2" fmla="*/ 832815 w 832815"/>
                  <a:gd name="connsiteY2" fmla="*/ 178830 h 178830"/>
                  <a:gd name="connsiteX3" fmla="*/ 1503 w 832815"/>
                  <a:gd name="connsiteY3" fmla="*/ 130484 h 178830"/>
                  <a:gd name="connsiteX4" fmla="*/ 0 w 832815"/>
                  <a:gd name="connsiteY4" fmla="*/ 7542 h 178830"/>
                  <a:gd name="connsiteX0" fmla="*/ 4841 w 831485"/>
                  <a:gd name="connsiteY0" fmla="*/ 48270 h 178830"/>
                  <a:gd name="connsiteX1" fmla="*/ 829721 w 831485"/>
                  <a:gd name="connsiteY1" fmla="*/ 0 h 178830"/>
                  <a:gd name="connsiteX2" fmla="*/ 831485 w 831485"/>
                  <a:gd name="connsiteY2" fmla="*/ 178830 h 178830"/>
                  <a:gd name="connsiteX3" fmla="*/ 173 w 831485"/>
                  <a:gd name="connsiteY3" fmla="*/ 130484 h 178830"/>
                  <a:gd name="connsiteX4" fmla="*/ 4841 w 831485"/>
                  <a:gd name="connsiteY4" fmla="*/ 48270 h 178830"/>
                  <a:gd name="connsiteX0" fmla="*/ 4841 w 831485"/>
                  <a:gd name="connsiteY0" fmla="*/ 7542 h 138102"/>
                  <a:gd name="connsiteX1" fmla="*/ 829721 w 831485"/>
                  <a:gd name="connsiteY1" fmla="*/ 0 h 138102"/>
                  <a:gd name="connsiteX2" fmla="*/ 831485 w 831485"/>
                  <a:gd name="connsiteY2" fmla="*/ 138102 h 138102"/>
                  <a:gd name="connsiteX3" fmla="*/ 173 w 831485"/>
                  <a:gd name="connsiteY3" fmla="*/ 89756 h 138102"/>
                  <a:gd name="connsiteX4" fmla="*/ 4841 w 831485"/>
                  <a:gd name="connsiteY4" fmla="*/ 7542 h 138102"/>
                  <a:gd name="connsiteX0" fmla="*/ 4841 w 831485"/>
                  <a:gd name="connsiteY0" fmla="*/ 7542 h 89756"/>
                  <a:gd name="connsiteX1" fmla="*/ 829721 w 831485"/>
                  <a:gd name="connsiteY1" fmla="*/ 0 h 89756"/>
                  <a:gd name="connsiteX2" fmla="*/ 831485 w 831485"/>
                  <a:gd name="connsiteY2" fmla="*/ 83797 h 89756"/>
                  <a:gd name="connsiteX3" fmla="*/ 173 w 831485"/>
                  <a:gd name="connsiteY3" fmla="*/ 89756 h 89756"/>
                  <a:gd name="connsiteX4" fmla="*/ 4841 w 831485"/>
                  <a:gd name="connsiteY4" fmla="*/ 7542 h 89756"/>
                  <a:gd name="connsiteX0" fmla="*/ 0 w 826644"/>
                  <a:gd name="connsiteY0" fmla="*/ 7542 h 83797"/>
                  <a:gd name="connsiteX1" fmla="*/ 824880 w 826644"/>
                  <a:gd name="connsiteY1" fmla="*/ 0 h 83797"/>
                  <a:gd name="connsiteX2" fmla="*/ 826644 w 826644"/>
                  <a:gd name="connsiteY2" fmla="*/ 83797 h 83797"/>
                  <a:gd name="connsiteX3" fmla="*/ 621 w 826644"/>
                  <a:gd name="connsiteY3" fmla="*/ 78443 h 83797"/>
                  <a:gd name="connsiteX4" fmla="*/ 0 w 826644"/>
                  <a:gd name="connsiteY4" fmla="*/ 7542 h 83797"/>
                  <a:gd name="connsiteX0" fmla="*/ 2699 w 826258"/>
                  <a:gd name="connsiteY0" fmla="*/ 34694 h 83797"/>
                  <a:gd name="connsiteX1" fmla="*/ 824494 w 826258"/>
                  <a:gd name="connsiteY1" fmla="*/ 0 h 83797"/>
                  <a:gd name="connsiteX2" fmla="*/ 826258 w 826258"/>
                  <a:gd name="connsiteY2" fmla="*/ 83797 h 83797"/>
                  <a:gd name="connsiteX3" fmla="*/ 235 w 826258"/>
                  <a:gd name="connsiteY3" fmla="*/ 78443 h 83797"/>
                  <a:gd name="connsiteX4" fmla="*/ 2699 w 826258"/>
                  <a:gd name="connsiteY4" fmla="*/ 34694 h 83797"/>
                  <a:gd name="connsiteX0" fmla="*/ 2699 w 826258"/>
                  <a:gd name="connsiteY0" fmla="*/ 16593 h 83797"/>
                  <a:gd name="connsiteX1" fmla="*/ 824494 w 826258"/>
                  <a:gd name="connsiteY1" fmla="*/ 0 h 83797"/>
                  <a:gd name="connsiteX2" fmla="*/ 826258 w 826258"/>
                  <a:gd name="connsiteY2" fmla="*/ 83797 h 83797"/>
                  <a:gd name="connsiteX3" fmla="*/ 235 w 826258"/>
                  <a:gd name="connsiteY3" fmla="*/ 78443 h 83797"/>
                  <a:gd name="connsiteX4" fmla="*/ 2699 w 826258"/>
                  <a:gd name="connsiteY4" fmla="*/ 16593 h 83797"/>
                  <a:gd name="connsiteX0" fmla="*/ 1858 w 825417"/>
                  <a:gd name="connsiteY0" fmla="*/ 16593 h 83797"/>
                  <a:gd name="connsiteX1" fmla="*/ 823653 w 825417"/>
                  <a:gd name="connsiteY1" fmla="*/ 0 h 83797"/>
                  <a:gd name="connsiteX2" fmla="*/ 825417 w 825417"/>
                  <a:gd name="connsiteY2" fmla="*/ 83797 h 83797"/>
                  <a:gd name="connsiteX3" fmla="*/ 276 w 825417"/>
                  <a:gd name="connsiteY3" fmla="*/ 67129 h 83797"/>
                  <a:gd name="connsiteX4" fmla="*/ 1858 w 825417"/>
                  <a:gd name="connsiteY4" fmla="*/ 16593 h 83797"/>
                  <a:gd name="connsiteX0" fmla="*/ 1858 w 825417"/>
                  <a:gd name="connsiteY0" fmla="*/ 16593 h 83797"/>
                  <a:gd name="connsiteX1" fmla="*/ 823653 w 825417"/>
                  <a:gd name="connsiteY1" fmla="*/ 0 h 83797"/>
                  <a:gd name="connsiteX2" fmla="*/ 825417 w 825417"/>
                  <a:gd name="connsiteY2" fmla="*/ 83797 h 83797"/>
                  <a:gd name="connsiteX3" fmla="*/ 276 w 825417"/>
                  <a:gd name="connsiteY3" fmla="*/ 76180 h 83797"/>
                  <a:gd name="connsiteX4" fmla="*/ 1858 w 825417"/>
                  <a:gd name="connsiteY4" fmla="*/ 16593 h 83797"/>
                  <a:gd name="connsiteX0" fmla="*/ 1582 w 825141"/>
                  <a:gd name="connsiteY0" fmla="*/ 16593 h 83797"/>
                  <a:gd name="connsiteX1" fmla="*/ 823377 w 825141"/>
                  <a:gd name="connsiteY1" fmla="*/ 0 h 83797"/>
                  <a:gd name="connsiteX2" fmla="*/ 825141 w 825141"/>
                  <a:gd name="connsiteY2" fmla="*/ 83797 h 83797"/>
                  <a:gd name="connsiteX3" fmla="*/ 0 w 825141"/>
                  <a:gd name="connsiteY3" fmla="*/ 76180 h 83797"/>
                  <a:gd name="connsiteX4" fmla="*/ 1582 w 825141"/>
                  <a:gd name="connsiteY4" fmla="*/ 16593 h 83797"/>
                  <a:gd name="connsiteX0" fmla="*/ 133 w 825455"/>
                  <a:gd name="connsiteY0" fmla="*/ 14329 h 83797"/>
                  <a:gd name="connsiteX1" fmla="*/ 823691 w 825455"/>
                  <a:gd name="connsiteY1" fmla="*/ 0 h 83797"/>
                  <a:gd name="connsiteX2" fmla="*/ 825455 w 825455"/>
                  <a:gd name="connsiteY2" fmla="*/ 83797 h 83797"/>
                  <a:gd name="connsiteX3" fmla="*/ 314 w 825455"/>
                  <a:gd name="connsiteY3" fmla="*/ 76180 h 83797"/>
                  <a:gd name="connsiteX4" fmla="*/ 133 w 825455"/>
                  <a:gd name="connsiteY4" fmla="*/ 14329 h 83797"/>
                  <a:gd name="connsiteX0" fmla="*/ 133 w 825455"/>
                  <a:gd name="connsiteY0" fmla="*/ 14329 h 106425"/>
                  <a:gd name="connsiteX1" fmla="*/ 823691 w 825455"/>
                  <a:gd name="connsiteY1" fmla="*/ 0 h 106425"/>
                  <a:gd name="connsiteX2" fmla="*/ 825455 w 825455"/>
                  <a:gd name="connsiteY2" fmla="*/ 106425 h 106425"/>
                  <a:gd name="connsiteX3" fmla="*/ 314 w 825455"/>
                  <a:gd name="connsiteY3" fmla="*/ 76180 h 106425"/>
                  <a:gd name="connsiteX4" fmla="*/ 133 w 825455"/>
                  <a:gd name="connsiteY4" fmla="*/ 14329 h 106425"/>
                  <a:gd name="connsiteX0" fmla="*/ 133 w 825455"/>
                  <a:gd name="connsiteY0" fmla="*/ 752 h 92848"/>
                  <a:gd name="connsiteX1" fmla="*/ 823691 w 825455"/>
                  <a:gd name="connsiteY1" fmla="*/ 0 h 92848"/>
                  <a:gd name="connsiteX2" fmla="*/ 825455 w 825455"/>
                  <a:gd name="connsiteY2" fmla="*/ 92848 h 92848"/>
                  <a:gd name="connsiteX3" fmla="*/ 314 w 825455"/>
                  <a:gd name="connsiteY3" fmla="*/ 62603 h 92848"/>
                  <a:gd name="connsiteX4" fmla="*/ 133 w 825455"/>
                  <a:gd name="connsiteY4" fmla="*/ 752 h 92848"/>
                  <a:gd name="connsiteX0" fmla="*/ 133 w 825455"/>
                  <a:gd name="connsiteY0" fmla="*/ 5277 h 97373"/>
                  <a:gd name="connsiteX1" fmla="*/ 824573 w 825455"/>
                  <a:gd name="connsiteY1" fmla="*/ 0 h 97373"/>
                  <a:gd name="connsiteX2" fmla="*/ 825455 w 825455"/>
                  <a:gd name="connsiteY2" fmla="*/ 97373 h 97373"/>
                  <a:gd name="connsiteX3" fmla="*/ 314 w 825455"/>
                  <a:gd name="connsiteY3" fmla="*/ 67128 h 97373"/>
                  <a:gd name="connsiteX4" fmla="*/ 133 w 825455"/>
                  <a:gd name="connsiteY4" fmla="*/ 5277 h 97373"/>
                  <a:gd name="connsiteX0" fmla="*/ 133 w 825455"/>
                  <a:gd name="connsiteY0" fmla="*/ 7539 h 99635"/>
                  <a:gd name="connsiteX1" fmla="*/ 824132 w 825455"/>
                  <a:gd name="connsiteY1" fmla="*/ 0 h 99635"/>
                  <a:gd name="connsiteX2" fmla="*/ 825455 w 825455"/>
                  <a:gd name="connsiteY2" fmla="*/ 99635 h 99635"/>
                  <a:gd name="connsiteX3" fmla="*/ 314 w 825455"/>
                  <a:gd name="connsiteY3" fmla="*/ 69390 h 99635"/>
                  <a:gd name="connsiteX4" fmla="*/ 133 w 825455"/>
                  <a:gd name="connsiteY4" fmla="*/ 7539 h 99635"/>
                  <a:gd name="connsiteX0" fmla="*/ 133 w 825455"/>
                  <a:gd name="connsiteY0" fmla="*/ 7539 h 78516"/>
                  <a:gd name="connsiteX1" fmla="*/ 824132 w 825455"/>
                  <a:gd name="connsiteY1" fmla="*/ 0 h 78516"/>
                  <a:gd name="connsiteX2" fmla="*/ 825455 w 825455"/>
                  <a:gd name="connsiteY2" fmla="*/ 78516 h 78516"/>
                  <a:gd name="connsiteX3" fmla="*/ 314 w 825455"/>
                  <a:gd name="connsiteY3" fmla="*/ 69390 h 78516"/>
                  <a:gd name="connsiteX4" fmla="*/ 133 w 825455"/>
                  <a:gd name="connsiteY4" fmla="*/ 7539 h 78516"/>
                  <a:gd name="connsiteX0" fmla="*/ 133 w 825455"/>
                  <a:gd name="connsiteY0" fmla="*/ 0 h 70977"/>
                  <a:gd name="connsiteX1" fmla="*/ 824132 w 825455"/>
                  <a:gd name="connsiteY1" fmla="*/ 19614 h 70977"/>
                  <a:gd name="connsiteX2" fmla="*/ 825455 w 825455"/>
                  <a:gd name="connsiteY2" fmla="*/ 70977 h 70977"/>
                  <a:gd name="connsiteX3" fmla="*/ 314 w 825455"/>
                  <a:gd name="connsiteY3" fmla="*/ 61851 h 70977"/>
                  <a:gd name="connsiteX4" fmla="*/ 133 w 825455"/>
                  <a:gd name="connsiteY4" fmla="*/ 0 h 70977"/>
                  <a:gd name="connsiteX0" fmla="*/ 224315 w 1049637"/>
                  <a:gd name="connsiteY0" fmla="*/ 0 h 70977"/>
                  <a:gd name="connsiteX1" fmla="*/ 1048314 w 1049637"/>
                  <a:gd name="connsiteY1" fmla="*/ 19614 h 70977"/>
                  <a:gd name="connsiteX2" fmla="*/ 1049637 w 1049637"/>
                  <a:gd name="connsiteY2" fmla="*/ 70977 h 70977"/>
                  <a:gd name="connsiteX3" fmla="*/ 0 w 1049637"/>
                  <a:gd name="connsiteY3" fmla="*/ 64868 h 70977"/>
                  <a:gd name="connsiteX4" fmla="*/ 224315 w 1049637"/>
                  <a:gd name="connsiteY4" fmla="*/ 0 h 70977"/>
                  <a:gd name="connsiteX0" fmla="*/ 407 w 1049637"/>
                  <a:gd name="connsiteY0" fmla="*/ 10556 h 51363"/>
                  <a:gd name="connsiteX1" fmla="*/ 1048314 w 1049637"/>
                  <a:gd name="connsiteY1" fmla="*/ 0 h 51363"/>
                  <a:gd name="connsiteX2" fmla="*/ 1049637 w 1049637"/>
                  <a:gd name="connsiteY2" fmla="*/ 51363 h 51363"/>
                  <a:gd name="connsiteX3" fmla="*/ 0 w 1049637"/>
                  <a:gd name="connsiteY3" fmla="*/ 45254 h 51363"/>
                  <a:gd name="connsiteX4" fmla="*/ 407 w 1049637"/>
                  <a:gd name="connsiteY4" fmla="*/ 10556 h 51363"/>
                  <a:gd name="connsiteX0" fmla="*/ 148 w 1049819"/>
                  <a:gd name="connsiteY0" fmla="*/ 15081 h 51363"/>
                  <a:gd name="connsiteX1" fmla="*/ 1048496 w 1049819"/>
                  <a:gd name="connsiteY1" fmla="*/ 0 h 51363"/>
                  <a:gd name="connsiteX2" fmla="*/ 1049819 w 1049819"/>
                  <a:gd name="connsiteY2" fmla="*/ 51363 h 51363"/>
                  <a:gd name="connsiteX3" fmla="*/ 182 w 1049819"/>
                  <a:gd name="connsiteY3" fmla="*/ 45254 h 51363"/>
                  <a:gd name="connsiteX4" fmla="*/ 148 w 1049819"/>
                  <a:gd name="connsiteY4" fmla="*/ 15081 h 51363"/>
                  <a:gd name="connsiteX0" fmla="*/ 148 w 1049819"/>
                  <a:gd name="connsiteY0" fmla="*/ 3767 h 51363"/>
                  <a:gd name="connsiteX1" fmla="*/ 1048496 w 1049819"/>
                  <a:gd name="connsiteY1" fmla="*/ 0 h 51363"/>
                  <a:gd name="connsiteX2" fmla="*/ 1049819 w 1049819"/>
                  <a:gd name="connsiteY2" fmla="*/ 51363 h 51363"/>
                  <a:gd name="connsiteX3" fmla="*/ 182 w 1049819"/>
                  <a:gd name="connsiteY3" fmla="*/ 45254 h 51363"/>
                  <a:gd name="connsiteX4" fmla="*/ 148 w 1049819"/>
                  <a:gd name="connsiteY4" fmla="*/ 3767 h 51363"/>
                  <a:gd name="connsiteX0" fmla="*/ 7553 w 1057224"/>
                  <a:gd name="connsiteY0" fmla="*/ 3767 h 51363"/>
                  <a:gd name="connsiteX1" fmla="*/ 1055901 w 1057224"/>
                  <a:gd name="connsiteY1" fmla="*/ 0 h 51363"/>
                  <a:gd name="connsiteX2" fmla="*/ 1057224 w 1057224"/>
                  <a:gd name="connsiteY2" fmla="*/ 51363 h 51363"/>
                  <a:gd name="connsiteX3" fmla="*/ 7587 w 1057224"/>
                  <a:gd name="connsiteY3" fmla="*/ 45254 h 51363"/>
                  <a:gd name="connsiteX4" fmla="*/ 7553 w 1057224"/>
                  <a:gd name="connsiteY4" fmla="*/ 3767 h 51363"/>
                  <a:gd name="connsiteX0" fmla="*/ 0 w 1049671"/>
                  <a:gd name="connsiteY0" fmla="*/ 3767 h 51363"/>
                  <a:gd name="connsiteX1" fmla="*/ 1048348 w 1049671"/>
                  <a:gd name="connsiteY1" fmla="*/ 0 h 51363"/>
                  <a:gd name="connsiteX2" fmla="*/ 1049671 w 1049671"/>
                  <a:gd name="connsiteY2" fmla="*/ 51363 h 51363"/>
                  <a:gd name="connsiteX3" fmla="*/ 34 w 1049671"/>
                  <a:gd name="connsiteY3" fmla="*/ 45254 h 51363"/>
                  <a:gd name="connsiteX4" fmla="*/ 0 w 1049671"/>
                  <a:gd name="connsiteY4" fmla="*/ 3767 h 51363"/>
                  <a:gd name="connsiteX0" fmla="*/ 0 w 1049671"/>
                  <a:gd name="connsiteY0" fmla="*/ 8292 h 51363"/>
                  <a:gd name="connsiteX1" fmla="*/ 1048348 w 1049671"/>
                  <a:gd name="connsiteY1" fmla="*/ 0 h 51363"/>
                  <a:gd name="connsiteX2" fmla="*/ 1049671 w 1049671"/>
                  <a:gd name="connsiteY2" fmla="*/ 51363 h 51363"/>
                  <a:gd name="connsiteX3" fmla="*/ 34 w 1049671"/>
                  <a:gd name="connsiteY3" fmla="*/ 45254 h 51363"/>
                  <a:gd name="connsiteX4" fmla="*/ 0 w 1049671"/>
                  <a:gd name="connsiteY4" fmla="*/ 8292 h 51363"/>
                  <a:gd name="connsiteX0" fmla="*/ 0 w 1049671"/>
                  <a:gd name="connsiteY0" fmla="*/ 1504 h 44575"/>
                  <a:gd name="connsiteX1" fmla="*/ 1048789 w 1049671"/>
                  <a:gd name="connsiteY1" fmla="*/ 0 h 44575"/>
                  <a:gd name="connsiteX2" fmla="*/ 1049671 w 1049671"/>
                  <a:gd name="connsiteY2" fmla="*/ 44575 h 44575"/>
                  <a:gd name="connsiteX3" fmla="*/ 34 w 1049671"/>
                  <a:gd name="connsiteY3" fmla="*/ 38466 h 44575"/>
                  <a:gd name="connsiteX4" fmla="*/ 0 w 1049671"/>
                  <a:gd name="connsiteY4" fmla="*/ 1504 h 44575"/>
                  <a:gd name="connsiteX0" fmla="*/ 0 w 1050112"/>
                  <a:gd name="connsiteY0" fmla="*/ 1504 h 46837"/>
                  <a:gd name="connsiteX1" fmla="*/ 1048789 w 1050112"/>
                  <a:gd name="connsiteY1" fmla="*/ 0 h 46837"/>
                  <a:gd name="connsiteX2" fmla="*/ 1050112 w 1050112"/>
                  <a:gd name="connsiteY2" fmla="*/ 46837 h 46837"/>
                  <a:gd name="connsiteX3" fmla="*/ 34 w 1050112"/>
                  <a:gd name="connsiteY3" fmla="*/ 38466 h 46837"/>
                  <a:gd name="connsiteX4" fmla="*/ 0 w 1050112"/>
                  <a:gd name="connsiteY4" fmla="*/ 1504 h 46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0112" h="46837">
                    <a:moveTo>
                      <a:pt x="0" y="1504"/>
                    </a:moveTo>
                    <a:lnTo>
                      <a:pt x="1048789" y="0"/>
                    </a:lnTo>
                    <a:cubicBezTo>
                      <a:pt x="1050111" y="56593"/>
                      <a:pt x="1048790" y="-9756"/>
                      <a:pt x="1050112" y="46837"/>
                    </a:cubicBezTo>
                    <a:lnTo>
                      <a:pt x="34" y="38466"/>
                    </a:lnTo>
                    <a:cubicBezTo>
                      <a:pt x="23" y="24637"/>
                      <a:pt x="11" y="15333"/>
                      <a:pt x="0" y="1504"/>
                    </a:cubicBez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800" b="0" i="0" u="none" strike="noStrike" kern="0" cap="none" spc="0" normalizeH="0" baseline="0" noProof="0">
                  <a:ln>
                    <a:noFill/>
                  </a:ln>
                  <a:solidFill>
                    <a:srgbClr val="FFFFFF"/>
                  </a:solidFill>
                  <a:effectLst/>
                  <a:uLnTx/>
                  <a:uFillTx/>
                  <a:latin typeface="Frutiger LT Com 55 Roman"/>
                  <a:ea typeface="+mn-ea"/>
                  <a:cs typeface="+mn-cs"/>
                </a:endParaRPr>
              </a:p>
            </p:txBody>
          </p:sp>
          <p:sp>
            <p:nvSpPr>
              <p:cNvPr id="326" name="Rectangle 118">
                <a:extLst>
                  <a:ext uri="{FF2B5EF4-FFF2-40B4-BE49-F238E27FC236}">
                    <a16:creationId xmlns:a16="http://schemas.microsoft.com/office/drawing/2014/main" id="{086F13DB-1A42-B989-9C69-B3A5667667F5}"/>
                  </a:ext>
                </a:extLst>
              </p:cNvPr>
              <p:cNvSpPr>
                <a:spLocks noChangeArrowheads="1"/>
              </p:cNvSpPr>
              <p:nvPr/>
            </p:nvSpPr>
            <p:spPr bwMode="auto">
              <a:xfrm rot="120000" flipH="1">
                <a:off x="5672380" y="2309547"/>
                <a:ext cx="311817" cy="667493"/>
              </a:xfrm>
              <a:custGeom>
                <a:avLst/>
                <a:gdLst>
                  <a:gd name="T0" fmla="*/ 26538 w 627786"/>
                  <a:gd name="T1" fmla="*/ 2407 h 1626184"/>
                  <a:gd name="T2" fmla="*/ 627418 w 627786"/>
                  <a:gd name="T3" fmla="*/ 0 h 1626184"/>
                  <a:gd name="T4" fmla="*/ 627260 w 627786"/>
                  <a:gd name="T5" fmla="*/ 1624176 h 1626184"/>
                  <a:gd name="T6" fmla="*/ 26538 w 627786"/>
                  <a:gd name="T7" fmla="*/ 1620407 h 1626184"/>
                  <a:gd name="T8" fmla="*/ 6947 w 627786"/>
                  <a:gd name="T9" fmla="*/ 1212167 h 1626184"/>
                  <a:gd name="T10" fmla="*/ 26 w 627786"/>
                  <a:gd name="T11" fmla="*/ 728829 h 1626184"/>
                  <a:gd name="T12" fmla="*/ 7393 w 627786"/>
                  <a:gd name="T13" fmla="*/ 381645 h 1626184"/>
                  <a:gd name="T14" fmla="*/ 26538 w 627786"/>
                  <a:gd name="T15" fmla="*/ 2407 h 162618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27786" h="1626184">
                    <a:moveTo>
                      <a:pt x="26555" y="2408"/>
                    </a:moveTo>
                    <a:lnTo>
                      <a:pt x="627786" y="0"/>
                    </a:lnTo>
                    <a:cubicBezTo>
                      <a:pt x="627733" y="542061"/>
                      <a:pt x="627681" y="1084123"/>
                      <a:pt x="627628" y="1626184"/>
                    </a:cubicBezTo>
                    <a:lnTo>
                      <a:pt x="26555" y="1622408"/>
                    </a:lnTo>
                    <a:cubicBezTo>
                      <a:pt x="16864" y="1449015"/>
                      <a:pt x="14558" y="1430461"/>
                      <a:pt x="6952" y="1213664"/>
                    </a:cubicBezTo>
                    <a:cubicBezTo>
                      <a:pt x="2899" y="1065692"/>
                      <a:pt x="-320" y="864739"/>
                      <a:pt x="26" y="729732"/>
                    </a:cubicBezTo>
                    <a:cubicBezTo>
                      <a:pt x="372" y="594725"/>
                      <a:pt x="3345" y="504145"/>
                      <a:pt x="7398" y="382117"/>
                    </a:cubicBezTo>
                    <a:cubicBezTo>
                      <a:pt x="16006" y="237358"/>
                      <a:pt x="9780" y="244573"/>
                      <a:pt x="26555" y="2408"/>
                    </a:cubicBezTo>
                    <a:close/>
                  </a:path>
                </a:pathLst>
              </a:cu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8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sp>
            <p:nvSpPr>
              <p:cNvPr id="327" name="Rectangle 118">
                <a:extLst>
                  <a:ext uri="{FF2B5EF4-FFF2-40B4-BE49-F238E27FC236}">
                    <a16:creationId xmlns:a16="http://schemas.microsoft.com/office/drawing/2014/main" id="{CC5C669F-2C1F-0CBB-6014-521D505E9470}"/>
                  </a:ext>
                </a:extLst>
              </p:cNvPr>
              <p:cNvSpPr>
                <a:spLocks noChangeArrowheads="1"/>
              </p:cNvSpPr>
              <p:nvPr/>
            </p:nvSpPr>
            <p:spPr bwMode="auto">
              <a:xfrm rot="202111" flipH="1">
                <a:off x="8113951" y="2606431"/>
                <a:ext cx="307558" cy="739446"/>
              </a:xfrm>
              <a:custGeom>
                <a:avLst/>
                <a:gdLst>
                  <a:gd name="T0" fmla="*/ 2287 w 619460"/>
                  <a:gd name="T1" fmla="*/ 3372 h 1800421"/>
                  <a:gd name="T2" fmla="*/ 617605 w 619460"/>
                  <a:gd name="T3" fmla="*/ 0 h 1800421"/>
                  <a:gd name="T4" fmla="*/ 603840 w 619460"/>
                  <a:gd name="T5" fmla="*/ 417705 h 1800421"/>
                  <a:gd name="T6" fmla="*/ 599360 w 619460"/>
                  <a:gd name="T7" fmla="*/ 859747 h 1800421"/>
                  <a:gd name="T8" fmla="*/ 603942 w 619460"/>
                  <a:gd name="T9" fmla="*/ 1390783 h 1800421"/>
                  <a:gd name="T10" fmla="*/ 617605 w 619460"/>
                  <a:gd name="T11" fmla="*/ 1804133 h 1800421"/>
                  <a:gd name="T12" fmla="*/ 0 w 619460"/>
                  <a:gd name="T13" fmla="*/ 1804554 h 1800421"/>
                  <a:gd name="T14" fmla="*/ 2287 w 619460"/>
                  <a:gd name="T15" fmla="*/ 3372 h 18004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19460" h="1800421">
                    <a:moveTo>
                      <a:pt x="2293" y="3367"/>
                    </a:moveTo>
                    <a:lnTo>
                      <a:pt x="619460" y="0"/>
                    </a:lnTo>
                    <a:cubicBezTo>
                      <a:pt x="612708" y="283503"/>
                      <a:pt x="607086" y="345230"/>
                      <a:pt x="605654" y="416748"/>
                    </a:cubicBezTo>
                    <a:cubicBezTo>
                      <a:pt x="604632" y="565794"/>
                      <a:pt x="604941" y="652242"/>
                      <a:pt x="601160" y="857778"/>
                    </a:cubicBezTo>
                    <a:cubicBezTo>
                      <a:pt x="598169" y="1118006"/>
                      <a:pt x="603987" y="1249322"/>
                      <a:pt x="605756" y="1387597"/>
                    </a:cubicBezTo>
                    <a:cubicBezTo>
                      <a:pt x="608643" y="1547407"/>
                      <a:pt x="613163" y="1628996"/>
                      <a:pt x="619460" y="1800000"/>
                    </a:cubicBezTo>
                    <a:lnTo>
                      <a:pt x="0" y="1800421"/>
                    </a:lnTo>
                    <a:cubicBezTo>
                      <a:pt x="764" y="1201403"/>
                      <a:pt x="1529" y="602385"/>
                      <a:pt x="2293" y="3367"/>
                    </a:cubicBezTo>
                    <a:close/>
                  </a:path>
                </a:pathLst>
              </a:custGeom>
              <a:solidFill>
                <a:srgbClr val="DDDDDD"/>
              </a:solidFill>
              <a:ln w="1270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de-DE" sz="1800" b="0" i="0" u="none" strike="noStrike" kern="0" cap="none" spc="0" normalizeH="0" baseline="0" noProof="0">
                  <a:ln>
                    <a:noFill/>
                  </a:ln>
                  <a:solidFill>
                    <a:srgbClr val="000000"/>
                  </a:solidFill>
                  <a:effectLst/>
                  <a:uLnTx/>
                  <a:uFillTx/>
                  <a:latin typeface="Frutiger LT Com 55 Roman" pitchFamily="34" charset="0"/>
                  <a:cs typeface="Arial" panose="020B0604020202020204" pitchFamily="34" charset="0"/>
                </a:endParaRPr>
              </a:p>
            </p:txBody>
          </p:sp>
        </p:grpSp>
      </p:grpSp>
      <p:pic>
        <p:nvPicPr>
          <p:cNvPr id="366" name="Picture 365" descr="A person in a blue suit and goggles standing next to a machine&#10;&#10;AI-generated content may be incorrect.">
            <a:extLst>
              <a:ext uri="{FF2B5EF4-FFF2-40B4-BE49-F238E27FC236}">
                <a16:creationId xmlns:a16="http://schemas.microsoft.com/office/drawing/2014/main" id="{24C32CC1-3D1C-6D86-11AD-23DBAADE80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0134" y="1192190"/>
            <a:ext cx="5985823" cy="4116126"/>
          </a:xfrm>
          <a:prstGeom prst="rect">
            <a:avLst/>
          </a:prstGeom>
        </p:spPr>
      </p:pic>
    </p:spTree>
    <p:extLst>
      <p:ext uri="{BB962C8B-B14F-4D97-AF65-F5344CB8AC3E}">
        <p14:creationId xmlns:p14="http://schemas.microsoft.com/office/powerpoint/2010/main" val="18715411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
          <p:cNvSpPr txBox="1">
            <a:spLocks noChangeArrowheads="1"/>
          </p:cNvSpPr>
          <p:nvPr/>
        </p:nvSpPr>
        <p:spPr>
          <a:xfrm>
            <a:off x="1442951" y="11419"/>
            <a:ext cx="8761476" cy="571511"/>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lvl1pPr algn="ctr" rtl="0" eaLnBrk="0" fontAlgn="base" hangingPunct="0">
              <a:spcBef>
                <a:spcPct val="0"/>
              </a:spcBef>
              <a:spcAft>
                <a:spcPct val="0"/>
              </a:spcAft>
              <a:defRPr kumimoji="1" sz="2400">
                <a:solidFill>
                  <a:schemeClr val="bg2"/>
                </a:solidFill>
                <a:latin typeface="+mj-lt"/>
                <a:ea typeface="+mj-ea"/>
                <a:cs typeface="+mj-cs"/>
              </a:defRPr>
            </a:lvl1pPr>
            <a:lvl2pPr algn="ctr" rtl="0" eaLnBrk="0" fontAlgn="base" hangingPunct="0">
              <a:spcBef>
                <a:spcPct val="0"/>
              </a:spcBef>
              <a:spcAft>
                <a:spcPct val="0"/>
              </a:spcAft>
              <a:defRPr kumimoji="1" sz="2400">
                <a:solidFill>
                  <a:schemeClr val="bg2"/>
                </a:solidFill>
                <a:latin typeface="Comic Sans MS" pitchFamily="66" charset="0"/>
              </a:defRPr>
            </a:lvl2pPr>
            <a:lvl3pPr algn="ctr" rtl="0" eaLnBrk="0" fontAlgn="base" hangingPunct="0">
              <a:spcBef>
                <a:spcPct val="0"/>
              </a:spcBef>
              <a:spcAft>
                <a:spcPct val="0"/>
              </a:spcAft>
              <a:defRPr kumimoji="1" sz="2400">
                <a:solidFill>
                  <a:schemeClr val="bg2"/>
                </a:solidFill>
                <a:latin typeface="Comic Sans MS" pitchFamily="66" charset="0"/>
              </a:defRPr>
            </a:lvl3pPr>
            <a:lvl4pPr algn="ctr" rtl="0" eaLnBrk="0" fontAlgn="base" hangingPunct="0">
              <a:spcBef>
                <a:spcPct val="0"/>
              </a:spcBef>
              <a:spcAft>
                <a:spcPct val="0"/>
              </a:spcAft>
              <a:defRPr kumimoji="1" sz="2400">
                <a:solidFill>
                  <a:schemeClr val="bg2"/>
                </a:solidFill>
                <a:latin typeface="Comic Sans MS" pitchFamily="66" charset="0"/>
              </a:defRPr>
            </a:lvl4pPr>
            <a:lvl5pPr algn="ctr" rtl="0" eaLnBrk="0" fontAlgn="base" hangingPunct="0">
              <a:spcBef>
                <a:spcPct val="0"/>
              </a:spcBef>
              <a:spcAft>
                <a:spcPct val="0"/>
              </a:spcAft>
              <a:defRPr kumimoji="1" sz="2400">
                <a:solidFill>
                  <a:schemeClr val="bg2"/>
                </a:solidFill>
                <a:latin typeface="Comic Sans MS" pitchFamily="66" charset="0"/>
              </a:defRPr>
            </a:lvl5pPr>
            <a:lvl6pPr marL="457200" algn="ctr" rtl="0" eaLnBrk="0" fontAlgn="base" hangingPunct="0">
              <a:spcBef>
                <a:spcPct val="0"/>
              </a:spcBef>
              <a:spcAft>
                <a:spcPct val="0"/>
              </a:spcAft>
              <a:defRPr kumimoji="1" sz="2400">
                <a:solidFill>
                  <a:schemeClr val="bg2"/>
                </a:solidFill>
                <a:latin typeface="Comic Sans MS" pitchFamily="66" charset="0"/>
              </a:defRPr>
            </a:lvl6pPr>
            <a:lvl7pPr marL="914400" algn="ctr" rtl="0" eaLnBrk="0" fontAlgn="base" hangingPunct="0">
              <a:spcBef>
                <a:spcPct val="0"/>
              </a:spcBef>
              <a:spcAft>
                <a:spcPct val="0"/>
              </a:spcAft>
              <a:defRPr kumimoji="1" sz="2400">
                <a:solidFill>
                  <a:schemeClr val="bg2"/>
                </a:solidFill>
                <a:latin typeface="Comic Sans MS" pitchFamily="66" charset="0"/>
              </a:defRPr>
            </a:lvl7pPr>
            <a:lvl8pPr marL="1371600" algn="ctr" rtl="0" eaLnBrk="0" fontAlgn="base" hangingPunct="0">
              <a:spcBef>
                <a:spcPct val="0"/>
              </a:spcBef>
              <a:spcAft>
                <a:spcPct val="0"/>
              </a:spcAft>
              <a:defRPr kumimoji="1" sz="2400">
                <a:solidFill>
                  <a:schemeClr val="bg2"/>
                </a:solidFill>
                <a:latin typeface="Comic Sans MS" pitchFamily="66" charset="0"/>
              </a:defRPr>
            </a:lvl8pPr>
            <a:lvl9pPr marL="1828800" algn="ctr" rtl="0" eaLnBrk="0" fontAlgn="base" hangingPunct="0">
              <a:spcBef>
                <a:spcPct val="0"/>
              </a:spcBef>
              <a:spcAft>
                <a:spcPct val="0"/>
              </a:spcAft>
              <a:defRPr kumimoji="1" sz="2400">
                <a:solidFill>
                  <a:schemeClr val="bg2"/>
                </a:solidFill>
                <a:latin typeface="Comic Sans MS" pitchFamily="66" charset="0"/>
              </a:defRPr>
            </a:lvl9pPr>
          </a:lstStyle>
          <a:p>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LMU Setup: Sympathetically laser-cooled </a:t>
            </a:r>
            <a:r>
              <a:rPr lang="en-US" altLang="de-DE" sz="2800" u="sng" kern="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229m</a:t>
            </a:r>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Th</a:t>
            </a:r>
            <a:r>
              <a:rPr lang="en-US" altLang="de-DE" sz="2800" u="sng" kern="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3+ </a:t>
            </a:r>
            <a:r>
              <a:rPr lang="en-US" altLang="de-DE" sz="2800" u="sng" kern="0" baseline="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in Cryogenic Paul Trap</a:t>
            </a:r>
          </a:p>
        </p:txBody>
      </p:sp>
      <p:sp>
        <p:nvSpPr>
          <p:cNvPr id="90" name="TextBox 89">
            <a:extLst>
              <a:ext uri="{FF2B5EF4-FFF2-40B4-BE49-F238E27FC236}">
                <a16:creationId xmlns:a16="http://schemas.microsoft.com/office/drawing/2014/main" id="{48D3B834-78FB-41DC-958F-252B4DC6529C}"/>
              </a:ext>
            </a:extLst>
          </p:cNvPr>
          <p:cNvSpPr txBox="1"/>
          <p:nvPr/>
        </p:nvSpPr>
        <p:spPr>
          <a:xfrm>
            <a:off x="-7093" y="6528383"/>
            <a:ext cx="412292"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21</a:t>
            </a:r>
            <a:endParaRPr lang="de-DE" sz="1600" baseline="0" dirty="0">
              <a:solidFill>
                <a:schemeClr val="bg2"/>
              </a:solidFill>
              <a:effectLst/>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46AF2DA6-6569-45AA-B534-85ADF670BF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053" y="1485900"/>
            <a:ext cx="8672130" cy="4871033"/>
          </a:xfrm>
          <a:prstGeom prst="rect">
            <a:avLst/>
          </a:prstGeom>
        </p:spPr>
      </p:pic>
      <p:pic>
        <p:nvPicPr>
          <p:cNvPr id="5" name="Picture 4">
            <a:extLst>
              <a:ext uri="{FF2B5EF4-FFF2-40B4-BE49-F238E27FC236}">
                <a16:creationId xmlns:a16="http://schemas.microsoft.com/office/drawing/2014/main" id="{6DA69D46-00BE-4345-B13A-F3A9990F13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29913" y="1115579"/>
            <a:ext cx="3131614" cy="5234164"/>
          </a:xfrm>
          <a:prstGeom prst="rect">
            <a:avLst/>
          </a:prstGeom>
        </p:spPr>
      </p:pic>
      <p:sp>
        <p:nvSpPr>
          <p:cNvPr id="6" name="Oval 5">
            <a:extLst>
              <a:ext uri="{FF2B5EF4-FFF2-40B4-BE49-F238E27FC236}">
                <a16:creationId xmlns:a16="http://schemas.microsoft.com/office/drawing/2014/main" id="{AD30F87A-A429-4003-A206-F10453917A28}"/>
              </a:ext>
            </a:extLst>
          </p:cNvPr>
          <p:cNvSpPr/>
          <p:nvPr/>
        </p:nvSpPr>
        <p:spPr bwMode="auto">
          <a:xfrm>
            <a:off x="405199" y="4732020"/>
            <a:ext cx="1412171" cy="640080"/>
          </a:xfrm>
          <a:prstGeom prst="ellipse">
            <a:avLst/>
          </a:prstGeom>
          <a:solidFill>
            <a:schemeClr val="accent1">
              <a:alpha val="50000"/>
            </a:schemeClr>
          </a:solidFill>
          <a:ln w="38100" cap="sq" cmpd="sng" algn="ctr">
            <a:solidFill>
              <a:srgbClr val="000080"/>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9" name="Oval 8">
            <a:extLst>
              <a:ext uri="{FF2B5EF4-FFF2-40B4-BE49-F238E27FC236}">
                <a16:creationId xmlns:a16="http://schemas.microsoft.com/office/drawing/2014/main" id="{549FFEEE-D4B0-49FE-8651-5CE8B9B5211D}"/>
              </a:ext>
            </a:extLst>
          </p:cNvPr>
          <p:cNvSpPr/>
          <p:nvPr/>
        </p:nvSpPr>
        <p:spPr bwMode="auto">
          <a:xfrm>
            <a:off x="5116546" y="5602879"/>
            <a:ext cx="1412171" cy="640080"/>
          </a:xfrm>
          <a:prstGeom prst="ellipse">
            <a:avLst/>
          </a:prstGeom>
          <a:solidFill>
            <a:schemeClr val="accent1">
              <a:alpha val="50000"/>
            </a:schemeClr>
          </a:solidFill>
          <a:ln w="38100" cap="sq" cmpd="sng" algn="ctr">
            <a:solidFill>
              <a:srgbClr val="000080"/>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30000" dirty="0">
              <a:ln>
                <a:noFill/>
              </a:ln>
              <a:solidFill>
                <a:srgbClr val="EA1F0A"/>
              </a:solidFill>
              <a:effectLst>
                <a:outerShdw blurRad="38100" dist="38100" dir="2700000" algn="tl">
                  <a:srgbClr val="000000">
                    <a:alpha val="43137"/>
                  </a:srgbClr>
                </a:outerShdw>
              </a:effectLst>
              <a:latin typeface="Comic Sans MS" pitchFamily="66" charset="0"/>
            </a:endParaRPr>
          </a:p>
        </p:txBody>
      </p:sp>
      <p:sp>
        <p:nvSpPr>
          <p:cNvPr id="10" name="TextBox 9">
            <a:extLst>
              <a:ext uri="{FF2B5EF4-FFF2-40B4-BE49-F238E27FC236}">
                <a16:creationId xmlns:a16="http://schemas.microsoft.com/office/drawing/2014/main" id="{DF5846E7-6D7C-49B7-A0E1-09AAB921C921}"/>
              </a:ext>
            </a:extLst>
          </p:cNvPr>
          <p:cNvSpPr txBox="1"/>
          <p:nvPr/>
        </p:nvSpPr>
        <p:spPr>
          <a:xfrm>
            <a:off x="596332" y="1107957"/>
            <a:ext cx="8404865" cy="400110"/>
          </a:xfrm>
          <a:prstGeom prst="rect">
            <a:avLst/>
          </a:prstGeom>
          <a:noFill/>
        </p:spPr>
        <p:txBody>
          <a:bodyPr wrap="none" rtlCol="0">
            <a:spAutoFit/>
          </a:bodyPr>
          <a:lstStyle/>
          <a:p>
            <a:r>
              <a:rPr lang="en-US" b="0" baseline="0" dirty="0">
                <a:solidFill>
                  <a:srgbClr val="0066FF"/>
                </a:solidFill>
                <a:effectLst/>
                <a:latin typeface="Arial" panose="020B0604020202020204" pitchFamily="34" charset="0"/>
                <a:cs typeface="Arial" panose="020B0604020202020204" pitchFamily="34" charset="0"/>
              </a:rPr>
              <a:t>Fluorescence detection from co-trapped, cooled </a:t>
            </a:r>
            <a:r>
              <a:rPr lang="en-US" b="0" dirty="0">
                <a:solidFill>
                  <a:srgbClr val="0066FF"/>
                </a:solidFill>
                <a:effectLst/>
                <a:latin typeface="Arial" panose="020B0604020202020204" pitchFamily="34" charset="0"/>
                <a:cs typeface="Arial" panose="020B0604020202020204" pitchFamily="34" charset="0"/>
              </a:rPr>
              <a:t>88</a:t>
            </a:r>
            <a:r>
              <a:rPr lang="en-US" b="0" baseline="0" dirty="0">
                <a:solidFill>
                  <a:srgbClr val="0066FF"/>
                </a:solidFill>
                <a:effectLst/>
                <a:latin typeface="Arial" panose="020B0604020202020204" pitchFamily="34" charset="0"/>
                <a:cs typeface="Arial" panose="020B0604020202020204" pitchFamily="34" charset="0"/>
              </a:rPr>
              <a:t>Sr</a:t>
            </a:r>
            <a:r>
              <a:rPr lang="en-US" b="0" dirty="0">
                <a:solidFill>
                  <a:srgbClr val="0066FF"/>
                </a:solidFill>
                <a:effectLst/>
                <a:latin typeface="Arial" panose="020B0604020202020204" pitchFamily="34" charset="0"/>
                <a:cs typeface="Arial" panose="020B0604020202020204" pitchFamily="34" charset="0"/>
              </a:rPr>
              <a:t>+</a:t>
            </a:r>
            <a:r>
              <a:rPr lang="en-US" b="0" baseline="0" dirty="0">
                <a:solidFill>
                  <a:srgbClr val="0066FF"/>
                </a:solidFill>
                <a:effectLst/>
                <a:latin typeface="Arial" panose="020B0604020202020204" pitchFamily="34" charset="0"/>
                <a:cs typeface="Arial" panose="020B0604020202020204" pitchFamily="34" charset="0"/>
              </a:rPr>
              <a:t>/</a:t>
            </a:r>
            <a:r>
              <a:rPr lang="en-US" b="0" dirty="0">
                <a:solidFill>
                  <a:srgbClr val="0066FF"/>
                </a:solidFill>
                <a:effectLst/>
                <a:latin typeface="Arial" panose="020B0604020202020204" pitchFamily="34" charset="0"/>
                <a:cs typeface="Arial" panose="020B0604020202020204" pitchFamily="34" charset="0"/>
              </a:rPr>
              <a:t>229</a:t>
            </a:r>
            <a:r>
              <a:rPr lang="en-US" b="0" baseline="0" dirty="0">
                <a:solidFill>
                  <a:srgbClr val="0066FF"/>
                </a:solidFill>
                <a:effectLst/>
                <a:latin typeface="Arial" panose="020B0604020202020204" pitchFamily="34" charset="0"/>
                <a:cs typeface="Arial" panose="020B0604020202020204" pitchFamily="34" charset="0"/>
              </a:rPr>
              <a:t>Th</a:t>
            </a:r>
            <a:r>
              <a:rPr lang="en-US" b="0" dirty="0">
                <a:solidFill>
                  <a:srgbClr val="0066FF"/>
                </a:solidFill>
                <a:effectLst/>
                <a:latin typeface="Arial" panose="020B0604020202020204" pitchFamily="34" charset="0"/>
                <a:cs typeface="Arial" panose="020B0604020202020204" pitchFamily="34" charset="0"/>
              </a:rPr>
              <a:t>3+ </a:t>
            </a:r>
            <a:r>
              <a:rPr lang="en-US" b="0" baseline="0" dirty="0">
                <a:solidFill>
                  <a:srgbClr val="0066FF"/>
                </a:solidFill>
                <a:effectLst/>
                <a:latin typeface="Arial" panose="020B0604020202020204" pitchFamily="34" charset="0"/>
                <a:cs typeface="Arial" panose="020B0604020202020204" pitchFamily="34" charset="0"/>
              </a:rPr>
              <a:t>ion crystals</a:t>
            </a:r>
          </a:p>
        </p:txBody>
      </p:sp>
    </p:spTree>
    <p:extLst>
      <p:ext uri="{BB962C8B-B14F-4D97-AF65-F5344CB8AC3E}">
        <p14:creationId xmlns:p14="http://schemas.microsoft.com/office/powerpoint/2010/main" val="3487951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474" name="Rectangle 2"/>
          <p:cNvSpPr>
            <a:spLocks noGrp="1" noChangeArrowheads="1"/>
          </p:cNvSpPr>
          <p:nvPr>
            <p:ph type="title" idx="4294967295"/>
          </p:nvPr>
        </p:nvSpPr>
        <p:spPr>
          <a:xfrm>
            <a:off x="2858272" y="18129"/>
            <a:ext cx="5589036" cy="610875"/>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p>
            <a:r>
              <a:rPr lang="en-US" altLang="de-DE" sz="2800" b="1" u="sng"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Thorium Nuclear Clock</a:t>
            </a:r>
            <a:endParaRPr lang="de-DE" altLang="de-DE" sz="2800" b="1" u="sng" dirty="0">
              <a:solidFill>
                <a:srgbClr val="05791B"/>
              </a:solidFill>
              <a:latin typeface="Arial" panose="020B0604020202020204" pitchFamily="34" charset="0"/>
              <a:cs typeface="Arial" panose="020B0604020202020204" pitchFamily="34" charset="0"/>
            </a:endParaRPr>
          </a:p>
        </p:txBody>
      </p:sp>
      <p:sp>
        <p:nvSpPr>
          <p:cNvPr id="8" name="TextBox 7"/>
          <p:cNvSpPr txBox="1"/>
          <p:nvPr/>
        </p:nvSpPr>
        <p:spPr>
          <a:xfrm>
            <a:off x="16032" y="6528383"/>
            <a:ext cx="298480"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4</a:t>
            </a:r>
            <a:endParaRPr lang="de-DE" sz="1600" baseline="0" dirty="0">
              <a:solidFill>
                <a:schemeClr val="bg2"/>
              </a:solidFill>
              <a:effectLst/>
              <a:latin typeface="Arial" panose="020B0604020202020204" pitchFamily="34" charset="0"/>
              <a:cs typeface="Arial" panose="020B0604020202020204" pitchFamily="34" charset="0"/>
            </a:endParaRPr>
          </a:p>
        </p:txBody>
      </p:sp>
      <p:grpSp>
        <p:nvGrpSpPr>
          <p:cNvPr id="2" name="Group 1">
            <a:extLst>
              <a:ext uri="{FF2B5EF4-FFF2-40B4-BE49-F238E27FC236}">
                <a16:creationId xmlns:a16="http://schemas.microsoft.com/office/drawing/2014/main" id="{246A15EF-402A-4A7D-9ACB-28D827182C58}"/>
              </a:ext>
            </a:extLst>
          </p:cNvPr>
          <p:cNvGrpSpPr/>
          <p:nvPr/>
        </p:nvGrpSpPr>
        <p:grpSpPr>
          <a:xfrm>
            <a:off x="119300" y="1211580"/>
            <a:ext cx="12072700" cy="3658482"/>
            <a:chOff x="609600" y="910696"/>
            <a:chExt cx="11399627" cy="3146106"/>
          </a:xfrm>
        </p:grpSpPr>
        <p:pic>
          <p:nvPicPr>
            <p:cNvPr id="9" name="Picture 8"/>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5314" t="11813" r="32438" b="47914"/>
            <a:stretch/>
          </p:blipFill>
          <p:spPr>
            <a:xfrm>
              <a:off x="2673478" y="910696"/>
              <a:ext cx="5582938" cy="2420728"/>
            </a:xfrm>
            <a:prstGeom prst="rect">
              <a:avLst/>
            </a:prstGeom>
          </p:spPr>
        </p:pic>
        <p:sp>
          <p:nvSpPr>
            <p:cNvPr id="10" name="TextBox 9"/>
            <p:cNvSpPr txBox="1"/>
            <p:nvPr/>
          </p:nvSpPr>
          <p:spPr>
            <a:xfrm>
              <a:off x="609600" y="1160744"/>
              <a:ext cx="1721946" cy="707886"/>
            </a:xfrm>
            <a:prstGeom prst="rect">
              <a:avLst/>
            </a:prstGeom>
            <a:noFill/>
          </p:spPr>
          <p:txBody>
            <a:bodyPr wrap="none" rtlCol="0">
              <a:spAutoFit/>
            </a:bodyPr>
            <a:lstStyle/>
            <a:p>
              <a:r>
                <a:rPr lang="en-US" b="0" baseline="0" dirty="0">
                  <a:solidFill>
                    <a:srgbClr val="0000FF"/>
                  </a:solidFill>
                  <a:effectLst/>
                  <a:latin typeface="Arial" panose="020B0604020202020204" pitchFamily="34" charset="0"/>
                  <a:cs typeface="Arial" panose="020B0604020202020204" pitchFamily="34" charset="0"/>
                </a:rPr>
                <a:t>scheme of an</a:t>
              </a:r>
            </a:p>
            <a:p>
              <a:r>
                <a:rPr lang="en-US" baseline="0" dirty="0">
                  <a:solidFill>
                    <a:srgbClr val="0000FF"/>
                  </a:solidFill>
                  <a:effectLst/>
                  <a:latin typeface="Arial" panose="020B0604020202020204" pitchFamily="34" charset="0"/>
                  <a:cs typeface="Arial" panose="020B0604020202020204" pitchFamily="34" charset="0"/>
                </a:rPr>
                <a:t>atomic</a:t>
              </a:r>
              <a:r>
                <a:rPr lang="en-US" b="0" baseline="0" dirty="0">
                  <a:solidFill>
                    <a:srgbClr val="0000FF"/>
                  </a:solidFill>
                  <a:effectLst/>
                  <a:latin typeface="Arial" panose="020B0604020202020204" pitchFamily="34" charset="0"/>
                  <a:cs typeface="Arial" panose="020B0604020202020204" pitchFamily="34" charset="0"/>
                </a:rPr>
                <a:t> clock</a:t>
              </a:r>
              <a:endParaRPr lang="en-US" sz="1800" b="0" baseline="0" dirty="0">
                <a:solidFill>
                  <a:srgbClr val="0000FF"/>
                </a:solidFill>
                <a:effectLst/>
                <a:latin typeface="Arial" panose="020B0604020202020204" pitchFamily="34" charset="0"/>
                <a:cs typeface="Arial" panose="020B0604020202020204" pitchFamily="34" charset="0"/>
              </a:endParaRPr>
            </a:p>
          </p:txBody>
        </p:sp>
        <p:sp>
          <p:nvSpPr>
            <p:cNvPr id="11" name="TextBox 10"/>
            <p:cNvSpPr txBox="1"/>
            <p:nvPr/>
          </p:nvSpPr>
          <p:spPr>
            <a:xfrm>
              <a:off x="11008632" y="1250456"/>
              <a:ext cx="1000595" cy="738664"/>
            </a:xfrm>
            <a:prstGeom prst="rect">
              <a:avLst/>
            </a:prstGeom>
            <a:noFill/>
          </p:spPr>
          <p:txBody>
            <a:bodyPr wrap="none" rtlCol="0">
              <a:spAutoFit/>
            </a:bodyPr>
            <a:lstStyle/>
            <a:p>
              <a:r>
                <a:rPr lang="en-US" sz="1400" b="0" baseline="0" dirty="0">
                  <a:solidFill>
                    <a:schemeClr val="bg2"/>
                  </a:solidFill>
                  <a:effectLst/>
                  <a:latin typeface="Arial" panose="020B0604020202020204" pitchFamily="34" charset="0"/>
                  <a:cs typeface="Arial" panose="020B0604020202020204" pitchFamily="34" charset="0"/>
                </a:rPr>
                <a:t>electronic </a:t>
              </a:r>
            </a:p>
            <a:p>
              <a:r>
                <a:rPr lang="en-US" sz="1400" b="0" baseline="0" dirty="0">
                  <a:solidFill>
                    <a:schemeClr val="bg2"/>
                  </a:solidFill>
                  <a:effectLst/>
                  <a:latin typeface="Arial" panose="020B0604020202020204" pitchFamily="34" charset="0"/>
                  <a:cs typeface="Arial" panose="020B0604020202020204" pitchFamily="34" charset="0"/>
                </a:rPr>
                <a:t>excited </a:t>
              </a:r>
            </a:p>
            <a:p>
              <a:r>
                <a:rPr lang="en-US" sz="1400" b="0" baseline="0" dirty="0">
                  <a:solidFill>
                    <a:schemeClr val="bg2"/>
                  </a:solidFill>
                  <a:effectLst/>
                  <a:latin typeface="Arial" panose="020B0604020202020204" pitchFamily="34" charset="0"/>
                  <a:cs typeface="Arial" panose="020B0604020202020204" pitchFamily="34" charset="0"/>
                </a:rPr>
                <a:t>states</a:t>
              </a:r>
            </a:p>
          </p:txBody>
        </p:sp>
        <p:sp>
          <p:nvSpPr>
            <p:cNvPr id="41" name="TextBox 40"/>
            <p:cNvSpPr txBox="1"/>
            <p:nvPr/>
          </p:nvSpPr>
          <p:spPr>
            <a:xfrm>
              <a:off x="11011752" y="2000028"/>
              <a:ext cx="790601" cy="523220"/>
            </a:xfrm>
            <a:prstGeom prst="rect">
              <a:avLst/>
            </a:prstGeom>
            <a:noFill/>
          </p:spPr>
          <p:txBody>
            <a:bodyPr wrap="none" rtlCol="0">
              <a:spAutoFit/>
            </a:bodyPr>
            <a:lstStyle/>
            <a:p>
              <a:r>
                <a:rPr lang="en-US" sz="1400" b="0" baseline="0" dirty="0">
                  <a:solidFill>
                    <a:schemeClr val="bg2"/>
                  </a:solidFill>
                  <a:effectLst/>
                  <a:latin typeface="Arial" panose="020B0604020202020204" pitchFamily="34" charset="0"/>
                  <a:cs typeface="Arial" panose="020B0604020202020204" pitchFamily="34" charset="0"/>
                </a:rPr>
                <a:t>ground </a:t>
              </a:r>
            </a:p>
            <a:p>
              <a:r>
                <a:rPr lang="en-US" sz="1400" b="0" baseline="0" dirty="0">
                  <a:solidFill>
                    <a:schemeClr val="bg2"/>
                  </a:solidFill>
                  <a:effectLst/>
                  <a:latin typeface="Arial" panose="020B0604020202020204" pitchFamily="34" charset="0"/>
                  <a:cs typeface="Arial" panose="020B0604020202020204" pitchFamily="34" charset="0"/>
                </a:rPr>
                <a:t>state</a:t>
              </a:r>
            </a:p>
          </p:txBody>
        </p:sp>
        <p:pic>
          <p:nvPicPr>
            <p:cNvPr id="39" name="Picture 38"/>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80931" t="11813" r="8026" b="63184"/>
            <a:stretch/>
          </p:blipFill>
          <p:spPr>
            <a:xfrm>
              <a:off x="9833683" y="2681721"/>
              <a:ext cx="1009734" cy="1285985"/>
            </a:xfrm>
            <a:prstGeom prst="rect">
              <a:avLst/>
            </a:prstGeom>
          </p:spPr>
        </p:pic>
        <p:sp>
          <p:nvSpPr>
            <p:cNvPr id="40" name="TextBox 39"/>
            <p:cNvSpPr txBox="1"/>
            <p:nvPr/>
          </p:nvSpPr>
          <p:spPr>
            <a:xfrm>
              <a:off x="631366" y="2618721"/>
              <a:ext cx="1752403" cy="707886"/>
            </a:xfrm>
            <a:prstGeom prst="rect">
              <a:avLst/>
            </a:prstGeom>
            <a:noFill/>
          </p:spPr>
          <p:txBody>
            <a:bodyPr wrap="none" rtlCol="0">
              <a:spAutoFit/>
            </a:bodyPr>
            <a:lstStyle/>
            <a:p>
              <a:r>
                <a:rPr lang="en-US" b="0" baseline="0" dirty="0">
                  <a:solidFill>
                    <a:srgbClr val="FF0000"/>
                  </a:solidFill>
                  <a:effectLst/>
                  <a:latin typeface="Arial" panose="020B0604020202020204" pitchFamily="34" charset="0"/>
                  <a:cs typeface="Arial" panose="020B0604020202020204" pitchFamily="34" charset="0"/>
                </a:rPr>
                <a:t>scheme of a</a:t>
              </a:r>
            </a:p>
            <a:p>
              <a:r>
                <a:rPr lang="en-US" baseline="0" dirty="0">
                  <a:solidFill>
                    <a:srgbClr val="FF0000"/>
                  </a:solidFill>
                  <a:effectLst/>
                  <a:latin typeface="Arial" panose="020B0604020202020204" pitchFamily="34" charset="0"/>
                  <a:cs typeface="Arial" panose="020B0604020202020204" pitchFamily="34" charset="0"/>
                </a:rPr>
                <a:t>nuclear</a:t>
              </a:r>
              <a:r>
                <a:rPr lang="en-US" b="0" baseline="0" dirty="0">
                  <a:solidFill>
                    <a:srgbClr val="FF0000"/>
                  </a:solidFill>
                  <a:effectLst/>
                  <a:latin typeface="Arial" panose="020B0604020202020204" pitchFamily="34" charset="0"/>
                  <a:cs typeface="Arial" panose="020B0604020202020204" pitchFamily="34" charset="0"/>
                </a:rPr>
                <a:t> clock</a:t>
              </a:r>
            </a:p>
          </p:txBody>
        </p:sp>
        <p:sp>
          <p:nvSpPr>
            <p:cNvPr id="12" name="TextBox 11"/>
            <p:cNvSpPr txBox="1"/>
            <p:nvPr/>
          </p:nvSpPr>
          <p:spPr>
            <a:xfrm>
              <a:off x="9675795" y="2671036"/>
              <a:ext cx="553357" cy="307777"/>
            </a:xfrm>
            <a:prstGeom prst="rect">
              <a:avLst/>
            </a:prstGeom>
            <a:noFill/>
          </p:spPr>
          <p:txBody>
            <a:bodyPr wrap="none" rtlCol="0">
              <a:spAutoFit/>
            </a:bodyPr>
            <a:lstStyle/>
            <a:p>
              <a:r>
                <a:rPr lang="en-US" sz="1400" b="0" baseline="0" dirty="0">
                  <a:effectLst/>
                  <a:latin typeface="Arial" panose="020B0604020202020204" pitchFamily="34" charset="0"/>
                  <a:cs typeface="Arial" panose="020B0604020202020204" pitchFamily="34" charset="0"/>
                </a:rPr>
                <a:t>MeV</a:t>
              </a:r>
            </a:p>
          </p:txBody>
        </p:sp>
        <p:sp>
          <p:nvSpPr>
            <p:cNvPr id="42" name="TextBox 41"/>
            <p:cNvSpPr txBox="1"/>
            <p:nvPr/>
          </p:nvSpPr>
          <p:spPr>
            <a:xfrm>
              <a:off x="11020762" y="3533582"/>
              <a:ext cx="790601" cy="523220"/>
            </a:xfrm>
            <a:prstGeom prst="rect">
              <a:avLst/>
            </a:prstGeom>
            <a:noFill/>
          </p:spPr>
          <p:txBody>
            <a:bodyPr wrap="none" rtlCol="0">
              <a:spAutoFit/>
            </a:bodyPr>
            <a:lstStyle/>
            <a:p>
              <a:r>
                <a:rPr lang="en-US" sz="1400" b="0" baseline="0" dirty="0">
                  <a:solidFill>
                    <a:schemeClr val="bg2"/>
                  </a:solidFill>
                  <a:effectLst/>
                  <a:latin typeface="Arial" panose="020B0604020202020204" pitchFamily="34" charset="0"/>
                  <a:cs typeface="Arial" panose="020B0604020202020204" pitchFamily="34" charset="0"/>
                </a:rPr>
                <a:t>ground </a:t>
              </a:r>
            </a:p>
            <a:p>
              <a:r>
                <a:rPr lang="en-US" sz="1400" b="0" baseline="0" dirty="0">
                  <a:solidFill>
                    <a:schemeClr val="bg2"/>
                  </a:solidFill>
                  <a:effectLst/>
                  <a:latin typeface="Arial" panose="020B0604020202020204" pitchFamily="34" charset="0"/>
                  <a:cs typeface="Arial" panose="020B0604020202020204" pitchFamily="34" charset="0"/>
                </a:rPr>
                <a:t>state</a:t>
              </a:r>
            </a:p>
          </p:txBody>
        </p:sp>
        <p:sp>
          <p:nvSpPr>
            <p:cNvPr id="43" name="TextBox 42"/>
            <p:cNvSpPr txBox="1"/>
            <p:nvPr/>
          </p:nvSpPr>
          <p:spPr>
            <a:xfrm>
              <a:off x="11008311" y="2774689"/>
              <a:ext cx="821059" cy="738664"/>
            </a:xfrm>
            <a:prstGeom prst="rect">
              <a:avLst/>
            </a:prstGeom>
            <a:noFill/>
          </p:spPr>
          <p:txBody>
            <a:bodyPr wrap="none" rtlCol="0">
              <a:spAutoFit/>
            </a:bodyPr>
            <a:lstStyle/>
            <a:p>
              <a:r>
                <a:rPr lang="en-US" sz="1400" b="0" baseline="0" dirty="0">
                  <a:solidFill>
                    <a:schemeClr val="bg2"/>
                  </a:solidFill>
                  <a:effectLst/>
                  <a:latin typeface="Arial" panose="020B0604020202020204" pitchFamily="34" charset="0"/>
                  <a:cs typeface="Arial" panose="020B0604020202020204" pitchFamily="34" charset="0"/>
                </a:rPr>
                <a:t>nuclear </a:t>
              </a:r>
            </a:p>
            <a:p>
              <a:r>
                <a:rPr lang="en-US" sz="1400" b="0" baseline="0" dirty="0">
                  <a:solidFill>
                    <a:schemeClr val="bg2"/>
                  </a:solidFill>
                  <a:effectLst/>
                  <a:latin typeface="Arial" panose="020B0604020202020204" pitchFamily="34" charset="0"/>
                  <a:cs typeface="Arial" panose="020B0604020202020204" pitchFamily="34" charset="0"/>
                </a:rPr>
                <a:t>excited </a:t>
              </a:r>
            </a:p>
            <a:p>
              <a:r>
                <a:rPr lang="en-US" sz="1400" b="0" baseline="0" dirty="0">
                  <a:solidFill>
                    <a:schemeClr val="bg2"/>
                  </a:solidFill>
                  <a:effectLst/>
                  <a:latin typeface="Arial" panose="020B0604020202020204" pitchFamily="34" charset="0"/>
                  <a:cs typeface="Arial" panose="020B0604020202020204" pitchFamily="34" charset="0"/>
                </a:rPr>
                <a:t>states</a:t>
              </a: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56728" y="2762181"/>
              <a:ext cx="858283" cy="858283"/>
            </a:xfrm>
            <a:prstGeom prst="rect">
              <a:avLst/>
            </a:prstGeom>
          </p:spPr>
        </p:pic>
        <p:cxnSp>
          <p:nvCxnSpPr>
            <p:cNvPr id="44" name="Straight Arrow Connector 43"/>
            <p:cNvCxnSpPr/>
            <p:nvPr/>
          </p:nvCxnSpPr>
          <p:spPr bwMode="auto">
            <a:xfrm>
              <a:off x="8791420" y="3654511"/>
              <a:ext cx="951615" cy="0"/>
            </a:xfrm>
            <a:prstGeom prst="straightConnector1">
              <a:avLst/>
            </a:prstGeom>
            <a:solidFill>
              <a:schemeClr val="accent1"/>
            </a:solidFill>
            <a:ln w="22225" cap="sq" cmpd="sng" algn="ctr">
              <a:solidFill>
                <a:schemeClr val="bg2"/>
              </a:solidFill>
              <a:prstDash val="solid"/>
              <a:round/>
              <a:headEnd type="triangl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TextBox 45"/>
            <p:cNvSpPr txBox="1"/>
            <p:nvPr/>
          </p:nvSpPr>
          <p:spPr>
            <a:xfrm>
              <a:off x="8973474" y="3697798"/>
              <a:ext cx="635110" cy="261610"/>
            </a:xfrm>
            <a:prstGeom prst="rect">
              <a:avLst/>
            </a:prstGeom>
            <a:noFill/>
          </p:spPr>
          <p:txBody>
            <a:bodyPr wrap="none" rtlCol="0">
              <a:spAutoFit/>
            </a:bodyPr>
            <a:lstStyle/>
            <a:p>
              <a:r>
                <a:rPr lang="en-US" sz="1100" b="0" baseline="0" dirty="0">
                  <a:solidFill>
                    <a:schemeClr val="bg2"/>
                  </a:solidFill>
                  <a:effectLst/>
                  <a:latin typeface="Arial" panose="020B0604020202020204" pitchFamily="34" charset="0"/>
                  <a:cs typeface="Arial" panose="020B0604020202020204" pitchFamily="34" charset="0"/>
                </a:rPr>
                <a:t>10</a:t>
              </a:r>
              <a:r>
                <a:rPr lang="en-US" sz="1100" b="0" dirty="0">
                  <a:solidFill>
                    <a:schemeClr val="bg2"/>
                  </a:solidFill>
                  <a:effectLst/>
                  <a:latin typeface="Arial" panose="020B0604020202020204" pitchFamily="34" charset="0"/>
                  <a:cs typeface="Arial" panose="020B0604020202020204" pitchFamily="34" charset="0"/>
                </a:rPr>
                <a:t>-14</a:t>
              </a:r>
              <a:r>
                <a:rPr lang="en-US" sz="1100" b="0" baseline="0" dirty="0">
                  <a:solidFill>
                    <a:schemeClr val="bg2"/>
                  </a:solidFill>
                  <a:effectLst/>
                  <a:latin typeface="Arial" panose="020B0604020202020204" pitchFamily="34" charset="0"/>
                  <a:cs typeface="Arial" panose="020B0604020202020204" pitchFamily="34" charset="0"/>
                </a:rPr>
                <a:t> m</a:t>
              </a:r>
            </a:p>
          </p:txBody>
        </p:sp>
        <p:cxnSp>
          <p:nvCxnSpPr>
            <p:cNvPr id="48" name="Straight Arrow Connector 47"/>
            <p:cNvCxnSpPr>
              <a:cxnSpLocks/>
            </p:cNvCxnSpPr>
            <p:nvPr/>
          </p:nvCxnSpPr>
          <p:spPr bwMode="auto">
            <a:xfrm>
              <a:off x="8604598" y="2540228"/>
              <a:ext cx="418508" cy="214614"/>
            </a:xfrm>
            <a:prstGeom prst="straightConnector1">
              <a:avLst/>
            </a:prstGeom>
            <a:solidFill>
              <a:schemeClr val="accent1"/>
            </a:solidFill>
            <a:ln w="15875" cap="sq" cmpd="sng" algn="ctr">
              <a:solidFill>
                <a:srgbClr val="FF9900"/>
              </a:solidFill>
              <a:prstDash val="solid"/>
              <a:round/>
              <a:headEnd type="stealth" w="lg" len="lg"/>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 name="Rectangle 49"/>
            <p:cNvSpPr/>
            <p:nvPr/>
          </p:nvSpPr>
          <p:spPr>
            <a:xfrm>
              <a:off x="1794510" y="3489402"/>
              <a:ext cx="6678529" cy="461665"/>
            </a:xfrm>
            <a:prstGeom prst="rect">
              <a:avLst/>
            </a:prstGeom>
          </p:spPr>
          <p:txBody>
            <a:bodyPr wrap="square">
              <a:spAutoFit/>
            </a:bodyPr>
            <a:lstStyle/>
            <a:p>
              <a:r>
                <a:rPr lang="en-US" sz="1200" b="0" baseline="0" dirty="0">
                  <a:solidFill>
                    <a:schemeClr val="bg2"/>
                  </a:solidFill>
                  <a:effectLst/>
                  <a:latin typeface="Arial" panose="020B0604020202020204" pitchFamily="34" charset="0"/>
                  <a:cs typeface="Arial" panose="020B0604020202020204" pitchFamily="34" charset="0"/>
                </a:rPr>
                <a:t>Nuclear clock proposal: E. </a:t>
              </a:r>
              <a:r>
                <a:rPr lang="en-US" sz="1200" b="0" baseline="0" dirty="0" err="1">
                  <a:solidFill>
                    <a:schemeClr val="bg2"/>
                  </a:solidFill>
                  <a:effectLst/>
                  <a:latin typeface="Arial" panose="020B0604020202020204" pitchFamily="34" charset="0"/>
                  <a:cs typeface="Arial" panose="020B0604020202020204" pitchFamily="34" charset="0"/>
                </a:rPr>
                <a:t>Peik</a:t>
              </a:r>
              <a:r>
                <a:rPr lang="en-US" sz="1200" b="0" baseline="0" dirty="0">
                  <a:solidFill>
                    <a:schemeClr val="bg2"/>
                  </a:solidFill>
                  <a:effectLst/>
                  <a:latin typeface="Arial" panose="020B0604020202020204" pitchFamily="34" charset="0"/>
                  <a:cs typeface="Arial" panose="020B0604020202020204" pitchFamily="34" charset="0"/>
                </a:rPr>
                <a:t> and Chr. Tamm, </a:t>
              </a:r>
              <a:r>
                <a:rPr lang="en-US" sz="1200" b="0" baseline="0" dirty="0" err="1">
                  <a:solidFill>
                    <a:schemeClr val="bg2"/>
                  </a:solidFill>
                  <a:effectLst/>
                  <a:latin typeface="Arial" panose="020B0604020202020204" pitchFamily="34" charset="0"/>
                  <a:cs typeface="Arial" panose="020B0604020202020204" pitchFamily="34" charset="0"/>
                </a:rPr>
                <a:t>Europhys</a:t>
              </a:r>
              <a:r>
                <a:rPr lang="en-US" sz="1200" b="0" baseline="0" dirty="0">
                  <a:solidFill>
                    <a:schemeClr val="bg2"/>
                  </a:solidFill>
                  <a:effectLst/>
                  <a:latin typeface="Arial" panose="020B0604020202020204" pitchFamily="34" charset="0"/>
                  <a:cs typeface="Arial" panose="020B0604020202020204" pitchFamily="34" charset="0"/>
                </a:rPr>
                <a:t>. Lett. 61, 181-186 (2003)</a:t>
              </a:r>
            </a:p>
            <a:p>
              <a:r>
                <a:rPr lang="en-US" sz="1200" b="0" baseline="0" dirty="0">
                  <a:solidFill>
                    <a:schemeClr val="bg2"/>
                  </a:solidFill>
                  <a:effectLst/>
                  <a:latin typeface="Arial" panose="020B0604020202020204" pitchFamily="34" charset="0"/>
                  <a:cs typeface="Arial" panose="020B0604020202020204" pitchFamily="34" charset="0"/>
                </a:rPr>
                <a:t>10 </a:t>
              </a:r>
              <a:r>
                <a:rPr lang="en-US" sz="1200" b="0" dirty="0">
                  <a:solidFill>
                    <a:schemeClr val="bg2"/>
                  </a:solidFill>
                  <a:effectLst/>
                  <a:latin typeface="Arial" panose="020B0604020202020204" pitchFamily="34" charset="0"/>
                  <a:cs typeface="Arial" panose="020B0604020202020204" pitchFamily="34" charset="0"/>
                </a:rPr>
                <a:t>-19 </a:t>
              </a:r>
              <a:r>
                <a:rPr lang="en-US" sz="1200" b="0" baseline="0" dirty="0">
                  <a:solidFill>
                    <a:schemeClr val="bg2"/>
                  </a:solidFill>
                  <a:effectLst/>
                  <a:latin typeface="Arial" panose="020B0604020202020204" pitchFamily="34" charset="0"/>
                  <a:cs typeface="Arial" panose="020B0604020202020204" pitchFamily="34" charset="0"/>
                </a:rPr>
                <a:t>performance estimate of </a:t>
              </a:r>
              <a:r>
                <a:rPr lang="en-US" sz="1200" b="0" dirty="0">
                  <a:solidFill>
                    <a:schemeClr val="bg2"/>
                  </a:solidFill>
                  <a:effectLst/>
                  <a:latin typeface="Arial" panose="020B0604020202020204" pitchFamily="34" charset="0"/>
                  <a:cs typeface="Arial" panose="020B0604020202020204" pitchFamily="34" charset="0"/>
                </a:rPr>
                <a:t>229</a:t>
              </a:r>
              <a:r>
                <a:rPr lang="en-US" sz="1200" b="0" baseline="0" dirty="0">
                  <a:solidFill>
                    <a:schemeClr val="bg2"/>
                  </a:solidFill>
                  <a:effectLst/>
                  <a:latin typeface="Arial" panose="020B0604020202020204" pitchFamily="34" charset="0"/>
                  <a:cs typeface="Arial" panose="020B0604020202020204" pitchFamily="34" charset="0"/>
                </a:rPr>
                <a:t>Th ion clock: C. J. Campbell, et al., PRL 108, 120802 (2012)</a:t>
              </a:r>
              <a:endParaRPr lang="en-US" sz="1100" b="0" baseline="0" dirty="0">
                <a:solidFill>
                  <a:schemeClr val="bg2"/>
                </a:solidFill>
                <a:effectLst/>
                <a:latin typeface="Arial" panose="020B0604020202020204" pitchFamily="34" charset="0"/>
                <a:cs typeface="Arial" panose="020B0604020202020204" pitchFamily="34" charset="0"/>
              </a:endParaRPr>
            </a:p>
          </p:txBody>
        </p:sp>
        <p:pic>
          <p:nvPicPr>
            <p:cNvPr id="54" name="Picture 53"/>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67467" t="11813" r="8151" b="64258"/>
            <a:stretch/>
          </p:blipFill>
          <p:spPr>
            <a:xfrm>
              <a:off x="8604598" y="1100388"/>
              <a:ext cx="2229407" cy="1230724"/>
            </a:xfrm>
            <a:prstGeom prst="rect">
              <a:avLst/>
            </a:prstGeom>
          </p:spPr>
        </p:pic>
      </p:grpSp>
      <p:sp>
        <p:nvSpPr>
          <p:cNvPr id="17" name="TextBox 16">
            <a:extLst>
              <a:ext uri="{FF2B5EF4-FFF2-40B4-BE49-F238E27FC236}">
                <a16:creationId xmlns:a16="http://schemas.microsoft.com/office/drawing/2014/main" id="{1A75F18D-6FD6-4B25-8F89-8FD124EC2D1E}"/>
              </a:ext>
            </a:extLst>
          </p:cNvPr>
          <p:cNvSpPr txBox="1"/>
          <p:nvPr/>
        </p:nvSpPr>
        <p:spPr>
          <a:xfrm>
            <a:off x="3468909" y="4870062"/>
            <a:ext cx="4825360" cy="1092607"/>
          </a:xfrm>
          <a:prstGeom prst="rect">
            <a:avLst/>
          </a:prstGeom>
          <a:noFill/>
        </p:spPr>
        <p:txBody>
          <a:bodyPr wrap="none" rtlCol="0">
            <a:spAutoFit/>
          </a:bodyPr>
          <a:lstStyle/>
          <a:p>
            <a:pPr>
              <a:spcAft>
                <a:spcPts val="600"/>
              </a:spcAft>
            </a:pPr>
            <a:r>
              <a:rPr lang="en-US" baseline="0" dirty="0">
                <a:solidFill>
                  <a:srgbClr val="0000FF"/>
                </a:solidFill>
                <a:effectLst/>
                <a:latin typeface="Arial" panose="020B0604020202020204" pitchFamily="34" charset="0"/>
                <a:cs typeface="Arial" panose="020B0604020202020204" pitchFamily="34" charset="0"/>
              </a:rPr>
              <a:t>Is there a suitable nuclear candidate ?</a:t>
            </a:r>
          </a:p>
          <a:p>
            <a:r>
              <a:rPr lang="en-US" b="0" baseline="0" dirty="0">
                <a:solidFill>
                  <a:srgbClr val="0000FF"/>
                </a:solidFill>
                <a:effectLst/>
                <a:latin typeface="Arial" panose="020B0604020202020204" pitchFamily="34" charset="0"/>
                <a:cs typeface="Arial" panose="020B0604020202020204" pitchFamily="34" charset="0"/>
              </a:rPr>
              <a:t>       </a:t>
            </a:r>
            <a:r>
              <a:rPr lang="en-US" b="0" baseline="0" dirty="0">
                <a:solidFill>
                  <a:schemeClr val="bg2"/>
                </a:solidFill>
                <a:effectLst/>
                <a:latin typeface="Arial" panose="020B0604020202020204" pitchFamily="34" charset="0"/>
                <a:cs typeface="Arial" panose="020B0604020202020204" pitchFamily="34" charset="0"/>
                <a:sym typeface="Wingdings" panose="05000000000000000000" pitchFamily="2" charset="2"/>
              </a:rPr>
              <a:t> low energy (eV)</a:t>
            </a:r>
          </a:p>
          <a:p>
            <a:r>
              <a:rPr lang="en-US" b="0" baseline="0" dirty="0">
                <a:solidFill>
                  <a:schemeClr val="bg2"/>
                </a:solidFill>
                <a:effectLst/>
                <a:latin typeface="Arial" panose="020B0604020202020204" pitchFamily="34" charset="0"/>
                <a:cs typeface="Arial" panose="020B0604020202020204" pitchFamily="34" charset="0"/>
                <a:sym typeface="Wingdings" panose="05000000000000000000" pitchFamily="2" charset="2"/>
              </a:rPr>
              <a:t>        long-lived (isomer)</a:t>
            </a:r>
            <a:endParaRPr lang="en-US" b="0" baseline="0" dirty="0">
              <a:solidFill>
                <a:schemeClr val="bg2"/>
              </a:solidFill>
              <a:effectLst/>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2DAD32BB-C247-49EF-8358-F330484EA70A}"/>
              </a:ext>
            </a:extLst>
          </p:cNvPr>
          <p:cNvSpPr txBox="1"/>
          <p:nvPr/>
        </p:nvSpPr>
        <p:spPr>
          <a:xfrm>
            <a:off x="3451597" y="6075973"/>
            <a:ext cx="3480440" cy="400110"/>
          </a:xfrm>
          <a:prstGeom prst="rect">
            <a:avLst/>
          </a:prstGeom>
          <a:noFill/>
        </p:spPr>
        <p:txBody>
          <a:bodyPr wrap="none" rtlCol="0">
            <a:spAutoFit/>
          </a:bodyPr>
          <a:lstStyle/>
          <a:p>
            <a:r>
              <a:rPr lang="en-US" baseline="0" dirty="0">
                <a:effectLst/>
                <a:latin typeface="Arial" panose="020B0604020202020204" pitchFamily="34" charset="0"/>
                <a:cs typeface="Arial" panose="020B0604020202020204" pitchFamily="34" charset="0"/>
                <a:sym typeface="Wingdings" panose="05000000000000000000" pitchFamily="2" charset="2"/>
              </a:rPr>
              <a:t></a:t>
            </a:r>
            <a:r>
              <a:rPr lang="en-US" baseline="0" dirty="0">
                <a:latin typeface="Arial" panose="020B0604020202020204" pitchFamily="34" charset="0"/>
                <a:cs typeface="Arial" panose="020B0604020202020204" pitchFamily="34" charset="0"/>
                <a:sym typeface="Wingdings" panose="05000000000000000000" pitchFamily="2" charset="2"/>
              </a:rPr>
              <a:t> </a:t>
            </a:r>
            <a:r>
              <a:rPr lang="en-US" dirty="0">
                <a:effectLst/>
                <a:latin typeface="Arial" panose="020B0604020202020204" pitchFamily="34" charset="0"/>
                <a:cs typeface="Arial" panose="020B0604020202020204" pitchFamily="34" charset="0"/>
                <a:sym typeface="Wingdings" panose="05000000000000000000" pitchFamily="2" charset="2"/>
              </a:rPr>
              <a:t>229m</a:t>
            </a:r>
            <a:r>
              <a:rPr lang="en-US" baseline="0" dirty="0">
                <a:latin typeface="Arial" panose="020B0604020202020204" pitchFamily="34" charset="0"/>
                <a:cs typeface="Arial" panose="020B0604020202020204" pitchFamily="34" charset="0"/>
                <a:sym typeface="Wingdings" panose="05000000000000000000" pitchFamily="2" charset="2"/>
              </a:rPr>
              <a:t>Th: ‘Thorium Isomer’</a:t>
            </a:r>
            <a:endParaRPr lang="en-US" baseline="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8543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474" name="Rectangle 2"/>
          <p:cNvSpPr>
            <a:spLocks noGrp="1" noChangeArrowheads="1"/>
          </p:cNvSpPr>
          <p:nvPr>
            <p:ph type="title" idx="4294967295"/>
          </p:nvPr>
        </p:nvSpPr>
        <p:spPr>
          <a:xfrm>
            <a:off x="1543050" y="18128"/>
            <a:ext cx="8446769" cy="562882"/>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p>
            <a:r>
              <a:rPr lang="en-US" altLang="de-DE" sz="2800" b="1" u="sng"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Unique properties of the  </a:t>
            </a:r>
            <a:r>
              <a:rPr lang="en-US" altLang="de-DE" sz="2800" b="1" u="sng" baseline="30000"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229m</a:t>
            </a:r>
            <a:r>
              <a:rPr lang="en-US" altLang="de-DE" sz="2800" b="1" u="sng"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Th Isomer</a:t>
            </a:r>
            <a:endParaRPr lang="de-DE" altLang="de-DE" sz="2800" b="1" u="sng" dirty="0">
              <a:solidFill>
                <a:srgbClr val="05791B"/>
              </a:solidFill>
              <a:latin typeface="Arial" panose="020B0604020202020204" pitchFamily="34" charset="0"/>
              <a:cs typeface="Arial" panose="020B0604020202020204" pitchFamily="34" charset="0"/>
            </a:endParaRPr>
          </a:p>
        </p:txBody>
      </p:sp>
      <p:sp>
        <p:nvSpPr>
          <p:cNvPr id="8" name="TextBox 7"/>
          <p:cNvSpPr txBox="1"/>
          <p:nvPr/>
        </p:nvSpPr>
        <p:spPr>
          <a:xfrm>
            <a:off x="-6828" y="6528383"/>
            <a:ext cx="298480"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5</a:t>
            </a:r>
            <a:endParaRPr lang="de-DE" sz="1600" baseline="0" dirty="0">
              <a:solidFill>
                <a:schemeClr val="bg2"/>
              </a:solidFill>
              <a:effectLst/>
              <a:latin typeface="Arial" panose="020B0604020202020204" pitchFamily="34" charset="0"/>
              <a:cs typeface="Arial" panose="020B0604020202020204" pitchFamily="34" charset="0"/>
            </a:endParaRPr>
          </a:p>
        </p:txBody>
      </p:sp>
      <p:grpSp>
        <p:nvGrpSpPr>
          <p:cNvPr id="27" name="Gruppierung 2"/>
          <p:cNvGrpSpPr/>
          <p:nvPr/>
        </p:nvGrpSpPr>
        <p:grpSpPr>
          <a:xfrm>
            <a:off x="468053" y="1323356"/>
            <a:ext cx="3792758" cy="2539592"/>
            <a:chOff x="179388" y="1211263"/>
            <a:chExt cx="2922587" cy="2081212"/>
          </a:xfrm>
        </p:grpSpPr>
        <p:grpSp>
          <p:nvGrpSpPr>
            <p:cNvPr id="28" name="Gruppieren 29"/>
            <p:cNvGrpSpPr>
              <a:grpSpLocks/>
            </p:cNvGrpSpPr>
            <p:nvPr/>
          </p:nvGrpSpPr>
          <p:grpSpPr bwMode="auto">
            <a:xfrm>
              <a:off x="179388" y="1211263"/>
              <a:ext cx="2922587" cy="2081212"/>
              <a:chOff x="179388" y="1457298"/>
              <a:chExt cx="2922509" cy="2081241"/>
            </a:xfrm>
          </p:grpSpPr>
          <p:pic>
            <p:nvPicPr>
              <p:cNvPr id="30" name="Picture 3"/>
              <p:cNvPicPr>
                <a:picLocks noChangeAspect="1" noChangeArrowheads="1"/>
              </p:cNvPicPr>
              <p:nvPr/>
            </p:nvPicPr>
            <p:blipFill>
              <a:blip r:embed="rId4"/>
              <a:srcRect/>
              <a:stretch>
                <a:fillRect/>
              </a:stretch>
            </p:blipFill>
            <p:spPr bwMode="auto">
              <a:xfrm>
                <a:off x="179388" y="1457298"/>
                <a:ext cx="2922509" cy="2081241"/>
              </a:xfrm>
              <a:prstGeom prst="rect">
                <a:avLst/>
              </a:prstGeom>
              <a:ln>
                <a:solidFill>
                  <a:srgbClr val="000000"/>
                </a:solidFill>
              </a:ln>
              <a:effectLst>
                <a:outerShdw blurRad="292100" dist="139700" dir="2700000" algn="tl" rotWithShape="0">
                  <a:srgbClr val="333333">
                    <a:alpha val="65000"/>
                  </a:srgbClr>
                </a:outerShdw>
              </a:effectLst>
            </p:spPr>
          </p:pic>
          <p:grpSp>
            <p:nvGrpSpPr>
              <p:cNvPr id="31" name="Gruppieren 18"/>
              <p:cNvGrpSpPr>
                <a:grpSpLocks/>
              </p:cNvGrpSpPr>
              <p:nvPr/>
            </p:nvGrpSpPr>
            <p:grpSpPr bwMode="auto">
              <a:xfrm>
                <a:off x="286284" y="1566837"/>
                <a:ext cx="993628" cy="999146"/>
                <a:chOff x="956159" y="3045613"/>
                <a:chExt cx="993628" cy="999146"/>
              </a:xfrm>
            </p:grpSpPr>
            <p:sp>
              <p:nvSpPr>
                <p:cNvPr id="35" name="Rechteck 25"/>
                <p:cNvSpPr>
                  <a:spLocks noChangeArrowheads="1"/>
                </p:cNvSpPr>
                <p:nvPr/>
              </p:nvSpPr>
              <p:spPr bwMode="auto">
                <a:xfrm>
                  <a:off x="958797" y="3045613"/>
                  <a:ext cx="949299" cy="985852"/>
                </a:xfrm>
                <a:prstGeom prst="rect">
                  <a:avLst/>
                </a:prstGeom>
                <a:solidFill>
                  <a:srgbClr val="D7D185"/>
                </a:solidFill>
                <a:ln w="28575">
                  <a:solidFill>
                    <a:srgbClr val="C00004"/>
                  </a:solidFill>
                  <a:round/>
                  <a:headEnd/>
                  <a:tailEnd/>
                </a:ln>
                <a:effectLst>
                  <a:outerShdw blurRad="63500" dist="38100" dir="2700000" algn="tl" rotWithShape="0">
                    <a:srgbClr val="000000">
                      <a:alpha val="39999"/>
                    </a:srgbClr>
                  </a:outerShdw>
                </a:effectLst>
              </p:spPr>
              <p:txBody>
                <a:bodyPr wrap="none"/>
                <a:lstStyle/>
                <a:p>
                  <a:pPr eaLnBrk="1" fontAlgn="auto" hangingPunct="1">
                    <a:spcBef>
                      <a:spcPts val="0"/>
                    </a:spcBef>
                    <a:spcAft>
                      <a:spcPts val="0"/>
                    </a:spcAft>
                    <a:defRPr/>
                  </a:pPr>
                  <a:endParaRPr lang="de-DE" sz="1800" b="0" kern="0" baseline="0">
                    <a:solidFill>
                      <a:srgbClr val="000000"/>
                    </a:solidFill>
                    <a:effectLst/>
                    <a:cs typeface="Arial" charset="0"/>
                  </a:endParaRPr>
                </a:p>
              </p:txBody>
            </p:sp>
            <p:sp>
              <p:nvSpPr>
                <p:cNvPr id="36" name="Textfeld 16"/>
                <p:cNvSpPr txBox="1">
                  <a:spLocks noChangeArrowheads="1"/>
                </p:cNvSpPr>
                <p:nvPr/>
              </p:nvSpPr>
              <p:spPr bwMode="auto">
                <a:xfrm>
                  <a:off x="956159" y="3620306"/>
                  <a:ext cx="56137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2"/>
                      </a:solidFill>
                      <a:latin typeface="Arial" charset="0"/>
                      <a:ea typeface="ＭＳ Ｐゴシック" charset="0"/>
                      <a:cs typeface="ＭＳ Ｐゴシック" charset="0"/>
                    </a:defRPr>
                  </a:lvl1pPr>
                  <a:lvl2pPr marL="742950" indent="-285750" eaLnBrk="0" hangingPunct="0">
                    <a:defRPr sz="2000">
                      <a:solidFill>
                        <a:schemeClr val="tx2"/>
                      </a:solidFill>
                      <a:latin typeface="Arial" charset="0"/>
                      <a:ea typeface="ＭＳ Ｐゴシック" charset="0"/>
                    </a:defRPr>
                  </a:lvl2pPr>
                  <a:lvl3pPr marL="1143000" indent="-228600" eaLnBrk="0" hangingPunct="0">
                    <a:defRPr sz="2000">
                      <a:solidFill>
                        <a:schemeClr val="tx2"/>
                      </a:solidFill>
                      <a:latin typeface="Arial" charset="0"/>
                      <a:ea typeface="ＭＳ Ｐゴシック" charset="0"/>
                    </a:defRPr>
                  </a:lvl3pPr>
                  <a:lvl4pPr marL="1600200" indent="-228600" eaLnBrk="0" hangingPunct="0">
                    <a:defRPr sz="2000">
                      <a:solidFill>
                        <a:schemeClr val="tx2"/>
                      </a:solidFill>
                      <a:latin typeface="Arial" charset="0"/>
                      <a:ea typeface="ＭＳ Ｐゴシック" charset="0"/>
                    </a:defRPr>
                  </a:lvl4pPr>
                  <a:lvl5pPr marL="2057400" indent="-228600" eaLnBrk="0" hangingPunct="0">
                    <a:defRPr sz="2000">
                      <a:solidFill>
                        <a:schemeClr val="tx2"/>
                      </a:solidFill>
                      <a:latin typeface="Arial" charset="0"/>
                      <a:ea typeface="ＭＳ Ｐゴシック" charset="0"/>
                    </a:defRPr>
                  </a:lvl5pPr>
                  <a:lvl6pPr marL="2514600" indent="-228600" eaLnBrk="0" fontAlgn="base" hangingPunct="0">
                    <a:spcBef>
                      <a:spcPct val="0"/>
                    </a:spcBef>
                    <a:spcAft>
                      <a:spcPct val="0"/>
                    </a:spcAft>
                    <a:defRPr sz="2000">
                      <a:solidFill>
                        <a:schemeClr val="tx2"/>
                      </a:solidFill>
                      <a:latin typeface="Arial" charset="0"/>
                      <a:ea typeface="ＭＳ Ｐゴシック" charset="0"/>
                    </a:defRPr>
                  </a:lvl6pPr>
                  <a:lvl7pPr marL="2971800" indent="-228600" eaLnBrk="0" fontAlgn="base" hangingPunct="0">
                    <a:spcBef>
                      <a:spcPct val="0"/>
                    </a:spcBef>
                    <a:spcAft>
                      <a:spcPct val="0"/>
                    </a:spcAft>
                    <a:defRPr sz="2000">
                      <a:solidFill>
                        <a:schemeClr val="tx2"/>
                      </a:solidFill>
                      <a:latin typeface="Arial" charset="0"/>
                      <a:ea typeface="ＭＳ Ｐゴシック" charset="0"/>
                    </a:defRPr>
                  </a:lvl7pPr>
                  <a:lvl8pPr marL="3429000" indent="-228600" eaLnBrk="0" fontAlgn="base" hangingPunct="0">
                    <a:spcBef>
                      <a:spcPct val="0"/>
                    </a:spcBef>
                    <a:spcAft>
                      <a:spcPct val="0"/>
                    </a:spcAft>
                    <a:defRPr sz="2000">
                      <a:solidFill>
                        <a:schemeClr val="tx2"/>
                      </a:solidFill>
                      <a:latin typeface="Arial" charset="0"/>
                      <a:ea typeface="ＭＳ Ｐゴシック" charset="0"/>
                    </a:defRPr>
                  </a:lvl8pPr>
                  <a:lvl9pPr marL="3886200" indent="-228600" eaLnBrk="0" fontAlgn="base" hangingPunct="0">
                    <a:spcBef>
                      <a:spcPct val="0"/>
                    </a:spcBef>
                    <a:spcAft>
                      <a:spcPct val="0"/>
                    </a:spcAft>
                    <a:defRPr sz="2000">
                      <a:solidFill>
                        <a:schemeClr val="tx2"/>
                      </a:solidFill>
                      <a:latin typeface="Arial" charset="0"/>
                      <a:ea typeface="ＭＳ Ｐゴシック" charset="0"/>
                    </a:defRPr>
                  </a:lvl9pPr>
                </a:lstStyle>
                <a:p>
                  <a:pPr eaLnBrk="1" fontAlgn="auto" hangingPunct="1">
                    <a:spcBef>
                      <a:spcPts val="0"/>
                    </a:spcBef>
                    <a:spcAft>
                      <a:spcPts val="0"/>
                    </a:spcAft>
                    <a:defRPr/>
                  </a:pPr>
                  <a:r>
                    <a:rPr lang="de-DE" sz="1200" b="0" kern="0" baseline="0">
                      <a:solidFill>
                        <a:srgbClr val="000000"/>
                      </a:solidFill>
                      <a:effectLst/>
                      <a:latin typeface="Times New Roman" charset="0"/>
                      <a:cs typeface="Times New Roman" charset="0"/>
                    </a:rPr>
                    <a:t>7880a</a:t>
                  </a:r>
                  <a:endParaRPr lang="de-DE" sz="1600" b="0" kern="0" baseline="0">
                    <a:solidFill>
                      <a:srgbClr val="000000"/>
                    </a:solidFill>
                    <a:effectLst/>
                    <a:latin typeface="Times New Roman" charset="0"/>
                    <a:cs typeface="Times New Roman" charset="0"/>
                  </a:endParaRPr>
                </a:p>
              </p:txBody>
            </p:sp>
            <p:sp>
              <p:nvSpPr>
                <p:cNvPr id="37" name="Textfeld 17"/>
                <p:cNvSpPr txBox="1">
                  <a:spLocks noChangeArrowheads="1"/>
                </p:cNvSpPr>
                <p:nvPr/>
              </p:nvSpPr>
              <p:spPr bwMode="auto">
                <a:xfrm>
                  <a:off x="958837" y="3783145"/>
                  <a:ext cx="990950" cy="2616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2"/>
                      </a:solidFill>
                      <a:latin typeface="Arial" charset="0"/>
                      <a:ea typeface="ＭＳ Ｐゴシック" charset="0"/>
                      <a:cs typeface="ＭＳ Ｐゴシック" charset="0"/>
                    </a:defRPr>
                  </a:lvl1pPr>
                  <a:lvl2pPr marL="742950" indent="-285750" eaLnBrk="0" hangingPunct="0">
                    <a:defRPr sz="2000">
                      <a:solidFill>
                        <a:schemeClr val="tx2"/>
                      </a:solidFill>
                      <a:latin typeface="Arial" charset="0"/>
                      <a:ea typeface="ＭＳ Ｐゴシック" charset="0"/>
                    </a:defRPr>
                  </a:lvl2pPr>
                  <a:lvl3pPr marL="1143000" indent="-228600" eaLnBrk="0" hangingPunct="0">
                    <a:defRPr sz="2000">
                      <a:solidFill>
                        <a:schemeClr val="tx2"/>
                      </a:solidFill>
                      <a:latin typeface="Arial" charset="0"/>
                      <a:ea typeface="ＭＳ Ｐゴシック" charset="0"/>
                    </a:defRPr>
                  </a:lvl3pPr>
                  <a:lvl4pPr marL="1600200" indent="-228600" eaLnBrk="0" hangingPunct="0">
                    <a:defRPr sz="2000">
                      <a:solidFill>
                        <a:schemeClr val="tx2"/>
                      </a:solidFill>
                      <a:latin typeface="Arial" charset="0"/>
                      <a:ea typeface="ＭＳ Ｐゴシック" charset="0"/>
                    </a:defRPr>
                  </a:lvl4pPr>
                  <a:lvl5pPr marL="2057400" indent="-228600" eaLnBrk="0" hangingPunct="0">
                    <a:defRPr sz="2000">
                      <a:solidFill>
                        <a:schemeClr val="tx2"/>
                      </a:solidFill>
                      <a:latin typeface="Arial" charset="0"/>
                      <a:ea typeface="ＭＳ Ｐゴシック" charset="0"/>
                    </a:defRPr>
                  </a:lvl5pPr>
                  <a:lvl6pPr marL="2514600" indent="-228600" eaLnBrk="0" fontAlgn="base" hangingPunct="0">
                    <a:spcBef>
                      <a:spcPct val="0"/>
                    </a:spcBef>
                    <a:spcAft>
                      <a:spcPct val="0"/>
                    </a:spcAft>
                    <a:defRPr sz="2000">
                      <a:solidFill>
                        <a:schemeClr val="tx2"/>
                      </a:solidFill>
                      <a:latin typeface="Arial" charset="0"/>
                      <a:ea typeface="ＭＳ Ｐゴシック" charset="0"/>
                    </a:defRPr>
                  </a:lvl6pPr>
                  <a:lvl7pPr marL="2971800" indent="-228600" eaLnBrk="0" fontAlgn="base" hangingPunct="0">
                    <a:spcBef>
                      <a:spcPct val="0"/>
                    </a:spcBef>
                    <a:spcAft>
                      <a:spcPct val="0"/>
                    </a:spcAft>
                    <a:defRPr sz="2000">
                      <a:solidFill>
                        <a:schemeClr val="tx2"/>
                      </a:solidFill>
                      <a:latin typeface="Arial" charset="0"/>
                      <a:ea typeface="ＭＳ Ｐゴシック" charset="0"/>
                    </a:defRPr>
                  </a:lvl7pPr>
                  <a:lvl8pPr marL="3429000" indent="-228600" eaLnBrk="0" fontAlgn="base" hangingPunct="0">
                    <a:spcBef>
                      <a:spcPct val="0"/>
                    </a:spcBef>
                    <a:spcAft>
                      <a:spcPct val="0"/>
                    </a:spcAft>
                    <a:defRPr sz="2000">
                      <a:solidFill>
                        <a:schemeClr val="tx2"/>
                      </a:solidFill>
                      <a:latin typeface="Arial" charset="0"/>
                      <a:ea typeface="ＭＳ Ｐゴシック" charset="0"/>
                    </a:defRPr>
                  </a:lvl8pPr>
                  <a:lvl9pPr marL="3886200" indent="-228600" eaLnBrk="0" fontAlgn="base" hangingPunct="0">
                    <a:spcBef>
                      <a:spcPct val="0"/>
                    </a:spcBef>
                    <a:spcAft>
                      <a:spcPct val="0"/>
                    </a:spcAft>
                    <a:defRPr sz="2000">
                      <a:solidFill>
                        <a:schemeClr val="tx2"/>
                      </a:solidFill>
                      <a:latin typeface="Arial" charset="0"/>
                      <a:ea typeface="ＭＳ Ｐゴシック" charset="0"/>
                    </a:defRPr>
                  </a:lvl9pPr>
                </a:lstStyle>
                <a:p>
                  <a:pPr eaLnBrk="1" fontAlgn="auto" hangingPunct="1">
                    <a:spcBef>
                      <a:spcPts val="0"/>
                    </a:spcBef>
                    <a:spcAft>
                      <a:spcPts val="0"/>
                    </a:spcAft>
                    <a:defRPr/>
                  </a:pPr>
                  <a:r>
                    <a:rPr lang="de-DE" sz="1100" b="0" kern="0" baseline="0">
                      <a:solidFill>
                        <a:srgbClr val="000000"/>
                      </a:solidFill>
                      <a:effectLst/>
                      <a:latin typeface="Times New Roman" charset="0"/>
                      <a:cs typeface="Times New Roman" charset="0"/>
                      <a:sym typeface="Symbol" charset="0"/>
                    </a:rPr>
                    <a:t>: 4.845 MeV</a:t>
                  </a:r>
                  <a:endParaRPr lang="de-DE" sz="1100" b="0" kern="0" baseline="0">
                    <a:solidFill>
                      <a:srgbClr val="000000"/>
                    </a:solidFill>
                    <a:effectLst/>
                    <a:latin typeface="Times New Roman" charset="0"/>
                    <a:cs typeface="Times New Roman" charset="0"/>
                  </a:endParaRPr>
                </a:p>
              </p:txBody>
            </p:sp>
          </p:grpSp>
          <p:sp>
            <p:nvSpPr>
              <p:cNvPr id="32" name="Rechteck 19"/>
              <p:cNvSpPr>
                <a:spLocks noChangeArrowheads="1"/>
              </p:cNvSpPr>
              <p:nvPr/>
            </p:nvSpPr>
            <p:spPr bwMode="auto">
              <a:xfrm>
                <a:off x="2089116" y="1983581"/>
                <a:ext cx="109539" cy="94438"/>
              </a:xfrm>
              <a:prstGeom prst="rect">
                <a:avLst/>
              </a:prstGeom>
              <a:noFill/>
              <a:ln w="38100">
                <a:solidFill>
                  <a:srgbClr val="C00000"/>
                </a:solidFill>
                <a:round/>
                <a:headEnd/>
                <a:tailEnd/>
              </a:ln>
              <a:extLst>
                <a:ext uri="{909E8E84-426E-40dd-AFC4-6F175D3DCCD1}">
                  <a14:hiddenFill xmlns:a14="http://schemas.microsoft.com/office/drawing/2010/main" xmlns="">
                    <a:solidFill>
                      <a:srgbClr val="FFFFFF"/>
                    </a:solidFill>
                  </a14:hiddenFill>
                </a:ext>
              </a:extLst>
            </p:spPr>
            <p:txBody>
              <a:bodyPr wrap="none"/>
              <a:lstStyle/>
              <a:p>
                <a:pPr eaLnBrk="1" fontAlgn="auto" hangingPunct="1">
                  <a:spcBef>
                    <a:spcPts val="0"/>
                  </a:spcBef>
                  <a:spcAft>
                    <a:spcPts val="0"/>
                  </a:spcAft>
                  <a:defRPr/>
                </a:pPr>
                <a:endParaRPr lang="de-DE" sz="1800" b="0" kern="0" baseline="0">
                  <a:solidFill>
                    <a:srgbClr val="000000"/>
                  </a:solidFill>
                  <a:effectLst/>
                </a:endParaRPr>
              </a:p>
            </p:txBody>
          </p:sp>
          <p:cxnSp>
            <p:nvCxnSpPr>
              <p:cNvPr id="33" name="Gerade Verbindung 21"/>
              <p:cNvCxnSpPr>
                <a:cxnSpLocks noChangeShapeType="1"/>
              </p:cNvCxnSpPr>
              <p:nvPr/>
            </p:nvCxnSpPr>
            <p:spPr bwMode="auto">
              <a:xfrm rot="10800000">
                <a:off x="1235878" y="1569245"/>
                <a:ext cx="853239" cy="414337"/>
              </a:xfrm>
              <a:prstGeom prst="line">
                <a:avLst/>
              </a:prstGeom>
              <a:noFill/>
              <a:ln w="9525">
                <a:solidFill>
                  <a:srgbClr val="C00000"/>
                </a:solidFill>
                <a:round/>
                <a:headEnd/>
                <a:tailEnd/>
              </a:ln>
              <a:extLst>
                <a:ext uri="{909E8E84-426E-40dd-AFC4-6F175D3DCCD1}">
                  <a14:hiddenFill xmlns:a14="http://schemas.microsoft.com/office/drawing/2010/main" xmlns="">
                    <a:noFill/>
                  </a14:hiddenFill>
                </a:ext>
              </a:extLst>
            </p:spPr>
          </p:cxnSp>
          <p:cxnSp>
            <p:nvCxnSpPr>
              <p:cNvPr id="34" name="Gerade Verbindung 26"/>
              <p:cNvCxnSpPr>
                <a:cxnSpLocks noChangeShapeType="1"/>
              </p:cNvCxnSpPr>
              <p:nvPr/>
            </p:nvCxnSpPr>
            <p:spPr bwMode="auto">
              <a:xfrm rot="10800000" flipV="1">
                <a:off x="1235036" y="2078019"/>
                <a:ext cx="854081" cy="474668"/>
              </a:xfrm>
              <a:prstGeom prst="line">
                <a:avLst/>
              </a:prstGeom>
              <a:noFill/>
              <a:ln w="9525">
                <a:solidFill>
                  <a:srgbClr val="C00000"/>
                </a:solidFill>
                <a:round/>
                <a:headEnd/>
                <a:tailEnd/>
              </a:ln>
              <a:extLst>
                <a:ext uri="{909E8E84-426E-40dd-AFC4-6F175D3DCCD1}">
                  <a14:hiddenFill xmlns:a14="http://schemas.microsoft.com/office/drawing/2010/main" xmlns="">
                    <a:noFill/>
                  </a14:hiddenFill>
                </a:ext>
              </a:extLst>
            </p:spPr>
          </p:cxnSp>
        </p:grpSp>
        <p:graphicFrame>
          <p:nvGraphicFramePr>
            <p:cNvPr id="29" name="Object 2"/>
            <p:cNvGraphicFramePr>
              <a:graphicFrameLocks noChangeAspect="1"/>
            </p:cNvGraphicFramePr>
            <p:nvPr/>
          </p:nvGraphicFramePr>
          <p:xfrm>
            <a:off x="336550" y="1274763"/>
            <a:ext cx="866775" cy="549275"/>
          </p:xfrm>
          <a:graphic>
            <a:graphicData uri="http://schemas.openxmlformats.org/presentationml/2006/ole">
              <mc:AlternateContent xmlns:mc="http://schemas.openxmlformats.org/markup-compatibility/2006">
                <mc:Choice xmlns:v="urn:schemas-microsoft-com:vml" Requires="v">
                  <p:oleObj spid="_x0000_s1032" name="Formel" r:id="rId5" imgW="380835" imgH="241195" progId="Equation.3">
                    <p:embed/>
                  </p:oleObj>
                </mc:Choice>
                <mc:Fallback>
                  <p:oleObj name="Formel" r:id="rId5" imgW="380835" imgH="241195" progId="Equation.3">
                    <p:embed/>
                    <p:pic>
                      <p:nvPicPr>
                        <p:cNvPr id="29"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6550" y="1274763"/>
                          <a:ext cx="866775" cy="549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grpSp>
      <p:pic>
        <p:nvPicPr>
          <p:cNvPr id="10" name="Picture 9">
            <a:extLst>
              <a:ext uri="{FF2B5EF4-FFF2-40B4-BE49-F238E27FC236}">
                <a16:creationId xmlns:a16="http://schemas.microsoft.com/office/drawing/2014/main" id="{2EBB6BB5-074E-4850-835E-E7B8BE522FF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95907" y="826710"/>
            <a:ext cx="6011546" cy="4817918"/>
          </a:xfrm>
          <a:prstGeom prst="rect">
            <a:avLst/>
          </a:prstGeom>
        </p:spPr>
      </p:pic>
      <p:grpSp>
        <p:nvGrpSpPr>
          <p:cNvPr id="38" name="Group 37">
            <a:extLst>
              <a:ext uri="{FF2B5EF4-FFF2-40B4-BE49-F238E27FC236}">
                <a16:creationId xmlns:a16="http://schemas.microsoft.com/office/drawing/2014/main" id="{F49B8997-AAB3-469F-8B61-DBEFFC8D35E3}"/>
              </a:ext>
            </a:extLst>
          </p:cNvPr>
          <p:cNvGrpSpPr/>
          <p:nvPr/>
        </p:nvGrpSpPr>
        <p:grpSpPr>
          <a:xfrm>
            <a:off x="399148" y="4061649"/>
            <a:ext cx="4054327" cy="1749958"/>
            <a:chOff x="5893203" y="4856861"/>
            <a:chExt cx="3149786" cy="1749958"/>
          </a:xfrm>
        </p:grpSpPr>
        <p:grpSp>
          <p:nvGrpSpPr>
            <p:cNvPr id="39" name="Group 38">
              <a:extLst>
                <a:ext uri="{FF2B5EF4-FFF2-40B4-BE49-F238E27FC236}">
                  <a16:creationId xmlns:a16="http://schemas.microsoft.com/office/drawing/2014/main" id="{071365BD-6C3D-4D7C-81FF-FE482CB2DAA5}"/>
                </a:ext>
              </a:extLst>
            </p:cNvPr>
            <p:cNvGrpSpPr/>
            <p:nvPr/>
          </p:nvGrpSpPr>
          <p:grpSpPr>
            <a:xfrm>
              <a:off x="5948962" y="4856861"/>
              <a:ext cx="3094027" cy="1749958"/>
              <a:chOff x="441628" y="1091095"/>
              <a:chExt cx="3094027" cy="1749958"/>
            </a:xfrm>
            <a:effectLst>
              <a:outerShdw blurRad="50800" dist="38100" dir="2700000" algn="tl" rotWithShape="0">
                <a:prstClr val="black">
                  <a:alpha val="40000"/>
                </a:prstClr>
              </a:outerShdw>
            </a:effectLst>
          </p:grpSpPr>
          <p:sp>
            <p:nvSpPr>
              <p:cNvPr id="42" name="Rectangle 41">
                <a:extLst>
                  <a:ext uri="{FF2B5EF4-FFF2-40B4-BE49-F238E27FC236}">
                    <a16:creationId xmlns:a16="http://schemas.microsoft.com/office/drawing/2014/main" id="{05C5CB56-5A68-41FC-9D50-8C14680F577A}"/>
                  </a:ext>
                </a:extLst>
              </p:cNvPr>
              <p:cNvSpPr/>
              <p:nvPr/>
            </p:nvSpPr>
            <p:spPr bwMode="auto">
              <a:xfrm>
                <a:off x="441628" y="1091095"/>
                <a:ext cx="3094027" cy="1749957"/>
              </a:xfrm>
              <a:prstGeom prst="rect">
                <a:avLst/>
              </a:prstGeom>
              <a:solidFill>
                <a:srgbClr val="FFFFCC"/>
              </a:solidFill>
              <a:ln w="19050" cap="sq" cmpd="sng" algn="ctr">
                <a:solidFill>
                  <a:schemeClr val="bg2"/>
                </a:solidFill>
                <a:prstDash val="solid"/>
                <a:round/>
                <a:headEnd type="triangle" w="lg" len="lg"/>
                <a:tailEnd type="none" w="sm" len="sm"/>
              </a:ln>
              <a:effectLst/>
            </p:spPr>
            <p:txBody>
              <a:bodyPr vert="horz" wrap="square" lIns="91440" tIns="45720" rIns="91440" bIns="45720" numCol="1" rtlCol="0" anchor="t" anchorCtr="0" compatLnSpc="1">
                <a:prstTxWarp prst="textNoShape">
                  <a:avLst/>
                </a:prstTxWarp>
              </a:bodyPr>
              <a:lstStyle/>
              <a:p>
                <a:endParaRPr lang="de-DE"/>
              </a:p>
            </p:txBody>
          </p:sp>
          <p:grpSp>
            <p:nvGrpSpPr>
              <p:cNvPr id="43" name="Gruppierung 5">
                <a:extLst>
                  <a:ext uri="{FF2B5EF4-FFF2-40B4-BE49-F238E27FC236}">
                    <a16:creationId xmlns:a16="http://schemas.microsoft.com/office/drawing/2014/main" id="{67DAF932-EB37-43A6-9C84-54CC407AF438}"/>
                  </a:ext>
                </a:extLst>
              </p:cNvPr>
              <p:cNvGrpSpPr/>
              <p:nvPr/>
            </p:nvGrpSpPr>
            <p:grpSpPr>
              <a:xfrm>
                <a:off x="916820" y="1094831"/>
                <a:ext cx="2342685" cy="1746222"/>
                <a:chOff x="6848412" y="1484305"/>
                <a:chExt cx="2342685" cy="1746222"/>
              </a:xfrm>
            </p:grpSpPr>
            <p:grpSp>
              <p:nvGrpSpPr>
                <p:cNvPr id="44" name="Gruppieren 47">
                  <a:extLst>
                    <a:ext uri="{FF2B5EF4-FFF2-40B4-BE49-F238E27FC236}">
                      <a16:creationId xmlns:a16="http://schemas.microsoft.com/office/drawing/2014/main" id="{1751435C-B54D-47E3-B237-C9ACF4BEC18C}"/>
                    </a:ext>
                  </a:extLst>
                </p:cNvPr>
                <p:cNvGrpSpPr>
                  <a:grpSpLocks/>
                </p:cNvGrpSpPr>
                <p:nvPr/>
              </p:nvGrpSpPr>
              <p:grpSpPr bwMode="auto">
                <a:xfrm>
                  <a:off x="6848412" y="1484305"/>
                  <a:ext cx="2342685" cy="1746222"/>
                  <a:chOff x="7164423" y="2314130"/>
                  <a:chExt cx="2343068" cy="1746130"/>
                </a:xfrm>
              </p:grpSpPr>
              <p:grpSp>
                <p:nvGrpSpPr>
                  <p:cNvPr id="46" name="Gruppieren 41">
                    <a:extLst>
                      <a:ext uri="{FF2B5EF4-FFF2-40B4-BE49-F238E27FC236}">
                        <a16:creationId xmlns:a16="http://schemas.microsoft.com/office/drawing/2014/main" id="{90BE66DF-23C2-4403-B1CD-4652403AAEC5}"/>
                      </a:ext>
                    </a:extLst>
                  </p:cNvPr>
                  <p:cNvGrpSpPr>
                    <a:grpSpLocks/>
                  </p:cNvGrpSpPr>
                  <p:nvPr/>
                </p:nvGrpSpPr>
                <p:grpSpPr bwMode="auto">
                  <a:xfrm>
                    <a:off x="7164423" y="2479662"/>
                    <a:ext cx="792127" cy="1424007"/>
                    <a:chOff x="7164423" y="2479662"/>
                    <a:chExt cx="792127" cy="1424007"/>
                  </a:xfrm>
                </p:grpSpPr>
                <p:cxnSp>
                  <p:nvCxnSpPr>
                    <p:cNvPr id="49" name="Gerade Verbindung 39">
                      <a:extLst>
                        <a:ext uri="{FF2B5EF4-FFF2-40B4-BE49-F238E27FC236}">
                          <a16:creationId xmlns:a16="http://schemas.microsoft.com/office/drawing/2014/main" id="{1068B66C-981D-4BA0-B644-DAA845385ED5}"/>
                        </a:ext>
                      </a:extLst>
                    </p:cNvPr>
                    <p:cNvCxnSpPr>
                      <a:cxnSpLocks noChangeShapeType="1"/>
                    </p:cNvCxnSpPr>
                    <p:nvPr/>
                  </p:nvCxnSpPr>
                  <p:spPr bwMode="auto">
                    <a:xfrm rot="5400000">
                      <a:off x="6854065" y="3191665"/>
                      <a:ext cx="1424007" cy="1"/>
                    </a:xfrm>
                    <a:prstGeom prst="line">
                      <a:avLst/>
                    </a:prstGeom>
                    <a:noFill/>
                    <a:ln w="38100">
                      <a:solidFill>
                        <a:srgbClr val="0070C0"/>
                      </a:solidFill>
                      <a:round/>
                      <a:headEnd/>
                      <a:tailEnd/>
                    </a:ln>
                    <a:extLst>
                      <a:ext uri="{909E8E84-426E-40dd-AFC4-6F175D3DCCD1}">
                        <a14:hiddenFill xmlns:a14="http://schemas.microsoft.com/office/drawing/2010/main" xmlns="">
                          <a:noFill/>
                        </a14:hiddenFill>
                      </a:ext>
                    </a:extLst>
                  </p:spPr>
                </p:cxnSp>
                <p:cxnSp>
                  <p:nvCxnSpPr>
                    <p:cNvPr id="50" name="Gerade Verbindung 34">
                      <a:extLst>
                        <a:ext uri="{FF2B5EF4-FFF2-40B4-BE49-F238E27FC236}">
                          <a16:creationId xmlns:a16="http://schemas.microsoft.com/office/drawing/2014/main" id="{FF1C19CE-C234-46AB-896C-E792B0F2BE6C}"/>
                        </a:ext>
                      </a:extLst>
                    </p:cNvPr>
                    <p:cNvCxnSpPr>
                      <a:cxnSpLocks noChangeShapeType="1"/>
                    </p:cNvCxnSpPr>
                    <p:nvPr/>
                  </p:nvCxnSpPr>
                  <p:spPr bwMode="auto">
                    <a:xfrm>
                      <a:off x="7164423" y="2479662"/>
                      <a:ext cx="792127" cy="0"/>
                    </a:xfrm>
                    <a:prstGeom prst="line">
                      <a:avLst/>
                    </a:prstGeom>
                    <a:noFill/>
                    <a:ln w="57150">
                      <a:solidFill>
                        <a:srgbClr val="C00000"/>
                      </a:solidFill>
                      <a:round/>
                      <a:headEnd/>
                      <a:tailEnd/>
                    </a:ln>
                    <a:extLst>
                      <a:ext uri="{909E8E84-426E-40dd-AFC4-6F175D3DCCD1}">
                        <a14:hiddenFill xmlns:a14="http://schemas.microsoft.com/office/drawing/2010/main" xmlns="">
                          <a:noFill/>
                        </a14:hiddenFill>
                      </a:ext>
                    </a:extLst>
                  </p:spPr>
                </p:cxnSp>
                <p:cxnSp>
                  <p:nvCxnSpPr>
                    <p:cNvPr id="51" name="Gerade Verbindung 37">
                      <a:extLst>
                        <a:ext uri="{FF2B5EF4-FFF2-40B4-BE49-F238E27FC236}">
                          <a16:creationId xmlns:a16="http://schemas.microsoft.com/office/drawing/2014/main" id="{68EFFCE0-A4FA-41FE-A553-178B4883DABE}"/>
                        </a:ext>
                      </a:extLst>
                    </p:cNvPr>
                    <p:cNvCxnSpPr>
                      <a:cxnSpLocks noChangeShapeType="1"/>
                    </p:cNvCxnSpPr>
                    <p:nvPr/>
                  </p:nvCxnSpPr>
                  <p:spPr bwMode="auto">
                    <a:xfrm>
                      <a:off x="7164423" y="3903669"/>
                      <a:ext cx="792127" cy="0"/>
                    </a:xfrm>
                    <a:prstGeom prst="line">
                      <a:avLst/>
                    </a:prstGeom>
                    <a:noFill/>
                    <a:ln w="57150">
                      <a:solidFill>
                        <a:srgbClr val="C00000"/>
                      </a:solidFill>
                      <a:round/>
                      <a:headEnd/>
                      <a:tailEnd/>
                    </a:ln>
                    <a:extLst>
                      <a:ext uri="{909E8E84-426E-40dd-AFC4-6F175D3DCCD1}">
                        <a14:hiddenFill xmlns:a14="http://schemas.microsoft.com/office/drawing/2010/main" xmlns="">
                          <a:noFill/>
                        </a14:hiddenFill>
                      </a:ext>
                    </a:extLst>
                  </p:spPr>
                </p:cxnSp>
              </p:grpSp>
              <p:sp>
                <p:nvSpPr>
                  <p:cNvPr id="47" name="Textfeld 42">
                    <a:extLst>
                      <a:ext uri="{FF2B5EF4-FFF2-40B4-BE49-F238E27FC236}">
                        <a16:creationId xmlns:a16="http://schemas.microsoft.com/office/drawing/2014/main" id="{FF95705C-F5B7-460C-B80B-2E73B2420978}"/>
                      </a:ext>
                    </a:extLst>
                  </p:cNvPr>
                  <p:cNvSpPr txBox="1">
                    <a:spLocks noChangeArrowheads="1"/>
                  </p:cNvSpPr>
                  <p:nvPr/>
                </p:nvSpPr>
                <p:spPr bwMode="auto">
                  <a:xfrm>
                    <a:off x="7973693" y="2314130"/>
                    <a:ext cx="1138699" cy="369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2"/>
                        </a:solidFill>
                        <a:latin typeface="Arial" charset="0"/>
                        <a:ea typeface="ＭＳ Ｐゴシック" charset="0"/>
                        <a:cs typeface="ＭＳ Ｐゴシック" charset="0"/>
                      </a:defRPr>
                    </a:lvl1pPr>
                    <a:lvl2pPr marL="742950" indent="-285750" eaLnBrk="0" hangingPunct="0">
                      <a:defRPr sz="2000">
                        <a:solidFill>
                          <a:schemeClr val="tx2"/>
                        </a:solidFill>
                        <a:latin typeface="Arial" charset="0"/>
                        <a:ea typeface="ＭＳ Ｐゴシック" charset="0"/>
                      </a:defRPr>
                    </a:lvl2pPr>
                    <a:lvl3pPr marL="1143000" indent="-228600" eaLnBrk="0" hangingPunct="0">
                      <a:defRPr sz="2000">
                        <a:solidFill>
                          <a:schemeClr val="tx2"/>
                        </a:solidFill>
                        <a:latin typeface="Arial" charset="0"/>
                        <a:ea typeface="ＭＳ Ｐゴシック" charset="0"/>
                      </a:defRPr>
                    </a:lvl3pPr>
                    <a:lvl4pPr marL="1600200" indent="-228600" eaLnBrk="0" hangingPunct="0">
                      <a:defRPr sz="2000">
                        <a:solidFill>
                          <a:schemeClr val="tx2"/>
                        </a:solidFill>
                        <a:latin typeface="Arial" charset="0"/>
                        <a:ea typeface="ＭＳ Ｐゴシック" charset="0"/>
                      </a:defRPr>
                    </a:lvl4pPr>
                    <a:lvl5pPr marL="2057400" indent="-228600" eaLnBrk="0" hangingPunct="0">
                      <a:defRPr sz="2000">
                        <a:solidFill>
                          <a:schemeClr val="tx2"/>
                        </a:solidFill>
                        <a:latin typeface="Arial" charset="0"/>
                        <a:ea typeface="ＭＳ Ｐゴシック" charset="0"/>
                      </a:defRPr>
                    </a:lvl5pPr>
                    <a:lvl6pPr marL="2514600" indent="-228600" eaLnBrk="0" fontAlgn="base" hangingPunct="0">
                      <a:spcBef>
                        <a:spcPct val="0"/>
                      </a:spcBef>
                      <a:spcAft>
                        <a:spcPct val="0"/>
                      </a:spcAft>
                      <a:defRPr sz="2000">
                        <a:solidFill>
                          <a:schemeClr val="tx2"/>
                        </a:solidFill>
                        <a:latin typeface="Arial" charset="0"/>
                        <a:ea typeface="ＭＳ Ｐゴシック" charset="0"/>
                      </a:defRPr>
                    </a:lvl6pPr>
                    <a:lvl7pPr marL="2971800" indent="-228600" eaLnBrk="0" fontAlgn="base" hangingPunct="0">
                      <a:spcBef>
                        <a:spcPct val="0"/>
                      </a:spcBef>
                      <a:spcAft>
                        <a:spcPct val="0"/>
                      </a:spcAft>
                      <a:defRPr sz="2000">
                        <a:solidFill>
                          <a:schemeClr val="tx2"/>
                        </a:solidFill>
                        <a:latin typeface="Arial" charset="0"/>
                        <a:ea typeface="ＭＳ Ｐゴシック" charset="0"/>
                      </a:defRPr>
                    </a:lvl7pPr>
                    <a:lvl8pPr marL="3429000" indent="-228600" eaLnBrk="0" fontAlgn="base" hangingPunct="0">
                      <a:spcBef>
                        <a:spcPct val="0"/>
                      </a:spcBef>
                      <a:spcAft>
                        <a:spcPct val="0"/>
                      </a:spcAft>
                      <a:defRPr sz="2000">
                        <a:solidFill>
                          <a:schemeClr val="tx2"/>
                        </a:solidFill>
                        <a:latin typeface="Arial" charset="0"/>
                        <a:ea typeface="ＭＳ Ｐゴシック" charset="0"/>
                      </a:defRPr>
                    </a:lvl8pPr>
                    <a:lvl9pPr marL="3886200" indent="-228600" eaLnBrk="0" fontAlgn="base" hangingPunct="0">
                      <a:spcBef>
                        <a:spcPct val="0"/>
                      </a:spcBef>
                      <a:spcAft>
                        <a:spcPct val="0"/>
                      </a:spcAft>
                      <a:defRPr sz="2000">
                        <a:solidFill>
                          <a:schemeClr val="tx2"/>
                        </a:solidFill>
                        <a:latin typeface="Arial" charset="0"/>
                        <a:ea typeface="ＭＳ Ｐゴシック" charset="0"/>
                      </a:defRPr>
                    </a:lvl9pPr>
                  </a:lstStyle>
                  <a:p>
                    <a:pPr eaLnBrk="1" fontAlgn="auto" hangingPunct="1">
                      <a:spcBef>
                        <a:spcPts val="0"/>
                      </a:spcBef>
                      <a:spcAft>
                        <a:spcPts val="0"/>
                      </a:spcAft>
                      <a:defRPr/>
                    </a:pPr>
                    <a:r>
                      <a:rPr lang="de-DE" sz="1800" b="0" kern="0" dirty="0">
                        <a:solidFill>
                          <a:srgbClr val="000000"/>
                        </a:solidFill>
                        <a:effectLst/>
                      </a:rPr>
                      <a:t>229</a:t>
                    </a:r>
                    <a:r>
                      <a:rPr lang="de-DE" sz="1800" b="0" kern="0" baseline="0" dirty="0">
                        <a:solidFill>
                          <a:srgbClr val="000000"/>
                        </a:solidFill>
                        <a:effectLst/>
                      </a:rPr>
                      <a:t>Th isomer</a:t>
                    </a:r>
                  </a:p>
                </p:txBody>
              </p:sp>
              <p:sp>
                <p:nvSpPr>
                  <p:cNvPr id="48" name="Textfeld 43">
                    <a:extLst>
                      <a:ext uri="{FF2B5EF4-FFF2-40B4-BE49-F238E27FC236}">
                        <a16:creationId xmlns:a16="http://schemas.microsoft.com/office/drawing/2014/main" id="{240772DA-6723-427F-9392-05E3543E36B4}"/>
                      </a:ext>
                    </a:extLst>
                  </p:cNvPr>
                  <p:cNvSpPr txBox="1">
                    <a:spLocks noChangeArrowheads="1"/>
                  </p:cNvSpPr>
                  <p:nvPr/>
                </p:nvSpPr>
                <p:spPr bwMode="auto">
                  <a:xfrm>
                    <a:off x="7910423" y="3690947"/>
                    <a:ext cx="1597068" cy="369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2"/>
                        </a:solidFill>
                        <a:latin typeface="Arial" charset="0"/>
                        <a:ea typeface="ＭＳ Ｐゴシック" charset="0"/>
                        <a:cs typeface="ＭＳ Ｐゴシック" charset="0"/>
                      </a:defRPr>
                    </a:lvl1pPr>
                    <a:lvl2pPr marL="742950" indent="-285750" eaLnBrk="0" hangingPunct="0">
                      <a:defRPr sz="2000">
                        <a:solidFill>
                          <a:schemeClr val="tx2"/>
                        </a:solidFill>
                        <a:latin typeface="Arial" charset="0"/>
                        <a:ea typeface="ＭＳ Ｐゴシック" charset="0"/>
                      </a:defRPr>
                    </a:lvl2pPr>
                    <a:lvl3pPr marL="1143000" indent="-228600" eaLnBrk="0" hangingPunct="0">
                      <a:defRPr sz="2000">
                        <a:solidFill>
                          <a:schemeClr val="tx2"/>
                        </a:solidFill>
                        <a:latin typeface="Arial" charset="0"/>
                        <a:ea typeface="ＭＳ Ｐゴシック" charset="0"/>
                      </a:defRPr>
                    </a:lvl3pPr>
                    <a:lvl4pPr marL="1600200" indent="-228600" eaLnBrk="0" hangingPunct="0">
                      <a:defRPr sz="2000">
                        <a:solidFill>
                          <a:schemeClr val="tx2"/>
                        </a:solidFill>
                        <a:latin typeface="Arial" charset="0"/>
                        <a:ea typeface="ＭＳ Ｐゴシック" charset="0"/>
                      </a:defRPr>
                    </a:lvl4pPr>
                    <a:lvl5pPr marL="2057400" indent="-228600" eaLnBrk="0" hangingPunct="0">
                      <a:defRPr sz="2000">
                        <a:solidFill>
                          <a:schemeClr val="tx2"/>
                        </a:solidFill>
                        <a:latin typeface="Arial" charset="0"/>
                        <a:ea typeface="ＭＳ Ｐゴシック" charset="0"/>
                      </a:defRPr>
                    </a:lvl5pPr>
                    <a:lvl6pPr marL="2514600" indent="-228600" eaLnBrk="0" fontAlgn="base" hangingPunct="0">
                      <a:spcBef>
                        <a:spcPct val="0"/>
                      </a:spcBef>
                      <a:spcAft>
                        <a:spcPct val="0"/>
                      </a:spcAft>
                      <a:defRPr sz="2000">
                        <a:solidFill>
                          <a:schemeClr val="tx2"/>
                        </a:solidFill>
                        <a:latin typeface="Arial" charset="0"/>
                        <a:ea typeface="ＭＳ Ｐゴシック" charset="0"/>
                      </a:defRPr>
                    </a:lvl6pPr>
                    <a:lvl7pPr marL="2971800" indent="-228600" eaLnBrk="0" fontAlgn="base" hangingPunct="0">
                      <a:spcBef>
                        <a:spcPct val="0"/>
                      </a:spcBef>
                      <a:spcAft>
                        <a:spcPct val="0"/>
                      </a:spcAft>
                      <a:defRPr sz="2000">
                        <a:solidFill>
                          <a:schemeClr val="tx2"/>
                        </a:solidFill>
                        <a:latin typeface="Arial" charset="0"/>
                        <a:ea typeface="ＭＳ Ｐゴシック" charset="0"/>
                      </a:defRPr>
                    </a:lvl7pPr>
                    <a:lvl8pPr marL="3429000" indent="-228600" eaLnBrk="0" fontAlgn="base" hangingPunct="0">
                      <a:spcBef>
                        <a:spcPct val="0"/>
                      </a:spcBef>
                      <a:spcAft>
                        <a:spcPct val="0"/>
                      </a:spcAft>
                      <a:defRPr sz="2000">
                        <a:solidFill>
                          <a:schemeClr val="tx2"/>
                        </a:solidFill>
                        <a:latin typeface="Arial" charset="0"/>
                        <a:ea typeface="ＭＳ Ｐゴシック" charset="0"/>
                      </a:defRPr>
                    </a:lvl8pPr>
                    <a:lvl9pPr marL="3886200" indent="-228600" eaLnBrk="0" fontAlgn="base" hangingPunct="0">
                      <a:spcBef>
                        <a:spcPct val="0"/>
                      </a:spcBef>
                      <a:spcAft>
                        <a:spcPct val="0"/>
                      </a:spcAft>
                      <a:defRPr sz="2000">
                        <a:solidFill>
                          <a:schemeClr val="tx2"/>
                        </a:solidFill>
                        <a:latin typeface="Arial" charset="0"/>
                        <a:ea typeface="ＭＳ Ｐゴシック" charset="0"/>
                      </a:defRPr>
                    </a:lvl9pPr>
                  </a:lstStyle>
                  <a:p>
                    <a:pPr eaLnBrk="1" fontAlgn="auto" hangingPunct="1">
                      <a:spcBef>
                        <a:spcPts val="0"/>
                      </a:spcBef>
                      <a:spcAft>
                        <a:spcPts val="0"/>
                      </a:spcAft>
                      <a:defRPr/>
                    </a:pPr>
                    <a:r>
                      <a:rPr lang="de-DE" sz="1800" b="0" kern="0" dirty="0">
                        <a:solidFill>
                          <a:srgbClr val="000000"/>
                        </a:solidFill>
                        <a:effectLst/>
                      </a:rPr>
                      <a:t>229</a:t>
                    </a:r>
                    <a:r>
                      <a:rPr lang="de-DE" sz="1800" b="0" kern="0" baseline="0" dirty="0">
                        <a:solidFill>
                          <a:srgbClr val="000000"/>
                        </a:solidFill>
                        <a:effectLst/>
                      </a:rPr>
                      <a:t>Th </a:t>
                    </a:r>
                    <a:r>
                      <a:rPr lang="de-DE" sz="1800" b="0" kern="0" baseline="0" dirty="0" err="1">
                        <a:solidFill>
                          <a:srgbClr val="000000"/>
                        </a:solidFill>
                        <a:effectLst/>
                      </a:rPr>
                      <a:t>ground</a:t>
                    </a:r>
                    <a:r>
                      <a:rPr lang="de-DE" sz="1800" b="0" kern="0" baseline="0" dirty="0">
                        <a:solidFill>
                          <a:srgbClr val="000000"/>
                        </a:solidFill>
                        <a:effectLst/>
                      </a:rPr>
                      <a:t> </a:t>
                    </a:r>
                    <a:r>
                      <a:rPr lang="de-DE" sz="1800" b="0" kern="0" baseline="0" dirty="0" err="1">
                        <a:solidFill>
                          <a:srgbClr val="000000"/>
                        </a:solidFill>
                        <a:effectLst/>
                      </a:rPr>
                      <a:t>state</a:t>
                    </a:r>
                    <a:endParaRPr lang="de-DE" sz="1800" b="0" kern="0" baseline="0" dirty="0">
                      <a:solidFill>
                        <a:srgbClr val="000000"/>
                      </a:solidFill>
                      <a:effectLst/>
                    </a:endParaRPr>
                  </a:p>
                </p:txBody>
              </p:sp>
            </p:grpSp>
            <p:sp>
              <p:nvSpPr>
                <p:cNvPr id="45" name="Textfeld 46">
                  <a:extLst>
                    <a:ext uri="{FF2B5EF4-FFF2-40B4-BE49-F238E27FC236}">
                      <a16:creationId xmlns:a16="http://schemas.microsoft.com/office/drawing/2014/main" id="{C7EC1BCF-B733-4915-9330-53786D9E8F8F}"/>
                    </a:ext>
                  </a:extLst>
                </p:cNvPr>
                <p:cNvSpPr txBox="1">
                  <a:spLocks noChangeArrowheads="1"/>
                </p:cNvSpPr>
                <p:nvPr/>
              </p:nvSpPr>
              <p:spPr bwMode="auto">
                <a:xfrm>
                  <a:off x="7224326" y="1858963"/>
                  <a:ext cx="1731307"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2"/>
                      </a:solidFill>
                      <a:latin typeface="Arial" charset="0"/>
                      <a:ea typeface="ＭＳ Ｐゴシック" charset="0"/>
                      <a:cs typeface="ＭＳ Ｐゴシック" charset="0"/>
                    </a:defRPr>
                  </a:lvl1pPr>
                  <a:lvl2pPr marL="742950" indent="-285750" eaLnBrk="0" hangingPunct="0">
                    <a:defRPr sz="2000">
                      <a:solidFill>
                        <a:schemeClr val="tx2"/>
                      </a:solidFill>
                      <a:latin typeface="Arial" charset="0"/>
                      <a:ea typeface="ＭＳ Ｐゴシック" charset="0"/>
                    </a:defRPr>
                  </a:lvl2pPr>
                  <a:lvl3pPr marL="1143000" indent="-228600" eaLnBrk="0" hangingPunct="0">
                    <a:defRPr sz="2000">
                      <a:solidFill>
                        <a:schemeClr val="tx2"/>
                      </a:solidFill>
                      <a:latin typeface="Arial" charset="0"/>
                      <a:ea typeface="ＭＳ Ｐゴシック" charset="0"/>
                    </a:defRPr>
                  </a:lvl3pPr>
                  <a:lvl4pPr marL="1600200" indent="-228600" eaLnBrk="0" hangingPunct="0">
                    <a:defRPr sz="2000">
                      <a:solidFill>
                        <a:schemeClr val="tx2"/>
                      </a:solidFill>
                      <a:latin typeface="Arial" charset="0"/>
                      <a:ea typeface="ＭＳ Ｐゴシック" charset="0"/>
                    </a:defRPr>
                  </a:lvl4pPr>
                  <a:lvl5pPr marL="2057400" indent="-228600" eaLnBrk="0" hangingPunct="0">
                    <a:defRPr sz="2000">
                      <a:solidFill>
                        <a:schemeClr val="tx2"/>
                      </a:solidFill>
                      <a:latin typeface="Arial" charset="0"/>
                      <a:ea typeface="ＭＳ Ｐゴシック" charset="0"/>
                    </a:defRPr>
                  </a:lvl5pPr>
                  <a:lvl6pPr marL="2514600" indent="-228600" eaLnBrk="0" fontAlgn="base" hangingPunct="0">
                    <a:spcBef>
                      <a:spcPct val="0"/>
                    </a:spcBef>
                    <a:spcAft>
                      <a:spcPct val="0"/>
                    </a:spcAft>
                    <a:defRPr sz="2000">
                      <a:solidFill>
                        <a:schemeClr val="tx2"/>
                      </a:solidFill>
                      <a:latin typeface="Arial" charset="0"/>
                      <a:ea typeface="ＭＳ Ｐゴシック" charset="0"/>
                    </a:defRPr>
                  </a:lvl6pPr>
                  <a:lvl7pPr marL="2971800" indent="-228600" eaLnBrk="0" fontAlgn="base" hangingPunct="0">
                    <a:spcBef>
                      <a:spcPct val="0"/>
                    </a:spcBef>
                    <a:spcAft>
                      <a:spcPct val="0"/>
                    </a:spcAft>
                    <a:defRPr sz="2000">
                      <a:solidFill>
                        <a:schemeClr val="tx2"/>
                      </a:solidFill>
                      <a:latin typeface="Arial" charset="0"/>
                      <a:ea typeface="ＭＳ Ｐゴシック" charset="0"/>
                    </a:defRPr>
                  </a:lvl7pPr>
                  <a:lvl8pPr marL="3429000" indent="-228600" eaLnBrk="0" fontAlgn="base" hangingPunct="0">
                    <a:spcBef>
                      <a:spcPct val="0"/>
                    </a:spcBef>
                    <a:spcAft>
                      <a:spcPct val="0"/>
                    </a:spcAft>
                    <a:defRPr sz="2000">
                      <a:solidFill>
                        <a:schemeClr val="tx2"/>
                      </a:solidFill>
                      <a:latin typeface="Arial" charset="0"/>
                      <a:ea typeface="ＭＳ Ｐゴシック" charset="0"/>
                    </a:defRPr>
                  </a:lvl8pPr>
                  <a:lvl9pPr marL="3886200" indent="-228600" eaLnBrk="0" fontAlgn="base" hangingPunct="0">
                    <a:spcBef>
                      <a:spcPct val="0"/>
                    </a:spcBef>
                    <a:spcAft>
                      <a:spcPct val="0"/>
                    </a:spcAft>
                    <a:defRPr sz="2000">
                      <a:solidFill>
                        <a:schemeClr val="tx2"/>
                      </a:solidFill>
                      <a:latin typeface="Arial" charset="0"/>
                      <a:ea typeface="ＭＳ Ｐゴシック" charset="0"/>
                    </a:defRPr>
                  </a:lvl9pPr>
                </a:lstStyle>
                <a:p>
                  <a:pPr eaLnBrk="1" fontAlgn="auto" hangingPunct="1">
                    <a:spcBef>
                      <a:spcPts val="0"/>
                    </a:spcBef>
                    <a:spcAft>
                      <a:spcPts val="0"/>
                    </a:spcAft>
                    <a:defRPr/>
                  </a:pPr>
                  <a:r>
                    <a:rPr lang="de-DE" sz="1800" kern="0" baseline="0" dirty="0">
                      <a:solidFill>
                        <a:srgbClr val="00CC00"/>
                      </a:solidFill>
                      <a:effectLst/>
                      <a:sym typeface="Symbol" charset="0"/>
                    </a:rPr>
                    <a:t>E*  8.35574(3)</a:t>
                  </a:r>
                  <a:r>
                    <a:rPr lang="de-DE" sz="1800" kern="0" dirty="0">
                      <a:solidFill>
                        <a:srgbClr val="00CC00"/>
                      </a:solidFill>
                      <a:effectLst/>
                      <a:sym typeface="Symbol" charset="0"/>
                    </a:rPr>
                    <a:t> </a:t>
                  </a:r>
                  <a:r>
                    <a:rPr lang="de-DE" sz="1800" kern="0" baseline="0" dirty="0">
                      <a:solidFill>
                        <a:srgbClr val="00CC00"/>
                      </a:solidFill>
                      <a:effectLst/>
                      <a:sym typeface="Symbol" charset="0"/>
                    </a:rPr>
                    <a:t>eV</a:t>
                  </a:r>
                </a:p>
                <a:p>
                  <a:pPr eaLnBrk="1" fontAlgn="auto" hangingPunct="1">
                    <a:spcBef>
                      <a:spcPts val="0"/>
                    </a:spcBef>
                    <a:spcAft>
                      <a:spcPts val="0"/>
                    </a:spcAft>
                    <a:defRPr/>
                  </a:pPr>
                  <a:r>
                    <a:rPr lang="de-DE" sz="1800" kern="0" baseline="0" dirty="0">
                      <a:solidFill>
                        <a:srgbClr val="00CC00"/>
                      </a:solidFill>
                      <a:effectLst/>
                      <a:latin typeface="Symbol" panose="05050102010706020507" pitchFamily="18" charset="2"/>
                      <a:sym typeface="Symbol" charset="0"/>
                    </a:rPr>
                    <a:t>l</a:t>
                  </a:r>
                  <a:r>
                    <a:rPr lang="de-DE" sz="1800" kern="0" baseline="0" dirty="0">
                      <a:solidFill>
                        <a:srgbClr val="00CC00"/>
                      </a:solidFill>
                      <a:effectLst/>
                      <a:sym typeface="Symbol" charset="0"/>
                    </a:rPr>
                    <a:t> = 148.3821(4) </a:t>
                  </a:r>
                  <a:r>
                    <a:rPr lang="de-DE" sz="1800" kern="0" baseline="0" dirty="0" err="1">
                      <a:solidFill>
                        <a:srgbClr val="00CC00"/>
                      </a:solidFill>
                      <a:effectLst/>
                      <a:sym typeface="Symbol" charset="0"/>
                    </a:rPr>
                    <a:t>nm</a:t>
                  </a:r>
                  <a:br>
                    <a:rPr lang="de-DE" sz="1800" kern="0" baseline="0" dirty="0">
                      <a:solidFill>
                        <a:srgbClr val="000000"/>
                      </a:solidFill>
                      <a:effectLst/>
                      <a:sym typeface="Symbol" charset="0"/>
                    </a:rPr>
                  </a:br>
                  <a:r>
                    <a:rPr lang="de-DE" sz="1800" kern="0" baseline="0" dirty="0">
                      <a:solidFill>
                        <a:srgbClr val="000000"/>
                      </a:solidFill>
                      <a:effectLst/>
                      <a:sym typeface="Symbol" charset="0"/>
                    </a:rPr>
                    <a:t>  2000 s</a:t>
                  </a:r>
                  <a:endParaRPr lang="de-DE" sz="1800" kern="0" baseline="0" dirty="0">
                    <a:solidFill>
                      <a:srgbClr val="000000"/>
                    </a:solidFill>
                    <a:effectLst/>
                  </a:endParaRPr>
                </a:p>
              </p:txBody>
            </p:sp>
          </p:grpSp>
        </p:grpSp>
        <p:sp>
          <p:nvSpPr>
            <p:cNvPr id="40" name="TextBox 39">
              <a:extLst>
                <a:ext uri="{FF2B5EF4-FFF2-40B4-BE49-F238E27FC236}">
                  <a16:creationId xmlns:a16="http://schemas.microsoft.com/office/drawing/2014/main" id="{38DEA8F4-173F-40FB-B6AB-A2E162CC4734}"/>
                </a:ext>
              </a:extLst>
            </p:cNvPr>
            <p:cNvSpPr txBox="1"/>
            <p:nvPr/>
          </p:nvSpPr>
          <p:spPr>
            <a:xfrm>
              <a:off x="5893203" y="4875388"/>
              <a:ext cx="550151" cy="338554"/>
            </a:xfrm>
            <a:prstGeom prst="rect">
              <a:avLst/>
            </a:prstGeom>
            <a:noFill/>
          </p:spPr>
          <p:txBody>
            <a:bodyPr wrap="none" rtlCol="0">
              <a:spAutoFit/>
            </a:bodyPr>
            <a:lstStyle/>
            <a:p>
              <a:r>
                <a:rPr lang="en-US" sz="1600" b="0" baseline="0" dirty="0">
                  <a:solidFill>
                    <a:schemeClr val="bg2"/>
                  </a:solidFill>
                  <a:effectLst/>
                  <a:latin typeface="Arial" panose="020B0604020202020204" pitchFamily="34" charset="0"/>
                  <a:cs typeface="Arial" panose="020B0604020202020204" pitchFamily="34" charset="0"/>
                </a:rPr>
                <a:t>3/2</a:t>
              </a:r>
              <a:r>
                <a:rPr lang="en-US" sz="1600" b="0" dirty="0">
                  <a:solidFill>
                    <a:schemeClr val="bg2"/>
                  </a:solidFill>
                  <a:effectLst/>
                  <a:latin typeface="Arial" panose="020B0604020202020204" pitchFamily="34" charset="0"/>
                  <a:cs typeface="Arial" panose="020B0604020202020204" pitchFamily="34" charset="0"/>
                </a:rPr>
                <a:t>+</a:t>
              </a:r>
            </a:p>
          </p:txBody>
        </p:sp>
        <p:sp>
          <p:nvSpPr>
            <p:cNvPr id="41" name="TextBox 40">
              <a:extLst>
                <a:ext uri="{FF2B5EF4-FFF2-40B4-BE49-F238E27FC236}">
                  <a16:creationId xmlns:a16="http://schemas.microsoft.com/office/drawing/2014/main" id="{E3D0550A-1135-45B9-BCA2-3DF22631D2EC}"/>
                </a:ext>
              </a:extLst>
            </p:cNvPr>
            <p:cNvSpPr txBox="1"/>
            <p:nvPr/>
          </p:nvSpPr>
          <p:spPr>
            <a:xfrm>
              <a:off x="5893203" y="6246988"/>
              <a:ext cx="550151" cy="338554"/>
            </a:xfrm>
            <a:prstGeom prst="rect">
              <a:avLst/>
            </a:prstGeom>
            <a:noFill/>
          </p:spPr>
          <p:txBody>
            <a:bodyPr wrap="none" rtlCol="0">
              <a:spAutoFit/>
            </a:bodyPr>
            <a:lstStyle/>
            <a:p>
              <a:r>
                <a:rPr lang="en-US" sz="1600" b="0" baseline="0" dirty="0">
                  <a:solidFill>
                    <a:schemeClr val="bg2"/>
                  </a:solidFill>
                  <a:effectLst/>
                  <a:latin typeface="Arial" panose="020B0604020202020204" pitchFamily="34" charset="0"/>
                  <a:cs typeface="Arial" panose="020B0604020202020204" pitchFamily="34" charset="0"/>
                </a:rPr>
                <a:t>5/2</a:t>
              </a:r>
              <a:r>
                <a:rPr lang="en-US" sz="1600" b="0" dirty="0">
                  <a:solidFill>
                    <a:schemeClr val="bg2"/>
                  </a:solidFill>
                  <a:effectLst/>
                  <a:latin typeface="Arial" panose="020B0604020202020204" pitchFamily="34" charset="0"/>
                  <a:cs typeface="Arial" panose="020B0604020202020204" pitchFamily="34" charset="0"/>
                </a:rPr>
                <a:t>+</a:t>
              </a:r>
            </a:p>
          </p:txBody>
        </p:sp>
      </p:grpSp>
      <p:grpSp>
        <p:nvGrpSpPr>
          <p:cNvPr id="52" name="Group 51">
            <a:extLst>
              <a:ext uri="{FF2B5EF4-FFF2-40B4-BE49-F238E27FC236}">
                <a16:creationId xmlns:a16="http://schemas.microsoft.com/office/drawing/2014/main" id="{22C70C5C-199A-46F1-A0D0-769050E78CBF}"/>
              </a:ext>
            </a:extLst>
          </p:cNvPr>
          <p:cNvGrpSpPr/>
          <p:nvPr/>
        </p:nvGrpSpPr>
        <p:grpSpPr>
          <a:xfrm>
            <a:off x="1971491" y="5874939"/>
            <a:ext cx="7910111" cy="769442"/>
            <a:chOff x="4038341" y="4368549"/>
            <a:chExt cx="3233893" cy="769442"/>
          </a:xfrm>
        </p:grpSpPr>
        <p:sp>
          <p:nvSpPr>
            <p:cNvPr id="53" name="TextBox 52">
              <a:extLst>
                <a:ext uri="{FF2B5EF4-FFF2-40B4-BE49-F238E27FC236}">
                  <a16:creationId xmlns:a16="http://schemas.microsoft.com/office/drawing/2014/main" id="{C1CD003E-8AF5-4EF0-A576-53E767E17F07}"/>
                </a:ext>
              </a:extLst>
            </p:cNvPr>
            <p:cNvSpPr txBox="1"/>
            <p:nvPr/>
          </p:nvSpPr>
          <p:spPr>
            <a:xfrm>
              <a:off x="4038341" y="4368549"/>
              <a:ext cx="3233893" cy="400110"/>
            </a:xfrm>
            <a:prstGeom prst="rect">
              <a:avLst/>
            </a:prstGeom>
            <a:noFill/>
          </p:spPr>
          <p:txBody>
            <a:bodyPr wrap="square" rtlCol="0">
              <a:spAutoFit/>
            </a:bodyPr>
            <a:lstStyle/>
            <a:p>
              <a:r>
                <a:rPr lang="en-US" baseline="0" dirty="0">
                  <a:solidFill>
                    <a:schemeClr val="bg2"/>
                  </a:solidFill>
                  <a:effectLst/>
                  <a:latin typeface="Arial" panose="020B0604020202020204" pitchFamily="34" charset="0"/>
                  <a:cs typeface="Arial" panose="020B0604020202020204" pitchFamily="34" charset="0"/>
                </a:rPr>
                <a:t>lowest E* of all ~186000 presently known nuclear excited states</a:t>
              </a:r>
              <a:endParaRPr lang="de-DE" baseline="0" dirty="0">
                <a:solidFill>
                  <a:schemeClr val="bg2"/>
                </a:solidFill>
                <a:effectLst/>
                <a:latin typeface="Arial" panose="020B0604020202020204" pitchFamily="34" charset="0"/>
                <a:cs typeface="Arial" panose="020B0604020202020204" pitchFamily="34" charset="0"/>
              </a:endParaRPr>
            </a:p>
          </p:txBody>
        </p:sp>
        <p:sp>
          <p:nvSpPr>
            <p:cNvPr id="54" name="TextBox 53">
              <a:extLst>
                <a:ext uri="{FF2B5EF4-FFF2-40B4-BE49-F238E27FC236}">
                  <a16:creationId xmlns:a16="http://schemas.microsoft.com/office/drawing/2014/main" id="{0A1C1C90-DAAF-40CC-AA91-C0198A7135AD}"/>
                </a:ext>
              </a:extLst>
            </p:cNvPr>
            <p:cNvSpPr txBox="1"/>
            <p:nvPr/>
          </p:nvSpPr>
          <p:spPr>
            <a:xfrm>
              <a:off x="4064876" y="4737881"/>
              <a:ext cx="2179313" cy="400110"/>
            </a:xfrm>
            <a:prstGeom prst="rect">
              <a:avLst/>
            </a:prstGeom>
            <a:noFill/>
          </p:spPr>
          <p:txBody>
            <a:bodyPr wrap="square" rtlCol="0">
              <a:spAutoFit/>
            </a:bodyPr>
            <a:lstStyle/>
            <a:p>
              <a:r>
                <a:rPr lang="en-US" baseline="0" dirty="0">
                  <a:solidFill>
                    <a:srgbClr val="C00000"/>
                  </a:solidFill>
                  <a:effectLst/>
                  <a:latin typeface="Symbol" panose="05050102010706020507" pitchFamily="18" charset="2"/>
                  <a:cs typeface="Arial" panose="020B0604020202020204" pitchFamily="34" charset="0"/>
                  <a:sym typeface="Wingdings" panose="05000000000000000000" pitchFamily="2" charset="2"/>
                </a:rPr>
                <a:t>D</a:t>
              </a:r>
              <a:r>
                <a:rPr lang="en-US" baseline="0" dirty="0">
                  <a:solidFill>
                    <a:srgbClr val="C00000"/>
                  </a:solidFill>
                  <a:effectLst/>
                  <a:latin typeface="Arial" panose="020B0604020202020204" pitchFamily="34" charset="0"/>
                  <a:cs typeface="Arial" panose="020B0604020202020204" pitchFamily="34" charset="0"/>
                  <a:sym typeface="Wingdings" panose="05000000000000000000" pitchFamily="2" charset="2"/>
                </a:rPr>
                <a:t>E/E ~ 10</a:t>
              </a:r>
              <a:r>
                <a:rPr lang="en-US" dirty="0">
                  <a:solidFill>
                    <a:srgbClr val="C00000"/>
                  </a:solidFill>
                  <a:effectLst/>
                  <a:latin typeface="Arial" panose="020B0604020202020204" pitchFamily="34" charset="0"/>
                  <a:cs typeface="Arial" panose="020B0604020202020204" pitchFamily="34" charset="0"/>
                  <a:sym typeface="Wingdings" panose="05000000000000000000" pitchFamily="2" charset="2"/>
                </a:rPr>
                <a:t>-20</a:t>
              </a:r>
              <a:r>
                <a:rPr lang="en-US" baseline="0" dirty="0">
                  <a:solidFill>
                    <a:srgbClr val="C00000"/>
                  </a:solidFill>
                  <a:effectLst/>
                  <a:latin typeface="Arial" panose="020B0604020202020204" pitchFamily="34" charset="0"/>
                  <a:cs typeface="Arial" panose="020B0604020202020204" pitchFamily="34" charset="0"/>
                  <a:sym typeface="Wingdings" panose="05000000000000000000" pitchFamily="2" charset="2"/>
                </a:rPr>
                <a:t>  ~ 0.1 </a:t>
              </a:r>
              <a:r>
                <a:rPr lang="en-US" baseline="0" dirty="0" err="1">
                  <a:solidFill>
                    <a:srgbClr val="C00000"/>
                  </a:solidFill>
                  <a:effectLst/>
                  <a:latin typeface="Arial" panose="020B0604020202020204" pitchFamily="34" charset="0"/>
                  <a:cs typeface="Arial" panose="020B0604020202020204" pitchFamily="34" charset="0"/>
                  <a:sym typeface="Wingdings" panose="05000000000000000000" pitchFamily="2" charset="2"/>
                </a:rPr>
                <a:t>mHz</a:t>
              </a:r>
              <a:r>
                <a:rPr lang="en-US" baseline="0" dirty="0">
                  <a:solidFill>
                    <a:srgbClr val="C00000"/>
                  </a:solidFill>
                  <a:effectLst/>
                  <a:latin typeface="Arial" panose="020B0604020202020204" pitchFamily="34" charset="0"/>
                  <a:cs typeface="Arial" panose="020B0604020202020204" pitchFamily="34" charset="0"/>
                  <a:sym typeface="Wingdings" panose="05000000000000000000" pitchFamily="2" charset="2"/>
                </a:rPr>
                <a:t> natural linewidth   </a:t>
              </a:r>
            </a:p>
          </p:txBody>
        </p:sp>
      </p:grpSp>
    </p:spTree>
    <p:extLst>
      <p:ext uri="{BB962C8B-B14F-4D97-AF65-F5344CB8AC3E}">
        <p14:creationId xmlns:p14="http://schemas.microsoft.com/office/powerpoint/2010/main" val="936356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474" name="Rectangle 2"/>
          <p:cNvSpPr>
            <a:spLocks noGrp="1" noChangeArrowheads="1"/>
          </p:cNvSpPr>
          <p:nvPr>
            <p:ph type="title" idx="4294967295"/>
          </p:nvPr>
        </p:nvSpPr>
        <p:spPr>
          <a:xfrm>
            <a:off x="1904274" y="-4158"/>
            <a:ext cx="7320748" cy="1139502"/>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p>
            <a:pPr>
              <a:spcAft>
                <a:spcPts val="600"/>
              </a:spcAft>
            </a:pPr>
            <a:r>
              <a:rPr lang="en-US" altLang="de-DE" sz="2800" b="1" u="sng"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Applications of Nuclear Clocks: Timekeeping and Beyond </a:t>
            </a:r>
            <a:endParaRPr lang="de-DE" altLang="de-DE" sz="2800" b="1" u="sng" dirty="0">
              <a:solidFill>
                <a:srgbClr val="05791B"/>
              </a:solidFill>
              <a:latin typeface="Arial" panose="020B0604020202020204" pitchFamily="34" charset="0"/>
              <a:cs typeface="Arial" panose="020B0604020202020204" pitchFamily="34" charset="0"/>
            </a:endParaRPr>
          </a:p>
        </p:txBody>
      </p:sp>
      <p:sp>
        <p:nvSpPr>
          <p:cNvPr id="8" name="TextBox 7"/>
          <p:cNvSpPr txBox="1"/>
          <p:nvPr/>
        </p:nvSpPr>
        <p:spPr>
          <a:xfrm>
            <a:off x="4602" y="6528383"/>
            <a:ext cx="298480"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6</a:t>
            </a:r>
            <a:endParaRPr lang="de-DE" sz="1600" baseline="0" dirty="0">
              <a:solidFill>
                <a:schemeClr val="bg2"/>
              </a:solidFill>
              <a:effectLst/>
              <a:latin typeface="Arial" panose="020B0604020202020204" pitchFamily="34" charset="0"/>
              <a:cs typeface="Arial" panose="020B0604020202020204" pitchFamily="34" charset="0"/>
            </a:endParaRPr>
          </a:p>
        </p:txBody>
      </p:sp>
      <p:sp>
        <p:nvSpPr>
          <p:cNvPr id="2" name="TextBox 1"/>
          <p:cNvSpPr txBox="1"/>
          <p:nvPr/>
        </p:nvSpPr>
        <p:spPr>
          <a:xfrm>
            <a:off x="3225764" y="6475704"/>
            <a:ext cx="3692742" cy="276999"/>
          </a:xfrm>
          <a:prstGeom prst="rect">
            <a:avLst/>
          </a:prstGeom>
          <a:noFill/>
        </p:spPr>
        <p:txBody>
          <a:bodyPr wrap="none" rtlCol="0">
            <a:spAutoFit/>
          </a:bodyPr>
          <a:lstStyle/>
          <a:p>
            <a:r>
              <a:rPr lang="en-US" sz="1200" baseline="0" dirty="0">
                <a:solidFill>
                  <a:srgbClr val="808080"/>
                </a:solidFill>
                <a:effectLst/>
                <a:latin typeface="Arial" panose="020B0604020202020204" pitchFamily="34" charset="0"/>
                <a:cs typeface="Arial" panose="020B0604020202020204" pitchFamily="34" charset="0"/>
              </a:rPr>
              <a:t>PT et al., </a:t>
            </a:r>
            <a:r>
              <a:rPr lang="en-US" sz="1200" baseline="0" dirty="0" err="1">
                <a:solidFill>
                  <a:srgbClr val="808080"/>
                </a:solidFill>
                <a:effectLst/>
                <a:latin typeface="Arial" panose="020B0604020202020204" pitchFamily="34" charset="0"/>
                <a:cs typeface="Arial" panose="020B0604020202020204" pitchFamily="34" charset="0"/>
              </a:rPr>
              <a:t>Annalen</a:t>
            </a:r>
            <a:r>
              <a:rPr lang="en-US" sz="1200" baseline="0" dirty="0">
                <a:solidFill>
                  <a:srgbClr val="808080"/>
                </a:solidFill>
                <a:effectLst/>
                <a:latin typeface="Arial" panose="020B0604020202020204" pitchFamily="34" charset="0"/>
                <a:cs typeface="Arial" panose="020B0604020202020204" pitchFamily="34" charset="0"/>
              </a:rPr>
              <a:t> d. </a:t>
            </a:r>
            <a:r>
              <a:rPr lang="en-US" sz="1200" baseline="0" dirty="0" err="1">
                <a:solidFill>
                  <a:srgbClr val="808080"/>
                </a:solidFill>
                <a:effectLst/>
                <a:latin typeface="Arial" panose="020B0604020202020204" pitchFamily="34" charset="0"/>
                <a:cs typeface="Arial" panose="020B0604020202020204" pitchFamily="34" charset="0"/>
              </a:rPr>
              <a:t>Physik</a:t>
            </a:r>
            <a:r>
              <a:rPr lang="en-US" sz="1200" baseline="0" dirty="0">
                <a:solidFill>
                  <a:srgbClr val="808080"/>
                </a:solidFill>
                <a:effectLst/>
                <a:latin typeface="Arial" panose="020B0604020202020204" pitchFamily="34" charset="0"/>
                <a:cs typeface="Arial" panose="020B0604020202020204" pitchFamily="34" charset="0"/>
              </a:rPr>
              <a:t> 531, 1800391 (2019) </a:t>
            </a:r>
          </a:p>
        </p:txBody>
      </p:sp>
      <p:grpSp>
        <p:nvGrpSpPr>
          <p:cNvPr id="4" name="Group 3">
            <a:extLst>
              <a:ext uri="{FF2B5EF4-FFF2-40B4-BE49-F238E27FC236}">
                <a16:creationId xmlns:a16="http://schemas.microsoft.com/office/drawing/2014/main" id="{DC8949D9-F7B5-4245-859E-908F06A77F67}"/>
              </a:ext>
            </a:extLst>
          </p:cNvPr>
          <p:cNvGrpSpPr/>
          <p:nvPr/>
        </p:nvGrpSpPr>
        <p:grpSpPr>
          <a:xfrm>
            <a:off x="11789" y="3535555"/>
            <a:ext cx="11972442" cy="2305124"/>
            <a:chOff x="11789" y="3074332"/>
            <a:chExt cx="11972442" cy="2305124"/>
          </a:xfrm>
        </p:grpSpPr>
        <p:sp>
          <p:nvSpPr>
            <p:cNvPr id="3" name="TextBox 2"/>
            <p:cNvSpPr txBox="1"/>
            <p:nvPr/>
          </p:nvSpPr>
          <p:spPr>
            <a:xfrm>
              <a:off x="11789" y="3074332"/>
              <a:ext cx="10233892" cy="784830"/>
            </a:xfrm>
            <a:prstGeom prst="rect">
              <a:avLst/>
            </a:prstGeom>
            <a:noFill/>
          </p:spPr>
          <p:txBody>
            <a:bodyPr wrap="none" rtlCol="0">
              <a:spAutoFit/>
            </a:bodyPr>
            <a:lstStyle/>
            <a:p>
              <a:pPr marL="285750" indent="-285750">
                <a:spcAft>
                  <a:spcPts val="600"/>
                </a:spcAft>
                <a:buClr>
                  <a:srgbClr val="FF0000"/>
                </a:buClr>
                <a:buFont typeface="Wingdings" panose="05000000000000000000" pitchFamily="2" charset="2"/>
                <a:buChar char="§"/>
              </a:pPr>
              <a:r>
                <a:rPr lang="en-US" baseline="0" dirty="0">
                  <a:solidFill>
                    <a:srgbClr val="0000FF"/>
                  </a:solidFill>
                  <a:effectLst/>
                  <a:latin typeface="Arial" panose="020B0604020202020204" pitchFamily="34" charset="0"/>
                  <a:cs typeface="Arial" panose="020B0604020202020204" pitchFamily="34" charset="0"/>
                </a:rPr>
                <a:t>Beyond Timekeeping: </a:t>
              </a:r>
            </a:p>
            <a:p>
              <a:pPr>
                <a:buClr>
                  <a:srgbClr val="FF0000"/>
                </a:buClr>
              </a:pPr>
              <a:r>
                <a:rPr lang="en-US" baseline="0" dirty="0">
                  <a:solidFill>
                    <a:srgbClr val="0000FF"/>
                  </a:solidFill>
                  <a:effectLst/>
                  <a:latin typeface="Arial" panose="020B0604020202020204" pitchFamily="34" charset="0"/>
                  <a:cs typeface="Arial" panose="020B0604020202020204" pitchFamily="34" charset="0"/>
                </a:rPr>
                <a:t>    Quantum Sensor due to different operation principle compared to atomic clocks:</a:t>
              </a:r>
            </a:p>
          </p:txBody>
        </p:sp>
        <p:sp>
          <p:nvSpPr>
            <p:cNvPr id="6" name="TextBox 5"/>
            <p:cNvSpPr txBox="1"/>
            <p:nvPr/>
          </p:nvSpPr>
          <p:spPr>
            <a:xfrm>
              <a:off x="485765" y="3869932"/>
              <a:ext cx="8739257" cy="400110"/>
            </a:xfrm>
            <a:prstGeom prst="rect">
              <a:avLst/>
            </a:prstGeom>
            <a:noFill/>
          </p:spPr>
          <p:txBody>
            <a:bodyPr wrap="square" rtlCol="0">
              <a:spAutoFit/>
            </a:bodyPr>
            <a:lstStyle/>
            <a:p>
              <a:r>
                <a:rPr lang="en-US" sz="1800" baseline="0" dirty="0">
                  <a:solidFill>
                    <a:schemeClr val="bg2"/>
                  </a:solidFill>
                  <a:effectLst/>
                  <a:latin typeface="Arial" panose="020B0604020202020204" pitchFamily="34" charset="0"/>
                  <a:cs typeface="Arial" panose="020B0604020202020204" pitchFamily="34" charset="0"/>
                </a:rPr>
                <a:t>- </a:t>
              </a:r>
              <a:r>
                <a:rPr lang="en-US" baseline="0" dirty="0">
                  <a:solidFill>
                    <a:schemeClr val="bg2"/>
                  </a:solidFill>
                  <a:effectLst/>
                  <a:latin typeface="Arial" panose="020B0604020202020204" pitchFamily="34" charset="0"/>
                  <a:cs typeface="Arial" panose="020B0604020202020204" pitchFamily="34" charset="0"/>
                </a:rPr>
                <a:t>Coulomb + weak + </a:t>
              </a:r>
              <a:r>
                <a:rPr lang="en-US" u="sng" baseline="0" dirty="0">
                  <a:solidFill>
                    <a:schemeClr val="bg2"/>
                  </a:solidFill>
                  <a:effectLst/>
                  <a:latin typeface="Arial" panose="020B0604020202020204" pitchFamily="34" charset="0"/>
                  <a:cs typeface="Arial" panose="020B0604020202020204" pitchFamily="34" charset="0"/>
                </a:rPr>
                <a:t>strong</a:t>
              </a:r>
              <a:r>
                <a:rPr lang="en-US" baseline="0" dirty="0">
                  <a:solidFill>
                    <a:schemeClr val="bg2"/>
                  </a:solidFill>
                  <a:effectLst/>
                  <a:latin typeface="Arial" panose="020B0604020202020204" pitchFamily="34" charset="0"/>
                  <a:cs typeface="Arial" panose="020B0604020202020204" pitchFamily="34" charset="0"/>
                </a:rPr>
                <a:t> interaction </a:t>
              </a:r>
              <a:r>
                <a:rPr lang="en-US" b="0" baseline="0" dirty="0">
                  <a:solidFill>
                    <a:schemeClr val="bg2"/>
                  </a:solidFill>
                  <a:effectLst/>
                  <a:latin typeface="Arial" panose="020B0604020202020204" pitchFamily="34" charset="0"/>
                  <a:cs typeface="Arial" panose="020B0604020202020204" pitchFamily="34" charset="0"/>
                </a:rPr>
                <a:t>contribute to clock frequency </a:t>
              </a:r>
              <a:endParaRPr lang="en-US" sz="1800" b="0" baseline="0" dirty="0">
                <a:solidFill>
                  <a:schemeClr val="bg2"/>
                </a:solidFill>
                <a:effectLst/>
                <a:latin typeface="Arial" panose="020B0604020202020204" pitchFamily="34" charset="0"/>
                <a:cs typeface="Arial" panose="020B0604020202020204" pitchFamily="34" charset="0"/>
              </a:endParaRPr>
            </a:p>
          </p:txBody>
        </p:sp>
        <p:sp>
          <p:nvSpPr>
            <p:cNvPr id="18" name="Rectangle 17"/>
            <p:cNvSpPr/>
            <p:nvPr/>
          </p:nvSpPr>
          <p:spPr>
            <a:xfrm>
              <a:off x="7160624" y="4708168"/>
              <a:ext cx="4814608" cy="307777"/>
            </a:xfrm>
            <a:prstGeom prst="rect">
              <a:avLst/>
            </a:prstGeom>
          </p:spPr>
          <p:txBody>
            <a:bodyPr wrap="square">
              <a:spAutoFit/>
            </a:bodyPr>
            <a:lstStyle/>
            <a:p>
              <a:pPr>
                <a:spcBef>
                  <a:spcPts val="0"/>
                </a:spcBef>
                <a:spcAft>
                  <a:spcPts val="0"/>
                </a:spcAft>
              </a:pPr>
              <a:r>
                <a:rPr lang="en-GB" sz="1400" baseline="0" dirty="0">
                  <a:solidFill>
                    <a:srgbClr val="808080"/>
                  </a:solidFill>
                  <a:effectLst/>
                  <a:latin typeface="Arial" panose="020B0604020202020204" pitchFamily="34" charset="0"/>
                  <a:ea typeface="Times New Roman" panose="02020603050405020304" pitchFamily="18" charset="0"/>
                  <a:cs typeface="Arial" panose="020B0604020202020204" pitchFamily="34" charset="0"/>
                </a:rPr>
                <a:t>M.S. </a:t>
              </a:r>
              <a:r>
                <a:rPr lang="en-GB" sz="1400" baseline="0" dirty="0" err="1">
                  <a:solidFill>
                    <a:srgbClr val="808080"/>
                  </a:solidFill>
                  <a:effectLst/>
                  <a:latin typeface="Arial" panose="020B0604020202020204" pitchFamily="34" charset="0"/>
                  <a:ea typeface="Times New Roman" panose="02020603050405020304" pitchFamily="18" charset="0"/>
                  <a:cs typeface="Arial" panose="020B0604020202020204" pitchFamily="34" charset="0"/>
                </a:rPr>
                <a:t>Safronova</a:t>
              </a:r>
              <a:r>
                <a:rPr lang="en-GB" sz="1400" baseline="0" dirty="0">
                  <a:solidFill>
                    <a:srgbClr val="808080"/>
                  </a:solidFill>
                  <a:effectLst/>
                  <a:latin typeface="Arial" panose="020B0604020202020204" pitchFamily="34" charset="0"/>
                  <a:ea typeface="Times New Roman" panose="02020603050405020304" pitchFamily="18" charset="0"/>
                  <a:cs typeface="Arial" panose="020B0604020202020204" pitchFamily="34" charset="0"/>
                </a:rPr>
                <a:t> et al., Rev. Mod. </a:t>
              </a:r>
              <a:r>
                <a:rPr lang="en-GB" sz="1400" baseline="0" dirty="0" err="1">
                  <a:solidFill>
                    <a:srgbClr val="808080"/>
                  </a:solidFill>
                  <a:effectLst/>
                  <a:latin typeface="Arial" panose="020B0604020202020204" pitchFamily="34" charset="0"/>
                  <a:ea typeface="Times New Roman" panose="02020603050405020304" pitchFamily="18" charset="0"/>
                  <a:cs typeface="Arial" panose="020B0604020202020204" pitchFamily="34" charset="0"/>
                </a:rPr>
                <a:t>Phys</a:t>
              </a:r>
              <a:r>
                <a:rPr lang="en-GB" sz="1400" baseline="0" dirty="0">
                  <a:solidFill>
                    <a:srgbClr val="808080"/>
                  </a:solidFill>
                  <a:effectLst/>
                  <a:latin typeface="Arial" panose="020B0604020202020204" pitchFamily="34" charset="0"/>
                  <a:ea typeface="Times New Roman" panose="02020603050405020304" pitchFamily="18" charset="0"/>
                  <a:cs typeface="Arial" panose="020B0604020202020204" pitchFamily="34" charset="0"/>
                </a:rPr>
                <a:t> 90, 025008 (2018)</a:t>
              </a:r>
              <a:endParaRPr lang="en-US" sz="1600" baseline="0" dirty="0">
                <a:solidFill>
                  <a:srgbClr val="80808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26" name="Rectangle 25"/>
            <p:cNvSpPr/>
            <p:nvPr/>
          </p:nvSpPr>
          <p:spPr>
            <a:xfrm>
              <a:off x="494988" y="4308935"/>
              <a:ext cx="10237782" cy="400110"/>
            </a:xfrm>
            <a:prstGeom prst="rect">
              <a:avLst/>
            </a:prstGeom>
          </p:spPr>
          <p:txBody>
            <a:bodyPr wrap="square">
              <a:spAutoFit/>
            </a:bodyPr>
            <a:lstStyle/>
            <a:p>
              <a:r>
                <a:rPr lang="en-US" sz="1800" baseline="0" dirty="0">
                  <a:solidFill>
                    <a:schemeClr val="bg2"/>
                  </a:solidFill>
                  <a:effectLst/>
                  <a:latin typeface="Arial" panose="020B0604020202020204" pitchFamily="34" charset="0"/>
                  <a:cs typeface="Arial" panose="020B0604020202020204" pitchFamily="34" charset="0"/>
                </a:rPr>
                <a:t>- </a:t>
              </a:r>
              <a:r>
                <a:rPr lang="en-US" baseline="0" dirty="0">
                  <a:solidFill>
                    <a:schemeClr val="bg2"/>
                  </a:solidFill>
                  <a:effectLst/>
                  <a:latin typeface="Arial" panose="020B0604020202020204" pitchFamily="34" charset="0"/>
                  <a:cs typeface="Arial" panose="020B0604020202020204" pitchFamily="34" charset="0"/>
                </a:rPr>
                <a:t>sensitivity</a:t>
              </a:r>
              <a:r>
                <a:rPr lang="en-US" b="0" baseline="0" dirty="0">
                  <a:solidFill>
                    <a:schemeClr val="bg2"/>
                  </a:solidFill>
                  <a:effectLst/>
                  <a:latin typeface="Arial" panose="020B0604020202020204" pitchFamily="34" charset="0"/>
                  <a:cs typeface="Arial" panose="020B0604020202020204" pitchFamily="34" charset="0"/>
                </a:rPr>
                <a:t> to new physics searches: </a:t>
              </a:r>
              <a:r>
                <a:rPr lang="en-US" baseline="0" dirty="0">
                  <a:solidFill>
                    <a:schemeClr val="bg2"/>
                  </a:solidFill>
                  <a:effectLst/>
                  <a:latin typeface="Arial" panose="020B0604020202020204" pitchFamily="34" charset="0"/>
                  <a:cs typeface="Arial" panose="020B0604020202020204" pitchFamily="34" charset="0"/>
                </a:rPr>
                <a:t>enhanced by 10</a:t>
              </a:r>
              <a:r>
                <a:rPr lang="en-US" dirty="0">
                  <a:solidFill>
                    <a:schemeClr val="bg2"/>
                  </a:solidFill>
                  <a:effectLst/>
                  <a:latin typeface="Arial" panose="020B0604020202020204" pitchFamily="34" charset="0"/>
                  <a:cs typeface="Arial" panose="020B0604020202020204" pitchFamily="34" charset="0"/>
                </a:rPr>
                <a:t>3</a:t>
              </a:r>
              <a:r>
                <a:rPr lang="en-US" baseline="0" dirty="0">
                  <a:solidFill>
                    <a:schemeClr val="bg2"/>
                  </a:solidFill>
                  <a:effectLst/>
                  <a:latin typeface="Arial" panose="020B0604020202020204" pitchFamily="34" charset="0"/>
                  <a:cs typeface="Arial" panose="020B0604020202020204" pitchFamily="34" charset="0"/>
                </a:rPr>
                <a:t>-10</a:t>
              </a:r>
              <a:r>
                <a:rPr lang="en-US" dirty="0">
                  <a:solidFill>
                    <a:schemeClr val="bg2"/>
                  </a:solidFill>
                  <a:effectLst/>
                  <a:latin typeface="Arial" panose="020B0604020202020204" pitchFamily="34" charset="0"/>
                  <a:cs typeface="Arial" panose="020B0604020202020204" pitchFamily="34" charset="0"/>
                </a:rPr>
                <a:t>4</a:t>
              </a:r>
              <a:r>
                <a:rPr lang="en-US" baseline="0" dirty="0">
                  <a:solidFill>
                    <a:schemeClr val="bg2"/>
                  </a:solidFill>
                  <a:effectLst/>
                  <a:latin typeface="Arial" panose="020B0604020202020204" pitchFamily="34" charset="0"/>
                  <a:cs typeface="Arial" panose="020B0604020202020204" pitchFamily="34" charset="0"/>
                </a:rPr>
                <a:t> </a:t>
              </a:r>
              <a:r>
                <a:rPr lang="en-US" b="0" baseline="0" dirty="0">
                  <a:solidFill>
                    <a:schemeClr val="bg2"/>
                  </a:solidFill>
                  <a:effectLst/>
                  <a:latin typeface="Arial" panose="020B0604020202020204" pitchFamily="34" charset="0"/>
                  <a:cs typeface="Arial" panose="020B0604020202020204" pitchFamily="34" charset="0"/>
                </a:rPr>
                <a:t>compared to present clocks</a:t>
              </a:r>
              <a:endParaRPr lang="en-US" dirty="0"/>
            </a:p>
          </p:txBody>
        </p:sp>
        <p:sp>
          <p:nvSpPr>
            <p:cNvPr id="33" name="Rectangle 32"/>
            <p:cNvSpPr/>
            <p:nvPr/>
          </p:nvSpPr>
          <p:spPr>
            <a:xfrm>
              <a:off x="422910" y="4785015"/>
              <a:ext cx="7040880" cy="405604"/>
            </a:xfrm>
            <a:prstGeom prst="rect">
              <a:avLst/>
            </a:prstGeom>
          </p:spPr>
          <p:txBody>
            <a:bodyPr wrap="square">
              <a:spAutoFit/>
            </a:bodyPr>
            <a:lstStyle/>
            <a:p>
              <a:pPr marL="285750" indent="-285750">
                <a:buFont typeface="Wingdings" panose="05000000000000000000" pitchFamily="2" charset="2"/>
                <a:buChar char="à"/>
              </a:pPr>
              <a:r>
                <a:rPr lang="en-US" baseline="0" dirty="0">
                  <a:solidFill>
                    <a:srgbClr val="C00000"/>
                  </a:solidFill>
                  <a:effectLst/>
                  <a:latin typeface="Arial" panose="020B0604020202020204" pitchFamily="34" charset="0"/>
                  <a:sym typeface="Wingdings" panose="05000000000000000000" pitchFamily="2" charset="2"/>
                </a:rPr>
                <a:t>u</a:t>
              </a:r>
              <a:r>
                <a:rPr lang="en-US" baseline="0" dirty="0">
                  <a:solidFill>
                    <a:srgbClr val="C00000"/>
                  </a:solidFill>
                  <a:effectLst/>
                  <a:latin typeface="Arial" panose="020B0604020202020204" pitchFamily="34" charset="0"/>
                </a:rPr>
                <a:t>nique opportunity for new physics discoveries </a:t>
              </a:r>
              <a:endParaRPr lang="en-GB" baseline="0" dirty="0">
                <a:solidFill>
                  <a:srgbClr val="00B050"/>
                </a:solidFill>
                <a:effectLst/>
                <a:latin typeface="Arial" panose="020B0604020202020204" pitchFamily="34" charset="0"/>
                <a:cs typeface="Arial" panose="020B0604020202020204" pitchFamily="34" charset="0"/>
              </a:endParaRPr>
            </a:p>
          </p:txBody>
        </p:sp>
        <p:sp>
          <p:nvSpPr>
            <p:cNvPr id="25" name="Rectangle 24">
              <a:extLst>
                <a:ext uri="{FF2B5EF4-FFF2-40B4-BE49-F238E27FC236}">
                  <a16:creationId xmlns:a16="http://schemas.microsoft.com/office/drawing/2014/main" id="{6640FA38-F8FD-4279-A414-DAF778BD9393}"/>
                </a:ext>
              </a:extLst>
            </p:cNvPr>
            <p:cNvSpPr/>
            <p:nvPr/>
          </p:nvSpPr>
          <p:spPr>
            <a:xfrm>
              <a:off x="7169623" y="5071679"/>
              <a:ext cx="4814608" cy="307777"/>
            </a:xfrm>
            <a:prstGeom prst="rect">
              <a:avLst/>
            </a:prstGeom>
          </p:spPr>
          <p:txBody>
            <a:bodyPr wrap="square">
              <a:spAutoFit/>
            </a:bodyPr>
            <a:lstStyle/>
            <a:p>
              <a:pPr>
                <a:spcBef>
                  <a:spcPts val="0"/>
                </a:spcBef>
                <a:spcAft>
                  <a:spcPts val="0"/>
                </a:spcAft>
              </a:pPr>
              <a:r>
                <a:rPr lang="en-GB" sz="1400" baseline="0" dirty="0">
                  <a:solidFill>
                    <a:srgbClr val="808080"/>
                  </a:solidFill>
                  <a:effectLst/>
                  <a:latin typeface="Arial" panose="020B0604020202020204" pitchFamily="34" charset="0"/>
                  <a:ea typeface="Times New Roman" panose="02020603050405020304" pitchFamily="18" charset="0"/>
                  <a:cs typeface="Arial" panose="020B0604020202020204" pitchFamily="34" charset="0"/>
                </a:rPr>
                <a:t>E. </a:t>
              </a:r>
              <a:r>
                <a:rPr lang="en-GB" sz="1400" baseline="0" dirty="0" err="1">
                  <a:solidFill>
                    <a:srgbClr val="808080"/>
                  </a:solidFill>
                  <a:effectLst/>
                  <a:latin typeface="Arial" panose="020B0604020202020204" pitchFamily="34" charset="0"/>
                  <a:ea typeface="Times New Roman" panose="02020603050405020304" pitchFamily="18" charset="0"/>
                  <a:cs typeface="Arial" panose="020B0604020202020204" pitchFamily="34" charset="0"/>
                </a:rPr>
                <a:t>Peik</a:t>
              </a:r>
              <a:r>
                <a:rPr lang="en-GB" sz="1400" baseline="0" dirty="0">
                  <a:solidFill>
                    <a:srgbClr val="808080"/>
                  </a:solidFill>
                  <a:effectLst/>
                  <a:latin typeface="Arial" panose="020B0604020202020204" pitchFamily="34" charset="0"/>
                  <a:ea typeface="Times New Roman" panose="02020603050405020304" pitchFamily="18" charset="0"/>
                  <a:cs typeface="Arial" panose="020B0604020202020204" pitchFamily="34" charset="0"/>
                </a:rPr>
                <a:t>, PT et al., Quant. Sci. Tech. 6, 034002 (2021)</a:t>
              </a:r>
              <a:endParaRPr lang="en-US" sz="1600" baseline="0" dirty="0">
                <a:solidFill>
                  <a:srgbClr val="808080"/>
                </a:solidFill>
                <a:effectLst/>
                <a:latin typeface="Arial" panose="020B0604020202020204" pitchFamily="34" charset="0"/>
                <a:ea typeface="Times New Roman" panose="02020603050405020304" pitchFamily="18" charset="0"/>
                <a:cs typeface="Arial" panose="020B0604020202020204" pitchFamily="34" charset="0"/>
              </a:endParaRPr>
            </a:p>
          </p:txBody>
        </p:sp>
      </p:grpSp>
      <p:sp>
        <p:nvSpPr>
          <p:cNvPr id="23" name="TextBox 22">
            <a:extLst>
              <a:ext uri="{FF2B5EF4-FFF2-40B4-BE49-F238E27FC236}">
                <a16:creationId xmlns:a16="http://schemas.microsoft.com/office/drawing/2014/main" id="{4806C55B-9058-407C-904B-AD21EF337594}"/>
              </a:ext>
            </a:extLst>
          </p:cNvPr>
          <p:cNvSpPr txBox="1"/>
          <p:nvPr/>
        </p:nvSpPr>
        <p:spPr>
          <a:xfrm>
            <a:off x="592449" y="1819316"/>
            <a:ext cx="10974711" cy="400110"/>
          </a:xfrm>
          <a:prstGeom prst="rect">
            <a:avLst/>
          </a:prstGeom>
          <a:noFill/>
        </p:spPr>
        <p:txBody>
          <a:bodyPr wrap="square" rtlCol="0">
            <a:spAutoFit/>
          </a:bodyPr>
          <a:lstStyle/>
          <a:p>
            <a:pPr marL="342900" indent="-342900">
              <a:buFont typeface="Wingdings"/>
              <a:buChar char="à"/>
            </a:pPr>
            <a:r>
              <a:rPr lang="en-US" baseline="0" dirty="0">
                <a:solidFill>
                  <a:schemeClr val="bg2"/>
                </a:solidFill>
                <a:effectLst/>
                <a:latin typeface="Symbol" panose="05050102010706020507" pitchFamily="18" charset="2"/>
                <a:cs typeface="Arial" panose="020B0604020202020204" pitchFamily="34" charset="0"/>
                <a:sym typeface="Wingdings" panose="05000000000000000000" pitchFamily="2" charset="2"/>
              </a:rPr>
              <a:t>D</a:t>
            </a:r>
            <a:r>
              <a:rPr lang="en-US" baseline="0" dirty="0">
                <a:solidFill>
                  <a:schemeClr val="bg2"/>
                </a:solidFill>
                <a:effectLst/>
                <a:latin typeface="Arial" panose="020B0604020202020204" pitchFamily="34" charset="0"/>
                <a:cs typeface="Arial" panose="020B0604020202020204" pitchFamily="34" charset="0"/>
                <a:sym typeface="Wingdings" panose="05000000000000000000" pitchFamily="2" charset="2"/>
              </a:rPr>
              <a:t>E/E ~ 10</a:t>
            </a:r>
            <a:r>
              <a:rPr lang="en-US" dirty="0">
                <a:solidFill>
                  <a:schemeClr val="bg2"/>
                </a:solidFill>
                <a:effectLst/>
                <a:latin typeface="Arial" panose="020B0604020202020204" pitchFamily="34" charset="0"/>
                <a:cs typeface="Arial" panose="020B0604020202020204" pitchFamily="34" charset="0"/>
                <a:sym typeface="Wingdings" panose="05000000000000000000" pitchFamily="2" charset="2"/>
              </a:rPr>
              <a:t>-20  </a:t>
            </a:r>
            <a:r>
              <a:rPr lang="en-US" baseline="0" dirty="0">
                <a:solidFill>
                  <a:schemeClr val="bg2"/>
                </a:solidFill>
                <a:effectLst/>
                <a:latin typeface="Arial" panose="020B0604020202020204" pitchFamily="34" charset="0"/>
                <a:cs typeface="Arial" panose="020B0604020202020204" pitchFamily="34" charset="0"/>
                <a:sym typeface="Wingdings" panose="05000000000000000000" pitchFamily="2" charset="2"/>
              </a:rPr>
              <a:t> (~ 0.1 </a:t>
            </a:r>
            <a:r>
              <a:rPr lang="en-US" baseline="0" dirty="0" err="1">
                <a:solidFill>
                  <a:schemeClr val="bg2"/>
                </a:solidFill>
                <a:effectLst/>
                <a:latin typeface="Arial" panose="020B0604020202020204" pitchFamily="34" charset="0"/>
                <a:cs typeface="Arial" panose="020B0604020202020204" pitchFamily="34" charset="0"/>
                <a:sym typeface="Wingdings" panose="05000000000000000000" pitchFamily="2" charset="2"/>
              </a:rPr>
              <a:t>mHz</a:t>
            </a:r>
            <a:r>
              <a:rPr lang="en-US" baseline="0" dirty="0">
                <a:solidFill>
                  <a:schemeClr val="bg2"/>
                </a:solidFill>
                <a:effectLst/>
                <a:latin typeface="Arial" panose="020B0604020202020204" pitchFamily="34" charset="0"/>
                <a:cs typeface="Arial" panose="020B0604020202020204" pitchFamily="34" charset="0"/>
                <a:sym typeface="Wingdings" panose="05000000000000000000" pitchFamily="2" charset="2"/>
              </a:rPr>
              <a:t> nat. linewidth):    extremely stable nuclear frequency standard</a:t>
            </a:r>
          </a:p>
        </p:txBody>
      </p:sp>
      <p:sp>
        <p:nvSpPr>
          <p:cNvPr id="24" name="Rectangle 23">
            <a:extLst>
              <a:ext uri="{FF2B5EF4-FFF2-40B4-BE49-F238E27FC236}">
                <a16:creationId xmlns:a16="http://schemas.microsoft.com/office/drawing/2014/main" id="{BA9C92BE-E03E-4D3C-818D-A18640BC97BF}"/>
              </a:ext>
            </a:extLst>
          </p:cNvPr>
          <p:cNvSpPr/>
          <p:nvPr/>
        </p:nvSpPr>
        <p:spPr>
          <a:xfrm>
            <a:off x="889629" y="2285682"/>
            <a:ext cx="7740021" cy="400110"/>
          </a:xfrm>
          <a:prstGeom prst="rect">
            <a:avLst/>
          </a:prstGeom>
        </p:spPr>
        <p:txBody>
          <a:bodyPr wrap="square">
            <a:spAutoFit/>
          </a:bodyPr>
          <a:lstStyle/>
          <a:p>
            <a:pPr lvl="0"/>
            <a:r>
              <a:rPr lang="en-US" b="0" baseline="0" dirty="0">
                <a:solidFill>
                  <a:srgbClr val="000000"/>
                </a:solidFill>
                <a:effectLst/>
                <a:latin typeface="Arial" panose="020B0604020202020204" pitchFamily="34" charset="0"/>
                <a:cs typeface="Arial" panose="020B0604020202020204" pitchFamily="34" charset="0"/>
              </a:rPr>
              <a:t>performance</a:t>
            </a:r>
            <a:r>
              <a:rPr lang="en-US" sz="1800" b="0" baseline="0" dirty="0">
                <a:solidFill>
                  <a:srgbClr val="000000"/>
                </a:solidFill>
                <a:effectLst/>
                <a:latin typeface="Arial" panose="020B0604020202020204" pitchFamily="34" charset="0"/>
                <a:cs typeface="Arial" panose="020B0604020202020204" pitchFamily="34" charset="0"/>
              </a:rPr>
              <a:t> estimat</a:t>
            </a:r>
            <a:r>
              <a:rPr lang="en-US" b="0" baseline="0" dirty="0">
                <a:solidFill>
                  <a:srgbClr val="000000"/>
                </a:solidFill>
                <a:effectLst/>
                <a:latin typeface="Arial" panose="020B0604020202020204" pitchFamily="34" charset="0"/>
                <a:cs typeface="Arial" panose="020B0604020202020204" pitchFamily="34" charset="0"/>
              </a:rPr>
              <a:t>e of </a:t>
            </a:r>
            <a:r>
              <a:rPr lang="en-US" b="0" dirty="0">
                <a:solidFill>
                  <a:srgbClr val="000000"/>
                </a:solidFill>
                <a:effectLst/>
                <a:latin typeface="Arial" panose="020B0604020202020204" pitchFamily="34" charset="0"/>
                <a:cs typeface="Arial" panose="020B0604020202020204" pitchFamily="34" charset="0"/>
              </a:rPr>
              <a:t>229</a:t>
            </a:r>
            <a:r>
              <a:rPr lang="en-US" b="0" baseline="0" dirty="0">
                <a:solidFill>
                  <a:srgbClr val="000000"/>
                </a:solidFill>
                <a:effectLst/>
                <a:latin typeface="Arial" panose="020B0604020202020204" pitchFamily="34" charset="0"/>
                <a:cs typeface="Arial" panose="020B0604020202020204" pitchFamily="34" charset="0"/>
              </a:rPr>
              <a:t>Th ion clock:  ~ 10</a:t>
            </a:r>
            <a:r>
              <a:rPr lang="en-US" b="0" dirty="0">
                <a:solidFill>
                  <a:srgbClr val="000000"/>
                </a:solidFill>
                <a:effectLst/>
                <a:latin typeface="Arial" panose="020B0604020202020204" pitchFamily="34" charset="0"/>
                <a:cs typeface="Arial" panose="020B0604020202020204" pitchFamily="34" charset="0"/>
              </a:rPr>
              <a:t>-19</a:t>
            </a:r>
            <a:r>
              <a:rPr lang="en-US" b="0" baseline="0" dirty="0">
                <a:solidFill>
                  <a:srgbClr val="000000"/>
                </a:solidFill>
                <a:effectLst/>
                <a:latin typeface="Arial" panose="020B0604020202020204" pitchFamily="34" charset="0"/>
                <a:cs typeface="Arial" panose="020B0604020202020204" pitchFamily="34" charset="0"/>
              </a:rPr>
              <a:t> rel. uncertainty</a:t>
            </a:r>
            <a:endParaRPr lang="en-US" sz="1200" baseline="0" dirty="0">
              <a:solidFill>
                <a:srgbClr val="808080"/>
              </a:solidFill>
              <a:effectLst/>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7C19E6A9-6B15-4FA6-82FC-F91F7233E258}"/>
              </a:ext>
            </a:extLst>
          </p:cNvPr>
          <p:cNvSpPr txBox="1"/>
          <p:nvPr/>
        </p:nvSpPr>
        <p:spPr>
          <a:xfrm>
            <a:off x="11789" y="1409715"/>
            <a:ext cx="3074881" cy="400110"/>
          </a:xfrm>
          <a:prstGeom prst="rect">
            <a:avLst/>
          </a:prstGeom>
          <a:noFill/>
        </p:spPr>
        <p:txBody>
          <a:bodyPr wrap="none" rtlCol="0">
            <a:spAutoFit/>
          </a:bodyPr>
          <a:lstStyle/>
          <a:p>
            <a:pPr marL="342900" indent="-342900">
              <a:buClr>
                <a:srgbClr val="FF0000"/>
              </a:buClr>
              <a:buFont typeface="Wingdings" panose="05000000000000000000" pitchFamily="2" charset="2"/>
              <a:buChar char="§"/>
            </a:pPr>
            <a:r>
              <a:rPr lang="en-US" dirty="0">
                <a:solidFill>
                  <a:srgbClr val="0000FF"/>
                </a:solidFill>
                <a:effectLst/>
                <a:latin typeface="Arial" panose="020B0604020202020204" pitchFamily="34" charset="0"/>
                <a:cs typeface="Arial" panose="020B0604020202020204" pitchFamily="34" charset="0"/>
              </a:rPr>
              <a:t>229m</a:t>
            </a:r>
            <a:r>
              <a:rPr lang="en-US" baseline="0" dirty="0">
                <a:solidFill>
                  <a:srgbClr val="0000FF"/>
                </a:solidFill>
                <a:effectLst/>
                <a:latin typeface="Arial" panose="020B0604020202020204" pitchFamily="34" charset="0"/>
                <a:cs typeface="Arial" panose="020B0604020202020204" pitchFamily="34" charset="0"/>
              </a:rPr>
              <a:t>Th nuclear clock:</a:t>
            </a:r>
          </a:p>
        </p:txBody>
      </p:sp>
      <p:sp>
        <p:nvSpPr>
          <p:cNvPr id="7" name="Rectangle 6">
            <a:extLst>
              <a:ext uri="{FF2B5EF4-FFF2-40B4-BE49-F238E27FC236}">
                <a16:creationId xmlns:a16="http://schemas.microsoft.com/office/drawing/2014/main" id="{169CB018-BCBE-4967-88B1-C787D436A74B}"/>
              </a:ext>
            </a:extLst>
          </p:cNvPr>
          <p:cNvSpPr/>
          <p:nvPr/>
        </p:nvSpPr>
        <p:spPr>
          <a:xfrm>
            <a:off x="8250574" y="2337551"/>
            <a:ext cx="3940438" cy="307777"/>
          </a:xfrm>
          <a:prstGeom prst="rect">
            <a:avLst/>
          </a:prstGeom>
        </p:spPr>
        <p:txBody>
          <a:bodyPr wrap="none">
            <a:spAutoFit/>
          </a:bodyPr>
          <a:lstStyle/>
          <a:p>
            <a:r>
              <a:rPr lang="en-US" sz="1400" baseline="0" dirty="0">
                <a:solidFill>
                  <a:srgbClr val="808080"/>
                </a:solidFill>
                <a:effectLst/>
                <a:latin typeface="Arial" panose="020B0604020202020204" pitchFamily="34" charset="0"/>
                <a:cs typeface="Arial" panose="020B0604020202020204" pitchFamily="34" charset="0"/>
              </a:rPr>
              <a:t>C.J. Campbell, et al., PRL 108, 120802 (2012)</a:t>
            </a:r>
            <a:endParaRPr lang="en-US" dirty="0"/>
          </a:p>
        </p:txBody>
      </p:sp>
      <p:sp>
        <p:nvSpPr>
          <p:cNvPr id="19" name="TextBox 18">
            <a:extLst>
              <a:ext uri="{FF2B5EF4-FFF2-40B4-BE49-F238E27FC236}">
                <a16:creationId xmlns:a16="http://schemas.microsoft.com/office/drawing/2014/main" id="{9CF00435-4964-4FB0-BF4E-6EF3C9B06693}"/>
              </a:ext>
            </a:extLst>
          </p:cNvPr>
          <p:cNvSpPr txBox="1"/>
          <p:nvPr/>
        </p:nvSpPr>
        <p:spPr>
          <a:xfrm>
            <a:off x="734358" y="2739005"/>
            <a:ext cx="9445168" cy="400110"/>
          </a:xfrm>
          <a:prstGeom prst="rect">
            <a:avLst/>
          </a:prstGeom>
          <a:noFill/>
        </p:spPr>
        <p:txBody>
          <a:bodyPr wrap="square" rtlCol="0">
            <a:spAutoFit/>
          </a:bodyPr>
          <a:lstStyle/>
          <a:p>
            <a:r>
              <a:rPr lang="en-US" sz="1800" baseline="0" dirty="0">
                <a:solidFill>
                  <a:schemeClr val="bg2"/>
                </a:solidFill>
                <a:effectLst/>
                <a:latin typeface="Arial" panose="020B0604020202020204" pitchFamily="34" charset="0"/>
                <a:cs typeface="Arial" panose="020B0604020202020204" pitchFamily="34" charset="0"/>
              </a:rPr>
              <a:t>- </a:t>
            </a:r>
            <a:r>
              <a:rPr lang="en-US" baseline="0" dirty="0">
                <a:solidFill>
                  <a:schemeClr val="bg2"/>
                </a:solidFill>
                <a:effectLst/>
                <a:latin typeface="Arial" panose="020B0604020202020204" pitchFamily="34" charset="0"/>
                <a:cs typeface="Arial" panose="020B0604020202020204" pitchFamily="34" charset="0"/>
              </a:rPr>
              <a:t>small nuclear moments:  </a:t>
            </a:r>
            <a:r>
              <a:rPr lang="en-US" b="0" baseline="0" dirty="0">
                <a:solidFill>
                  <a:schemeClr val="bg2"/>
                </a:solidFill>
                <a:effectLst/>
                <a:latin typeface="Arial" panose="020B0604020202020204" pitchFamily="34" charset="0"/>
                <a:cs typeface="Arial" panose="020B0604020202020204" pitchFamily="34" charset="0"/>
              </a:rPr>
              <a:t>less sensitivity to perturbations by external fields </a:t>
            </a:r>
            <a:endParaRPr lang="en-US" sz="1800" b="0" baseline="0" dirty="0">
              <a:solidFill>
                <a:schemeClr val="bg2"/>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18397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5" grpId="0"/>
      <p:bldP spid="7"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474" name="Rectangle 2"/>
          <p:cNvSpPr>
            <a:spLocks noGrp="1" noChangeArrowheads="1"/>
          </p:cNvSpPr>
          <p:nvPr>
            <p:ph type="title" idx="4294967295"/>
          </p:nvPr>
        </p:nvSpPr>
        <p:spPr>
          <a:xfrm>
            <a:off x="2760801" y="9229"/>
            <a:ext cx="5787618" cy="600071"/>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p>
            <a:r>
              <a:rPr lang="en-US" altLang="de-DE" sz="2800" b="1" u="sng"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Applications of Nuclear Clocks </a:t>
            </a:r>
            <a:endParaRPr lang="de-DE" altLang="de-DE" sz="2800" b="1" u="sng" dirty="0">
              <a:solidFill>
                <a:srgbClr val="05791B"/>
              </a:solidFill>
              <a:latin typeface="Arial" panose="020B0604020202020204" pitchFamily="34" charset="0"/>
              <a:cs typeface="Arial" panose="020B0604020202020204" pitchFamily="34" charset="0"/>
            </a:endParaRPr>
          </a:p>
        </p:txBody>
      </p:sp>
      <p:sp>
        <p:nvSpPr>
          <p:cNvPr id="8" name="TextBox 7"/>
          <p:cNvSpPr txBox="1"/>
          <p:nvPr/>
        </p:nvSpPr>
        <p:spPr>
          <a:xfrm>
            <a:off x="4602" y="6528383"/>
            <a:ext cx="298480"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7</a:t>
            </a:r>
            <a:endParaRPr lang="de-DE" sz="1600" baseline="0" dirty="0">
              <a:solidFill>
                <a:schemeClr val="bg2"/>
              </a:solidFill>
              <a:effectLst/>
              <a:latin typeface="Arial" panose="020B0604020202020204" pitchFamily="34" charset="0"/>
              <a:cs typeface="Arial" panose="020B0604020202020204" pitchFamily="34" charset="0"/>
            </a:endParaRPr>
          </a:p>
        </p:txBody>
      </p:sp>
      <p:sp>
        <p:nvSpPr>
          <p:cNvPr id="2" name="TextBox 1"/>
          <p:cNvSpPr txBox="1"/>
          <p:nvPr/>
        </p:nvSpPr>
        <p:spPr>
          <a:xfrm>
            <a:off x="2904090" y="6521424"/>
            <a:ext cx="3692742" cy="276999"/>
          </a:xfrm>
          <a:prstGeom prst="rect">
            <a:avLst/>
          </a:prstGeom>
          <a:noFill/>
        </p:spPr>
        <p:txBody>
          <a:bodyPr wrap="none" rtlCol="0">
            <a:spAutoFit/>
          </a:bodyPr>
          <a:lstStyle/>
          <a:p>
            <a:r>
              <a:rPr lang="en-US" sz="1200" baseline="0" dirty="0">
                <a:solidFill>
                  <a:srgbClr val="808080"/>
                </a:solidFill>
                <a:effectLst/>
                <a:latin typeface="Arial" panose="020B0604020202020204" pitchFamily="34" charset="0"/>
                <a:cs typeface="Arial" panose="020B0604020202020204" pitchFamily="34" charset="0"/>
              </a:rPr>
              <a:t>PT et al., </a:t>
            </a:r>
            <a:r>
              <a:rPr lang="en-US" sz="1200" baseline="0" dirty="0" err="1">
                <a:solidFill>
                  <a:srgbClr val="808080"/>
                </a:solidFill>
                <a:effectLst/>
                <a:latin typeface="Arial" panose="020B0604020202020204" pitchFamily="34" charset="0"/>
                <a:cs typeface="Arial" panose="020B0604020202020204" pitchFamily="34" charset="0"/>
              </a:rPr>
              <a:t>Annalen</a:t>
            </a:r>
            <a:r>
              <a:rPr lang="en-US" sz="1200" baseline="0" dirty="0">
                <a:solidFill>
                  <a:srgbClr val="808080"/>
                </a:solidFill>
                <a:effectLst/>
                <a:latin typeface="Arial" panose="020B0604020202020204" pitchFamily="34" charset="0"/>
                <a:cs typeface="Arial" panose="020B0604020202020204" pitchFamily="34" charset="0"/>
              </a:rPr>
              <a:t> d. </a:t>
            </a:r>
            <a:r>
              <a:rPr lang="en-US" sz="1200" baseline="0" dirty="0" err="1">
                <a:solidFill>
                  <a:srgbClr val="808080"/>
                </a:solidFill>
                <a:effectLst/>
                <a:latin typeface="Arial" panose="020B0604020202020204" pitchFamily="34" charset="0"/>
                <a:cs typeface="Arial" panose="020B0604020202020204" pitchFamily="34" charset="0"/>
              </a:rPr>
              <a:t>Physik</a:t>
            </a:r>
            <a:r>
              <a:rPr lang="en-US" sz="1200" baseline="0" dirty="0">
                <a:solidFill>
                  <a:srgbClr val="808080"/>
                </a:solidFill>
                <a:effectLst/>
                <a:latin typeface="Arial" panose="020B0604020202020204" pitchFamily="34" charset="0"/>
                <a:cs typeface="Arial" panose="020B0604020202020204" pitchFamily="34" charset="0"/>
              </a:rPr>
              <a:t> 531, 1800391 (2019) </a:t>
            </a:r>
          </a:p>
        </p:txBody>
      </p:sp>
      <p:sp>
        <p:nvSpPr>
          <p:cNvPr id="39" name="TextBox 38"/>
          <p:cNvSpPr txBox="1"/>
          <p:nvPr/>
        </p:nvSpPr>
        <p:spPr>
          <a:xfrm>
            <a:off x="13459" y="1210283"/>
            <a:ext cx="5994141" cy="400110"/>
          </a:xfrm>
          <a:prstGeom prst="rect">
            <a:avLst/>
          </a:prstGeom>
          <a:noFill/>
        </p:spPr>
        <p:txBody>
          <a:bodyPr wrap="none" rtlCol="0">
            <a:spAutoFit/>
          </a:bodyPr>
          <a:lstStyle/>
          <a:p>
            <a:pPr marL="342900" indent="-342900">
              <a:buClr>
                <a:srgbClr val="FF0000"/>
              </a:buClr>
              <a:buFont typeface="Wingdings" panose="05000000000000000000" pitchFamily="2" charset="2"/>
              <a:buChar char="§"/>
            </a:pPr>
            <a:r>
              <a:rPr lang="en-US" baseline="0" dirty="0">
                <a:solidFill>
                  <a:srgbClr val="0000FF"/>
                </a:solidFill>
                <a:effectLst/>
                <a:latin typeface="Arial" panose="020B0604020202020204" pitchFamily="34" charset="0"/>
                <a:cs typeface="Arial" panose="020B0604020202020204" pitchFamily="34" charset="0"/>
              </a:rPr>
              <a:t>Temporal variation of fundamental constants</a:t>
            </a:r>
            <a:endParaRPr lang="de-DE" baseline="0" dirty="0">
              <a:solidFill>
                <a:srgbClr val="0000FF"/>
              </a:solidFill>
              <a:effectLst/>
              <a:latin typeface="Arial" panose="020B0604020202020204" pitchFamily="34" charset="0"/>
              <a:cs typeface="Arial" panose="020B0604020202020204" pitchFamily="34" charset="0"/>
            </a:endParaRPr>
          </a:p>
        </p:txBody>
      </p:sp>
      <p:sp>
        <p:nvSpPr>
          <p:cNvPr id="40" name="Rectangle 39"/>
          <p:cNvSpPr/>
          <p:nvPr/>
        </p:nvSpPr>
        <p:spPr>
          <a:xfrm>
            <a:off x="519138" y="1611699"/>
            <a:ext cx="9446409" cy="400110"/>
          </a:xfrm>
          <a:prstGeom prst="rect">
            <a:avLst/>
          </a:prstGeom>
        </p:spPr>
        <p:txBody>
          <a:bodyPr wrap="square">
            <a:spAutoFit/>
          </a:bodyPr>
          <a:lstStyle/>
          <a:p>
            <a:pPr marL="285750" indent="-285750">
              <a:spcBef>
                <a:spcPts val="0"/>
              </a:spcBef>
              <a:spcAft>
                <a:spcPts val="0"/>
              </a:spcAft>
              <a:buFontTx/>
              <a:buChar char="-"/>
            </a:pPr>
            <a:r>
              <a:rPr kumimoji="1" lang="en-US" b="0" baseline="0" dirty="0">
                <a:solidFill>
                  <a:schemeClr val="bg2"/>
                </a:solidFill>
                <a:effectLst/>
                <a:latin typeface="Arial" panose="020B0604020202020204" pitchFamily="34" charset="0"/>
                <a:cs typeface="Arial" panose="020B0604020202020204" pitchFamily="34" charset="0"/>
              </a:rPr>
              <a:t>theoretical expectation: temporal (spatial) variations of fundamental “constants”</a:t>
            </a:r>
            <a:endParaRPr lang="de-DE" b="0" baseline="0" dirty="0">
              <a:solidFill>
                <a:schemeClr val="bg2"/>
              </a:solidFill>
              <a:effectLst/>
              <a:latin typeface="Arial" panose="020B0604020202020204" pitchFamily="34" charset="0"/>
              <a:cs typeface="Arial" panose="020B0604020202020204" pitchFamily="34" charset="0"/>
            </a:endParaRPr>
          </a:p>
        </p:txBody>
      </p:sp>
      <p:sp>
        <p:nvSpPr>
          <p:cNvPr id="41" name="Rectangle 40"/>
          <p:cNvSpPr/>
          <p:nvPr/>
        </p:nvSpPr>
        <p:spPr>
          <a:xfrm>
            <a:off x="525156" y="3067042"/>
            <a:ext cx="8780101" cy="400110"/>
          </a:xfrm>
          <a:prstGeom prst="rect">
            <a:avLst/>
          </a:prstGeom>
        </p:spPr>
        <p:txBody>
          <a:bodyPr wrap="square">
            <a:spAutoFit/>
          </a:bodyPr>
          <a:lstStyle/>
          <a:p>
            <a:pPr eaLnBrk="1" hangingPunct="1">
              <a:spcAft>
                <a:spcPts val="600"/>
              </a:spcAft>
            </a:pPr>
            <a:r>
              <a:rPr lang="en-US" altLang="de-DE" sz="1800" b="0" baseline="0" dirty="0">
                <a:solidFill>
                  <a:schemeClr val="bg2"/>
                </a:solidFill>
                <a:effectLst/>
                <a:latin typeface="Arial" panose="020B0604020202020204" pitchFamily="34" charset="0"/>
                <a:cs typeface="Arial" panose="020B0604020202020204" pitchFamily="34" charset="0"/>
              </a:rPr>
              <a:t>- </a:t>
            </a:r>
            <a:r>
              <a:rPr lang="en-US" altLang="de-DE" b="0" baseline="0" dirty="0">
                <a:solidFill>
                  <a:schemeClr val="bg2"/>
                </a:solidFill>
                <a:effectLst/>
                <a:latin typeface="Arial" panose="020B0604020202020204" pitchFamily="34" charset="0"/>
                <a:cs typeface="Arial" panose="020B0604020202020204" pitchFamily="34" charset="0"/>
              </a:rPr>
              <a:t>enhanced sensitivity by ~ 10</a:t>
            </a:r>
            <a:r>
              <a:rPr lang="en-US" altLang="de-DE" b="0" dirty="0">
                <a:solidFill>
                  <a:schemeClr val="bg2"/>
                </a:solidFill>
                <a:effectLst/>
                <a:latin typeface="Arial" panose="020B0604020202020204" pitchFamily="34" charset="0"/>
                <a:cs typeface="Arial" panose="020B0604020202020204" pitchFamily="34" charset="0"/>
              </a:rPr>
              <a:t>4</a:t>
            </a:r>
            <a:r>
              <a:rPr lang="de-DE" altLang="de-DE" b="0" baseline="0" dirty="0">
                <a:solidFill>
                  <a:schemeClr val="bg2"/>
                </a:solidFill>
                <a:effectLst/>
                <a:latin typeface="Arial" panose="020B0604020202020204" pitchFamily="34" charset="0"/>
                <a:cs typeface="Arial" panose="020B0604020202020204" pitchFamily="34" charset="0"/>
              </a:rPr>
              <a:t> </a:t>
            </a:r>
            <a:r>
              <a:rPr lang="de-DE" altLang="de-DE" b="0" baseline="0" dirty="0" err="1">
                <a:solidFill>
                  <a:schemeClr val="bg2"/>
                </a:solidFill>
                <a:effectLst/>
                <a:latin typeface="Arial" panose="020B0604020202020204" pitchFamily="34" charset="0"/>
                <a:cs typeface="Arial" panose="020B0604020202020204" pitchFamily="34" charset="0"/>
              </a:rPr>
              <a:t>expected</a:t>
            </a:r>
            <a:r>
              <a:rPr lang="de-DE" altLang="de-DE" b="0" baseline="0" dirty="0">
                <a:solidFill>
                  <a:schemeClr val="bg2"/>
                </a:solidFill>
                <a:effectLst/>
                <a:latin typeface="Arial" panose="020B0604020202020204" pitchFamily="34" charset="0"/>
                <a:cs typeface="Arial" panose="020B0604020202020204" pitchFamily="34" charset="0"/>
              </a:rPr>
              <a:t> </a:t>
            </a:r>
            <a:r>
              <a:rPr lang="de-DE" altLang="de-DE" b="0" baseline="0" dirty="0" err="1">
                <a:solidFill>
                  <a:schemeClr val="bg2"/>
                </a:solidFill>
                <a:effectLst/>
                <a:latin typeface="Arial" panose="020B0604020202020204" pitchFamily="34" charset="0"/>
                <a:cs typeface="Arial" panose="020B0604020202020204" pitchFamily="34" charset="0"/>
              </a:rPr>
              <a:t>for</a:t>
            </a:r>
            <a:r>
              <a:rPr lang="en-US" altLang="de-DE" b="0" baseline="0" dirty="0">
                <a:solidFill>
                  <a:schemeClr val="bg2"/>
                </a:solidFill>
                <a:effectLst/>
                <a:latin typeface="Arial" panose="020B0604020202020204" pitchFamily="34" charset="0"/>
                <a:cs typeface="Arial" panose="020B0604020202020204" pitchFamily="34" charset="0"/>
              </a:rPr>
              <a:t> </a:t>
            </a:r>
            <a:r>
              <a:rPr lang="en-US" altLang="de-DE" b="0" dirty="0">
                <a:solidFill>
                  <a:schemeClr val="bg2"/>
                </a:solidFill>
                <a:effectLst/>
                <a:latin typeface="Arial" panose="020B0604020202020204" pitchFamily="34" charset="0"/>
                <a:cs typeface="Arial" panose="020B0604020202020204" pitchFamily="34" charset="0"/>
              </a:rPr>
              <a:t>229m</a:t>
            </a:r>
            <a:r>
              <a:rPr lang="en-US" altLang="de-DE" b="0" baseline="0" dirty="0">
                <a:solidFill>
                  <a:schemeClr val="bg2"/>
                </a:solidFill>
                <a:effectLst/>
                <a:latin typeface="Arial" panose="020B0604020202020204" pitchFamily="34" charset="0"/>
                <a:cs typeface="Arial" panose="020B0604020202020204" pitchFamily="34" charset="0"/>
              </a:rPr>
              <a:t>Th</a:t>
            </a:r>
            <a:endParaRPr lang="en-US" altLang="de-DE" sz="1800" b="0" baseline="0" dirty="0">
              <a:solidFill>
                <a:schemeClr val="bg2"/>
              </a:solidFill>
              <a:effectLst/>
              <a:latin typeface="Arial" panose="020B0604020202020204" pitchFamily="34" charset="0"/>
              <a:cs typeface="Arial" panose="020B0604020202020204" pitchFamily="34" charset="0"/>
            </a:endParaRPr>
          </a:p>
        </p:txBody>
      </p:sp>
      <p:pic>
        <p:nvPicPr>
          <p:cNvPr id="44" name="Picture 43"/>
          <p:cNvPicPr>
            <a:picLocks noChangeAspect="1"/>
          </p:cNvPicPr>
          <p:nvPr/>
        </p:nvPicPr>
        <p:blipFill rotWithShape="1">
          <a:blip r:embed="rId3">
            <a:extLst>
              <a:ext uri="{28A0092B-C50C-407E-A947-70E740481C1C}">
                <a14:useLocalDpi xmlns:a14="http://schemas.microsoft.com/office/drawing/2010/main" val="0"/>
              </a:ext>
            </a:extLst>
          </a:blip>
          <a:srcRect l="9230" t="31973" r="9946" b="18503"/>
          <a:stretch/>
        </p:blipFill>
        <p:spPr>
          <a:xfrm>
            <a:off x="9729163" y="1922576"/>
            <a:ext cx="2354703" cy="1896265"/>
          </a:xfrm>
          <a:prstGeom prst="rect">
            <a:avLst/>
          </a:prstGeom>
          <a:ln>
            <a:noFill/>
          </a:ln>
          <a:effectLst>
            <a:outerShdw blurRad="292100" dist="139700" dir="2700000" algn="tl" rotWithShape="0">
              <a:srgbClr val="333333">
                <a:alpha val="65000"/>
              </a:srgbClr>
            </a:outerShdw>
          </a:effectLst>
        </p:spPr>
      </p:pic>
      <p:sp>
        <p:nvSpPr>
          <p:cNvPr id="38" name="Rectangle 37"/>
          <p:cNvSpPr/>
          <p:nvPr/>
        </p:nvSpPr>
        <p:spPr>
          <a:xfrm>
            <a:off x="6402105" y="3107523"/>
            <a:ext cx="3563442" cy="307777"/>
          </a:xfrm>
          <a:prstGeom prst="rect">
            <a:avLst/>
          </a:prstGeom>
        </p:spPr>
        <p:txBody>
          <a:bodyPr wrap="square">
            <a:spAutoFit/>
          </a:bodyPr>
          <a:lstStyle/>
          <a:p>
            <a:pPr>
              <a:spcBef>
                <a:spcPts val="0"/>
              </a:spcBef>
              <a:spcAft>
                <a:spcPts val="0"/>
              </a:spcAft>
            </a:pPr>
            <a:r>
              <a:rPr lang="en-GB" sz="1400" b="0" baseline="0" dirty="0">
                <a:solidFill>
                  <a:srgbClr val="808080"/>
                </a:solidFill>
                <a:effectLst/>
                <a:latin typeface="Arial" panose="020B0604020202020204" pitchFamily="34" charset="0"/>
                <a:ea typeface="Times New Roman" panose="02020603050405020304" pitchFamily="18" charset="0"/>
                <a:cs typeface="Arial" panose="020B0604020202020204" pitchFamily="34" charset="0"/>
              </a:rPr>
              <a:t>V.V. </a:t>
            </a:r>
            <a:r>
              <a:rPr lang="en-GB" sz="1400" b="0" baseline="0" dirty="0" err="1">
                <a:solidFill>
                  <a:srgbClr val="808080"/>
                </a:solidFill>
                <a:effectLst/>
                <a:latin typeface="Arial" panose="020B0604020202020204" pitchFamily="34" charset="0"/>
                <a:ea typeface="Times New Roman" panose="02020603050405020304" pitchFamily="18" charset="0"/>
                <a:cs typeface="Arial" panose="020B0604020202020204" pitchFamily="34" charset="0"/>
              </a:rPr>
              <a:t>Flambaum</a:t>
            </a:r>
            <a:r>
              <a:rPr lang="en-GB" sz="1400" b="0" baseline="0" dirty="0">
                <a:solidFill>
                  <a:srgbClr val="808080"/>
                </a:solidFill>
                <a:effectLst/>
                <a:latin typeface="Arial" panose="020B0604020202020204" pitchFamily="34" charset="0"/>
                <a:ea typeface="Times New Roman" panose="02020603050405020304" pitchFamily="18" charset="0"/>
                <a:cs typeface="Arial" panose="020B0604020202020204" pitchFamily="34" charset="0"/>
              </a:rPr>
              <a:t>, PRL 97, 092502 (2006)</a:t>
            </a:r>
            <a:endParaRPr lang="en-US" sz="1400" b="0" baseline="0" dirty="0">
              <a:solidFill>
                <a:srgbClr val="80808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8" name="Rectangle 47"/>
          <p:cNvSpPr/>
          <p:nvPr/>
        </p:nvSpPr>
        <p:spPr>
          <a:xfrm>
            <a:off x="4777119" y="1955064"/>
            <a:ext cx="3536302" cy="307777"/>
          </a:xfrm>
          <a:prstGeom prst="rect">
            <a:avLst/>
          </a:prstGeom>
        </p:spPr>
        <p:txBody>
          <a:bodyPr wrap="square">
            <a:spAutoFit/>
          </a:bodyPr>
          <a:lstStyle/>
          <a:p>
            <a:pPr>
              <a:spcBef>
                <a:spcPts val="0"/>
              </a:spcBef>
              <a:spcAft>
                <a:spcPts val="600"/>
              </a:spcAft>
            </a:pPr>
            <a:r>
              <a:rPr lang="en-US" sz="1400" b="0" baseline="0" dirty="0">
                <a:solidFill>
                  <a:srgbClr val="808080"/>
                </a:solidFill>
                <a:effectLst/>
                <a:latin typeface="Arial" panose="020B0604020202020204" pitchFamily="34" charset="0"/>
                <a:cs typeface="Arial" panose="020B0604020202020204" pitchFamily="34" charset="0"/>
              </a:rPr>
              <a:t>J.P. </a:t>
            </a:r>
            <a:r>
              <a:rPr lang="en-US" sz="1400" b="0" baseline="0" dirty="0" err="1">
                <a:solidFill>
                  <a:srgbClr val="808080"/>
                </a:solidFill>
                <a:effectLst/>
                <a:latin typeface="Arial" panose="020B0604020202020204" pitchFamily="34" charset="0"/>
                <a:cs typeface="Arial" panose="020B0604020202020204" pitchFamily="34" charset="0"/>
              </a:rPr>
              <a:t>Uzan</a:t>
            </a:r>
            <a:r>
              <a:rPr lang="en-US" sz="1400" b="0" baseline="0" dirty="0">
                <a:solidFill>
                  <a:srgbClr val="808080"/>
                </a:solidFill>
                <a:effectLst/>
                <a:latin typeface="Arial" panose="020B0604020202020204" pitchFamily="34" charset="0"/>
                <a:cs typeface="Arial" panose="020B0604020202020204" pitchFamily="34" charset="0"/>
              </a:rPr>
              <a:t>, Living Rev. </a:t>
            </a:r>
            <a:r>
              <a:rPr lang="en-US" sz="1400" b="0" baseline="0" dirty="0" err="1">
                <a:solidFill>
                  <a:srgbClr val="808080"/>
                </a:solidFill>
                <a:effectLst/>
                <a:latin typeface="Arial" panose="020B0604020202020204" pitchFamily="34" charset="0"/>
                <a:cs typeface="Arial" panose="020B0604020202020204" pitchFamily="34" charset="0"/>
              </a:rPr>
              <a:t>Relativ</a:t>
            </a:r>
            <a:r>
              <a:rPr lang="en-US" sz="1400" b="0" baseline="0" dirty="0">
                <a:solidFill>
                  <a:srgbClr val="808080"/>
                </a:solidFill>
                <a:effectLst/>
                <a:latin typeface="Arial" panose="020B0604020202020204" pitchFamily="34" charset="0"/>
                <a:cs typeface="Arial" panose="020B0604020202020204" pitchFamily="34" charset="0"/>
              </a:rPr>
              <a:t>. 14, 2 (2011) </a:t>
            </a:r>
            <a:endParaRPr lang="de-DE" sz="1800" b="0" baseline="0" dirty="0">
              <a:solidFill>
                <a:srgbClr val="808080"/>
              </a:solidFill>
              <a:effectLst/>
              <a:latin typeface="Arial" panose="020B0604020202020204" pitchFamily="34" charset="0"/>
              <a:cs typeface="Arial" panose="020B0604020202020204" pitchFamily="34" charset="0"/>
            </a:endParaRPr>
          </a:p>
        </p:txBody>
      </p:sp>
      <p:grpSp>
        <p:nvGrpSpPr>
          <p:cNvPr id="23" name="Group 22">
            <a:extLst>
              <a:ext uri="{FF2B5EF4-FFF2-40B4-BE49-F238E27FC236}">
                <a16:creationId xmlns:a16="http://schemas.microsoft.com/office/drawing/2014/main" id="{AA497110-7AAE-4561-BCFE-D6EB889B3162}"/>
              </a:ext>
            </a:extLst>
          </p:cNvPr>
          <p:cNvGrpSpPr/>
          <p:nvPr/>
        </p:nvGrpSpPr>
        <p:grpSpPr>
          <a:xfrm>
            <a:off x="792460" y="2157136"/>
            <a:ext cx="7628113" cy="662872"/>
            <a:chOff x="872470" y="5860514"/>
            <a:chExt cx="7628113" cy="662872"/>
          </a:xfrm>
        </p:grpSpPr>
        <p:sp>
          <p:nvSpPr>
            <p:cNvPr id="27" name="Rectangle 34">
              <a:extLst>
                <a:ext uri="{FF2B5EF4-FFF2-40B4-BE49-F238E27FC236}">
                  <a16:creationId xmlns:a16="http://schemas.microsoft.com/office/drawing/2014/main" id="{1B26E017-7706-4FF7-B498-14D8621FFB00}"/>
                </a:ext>
              </a:extLst>
            </p:cNvPr>
            <p:cNvSpPr>
              <a:spLocks noChangeArrowheads="1"/>
            </p:cNvSpPr>
            <p:nvPr/>
          </p:nvSpPr>
          <p:spPr bwMode="auto">
            <a:xfrm>
              <a:off x="874544" y="6080830"/>
              <a:ext cx="3281363" cy="414345"/>
            </a:xfrm>
            <a:prstGeom prst="rect">
              <a:avLst/>
            </a:prstGeom>
            <a:solidFill>
              <a:srgbClr val="FFFF99"/>
            </a:solidFill>
            <a:ln>
              <a:noFill/>
            </a:ln>
            <a:effectLst/>
            <a:extLst>
              <a:ext uri="{91240B29-F687-4F45-9708-019B960494DF}">
                <a14:hiddenLine xmlns:a14="http://schemas.microsoft.com/office/drawing/2010/main" w="38100" cap="sq">
                  <a:solidFill>
                    <a:srgbClr val="000080"/>
                  </a:solidFill>
                  <a:miter lim="800000"/>
                  <a:headEnd type="none" w="lg" len="lg"/>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1" name="TextBox 30">
              <a:extLst>
                <a:ext uri="{FF2B5EF4-FFF2-40B4-BE49-F238E27FC236}">
                  <a16:creationId xmlns:a16="http://schemas.microsoft.com/office/drawing/2014/main" id="{6E424070-1DC9-4CA4-951C-A111B7E8B8C8}"/>
                </a:ext>
              </a:extLst>
            </p:cNvPr>
            <p:cNvSpPr txBox="1"/>
            <p:nvPr/>
          </p:nvSpPr>
          <p:spPr>
            <a:xfrm>
              <a:off x="913979" y="6123276"/>
              <a:ext cx="3399989" cy="400110"/>
            </a:xfrm>
            <a:prstGeom prst="rect">
              <a:avLst/>
            </a:prstGeom>
            <a:noFill/>
            <a:ln w="15875">
              <a:noFill/>
            </a:ln>
          </p:spPr>
          <p:txBody>
            <a:bodyPr wrap="square" rtlCol="0">
              <a:spAutoFit/>
            </a:bodyPr>
            <a:lstStyle/>
            <a:p>
              <a:r>
                <a:rPr lang="en-US" b="0" baseline="0" dirty="0">
                  <a:solidFill>
                    <a:schemeClr val="bg2"/>
                  </a:solidFill>
                  <a:effectLst/>
                  <a:latin typeface="Symbol" panose="05050102010706020507" pitchFamily="18" charset="2"/>
                  <a:cs typeface="Arial" panose="020B0604020202020204" pitchFamily="34" charset="0"/>
                </a:rPr>
                <a:t>a</a:t>
              </a:r>
              <a:r>
                <a:rPr lang="en-US" b="0" baseline="0" dirty="0">
                  <a:solidFill>
                    <a:schemeClr val="bg2"/>
                  </a:solidFill>
                  <a:effectLst/>
                  <a:latin typeface="Arial" panose="020B0604020202020204" pitchFamily="34" charset="0"/>
                  <a:cs typeface="Arial" panose="020B0604020202020204" pitchFamily="34" charset="0"/>
                </a:rPr>
                <a:t>/</a:t>
              </a:r>
              <a:r>
                <a:rPr lang="en-US" b="0" baseline="0" dirty="0">
                  <a:solidFill>
                    <a:schemeClr val="bg2"/>
                  </a:solidFill>
                  <a:effectLst/>
                  <a:latin typeface="Symbol" panose="05050102010706020507" pitchFamily="18" charset="2"/>
                  <a:cs typeface="Arial" panose="020B0604020202020204" pitchFamily="34" charset="0"/>
                </a:rPr>
                <a:t>a</a:t>
              </a:r>
              <a:r>
                <a:rPr lang="en-US" b="0" baseline="0" dirty="0">
                  <a:solidFill>
                    <a:schemeClr val="bg2"/>
                  </a:solidFill>
                  <a:effectLst/>
                  <a:latin typeface="Arial" panose="020B0604020202020204" pitchFamily="34" charset="0"/>
                  <a:cs typeface="Arial" panose="020B0604020202020204" pitchFamily="34" charset="0"/>
                </a:rPr>
                <a:t> = (1</a:t>
              </a:r>
              <a:r>
                <a:rPr lang="en-DE" b="0" baseline="0" dirty="0">
                  <a:solidFill>
                    <a:schemeClr val="bg2"/>
                  </a:solidFill>
                  <a:effectLst/>
                  <a:latin typeface="Arial" panose="020B0604020202020204" pitchFamily="34" charset="0"/>
                  <a:cs typeface="Arial" panose="020B0604020202020204" pitchFamily="34" charset="0"/>
                </a:rPr>
                <a:t>.</a:t>
              </a:r>
              <a:r>
                <a:rPr lang="en-US" b="0" baseline="0" dirty="0">
                  <a:solidFill>
                    <a:schemeClr val="bg2"/>
                  </a:solidFill>
                  <a:effectLst/>
                  <a:latin typeface="Arial" panose="020B0604020202020204" pitchFamily="34" charset="0"/>
                  <a:cs typeface="Arial" panose="020B0604020202020204" pitchFamily="34" charset="0"/>
                </a:rPr>
                <a:t>8 ± 2.5) </a:t>
              </a:r>
              <a:r>
                <a:rPr lang="en-US" sz="2800" baseline="16000" dirty="0">
                  <a:solidFill>
                    <a:schemeClr val="bg2"/>
                  </a:solidFill>
                  <a:effectLst/>
                  <a:latin typeface="Arial" panose="020B0604020202020204" pitchFamily="34" charset="0"/>
                  <a:cs typeface="Arial" panose="020B0604020202020204" pitchFamily="34" charset="0"/>
                </a:rPr>
                <a:t>.</a:t>
              </a:r>
              <a:r>
                <a:rPr lang="en-US" b="0" baseline="0" dirty="0">
                  <a:solidFill>
                    <a:schemeClr val="bg2"/>
                  </a:solidFill>
                  <a:effectLst/>
                  <a:latin typeface="Arial" panose="020B0604020202020204" pitchFamily="34" charset="0"/>
                  <a:cs typeface="Arial" panose="020B0604020202020204" pitchFamily="34" charset="0"/>
                </a:rPr>
                <a:t> 10</a:t>
              </a:r>
              <a:r>
                <a:rPr lang="en-US" b="0" dirty="0">
                  <a:solidFill>
                    <a:schemeClr val="bg2"/>
                  </a:solidFill>
                  <a:effectLst/>
                  <a:latin typeface="Arial" panose="020B0604020202020204" pitchFamily="34" charset="0"/>
                  <a:cs typeface="Arial" panose="020B0604020202020204" pitchFamily="34" charset="0"/>
                </a:rPr>
                <a:t>-19</a:t>
              </a:r>
              <a:r>
                <a:rPr lang="en-US" b="0" baseline="0" dirty="0">
                  <a:solidFill>
                    <a:schemeClr val="bg2"/>
                  </a:solidFill>
                  <a:effectLst/>
                  <a:latin typeface="Arial" panose="020B0604020202020204" pitchFamily="34" charset="0"/>
                  <a:cs typeface="Arial" panose="020B0604020202020204" pitchFamily="34" charset="0"/>
                </a:rPr>
                <a:t> yr</a:t>
              </a:r>
              <a:r>
                <a:rPr lang="en-US" b="0" dirty="0">
                  <a:solidFill>
                    <a:schemeClr val="bg2"/>
                  </a:solidFill>
                  <a:effectLst/>
                  <a:latin typeface="Arial" panose="020B0604020202020204" pitchFamily="34" charset="0"/>
                  <a:cs typeface="Arial" panose="020B0604020202020204" pitchFamily="34" charset="0"/>
                </a:rPr>
                <a:t>-1</a:t>
              </a:r>
              <a:endParaRPr lang="de-DE" b="0" dirty="0">
                <a:solidFill>
                  <a:schemeClr val="bg2"/>
                </a:solidFill>
                <a:effectLst/>
                <a:latin typeface="Arial" panose="020B0604020202020204" pitchFamily="34" charset="0"/>
                <a:cs typeface="Arial" panose="020B0604020202020204" pitchFamily="34" charset="0"/>
              </a:endParaRPr>
            </a:p>
          </p:txBody>
        </p:sp>
        <p:pic>
          <p:nvPicPr>
            <p:cNvPr id="32" name="Picture 31">
              <a:extLst>
                <a:ext uri="{FF2B5EF4-FFF2-40B4-BE49-F238E27FC236}">
                  <a16:creationId xmlns:a16="http://schemas.microsoft.com/office/drawing/2014/main" id="{D390C01B-6B36-4B28-8828-FC497E55B56F}"/>
                </a:ext>
              </a:extLst>
            </p:cNvPr>
            <p:cNvPicPr>
              <a:picLocks noChangeAspect="1"/>
            </p:cNvPicPr>
            <p:nvPr/>
          </p:nvPicPr>
          <p:blipFill>
            <a:blip r:embed="rId4"/>
            <a:stretch>
              <a:fillRect/>
            </a:stretch>
          </p:blipFill>
          <p:spPr>
            <a:xfrm>
              <a:off x="872470" y="5860514"/>
              <a:ext cx="457240" cy="646232"/>
            </a:xfrm>
            <a:prstGeom prst="rect">
              <a:avLst/>
            </a:prstGeom>
          </p:spPr>
        </p:pic>
        <p:sp>
          <p:nvSpPr>
            <p:cNvPr id="34" name="TextBox 33">
              <a:extLst>
                <a:ext uri="{FF2B5EF4-FFF2-40B4-BE49-F238E27FC236}">
                  <a16:creationId xmlns:a16="http://schemas.microsoft.com/office/drawing/2014/main" id="{0EA88A3E-3729-4EA9-BE8E-7A378A018593}"/>
                </a:ext>
              </a:extLst>
            </p:cNvPr>
            <p:cNvSpPr txBox="1"/>
            <p:nvPr/>
          </p:nvSpPr>
          <p:spPr>
            <a:xfrm>
              <a:off x="4341688" y="6134706"/>
              <a:ext cx="4158895" cy="338554"/>
            </a:xfrm>
            <a:prstGeom prst="rect">
              <a:avLst/>
            </a:prstGeom>
            <a:noFill/>
          </p:spPr>
          <p:txBody>
            <a:bodyPr wrap="none" rtlCol="0">
              <a:spAutoFit/>
            </a:bodyPr>
            <a:lstStyle/>
            <a:p>
              <a:r>
                <a:rPr lang="en-US" sz="1600" b="0" baseline="0" dirty="0">
                  <a:solidFill>
                    <a:schemeClr val="bg2"/>
                  </a:solidFill>
                  <a:effectLst/>
                  <a:latin typeface="Arial" panose="020B0604020202020204" pitchFamily="34" charset="0"/>
                  <a:cs typeface="Arial" panose="020B0604020202020204" pitchFamily="34" charset="0"/>
                </a:rPr>
                <a:t>M. </a:t>
              </a:r>
              <a:r>
                <a:rPr lang="en-US" sz="1600" b="0" baseline="0" dirty="0" err="1">
                  <a:solidFill>
                    <a:schemeClr val="bg2"/>
                  </a:solidFill>
                  <a:effectLst/>
                  <a:latin typeface="Arial" panose="020B0604020202020204" pitchFamily="34" charset="0"/>
                  <a:cs typeface="Arial" panose="020B0604020202020204" pitchFamily="34" charset="0"/>
                </a:rPr>
                <a:t>Filzinger</a:t>
              </a:r>
              <a:r>
                <a:rPr lang="en-DE" sz="1600" b="0" baseline="0" dirty="0">
                  <a:solidFill>
                    <a:schemeClr val="bg2"/>
                  </a:solidFill>
                  <a:effectLst/>
                  <a:latin typeface="Arial" panose="020B0604020202020204" pitchFamily="34" charset="0"/>
                  <a:cs typeface="Arial" panose="020B0604020202020204" pitchFamily="34" charset="0"/>
                </a:rPr>
                <a:t> </a:t>
              </a:r>
              <a:r>
                <a:rPr lang="en-US" sz="1600" b="0" baseline="0" dirty="0">
                  <a:solidFill>
                    <a:schemeClr val="bg2"/>
                  </a:solidFill>
                  <a:effectLst/>
                  <a:latin typeface="Arial" panose="020B0604020202020204" pitchFamily="34" charset="0"/>
                  <a:cs typeface="Arial" panose="020B0604020202020204" pitchFamily="34" charset="0"/>
                </a:rPr>
                <a:t>et al.,  </a:t>
              </a:r>
              <a:r>
                <a:rPr lang="en-DE" sz="1600" b="0" baseline="0" dirty="0">
                  <a:solidFill>
                    <a:schemeClr val="bg2"/>
                  </a:solidFill>
                  <a:effectLst/>
                  <a:latin typeface="Arial" panose="020B0604020202020204" pitchFamily="34" charset="0"/>
                  <a:cs typeface="Arial" panose="020B0604020202020204" pitchFamily="34" charset="0"/>
                </a:rPr>
                <a:t>PRL 1</a:t>
              </a:r>
              <a:r>
                <a:rPr lang="en-US" sz="1600" b="0" baseline="0" dirty="0">
                  <a:solidFill>
                    <a:schemeClr val="bg2"/>
                  </a:solidFill>
                  <a:effectLst/>
                  <a:latin typeface="Arial" panose="020B0604020202020204" pitchFamily="34" charset="0"/>
                  <a:cs typeface="Arial" panose="020B0604020202020204" pitchFamily="34" charset="0"/>
                </a:rPr>
                <a:t>30, 253001</a:t>
              </a:r>
              <a:r>
                <a:rPr lang="en-DE" sz="1600" b="0" baseline="0" dirty="0">
                  <a:solidFill>
                    <a:schemeClr val="bg2"/>
                  </a:solidFill>
                  <a:effectLst/>
                  <a:latin typeface="Arial" panose="020B0604020202020204" pitchFamily="34" charset="0"/>
                  <a:cs typeface="Arial" panose="020B0604020202020204" pitchFamily="34" charset="0"/>
                </a:rPr>
                <a:t> </a:t>
              </a:r>
              <a:r>
                <a:rPr lang="en-US" sz="1600" b="0" baseline="0" dirty="0">
                  <a:solidFill>
                    <a:schemeClr val="bg2"/>
                  </a:solidFill>
                  <a:effectLst/>
                  <a:latin typeface="Arial" panose="020B0604020202020204" pitchFamily="34" charset="0"/>
                  <a:cs typeface="Arial" panose="020B0604020202020204" pitchFamily="34" charset="0"/>
                </a:rPr>
                <a:t>(2023)</a:t>
              </a:r>
            </a:p>
          </p:txBody>
        </p:sp>
      </p:grpSp>
      <p:sp>
        <p:nvSpPr>
          <p:cNvPr id="4" name="Rectangle 3">
            <a:extLst>
              <a:ext uri="{FF2B5EF4-FFF2-40B4-BE49-F238E27FC236}">
                <a16:creationId xmlns:a16="http://schemas.microsoft.com/office/drawing/2014/main" id="{7255DB29-27C7-4E0D-9F8E-EF23869C4D91}"/>
              </a:ext>
            </a:extLst>
          </p:cNvPr>
          <p:cNvSpPr/>
          <p:nvPr/>
        </p:nvSpPr>
        <p:spPr>
          <a:xfrm>
            <a:off x="525156" y="5790235"/>
            <a:ext cx="9190344" cy="400110"/>
          </a:xfrm>
          <a:prstGeom prst="rect">
            <a:avLst/>
          </a:prstGeom>
        </p:spPr>
        <p:txBody>
          <a:bodyPr wrap="square">
            <a:spAutoFit/>
          </a:bodyPr>
          <a:lstStyle/>
          <a:p>
            <a:r>
              <a:rPr lang="en-GB" b="0" baseline="0" dirty="0">
                <a:solidFill>
                  <a:schemeClr val="bg2"/>
                </a:solidFill>
                <a:effectLst/>
                <a:latin typeface="Arial" panose="020B0604020202020204" pitchFamily="34" charset="0"/>
                <a:cs typeface="Arial" panose="020B0604020202020204" pitchFamily="34" charset="0"/>
              </a:rPr>
              <a:t>- measurements involve monitoring the ratio of nuclear/atomic clock over time</a:t>
            </a:r>
            <a:r>
              <a:rPr lang="en-US" altLang="de-DE" b="0" baseline="0" dirty="0">
                <a:solidFill>
                  <a:schemeClr val="bg2"/>
                </a:solidFill>
                <a:effectLst/>
                <a:latin typeface="Arial" panose="020B0604020202020204" pitchFamily="34" charset="0"/>
                <a:cs typeface="Arial" panose="020B0604020202020204" pitchFamily="34" charset="0"/>
              </a:rPr>
              <a:t> </a:t>
            </a:r>
            <a:endParaRPr lang="en-US" dirty="0"/>
          </a:p>
        </p:txBody>
      </p:sp>
      <p:grpSp>
        <p:nvGrpSpPr>
          <p:cNvPr id="5" name="Group 4">
            <a:extLst>
              <a:ext uri="{FF2B5EF4-FFF2-40B4-BE49-F238E27FC236}">
                <a16:creationId xmlns:a16="http://schemas.microsoft.com/office/drawing/2014/main" id="{ED56AE0B-3DA7-44A6-9C38-7C60FC8FC912}"/>
              </a:ext>
            </a:extLst>
          </p:cNvPr>
          <p:cNvGrpSpPr/>
          <p:nvPr/>
        </p:nvGrpSpPr>
        <p:grpSpPr>
          <a:xfrm>
            <a:off x="696033" y="4252764"/>
            <a:ext cx="4489482" cy="761176"/>
            <a:chOff x="2905614" y="4482712"/>
            <a:chExt cx="4489482" cy="761176"/>
          </a:xfrm>
        </p:grpSpPr>
        <p:sp>
          <p:nvSpPr>
            <p:cNvPr id="36" name="Rectangle 40">
              <a:extLst>
                <a:ext uri="{FF2B5EF4-FFF2-40B4-BE49-F238E27FC236}">
                  <a16:creationId xmlns:a16="http://schemas.microsoft.com/office/drawing/2014/main" id="{20507EC0-0A5D-4BA5-BBFC-8DB0EEA91FF4}"/>
                </a:ext>
              </a:extLst>
            </p:cNvPr>
            <p:cNvSpPr>
              <a:spLocks noChangeArrowheads="1"/>
            </p:cNvSpPr>
            <p:nvPr/>
          </p:nvSpPr>
          <p:spPr bwMode="auto">
            <a:xfrm>
              <a:off x="2940774" y="4577137"/>
              <a:ext cx="4454322" cy="666751"/>
            </a:xfrm>
            <a:prstGeom prst="rect">
              <a:avLst/>
            </a:prstGeom>
            <a:solidFill>
              <a:schemeClr val="bg2"/>
            </a:solidFill>
            <a:ln w="38100" cap="sq">
              <a:solidFill>
                <a:schemeClr val="bg2"/>
              </a:solidFill>
              <a:miter lim="800000"/>
              <a:headEnd type="none" w="lg" len="lg"/>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nvGrpSpPr>
            <p:cNvPr id="37" name="Group 44">
              <a:extLst>
                <a:ext uri="{FF2B5EF4-FFF2-40B4-BE49-F238E27FC236}">
                  <a16:creationId xmlns:a16="http://schemas.microsoft.com/office/drawing/2014/main" id="{61005964-B841-487B-BB64-FF37CCA92A0E}"/>
                </a:ext>
              </a:extLst>
            </p:cNvPr>
            <p:cNvGrpSpPr>
              <a:grpSpLocks/>
            </p:cNvGrpSpPr>
            <p:nvPr/>
          </p:nvGrpSpPr>
          <p:grpSpPr bwMode="auto">
            <a:xfrm>
              <a:off x="2905614" y="4482712"/>
              <a:ext cx="4454322" cy="733426"/>
              <a:chOff x="1769" y="1841"/>
              <a:chExt cx="1605" cy="462"/>
            </a:xfrm>
          </p:grpSpPr>
          <p:sp>
            <p:nvSpPr>
              <p:cNvPr id="42" name="Rectangle 43">
                <a:extLst>
                  <a:ext uri="{FF2B5EF4-FFF2-40B4-BE49-F238E27FC236}">
                    <a16:creationId xmlns:a16="http://schemas.microsoft.com/office/drawing/2014/main" id="{DF170592-2F1D-4ED9-8D63-830006CA4B35}"/>
                  </a:ext>
                </a:extLst>
              </p:cNvPr>
              <p:cNvSpPr>
                <a:spLocks noChangeArrowheads="1"/>
              </p:cNvSpPr>
              <p:nvPr/>
            </p:nvSpPr>
            <p:spPr bwMode="auto">
              <a:xfrm>
                <a:off x="1769" y="1853"/>
                <a:ext cx="1605" cy="450"/>
              </a:xfrm>
              <a:prstGeom prst="rect">
                <a:avLst/>
              </a:prstGeom>
              <a:solidFill>
                <a:srgbClr val="FFFF99"/>
              </a:solidFill>
              <a:ln>
                <a:noFill/>
              </a:ln>
              <a:effectLst/>
              <a:extLst>
                <a:ext uri="{91240B29-F687-4F45-9708-019B960494DF}">
                  <a14:hiddenLine xmlns:a14="http://schemas.microsoft.com/office/drawing/2010/main" w="38100" cap="sq">
                    <a:solidFill>
                      <a:schemeClr val="bg2"/>
                    </a:solidFill>
                    <a:miter lim="800000"/>
                    <a:headEnd type="none" w="lg" len="lg"/>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mc:AlternateContent xmlns:mc="http://schemas.openxmlformats.org/markup-compatibility/2006" xmlns:a14="http://schemas.microsoft.com/office/drawing/2010/main">
            <mc:Choice Requires="a14">
              <p:sp>
                <p:nvSpPr>
                  <p:cNvPr id="43" name="Object 30">
                    <a:extLst>
                      <a:ext uri="{FF2B5EF4-FFF2-40B4-BE49-F238E27FC236}">
                        <a16:creationId xmlns:a16="http://schemas.microsoft.com/office/drawing/2014/main" id="{E0CA44B3-A765-4145-9D13-F08C23636DD7}"/>
                      </a:ext>
                    </a:extLst>
                  </p:cNvPr>
                  <p:cNvSpPr txBox="1"/>
                  <p:nvPr/>
                </p:nvSpPr>
                <p:spPr bwMode="auto">
                  <a:xfrm>
                    <a:off x="1769" y="1841"/>
                    <a:ext cx="1576" cy="450"/>
                  </a:xfrm>
                  <a:prstGeom prst="rect">
                    <a:avLst/>
                  </a:prstGeom>
                  <a:noFill/>
                  <a:ln>
                    <a:noFill/>
                  </a:ln>
                  <a:effectLst/>
                </p:spPr>
                <p:txBody>
                  <a:bodyPr>
                    <a:noAutofit/>
                  </a:bodyPr>
                  <a:lstStyle/>
                  <a:p>
                    <a:pPr/>
                    <a14:m>
                      <m:oMathPara xmlns:m="http://schemas.openxmlformats.org/officeDocument/2006/math">
                        <m:oMathParaPr>
                          <m:jc m:val="centerGroup"/>
                        </m:oMathParaPr>
                        <m:oMath xmlns:m="http://schemas.openxmlformats.org/officeDocument/2006/math">
                          <m:r>
                            <a:rPr lang="en-US" sz="2200" i="1" baseline="0" smtClean="0">
                              <a:solidFill>
                                <a:srgbClr val="000000"/>
                              </a:solidFill>
                              <a:effectLst/>
                              <a:latin typeface="Cambria Math" panose="02040503050406030204" pitchFamily="18" charset="0"/>
                            </a:rPr>
                            <m:t>𝛿𝜔</m:t>
                          </m:r>
                          <m:r>
                            <a:rPr lang="en-US" sz="2200" i="1" baseline="0" smtClean="0">
                              <a:solidFill>
                                <a:srgbClr val="000000"/>
                              </a:solidFill>
                              <a:effectLst/>
                              <a:latin typeface="Cambria Math" panose="02040503050406030204" pitchFamily="18" charset="0"/>
                            </a:rPr>
                            <m:t>=</m:t>
                          </m:r>
                          <m:r>
                            <m:rPr>
                              <m:sty m:val="p"/>
                            </m:rPr>
                            <a:rPr lang="en-US" sz="2200" i="1" baseline="0" smtClean="0">
                              <a:solidFill>
                                <a:srgbClr val="000000"/>
                              </a:solidFill>
                              <a:effectLst/>
                              <a:latin typeface="Cambria Math" panose="02040503050406030204" pitchFamily="18" charset="0"/>
                            </a:rPr>
                            <m:t>Δ</m:t>
                          </m:r>
                          <m:sSub>
                            <m:sSubPr>
                              <m:ctrlPr>
                                <a:rPr lang="en-US" sz="2200" i="1" baseline="0">
                                  <a:solidFill>
                                    <a:srgbClr val="000000"/>
                                  </a:solidFill>
                                  <a:effectLst/>
                                  <a:latin typeface="Cambria Math" panose="02040503050406030204" pitchFamily="18" charset="0"/>
                                </a:rPr>
                              </m:ctrlPr>
                            </m:sSubPr>
                            <m:e>
                              <m:r>
                                <a:rPr lang="en-US" sz="2200" b="1" i="0" baseline="0" smtClean="0">
                                  <a:solidFill>
                                    <a:srgbClr val="000000"/>
                                  </a:solidFill>
                                  <a:effectLst/>
                                  <a:latin typeface="Cambria Math" panose="02040503050406030204" pitchFamily="18" charset="0"/>
                                </a:rPr>
                                <m:t>𝐄</m:t>
                              </m:r>
                            </m:e>
                            <m:sub>
                              <m:r>
                                <m:rPr>
                                  <m:sty m:val="p"/>
                                </m:rPr>
                                <a:rPr lang="en-US" sz="2200" i="0" baseline="0">
                                  <a:solidFill>
                                    <a:srgbClr val="000000"/>
                                  </a:solidFill>
                                  <a:effectLst/>
                                  <a:latin typeface="Cambria Math" panose="02040503050406030204" pitchFamily="18" charset="0"/>
                                </a:rPr>
                                <m:t>C</m:t>
                              </m:r>
                            </m:sub>
                          </m:sSub>
                          <m:f>
                            <m:fPr>
                              <m:ctrlPr>
                                <a:rPr lang="en-US" sz="2200" i="1" baseline="0">
                                  <a:solidFill>
                                    <a:srgbClr val="000000"/>
                                  </a:solidFill>
                                  <a:effectLst/>
                                  <a:latin typeface="Cambria Math" panose="02040503050406030204" pitchFamily="18" charset="0"/>
                                </a:rPr>
                              </m:ctrlPr>
                            </m:fPr>
                            <m:num>
                              <m:r>
                                <a:rPr lang="en-US" sz="2200" i="1" baseline="0">
                                  <a:solidFill>
                                    <a:srgbClr val="000000"/>
                                  </a:solidFill>
                                  <a:effectLst/>
                                  <a:latin typeface="Cambria Math" panose="02040503050406030204" pitchFamily="18" charset="0"/>
                                </a:rPr>
                                <m:t>𝛿𝛼</m:t>
                              </m:r>
                            </m:num>
                            <m:den>
                              <m:r>
                                <a:rPr lang="en-US" sz="2200" i="1" baseline="0">
                                  <a:solidFill>
                                    <a:srgbClr val="000000"/>
                                  </a:solidFill>
                                  <a:effectLst/>
                                  <a:latin typeface="Cambria Math" panose="02040503050406030204" pitchFamily="18" charset="0"/>
                                </a:rPr>
                                <m:t>𝛼</m:t>
                              </m:r>
                            </m:den>
                          </m:f>
                          <m:r>
                            <a:rPr lang="en-US" sz="2200" i="1" baseline="0">
                              <a:solidFill>
                                <a:srgbClr val="000000"/>
                              </a:solidFill>
                              <a:effectLst/>
                              <a:latin typeface="Cambria Math" panose="02040503050406030204" pitchFamily="18" charset="0"/>
                            </a:rPr>
                            <m:t>,</m:t>
                          </m:r>
                          <m:r>
                            <a:rPr lang="en-US" sz="2200" b="1" i="1" baseline="0" smtClean="0">
                              <a:solidFill>
                                <a:srgbClr val="000000"/>
                              </a:solidFill>
                              <a:effectLst/>
                              <a:latin typeface="Cambria Math" panose="02040503050406030204" pitchFamily="18" charset="0"/>
                            </a:rPr>
                            <m:t>        </m:t>
                          </m:r>
                          <m:f>
                            <m:fPr>
                              <m:ctrlPr>
                                <a:rPr lang="en-US" sz="2200" i="1" baseline="0">
                                  <a:solidFill>
                                    <a:srgbClr val="000000"/>
                                  </a:solidFill>
                                  <a:effectLst/>
                                  <a:latin typeface="Cambria Math" panose="02040503050406030204" pitchFamily="18" charset="0"/>
                                </a:rPr>
                              </m:ctrlPr>
                            </m:fPr>
                            <m:num>
                              <m:r>
                                <a:rPr lang="en-US" sz="2200" i="1" baseline="0">
                                  <a:solidFill>
                                    <a:srgbClr val="000000"/>
                                  </a:solidFill>
                                  <a:effectLst/>
                                  <a:latin typeface="Cambria Math" panose="02040503050406030204" pitchFamily="18" charset="0"/>
                                </a:rPr>
                                <m:t>𝛿𝜔</m:t>
                              </m:r>
                            </m:num>
                            <m:den>
                              <m:r>
                                <a:rPr lang="en-US" sz="2200" i="1" baseline="0">
                                  <a:solidFill>
                                    <a:srgbClr val="000000"/>
                                  </a:solidFill>
                                  <a:effectLst/>
                                  <a:latin typeface="Cambria Math" panose="02040503050406030204" pitchFamily="18" charset="0"/>
                                </a:rPr>
                                <m:t>𝜔</m:t>
                              </m:r>
                            </m:den>
                          </m:f>
                          <m:r>
                            <a:rPr lang="en-US" sz="2200" i="1" baseline="0">
                              <a:solidFill>
                                <a:srgbClr val="000000"/>
                              </a:solidFill>
                              <a:effectLst/>
                              <a:latin typeface="Cambria Math" panose="02040503050406030204" pitchFamily="18" charset="0"/>
                            </a:rPr>
                            <m:t>=</m:t>
                          </m:r>
                          <m:r>
                            <a:rPr lang="en-US" sz="2200" i="1" baseline="0">
                              <a:solidFill>
                                <a:srgbClr val="000000"/>
                              </a:solidFill>
                              <a:effectLst/>
                              <a:latin typeface="Cambria Math" panose="02040503050406030204" pitchFamily="18" charset="0"/>
                            </a:rPr>
                            <m:t>𝐾</m:t>
                          </m:r>
                          <m:f>
                            <m:fPr>
                              <m:ctrlPr>
                                <a:rPr lang="en-US" sz="2200" i="1" baseline="0">
                                  <a:solidFill>
                                    <a:srgbClr val="000000"/>
                                  </a:solidFill>
                                  <a:effectLst/>
                                  <a:latin typeface="Cambria Math" panose="02040503050406030204" pitchFamily="18" charset="0"/>
                                </a:rPr>
                              </m:ctrlPr>
                            </m:fPr>
                            <m:num>
                              <m:r>
                                <a:rPr lang="en-US" sz="2200" i="1" baseline="0">
                                  <a:solidFill>
                                    <a:srgbClr val="000000"/>
                                  </a:solidFill>
                                  <a:effectLst/>
                                  <a:latin typeface="Cambria Math" panose="02040503050406030204" pitchFamily="18" charset="0"/>
                                </a:rPr>
                                <m:t>𝛿𝛼</m:t>
                              </m:r>
                            </m:num>
                            <m:den>
                              <m:r>
                                <a:rPr lang="en-US" sz="2200" i="1" baseline="0">
                                  <a:solidFill>
                                    <a:srgbClr val="000000"/>
                                  </a:solidFill>
                                  <a:effectLst/>
                                  <a:latin typeface="Cambria Math" panose="02040503050406030204" pitchFamily="18" charset="0"/>
                                </a:rPr>
                                <m:t>𝛼</m:t>
                              </m:r>
                            </m:den>
                          </m:f>
                        </m:oMath>
                      </m:oMathPara>
                    </a14:m>
                    <a:endParaRPr lang="en-US" sz="2200" baseline="0" dirty="0">
                      <a:effectLst/>
                    </a:endParaRPr>
                  </a:p>
                </p:txBody>
              </p:sp>
            </mc:Choice>
            <mc:Fallback xmlns="">
              <p:sp>
                <p:nvSpPr>
                  <p:cNvPr id="43" name="Object 30">
                    <a:extLst>
                      <a:ext uri="{FF2B5EF4-FFF2-40B4-BE49-F238E27FC236}">
                        <a16:creationId xmlns:a16="http://schemas.microsoft.com/office/drawing/2014/main" id="{E0CA44B3-A765-4145-9D13-F08C23636DD7}"/>
                      </a:ext>
                    </a:extLst>
                  </p:cNvPr>
                  <p:cNvSpPr txBox="1">
                    <a:spLocks noRot="1" noChangeAspect="1" noMove="1" noResize="1" noEditPoints="1" noAdjustHandles="1" noChangeArrowheads="1" noChangeShapeType="1" noTextEdit="1"/>
                  </p:cNvSpPr>
                  <p:nvPr/>
                </p:nvSpPr>
                <p:spPr bwMode="auto">
                  <a:xfrm>
                    <a:off x="1769" y="1841"/>
                    <a:ext cx="1576" cy="450"/>
                  </a:xfrm>
                  <a:prstGeom prst="rect">
                    <a:avLst/>
                  </a:prstGeom>
                  <a:blipFill>
                    <a:blip r:embed="rId5"/>
                    <a:stretch>
                      <a:fillRect/>
                    </a:stretch>
                  </a:blipFill>
                  <a:ln>
                    <a:noFill/>
                  </a:ln>
                  <a:effectLst/>
                  <a:extLst/>
                </p:spPr>
                <p:txBody>
                  <a:bodyPr/>
                  <a:lstStyle/>
                  <a:p>
                    <a:r>
                      <a:rPr lang="en-US">
                        <a:noFill/>
                      </a:rPr>
                      <a:t> </a:t>
                    </a:r>
                  </a:p>
                </p:txBody>
              </p:sp>
            </mc:Fallback>
          </mc:AlternateContent>
        </p:grpSp>
      </p:grpSp>
      <p:sp>
        <p:nvSpPr>
          <p:cNvPr id="45" name="Rectangle 49">
            <a:extLst>
              <a:ext uri="{FF2B5EF4-FFF2-40B4-BE49-F238E27FC236}">
                <a16:creationId xmlns:a16="http://schemas.microsoft.com/office/drawing/2014/main" id="{253E07BE-4DF2-4F82-8B31-50E84E2E2D55}"/>
              </a:ext>
            </a:extLst>
          </p:cNvPr>
          <p:cNvSpPr>
            <a:spLocks noChangeArrowheads="1"/>
          </p:cNvSpPr>
          <p:nvPr/>
        </p:nvSpPr>
        <p:spPr bwMode="auto">
          <a:xfrm>
            <a:off x="8209647" y="4275905"/>
            <a:ext cx="1069975" cy="704850"/>
          </a:xfrm>
          <a:prstGeom prst="rect">
            <a:avLst/>
          </a:prstGeom>
          <a:solidFill>
            <a:schemeClr val="bg2"/>
          </a:solidFill>
          <a:ln w="38100" cap="sq">
            <a:solidFill>
              <a:schemeClr val="bg2"/>
            </a:solidFill>
            <a:miter lim="800000"/>
            <a:headEnd type="none" w="lg" len="lg"/>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nvGrpSpPr>
          <p:cNvPr id="46" name="Group 45">
            <a:extLst>
              <a:ext uri="{FF2B5EF4-FFF2-40B4-BE49-F238E27FC236}">
                <a16:creationId xmlns:a16="http://schemas.microsoft.com/office/drawing/2014/main" id="{E647BB6F-8DAF-4897-93EC-76463DD983F3}"/>
              </a:ext>
            </a:extLst>
          </p:cNvPr>
          <p:cNvGrpSpPr/>
          <p:nvPr/>
        </p:nvGrpSpPr>
        <p:grpSpPr>
          <a:xfrm>
            <a:off x="8074922" y="4241017"/>
            <a:ext cx="1378474" cy="723413"/>
            <a:chOff x="3891542" y="4275307"/>
            <a:chExt cx="1378474" cy="723413"/>
          </a:xfrm>
        </p:grpSpPr>
        <p:sp>
          <p:nvSpPr>
            <p:cNvPr id="47" name="Rectangle 47">
              <a:extLst>
                <a:ext uri="{FF2B5EF4-FFF2-40B4-BE49-F238E27FC236}">
                  <a16:creationId xmlns:a16="http://schemas.microsoft.com/office/drawing/2014/main" id="{F347DEFB-D369-4C2B-AB21-02C04A294E2C}"/>
                </a:ext>
              </a:extLst>
            </p:cNvPr>
            <p:cNvSpPr>
              <a:spLocks noChangeArrowheads="1"/>
            </p:cNvSpPr>
            <p:nvPr/>
          </p:nvSpPr>
          <p:spPr bwMode="auto">
            <a:xfrm>
              <a:off x="4051562" y="4293870"/>
              <a:ext cx="1069975" cy="704850"/>
            </a:xfrm>
            <a:prstGeom prst="rect">
              <a:avLst/>
            </a:prstGeom>
            <a:solidFill>
              <a:srgbClr val="FFFF99"/>
            </a:solidFill>
            <a:ln>
              <a:noFill/>
            </a:ln>
            <a:effectLst/>
            <a:extLst>
              <a:ext uri="{91240B29-F687-4F45-9708-019B960494DF}">
                <a14:hiddenLine xmlns:a14="http://schemas.microsoft.com/office/drawing/2010/main" w="38100" cap="sq">
                  <a:solidFill>
                    <a:srgbClr val="000080"/>
                  </a:solidFill>
                  <a:miter lim="800000"/>
                  <a:headEnd type="none" w="lg" len="lg"/>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mc:AlternateContent xmlns:mc="http://schemas.openxmlformats.org/markup-compatibility/2006" xmlns:a14="http://schemas.microsoft.com/office/drawing/2010/main">
          <mc:Choice Requires="a14">
            <p:sp>
              <p:nvSpPr>
                <p:cNvPr id="49" name="Object 32">
                  <a:extLst>
                    <a:ext uri="{FF2B5EF4-FFF2-40B4-BE49-F238E27FC236}">
                      <a16:creationId xmlns:a16="http://schemas.microsoft.com/office/drawing/2014/main" id="{4CB65CB6-3941-4D22-9AA3-377116C26AEB}"/>
                    </a:ext>
                  </a:extLst>
                </p:cNvPr>
                <p:cNvSpPr txBox="1"/>
                <p:nvPr/>
              </p:nvSpPr>
              <p:spPr bwMode="auto">
                <a:xfrm>
                  <a:off x="3891542" y="4275307"/>
                  <a:ext cx="1378474" cy="704850"/>
                </a:xfrm>
                <a:prstGeom prst="rect">
                  <a:avLst/>
                </a:prstGeom>
                <a:noFill/>
                <a:ln>
                  <a:noFill/>
                </a:ln>
                <a:effectLst/>
              </p:spPr>
              <p:txBody>
                <a:bodyPr>
                  <a:noAutofit/>
                </a:bodyPr>
                <a:lstStyle/>
                <a:p>
                  <a:pPr/>
                  <a14:m>
                    <m:oMathPara xmlns:m="http://schemas.openxmlformats.org/officeDocument/2006/math">
                      <m:oMathParaPr>
                        <m:jc m:val="centerGroup"/>
                      </m:oMathParaPr>
                      <m:oMath xmlns:m="http://schemas.openxmlformats.org/officeDocument/2006/math">
                        <m:r>
                          <a:rPr lang="en-US" sz="2200" i="1" baseline="0" smtClean="0">
                            <a:solidFill>
                              <a:srgbClr val="000000"/>
                            </a:solidFill>
                            <a:effectLst/>
                            <a:latin typeface="Cambria Math" panose="02040503050406030204" pitchFamily="18" charset="0"/>
                          </a:rPr>
                          <m:t>𝐾</m:t>
                        </m:r>
                        <m:r>
                          <a:rPr lang="en-US" sz="2200" i="1" baseline="0" smtClean="0">
                            <a:solidFill>
                              <a:srgbClr val="000000"/>
                            </a:solidFill>
                            <a:effectLst/>
                            <a:latin typeface="Cambria Math" panose="02040503050406030204" pitchFamily="18" charset="0"/>
                          </a:rPr>
                          <m:t>=</m:t>
                        </m:r>
                        <m:f>
                          <m:fPr>
                            <m:ctrlPr>
                              <a:rPr lang="en-US" sz="2200" i="1" baseline="0">
                                <a:solidFill>
                                  <a:srgbClr val="000000"/>
                                </a:solidFill>
                                <a:effectLst/>
                                <a:latin typeface="Cambria Math" panose="02040503050406030204" pitchFamily="18" charset="0"/>
                              </a:rPr>
                            </m:ctrlPr>
                          </m:fPr>
                          <m:num>
                            <m:r>
                              <m:rPr>
                                <m:sty m:val="p"/>
                              </m:rPr>
                              <a:rPr lang="en-US" sz="2200" i="1" baseline="0">
                                <a:solidFill>
                                  <a:srgbClr val="000000"/>
                                </a:solidFill>
                                <a:effectLst/>
                                <a:latin typeface="Cambria Math" panose="02040503050406030204" pitchFamily="18" charset="0"/>
                              </a:rPr>
                              <m:t>Δ</m:t>
                            </m:r>
                            <m:sSub>
                              <m:sSubPr>
                                <m:ctrlPr>
                                  <a:rPr lang="en-US" sz="2200" i="1" baseline="0">
                                    <a:solidFill>
                                      <a:srgbClr val="000000"/>
                                    </a:solidFill>
                                    <a:effectLst/>
                                    <a:latin typeface="Cambria Math" panose="02040503050406030204" pitchFamily="18" charset="0"/>
                                  </a:rPr>
                                </m:ctrlPr>
                              </m:sSubPr>
                              <m:e>
                                <m:r>
                                  <a:rPr lang="en-US" sz="2200" b="1" i="0" baseline="0" smtClean="0">
                                    <a:solidFill>
                                      <a:srgbClr val="000000"/>
                                    </a:solidFill>
                                    <a:effectLst/>
                                    <a:latin typeface="Cambria Math" panose="02040503050406030204" pitchFamily="18" charset="0"/>
                                  </a:rPr>
                                  <m:t>𝐄</m:t>
                                </m:r>
                              </m:e>
                              <m:sub>
                                <m:r>
                                  <m:rPr>
                                    <m:sty m:val="p"/>
                                  </m:rPr>
                                  <a:rPr lang="en-US" sz="2200" i="0" baseline="0">
                                    <a:solidFill>
                                      <a:srgbClr val="000000"/>
                                    </a:solidFill>
                                    <a:effectLst/>
                                    <a:latin typeface="Cambria Math" panose="02040503050406030204" pitchFamily="18" charset="0"/>
                                  </a:rPr>
                                  <m:t>C</m:t>
                                </m:r>
                              </m:sub>
                            </m:sSub>
                          </m:num>
                          <m:den>
                            <m:r>
                              <a:rPr lang="en-US" sz="2200" i="1" baseline="0">
                                <a:solidFill>
                                  <a:srgbClr val="000000"/>
                                </a:solidFill>
                                <a:effectLst/>
                                <a:latin typeface="Cambria Math" panose="02040503050406030204" pitchFamily="18" charset="0"/>
                              </a:rPr>
                              <m:t>𝜔</m:t>
                            </m:r>
                          </m:den>
                        </m:f>
                      </m:oMath>
                    </m:oMathPara>
                  </a14:m>
                  <a:endParaRPr lang="en-US" sz="2200" baseline="0" dirty="0"/>
                </a:p>
              </p:txBody>
            </p:sp>
          </mc:Choice>
          <mc:Fallback xmlns="">
            <p:sp>
              <p:nvSpPr>
                <p:cNvPr id="15" name="Object 32"/>
                <p:cNvSpPr txBox="1">
                  <a:spLocks noRot="1" noChangeAspect="1" noMove="1" noResize="1" noEditPoints="1" noAdjustHandles="1" noChangeArrowheads="1" noChangeShapeType="1" noTextEdit="1"/>
                </p:cNvSpPr>
                <p:nvPr/>
              </p:nvSpPr>
              <p:spPr bwMode="auto">
                <a:xfrm>
                  <a:off x="3891542" y="4275307"/>
                  <a:ext cx="1378474" cy="704850"/>
                </a:xfrm>
                <a:prstGeom prst="rect">
                  <a:avLst/>
                </a:prstGeom>
                <a:blipFill>
                  <a:blip r:embed="rId6"/>
                  <a:stretch>
                    <a:fillRect/>
                  </a:stretch>
                </a:blipFill>
                <a:ln>
                  <a:noFill/>
                </a:ln>
                <a:effectLst/>
                <a:extLst/>
              </p:spPr>
              <p:txBody>
                <a:bodyPr/>
                <a:lstStyle/>
                <a:p>
                  <a:r>
                    <a:rPr lang="en-US">
                      <a:noFill/>
                    </a:rPr>
                    <a:t> </a:t>
                  </a:r>
                </a:p>
              </p:txBody>
            </p:sp>
          </mc:Fallback>
        </mc:AlternateContent>
      </p:grpSp>
      <p:sp>
        <p:nvSpPr>
          <p:cNvPr id="50" name="Text Box 36">
            <a:extLst>
              <a:ext uri="{FF2B5EF4-FFF2-40B4-BE49-F238E27FC236}">
                <a16:creationId xmlns:a16="http://schemas.microsoft.com/office/drawing/2014/main" id="{16B48B2F-28C7-4F5F-8A6B-103EF9FEE9FB}"/>
              </a:ext>
            </a:extLst>
          </p:cNvPr>
          <p:cNvSpPr txBox="1">
            <a:spLocks noChangeArrowheads="1"/>
          </p:cNvSpPr>
          <p:nvPr/>
        </p:nvSpPr>
        <p:spPr bwMode="auto">
          <a:xfrm>
            <a:off x="5464400" y="4373878"/>
            <a:ext cx="251863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sq">
                <a:solidFill>
                  <a:srgbClr val="000080"/>
                </a:solidFill>
                <a:miter lim="800000"/>
                <a:headEnd type="none" w="lg" len="lg"/>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de-DE" b="0" baseline="0" dirty="0">
                <a:solidFill>
                  <a:schemeClr val="bg2"/>
                </a:solidFill>
                <a:effectLst/>
                <a:latin typeface="Arial" panose="020B0604020202020204" pitchFamily="34" charset="0"/>
                <a:cs typeface="Arial" panose="020B0604020202020204" pitchFamily="34" charset="0"/>
              </a:rPr>
              <a:t>enhancement factor:</a:t>
            </a:r>
            <a:endParaRPr lang="de-DE" altLang="de-DE" b="0" baseline="0" dirty="0">
              <a:solidFill>
                <a:schemeClr val="bg2"/>
              </a:solidFill>
              <a:effectLst/>
              <a:latin typeface="Arial" panose="020B0604020202020204" pitchFamily="34" charset="0"/>
              <a:cs typeface="Arial" panose="020B0604020202020204" pitchFamily="34" charset="0"/>
            </a:endParaRPr>
          </a:p>
        </p:txBody>
      </p:sp>
      <p:sp>
        <p:nvSpPr>
          <p:cNvPr id="51" name="Text Box 56">
            <a:extLst>
              <a:ext uri="{FF2B5EF4-FFF2-40B4-BE49-F238E27FC236}">
                <a16:creationId xmlns:a16="http://schemas.microsoft.com/office/drawing/2014/main" id="{90679893-90F5-499E-902E-8B98EECBAD48}"/>
              </a:ext>
            </a:extLst>
          </p:cNvPr>
          <p:cNvSpPr txBox="1">
            <a:spLocks noChangeArrowheads="1"/>
          </p:cNvSpPr>
          <p:nvPr/>
        </p:nvSpPr>
        <p:spPr bwMode="auto">
          <a:xfrm>
            <a:off x="13459" y="3709337"/>
            <a:ext cx="931193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sq">
                <a:solidFill>
                  <a:srgbClr val="000080"/>
                </a:solidFill>
                <a:miter lim="800000"/>
                <a:headEnd type="none" w="lg" len="lg"/>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buClr>
                <a:srgbClr val="EA1F0A"/>
              </a:buClr>
              <a:buFont typeface="Wingdings" panose="05000000000000000000" pitchFamily="2" charset="2"/>
              <a:buChar char="§"/>
            </a:pPr>
            <a:r>
              <a:rPr lang="en-US" altLang="de-DE" baseline="0" dirty="0">
                <a:solidFill>
                  <a:srgbClr val="0000FF"/>
                </a:solidFill>
                <a:effectLst/>
                <a:latin typeface="Arial" panose="020B0604020202020204" pitchFamily="34" charset="0"/>
                <a:cs typeface="Arial" panose="020B0604020202020204" pitchFamily="34" charset="0"/>
              </a:rPr>
              <a:t>sensitivity of </a:t>
            </a:r>
            <a:r>
              <a:rPr lang="en-US" altLang="de-DE" dirty="0">
                <a:solidFill>
                  <a:srgbClr val="0000FF"/>
                </a:solidFill>
                <a:effectLst/>
                <a:latin typeface="Arial" panose="020B0604020202020204" pitchFamily="34" charset="0"/>
                <a:cs typeface="Arial" panose="020B0604020202020204" pitchFamily="34" charset="0"/>
              </a:rPr>
              <a:t>229m</a:t>
            </a:r>
            <a:r>
              <a:rPr lang="en-US" altLang="de-DE" baseline="0" dirty="0">
                <a:solidFill>
                  <a:srgbClr val="0000FF"/>
                </a:solidFill>
                <a:effectLst/>
                <a:latin typeface="Arial" panose="020B0604020202020204" pitchFamily="34" charset="0"/>
                <a:cs typeface="Arial" panose="020B0604020202020204" pitchFamily="34" charset="0"/>
              </a:rPr>
              <a:t>Th transition frequency </a:t>
            </a:r>
            <a:r>
              <a:rPr lang="en-US" altLang="de-DE" baseline="0" dirty="0">
                <a:solidFill>
                  <a:srgbClr val="0000FF"/>
                </a:solidFill>
                <a:effectLst/>
                <a:latin typeface="Symbol" panose="05050102010706020507" pitchFamily="18" charset="2"/>
                <a:cs typeface="Arial" panose="020B0604020202020204" pitchFamily="34" charset="0"/>
              </a:rPr>
              <a:t>w</a:t>
            </a:r>
            <a:r>
              <a:rPr lang="en-US" altLang="de-DE" baseline="0" dirty="0">
                <a:solidFill>
                  <a:srgbClr val="0000FF"/>
                </a:solidFill>
                <a:effectLst/>
                <a:latin typeface="Arial" panose="020B0604020202020204" pitchFamily="34" charset="0"/>
                <a:cs typeface="Arial" panose="020B0604020202020204" pitchFamily="34" charset="0"/>
              </a:rPr>
              <a:t> to temporal variation of </a:t>
            </a:r>
            <a:r>
              <a:rPr lang="en-US" altLang="de-DE" baseline="0" dirty="0">
                <a:solidFill>
                  <a:srgbClr val="0000FF"/>
                </a:solidFill>
                <a:effectLst/>
                <a:latin typeface="Symbol" pitchFamily="18" charset="2"/>
              </a:rPr>
              <a:t>a</a:t>
            </a:r>
            <a:r>
              <a:rPr lang="en-US" altLang="de-DE" baseline="0" dirty="0">
                <a:solidFill>
                  <a:srgbClr val="0000FF"/>
                </a:solidFill>
                <a:effectLst/>
                <a:latin typeface="Arial" panose="020B0604020202020204" pitchFamily="34" charset="0"/>
                <a:cs typeface="Arial" panose="020B0604020202020204" pitchFamily="34" charset="0"/>
              </a:rPr>
              <a:t>:</a:t>
            </a:r>
            <a:endParaRPr lang="en-US" altLang="de-DE" sz="2400" baseline="0" dirty="0">
              <a:solidFill>
                <a:srgbClr val="0000FF"/>
              </a:solidFill>
              <a:effectLst/>
            </a:endParaRPr>
          </a:p>
        </p:txBody>
      </p:sp>
      <p:sp>
        <p:nvSpPr>
          <p:cNvPr id="52" name="Text Box 58">
            <a:extLst>
              <a:ext uri="{FF2B5EF4-FFF2-40B4-BE49-F238E27FC236}">
                <a16:creationId xmlns:a16="http://schemas.microsoft.com/office/drawing/2014/main" id="{F305169F-1F50-4557-8DA3-2A5CEFD6ECCB}"/>
              </a:ext>
            </a:extLst>
          </p:cNvPr>
          <p:cNvSpPr txBox="1">
            <a:spLocks noChangeArrowheads="1"/>
          </p:cNvSpPr>
          <p:nvPr/>
        </p:nvSpPr>
        <p:spPr bwMode="auto">
          <a:xfrm>
            <a:off x="730340" y="5224747"/>
            <a:ext cx="648305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sq">
                <a:solidFill>
                  <a:srgbClr val="000080"/>
                </a:solidFill>
                <a:miter lim="800000"/>
                <a:headEnd type="none" w="lg" len="lg"/>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de-DE" b="0" baseline="0" dirty="0">
                <a:solidFill>
                  <a:schemeClr val="bg2"/>
                </a:solidFill>
                <a:effectLst/>
                <a:latin typeface="Symbol" panose="05050102010706020507" pitchFamily="18" charset="2"/>
                <a:cs typeface="Arial" panose="020B0604020202020204" pitchFamily="34" charset="0"/>
              </a:rPr>
              <a:t>D</a:t>
            </a:r>
            <a:r>
              <a:rPr lang="en-US" altLang="de-DE" b="0" baseline="0" dirty="0">
                <a:solidFill>
                  <a:schemeClr val="bg2"/>
                </a:solidFill>
                <a:effectLst/>
                <a:latin typeface="Arial" panose="020B0604020202020204" pitchFamily="34" charset="0"/>
                <a:cs typeface="Arial" panose="020B0604020202020204" pitchFamily="34" charset="0"/>
              </a:rPr>
              <a:t>E</a:t>
            </a:r>
            <a:r>
              <a:rPr lang="en-US" altLang="de-DE" b="0" baseline="-25000" dirty="0">
                <a:solidFill>
                  <a:schemeClr val="bg2"/>
                </a:solidFill>
                <a:effectLst/>
                <a:latin typeface="Arial" panose="020B0604020202020204" pitchFamily="34" charset="0"/>
                <a:cs typeface="Arial" panose="020B0604020202020204" pitchFamily="34" charset="0"/>
              </a:rPr>
              <a:t>C</a:t>
            </a:r>
            <a:r>
              <a:rPr lang="en-US" altLang="de-DE" b="0" baseline="0" dirty="0">
                <a:solidFill>
                  <a:schemeClr val="bg2"/>
                </a:solidFill>
                <a:effectLst/>
                <a:latin typeface="Arial" panose="020B0604020202020204" pitchFamily="34" charset="0"/>
                <a:cs typeface="Arial" panose="020B0604020202020204" pitchFamily="34" charset="0"/>
              </a:rPr>
              <a:t>: Coulomb energy difference between </a:t>
            </a:r>
            <a:r>
              <a:rPr lang="en-US" altLang="de-DE" b="0" dirty="0">
                <a:solidFill>
                  <a:schemeClr val="bg2"/>
                </a:solidFill>
                <a:effectLst/>
                <a:latin typeface="Arial" panose="020B0604020202020204" pitchFamily="34" charset="0"/>
                <a:cs typeface="Arial" panose="020B0604020202020204" pitchFamily="34" charset="0"/>
              </a:rPr>
              <a:t>229</a:t>
            </a:r>
            <a:r>
              <a:rPr lang="en-US" altLang="de-DE" b="0" baseline="0" dirty="0">
                <a:solidFill>
                  <a:schemeClr val="bg2"/>
                </a:solidFill>
                <a:effectLst/>
                <a:latin typeface="Arial" panose="020B0604020202020204" pitchFamily="34" charset="0"/>
                <a:cs typeface="Arial" panose="020B0604020202020204" pitchFamily="34" charset="0"/>
              </a:rPr>
              <a:t>Th, </a:t>
            </a:r>
            <a:r>
              <a:rPr lang="en-US" altLang="de-DE" b="0" dirty="0">
                <a:solidFill>
                  <a:schemeClr val="bg2"/>
                </a:solidFill>
                <a:effectLst/>
                <a:latin typeface="Arial" panose="020B0604020202020204" pitchFamily="34" charset="0"/>
                <a:cs typeface="Arial" panose="020B0604020202020204" pitchFamily="34" charset="0"/>
              </a:rPr>
              <a:t>229m</a:t>
            </a:r>
            <a:r>
              <a:rPr lang="en-US" altLang="de-DE" b="0" baseline="0" dirty="0">
                <a:solidFill>
                  <a:schemeClr val="bg2"/>
                </a:solidFill>
                <a:effectLst/>
                <a:latin typeface="Arial" panose="020B0604020202020204" pitchFamily="34" charset="0"/>
                <a:cs typeface="Arial" panose="020B0604020202020204" pitchFamily="34" charset="0"/>
              </a:rPr>
              <a:t>Th </a:t>
            </a:r>
          </a:p>
        </p:txBody>
      </p:sp>
    </p:spTree>
    <p:extLst>
      <p:ext uri="{BB962C8B-B14F-4D97-AF65-F5344CB8AC3E}">
        <p14:creationId xmlns:p14="http://schemas.microsoft.com/office/powerpoint/2010/main" val="3912509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500"/>
                                        <p:tgtEl>
                                          <p:spTgt spid="4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par>
                                <p:cTn id="14" presetID="10" presetClass="entr" presetSubtype="0" fill="hold" nodeType="with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500"/>
                                        <p:tgtEl>
                                          <p:spTgt spid="4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childTnLst>
                                </p:cTn>
                              </p:par>
                              <p:par>
                                <p:cTn id="23" presetID="10" presetClass="entr" presetSubtype="0"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500"/>
                                        <p:tgtEl>
                                          <p:spTgt spid="4"/>
                                        </p:tgtEl>
                                      </p:cBhvr>
                                    </p:animEffect>
                                  </p:childTnLst>
                                </p:cTn>
                              </p:par>
                              <p:par>
                                <p:cTn id="31" presetID="10" presetClass="entr" presetSubtype="0" fill="hold"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fade">
                                      <p:cBhvr>
                                        <p:cTn id="36" dur="500"/>
                                        <p:tgtEl>
                                          <p:spTgt spid="45"/>
                                        </p:tgtEl>
                                      </p:cBhvr>
                                    </p:animEffect>
                                  </p:childTnLst>
                                </p:cTn>
                              </p:par>
                              <p:par>
                                <p:cTn id="37" presetID="10" presetClass="entr" presetSubtype="0" fill="hold" nodeType="with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fade">
                                      <p:cBhvr>
                                        <p:cTn id="39" dur="500"/>
                                        <p:tgtEl>
                                          <p:spTgt spid="4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fade">
                                      <p:cBhvr>
                                        <p:cTn id="42" dur="500"/>
                                        <p:tgtEl>
                                          <p:spTgt spid="50"/>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fade">
                                      <p:cBhvr>
                                        <p:cTn id="45" dur="500"/>
                                        <p:tgtEl>
                                          <p:spTgt spid="5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fade">
                                      <p:cBhvr>
                                        <p:cTn id="48"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38" grpId="0"/>
      <p:bldP spid="48" grpId="0"/>
      <p:bldP spid="4" grpId="0"/>
      <p:bldP spid="45" grpId="0" animBg="1"/>
      <p:bldP spid="50" grpId="0"/>
      <p:bldP spid="51" grpId="0"/>
      <p:bldP spid="5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474" name="Rectangle 2"/>
          <p:cNvSpPr>
            <a:spLocks noGrp="1" noChangeArrowheads="1"/>
          </p:cNvSpPr>
          <p:nvPr>
            <p:ph type="title" idx="4294967295"/>
          </p:nvPr>
        </p:nvSpPr>
        <p:spPr>
          <a:xfrm>
            <a:off x="2609799" y="53833"/>
            <a:ext cx="5787618" cy="600071"/>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p>
            <a:r>
              <a:rPr lang="en-US" altLang="de-DE" sz="2800" b="1" u="sng"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Applications of Nuclear Clocks </a:t>
            </a:r>
            <a:endParaRPr lang="de-DE" altLang="de-DE" sz="2800" b="1" u="sng" dirty="0">
              <a:solidFill>
                <a:srgbClr val="05791B"/>
              </a:solidFill>
              <a:latin typeface="Arial" panose="020B0604020202020204" pitchFamily="34" charset="0"/>
              <a:cs typeface="Arial" panose="020B0604020202020204" pitchFamily="34" charset="0"/>
            </a:endParaRPr>
          </a:p>
        </p:txBody>
      </p:sp>
      <p:sp>
        <p:nvSpPr>
          <p:cNvPr id="8" name="TextBox 7"/>
          <p:cNvSpPr txBox="1"/>
          <p:nvPr/>
        </p:nvSpPr>
        <p:spPr>
          <a:xfrm>
            <a:off x="16829" y="6528383"/>
            <a:ext cx="298480"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8</a:t>
            </a:r>
            <a:endParaRPr lang="de-DE" sz="1600" baseline="0" dirty="0">
              <a:solidFill>
                <a:schemeClr val="bg2"/>
              </a:solidFill>
              <a:effectLst/>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C33EDAC8-937C-41CC-8BC1-64D53500B3BA}"/>
              </a:ext>
            </a:extLst>
          </p:cNvPr>
          <p:cNvSpPr txBox="1"/>
          <p:nvPr/>
        </p:nvSpPr>
        <p:spPr>
          <a:xfrm>
            <a:off x="8991" y="1504738"/>
            <a:ext cx="3278462" cy="400110"/>
          </a:xfrm>
          <a:prstGeom prst="rect">
            <a:avLst/>
          </a:prstGeom>
          <a:noFill/>
        </p:spPr>
        <p:txBody>
          <a:bodyPr wrap="none" rtlCol="0">
            <a:spAutoFit/>
          </a:bodyPr>
          <a:lstStyle/>
          <a:p>
            <a:pPr marL="342900" indent="-342900">
              <a:buClr>
                <a:srgbClr val="FF0000"/>
              </a:buClr>
              <a:buFont typeface="Wingdings" panose="05000000000000000000" pitchFamily="2" charset="2"/>
              <a:buChar char="§"/>
            </a:pPr>
            <a:r>
              <a:rPr lang="en-US" baseline="0" dirty="0">
                <a:solidFill>
                  <a:srgbClr val="0000FF"/>
                </a:solidFill>
                <a:effectLst/>
                <a:latin typeface="Arial" panose="020B0604020202020204" pitchFamily="34" charset="0"/>
                <a:cs typeface="Arial" panose="020B0604020202020204" pitchFamily="34" charset="0"/>
              </a:rPr>
              <a:t>Search for Dark Matter</a:t>
            </a:r>
          </a:p>
        </p:txBody>
      </p:sp>
      <p:pic>
        <p:nvPicPr>
          <p:cNvPr id="27" name="Picture 26">
            <a:extLst>
              <a:ext uri="{FF2B5EF4-FFF2-40B4-BE49-F238E27FC236}">
                <a16:creationId xmlns:a16="http://schemas.microsoft.com/office/drawing/2014/main" id="{63669C68-F6C0-4AA0-BCF3-4D5EB54D3E2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371" t="65237" r="36116" b="12553"/>
          <a:stretch/>
        </p:blipFill>
        <p:spPr bwMode="auto">
          <a:xfrm>
            <a:off x="9277860" y="2943454"/>
            <a:ext cx="2893755" cy="16399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tangle 27">
            <a:extLst>
              <a:ext uri="{FF2B5EF4-FFF2-40B4-BE49-F238E27FC236}">
                <a16:creationId xmlns:a16="http://schemas.microsoft.com/office/drawing/2014/main" id="{516BFE1B-69F5-406B-8D4B-D6BE05A403A6}"/>
              </a:ext>
            </a:extLst>
          </p:cNvPr>
          <p:cNvSpPr/>
          <p:nvPr/>
        </p:nvSpPr>
        <p:spPr>
          <a:xfrm>
            <a:off x="269589" y="3303465"/>
            <a:ext cx="8725821" cy="1569660"/>
          </a:xfrm>
          <a:prstGeom prst="rect">
            <a:avLst/>
          </a:prstGeom>
        </p:spPr>
        <p:txBody>
          <a:bodyPr wrap="square">
            <a:spAutoFit/>
          </a:bodyPr>
          <a:lstStyle/>
          <a:p>
            <a:pPr>
              <a:buClr>
                <a:srgbClr val="FF0000"/>
              </a:buClr>
            </a:pPr>
            <a:r>
              <a:rPr lang="en-US" sz="1800" b="0" baseline="0" dirty="0">
                <a:solidFill>
                  <a:schemeClr val="bg2"/>
                </a:solidFill>
                <a:effectLst/>
                <a:latin typeface="Arial" panose="020B0604020202020204" pitchFamily="34" charset="0"/>
                <a:cs typeface="Arial" panose="020B0604020202020204" pitchFamily="34" charset="0"/>
              </a:rPr>
              <a:t>   </a:t>
            </a:r>
            <a:r>
              <a:rPr lang="en-US" b="0" baseline="0" dirty="0">
                <a:solidFill>
                  <a:schemeClr val="bg2"/>
                </a:solidFill>
                <a:effectLst/>
                <a:latin typeface="Arial" panose="020B0604020202020204" pitchFamily="34" charset="0"/>
                <a:cs typeface="Arial" panose="020B0604020202020204" pitchFamily="34" charset="0"/>
              </a:rPr>
              <a:t>transient: use networks of ultra-precise synchronized clocks</a:t>
            </a:r>
            <a:endParaRPr lang="en-US" sz="1800" b="0" baseline="0" dirty="0">
              <a:solidFill>
                <a:schemeClr val="bg2"/>
              </a:solidFill>
              <a:effectLst/>
              <a:latin typeface="Arial" panose="020B0604020202020204" pitchFamily="34" charset="0"/>
              <a:cs typeface="Arial" panose="020B0604020202020204" pitchFamily="34" charset="0"/>
            </a:endParaRPr>
          </a:p>
          <a:p>
            <a:pPr>
              <a:buClr>
                <a:srgbClr val="FF0000"/>
              </a:buClr>
            </a:pPr>
            <a:endParaRPr lang="en-US" sz="1800" b="0" baseline="0" dirty="0">
              <a:solidFill>
                <a:schemeClr val="bg2"/>
              </a:solidFill>
              <a:effectLst/>
              <a:latin typeface="Arial" panose="020B0604020202020204" pitchFamily="34" charset="0"/>
              <a:cs typeface="Arial" panose="020B0604020202020204" pitchFamily="34" charset="0"/>
            </a:endParaRPr>
          </a:p>
          <a:p>
            <a:pPr>
              <a:buClr>
                <a:srgbClr val="FF0000"/>
              </a:buClr>
            </a:pPr>
            <a:endParaRPr lang="en-US" sz="1800" b="0" baseline="0" dirty="0">
              <a:solidFill>
                <a:schemeClr val="bg2"/>
              </a:solidFill>
              <a:effectLst/>
              <a:latin typeface="Arial" panose="020B0604020202020204" pitchFamily="34" charset="0"/>
              <a:cs typeface="Arial" panose="020B0604020202020204" pitchFamily="34" charset="0"/>
            </a:endParaRPr>
          </a:p>
          <a:p>
            <a:pPr>
              <a:buClr>
                <a:srgbClr val="FF0000"/>
              </a:buClr>
            </a:pPr>
            <a:r>
              <a:rPr lang="en-US" sz="1800" b="0" baseline="0" dirty="0">
                <a:solidFill>
                  <a:schemeClr val="bg2"/>
                </a:solidFill>
                <a:effectLst/>
                <a:latin typeface="Arial" panose="020B0604020202020204" pitchFamily="34" charset="0"/>
                <a:cs typeface="Arial" panose="020B0604020202020204" pitchFamily="34" charset="0"/>
              </a:rPr>
              <a:t> - </a:t>
            </a:r>
            <a:r>
              <a:rPr lang="en-US" b="0" baseline="0" dirty="0">
                <a:solidFill>
                  <a:schemeClr val="bg2"/>
                </a:solidFill>
                <a:effectLst/>
                <a:latin typeface="Arial" panose="020B0604020202020204" pitchFamily="34" charset="0"/>
                <a:cs typeface="Arial" panose="020B0604020202020204" pitchFamily="34" charset="0"/>
              </a:rPr>
              <a:t>more stringent limits: non-transient variations of fundamental constants</a:t>
            </a:r>
          </a:p>
          <a:p>
            <a:pPr>
              <a:buClr>
                <a:srgbClr val="FF0000"/>
              </a:buClr>
            </a:pPr>
            <a:r>
              <a:rPr lang="en-US" b="0" baseline="0" dirty="0">
                <a:solidFill>
                  <a:schemeClr val="bg2"/>
                </a:solidFill>
                <a:effectLst/>
                <a:latin typeface="Arial" panose="020B0604020202020204" pitchFamily="34" charset="0"/>
                <a:cs typeface="Arial" panose="020B0604020202020204" pitchFamily="34" charset="0"/>
              </a:rPr>
              <a:t>                                     (back action of ambient matter on scalar field)</a:t>
            </a:r>
          </a:p>
        </p:txBody>
      </p:sp>
      <p:sp>
        <p:nvSpPr>
          <p:cNvPr id="29" name="TextBox 28">
            <a:extLst>
              <a:ext uri="{FF2B5EF4-FFF2-40B4-BE49-F238E27FC236}">
                <a16:creationId xmlns:a16="http://schemas.microsoft.com/office/drawing/2014/main" id="{35AFEF41-0918-49C7-B4A9-A5EB2A394B13}"/>
              </a:ext>
            </a:extLst>
          </p:cNvPr>
          <p:cNvSpPr txBox="1"/>
          <p:nvPr/>
        </p:nvSpPr>
        <p:spPr>
          <a:xfrm>
            <a:off x="306122" y="2863334"/>
            <a:ext cx="8037778" cy="400110"/>
          </a:xfrm>
          <a:prstGeom prst="rect">
            <a:avLst/>
          </a:prstGeom>
          <a:noFill/>
        </p:spPr>
        <p:txBody>
          <a:bodyPr wrap="square" rtlCol="0">
            <a:spAutoFit/>
          </a:bodyPr>
          <a:lstStyle/>
          <a:p>
            <a:r>
              <a:rPr lang="en-US" sz="1800" b="0" i="1" baseline="0" dirty="0">
                <a:solidFill>
                  <a:srgbClr val="000000"/>
                </a:solidFill>
                <a:effectLst/>
                <a:latin typeface="Arial" panose="020B0604020202020204" pitchFamily="34" charset="0"/>
                <a:cs typeface="Arial" panose="020B0604020202020204" pitchFamily="34" charset="0"/>
              </a:rPr>
              <a:t>- </a:t>
            </a:r>
            <a:r>
              <a:rPr lang="en-US" b="0" i="1" baseline="0" dirty="0">
                <a:solidFill>
                  <a:srgbClr val="000000"/>
                </a:solidFill>
                <a:effectLst/>
                <a:latin typeface="Arial" panose="020B0604020202020204" pitchFamily="34" charset="0"/>
                <a:cs typeface="Arial" panose="020B0604020202020204" pitchFamily="34" charset="0"/>
              </a:rPr>
              <a:t>topological dark matter</a:t>
            </a:r>
            <a:r>
              <a:rPr lang="en-US" b="0" baseline="0" dirty="0">
                <a:solidFill>
                  <a:srgbClr val="000000"/>
                </a:solidFill>
                <a:effectLst/>
                <a:latin typeface="Arial" panose="020B0604020202020204" pitchFamily="34" charset="0"/>
                <a:cs typeface="Arial" panose="020B0604020202020204" pitchFamily="34" charset="0"/>
              </a:rPr>
              <a:t>: monopoles, 1D strings, 2D ‘domain walls’   </a:t>
            </a:r>
            <a:endParaRPr lang="de-DE" sz="1800" b="0" baseline="0" dirty="0">
              <a:solidFill>
                <a:srgbClr val="000000"/>
              </a:solidFill>
              <a:effectLst/>
              <a:latin typeface="Arial" panose="020B0604020202020204" pitchFamily="34" charset="0"/>
              <a:cs typeface="Arial" panose="020B0604020202020204" pitchFamily="34" charset="0"/>
            </a:endParaRPr>
          </a:p>
        </p:txBody>
      </p:sp>
      <p:sp>
        <p:nvSpPr>
          <p:cNvPr id="30" name="Rectangle 29">
            <a:extLst>
              <a:ext uri="{FF2B5EF4-FFF2-40B4-BE49-F238E27FC236}">
                <a16:creationId xmlns:a16="http://schemas.microsoft.com/office/drawing/2014/main" id="{4BF08D7F-A85E-45CE-97C4-98F221F175D4}"/>
              </a:ext>
            </a:extLst>
          </p:cNvPr>
          <p:cNvSpPr/>
          <p:nvPr/>
        </p:nvSpPr>
        <p:spPr>
          <a:xfrm>
            <a:off x="4719000" y="2358643"/>
            <a:ext cx="7471409" cy="338554"/>
          </a:xfrm>
          <a:prstGeom prst="rect">
            <a:avLst/>
          </a:prstGeom>
        </p:spPr>
        <p:txBody>
          <a:bodyPr wrap="square">
            <a:spAutoFit/>
          </a:bodyPr>
          <a:lstStyle/>
          <a:p>
            <a:r>
              <a:rPr lang="en-US" sz="1600" b="0" baseline="0" dirty="0">
                <a:solidFill>
                  <a:srgbClr val="808080"/>
                </a:solidFill>
                <a:effectLst/>
                <a:latin typeface="Arial" panose="020B0604020202020204" pitchFamily="34" charset="0"/>
                <a:cs typeface="Arial" panose="020B0604020202020204" pitchFamily="34" charset="0"/>
              </a:rPr>
              <a:t>Van Tilburg et al., PRL 115, 011802 (2015), </a:t>
            </a:r>
            <a:r>
              <a:rPr lang="en-US" sz="1600" b="0" baseline="0" dirty="0" err="1">
                <a:solidFill>
                  <a:srgbClr val="808080"/>
                </a:solidFill>
                <a:effectLst/>
                <a:latin typeface="Arial" panose="020B0604020202020204" pitchFamily="34" charset="0"/>
                <a:cs typeface="Arial" panose="020B0604020202020204" pitchFamily="34" charset="0"/>
              </a:rPr>
              <a:t>Hees</a:t>
            </a:r>
            <a:r>
              <a:rPr lang="en-US" sz="1600" b="0" baseline="0" dirty="0">
                <a:solidFill>
                  <a:srgbClr val="808080"/>
                </a:solidFill>
                <a:effectLst/>
                <a:latin typeface="Arial" panose="020B0604020202020204" pitchFamily="34" charset="0"/>
                <a:cs typeface="Arial" panose="020B0604020202020204" pitchFamily="34" charset="0"/>
              </a:rPr>
              <a:t> et al., PRL 117, 061301 (2016) </a:t>
            </a:r>
          </a:p>
        </p:txBody>
      </p:sp>
      <p:sp>
        <p:nvSpPr>
          <p:cNvPr id="31" name="TextBox 30">
            <a:extLst>
              <a:ext uri="{FF2B5EF4-FFF2-40B4-BE49-F238E27FC236}">
                <a16:creationId xmlns:a16="http://schemas.microsoft.com/office/drawing/2014/main" id="{3E827511-4240-4C59-91FD-1125907E1312}"/>
              </a:ext>
            </a:extLst>
          </p:cNvPr>
          <p:cNvSpPr txBox="1"/>
          <p:nvPr/>
        </p:nvSpPr>
        <p:spPr>
          <a:xfrm>
            <a:off x="4433497" y="3637766"/>
            <a:ext cx="4914900" cy="338554"/>
          </a:xfrm>
          <a:prstGeom prst="rect">
            <a:avLst/>
          </a:prstGeom>
          <a:noFill/>
        </p:spPr>
        <p:txBody>
          <a:bodyPr wrap="square" rtlCol="0">
            <a:spAutoFit/>
          </a:bodyPr>
          <a:lstStyle/>
          <a:p>
            <a:r>
              <a:rPr lang="en-US" sz="1600" b="0" baseline="0" dirty="0" err="1">
                <a:solidFill>
                  <a:srgbClr val="808080"/>
                </a:solidFill>
                <a:effectLst/>
                <a:latin typeface="Arial" panose="020B0604020202020204" pitchFamily="34" charset="0"/>
              </a:rPr>
              <a:t>Derevianko</a:t>
            </a:r>
            <a:r>
              <a:rPr lang="en-US" sz="1600" b="0" baseline="0" dirty="0">
                <a:solidFill>
                  <a:srgbClr val="808080"/>
                </a:solidFill>
                <a:effectLst/>
                <a:latin typeface="Arial" panose="020B0604020202020204" pitchFamily="34" charset="0"/>
              </a:rPr>
              <a:t> &amp; </a:t>
            </a:r>
            <a:r>
              <a:rPr lang="en-US" sz="1600" b="0" baseline="0" dirty="0" err="1">
                <a:solidFill>
                  <a:srgbClr val="808080"/>
                </a:solidFill>
                <a:effectLst/>
                <a:latin typeface="Arial" panose="020B0604020202020204" pitchFamily="34" charset="0"/>
              </a:rPr>
              <a:t>Pospelov</a:t>
            </a:r>
            <a:r>
              <a:rPr lang="en-US" sz="1600" b="0" baseline="0" dirty="0">
                <a:solidFill>
                  <a:srgbClr val="808080"/>
                </a:solidFill>
                <a:effectLst/>
                <a:latin typeface="Arial" panose="020B0604020202020204" pitchFamily="34" charset="0"/>
              </a:rPr>
              <a:t>, Nat. Phys. 10, 933 (2014)</a:t>
            </a:r>
          </a:p>
        </p:txBody>
      </p:sp>
      <p:sp>
        <p:nvSpPr>
          <p:cNvPr id="32" name="Rectangle 31">
            <a:extLst>
              <a:ext uri="{FF2B5EF4-FFF2-40B4-BE49-F238E27FC236}">
                <a16:creationId xmlns:a16="http://schemas.microsoft.com/office/drawing/2014/main" id="{E542D412-41D9-4EE9-9AA9-AFA636A1E36F}"/>
              </a:ext>
            </a:extLst>
          </p:cNvPr>
          <p:cNvSpPr/>
          <p:nvPr/>
        </p:nvSpPr>
        <p:spPr>
          <a:xfrm>
            <a:off x="292448" y="1985955"/>
            <a:ext cx="11876691" cy="723275"/>
          </a:xfrm>
          <a:prstGeom prst="rect">
            <a:avLst/>
          </a:prstGeom>
        </p:spPr>
        <p:txBody>
          <a:bodyPr wrap="square">
            <a:spAutoFit/>
          </a:bodyPr>
          <a:lstStyle/>
          <a:p>
            <a:pPr>
              <a:spcAft>
                <a:spcPts val="600"/>
              </a:spcAft>
            </a:pPr>
            <a:r>
              <a:rPr lang="en-US" b="0" i="1" baseline="0" dirty="0">
                <a:solidFill>
                  <a:schemeClr val="bg2"/>
                </a:solidFill>
                <a:effectLst/>
                <a:latin typeface="Arial" panose="020B0604020202020204" pitchFamily="34" charset="0"/>
                <a:cs typeface="Arial" panose="020B0604020202020204" pitchFamily="34" charset="0"/>
              </a:rPr>
              <a:t>- ultralight scalar fields: </a:t>
            </a:r>
            <a:r>
              <a:rPr lang="en-US" b="0" baseline="0" dirty="0">
                <a:solidFill>
                  <a:schemeClr val="bg2"/>
                </a:solidFill>
                <a:effectLst/>
                <a:latin typeface="Arial" panose="020B0604020202020204" pitchFamily="34" charset="0"/>
                <a:cs typeface="Arial" panose="020B0604020202020204" pitchFamily="34" charset="0"/>
              </a:rPr>
              <a:t>searches for oscillatory variation of fundamental consta</a:t>
            </a:r>
            <a:r>
              <a:rPr lang="en-US" sz="1800" b="0" baseline="0" dirty="0">
                <a:solidFill>
                  <a:schemeClr val="bg2"/>
                </a:solidFill>
                <a:effectLst/>
                <a:latin typeface="Arial" panose="020B0604020202020204" pitchFamily="34" charset="0"/>
                <a:cs typeface="Arial" panose="020B0604020202020204" pitchFamily="34" charset="0"/>
              </a:rPr>
              <a:t>nts </a:t>
            </a:r>
            <a:r>
              <a:rPr lang="nl-NL" sz="1400" b="0" baseline="0" dirty="0">
                <a:solidFill>
                  <a:srgbClr val="808080"/>
                </a:solidFill>
                <a:effectLst/>
                <a:latin typeface="Arial" panose="020B0604020202020204" pitchFamily="34" charset="0"/>
                <a:cs typeface="Arial" panose="020B0604020202020204" pitchFamily="34" charset="0"/>
              </a:rPr>
              <a:t>                        </a:t>
            </a:r>
          </a:p>
          <a:p>
            <a:r>
              <a:rPr lang="nl-NL" sz="1400" b="0" baseline="0" dirty="0">
                <a:solidFill>
                  <a:srgbClr val="808080"/>
                </a:solidFill>
                <a:effectLst/>
                <a:latin typeface="Arial" panose="020B0604020202020204" pitchFamily="34" charset="0"/>
                <a:cs typeface="Arial" panose="020B0604020202020204" pitchFamily="34" charset="0"/>
              </a:rPr>
              <a:t>             </a:t>
            </a:r>
            <a:r>
              <a:rPr lang="nl-NL" sz="1600" b="0" baseline="0" dirty="0">
                <a:solidFill>
                  <a:srgbClr val="808080"/>
                </a:solidFill>
                <a:effectLst/>
                <a:latin typeface="Arial" panose="020B0604020202020204" pitchFamily="34" charset="0"/>
                <a:cs typeface="Arial" panose="020B0604020202020204" pitchFamily="34" charset="0"/>
              </a:rPr>
              <a:t>Arvanitaki et al., PRD 91, 015015 (2015), </a:t>
            </a:r>
            <a:endParaRPr lang="nl-NL" sz="1400" b="0" baseline="0" dirty="0">
              <a:solidFill>
                <a:srgbClr val="808080"/>
              </a:solidFill>
              <a:effectLst/>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73F2724F-8749-4274-9200-D49A2304E631}"/>
              </a:ext>
            </a:extLst>
          </p:cNvPr>
          <p:cNvSpPr txBox="1"/>
          <p:nvPr/>
        </p:nvSpPr>
        <p:spPr>
          <a:xfrm>
            <a:off x="4448642" y="4847986"/>
            <a:ext cx="2689326" cy="338554"/>
          </a:xfrm>
          <a:prstGeom prst="rect">
            <a:avLst/>
          </a:prstGeom>
          <a:noFill/>
        </p:spPr>
        <p:txBody>
          <a:bodyPr wrap="none" rtlCol="0">
            <a:spAutoFit/>
          </a:bodyPr>
          <a:lstStyle/>
          <a:p>
            <a:r>
              <a:rPr lang="en-US" sz="1600" b="0" baseline="0" dirty="0">
                <a:solidFill>
                  <a:srgbClr val="808080"/>
                </a:solidFill>
                <a:effectLst/>
                <a:latin typeface="Arial" panose="020B0604020202020204" pitchFamily="34" charset="0"/>
              </a:rPr>
              <a:t>Y. Stadnik, PRD 102 (2020)</a:t>
            </a:r>
          </a:p>
        </p:txBody>
      </p:sp>
    </p:spTree>
    <p:extLst>
      <p:ext uri="{BB962C8B-B14F-4D97-AF65-F5344CB8AC3E}">
        <p14:creationId xmlns:p14="http://schemas.microsoft.com/office/powerpoint/2010/main" val="13593248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474" name="Rectangle 2"/>
          <p:cNvSpPr>
            <a:spLocks noGrp="1" noChangeArrowheads="1"/>
          </p:cNvSpPr>
          <p:nvPr>
            <p:ph type="title" idx="4294967295"/>
          </p:nvPr>
        </p:nvSpPr>
        <p:spPr>
          <a:xfrm>
            <a:off x="1816925" y="53833"/>
            <a:ext cx="7419019" cy="600071"/>
          </a:xfrm>
          <a:prstGeom prst="rect">
            <a:avLst/>
          </a:prstGeom>
          <a:noFill/>
          <a:ln>
            <a:noFill/>
          </a:ln>
          <a:extLst>
            <a:ext uri="{91240B29-F687-4F45-9708-019B960494DF}">
              <a14:hiddenLine xmlns:a14="http://schemas.microsoft.com/office/drawing/2010/main" w="25400">
                <a:solidFill>
                  <a:srgbClr val="0000FF"/>
                </a:solidFill>
                <a:miter lim="800000"/>
                <a:headEnd/>
                <a:tailEnd/>
              </a14:hiddenLine>
            </a:ext>
          </a:extLst>
        </p:spPr>
        <p:txBody>
          <a:bodyPr/>
          <a:lstStyle/>
          <a:p>
            <a:r>
              <a:rPr lang="en-US" altLang="de-DE" sz="2800" b="1" u="sng" dirty="0">
                <a:solidFill>
                  <a:srgbClr val="FF0000"/>
                </a:solidFill>
                <a:effectLst>
                  <a:outerShdw blurRad="38100" dist="38100" dir="2700000" algn="tl">
                    <a:srgbClr val="000000"/>
                  </a:outerShdw>
                </a:effectLst>
                <a:latin typeface="Arial" panose="020B0604020202020204" pitchFamily="34" charset="0"/>
                <a:cs typeface="Arial" panose="020B0604020202020204" pitchFamily="34" charset="0"/>
              </a:rPr>
              <a:t>Ultra-light DM: combined exclusion plot </a:t>
            </a:r>
            <a:endParaRPr lang="de-DE" altLang="de-DE" sz="2800" b="1" u="sng" dirty="0">
              <a:solidFill>
                <a:srgbClr val="05791B"/>
              </a:solidFill>
              <a:latin typeface="Arial" panose="020B0604020202020204" pitchFamily="34" charset="0"/>
              <a:cs typeface="Arial" panose="020B0604020202020204" pitchFamily="34" charset="0"/>
            </a:endParaRPr>
          </a:p>
        </p:txBody>
      </p:sp>
      <p:sp>
        <p:nvSpPr>
          <p:cNvPr id="8" name="TextBox 7"/>
          <p:cNvSpPr txBox="1"/>
          <p:nvPr/>
        </p:nvSpPr>
        <p:spPr>
          <a:xfrm>
            <a:off x="16829" y="6528383"/>
            <a:ext cx="298480" cy="338554"/>
          </a:xfrm>
          <a:prstGeom prst="rect">
            <a:avLst/>
          </a:prstGeom>
          <a:noFill/>
        </p:spPr>
        <p:txBody>
          <a:bodyPr wrap="none" rtlCol="0">
            <a:spAutoFit/>
          </a:bodyPr>
          <a:lstStyle/>
          <a:p>
            <a:r>
              <a:rPr lang="en-US" sz="1600" baseline="0" dirty="0">
                <a:solidFill>
                  <a:schemeClr val="bg2"/>
                </a:solidFill>
                <a:effectLst/>
                <a:latin typeface="Arial" panose="020B0604020202020204" pitchFamily="34" charset="0"/>
                <a:cs typeface="Arial" panose="020B0604020202020204" pitchFamily="34" charset="0"/>
              </a:rPr>
              <a:t>9</a:t>
            </a:r>
            <a:endParaRPr lang="de-DE" sz="1600" baseline="0" dirty="0">
              <a:solidFill>
                <a:schemeClr val="bg2"/>
              </a:solidFill>
              <a:effectLst/>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9FA79FB2-F96B-4B9E-AC5D-14EC0D1A487B}"/>
              </a:ext>
            </a:extLst>
          </p:cNvPr>
          <p:cNvSpPr txBox="1"/>
          <p:nvPr/>
        </p:nvSpPr>
        <p:spPr>
          <a:xfrm>
            <a:off x="1647651" y="704354"/>
            <a:ext cx="7757565" cy="646331"/>
          </a:xfrm>
          <a:prstGeom prst="rect">
            <a:avLst/>
          </a:prstGeom>
          <a:noFill/>
        </p:spPr>
        <p:txBody>
          <a:bodyPr wrap="square" rtlCol="0">
            <a:spAutoFit/>
          </a:bodyPr>
          <a:lstStyle/>
          <a:p>
            <a:r>
              <a:rPr lang="en-US" sz="1800" b="0" baseline="0" dirty="0">
                <a:solidFill>
                  <a:srgbClr val="0000FF"/>
                </a:solidFill>
                <a:effectLst/>
                <a:latin typeface="Arial" panose="020B0604020202020204" pitchFamily="34" charset="0"/>
                <a:cs typeface="Arial" panose="020B0604020202020204" pitchFamily="34" charset="0"/>
              </a:rPr>
              <a:t> d</a:t>
            </a:r>
            <a:r>
              <a:rPr lang="en-US" sz="1800" b="0" baseline="-25000" dirty="0">
                <a:solidFill>
                  <a:srgbClr val="0000FF"/>
                </a:solidFill>
                <a:effectLst/>
                <a:latin typeface="Arial" panose="020B0604020202020204" pitchFamily="34" charset="0"/>
                <a:cs typeface="Arial" panose="020B0604020202020204" pitchFamily="34" charset="0"/>
              </a:rPr>
              <a:t>e</a:t>
            </a:r>
            <a:r>
              <a:rPr lang="en-US" sz="1800" b="0" baseline="0" dirty="0">
                <a:solidFill>
                  <a:srgbClr val="0000FF"/>
                </a:solidFill>
                <a:effectLst/>
                <a:latin typeface="Arial" panose="020B0604020202020204" pitchFamily="34" charset="0"/>
                <a:cs typeface="Arial" panose="020B0604020202020204" pitchFamily="34" charset="0"/>
              </a:rPr>
              <a:t>: </a:t>
            </a:r>
            <a:r>
              <a:rPr lang="en-US" sz="1800" b="0" baseline="0" dirty="0">
                <a:solidFill>
                  <a:schemeClr val="bg2"/>
                </a:solidFill>
                <a:effectLst/>
                <a:latin typeface="Arial" panose="020B0604020202020204" pitchFamily="34" charset="0"/>
                <a:cs typeface="Arial" panose="020B0604020202020204" pitchFamily="34" charset="0"/>
              </a:rPr>
              <a:t>strength of the </a:t>
            </a:r>
            <a:r>
              <a:rPr kumimoji="1" lang="en-US" sz="1800" b="0" baseline="0" dirty="0">
                <a:solidFill>
                  <a:srgbClr val="000000"/>
                </a:solidFill>
                <a:effectLst/>
                <a:latin typeface="Arial" panose="020B0604020202020204" pitchFamily="34" charset="0"/>
                <a:cs typeface="Arial" panose="020B0604020202020204" pitchFamily="34" charset="0"/>
              </a:rPr>
              <a:t>scalar DM coupling to the electromagnetic field tensor </a:t>
            </a:r>
          </a:p>
          <a:p>
            <a:r>
              <a:rPr kumimoji="1" lang="en-US" sz="1800" b="0" baseline="0" dirty="0">
                <a:solidFill>
                  <a:srgbClr val="000000"/>
                </a:solidFill>
                <a:effectLst/>
                <a:latin typeface="Arial" panose="020B0604020202020204" pitchFamily="34" charset="0"/>
                <a:cs typeface="Arial" panose="020B0604020202020204" pitchFamily="34" charset="0"/>
              </a:rPr>
              <a:t>      relative to the strength of gravity</a:t>
            </a:r>
            <a:r>
              <a:rPr lang="en-US" sz="1800" b="0" baseline="0" dirty="0">
                <a:solidFill>
                  <a:srgbClr val="0000FF"/>
                </a:solidFill>
                <a:effectLst/>
                <a:latin typeface="Arial" panose="020B0604020202020204" pitchFamily="34" charset="0"/>
                <a:cs typeface="Arial" panose="020B0604020202020204" pitchFamily="34" charset="0"/>
              </a:rPr>
              <a:t> </a:t>
            </a:r>
          </a:p>
        </p:txBody>
      </p:sp>
      <p:sp>
        <p:nvSpPr>
          <p:cNvPr id="12" name="TextBox 11">
            <a:extLst>
              <a:ext uri="{FF2B5EF4-FFF2-40B4-BE49-F238E27FC236}">
                <a16:creationId xmlns:a16="http://schemas.microsoft.com/office/drawing/2014/main" id="{55DA54A1-AB92-4B8C-990D-11D2076C859F}"/>
              </a:ext>
            </a:extLst>
          </p:cNvPr>
          <p:cNvSpPr txBox="1"/>
          <p:nvPr/>
        </p:nvSpPr>
        <p:spPr>
          <a:xfrm>
            <a:off x="8761855" y="4876133"/>
            <a:ext cx="3288080" cy="1477328"/>
          </a:xfrm>
          <a:prstGeom prst="rect">
            <a:avLst/>
          </a:prstGeom>
          <a:noFill/>
        </p:spPr>
        <p:txBody>
          <a:bodyPr wrap="none" rtlCol="0">
            <a:spAutoFit/>
          </a:bodyPr>
          <a:lstStyle/>
          <a:p>
            <a:r>
              <a:rPr lang="en-US" sz="1800" b="0" baseline="0" dirty="0">
                <a:solidFill>
                  <a:schemeClr val="bg2"/>
                </a:solidFill>
                <a:effectLst/>
                <a:latin typeface="Arial" panose="020B0604020202020204" pitchFamily="34" charset="0"/>
                <a:cs typeface="Arial" panose="020B0604020202020204" pitchFamily="34" charset="0"/>
              </a:rPr>
              <a:t>Snowmass 2021 White Paper:</a:t>
            </a:r>
          </a:p>
          <a:p>
            <a:r>
              <a:rPr lang="en-US" sz="1800" b="0" baseline="0" dirty="0">
                <a:solidFill>
                  <a:schemeClr val="bg2"/>
                </a:solidFill>
                <a:effectLst/>
                <a:latin typeface="Arial" panose="020B0604020202020204" pitchFamily="34" charset="0"/>
                <a:cs typeface="Arial" panose="020B0604020202020204" pitchFamily="34" charset="0"/>
              </a:rPr>
              <a:t>New Horizons: </a:t>
            </a:r>
          </a:p>
          <a:p>
            <a:r>
              <a:rPr lang="en-US" sz="1800" b="0" baseline="0" dirty="0">
                <a:solidFill>
                  <a:schemeClr val="bg2"/>
                </a:solidFill>
                <a:effectLst/>
                <a:latin typeface="Arial" panose="020B0604020202020204" pitchFamily="34" charset="0"/>
                <a:cs typeface="Arial" panose="020B0604020202020204" pitchFamily="34" charset="0"/>
              </a:rPr>
              <a:t>Scalar and Vector Ultralight </a:t>
            </a:r>
          </a:p>
          <a:p>
            <a:r>
              <a:rPr lang="en-US" sz="1800" b="0" baseline="0" dirty="0">
                <a:solidFill>
                  <a:schemeClr val="bg2"/>
                </a:solidFill>
                <a:effectLst/>
                <a:latin typeface="Arial" panose="020B0604020202020204" pitchFamily="34" charset="0"/>
                <a:cs typeface="Arial" panose="020B0604020202020204" pitchFamily="34" charset="0"/>
              </a:rPr>
              <a:t>Dark Matter,</a:t>
            </a:r>
          </a:p>
          <a:p>
            <a:r>
              <a:rPr lang="en-US" sz="1800" b="0" baseline="0" dirty="0">
                <a:solidFill>
                  <a:schemeClr val="bg2"/>
                </a:solidFill>
                <a:effectLst/>
                <a:latin typeface="Arial" panose="020B0604020202020204" pitchFamily="34" charset="0"/>
                <a:cs typeface="Arial" panose="020B0604020202020204" pitchFamily="34" charset="0"/>
              </a:rPr>
              <a:t>arXiv:2203.14915v1 [hep-ex]</a:t>
            </a:r>
          </a:p>
        </p:txBody>
      </p:sp>
      <p:pic>
        <p:nvPicPr>
          <p:cNvPr id="18" name="Picture 17">
            <a:extLst>
              <a:ext uri="{FF2B5EF4-FFF2-40B4-BE49-F238E27FC236}">
                <a16:creationId xmlns:a16="http://schemas.microsoft.com/office/drawing/2014/main" id="{2C878ADB-D722-40A3-A807-648BE24947D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1651" t="9097" r="11275" b="52289"/>
          <a:stretch/>
        </p:blipFill>
        <p:spPr>
          <a:xfrm>
            <a:off x="463137" y="1348413"/>
            <a:ext cx="7941144" cy="5147893"/>
          </a:xfrm>
          <a:prstGeom prst="rect">
            <a:avLst/>
          </a:prstGeom>
        </p:spPr>
      </p:pic>
    </p:spTree>
    <p:extLst>
      <p:ext uri="{BB962C8B-B14F-4D97-AF65-F5344CB8AC3E}">
        <p14:creationId xmlns:p14="http://schemas.microsoft.com/office/powerpoint/2010/main" val="3113098782"/>
      </p:ext>
    </p:extLst>
  </p:cSld>
  <p:clrMapOvr>
    <a:masterClrMapping/>
  </p:clrMapOvr>
</p:sld>
</file>

<file path=ppt/theme/theme1.xml><?xml version="1.0" encoding="utf-8"?>
<a:theme xmlns:a="http://schemas.openxmlformats.org/drawingml/2006/main" name="Modern">
  <a:themeElements>
    <a:clrScheme name="Modern 1">
      <a:dk1>
        <a:srgbClr val="000000"/>
      </a:dk1>
      <a:lt1>
        <a:srgbClr val="FFFFFF"/>
      </a:lt1>
      <a:dk2>
        <a:srgbClr val="0066CC"/>
      </a:dk2>
      <a:lt2>
        <a:srgbClr val="CBCBCB"/>
      </a:lt2>
      <a:accent1>
        <a:srgbClr val="009999"/>
      </a:accent1>
      <a:accent2>
        <a:srgbClr val="FF9933"/>
      </a:accent2>
      <a:accent3>
        <a:srgbClr val="AAB8E2"/>
      </a:accent3>
      <a:accent4>
        <a:srgbClr val="DADADA"/>
      </a:accent4>
      <a:accent5>
        <a:srgbClr val="AACACA"/>
      </a:accent5>
      <a:accent6>
        <a:srgbClr val="E78A2D"/>
      </a:accent6>
      <a:hlink>
        <a:srgbClr val="330099"/>
      </a:hlink>
      <a:folHlink>
        <a:srgbClr val="CBCBCB"/>
      </a:folHlink>
    </a:clrScheme>
    <a:fontScheme name="Moder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sq" cmpd="sng" algn="ctr">
          <a:solidFill>
            <a:srgbClr val="000080"/>
          </a:solidFill>
          <a:prstDash val="solid"/>
          <a:round/>
          <a:headEnd type="triangle" w="lg" len="lg"/>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de-DE" sz="2000" b="1" i="0" u="none" strike="noStrike" cap="none" normalizeH="0" baseline="30000" smtClean="0">
            <a:ln>
              <a:noFill/>
            </a:ln>
            <a:solidFill>
              <a:srgbClr val="EA1F0A"/>
            </a:solidFill>
            <a:effectLst>
              <a:outerShdw blurRad="38100" dist="38100" dir="2700000" algn="tl">
                <a:srgbClr val="000000">
                  <a:alpha val="43137"/>
                </a:srgbClr>
              </a:outerShdw>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38100" cap="sq" cmpd="sng" algn="ctr">
          <a:solidFill>
            <a:srgbClr val="000080"/>
          </a:solidFill>
          <a:prstDash val="solid"/>
          <a:round/>
          <a:headEnd type="triangle" w="lg" len="lg"/>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de-DE" sz="2000" b="1" i="0" u="none" strike="noStrike" cap="none" normalizeH="0" baseline="30000" smtClean="0">
            <a:ln>
              <a:noFill/>
            </a:ln>
            <a:solidFill>
              <a:srgbClr val="EA1F0A"/>
            </a:solidFill>
            <a:effectLst>
              <a:outerShdw blurRad="38100" dist="38100" dir="2700000" algn="tl">
                <a:srgbClr val="000000">
                  <a:alpha val="43137"/>
                </a:srgbClr>
              </a:outerShdw>
            </a:effectLst>
            <a:latin typeface="Comic Sans MS" pitchFamily="66" charset="0"/>
          </a:defRPr>
        </a:defPPr>
      </a:lstStyle>
    </a:lnDef>
  </a:objectDefaults>
  <a:extraClrSchemeLst>
    <a:extraClrScheme>
      <a:clrScheme name="Modern 1">
        <a:dk1>
          <a:srgbClr val="000000"/>
        </a:dk1>
        <a:lt1>
          <a:srgbClr val="FFFFFF"/>
        </a:lt1>
        <a:dk2>
          <a:srgbClr val="0066CC"/>
        </a:dk2>
        <a:lt2>
          <a:srgbClr val="CBCBCB"/>
        </a:lt2>
        <a:accent1>
          <a:srgbClr val="009999"/>
        </a:accent1>
        <a:accent2>
          <a:srgbClr val="FF9933"/>
        </a:accent2>
        <a:accent3>
          <a:srgbClr val="AAB8E2"/>
        </a:accent3>
        <a:accent4>
          <a:srgbClr val="DADADA"/>
        </a:accent4>
        <a:accent5>
          <a:srgbClr val="AACACA"/>
        </a:accent5>
        <a:accent6>
          <a:srgbClr val="E78A2D"/>
        </a:accent6>
        <a:hlink>
          <a:srgbClr val="330099"/>
        </a:hlink>
        <a:folHlink>
          <a:srgbClr val="CBCBCB"/>
        </a:folHlink>
      </a:clrScheme>
      <a:clrMap bg1="dk2" tx1="lt1" bg2="dk1" tx2="lt2" accent1="accent1" accent2="accent2" accent3="accent3" accent4="accent4" accent5="accent5" accent6="accent6" hlink="hlink" folHlink="folHlink"/>
    </a:extraClrScheme>
    <a:extraClrScheme>
      <a:clrScheme name="Modern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CCCCC"/>
        </a:folHlink>
      </a:clrScheme>
      <a:clrMap bg1="lt1" tx1="dk1" bg2="lt2" tx2="dk2" accent1="accent1" accent2="accent2" accent3="accent3" accent4="accent4" accent5="accent5" accent6="accent6" hlink="hlink" folHlink="folHlink"/>
    </a:extraClrScheme>
    <a:extraClrScheme>
      <a:clrScheme name="Modern 3">
        <a:dk1>
          <a:srgbClr val="000000"/>
        </a:dk1>
        <a:lt1>
          <a:srgbClr val="FFFFFF"/>
        </a:lt1>
        <a:dk2>
          <a:srgbClr val="000000"/>
        </a:dk2>
        <a:lt2>
          <a:srgbClr val="868686"/>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9782</Words>
  <Application>Microsoft Office PowerPoint</Application>
  <PresentationFormat>Widescreen</PresentationFormat>
  <Paragraphs>881</Paragraphs>
  <Slides>32</Slides>
  <Notes>32</Notes>
  <HiddenSlides>1</HiddenSlides>
  <MMClips>0</MMClips>
  <ScaleCrop>false</ScaleCrop>
  <HeadingPairs>
    <vt:vector size="8" baseType="variant">
      <vt:variant>
        <vt:lpstr>Fonts Used</vt:lpstr>
      </vt:variant>
      <vt:variant>
        <vt:i4>14</vt:i4>
      </vt:variant>
      <vt:variant>
        <vt:lpstr>Theme</vt:lpstr>
      </vt:variant>
      <vt:variant>
        <vt:i4>1</vt:i4>
      </vt:variant>
      <vt:variant>
        <vt:lpstr>Embedded OLE Servers</vt:lpstr>
      </vt:variant>
      <vt:variant>
        <vt:i4>2</vt:i4>
      </vt:variant>
      <vt:variant>
        <vt:lpstr>Slide Titles</vt:lpstr>
      </vt:variant>
      <vt:variant>
        <vt:i4>32</vt:i4>
      </vt:variant>
    </vt:vector>
  </HeadingPairs>
  <TitlesOfParts>
    <vt:vector size="49" baseType="lpstr">
      <vt:lpstr>MS Mincho</vt:lpstr>
      <vt:lpstr>ＭＳ Ｐゴシック</vt:lpstr>
      <vt:lpstr>Arial</vt:lpstr>
      <vt:lpstr>Arial Narrow</vt:lpstr>
      <vt:lpstr>Calibri</vt:lpstr>
      <vt:lpstr>Cambria Math</vt:lpstr>
      <vt:lpstr>Comic Sans MS</vt:lpstr>
      <vt:lpstr>DejaVu Sans</vt:lpstr>
      <vt:lpstr>Frutiger LT Com 55 Roman</vt:lpstr>
      <vt:lpstr>KodchiangUPC</vt:lpstr>
      <vt:lpstr>Noto Sans CJK SC</vt:lpstr>
      <vt:lpstr>Symbol</vt:lpstr>
      <vt:lpstr>Times New Roman</vt:lpstr>
      <vt:lpstr>Wingdings</vt:lpstr>
      <vt:lpstr>Modern</vt:lpstr>
      <vt:lpstr>Formel</vt:lpstr>
      <vt:lpstr>Graph</vt:lpstr>
      <vt:lpstr>PowerPoint Presentation</vt:lpstr>
      <vt:lpstr>PowerPoint Presentation</vt:lpstr>
      <vt:lpstr>PowerPoint Presentation</vt:lpstr>
      <vt:lpstr>Thorium Nuclear Clock</vt:lpstr>
      <vt:lpstr>Unique properties of the  229mTh Isomer</vt:lpstr>
      <vt:lpstr>Applications of Nuclear Clocks: Timekeeping and Beyond </vt:lpstr>
      <vt:lpstr>Applications of Nuclear Clocks </vt:lpstr>
      <vt:lpstr>Applications of Nuclear Clocks </vt:lpstr>
      <vt:lpstr>Ultra-light DM: combined exclusion plot </vt:lpstr>
      <vt:lpstr>Characterization of 229mTh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Thanks to ….</vt:lpstr>
      <vt:lpstr>PowerPoint Presentation</vt:lpstr>
      <vt:lpstr>PowerPoint Presentation</vt:lpstr>
      <vt:lpstr>PowerPoint Presentation</vt:lpstr>
      <vt:lpstr>Clock Accuracy</vt:lpstr>
      <vt:lpstr>1976-2016: Chasing a Phantom ? </vt:lpstr>
      <vt:lpstr>229mTh research: worldwide activities </vt:lpstr>
      <vt:lpstr>PowerPoint Presentation</vt:lpstr>
      <vt:lpstr>PowerPoint Presentation</vt:lpstr>
      <vt:lpstr>PowerPoint Presentation</vt:lpstr>
      <vt:lpstr>HiThor:  worldwide unique at GSI –  229Th89+</vt:lpstr>
      <vt:lpstr>PowerPoint Presentation</vt:lpstr>
      <vt:lpstr>PowerPoint Presentation</vt:lpstr>
    </vt:vector>
  </TitlesOfParts>
  <Company>GSI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Kein Folientitel</dc:title>
  <dc:creator>Thirolf</dc:creator>
  <cp:lastModifiedBy>Peter Thirolf</cp:lastModifiedBy>
  <cp:revision>2809</cp:revision>
  <cp:lastPrinted>2003-05-21T14:35:36Z</cp:lastPrinted>
  <dcterms:created xsi:type="dcterms:W3CDTF">2003-02-25T13:44:20Z</dcterms:created>
  <dcterms:modified xsi:type="dcterms:W3CDTF">2025-09-06T14:28:14Z</dcterms:modified>
</cp:coreProperties>
</file>