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893" r:id="rId1"/>
    <p:sldMasterId id="2147484075" r:id="rId2"/>
    <p:sldMasterId id="2147484098" r:id="rId3"/>
    <p:sldMasterId id="2147484110" r:id="rId4"/>
  </p:sldMasterIdLst>
  <p:notesMasterIdLst>
    <p:notesMasterId r:id="rId38"/>
  </p:notesMasterIdLst>
  <p:sldIdLst>
    <p:sldId id="2608" r:id="rId5"/>
    <p:sldId id="2670" r:id="rId6"/>
    <p:sldId id="394" r:id="rId7"/>
    <p:sldId id="2672" r:id="rId8"/>
    <p:sldId id="2606" r:id="rId9"/>
    <p:sldId id="2607" r:id="rId10"/>
    <p:sldId id="910" r:id="rId11"/>
    <p:sldId id="859" r:id="rId12"/>
    <p:sldId id="849" r:id="rId13"/>
    <p:sldId id="2620" r:id="rId14"/>
    <p:sldId id="358" r:id="rId15"/>
    <p:sldId id="360" r:id="rId16"/>
    <p:sldId id="361" r:id="rId17"/>
    <p:sldId id="362" r:id="rId18"/>
    <p:sldId id="1015" r:id="rId19"/>
    <p:sldId id="2675" r:id="rId20"/>
    <p:sldId id="2673" r:id="rId21"/>
    <p:sldId id="1035" r:id="rId22"/>
    <p:sldId id="1092" r:id="rId23"/>
    <p:sldId id="1099" r:id="rId24"/>
    <p:sldId id="2671" r:id="rId25"/>
    <p:sldId id="2658" r:id="rId26"/>
    <p:sldId id="2661" r:id="rId27"/>
    <p:sldId id="2663" r:id="rId28"/>
    <p:sldId id="2664" r:id="rId29"/>
    <p:sldId id="2665" r:id="rId30"/>
    <p:sldId id="2666" r:id="rId31"/>
    <p:sldId id="2662" r:id="rId32"/>
    <p:sldId id="2667" r:id="rId33"/>
    <p:sldId id="2631" r:id="rId34"/>
    <p:sldId id="2625" r:id="rId35"/>
    <p:sldId id="2674" r:id="rId36"/>
    <p:sldId id="2676" r:id="rId37"/>
  </p:sldIdLst>
  <p:sldSz cx="12192000" cy="6858000"/>
  <p:notesSz cx="6858000" cy="9144000"/>
  <p:embeddedFontLst>
    <p:embeddedFont>
      <p:font typeface="Book Antiqua" panose="02040602050305030304" pitchFamily="18" charset="0"/>
      <p:regular r:id="rId39"/>
      <p:bold r:id="rId40"/>
      <p:italic r:id="rId41"/>
      <p:boldItalic r:id="rId42"/>
    </p:embeddedFont>
    <p:embeddedFont>
      <p:font typeface="Cambria Math" panose="02040503050406030204" pitchFamily="18" charset="0"/>
      <p:regular r:id="rId43"/>
    </p:embeddedFont>
    <p:embeddedFont>
      <p:font typeface="Century Schoolbook" panose="02040604050505020304" pitchFamily="18" charset="0"/>
      <p:regular r:id="rId44"/>
      <p:bold r:id="rId45"/>
      <p:italic r:id="rId46"/>
      <p:boldItalic r:id="rId47"/>
    </p:embeddedFont>
    <p:embeddedFont>
      <p:font typeface="Georgia" panose="02040502050405020303" pitchFamily="18" charset="0"/>
      <p:regular r:id="rId48"/>
      <p:bold r:id="rId49"/>
      <p:italic r:id="rId50"/>
      <p:boldItalic r:id="rId51"/>
    </p:embeddedFont>
    <p:embeddedFont>
      <p:font typeface="Lucida Sans" panose="020B0602030504020204" pitchFamily="34" charset="77"/>
      <p:regular r:id="rId52"/>
      <p:bold r:id="rId53"/>
      <p:italic r:id="rId54"/>
      <p:boldItalic r:id="rId55"/>
    </p:embeddedFont>
    <p:embeddedFont>
      <p:font typeface="Monotype Sorts" pitchFamily="2" charset="2"/>
      <p:regular r:id="rId56"/>
    </p:embeddedFont>
    <p:embeddedFont>
      <p:font typeface="Wingdings 2" pitchFamily="2" charset="2"/>
      <p:regular r:id="rId57"/>
    </p:embeddedFont>
    <p:embeddedFont>
      <p:font typeface="Wingdings 3" pitchFamily="2" charset="2"/>
      <p:regular r:id="rId5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AE00"/>
    <a:srgbClr val="FF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62"/>
    <p:restoredTop sz="90701"/>
  </p:normalViewPr>
  <p:slideViewPr>
    <p:cSldViewPr snapToGrid="0" snapToObjects="1">
      <p:cViewPr varScale="1">
        <p:scale>
          <a:sx n="110" d="100"/>
          <a:sy n="110" d="100"/>
        </p:scale>
        <p:origin x="504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5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1.fntdata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50" Type="http://schemas.openxmlformats.org/officeDocument/2006/relationships/font" Target="fonts/font12.fntdata"/><Relationship Id="rId55" Type="http://schemas.openxmlformats.org/officeDocument/2006/relationships/font" Target="fonts/font17.fntdata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3" Type="http://schemas.openxmlformats.org/officeDocument/2006/relationships/font" Target="fonts/font15.fntdata"/><Relationship Id="rId58" Type="http://schemas.openxmlformats.org/officeDocument/2006/relationships/font" Target="fonts/font20.fntdata"/><Relationship Id="rId5" Type="http://schemas.openxmlformats.org/officeDocument/2006/relationships/slide" Target="slides/slide1.xml"/><Relationship Id="rId61" Type="http://schemas.openxmlformats.org/officeDocument/2006/relationships/theme" Target="theme/them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5.fntdata"/><Relationship Id="rId48" Type="http://schemas.openxmlformats.org/officeDocument/2006/relationships/font" Target="fonts/font10.fntdata"/><Relationship Id="rId56" Type="http://schemas.openxmlformats.org/officeDocument/2006/relationships/font" Target="fonts/font18.fntdata"/><Relationship Id="rId8" Type="http://schemas.openxmlformats.org/officeDocument/2006/relationships/slide" Target="slides/slide4.xml"/><Relationship Id="rId51" Type="http://schemas.openxmlformats.org/officeDocument/2006/relationships/font" Target="fonts/font13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46" Type="http://schemas.openxmlformats.org/officeDocument/2006/relationships/font" Target="fonts/font8.fntdata"/><Relationship Id="rId59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font" Target="fonts/font3.fntdata"/><Relationship Id="rId54" Type="http://schemas.openxmlformats.org/officeDocument/2006/relationships/font" Target="fonts/font16.fntdata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11.fntdata"/><Relationship Id="rId57" Type="http://schemas.openxmlformats.org/officeDocument/2006/relationships/font" Target="fonts/font19.fntdata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font" Target="fonts/font6.fntdata"/><Relationship Id="rId52" Type="http://schemas.openxmlformats.org/officeDocument/2006/relationships/font" Target="fonts/font14.fntdata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F00FA-4E90-6C43-944B-2E0A6C014183}" type="datetimeFigureOut">
              <a:rPr lang="en-US" smtClean="0"/>
              <a:t>9/10/25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8D374-A4CF-364C-ABCE-EC98A9462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891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800" dirty="0"/>
              <a:t>Watch for MMMMMM  and  EEEEEEEE</a:t>
            </a:r>
          </a:p>
          <a:p>
            <a:endParaRPr lang="en-US" sz="4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682F6215-EC9C-46B5-B523-BD100AD986D5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3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15361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633EFC-9C53-A445-812F-A57DE435CA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47798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890323-7A54-C4E5-1A63-24E9A3CABC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69DE9E-0C8E-AFF6-C8EA-E4F76DA192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F20B26-EC0E-E6EF-1B63-B86FB14AD1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First, a brief reminder of the atomic parity violation story…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B3A30C-AF7C-4D16-8796-E6856713E1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18D374-A4CF-364C-ABCE-EC98A946264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54331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Three stages!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8D374-A4CF-364C-ABCE-EC98A946264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6954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N:    0.380%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8D374-A4CF-364C-ABCE-EC98A946264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8705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West </a:t>
            </a:r>
            <a:r>
              <a:rPr lang="en-US" dirty="0" err="1"/>
              <a:t>Schweizedeutch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8D374-A4CF-364C-ABCE-EC98A946264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121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First, a brief reminder of the atomic parity violation story…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8D374-A4CF-364C-ABCE-EC98A94626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569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Gargamelle</a:t>
            </a:r>
            <a:r>
              <a:rPr lang="en-US" dirty="0"/>
              <a:t> bubble chamber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Zel’dovich</a:t>
            </a:r>
            <a:r>
              <a:rPr lang="en-US" dirty="0"/>
              <a:t> considered hydrogen and found that the effect was too tiny to realistically see. The story was forgotten for over a decade until the discovery of the NC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633EFC-9C53-A445-812F-A57DE435CA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985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And the rest is history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633EFC-9C53-A445-812F-A57DE435CA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7416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731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/>
              <a:defRPr/>
            </a:pPr>
            <a:fld id="{1145E8F2-653F-472F-AD31-B0F3D0CC5949}" type="slidenum"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731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Times New Roman" pitchFamily="18" charset="0"/>
                <a:buNone/>
                <a:tabLst/>
                <a:defRPr/>
              </a:pPr>
              <a:t>7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22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400800" cy="3602038"/>
          </a:xfrm>
          <a:ln/>
        </p:spPr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61710"/>
            <a:ext cx="5852160" cy="4318598"/>
          </a:xfrm>
        </p:spPr>
        <p:txBody>
          <a:bodyPr/>
          <a:lstStyle/>
          <a:p>
            <a:r>
              <a:rPr lang="en-US" dirty="0"/>
              <a:t>Today, parity violation experiments continue but with a different motivation</a:t>
            </a:r>
          </a:p>
        </p:txBody>
      </p:sp>
    </p:spTree>
    <p:extLst>
      <p:ext uri="{BB962C8B-B14F-4D97-AF65-F5344CB8AC3E}">
        <p14:creationId xmlns:p14="http://schemas.microsoft.com/office/powerpoint/2010/main" val="3125235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F30365-AED5-534F-936A-C595520F05A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24807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800" b="1" dirty="0"/>
              <a:t>Nondegenerate atomic stated do not have energy shifts that are first-order in the weak interaction but chiral molecules do!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2F6215-EC9C-46B5-B523-BD100AD98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37440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Proton decoupled natural abundance 13C spectra of racemic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1-phenylethanol dissolved in CDCl3 and racemic (top) vs.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enantiopure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(bottom) 1-phenylethylamine. The insets present the signal for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13C spins denoted by the asterisks on the molecules. Both spectra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 acquired at 298K by averaging 32 transients. The bottom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spectrum shows a diastereomeric splitting, where the distinct peaks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correspond to the starred carbon nuclei in both L-1-phenylethanol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D-1-phenylethanol. These starred nuclei are usually equivalent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due to fast rotation of the phenyl group. Note the omission of the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hydrogen atom indicates a racemic mixture of molecules.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F30365-AED5-534F-936A-C595520F05A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88093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lock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magnetic field to a 2H (deuterium) signal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F30365-AED5-534F-936A-C595520F05A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5461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16" tIns="0" rIns="45716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1505-7F43-AA42-BB9A-8401F4BF4302}" type="datetime1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828800" y="33317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043" indent="0" algn="ctr">
              <a:buNone/>
            </a:lvl2pPr>
            <a:lvl3pPr marL="914085" indent="0" algn="ctr">
              <a:buNone/>
            </a:lvl3pPr>
            <a:lvl4pPr marL="1371128" indent="0" algn="ctr">
              <a:buNone/>
            </a:lvl4pPr>
            <a:lvl5pPr marL="1828170" indent="0" algn="ctr">
              <a:buNone/>
            </a:lvl5pPr>
            <a:lvl6pPr marL="2285213" indent="0" algn="ctr">
              <a:buNone/>
            </a:lvl6pPr>
            <a:lvl7pPr marL="2742255" indent="0" algn="ctr">
              <a:buNone/>
            </a:lvl7pPr>
            <a:lvl8pPr marL="3199280" indent="0" algn="ctr">
              <a:buNone/>
            </a:lvl8pPr>
            <a:lvl9pPr marL="3656336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54465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FEE51-14A6-AA44-8CDF-B60914D9914E}" type="datetime1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293372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3" y="274640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F727F-65C8-9C47-B361-43D16808F323}" type="datetime1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317960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304805" y="3962400"/>
            <a:ext cx="11064647" cy="1066800"/>
          </a:xfrm>
          <a:prstGeom prst="rect">
            <a:avLst/>
          </a:prstGeom>
        </p:spPr>
        <p:txBody>
          <a:bodyPr bIns="0" anchor="ctr" anchorCtr="0"/>
          <a:lstStyle>
            <a:lvl1pPr algn="r" eaLnBrk="1" latinLnBrk="0" hangingPunct="1">
              <a:defRPr kumimoji="0" lang="en-US" dirty="0"/>
            </a:lvl1pPr>
            <a:extLst/>
          </a:lstStyle>
          <a:p>
            <a:r>
              <a:rPr kumimoji="0" lang="en-US" dirty="0"/>
              <a:t>Click to add photo album title</a:t>
            </a: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 hasCustomPrompt="1"/>
          </p:nvPr>
        </p:nvSpPr>
        <p:spPr>
          <a:xfrm>
            <a:off x="2844800" y="5133975"/>
            <a:ext cx="8515928" cy="1219200"/>
          </a:xfrm>
        </p:spPr>
        <p:txBody>
          <a:bodyPr vert="horz" tIns="0" anchor="t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date and other details</a:t>
            </a:r>
          </a:p>
        </p:txBody>
      </p:sp>
      <p:sp>
        <p:nvSpPr>
          <p:cNvPr id="27" name="Rectangle 6" descr="An empty placeholder to add an image. Click on the placeholder and select the image that you wish to add"/>
          <p:cNvSpPr>
            <a:spLocks noGrp="1"/>
          </p:cNvSpPr>
          <p:nvPr>
            <p:ph type="pic" sz="quarter" idx="11"/>
          </p:nvPr>
        </p:nvSpPr>
        <p:spPr>
          <a:xfrm>
            <a:off x="8128000" y="1600200"/>
            <a:ext cx="3048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/>
          <a:p>
            <a:pPr algn="ctr" eaLnBrk="1" latinLnBrk="1" hangingPunct="1"/>
            <a:r>
              <a:rPr lang="en-US"/>
              <a:t>Click icon to add picture</a:t>
            </a:r>
            <a:endParaRPr dirty="0"/>
          </a:p>
        </p:txBody>
      </p:sp>
      <p:sp>
        <p:nvSpPr>
          <p:cNvPr id="6" name="Rectangle 5"/>
          <p:cNvSpPr/>
          <p:nvPr userDrawn="1"/>
        </p:nvSpPr>
        <p:spPr>
          <a:xfrm>
            <a:off x="235792" y="186904"/>
            <a:ext cx="11684000" cy="6213896"/>
          </a:xfrm>
          <a:prstGeom prst="rect">
            <a:avLst/>
          </a:prstGeom>
          <a:noFill/>
          <a:ln w="9525" cap="rnd" cmpd="sng" algn="ctr">
            <a:solidFill>
              <a:schemeClr val="bg1">
                <a:tint val="85000"/>
              </a:schemeClr>
            </a:solidFill>
            <a:prstDash val="dash"/>
          </a:ln>
          <a:effectLst>
            <a:outerShdw blurRad="25400" dist="12700" dir="5400000" algn="tl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 sz="1800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2C1624C-E6D9-3D40-97E7-D58AC4BC5B95}" type="datetime1">
              <a:rPr kumimoji="0" lang="en-US" sz="1200" smtClean="0">
                <a:solidFill>
                  <a:schemeClr val="tx2"/>
                </a:solidFill>
              </a:rPr>
              <a:t>9/10/25</a:t>
            </a:fld>
            <a:endParaRPr kumimoji="0" lang="en-US"/>
          </a:p>
        </p:txBody>
      </p:sp>
      <p:sp>
        <p:nvSpPr>
          <p:cNvPr id="13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167176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1232" y="5943601"/>
            <a:ext cx="9851136" cy="334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Rectangle 9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0"/>
          </p:nvPr>
        </p:nvSpPr>
        <p:spPr>
          <a:xfrm>
            <a:off x="1219200" y="294591"/>
            <a:ext cx="9855200" cy="5543551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lang="en-US" i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7" name="Rectangle 5"/>
          <p:cNvSpPr>
            <a:spLocks noGrp="1"/>
          </p:cNvSpPr>
          <p:nvPr>
            <p:ph type="body" sz="quarter" idx="11" hasCustomPrompt="1"/>
          </p:nvPr>
        </p:nvSpPr>
        <p:spPr>
          <a:xfrm>
            <a:off x="1221232" y="6324600"/>
            <a:ext cx="9851136" cy="38100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</p:spTree>
    <p:extLst>
      <p:ext uri="{BB962C8B-B14F-4D97-AF65-F5344CB8AC3E}">
        <p14:creationId xmlns:p14="http://schemas.microsoft.com/office/powerpoint/2010/main" val="2910339299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0400" y="228600"/>
            <a:ext cx="4673600" cy="6858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Rectangle 8" descr="An empty placeholder to add an image. Click on the placeholder and select the image that you wish to add"/>
          <p:cNvSpPr>
            <a:spLocks noGrp="1"/>
          </p:cNvSpPr>
          <p:nvPr>
            <p:ph type="pic" sz="quarter" idx="10"/>
          </p:nvPr>
        </p:nvSpPr>
        <p:spPr>
          <a:xfrm>
            <a:off x="559170" y="233241"/>
            <a:ext cx="6187073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 hasCustomPrompt="1"/>
          </p:nvPr>
        </p:nvSpPr>
        <p:spPr>
          <a:xfrm>
            <a:off x="7010400" y="2895600"/>
            <a:ext cx="4673600" cy="3505200"/>
          </a:xfrm>
        </p:spPr>
        <p:txBody>
          <a:bodyPr tIns="91440" bIns="91440"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18BBEE09-EBF3-D647-9E1B-39C05CCA3EF9}" type="datetime1">
              <a:rPr kumimoji="0" lang="en-US" sz="1200" smtClean="0">
                <a:solidFill>
                  <a:schemeClr val="tx2"/>
                </a:solidFill>
              </a:rPr>
              <a:t>9/10/25</a:t>
            </a:fld>
            <a:endParaRPr kumimoji="0"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84836516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ndscape (Full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kumimoji="0" lang="en-US" i="0" dirty="0"/>
              <a:t>Click icon</a:t>
            </a:r>
            <a:r>
              <a:rPr kumimoji="0" lang="en-US" i="0" baseline="0" dirty="0"/>
              <a:t> to add </a:t>
            </a:r>
            <a:r>
              <a:rPr kumimoji="0" lang="en-US" i="0" dirty="0"/>
              <a:t>full page picture</a:t>
            </a:r>
            <a:endParaRPr kumimoji="0" lang="en-US" i="0" baseline="0" dirty="0"/>
          </a:p>
          <a:p>
            <a:pPr marL="0" marR="0" indent="0" algn="ctr">
              <a:buFontTx/>
              <a:buNone/>
            </a:pPr>
            <a:endParaRPr kumimoji="0" lang="en-US" i="0" dirty="0"/>
          </a:p>
          <a:p>
            <a:pPr algn="ctr">
              <a:buFontTx/>
              <a:buNone/>
            </a:pPr>
            <a:endParaRPr kumimoji="0" lang="en-US" i="0" dirty="0"/>
          </a:p>
          <a:p>
            <a:pPr algn="ctr">
              <a:buFontTx/>
              <a:buNone/>
            </a:pPr>
            <a:endParaRPr kumimoji="0" lang="en-US" i="0" dirty="0"/>
          </a:p>
        </p:txBody>
      </p:sp>
    </p:spTree>
    <p:extLst>
      <p:ext uri="{BB962C8B-B14F-4D97-AF65-F5344CB8AC3E}">
        <p14:creationId xmlns:p14="http://schemas.microsoft.com/office/powerpoint/2010/main" val="3995148496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03808" y="4575048"/>
            <a:ext cx="10375392" cy="987552"/>
          </a:xfrm>
          <a:prstGeom prst="rect">
            <a:avLst/>
          </a:prstGeom>
        </p:spPr>
        <p:txBody>
          <a:bodyPr bIns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 descr="An empty placeholder to add an image. Click on the placeholder and select the image that you wish to add"/>
          <p:cNvSpPr>
            <a:spLocks noGrp="1"/>
          </p:cNvSpPr>
          <p:nvPr>
            <p:ph type="pic" sz="quarter" idx="11"/>
          </p:nvPr>
        </p:nvSpPr>
        <p:spPr>
          <a:xfrm>
            <a:off x="1048451" y="2140695"/>
            <a:ext cx="3048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/>
          <a:p>
            <a:pPr algn="ctr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8" name="Rectangle 6" descr="An empty placeholder to add an image. Click on the placeholder and select the image that you wish to add"/>
          <p:cNvSpPr>
            <a:spLocks noGrp="1"/>
          </p:cNvSpPr>
          <p:nvPr>
            <p:ph type="pic" sz="quarter" idx="15"/>
          </p:nvPr>
        </p:nvSpPr>
        <p:spPr>
          <a:xfrm>
            <a:off x="4632805" y="2140695"/>
            <a:ext cx="3048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/>
          <a:p>
            <a:pPr algn="ctr" eaLnBrk="1" latinLnBrk="1" hangingPunct="1"/>
            <a:r>
              <a:rPr lang="en-US"/>
              <a:t>Click icon to add picture</a:t>
            </a:r>
            <a:endParaRPr dirty="0"/>
          </a:p>
        </p:txBody>
      </p:sp>
      <p:sp>
        <p:nvSpPr>
          <p:cNvPr id="2" name="Rectangle 6" descr="An empty placeholder to add an image. Click on the placeholder and select the image that you wish to add"/>
          <p:cNvSpPr>
            <a:spLocks noGrp="1"/>
          </p:cNvSpPr>
          <p:nvPr>
            <p:ph type="pic" sz="quarter" idx="16"/>
          </p:nvPr>
        </p:nvSpPr>
        <p:spPr>
          <a:xfrm>
            <a:off x="8217160" y="2140695"/>
            <a:ext cx="3048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/>
          <a:p>
            <a:pPr algn="ctr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1003560" y="5600700"/>
            <a:ext cx="10363200" cy="838200"/>
          </a:xfrm>
        </p:spPr>
        <p:txBody>
          <a:bodyPr vert="horz" tIns="0"/>
          <a:lstStyle>
            <a:lvl1pPr eaLnBrk="1" latinLnBrk="0" hangingPunct="1">
              <a:buFontTx/>
              <a:buNone/>
              <a:defRPr kumimoji="0" sz="1800"/>
            </a:lvl1pPr>
            <a:extLst/>
          </a:lstStyle>
          <a:p>
            <a:pPr lvl="0"/>
            <a:r>
              <a:rPr kumimoji="0" lang="en-US" dirty="0"/>
              <a:t>Click to add subtitle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981E9B6A-303A-ED4A-ACBB-2707A7EB505B}" type="datetime1">
              <a:rPr kumimoji="0" lang="en-US" sz="1200" smtClean="0">
                <a:solidFill>
                  <a:schemeClr val="tx2"/>
                </a:solidFill>
              </a:rPr>
              <a:t>9/10/25</a:t>
            </a:fld>
            <a:endParaRPr kumimoji="0"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53319768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249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Rectangle 8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1"/>
          </p:nvPr>
        </p:nvSpPr>
        <p:spPr>
          <a:xfrm>
            <a:off x="1730339" y="1625111"/>
            <a:ext cx="3861288" cy="386128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3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1730341" y="5652342"/>
            <a:ext cx="3861289" cy="748459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20" name="Rectangle 8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0"/>
          </p:nvPr>
        </p:nvSpPr>
        <p:spPr>
          <a:xfrm>
            <a:off x="6604004" y="1625601"/>
            <a:ext cx="3863937" cy="3863941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6607141" y="5652342"/>
            <a:ext cx="3861289" cy="748459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ED73D6A-B80F-0048-8BD7-0C6F72331B73}" type="datetime1">
              <a:rPr kumimoji="0" lang="en-US" sz="1200" smtClean="0">
                <a:solidFill>
                  <a:schemeClr val="tx2"/>
                </a:solidFill>
              </a:rPr>
              <a:t>9/10/25</a:t>
            </a:fld>
            <a:endParaRPr kumimoji="0"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3690066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249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5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4"/>
          </p:nvPr>
        </p:nvSpPr>
        <p:spPr>
          <a:xfrm>
            <a:off x="609600" y="1676402"/>
            <a:ext cx="5384800" cy="302895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609600" y="4857750"/>
            <a:ext cx="5384800" cy="1238251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23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3"/>
          </p:nvPr>
        </p:nvSpPr>
        <p:spPr>
          <a:xfrm>
            <a:off x="6197600" y="1676402"/>
            <a:ext cx="5384800" cy="302895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6197600" y="4857750"/>
            <a:ext cx="5384800" cy="1238251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5D0783A9-34AB-5248-A5E2-796EDB50916D}" type="datetime1">
              <a:rPr kumimoji="0" lang="en-US" sz="1200" smtClean="0">
                <a:solidFill>
                  <a:schemeClr val="tx2"/>
                </a:solidFill>
              </a:rPr>
              <a:t>9/10/25</a:t>
            </a:fld>
            <a:endParaRPr kumimoji="0"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26872144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2"/>
          </p:nvPr>
        </p:nvSpPr>
        <p:spPr>
          <a:xfrm>
            <a:off x="605536" y="381000"/>
            <a:ext cx="5949696" cy="5949696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 dirty="0"/>
          </a:p>
        </p:txBody>
      </p:sp>
      <p:sp>
        <p:nvSpPr>
          <p:cNvPr id="6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1"/>
          </p:nvPr>
        </p:nvSpPr>
        <p:spPr>
          <a:xfrm>
            <a:off x="6855968" y="381001"/>
            <a:ext cx="5031232" cy="283006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6855972" y="3352800"/>
            <a:ext cx="5031233" cy="2971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F09B731-D492-9649-98BC-8CFBFF870CED}" type="datetime1">
              <a:rPr kumimoji="0" lang="en-US" sz="1200" smtClean="0">
                <a:solidFill>
                  <a:schemeClr val="tx2"/>
                </a:solidFill>
              </a:rPr>
              <a:t>9/10/25</a:t>
            </a:fld>
            <a:endParaRPr kumimoji="0"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6022431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8046-6D3A-F348-A5B7-9EABB81C5E96}" type="datetime1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83019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249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Rectangle 8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0"/>
          </p:nvPr>
        </p:nvSpPr>
        <p:spPr>
          <a:xfrm>
            <a:off x="609600" y="1752600"/>
            <a:ext cx="3352800" cy="33528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342900" marR="0" indent="-34290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5181600"/>
            <a:ext cx="3352800" cy="11430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4" name="Rectangle 8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1"/>
          </p:nvPr>
        </p:nvSpPr>
        <p:spPr>
          <a:xfrm>
            <a:off x="4419600" y="1752600"/>
            <a:ext cx="3352800" cy="33528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342900" marR="0" indent="-34290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5181600"/>
            <a:ext cx="3352800" cy="11430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31" name="Rectangle 8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2"/>
          </p:nvPr>
        </p:nvSpPr>
        <p:spPr>
          <a:xfrm>
            <a:off x="8229600" y="1752600"/>
            <a:ext cx="3352800" cy="33528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342900" marR="0" indent="-34290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 hasCustomPrompt="1"/>
          </p:nvPr>
        </p:nvSpPr>
        <p:spPr>
          <a:xfrm>
            <a:off x="8229600" y="5181600"/>
            <a:ext cx="3352800" cy="11430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C76A42D-0CBC-A648-8D66-AED8957599D8}" type="datetime1">
              <a:rPr kumimoji="0" lang="en-US" sz="1200" smtClean="0">
                <a:solidFill>
                  <a:schemeClr val="tx2"/>
                </a:solidFill>
              </a:rPr>
              <a:t>9/10/25</a:t>
            </a:fld>
            <a:endParaRPr kumimoji="0"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4613185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5384800" cy="8683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2"/>
          </p:nvPr>
        </p:nvSpPr>
        <p:spPr>
          <a:xfrm>
            <a:off x="609600" y="3403823"/>
            <a:ext cx="536448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26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3"/>
          </p:nvPr>
        </p:nvSpPr>
        <p:spPr>
          <a:xfrm>
            <a:off x="6217920" y="228600"/>
            <a:ext cx="536448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342900" marR="0" indent="-34290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3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1"/>
          </p:nvPr>
        </p:nvSpPr>
        <p:spPr>
          <a:xfrm>
            <a:off x="6217920" y="3403823"/>
            <a:ext cx="536448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1219200"/>
            <a:ext cx="5364480" cy="2026920"/>
          </a:xfrm>
        </p:spPr>
        <p:txBody>
          <a:bodyPr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C5ABDB8-045E-7640-9E6C-23C8DC595FC8}" type="datetime1">
              <a:rPr kumimoji="0" lang="en-US" sz="1200" smtClean="0">
                <a:solidFill>
                  <a:schemeClr val="tx2"/>
                </a:solidFill>
              </a:rPr>
              <a:t>9/10/25</a:t>
            </a:fld>
            <a:endParaRPr kumimoji="0"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87592586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960" y="365126"/>
            <a:ext cx="5943600" cy="10033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sz="200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9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2"/>
          </p:nvPr>
        </p:nvSpPr>
        <p:spPr>
          <a:xfrm>
            <a:off x="568960" y="1600200"/>
            <a:ext cx="5943600" cy="472744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0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3"/>
          </p:nvPr>
        </p:nvSpPr>
        <p:spPr>
          <a:xfrm>
            <a:off x="6756400" y="389333"/>
            <a:ext cx="48768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7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1"/>
          </p:nvPr>
        </p:nvSpPr>
        <p:spPr>
          <a:xfrm>
            <a:off x="6756400" y="3436620"/>
            <a:ext cx="4866533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B36DB70-9CC3-0D41-888E-226ABE747D36}" type="datetime1">
              <a:rPr kumimoji="0" lang="en-US" sz="1200" smtClean="0">
                <a:solidFill>
                  <a:schemeClr val="tx2"/>
                </a:solidFill>
              </a:rPr>
              <a:t>9/10/25</a:t>
            </a:fld>
            <a:endParaRPr kumimoji="0"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88004659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14"/>
          </p:nvPr>
        </p:nvSpPr>
        <p:spPr>
          <a:xfrm>
            <a:off x="2972396" y="228600"/>
            <a:ext cx="3046952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6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533996" y="1295400"/>
            <a:ext cx="2235200" cy="1905000"/>
          </a:xfrm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3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26"/>
          </p:nvPr>
        </p:nvSpPr>
        <p:spPr>
          <a:xfrm>
            <a:off x="2972396" y="3365392"/>
            <a:ext cx="3046952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533996" y="3352800"/>
            <a:ext cx="2235200" cy="1905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sz="1600" baseline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10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25"/>
          </p:nvPr>
        </p:nvSpPr>
        <p:spPr>
          <a:xfrm>
            <a:off x="6229623" y="228600"/>
            <a:ext cx="3048000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9448800" y="1295400"/>
            <a:ext cx="22352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sz="1600" baseline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27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27"/>
          </p:nvPr>
        </p:nvSpPr>
        <p:spPr>
          <a:xfrm>
            <a:off x="6223596" y="3365392"/>
            <a:ext cx="3046952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9448800" y="3352800"/>
            <a:ext cx="22352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sz="1600" baseline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11" name="Rectangle 10"/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fld id="{794DDEE4-A2A9-7B41-B099-18DFAD1E2A4C}" type="datetime1">
              <a:rPr kumimoji="0" lang="en-US" sz="1200" smtClean="0">
                <a:solidFill>
                  <a:schemeClr val="tx2"/>
                </a:solidFill>
              </a:rPr>
              <a:t>9/10/25</a:t>
            </a:fld>
            <a:endParaRPr kumimoji="0" lang="en-US"/>
          </a:p>
        </p:txBody>
      </p:sp>
      <p:sp>
        <p:nvSpPr>
          <p:cNvPr id="15" name="Rectangle 14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96209822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14"/>
          </p:nvPr>
        </p:nvSpPr>
        <p:spPr>
          <a:xfrm>
            <a:off x="1235765" y="533400"/>
            <a:ext cx="4871063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1235761" y="152400"/>
            <a:ext cx="48768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sz="1600" baseline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6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18"/>
          </p:nvPr>
        </p:nvSpPr>
        <p:spPr>
          <a:xfrm>
            <a:off x="1235761" y="3352800"/>
            <a:ext cx="48768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1235761" y="6172200"/>
            <a:ext cx="48768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sz="1600" baseline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9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17"/>
          </p:nvPr>
        </p:nvSpPr>
        <p:spPr>
          <a:xfrm>
            <a:off x="6214161" y="533400"/>
            <a:ext cx="48768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24" hasCustomPrompt="1"/>
          </p:nvPr>
        </p:nvSpPr>
        <p:spPr>
          <a:xfrm>
            <a:off x="6214161" y="152400"/>
            <a:ext cx="48768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sz="1600" baseline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14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19"/>
          </p:nvPr>
        </p:nvSpPr>
        <p:spPr>
          <a:xfrm>
            <a:off x="6214161" y="3352800"/>
            <a:ext cx="48768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3" hasCustomPrompt="1"/>
          </p:nvPr>
        </p:nvSpPr>
        <p:spPr>
          <a:xfrm>
            <a:off x="6214161" y="6172200"/>
            <a:ext cx="48768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sz="1600" baseline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F6E58B7D-60D9-6F4D-88DB-BEB8B50314AF}" type="datetime1">
              <a:rPr kumimoji="0" lang="en-US" sz="1200" smtClean="0">
                <a:solidFill>
                  <a:schemeClr val="tx2"/>
                </a:solidFill>
              </a:rPr>
              <a:t>9/10/25</a:t>
            </a:fld>
            <a:endParaRPr kumimoji="0"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31237879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-Up Portrait with Lar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14"/>
          </p:nvPr>
        </p:nvSpPr>
        <p:spPr>
          <a:xfrm>
            <a:off x="203203" y="1524003"/>
            <a:ext cx="2809313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7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30"/>
          </p:nvPr>
        </p:nvSpPr>
        <p:spPr>
          <a:xfrm>
            <a:off x="3132084" y="1524003"/>
            <a:ext cx="2809313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30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31"/>
          </p:nvPr>
        </p:nvSpPr>
        <p:spPr>
          <a:xfrm>
            <a:off x="6062137" y="1524003"/>
            <a:ext cx="2809313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29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32"/>
          </p:nvPr>
        </p:nvSpPr>
        <p:spPr>
          <a:xfrm>
            <a:off x="8986892" y="1524003"/>
            <a:ext cx="2809313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2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203200" y="4495800"/>
            <a:ext cx="11684000" cy="6096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sz="2400" baseline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3"/>
          </p:nvPr>
        </p:nvSpPr>
        <p:spPr/>
        <p:txBody>
          <a:bodyPr/>
          <a:lstStyle/>
          <a:p>
            <a:fld id="{015E4740-7240-BA4C-91F6-CEAD0E821616}" type="datetime1">
              <a:rPr kumimoji="0" lang="en-US" sz="1200" smtClean="0">
                <a:solidFill>
                  <a:schemeClr val="tx2"/>
                </a:solidFill>
              </a:rPr>
              <a:t>9/10/25</a:t>
            </a:fld>
            <a:endParaRPr kumimoji="0"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05288262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Up: 1 Portrait with  3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6273800" cy="11557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sz="2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6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14"/>
          </p:nvPr>
        </p:nvSpPr>
        <p:spPr>
          <a:xfrm>
            <a:off x="812800" y="1676400"/>
            <a:ext cx="6299200" cy="4727448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4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8"/>
          </p:nvPr>
        </p:nvSpPr>
        <p:spPr>
          <a:xfrm>
            <a:off x="7718464" y="257665"/>
            <a:ext cx="3251203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6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22"/>
          </p:nvPr>
        </p:nvSpPr>
        <p:spPr>
          <a:xfrm>
            <a:off x="7718464" y="2432657"/>
            <a:ext cx="3251203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4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23"/>
          </p:nvPr>
        </p:nvSpPr>
        <p:spPr>
          <a:xfrm>
            <a:off x="7718464" y="4607649"/>
            <a:ext cx="3251203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fld id="{F6BEB52C-E75C-B84C-8AC2-3134FBD0864A}" type="datetime1">
              <a:rPr kumimoji="0" lang="en-US" sz="1200" smtClean="0">
                <a:solidFill>
                  <a:schemeClr val="tx2"/>
                </a:solidFill>
              </a:rPr>
              <a:t>9/10/25</a:t>
            </a:fld>
            <a:endParaRPr kumimoji="0"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2882648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-up: 3 Landscape with 2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17"/>
          </p:nvPr>
        </p:nvSpPr>
        <p:spPr>
          <a:xfrm>
            <a:off x="4045131" y="228602"/>
            <a:ext cx="7416800" cy="417195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31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26"/>
          </p:nvPr>
        </p:nvSpPr>
        <p:spPr>
          <a:xfrm>
            <a:off x="812800" y="228600"/>
            <a:ext cx="2760205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9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14"/>
          </p:nvPr>
        </p:nvSpPr>
        <p:spPr>
          <a:xfrm>
            <a:off x="812800" y="3429000"/>
            <a:ext cx="2760205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23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28"/>
          </p:nvPr>
        </p:nvSpPr>
        <p:spPr>
          <a:xfrm>
            <a:off x="4045131" y="4495800"/>
            <a:ext cx="367646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26" name="Rectangle 7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27"/>
          </p:nvPr>
        </p:nvSpPr>
        <p:spPr>
          <a:xfrm>
            <a:off x="7924801" y="4495800"/>
            <a:ext cx="355599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/>
          <a:p>
            <a:fld id="{70139CEC-E72B-974C-9872-CBC64E84F4D4}" type="datetime1">
              <a:rPr kumimoji="0" lang="en-US" sz="1200" smtClean="0">
                <a:solidFill>
                  <a:schemeClr val="tx2"/>
                </a:solidFill>
              </a:rPr>
              <a:t>9/10/25</a:t>
            </a:fld>
            <a:endParaRPr kumimoji="0"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09670894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-Up: 3 Portrait with 2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29"/>
          </p:nvPr>
        </p:nvSpPr>
        <p:spPr>
          <a:xfrm>
            <a:off x="682845" y="228600"/>
            <a:ext cx="52832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30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30"/>
          </p:nvPr>
        </p:nvSpPr>
        <p:spPr>
          <a:xfrm>
            <a:off x="6291165" y="228600"/>
            <a:ext cx="52832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17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26"/>
          </p:nvPr>
        </p:nvSpPr>
        <p:spPr>
          <a:xfrm>
            <a:off x="682845" y="3124200"/>
            <a:ext cx="347472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22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27"/>
          </p:nvPr>
        </p:nvSpPr>
        <p:spPr>
          <a:xfrm>
            <a:off x="4391245" y="3124200"/>
            <a:ext cx="347472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31" name="Rectangle 7" descr="An empty placeholder to add an image. Click on the placeholder and select the image that you wish to add"/>
          <p:cNvSpPr>
            <a:spLocks noGrp="1"/>
          </p:cNvSpPr>
          <p:nvPr>
            <p:ph type="pic" sz="quarter" idx="28"/>
          </p:nvPr>
        </p:nvSpPr>
        <p:spPr>
          <a:xfrm>
            <a:off x="8099645" y="3124200"/>
            <a:ext cx="347472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fld id="{ED9F102A-F727-B64D-9520-F935E67576DC}" type="datetime1">
              <a:rPr kumimoji="0" lang="en-US" sz="1200" smtClean="0">
                <a:solidFill>
                  <a:schemeClr val="tx2"/>
                </a:solidFill>
              </a:rPr>
              <a:t>9/10/25</a:t>
            </a:fld>
            <a:endParaRPr kumimoji="0"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3384309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1252728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0"/>
          </p:nvPr>
        </p:nvSpPr>
        <p:spPr>
          <a:xfrm>
            <a:off x="4067034" y="1600200"/>
            <a:ext cx="4264169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4064000" y="4876800"/>
            <a:ext cx="42672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sz="1800" i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8A46B58-EEC1-474E-A819-E2E937777379}" type="datetime1">
              <a:rPr kumimoji="0" lang="en-US" sz="1200" smtClean="0">
                <a:solidFill>
                  <a:schemeClr val="tx2"/>
                </a:solidFill>
              </a:rPr>
              <a:t>9/10/25</a:t>
            </a:fld>
            <a:endParaRPr kumimoji="0"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236324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2507787"/>
            <a:ext cx="9448800" cy="1509712"/>
          </a:xfrm>
        </p:spPr>
        <p:txBody>
          <a:bodyPr anchor="t"/>
          <a:lstStyle>
            <a:lvl1pPr marL="73148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C7E71-8065-0449-A041-8DB20798ACC4}" type="datetime1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6400" y="6416681"/>
            <a:ext cx="1016000" cy="365125"/>
          </a:xfrm>
        </p:spPr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13667500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4"/>
          </p:nvPr>
        </p:nvSpPr>
        <p:spPr>
          <a:xfrm>
            <a:off x="1524004" y="1371600"/>
            <a:ext cx="4264169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4648200"/>
            <a:ext cx="42672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sz="1800" i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4" name="Picture Placeholder 3" descr="An empty placeholder to add an image. Click on the placeholder and select the image that you wish to add"/>
          <p:cNvSpPr>
            <a:spLocks noGrp="1" noChangeAspect="1"/>
          </p:cNvSpPr>
          <p:nvPr>
            <p:ph type="pic" sz="quarter" idx="10"/>
          </p:nvPr>
        </p:nvSpPr>
        <p:spPr>
          <a:xfrm>
            <a:off x="6607034" y="1371600"/>
            <a:ext cx="4264169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6604000" y="4648200"/>
            <a:ext cx="42672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sz="1800" i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A1E37F9-0E2A-EA42-A434-6F3CF2727295}" type="datetime1">
              <a:rPr kumimoji="0" lang="en-US" sz="1200" smtClean="0">
                <a:solidFill>
                  <a:schemeClr val="tx2"/>
                </a:solidFill>
              </a:rPr>
              <a:t>9/10/25</a:t>
            </a:fld>
            <a:endParaRPr kumimoji="0" lang="en-US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56881594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no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1252728"/>
          </a:xfrm>
          <a:prstGeom prst="rect">
            <a:avLst/>
          </a:prstGeom>
        </p:spPr>
        <p:txBody>
          <a:bodyPr anchor="ctr" anchorCtr="0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sz="quarter" idx="30"/>
          </p:nvPr>
        </p:nvSpPr>
        <p:spPr>
          <a:xfrm>
            <a:off x="609600" y="2057400"/>
            <a:ext cx="109728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0" algn="ctr" rtl="0" eaLnBrk="1" latinLnBrk="1" hangingPunct="1">
              <a:spcBef>
                <a:spcPct val="20000"/>
              </a:spcBef>
              <a:buFontTx/>
              <a:buNone/>
              <a:defRPr kumimoji="0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eaLnBrk="1" latinLnBrk="1" hangingPunct="1"/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0" y="4876800"/>
            <a:ext cx="10972800" cy="14478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sz="1800" i="0"/>
            </a:lvl1pPr>
            <a:extLst/>
          </a:lstStyle>
          <a:p>
            <a:pPr lvl="0"/>
            <a:r>
              <a:rPr kumimoji="0" lang="en-US" dirty="0"/>
              <a:t>Click to add caption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fld id="{05DED95A-B9EF-094B-9CAB-C2D2FD9839AF}" type="datetime1">
              <a:rPr kumimoji="0" lang="en-US" sz="1200" smtClean="0">
                <a:solidFill>
                  <a:schemeClr val="tx2"/>
                </a:solidFill>
              </a:rPr>
              <a:t>9/10/25</a:t>
            </a:fld>
            <a:endParaRPr kumimoji="0"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22650926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1252728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Rectangle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1" hangingPunct="1"/>
            <a:r>
              <a:rPr lang="en-US"/>
              <a:t>Edit Master text styles</a:t>
            </a:r>
          </a:p>
          <a:p>
            <a:pPr lvl="1" eaLnBrk="1" latinLnBrk="1" hangingPunct="1"/>
            <a:r>
              <a:rPr lang="en-US"/>
              <a:t>Second level</a:t>
            </a:r>
          </a:p>
          <a:p>
            <a:pPr lvl="2" eaLnBrk="1" latinLnBrk="1" hangingPunct="1"/>
            <a:r>
              <a:rPr lang="en-US"/>
              <a:t>Third level</a:t>
            </a:r>
          </a:p>
          <a:p>
            <a:pPr lvl="3" eaLnBrk="1" latinLnBrk="1" hangingPunct="1"/>
            <a:r>
              <a:rPr lang="en-US"/>
              <a:t>Fourth level</a:t>
            </a:r>
          </a:p>
          <a:p>
            <a:pPr lvl="4" eaLnBrk="1" latinLnBrk="1" hangingPunct="1"/>
            <a:r>
              <a:rPr lang="en-US"/>
              <a:t>Fifth level</a:t>
            </a:r>
            <a:endParaRPr/>
          </a:p>
        </p:txBody>
      </p:sp>
      <p:sp>
        <p:nvSpPr>
          <p:cNvPr id="2" name="Rectangl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5DEBC-79AA-D546-B54A-6AFFB3F22204}" type="datetime1">
              <a:rPr kumimoji="0" lang="en-US" smtClean="0"/>
              <a:t>9/10/25</a:t>
            </a:fld>
            <a:endParaRPr kumimoji="0" lang="en-US"/>
          </a:p>
        </p:txBody>
      </p:sp>
      <p:sp>
        <p:nvSpPr>
          <p:cNvPr id="27" name="Rectangl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B0023-0CED-47F7-85AE-654F0B232C2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037282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1125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16" tIns="0" rIns="45716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36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3E87E-E21E-C840-B569-0AE6918B815F}" type="datetime1">
              <a:rPr lang="en-US" smtClean="0">
                <a:solidFill>
                  <a:prstClr val="white">
                    <a:shade val="50000"/>
                  </a:prstClr>
                </a:solidFill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828800" y="33317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342767" indent="0" algn="ctr">
              <a:buNone/>
            </a:lvl2pPr>
            <a:lvl3pPr marL="685533" indent="0" algn="ctr">
              <a:buNone/>
            </a:lvl3pPr>
            <a:lvl4pPr marL="1028300" indent="0" algn="ctr">
              <a:buNone/>
            </a:lvl4pPr>
            <a:lvl5pPr marL="1371067" indent="0" algn="ctr">
              <a:buNone/>
            </a:lvl5pPr>
            <a:lvl6pPr marL="1713833" indent="0" algn="ctr">
              <a:buNone/>
            </a:lvl6pPr>
            <a:lvl7pPr marL="2056600" indent="0" algn="ctr">
              <a:buNone/>
            </a:lvl7pPr>
            <a:lvl8pPr marL="2399352" indent="0" algn="ctr">
              <a:buNone/>
            </a:lvl8pPr>
            <a:lvl9pPr marL="274213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8402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29854-D1C1-A94F-9C8F-E5287754E9AF}" type="datetime1">
              <a:rPr lang="en-US" smtClean="0">
                <a:solidFill>
                  <a:prstClr val="white">
                    <a:shade val="50000"/>
                  </a:prstClr>
                </a:solidFill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656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36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2507787"/>
            <a:ext cx="9448800" cy="1509712"/>
          </a:xfrm>
        </p:spPr>
        <p:txBody>
          <a:bodyPr anchor="t"/>
          <a:lstStyle>
            <a:lvl1pPr marL="54860" indent="0" algn="l">
              <a:buNone/>
              <a:defRPr sz="1500">
                <a:solidFill>
                  <a:schemeClr val="tx1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22B3-A013-8243-A71D-0A05C5C92FFD}" type="datetime1">
              <a:rPr lang="en-US" smtClean="0">
                <a:solidFill>
                  <a:prstClr val="white">
                    <a:shade val="50000"/>
                  </a:prstClr>
                </a:solidFill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6400" y="6416682"/>
            <a:ext cx="1016000" cy="365125"/>
          </a:xfrm>
        </p:spPr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4011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195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3" y="1600203"/>
            <a:ext cx="5384800" cy="4525963"/>
          </a:xfrm>
        </p:spPr>
        <p:txBody>
          <a:bodyPr/>
          <a:lstStyle>
            <a:lvl1pPr>
              <a:defRPr sz="195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545F-CB65-864C-941B-38B8F13287E4}" type="datetime1">
              <a:rPr lang="en-US" smtClean="0">
                <a:solidFill>
                  <a:prstClr val="white">
                    <a:shade val="50000"/>
                  </a:prstClr>
                </a:solidFill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202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52"/>
            <a:ext cx="5386917" cy="750887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420" y="1535152"/>
            <a:ext cx="5389033" cy="750887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362239"/>
            <a:ext cx="5386917" cy="376396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20" y="2362239"/>
            <a:ext cx="5389033" cy="376396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F20E-5BD3-774B-8F7F-6F7572971EA7}" type="datetime1">
              <a:rPr lang="en-US" smtClean="0">
                <a:solidFill>
                  <a:prstClr val="white">
                    <a:shade val="50000"/>
                  </a:prstClr>
                </a:solidFill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35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3963-4C76-0C42-B772-10560BE92233}" type="datetime1">
              <a:rPr lang="en-US" smtClean="0">
                <a:solidFill>
                  <a:prstClr val="white">
                    <a:shade val="50000"/>
                  </a:prstClr>
                </a:solidFill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143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3" y="1600202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B2CD-FB89-2540-8259-9D4D389A739E}" type="datetime1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3040851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2AB2-F28D-C44C-A8E3-7E1547A8E309}" type="datetime1">
              <a:rPr lang="en-US" smtClean="0">
                <a:solidFill>
                  <a:prstClr val="white">
                    <a:shade val="50000"/>
                  </a:prstClr>
                </a:solidFill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2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10" y="273055"/>
            <a:ext cx="4011084" cy="1162051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165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10" y="1524003"/>
            <a:ext cx="4011084" cy="4602163"/>
          </a:xfrm>
        </p:spPr>
        <p:txBody>
          <a:bodyPr/>
          <a:lstStyle>
            <a:lvl1pPr marL="0" indent="0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273091"/>
            <a:ext cx="6815667" cy="5853113"/>
          </a:xfrm>
        </p:spPr>
        <p:txBody>
          <a:bodyPr/>
          <a:lstStyle>
            <a:lvl1pPr>
              <a:defRPr sz="1950"/>
            </a:lvl1pPr>
            <a:lvl2pPr>
              <a:defRPr sz="1800"/>
            </a:lvl2pPr>
            <a:lvl3pPr>
              <a:defRPr sz="1650"/>
            </a:lvl3pPr>
            <a:lvl4pPr>
              <a:defRPr sz="150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476EF-CF05-224E-9B89-8EF9F64B0BFB}" type="datetime1">
              <a:rPr lang="en-US" smtClean="0">
                <a:solidFill>
                  <a:prstClr val="white">
                    <a:shade val="50000"/>
                  </a:prstClr>
                </a:solidFill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4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16" rIns="45716" bIns="0" anchor="b">
            <a:sp3d prstMaterial="softEdge"/>
          </a:bodyPr>
          <a:lstStyle>
            <a:lvl1pPr algn="ctr">
              <a:buNone/>
              <a:defRPr sz="15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38400" y="1831979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2400"/>
            </a:lvl1pPr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16" tIns="45716" rIns="45716" anchor="t"/>
          <a:lstStyle>
            <a:lvl1pPr marL="0" indent="0" algn="ctr">
              <a:buNone/>
              <a:defRPr sz="1050"/>
            </a:lvl1pPr>
            <a:lvl2pPr>
              <a:defRPr sz="900"/>
            </a:lvl2pPr>
            <a:lvl3pPr>
              <a:defRPr sz="750"/>
            </a:lvl3pPr>
            <a:lvl4pPr>
              <a:defRPr sz="675"/>
            </a:lvl4pPr>
            <a:lvl5pPr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7338-F235-E446-B4B4-888CB7B2EF9D}" type="datetime1">
              <a:rPr lang="en-US" smtClean="0">
                <a:solidFill>
                  <a:prstClr val="white">
                    <a:shade val="50000"/>
                  </a:prstClr>
                </a:solidFill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06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D7748-6FEF-FE48-93D5-B2D1981E9467}" type="datetime1">
              <a:rPr lang="en-US" smtClean="0">
                <a:solidFill>
                  <a:prstClr val="white">
                    <a:shade val="50000"/>
                  </a:prstClr>
                </a:solidFill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89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3" y="27464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654E-4BA8-294A-BDE4-36A5977F72FC}" type="datetime1">
              <a:rPr lang="en-US" smtClean="0">
                <a:solidFill>
                  <a:prstClr val="white">
                    <a:shade val="50000"/>
                  </a:prstClr>
                </a:solidFill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962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xfrm>
            <a:off x="1188720" y="182881"/>
            <a:ext cx="9829800" cy="1714500"/>
          </a:xfrm>
          <a:prstGeom prst="rect">
            <a:avLst/>
          </a:prstGeom>
          <a:ln>
            <a:miter lim="400000"/>
          </a:ln>
        </p:spPr>
        <p:txBody>
          <a:bodyPr anchor="ctr"/>
          <a:lstStyle>
            <a:lvl1pPr marL="0" indent="0" defTabSz="422748">
              <a:defRPr sz="5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/>
            </a:pPr>
            <a:r>
              <a:rPr sz="5800"/>
              <a:t>Title Text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xfrm>
            <a:off x="5948039" y="6549396"/>
            <a:ext cx="265456" cy="261611"/>
          </a:xfrm>
          <a:prstGeom prst="rect">
            <a:avLst/>
          </a:prstGeom>
          <a:ln w="12700">
            <a:miter lim="400000"/>
          </a:ln>
        </p:spPr>
        <p:txBody>
          <a:bodyPr/>
          <a:lstStyle>
            <a:lvl1pPr defTabSz="422748">
              <a:defRPr sz="11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96752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1424108" y="2088279"/>
            <a:ext cx="9343784" cy="779867"/>
          </a:xfrm>
        </p:spPr>
        <p:txBody>
          <a:bodyPr anchor="b" anchorCtr="0">
            <a:noAutofit/>
          </a:bodyPr>
          <a:lstStyle>
            <a:lvl1pPr algn="ctr">
              <a:defRPr sz="3200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424107" y="3124278"/>
            <a:ext cx="9343784" cy="709135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6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DE"/>
              <a:t>Master-Untertitelformat bearbeiten</a:t>
            </a:r>
          </a:p>
        </p:txBody>
      </p:sp>
      <p:sp>
        <p:nvSpPr>
          <p:cNvPr id="5" name="Textfeld 4"/>
          <p:cNvSpPr txBox="1"/>
          <p:nvPr userDrawn="1"/>
        </p:nvSpPr>
        <p:spPr bwMode="auto">
          <a:xfrm>
            <a:off x="1424108" y="510474"/>
            <a:ext cx="9343785" cy="1436419"/>
          </a:xfrm>
          <a:prstGeom prst="rect">
            <a:avLst/>
          </a:prstGeom>
        </p:spPr>
        <p:txBody>
          <a:bodyPr vert="horz" wrap="square" lIns="121920" tIns="60960" rIns="121920" bIns="60960" rtlCol="0" anchor="t">
            <a:spAutoFit/>
          </a:bodyPr>
          <a:lstStyle/>
          <a:p>
            <a:pPr algn="l">
              <a:defRPr/>
            </a:pPr>
            <a:r>
              <a:rPr lang="de-DE" sz="3200" b="1">
                <a:solidFill>
                  <a:schemeClr val="tx1">
                    <a:lumMod val="65000"/>
                    <a:lumOff val="35000"/>
                  </a:schemeClr>
                </a:solidFill>
              </a:rPr>
              <a:t>Scientific Evaluation </a:t>
            </a:r>
            <a:br>
              <a:rPr lang="de-DE" sz="3200" b="1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2667" b="1">
                <a:solidFill>
                  <a:schemeClr val="tx1">
                    <a:lumMod val="65000"/>
                    <a:lumOff val="35000"/>
                  </a:schemeClr>
                </a:solidFill>
              </a:rPr>
              <a:t>of the GSI Helmholtzzentrum für Schwerionenforschung within Research Field Helmholtz Matter</a:t>
            </a:r>
            <a:endParaRPr sz="2400"/>
          </a:p>
        </p:txBody>
      </p:sp>
      <p:grpSp>
        <p:nvGrpSpPr>
          <p:cNvPr id="6" name="Gruppieren 5"/>
          <p:cNvGrpSpPr/>
          <p:nvPr userDrawn="1"/>
        </p:nvGrpSpPr>
        <p:grpSpPr bwMode="auto">
          <a:xfrm>
            <a:off x="1436386" y="4441635"/>
            <a:ext cx="9334817" cy="1813829"/>
            <a:chOff x="-16933" y="-30699"/>
            <a:chExt cx="30293037" cy="5886182"/>
          </a:xfrm>
        </p:grpSpPr>
        <p:pic>
          <p:nvPicPr>
            <p:cNvPr id="7" name="Inhaltsplatzhalter 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16933" y="-30699"/>
              <a:ext cx="7570800" cy="5878744"/>
            </a:xfrm>
            <a:prstGeom prst="rect">
              <a:avLst/>
            </a:prstGeom>
          </p:spPr>
        </p:pic>
        <p:pic>
          <p:nvPicPr>
            <p:cNvPr id="9" name="Grafik 8"/>
            <p:cNvPicPr>
              <a:picLocks noChangeAspect="1"/>
            </p:cNvPicPr>
            <p:nvPr userDrawn="1"/>
          </p:nvPicPr>
          <p:blipFill>
            <a:blip r:embed="rId3"/>
            <a:srcRect l="21259" t="4763" r="33918" b="6040"/>
            <a:stretch/>
          </p:blipFill>
          <p:spPr bwMode="auto">
            <a:xfrm>
              <a:off x="7563704" y="-30699"/>
              <a:ext cx="7570800" cy="5878744"/>
            </a:xfrm>
            <a:prstGeom prst="rect">
              <a:avLst/>
            </a:prstGeom>
          </p:spPr>
        </p:pic>
        <p:pic>
          <p:nvPicPr>
            <p:cNvPr id="11" name="Picture 14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134504" y="-30611"/>
              <a:ext cx="7570800" cy="5878744"/>
            </a:xfrm>
            <a:prstGeom prst="rect">
              <a:avLst/>
            </a:prstGeom>
          </p:spPr>
        </p:pic>
        <p:pic>
          <p:nvPicPr>
            <p:cNvPr id="12" name="Grafik 11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2705304" y="-23261"/>
              <a:ext cx="7570800" cy="5878744"/>
            </a:xfrm>
            <a:prstGeom prst="rect">
              <a:avLst/>
            </a:prstGeom>
          </p:spPr>
        </p:pic>
      </p:grpSp>
      <p:sp>
        <p:nvSpPr>
          <p:cNvPr id="14" name="Rechteck 13"/>
          <p:cNvSpPr/>
          <p:nvPr userDrawn="1"/>
        </p:nvSpPr>
        <p:spPr bwMode="auto">
          <a:xfrm>
            <a:off x="0" y="0"/>
            <a:ext cx="480000" cy="4800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 sz="2400"/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-1" y="6599766"/>
            <a:ext cx="271036" cy="271036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 sz="2400"/>
          </a:p>
        </p:txBody>
      </p:sp>
      <p:sp>
        <p:nvSpPr>
          <p:cNvPr id="15" name="Rechteck 14"/>
          <p:cNvSpPr/>
          <p:nvPr userDrawn="1"/>
        </p:nvSpPr>
        <p:spPr bwMode="auto">
          <a:xfrm>
            <a:off x="268799" y="6599765"/>
            <a:ext cx="11923201" cy="2688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108343253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423514" y="1450688"/>
            <a:ext cx="11524647" cy="490358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423512" y="174172"/>
            <a:ext cx="9430639" cy="935045"/>
          </a:xfrm>
        </p:spPr>
        <p:txBody>
          <a:bodyPr anchor="b"/>
          <a:lstStyle>
            <a:lvl1pPr marL="0" indent="0" algn="l">
              <a:buNone/>
              <a:defRPr sz="2667" b="1"/>
            </a:lvl1pPr>
          </a:lstStyle>
          <a:p>
            <a:pPr>
              <a:defRPr/>
            </a:pPr>
            <a:r>
              <a:rPr lang="de-DE"/>
              <a:t>Titel hinzufügen</a:t>
            </a:r>
            <a:endParaRPr/>
          </a:p>
        </p:txBody>
      </p:sp>
      <p:sp>
        <p:nvSpPr>
          <p:cNvPr id="2" name="Foliennummernplatzhalter 5">
            <a:extLst>
              <a:ext uri="{FF2B5EF4-FFF2-40B4-BE49-F238E27FC236}">
                <a16:creationId xmlns:a16="http://schemas.microsoft.com/office/drawing/2014/main" id="{843CF8B5-9096-33E3-E496-2FF53C0A20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712367" y="6552643"/>
            <a:ext cx="9931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125CBDDA-5CCF-8748-8988-9DC6C8981774}" type="slidenum">
              <a:rPr lang="de-DE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99962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596900" y="980729"/>
            <a:ext cx="10972800" cy="4525963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de-DE"/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9283835" y="6390961"/>
            <a:ext cx="1924396" cy="278401"/>
          </a:xfrm>
          <a:prstGeom prst="rect">
            <a:avLst/>
          </a:prstGeom>
          <a:solidFill>
            <a:srgbClr val="005AA0"/>
          </a:solidFill>
          <a:ln>
            <a:noFill/>
          </a:ln>
          <a:effectLst/>
        </p:spPr>
        <p:txBody>
          <a:bodyPr wrap="none" rtlCol="0" anchor="ctr"/>
          <a:lstStyle/>
          <a:p>
            <a:pPr marL="0" marR="0" indent="0" algn="ctr" defTabSz="91437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800" b="0" i="0" u="none" strike="noStrike" cap="none" spc="0">
              <a:ln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12" name="Textfeld 11"/>
          <p:cNvSpPr txBox="1"/>
          <p:nvPr userDrawn="1"/>
        </p:nvSpPr>
        <p:spPr bwMode="auto">
          <a:xfrm>
            <a:off x="11784632" y="6621390"/>
            <a:ext cx="551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fld id="{D77F8C5C-003D-0C4C-9749-17DD2C040060}" type="slidenum">
              <a:rPr lang="de-DE" sz="1200">
                <a:solidFill>
                  <a:schemeClr val="bg1"/>
                </a:solidFill>
              </a:rPr>
              <a:t>‹#›</a:t>
            </a:fld>
            <a:r>
              <a:rPr lang="de-DE" sz="1200">
                <a:solidFill>
                  <a:schemeClr val="bg1"/>
                </a:solidFill>
              </a:rPr>
              <a:t> </a:t>
            </a:r>
            <a:endParaRPr sz="1800"/>
          </a:p>
        </p:txBody>
      </p:sp>
      <p:sp>
        <p:nvSpPr>
          <p:cNvPr id="13" name="Textfeld 12"/>
          <p:cNvSpPr txBox="1"/>
          <p:nvPr userDrawn="1"/>
        </p:nvSpPr>
        <p:spPr bwMode="auto">
          <a:xfrm>
            <a:off x="407368" y="6618291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200" dirty="0">
                <a:solidFill>
                  <a:schemeClr val="bg1"/>
                </a:solidFill>
              </a:rPr>
              <a:t>Michael Block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3388884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48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417" y="1535148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362237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17" y="2362237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2B08-1DB1-114A-9CFE-6EA55FFB2D28}" type="datetime1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194310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99C9-46CD-5549-8CD3-4622F6A54604}" type="datetime1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366629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27159-6E41-0D4A-9325-63002291D269}" type="datetime1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512354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10" y="273054"/>
            <a:ext cx="4011084" cy="1162051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10" y="1524002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273087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91B27-A92B-3645-A964-547AE8DDC729}" type="datetime1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269127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16" rIns="45716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38400" y="1831979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16" tIns="45716" rIns="45716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B04A4-1375-014F-A1AF-1A9BC3FB1C6D}" type="datetime1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37177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3.png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36" tIns="45716" rIns="91436" bIns="45716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 lIns="91436" tIns="45716" rIns="91436" bIns="45716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3" y="6416681"/>
            <a:ext cx="2844800" cy="365125"/>
          </a:xfrm>
          <a:prstGeom prst="rect">
            <a:avLst/>
          </a:prstGeom>
        </p:spPr>
        <p:txBody>
          <a:bodyPr vert="horz" lIns="91436" tIns="45716" rIns="91436" bIns="45716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914085"/>
            <a:fld id="{6DDDA61A-7B15-8943-A11C-B6AE9B742151}" type="datetime1">
              <a:rPr lang="en-US" smtClean="0">
                <a:solidFill>
                  <a:prstClr val="white">
                    <a:shade val="50000"/>
                  </a:prstClr>
                </a:solidFill>
                <a:sym typeface="Helvetica"/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  <a:ea typeface="Helvetica"/>
              <a:cs typeface="Helvetica"/>
              <a:sym typeface="Helvetic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65607" y="6416681"/>
            <a:ext cx="3860800" cy="365125"/>
          </a:xfrm>
          <a:prstGeom prst="rect">
            <a:avLst/>
          </a:prstGeom>
        </p:spPr>
        <p:txBody>
          <a:bodyPr vert="horz" lIns="91436" tIns="45716" rIns="91436" bIns="45716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914085"/>
            <a:endParaRPr lang="en-US">
              <a:solidFill>
                <a:prstClr val="white">
                  <a:shade val="50000"/>
                </a:prstClr>
              </a:solidFill>
              <a:ea typeface="Helvetica"/>
              <a:cs typeface="Helvetica"/>
              <a:sym typeface="Helvetica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566400" y="6416681"/>
            <a:ext cx="1016000" cy="365125"/>
          </a:xfrm>
          <a:prstGeom prst="rect">
            <a:avLst/>
          </a:prstGeom>
        </p:spPr>
        <p:txBody>
          <a:bodyPr vert="horz" lIns="0" tIns="45716" rIns="0" bIns="45716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914085"/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ea typeface="Helvetica"/>
                <a:cs typeface="Helvetica"/>
                <a:sym typeface="Helvetica"/>
              </a:rPr>
              <a:pPr defTabSz="914085"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ea typeface="Helvetica"/>
              <a:cs typeface="Helvetica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0318919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450" indent="-41134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5" indent="-283361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62" indent="-228521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840" indent="-182817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796" indent="-182817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162" indent="-182817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277" indent="-182817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6371" indent="-182817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7469" indent="-182817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0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0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1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1" hangingPunct="1"/>
            <a:r>
              <a:rPr kumimoji="0" lang="en-US"/>
              <a:t>Edit Master text styles</a:t>
            </a:r>
          </a:p>
          <a:p>
            <a:pPr lvl="1" eaLnBrk="1" latinLnBrk="1" hangingPunct="1"/>
            <a:r>
              <a:rPr kumimoji="0" lang="en-US"/>
              <a:t>Second level</a:t>
            </a:r>
          </a:p>
          <a:p>
            <a:pPr lvl="2" eaLnBrk="1" latinLnBrk="1" hangingPunct="1"/>
            <a:r>
              <a:rPr kumimoji="0" lang="en-US"/>
              <a:t>Third level</a:t>
            </a:r>
          </a:p>
          <a:p>
            <a:pPr lvl="3" eaLnBrk="1" latinLnBrk="1" hangingPunct="1"/>
            <a:r>
              <a:rPr kumimoji="0" lang="en-US"/>
              <a:t>Fourth level</a:t>
            </a:r>
          </a:p>
          <a:p>
            <a:pPr lvl="4" eaLnBrk="1" latinLnBrk="1" hangingPunct="1"/>
            <a:r>
              <a:rPr kumimoji="0" lang="en-US"/>
              <a:t>Fifth level</a:t>
            </a:r>
            <a:endParaRPr kumimoji="0" lang="en-US" dirty="0"/>
          </a:p>
        </p:txBody>
      </p:sp>
      <p:sp>
        <p:nvSpPr>
          <p:cNvPr id="29" name="Rectangle 3"/>
          <p:cNvSpPr>
            <a:spLocks noGrp="1"/>
          </p:cNvSpPr>
          <p:nvPr>
            <p:ph type="dt" sz="half" idx="2"/>
          </p:nvPr>
        </p:nvSpPr>
        <p:spPr>
          <a:xfrm>
            <a:off x="88900" y="6559362"/>
            <a:ext cx="3251200" cy="244475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D4E3179-C23A-174E-ACEC-68F7FB967C40}" type="datetime1">
              <a:rPr kumimoji="0" lang="en-US" sz="1200" smtClean="0">
                <a:solidFill>
                  <a:schemeClr val="tx2"/>
                </a:solidFill>
              </a:rPr>
              <a:t>9/10/25</a:t>
            </a:fld>
            <a:endParaRPr kumimoji="0" lang="en-US" sz="1200" dirty="0">
              <a:solidFill>
                <a:schemeClr val="tx2"/>
              </a:solidFill>
            </a:endParaRPr>
          </a:p>
        </p:txBody>
      </p:sp>
      <p:sp>
        <p:nvSpPr>
          <p:cNvPr id="20" name="Rectangle 25"/>
          <p:cNvSpPr>
            <a:spLocks noGrp="1"/>
          </p:cNvSpPr>
          <p:nvPr>
            <p:ph type="ftr" sz="quarter" idx="3"/>
          </p:nvPr>
        </p:nvSpPr>
        <p:spPr>
          <a:xfrm>
            <a:off x="3994204" y="6558153"/>
            <a:ext cx="6197600" cy="246888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Rectangle 16"/>
          <p:cNvSpPr>
            <a:spLocks noGrp="1"/>
          </p:cNvSpPr>
          <p:nvPr>
            <p:ph type="sldNum" sz="quarter" idx="4"/>
          </p:nvPr>
        </p:nvSpPr>
        <p:spPr>
          <a:xfrm>
            <a:off x="10896600" y="6559362"/>
            <a:ext cx="1219200" cy="244475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r"/>
            <a:fld id="{F99EC173-99AE-4773-AB25-02E469A13EAE}" type="slidenum">
              <a:rPr kumimoji="0" lang="en-US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en-US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4540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76" r:id="rId1"/>
    <p:sldLayoutId id="2147484077" r:id="rId2"/>
    <p:sldLayoutId id="2147484078" r:id="rId3"/>
    <p:sldLayoutId id="2147484079" r:id="rId4"/>
    <p:sldLayoutId id="2147484080" r:id="rId5"/>
    <p:sldLayoutId id="2147484081" r:id="rId6"/>
    <p:sldLayoutId id="2147484082" r:id="rId7"/>
    <p:sldLayoutId id="2147484083" r:id="rId8"/>
    <p:sldLayoutId id="2147484084" r:id="rId9"/>
    <p:sldLayoutId id="2147484085" r:id="rId10"/>
    <p:sldLayoutId id="2147484086" r:id="rId11"/>
    <p:sldLayoutId id="2147484087" r:id="rId12"/>
    <p:sldLayoutId id="2147484088" r:id="rId13"/>
    <p:sldLayoutId id="2147484089" r:id="rId14"/>
    <p:sldLayoutId id="2147484090" r:id="rId15"/>
    <p:sldLayoutId id="2147484091" r:id="rId16"/>
    <p:sldLayoutId id="2147484092" r:id="rId17"/>
    <p:sldLayoutId id="2147484093" r:id="rId18"/>
    <p:sldLayoutId id="2147484094" r:id="rId19"/>
    <p:sldLayoutId id="2147484095" r:id="rId20"/>
    <p:sldLayoutId id="2147484096" r:id="rId21"/>
    <p:sldLayoutId id="2147484097" r:id="rId22"/>
  </p:sldLayoutIdLst>
  <p:transition>
    <p:fade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3200" cap="all" baseline="0">
          <a:solidFill>
            <a:schemeClr val="tx2"/>
          </a:solidFill>
          <a:effectLst>
            <a:outerShdw blurRad="51000" dist="370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kumimoji="0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kumimoji="0"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kumimoji="0"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kumimoji="0"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36" tIns="45716" rIns="91436" bIns="45716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 lIns="91436" tIns="45716" rIns="91436" bIns="45716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3" y="6416682"/>
            <a:ext cx="2844800" cy="365125"/>
          </a:xfrm>
          <a:prstGeom prst="rect">
            <a:avLst/>
          </a:prstGeom>
        </p:spPr>
        <p:txBody>
          <a:bodyPr vert="horz" lIns="91436" tIns="45716" rIns="91436" bIns="45716" anchor="b"/>
          <a:lstStyle>
            <a:lvl1pPr algn="l" eaLnBrk="1" latinLnBrk="0" hangingPunct="1">
              <a:defRPr kumimoji="0" sz="9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685533"/>
            <a:fld id="{7D2B6CB2-9A64-6246-A201-2F09DBB1C3D0}" type="datetime1">
              <a:rPr lang="en-US" smtClean="0">
                <a:solidFill>
                  <a:prstClr val="white">
                    <a:shade val="50000"/>
                  </a:prstClr>
                </a:solidFill>
                <a:sym typeface="Helvetica"/>
              </a:rPr>
              <a:t>9/10/25</a:t>
            </a:fld>
            <a:endParaRPr lang="en-US">
              <a:solidFill>
                <a:prstClr val="white">
                  <a:shade val="50000"/>
                </a:prstClr>
              </a:solidFill>
              <a:ea typeface="Helvetica"/>
              <a:cs typeface="Helvetica"/>
              <a:sym typeface="Helvetic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65607" y="6416682"/>
            <a:ext cx="3860800" cy="365125"/>
          </a:xfrm>
          <a:prstGeom prst="rect">
            <a:avLst/>
          </a:prstGeom>
        </p:spPr>
        <p:txBody>
          <a:bodyPr vert="horz" lIns="91436" tIns="45716" rIns="91436" bIns="45716" anchor="b"/>
          <a:lstStyle>
            <a:lvl1pPr algn="ctr" eaLnBrk="1" latinLnBrk="0" hangingPunct="1">
              <a:defRPr kumimoji="0" sz="9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685533"/>
            <a:endParaRPr lang="en-US">
              <a:solidFill>
                <a:prstClr val="white">
                  <a:shade val="50000"/>
                </a:prstClr>
              </a:solidFill>
              <a:ea typeface="Helvetica"/>
              <a:cs typeface="Helvetica"/>
              <a:sym typeface="Helvetica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566400" y="6416682"/>
            <a:ext cx="1016000" cy="365125"/>
          </a:xfrm>
          <a:prstGeom prst="rect">
            <a:avLst/>
          </a:prstGeom>
        </p:spPr>
        <p:txBody>
          <a:bodyPr vert="horz" lIns="0" tIns="45716" rIns="0" bIns="45716" anchor="b"/>
          <a:lstStyle>
            <a:lvl1pPr algn="r" eaLnBrk="1" latinLnBrk="0" hangingPunct="1">
              <a:defRPr kumimoji="0" sz="9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685533"/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ea typeface="Helvetica"/>
                <a:cs typeface="Helvetica"/>
                <a:sym typeface="Helvetica"/>
              </a:rPr>
              <a:pPr defTabSz="685533"/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ea typeface="Helvetica"/>
              <a:cs typeface="Helvetica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5880623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99" r:id="rId1"/>
    <p:sldLayoutId id="2147484100" r:id="rId2"/>
    <p:sldLayoutId id="2147484101" r:id="rId3"/>
    <p:sldLayoutId id="2147484102" r:id="rId4"/>
    <p:sldLayoutId id="2147484103" r:id="rId5"/>
    <p:sldLayoutId id="2147484104" r:id="rId6"/>
    <p:sldLayoutId id="2147484105" r:id="rId7"/>
    <p:sldLayoutId id="2147484106" r:id="rId8"/>
    <p:sldLayoutId id="2147484107" r:id="rId9"/>
    <p:sldLayoutId id="2147484108" r:id="rId10"/>
    <p:sldLayoutId id="2147484109" r:id="rId11"/>
    <p:sldLayoutId id="2147484128" r:id="rId12"/>
  </p:sldLayoutIdLst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  <p:hf hdr="0" ftr="0" dt="0"/>
  <p:txStyles>
    <p:titleStyle>
      <a:lvl1pPr algn="ctr" rtl="0" eaLnBrk="1" latinLnBrk="0" hangingPunct="1">
        <a:spcBef>
          <a:spcPct val="0"/>
        </a:spcBef>
        <a:buNone/>
        <a:defRPr kumimoji="0" sz="3075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11319" indent="-308492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651244" indent="-212511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0058" indent="-171383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014585" indent="-137107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58545" indent="-137107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323062" indent="-137107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1473891" indent="-137107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624706" indent="-137107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1775522" indent="-137107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0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76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53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06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383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6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39935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21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268799" y="6599765"/>
            <a:ext cx="11923201" cy="2688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 sz="2400"/>
          </a:p>
        </p:txBody>
      </p:sp>
      <p:sp>
        <p:nvSpPr>
          <p:cNvPr id="24" name="Rechteck 23"/>
          <p:cNvSpPr/>
          <p:nvPr userDrawn="1"/>
        </p:nvSpPr>
        <p:spPr bwMode="auto">
          <a:xfrm>
            <a:off x="-1" y="969432"/>
            <a:ext cx="268800" cy="2688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 sz="2400"/>
          </a:p>
        </p:txBody>
      </p:sp>
      <p:sp>
        <p:nvSpPr>
          <p:cNvPr id="25" name="Rechteck 24"/>
          <p:cNvSpPr/>
          <p:nvPr userDrawn="1"/>
        </p:nvSpPr>
        <p:spPr bwMode="auto">
          <a:xfrm>
            <a:off x="-1" y="6599766"/>
            <a:ext cx="271036" cy="271036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 sz="240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23514" y="1450688"/>
            <a:ext cx="11512052" cy="49035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9712367" y="6552643"/>
            <a:ext cx="9931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125CBDDA-5CCF-8748-8988-9DC6C8981774}" type="slidenum">
              <a:rPr lang="de-DE"/>
              <a:t>‹#›</a:t>
            </a:fld>
            <a:endParaRPr lang="de-DE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auto">
          <a:xfrm>
            <a:off x="423517" y="308100"/>
            <a:ext cx="9430635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043749" y="6565793"/>
            <a:ext cx="891816" cy="345539"/>
          </a:xfrm>
          <a:prstGeom prst="rect">
            <a:avLst/>
          </a:prstGeom>
        </p:spPr>
      </p:pic>
      <p:sp>
        <p:nvSpPr>
          <p:cNvPr id="4" name="Rechteck 3"/>
          <p:cNvSpPr/>
          <p:nvPr userDrawn="1"/>
        </p:nvSpPr>
        <p:spPr bwMode="auto">
          <a:xfrm>
            <a:off x="268798" y="970801"/>
            <a:ext cx="11923201" cy="2688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112523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1" r:id="rId1"/>
    <p:sldLayoutId id="2147484112" r:id="rId2"/>
    <p:sldLayoutId id="2147484113" r:id="rId3"/>
  </p:sldLayoutIdLst>
  <p:hf hdr="0" dt="0"/>
  <p:txStyles>
    <p:titleStyle>
      <a:lvl1pPr algn="l" defTabSz="457189">
        <a:spcBef>
          <a:spcPts val="0"/>
        </a:spcBef>
        <a:buNone/>
        <a:defRPr sz="2400" b="1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891" indent="-342891" algn="l" defTabSz="457189">
        <a:spcBef>
          <a:spcPts val="0"/>
        </a:spcBef>
        <a:buClr>
          <a:srgbClr val="FDBB63"/>
        </a:buClr>
        <a:buFont typeface="Wingdings"/>
        <a:buChar char="§"/>
        <a:defRPr sz="2400">
          <a:solidFill>
            <a:srgbClr val="333333"/>
          </a:solidFill>
          <a:latin typeface="Arial"/>
          <a:ea typeface="+mn-ea"/>
          <a:cs typeface="Arial"/>
        </a:defRPr>
      </a:lvl1pPr>
      <a:lvl2pPr marL="742932" indent="-285744" algn="l" defTabSz="457189">
        <a:spcBef>
          <a:spcPts val="0"/>
        </a:spcBef>
        <a:buClr>
          <a:srgbClr val="FDBB63"/>
        </a:buClr>
        <a:buFont typeface="Wingdings"/>
        <a:buChar char="§"/>
        <a:defRPr sz="2000">
          <a:solidFill>
            <a:srgbClr val="333333"/>
          </a:solidFill>
          <a:latin typeface="Arial"/>
          <a:ea typeface="+mn-ea"/>
          <a:cs typeface="Arial"/>
        </a:defRPr>
      </a:lvl2pPr>
      <a:lvl3pPr marL="1142971" indent="-228594" algn="l" defTabSz="457189">
        <a:spcBef>
          <a:spcPts val="0"/>
        </a:spcBef>
        <a:buClr>
          <a:srgbClr val="FDBB63"/>
        </a:buClr>
        <a:buFont typeface="Wingdings"/>
        <a:buChar char="§"/>
        <a:defRPr sz="1800">
          <a:solidFill>
            <a:srgbClr val="333333"/>
          </a:solidFill>
          <a:latin typeface="Arial"/>
          <a:ea typeface="+mn-ea"/>
          <a:cs typeface="Arial"/>
        </a:defRPr>
      </a:lvl3pPr>
      <a:lvl4pPr marL="1600160" indent="-228594" algn="l" defTabSz="457189">
        <a:spcBef>
          <a:spcPts val="0"/>
        </a:spcBef>
        <a:buClr>
          <a:srgbClr val="FDBB63"/>
        </a:buClr>
        <a:buFont typeface="Wingdings"/>
        <a:buChar char="§"/>
        <a:defRPr sz="1600">
          <a:solidFill>
            <a:srgbClr val="333333"/>
          </a:solidFill>
          <a:latin typeface="Arial"/>
          <a:ea typeface="+mn-ea"/>
          <a:cs typeface="Arial"/>
        </a:defRPr>
      </a:lvl4pPr>
      <a:lvl5pPr marL="2057349" indent="-228594" algn="l" defTabSz="457189">
        <a:spcBef>
          <a:spcPts val="0"/>
        </a:spcBef>
        <a:buClr>
          <a:srgbClr val="FDBB63"/>
        </a:buClr>
        <a:buFont typeface="Wingdings"/>
        <a:buChar char="§"/>
        <a:defRPr sz="1400">
          <a:solidFill>
            <a:srgbClr val="333333"/>
          </a:solidFill>
          <a:latin typeface="Arial"/>
          <a:ea typeface="+mn-ea"/>
          <a:cs typeface="Arial"/>
        </a:defRPr>
      </a:lvl5pPr>
      <a:lvl6pPr marL="2514537" indent="-228594" algn="l" defTabSz="457189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89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32.tif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3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32.tiff"/><Relationship Id="rId5" Type="http://schemas.openxmlformats.org/officeDocument/2006/relationships/image" Target="../media/image36.tiff"/><Relationship Id="rId4" Type="http://schemas.openxmlformats.org/officeDocument/2006/relationships/image" Target="../media/image35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38.tif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412.20997" TargetMode="External"/><Relationship Id="rId3" Type="http://schemas.openxmlformats.org/officeDocument/2006/relationships/image" Target="../media/image510.pn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17.jpe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4.06498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4.06498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hyperlink" Target="https://arxiv.org/abs/2504.06498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4.06498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4.06498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hyperlink" Target="https://arxiv.org/abs/2504.06498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tiff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4.06498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3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62.jpe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804.05747" TargetMode="External"/><Relationship Id="rId2" Type="http://schemas.openxmlformats.org/officeDocument/2006/relationships/slideLayout" Target="../slideLayouts/slideLayout45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5.tif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9.jpeg"/><Relationship Id="rId2" Type="http://schemas.openxmlformats.org/officeDocument/2006/relationships/slideLayout" Target="../slideLayouts/slideLayout45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28.tiff"/><Relationship Id="rId5" Type="http://schemas.openxmlformats.org/officeDocument/2006/relationships/image" Target="../media/image27.tiff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50C616-26F2-C445-E460-4FAB82F062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24B0F52F-3B43-41FB-64D3-AF88348CC2D6}"/>
              </a:ext>
            </a:extLst>
          </p:cNvPr>
          <p:cNvSpPr txBox="1">
            <a:spLocks/>
          </p:cNvSpPr>
          <p:nvPr/>
        </p:nvSpPr>
        <p:spPr bwMode="auto">
          <a:xfrm>
            <a:off x="414130" y="1065213"/>
            <a:ext cx="11363740" cy="1908309"/>
          </a:xfrm>
          <a:prstGeom prst="rect">
            <a:avLst/>
          </a:prstGeom>
        </p:spPr>
        <p:txBody>
          <a:bodyPr/>
          <a:lstStyle>
            <a:lvl1pPr algn="l" defTabSz="342900">
              <a:spcBef>
                <a:spcPts val="0"/>
              </a:spcBef>
              <a:buNone/>
              <a:defRPr sz="1800" b="1">
                <a:solidFill>
                  <a:srgbClr val="333333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 defTabSz="457189">
              <a:defRPr/>
            </a:pPr>
            <a:r>
              <a:rPr lang="en-US" sz="5867" kern="0" noProof="1"/>
              <a:t>Matter-Antimatter Asymmetry</a:t>
            </a:r>
          </a:p>
          <a:p>
            <a:pPr algn="ctr" defTabSz="457189">
              <a:defRPr/>
            </a:pPr>
            <a:r>
              <a:rPr lang="en-US" sz="3600" kern="0" noProof="1"/>
              <a:t>Helmholtz Institute, Johannes Gutenberg U.</a:t>
            </a:r>
          </a:p>
          <a:p>
            <a:pPr algn="ctr" defTabSz="457189">
              <a:defRPr/>
            </a:pPr>
            <a:r>
              <a:rPr lang="en-US" sz="3600" kern="0" noProof="1"/>
              <a:t>Mainz, Germany </a:t>
            </a:r>
          </a:p>
          <a:p>
            <a:pPr algn="ctr" defTabSz="457189">
              <a:defRPr/>
            </a:pPr>
            <a:endParaRPr lang="en-US" sz="5867" kern="0" noProof="1"/>
          </a:p>
          <a:p>
            <a:pPr algn="ctr" defTabSz="457189">
              <a:defRPr/>
            </a:pPr>
            <a:endParaRPr lang="en-US" sz="5867" kern="0" noProof="1"/>
          </a:p>
        </p:txBody>
      </p:sp>
      <p:pic>
        <p:nvPicPr>
          <p:cNvPr id="6" name="Grafik 2">
            <a:extLst>
              <a:ext uri="{FF2B5EF4-FFF2-40B4-BE49-F238E27FC236}">
                <a16:creationId xmlns:a16="http://schemas.microsoft.com/office/drawing/2014/main" id="{52674B28-D3D3-A729-66A2-BE17B698B9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38857" y="135875"/>
            <a:ext cx="471051" cy="471051"/>
          </a:xfrm>
          <a:prstGeom prst="rect">
            <a:avLst/>
          </a:prstGeom>
        </p:spPr>
      </p:pic>
      <p:sp>
        <p:nvSpPr>
          <p:cNvPr id="7" name="Textplatzhalter 9">
            <a:extLst>
              <a:ext uri="{FF2B5EF4-FFF2-40B4-BE49-F238E27FC236}">
                <a16:creationId xmlns:a16="http://schemas.microsoft.com/office/drawing/2014/main" id="{327A6391-E87F-0CE0-2D68-3DC3C097EEAC}"/>
              </a:ext>
            </a:extLst>
          </p:cNvPr>
          <p:cNvSpPr txBox="1">
            <a:spLocks/>
          </p:cNvSpPr>
          <p:nvPr/>
        </p:nvSpPr>
        <p:spPr>
          <a:xfrm>
            <a:off x="11538857" y="702735"/>
            <a:ext cx="471051" cy="1864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800" kern="1200">
                <a:solidFill>
                  <a:srgbClr val="233465"/>
                </a:solidFill>
                <a:latin typeface="Arial"/>
                <a:ea typeface="+mn-ea"/>
                <a:cs typeface="Arial"/>
              </a:defRPr>
            </a:lvl1pPr>
            <a:lvl2pPr marL="1779742" indent="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15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3559485" indent="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13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5339229" indent="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12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7118971" indent="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10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189">
              <a:defRPr/>
            </a:pPr>
            <a:r>
              <a:rPr lang="de-DE" sz="1333" dirty="0"/>
              <a:t>CML </a:t>
            </a:r>
          </a:p>
        </p:txBody>
      </p:sp>
      <p:pic>
        <p:nvPicPr>
          <p:cNvPr id="9" name="Grafik 4">
            <a:extLst>
              <a:ext uri="{FF2B5EF4-FFF2-40B4-BE49-F238E27FC236}">
                <a16:creationId xmlns:a16="http://schemas.microsoft.com/office/drawing/2014/main" id="{102F858C-63F3-99A2-2F65-F3180E34D7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71356" y="475299"/>
            <a:ext cx="817915" cy="457415"/>
          </a:xfrm>
          <a:prstGeom prst="rect">
            <a:avLst/>
          </a:prstGeom>
        </p:spPr>
      </p:pic>
      <p:pic>
        <p:nvPicPr>
          <p:cNvPr id="10" name="Bild 6" descr="GSI_Logo_rgb.png">
            <a:extLst>
              <a:ext uri="{FF2B5EF4-FFF2-40B4-BE49-F238E27FC236}">
                <a16:creationId xmlns:a16="http://schemas.microsoft.com/office/drawing/2014/main" id="{59D350D2-B0E2-EF35-7F84-B5942AAA2D5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2436" y="159025"/>
            <a:ext cx="691200" cy="230400"/>
          </a:xfrm>
          <a:prstGeom prst="rect">
            <a:avLst/>
          </a:prstGeom>
        </p:spPr>
      </p:pic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DE14380-F6AB-4121-E8F6-1578E13DAF78}"/>
              </a:ext>
            </a:extLst>
          </p:cNvPr>
          <p:cNvSpPr txBox="1">
            <a:spLocks/>
          </p:cNvSpPr>
          <p:nvPr/>
        </p:nvSpPr>
        <p:spPr>
          <a:xfrm>
            <a:off x="10358476" y="6554021"/>
            <a:ext cx="548640" cy="28181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>
              <a:defRPr/>
            </a:pPr>
            <a:fld id="{125CBDDA-5CCF-8748-8988-9DC6C8981774}" type="slidenum">
              <a:rPr lang="de-DE" sz="1600" kern="0">
                <a:solidFill>
                  <a:prstClr val="black"/>
                </a:solidFill>
                <a:latin typeface="Arial"/>
                <a:cs typeface="Arial"/>
              </a:rPr>
              <a:pPr defTabSz="609585">
                <a:defRPr/>
              </a:pPr>
              <a:t>1</a:t>
            </a:fld>
            <a:endParaRPr lang="de-DE" sz="1600" kern="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242CAB8-1315-FA39-9D1F-9CE216B2CD94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4407" y="3477485"/>
            <a:ext cx="2739272" cy="273927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1D2AAE6-DE5F-3C30-4DB7-920B7E5E650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8832" y="3477485"/>
            <a:ext cx="2739272" cy="27392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1D6034-F237-5B3B-2707-A2FA525822D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9981" y="3477487"/>
            <a:ext cx="2739272" cy="27392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82D3053-1430-F93B-42A7-E16500BC09A4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91347" y="0"/>
            <a:ext cx="1808018" cy="9695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0DF88BA-C6A5-E8DD-89C1-B1001153A9A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03691" y="44341"/>
            <a:ext cx="5159959" cy="92037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B99924C-F1B8-1744-E0E9-AA473BB1561B}"/>
              </a:ext>
            </a:extLst>
          </p:cNvPr>
          <p:cNvSpPr txBox="1"/>
          <p:nvPr/>
        </p:nvSpPr>
        <p:spPr bwMode="auto">
          <a:xfrm>
            <a:off x="7663405" y="-14605"/>
            <a:ext cx="453970" cy="6463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87331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2671E-EEE1-6A0D-6173-C27100CAB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360" y="-22860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AMO parity violation experiments </a:t>
            </a:r>
            <a:r>
              <a:rPr lang="en-US" sz="4400" dirty="0">
                <a:solidFill>
                  <a:srgbClr val="FFFF00"/>
                </a:solidFill>
              </a:rPr>
              <a:t>today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05676-7ABA-E4F6-7BF5-60C006678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 </a:t>
            </a:r>
            <a:r>
              <a:rPr lang="en-US" sz="4800" dirty="0">
                <a:solidFill>
                  <a:srgbClr val="FFFF00"/>
                </a:solidFill>
              </a:rPr>
              <a:t>Neutron</a:t>
            </a:r>
            <a:r>
              <a:rPr lang="en-US" sz="4800" dirty="0"/>
              <a:t> distributions</a:t>
            </a:r>
          </a:p>
          <a:p>
            <a:r>
              <a:rPr lang="en-US" sz="4800" dirty="0"/>
              <a:t> Parity violation in </a:t>
            </a:r>
            <a:r>
              <a:rPr lang="en-US" sz="4800" dirty="0">
                <a:solidFill>
                  <a:srgbClr val="FFFF00"/>
                </a:solidFill>
              </a:rPr>
              <a:t>nuclei</a:t>
            </a:r>
          </a:p>
          <a:p>
            <a:r>
              <a:rPr lang="en-US" sz="4800" dirty="0"/>
              <a:t> Search for </a:t>
            </a:r>
            <a:r>
              <a:rPr lang="en-US" sz="4800" dirty="0">
                <a:solidFill>
                  <a:srgbClr val="92D050"/>
                </a:solidFill>
              </a:rPr>
              <a:t>light “new” bosons</a:t>
            </a:r>
          </a:p>
          <a:p>
            <a:r>
              <a:rPr lang="en-US" sz="4800" dirty="0"/>
              <a:t> Search for dark matter</a:t>
            </a:r>
          </a:p>
          <a:p>
            <a:r>
              <a:rPr lang="en-US" sz="4800" dirty="0">
                <a:solidFill>
                  <a:srgbClr val="FFFF00"/>
                </a:solidFill>
              </a:rPr>
              <a:t> Molecules!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312AF6-7012-B24E-5B7E-15A0894BE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9B1A93-137F-4692-843E-C8A701CFA733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430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9B1A93-137F-4692-843E-C8A701CFA73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2260" y="1919183"/>
            <a:ext cx="7185314" cy="48747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4DD7B84-8B9E-FF40-A694-BA95B80C89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1879"/>
            <a:ext cx="12192000" cy="158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33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5859"/>
            <a:ext cx="10972800" cy="908392"/>
          </a:xfrm>
        </p:spPr>
        <p:txBody>
          <a:bodyPr/>
          <a:lstStyle/>
          <a:p>
            <a:r>
              <a:rPr lang="en-US" dirty="0"/>
              <a:t>PV in racemic mixtures: </a:t>
            </a:r>
            <a:r>
              <a:rPr lang="en-US" dirty="0">
                <a:solidFill>
                  <a:srgbClr val="92D050"/>
                </a:solidFill>
              </a:rPr>
              <a:t>impossible</a:t>
            </a:r>
            <a:r>
              <a:rPr lang="en-US" dirty="0"/>
              <a:t>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9B1A93-137F-4692-843E-C8A701CFA73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9" y="984251"/>
            <a:ext cx="6418744" cy="5803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80314" y="984251"/>
            <a:ext cx="5650118" cy="2948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PV in chiral mol.➜ energy shift</a:t>
            </a:r>
          </a:p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PV in NMR ➜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Nucl.Spin.Dep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 PNC</a:t>
            </a:r>
          </a:p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B=20 T ➜ ~ 1 mHz line shifts</a:t>
            </a:r>
          </a:p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No way in a mixture</a:t>
            </a:r>
            <a:r>
              <a:rPr kumimoji="0" lang="mr-I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 Antiqua"/>
                <a:ea typeface="+mn-ea"/>
                <a:cs typeface="Mangal" panose="02040503050203030202" pitchFamily="18" charset="0"/>
              </a:rPr>
              <a:t>…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851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5859"/>
            <a:ext cx="10972800" cy="619880"/>
          </a:xfrm>
        </p:spPr>
        <p:txBody>
          <a:bodyPr>
            <a:normAutofit/>
          </a:bodyPr>
          <a:lstStyle/>
          <a:p>
            <a:r>
              <a:rPr lang="en-US" dirty="0"/>
              <a:t>Diastereomeric NMR shift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9B1A93-137F-4692-843E-C8A701CFA73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66" y="767801"/>
            <a:ext cx="6647345" cy="1943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7149" y="735495"/>
            <a:ext cx="4288180" cy="60435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176" y="2993346"/>
            <a:ext cx="2104983" cy="21049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4176" y="5149941"/>
            <a:ext cx="2199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Dr. James Eills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66F042-D038-734A-9C11-C5A2317923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177" y="5894014"/>
            <a:ext cx="6759711" cy="87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0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5859"/>
            <a:ext cx="10972800" cy="619880"/>
          </a:xfrm>
        </p:spPr>
        <p:txBody>
          <a:bodyPr>
            <a:normAutofit/>
          </a:bodyPr>
          <a:lstStyle/>
          <a:p>
            <a:r>
              <a:rPr lang="en-US" dirty="0"/>
              <a:t>Diastereomeric NMR shift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9B1A93-137F-4692-843E-C8A701CFA73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860" y="695738"/>
            <a:ext cx="4831077" cy="61559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0161" y="722520"/>
            <a:ext cx="6671775" cy="54129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28590" y="6169163"/>
            <a:ext cx="6778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“Built-in co-magnetometer” !!!</a:t>
            </a:r>
          </a:p>
        </p:txBody>
      </p:sp>
    </p:spTree>
    <p:extLst>
      <p:ext uri="{BB962C8B-B14F-4D97-AF65-F5344CB8AC3E}">
        <p14:creationId xmlns:p14="http://schemas.microsoft.com/office/powerpoint/2010/main" val="328092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C0610-813C-2845-AAC3-28B77CAE1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055"/>
            <a:ext cx="10972800" cy="861775"/>
          </a:xfrm>
        </p:spPr>
        <p:txBody>
          <a:bodyPr/>
          <a:lstStyle/>
          <a:p>
            <a:r>
              <a:rPr lang="en-US" dirty="0"/>
              <a:t>An optimistic roadmap from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6DADB7-8329-A245-BACB-FA74029C2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9B1A93-137F-4692-843E-C8A701CFA733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77DA5B-FE9C-1142-B3BB-44ABE994EC58}"/>
                  </a:ext>
                </a:extLst>
              </p:cNvPr>
              <p:cNvSpPr txBox="1"/>
              <p:nvPr/>
            </p:nvSpPr>
            <p:spPr>
              <a:xfrm>
                <a:off x="82861" y="778423"/>
                <a:ext cx="1048353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8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13</a:t>
                </a:r>
                <a:r>
                  <a:rPr kumimoji="0" lang="en-US" sz="4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C/</a:t>
                </a:r>
                <a:r>
                  <a:rPr kumimoji="0" lang="en-US" sz="48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1</a:t>
                </a:r>
                <a:r>
                  <a:rPr kumimoji="0" lang="en-US" sz="4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H </a:t>
                </a:r>
                <a14:m>
                  <m:oMath xmlns:m="http://schemas.openxmlformats.org/officeDocument/2006/math">
                    <m:r>
                      <a:rPr kumimoji="0" lang="en-US" sz="4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→</m:t>
                    </m:r>
                  </m:oMath>
                </a14:m>
                <a:r>
                  <a:rPr kumimoji="0" lang="en-US" sz="4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 </a:t>
                </a:r>
                <a:r>
                  <a:rPr kumimoji="0" lang="en-US" sz="48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31</a:t>
                </a:r>
                <a:r>
                  <a:rPr kumimoji="0" lang="en-US" sz="4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P/</a:t>
                </a:r>
                <a:r>
                  <a:rPr kumimoji="0" lang="en-US" sz="48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1</a:t>
                </a:r>
                <a:r>
                  <a:rPr kumimoji="0" lang="en-US" sz="4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H </a:t>
                </a:r>
                <a14:m>
                  <m:oMath xmlns:m="http://schemas.openxmlformats.org/officeDocument/2006/math">
                    <m:r>
                      <a:rPr kumimoji="0" lang="en-US" sz="4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→</m:t>
                    </m:r>
                  </m:oMath>
                </a14:m>
                <a:r>
                  <a:rPr kumimoji="0" lang="en-US" sz="4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 </a:t>
                </a:r>
                <a:r>
                  <a:rPr kumimoji="0" lang="en-US" sz="48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?</a:t>
                </a:r>
                <a:r>
                  <a:rPr kumimoji="0" lang="en-US" sz="4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?/</a:t>
                </a:r>
                <a:r>
                  <a:rPr kumimoji="0" lang="en-US" sz="48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1</a:t>
                </a:r>
                <a:r>
                  <a:rPr kumimoji="0" lang="en-US" sz="4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H</a:t>
                </a: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Book Antiqua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 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PNC shift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∝</m:t>
                    </m:r>
                    <m:r>
                      <a:rPr kumimoji="0" 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𝑍</m:t>
                    </m:r>
                    <m:r>
                      <a:rPr kumimoji="0" lang="en-US" sz="2400" b="0" i="1" u="none" strike="noStrike" kern="1200" cap="none" spc="0" normalizeH="0" baseline="30000" noProof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2</m:t>
                    </m:r>
                    <m:r>
                      <a:rPr kumimoji="0" 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𝐴</m:t>
                    </m:r>
                    <m:r>
                      <a:rPr kumimoji="0" lang="en-US" sz="2400" b="0" i="1" u="none" strike="noStrike" kern="1200" cap="none" spc="0" normalizeH="0" baseline="30000" noProof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2/3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:             ~10 </a:t>
                </a:r>
                <a:r>
                  <a:rPr kumimoji="0" lang="en-US" sz="2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nHz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                       ~µHz                     ~mHz</a:t>
                </a: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Book Antiqua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A77DA5B-FE9C-1142-B3BB-44ABE994EC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61" y="778423"/>
                <a:ext cx="10483539" cy="1200329"/>
              </a:xfrm>
              <a:prstGeom prst="rect">
                <a:avLst/>
              </a:prstGeom>
              <a:blipFill>
                <a:blip r:embed="rId3"/>
                <a:stretch>
                  <a:fillRect l="-242" t="-12632" r="-2663" b="-11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92B84A95-DDB3-A44C-B6E3-1B2450BB01C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7828" y="2828091"/>
            <a:ext cx="6581312" cy="28265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64D1FA9-B544-D140-BF6B-740CF8A9886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2" y="2054504"/>
            <a:ext cx="5346217" cy="3058357"/>
          </a:xfrm>
          <a:prstGeom prst="rect">
            <a:avLst/>
          </a:prstGeom>
        </p:spPr>
      </p:pic>
      <p:pic>
        <p:nvPicPr>
          <p:cNvPr id="7" name="Picture 14">
            <a:extLst>
              <a:ext uri="{FF2B5EF4-FFF2-40B4-BE49-F238E27FC236}">
                <a16:creationId xmlns:a16="http://schemas.microsoft.com/office/drawing/2014/main" id="{31730A3E-F94E-DC43-B5D2-932741989E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2430" y="5212698"/>
            <a:ext cx="1256335" cy="1256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34C0181-0EA6-9744-BF07-ACECA189856D}"/>
              </a:ext>
            </a:extLst>
          </p:cNvPr>
          <p:cNvSpPr txBox="1"/>
          <p:nvPr/>
        </p:nvSpPr>
        <p:spPr>
          <a:xfrm>
            <a:off x="41589" y="6504679"/>
            <a:ext cx="3069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Danila Barskiy  Erik Van Dyke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D6EE105-3180-B0D3-BBA6-3D61C7488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4597" y="5212698"/>
            <a:ext cx="1256335" cy="1256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4F363B3-B8DE-63E5-F6EF-0BF1E9D5F4CF}"/>
              </a:ext>
            </a:extLst>
          </p:cNvPr>
          <p:cNvSpPr txBox="1"/>
          <p:nvPr/>
        </p:nvSpPr>
        <p:spPr>
          <a:xfrm>
            <a:off x="2895120" y="5227617"/>
            <a:ext cx="30694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Collaboration @ ELCH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Rudolf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Pietschnig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Denis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Kargin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Robert Berger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Konstantin Gaul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(now @Mainz)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745E8E-E3E8-22D1-C757-F8A7C12A2F73}"/>
              </a:ext>
            </a:extLst>
          </p:cNvPr>
          <p:cNvSpPr txBox="1"/>
          <p:nvPr/>
        </p:nvSpPr>
        <p:spPr>
          <a:xfrm>
            <a:off x="5651502" y="5750626"/>
            <a:ext cx="254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Collaboration @ MPIP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Manfred Wagner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Tanja Weil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4A3DA6-A22A-9692-D0B4-233570AE7853}"/>
              </a:ext>
            </a:extLst>
          </p:cNvPr>
          <p:cNvSpPr txBox="1"/>
          <p:nvPr/>
        </p:nvSpPr>
        <p:spPr>
          <a:xfrm>
            <a:off x="8148319" y="5852160"/>
            <a:ext cx="4043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Another effort: 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103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Rh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(ACAC)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M.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Sabba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 (M. Levitt’s group, SOTON)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D9FBC6-7CFF-E604-964E-B37C92344628}"/>
              </a:ext>
            </a:extLst>
          </p:cNvPr>
          <p:cNvSpPr txBox="1"/>
          <p:nvPr/>
        </p:nvSpPr>
        <p:spPr>
          <a:xfrm>
            <a:off x="5527826" y="2012588"/>
            <a:ext cx="6581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sng" strike="noStrike" kern="1200" cap="none" spc="0" normalizeH="0" baseline="0" noProof="0" dirty="0">
                <a:ln>
                  <a:noFill/>
                </a:ln>
                <a:solidFill>
                  <a:srgbClr val="0E4D7A"/>
                </a:solidFill>
                <a:effectLst/>
                <a:highlight>
                  <a:srgbClr val="FFFF00"/>
                </a:highlight>
                <a:uLnTx/>
                <a:uFillTx/>
                <a:latin typeface="Arimo"/>
                <a:ea typeface="+mn-ea"/>
                <a:cs typeface="+mn-cs"/>
                <a:hlinkClick r:id="rId8"/>
              </a:rPr>
              <a:t>arxiv: 2412.20997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E4D7A"/>
                </a:solidFill>
                <a:effectLst/>
                <a:highlight>
                  <a:srgbClr val="FFFF00"/>
                </a:highlight>
                <a:uLnTx/>
                <a:uFillTx/>
                <a:latin typeface="Arimo"/>
                <a:ea typeface="+mn-ea"/>
                <a:cs typeface="+mn-cs"/>
              </a:rPr>
              <a:t>; PCCP 2025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Book Antiqu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727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3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04CB02-E4C4-A8BC-BE53-ADA764D19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16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76D07D-17C1-CEC1-422D-538142E8AD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1326" y="165274"/>
            <a:ext cx="6569348" cy="6527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198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6DD8AB-3E26-5932-B4D9-0097808E8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952373-76D2-851D-78AD-156A52917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58766" y="6416681"/>
            <a:ext cx="10160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9B1A93-137F-4692-843E-C8A701CFA73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EEE869-062F-73B9-DB47-A711CDB7E580}"/>
              </a:ext>
            </a:extLst>
          </p:cNvPr>
          <p:cNvSpPr txBox="1"/>
          <p:nvPr/>
        </p:nvSpPr>
        <p:spPr>
          <a:xfrm>
            <a:off x="184301" y="797168"/>
            <a:ext cx="656492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FFFF00"/>
                </a:solidFill>
              </a:rPr>
              <a:t>Graser</a:t>
            </a:r>
          </a:p>
          <a:p>
            <a:pPr algn="ctr"/>
            <a:r>
              <a:rPr lang="en-US" sz="6000" dirty="0">
                <a:solidFill>
                  <a:srgbClr val="FFFF00"/>
                </a:solidFill>
              </a:rPr>
              <a:t>Laser</a:t>
            </a:r>
          </a:p>
          <a:p>
            <a:pPr algn="ctr"/>
            <a:r>
              <a:rPr lang="en-US" sz="6000" dirty="0">
                <a:solidFill>
                  <a:srgbClr val="FFFF00"/>
                </a:solidFill>
              </a:rPr>
              <a:t>Maser</a:t>
            </a:r>
          </a:p>
          <a:p>
            <a:pPr algn="ctr"/>
            <a:r>
              <a:rPr lang="en-US" sz="6000" dirty="0">
                <a:solidFill>
                  <a:srgbClr val="FFFF00"/>
                </a:solidFill>
              </a:rPr>
              <a:t>Raser</a:t>
            </a:r>
          </a:p>
          <a:p>
            <a:pPr algn="ctr"/>
            <a:r>
              <a:rPr lang="en-US" sz="6000" dirty="0">
                <a:solidFill>
                  <a:srgbClr val="FFFF00"/>
                </a:solidFill>
              </a:rPr>
              <a:t>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C973B1-7CFD-1CBF-66D5-F62C0C44FA9A}"/>
              </a:ext>
            </a:extLst>
          </p:cNvPr>
          <p:cNvSpPr txBox="1"/>
          <p:nvPr/>
        </p:nvSpPr>
        <p:spPr>
          <a:xfrm>
            <a:off x="7078019" y="4582819"/>
            <a:ext cx="3891214" cy="1015663"/>
          </a:xfrm>
          <a:prstGeom prst="rect">
            <a:avLst/>
          </a:prstGeom>
          <a:noFill/>
          <a:ln w="4762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i="1" dirty="0">
                <a:solidFill>
                  <a:srgbClr val="92D050"/>
                </a:solidFill>
              </a:rPr>
              <a:t>J</a:t>
            </a:r>
            <a:r>
              <a:rPr lang="en-US" sz="6000" dirty="0">
                <a:solidFill>
                  <a:srgbClr val="92D050"/>
                </a:solidFill>
              </a:rPr>
              <a:t>-oscillator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2E3544-4A83-45E7-F172-0D2869B7F56D}"/>
              </a:ext>
            </a:extLst>
          </p:cNvPr>
          <p:cNvSpPr txBox="1"/>
          <p:nvPr/>
        </p:nvSpPr>
        <p:spPr>
          <a:xfrm>
            <a:off x="6261135" y="1720497"/>
            <a:ext cx="55249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FFC000"/>
                </a:solidFill>
              </a:rPr>
              <a:t>S/o </a:t>
            </a:r>
            <a:r>
              <a:rPr lang="en-US" sz="6000" dirty="0" err="1">
                <a:solidFill>
                  <a:srgbClr val="FFC000"/>
                </a:solidFill>
              </a:rPr>
              <a:t>magnetom</a:t>
            </a:r>
            <a:r>
              <a:rPr lang="en-US" sz="6000" dirty="0">
                <a:solidFill>
                  <a:srgbClr val="FFC000"/>
                </a:solidFill>
              </a:rPr>
              <a:t>.</a:t>
            </a:r>
          </a:p>
          <a:p>
            <a:pPr algn="ctr"/>
            <a:r>
              <a:rPr lang="en-US" sz="6000" dirty="0">
                <a:solidFill>
                  <a:srgbClr val="FFC000"/>
                </a:solidFill>
              </a:rPr>
              <a:t>Spin maser</a:t>
            </a:r>
          </a:p>
          <a:p>
            <a:pPr algn="ctr"/>
            <a:r>
              <a:rPr lang="en-US" sz="6000" dirty="0" err="1">
                <a:solidFill>
                  <a:srgbClr val="FFC000"/>
                </a:solidFill>
              </a:rPr>
              <a:t>Floquet</a:t>
            </a:r>
            <a:r>
              <a:rPr lang="en-US" sz="6000" dirty="0">
                <a:solidFill>
                  <a:srgbClr val="FFC000"/>
                </a:solidFill>
              </a:rPr>
              <a:t> maser</a:t>
            </a:r>
          </a:p>
        </p:txBody>
      </p:sp>
    </p:spTree>
    <p:extLst>
      <p:ext uri="{BB962C8B-B14F-4D97-AF65-F5344CB8AC3E}">
        <p14:creationId xmlns:p14="http://schemas.microsoft.com/office/powerpoint/2010/main" val="367465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7872A-597D-5542-B498-1E45815FB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939"/>
            <a:ext cx="10972800" cy="982661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dirty="0">
                <a:solidFill>
                  <a:srgbClr val="FFFF00"/>
                </a:solidFill>
              </a:rPr>
              <a:t>ZULF NMR </a:t>
            </a:r>
            <a:r>
              <a:rPr lang="en-US" dirty="0"/>
              <a:t>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49EE3E-7996-1C4C-A095-30FA3683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18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9FE7F8F-2D2F-3D40-A193-BD5E6DAECD36}"/>
              </a:ext>
            </a:extLst>
          </p:cNvPr>
          <p:cNvSpPr/>
          <p:nvPr/>
        </p:nvSpPr>
        <p:spPr>
          <a:xfrm>
            <a:off x="3770141" y="6488668"/>
            <a:ext cx="76513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Physik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Unserer</a:t>
            </a:r>
            <a:r>
              <a:rPr lang="en-US" dirty="0"/>
              <a:t> Zeit, June (2023); adapted from https://</a:t>
            </a:r>
            <a:r>
              <a:rPr lang="en-US" dirty="0" err="1"/>
              <a:t>blog.zulf.eu</a:t>
            </a:r>
            <a:r>
              <a:rPr lang="en-US" dirty="0"/>
              <a:t>/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1D8162-CBF5-73A4-038F-76276B8922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5740" y="922339"/>
            <a:ext cx="8626220" cy="54371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4A24C0-06B6-4693-938E-92221EDEF661}"/>
              </a:ext>
            </a:extLst>
          </p:cNvPr>
          <p:cNvSpPr txBox="1"/>
          <p:nvPr/>
        </p:nvSpPr>
        <p:spPr>
          <a:xfrm>
            <a:off x="3338952" y="3031958"/>
            <a:ext cx="5929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Polarization                    Encoding                        Detection</a:t>
            </a:r>
          </a:p>
        </p:txBody>
      </p:sp>
    </p:spTree>
    <p:extLst>
      <p:ext uri="{BB962C8B-B14F-4D97-AF65-F5344CB8AC3E}">
        <p14:creationId xmlns:p14="http://schemas.microsoft.com/office/powerpoint/2010/main" val="383721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4C3CA9-54DE-9A85-5646-558C9D896C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C29381-2B86-5F15-4CFA-6E735B5A3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9B1A93-137F-4692-843E-C8A701CFA73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076616-1930-A68A-5BFD-E6017010A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108" y="1446662"/>
            <a:ext cx="11065784" cy="416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373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AFD86C-F924-9C87-BBA2-49DA821462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2">
            <a:extLst>
              <a:ext uri="{FF2B5EF4-FFF2-40B4-BE49-F238E27FC236}">
                <a16:creationId xmlns:a16="http://schemas.microsoft.com/office/drawing/2014/main" id="{A20712CF-8988-4B36-110D-08E0FC0191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38857" y="135875"/>
            <a:ext cx="471051" cy="471051"/>
          </a:xfrm>
          <a:prstGeom prst="rect">
            <a:avLst/>
          </a:prstGeom>
        </p:spPr>
      </p:pic>
      <p:sp>
        <p:nvSpPr>
          <p:cNvPr id="7" name="Textplatzhalter 9">
            <a:extLst>
              <a:ext uri="{FF2B5EF4-FFF2-40B4-BE49-F238E27FC236}">
                <a16:creationId xmlns:a16="http://schemas.microsoft.com/office/drawing/2014/main" id="{6665417A-2CAE-1682-8D64-7F91C652F3AF}"/>
              </a:ext>
            </a:extLst>
          </p:cNvPr>
          <p:cNvSpPr txBox="1">
            <a:spLocks/>
          </p:cNvSpPr>
          <p:nvPr/>
        </p:nvSpPr>
        <p:spPr>
          <a:xfrm>
            <a:off x="11538857" y="702735"/>
            <a:ext cx="471051" cy="1864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800" kern="1200">
                <a:solidFill>
                  <a:srgbClr val="233465"/>
                </a:solidFill>
                <a:latin typeface="Arial"/>
                <a:ea typeface="+mn-ea"/>
                <a:cs typeface="Arial"/>
              </a:defRPr>
            </a:lvl1pPr>
            <a:lvl2pPr marL="1779742" indent="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15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3559485" indent="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13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5339229" indent="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12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7118971" indent="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10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189">
              <a:defRPr/>
            </a:pPr>
            <a:r>
              <a:rPr lang="de-DE" sz="1333" dirty="0"/>
              <a:t>CML </a:t>
            </a:r>
          </a:p>
        </p:txBody>
      </p:sp>
      <p:pic>
        <p:nvPicPr>
          <p:cNvPr id="9" name="Grafik 4">
            <a:extLst>
              <a:ext uri="{FF2B5EF4-FFF2-40B4-BE49-F238E27FC236}">
                <a16:creationId xmlns:a16="http://schemas.microsoft.com/office/drawing/2014/main" id="{6A6E2430-4A4C-1837-0C0B-4317FA7D38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71356" y="475299"/>
            <a:ext cx="817915" cy="457415"/>
          </a:xfrm>
          <a:prstGeom prst="rect">
            <a:avLst/>
          </a:prstGeom>
        </p:spPr>
      </p:pic>
      <p:pic>
        <p:nvPicPr>
          <p:cNvPr id="10" name="Bild 6" descr="GSI_Logo_rgb.png">
            <a:extLst>
              <a:ext uri="{FF2B5EF4-FFF2-40B4-BE49-F238E27FC236}">
                <a16:creationId xmlns:a16="http://schemas.microsoft.com/office/drawing/2014/main" id="{B7BD54F1-C831-ADED-E3B9-DEC0AF57BAC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2436" y="159025"/>
            <a:ext cx="691200" cy="230400"/>
          </a:xfrm>
          <a:prstGeom prst="rect">
            <a:avLst/>
          </a:prstGeom>
        </p:spPr>
      </p:pic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10B9525-DB26-E553-3325-1DC10EFAED48}"/>
              </a:ext>
            </a:extLst>
          </p:cNvPr>
          <p:cNvSpPr txBox="1">
            <a:spLocks/>
          </p:cNvSpPr>
          <p:nvPr/>
        </p:nvSpPr>
        <p:spPr>
          <a:xfrm>
            <a:off x="10358476" y="6554021"/>
            <a:ext cx="548640" cy="28181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>
              <a:defRPr/>
            </a:pPr>
            <a:fld id="{125CBDDA-5CCF-8748-8988-9DC6C8981774}" type="slidenum">
              <a:rPr lang="de-DE" sz="1600" kern="0">
                <a:solidFill>
                  <a:prstClr val="black"/>
                </a:solidFill>
                <a:latin typeface="Arial"/>
                <a:cs typeface="Arial"/>
              </a:rPr>
              <a:pPr defTabSz="609585">
                <a:defRPr/>
              </a:pPr>
              <a:t>2</a:t>
            </a:fld>
            <a:endParaRPr lang="de-DE" sz="1600" kern="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2CD688F-EECD-B57F-16F4-424678A93A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334" y="3319047"/>
            <a:ext cx="24628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n-US" altLang="en-US" sz="1200" kern="0">
                <a:solidFill>
                  <a:prstClr val="black"/>
                </a:solidFill>
                <a:latin typeface="Arial" panose="020B0604020202020204" pitchFamily="34" charset="0"/>
                <a:cs typeface="Arial"/>
              </a:rPr>
            </a:br>
            <a:endParaRPr lang="en-US" altLang="en-US" sz="2400" kern="0">
              <a:solidFill>
                <a:prstClr val="black"/>
              </a:solidFill>
              <a:latin typeface="Arial" panose="020B0604020202020204" pitchFamily="34" charset="0"/>
              <a:cs typeface="Arial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85ED833-1E70-CE12-EF63-BEC4ADEB9A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hqprint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723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F0E084A7-B55D-BAF5-D048-AB1DE2B67D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606758"/>
              </p:ext>
            </p:extLst>
          </p:nvPr>
        </p:nvGraphicFramePr>
        <p:xfrm>
          <a:off x="380065" y="1245070"/>
          <a:ext cx="4826000" cy="5364480"/>
        </p:xfrm>
        <a:graphic>
          <a:graphicData uri="http://schemas.openxmlformats.org/drawingml/2006/table">
            <a:tbl>
              <a:tblPr/>
              <a:tblGrid>
                <a:gridCol w="4826000">
                  <a:extLst>
                    <a:ext uri="{9D8B030D-6E8A-4147-A177-3AD203B41FA5}">
                      <a16:colId xmlns:a16="http://schemas.microsoft.com/office/drawing/2014/main" val="1198481590"/>
                    </a:ext>
                  </a:extLst>
                </a:gridCol>
              </a:tblGrid>
              <a:tr h="231731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</a:rPr>
                        <a:t>Parity violation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Exotic spin-dependent interactions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Dysprosium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</a:rPr>
                        <a:t>Chiral molecules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Dark matter searches: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CASPEr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GNOME (and other networks)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Precision atomic spectroscopy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Search for high-frequency gravitational waves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Reanalysis of DM search experiments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Network of </a:t>
                      </a:r>
                      <a:r>
                        <a:rPr lang="en-US" sz="1600" b="1" dirty="0" err="1">
                          <a:effectLst/>
                          <a:latin typeface="Arial" panose="020B0604020202020204" pitchFamily="34" charset="0"/>
                        </a:rPr>
                        <a:t>cryocavities</a:t>
                      </a: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 (with Bonn and Frascati)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International networking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New approaches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Quantum sensors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Novel atomic magnetometers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Diamond based magnetometers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Levitated magnets (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E</a:t>
                      </a: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instein 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E</a:t>
                      </a: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levator-&gt;space)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Remote sensing (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L</a:t>
                      </a: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aser 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G</a:t>
                      </a: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uide 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S</a:t>
                      </a: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tar technology)</a:t>
                      </a:r>
                    </a:p>
                  </a:txBody>
                  <a:tcPr marL="47625" marR="476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6466859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AF7E1B6-0A35-4522-EE83-FCB22B8AB5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216900"/>
              </p:ext>
            </p:extLst>
          </p:nvPr>
        </p:nvGraphicFramePr>
        <p:xfrm>
          <a:off x="5785040" y="754391"/>
          <a:ext cx="5511205" cy="5855159"/>
        </p:xfrm>
        <a:graphic>
          <a:graphicData uri="http://schemas.openxmlformats.org/drawingml/2006/table">
            <a:tbl>
              <a:tblPr/>
              <a:tblGrid>
                <a:gridCol w="5511205">
                  <a:extLst>
                    <a:ext uri="{9D8B030D-6E8A-4147-A177-3AD203B41FA5}">
                      <a16:colId xmlns:a16="http://schemas.microsoft.com/office/drawing/2014/main" val="1198481590"/>
                    </a:ext>
                  </a:extLst>
                </a:gridCol>
              </a:tblGrid>
              <a:tr h="5855159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sz="1600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>
                        <a:buNone/>
                      </a:pPr>
                      <a:endParaRPr lang="en-US" sz="1600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285750" marR="0" lvl="0" indent="-285750" algn="l" defTabSz="457189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Spectroscopy 2.0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Biomedical applications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Brain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Heart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Magnetic particles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</a:rPr>
                        <a:t>ZULF NMR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Hyperpolarization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Fundamental physics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Chemical analysis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Biomedical applications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Theory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Exotic spin-dependent interactions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Atomic and molecular PNC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Gamma factory and p(pbar)EDM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AI in physics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External collaborations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 err="1">
                          <a:effectLst/>
                          <a:latin typeface="Arial" panose="020B0604020202020204" pitchFamily="34" charset="0"/>
                        </a:rPr>
                        <a:t>GravNet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Gamma Factory</a:t>
                      </a: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 err="1">
                          <a:effectLst/>
                          <a:latin typeface="Arial" panose="020B0604020202020204" pitchFamily="34" charset="0"/>
                        </a:rPr>
                        <a:t>srEDM</a:t>
                      </a:r>
                      <a:endParaRPr lang="en-US" sz="1600" b="1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6286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Q4Phys, …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TACTICA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</a:rPr>
                        <a:t>AMOC</a:t>
                      </a:r>
                    </a:p>
                  </a:txBody>
                  <a:tcPr marL="63500" marR="635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6466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4254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855379FE-F591-20FA-54B0-2320C2316E02}"/>
              </a:ext>
            </a:extLst>
          </p:cNvPr>
          <p:cNvSpPr/>
          <p:nvPr/>
        </p:nvSpPr>
        <p:spPr>
          <a:xfrm>
            <a:off x="6802137" y="4361618"/>
            <a:ext cx="4915224" cy="2479572"/>
          </a:xfrm>
          <a:custGeom>
            <a:avLst/>
            <a:gdLst>
              <a:gd name="connsiteX0" fmla="*/ 0 w 4938521"/>
              <a:gd name="connsiteY0" fmla="*/ 309214 h 3092138"/>
              <a:gd name="connsiteX1" fmla="*/ 309214 w 4938521"/>
              <a:gd name="connsiteY1" fmla="*/ 0 h 3092138"/>
              <a:gd name="connsiteX2" fmla="*/ 4629307 w 4938521"/>
              <a:gd name="connsiteY2" fmla="*/ 0 h 3092138"/>
              <a:gd name="connsiteX3" fmla="*/ 4938521 w 4938521"/>
              <a:gd name="connsiteY3" fmla="*/ 309214 h 3092138"/>
              <a:gd name="connsiteX4" fmla="*/ 4938521 w 4938521"/>
              <a:gd name="connsiteY4" fmla="*/ 2782924 h 3092138"/>
              <a:gd name="connsiteX5" fmla="*/ 4629307 w 4938521"/>
              <a:gd name="connsiteY5" fmla="*/ 3092138 h 3092138"/>
              <a:gd name="connsiteX6" fmla="*/ 309214 w 4938521"/>
              <a:gd name="connsiteY6" fmla="*/ 3092138 h 3092138"/>
              <a:gd name="connsiteX7" fmla="*/ 0 w 4938521"/>
              <a:gd name="connsiteY7" fmla="*/ 2782924 h 3092138"/>
              <a:gd name="connsiteX8" fmla="*/ 0 w 4938521"/>
              <a:gd name="connsiteY8" fmla="*/ 309214 h 309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38521" h="3092138">
                <a:moveTo>
                  <a:pt x="0" y="309214"/>
                </a:moveTo>
                <a:cubicBezTo>
                  <a:pt x="0" y="138440"/>
                  <a:pt x="138440" y="0"/>
                  <a:pt x="309214" y="0"/>
                </a:cubicBezTo>
                <a:lnTo>
                  <a:pt x="4629307" y="0"/>
                </a:lnTo>
                <a:cubicBezTo>
                  <a:pt x="4800081" y="0"/>
                  <a:pt x="4938521" y="138440"/>
                  <a:pt x="4938521" y="309214"/>
                </a:cubicBezTo>
                <a:lnTo>
                  <a:pt x="4938521" y="2782924"/>
                </a:lnTo>
                <a:cubicBezTo>
                  <a:pt x="4938521" y="2953698"/>
                  <a:pt x="4800081" y="3092138"/>
                  <a:pt x="4629307" y="3092138"/>
                </a:cubicBezTo>
                <a:lnTo>
                  <a:pt x="309214" y="3092138"/>
                </a:lnTo>
                <a:cubicBezTo>
                  <a:pt x="138440" y="3092138"/>
                  <a:pt x="0" y="2953698"/>
                  <a:pt x="0" y="2782924"/>
                </a:cubicBezTo>
                <a:lnTo>
                  <a:pt x="0" y="309214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25681" tIns="144124" rIns="144124" bIns="917159" numCol="1" spcCol="1270" anchor="t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kern="1200" dirty="0">
                <a:solidFill>
                  <a:srgbClr val="00B050"/>
                </a:solidFill>
              </a:rPr>
              <a:t>Biomolecules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Quadrupolar nuclei</a:t>
            </a:r>
            <a:endParaRPr lang="en-US" sz="2000" kern="1200" dirty="0">
              <a:solidFill>
                <a:srgbClr val="00B050"/>
              </a:solidFill>
            </a:endParaRP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kern="1200" dirty="0">
                <a:solidFill>
                  <a:srgbClr val="00B050"/>
                </a:solidFill>
              </a:rPr>
              <a:t>Catalysis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kern="1200" dirty="0">
                <a:solidFill>
                  <a:srgbClr val="00B050"/>
                </a:solidFill>
              </a:rPr>
              <a:t>Chemical dynamics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kern="1200" dirty="0">
                <a:solidFill>
                  <a:srgbClr val="00B050"/>
                </a:solidFill>
              </a:rPr>
              <a:t>Fundamental Physics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kern="1200" dirty="0">
                <a:solidFill>
                  <a:srgbClr val="00B050"/>
                </a:solidFill>
              </a:rPr>
              <a:t>Quantum control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kern="1200" dirty="0"/>
              <a:t>Chirality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5359E7-C69B-3D72-73AF-6E6AC4319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16" y="20619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Directions and Applications</a:t>
            </a:r>
            <a:br>
              <a:rPr lang="en-US" dirty="0"/>
            </a:br>
            <a:r>
              <a:rPr lang="en-US" sz="1600" dirty="0">
                <a:solidFill>
                  <a:srgbClr val="00B050"/>
                </a:solidFill>
              </a:rPr>
              <a:t>demonstrated</a:t>
            </a:r>
            <a:br>
              <a:rPr lang="en-US" sz="1600" dirty="0">
                <a:solidFill>
                  <a:srgbClr val="00B050"/>
                </a:solidFill>
              </a:rPr>
            </a:br>
            <a:r>
              <a:rPr lang="en-US" sz="1600" dirty="0"/>
              <a:t>&amp; </a:t>
            </a:r>
            <a:br>
              <a:rPr lang="en-US" sz="1600" dirty="0"/>
            </a:br>
            <a:r>
              <a:rPr lang="en-US" sz="1600" dirty="0">
                <a:solidFill>
                  <a:schemeClr val="bg1"/>
                </a:solidFill>
                <a:highlight>
                  <a:srgbClr val="C0C0C0"/>
                </a:highlight>
              </a:rPr>
              <a:t>in progress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C3278D-C940-4CFD-70BF-A1F2550E2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74400" y="6492875"/>
            <a:ext cx="1016000" cy="365125"/>
          </a:xfrm>
        </p:spPr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20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9BAC85AC-F6D8-A628-AD70-3F968363C073}"/>
                  </a:ext>
                </a:extLst>
              </p:cNvPr>
              <p:cNvSpPr/>
              <p:nvPr/>
            </p:nvSpPr>
            <p:spPr>
              <a:xfrm>
                <a:off x="12816" y="4813301"/>
                <a:ext cx="4182840" cy="2024080"/>
              </a:xfrm>
              <a:custGeom>
                <a:avLst/>
                <a:gdLst>
                  <a:gd name="connsiteX0" fmla="*/ 0 w 4743334"/>
                  <a:gd name="connsiteY0" fmla="*/ 252669 h 2526685"/>
                  <a:gd name="connsiteX1" fmla="*/ 252669 w 4743334"/>
                  <a:gd name="connsiteY1" fmla="*/ 0 h 2526685"/>
                  <a:gd name="connsiteX2" fmla="*/ 4490666 w 4743334"/>
                  <a:gd name="connsiteY2" fmla="*/ 0 h 2526685"/>
                  <a:gd name="connsiteX3" fmla="*/ 4743335 w 4743334"/>
                  <a:gd name="connsiteY3" fmla="*/ 252669 h 2526685"/>
                  <a:gd name="connsiteX4" fmla="*/ 4743334 w 4743334"/>
                  <a:gd name="connsiteY4" fmla="*/ 2274017 h 2526685"/>
                  <a:gd name="connsiteX5" fmla="*/ 4490665 w 4743334"/>
                  <a:gd name="connsiteY5" fmla="*/ 2526686 h 2526685"/>
                  <a:gd name="connsiteX6" fmla="*/ 252669 w 4743334"/>
                  <a:gd name="connsiteY6" fmla="*/ 2526685 h 2526685"/>
                  <a:gd name="connsiteX7" fmla="*/ 0 w 4743334"/>
                  <a:gd name="connsiteY7" fmla="*/ 2274016 h 2526685"/>
                  <a:gd name="connsiteX8" fmla="*/ 0 w 4743334"/>
                  <a:gd name="connsiteY8" fmla="*/ 252669 h 2526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3334" h="2526685">
                    <a:moveTo>
                      <a:pt x="0" y="252669"/>
                    </a:moveTo>
                    <a:cubicBezTo>
                      <a:pt x="0" y="113124"/>
                      <a:pt x="113124" y="0"/>
                      <a:pt x="252669" y="0"/>
                    </a:cubicBezTo>
                    <a:lnTo>
                      <a:pt x="4490666" y="0"/>
                    </a:lnTo>
                    <a:cubicBezTo>
                      <a:pt x="4630211" y="0"/>
                      <a:pt x="4743335" y="113124"/>
                      <a:pt x="4743335" y="252669"/>
                    </a:cubicBezTo>
                    <a:cubicBezTo>
                      <a:pt x="4743335" y="926452"/>
                      <a:pt x="4743334" y="1600234"/>
                      <a:pt x="4743334" y="2274017"/>
                    </a:cubicBezTo>
                    <a:cubicBezTo>
                      <a:pt x="4743334" y="2413562"/>
                      <a:pt x="4630210" y="2526686"/>
                      <a:pt x="4490665" y="2526686"/>
                    </a:cubicBezTo>
                    <a:lnTo>
                      <a:pt x="252669" y="2526685"/>
                    </a:lnTo>
                    <a:cubicBezTo>
                      <a:pt x="113124" y="2526685"/>
                      <a:pt x="0" y="2413561"/>
                      <a:pt x="0" y="2274016"/>
                    </a:cubicBezTo>
                    <a:lnTo>
                      <a:pt x="0" y="252669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44695" tIns="144695" rIns="1548612" bIns="924228" numCol="1" spcCol="1270" anchor="t" anchorCtr="0">
                <a:noAutofit/>
              </a:bodyPr>
              <a:lstStyle/>
              <a:p>
                <a:pPr marL="228600" lvl="1" indent="-228600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"/>
                </a:pPr>
                <a:r>
                  <a:rPr lang="en-US" sz="2000" dirty="0">
                    <a:solidFill>
                      <a:srgbClr val="00B050"/>
                    </a:solidFill>
                  </a:rPr>
                  <a:t>Inductive</a:t>
                </a:r>
              </a:p>
              <a:p>
                <a:pPr marL="228600" lvl="1" indent="-228600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"/>
                </a:pPr>
                <a:r>
                  <a:rPr lang="en-US" sz="2000" dirty="0">
                    <a:solidFill>
                      <a:srgbClr val="00B050"/>
                    </a:solidFill>
                  </a:rPr>
                  <a:t>SQUID</a:t>
                </a:r>
              </a:p>
              <a:p>
                <a:pPr marL="228600" lvl="1" indent="-228600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"/>
                </a:pPr>
                <a:r>
                  <a:rPr lang="en-US" sz="2000" dirty="0">
                    <a:solidFill>
                      <a:srgbClr val="00B050"/>
                    </a:solidFill>
                  </a:rPr>
                  <a:t>OPM</a:t>
                </a:r>
              </a:p>
              <a:p>
                <a:pPr marL="228600" lvl="1" indent="-228600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"/>
                </a:pPr>
                <a:r>
                  <a:rPr lang="en-US" sz="2000" dirty="0">
                    <a:solidFill>
                      <a:srgbClr val="00B050"/>
                    </a:solidFill>
                  </a:rPr>
                  <a:t>AMR</a:t>
                </a:r>
              </a:p>
              <a:p>
                <a:pPr marL="228600" lvl="1" indent="-228600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"/>
                </a:pPr>
                <a:r>
                  <a:rPr lang="en-US" sz="2000" dirty="0">
                    <a:solidFill>
                      <a:srgbClr val="00B050"/>
                    </a:solidFill>
                  </a:rPr>
                  <a:t>Diamond</a:t>
                </a:r>
              </a:p>
              <a:p>
                <a:pPr marL="228600" lvl="1" indent="-228600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"/>
                </a:pP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rays</a:t>
                </a:r>
              </a:p>
            </p:txBody>
          </p:sp>
        </mc:Choice>
        <mc:Fallback xmlns=""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9BAC85AC-F6D8-A628-AD70-3F968363C0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16" y="4813301"/>
                <a:ext cx="4182840" cy="2024080"/>
              </a:xfrm>
              <a:custGeom>
                <a:avLst/>
                <a:gdLst>
                  <a:gd name="connsiteX0" fmla="*/ 0 w 4743334"/>
                  <a:gd name="connsiteY0" fmla="*/ 252669 h 2526685"/>
                  <a:gd name="connsiteX1" fmla="*/ 252669 w 4743334"/>
                  <a:gd name="connsiteY1" fmla="*/ 0 h 2526685"/>
                  <a:gd name="connsiteX2" fmla="*/ 4490666 w 4743334"/>
                  <a:gd name="connsiteY2" fmla="*/ 0 h 2526685"/>
                  <a:gd name="connsiteX3" fmla="*/ 4743335 w 4743334"/>
                  <a:gd name="connsiteY3" fmla="*/ 252669 h 2526685"/>
                  <a:gd name="connsiteX4" fmla="*/ 4743334 w 4743334"/>
                  <a:gd name="connsiteY4" fmla="*/ 2274017 h 2526685"/>
                  <a:gd name="connsiteX5" fmla="*/ 4490665 w 4743334"/>
                  <a:gd name="connsiteY5" fmla="*/ 2526686 h 2526685"/>
                  <a:gd name="connsiteX6" fmla="*/ 252669 w 4743334"/>
                  <a:gd name="connsiteY6" fmla="*/ 2526685 h 2526685"/>
                  <a:gd name="connsiteX7" fmla="*/ 0 w 4743334"/>
                  <a:gd name="connsiteY7" fmla="*/ 2274016 h 2526685"/>
                  <a:gd name="connsiteX8" fmla="*/ 0 w 4743334"/>
                  <a:gd name="connsiteY8" fmla="*/ 252669 h 2526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3334" h="2526685">
                    <a:moveTo>
                      <a:pt x="0" y="252669"/>
                    </a:moveTo>
                    <a:cubicBezTo>
                      <a:pt x="0" y="113124"/>
                      <a:pt x="113124" y="0"/>
                      <a:pt x="252669" y="0"/>
                    </a:cubicBezTo>
                    <a:lnTo>
                      <a:pt x="4490666" y="0"/>
                    </a:lnTo>
                    <a:cubicBezTo>
                      <a:pt x="4630211" y="0"/>
                      <a:pt x="4743335" y="113124"/>
                      <a:pt x="4743335" y="252669"/>
                    </a:cubicBezTo>
                    <a:cubicBezTo>
                      <a:pt x="4743335" y="926452"/>
                      <a:pt x="4743334" y="1600234"/>
                      <a:pt x="4743334" y="2274017"/>
                    </a:cubicBezTo>
                    <a:cubicBezTo>
                      <a:pt x="4743334" y="2413562"/>
                      <a:pt x="4630210" y="2526686"/>
                      <a:pt x="4490665" y="2526686"/>
                    </a:cubicBezTo>
                    <a:lnTo>
                      <a:pt x="252669" y="2526685"/>
                    </a:lnTo>
                    <a:cubicBezTo>
                      <a:pt x="113124" y="2526685"/>
                      <a:pt x="0" y="2413561"/>
                      <a:pt x="0" y="2274016"/>
                    </a:cubicBezTo>
                    <a:lnTo>
                      <a:pt x="0" y="252669"/>
                    </a:lnTo>
                    <a:close/>
                  </a:path>
                </a:pathLst>
              </a:custGeom>
              <a:blipFill>
                <a:blip r:embed="rId2"/>
                <a:stretch>
                  <a:fillRect l="-301" b="-61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reeform 8">
            <a:extLst>
              <a:ext uri="{FF2B5EF4-FFF2-40B4-BE49-F238E27FC236}">
                <a16:creationId xmlns:a16="http://schemas.microsoft.com/office/drawing/2014/main" id="{0F7F395F-02F0-DD5A-31F5-46A651001335}"/>
              </a:ext>
            </a:extLst>
          </p:cNvPr>
          <p:cNvSpPr/>
          <p:nvPr/>
        </p:nvSpPr>
        <p:spPr>
          <a:xfrm>
            <a:off x="6802137" y="592119"/>
            <a:ext cx="4915224" cy="2854120"/>
          </a:xfrm>
          <a:custGeom>
            <a:avLst/>
            <a:gdLst>
              <a:gd name="connsiteX0" fmla="*/ 0 w 4938521"/>
              <a:gd name="connsiteY0" fmla="*/ 309214 h 3092138"/>
              <a:gd name="connsiteX1" fmla="*/ 309214 w 4938521"/>
              <a:gd name="connsiteY1" fmla="*/ 0 h 3092138"/>
              <a:gd name="connsiteX2" fmla="*/ 4629307 w 4938521"/>
              <a:gd name="connsiteY2" fmla="*/ 0 h 3092138"/>
              <a:gd name="connsiteX3" fmla="*/ 4938521 w 4938521"/>
              <a:gd name="connsiteY3" fmla="*/ 309214 h 3092138"/>
              <a:gd name="connsiteX4" fmla="*/ 4938521 w 4938521"/>
              <a:gd name="connsiteY4" fmla="*/ 2782924 h 3092138"/>
              <a:gd name="connsiteX5" fmla="*/ 4629307 w 4938521"/>
              <a:gd name="connsiteY5" fmla="*/ 3092138 h 3092138"/>
              <a:gd name="connsiteX6" fmla="*/ 309214 w 4938521"/>
              <a:gd name="connsiteY6" fmla="*/ 3092138 h 3092138"/>
              <a:gd name="connsiteX7" fmla="*/ 0 w 4938521"/>
              <a:gd name="connsiteY7" fmla="*/ 2782924 h 3092138"/>
              <a:gd name="connsiteX8" fmla="*/ 0 w 4938521"/>
              <a:gd name="connsiteY8" fmla="*/ 309214 h 309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38521" h="3092138">
                <a:moveTo>
                  <a:pt x="0" y="309214"/>
                </a:moveTo>
                <a:cubicBezTo>
                  <a:pt x="0" y="138440"/>
                  <a:pt x="138440" y="0"/>
                  <a:pt x="309214" y="0"/>
                </a:cubicBezTo>
                <a:lnTo>
                  <a:pt x="4629307" y="0"/>
                </a:lnTo>
                <a:cubicBezTo>
                  <a:pt x="4800081" y="0"/>
                  <a:pt x="4938521" y="138440"/>
                  <a:pt x="4938521" y="309214"/>
                </a:cubicBezTo>
                <a:lnTo>
                  <a:pt x="4938521" y="2782924"/>
                </a:lnTo>
                <a:cubicBezTo>
                  <a:pt x="4938521" y="2953698"/>
                  <a:pt x="4800081" y="3092138"/>
                  <a:pt x="4629307" y="3092138"/>
                </a:cubicBezTo>
                <a:lnTo>
                  <a:pt x="309214" y="3092138"/>
                </a:lnTo>
                <a:cubicBezTo>
                  <a:pt x="138440" y="3092138"/>
                  <a:pt x="0" y="2953698"/>
                  <a:pt x="0" y="2782924"/>
                </a:cubicBezTo>
                <a:lnTo>
                  <a:pt x="0" y="309214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25681" tIns="144124" rIns="144124" bIns="917159" numCol="1" spcCol="1270" anchor="t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kern="1200" dirty="0">
                <a:solidFill>
                  <a:srgbClr val="00B050"/>
                </a:solidFill>
              </a:rPr>
              <a:t>Polarization transfer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kern="1200" dirty="0">
                <a:solidFill>
                  <a:srgbClr val="00B050"/>
                </a:solidFill>
              </a:rPr>
              <a:t>Relaxometry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kern="1200" dirty="0">
                <a:solidFill>
                  <a:srgbClr val="00B050"/>
                </a:solidFill>
              </a:rPr>
              <a:t>Partially aligned/oriented molecules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kern="1200" dirty="0">
                <a:solidFill>
                  <a:srgbClr val="00B050"/>
                </a:solidFill>
              </a:rPr>
              <a:t>2D NMR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kern="1200" dirty="0">
                <a:solidFill>
                  <a:schemeClr val="bg1"/>
                </a:solidFill>
              </a:rPr>
              <a:t>Single-molecule ZULF (extreme) NMR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kern="1200" dirty="0"/>
              <a:t>RD ZULF NMR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8F7CD27-C603-C7E2-FFCC-9BFC2BB0F20A}"/>
              </a:ext>
            </a:extLst>
          </p:cNvPr>
          <p:cNvSpPr/>
          <p:nvPr/>
        </p:nvSpPr>
        <p:spPr>
          <a:xfrm>
            <a:off x="0" y="582554"/>
            <a:ext cx="4182841" cy="2680599"/>
          </a:xfrm>
          <a:custGeom>
            <a:avLst/>
            <a:gdLst>
              <a:gd name="connsiteX0" fmla="*/ 0 w 4679722"/>
              <a:gd name="connsiteY0" fmla="*/ 311813 h 3118131"/>
              <a:gd name="connsiteX1" fmla="*/ 311813 w 4679722"/>
              <a:gd name="connsiteY1" fmla="*/ 0 h 3118131"/>
              <a:gd name="connsiteX2" fmla="*/ 4367909 w 4679722"/>
              <a:gd name="connsiteY2" fmla="*/ 0 h 3118131"/>
              <a:gd name="connsiteX3" fmla="*/ 4679722 w 4679722"/>
              <a:gd name="connsiteY3" fmla="*/ 311813 h 3118131"/>
              <a:gd name="connsiteX4" fmla="*/ 4679722 w 4679722"/>
              <a:gd name="connsiteY4" fmla="*/ 2806318 h 3118131"/>
              <a:gd name="connsiteX5" fmla="*/ 4367909 w 4679722"/>
              <a:gd name="connsiteY5" fmla="*/ 3118131 h 3118131"/>
              <a:gd name="connsiteX6" fmla="*/ 311813 w 4679722"/>
              <a:gd name="connsiteY6" fmla="*/ 3118131 h 3118131"/>
              <a:gd name="connsiteX7" fmla="*/ 0 w 4679722"/>
              <a:gd name="connsiteY7" fmla="*/ 2806318 h 3118131"/>
              <a:gd name="connsiteX8" fmla="*/ 0 w 4679722"/>
              <a:gd name="connsiteY8" fmla="*/ 311813 h 3118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79722" h="3118131">
                <a:moveTo>
                  <a:pt x="0" y="311813"/>
                </a:moveTo>
                <a:cubicBezTo>
                  <a:pt x="0" y="139603"/>
                  <a:pt x="139603" y="0"/>
                  <a:pt x="311813" y="0"/>
                </a:cubicBezTo>
                <a:lnTo>
                  <a:pt x="4367909" y="0"/>
                </a:lnTo>
                <a:cubicBezTo>
                  <a:pt x="4540119" y="0"/>
                  <a:pt x="4679722" y="139603"/>
                  <a:pt x="4679722" y="311813"/>
                </a:cubicBezTo>
                <a:lnTo>
                  <a:pt x="4679722" y="2806318"/>
                </a:lnTo>
                <a:cubicBezTo>
                  <a:pt x="4679722" y="2978528"/>
                  <a:pt x="4540119" y="3118131"/>
                  <a:pt x="4367909" y="3118131"/>
                </a:cubicBezTo>
                <a:lnTo>
                  <a:pt x="311813" y="3118131"/>
                </a:lnTo>
                <a:cubicBezTo>
                  <a:pt x="139603" y="3118131"/>
                  <a:pt x="0" y="2978528"/>
                  <a:pt x="0" y="2806318"/>
                </a:cubicBezTo>
                <a:lnTo>
                  <a:pt x="0" y="311813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4695" tIns="144695" rIns="1548612" bIns="924228" numCol="1" spcCol="1270" anchor="t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kern="1200" dirty="0">
                <a:solidFill>
                  <a:srgbClr val="00B050"/>
                </a:solidFill>
              </a:rPr>
              <a:t>Brute Halbach force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kern="1200" dirty="0">
                <a:solidFill>
                  <a:srgbClr val="00B050"/>
                </a:solidFill>
              </a:rPr>
              <a:t>Parahydrogen</a:t>
            </a:r>
          </a:p>
          <a:p>
            <a:pPr marL="685800" lvl="2" indent="-228600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PHIP (x)</a:t>
            </a:r>
          </a:p>
          <a:p>
            <a:pPr marL="685800" lvl="2" indent="-228600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kern="1200" dirty="0">
                <a:solidFill>
                  <a:srgbClr val="00B050"/>
                </a:solidFill>
              </a:rPr>
              <a:t>SABRE (relay)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kern="1200" dirty="0">
                <a:solidFill>
                  <a:srgbClr val="00B050"/>
                </a:solidFill>
              </a:rPr>
              <a:t>SEOP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kern="1200" dirty="0">
                <a:solidFill>
                  <a:srgbClr val="00B050"/>
                </a:solidFill>
              </a:rPr>
              <a:t>DNP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kern="1200" dirty="0">
                <a:solidFill>
                  <a:srgbClr val="00B050"/>
                </a:solidFill>
              </a:rPr>
              <a:t>CI DNP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kern="1200" dirty="0"/>
              <a:t>Stochastic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64EB1BC4-10FB-DC03-F389-695FA8B8710D}"/>
              </a:ext>
            </a:extLst>
          </p:cNvPr>
          <p:cNvSpPr/>
          <p:nvPr/>
        </p:nvSpPr>
        <p:spPr>
          <a:xfrm>
            <a:off x="2956388" y="1417566"/>
            <a:ext cx="2529374" cy="2493976"/>
          </a:xfrm>
          <a:custGeom>
            <a:avLst/>
            <a:gdLst>
              <a:gd name="connsiteX0" fmla="*/ 0 w 2541363"/>
              <a:gd name="connsiteY0" fmla="*/ 2541363 h 2541363"/>
              <a:gd name="connsiteX1" fmla="*/ 2541363 w 2541363"/>
              <a:gd name="connsiteY1" fmla="*/ 0 h 2541363"/>
              <a:gd name="connsiteX2" fmla="*/ 2541363 w 2541363"/>
              <a:gd name="connsiteY2" fmla="*/ 2541363 h 2541363"/>
              <a:gd name="connsiteX3" fmla="*/ 0 w 2541363"/>
              <a:gd name="connsiteY3" fmla="*/ 2541363 h 2541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1363" h="2541363">
                <a:moveTo>
                  <a:pt x="0" y="2541363"/>
                </a:moveTo>
                <a:cubicBezTo>
                  <a:pt x="0" y="1137807"/>
                  <a:pt x="1137807" y="0"/>
                  <a:pt x="2541363" y="0"/>
                </a:cubicBezTo>
                <a:lnTo>
                  <a:pt x="2541363" y="2541363"/>
                </a:lnTo>
                <a:lnTo>
                  <a:pt x="0" y="254136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86588" tIns="886588" rIns="142240" bIns="1422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/>
              <a:t>Hyper</a:t>
            </a:r>
          </a:p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/>
              <a:t>polarization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F2EDDF94-9C6A-27D0-76BA-46C30F3B4655}"/>
              </a:ext>
            </a:extLst>
          </p:cNvPr>
          <p:cNvSpPr/>
          <p:nvPr/>
        </p:nvSpPr>
        <p:spPr>
          <a:xfrm>
            <a:off x="5562881" y="1417565"/>
            <a:ext cx="2689484" cy="2493977"/>
          </a:xfrm>
          <a:custGeom>
            <a:avLst/>
            <a:gdLst>
              <a:gd name="connsiteX0" fmla="*/ 0 w 2541363"/>
              <a:gd name="connsiteY0" fmla="*/ 2662992 h 2662992"/>
              <a:gd name="connsiteX1" fmla="*/ 2541363 w 2541363"/>
              <a:gd name="connsiteY1" fmla="*/ 0 h 2662992"/>
              <a:gd name="connsiteX2" fmla="*/ 2541363 w 2541363"/>
              <a:gd name="connsiteY2" fmla="*/ 2662992 h 2662992"/>
              <a:gd name="connsiteX3" fmla="*/ 0 w 2541363"/>
              <a:gd name="connsiteY3" fmla="*/ 2662992 h 2662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1363" h="2662992">
                <a:moveTo>
                  <a:pt x="0" y="1"/>
                </a:moveTo>
                <a:cubicBezTo>
                  <a:pt x="1403556" y="1"/>
                  <a:pt x="2541363" y="1192262"/>
                  <a:pt x="2541363" y="2662991"/>
                </a:cubicBezTo>
                <a:lnTo>
                  <a:pt x="0" y="2662991"/>
                </a:lnTo>
                <a:lnTo>
                  <a:pt x="0" y="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3577" tIns="907924" rIns="943548" bIns="163577" numCol="1" spcCol="1270" anchor="ctr" anchorCtr="0">
            <a:noAutofit/>
          </a:bodyPr>
          <a:lstStyle/>
          <a:p>
            <a:pPr marL="0" lvl="0" indent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300" kern="1200" dirty="0"/>
              <a:t>Techniques, extensions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9D8F69EB-A56A-9E47-11DE-2C46852AE283}"/>
              </a:ext>
            </a:extLst>
          </p:cNvPr>
          <p:cNvSpPr/>
          <p:nvPr/>
        </p:nvSpPr>
        <p:spPr>
          <a:xfrm>
            <a:off x="5562021" y="3987381"/>
            <a:ext cx="2690344" cy="2493977"/>
          </a:xfrm>
          <a:custGeom>
            <a:avLst/>
            <a:gdLst>
              <a:gd name="connsiteX0" fmla="*/ 0 w 2703095"/>
              <a:gd name="connsiteY0" fmla="*/ 2541363 h 2541363"/>
              <a:gd name="connsiteX1" fmla="*/ 2703095 w 2703095"/>
              <a:gd name="connsiteY1" fmla="*/ 0 h 2541363"/>
              <a:gd name="connsiteX2" fmla="*/ 2703095 w 2703095"/>
              <a:gd name="connsiteY2" fmla="*/ 2541363 h 2541363"/>
              <a:gd name="connsiteX3" fmla="*/ 0 w 2703095"/>
              <a:gd name="connsiteY3" fmla="*/ 2541363 h 2541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3095" h="2541363">
                <a:moveTo>
                  <a:pt x="2703095" y="0"/>
                </a:moveTo>
                <a:cubicBezTo>
                  <a:pt x="2703095" y="1403556"/>
                  <a:pt x="1492878" y="2541363"/>
                  <a:pt x="0" y="2541363"/>
                </a:cubicBezTo>
                <a:lnTo>
                  <a:pt x="0" y="0"/>
                </a:lnTo>
                <a:lnTo>
                  <a:pt x="2703095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2240" tIns="142240" rIns="933959" bIns="886588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/>
              <a:t>Applications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7DB09AB3-F23B-8AAB-2567-754A80D1664F}"/>
              </a:ext>
            </a:extLst>
          </p:cNvPr>
          <p:cNvSpPr/>
          <p:nvPr/>
        </p:nvSpPr>
        <p:spPr>
          <a:xfrm>
            <a:off x="2956388" y="3987382"/>
            <a:ext cx="2529374" cy="2493976"/>
          </a:xfrm>
          <a:custGeom>
            <a:avLst/>
            <a:gdLst>
              <a:gd name="connsiteX0" fmla="*/ 0 w 2541363"/>
              <a:gd name="connsiteY0" fmla="*/ 2541363 h 2541363"/>
              <a:gd name="connsiteX1" fmla="*/ 2541363 w 2541363"/>
              <a:gd name="connsiteY1" fmla="*/ 0 h 2541363"/>
              <a:gd name="connsiteX2" fmla="*/ 2541363 w 2541363"/>
              <a:gd name="connsiteY2" fmla="*/ 2541363 h 2541363"/>
              <a:gd name="connsiteX3" fmla="*/ 0 w 2541363"/>
              <a:gd name="connsiteY3" fmla="*/ 2541363 h 2541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1363" h="2541363">
                <a:moveTo>
                  <a:pt x="2541363" y="2541363"/>
                </a:moveTo>
                <a:cubicBezTo>
                  <a:pt x="1137807" y="2541363"/>
                  <a:pt x="0" y="1403556"/>
                  <a:pt x="0" y="0"/>
                </a:cubicBezTo>
                <a:lnTo>
                  <a:pt x="2541363" y="0"/>
                </a:lnTo>
                <a:lnTo>
                  <a:pt x="2541363" y="254136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07924" tIns="163576" rIns="163576" bIns="907924" numCol="1" spcCol="1270" anchor="ctr" anchorCtr="0">
            <a:noAutofit/>
          </a:bodyPr>
          <a:lstStyle/>
          <a:p>
            <a:pPr marL="0" lvl="0" indent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300" kern="1200" dirty="0"/>
              <a:t>Detection</a:t>
            </a:r>
          </a:p>
        </p:txBody>
      </p:sp>
      <p:sp>
        <p:nvSpPr>
          <p:cNvPr id="15" name="Circular Arrow 14">
            <a:extLst>
              <a:ext uri="{FF2B5EF4-FFF2-40B4-BE49-F238E27FC236}">
                <a16:creationId xmlns:a16="http://schemas.microsoft.com/office/drawing/2014/main" id="{EF7B7F5B-A92C-FD8D-9BB3-52CF0B7FE2C1}"/>
              </a:ext>
            </a:extLst>
          </p:cNvPr>
          <p:cNvSpPr/>
          <p:nvPr/>
        </p:nvSpPr>
        <p:spPr>
          <a:xfrm>
            <a:off x="5127431" y="3411407"/>
            <a:ext cx="873306" cy="748768"/>
          </a:xfrm>
          <a:prstGeom prst="circular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  <p:sp>
        <p:nvSpPr>
          <p:cNvPr id="16" name="Circular Arrow 15">
            <a:extLst>
              <a:ext uri="{FF2B5EF4-FFF2-40B4-BE49-F238E27FC236}">
                <a16:creationId xmlns:a16="http://schemas.microsoft.com/office/drawing/2014/main" id="{DCA72EB7-DF5F-002C-06DD-8EC3FD8E2999}"/>
              </a:ext>
            </a:extLst>
          </p:cNvPr>
          <p:cNvSpPr/>
          <p:nvPr/>
        </p:nvSpPr>
        <p:spPr>
          <a:xfrm rot="10800000">
            <a:off x="5127431" y="3699395"/>
            <a:ext cx="873306" cy="748768"/>
          </a:xfrm>
          <a:prstGeom prst="circular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72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BFB7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FB1864-6794-E922-6EC2-77802C0CE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21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7E3821-D7FD-F615-5130-7599C53AA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58" y="1072896"/>
            <a:ext cx="11898072" cy="470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76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BAF54C-5CD2-C6CB-C528-C63D063E8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22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475FC39-8FFE-D792-3F14-EA1650C54382}"/>
              </a:ext>
            </a:extLst>
          </p:cNvPr>
          <p:cNvGrpSpPr/>
          <p:nvPr/>
        </p:nvGrpSpPr>
        <p:grpSpPr>
          <a:xfrm>
            <a:off x="270566" y="176144"/>
            <a:ext cx="7667487" cy="939800"/>
            <a:chOff x="1701800" y="282161"/>
            <a:chExt cx="7667487" cy="9398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A00C2F5-3E72-BCA8-D0B9-0361F664CF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1800" y="282161"/>
              <a:ext cx="7569200" cy="93980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36A0C26-485A-623E-B6C3-82238C00AA40}"/>
                </a:ext>
              </a:extLst>
            </p:cNvPr>
            <p:cNvSpPr txBox="1"/>
            <p:nvPr/>
          </p:nvSpPr>
          <p:spPr>
            <a:xfrm>
              <a:off x="7182678" y="282161"/>
              <a:ext cx="21866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0" i="0" u="none" strike="noStrike" dirty="0">
                  <a:effectLst/>
                  <a:highlight>
                    <a:srgbClr val="FFFF00"/>
                  </a:highlight>
                  <a:latin typeface="Lucida Grande" panose="020B0600040502020204" pitchFamily="34" charset="0"/>
                  <a:hlinkClick r:id="rId3"/>
                </a:rPr>
                <a:t>arXiv:2504.06498</a:t>
              </a:r>
              <a:endParaRPr lang="en-US" dirty="0">
                <a:highlight>
                  <a:srgbClr val="FFFF00"/>
                </a:highlight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2461E0A-0E55-89B6-8C3E-E60943366D9B}"/>
              </a:ext>
            </a:extLst>
          </p:cNvPr>
          <p:cNvSpPr txBox="1"/>
          <p:nvPr/>
        </p:nvSpPr>
        <p:spPr>
          <a:xfrm>
            <a:off x="2968487" y="1418877"/>
            <a:ext cx="707666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Like </a:t>
            </a:r>
            <a:r>
              <a:rPr lang="en-US" sz="2400" dirty="0">
                <a:solidFill>
                  <a:srgbClr val="92D050"/>
                </a:solidFill>
              </a:rPr>
              <a:t>RASER</a:t>
            </a:r>
            <a:r>
              <a:rPr lang="en-US" sz="2400" dirty="0"/>
              <a:t> or </a:t>
            </a:r>
            <a:r>
              <a:rPr lang="en-US" sz="2400" dirty="0">
                <a:solidFill>
                  <a:srgbClr val="92D050"/>
                </a:solidFill>
              </a:rPr>
              <a:t>Xe (e.g. </a:t>
            </a:r>
            <a:r>
              <a:rPr lang="en-US" sz="2400" dirty="0" err="1">
                <a:solidFill>
                  <a:srgbClr val="92D050"/>
                </a:solidFill>
              </a:rPr>
              <a:t>Floquet</a:t>
            </a:r>
            <a:r>
              <a:rPr lang="en-US" sz="2400" dirty="0">
                <a:solidFill>
                  <a:srgbClr val="92D050"/>
                </a:solidFill>
              </a:rPr>
              <a:t>) masers</a:t>
            </a:r>
            <a:r>
              <a:rPr lang="en-US" sz="2400" dirty="0"/>
              <a:t>, but…</a:t>
            </a:r>
            <a:r>
              <a:rPr lang="en-US" sz="2400" dirty="0">
                <a:solidFill>
                  <a:srgbClr val="92D05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…oscillation at </a:t>
            </a:r>
            <a:r>
              <a:rPr lang="en-US" sz="2400" i="1" dirty="0">
                <a:solidFill>
                  <a:srgbClr val="92D050"/>
                </a:solidFill>
              </a:rPr>
              <a:t>J</a:t>
            </a:r>
            <a:r>
              <a:rPr lang="en-US" sz="2400" dirty="0">
                <a:solidFill>
                  <a:srgbClr val="92D050"/>
                </a:solidFill>
              </a:rPr>
              <a:t>-coupling frequencies </a:t>
            </a:r>
            <a:r>
              <a:rPr lang="en-US" sz="2400" dirty="0"/>
              <a:t>of </a:t>
            </a:r>
            <a:r>
              <a:rPr lang="en-US" sz="2400" dirty="0">
                <a:solidFill>
                  <a:srgbClr val="92D050"/>
                </a:solidFill>
              </a:rPr>
              <a:t>µHz</a:t>
            </a:r>
            <a:r>
              <a:rPr lang="en-US" sz="2400" dirty="0"/>
              <a:t> to </a:t>
            </a:r>
            <a:r>
              <a:rPr lang="en-US" sz="2400" dirty="0">
                <a:solidFill>
                  <a:srgbClr val="AAAE00"/>
                </a:solidFill>
              </a:rPr>
              <a:t>10s </a:t>
            </a:r>
            <a:r>
              <a:rPr lang="en-US" sz="2400" dirty="0">
                <a:solidFill>
                  <a:srgbClr val="92D050"/>
                </a:solidFill>
              </a:rPr>
              <a:t>of 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92D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92D050"/>
                </a:solidFill>
              </a:rPr>
              <a:t> </a:t>
            </a:r>
            <a:r>
              <a:rPr lang="en-US" sz="2400" dirty="0"/>
              <a:t>No need for population inversion </a:t>
            </a:r>
          </a:p>
          <a:p>
            <a:r>
              <a:rPr lang="en-US" sz="2400" dirty="0"/>
              <a:t>				(</a:t>
            </a:r>
            <a:r>
              <a:rPr lang="en-US" sz="2400" dirty="0">
                <a:solidFill>
                  <a:srgbClr val="92D050"/>
                </a:solidFill>
              </a:rPr>
              <a:t>only polarization</a:t>
            </a:r>
            <a:r>
              <a:rPr lang="en-US" sz="2400" dirty="0"/>
              <a:t>)</a:t>
            </a:r>
            <a:endParaRPr lang="en-US" sz="2400" dirty="0">
              <a:solidFill>
                <a:srgbClr val="92D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92D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Works with many different molecules (</a:t>
            </a:r>
            <a:r>
              <a:rPr lang="en-US" sz="2400" dirty="0">
                <a:solidFill>
                  <a:srgbClr val="92D050"/>
                </a:solidFill>
              </a:rPr>
              <a:t>nitriles,</a:t>
            </a:r>
          </a:p>
          <a:p>
            <a:r>
              <a:rPr lang="en-US" sz="2400" dirty="0">
                <a:solidFill>
                  <a:srgbClr val="92D050"/>
                </a:solidFill>
              </a:rPr>
              <a:t>heterocycles, and organic acids</a:t>
            </a:r>
            <a:r>
              <a:rPr lang="en-US" sz="2400" dirty="0"/>
              <a:t>) and mixtures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May help resolve blended ZULF NMR 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On-demand </a:t>
            </a:r>
            <a:r>
              <a:rPr lang="en-US" sz="2400" dirty="0">
                <a:solidFill>
                  <a:srgbClr val="92D050"/>
                </a:solidFill>
              </a:rPr>
              <a:t>spectral editing</a:t>
            </a:r>
          </a:p>
        </p:txBody>
      </p:sp>
    </p:spTree>
    <p:extLst>
      <p:ext uri="{BB962C8B-B14F-4D97-AF65-F5344CB8AC3E}">
        <p14:creationId xmlns:p14="http://schemas.microsoft.com/office/powerpoint/2010/main" val="573757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9D28E2-5D5D-5AD9-B9E2-61BFB6DB5E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3A071B-491F-5648-6B7D-7637CA828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23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A2BAEC4-95C8-4C36-B260-36D2829325A3}"/>
              </a:ext>
            </a:extLst>
          </p:cNvPr>
          <p:cNvGrpSpPr/>
          <p:nvPr/>
        </p:nvGrpSpPr>
        <p:grpSpPr>
          <a:xfrm>
            <a:off x="2262257" y="187867"/>
            <a:ext cx="7667487" cy="939800"/>
            <a:chOff x="1701800" y="282161"/>
            <a:chExt cx="7667487" cy="9398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037C3CA-55B6-4FE5-01F1-53C1DEF17A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1800" y="282161"/>
              <a:ext cx="7569200" cy="93980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B9CF48D-0BAD-134F-48EB-07C7C11C84C5}"/>
                </a:ext>
              </a:extLst>
            </p:cNvPr>
            <p:cNvSpPr txBox="1"/>
            <p:nvPr/>
          </p:nvSpPr>
          <p:spPr>
            <a:xfrm>
              <a:off x="7182678" y="282161"/>
              <a:ext cx="21866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0" i="0" u="none" strike="noStrike" dirty="0">
                  <a:effectLst/>
                  <a:highlight>
                    <a:srgbClr val="FFFF00"/>
                  </a:highlight>
                  <a:latin typeface="Lucida Grande" panose="020B0600040502020204" pitchFamily="34" charset="0"/>
                  <a:hlinkClick r:id="rId3"/>
                </a:rPr>
                <a:t>arXiv:2504.06498</a:t>
              </a:r>
              <a:endParaRPr lang="en-US" dirty="0">
                <a:highlight>
                  <a:srgbClr val="FFFF00"/>
                </a:highlight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B9FF8B6B-CE7C-60B0-793B-F4CB79C40C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81" y="1262253"/>
            <a:ext cx="12051367" cy="37603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102914B-9CA1-978F-6CF8-799479724A77}"/>
              </a:ext>
            </a:extLst>
          </p:cNvPr>
          <p:cNvSpPr txBox="1"/>
          <p:nvPr/>
        </p:nvSpPr>
        <p:spPr>
          <a:xfrm>
            <a:off x="477078" y="4969569"/>
            <a:ext cx="10243931" cy="1674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/>
              <a:t>Measure </a:t>
            </a:r>
            <a:r>
              <a:rPr lang="en-US" sz="3600" dirty="0">
                <a:solidFill>
                  <a:srgbClr val="AAAE00"/>
                </a:solidFill>
              </a:rPr>
              <a:t>ZULF NMR </a:t>
            </a:r>
            <a:r>
              <a:rPr lang="en-US" sz="3600" dirty="0"/>
              <a:t>signal and apply </a:t>
            </a:r>
            <a:r>
              <a:rPr lang="en-US" sz="3600" dirty="0">
                <a:solidFill>
                  <a:srgbClr val="AAAE00"/>
                </a:solidFill>
              </a:rPr>
              <a:t>feedback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/>
              <a:t>Two parameters: </a:t>
            </a:r>
            <a:r>
              <a:rPr lang="en-US" sz="3600" dirty="0">
                <a:solidFill>
                  <a:srgbClr val="92D050"/>
                </a:solidFill>
              </a:rPr>
              <a:t>delay (</a:t>
            </a:r>
            <a:r>
              <a:rPr lang="en-US" sz="3600" i="1" dirty="0" err="1">
                <a:solidFill>
                  <a:srgbClr val="92D050"/>
                </a:solidFill>
              </a:rPr>
              <a:t>τ</a:t>
            </a:r>
            <a:r>
              <a:rPr lang="en-US" sz="3600" dirty="0">
                <a:solidFill>
                  <a:srgbClr val="92D050"/>
                </a:solidFill>
              </a:rPr>
              <a:t>) </a:t>
            </a:r>
            <a:r>
              <a:rPr lang="en-US" sz="3600" dirty="0"/>
              <a:t>and </a:t>
            </a:r>
            <a:r>
              <a:rPr lang="en-US" sz="3600" dirty="0">
                <a:solidFill>
                  <a:srgbClr val="AAAE00"/>
                </a:solidFill>
              </a:rPr>
              <a:t>gain (</a:t>
            </a:r>
            <a:r>
              <a:rPr lang="en-US" sz="3600" i="1" dirty="0" err="1">
                <a:solidFill>
                  <a:srgbClr val="AAAE00"/>
                </a:solidFill>
              </a:rPr>
              <a:t>G</a:t>
            </a:r>
            <a:r>
              <a:rPr lang="en-US" sz="3600" baseline="-25000" dirty="0" err="1">
                <a:solidFill>
                  <a:srgbClr val="AAAE00"/>
                </a:solidFill>
              </a:rPr>
              <a:t>ext</a:t>
            </a:r>
            <a:r>
              <a:rPr lang="en-US" sz="3600" dirty="0">
                <a:solidFill>
                  <a:srgbClr val="AAAE00"/>
                </a:solidFill>
              </a:rPr>
              <a:t>)</a:t>
            </a:r>
            <a:endParaRPr lang="en-US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0D0029-F012-E2D6-B06F-5A7FAF7D1F43}"/>
              </a:ext>
            </a:extLst>
          </p:cNvPr>
          <p:cNvSpPr txBox="1"/>
          <p:nvPr/>
        </p:nvSpPr>
        <p:spPr>
          <a:xfrm>
            <a:off x="6771436" y="4527083"/>
            <a:ext cx="4806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dirty="0">
                <a:solidFill>
                  <a:schemeClr val="bg1"/>
                </a:solidFill>
              </a:rPr>
              <a:t>pin </a:t>
            </a:r>
            <a:r>
              <a:rPr lang="en-US" b="1" dirty="0">
                <a:solidFill>
                  <a:srgbClr val="FF0000"/>
                </a:solidFill>
              </a:rPr>
              <a:t>A</a:t>
            </a:r>
            <a:r>
              <a:rPr lang="en-US" dirty="0">
                <a:solidFill>
                  <a:schemeClr val="bg1"/>
                </a:solidFill>
              </a:rPr>
              <a:t>mplification </a:t>
            </a:r>
            <a:r>
              <a:rPr lang="en-US" b="1" dirty="0">
                <a:solidFill>
                  <a:srgbClr val="FF0000"/>
                </a:solidFill>
              </a:rPr>
              <a:t>B</a:t>
            </a:r>
            <a:r>
              <a:rPr lang="en-US" dirty="0">
                <a:solidFill>
                  <a:schemeClr val="bg1"/>
                </a:solidFill>
              </a:rPr>
              <a:t>y </a:t>
            </a:r>
            <a:r>
              <a:rPr lang="en-US" b="1" dirty="0">
                <a:solidFill>
                  <a:srgbClr val="FF0000"/>
                </a:solidFill>
              </a:rPr>
              <a:t>R</a:t>
            </a:r>
            <a:r>
              <a:rPr lang="en-US" dirty="0">
                <a:solidFill>
                  <a:schemeClr val="bg1"/>
                </a:solidFill>
              </a:rPr>
              <a:t>eversible </a:t>
            </a:r>
            <a:r>
              <a:rPr lang="en-US" b="1" dirty="0">
                <a:solidFill>
                  <a:srgbClr val="FF0000"/>
                </a:solidFill>
              </a:rPr>
              <a:t>E</a:t>
            </a:r>
            <a:r>
              <a:rPr lang="en-US" dirty="0">
                <a:solidFill>
                  <a:schemeClr val="bg1"/>
                </a:solidFill>
              </a:rPr>
              <a:t>xchange</a:t>
            </a:r>
          </a:p>
        </p:txBody>
      </p:sp>
    </p:spTree>
    <p:extLst>
      <p:ext uri="{BB962C8B-B14F-4D97-AF65-F5344CB8AC3E}">
        <p14:creationId xmlns:p14="http://schemas.microsoft.com/office/powerpoint/2010/main" val="356289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43D78E-4E9E-24A4-45EC-26E425301F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CD078E5-89C7-7B5D-3CC8-1597C77BAB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817" y="162203"/>
            <a:ext cx="5165035" cy="217064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03FB55-301F-107B-7020-8228BB79A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6305" y="6492875"/>
            <a:ext cx="1016000" cy="365125"/>
          </a:xfrm>
        </p:spPr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24</a:t>
            </a:fld>
            <a:endParaRPr lang="en-US" dirty="0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CDE82F5-A879-136C-B465-E25706A73614}"/>
              </a:ext>
            </a:extLst>
          </p:cNvPr>
          <p:cNvGrpSpPr/>
          <p:nvPr/>
        </p:nvGrpSpPr>
        <p:grpSpPr>
          <a:xfrm>
            <a:off x="4653723" y="39756"/>
            <a:ext cx="7667487" cy="939800"/>
            <a:chOff x="1701800" y="282161"/>
            <a:chExt cx="7667487" cy="9398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AF69531-3BD7-8B47-36EA-FEA1094C9A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1800" y="282161"/>
              <a:ext cx="7569200" cy="93980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17C8B19-DFF5-8A64-7257-938106530EFD}"/>
                </a:ext>
              </a:extLst>
            </p:cNvPr>
            <p:cNvSpPr txBox="1"/>
            <p:nvPr/>
          </p:nvSpPr>
          <p:spPr>
            <a:xfrm>
              <a:off x="7182678" y="282161"/>
              <a:ext cx="21866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0" i="0" u="none" strike="noStrike" dirty="0">
                  <a:effectLst/>
                  <a:highlight>
                    <a:srgbClr val="FFFF00"/>
                  </a:highlight>
                  <a:latin typeface="Lucida Grande" panose="020B0600040502020204" pitchFamily="34" charset="0"/>
                  <a:hlinkClick r:id="rId4"/>
                </a:rPr>
                <a:t>arXiv:2504.06498</a:t>
              </a:r>
              <a:endParaRPr lang="en-US" dirty="0">
                <a:highlight>
                  <a:srgbClr val="FFFF00"/>
                </a:highlight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F37AA87-34FF-4418-8BE2-5BB87296DACE}"/>
              </a:ext>
            </a:extLst>
          </p:cNvPr>
          <p:cNvGrpSpPr/>
          <p:nvPr/>
        </p:nvGrpSpPr>
        <p:grpSpPr>
          <a:xfrm>
            <a:off x="4149034" y="2394132"/>
            <a:ext cx="7772400" cy="4374416"/>
            <a:chOff x="4149034" y="2394132"/>
            <a:chExt cx="7772400" cy="437441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2371695-900A-2FF4-95D1-A111CA803E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49034" y="2394132"/>
              <a:ext cx="7772400" cy="4374416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8F16E08-6F12-C66C-0601-8C55274FABFE}"/>
                </a:ext>
              </a:extLst>
            </p:cNvPr>
            <p:cNvSpPr/>
            <p:nvPr/>
          </p:nvSpPr>
          <p:spPr>
            <a:xfrm>
              <a:off x="6778487" y="4581340"/>
              <a:ext cx="5142947" cy="21872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DAA8197D-1BD6-6903-229E-23D9557BCB19}"/>
              </a:ext>
            </a:extLst>
          </p:cNvPr>
          <p:cNvSpPr txBox="1"/>
          <p:nvPr/>
        </p:nvSpPr>
        <p:spPr>
          <a:xfrm>
            <a:off x="29817" y="2332846"/>
            <a:ext cx="37967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Free decay @ ZULF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30A519-BC7E-4DE0-2D35-E4EF73B74397}"/>
              </a:ext>
            </a:extLst>
          </p:cNvPr>
          <p:cNvSpPr txBox="1"/>
          <p:nvPr/>
        </p:nvSpPr>
        <p:spPr>
          <a:xfrm>
            <a:off x="6447181" y="1863529"/>
            <a:ext cx="5484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Self-oscillation with feedback </a:t>
            </a:r>
          </a:p>
        </p:txBody>
      </p:sp>
    </p:spTree>
    <p:extLst>
      <p:ext uri="{BB962C8B-B14F-4D97-AF65-F5344CB8AC3E}">
        <p14:creationId xmlns:p14="http://schemas.microsoft.com/office/powerpoint/2010/main" val="1864898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006FD9-F9A0-F3D1-A114-7734FCC6AC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BF996C-9459-6BBA-D873-8ADD70EA9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6305" y="6492875"/>
            <a:ext cx="1016000" cy="365125"/>
          </a:xfrm>
        </p:spPr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25</a:t>
            </a:fld>
            <a:endParaRPr lang="en-US" dirty="0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DFD3B14-99A8-B17C-307C-D24447246BF8}"/>
              </a:ext>
            </a:extLst>
          </p:cNvPr>
          <p:cNvGrpSpPr/>
          <p:nvPr/>
        </p:nvGrpSpPr>
        <p:grpSpPr>
          <a:xfrm>
            <a:off x="2262257" y="39756"/>
            <a:ext cx="7667487" cy="939800"/>
            <a:chOff x="1701800" y="282161"/>
            <a:chExt cx="7667487" cy="9398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DCFBD7D-C4DC-0C28-4240-F7165A73B3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1800" y="282161"/>
              <a:ext cx="7569200" cy="93980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2975F68-1BD0-7E39-52CF-7AAB5C93439E}"/>
                </a:ext>
              </a:extLst>
            </p:cNvPr>
            <p:cNvSpPr txBox="1"/>
            <p:nvPr/>
          </p:nvSpPr>
          <p:spPr>
            <a:xfrm>
              <a:off x="7182678" y="282161"/>
              <a:ext cx="21866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0" i="0" u="none" strike="noStrike" dirty="0">
                  <a:effectLst/>
                  <a:highlight>
                    <a:srgbClr val="FFFF00"/>
                  </a:highlight>
                  <a:latin typeface="Lucida Grande" panose="020B0600040502020204" pitchFamily="34" charset="0"/>
                  <a:hlinkClick r:id="rId3"/>
                </a:rPr>
                <a:t>arXiv:2504.06498</a:t>
              </a:r>
              <a:endParaRPr lang="en-US" dirty="0">
                <a:highlight>
                  <a:srgbClr val="FFFF00"/>
                </a:highlight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7407C7FA-64BA-34B3-1573-3436934A213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6908" y="1341270"/>
            <a:ext cx="5069026" cy="39223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AF3048-C7F5-B232-D141-535BB8A20423}"/>
              </a:ext>
            </a:extLst>
          </p:cNvPr>
          <p:cNvSpPr txBox="1"/>
          <p:nvPr/>
        </p:nvSpPr>
        <p:spPr>
          <a:xfrm>
            <a:off x="5258351" y="2492166"/>
            <a:ext cx="68839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Depending on feedback parameters, </a:t>
            </a:r>
          </a:p>
          <a:p>
            <a:r>
              <a:rPr lang="en-US" sz="2400" dirty="0"/>
              <a:t>			only </a:t>
            </a:r>
            <a:r>
              <a:rPr lang="en-US" sz="2400" i="1" dirty="0">
                <a:solidFill>
                  <a:srgbClr val="FFFF00"/>
                </a:solidFill>
              </a:rPr>
              <a:t>J</a:t>
            </a:r>
            <a:r>
              <a:rPr lang="en-US" sz="2400" dirty="0">
                <a:solidFill>
                  <a:srgbClr val="FFFF00"/>
                </a:solidFill>
              </a:rPr>
              <a:t> or 2</a:t>
            </a:r>
            <a:r>
              <a:rPr lang="en-US" sz="2400" i="1" dirty="0">
                <a:solidFill>
                  <a:srgbClr val="FFFF00"/>
                </a:solidFill>
              </a:rPr>
              <a:t>J </a:t>
            </a:r>
            <a:r>
              <a:rPr lang="en-US" sz="2400" dirty="0">
                <a:solidFill>
                  <a:srgbClr val="FFFF00"/>
                </a:solidFill>
              </a:rPr>
              <a:t>or both </a:t>
            </a:r>
            <a:r>
              <a:rPr lang="en-US" sz="2400" dirty="0"/>
              <a:t>oscillate</a:t>
            </a:r>
          </a:p>
          <a:p>
            <a:endParaRPr lang="en-US" sz="2400" i="1" dirty="0">
              <a:solidFill>
                <a:srgbClr val="92D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Solid lines --- </a:t>
            </a:r>
            <a:r>
              <a:rPr lang="en-US" sz="2400" dirty="0">
                <a:solidFill>
                  <a:srgbClr val="92D050"/>
                </a:solidFill>
              </a:rPr>
              <a:t>analytical model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1550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BFDFD7-D5E9-D6EF-81A9-B42FC563B3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511921-450A-CE0C-AD21-75978A709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6305" y="6492875"/>
            <a:ext cx="1016000" cy="365125"/>
          </a:xfrm>
        </p:spPr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26</a:t>
            </a:fld>
            <a:endParaRPr lang="en-US" dirty="0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5EAC36D-F8C7-8525-E098-4C3BE0432149}"/>
              </a:ext>
            </a:extLst>
          </p:cNvPr>
          <p:cNvGrpSpPr/>
          <p:nvPr/>
        </p:nvGrpSpPr>
        <p:grpSpPr>
          <a:xfrm>
            <a:off x="2262257" y="39756"/>
            <a:ext cx="7667487" cy="939800"/>
            <a:chOff x="1701800" y="282161"/>
            <a:chExt cx="7667487" cy="9398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19E0308-D112-9D6C-0AC7-82A8F7AA13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1800" y="282161"/>
              <a:ext cx="7569200" cy="93980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12B80F5-ABA7-BFBC-D484-404DC9094192}"/>
                </a:ext>
              </a:extLst>
            </p:cNvPr>
            <p:cNvSpPr txBox="1"/>
            <p:nvPr/>
          </p:nvSpPr>
          <p:spPr>
            <a:xfrm>
              <a:off x="7182678" y="282161"/>
              <a:ext cx="21866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0" i="0" u="none" strike="noStrike" dirty="0">
                  <a:effectLst/>
                  <a:highlight>
                    <a:srgbClr val="FFFF00"/>
                  </a:highlight>
                  <a:latin typeface="Lucida Grande" panose="020B0600040502020204" pitchFamily="34" charset="0"/>
                  <a:hlinkClick r:id="rId3"/>
                </a:rPr>
                <a:t>arXiv:2504.06498</a:t>
              </a:r>
              <a:endParaRPr lang="en-US" dirty="0">
                <a:highlight>
                  <a:srgbClr val="FFFF00"/>
                </a:highlight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6CD646C4-E725-A72F-2276-33AC31BF61B2}"/>
              </a:ext>
            </a:extLst>
          </p:cNvPr>
          <p:cNvSpPr txBox="1"/>
          <p:nvPr/>
        </p:nvSpPr>
        <p:spPr>
          <a:xfrm>
            <a:off x="4969565" y="2492166"/>
            <a:ext cx="71727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Many </a:t>
            </a:r>
            <a:r>
              <a:rPr lang="en-US" sz="2400" dirty="0">
                <a:solidFill>
                  <a:srgbClr val="92D050"/>
                </a:solidFill>
              </a:rPr>
              <a:t>hyperpolarized</a:t>
            </a:r>
            <a:r>
              <a:rPr lang="en-US" sz="2400" dirty="0"/>
              <a:t> molecules!</a:t>
            </a:r>
          </a:p>
          <a:p>
            <a:endParaRPr lang="en-US" sz="2400" i="1" dirty="0">
              <a:solidFill>
                <a:srgbClr val="92D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Narrower lines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Spectral simplification…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… but </a:t>
            </a:r>
            <a:r>
              <a:rPr lang="en-US" sz="2400" dirty="0">
                <a:solidFill>
                  <a:srgbClr val="FFC000"/>
                </a:solidFill>
              </a:rPr>
              <a:t>complications</a:t>
            </a:r>
            <a:r>
              <a:rPr lang="en-US" sz="2400" dirty="0"/>
              <a:t>: resonance pulling, multiple oscillation points, nonlinear interactions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23C8E7-110D-A0A6-BC5C-512F819C22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96" y="1054606"/>
            <a:ext cx="4790662" cy="5763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921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06BF1A-EA3C-D87C-E028-F4C87935F8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5E4133-DCF6-C230-352F-EA3906854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6305" y="6492875"/>
            <a:ext cx="1016000" cy="365125"/>
          </a:xfrm>
        </p:spPr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27</a:t>
            </a:fld>
            <a:endParaRPr lang="en-US" dirty="0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285129A-1C5D-269F-6BD2-52AF90291209}"/>
              </a:ext>
            </a:extLst>
          </p:cNvPr>
          <p:cNvGrpSpPr/>
          <p:nvPr/>
        </p:nvGrpSpPr>
        <p:grpSpPr>
          <a:xfrm>
            <a:off x="2262257" y="39756"/>
            <a:ext cx="7667487" cy="939800"/>
            <a:chOff x="1701800" y="282161"/>
            <a:chExt cx="7667487" cy="9398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0AFADF5-BBFB-EE92-ADE4-C9E00AA4B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1800" y="282161"/>
              <a:ext cx="7569200" cy="93980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3721718-02A3-19C6-C946-D4BB80E9B473}"/>
                </a:ext>
              </a:extLst>
            </p:cNvPr>
            <p:cNvSpPr txBox="1"/>
            <p:nvPr/>
          </p:nvSpPr>
          <p:spPr>
            <a:xfrm>
              <a:off x="7182678" y="282161"/>
              <a:ext cx="21866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0" i="0" u="none" strike="noStrike" dirty="0">
                  <a:effectLst/>
                  <a:highlight>
                    <a:srgbClr val="FFFF00"/>
                  </a:highlight>
                  <a:latin typeface="Lucida Grande" panose="020B0600040502020204" pitchFamily="34" charset="0"/>
                  <a:hlinkClick r:id="rId4"/>
                </a:rPr>
                <a:t>arXiv:2504.06498</a:t>
              </a:r>
              <a:endParaRPr lang="en-US" dirty="0">
                <a:highlight>
                  <a:srgbClr val="FFFF00"/>
                </a:highlight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21C9084-D3A9-52CD-DA1B-46AF00C92ADA}"/>
              </a:ext>
            </a:extLst>
          </p:cNvPr>
          <p:cNvSpPr txBox="1"/>
          <p:nvPr/>
        </p:nvSpPr>
        <p:spPr>
          <a:xfrm>
            <a:off x="4631635" y="2492166"/>
            <a:ext cx="71727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Separation of </a:t>
            </a:r>
            <a:r>
              <a:rPr lang="en-US" sz="2400" dirty="0">
                <a:solidFill>
                  <a:srgbClr val="92D050"/>
                </a:solidFill>
              </a:rPr>
              <a:t>chemical</a:t>
            </a:r>
            <a:r>
              <a:rPr lang="en-US" sz="2400" dirty="0"/>
              <a:t> and </a:t>
            </a:r>
            <a:r>
              <a:rPr lang="en-US" sz="2400" dirty="0">
                <a:solidFill>
                  <a:srgbClr val="92D050"/>
                </a:solidFill>
              </a:rPr>
              <a:t>MR effects</a:t>
            </a:r>
          </a:p>
          <a:p>
            <a:endParaRPr lang="en-US" sz="2400" i="1" dirty="0">
              <a:solidFill>
                <a:srgbClr val="92D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Equal mixture of </a:t>
            </a:r>
            <a:r>
              <a:rPr lang="en-US" sz="2400" dirty="0">
                <a:solidFill>
                  <a:srgbClr val="92D050"/>
                </a:solidFill>
              </a:rPr>
              <a:t>fampiridine</a:t>
            </a:r>
            <a:r>
              <a:rPr lang="en-US" sz="2400" dirty="0"/>
              <a:t> &amp; </a:t>
            </a:r>
            <a:r>
              <a:rPr lang="en-US" sz="2400" dirty="0" err="1">
                <a:solidFill>
                  <a:srgbClr val="92D050"/>
                </a:solidFill>
              </a:rPr>
              <a:t>piridine</a:t>
            </a:r>
            <a:r>
              <a:rPr lang="en-US" sz="2400" dirty="0"/>
              <a:t>…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… but different </a:t>
            </a:r>
            <a:r>
              <a:rPr lang="en-US" sz="2400" dirty="0">
                <a:solidFill>
                  <a:srgbClr val="92D050"/>
                </a:solidFill>
              </a:rPr>
              <a:t>isotopic enrichment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92D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/>
              <a:t>Resonance repulsion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Detailed theory under development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A51C97-46C0-7A77-A497-8B445BBA18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263" y="1053548"/>
            <a:ext cx="3560168" cy="5744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419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88FBC-3D8C-99FB-43A3-592DEB1E6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869" y="36100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/>
              <a:t>Hyperpolarization for ZULF NMR</a:t>
            </a:r>
            <a:br>
              <a:rPr lang="en-US" dirty="0"/>
            </a:br>
            <a:r>
              <a:rPr lang="en-US" sz="2700" dirty="0"/>
              <a:t>(</a:t>
            </a:r>
            <a:r>
              <a:rPr lang="en-US" sz="2700" dirty="0">
                <a:solidFill>
                  <a:srgbClr val="FFFF00"/>
                </a:solidFill>
              </a:rPr>
              <a:t>Dr. Raphael Kircher &amp; Jingyan Xu</a:t>
            </a:r>
            <a:r>
              <a:rPr lang="en-US" sz="2700" dirty="0"/>
              <a:t>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5B3A0B-4AB4-373D-FC83-5E6F127D6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1979" y="6416681"/>
            <a:ext cx="1016000" cy="365125"/>
          </a:xfrm>
        </p:spPr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28</a:t>
            </a:fld>
            <a:endParaRPr lang="en-US" dirty="0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3BA9CAB-70D0-FED7-37E8-6B78D6B001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8371"/>
              </p:ext>
            </p:extLst>
          </p:nvPr>
        </p:nvGraphicFramePr>
        <p:xfrm>
          <a:off x="1080052" y="1467340"/>
          <a:ext cx="10270434" cy="5218530"/>
        </p:xfrm>
        <a:graphic>
          <a:graphicData uri="http://schemas.openxmlformats.org/drawingml/2006/table">
            <a:tbl>
              <a:tblPr/>
              <a:tblGrid>
                <a:gridCol w="1711739">
                  <a:extLst>
                    <a:ext uri="{9D8B030D-6E8A-4147-A177-3AD203B41FA5}">
                      <a16:colId xmlns:a16="http://schemas.microsoft.com/office/drawing/2014/main" val="3308268337"/>
                    </a:ext>
                  </a:extLst>
                </a:gridCol>
                <a:gridCol w="1711739">
                  <a:extLst>
                    <a:ext uri="{9D8B030D-6E8A-4147-A177-3AD203B41FA5}">
                      <a16:colId xmlns:a16="http://schemas.microsoft.com/office/drawing/2014/main" val="3898504105"/>
                    </a:ext>
                  </a:extLst>
                </a:gridCol>
                <a:gridCol w="1711739">
                  <a:extLst>
                    <a:ext uri="{9D8B030D-6E8A-4147-A177-3AD203B41FA5}">
                      <a16:colId xmlns:a16="http://schemas.microsoft.com/office/drawing/2014/main" val="3375716423"/>
                    </a:ext>
                  </a:extLst>
                </a:gridCol>
                <a:gridCol w="1711739">
                  <a:extLst>
                    <a:ext uri="{9D8B030D-6E8A-4147-A177-3AD203B41FA5}">
                      <a16:colId xmlns:a16="http://schemas.microsoft.com/office/drawing/2014/main" val="600162309"/>
                    </a:ext>
                  </a:extLst>
                </a:gridCol>
                <a:gridCol w="1711739">
                  <a:extLst>
                    <a:ext uri="{9D8B030D-6E8A-4147-A177-3AD203B41FA5}">
                      <a16:colId xmlns:a16="http://schemas.microsoft.com/office/drawing/2014/main" val="3611127627"/>
                    </a:ext>
                  </a:extLst>
                </a:gridCol>
                <a:gridCol w="1711739">
                  <a:extLst>
                    <a:ext uri="{9D8B030D-6E8A-4147-A177-3AD203B41FA5}">
                      <a16:colId xmlns:a16="http://schemas.microsoft.com/office/drawing/2014/main" val="3899931115"/>
                    </a:ext>
                  </a:extLst>
                </a:gridCol>
              </a:tblGrid>
              <a:tr h="423076">
                <a:tc>
                  <a:txBody>
                    <a:bodyPr/>
                    <a:lstStyle/>
                    <a:p>
                      <a:pPr>
                        <a:spcBef>
                          <a:spcPts val="255"/>
                        </a:spcBef>
                        <a:buNone/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Experiment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5"/>
                        </a:spcBef>
                        <a:buNone/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Molecule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5"/>
                        </a:spcBef>
                        <a:buNone/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Enrichment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5"/>
                        </a:spcBef>
                        <a:buNone/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Polarization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5"/>
                        </a:spcBef>
                        <a:buNone/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Polarization method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55"/>
                        </a:spcBef>
                        <a:buNone/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Note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C0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3826159"/>
                  </a:ext>
                </a:extLst>
              </a:tr>
              <a:tr h="584427">
                <a:tc>
                  <a:txBody>
                    <a:bodyPr/>
                    <a:lstStyle/>
                    <a:p>
                      <a:pPr>
                        <a:spcBef>
                          <a:spcPts val="263"/>
                        </a:spcBef>
                        <a:buNone/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NV ZULF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85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[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15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N]Acetonitrile</a:t>
                      </a:r>
                    </a:p>
                  </a:txBody>
                  <a:tcPr marL="31440" marR="31440" marT="0" marB="0">
                    <a:lnL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85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19M 25 % [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15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N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]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85"/>
                        </a:spcBef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0.05 %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85"/>
                        </a:spcBef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SABRE @ zero-field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85"/>
                        </a:spcBef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decreased eﬃciency due to diamond gradient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260244"/>
                  </a:ext>
                </a:extLst>
              </a:tr>
              <a:tr h="403343">
                <a:tc>
                  <a:txBody>
                    <a:bodyPr/>
                    <a:lstStyle/>
                    <a:p>
                      <a:pPr>
                        <a:spcBef>
                          <a:spcPts val="255"/>
                        </a:spcBef>
                        <a:buNone/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ZULF Spin-order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[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15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N]Acetonitrile</a:t>
                      </a:r>
                    </a:p>
                  </a:txBody>
                  <a:tcPr marL="31440" marR="31440" marT="0" marB="0">
                    <a:lnL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19M 0.4 % [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15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N]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0.1 %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SABRE @ zero-field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br>
                        <a:rPr lang="en-US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endParaRPr lang="en-US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7882455"/>
                  </a:ext>
                </a:extLst>
              </a:tr>
              <a:tr h="423076">
                <a:tc>
                  <a:txBody>
                    <a:bodyPr/>
                    <a:lstStyle/>
                    <a:p>
                      <a:pPr>
                        <a:spcBef>
                          <a:spcPts val="255"/>
                        </a:spcBef>
                        <a:buNone/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ZULF Spin-order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[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15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N]Acetonitrile</a:t>
                      </a:r>
                    </a:p>
                  </a:txBody>
                  <a:tcPr marL="31440" marR="31440" marT="0" marB="0">
                    <a:lnL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19M 0.4 % [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15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N]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0.3 %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SABRE @ uT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br>
                        <a:rPr lang="en-US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endParaRPr lang="en-US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8664491"/>
                  </a:ext>
                </a:extLst>
              </a:tr>
              <a:tr h="423076">
                <a:tc>
                  <a:txBody>
                    <a:bodyPr/>
                    <a:lstStyle/>
                    <a:p>
                      <a:pPr>
                        <a:spcBef>
                          <a:spcPts val="255"/>
                        </a:spcBef>
                        <a:buNone/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TDK ZULF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[1-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13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C]Fumarate</a:t>
                      </a:r>
                    </a:p>
                  </a:txBody>
                  <a:tcPr marL="31440" marR="31440" marT="0" marB="0">
                    <a:lnL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40mM 10% [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13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C]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12 %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PHIP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br>
                        <a:rPr lang="en-US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endParaRPr lang="en-US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974476"/>
                  </a:ext>
                </a:extLst>
              </a:tr>
              <a:tr h="423076">
                <a:tc>
                  <a:txBody>
                    <a:bodyPr/>
                    <a:lstStyle/>
                    <a:p>
                      <a:pPr>
                        <a:spcBef>
                          <a:spcPts val="255"/>
                        </a:spcBef>
                        <a:buNone/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Spin amplifier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[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15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N]Acetonitrile</a:t>
                      </a:r>
                    </a:p>
                  </a:txBody>
                  <a:tcPr marL="31440" marR="31440" marT="0" marB="0">
                    <a:lnL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19M 100% [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15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N]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Under investigation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SABRE @ zero-field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br>
                        <a:rPr lang="en-US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endParaRPr lang="en-US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2316190"/>
                  </a:ext>
                </a:extLst>
              </a:tr>
              <a:tr h="423076">
                <a:tc>
                  <a:txBody>
                    <a:bodyPr/>
                    <a:lstStyle/>
                    <a:p>
                      <a:pPr>
                        <a:spcBef>
                          <a:spcPts val="255"/>
                        </a:spcBef>
                        <a:buNone/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Spin amplifier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Pyridine</a:t>
                      </a:r>
                    </a:p>
                  </a:txBody>
                  <a:tcPr marL="31440" marR="31440" marT="0" marB="0">
                    <a:lnL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19M 100% [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H]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Under investigation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SABRE @ mT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br>
                        <a:rPr lang="en-US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endParaRPr lang="en-US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2343825"/>
                  </a:ext>
                </a:extLst>
              </a:tr>
              <a:tr h="423076">
                <a:tc>
                  <a:txBody>
                    <a:bodyPr/>
                    <a:lstStyle/>
                    <a:p>
                      <a:pPr>
                        <a:spcBef>
                          <a:spcPts val="255"/>
                        </a:spcBef>
                        <a:buNone/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J-osicllator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[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15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N]Acetonitrile</a:t>
                      </a:r>
                    </a:p>
                  </a:txBody>
                  <a:tcPr marL="31440" marR="31440" marT="0" marB="0">
                    <a:lnL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19M 5 % [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15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N]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0.1 %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SABRE @ zero-field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br>
                        <a:rPr lang="en-US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endParaRPr lang="en-US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140801"/>
                  </a:ext>
                </a:extLst>
              </a:tr>
              <a:tr h="423076">
                <a:tc>
                  <a:txBody>
                    <a:bodyPr/>
                    <a:lstStyle/>
                    <a:p>
                      <a:pPr>
                        <a:spcBef>
                          <a:spcPts val="255"/>
                        </a:spcBef>
                        <a:buNone/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J-osicllator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[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15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N]Pyridine</a:t>
                      </a:r>
                    </a:p>
                  </a:txBody>
                  <a:tcPr marL="31440" marR="31440" marT="0" marB="0">
                    <a:lnL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50 mM 100% [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15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N]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Under evaluation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SABRE @ zero-field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br>
                        <a:rPr lang="en-US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endParaRPr lang="en-US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4174968"/>
                  </a:ext>
                </a:extLst>
              </a:tr>
              <a:tr h="423076">
                <a:tc>
                  <a:txBody>
                    <a:bodyPr/>
                    <a:lstStyle/>
                    <a:p>
                      <a:pPr>
                        <a:spcBef>
                          <a:spcPts val="255"/>
                        </a:spcBef>
                        <a:buNone/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J-oscillator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[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15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N]Fampridine</a:t>
                      </a:r>
                    </a:p>
                  </a:txBody>
                  <a:tcPr marL="31440" marR="31440" marT="0" marB="0">
                    <a:lnL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50mM 100% [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15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N]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Under evaluation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SABRE @ zero-field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br>
                        <a:rPr lang="en-US" sz="12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endParaRPr lang="en-US" sz="12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643520"/>
                  </a:ext>
                </a:extLst>
              </a:tr>
              <a:tr h="423076">
                <a:tc>
                  <a:txBody>
                    <a:bodyPr/>
                    <a:lstStyle/>
                    <a:p>
                      <a:pPr>
                        <a:spcBef>
                          <a:spcPts val="255"/>
                        </a:spcBef>
                        <a:buNone/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J-oscillator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[1-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13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C]Pyruvate</a:t>
                      </a:r>
                    </a:p>
                  </a:txBody>
                  <a:tcPr marL="31440" marR="31440" marT="0" marB="0">
                    <a:lnL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60mM 100% [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13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C]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Under evaluation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SABRE @ zero-field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b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5504458"/>
                  </a:ext>
                </a:extLst>
              </a:tr>
              <a:tr h="423076">
                <a:tc>
                  <a:txBody>
                    <a:bodyPr/>
                    <a:lstStyle/>
                    <a:p>
                      <a:pPr>
                        <a:spcBef>
                          <a:spcPts val="255"/>
                        </a:spcBef>
                        <a:buNone/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ZULF-cells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[1-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13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C]Fumarate</a:t>
                      </a:r>
                    </a:p>
                  </a:txBody>
                  <a:tcPr marL="31440" marR="31440" marT="0" marB="0">
                    <a:lnL w="762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40mM 20-40% [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13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C]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15 %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78"/>
                        </a:spcBef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Helvetica Neue" panose="02000503000000020004" pitchFamily="2" charset="0"/>
                        </a:rPr>
                        <a:t>PHIP</a:t>
                      </a: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b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440" marR="31440" marT="0" marB="0">
                    <a:lnL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0215915"/>
                  </a:ext>
                </a:extLst>
              </a:tr>
            </a:tbl>
          </a:graphicData>
        </a:graphic>
      </p:graphicFrame>
      <p:pic>
        <p:nvPicPr>
          <p:cNvPr id="7" name="Picture 4">
            <a:extLst>
              <a:ext uri="{FF2B5EF4-FFF2-40B4-BE49-F238E27FC236}">
                <a16:creationId xmlns:a16="http://schemas.microsoft.com/office/drawing/2014/main" id="{AAAC8E55-9D37-249F-A96A-ECB442604B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914"/>
            <a:ext cx="1342096" cy="1342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298B0A-3089-41A7-4616-DC1C2847A5F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64808" y="9974"/>
            <a:ext cx="1027192" cy="1342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29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1BC483-09E1-391D-8436-A397D891B9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8F11A5-C430-6D7D-8D45-E0BA1EB4F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6305" y="6492875"/>
            <a:ext cx="1016000" cy="365125"/>
          </a:xfrm>
        </p:spPr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29</a:t>
            </a:fld>
            <a:endParaRPr lang="en-US" dirty="0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1A132B0-703D-5E50-053F-58EF96AD35BB}"/>
              </a:ext>
            </a:extLst>
          </p:cNvPr>
          <p:cNvGrpSpPr/>
          <p:nvPr/>
        </p:nvGrpSpPr>
        <p:grpSpPr>
          <a:xfrm>
            <a:off x="2262257" y="39756"/>
            <a:ext cx="7667487" cy="939800"/>
            <a:chOff x="1701800" y="282161"/>
            <a:chExt cx="7667487" cy="9398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2FBA7AC-9198-AC0A-33EE-DFACE8FE3E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1800" y="282161"/>
              <a:ext cx="7569200" cy="93980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41DFD2F-3317-D0E6-25C8-72255284030E}"/>
                </a:ext>
              </a:extLst>
            </p:cNvPr>
            <p:cNvSpPr txBox="1"/>
            <p:nvPr/>
          </p:nvSpPr>
          <p:spPr>
            <a:xfrm>
              <a:off x="7182678" y="282161"/>
              <a:ext cx="21866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0" i="0" u="none" strike="noStrike" dirty="0">
                  <a:effectLst/>
                  <a:highlight>
                    <a:srgbClr val="FFFF00"/>
                  </a:highlight>
                  <a:latin typeface="Lucida Grande" panose="020B0600040502020204" pitchFamily="34" charset="0"/>
                  <a:hlinkClick r:id="rId3"/>
                </a:rPr>
                <a:t>arXiv:2504.06498</a:t>
              </a:r>
              <a:endParaRPr lang="en-US" dirty="0">
                <a:highlight>
                  <a:srgbClr val="FFFF00"/>
                </a:highlight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3EA3964-8814-9EEB-22EB-26A09B786487}"/>
              </a:ext>
            </a:extLst>
          </p:cNvPr>
          <p:cNvSpPr txBox="1"/>
          <p:nvPr/>
        </p:nvSpPr>
        <p:spPr>
          <a:xfrm>
            <a:off x="188843" y="1210019"/>
            <a:ext cx="1178780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92D050"/>
                </a:solidFill>
              </a:rPr>
              <a:t>Hyperpolarization</a:t>
            </a:r>
            <a:r>
              <a:rPr lang="en-US" sz="4000" dirty="0"/>
              <a:t> enabled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000" dirty="0"/>
              <a:t>Novel</a:t>
            </a:r>
            <a:r>
              <a:rPr lang="en-US" sz="4000" baseline="30000" dirty="0"/>
              <a:t>*</a:t>
            </a:r>
            <a:r>
              <a:rPr lang="en-US" sz="4000" dirty="0"/>
              <a:t> </a:t>
            </a:r>
            <a:r>
              <a:rPr lang="en-US" sz="4000" dirty="0">
                <a:solidFill>
                  <a:srgbClr val="92D050"/>
                </a:solidFill>
              </a:rPr>
              <a:t>platform</a:t>
            </a:r>
            <a:r>
              <a:rPr lang="en-US" sz="4000" dirty="0"/>
              <a:t> for </a:t>
            </a:r>
          </a:p>
          <a:p>
            <a:pPr marL="1028700" lvl="1" indent="-571500">
              <a:buFont typeface="Wingdings" pitchFamily="2" charset="2"/>
              <a:buChar char="Ø"/>
            </a:pPr>
            <a:r>
              <a:rPr lang="en-US" sz="2800" dirty="0"/>
              <a:t>Chemistry</a:t>
            </a:r>
          </a:p>
          <a:p>
            <a:pPr marL="1028700" lvl="1" indent="-571500">
              <a:buFont typeface="Wingdings" pitchFamily="2" charset="2"/>
              <a:buChar char="Ø"/>
            </a:pPr>
            <a:r>
              <a:rPr lang="en-US" sz="2800" dirty="0"/>
              <a:t>Nonlinear dynamics</a:t>
            </a:r>
          </a:p>
          <a:p>
            <a:pPr marL="1028700" lvl="1" indent="-571500">
              <a:buFont typeface="Wingdings" pitchFamily="2" charset="2"/>
              <a:buChar char="Ø"/>
            </a:pPr>
            <a:r>
              <a:rPr lang="en-US" sz="2800" dirty="0"/>
              <a:t>Fundamental physics</a:t>
            </a:r>
          </a:p>
          <a:p>
            <a:pPr marL="1028700" lvl="1" indent="-571500">
              <a:buFont typeface="Wingdings" pitchFamily="2" charset="2"/>
              <a:buChar char="Ø"/>
            </a:pPr>
            <a:r>
              <a:rPr lang="en-US" sz="2800" dirty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574047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0227"/>
            <a:ext cx="12192000" cy="1047413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FFFF00"/>
                </a:solidFill>
                <a:effectLst/>
              </a:rPr>
              <a:t>Fun</a:t>
            </a:r>
            <a:r>
              <a:rPr lang="en-US" sz="3600" b="0" dirty="0">
                <a:effectLst/>
              </a:rPr>
              <a:t>damental physics with </a:t>
            </a:r>
            <a:r>
              <a:rPr lang="en-US" sz="3600" b="0" dirty="0">
                <a:solidFill>
                  <a:srgbClr val="FFFF00"/>
                </a:solidFill>
                <a:effectLst/>
              </a:rPr>
              <a:t>NMR</a:t>
            </a:r>
            <a:r>
              <a:rPr lang="en-US" sz="3600" b="0" dirty="0">
                <a:effectLst/>
              </a:rPr>
              <a:t>: </a:t>
            </a:r>
            <a:br>
              <a:rPr lang="en-US" sz="3600" b="0" dirty="0">
                <a:effectLst/>
              </a:rPr>
            </a:br>
            <a:r>
              <a:rPr lang="en-US" sz="3600" b="0" dirty="0">
                <a:effectLst/>
              </a:rPr>
              <a:t>from high field to lower than low</a:t>
            </a:r>
            <a:endParaRPr lang="en-US" sz="16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Subtitle 4"/>
          <p:cNvSpPr txBox="1">
            <a:spLocks noGrp="1"/>
          </p:cNvSpPr>
          <p:nvPr>
            <p:ph type="subTitle" idx="1"/>
          </p:nvPr>
        </p:nvSpPr>
        <p:spPr>
          <a:xfrm>
            <a:off x="1676434" y="5147893"/>
            <a:ext cx="8839200" cy="1676865"/>
          </a:xfrm>
          <a:prstGeom prst="rect">
            <a:avLst/>
          </a:prstGeom>
          <a:noFill/>
        </p:spPr>
        <p:txBody>
          <a:bodyPr vert="horz" wrap="square" lIns="63491" tIns="31748" rIns="63491" bIns="31748" numCol="1" rtlCol="0">
            <a:spAutoFit/>
          </a:bodyPr>
          <a:lstStyle/>
          <a:p>
            <a:pPr marL="952025" indent="-952025"/>
            <a:r>
              <a:rPr lang="en-US" b="1" dirty="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Dmitry Budker</a:t>
            </a:r>
          </a:p>
          <a:p>
            <a:pPr marL="952025" indent="-952025"/>
            <a:r>
              <a:rPr lang="en-US" sz="1800" b="1" dirty="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Helmholtz Institute, JGU Mainz, Germany</a:t>
            </a:r>
          </a:p>
          <a:p>
            <a:pPr marL="952025" indent="-952025"/>
            <a:r>
              <a:rPr lang="en-US" sz="1800" b="1" dirty="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University of California, Berkeley, USA</a:t>
            </a:r>
            <a:endParaRPr lang="en-US" sz="1000" b="1" u="sng" dirty="0">
              <a:latin typeface="Times New Roman" pitchFamily="18" charset="0"/>
              <a:cs typeface="Times New Roman" pitchFamily="18" charset="0"/>
            </a:endParaRPr>
          </a:p>
          <a:p>
            <a:pPr marL="952025" indent="-952025"/>
            <a:r>
              <a:rPr lang="en-US" b="1" dirty="0">
                <a:latin typeface="Times New Roman" pitchFamily="18" charset="0"/>
                <a:cs typeface="Times New Roman" pitchFamily="18" charset="0"/>
              </a:rPr>
              <a:t>PSI2025</a:t>
            </a:r>
            <a:endParaRPr lang="en-US" sz="11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3</a:t>
            </a:fld>
            <a:endParaRPr lang="en-US" dirty="0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CAD0A2B8-D848-454C-B296-D23478AF2A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5056" y="1427030"/>
            <a:ext cx="9258300" cy="3725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892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B3D949-9E34-FC98-8188-D39E04F9C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9B1A93-137F-4692-843E-C8A701CFA733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3DFE09-0F92-E974-882B-562E69724477}"/>
              </a:ext>
            </a:extLst>
          </p:cNvPr>
          <p:cNvSpPr txBox="1"/>
          <p:nvPr/>
        </p:nvSpPr>
        <p:spPr>
          <a:xfrm>
            <a:off x="0" y="-100026"/>
            <a:ext cx="12192000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WEH seminar: “Parity Violation in Molecules”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March 30 – April 1, 2026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Physikzentrum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Bad </a:t>
            </a:r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Honnef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Germany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0EC946E-0686-87C2-0844-FA01D418C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513" y="2290729"/>
            <a:ext cx="11356975" cy="449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56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2179AE-4032-8870-544C-07D096DD58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5ACE8C-57FE-C45A-A9DC-9268A004D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9B1A93-137F-4692-843E-C8A701CFA733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770608-9973-36C3-F9C5-8B1FD78D479E}"/>
              </a:ext>
            </a:extLst>
          </p:cNvPr>
          <p:cNvSpPr txBox="1"/>
          <p:nvPr/>
        </p:nvSpPr>
        <p:spPr>
          <a:xfrm>
            <a:off x="0" y="-70998"/>
            <a:ext cx="1219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“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Dark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Intersections” school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19A556-80BB-E2A2-3D85-8403354406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122" y="947056"/>
            <a:ext cx="5776686" cy="57766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3438F4B-0515-7D26-2162-57149C74BAF2}"/>
              </a:ext>
            </a:extLst>
          </p:cNvPr>
          <p:cNvSpPr txBox="1"/>
          <p:nvPr/>
        </p:nvSpPr>
        <p:spPr>
          <a:xfrm>
            <a:off x="5979888" y="1753251"/>
            <a:ext cx="609600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August 2-7, 202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 (registration open)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Physikzentrum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Bad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Honnef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Germany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Ferromagnetic He-3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Rydberg atoms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Single-photon microwave detectors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High Frequency Gravitational Waves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5E4B7E-A594-55C0-F5D9-46188DF4ADA6}"/>
              </a:ext>
            </a:extLst>
          </p:cNvPr>
          <p:cNvSpPr txBox="1"/>
          <p:nvPr/>
        </p:nvSpPr>
        <p:spPr>
          <a:xfrm>
            <a:off x="5892808" y="5987469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"Dark Intersections"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Made with Designer. Powered by DALL·E 3.</a:t>
            </a:r>
          </a:p>
        </p:txBody>
      </p:sp>
    </p:spTree>
    <p:extLst>
      <p:ext uri="{BB962C8B-B14F-4D97-AF65-F5344CB8AC3E}">
        <p14:creationId xmlns:p14="http://schemas.microsoft.com/office/powerpoint/2010/main" val="397457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029454-D1D2-E700-5DEA-428EAF3BA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32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pic>
        <p:nvPicPr>
          <p:cNvPr id="2050" name="Picture 2" descr="universe-logo">
            <a:extLst>
              <a:ext uri="{FF2B5EF4-FFF2-40B4-BE49-F238E27FC236}">
                <a16:creationId xmlns:a16="http://schemas.microsoft.com/office/drawing/2014/main" id="{F54A447F-FA1F-A48B-99F2-3ADAFC2E76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4663"/>
          <a:stretch>
            <a:fillRect/>
          </a:stretch>
        </p:blipFill>
        <p:spPr bwMode="auto">
          <a:xfrm>
            <a:off x="92808" y="104043"/>
            <a:ext cx="4502638" cy="1484297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BAAF33-7012-CCBE-3834-91BCC4C9F4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4320" y="102577"/>
            <a:ext cx="3149605" cy="14842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01B973-1DF0-CE4F-BE1E-5A24D62E85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07" y="1635232"/>
            <a:ext cx="6381335" cy="519346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61E4037-3E97-3B92-AE87-7F9622EDF93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67925" y="1657233"/>
            <a:ext cx="5515635" cy="804655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5E8C8351-3576-EE7A-8648-8DD68F579F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048" y="2611771"/>
            <a:ext cx="2365058" cy="2365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69914D1F-756A-116C-8032-FD2ECF03D7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42580" y="2611771"/>
            <a:ext cx="2365058" cy="2365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6393A98-FBEB-05B2-D88A-21C4DD8F0739}"/>
              </a:ext>
            </a:extLst>
          </p:cNvPr>
          <p:cNvSpPr txBox="1"/>
          <p:nvPr/>
        </p:nvSpPr>
        <p:spPr>
          <a:xfrm>
            <a:off x="6617595" y="5126712"/>
            <a:ext cx="5299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Derek F. Jackson-Kimball          Jason E. Stalnaker</a:t>
            </a:r>
          </a:p>
        </p:txBody>
      </p:sp>
    </p:spTree>
    <p:extLst>
      <p:ext uri="{BB962C8B-B14F-4D97-AF65-F5344CB8AC3E}">
        <p14:creationId xmlns:p14="http://schemas.microsoft.com/office/powerpoint/2010/main" val="504192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701C2-7832-FA93-C969-97A6DC2D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2438400"/>
          </a:xfrm>
        </p:spPr>
        <p:txBody>
          <a:bodyPr anchor="ctr">
            <a:normAutofit fontScale="90000"/>
          </a:bodyPr>
          <a:lstStyle/>
          <a:p>
            <a:r>
              <a:rPr lang="en-US" sz="6600" dirty="0">
                <a:latin typeface="Zapfino" panose="03030300040707070C03" pitchFamily="66" charset="77"/>
              </a:rPr>
              <a:t>Merci </a:t>
            </a:r>
            <a:r>
              <a:rPr lang="en-US" sz="6600" dirty="0" err="1">
                <a:latin typeface="Zapfino" panose="03030300040707070C03" pitchFamily="66" charset="77"/>
              </a:rPr>
              <a:t>vilmals</a:t>
            </a:r>
            <a:r>
              <a:rPr lang="en-US" sz="6600" dirty="0">
                <a:latin typeface="Zapfino" panose="03030300040707070C03" pitchFamily="66" charset="77"/>
              </a:rPr>
              <a:t>!</a:t>
            </a:r>
          </a:p>
        </p:txBody>
      </p:sp>
      <p:pic>
        <p:nvPicPr>
          <p:cNvPr id="5" name="Picture 4" descr="A river running through a city&#10;&#10;AI-generated content may be incorrect.">
            <a:extLst>
              <a:ext uri="{FF2B5EF4-FFF2-40B4-BE49-F238E27FC236}">
                <a16:creationId xmlns:a16="http://schemas.microsoft.com/office/drawing/2014/main" id="{0F7D4536-839B-F5BE-BABE-81A9C5C646B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" y="1600200"/>
            <a:ext cx="10972800" cy="4709160"/>
          </a:xfrm>
          <a:prstGeom prst="rect">
            <a:avLst/>
          </a:prstGeom>
          <a:noFill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15300F-8765-316B-314E-0D3552E83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6400" y="6416682"/>
            <a:ext cx="1016000" cy="365125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>
                <a:spcAft>
                  <a:spcPts val="600"/>
                </a:spcAft>
              </a:pPr>
              <a:t>33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68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B0766-9D35-31E3-AC05-067C0C217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601858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Parity Violation</a:t>
            </a:r>
            <a:br>
              <a:rPr lang="en-US" dirty="0"/>
            </a:br>
            <a:r>
              <a:rPr lang="en-US" dirty="0"/>
              <a:t>in</a:t>
            </a:r>
            <a:br>
              <a:rPr lang="en-US" dirty="0"/>
            </a:br>
            <a:r>
              <a:rPr lang="en-US" dirty="0"/>
              <a:t>high-field NMR spectroscopy </a:t>
            </a:r>
            <a:br>
              <a:rPr lang="en-US" dirty="0"/>
            </a:br>
            <a:r>
              <a:rPr lang="en-US" dirty="0"/>
              <a:t>of</a:t>
            </a:r>
            <a:br>
              <a:rPr lang="en-US" dirty="0"/>
            </a:br>
            <a:r>
              <a:rPr lang="en-US" dirty="0">
                <a:solidFill>
                  <a:srgbClr val="FFFF00"/>
                </a:solidFill>
              </a:rPr>
              <a:t>chiral molecules</a:t>
            </a:r>
            <a:br>
              <a:rPr lang="en-US" dirty="0"/>
            </a:b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EE9437-7F9E-F13C-CFAB-52A56A027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1A93-137F-4692-843E-C8A701CFA733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Book Antiqua"/>
              </a:rPr>
              <a:pPr/>
              <a:t>4</a:t>
            </a:fld>
            <a:endParaRPr lang="en-US">
              <a:solidFill>
                <a:prstClr val="white">
                  <a:shade val="50000"/>
                </a:prst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3513531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52D4B14-56EA-BF90-3A87-03C9C3A444F6}"/>
                  </a:ext>
                </a:extLst>
              </p:cNvPr>
              <p:cNvSpPr txBox="1"/>
              <p:nvPr/>
            </p:nvSpPr>
            <p:spPr>
              <a:xfrm>
                <a:off x="298173" y="864703"/>
                <a:ext cx="11489636" cy="6001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1500" marR="0" lvl="0" indent="-5715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NC</a:t>
                </a: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 </a:t>
                </a: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discovered </a:t>
                </a: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in 1973 </a:t>
                </a: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in </a:t>
                </a:r>
                <a14:m>
                  <m:oMath xmlns:m="http://schemas.openxmlformats.org/officeDocument/2006/math">
                    <m:r>
                      <a:rPr kumimoji="0" lang="en-US" sz="3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𝜐</m:t>
                    </m:r>
                    <m:r>
                      <a:rPr kumimoji="0" lang="en-US" sz="3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−</m:t>
                    </m:r>
                    <m:r>
                      <a:rPr kumimoji="0" lang="en-US" sz="3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𝑒</m:t>
                    </m:r>
                  </m:oMath>
                </a14:m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 scattering @ CERN</a:t>
                </a:r>
              </a:p>
              <a:p>
                <a:pPr marL="571500" marR="0" lvl="0" indent="-5715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But already in 1959: prediction of </a:t>
                </a: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atomic parity violation</a:t>
                </a:r>
              </a:p>
              <a:p>
                <a:pPr marL="571500" marR="0" lvl="0" indent="-5715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Book Antiqua"/>
                  <a:ea typeface="+mn-ea"/>
                  <a:cs typeface="+mn-cs"/>
                </a:endParaRPr>
              </a:p>
              <a:p>
                <a:pPr marL="571500" marR="0" lvl="0" indent="-5715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Book Antiqua"/>
                  <a:ea typeface="+mn-ea"/>
                  <a:cs typeface="+mn-cs"/>
                </a:endParaRPr>
              </a:p>
              <a:p>
                <a:pPr marL="571500" marR="0" lvl="0" indent="-5715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Book Antiqua"/>
                  <a:ea typeface="+mn-ea"/>
                  <a:cs typeface="+mn-cs"/>
                </a:endParaRPr>
              </a:p>
              <a:p>
                <a:pPr marL="571500" marR="0" lvl="0" indent="-5715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Book Antiqua"/>
                  <a:ea typeface="+mn-ea"/>
                  <a:cs typeface="+mn-cs"/>
                </a:endParaRPr>
              </a:p>
              <a:p>
                <a:pPr marL="571500" marR="0" lvl="0" indent="-5715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Book Antiqua"/>
                  <a:ea typeface="+mn-ea"/>
                  <a:cs typeface="+mn-cs"/>
                </a:endParaRPr>
              </a:p>
              <a:p>
                <a:pPr marL="571500" marR="0" lvl="0" indent="-5715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Book Antiqua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Book Antiqua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Book Antiqua"/>
                  <a:ea typeface="+mn-ea"/>
                  <a:cs typeface="+mn-cs"/>
                </a:endParaRPr>
              </a:p>
              <a:p>
                <a:pPr marL="457200" marR="0" lvl="0" indent="-4572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Manifestation: </a:t>
                </a: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optical rotation</a:t>
                </a: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 by unpolarized atoms in the absence of fields (like </a:t>
                </a: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chiral molecules</a:t>
                </a: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)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52D4B14-56EA-BF90-3A87-03C9C3A444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173" y="864703"/>
                <a:ext cx="11489636" cy="6001643"/>
              </a:xfrm>
              <a:prstGeom prst="rect">
                <a:avLst/>
              </a:prstGeom>
              <a:blipFill>
                <a:blip r:embed="rId3"/>
                <a:stretch>
                  <a:fillRect l="-1214" t="-1480" r="-110" b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99D3A239-1A6C-68DF-78E0-C6082BFAF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548" y="36645"/>
            <a:ext cx="10972800" cy="952911"/>
          </a:xfrm>
        </p:spPr>
        <p:txBody>
          <a:bodyPr/>
          <a:lstStyle/>
          <a:p>
            <a:r>
              <a:rPr lang="en-US" dirty="0">
                <a:solidFill>
                  <a:srgbClr val="92D050"/>
                </a:solidFill>
              </a:rPr>
              <a:t>Weak-Neutral-Current (NC)</a:t>
            </a:r>
            <a:r>
              <a:rPr lang="en-US" dirty="0"/>
              <a:t> Parity Violation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EA1A8D-C41E-3BC3-C8EF-D8929264A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9B1A93-137F-4692-843E-C8A701CFA733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sp>
        <p:nvSpPr>
          <p:cNvPr id="12" name="Text Box 5">
            <a:extLst>
              <a:ext uri="{FF2B5EF4-FFF2-40B4-BE49-F238E27FC236}">
                <a16:creationId xmlns:a16="http://schemas.microsoft.com/office/drawing/2014/main" id="{8A94719F-401B-3A38-24F3-2075DCFC0E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8807" y="5028517"/>
            <a:ext cx="2288144" cy="430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9780" tIns="44891" rIns="89780" bIns="44891">
            <a:spAutoFit/>
          </a:bodyPr>
          <a:lstStyle/>
          <a:p>
            <a:pPr marL="0" marR="0" lvl="0" indent="0" algn="ctr" defTabSz="898794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6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Ya. B. </a:t>
            </a:r>
            <a:r>
              <a:rPr kumimoji="0" lang="en-US" sz="2206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Zel’dovich</a:t>
            </a:r>
            <a:endParaRPr kumimoji="0" lang="en-US" sz="2206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14" name="Picture 13" descr="zeldovich">
            <a:extLst>
              <a:ext uri="{FF2B5EF4-FFF2-40B4-BE49-F238E27FC236}">
                <a16:creationId xmlns:a16="http://schemas.microsoft.com/office/drawing/2014/main" id="{2A94CD2E-CEBF-3A62-E09A-6E3F3ABF5B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87792" y="1982797"/>
            <a:ext cx="1910174" cy="3004844"/>
          </a:xfrm>
          <a:prstGeom prst="rect">
            <a:avLst/>
          </a:prstGeom>
          <a:noFill/>
        </p:spPr>
      </p:pic>
      <p:pic>
        <p:nvPicPr>
          <p:cNvPr id="15" name="Inhaltsplatzhalter 2">
            <a:extLst>
              <a:ext uri="{FF2B5EF4-FFF2-40B4-BE49-F238E27FC236}">
                <a16:creationId xmlns:a16="http://schemas.microsoft.com/office/drawing/2014/main" id="{D8576D74-2E81-CBB5-2474-A5970646DC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7585" y="1982797"/>
            <a:ext cx="5713144" cy="298812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7D674B19-EC60-4250-9A7B-B0EA713EED42}"/>
              </a:ext>
            </a:extLst>
          </p:cNvPr>
          <p:cNvGrpSpPr/>
          <p:nvPr/>
        </p:nvGrpSpPr>
        <p:grpSpPr>
          <a:xfrm>
            <a:off x="5835524" y="4929066"/>
            <a:ext cx="3551691" cy="477024"/>
            <a:chOff x="5835524" y="4929066"/>
            <a:chExt cx="3551691" cy="47702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4052777-E546-390E-C123-D9D2939D051C}"/>
                </a:ext>
              </a:extLst>
            </p:cNvPr>
            <p:cNvSpPr txBox="1"/>
            <p:nvPr/>
          </p:nvSpPr>
          <p:spPr>
            <a:xfrm>
              <a:off x="5835524" y="4929066"/>
              <a:ext cx="3000364" cy="4668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373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Book Antiqua"/>
                  <a:ea typeface=""/>
                  <a:cs typeface=""/>
                </a:rPr>
                <a:t>P-odd, T-even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Book Antiqua"/>
                  <a:ea typeface=""/>
                  <a:cs typeface=""/>
                </a:rPr>
                <a:t>correlation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 Antiqua"/>
                <a:ea typeface=""/>
                <a:cs typeface=""/>
              </a:endParaRPr>
            </a:p>
          </p:txBody>
        </p:sp>
        <p:graphicFrame>
          <p:nvGraphicFramePr>
            <p:cNvPr id="8" name="Object 7">
              <a:extLst>
                <a:ext uri="{FF2B5EF4-FFF2-40B4-BE49-F238E27FC236}">
                  <a16:creationId xmlns:a16="http://schemas.microsoft.com/office/drawing/2014/main" id="{0F61C89D-1498-6675-6A9F-5E32CD96C1D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693571" y="4987641"/>
            <a:ext cx="693644" cy="4184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317500" imgH="241300" progId="Equation.DSMT4">
                    <p:embed/>
                  </p:oleObj>
                </mc:Choice>
                <mc:Fallback>
                  <p:oleObj name="Equation" r:id="rId6" imgW="317500" imgH="241300" progId="Equation.DSMT4">
                    <p:embed/>
                    <p:pic>
                      <p:nvPicPr>
                        <p:cNvPr id="8" name="Object 7">
                          <a:extLst>
                            <a:ext uri="{FF2B5EF4-FFF2-40B4-BE49-F238E27FC236}">
                              <a16:creationId xmlns:a16="http://schemas.microsoft.com/office/drawing/2014/main" id="{0F61C89D-1498-6675-6A9F-5E32CD96C1D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8693571" y="4987641"/>
                          <a:ext cx="693644" cy="418449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11155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52D4B14-56EA-BF90-3A87-03C9C3A444F6}"/>
                  </a:ext>
                </a:extLst>
              </p:cNvPr>
              <p:cNvSpPr txBox="1"/>
              <p:nvPr/>
            </p:nvSpPr>
            <p:spPr>
              <a:xfrm>
                <a:off x="584548" y="5276995"/>
                <a:ext cx="11489636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1500" marR="0" lvl="0" indent="-5715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3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&gt;</a:t>
                </a:r>
                <a:r>
                  <a:rPr kumimoji="0" lang="en-US" sz="32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Z</a:t>
                </a:r>
                <a:r>
                  <a:rPr kumimoji="0" lang="en-US" sz="3200" b="0" i="1" u="none" strike="noStrike" kern="1200" cap="none" spc="0" normalizeH="0" baseline="3000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3</a:t>
                </a:r>
                <a:r>
                  <a:rPr kumimoji="0" lang="en-US" sz="3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/</a:t>
                </a:r>
                <a14:m>
                  <m:oMath xmlns:m="http://schemas.openxmlformats.org/officeDocument/2006/math">
                    <m:r>
                      <a:rPr kumimoji="0" lang="en-US" sz="3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r>
                      <a:rPr kumimoji="0" lang="en-US" sz="3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𝐸</m:t>
                    </m:r>
                  </m:oMath>
                </a14:m>
                <a:r>
                  <a:rPr kumimoji="0" lang="en-US" sz="32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 </a:t>
                </a: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enhancement of the PV effects</a:t>
                </a:r>
                <a:endParaRPr kumimoji="0" lang="en-US" sz="32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ook Antiqua"/>
                  <a:ea typeface="+mn-ea"/>
                  <a:cs typeface="+mn-cs"/>
                </a:endParaRPr>
              </a:p>
              <a:p>
                <a:pPr marL="571500" marR="0" lvl="0" indent="-5715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An </a:t>
                </a: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ultimately</a:t>
                </a: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 better way to measure: </a:t>
                </a: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Book Antiqua"/>
                    <a:ea typeface="+mn-ea"/>
                    <a:cs typeface="+mn-cs"/>
                  </a:rPr>
                  <a:t>Stark-PV interference</a:t>
                </a:r>
                <a:endPara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ook Antiqua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52D4B14-56EA-BF90-3A87-03C9C3A444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548" y="5276995"/>
                <a:ext cx="11489636" cy="1077218"/>
              </a:xfrm>
              <a:prstGeom prst="rect">
                <a:avLst/>
              </a:prstGeom>
              <a:blipFill>
                <a:blip r:embed="rId3"/>
                <a:stretch>
                  <a:fillRect l="-1215" t="-6977" r="-773" b="-17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99D3A239-1A6C-68DF-78E0-C6082BFAF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548" y="36645"/>
            <a:ext cx="10972800" cy="95291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The second birth of </a:t>
            </a:r>
            <a:r>
              <a:rPr lang="en-US" dirty="0"/>
              <a:t>Atomic Parity Violation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EA1A8D-C41E-3BC3-C8EF-D8929264A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9B1A93-137F-4692-843E-C8A701CFA733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pic>
        <p:nvPicPr>
          <p:cNvPr id="6" name="Picture 4" descr="C:\WINDOWS\Desktop\Photos\Bouchiats.jpg">
            <a:extLst>
              <a:ext uri="{FF2B5EF4-FFF2-40B4-BE49-F238E27FC236}">
                <a16:creationId xmlns:a16="http://schemas.microsoft.com/office/drawing/2014/main" id="{18DAD613-5754-C7EE-15DF-175113F384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5440" y="888710"/>
            <a:ext cx="4673599" cy="3831053"/>
          </a:xfrm>
          <a:prstGeom prst="rect">
            <a:avLst/>
          </a:prstGeom>
          <a:noFill/>
        </p:spPr>
      </p:pic>
      <p:sp>
        <p:nvSpPr>
          <p:cNvPr id="7" name="Text Box 5">
            <a:extLst>
              <a:ext uri="{FF2B5EF4-FFF2-40B4-BE49-F238E27FC236}">
                <a16:creationId xmlns:a16="http://schemas.microsoft.com/office/drawing/2014/main" id="{360C3688-BC61-BC7B-082E-3A129A14C0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8139" y="4663085"/>
            <a:ext cx="4670381" cy="46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9" tIns="45719" rIns="91439" bIns="45719">
            <a:spAutoFit/>
          </a:bodyPr>
          <a:lstStyle/>
          <a:p>
            <a:pPr marL="0" marR="0" lvl="0" indent="0" algn="l" defTabSz="914391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3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Marie-Anne and Claude Bouchiat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9A8C30-118E-ABE9-9C65-869E89EABE26}"/>
              </a:ext>
            </a:extLst>
          </p:cNvPr>
          <p:cNvSpPr txBox="1"/>
          <p:nvPr/>
        </p:nvSpPr>
        <p:spPr>
          <a:xfrm>
            <a:off x="8071219" y="4401475"/>
            <a:ext cx="12622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Photo: D. Budker</a:t>
            </a:r>
          </a:p>
        </p:txBody>
      </p:sp>
    </p:spTree>
    <p:extLst>
      <p:ext uri="{BB962C8B-B14F-4D97-AF65-F5344CB8AC3E}">
        <p14:creationId xmlns:p14="http://schemas.microsoft.com/office/powerpoint/2010/main" val="46004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6080" y="2"/>
            <a:ext cx="7172960" cy="653142"/>
          </a:xfrm>
        </p:spPr>
        <p:txBody>
          <a:bodyPr>
            <a:normAutofit/>
          </a:bodyPr>
          <a:lstStyle/>
          <a:p>
            <a:r>
              <a:rPr lang="en-US" sz="3618" dirty="0">
                <a:solidFill>
                  <a:srgbClr val="FFFF00"/>
                </a:solidFill>
              </a:rPr>
              <a:t>Seven decades</a:t>
            </a:r>
            <a:r>
              <a:rPr lang="en-US" sz="3618" dirty="0">
                <a:solidFill>
                  <a:schemeClr val="tx1"/>
                </a:solidFill>
              </a:rPr>
              <a:t> of</a:t>
            </a:r>
            <a:r>
              <a:rPr lang="en-US" sz="3618" dirty="0">
                <a:solidFill>
                  <a:srgbClr val="FFFF00"/>
                </a:solidFill>
              </a:rPr>
              <a:t> </a:t>
            </a:r>
            <a:r>
              <a:rPr lang="en-US" sz="3618" dirty="0">
                <a:solidFill>
                  <a:schemeClr val="tx1"/>
                </a:solidFill>
              </a:rPr>
              <a:t>Atomic PV</a:t>
            </a:r>
            <a:endParaRPr lang="en-US" sz="3618" dirty="0">
              <a:solidFill>
                <a:srgbClr val="FFFF00"/>
              </a:solidFill>
            </a:endParaRPr>
          </a:p>
        </p:txBody>
      </p:sp>
      <p:sp>
        <p:nvSpPr>
          <p:cNvPr id="521219" name="Text Box 3"/>
          <p:cNvSpPr txBox="1">
            <a:spLocks noChangeArrowheads="1"/>
          </p:cNvSpPr>
          <p:nvPr/>
        </p:nvSpPr>
        <p:spPr bwMode="auto">
          <a:xfrm>
            <a:off x="457205" y="632937"/>
            <a:ext cx="7258034" cy="6015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9780" tIns="44891" rIns="89780" bIns="44891">
            <a:spAutoFit/>
          </a:bodyPr>
          <a:lstStyle/>
          <a:p>
            <a:pPr marL="0" marR="0" lvl="0" indent="0" algn="l" defTabSz="898794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prstClr val="white"/>
              </a:buClr>
              <a:buSzTx/>
              <a:buFontTx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1959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Ya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 B. </a:t>
            </a:r>
            <a:r>
              <a:rPr kumimoji="0" 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Zel’dovich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: </a:t>
            </a:r>
          </a:p>
          <a:p>
            <a:pPr marL="0" marR="0" lvl="0" indent="0" algn="l" defTabSz="898794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PNC (</a:t>
            </a:r>
            <a:r>
              <a:rPr kumimoji="0" 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Neutr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 Current)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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Math1" pitchFamily="2" charset="2"/>
              </a:rPr>
              <a:t> Opt. Rotation in atoms</a:t>
            </a:r>
          </a:p>
          <a:p>
            <a:pPr marL="0" marR="0" lvl="0" indent="0" algn="l" defTabSz="898794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prstClr val="white"/>
              </a:buClr>
              <a:buSzTx/>
              <a:buFontTx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1974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M.-A. &amp; C. Bouchiat</a:t>
            </a:r>
          </a:p>
          <a:p>
            <a:pPr marL="0" marR="0" lvl="0" indent="0" algn="l" defTabSz="898794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Z</a:t>
            </a:r>
            <a:r>
              <a:rPr kumimoji="0" lang="en-US" sz="2200" b="0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3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enhancement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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Math1" pitchFamily="2" charset="2"/>
              </a:rPr>
              <a:t> PV observable in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sym typeface="Math1" pitchFamily="2" charset="2"/>
              </a:rPr>
              <a:t>heavy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Math1" pitchFamily="2" charset="2"/>
              </a:rPr>
              <a:t> atoms</a:t>
            </a:r>
          </a:p>
          <a:p>
            <a:pPr marL="342900" marR="0" lvl="0" indent="-342900" algn="l" defTabSz="898794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prstClr val="white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1978-9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Novosibirsk, Berkeley</a:t>
            </a:r>
          </a:p>
          <a:p>
            <a:pPr marL="0" marR="0" lvl="0" indent="0" algn="l" defTabSz="898794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discovery of PV in OR(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Bi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 and Stark-</a:t>
            </a:r>
            <a:r>
              <a:rPr kumimoji="0" 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interf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.(</a:t>
            </a:r>
            <a:r>
              <a:rPr kumimoji="0" 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Tl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</a:t>
            </a:r>
          </a:p>
          <a:p>
            <a:pPr marL="0" marR="0" lvl="0" indent="0" algn="l" defTabSz="898794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prstClr val="white"/>
              </a:buClr>
              <a:buSzTx/>
              <a:buFontTx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…1995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Boulder, Oxford, Seattle, Paris</a:t>
            </a:r>
          </a:p>
          <a:p>
            <a:pPr marL="0" marR="0" lvl="0" indent="0" algn="l" defTabSz="898794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PV measured to 1-2% in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Cs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</a:t>
            </a:r>
            <a:r>
              <a:rPr kumimoji="0" 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Tl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Bi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</a:t>
            </a:r>
            <a:r>
              <a:rPr kumimoji="0" 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Pb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l" defTabSz="898794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prstClr val="white"/>
              </a:buClr>
              <a:buSzTx/>
              <a:buFontTx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1997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Boulder</a:t>
            </a:r>
          </a:p>
          <a:p>
            <a:pPr marL="0" marR="0" lvl="0" indent="0" algn="l" defTabSz="898794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0.35%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measurement, discovery of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anapole moment</a:t>
            </a:r>
          </a:p>
          <a:p>
            <a:pPr marL="342900" marR="0" lvl="0" indent="-342900" algn="l" defTabSz="898794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prstClr val="white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2009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Berkeley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: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Large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Math1" pitchFamily="2" charset="2"/>
              </a:rPr>
              <a:t>APV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in Yb (personal landmark)</a:t>
            </a:r>
          </a:p>
          <a:p>
            <a:pPr marL="342900" marR="0" lvl="0" indent="-342900" algn="l" defTabSz="898794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prstClr val="white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2018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Mainz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: APV in a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chain of Yb isotopes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" name="Down Arrow 6"/>
          <p:cNvSpPr/>
          <p:nvPr/>
        </p:nvSpPr>
        <p:spPr bwMode="auto">
          <a:xfrm rot="5400000">
            <a:off x="7911285" y="3581131"/>
            <a:ext cx="242047" cy="477913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0682" tIns="40341" rIns="80682" bIns="40341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806867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6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8937636" y="3821525"/>
            <a:ext cx="524118" cy="2071275"/>
            <a:chOff x="9013335" y="4331062"/>
            <a:chExt cx="594001" cy="2926080"/>
          </a:xfrm>
        </p:grpSpPr>
        <p:cxnSp>
          <p:nvCxnSpPr>
            <p:cNvPr id="9" name="Straight Arrow Connector 8"/>
            <p:cNvCxnSpPr/>
            <p:nvPr/>
          </p:nvCxnSpPr>
          <p:spPr bwMode="auto">
            <a:xfrm rot="16200000" flipH="1">
              <a:off x="8101859" y="5794102"/>
              <a:ext cx="2926080" cy="0"/>
            </a:xfrm>
            <a:prstGeom prst="straightConnector1">
              <a:avLst/>
            </a:prstGeom>
            <a:noFill/>
            <a:ln w="508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arrow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10" name="TextBox 9"/>
            <p:cNvSpPr txBox="1"/>
            <p:nvPr/>
          </p:nvSpPr>
          <p:spPr>
            <a:xfrm>
              <a:off x="9013335" y="4992911"/>
              <a:ext cx="594001" cy="155303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marL="0" marR="0" lvl="0" indent="0" algn="ctr" defTabSz="806867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6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26 years</a:t>
              </a:r>
            </a:p>
          </p:txBody>
        </p:sp>
      </p:grpSp>
      <p:sp>
        <p:nvSpPr>
          <p:cNvPr id="13" name="Text Box 5">
            <a:extLst>
              <a:ext uri="{FF2B5EF4-FFF2-40B4-BE49-F238E27FC236}">
                <a16:creationId xmlns:a16="http://schemas.microsoft.com/office/drawing/2014/main" id="{E2F12D28-65FE-214B-A58A-12889E5E18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1872" y="3204223"/>
            <a:ext cx="3152273" cy="33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9" tIns="45719" rIns="91439" bIns="45719">
            <a:spAutoFit/>
          </a:bodyPr>
          <a:lstStyle/>
          <a:p>
            <a:pPr marL="0" marR="0" lvl="0" indent="0" algn="l" defTabSz="914391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Lev M. Barkov &amp; Max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Zolotorev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7DFE00C-6F9C-AF42-983A-DBE6521273C6}"/>
              </a:ext>
            </a:extLst>
          </p:cNvPr>
          <p:cNvGrpSpPr>
            <a:grpSpLocks noChangeAspect="1"/>
          </p:cNvGrpSpPr>
          <p:nvPr/>
        </p:nvGrpSpPr>
        <p:grpSpPr>
          <a:xfrm>
            <a:off x="8334388" y="182880"/>
            <a:ext cx="3688319" cy="3071533"/>
            <a:chOff x="3787788" y="0"/>
            <a:chExt cx="5720320" cy="4763729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55F7100-97CC-0B41-994C-8F21531911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87788" y="0"/>
              <a:ext cx="1297858" cy="4763729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9FFEA5F-F605-F54D-B865-85B1F15F70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85646" y="0"/>
              <a:ext cx="4422462" cy="47637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05485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6B985-6A1A-D345-B888-5E6743CCE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720" y="182881"/>
            <a:ext cx="9829800" cy="1026487"/>
          </a:xfrm>
        </p:spPr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4D6F97-0B37-ED4B-927C-BDB8662A5AB4}"/>
              </a:ext>
            </a:extLst>
          </p:cNvPr>
          <p:cNvSpPr/>
          <p:nvPr/>
        </p:nvSpPr>
        <p:spPr>
          <a:xfrm>
            <a:off x="394447" y="5792465"/>
            <a:ext cx="11403106" cy="58477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 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  <a:hlinkClick r:id="rId3" tooltip="Antypas: PNC in Yb isotopic chain 2018"/>
              </a:rPr>
              <a:t>arXiv:1804.05747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 (2018)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1C6BCB-0F20-4844-A028-EA6DA603E1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68772"/>
            <a:ext cx="12192000" cy="392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8830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64E77-9913-0E40-8867-8A570DD6D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522" y="33593"/>
            <a:ext cx="7361238" cy="806164"/>
          </a:xfrm>
        </p:spPr>
        <p:txBody>
          <a:bodyPr>
            <a:normAutofit fontScale="90000"/>
          </a:bodyPr>
          <a:lstStyle/>
          <a:p>
            <a:r>
              <a:rPr lang="en-US" dirty="0"/>
              <a:t>Summary (PV in Yb)</a:t>
            </a:r>
          </a:p>
        </p:txBody>
      </p:sp>
      <p:pic>
        <p:nvPicPr>
          <p:cNvPr id="6" name="Picture 5" descr="Fabricant2015">
            <a:extLst>
              <a:ext uri="{FF2B5EF4-FFF2-40B4-BE49-F238E27FC236}">
                <a16:creationId xmlns:a16="http://schemas.microsoft.com/office/drawing/2014/main" id="{E7B648A8-DE2C-3F4D-9EEC-C451EB1935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05281" y="3554312"/>
            <a:ext cx="2235800" cy="2514600"/>
          </a:xfrm>
          <a:prstGeom prst="rect">
            <a:avLst/>
          </a:prstGeom>
          <a:noFill/>
          <a:ln w="508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7" name="TextBox 2">
            <a:extLst>
              <a:ext uri="{FF2B5EF4-FFF2-40B4-BE49-F238E27FC236}">
                <a16:creationId xmlns:a16="http://schemas.microsoft.com/office/drawing/2014/main" id="{2472C652-FBAB-C646-9A91-577CF6899DB2}"/>
              </a:ext>
            </a:extLst>
          </p:cNvPr>
          <p:cNvSpPr txBox="1"/>
          <p:nvPr/>
        </p:nvSpPr>
        <p:spPr>
          <a:xfrm>
            <a:off x="878543" y="6327307"/>
            <a:ext cx="10739718" cy="52322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Lucida Sans"/>
                <a:ea typeface="+mj-ea"/>
                <a:cs typeface="+mj-cs"/>
              </a:rPr>
              <a:t>D. Antypas      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"/>
                <a:ea typeface="+mj-ea"/>
                <a:cs typeface="+mj-cs"/>
              </a:rPr>
              <a:t>A. Fabricant       J. Stalnaker      K.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"/>
                <a:ea typeface="+mj-ea"/>
                <a:cs typeface="+mj-cs"/>
              </a:rPr>
              <a:t>Tsigutkin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"/>
              <a:ea typeface="+mj-ea"/>
              <a:cs typeface="+mj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B5EEB36-5DF8-0047-A591-37740E1BD2A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1990" y="3331941"/>
            <a:ext cx="2008094" cy="2959343"/>
          </a:xfrm>
          <a:prstGeom prst="rect">
            <a:avLst/>
          </a:prstGeom>
          <a:noFill/>
          <a:ln w="508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3A1490-A40E-C149-9DBC-4964B032872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6278" y="3556553"/>
            <a:ext cx="2188387" cy="2510119"/>
          </a:xfrm>
          <a:prstGeom prst="rect">
            <a:avLst/>
          </a:prstGeom>
          <a:noFill/>
          <a:ln w="508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0" name="Picture 14" descr="Good-bye to Jason 001">
            <a:extLst>
              <a:ext uri="{FF2B5EF4-FFF2-40B4-BE49-F238E27FC236}">
                <a16:creationId xmlns:a16="http://schemas.microsoft.com/office/drawing/2014/main" id="{4552B0D7-7D5A-0544-9333-943C77C9F8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79861" y="3554312"/>
            <a:ext cx="1792941" cy="2514600"/>
          </a:xfrm>
          <a:prstGeom prst="rect">
            <a:avLst/>
          </a:prstGeom>
          <a:noFill/>
          <a:ln w="508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1" name="Picture 10" descr="fig3-isotopic dependence.png">
            <a:extLst>
              <a:ext uri="{FF2B5EF4-FFF2-40B4-BE49-F238E27FC236}">
                <a16:creationId xmlns:a16="http://schemas.microsoft.com/office/drawing/2014/main" id="{9218767D-DDA4-864D-B10F-7991E9A26BA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8943" y="87380"/>
            <a:ext cx="4213412" cy="3265734"/>
          </a:xfrm>
          <a:prstGeom prst="rect">
            <a:avLst/>
          </a:prstGeom>
        </p:spPr>
      </p:pic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7B63CD29-FFF1-F34C-891F-1626EEED5748}"/>
              </a:ext>
            </a:extLst>
          </p:cNvPr>
          <p:cNvSpPr txBox="1">
            <a:spLocks/>
          </p:cNvSpPr>
          <p:nvPr/>
        </p:nvSpPr>
        <p:spPr>
          <a:xfrm>
            <a:off x="243522" y="1154142"/>
            <a:ext cx="7663353" cy="2081934"/>
          </a:xfrm>
          <a:prstGeom prst="rect">
            <a:avLst/>
          </a:prstGeom>
        </p:spPr>
        <p:txBody>
          <a:bodyPr>
            <a:normAutofit/>
          </a:bodyPr>
          <a:lstStyle>
            <a:lvl1pPr marL="337398" indent="-337398" algn="l" defTabSz="89879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Monotype Sorts" pitchFamily="2" charset="2"/>
              <a:buChar char="§"/>
              <a:defRPr kumimoji="1" sz="317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9396" indent="-279999" algn="l" defTabSz="89879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50000"/>
              <a:buFont typeface="Monotype Sorts" pitchFamily="2" charset="2"/>
              <a:buChar char="l"/>
              <a:defRPr kumimoji="1" sz="2735">
                <a:solidFill>
                  <a:schemeClr val="tx1"/>
                </a:solidFill>
                <a:latin typeface="+mn-lt"/>
              </a:defRPr>
            </a:lvl2pPr>
            <a:lvl3pPr marL="1122793" indent="-224002" algn="l" defTabSz="898794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382">
                <a:solidFill>
                  <a:schemeClr val="tx1"/>
                </a:solidFill>
                <a:latin typeface="+mn-lt"/>
              </a:defRPr>
            </a:lvl3pPr>
            <a:lvl4pPr marL="1572191" indent="-224002" algn="l" defTabSz="898794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941">
                <a:solidFill>
                  <a:schemeClr val="tx1"/>
                </a:solidFill>
                <a:latin typeface="+mn-lt"/>
              </a:defRPr>
            </a:lvl4pPr>
            <a:lvl5pPr marL="2021587" indent="-224002" algn="l" defTabSz="898794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941">
                <a:solidFill>
                  <a:schemeClr val="tx1"/>
                </a:solidFill>
                <a:latin typeface="+mn-lt"/>
              </a:defRPr>
            </a:lvl5pPr>
            <a:lvl6pPr marL="2424782" indent="-224002" algn="l" defTabSz="898794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941">
                <a:solidFill>
                  <a:schemeClr val="tx1"/>
                </a:solidFill>
                <a:latin typeface="+mn-lt"/>
              </a:defRPr>
            </a:lvl6pPr>
            <a:lvl7pPr marL="2827982" indent="-224002" algn="l" defTabSz="898794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941">
                <a:solidFill>
                  <a:schemeClr val="tx1"/>
                </a:solidFill>
                <a:latin typeface="+mn-lt"/>
              </a:defRPr>
            </a:lvl7pPr>
            <a:lvl8pPr marL="3231179" indent="-224002" algn="l" defTabSz="898794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941">
                <a:solidFill>
                  <a:schemeClr val="tx1"/>
                </a:solidFill>
                <a:latin typeface="+mn-lt"/>
              </a:defRPr>
            </a:lvl8pPr>
            <a:lvl9pPr marL="3634377" indent="-224002" algn="l" defTabSz="898794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941">
                <a:solidFill>
                  <a:schemeClr val="tx1"/>
                </a:solidFill>
                <a:latin typeface="+mn-lt"/>
              </a:defRPr>
            </a:lvl9pPr>
          </a:lstStyle>
          <a:p>
            <a:pPr marL="337398" marR="0" lvl="0" indent="-337398" algn="l" defTabSz="898794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9676D"/>
              </a:buClr>
              <a:buSzTx/>
              <a:buFont typeface="Monotype Sorts" pitchFamily="2" charset="2"/>
              <a:buChar char="§"/>
              <a:tabLst/>
              <a:defRPr/>
            </a:pPr>
            <a:r>
              <a:rPr kumimoji="1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 Measured PV on a chain of isotopes</a:t>
            </a:r>
          </a:p>
          <a:p>
            <a:pPr marL="337398" marR="0" lvl="0" indent="-337398" algn="l" defTabSz="898794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9676D"/>
              </a:buClr>
              <a:buSzTx/>
              <a:buFont typeface="Monotype Sorts" pitchFamily="2" charset="2"/>
              <a:buChar char="§"/>
              <a:tabLst/>
              <a:defRPr/>
            </a:pPr>
            <a:endParaRPr kumimoji="1" lang="en-US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  <a:p>
            <a:pPr marL="337398" marR="0" lvl="0" indent="-337398" algn="l" defTabSz="898794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9676D"/>
              </a:buClr>
              <a:buSzTx/>
              <a:buFont typeface="Monotype Sorts" pitchFamily="2" charset="2"/>
              <a:buChar char="§"/>
              <a:tabLst/>
              <a:defRPr/>
            </a:pPr>
            <a:r>
              <a:rPr kumimoji="1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ok Antiqua"/>
                <a:ea typeface="+mn-ea"/>
                <a:cs typeface="+mn-cs"/>
              </a:rPr>
              <a:t> 0.5% accuracy per isotope</a:t>
            </a:r>
          </a:p>
          <a:p>
            <a:pPr marL="0" marR="0" lvl="0" indent="0" algn="l" defTabSz="898794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9676D"/>
              </a:buClr>
              <a:buSzTx/>
              <a:buFont typeface="Monotype Sorts" pitchFamily="2" charset="2"/>
              <a:buNone/>
              <a:tabLst/>
              <a:defRPr/>
            </a:pPr>
            <a:endParaRPr kumimoji="1" lang="en-US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  <a:p>
            <a:pPr marL="337398" marR="0" lvl="0" indent="-337398" algn="l" defTabSz="898794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9676D"/>
              </a:buClr>
              <a:buSzTx/>
              <a:buFont typeface="Monotype Sorts" pitchFamily="2" charset="2"/>
              <a:buChar char="§"/>
              <a:tabLst/>
              <a:defRPr/>
            </a:pPr>
            <a:endParaRPr kumimoji="1" lang="en-U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01855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lassicPhotoAlbum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70000"/>
                <a:satMod val="350000"/>
              </a:schemeClr>
            </a:gs>
          </a:gsLst>
          <a:path path="circle">
            <a:fillToRect l="51000" t="-20000" r="2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25000"/>
                <a:satMod val="350000"/>
              </a:schemeClr>
              <a:schemeClr val="phClr">
                <a:tint val="83000"/>
                <a:satMod val="11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assic photo album.potx" id="{C5C75FEE-4865-402C-8743-FC0AC5EE59D0}" vid="{3B00833B-0C05-4ED7-8756-B2DDB778A5D0}"/>
    </a:ext>
  </a:extLst>
</a:theme>
</file>

<file path=ppt/theme/theme3.xml><?xml version="1.0" encoding="utf-8"?>
<a:theme xmlns:a="http://schemas.openxmlformats.org/drawingml/2006/main" name="1_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fair-gsi-folienmaster_2017_onering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rgbClr val="FDBB63"/>
        </a:solidFill>
        <a:ln>
          <a:noFill/>
        </a:ln>
      </a:spPr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prstGeom prst="rect">
          <a:avLst/>
        </a:prstGeom>
        <a:ln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/>
      <a:bodyPr/>
      <a:lstStyle/>
    </a:tx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Apex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</a:themeOverride>
</file>

<file path=ppt/theme/themeOverride2.xml><?xml version="1.0" encoding="utf-8"?>
<a:themeOverride xmlns:a="http://schemas.openxmlformats.org/drawingml/2006/main">
  <a:clrScheme name="Apex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184321</TotalTime>
  <Words>1470</Words>
  <Application>Microsoft Macintosh PowerPoint</Application>
  <PresentationFormat>Widescreen</PresentationFormat>
  <Paragraphs>372</Paragraphs>
  <Slides>33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17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55" baseType="lpstr">
      <vt:lpstr>Cambria Math</vt:lpstr>
      <vt:lpstr>Calibri</vt:lpstr>
      <vt:lpstr>Wingdings</vt:lpstr>
      <vt:lpstr>Book Antiqua</vt:lpstr>
      <vt:lpstr>Century Schoolbook</vt:lpstr>
      <vt:lpstr>Times New Roman</vt:lpstr>
      <vt:lpstr>Lucida Grande</vt:lpstr>
      <vt:lpstr>Arial</vt:lpstr>
      <vt:lpstr>Helvetica Neue</vt:lpstr>
      <vt:lpstr>Wingdings 2</vt:lpstr>
      <vt:lpstr>Lucida Sans</vt:lpstr>
      <vt:lpstr>Georgia</vt:lpstr>
      <vt:lpstr>Wingdings 3</vt:lpstr>
      <vt:lpstr>Monotype Sorts</vt:lpstr>
      <vt:lpstr>Zapfino</vt:lpstr>
      <vt:lpstr>Gill Sans</vt:lpstr>
      <vt:lpstr>Arimo</vt:lpstr>
      <vt:lpstr>Apex</vt:lpstr>
      <vt:lpstr>ClassicPhotoAlbum</vt:lpstr>
      <vt:lpstr>1_Apex</vt:lpstr>
      <vt:lpstr>fair-gsi-folienmaster_2017_onering</vt:lpstr>
      <vt:lpstr>Equation</vt:lpstr>
      <vt:lpstr>PowerPoint Presentation</vt:lpstr>
      <vt:lpstr>PowerPoint Presentation</vt:lpstr>
      <vt:lpstr>Fundamental physics with NMR:  from high field to lower than low</vt:lpstr>
      <vt:lpstr>Parity Violation in high-field NMR spectroscopy  of chiral molecules </vt:lpstr>
      <vt:lpstr>Weak-Neutral-Current (NC) Parity Violation</vt:lpstr>
      <vt:lpstr>The second birth of Atomic Parity Violation</vt:lpstr>
      <vt:lpstr>Seven decades of Atomic PV</vt:lpstr>
      <vt:lpstr>Reference</vt:lpstr>
      <vt:lpstr>Summary (PV in Yb)</vt:lpstr>
      <vt:lpstr>AMO parity violation experiments today </vt:lpstr>
      <vt:lpstr>PowerPoint Presentation</vt:lpstr>
      <vt:lpstr>PV in racemic mixtures: impossible?</vt:lpstr>
      <vt:lpstr>Diastereomeric NMR shift</vt:lpstr>
      <vt:lpstr>Diastereomeric NMR shift</vt:lpstr>
      <vt:lpstr>An optimistic roadmap from here</vt:lpstr>
      <vt:lpstr>PowerPoint Presentation</vt:lpstr>
      <vt:lpstr>PowerPoint Presentation</vt:lpstr>
      <vt:lpstr>What is ZULF NMR ?</vt:lpstr>
      <vt:lpstr>PowerPoint Presentation</vt:lpstr>
      <vt:lpstr>Directions and Applications demonstrated &amp;  in progress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Hyperpolarization for ZULF NMR (Dr. Raphael Kircher &amp; Jingyan Xu)</vt:lpstr>
      <vt:lpstr>PowerPoint Presentation</vt:lpstr>
      <vt:lpstr>PowerPoint Presentation</vt:lpstr>
      <vt:lpstr>PowerPoint Presentation</vt:lpstr>
      <vt:lpstr>PowerPoint Presentation</vt:lpstr>
      <vt:lpstr>Merci vilmals!</vt:lpstr>
    </vt:vector>
  </TitlesOfParts>
  <Company>UC Berkeley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(some) Fundamental symmetry tests  with atoms (etc)</dc:title>
  <dc:creator>Dmitry Budker</dc:creator>
  <cp:lastModifiedBy>Ritt, Stefan</cp:lastModifiedBy>
  <cp:revision>675</cp:revision>
  <cp:lastPrinted>2019-03-20T12:05:12Z</cp:lastPrinted>
  <dcterms:created xsi:type="dcterms:W3CDTF">2015-04-30T18:02:53Z</dcterms:created>
  <dcterms:modified xsi:type="dcterms:W3CDTF">2025-09-10T09:38:48Z</dcterms:modified>
</cp:coreProperties>
</file>