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9" r:id="rId4"/>
  </p:sldMasterIdLst>
  <p:notesMasterIdLst>
    <p:notesMasterId r:id="rId37"/>
  </p:notesMasterIdLst>
  <p:handoutMasterIdLst>
    <p:handoutMasterId r:id="rId38"/>
  </p:handoutMasterIdLst>
  <p:sldIdLst>
    <p:sldId id="256" r:id="rId5"/>
    <p:sldId id="259" r:id="rId6"/>
    <p:sldId id="260" r:id="rId7"/>
    <p:sldId id="273" r:id="rId8"/>
    <p:sldId id="297" r:id="rId9"/>
    <p:sldId id="258" r:id="rId10"/>
    <p:sldId id="292" r:id="rId11"/>
    <p:sldId id="300" r:id="rId12"/>
    <p:sldId id="326" r:id="rId13"/>
    <p:sldId id="319" r:id="rId14"/>
    <p:sldId id="321" r:id="rId15"/>
    <p:sldId id="262" r:id="rId16"/>
    <p:sldId id="289" r:id="rId17"/>
    <p:sldId id="290" r:id="rId18"/>
    <p:sldId id="295" r:id="rId19"/>
    <p:sldId id="330" r:id="rId20"/>
    <p:sldId id="322" r:id="rId21"/>
    <p:sldId id="331" r:id="rId22"/>
    <p:sldId id="332" r:id="rId23"/>
    <p:sldId id="333" r:id="rId24"/>
    <p:sldId id="329" r:id="rId25"/>
    <p:sldId id="293" r:id="rId26"/>
    <p:sldId id="313" r:id="rId27"/>
    <p:sldId id="315" r:id="rId28"/>
    <p:sldId id="310" r:id="rId29"/>
    <p:sldId id="317" r:id="rId30"/>
    <p:sldId id="311" r:id="rId31"/>
    <p:sldId id="318" r:id="rId32"/>
    <p:sldId id="279" r:id="rId33"/>
    <p:sldId id="334" r:id="rId34"/>
    <p:sldId id="335" r:id="rId35"/>
    <p:sldId id="336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0077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4" autoAdjust="0"/>
    <p:restoredTop sz="96208"/>
  </p:normalViewPr>
  <p:slideViewPr>
    <p:cSldViewPr snapToGrid="0" snapToObjects="1">
      <p:cViewPr>
        <p:scale>
          <a:sx n="100" d="100"/>
          <a:sy n="100" d="100"/>
        </p:scale>
        <p:origin x="978" y="3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9B173D-BDE1-334A-A54B-AB7416F088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A8520C-8460-0D42-86C9-D0794A4B3E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85B03-F712-974C-A1D8-1F9A468F5B6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5F3C87-CBF7-CC4C-8F0D-1EB8B06357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9DA787-5DE4-CD4A-B75E-AC89ED789C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74958-CA5E-0C46-B182-67DF590DF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69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3EF3F-35E2-3B43-BF81-CFC248C5231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03F89-1949-E64B-AC42-D3BE5974B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6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CL Branding background">
            <a:extLst>
              <a:ext uri="{FF2B5EF4-FFF2-40B4-BE49-F238E27FC236}">
                <a16:creationId xmlns:a16="http://schemas.microsoft.com/office/drawing/2014/main" id="{EA4C8DDC-D29E-5E43-9BC2-FD84B2117884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UCL Branding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3200" cy="1342371"/>
          </a:xfrm>
          <a:prstGeom prst="rect">
            <a:avLst/>
          </a:prstGeom>
        </p:spPr>
      </p:pic>
      <p:sp>
        <p:nvSpPr>
          <p:cNvPr id="13" name="Faculty, Department title">
            <a:extLst>
              <a:ext uri="{FF2B5EF4-FFF2-40B4-BE49-F238E27FC236}">
                <a16:creationId xmlns:a16="http://schemas.microsoft.com/office/drawing/2014/main" id="{7B844C1D-C9E2-A040-B3FD-0E3861E051D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9" name="Main image" descr="Image">
            <a:extLst>
              <a:ext uri="{FF2B5EF4-FFF2-40B4-BE49-F238E27FC236}">
                <a16:creationId xmlns:a16="http://schemas.microsoft.com/office/drawing/2014/main" id="{FD55159A-63D1-334F-B344-448B05BC84B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440000"/>
            <a:ext cx="12192000" cy="5421086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Main Headline" descr="Headline">
            <a:extLst>
              <a:ext uri="{FF2B5EF4-FFF2-40B4-BE49-F238E27FC236}">
                <a16:creationId xmlns:a16="http://schemas.microsoft.com/office/drawing/2014/main" id="{6D1BEB54-27B8-4348-8671-D93B41DC5E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549105"/>
            <a:ext cx="7560000" cy="234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</p:spTree>
    <p:extLst>
      <p:ext uri="{BB962C8B-B14F-4D97-AF65-F5344CB8AC3E}">
        <p14:creationId xmlns:p14="http://schemas.microsoft.com/office/powerpoint/2010/main" val="2079837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7" name="Text" descr="Text">
            <a:extLst>
              <a:ext uri="{FF2B5EF4-FFF2-40B4-BE49-F238E27FC236}">
                <a16:creationId xmlns:a16="http://schemas.microsoft.com/office/drawing/2014/main" id="{2D2A157B-B06B-5E44-8987-B8F38A7435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5399088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35F69D9D-B78C-6D4D-8B1E-AB31E336A54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940000" y="2412000"/>
            <a:ext cx="5399088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9/4/2025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627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3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8" name="Text" descr="Text">
            <a:extLst>
              <a:ext uri="{FF2B5EF4-FFF2-40B4-BE49-F238E27FC236}">
                <a16:creationId xmlns:a16="http://schemas.microsoft.com/office/drawing/2014/main" id="{83D66963-CB2B-4B4F-BCF3-CFD7FD192F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71450">
              <a:buFont typeface="Arial" panose="020B0604020202020204" pitchFamily="34" charset="0"/>
              <a:buChar char="•"/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7085F07-56B0-4443-841E-8375628232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BB07EA65-C349-F04B-BF09-CC2483489C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80000" y="2412000"/>
            <a:ext cx="3420000" cy="3600000"/>
          </a:xfrm>
        </p:spPr>
        <p:txBody>
          <a:bodyPr/>
          <a:lstStyle>
            <a:lvl1pPr marL="11112" indent="0">
              <a:buNone/>
              <a:defRPr sz="1800"/>
            </a:lvl1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9/4/2025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774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4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5" name="Text" descr="Text">
            <a:extLst>
              <a:ext uri="{FF2B5EF4-FFF2-40B4-BE49-F238E27FC236}">
                <a16:creationId xmlns:a16="http://schemas.microsoft.com/office/drawing/2014/main" id="{23293D9A-92DE-2745-A551-12503D5B38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11753E1-8533-844D-B406-655C6C9330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8768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562D057E-84DA-844C-8F30-A88C629E1DF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16800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" descr="Text">
            <a:extLst>
              <a:ext uri="{FF2B5EF4-FFF2-40B4-BE49-F238E27FC236}">
                <a16:creationId xmlns:a16="http://schemas.microsoft.com/office/drawing/2014/main" id="{3FA6CE8B-790A-C44A-B1D0-DA5AC754A4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048328" y="2412000"/>
            <a:ext cx="2610000" cy="3764200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9/4/2025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334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4 column colour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in Headline" descr="Headline">
            <a:extLst>
              <a:ext uri="{FF2B5EF4-FFF2-40B4-BE49-F238E27FC236}">
                <a16:creationId xmlns:a16="http://schemas.microsoft.com/office/drawing/2014/main" id="{5CB62203-BCF9-3241-9684-0F4402446F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922302"/>
            <a:ext cx="2610000" cy="5220000"/>
          </a:xfrm>
          <a:solidFill>
            <a:srgbClr val="500777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pPr lvl="0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E0051C4D-5840-9846-A6CC-052B1F915D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86800" y="900000"/>
            <a:ext cx="2610000" cy="5220000"/>
          </a:xfrm>
          <a:solidFill>
            <a:srgbClr val="500777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19" name="Picture" descr="Image">
            <a:extLst>
              <a:ext uri="{FF2B5EF4-FFF2-40B4-BE49-F238E27FC236}">
                <a16:creationId xmlns:a16="http://schemas.microsoft.com/office/drawing/2014/main" id="{7D295661-D9DD-8D43-9041-6814DE8FF6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05624" y="1290917"/>
            <a:ext cx="1328200" cy="1557617"/>
          </a:xfrm>
          <a:prstGeom prst="rect">
            <a:avLst/>
          </a:prstGeom>
        </p:spPr>
      </p:pic>
      <p:sp>
        <p:nvSpPr>
          <p:cNvPr id="13" name="Text" descr="Text">
            <a:extLst>
              <a:ext uri="{FF2B5EF4-FFF2-40B4-BE49-F238E27FC236}">
                <a16:creationId xmlns:a16="http://schemas.microsoft.com/office/drawing/2014/main" id="{73CED3B5-33C7-894B-9D58-FC396998F4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03712" y="307340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background">
            <a:extLst>
              <a:ext uri="{FF2B5EF4-FFF2-40B4-BE49-F238E27FC236}">
                <a16:creationId xmlns:a16="http://schemas.microsoft.com/office/drawing/2014/main" id="{E69AB749-3152-6149-94E2-04859418173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38800" y="900000"/>
            <a:ext cx="2610000" cy="5220000"/>
          </a:xfrm>
          <a:solidFill>
            <a:srgbClr val="500777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21" name="Picture" descr="Image">
            <a:extLst>
              <a:ext uri="{FF2B5EF4-FFF2-40B4-BE49-F238E27FC236}">
                <a16:creationId xmlns:a16="http://schemas.microsoft.com/office/drawing/2014/main" id="{34669171-BF23-B54C-8D3F-B1C89E122C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60096" y="1292400"/>
            <a:ext cx="1328200" cy="1557617"/>
          </a:xfrm>
          <a:prstGeom prst="rect">
            <a:avLst/>
          </a:prstGeom>
        </p:spPr>
      </p:pic>
      <p:sp>
        <p:nvSpPr>
          <p:cNvPr id="14" name="Text" descr="Text">
            <a:extLst>
              <a:ext uri="{FF2B5EF4-FFF2-40B4-BE49-F238E27FC236}">
                <a16:creationId xmlns:a16="http://schemas.microsoft.com/office/drawing/2014/main" id="{87F3A240-3369-0145-B540-5A60FA0848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56040" y="307340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background">
            <a:extLst>
              <a:ext uri="{FF2B5EF4-FFF2-40B4-BE49-F238E27FC236}">
                <a16:creationId xmlns:a16="http://schemas.microsoft.com/office/drawing/2014/main" id="{F708712F-D0E9-B94A-A9B7-F258F0F10A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190800" y="900000"/>
            <a:ext cx="2610000" cy="5220000"/>
          </a:xfrm>
          <a:solidFill>
            <a:srgbClr val="500777"/>
          </a:solidFill>
        </p:spPr>
        <p:txBody>
          <a:bodyPr lIns="180000" tIns="180000" rIns="180000" bIns="180000"/>
          <a:lstStyle>
            <a:lvl1pPr marL="11112" indent="0">
              <a:buNone/>
              <a:defRPr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</a:lstStyle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22" name="Picture" descr="Image">
            <a:extLst>
              <a:ext uri="{FF2B5EF4-FFF2-40B4-BE49-F238E27FC236}">
                <a16:creationId xmlns:a16="http://schemas.microsoft.com/office/drawing/2014/main" id="{8073F21E-F4EF-B246-B7E8-4FA799EC37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40416" y="1290917"/>
            <a:ext cx="1328200" cy="1557617"/>
          </a:xfrm>
          <a:prstGeom prst="rect">
            <a:avLst/>
          </a:prstGeom>
        </p:spPr>
      </p:pic>
      <p:sp>
        <p:nvSpPr>
          <p:cNvPr id="16" name="Text" descr="Text">
            <a:extLst>
              <a:ext uri="{FF2B5EF4-FFF2-40B4-BE49-F238E27FC236}">
                <a16:creationId xmlns:a16="http://schemas.microsoft.com/office/drawing/2014/main" id="{5387EEB0-9F43-E241-9EDB-010FB36582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408368" y="3068960"/>
            <a:ext cx="2222500" cy="3022600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 algn="l">
              <a:defRPr sz="1800"/>
            </a:lvl2pPr>
            <a:lvl3pPr marL="180975" indent="-169863">
              <a:tabLst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373E51-46F8-B446-A241-A5395388A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9/4/2025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BCFD4B-BF38-E841-868E-C9F3BBC72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88DCC-68B7-D349-B50E-BEE3CC1D8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36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5400000" cy="2325802"/>
          </a:xfr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96CC15FA-5D3D-604E-8882-80A2838906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3618500"/>
            <a:ext cx="5399088" cy="261720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icture" descr="Image">
            <a:extLst>
              <a:ext uri="{FF2B5EF4-FFF2-40B4-BE49-F238E27FC236}">
                <a16:creationId xmlns:a16="http://schemas.microsoft.com/office/drawing/2014/main" id="{C443FA27-F0DB-1840-998D-206100BED38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940000" y="900000"/>
            <a:ext cx="5400000" cy="5344683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9/4/2025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215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hree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" descr="Image">
            <a:extLst>
              <a:ext uri="{FF2B5EF4-FFF2-40B4-BE49-F238E27FC236}">
                <a16:creationId xmlns:a16="http://schemas.microsoft.com/office/drawing/2014/main" id="{935F83AB-29A1-EF49-B6EC-5214A87545D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000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" descr="Text">
            <a:extLst>
              <a:ext uri="{FF2B5EF4-FFF2-40B4-BE49-F238E27FC236}">
                <a16:creationId xmlns:a16="http://schemas.microsoft.com/office/drawing/2014/main" id="{83D66963-CB2B-4B4F-BCF3-CFD7FD192F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" descr="Image">
            <a:extLst>
              <a:ext uri="{FF2B5EF4-FFF2-40B4-BE49-F238E27FC236}">
                <a16:creationId xmlns:a16="http://schemas.microsoft.com/office/drawing/2014/main" id="{E95E3DE4-2C02-DF4D-871A-130A912A3E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29580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10" name="Text" descr="Text">
            <a:extLst>
              <a:ext uri="{FF2B5EF4-FFF2-40B4-BE49-F238E27FC236}">
                <a16:creationId xmlns:a16="http://schemas.microsoft.com/office/drawing/2014/main" id="{F7085F07-56B0-4443-841E-8375628232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20000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Picture" descr="Image">
            <a:extLst>
              <a:ext uri="{FF2B5EF4-FFF2-40B4-BE49-F238E27FC236}">
                <a16:creationId xmlns:a16="http://schemas.microsoft.com/office/drawing/2014/main" id="{08A0AD7D-724B-E44B-89BE-D93B46E6BC8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256240" y="900000"/>
            <a:ext cx="3420000" cy="2880000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11" name="Text" descr="Text">
            <a:extLst>
              <a:ext uri="{FF2B5EF4-FFF2-40B4-BE49-F238E27FC236}">
                <a16:creationId xmlns:a16="http://schemas.microsoft.com/office/drawing/2014/main" id="{BB07EA65-C349-F04B-BF09-CC2483489C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80218" y="4017600"/>
            <a:ext cx="3420000" cy="2304000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9/4/2025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858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1" name="Table" descr="Text / Table">
            <a:extLst>
              <a:ext uri="{FF2B5EF4-FFF2-40B4-BE49-F238E27FC236}">
                <a16:creationId xmlns:a16="http://schemas.microsoft.com/office/drawing/2014/main" id="{4DEFD8C9-6C2B-9C49-9F6F-5A35A2B747AF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360363" y="2286001"/>
            <a:ext cx="11553825" cy="4073524"/>
          </a:xfrm>
        </p:spPr>
        <p:txBody>
          <a:bodyPr/>
          <a:lstStyle/>
          <a:p>
            <a:r>
              <a:rPr lang="en-GB" dirty="0"/>
              <a:t>Click to add table</a:t>
            </a:r>
            <a:endParaRPr lang="en-US" dirty="0"/>
          </a:p>
        </p:txBody>
      </p:sp>
      <p:sp>
        <p:nvSpPr>
          <p:cNvPr id="8" name="Text">
            <a:extLst>
              <a:ext uri="{FF2B5EF4-FFF2-40B4-BE49-F238E27FC236}">
                <a16:creationId xmlns:a16="http://schemas.microsoft.com/office/drawing/2014/main" id="{D31E44D0-02C4-914B-B5F4-F5B0F5862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366454" y="2414430"/>
            <a:ext cx="2557322" cy="2623913"/>
          </a:xfrm>
        </p:spPr>
        <p:txBody>
          <a:bodyPr/>
          <a:lstStyle>
            <a:lvl1pPr marL="180975" indent="-169863"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9/4/2025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63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Tab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7" name="Table" descr="Text / Table">
            <a:extLst>
              <a:ext uri="{FF2B5EF4-FFF2-40B4-BE49-F238E27FC236}">
                <a16:creationId xmlns:a16="http://schemas.microsoft.com/office/drawing/2014/main" id="{01422A73-1E05-8B44-93EA-70AD3FCEEC9E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360363" y="2286001"/>
            <a:ext cx="11553825" cy="4073524"/>
          </a:xfrm>
        </p:spPr>
        <p:txBody>
          <a:bodyPr/>
          <a:lstStyle/>
          <a:p>
            <a:r>
              <a:rPr lang="en-GB" dirty="0"/>
              <a:t>Click to add table</a:t>
            </a:r>
            <a:endParaRPr lang="en-US" dirty="0"/>
          </a:p>
        </p:txBody>
      </p:sp>
      <p:sp>
        <p:nvSpPr>
          <p:cNvPr id="9" name="Text">
            <a:extLst>
              <a:ext uri="{FF2B5EF4-FFF2-40B4-BE49-F238E27FC236}">
                <a16:creationId xmlns:a16="http://schemas.microsoft.com/office/drawing/2014/main" id="{AD015BAE-CDFB-0848-8398-8E01CAEBAA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3451091"/>
            <a:ext cx="2610000" cy="2894291"/>
          </a:xfrm>
          <a:noFill/>
        </p:spPr>
        <p:txBody>
          <a:bodyPr lIns="0" tIns="0" rIns="0" bIns="0"/>
          <a:lstStyle>
            <a:lvl1pPr>
              <a:defRPr sz="1800"/>
            </a:lvl1pPr>
            <a:lvl2pPr>
              <a:buFontTx/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9/4/2025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706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CL Contact 2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GB" dirty="0"/>
              <a:t>Useful links &amp; contact details</a:t>
            </a:r>
            <a:endParaRPr lang="en-US" dirty="0"/>
          </a:p>
        </p:txBody>
      </p:sp>
      <p:sp>
        <p:nvSpPr>
          <p:cNvPr id="21" name="Text" descr="Text">
            <a:extLst>
              <a:ext uri="{FF2B5EF4-FFF2-40B4-BE49-F238E27FC236}">
                <a16:creationId xmlns:a16="http://schemas.microsoft.com/office/drawing/2014/main" id="{82579D70-1A08-DC42-8CE8-ACA8360A7F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5399088" cy="3600000"/>
          </a:xfrm>
        </p:spPr>
        <p:txBody>
          <a:bodyPr/>
          <a:lstStyle>
            <a:lvl1pPr marL="180975" indent="-169863">
              <a:tabLst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" descr="Text">
            <a:extLst>
              <a:ext uri="{FF2B5EF4-FFF2-40B4-BE49-F238E27FC236}">
                <a16:creationId xmlns:a16="http://schemas.microsoft.com/office/drawing/2014/main" id="{82B359B7-CB0C-544C-88EE-891FC732EE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2412000"/>
            <a:ext cx="5399088" cy="3600000"/>
          </a:xfrm>
        </p:spPr>
        <p:txBody>
          <a:bodyPr/>
          <a:lstStyle>
            <a:lvl1pPr marL="180975" indent="-169863">
              <a:tabLst/>
              <a:defRPr sz="2400">
                <a:latin typeface="+mn-lt"/>
              </a:defRPr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9/4/2025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33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ckground">
            <a:extLst>
              <a:ext uri="{FF2B5EF4-FFF2-40B4-BE49-F238E27FC236}">
                <a16:creationId xmlns:a16="http://schemas.microsoft.com/office/drawing/2014/main" id="{7E0FC6D2-4499-5C4C-8C93-C7590708B796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" descr="Image">
            <a:extLst>
              <a:ext uri="{FF2B5EF4-FFF2-40B4-BE49-F238E27FC236}">
                <a16:creationId xmlns:a16="http://schemas.microsoft.com/office/drawing/2014/main" id="{D7C34FC0-F8B1-D041-9578-733D7F3C687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40000"/>
            <a:ext cx="12192000" cy="5421086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Main Headline" descr="Headline">
            <a:extLst>
              <a:ext uri="{FF2B5EF4-FFF2-40B4-BE49-F238E27FC236}">
                <a16:creationId xmlns:a16="http://schemas.microsoft.com/office/drawing/2014/main" id="{5F848594-69CD-DA4E-BB25-23F671A7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549105"/>
            <a:ext cx="7560000" cy="234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  <p:sp>
        <p:nvSpPr>
          <p:cNvPr id="5" name="Sub Heading" descr="Sub heading">
            <a:extLst>
              <a:ext uri="{FF2B5EF4-FFF2-40B4-BE49-F238E27FC236}">
                <a16:creationId xmlns:a16="http://schemas.microsoft.com/office/drawing/2014/main" id="{D5AB2EC5-97D3-8D44-BB0B-9125E87D1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3239999"/>
            <a:ext cx="6840000" cy="651777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pic>
        <p:nvPicPr>
          <p:cNvPr id="3" name="UCL Branding">
            <a:extLst>
              <a:ext uri="{FF2B5EF4-FFF2-40B4-BE49-F238E27FC236}">
                <a16:creationId xmlns:a16="http://schemas.microsoft.com/office/drawing/2014/main" id="{EF2D41C7-D700-BF17-C0DE-77C45727DB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3200" cy="1342371"/>
          </a:xfrm>
          <a:prstGeom prst="rect">
            <a:avLst/>
          </a:prstGeom>
        </p:spPr>
      </p:pic>
      <p:sp>
        <p:nvSpPr>
          <p:cNvPr id="4" name="Faculty, Department title">
            <a:extLst>
              <a:ext uri="{FF2B5EF4-FFF2-40B4-BE49-F238E27FC236}">
                <a16:creationId xmlns:a16="http://schemas.microsoft.com/office/drawing/2014/main" id="{08D5C88A-81D8-181C-4594-B90FC9D790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69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slide 2 - single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</a:extLst>
          </p:cNvPr>
          <p:cNvSpPr/>
          <p:nvPr userDrawn="1"/>
        </p:nvSpPr>
        <p:spPr>
          <a:xfrm>
            <a:off x="0" y="-1"/>
            <a:ext cx="12192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Main Headline" descr="Headline">
            <a:extLst>
              <a:ext uri="{FF2B5EF4-FFF2-40B4-BE49-F238E27FC236}">
                <a16:creationId xmlns:a16="http://schemas.microsoft.com/office/drawing/2014/main" id="{14916FEE-2CA1-274A-AB9A-27AE550ED61F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1620000"/>
            <a:ext cx="10800690" cy="81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1" name="Picture " descr="Image">
            <a:extLst>
              <a:ext uri="{FF2B5EF4-FFF2-40B4-BE49-F238E27FC236}">
                <a16:creationId xmlns:a16="http://schemas.microsoft.com/office/drawing/2014/main" id="{7AAB61C2-2ECC-1549-9211-9297F9B818D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2505456"/>
            <a:ext cx="12192000" cy="4352544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362E845B-D111-D59E-A576-B2C25816A3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3200" cy="1342371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5F98E82A-1584-B369-B448-5ECF3608D0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69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- Double lin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ckground">
            <a:extLst>
              <a:ext uri="{FF2B5EF4-FFF2-40B4-BE49-F238E27FC236}">
                <a16:creationId xmlns:a16="http://schemas.microsoft.com/office/drawing/2014/main" id="{271759B8-0ABB-3643-884B-0A918443C549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440000"/>
            <a:ext cx="12192000" cy="1679261"/>
          </a:xfrm>
          <a:prstGeom prst="rect">
            <a:avLst/>
          </a:prstGeom>
          <a:solidFill>
            <a:srgbClr val="500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ain Headline" descr="Headline">
            <a:extLst>
              <a:ext uri="{FF2B5EF4-FFF2-40B4-BE49-F238E27FC236}">
                <a16:creationId xmlns:a16="http://schemas.microsoft.com/office/drawing/2014/main" id="{0AFC6B55-24BD-7545-82A9-DD37164DF15B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1620000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0" name="Sub Heading" descr="Sub heading">
            <a:extLst>
              <a:ext uri="{FF2B5EF4-FFF2-40B4-BE49-F238E27FC236}">
                <a16:creationId xmlns:a16="http://schemas.microsoft.com/office/drawing/2014/main" id="{790EF792-5BFA-7942-944E-20B5F5BA61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3420000"/>
            <a:ext cx="9000000" cy="190800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07BCF40B-8328-7694-9747-3F22F8A818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3200" cy="1342371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20F85C6E-D706-4E2F-1E1D-0B94DB294C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25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Title  - Double line -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ckground">
            <a:extLst>
              <a:ext uri="{FF2B5EF4-FFF2-40B4-BE49-F238E27FC236}">
                <a16:creationId xmlns:a16="http://schemas.microsoft.com/office/drawing/2014/main" id="{59606069-DCB2-E341-97E0-98600856E2E5}"/>
              </a:ext>
            </a:extLst>
          </p:cNvPr>
          <p:cNvSpPr/>
          <p:nvPr userDrawn="1"/>
        </p:nvSpPr>
        <p:spPr>
          <a:xfrm>
            <a:off x="0" y="0"/>
            <a:ext cx="12192000" cy="14250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" descr="Image">
            <a:extLst>
              <a:ext uri="{FF2B5EF4-FFF2-40B4-BE49-F238E27FC236}">
                <a16:creationId xmlns:a16="http://schemas.microsoft.com/office/drawing/2014/main" id="{A724F846-9E16-0743-9A5C-ED2946248F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36914"/>
            <a:ext cx="12192000" cy="1682804"/>
          </a:xfrm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2" name="Background">
            <a:extLst>
              <a:ext uri="{FF2B5EF4-FFF2-40B4-BE49-F238E27FC236}">
                <a16:creationId xmlns:a16="http://schemas.microsoft.com/office/drawing/2014/main" id="{8FD8CE85-9178-344E-BC9E-19B545ECA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0" y="3122579"/>
            <a:ext cx="12192000" cy="3735421"/>
          </a:xfrm>
          <a:prstGeom prst="rect">
            <a:avLst/>
          </a:prstGeom>
          <a:solidFill>
            <a:srgbClr val="500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ain Headline" descr="Headline">
            <a:extLst>
              <a:ext uri="{FF2B5EF4-FFF2-40B4-BE49-F238E27FC236}">
                <a16:creationId xmlns:a16="http://schemas.microsoft.com/office/drawing/2014/main" id="{F393605F-7BBC-284E-8DAE-0B5B84113824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360000" y="3470479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Main headline, Arial 44pt bold</a:t>
            </a:r>
            <a:br>
              <a:rPr lang="en-US" dirty="0"/>
            </a:br>
            <a:endParaRPr lang="en-US" altLang="en-US" dirty="0"/>
          </a:p>
        </p:txBody>
      </p:sp>
      <p:sp>
        <p:nvSpPr>
          <p:cNvPr id="10" name="Sub Heading" descr="Sub heading">
            <a:extLst>
              <a:ext uri="{FF2B5EF4-FFF2-40B4-BE49-F238E27FC236}">
                <a16:creationId xmlns:a16="http://schemas.microsoft.com/office/drawing/2014/main" id="{790EF792-5BFA-7942-944E-20B5F5BA61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999" y="4950000"/>
            <a:ext cx="9000000" cy="190800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4" name="UCL Branding">
            <a:extLst>
              <a:ext uri="{FF2B5EF4-FFF2-40B4-BE49-F238E27FC236}">
                <a16:creationId xmlns:a16="http://schemas.microsoft.com/office/drawing/2014/main" id="{F1601990-086A-3194-6332-04D66FCC8A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2193200" cy="1342371"/>
          </a:xfrm>
          <a:prstGeom prst="rect">
            <a:avLst/>
          </a:prstGeom>
        </p:spPr>
      </p:pic>
      <p:sp>
        <p:nvSpPr>
          <p:cNvPr id="5" name="Faculty, Department title">
            <a:extLst>
              <a:ext uri="{FF2B5EF4-FFF2-40B4-BE49-F238E27FC236}">
                <a16:creationId xmlns:a16="http://schemas.microsoft.com/office/drawing/2014/main" id="{0198F25C-CB3B-40E5-789C-887736C98D0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5760000" cy="720000"/>
          </a:xfrm>
        </p:spPr>
        <p:txBody>
          <a:bodyPr/>
          <a:lstStyle>
            <a:lvl1pPr marL="11112" indent="0">
              <a:buNone/>
              <a:defRPr sz="1400" b="1" i="0" cap="none" baseline="0">
                <a:solidFill>
                  <a:srgbClr val="FFFFFF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Faculty, Department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27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section st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008000"/>
            <a:ext cx="10080000" cy="2880000"/>
          </a:xfrm>
          <a:solidFill>
            <a:srgbClr val="FFFFFF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 Arial 44pt bold</a:t>
            </a:r>
          </a:p>
        </p:txBody>
      </p:sp>
      <p:sp>
        <p:nvSpPr>
          <p:cNvPr id="11" name="Sub Heading" descr="Sub heading">
            <a:extLst>
              <a:ext uri="{FF2B5EF4-FFF2-40B4-BE49-F238E27FC236}">
                <a16:creationId xmlns:a16="http://schemas.microsoft.com/office/drawing/2014/main" id="{169F44E5-11A5-074E-ADAE-05ACB4110AE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9228" y="2308225"/>
            <a:ext cx="8719457" cy="1447800"/>
          </a:xfrm>
        </p:spPr>
        <p:txBody>
          <a:bodyPr/>
          <a:lstStyle>
            <a:lvl1pPr marL="11112" indent="0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GB" dirty="0"/>
              <a:t>Large text size, Arial 36 point</a:t>
            </a:r>
          </a:p>
        </p:txBody>
      </p:sp>
      <p:sp>
        <p:nvSpPr>
          <p:cNvPr id="3" name="Text" descr="Main text">
            <a:extLst>
              <a:ext uri="{FF2B5EF4-FFF2-40B4-BE49-F238E27FC236}">
                <a16:creationId xmlns:a16="http://schemas.microsoft.com/office/drawing/2014/main" id="{2EF862B8-1DA8-F84D-B71C-ED32E4C1E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176077"/>
            <a:ext cx="5400000" cy="1483200"/>
          </a:xfrm>
        </p:spPr>
        <p:txBody>
          <a:bodyPr/>
          <a:lstStyle>
            <a:lvl1pPr marL="225425" indent="-215900">
              <a:buFont typeface="Arial" panose="020B0604020202020204" pitchFamily="34" charset="0"/>
              <a:buChar char="•"/>
              <a:tabLst/>
              <a:defRPr sz="2400"/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10" name="Text" descr="Main text">
            <a:extLst>
              <a:ext uri="{FF2B5EF4-FFF2-40B4-BE49-F238E27FC236}">
                <a16:creationId xmlns:a16="http://schemas.microsoft.com/office/drawing/2014/main" id="{C2A66C45-730D-F54A-A6B0-8A42E75C38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4176077"/>
            <a:ext cx="5400000" cy="148320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baseline="0"/>
            </a:lvl1pPr>
          </a:lstStyle>
          <a:p>
            <a:pPr marL="285750" marR="0" lvl="0" indent="-2857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991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section st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008000"/>
            <a:ext cx="10080000" cy="2880000"/>
          </a:xfrm>
          <a:solidFill>
            <a:srgbClr val="500777"/>
          </a:solidFill>
        </p:spPr>
        <p:txBody>
          <a:bodyPr lIns="360000" tIns="180000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Main headline, Arial 44pt bold</a:t>
            </a:r>
          </a:p>
        </p:txBody>
      </p:sp>
      <p:sp>
        <p:nvSpPr>
          <p:cNvPr id="4" name="Sub Heading">
            <a:extLst>
              <a:ext uri="{FF2B5EF4-FFF2-40B4-BE49-F238E27FC236}">
                <a16:creationId xmlns:a16="http://schemas.microsoft.com/office/drawing/2014/main" id="{7EFF5C86-B7E9-E24F-A032-A4DF63C9C46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9228" y="2308225"/>
            <a:ext cx="8719457" cy="1447800"/>
          </a:xfrm>
        </p:spPr>
        <p:txBody>
          <a:bodyPr/>
          <a:lstStyle>
            <a:lvl1pPr marL="11112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" descr="Main text">
            <a:extLst>
              <a:ext uri="{FF2B5EF4-FFF2-40B4-BE49-F238E27FC236}">
                <a16:creationId xmlns:a16="http://schemas.microsoft.com/office/drawing/2014/main" id="{2EF862B8-1DA8-F84D-B71C-ED32E4C1E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4176077"/>
            <a:ext cx="5400000" cy="1483200"/>
          </a:xfrm>
        </p:spPr>
        <p:txBody>
          <a:bodyPr/>
          <a:lstStyle>
            <a:lvl1pPr marL="11112" indent="0">
              <a:buNone/>
              <a:defRPr sz="2400"/>
            </a:lvl1pPr>
          </a:lstStyle>
          <a:p>
            <a:pPr lvl="0"/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  <p:sp>
        <p:nvSpPr>
          <p:cNvPr id="10" name="Text" descr="Main text">
            <a:extLst>
              <a:ext uri="{FF2B5EF4-FFF2-40B4-BE49-F238E27FC236}">
                <a16:creationId xmlns:a16="http://schemas.microsoft.com/office/drawing/2014/main" id="{C2A66C45-730D-F54A-A6B0-8A42E75C38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000" y="4176077"/>
            <a:ext cx="5400000" cy="14832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 baseline="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1977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section st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">
            <a:extLst>
              <a:ext uri="{FF2B5EF4-FFF2-40B4-BE49-F238E27FC236}">
                <a16:creationId xmlns:a16="http://schemas.microsoft.com/office/drawing/2014/main" id="{F9ECF375-EFC6-8846-9FEE-E3BEC7506D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616" y="900000"/>
            <a:ext cx="7534656" cy="5448518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6" name="Main Headline" descr="Headline">
            <a:extLst>
              <a:ext uri="{FF2B5EF4-FFF2-40B4-BE49-F238E27FC236}">
                <a16:creationId xmlns:a16="http://schemas.microsoft.com/office/drawing/2014/main" id="{F833FB40-EB53-5843-98C6-9C72F5A141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440000"/>
            <a:ext cx="6480000" cy="2880000"/>
          </a:xfrm>
          <a:solidFill>
            <a:schemeClr val="bg1"/>
          </a:solidFill>
        </p:spPr>
        <p:txBody>
          <a:bodyPr lIns="360000" tIns="180000"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Main headline, </a:t>
            </a:r>
            <a:br>
              <a:rPr lang="en-US" dirty="0"/>
            </a:br>
            <a:r>
              <a:rPr lang="en-US" dirty="0"/>
              <a:t>Arial 44pt bold</a:t>
            </a:r>
          </a:p>
        </p:txBody>
      </p:sp>
      <p:sp>
        <p:nvSpPr>
          <p:cNvPr id="8" name="Picture " descr="Image">
            <a:extLst>
              <a:ext uri="{FF2B5EF4-FFF2-40B4-BE49-F238E27FC236}">
                <a16:creationId xmlns:a16="http://schemas.microsoft.com/office/drawing/2014/main" id="{9390C092-D95C-EF41-9B4C-B77F203C0B0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266715" y="900000"/>
            <a:ext cx="3536848" cy="2906486"/>
          </a:xfrm>
          <a:solidFill>
            <a:srgbClr val="FFFFFF"/>
          </a:solidFill>
          <a:ln>
            <a:noFill/>
          </a:ln>
        </p:spPr>
        <p:txBody>
          <a:bodyPr anchor="b" anchorCtr="0"/>
          <a:lstStyle>
            <a:lvl1pPr marL="11112" indent="0" algn="ctr">
              <a:buNone/>
              <a:defRPr sz="2400"/>
            </a:lvl1pPr>
          </a:lstStyle>
          <a:p>
            <a:r>
              <a:rPr lang="en-GB" dirty="0"/>
              <a:t>Click to add picture</a:t>
            </a:r>
            <a:br>
              <a:rPr lang="en-GB" dirty="0"/>
            </a:br>
            <a:endParaRPr lang="en-GB" dirty="0"/>
          </a:p>
        </p:txBody>
      </p:sp>
      <p:sp>
        <p:nvSpPr>
          <p:cNvPr id="9" name="Text" descr="Text">
            <a:extLst>
              <a:ext uri="{FF2B5EF4-FFF2-40B4-BE49-F238E27FC236}">
                <a16:creationId xmlns:a16="http://schemas.microsoft.com/office/drawing/2014/main" id="{B97104E0-DC3E-EB49-A0B8-75D9C6ED8E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62900" y="4164600"/>
            <a:ext cx="3542400" cy="2287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lvl1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714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CL single tex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2" name="Text" descr="Text">
            <a:extLst>
              <a:ext uri="{FF2B5EF4-FFF2-40B4-BE49-F238E27FC236}">
                <a16:creationId xmlns:a16="http://schemas.microsoft.com/office/drawing/2014/main" id="{52E39625-6121-A140-A00B-27BF9DA232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10439064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9/4/2025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86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CL branding brackground">
            <a:extLst>
              <a:ext uri="{FF2B5EF4-FFF2-40B4-BE49-F238E27FC236}">
                <a16:creationId xmlns:a16="http://schemas.microsoft.com/office/drawing/2014/main" id="{66A102D5-ABE3-9744-AE9F-9AF93B04B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6414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UCL Branding"/>
          <p:cNvPicPr>
            <a:picLocks noChangeAspect="1"/>
          </p:cNvPicPr>
          <p:nvPr userDrawn="1"/>
        </p:nvPicPr>
        <p:blipFill>
          <a:blip r:embed="rId20"/>
          <a:srcRect/>
          <a:stretch/>
        </p:blipFill>
        <p:spPr>
          <a:xfrm>
            <a:off x="0" y="0"/>
            <a:ext cx="12192000" cy="550662"/>
          </a:xfrm>
          <a:prstGeom prst="rect">
            <a:avLst/>
          </a:prstGeom>
        </p:spPr>
      </p:pic>
      <p:sp>
        <p:nvSpPr>
          <p:cNvPr id="1026" name="Title Headline" descr="Headline">
            <a:extLst>
              <a:ext uri="{FF2B5EF4-FFF2-40B4-BE49-F238E27FC236}">
                <a16:creationId xmlns:a16="http://schemas.microsoft.com/office/drawing/2014/main" id="{1389B5D6-B2B6-B044-8F75-8C9E18FFF8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0000" y="899999"/>
            <a:ext cx="10800690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Main headline</a:t>
            </a:r>
            <a:r>
              <a:rPr lang="en-GB" altLang="en-US" dirty="0"/>
              <a:t>, Arial 44pt bold</a:t>
            </a:r>
            <a:endParaRPr lang="en-US" altLang="en-US" dirty="0"/>
          </a:p>
        </p:txBody>
      </p:sp>
      <p:sp>
        <p:nvSpPr>
          <p:cNvPr id="1027" name="Text" descr="Main text">
            <a:extLst>
              <a:ext uri="{FF2B5EF4-FFF2-40B4-BE49-F238E27FC236}">
                <a16:creationId xmlns:a16="http://schemas.microsoft.com/office/drawing/2014/main" id="{840A67E7-10FC-DE4B-8222-DBD366537B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2376000"/>
            <a:ext cx="10800690" cy="37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dirty="0"/>
          </a:p>
        </p:txBody>
      </p:sp>
      <p:sp>
        <p:nvSpPr>
          <p:cNvPr id="4" name="Date " descr="Date">
            <a:extLst>
              <a:ext uri="{FF2B5EF4-FFF2-40B4-BE49-F238E27FC236}">
                <a16:creationId xmlns:a16="http://schemas.microsoft.com/office/drawing/2014/main" id="{BC7573E6-5C96-F54E-8C6A-D81E27BE49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2211" y="6480000"/>
            <a:ext cx="27432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478F44-CA4B-8F47-8400-2C19AC9A20AB}" type="datetimeFigureOut">
              <a:rPr lang="en-US" smtClean="0"/>
              <a:pPr>
                <a:defRPr/>
              </a:pPr>
              <a:t>9/4/2025</a:t>
            </a:fld>
            <a:endParaRPr lang="en-US" dirty="0"/>
          </a:p>
        </p:txBody>
      </p:sp>
      <p:sp>
        <p:nvSpPr>
          <p:cNvPr id="5" name="Footer " descr="Footer title">
            <a:extLst>
              <a:ext uri="{FF2B5EF4-FFF2-40B4-BE49-F238E27FC236}">
                <a16:creationId xmlns:a16="http://schemas.microsoft.com/office/drawing/2014/main" id="{1B01C4CC-C66F-714D-B313-340C31FA7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0" y="6480000"/>
            <a:ext cx="648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" descr="Page number">
            <a:extLst>
              <a:ext uri="{FF2B5EF4-FFF2-40B4-BE49-F238E27FC236}">
                <a16:creationId xmlns:a16="http://schemas.microsoft.com/office/drawing/2014/main" id="{D2C68658-D4C2-394E-8334-67AC9BE3F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3111" y="6480000"/>
            <a:ext cx="769307" cy="2699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2" r:id="rId2"/>
    <p:sldLayoutId id="2147483723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2250" marR="0" indent="-211138" algn="l" defTabSz="914400" rtl="0" eaLnBrk="1" fontAlgn="base" latinLnBrk="0" hangingPunct="1">
        <a:lnSpc>
          <a:spcPct val="100000"/>
        </a:lnSpc>
        <a:spcBef>
          <a:spcPts val="10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tabLst/>
        <a:defRPr sz="3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22250" indent="-211138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SzPct val="80000"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22250" indent="-211138" algn="l" rtl="0" eaLnBrk="1" fontAlgn="base" hangingPunct="1">
        <a:lnSpc>
          <a:spcPct val="100000"/>
        </a:lnSpc>
        <a:spcBef>
          <a:spcPts val="500"/>
        </a:spcBef>
        <a:spcAft>
          <a:spcPct val="0"/>
        </a:spcAft>
        <a:buSzPct val="80000"/>
        <a:buFont typeface="Arial" panose="020B0604020202020204" pitchFamily="34" charset="0"/>
        <a:buChar char="•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1112" marR="0" indent="0" algn="l" defTabSz="914400" rtl="0" eaLnBrk="1" fontAlgn="base" latinLnBrk="0" hangingPunct="1">
        <a:lnSpc>
          <a:spcPct val="100000"/>
        </a:lnSpc>
        <a:spcBef>
          <a:spcPts val="500"/>
        </a:spcBef>
        <a:spcAft>
          <a:spcPct val="0"/>
        </a:spcAft>
        <a:buClrTx/>
        <a:buSzPct val="80000"/>
        <a:buFont typeface="Arial" panose="020B0604020202020204" pitchFamily="34" charset="0"/>
        <a:buNone/>
        <a:tabLst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0975" marR="0" indent="-180975" algn="l" defTabSz="914400" rtl="0" eaLnBrk="1" fontAlgn="base" latinLnBrk="0" hangingPunct="1">
        <a:lnSpc>
          <a:spcPct val="100000"/>
        </a:lnSpc>
        <a:spcBef>
          <a:spcPts val="5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tabLst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3.png"/><Relationship Id="rId4" Type="http://schemas.openxmlformats.org/officeDocument/2006/relationships/image" Target="../media/image2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0.png"/><Relationship Id="rId3" Type="http://schemas.openxmlformats.org/officeDocument/2006/relationships/image" Target="../media/image350.png"/><Relationship Id="rId7" Type="http://schemas.openxmlformats.org/officeDocument/2006/relationships/image" Target="../media/image1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80.png"/><Relationship Id="rId5" Type="http://schemas.openxmlformats.org/officeDocument/2006/relationships/image" Target="../media/image370.png"/><Relationship Id="rId4" Type="http://schemas.openxmlformats.org/officeDocument/2006/relationships/image" Target="../media/image360.png"/><Relationship Id="rId9" Type="http://schemas.openxmlformats.org/officeDocument/2006/relationships/image" Target="../media/image40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0.png"/><Relationship Id="rId3" Type="http://schemas.openxmlformats.org/officeDocument/2006/relationships/image" Target="../media/image350.png"/><Relationship Id="rId7" Type="http://schemas.openxmlformats.org/officeDocument/2006/relationships/image" Target="../media/image1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80.png"/><Relationship Id="rId5" Type="http://schemas.openxmlformats.org/officeDocument/2006/relationships/image" Target="../media/image370.png"/><Relationship Id="rId4" Type="http://schemas.openxmlformats.org/officeDocument/2006/relationships/image" Target="../media/image360.png"/><Relationship Id="rId9" Type="http://schemas.openxmlformats.org/officeDocument/2006/relationships/image" Target="../media/image4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9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10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1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4" descr="Heading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2340675"/>
                <a:ext cx="10292862" cy="2340000"/>
              </a:xfrm>
            </p:spPr>
            <p:txBody>
              <a:bodyPr/>
              <a:lstStyle/>
              <a:p>
                <a:r>
                  <a:rPr lang="en-US" dirty="0"/>
                  <a:t>Measurement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  <m:sub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𝐏</m:t>
                        </m:r>
                      </m:e>
                      <m:sub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  <m:sub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𝐏</m:t>
                        </m:r>
                      </m:e>
                      <m:sub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0" i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transitions in positronium</a:t>
                </a:r>
                <a:endParaRPr lang="en-GB" dirty="0"/>
              </a:p>
            </p:txBody>
          </p:sp>
        </mc:Choice>
        <mc:Fallback>
          <p:sp>
            <p:nvSpPr>
              <p:cNvPr id="5" name="Title 4" descr="Heading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2340675"/>
                <a:ext cx="10292862" cy="2340000"/>
              </a:xfrm>
              <a:blipFill>
                <a:blip r:embed="rId2"/>
                <a:stretch>
                  <a:fillRect t="-2344" b="-5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07C25C98-25D7-E0A7-0DA6-EABAE1C6869D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 bwMode="auto">
          <a:xfrm>
            <a:off x="360362" y="192936"/>
            <a:ext cx="6980595" cy="966162"/>
          </a:xfrm>
          <a:prstGeom prst="rect">
            <a:avLst/>
          </a:prstGeom>
          <a:noFill/>
          <a:ln w="28575"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1112" marR="0" indent="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sz="1400" b="1" i="0" kern="1200" cap="none" baseline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222250" indent="-211138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Rebecca J. Daly</a:t>
            </a:r>
          </a:p>
          <a:p>
            <a:r>
              <a:rPr lang="en-US" sz="1600" b="0" i="0" dirty="0">
                <a:solidFill>
                  <a:schemeClr val="bg1"/>
                </a:solidFill>
                <a:effectLst/>
              </a:rPr>
              <a:t>Department of Physics and Astronomy, University College London, </a:t>
            </a:r>
          </a:p>
          <a:p>
            <a:r>
              <a:rPr lang="en-US" sz="1600" b="0" i="0" dirty="0">
                <a:solidFill>
                  <a:schemeClr val="bg1"/>
                </a:solidFill>
                <a:effectLst/>
              </a:rPr>
              <a:t>Gower Street, London, WC1E 6BT, United Kingdom</a:t>
            </a:r>
            <a:endParaRPr lang="en-US" sz="1600" b="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F3FCC1-FCA1-3EFF-2EE7-16E102F241BF}"/>
              </a:ext>
            </a:extLst>
          </p:cNvPr>
          <p:cNvSpPr txBox="1"/>
          <p:nvPr/>
        </p:nvSpPr>
        <p:spPr>
          <a:xfrm>
            <a:off x="189871" y="6284188"/>
            <a:ext cx="3175461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rebecca.daly.18@ucl.ac.uk</a:t>
            </a:r>
            <a:endParaRPr lang="en-GB" dirty="0">
              <a:solidFill>
                <a:srgbClr val="000000"/>
              </a:solidFill>
            </a:endParaRP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947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17FA72-78D0-303B-BCC0-B9DACB1CD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32D3F-9CB0-10D4-29A6-E1065A111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Microwave transitions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F21FF1B-9534-D993-61EA-DA83F50DD3BD}"/>
              </a:ext>
            </a:extLst>
          </p:cNvPr>
          <p:cNvSpPr/>
          <p:nvPr/>
        </p:nvSpPr>
        <p:spPr>
          <a:xfrm>
            <a:off x="235871" y="2558491"/>
            <a:ext cx="524620" cy="564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8D8D67-C858-9D27-302B-F485567EA3C6}"/>
              </a:ext>
            </a:extLst>
          </p:cNvPr>
          <p:cNvSpPr/>
          <p:nvPr/>
        </p:nvSpPr>
        <p:spPr>
          <a:xfrm>
            <a:off x="5953264" y="2219407"/>
            <a:ext cx="285472" cy="3876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6463C5-29E6-4FCD-9CEA-834DD6603B24}"/>
              </a:ext>
            </a:extLst>
          </p:cNvPr>
          <p:cNvSpPr/>
          <p:nvPr/>
        </p:nvSpPr>
        <p:spPr>
          <a:xfrm>
            <a:off x="7290397" y="2916145"/>
            <a:ext cx="250131" cy="315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6109C3-94AF-FE69-77DD-B53CD67AA80B}"/>
              </a:ext>
            </a:extLst>
          </p:cNvPr>
          <p:cNvSpPr/>
          <p:nvPr/>
        </p:nvSpPr>
        <p:spPr>
          <a:xfrm>
            <a:off x="11832001" y="938157"/>
            <a:ext cx="360000" cy="4169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EEB0AC-AFF8-22F3-51BB-A772D1D313F9}"/>
              </a:ext>
            </a:extLst>
          </p:cNvPr>
          <p:cNvSpPr txBox="1"/>
          <p:nvPr/>
        </p:nvSpPr>
        <p:spPr>
          <a:xfrm>
            <a:off x="7158859" y="3231975"/>
            <a:ext cx="4888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(a)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FFB85E-BD5E-0332-58B4-2D910DFEB1C2}"/>
              </a:ext>
            </a:extLst>
          </p:cNvPr>
          <p:cNvSpPr txBox="1"/>
          <p:nvPr/>
        </p:nvSpPr>
        <p:spPr>
          <a:xfrm>
            <a:off x="7239821" y="5163785"/>
            <a:ext cx="5135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(b)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70EF6D-6989-8287-AEAA-140D2DCC104C}"/>
                  </a:ext>
                </a:extLst>
              </p:cNvPr>
              <p:cNvSpPr txBox="1"/>
              <p:nvPr/>
            </p:nvSpPr>
            <p:spPr>
              <a:xfrm>
                <a:off x="264888" y="1775620"/>
                <a:ext cx="5831112" cy="5385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highlight>
                      <a:srgbClr val="FFFFFF"/>
                    </a:highlight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Zeeman mixing coefficients,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sz="2400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𝐽</m:t>
                        </m:r>
                        <m:sSub>
                          <m:sSubPr>
                            <m:ctrlPr>
                              <a:rPr lang="en-US" sz="2400" b="0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  <m:t>𝐽</m:t>
                            </m:r>
                          </m:sub>
                        </m:sSub>
                      </m:sub>
                    </m:sSub>
                    <m:r>
                      <a:rPr lang="en-US" sz="2400" b="0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sz="2400" dirty="0">
                    <a:highlight>
                      <a:srgbClr val="FFFFFF"/>
                    </a:highlight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, are determined by diagonalization of the Zeeman Hamiltonian.</a:t>
                </a:r>
                <a:endParaRPr lang="en-GB" sz="2400" dirty="0">
                  <a:highlight>
                    <a:srgbClr val="FFFFFF"/>
                  </a:highlight>
                  <a:latin typeface="+mj-lt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sz="2400" dirty="0">
                    <a:highlight>
                      <a:srgbClr val="FFFFFF"/>
                    </a:highlight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Average Zeeman shift by </a:t>
                </a:r>
                <a:r>
                  <a:rPr lang="en-US" sz="2400" dirty="0"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weighting by the transition strengths and number of substates.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Two components to the mixing, which are in opposite directions to each other, resulting in almost no Zeeman shift.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Fit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n-US" sz="2400" dirty="0"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400" dirty="0"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 is a constant, B is the magnetic field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n-US" sz="2400" dirty="0"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 is the zero-field excitation frequency.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GB" sz="1800" baseline="-25000" dirty="0">
                  <a:highlight>
                    <a:srgbClr val="FFFFFF"/>
                  </a:highlight>
                </a:endParaRPr>
              </a:p>
              <a:p>
                <a:pPr marL="285750" indent="-285750" algn="l">
                  <a:buFont typeface="Wingdings" panose="05000000000000000000" pitchFamily="2" charset="2"/>
                  <a:buChar char="§"/>
                </a:pPr>
                <a:endParaRPr lang="en-GB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70EF6D-6989-8287-AEAA-140D2DCC10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88" y="1775620"/>
                <a:ext cx="5831112" cy="5385064"/>
              </a:xfrm>
              <a:prstGeom prst="rect">
                <a:avLst/>
              </a:prstGeom>
              <a:blipFill>
                <a:blip r:embed="rId2"/>
                <a:stretch>
                  <a:fillRect l="-1358" t="-905" r="-24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graph of a magnetic field strength&#10;&#10;AI-generated content may be incorrect.">
            <a:extLst>
              <a:ext uri="{FF2B5EF4-FFF2-40B4-BE49-F238E27FC236}">
                <a16:creationId xmlns:a16="http://schemas.microsoft.com/office/drawing/2014/main" id="{3F7D5BCF-F3D0-6ED4-911A-47CAEB181A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375" y="2075745"/>
            <a:ext cx="6003803" cy="435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10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84EE-2376-AC7A-94AA-D65B214E5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</a:t>
            </a:r>
            <a:endParaRPr lang="en-GB" dirty="0"/>
          </a:p>
        </p:txBody>
      </p:sp>
      <p:pic>
        <p:nvPicPr>
          <p:cNvPr id="4" name="Picture 3" descr="A large machine with many wires&#10;&#10;Description automatically generated">
            <a:extLst>
              <a:ext uri="{FF2B5EF4-FFF2-40B4-BE49-F238E27FC236}">
                <a16:creationId xmlns:a16="http://schemas.microsoft.com/office/drawing/2014/main" id="{337971E5-8938-1C74-9303-39BC57CC1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579" y="1574926"/>
            <a:ext cx="7022749" cy="35991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4F684233-4D7C-CE7D-E402-913967F3CE1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74275" y="5223478"/>
                <a:ext cx="11384325" cy="1589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225425" marR="0" indent="-225425" algn="l" defTabSz="914400" rtl="0" eaLnBrk="1" fontAlgn="base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2250" indent="-22225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2250" indent="-211138" algn="l" rtl="0" eaLnBrk="1" fontAlgn="base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112" marR="0" indent="0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None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0975" marR="0" indent="-180975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Char char="•"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from</a:t>
                </a:r>
                <a:r>
                  <a:rPr lang="en-US" baseline="30000" dirty="0"/>
                  <a:t> 22</a:t>
                </a:r>
                <a:r>
                  <a:rPr lang="en-US" dirty="0"/>
                  <a:t>Na source, moderated with solid neon.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Two stage </a:t>
                </a:r>
                <a:r>
                  <a:rPr lang="en-US" dirty="0" err="1"/>
                  <a:t>Surko</a:t>
                </a:r>
                <a:r>
                  <a:rPr lang="en-US" dirty="0"/>
                  <a:t>-type buffer gas trap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SF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dirty="0"/>
                  <a:t>) , operating at 1 Hz, rotating wall and buncher.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dirty="0"/>
                  <a:t> pulses of &lt; 4 ns / 3 mm and transported magnetically to target chamber.</a:t>
                </a:r>
              </a:p>
            </p:txBody>
          </p:sp>
        </mc:Choice>
        <mc:Fallback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4F684233-4D7C-CE7D-E402-913967F3C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275" y="5223478"/>
                <a:ext cx="11384325" cy="1589074"/>
              </a:xfrm>
              <a:prstGeom prst="rect">
                <a:avLst/>
              </a:prstGeom>
              <a:blipFill>
                <a:blip r:embed="rId3"/>
                <a:stretch>
                  <a:fillRect l="-1552" t="-8046" r="-2088" b="-1034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D8D1CE3-58ED-6495-03B4-C6897DA44AF0}"/>
              </a:ext>
            </a:extLst>
          </p:cNvPr>
          <p:cNvSpPr txBox="1"/>
          <p:nvPr/>
        </p:nvSpPr>
        <p:spPr>
          <a:xfrm>
            <a:off x="9879290" y="4343089"/>
            <a:ext cx="1894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/>
              <a:t>See</a:t>
            </a:r>
            <a:r>
              <a:rPr lang="en-US" sz="1200" b="1" dirty="0"/>
              <a:t> </a:t>
            </a:r>
            <a:r>
              <a:rPr lang="en-GB" sz="1200" b="1" dirty="0"/>
              <a:t>B. S. Cooper et al, Rev. Sci. </a:t>
            </a:r>
            <a:r>
              <a:rPr lang="en-GB" sz="1200" b="1" dirty="0" err="1"/>
              <a:t>Instrum</a:t>
            </a:r>
            <a:r>
              <a:rPr lang="en-GB" sz="1200" b="1" dirty="0"/>
              <a:t>. 86, 103101 (2015) </a:t>
            </a:r>
            <a:r>
              <a:rPr lang="en-US" sz="1200" dirty="0"/>
              <a:t>for details on beamline</a:t>
            </a:r>
            <a:endParaRPr lang="en-GB" sz="12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F54E9CC-C3E2-29CB-7558-EBD40D16FE1D}"/>
              </a:ext>
            </a:extLst>
          </p:cNvPr>
          <p:cNvCxnSpPr>
            <a:cxnSpLocks/>
          </p:cNvCxnSpPr>
          <p:nvPr/>
        </p:nvCxnSpPr>
        <p:spPr>
          <a:xfrm flipH="1">
            <a:off x="8816196" y="1268083"/>
            <a:ext cx="6124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263B48F-2209-2668-1EB6-03FDFDD07040}"/>
              </a:ext>
            </a:extLst>
          </p:cNvPr>
          <p:cNvSpPr txBox="1"/>
          <p:nvPr/>
        </p:nvSpPr>
        <p:spPr>
          <a:xfrm>
            <a:off x="8972716" y="899999"/>
            <a:ext cx="299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309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2AA3A-A822-CF1E-2891-D358F9B3D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production and excitation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8CF6E7B-34E6-0091-3518-3C65DADC145D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5689600" y="1630426"/>
                <a:ext cx="6142400" cy="4787772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1 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produced by implantation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into an SiO</a:t>
                </a:r>
                <a:r>
                  <a:rPr lang="en-US" baseline="-25000" dirty="0"/>
                  <a:t>2</a:t>
                </a:r>
                <a:r>
                  <a:rPr lang="en-US" dirty="0"/>
                  <a:t> target.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Single-photon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1 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excitation using  243 nm UV radiation.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Performed in an electric field to allow transition to occur.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WR-75 rectangular waveguide.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TE</a:t>
                </a:r>
                <a:r>
                  <a:rPr lang="en-US" baseline="-25000" dirty="0"/>
                  <a:t>10</a:t>
                </a:r>
                <a:r>
                  <a:rPr lang="en-US" dirty="0"/>
                  <a:t> mode was propagated.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Reversible microwave direction to cancel Doppler shifts.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Radiation polarised parallel to the </a:t>
                </a:r>
                <a:r>
                  <a:rPr lang="en-US" dirty="0" err="1"/>
                  <a:t>quantisation</a:t>
                </a:r>
                <a:r>
                  <a:rPr lang="en-US" dirty="0"/>
                  <a:t> axis, defined by the applied magnetic field, drives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transitions.</a:t>
                </a:r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8CF6E7B-34E6-0091-3518-3C65DADC14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5689600" y="1630426"/>
                <a:ext cx="6142400" cy="4787772"/>
              </a:xfrm>
              <a:blipFill>
                <a:blip r:embed="rId2"/>
                <a:stretch>
                  <a:fillRect l="-2778" t="-2545" r="-5655" b="-92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1E131B4-3F0E-99D8-DD36-914CF6F29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15" y="1952625"/>
            <a:ext cx="4837622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97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62DA6-C403-BBDE-2CBC-FEFC0F1B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shape measurements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10A3FFC-5A7F-7AAE-343C-64468D0875AB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1631445"/>
                <a:ext cx="11472000" cy="1558649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b="0" i="0" u="none" strike="noStrike" baseline="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Time resolved gamma-ray spectroscopy using scintillation detectors allows differentiation of long- and short-lived states.</a:t>
                </a: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b="0" i="0" u="none" strike="noStrike" baseline="0" dirty="0">
                    <a:latin typeface="Arial" panose="020B0604020202020204" pitchFamily="34" charset="0"/>
                  </a:rPr>
                  <a:t>Measure population transfer from the long-lived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0" u="none" strike="noStrike" baseline="0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b="0" i="0" u="none" strike="noStrike" baseline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u="none" strike="noStrike" baseline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b="0" i="0" u="none" strike="noStrike" baseline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i="0" u="none" strike="noStrike" baseline="0" dirty="0">
                    <a:latin typeface="Arial" panose="020B0604020202020204" pitchFamily="34" charset="0"/>
                  </a:rPr>
                  <a:t> state to the short-lived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latin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b="0" i="0" u="none" strike="noStrike" baseline="0" dirty="0">
                    <a:latin typeface="Arial" panose="020B0604020202020204" pitchFamily="34" charset="0"/>
                  </a:rPr>
                  <a:t> state</a:t>
                </a:r>
                <a:r>
                  <a:rPr lang="en-GB" dirty="0">
                    <a:latin typeface="Arial" panose="020B0604020202020204" pitchFamily="34" charset="0"/>
                  </a:rPr>
                  <a:t> </a:t>
                </a:r>
                <a:r>
                  <a:rPr lang="en-GB" b="0" i="0" u="none" strike="noStrike" baseline="0" dirty="0">
                    <a:latin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u="none" strike="noStrike" baseline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0" u="none" strike="noStrike" baseline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i="0" u="none" strike="noStrike" baseline="0" dirty="0">
                    <a:latin typeface="Arial" panose="020B0604020202020204" pitchFamily="34" charset="0"/>
                  </a:rPr>
                  <a:t> as a function of frequency.</a:t>
                </a:r>
              </a:p>
              <a:p>
                <a:pPr marL="0" indent="0">
                  <a:buNone/>
                </a:pPr>
                <a:endParaRPr lang="en-US" i="1" u="sng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10A3FFC-5A7F-7AAE-343C-64468D0875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1631445"/>
                <a:ext cx="11472000" cy="1558649"/>
              </a:xfrm>
              <a:blipFill>
                <a:blip r:embed="rId2"/>
                <a:stretch>
                  <a:fillRect l="-1488" t="-8235" b="-50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4">
                <a:extLst>
                  <a:ext uri="{FF2B5EF4-FFF2-40B4-BE49-F238E27FC236}">
                    <a16:creationId xmlns:a16="http://schemas.microsoft.com/office/drawing/2014/main" id="{F93157E0-C789-9085-EA31-0FA9C992432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17140" y="4320584"/>
                <a:ext cx="7557719" cy="973921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lvl1pPr marL="225425" marR="0" indent="-225425" algn="l" defTabSz="914400" rtl="0" eaLnBrk="1" fontAlgn="base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2250" indent="-22225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2250" indent="-211138" algn="l" rtl="0" eaLnBrk="1" fontAlgn="base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112" marR="0" indent="0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None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0975" marR="0" indent="-180975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Char char="•"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timulated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emission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luorescence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mean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=3.2 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ns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1 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elf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annihilation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mean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=12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 Placeholder 4">
                <a:extLst>
                  <a:ext uri="{FF2B5EF4-FFF2-40B4-BE49-F238E27FC236}">
                    <a16:creationId xmlns:a16="http://schemas.microsoft.com/office/drawing/2014/main" id="{F93157E0-C789-9085-EA31-0FA9C9924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7140" y="4320584"/>
                <a:ext cx="7557719" cy="9739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878A1D-BE2C-185C-94C4-A686F2AF42D3}"/>
                  </a:ext>
                </a:extLst>
              </p:cNvPr>
              <p:cNvSpPr txBox="1"/>
              <p:nvPr/>
            </p:nvSpPr>
            <p:spPr>
              <a:xfrm>
                <a:off x="4525289" y="5723001"/>
                <a:ext cx="3322622" cy="47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: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𝑚𝑒𝑎𝑛</m:t>
                        </m:r>
                      </m:sub>
                    </m:sSub>
                  </m:oMath>
                </a14:m>
                <a:r>
                  <a:rPr lang="en-GB" sz="2400" dirty="0">
                    <a:latin typeface="+mj-lt"/>
                  </a:rPr>
                  <a:t> = 1136 ns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878A1D-BE2C-185C-94C4-A686F2AF42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5289" y="5723001"/>
                <a:ext cx="3322622" cy="470000"/>
              </a:xfrm>
              <a:prstGeom prst="rect">
                <a:avLst/>
              </a:prstGeom>
              <a:blipFill>
                <a:blip r:embed="rId4"/>
                <a:stretch>
                  <a:fillRect l="-183" t="-7595" r="-1097" b="-2658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4">
                <a:extLst>
                  <a:ext uri="{FF2B5EF4-FFF2-40B4-BE49-F238E27FC236}">
                    <a16:creationId xmlns:a16="http://schemas.microsoft.com/office/drawing/2014/main" id="{7A9922DF-8783-3306-8206-830B2073010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17139" y="3265431"/>
                <a:ext cx="7557719" cy="973921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lvl1pPr marL="225425" marR="0" indent="-225425" algn="l" defTabSz="914400" rtl="0" eaLnBrk="1" fontAlgn="base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22250" indent="-22225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22250" indent="-211138" algn="l" rtl="0" eaLnBrk="1" fontAlgn="base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SzPct val="80000"/>
                  <a:buFont typeface="Arial" panose="020B0604020202020204" pitchFamily="34" charset="0"/>
                  <a:buChar char="•"/>
                  <a:tabLst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112" marR="0" indent="0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None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0975" marR="0" indent="-180975" algn="l" defTabSz="914400" rtl="0" eaLnBrk="1" fontAlgn="base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ct val="0"/>
                  </a:spcAft>
                  <a:buClrTx/>
                  <a:buSzPct val="80000"/>
                  <a:buFont typeface="Arial" panose="020B0604020202020204" pitchFamily="34" charset="0"/>
                  <a:buChar char="•"/>
                  <a:tabLst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timulated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emission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luorescence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mean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=3.2 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ns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1 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  <m:brk m:alnAt="2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elf</m:t>
                              </m:r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mtClean="0">
                                  <a:latin typeface="Cambria Math" panose="02040503050406030204" pitchFamily="18" charset="0"/>
                                </a:rPr>
                                <m:t>annihilation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latin typeface="Cambria Math" panose="02040503050406030204" pitchFamily="18" charset="0"/>
                                    </a:rPr>
                                    <m:t>mean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42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ns</m:t>
                              </m:r>
                            </m:e>
                          </m:eqArr>
                        </m:e>
                      </m:groupCh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 Placeholder 4">
                <a:extLst>
                  <a:ext uri="{FF2B5EF4-FFF2-40B4-BE49-F238E27FC236}">
                    <a16:creationId xmlns:a16="http://schemas.microsoft.com/office/drawing/2014/main" id="{7A9922DF-8783-3306-8206-830B20730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7139" y="3265431"/>
                <a:ext cx="7557719" cy="9739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893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62DA6-C403-BBDE-2CBC-FEFC0F1B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shape measurements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10A3FFC-5A7F-7AAE-343C-64468D0875AB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1625490"/>
                <a:ext cx="11472000" cy="1558649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b="0" i="0" u="none" strike="noStrike" baseline="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Time resolved gamma-ray spectroscopy using scintillation detectors allows differentiation of long- and short-lived states.</a:t>
                </a: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>
                    <a:latin typeface="Arial" panose="020B0604020202020204" pitchFamily="34" charset="0"/>
                  </a:rPr>
                  <a:t>Measure population transfer from the long-lived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</a:rPr>
                  <a:t> state to the short-lived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>
                    <a:latin typeface="Arial" panose="020B0604020202020204" pitchFamily="34" charset="0"/>
                  </a:rPr>
                  <a:t> state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</a:rPr>
                  <a:t> as a function of frequency.</a:t>
                </a:r>
              </a:p>
              <a:p>
                <a:pPr marL="0" indent="0">
                  <a:buNone/>
                </a:pPr>
                <a:endParaRPr lang="en-US" i="1" u="sng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Text Placeholder 2">
                <a:extLst>
                  <a:ext uri="{FF2B5EF4-FFF2-40B4-BE49-F238E27FC236}">
                    <a16:creationId xmlns:a16="http://schemas.microsoft.com/office/drawing/2014/main" id="{F10A3FFC-5A7F-7AAE-343C-64468D0875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1625490"/>
                <a:ext cx="11472000" cy="1558649"/>
              </a:xfrm>
              <a:blipFill>
                <a:blip r:embed="rId2"/>
                <a:stretch>
                  <a:fillRect l="-1488" t="-8235" b="-50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ECEF7C15-CFDA-8460-5908-E85FF0F8C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613" y="3184139"/>
            <a:ext cx="5128774" cy="367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183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B6F01-7C7E-7A3D-2088-D6DE67996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899999"/>
            <a:ext cx="10024971" cy="1368000"/>
          </a:xfrm>
        </p:spPr>
        <p:txBody>
          <a:bodyPr/>
          <a:lstStyle/>
          <a:p>
            <a:r>
              <a:rPr lang="en-US" dirty="0"/>
              <a:t>Line shape model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793687B-FA3F-CE26-0183-D36DF0DCA48C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89550" y="4635539"/>
                <a:ext cx="11412900" cy="215325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>
                    <a:latin typeface="+mj-lt"/>
                  </a:rPr>
                  <a:t>A = Amplitude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+mj-lt"/>
                  </a:rPr>
                  <a:t>= Rabi frequency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+mj-lt"/>
                  </a:rPr>
                  <a:t>= D</a:t>
                </a:r>
                <a:r>
                  <a:rPr lang="en-US" dirty="0" err="1">
                    <a:latin typeface="+mj-lt"/>
                  </a:rPr>
                  <a:t>etuning</a:t>
                </a:r>
                <a:r>
                  <a:rPr lang="en-US" dirty="0">
                    <a:latin typeface="+mj-lt"/>
                  </a:rPr>
                  <a:t> of the microwave frequency with respect to the atomic transition </a:t>
                </a:r>
                <a:endParaRPr lang="en-GB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>
                    <a:latin typeface="+mj-lt"/>
                  </a:rPr>
                  <a:t> = Decay rate of the states involved</a:t>
                </a:r>
              </a:p>
              <a:p>
                <a:pPr marL="0" indent="0">
                  <a:buNone/>
                </a:pPr>
                <a:r>
                  <a:rPr lang="en-GB" dirty="0">
                    <a:latin typeface="+mj-lt"/>
                  </a:rPr>
                  <a:t>T = Interaction time with the microwave field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793687B-FA3F-CE26-0183-D36DF0DCA4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89550" y="4635539"/>
                <a:ext cx="11412900" cy="2153252"/>
              </a:xfrm>
              <a:blipFill>
                <a:blip r:embed="rId2"/>
                <a:stretch>
                  <a:fillRect l="-1656" t="-5650" b="-87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75597CDD-DF89-FE5C-887E-51369C631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85870"/>
            <a:ext cx="12192000" cy="12065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6EA3353-1D8F-CF76-7BB7-BE0617F22C1C}"/>
                  </a:ext>
                </a:extLst>
              </p:cNvPr>
              <p:cNvSpPr txBox="1"/>
              <p:nvPr/>
            </p:nvSpPr>
            <p:spPr>
              <a:xfrm>
                <a:off x="360000" y="1508284"/>
                <a:ext cx="11472000" cy="20302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Assume the system can be modelled as a two-level system.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Label the </a:t>
                </a:r>
                <a:r>
                  <a:rPr lang="en-GB" sz="2400" dirty="0"/>
                  <a:t>final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400" dirty="0"/>
                  <a:t> and initial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400" dirty="0"/>
                  <a:t> states with the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sz="2400" dirty="0"/>
                  <a:t> </a:t>
                </a:r>
                <a:r>
                  <a:rPr lang="en-GB" sz="2400" dirty="0" err="1"/>
                  <a:t>kets</a:t>
                </a:r>
                <a:r>
                  <a:rPr lang="en-GB" sz="2400" dirty="0"/>
                  <a:t>, respectively, and adopt the ansatz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⟩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d>
                      <m:dPr>
                        <m:begChr m:val="|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𝚤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𝑓𝑖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/ℏ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sz="2400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𝑓𝑖</m:t>
                        </m:r>
                      </m:sub>
                    </m:sSub>
                  </m:oMath>
                </a14:m>
                <a:r>
                  <a:rPr lang="en-GB" sz="2400" dirty="0"/>
                  <a:t> denotes the energy difference between the two states being considered.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sz="2400" dirty="0"/>
                  <a:t>The solution of the time-dependent </a:t>
                </a:r>
                <a:r>
                  <a:rPr lang="en-GB" sz="2400" dirty="0" err="1"/>
                  <a:t>Schr</a:t>
                </a:r>
                <a:r>
                  <a:rPr lang="az-Cyrl-AZ" sz="2400" dirty="0"/>
                  <a:t>ӧ</a:t>
                </a:r>
                <a:r>
                  <a:rPr lang="en-GB" sz="2400" dirty="0"/>
                  <a:t>dinger equation yields,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6EA3353-1D8F-CF76-7BB7-BE0617F22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1508284"/>
                <a:ext cx="11472000" cy="2030236"/>
              </a:xfrm>
              <a:prstGeom prst="rect">
                <a:avLst/>
              </a:prstGeom>
              <a:blipFill>
                <a:blip r:embed="rId4"/>
                <a:stretch>
                  <a:fillRect l="-691" t="-2102" b="-48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869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2B2AF-C67A-030B-FCC0-8E00C598D3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CB1EF-49DF-4E5C-BAAF-CF643ED5C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899999"/>
            <a:ext cx="10024971" cy="1368000"/>
          </a:xfrm>
        </p:spPr>
        <p:txBody>
          <a:bodyPr/>
          <a:lstStyle/>
          <a:p>
            <a:r>
              <a:rPr lang="en-US" dirty="0"/>
              <a:t>Line shape model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2FE9BD-FF4B-AFCC-5290-21C128C59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85870"/>
            <a:ext cx="12192000" cy="12065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CAE9471-A57A-3B53-5CA8-CC2907CA760B}"/>
                  </a:ext>
                </a:extLst>
              </p:cNvPr>
              <p:cNvSpPr txBox="1"/>
              <p:nvPr/>
            </p:nvSpPr>
            <p:spPr>
              <a:xfrm>
                <a:off x="360000" y="1508284"/>
                <a:ext cx="11472000" cy="2000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Assume the system can be modelled as a two-level system.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Label the </a:t>
                </a:r>
                <a:r>
                  <a:rPr lang="en-GB" sz="2400" dirty="0"/>
                  <a:t>final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400" dirty="0"/>
                  <a:t> and initial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400" dirty="0"/>
                  <a:t> states with the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sz="2400" dirty="0"/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sz="2400" dirty="0"/>
                  <a:t> </a:t>
                </a:r>
                <a:r>
                  <a:rPr lang="en-GB" sz="2400" dirty="0" err="1"/>
                  <a:t>kets</a:t>
                </a:r>
                <a:r>
                  <a:rPr lang="en-GB" sz="2400" dirty="0"/>
                  <a:t>, respectively, and adopt the ansatz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⟩=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d>
                      <m:dPr>
                        <m:begChr m:val="|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𝚤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𝑓𝑖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/ℏ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sz="2400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𝑓𝑖</m:t>
                        </m:r>
                      </m:sub>
                    </m:sSub>
                  </m:oMath>
                </a14:m>
                <a:r>
                  <a:rPr lang="en-GB" sz="2400" dirty="0"/>
                  <a:t> denotes the energy difference between the two states being considered.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sz="2400" dirty="0"/>
                  <a:t>The solution of the time-dependent </a:t>
                </a:r>
                <a:r>
                  <a:rPr lang="en-GB" sz="2400" dirty="0" err="1"/>
                  <a:t>Schr</a:t>
                </a:r>
                <a:r>
                  <a:rPr lang="az-Cyrl-AZ" sz="2400" dirty="0"/>
                  <a:t>ӧ</a:t>
                </a:r>
                <a:r>
                  <a:rPr lang="en-GB" sz="2400" dirty="0"/>
                  <a:t>dinger equation yields,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CAE9471-A57A-3B53-5CA8-CC2907CA76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1508284"/>
                <a:ext cx="11472000" cy="2000163"/>
              </a:xfrm>
              <a:prstGeom prst="rect">
                <a:avLst/>
              </a:prstGeom>
              <a:blipFill>
                <a:blip r:embed="rId3"/>
                <a:stretch>
                  <a:fillRect l="-691" t="-2128" b="-60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8C96106-82A8-3AB9-582F-936803FEA3EE}"/>
                  </a:ext>
                </a:extLst>
              </p:cNvPr>
              <p:cNvSpPr txBox="1"/>
              <p:nvPr/>
            </p:nvSpPr>
            <p:spPr>
              <a:xfrm>
                <a:off x="359999" y="4435173"/>
                <a:ext cx="39100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2400" dirty="0"/>
                  <a:t>Full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sz="2400" dirty="0"/>
                  <a:t> line shape model:</a:t>
                </a:r>
                <a:endParaRPr lang="en-GB" sz="2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8C96106-82A8-3AB9-582F-936803FEA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99" y="4435173"/>
                <a:ext cx="3910075" cy="461665"/>
              </a:xfrm>
              <a:prstGeom prst="rect">
                <a:avLst/>
              </a:prstGeom>
              <a:blipFill>
                <a:blip r:embed="rId4"/>
                <a:stretch>
                  <a:fillRect l="-2340" t="-9333" b="-3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6522545C-26F9-CC09-881B-C705FD1A7E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3450" y="4903364"/>
            <a:ext cx="9965100" cy="7593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03D9730-30B3-30B1-E705-4EBD7428341D}"/>
                  </a:ext>
                </a:extLst>
              </p:cNvPr>
              <p:cNvSpPr txBox="1"/>
              <p:nvPr/>
            </p:nvSpPr>
            <p:spPr>
              <a:xfrm>
                <a:off x="360000" y="5594196"/>
                <a:ext cx="11712731" cy="1669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±1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/>
                  <a:t> represent the detuning for the same microwave frequency from different centroids associated with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=±1→±1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/>
                  <a:t> transitions, respectively,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sz="2400" dirty="0"/>
                  <a:t> represents the Rabi frequency for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2400" dirty="0"/>
                  <a:t>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𝐽𝑚</m:t>
                        </m:r>
                      </m:sub>
                    </m:sSub>
                  </m:oMath>
                </a14:m>
                <a:r>
                  <a:rPr lang="en-GB" sz="2400" dirty="0"/>
                  <a:t>. transitions.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03D9730-30B3-30B1-E705-4EBD742834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5594196"/>
                <a:ext cx="11712731" cy="1669944"/>
              </a:xfrm>
              <a:prstGeom prst="rect">
                <a:avLst/>
              </a:prstGeom>
              <a:blipFill>
                <a:blip r:embed="rId6"/>
                <a:stretch>
                  <a:fillRect l="-781" t="-2920" b="-76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152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4F820-EC42-2535-0EBA-CEFFD0471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frequencies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45366D5-D07E-08D2-3C88-D1B0A7FCB7D1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1842530"/>
                <a:ext cx="4648098" cy="4253469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The transition frequencies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dirty="0"/>
                  <a:t> were extracted from the line shapes measured at a range of magnetic fields.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For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transition we can fit: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and extrapolate to zero field to obtain the zero-field transition frequency.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zero-field transition frequency agrees with theory.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45366D5-D07E-08D2-3C88-D1B0A7FCB7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1842530"/>
                <a:ext cx="4648098" cy="4253469"/>
              </a:xfrm>
              <a:blipFill>
                <a:blip r:embed="rId2"/>
                <a:stretch>
                  <a:fillRect l="-3932" t="-2865" r="-4718" b="-1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aph of a magnetic field strength&#10;&#10;AI-generated content may be incorrect.">
            <a:extLst>
              <a:ext uri="{FF2B5EF4-FFF2-40B4-BE49-F238E27FC236}">
                <a16:creationId xmlns:a16="http://schemas.microsoft.com/office/drawing/2014/main" id="{02A8D5D0-4284-B2EF-9F18-97A60CE4E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399" y="1680554"/>
            <a:ext cx="6515423" cy="501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36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9CDF3-4AC8-7D7A-6841-5F3C23AA70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a magnetic field strength&#10;&#10;AI-generated content may be incorrect.">
            <a:extLst>
              <a:ext uri="{FF2B5EF4-FFF2-40B4-BE49-F238E27FC236}">
                <a16:creationId xmlns:a16="http://schemas.microsoft.com/office/drawing/2014/main" id="{720F7E5F-FEBD-0454-EBAD-44635E23E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670568"/>
            <a:ext cx="6515423" cy="50135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566C7E-BEF7-4948-09B7-8D29D452B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frequencies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2">
                <a:extLst>
                  <a:ext uri="{FF2B5EF4-FFF2-40B4-BE49-F238E27FC236}">
                    <a16:creationId xmlns:a16="http://schemas.microsoft.com/office/drawing/2014/main" id="{B4B91E5B-0659-FE7E-4B30-EE8FFD8B8003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59999" y="1670568"/>
                <a:ext cx="5126401" cy="4683211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dirty="0"/>
                  <a:t> transition frequencies do not have the quadratic relationship with field as predicted by theory.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Cannot extrapolate the points to zero-field.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May be Quantum Interference (QI) between the weak ‘forbidden’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dirty="0"/>
                  <a:t> transition and the much stronger electric dipole allowed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/>
                          <m:t>S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/>
                          <m:t>P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US" dirty="0"/>
                  <a:t> transitions driven far off resonance.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This effect is much smaller at larger fields, so use the points measured at the three highest fields.</a:t>
                </a:r>
              </a:p>
            </p:txBody>
          </p:sp>
        </mc:Choice>
        <mc:Fallback>
          <p:sp>
            <p:nvSpPr>
              <p:cNvPr id="7" name="Text Placeholder 2">
                <a:extLst>
                  <a:ext uri="{FF2B5EF4-FFF2-40B4-BE49-F238E27FC236}">
                    <a16:creationId xmlns:a16="http://schemas.microsoft.com/office/drawing/2014/main" id="{B4B91E5B-0659-FE7E-4B30-EE8FFD8B80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59999" y="1670568"/>
                <a:ext cx="5126401" cy="4683211"/>
              </a:xfrm>
              <a:blipFill>
                <a:blip r:embed="rId3"/>
                <a:stretch>
                  <a:fillRect l="-3329" t="-2604" r="-4043" b="-42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>
            <a:extLst>
              <a:ext uri="{FF2B5EF4-FFF2-40B4-BE49-F238E27FC236}">
                <a16:creationId xmlns:a16="http://schemas.microsoft.com/office/drawing/2014/main" id="{D4E212BF-FFE7-9772-9CC2-EE7995F0A347}"/>
              </a:ext>
            </a:extLst>
          </p:cNvPr>
          <p:cNvSpPr/>
          <p:nvPr/>
        </p:nvSpPr>
        <p:spPr>
          <a:xfrm>
            <a:off x="9848992" y="4423413"/>
            <a:ext cx="1915297" cy="147045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92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750EC-E232-DA7D-D700-B91DA3753A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magnetic field strength&#10;&#10;AI-generated content may be incorrect.">
            <a:extLst>
              <a:ext uri="{FF2B5EF4-FFF2-40B4-BE49-F238E27FC236}">
                <a16:creationId xmlns:a16="http://schemas.microsoft.com/office/drawing/2014/main" id="{10C32DAA-C49A-A0BC-3016-B2885EDA9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397" y="1679194"/>
            <a:ext cx="6515423" cy="50135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33581F-AEE2-2A09-9F4D-AEB4AC6E0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frequencies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A8A91FE-6C31-780B-EAB8-44D5108FAC4E}"/>
              </a:ext>
            </a:extLst>
          </p:cNvPr>
          <p:cNvSpPr/>
          <p:nvPr/>
        </p:nvSpPr>
        <p:spPr>
          <a:xfrm>
            <a:off x="9848992" y="4432039"/>
            <a:ext cx="1915297" cy="147045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7D610E-F5C9-9F17-CB96-1AF9B7C63884}"/>
                  </a:ext>
                </a:extLst>
              </p:cNvPr>
              <p:cNvSpPr txBox="1"/>
              <p:nvPr/>
            </p:nvSpPr>
            <p:spPr>
              <a:xfrm>
                <a:off x="360001" y="1593151"/>
                <a:ext cx="5088300" cy="5601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The calculated Zeeman shift was subtracted from each point.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The average of these values  represents the measured result for this interval.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Then maximum value of the difference between calculated QI and Zeeman shifts in this region was taken as a systematic error.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The obtained zero-field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sz="2400" dirty="0"/>
                  <a:t> transition frequency has not been independently determined, as it relies on a Zeeman theory correction.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GB" sz="22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E7D610E-F5C9-9F17-CB96-1AF9B7C638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1" y="1593151"/>
                <a:ext cx="5088300" cy="5601533"/>
              </a:xfrm>
              <a:prstGeom prst="rect">
                <a:avLst/>
              </a:prstGeom>
              <a:blipFill>
                <a:blip r:embed="rId3"/>
                <a:stretch>
                  <a:fillRect l="-1557" t="-762" r="-14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83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82EF5-3EC7-C551-69D8-BEA46F933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5">
            <a:extLst>
              <a:ext uri="{FF2B5EF4-FFF2-40B4-BE49-F238E27FC236}">
                <a16:creationId xmlns:a16="http://schemas.microsoft.com/office/drawing/2014/main" id="{C1F22BD7-3EAD-8C65-4AEB-853ABE804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00287"/>
            <a:ext cx="10375900" cy="3262313"/>
          </a:xfrm>
        </p:spPr>
        <p:txBody>
          <a:bodyPr/>
          <a:lstStyle/>
          <a:p>
            <a:r>
              <a:rPr lang="en-US" sz="2200" dirty="0">
                <a:solidFill>
                  <a:srgbClr val="000000"/>
                </a:solidFill>
              </a:rPr>
              <a:t>K. P. Habdas, D. M. Newson, S. D. Hogan, R. E. Sheldon* and D. B. Cassidy</a:t>
            </a:r>
            <a:br>
              <a:rPr lang="en-US" sz="2200" dirty="0">
                <a:solidFill>
                  <a:srgbClr val="000000"/>
                </a:solidFill>
              </a:rPr>
            </a:br>
            <a:r>
              <a:rPr lang="en-US" sz="2200" b="0" i="0" dirty="0">
                <a:solidFill>
                  <a:srgbClr val="000000"/>
                </a:solidFill>
                <a:effectLst/>
              </a:rPr>
              <a:t>Department of Physics and Astronomy, University College London, Gower Street, London, WC1E 6BT, United Kingdom</a:t>
            </a:r>
            <a:br>
              <a:rPr lang="en-US" sz="2200" b="0" i="0" dirty="0">
                <a:solidFill>
                  <a:srgbClr val="000000"/>
                </a:solidFill>
                <a:effectLst/>
              </a:rPr>
            </a:br>
            <a:br>
              <a:rPr lang="en-US" sz="2200" b="0" dirty="0">
                <a:solidFill>
                  <a:srgbClr val="000000"/>
                </a:solidFill>
              </a:rPr>
            </a:br>
            <a:r>
              <a:rPr lang="en-US" sz="2200" i="0" dirty="0">
                <a:solidFill>
                  <a:srgbClr val="000000"/>
                </a:solidFill>
                <a:effectLst/>
              </a:rPr>
              <a:t>J. P</a:t>
            </a:r>
            <a:r>
              <a:rPr lang="en-GB" sz="2200" i="0" dirty="0">
                <a:solidFill>
                  <a:srgbClr val="000000"/>
                </a:solidFill>
                <a:effectLst/>
              </a:rPr>
              <a:t>é</a:t>
            </a:r>
            <a:r>
              <a:rPr lang="en-US" sz="2200" i="0" dirty="0">
                <a:solidFill>
                  <a:srgbClr val="000000"/>
                </a:solidFill>
                <a:effectLst/>
              </a:rPr>
              <a:t>rez-R</a:t>
            </a:r>
            <a:r>
              <a:rPr lang="en-GB" sz="2200" i="0" dirty="0">
                <a:solidFill>
                  <a:srgbClr val="000000"/>
                </a:solidFill>
                <a:effectLst/>
              </a:rPr>
              <a:t>í</a:t>
            </a:r>
            <a:r>
              <a:rPr lang="en-US" sz="2200" i="0" dirty="0" err="1">
                <a:solidFill>
                  <a:srgbClr val="000000"/>
                </a:solidFill>
                <a:effectLst/>
              </a:rPr>
              <a:t>os</a:t>
            </a:r>
            <a:br>
              <a:rPr lang="en-US" sz="2200" dirty="0">
                <a:solidFill>
                  <a:srgbClr val="000000"/>
                </a:solidFill>
              </a:rPr>
            </a:br>
            <a:r>
              <a:rPr lang="en-US" sz="2200" b="0" i="0" dirty="0">
                <a:solidFill>
                  <a:srgbClr val="000000"/>
                </a:solidFill>
                <a:effectLst/>
              </a:rPr>
              <a:t>Department of Physics and Astronomy, Stony Brook University, Stony Brook, New York, 11794, US</a:t>
            </a:r>
            <a:br>
              <a:rPr lang="en-US" sz="2000" b="0" i="0" dirty="0">
                <a:solidFill>
                  <a:srgbClr val="000000"/>
                </a:solidFill>
                <a:effectLst/>
              </a:rPr>
            </a:br>
            <a:br>
              <a:rPr lang="en-US" sz="2000" b="0" i="0" dirty="0">
                <a:solidFill>
                  <a:srgbClr val="000000"/>
                </a:solidFill>
                <a:effectLst/>
              </a:rPr>
            </a:br>
            <a:br>
              <a:rPr lang="en-US" sz="1200" b="0" i="0" dirty="0">
                <a:solidFill>
                  <a:srgbClr val="000000"/>
                </a:solidFill>
                <a:effectLst/>
              </a:rPr>
            </a:br>
            <a:r>
              <a:rPr lang="en-US" sz="1200" b="0" i="0" dirty="0">
                <a:solidFill>
                  <a:srgbClr val="000000"/>
                </a:solidFill>
                <a:effectLst/>
              </a:rPr>
              <a:t>*present address: 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Stefan Meyer Institute for Subatomic Physics</a:t>
            </a:r>
            <a:br>
              <a:rPr lang="en-US" sz="1200" dirty="0"/>
            </a:br>
            <a:r>
              <a:rPr lang="en-US" sz="1200" b="0" i="0" dirty="0">
                <a:solidFill>
                  <a:srgbClr val="212529"/>
                </a:solidFill>
                <a:effectLst/>
              </a:rPr>
              <a:t>of the Austrian Academy of Sciences</a:t>
            </a:r>
            <a:br>
              <a:rPr lang="en-US" sz="2000" dirty="0">
                <a:solidFill>
                  <a:srgbClr val="000000"/>
                </a:solidFill>
              </a:rPr>
            </a:b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899757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34172D-D8D2-F6B0-456F-C76B388FC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C766B-8C76-DE01-AF63-C0AA9B007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frequencies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C57EFB-8671-9999-9F32-3A91309D20A5}"/>
                  </a:ext>
                </a:extLst>
              </p:cNvPr>
              <p:cNvSpPr txBox="1"/>
              <p:nvPr/>
            </p:nvSpPr>
            <p:spPr>
              <a:xfrm>
                <a:off x="360001" y="1593151"/>
                <a:ext cx="5088300" cy="5601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The calculated Zeeman shift was subtracted from each point.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The average of these values  represents the measured result for this interval.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Then maximum value of the difference between calculated QI and Zeeman shifts in this region was taken as a systematic error.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The obtained zero-field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sz="2400" dirty="0"/>
                  <a:t> transition frequency has not been independently determined, as it relies on a Zeeman theory correction.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n-GB" sz="22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C57EFB-8671-9999-9F32-3A91309D2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1" y="1593151"/>
                <a:ext cx="5088300" cy="5601533"/>
              </a:xfrm>
              <a:prstGeom prst="rect">
                <a:avLst/>
              </a:prstGeom>
              <a:blipFill>
                <a:blip r:embed="rId2"/>
                <a:stretch>
                  <a:fillRect l="-1557" t="-762" r="-14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0DF4A06-76FD-3682-5CAD-4F9A01D938E7}"/>
              </a:ext>
            </a:extLst>
          </p:cNvPr>
          <p:cNvSpPr txBox="1"/>
          <p:nvPr/>
        </p:nvSpPr>
        <p:spPr>
          <a:xfrm>
            <a:off x="6391275" y="5981790"/>
            <a:ext cx="6267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400" dirty="0"/>
              <a:t>Agree with theory.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sz="2400" dirty="0"/>
              <a:t>Most precise measurements to date.</a:t>
            </a:r>
            <a:endParaRPr lang="en-GB" sz="2400" dirty="0"/>
          </a:p>
        </p:txBody>
      </p:sp>
      <p:pic>
        <p:nvPicPr>
          <p:cNvPr id="11" name="Picture 10" descr="A diagram of a radio frequency&#10;&#10;AI-generated content may be incorrect.">
            <a:extLst>
              <a:ext uri="{FF2B5EF4-FFF2-40B4-BE49-F238E27FC236}">
                <a16:creationId xmlns:a16="http://schemas.microsoft.com/office/drawing/2014/main" id="{6DEC0DC3-B5EA-B226-C986-1CAEC788E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93151"/>
            <a:ext cx="5260419" cy="444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74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47BCF0-B0E7-C091-BF67-26F1363032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37BFB-E4CC-A2D2-9B9A-90D217752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899999"/>
            <a:ext cx="9744120" cy="1368000"/>
          </a:xfrm>
        </p:spPr>
        <p:txBody>
          <a:bodyPr/>
          <a:lstStyle/>
          <a:p>
            <a:r>
              <a:rPr lang="en-US" dirty="0"/>
              <a:t>Rabi frequencies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365BC9A-79B3-DB9C-42EE-5205E3E87251}"/>
                  </a:ext>
                </a:extLst>
              </p:cNvPr>
              <p:cNvSpPr txBox="1"/>
              <p:nvPr/>
            </p:nvSpPr>
            <p:spPr>
              <a:xfrm>
                <a:off x="360000" y="1667471"/>
                <a:ext cx="11472000" cy="20556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26800" indent="-285750" algn="l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The zero-field effective Rabi frequency is given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𝐶𝑉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  <a:p>
                <a:pPr marL="226800" indent="-285750" algn="l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It follows that:</a:t>
                </a:r>
              </a:p>
              <a:p>
                <a:pPr marL="226800">
                  <a:spcBef>
                    <a:spcPts val="1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(0)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𝐶𝑉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ad>
                        <m:radPr>
                          <m:degHide m:val="on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𝐽</m:t>
                                      </m:r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sub>
                                      </m:sSub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𝐽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nary>
                        </m:e>
                      </m:rad>
                    </m:oMath>
                  </m:oMathPara>
                </a14:m>
                <a:endParaRPr lang="en-US" sz="2400" b="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365BC9A-79B3-DB9C-42EE-5205E3E872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1667471"/>
                <a:ext cx="11472000" cy="2055627"/>
              </a:xfrm>
              <a:prstGeom prst="rect">
                <a:avLst/>
              </a:prstGeom>
              <a:blipFill>
                <a:blip r:embed="rId2"/>
                <a:stretch>
                  <a:fillRect l="-691" t="-1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BED094A1-F77D-81D5-0540-2B3AE090CFE1}"/>
              </a:ext>
            </a:extLst>
          </p:cNvPr>
          <p:cNvSpPr/>
          <p:nvPr/>
        </p:nvSpPr>
        <p:spPr>
          <a:xfrm>
            <a:off x="4308475" y="5972175"/>
            <a:ext cx="327025" cy="212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graph of a graph of a number of numbers&#10;&#10;AI-generated content may be incorrect.">
            <a:extLst>
              <a:ext uri="{FF2B5EF4-FFF2-40B4-BE49-F238E27FC236}">
                <a16:creationId xmlns:a16="http://schemas.microsoft.com/office/drawing/2014/main" id="{06C28EF9-696D-1E13-2406-F84A99C9C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751" y="3838575"/>
            <a:ext cx="5434660" cy="2933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241412-E27F-9945-6C93-6C817E47560D}"/>
              </a:ext>
            </a:extLst>
          </p:cNvPr>
          <p:cNvSpPr txBox="1"/>
          <p:nvPr/>
        </p:nvSpPr>
        <p:spPr>
          <a:xfrm>
            <a:off x="355601" y="4029487"/>
            <a:ext cx="55816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Here, we do not include the transition frequencies as fit parameters and instead fix the transition frequencies according to the calculated Zeeman shifts.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45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EFAAE-7761-141A-B780-2201E6512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899999"/>
            <a:ext cx="10165125" cy="1368000"/>
          </a:xfrm>
        </p:spPr>
        <p:txBody>
          <a:bodyPr/>
          <a:lstStyle/>
          <a:p>
            <a:r>
              <a:rPr lang="en-US" dirty="0"/>
              <a:t>Rabi frequencies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D2502F16-E864-1144-0F59-07CBFB6C2362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59998" y="1753596"/>
                <a:ext cx="5154977" cy="3832781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>
                    <a:latin typeface="+mj-lt"/>
                  </a:rPr>
                  <a:t>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n-GB" dirty="0">
                    <a:latin typeface="+mj-lt"/>
                  </a:rPr>
                  <a:t> to the Rabi frequencies at each magnetic field to find the zero-field Rabi frequency of each component.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>
                    <a:latin typeface="+mj-lt"/>
                  </a:rPr>
                  <a:t>These data are consistent with a C-violation process, but this is likely due to the limitations inherent in the fitting methodology.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Amplitude obtained from Lorentz fitting is consistent with 0 at B = 0.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D2502F16-E864-1144-0F59-07CBFB6C23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59998" y="1753596"/>
                <a:ext cx="5154977" cy="3832781"/>
              </a:xfrm>
              <a:blipFill>
                <a:blip r:embed="rId2"/>
                <a:stretch>
                  <a:fillRect l="-3310" t="-3344" r="-30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725754D-A860-16DB-32D2-1318223CD3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952"/>
          <a:stretch>
            <a:fillRect/>
          </a:stretch>
        </p:blipFill>
        <p:spPr>
          <a:xfrm>
            <a:off x="533120" y="5493541"/>
            <a:ext cx="4736319" cy="9035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56BC40-8BBA-23B5-3A24-15187423938A}"/>
              </a:ext>
            </a:extLst>
          </p:cNvPr>
          <p:cNvSpPr txBox="1"/>
          <p:nvPr/>
        </p:nvSpPr>
        <p:spPr>
          <a:xfrm>
            <a:off x="6210603" y="5729468"/>
            <a:ext cx="5275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/>
              <a:t>We will need to explicitly extract the underlying Rabi frequencies…</a:t>
            </a:r>
            <a:endParaRPr lang="en-GB" sz="2400" b="1" dirty="0"/>
          </a:p>
        </p:txBody>
      </p:sp>
      <p:pic>
        <p:nvPicPr>
          <p:cNvPr id="11" name="Picture 10" descr="A graph of a magnetic field strength&#10;&#10;AI-generated content may be incorrect.">
            <a:extLst>
              <a:ext uri="{FF2B5EF4-FFF2-40B4-BE49-F238E27FC236}">
                <a16:creationId xmlns:a16="http://schemas.microsoft.com/office/drawing/2014/main" id="{53CC6238-2E13-3F4C-7A93-97B6A6EABE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2276" y="1488314"/>
            <a:ext cx="6171807" cy="400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01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A7F8C-7D85-BA92-00CA-1481C8E8F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Increase range of magnetic field:</a:t>
            </a:r>
            <a:br>
              <a:rPr lang="en-US" dirty="0"/>
            </a:br>
            <a:r>
              <a:rPr lang="en-US" u="sng" dirty="0"/>
              <a:t>lower</a:t>
            </a:r>
            <a:r>
              <a:rPr lang="en-US" dirty="0"/>
              <a:t> field (0-50 G)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6AB75F-59FA-B0EE-AE94-2CB4CE9C24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050" y="2507165"/>
            <a:ext cx="4754925" cy="30077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Directly check for any observable signal at zero-field.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But at low fields the transition strength, and hence the measured signal, is reduced.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To counter this, improved signal could be obtained by using a large-area detector array.</a:t>
            </a:r>
            <a:endParaRPr lang="en-GB" dirty="0"/>
          </a:p>
        </p:txBody>
      </p:sp>
      <p:pic>
        <p:nvPicPr>
          <p:cNvPr id="6" name="Picture 5" descr="A graph of a magnetic field strength&#10;&#10;AI-generated content may be incorrect.">
            <a:extLst>
              <a:ext uri="{FF2B5EF4-FFF2-40B4-BE49-F238E27FC236}">
                <a16:creationId xmlns:a16="http://schemas.microsoft.com/office/drawing/2014/main" id="{BC910091-820D-D3F1-9673-97F72B03F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1143" y="2267999"/>
            <a:ext cx="6171807" cy="400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6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B636B5-5BDF-C0B5-76B6-3432C6A749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428FCF5-1A9A-187F-74A2-AC318D56D4D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Increase range of magnetic field:</a:t>
                </a:r>
                <a:br>
                  <a:rPr lang="en-US" dirty="0"/>
                </a:br>
                <a:r>
                  <a:rPr lang="en-US" u="sng" dirty="0"/>
                  <a:t>higher</a:t>
                </a:r>
                <a:r>
                  <a:rPr lang="en-US" dirty="0"/>
                  <a:t> field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 300 G)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428FCF5-1A9A-187F-74A2-AC318D56D4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726" t="-17857" r="-949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05A2A92-63FE-B64E-93A1-A04944969FE5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79050" y="2507165"/>
                <a:ext cx="4935334" cy="3911751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Resolve the different Zeeman shifted components in </a:t>
                </a:r>
                <a:r>
                  <a:rPr lang="en-US" dirty="0">
                    <a:solidFill>
                      <a:schemeClr val="tx1"/>
                    </a:solidFill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/>
                  <a:t>transition.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Eliminate uncertainties arising from using a multi-component line shape function to fit to the unresolved two-component signal.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Improve the extrapolation of measured parameters to the zero field case.</a:t>
                </a:r>
                <a:endParaRPr lang="en-GB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05A2A92-63FE-B64E-93A1-A04944969F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79050" y="2507165"/>
                <a:ext cx="4935334" cy="3911751"/>
              </a:xfrm>
              <a:blipFill>
                <a:blip r:embed="rId3"/>
                <a:stretch>
                  <a:fillRect l="-3457" t="-3115" r="-38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4AB08582-A693-552D-3C90-F1F1573ABD06}"/>
              </a:ext>
            </a:extLst>
          </p:cNvPr>
          <p:cNvSpPr/>
          <p:nvPr/>
        </p:nvSpPr>
        <p:spPr>
          <a:xfrm>
            <a:off x="4308475" y="5972175"/>
            <a:ext cx="327025" cy="212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graph of a graph of a number of numbers&#10;&#10;AI-generated content may be incorrect.">
            <a:extLst>
              <a:ext uri="{FF2B5EF4-FFF2-40B4-BE49-F238E27FC236}">
                <a16:creationId xmlns:a16="http://schemas.microsoft.com/office/drawing/2014/main" id="{93DAD760-979D-D473-7BDD-0711237CA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9401" y="2507165"/>
            <a:ext cx="6453848" cy="348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76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E0E016-77EC-261B-8E6E-B949AD12F9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1478D-AC7A-9F37-F675-1C5499B43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a specific </a:t>
            </a:r>
            <a:br>
              <a:rPr lang="en-US" dirty="0"/>
            </a:br>
            <a:r>
              <a:rPr lang="en-US" dirty="0" err="1"/>
              <a:t>polarisation</a:t>
            </a:r>
            <a:r>
              <a:rPr lang="en-US" dirty="0"/>
              <a:t> state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F728CF8-8F72-8F50-5F76-ABE230C5821A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1" y="2326275"/>
                <a:ext cx="4837622" cy="2634105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Irradiate Ps beam with 18.5 GHz microwave radiation with a high power to drive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>
                            <a:solidFill>
                              <a:srgbClr val="002060"/>
                            </a:solidFill>
                          </a:rPr>
                          <m:t>S</m:t>
                        </m:r>
                      </m:e>
                      <m:sub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>
                            <a:solidFill>
                              <a:srgbClr val="002060"/>
                            </a:solidFill>
                          </a:rPr>
                          <m:t>P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)</a:t>
                </a:r>
                <a:r>
                  <a:rPr lang="en-GB" dirty="0"/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This would depopulate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b="0" i="1" dirty="0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substates of the initial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beam.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The subsequent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dirty="0"/>
                  <a:t> transitions have a single component.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F728CF8-8F72-8F50-5F76-ABE230C582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1" y="2326275"/>
                <a:ext cx="4837622" cy="2634105"/>
              </a:xfrm>
              <a:blipFill>
                <a:blip r:embed="rId2"/>
                <a:stretch>
                  <a:fillRect l="-3526" t="-4861" r="-3652" b="-50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2B566AC-E02F-D945-8B0C-73069EF5C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864" y="1895475"/>
            <a:ext cx="4837622" cy="4143375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E9FDE28-E4DD-D54B-E683-9056295FFDCA}"/>
              </a:ext>
            </a:extLst>
          </p:cNvPr>
          <p:cNvCxnSpPr>
            <a:cxnSpLocks/>
          </p:cNvCxnSpPr>
          <p:nvPr/>
        </p:nvCxnSpPr>
        <p:spPr>
          <a:xfrm flipH="1">
            <a:off x="9510872" y="3152775"/>
            <a:ext cx="762000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CDCF67F-D4C4-6D52-3EB7-3A738A8C3593}"/>
              </a:ext>
            </a:extLst>
          </p:cNvPr>
          <p:cNvSpPr txBox="1"/>
          <p:nvPr/>
        </p:nvSpPr>
        <p:spPr>
          <a:xfrm>
            <a:off x="10231081" y="2920484"/>
            <a:ext cx="1704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>
                <a:solidFill>
                  <a:srgbClr val="002060"/>
                </a:solidFill>
              </a:rPr>
              <a:t>18.5 GHz</a:t>
            </a:r>
            <a:endParaRPr lang="en-GB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6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993511-3FAD-448F-C6B8-7E031BD2CD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20AE-1798-9EA6-B3C0-2E25BEACD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a specific </a:t>
            </a:r>
            <a:br>
              <a:rPr lang="en-US" dirty="0"/>
            </a:br>
            <a:r>
              <a:rPr lang="en-US" dirty="0" err="1"/>
              <a:t>polarisation</a:t>
            </a:r>
            <a:r>
              <a:rPr lang="en-US" dirty="0"/>
              <a:t> state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53E29EF9-8404-5CDA-5B60-E1120CECD840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1" y="2326275"/>
                <a:ext cx="4995770" cy="2634105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Irradiate Ps beam with 18.5 GHz microwave radiation with a high power to drive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>
                            <a:solidFill>
                              <a:srgbClr val="002060"/>
                            </a:solidFill>
                          </a:rPr>
                          <m:t>S</m:t>
                        </m:r>
                      </m:e>
                      <m:sub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>
                            <a:solidFill>
                              <a:srgbClr val="002060"/>
                            </a:solidFill>
                          </a:rPr>
                          <m:t>P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).</a:t>
                </a:r>
                <a:endParaRPr lang="en-GB" dirty="0">
                  <a:solidFill>
                    <a:srgbClr val="00B050"/>
                  </a:solidFill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This would depopulate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b="0" i="1" dirty="0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substates of the initial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beam.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The subsequent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dirty="0"/>
                  <a:t> transitions have a single component.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53E29EF9-8404-5CDA-5B60-E1120CECD8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1" y="2326275"/>
                <a:ext cx="4995770" cy="2634105"/>
              </a:xfrm>
              <a:blipFill>
                <a:blip r:embed="rId2"/>
                <a:stretch>
                  <a:fillRect l="-3415" t="-4861" r="-366" b="-50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EF0B78D-BAFB-CB9F-B83A-3D49B65E5E72}"/>
              </a:ext>
            </a:extLst>
          </p:cNvPr>
          <p:cNvCxnSpPr/>
          <p:nvPr/>
        </p:nvCxnSpPr>
        <p:spPr>
          <a:xfrm>
            <a:off x="1553504" y="5488250"/>
            <a:ext cx="7469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7CF130F-1F8F-8151-5AC1-B5B07D4D99C9}"/>
              </a:ext>
            </a:extLst>
          </p:cNvPr>
          <p:cNvCxnSpPr/>
          <p:nvPr/>
        </p:nvCxnSpPr>
        <p:spPr>
          <a:xfrm>
            <a:off x="2452879" y="5488250"/>
            <a:ext cx="7469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F4A430-5810-97A7-5DD9-E4EC5A050762}"/>
              </a:ext>
            </a:extLst>
          </p:cNvPr>
          <p:cNvCxnSpPr/>
          <p:nvPr/>
        </p:nvCxnSpPr>
        <p:spPr>
          <a:xfrm>
            <a:off x="3393037" y="5488250"/>
            <a:ext cx="746975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1F20E4B-A2D2-278C-AA42-C0A5A5CD2088}"/>
              </a:ext>
            </a:extLst>
          </p:cNvPr>
          <p:cNvCxnSpPr/>
          <p:nvPr/>
        </p:nvCxnSpPr>
        <p:spPr>
          <a:xfrm>
            <a:off x="1553504" y="6258836"/>
            <a:ext cx="746975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3DB47E0-B24D-18B9-1423-5BA28154A76B}"/>
              </a:ext>
            </a:extLst>
          </p:cNvPr>
          <p:cNvCxnSpPr/>
          <p:nvPr/>
        </p:nvCxnSpPr>
        <p:spPr>
          <a:xfrm>
            <a:off x="2452879" y="6258836"/>
            <a:ext cx="7469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2E9A03E-1585-F104-6465-B37621953478}"/>
              </a:ext>
            </a:extLst>
          </p:cNvPr>
          <p:cNvCxnSpPr/>
          <p:nvPr/>
        </p:nvCxnSpPr>
        <p:spPr>
          <a:xfrm>
            <a:off x="3393037" y="6258836"/>
            <a:ext cx="7469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DB8EA0F-F889-EDC5-ACBD-3704235E5874}"/>
              </a:ext>
            </a:extLst>
          </p:cNvPr>
          <p:cNvCxnSpPr/>
          <p:nvPr/>
        </p:nvCxnSpPr>
        <p:spPr>
          <a:xfrm>
            <a:off x="2854270" y="5488250"/>
            <a:ext cx="0" cy="77058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B85F5EE-7D42-F140-1F2B-E7C6B6772094}"/>
                  </a:ext>
                </a:extLst>
              </p:cNvPr>
              <p:cNvSpPr txBox="1"/>
              <p:nvPr/>
            </p:nvSpPr>
            <p:spPr>
              <a:xfrm>
                <a:off x="4030477" y="5289410"/>
                <a:ext cx="1019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 2 </m:t>
                          </m:r>
                        </m:e>
                        <m:sup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B85F5EE-7D42-F140-1F2B-E7C6B67720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0477" y="5289410"/>
                <a:ext cx="1019842" cy="369332"/>
              </a:xfrm>
              <a:prstGeom prst="rect">
                <a:avLst/>
              </a:prstGeom>
              <a:blipFill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A02B99E-2E89-50E3-FD5C-A9BF644E2A5A}"/>
                  </a:ext>
                </a:extLst>
              </p:cNvPr>
              <p:cNvSpPr txBox="1"/>
              <p:nvPr/>
            </p:nvSpPr>
            <p:spPr>
              <a:xfrm>
                <a:off x="4258834" y="6074170"/>
                <a:ext cx="4844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 1</m:t>
                          </m:r>
                        </m:sup>
                      </m:sSup>
                      <m:sSub>
                        <m:sSubPr>
                          <m:ctrlP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P</m:t>
                          </m:r>
                          <m:r>
                            <a:rPr lang="en-US" sz="1800" b="0" i="0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A02B99E-2E89-50E3-FD5C-A9BF644E2A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834" y="6074170"/>
                <a:ext cx="484430" cy="369332"/>
              </a:xfrm>
              <a:prstGeom prst="rect">
                <a:avLst/>
              </a:prstGeom>
              <a:blipFill>
                <a:blip r:embed="rId4"/>
                <a:stretch>
                  <a:fillRect r="-455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8AD1875-A3B3-DD4C-5B59-FCFD0626F266}"/>
                  </a:ext>
                </a:extLst>
              </p:cNvPr>
              <p:cNvSpPr txBox="1"/>
              <p:nvPr/>
            </p:nvSpPr>
            <p:spPr>
              <a:xfrm>
                <a:off x="658960" y="5293869"/>
                <a:ext cx="824784" cy="388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sz="1800" b="0" i="1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8AD1875-A3B3-DD4C-5B59-FCFD0626F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960" y="5293869"/>
                <a:ext cx="824784" cy="388761"/>
              </a:xfrm>
              <a:prstGeom prst="rect">
                <a:avLst/>
              </a:prstGeom>
              <a:blipFill>
                <a:blip r:embed="rId5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E026337-BC0B-B18E-F1E4-636189B35023}"/>
              </a:ext>
            </a:extLst>
          </p:cNvPr>
          <p:cNvCxnSpPr/>
          <p:nvPr/>
        </p:nvCxnSpPr>
        <p:spPr>
          <a:xfrm>
            <a:off x="3762320" y="5488250"/>
            <a:ext cx="0" cy="77058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B409F93-A0BB-9884-362A-883A7259C410}"/>
              </a:ext>
            </a:extLst>
          </p:cNvPr>
          <p:cNvCxnSpPr/>
          <p:nvPr/>
        </p:nvCxnSpPr>
        <p:spPr>
          <a:xfrm>
            <a:off x="1921714" y="5488250"/>
            <a:ext cx="0" cy="77058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4661757-6CD7-00A1-E861-39940AA91302}"/>
              </a:ext>
            </a:extLst>
          </p:cNvPr>
          <p:cNvSpPr txBox="1"/>
          <p:nvPr/>
        </p:nvSpPr>
        <p:spPr>
          <a:xfrm>
            <a:off x="1709779" y="5104744"/>
            <a:ext cx="411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-1</a:t>
            </a:r>
            <a:endParaRPr lang="en-GB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6E2F68-903B-705C-FAE7-6AA0FA14E7ED}"/>
              </a:ext>
            </a:extLst>
          </p:cNvPr>
          <p:cNvSpPr txBox="1"/>
          <p:nvPr/>
        </p:nvSpPr>
        <p:spPr>
          <a:xfrm>
            <a:off x="3538538" y="5104744"/>
            <a:ext cx="532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+1</a:t>
            </a:r>
            <a:endParaRPr lang="en-GB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81F2A9-6BA0-83E5-D279-C23F8DDACB69}"/>
              </a:ext>
            </a:extLst>
          </p:cNvPr>
          <p:cNvSpPr txBox="1"/>
          <p:nvPr/>
        </p:nvSpPr>
        <p:spPr>
          <a:xfrm>
            <a:off x="2678312" y="5093814"/>
            <a:ext cx="351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0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2510EC0-C9C9-AD3E-6700-AC000022D2C1}"/>
                  </a:ext>
                </a:extLst>
              </p:cNvPr>
              <p:cNvSpPr txBox="1"/>
              <p:nvPr/>
            </p:nvSpPr>
            <p:spPr>
              <a:xfrm>
                <a:off x="706585" y="6036819"/>
                <a:ext cx="824784" cy="388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sz="1800" b="0" i="1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2510EC0-C9C9-AD3E-6700-AC000022D2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585" y="6036819"/>
                <a:ext cx="824784" cy="388761"/>
              </a:xfrm>
              <a:prstGeom prst="rect">
                <a:avLst/>
              </a:prstGeom>
              <a:blipFill>
                <a:blip r:embed="rId6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 descr="A screenshot of a graph&#10;&#10;AI-generated content may be incorrect.">
            <a:extLst>
              <a:ext uri="{FF2B5EF4-FFF2-40B4-BE49-F238E27FC236}">
                <a16:creationId xmlns:a16="http://schemas.microsoft.com/office/drawing/2014/main" id="{690B6CF0-9F0F-86BD-24BC-D25B5E9CE5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8270" y="578445"/>
            <a:ext cx="4319985" cy="6271412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EE2248F-03DE-FC24-B86B-7E6855C72ADB}"/>
              </a:ext>
            </a:extLst>
          </p:cNvPr>
          <p:cNvCxnSpPr>
            <a:cxnSpLocks/>
          </p:cNvCxnSpPr>
          <p:nvPr/>
        </p:nvCxnSpPr>
        <p:spPr>
          <a:xfrm>
            <a:off x="9885152" y="1370211"/>
            <a:ext cx="0" cy="178573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3E4554E-4CE3-03ED-E2C9-A9A9CF847C9D}"/>
                  </a:ext>
                </a:extLst>
              </p:cNvPr>
              <p:cNvSpPr txBox="1"/>
              <p:nvPr/>
            </p:nvSpPr>
            <p:spPr>
              <a:xfrm>
                <a:off x="9392614" y="1469699"/>
                <a:ext cx="32766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3E4554E-4CE3-03ED-E2C9-A9A9CF847C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2614" y="1469699"/>
                <a:ext cx="327660" cy="461665"/>
              </a:xfrm>
              <a:prstGeom prst="rect">
                <a:avLst/>
              </a:prstGeom>
              <a:blipFill>
                <a:blip r:embed="rId8"/>
                <a:stretch>
                  <a:fillRect r="-37037"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811232C-5FBF-06BA-BC2C-60686E4ECAB4}"/>
              </a:ext>
            </a:extLst>
          </p:cNvPr>
          <p:cNvCxnSpPr>
            <a:cxnSpLocks/>
          </p:cNvCxnSpPr>
          <p:nvPr/>
        </p:nvCxnSpPr>
        <p:spPr>
          <a:xfrm>
            <a:off x="10189952" y="821571"/>
            <a:ext cx="0" cy="533634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AE720EF-740D-DEAB-EC3F-25739493FA67}"/>
                  </a:ext>
                </a:extLst>
              </p:cNvPr>
              <p:cNvSpPr txBox="1"/>
              <p:nvPr/>
            </p:nvSpPr>
            <p:spPr>
              <a:xfrm>
                <a:off x="10189952" y="4591048"/>
                <a:ext cx="32766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AE720EF-740D-DEAB-EC3F-25739493F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9952" y="4591048"/>
                <a:ext cx="327660" cy="461665"/>
              </a:xfrm>
              <a:prstGeom prst="rect">
                <a:avLst/>
              </a:prstGeom>
              <a:blipFill>
                <a:blip r:embed="rId9"/>
                <a:stretch>
                  <a:fillRect r="-35849"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446663A-B332-5460-A455-64F2D8423B44}"/>
              </a:ext>
            </a:extLst>
          </p:cNvPr>
          <p:cNvCxnSpPr>
            <a:cxnSpLocks/>
          </p:cNvCxnSpPr>
          <p:nvPr/>
        </p:nvCxnSpPr>
        <p:spPr>
          <a:xfrm>
            <a:off x="10069371" y="861400"/>
            <a:ext cx="0" cy="298632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04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68698-D15C-20DE-3735-195DA545D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647CA-59FA-26F2-DDDA-9B6F95463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a specific </a:t>
            </a:r>
            <a:br>
              <a:rPr lang="en-US" dirty="0"/>
            </a:br>
            <a:r>
              <a:rPr lang="en-US" dirty="0" err="1"/>
              <a:t>polarisation</a:t>
            </a:r>
            <a:r>
              <a:rPr lang="en-US" dirty="0"/>
              <a:t> state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34D904AC-DFA7-5B37-9C5F-4475BE2852AA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2326275"/>
                <a:ext cx="5079390" cy="2634105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Irradiate Ps beam with 13 GHz microwave radiation with a high power to drive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>
                            <a:solidFill>
                              <a:srgbClr val="00B050"/>
                            </a:solidFill>
                          </a:rPr>
                          <m:t>S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>
                            <a:solidFill>
                              <a:srgbClr val="00B050"/>
                            </a:solidFill>
                          </a:rPr>
                          <m:t>P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B050"/>
                    </a:solidFill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B050"/>
                    </a:solidFill>
                  </a:rPr>
                  <a:t>).</a:t>
                </a:r>
                <a:endParaRPr lang="en-GB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This would depopulate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b="0" i="1" dirty="0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=±1</m:t>
                    </m:r>
                  </m:oMath>
                </a14:m>
                <a:r>
                  <a:rPr lang="en-GB" dirty="0"/>
                  <a:t> substates of the initial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beam.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The subsequent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dirty="0"/>
                  <a:t> transitions have a single component.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34D904AC-DFA7-5B37-9C5F-4475BE2852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2326275"/>
                <a:ext cx="5079390" cy="2634105"/>
              </a:xfrm>
              <a:blipFill>
                <a:blip r:embed="rId2"/>
                <a:stretch>
                  <a:fillRect l="-3361" t="-4861" r="-4442" b="-50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C8DE1F1F-79F4-98B2-9253-73EBEF0A4E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864" y="1895475"/>
            <a:ext cx="4837622" cy="4143375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73E3A82-3D5D-A37F-490D-CF50380DF830}"/>
              </a:ext>
            </a:extLst>
          </p:cNvPr>
          <p:cNvCxnSpPr>
            <a:cxnSpLocks/>
          </p:cNvCxnSpPr>
          <p:nvPr/>
        </p:nvCxnSpPr>
        <p:spPr>
          <a:xfrm>
            <a:off x="6634322" y="3333750"/>
            <a:ext cx="76200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3304907-85FC-B639-649D-94DBD1E51018}"/>
              </a:ext>
            </a:extLst>
          </p:cNvPr>
          <p:cNvSpPr txBox="1"/>
          <p:nvPr/>
        </p:nvSpPr>
        <p:spPr>
          <a:xfrm>
            <a:off x="5439390" y="3096994"/>
            <a:ext cx="1313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>
                <a:solidFill>
                  <a:srgbClr val="00B050"/>
                </a:solidFill>
              </a:rPr>
              <a:t>13 GHz</a:t>
            </a:r>
            <a:endParaRPr lang="en-GB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90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C3DDE-08BE-F07A-8421-DEDE9F0C3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DABC3-0C1C-4E94-A30B-D82A0A269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a specific </a:t>
            </a:r>
            <a:br>
              <a:rPr lang="en-US" dirty="0"/>
            </a:br>
            <a:r>
              <a:rPr lang="en-US" dirty="0" err="1"/>
              <a:t>polarisation</a:t>
            </a:r>
            <a:r>
              <a:rPr lang="en-US" dirty="0"/>
              <a:t> state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DB2A90C-ACC5-00CA-5C70-41AB61F6BEC0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2326275"/>
                <a:ext cx="5169943" cy="2634105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Irradiate Ps beam with 13 GHz microwave radiation with a high power to drive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>
                            <a:solidFill>
                              <a:srgbClr val="00B050"/>
                            </a:solidFill>
                          </a:rPr>
                          <m:t>S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>
                            <a:solidFill>
                              <a:srgbClr val="00B050"/>
                            </a:solidFill>
                          </a:rPr>
                          <m:t>P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B050"/>
                    </a:solidFill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B050"/>
                    </a:solidFill>
                  </a:rPr>
                  <a:t>)</a:t>
                </a:r>
                <a:r>
                  <a:rPr lang="en-GB" dirty="0"/>
                  <a:t>.</a:t>
                </a:r>
                <a:endParaRPr lang="en-GB" dirty="0">
                  <a:solidFill>
                    <a:srgbClr val="00B050"/>
                  </a:solidFill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This would depopulate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b="0" i="1" dirty="0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=±1</m:t>
                    </m:r>
                  </m:oMath>
                </a14:m>
                <a:r>
                  <a:rPr lang="en-GB" dirty="0"/>
                  <a:t> substates of the initial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beam.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/>
                  <a:t>The subsequent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dirty="0"/>
                  <a:t> transitions have a single component.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DB2A90C-ACC5-00CA-5C70-41AB61F6BE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2326275"/>
                <a:ext cx="5169943" cy="2634105"/>
              </a:xfrm>
              <a:blipFill>
                <a:blip r:embed="rId2"/>
                <a:stretch>
                  <a:fillRect l="-3302" t="-4861" r="-2594" b="-50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61A401-A65C-A05A-46BD-7CE5239D5BCD}"/>
              </a:ext>
            </a:extLst>
          </p:cNvPr>
          <p:cNvCxnSpPr/>
          <p:nvPr/>
        </p:nvCxnSpPr>
        <p:spPr>
          <a:xfrm>
            <a:off x="1553504" y="5488250"/>
            <a:ext cx="7469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8CFA1C-DC43-2C6D-C3A6-4DB0FFC5B811}"/>
              </a:ext>
            </a:extLst>
          </p:cNvPr>
          <p:cNvCxnSpPr/>
          <p:nvPr/>
        </p:nvCxnSpPr>
        <p:spPr>
          <a:xfrm>
            <a:off x="2452879" y="5488250"/>
            <a:ext cx="7469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A68C6D9-979C-D4B7-0C43-3B83FE777E2D}"/>
              </a:ext>
            </a:extLst>
          </p:cNvPr>
          <p:cNvCxnSpPr/>
          <p:nvPr/>
        </p:nvCxnSpPr>
        <p:spPr>
          <a:xfrm>
            <a:off x="3393037" y="5488250"/>
            <a:ext cx="746975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3124B4-F0EB-76D0-3E77-E8D720BBAD17}"/>
              </a:ext>
            </a:extLst>
          </p:cNvPr>
          <p:cNvCxnSpPr/>
          <p:nvPr/>
        </p:nvCxnSpPr>
        <p:spPr>
          <a:xfrm>
            <a:off x="1553504" y="6258836"/>
            <a:ext cx="746975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2F4E7B-97CF-B2DD-137A-7F9EF05B9F85}"/>
              </a:ext>
            </a:extLst>
          </p:cNvPr>
          <p:cNvCxnSpPr/>
          <p:nvPr/>
        </p:nvCxnSpPr>
        <p:spPr>
          <a:xfrm>
            <a:off x="2452879" y="6258836"/>
            <a:ext cx="7469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4717BAE-9B11-8132-0D56-2470C1043133}"/>
              </a:ext>
            </a:extLst>
          </p:cNvPr>
          <p:cNvCxnSpPr/>
          <p:nvPr/>
        </p:nvCxnSpPr>
        <p:spPr>
          <a:xfrm>
            <a:off x="3393037" y="6258836"/>
            <a:ext cx="74697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1843D9C-FCD5-274A-2DD6-A685ABBDEC60}"/>
              </a:ext>
            </a:extLst>
          </p:cNvPr>
          <p:cNvCxnSpPr/>
          <p:nvPr/>
        </p:nvCxnSpPr>
        <p:spPr>
          <a:xfrm>
            <a:off x="2854270" y="5488250"/>
            <a:ext cx="0" cy="77058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214E7D3-43C5-A105-E476-56468AD3E883}"/>
                  </a:ext>
                </a:extLst>
              </p:cNvPr>
              <p:cNvSpPr txBox="1"/>
              <p:nvPr/>
            </p:nvSpPr>
            <p:spPr>
              <a:xfrm>
                <a:off x="4030477" y="5289410"/>
                <a:ext cx="10198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 2 </m:t>
                          </m:r>
                        </m:e>
                        <m:sup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214E7D3-43C5-A105-E476-56468AD3E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0477" y="5289410"/>
                <a:ext cx="1019842" cy="369332"/>
              </a:xfrm>
              <a:prstGeom prst="rect">
                <a:avLst/>
              </a:prstGeom>
              <a:blipFill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E71D8E0-9C5A-F624-8A58-CF0AEB7207CE}"/>
                  </a:ext>
                </a:extLst>
              </p:cNvPr>
              <p:cNvSpPr txBox="1"/>
              <p:nvPr/>
            </p:nvSpPr>
            <p:spPr>
              <a:xfrm>
                <a:off x="4258834" y="6074170"/>
                <a:ext cx="4844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 1</m:t>
                          </m:r>
                        </m:sup>
                      </m:sSup>
                      <m:sSub>
                        <m:sSubPr>
                          <m:ctrlP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P</m:t>
                          </m:r>
                          <m:r>
                            <a:rPr lang="en-US" sz="1800" b="0" i="0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sz="18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E71D8E0-9C5A-F624-8A58-CF0AEB7207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834" y="6074170"/>
                <a:ext cx="484430" cy="369332"/>
              </a:xfrm>
              <a:prstGeom prst="rect">
                <a:avLst/>
              </a:prstGeom>
              <a:blipFill>
                <a:blip r:embed="rId4"/>
                <a:stretch>
                  <a:fillRect r="-455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7FA7710-05C3-74D3-7D20-1106E7F5D68B}"/>
                  </a:ext>
                </a:extLst>
              </p:cNvPr>
              <p:cNvSpPr txBox="1"/>
              <p:nvPr/>
            </p:nvSpPr>
            <p:spPr>
              <a:xfrm>
                <a:off x="658960" y="5293869"/>
                <a:ext cx="824784" cy="388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sz="1800" b="0" i="1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7FA7710-05C3-74D3-7D20-1106E7F5D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960" y="5293869"/>
                <a:ext cx="824784" cy="388761"/>
              </a:xfrm>
              <a:prstGeom prst="rect">
                <a:avLst/>
              </a:prstGeom>
              <a:blipFill>
                <a:blip r:embed="rId5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29C4794-716B-6EED-E186-8653DFF788AC}"/>
              </a:ext>
            </a:extLst>
          </p:cNvPr>
          <p:cNvCxnSpPr/>
          <p:nvPr/>
        </p:nvCxnSpPr>
        <p:spPr>
          <a:xfrm>
            <a:off x="3762320" y="5488250"/>
            <a:ext cx="0" cy="77058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97C1777-E866-E6E3-3218-8794FAAD1DBC}"/>
              </a:ext>
            </a:extLst>
          </p:cNvPr>
          <p:cNvCxnSpPr/>
          <p:nvPr/>
        </p:nvCxnSpPr>
        <p:spPr>
          <a:xfrm>
            <a:off x="1921714" y="5488250"/>
            <a:ext cx="0" cy="77058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28D6A9B-29BE-926B-945D-1AD12A2A64E7}"/>
              </a:ext>
            </a:extLst>
          </p:cNvPr>
          <p:cNvSpPr txBox="1"/>
          <p:nvPr/>
        </p:nvSpPr>
        <p:spPr>
          <a:xfrm>
            <a:off x="1709779" y="5104744"/>
            <a:ext cx="411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-1</a:t>
            </a:r>
            <a:endParaRPr lang="en-GB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BE91F3-6001-E050-87DE-C9184DE5A56A}"/>
              </a:ext>
            </a:extLst>
          </p:cNvPr>
          <p:cNvSpPr txBox="1"/>
          <p:nvPr/>
        </p:nvSpPr>
        <p:spPr>
          <a:xfrm>
            <a:off x="3538538" y="5104744"/>
            <a:ext cx="532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+1</a:t>
            </a:r>
            <a:endParaRPr lang="en-GB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924B29-C96F-699B-00D9-3EEF498A14FA}"/>
              </a:ext>
            </a:extLst>
          </p:cNvPr>
          <p:cNvSpPr txBox="1"/>
          <p:nvPr/>
        </p:nvSpPr>
        <p:spPr>
          <a:xfrm>
            <a:off x="2678312" y="5093814"/>
            <a:ext cx="351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/>
              <a:t>0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4F401F6-C12E-A2EB-369A-CD8765FBD781}"/>
                  </a:ext>
                </a:extLst>
              </p:cNvPr>
              <p:cNvSpPr txBox="1"/>
              <p:nvPr/>
            </p:nvSpPr>
            <p:spPr>
              <a:xfrm>
                <a:off x="706585" y="6036819"/>
                <a:ext cx="824784" cy="388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8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sz="1800" b="0" i="1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4F401F6-C12E-A2EB-369A-CD8765FBD7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585" y="6036819"/>
                <a:ext cx="824784" cy="388761"/>
              </a:xfrm>
              <a:prstGeom prst="rect">
                <a:avLst/>
              </a:prstGeom>
              <a:blipFill>
                <a:blip r:embed="rId6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 descr="A screenshot of a graph&#10;&#10;AI-generated content may be incorrect.">
            <a:extLst>
              <a:ext uri="{FF2B5EF4-FFF2-40B4-BE49-F238E27FC236}">
                <a16:creationId xmlns:a16="http://schemas.microsoft.com/office/drawing/2014/main" id="{6703AEDC-55AB-1F8B-EAA8-972B520DCB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8270" y="578445"/>
            <a:ext cx="4319985" cy="6271412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584F617-0316-DC13-D3AE-477C0DBD558B}"/>
              </a:ext>
            </a:extLst>
          </p:cNvPr>
          <p:cNvCxnSpPr>
            <a:cxnSpLocks/>
          </p:cNvCxnSpPr>
          <p:nvPr/>
        </p:nvCxnSpPr>
        <p:spPr>
          <a:xfrm>
            <a:off x="9885152" y="1370211"/>
            <a:ext cx="0" cy="178573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F539D8B-88A2-BA8E-F5A1-6C912CB78918}"/>
                  </a:ext>
                </a:extLst>
              </p:cNvPr>
              <p:cNvSpPr txBox="1"/>
              <p:nvPr/>
            </p:nvSpPr>
            <p:spPr>
              <a:xfrm>
                <a:off x="9392614" y="1469699"/>
                <a:ext cx="32766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F539D8B-88A2-BA8E-F5A1-6C912CB78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2614" y="1469699"/>
                <a:ext cx="327660" cy="461665"/>
              </a:xfrm>
              <a:prstGeom prst="rect">
                <a:avLst/>
              </a:prstGeom>
              <a:blipFill>
                <a:blip r:embed="rId8"/>
                <a:stretch>
                  <a:fillRect r="-37037"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878787D-6B48-B23F-C729-07C5593623DB}"/>
              </a:ext>
            </a:extLst>
          </p:cNvPr>
          <p:cNvCxnSpPr>
            <a:cxnSpLocks/>
          </p:cNvCxnSpPr>
          <p:nvPr/>
        </p:nvCxnSpPr>
        <p:spPr>
          <a:xfrm>
            <a:off x="10189952" y="1362591"/>
            <a:ext cx="0" cy="382662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4320052-EC6E-BE0C-EEEC-F1876C157D59}"/>
                  </a:ext>
                </a:extLst>
              </p:cNvPr>
              <p:cNvSpPr txBox="1"/>
              <p:nvPr/>
            </p:nvSpPr>
            <p:spPr>
              <a:xfrm>
                <a:off x="10189952" y="4591048"/>
                <a:ext cx="32766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4320052-EC6E-BE0C-EEEC-F1876C157D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9952" y="4591048"/>
                <a:ext cx="327660" cy="461665"/>
              </a:xfrm>
              <a:prstGeom prst="rect">
                <a:avLst/>
              </a:prstGeom>
              <a:blipFill>
                <a:blip r:embed="rId9"/>
                <a:stretch>
                  <a:fillRect r="-33962"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12AEBB8-D435-203D-FADD-531F3E5F2970}"/>
              </a:ext>
            </a:extLst>
          </p:cNvPr>
          <p:cNvCxnSpPr>
            <a:cxnSpLocks/>
          </p:cNvCxnSpPr>
          <p:nvPr/>
        </p:nvCxnSpPr>
        <p:spPr>
          <a:xfrm>
            <a:off x="10069371" y="874911"/>
            <a:ext cx="0" cy="353706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55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0B7ABE15-0342-EA55-52B3-1028408EE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375" y="3695688"/>
            <a:ext cx="2269265" cy="22982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3FBFC0-0C48-9F35-B39D-641A4C880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5375" y="1151285"/>
            <a:ext cx="2269265" cy="20110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9363BCD-9C2C-D158-8963-C92A77B36104}"/>
              </a:ext>
            </a:extLst>
          </p:cNvPr>
          <p:cNvSpPr txBox="1"/>
          <p:nvPr/>
        </p:nvSpPr>
        <p:spPr>
          <a:xfrm>
            <a:off x="1747360" y="1879799"/>
            <a:ext cx="42007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="1" dirty="0"/>
              <a:t>UCL Ps Spectroscopy</a:t>
            </a:r>
            <a:endParaRPr lang="en-GB" sz="3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3D4EE3-D088-9522-C7F0-40A4B659E723}"/>
              </a:ext>
            </a:extLst>
          </p:cNvPr>
          <p:cNvSpPr txBox="1"/>
          <p:nvPr/>
        </p:nvSpPr>
        <p:spPr>
          <a:xfrm>
            <a:off x="2512357" y="2894415"/>
            <a:ext cx="26707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David Cassidy</a:t>
            </a:r>
          </a:p>
          <a:p>
            <a:pPr algn="l"/>
            <a:r>
              <a:rPr lang="en-US" sz="2400" dirty="0"/>
              <a:t>Stephen Hogan</a:t>
            </a:r>
          </a:p>
          <a:p>
            <a:pPr algn="l"/>
            <a:r>
              <a:rPr lang="en-US" sz="2400" dirty="0"/>
              <a:t>Krzysztof Habdas</a:t>
            </a:r>
          </a:p>
          <a:p>
            <a:pPr algn="l"/>
            <a:r>
              <a:rPr lang="en-US" sz="2400" dirty="0"/>
              <a:t>Josh Wang</a:t>
            </a:r>
          </a:p>
          <a:p>
            <a:pPr algn="l"/>
            <a:r>
              <a:rPr lang="en-US" sz="2400" dirty="0"/>
              <a:t>Andreas Lanz</a:t>
            </a:r>
          </a:p>
          <a:p>
            <a:pPr algn="l"/>
            <a:r>
              <a:rPr lang="en-US" sz="2400" dirty="0"/>
              <a:t>Rebecca Daly</a:t>
            </a:r>
          </a:p>
          <a:p>
            <a:pPr algn="l"/>
            <a:r>
              <a:rPr lang="en-US" sz="2400" dirty="0"/>
              <a:t>Donovan Newson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54273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0FD1-99E3-06F1-8AB2-69A85C3A2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Positronium (Ps)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41580B-5441-7FEE-BE8D-602776D58C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1" y="1737233"/>
            <a:ext cx="7381963" cy="42156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As a leptonic particle-antiparticle pair, Ps is an eigenstate of the charge conjugation operator C, the parity operator P, their combination CP, and various combinations including the time reversal operator 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Since Ps is an eigenstate of these discrete symmetries, experiments involving Ps can be used to test them: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Studies of C-forbidden decay pathways.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Studies of forbidden momenta or polarization correlations of decay photons.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/>
              <a:t>Searches for transitions forbidden by a given symmetry.</a:t>
            </a:r>
          </a:p>
        </p:txBody>
      </p:sp>
      <p:pic>
        <p:nvPicPr>
          <p:cNvPr id="1026" name="Picture 2" descr="Ps">
            <a:extLst>
              <a:ext uri="{FF2B5EF4-FFF2-40B4-BE49-F238E27FC236}">
                <a16:creationId xmlns:a16="http://schemas.microsoft.com/office/drawing/2014/main" id="{430D013C-8292-7D33-E56F-A462A0D6C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026" y="1041563"/>
            <a:ext cx="2452872" cy="245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82A78B-EC47-C78E-DF46-536DA1B0BE23}"/>
                  </a:ext>
                </a:extLst>
              </p:cNvPr>
              <p:cNvSpPr txBox="1"/>
              <p:nvPr/>
            </p:nvSpPr>
            <p:spPr>
              <a:xfrm>
                <a:off x="7962026" y="4383174"/>
                <a:ext cx="4004637" cy="1969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600" dirty="0">
                    <a:latin typeface="+mj-lt"/>
                    <a:cs typeface="Times New Roman" panose="02020603050405020304" pitchFamily="18" charset="0"/>
                  </a:rPr>
                  <a:t>Forbidden:</a:t>
                </a: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p-Ps (S=0)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→ = 3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, 5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 … </m:t>
                    </m:r>
                  </m:oMath>
                </a14:m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o-Ps (S=0)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600" i="1" dirty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6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600" i="1" dirty="0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600" i="1" dirty="0">
                        <a:latin typeface="Cambria Math" panose="02040503050406030204" pitchFamily="18" charset="0"/>
                      </a:rPr>
                      <m:t> … </m:t>
                    </m:r>
                  </m:oMath>
                </a14:m>
                <a:endParaRPr lang="en-GB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82A78B-EC47-C78E-DF46-536DA1B0B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2026" y="4383174"/>
                <a:ext cx="4004637" cy="1969770"/>
              </a:xfrm>
              <a:prstGeom prst="rect">
                <a:avLst/>
              </a:prstGeom>
              <a:blipFill>
                <a:blip r:embed="rId3"/>
                <a:stretch>
                  <a:fillRect l="-2740" t="-27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619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825C0-F24A-DE11-262D-62DF4C832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4445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16C4E-0063-2095-ADF7-30200B0E0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Interference (QI) effect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584520A-34D4-C698-EE4E-4F914732FF79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1669049"/>
                <a:ext cx="11472000" cy="5027025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800" dirty="0"/>
                  <a:t>Consider a simplified two-level system with basis states represented by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dirty="0"/>
                  <a:t>.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800" dirty="0"/>
                  <a:t>If the system is initially prepared in state 1 the frequency dependence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dirty="0"/>
                  <a:t> after an interaction time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1800" dirty="0"/>
                  <a:t> can be expressed as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den>
                      </m:f>
                      <m:func>
                        <m:func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𝑊𝑇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800" dirty="0"/>
              </a:p>
              <a:p>
                <a:pPr marL="0" indent="0">
                  <a:buNone/>
                </a:pPr>
                <a:r>
                  <a:rPr lang="en-GB" sz="1800" dirty="0"/>
                  <a:t>where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GB" sz="18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18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GB" sz="1800" dirty="0"/>
                  <a:t> are the </a:t>
                </a:r>
                <a:r>
                  <a:rPr lang="en-US" sz="1800" dirty="0"/>
                  <a:t>resonant Rabi frequency and detuning from resonance, respectively.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800" dirty="0"/>
                  <a:t>The square of this expression yields the measured population of level 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sz="18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800" dirty="0"/>
                  <a:t>, </a:t>
                </a:r>
                <a:r>
                  <a:rPr lang="en-US" sz="1800" dirty="0"/>
                  <a:t>and the Rabi spectral line shape function</a:t>
                </a:r>
                <a:r>
                  <a:rPr lang="en-GB" sz="1800" dirty="0"/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800" dirty="0"/>
                  <a:t>Here, a first approximation of the spectral line shape requires the frequency dependence of the coefficient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dirty="0"/>
                  <a:t> for the weak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sz="1800" dirty="0"/>
                  <a:t> transition driven close to resonance to be summed with the coefficients for the stronger allowed transitions driven off resonance.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800" dirty="0"/>
                  <a:t>The oscillatory variation in these coefficients with microwave frequency gives rise to an interference effect that shifts the centroid of the measured resonance.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800" dirty="0"/>
                  <a:t>In this experiment, the electric dipole transition moment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sz="1800" dirty="0"/>
                  <a:t> transition, and the Zeeman shift of this and the allowed transition were larger than the periodicity of these oscillations.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800" dirty="0"/>
                  <a:t>Consequently, the effects of quantum interference in the measurements depend strongly on the magnetic field strength.</a:t>
                </a:r>
                <a:endParaRPr lang="en-GB" sz="1800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584520A-34D4-C698-EE4E-4F914732FF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1669049"/>
                <a:ext cx="11472000" cy="5027025"/>
              </a:xfrm>
              <a:blipFill>
                <a:blip r:embed="rId2"/>
                <a:stretch>
                  <a:fillRect l="-1222" t="-2063" r="-1541" b="-42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35730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131D4-19E3-6E96-7F78-927937538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shape model background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A29A1A04-263B-86FE-3946-CC962AAD9FD8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1683026"/>
                <a:ext cx="10439064" cy="4890052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800" dirty="0"/>
                  <a:t>Approximate Ps as a two-level system, labelling the final and initial states with the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sz="1800" dirty="0"/>
                  <a:t> </a:t>
                </a:r>
                <a:r>
                  <a:rPr lang="en-US" sz="1800" dirty="0" err="1"/>
                  <a:t>kets</a:t>
                </a:r>
                <a:r>
                  <a:rPr lang="en-US" sz="1800" dirty="0"/>
                  <a:t>, respectively, and adopt the ansatz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⟩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d>
                      <m:dPr>
                        <m:begChr m:val="|"/>
                        <m:endChr m:val="⟩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sz="1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𝚤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𝑓𝑖</m:t>
                            </m:r>
                          </m:sub>
                        </m:s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1800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sz="1800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𝑓𝑖</m:t>
                        </m:r>
                      </m:sub>
                    </m:sSub>
                  </m:oMath>
                </a14:m>
                <a:r>
                  <a:rPr lang="en-GB" sz="1800" dirty="0"/>
                  <a:t> denotes the energy difference between the two states under consideration.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1800" dirty="0"/>
                  <a:t>The time-dependent </a:t>
                </a:r>
                <a:r>
                  <a:rPr lang="en-GB" sz="1800" dirty="0" err="1"/>
                  <a:t>Schr</a:t>
                </a:r>
                <a:r>
                  <a:rPr lang="az-Cyrl-AZ" sz="1800" dirty="0"/>
                  <a:t>ӧ</a:t>
                </a:r>
                <a:r>
                  <a:rPr lang="en-GB" sz="1800" dirty="0"/>
                  <a:t>dinger equation yields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</m:acc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𝚤</m:t>
                          </m:r>
                          <m:r>
                            <m:rPr>
                              <m:sty m:val="p"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𝚤</m:t>
                          </m:r>
                          <m:acc>
                            <m:accPr>
                              <m:chr m:val="̃"/>
                              <m:ctrlPr>
                                <a:rPr lang="en-US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dirty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</m:acc>
                          <m:r>
                            <m:rPr>
                              <m:sty m:val="p"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t</m:t>
                          </m:r>
                        </m:sup>
                      </m:sSup>
                      <m:r>
                        <a:rPr lang="en-US" sz="1800" i="1" dirty="0">
                          <a:latin typeface="Cambria Math" panose="02040503050406030204" pitchFamily="18" charset="0"/>
                        </a:rPr>
                        <m:t>           </m:t>
                      </m:r>
                      <m:sSub>
                        <m:sSub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</m:acc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𝚤</m:t>
                          </m:r>
                          <m:r>
                            <m:rPr>
                              <m:sty m:val="p"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𝚤</m:t>
                          </m:r>
                          <m:acc>
                            <m:accPr>
                              <m:chr m:val="̃"/>
                              <m:ctrlPr>
                                <a:rPr lang="en-US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dirty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</m:acc>
                          <m:r>
                            <m:rPr>
                              <m:sty m:val="p"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t</m:t>
                          </m:r>
                        </m:sup>
                      </m:sSup>
                    </m:oMath>
                  </m:oMathPara>
                </a14:m>
                <a:endParaRPr lang="en-GB" sz="1800" dirty="0"/>
              </a:p>
              <a:p>
                <a:pPr marL="0" indent="0">
                  <a:buNone/>
                </a:pPr>
                <a:r>
                  <a:rPr lang="en-GB" sz="1800" dirty="0"/>
                  <a:t>Where the detuning is defined as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dirty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</m:acc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1800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𝚤</m:t>
                    </m:r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GB" sz="1800" dirty="0"/>
                  <a:t>, including the natural decay width of the initial state via spontaneous emission, denoted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8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dirty="0" smtClean="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GB" sz="1800" dirty="0"/>
                  <a:t> is the detuning of the microwave frequency with respect to the relevant atomic transition,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1800" b="0" i="0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sz="18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d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/ℏ</m:t>
                    </m:r>
                  </m:oMath>
                </a14:m>
                <a:r>
                  <a:rPr lang="en-GB" sz="1800" dirty="0"/>
                  <a:t> is the corresponding Rabi frequency.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1800" dirty="0"/>
                  <a:t>For the sake of simplicity, we 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×50</m:t>
                    </m:r>
                  </m:oMath>
                </a14:m>
                <a:r>
                  <a:rPr lang="en-GB" sz="1800" dirty="0"/>
                  <a:t> MHz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1800" dirty="0"/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1800" dirty="0"/>
                  <a:t>We employ the method of Rabi to solve the above equations, yielding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𝚤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𝐵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𝚤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GB" sz="1800" dirty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𝚤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±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800" dirty="0"/>
                  <a:t> and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𝚤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GB" sz="1800" dirty="0"/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1800" dirty="0"/>
                  <a:t>Imposing the initial conditions: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(0)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sz="1800" dirty="0"/>
                  <a:t>, the line shape is given by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1−|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GB" sz="1800" dirty="0"/>
                  <a:t>, representing the probability of finding the atom in the ground state given an interaction time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1800" dirty="0"/>
                  <a:t> with the radiation.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sz="1800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A29A1A04-263B-86FE-3946-CC962AAD9F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1683026"/>
                <a:ext cx="10439064" cy="4890052"/>
              </a:xfrm>
              <a:blipFill>
                <a:blip r:embed="rId2"/>
                <a:stretch>
                  <a:fillRect l="-1343" t="-2120" r="-12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6919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10C76-634B-7454-C061-F2AD5161F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899999"/>
            <a:ext cx="6256700" cy="749304"/>
          </a:xfrm>
        </p:spPr>
        <p:txBody>
          <a:bodyPr/>
          <a:lstStyle/>
          <a:p>
            <a:r>
              <a:rPr lang="en-US" dirty="0"/>
              <a:t>State of Ps n = 2 tests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A455938F-4073-7EDA-737D-A82DFF35A9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07408710"/>
                  </p:ext>
                </p:extLst>
              </p:nvPr>
            </p:nvGraphicFramePr>
            <p:xfrm>
              <a:off x="210832" y="3081422"/>
              <a:ext cx="7447267" cy="2687320"/>
            </p:xfrm>
            <a:graphic>
              <a:graphicData uri="http://schemas.openxmlformats.org/drawingml/2006/table">
                <a:tbl>
                  <a:tblPr firstRow="1" bandRow="1">
                    <a:tableStyleId>{69C7853C-536D-4A76-A0AE-DD22124D55A5}</a:tableStyleId>
                  </a:tblPr>
                  <a:tblGrid>
                    <a:gridCol w="1371762">
                      <a:extLst>
                        <a:ext uri="{9D8B030D-6E8A-4147-A177-3AD203B41FA5}">
                          <a16:colId xmlns:a16="http://schemas.microsoft.com/office/drawing/2014/main" val="4223708255"/>
                        </a:ext>
                      </a:extLst>
                    </a:gridCol>
                    <a:gridCol w="1802588">
                      <a:extLst>
                        <a:ext uri="{9D8B030D-6E8A-4147-A177-3AD203B41FA5}">
                          <a16:colId xmlns:a16="http://schemas.microsoft.com/office/drawing/2014/main" val="1043557960"/>
                        </a:ext>
                      </a:extLst>
                    </a:gridCol>
                    <a:gridCol w="1436392">
                      <a:extLst>
                        <a:ext uri="{9D8B030D-6E8A-4147-A177-3AD203B41FA5}">
                          <a16:colId xmlns:a16="http://schemas.microsoft.com/office/drawing/2014/main" val="1418369716"/>
                        </a:ext>
                      </a:extLst>
                    </a:gridCol>
                    <a:gridCol w="1530577">
                      <a:extLst>
                        <a:ext uri="{9D8B030D-6E8A-4147-A177-3AD203B41FA5}">
                          <a16:colId xmlns:a16="http://schemas.microsoft.com/office/drawing/2014/main" val="1515713173"/>
                        </a:ext>
                      </a:extLst>
                    </a:gridCol>
                    <a:gridCol w="1305948">
                      <a:extLst>
                        <a:ext uri="{9D8B030D-6E8A-4147-A177-3AD203B41FA5}">
                          <a16:colId xmlns:a16="http://schemas.microsoft.com/office/drawing/2014/main" val="28731365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Transition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Measured (MHz)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</m:e>
                                <m:sub>
                                  <m:r>
                                    <a:rPr lang="en-US" sz="16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𝐦𝐞𝐚𝐬</m:t>
                                  </m:r>
                                  <m:r>
                                    <a:rPr lang="en-US" sz="16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>
                              <a:solidFill>
                                <a:schemeClr val="tx1"/>
                              </a:solidFill>
                            </a:rPr>
                            <a:t> (ppm)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Theory (MHz)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𝚫</m:t>
                                  </m:r>
                                </m:e>
                                <m:sub>
                                  <m:r>
                                    <a:rPr lang="en-US" sz="16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𝐭𝐡𝐞𝐨</m:t>
                                  </m:r>
                                  <m:r>
                                    <a:rPr lang="en-US" sz="16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>
                              <a:solidFill>
                                <a:schemeClr val="tx1"/>
                              </a:solidFill>
                            </a:rPr>
                            <a:t> (ppm)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78381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18 499.65(5.2)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aseline="0" dirty="0"/>
                            <a:t>230</a:t>
                          </a:r>
                          <a:r>
                            <a:rPr lang="en-US" sz="1600" baseline="30000" dirty="0"/>
                            <a:t>[1]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18498.25(8)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4.8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98154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13012.42(1.68)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129</a:t>
                          </a:r>
                          <a:r>
                            <a:rPr lang="en-US" sz="1600" baseline="30000" dirty="0"/>
                            <a:t>[1]</a:t>
                          </a:r>
                          <a:endParaRPr lang="en-GB" sz="1600" dirty="0"/>
                        </a:p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13012.41(8)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6.1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520327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8627.94(95)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110</a:t>
                          </a:r>
                          <a:r>
                            <a:rPr lang="en-US" sz="1600" baseline="30000" dirty="0"/>
                            <a:t>[3]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8626.71(8)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9.3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981922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3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 1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600" b="0" smtClean="0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sub>
                                </m:sSub>
                                <m:r>
                                  <a:rPr lang="en-US" sz="1600" b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11180.0(9.0)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600</a:t>
                          </a:r>
                          <a:r>
                            <a:rPr lang="en-US" sz="1600" baseline="30000" dirty="0"/>
                            <a:t>[4]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11185.37(8)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7.2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520827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A455938F-4073-7EDA-737D-A82DFF35A9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07408710"/>
                  </p:ext>
                </p:extLst>
              </p:nvPr>
            </p:nvGraphicFramePr>
            <p:xfrm>
              <a:off x="210832" y="3081422"/>
              <a:ext cx="7447267" cy="2687320"/>
            </p:xfrm>
            <a:graphic>
              <a:graphicData uri="http://schemas.openxmlformats.org/drawingml/2006/table">
                <a:tbl>
                  <a:tblPr firstRow="1" bandRow="1">
                    <a:tableStyleId>{69C7853C-536D-4A76-A0AE-DD22124D55A5}</a:tableStyleId>
                  </a:tblPr>
                  <a:tblGrid>
                    <a:gridCol w="1371762">
                      <a:extLst>
                        <a:ext uri="{9D8B030D-6E8A-4147-A177-3AD203B41FA5}">
                          <a16:colId xmlns:a16="http://schemas.microsoft.com/office/drawing/2014/main" val="4223708255"/>
                        </a:ext>
                      </a:extLst>
                    </a:gridCol>
                    <a:gridCol w="1802588">
                      <a:extLst>
                        <a:ext uri="{9D8B030D-6E8A-4147-A177-3AD203B41FA5}">
                          <a16:colId xmlns:a16="http://schemas.microsoft.com/office/drawing/2014/main" val="1043557960"/>
                        </a:ext>
                      </a:extLst>
                    </a:gridCol>
                    <a:gridCol w="1436392">
                      <a:extLst>
                        <a:ext uri="{9D8B030D-6E8A-4147-A177-3AD203B41FA5}">
                          <a16:colId xmlns:a16="http://schemas.microsoft.com/office/drawing/2014/main" val="1418369716"/>
                        </a:ext>
                      </a:extLst>
                    </a:gridCol>
                    <a:gridCol w="1530577">
                      <a:extLst>
                        <a:ext uri="{9D8B030D-6E8A-4147-A177-3AD203B41FA5}">
                          <a16:colId xmlns:a16="http://schemas.microsoft.com/office/drawing/2014/main" val="1515713173"/>
                        </a:ext>
                      </a:extLst>
                    </a:gridCol>
                    <a:gridCol w="1305948">
                      <a:extLst>
                        <a:ext uri="{9D8B030D-6E8A-4147-A177-3AD203B41FA5}">
                          <a16:colId xmlns:a16="http://schemas.microsoft.com/office/drawing/2014/main" val="28731365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Transition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Measured (MHz)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20763" t="-4918" r="-197881" b="-6344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Theory (MHz)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1495" t="-4918" r="-467" b="-6344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17838120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67368" r="-444000" b="-30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18 499.65(5.2)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aseline="0" dirty="0"/>
                            <a:t>230</a:t>
                          </a:r>
                          <a:r>
                            <a:rPr lang="en-US" sz="1600" baseline="30000" dirty="0"/>
                            <a:t>[1]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18498.25(8)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4.8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9815459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167368" r="-444000" b="-20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13012.42(1.68)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129</a:t>
                          </a:r>
                          <a:r>
                            <a:rPr lang="en-US" sz="1600" baseline="30000" dirty="0"/>
                            <a:t>[1]</a:t>
                          </a:r>
                          <a:endParaRPr lang="en-GB" sz="1600" dirty="0"/>
                        </a:p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13012.41(8)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6.1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52032798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264583" r="-444000" b="-105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8627.94(95)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110</a:t>
                          </a:r>
                          <a:r>
                            <a:rPr lang="en-US" sz="1600" baseline="30000" dirty="0"/>
                            <a:t>[3]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8626.71(8)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9.3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98192250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368421" r="-444000" b="-6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11180.0(9.0)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600</a:t>
                          </a:r>
                          <a:r>
                            <a:rPr lang="en-US" sz="1600" baseline="30000" dirty="0"/>
                            <a:t>[4]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11185.37(8)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7.2</a:t>
                          </a:r>
                          <a:r>
                            <a:rPr lang="en-US" sz="1600" baseline="30000" dirty="0"/>
                            <a:t>[2]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520827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04DDA1A-F423-9467-5143-A248DB2E6266}"/>
              </a:ext>
            </a:extLst>
          </p:cNvPr>
          <p:cNvSpPr txBox="1"/>
          <p:nvPr/>
        </p:nvSpPr>
        <p:spPr>
          <a:xfrm>
            <a:off x="0" y="6117201"/>
            <a:ext cx="1231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baseline="30000" dirty="0"/>
              <a:t>1</a:t>
            </a:r>
            <a:r>
              <a:rPr lang="en-GB" sz="1000" dirty="0"/>
              <a:t>D. </a:t>
            </a:r>
            <a:r>
              <a:rPr lang="en-GB" sz="1000" dirty="0" err="1"/>
              <a:t>Hagena</a:t>
            </a:r>
            <a:r>
              <a:rPr lang="en-GB" sz="1000" dirty="0"/>
              <a:t>, et al., Phys. Rev. Lett., 71:2887–2890 (1993).</a:t>
            </a:r>
          </a:p>
          <a:p>
            <a:pPr algn="l"/>
            <a:r>
              <a:rPr lang="en-US" sz="1000" baseline="30000" dirty="0"/>
              <a:t>2</a:t>
            </a:r>
            <a:r>
              <a:rPr lang="en-GB" sz="1000" dirty="0"/>
              <a:t>A. Czarnecki et al., Phys. Rev. A 59, 4316 (1999).</a:t>
            </a:r>
          </a:p>
          <a:p>
            <a:pPr algn="l"/>
            <a:r>
              <a:rPr lang="en-US" sz="1000" baseline="30000" dirty="0"/>
              <a:t>3</a:t>
            </a:r>
            <a:r>
              <a:rPr lang="en-US" sz="1000" dirty="0"/>
              <a:t>R. E. Sheldon et al., </a:t>
            </a:r>
            <a:r>
              <a:rPr lang="en-GB" sz="1000" dirty="0"/>
              <a:t>Phys. Rev. Lett. 131, 043001 (2023).</a:t>
            </a:r>
          </a:p>
          <a:p>
            <a:pPr algn="l"/>
            <a:r>
              <a:rPr lang="en-GB" sz="1000" baseline="30000" dirty="0"/>
              <a:t>4</a:t>
            </a:r>
            <a:r>
              <a:rPr lang="en-GB" sz="1000" dirty="0"/>
              <a:t>R. Ley et al., Hyperfine Interactions, 89(1):327–341 (1994).</a:t>
            </a:r>
            <a:endParaRPr lang="en-GB" sz="1000" baseline="30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04CB905-F5FC-FBD7-1248-781C398B8C94}"/>
                  </a:ext>
                </a:extLst>
              </p:cNvPr>
              <p:cNvSpPr txBox="1"/>
              <p:nvPr/>
            </p:nvSpPr>
            <p:spPr>
              <a:xfrm>
                <a:off x="215565" y="1768571"/>
                <a:ext cx="7447267" cy="1229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Drive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/>
                          <m:t>S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/>
                          <m:t>P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/>
                          <m:t>S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/>
                          <m:t>P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 transitions in a range of magnetic fields.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sz="2400" dirty="0"/>
                  <a:t> is C-forbidden in zero field.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04CB905-F5FC-FBD7-1248-781C398B8C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65" y="1768571"/>
                <a:ext cx="7447267" cy="1229952"/>
              </a:xfrm>
              <a:prstGeom prst="rect">
                <a:avLst/>
              </a:prstGeom>
              <a:blipFill>
                <a:blip r:embed="rId3"/>
                <a:stretch>
                  <a:fillRect l="-1064" t="-3465" b="-84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8F350B1E-0F99-7BDD-FFCB-886DD68A4A06}"/>
              </a:ext>
            </a:extLst>
          </p:cNvPr>
          <p:cNvSpPr/>
          <p:nvPr/>
        </p:nvSpPr>
        <p:spPr>
          <a:xfrm>
            <a:off x="202577" y="5190372"/>
            <a:ext cx="7452000" cy="5883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D97420-0228-C550-FC3C-0EE25BD6EB09}"/>
                  </a:ext>
                </a:extLst>
              </p:cNvPr>
              <p:cNvSpPr txBox="1"/>
              <p:nvPr/>
            </p:nvSpPr>
            <p:spPr>
              <a:xfrm>
                <a:off x="8377709" y="2758013"/>
                <a:ext cx="23749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3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sub>
                    </m:sSub>
                  </m:oMath>
                </a14:m>
                <a:r>
                  <a:rPr lang="en-GB" sz="1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11185.37 MHz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D97420-0228-C550-FC3C-0EE25BD6E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709" y="2758013"/>
                <a:ext cx="2374900" cy="292388"/>
              </a:xfrm>
              <a:prstGeom prst="rect">
                <a:avLst/>
              </a:prstGeom>
              <a:blipFill>
                <a:blip r:embed="rId7"/>
                <a:stretch>
                  <a:fillRect t="-2083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A8763B3E-0A60-CEB6-2D14-42105F93AAED}"/>
              </a:ext>
            </a:extLst>
          </p:cNvPr>
          <p:cNvSpPr/>
          <p:nvPr/>
        </p:nvSpPr>
        <p:spPr>
          <a:xfrm>
            <a:off x="216749" y="4003074"/>
            <a:ext cx="7452000" cy="5883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66980E-86C1-4FC1-C2E0-CD3D72C33C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5756" y="1006267"/>
            <a:ext cx="3638432" cy="535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10C76-634B-7454-C061-F2AD5161F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899999"/>
            <a:ext cx="6256700" cy="749304"/>
          </a:xfrm>
        </p:spPr>
        <p:txBody>
          <a:bodyPr/>
          <a:lstStyle/>
          <a:p>
            <a:r>
              <a:rPr lang="en-US" dirty="0"/>
              <a:t>Charge (C) symmetry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4DDA1A-F423-9467-5143-A248DB2E6266}"/>
              </a:ext>
            </a:extLst>
          </p:cNvPr>
          <p:cNvSpPr txBox="1"/>
          <p:nvPr/>
        </p:nvSpPr>
        <p:spPr>
          <a:xfrm>
            <a:off x="0" y="6596893"/>
            <a:ext cx="12319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/>
              <a:t>1</a:t>
            </a:r>
            <a:r>
              <a:rPr lang="en-US" sz="1000" dirty="0"/>
              <a:t>Bernreuther, W., </a:t>
            </a:r>
            <a:r>
              <a:rPr lang="en-US" sz="1000" dirty="0" err="1"/>
              <a:t>Nachtmann</a:t>
            </a:r>
            <a:r>
              <a:rPr lang="en-US" sz="1000" dirty="0"/>
              <a:t>, O. </a:t>
            </a:r>
            <a:r>
              <a:rPr lang="en-US" sz="1000" i="1" dirty="0"/>
              <a:t>Z. Phys. C - Particles and Fields</a:t>
            </a:r>
            <a:r>
              <a:rPr lang="en-US" sz="1000" dirty="0"/>
              <a:t> </a:t>
            </a:r>
            <a:r>
              <a:rPr lang="en-US" sz="1000" b="1" dirty="0"/>
              <a:t>11</a:t>
            </a:r>
            <a:r>
              <a:rPr lang="en-US" sz="1000" dirty="0"/>
              <a:t>, 235–245 (1981).</a:t>
            </a:r>
            <a:endParaRPr lang="en-GB" sz="1000" baseline="30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04CB905-F5FC-FBD7-1248-781C398B8C94}"/>
                  </a:ext>
                </a:extLst>
              </p:cNvPr>
              <p:cNvSpPr txBox="1"/>
              <p:nvPr/>
            </p:nvSpPr>
            <p:spPr>
              <a:xfrm>
                <a:off x="360000" y="1953056"/>
                <a:ext cx="7237718" cy="3685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Ps is an eigenstate of C with an eigenvalue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ℓ+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400" dirty="0">
                    <a:latin typeface="+mj-lt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sz="2400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400" dirty="0">
                    <a:latin typeface="+mj-lt"/>
                  </a:rPr>
                  <a:t> refer to the Ps orbital angular momentum and spin quantum numbers, respectively</a:t>
                </a:r>
                <a:r>
                  <a:rPr lang="en-US" sz="2400" baseline="30000" dirty="0">
                    <a:latin typeface="+mj-lt"/>
                  </a:rPr>
                  <a:t>1</a:t>
                </a:r>
                <a:r>
                  <a:rPr lang="en-US" sz="2400" dirty="0">
                    <a:latin typeface="+mj-lt"/>
                  </a:rPr>
                  <a:t>.</a:t>
                </a:r>
              </a:p>
              <a:p>
                <a:pPr marL="342900" indent="-342900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Therefore,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+mj-lt"/>
                          </a:rPr>
                          <m:t>S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>
                            <a:latin typeface="+mj-lt"/>
                          </a:rPr>
                          <m:t>P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>
                    <a:latin typeface="+mj-lt"/>
                  </a:rPr>
                  <a:t> states have the same C eigenvalue of C =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GB" sz="2400" dirty="0">
                    <a:latin typeface="+mj-lt"/>
                  </a:rPr>
                  <a:t>.</a:t>
                </a:r>
              </a:p>
              <a:p>
                <a:pPr marL="342900" indent="-342900">
                  <a:spcBef>
                    <a:spcPts val="1000"/>
                  </a:spcBef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The C eigenvalue of a photon is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(−1)</m:t>
                    </m:r>
                  </m:oMath>
                </a14:m>
                <a:r>
                  <a:rPr lang="en-GB" sz="2400" dirty="0">
                    <a:latin typeface="+mj-lt"/>
                  </a:rPr>
                  <a:t>, making the single-photon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+mj-lt"/>
                          </a:rPr>
                          <m:t>S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400" b="0" i="0" smtClean="0">
                            <a:latin typeface="+mj-lt"/>
                          </a:rPr>
                          <m:t>P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>
                    <a:latin typeface="+mj-lt"/>
                  </a:rPr>
                  <a:t> transition C-forbidden.</a:t>
                </a:r>
                <a:endParaRPr lang="en-US" sz="2400" dirty="0">
                  <a:latin typeface="+mj-lt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04CB905-F5FC-FBD7-1248-781C398B8C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1953056"/>
                <a:ext cx="7237718" cy="3685945"/>
              </a:xfrm>
              <a:prstGeom prst="rect">
                <a:avLst/>
              </a:prstGeom>
              <a:blipFill>
                <a:blip r:embed="rId2"/>
                <a:stretch>
                  <a:fillRect l="-1095" t="-1157" r="-2106" b="-28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D97420-0228-C550-FC3C-0EE25BD6EB09}"/>
                  </a:ext>
                </a:extLst>
              </p:cNvPr>
              <p:cNvSpPr txBox="1"/>
              <p:nvPr/>
            </p:nvSpPr>
            <p:spPr>
              <a:xfrm>
                <a:off x="8377709" y="2758013"/>
                <a:ext cx="2374900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sz="13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3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sub>
                    </m:sSub>
                  </m:oMath>
                </a14:m>
                <a:r>
                  <a:rPr lang="en-GB" sz="13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11185.37 MHz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D97420-0228-C550-FC3C-0EE25BD6E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709" y="2758013"/>
                <a:ext cx="2374900" cy="292388"/>
              </a:xfrm>
              <a:prstGeom prst="rect">
                <a:avLst/>
              </a:prstGeom>
              <a:blipFill>
                <a:blip r:embed="rId4"/>
                <a:stretch>
                  <a:fillRect t="-2083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6984D28-C61D-55C0-8C4F-BCA1589FD8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5756" y="1006267"/>
            <a:ext cx="3638432" cy="535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 descr="Heading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(C) symmetry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2">
                <a:extLst>
                  <a:ext uri="{FF2B5EF4-FFF2-40B4-BE49-F238E27FC236}">
                    <a16:creationId xmlns:a16="http://schemas.microsoft.com/office/drawing/2014/main" id="{6C832BE2-B86C-6086-D53D-7626BA4A8201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1735459"/>
                <a:ext cx="11374437" cy="3579936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>
                    <a:latin typeface="+mj-lt"/>
                  </a:rPr>
                  <a:t>The transition may occur if the singlet and triplet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>
                    <a:latin typeface="+mj-lt"/>
                  </a:rPr>
                  <a:t> levels are coupled by an interaction characterized by a Hamiltonian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GB" dirty="0">
                    <a:latin typeface="+mj-lt"/>
                  </a:rPr>
                  <a:t>, with the concomitant matrix element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begChr m:val="|"/>
                                <m:endChr m:val="|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sub>
                                </m:sSub>
                              </m:e>
                            </m:d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b="0" dirty="0">
                  <a:latin typeface="+mj-lt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>
                    <a:latin typeface="+mj-lt"/>
                  </a:rPr>
                  <a:t>The transition amplitude in this case will be given by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dirty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⟨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⟩⟨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1|2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⟩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GB" dirty="0">
                    <a:latin typeface="+mj-lt"/>
                  </a:rPr>
                  <a:t>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GB" dirty="0">
                    <a:latin typeface="+mj-lt"/>
                  </a:rPr>
                  <a:t> indicates an electric dipole transition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=1.83</m:t>
                    </m:r>
                  </m:oMath>
                </a14:m>
                <a:r>
                  <a:rPr lang="en-GB" dirty="0">
                    <a:latin typeface="+mj-lt"/>
                  </a:rPr>
                  <a:t> GHz refers to the energy difference between the initial and final states.</a:t>
                </a:r>
                <a:r>
                  <a:rPr lang="en-GB" baseline="30000" dirty="0">
                    <a:latin typeface="+mj-lt"/>
                  </a:rPr>
                  <a:t>2</a:t>
                </a:r>
                <a:r>
                  <a:rPr lang="en-GB" dirty="0">
                    <a:latin typeface="+mj-lt"/>
                  </a:rPr>
                  <a:t>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dirty="0">
                    <a:latin typeface="+mj-lt"/>
                  </a:rPr>
                  <a:t>The interaction coupling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>
                    <a:latin typeface="+mj-lt"/>
                  </a:rPr>
                  <a:t> levels could arise from an external magnetic field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latin typeface="+mj-lt"/>
                  </a:rPr>
                  <a:t> or via some C-symmetry violating process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𝐶𝑉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b="0" dirty="0">
                  <a:latin typeface="+mj-lt"/>
                </a:endParaRP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4" name="Text Placeholder 2">
                <a:extLst>
                  <a:ext uri="{FF2B5EF4-FFF2-40B4-BE49-F238E27FC236}">
                    <a16:creationId xmlns:a16="http://schemas.microsoft.com/office/drawing/2014/main" id="{6C832BE2-B86C-6086-D53D-7626BA4A82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1735459"/>
                <a:ext cx="11374437" cy="3579936"/>
              </a:xfrm>
              <a:blipFill>
                <a:blip r:embed="rId2"/>
                <a:stretch>
                  <a:fillRect l="-1608" t="-3578" b="-221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24D916B-A9BF-C082-70EC-2AF49D72F3BC}"/>
              </a:ext>
            </a:extLst>
          </p:cNvPr>
          <p:cNvSpPr txBox="1"/>
          <p:nvPr/>
        </p:nvSpPr>
        <p:spPr>
          <a:xfrm>
            <a:off x="0" y="6304002"/>
            <a:ext cx="1219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/>
              <a:t>1</a:t>
            </a:r>
            <a:r>
              <a:rPr lang="en-US" sz="1000" dirty="0"/>
              <a:t>R. S. Conti et al, Phys. Rev. A 33, 3495–3498 (1986).</a:t>
            </a:r>
            <a:endParaRPr lang="en-GB" sz="1000" dirty="0"/>
          </a:p>
          <a:p>
            <a:r>
              <a:rPr lang="en-US" sz="1000" baseline="30000" dirty="0"/>
              <a:t>2</a:t>
            </a:r>
            <a:r>
              <a:rPr lang="en-GB" sz="1000" dirty="0"/>
              <a:t>A. Czarnecki et al, Phys. Rev. A 59, 4316 (1999).</a:t>
            </a:r>
          </a:p>
          <a:p>
            <a:r>
              <a:rPr lang="en-GB" sz="1000" baseline="30000" dirty="0"/>
              <a:t>3</a:t>
            </a:r>
            <a:r>
              <a:rPr lang="en-GB" sz="1000" dirty="0"/>
              <a:t>A. M. Alonso et al, </a:t>
            </a:r>
            <a:r>
              <a:rPr lang="en-US" sz="1000" dirty="0"/>
              <a:t>Phys. Rev. A 93, 012506(2016)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4282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4E060-0071-0360-C439-6AC0A8066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Symmetry tests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089DFD1-302C-2528-E39A-454275A3EB47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60000" y="2086288"/>
                <a:ext cx="10584226" cy="3582865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j-lt"/>
                  </a:rPr>
                  <a:t>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 resonance profiles at different magnetic fields to extract transition frequencies and strengths as a function of magnetic field, to determine the sensitivity of the system.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j-lt"/>
                  </a:rPr>
                  <a:t>Extrapolate to zero field to obtain:</a:t>
                </a:r>
              </a:p>
              <a:p>
                <a:pPr lvl="5">
                  <a:buFont typeface="Wingdings" panose="05000000000000000000" pitchFamily="2" charset="2"/>
                  <a:buChar char="§"/>
                </a:pPr>
                <a:r>
                  <a:rPr lang="en-US" sz="2400" b="0" dirty="0"/>
                  <a:t>The </a:t>
                </a:r>
                <a:r>
                  <a:rPr lang="en-US" sz="2400" dirty="0">
                    <a:latin typeface="+mj-lt"/>
                  </a:rPr>
                  <a:t>zero-field transition frequencies. </a:t>
                </a:r>
              </a:p>
              <a:p>
                <a:pPr lvl="5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The C-violating matrix element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𝐶𝑉</m:t>
                        </m:r>
                      </m:sub>
                    </m:sSub>
                    <m:d>
                      <m:dPr>
                        <m:begChr m:val="|"/>
                        <m:endChr m:val="⟩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>
                    <a:latin typeface="+mj-lt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+mj-lt"/>
                  </a:rPr>
                  <a:t>Two previous measurements of the C-violating matrix element:</a:t>
                </a:r>
              </a:p>
              <a:p>
                <a:pPr lvl="5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latin typeface="+mj-lt"/>
                  </a:rPr>
                  <a:t>Conti, </a:t>
                </a:r>
                <a:r>
                  <a:rPr lang="en-US" sz="2400" dirty="0" err="1">
                    <a:latin typeface="+mj-lt"/>
                  </a:rPr>
                  <a:t>Hatamian</a:t>
                </a:r>
                <a:r>
                  <a:rPr lang="en-US" sz="2400" dirty="0">
                    <a:latin typeface="+mj-lt"/>
                  </a:rPr>
                  <a:t> et al (1993)</a:t>
                </a:r>
                <a:r>
                  <a:rPr lang="en-US" sz="2400" baseline="30000" dirty="0">
                    <a:latin typeface="+mj-lt"/>
                  </a:rPr>
                  <a:t>1</a:t>
                </a:r>
                <a:r>
                  <a:rPr lang="en-US" sz="2400" dirty="0">
                    <a:latin typeface="+mj-lt"/>
                  </a:rPr>
                  <a:t>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𝐶𝑉</m:t>
                        </m:r>
                      </m:sub>
                    </m:sSub>
                    <m:d>
                      <m:dPr>
                        <m:begChr m:val="|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  <m:sup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&lt;65</m:t>
                    </m:r>
                  </m:oMath>
                </a14:m>
                <a:r>
                  <a:rPr lang="en-GB" sz="2400" dirty="0">
                    <a:latin typeface="+mj-lt"/>
                  </a:rPr>
                  <a:t> MHz.</a:t>
                </a:r>
              </a:p>
              <a:p>
                <a:pPr lvl="5">
                  <a:buFont typeface="Wingdings" panose="05000000000000000000" pitchFamily="2" charset="2"/>
                  <a:buChar char="§"/>
                </a:pPr>
                <a:r>
                  <a:rPr lang="en-GB" sz="2400" dirty="0">
                    <a:latin typeface="+mj-lt"/>
                  </a:rPr>
                  <a:t>Ley, </a:t>
                </a:r>
                <a:r>
                  <a:rPr lang="en-GB" sz="2400" dirty="0" err="1">
                    <a:latin typeface="+mj-lt"/>
                  </a:rPr>
                  <a:t>Hagena</a:t>
                </a:r>
                <a:r>
                  <a:rPr lang="en-GB" sz="2400" dirty="0">
                    <a:latin typeface="+mj-lt"/>
                  </a:rPr>
                  <a:t> et al (1994)</a:t>
                </a:r>
                <a:r>
                  <a:rPr lang="en-GB" sz="2400" baseline="30000" dirty="0">
                    <a:latin typeface="+mj-lt"/>
                  </a:rPr>
                  <a:t>2</a:t>
                </a:r>
                <a:r>
                  <a:rPr lang="en-GB" sz="2400" dirty="0">
                    <a:latin typeface="+mj-lt"/>
                  </a:rPr>
                  <a:t>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𝐶𝑉</m:t>
                        </m:r>
                      </m:sub>
                    </m:sSub>
                    <m:d>
                      <m:dPr>
                        <m:begChr m:val="|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</m:e>
                          <m:sup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&lt;76</m:t>
                    </m:r>
                  </m:oMath>
                </a14:m>
                <a:r>
                  <a:rPr lang="en-GB" sz="2400" dirty="0">
                    <a:latin typeface="+mj-lt"/>
                  </a:rPr>
                  <a:t> MHz.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sz="22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GB" sz="2200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089DFD1-302C-2528-E39A-454275A3EB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60000" y="2086288"/>
                <a:ext cx="10584226" cy="3582865"/>
              </a:xfrm>
              <a:blipFill>
                <a:blip r:embed="rId2"/>
                <a:stretch>
                  <a:fillRect l="-1613" t="-3401" r="-173" b="-2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05688F4D-833E-EBCA-C3FC-820A600BACE3}"/>
              </a:ext>
            </a:extLst>
          </p:cNvPr>
          <p:cNvSpPr txBox="1"/>
          <p:nvPr/>
        </p:nvSpPr>
        <p:spPr>
          <a:xfrm>
            <a:off x="0" y="6410345"/>
            <a:ext cx="1231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00" baseline="30000" dirty="0"/>
              <a:t>1</a:t>
            </a:r>
            <a:r>
              <a:rPr lang="en-GB" sz="1000" dirty="0"/>
              <a:t>D. </a:t>
            </a:r>
            <a:r>
              <a:rPr lang="en-GB" sz="1000" dirty="0" err="1"/>
              <a:t>Hagena</a:t>
            </a:r>
            <a:r>
              <a:rPr lang="en-GB" sz="1000" dirty="0"/>
              <a:t>, et al., Phys. Rev. Lett., 71:2887–2890 (1993).</a:t>
            </a:r>
          </a:p>
          <a:p>
            <a:pPr algn="l"/>
            <a:r>
              <a:rPr lang="en-GB" sz="1000" baseline="30000" dirty="0"/>
              <a:t>2</a:t>
            </a:r>
            <a:r>
              <a:rPr lang="en-GB" sz="1000" dirty="0"/>
              <a:t>R. Ley et al., Hyperfine Interactions, 89(1):327–341 (1994).</a:t>
            </a:r>
            <a:endParaRPr lang="en-GB" sz="1000" baseline="30000" dirty="0"/>
          </a:p>
        </p:txBody>
      </p:sp>
    </p:spTree>
    <p:extLst>
      <p:ext uri="{BB962C8B-B14F-4D97-AF65-F5344CB8AC3E}">
        <p14:creationId xmlns:p14="http://schemas.microsoft.com/office/powerpoint/2010/main" val="332113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0D0D5-C27B-2AD5-790F-A77A46DD6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27E20-351A-811F-7845-94BBC2696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Microwave transitions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DFFD079-DDDE-9110-A395-5B3B7220A47A}"/>
                  </a:ext>
                </a:extLst>
              </p:cNvPr>
              <p:cNvSpPr txBox="1"/>
              <p:nvPr/>
            </p:nvSpPr>
            <p:spPr>
              <a:xfrm>
                <a:off x="360000" y="1549826"/>
                <a:ext cx="6651461" cy="1964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l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 transitions are driven.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/>
                  <a:t>:</a:t>
                </a:r>
                <a:endParaRPr lang="en-US" sz="2400" dirty="0"/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±1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±1</m:t>
                        </m:r>
                      </m:e>
                    </m:d>
                  </m:oMath>
                </a14:m>
                <a:endParaRPr lang="en-GB" sz="2400" dirty="0"/>
              </a:p>
              <a:p>
                <a:pPr algn="l"/>
                <a:endParaRPr lang="en-US" sz="2400" b="0" dirty="0"/>
              </a:p>
              <a:p>
                <a:pPr marL="800100" lvl="1" indent="-342900">
                  <a:buFont typeface="Wingdings" panose="05000000000000000000" pitchFamily="2" charset="2"/>
                  <a:buChar char="§"/>
                </a:pPr>
                <a:endParaRPr lang="en-US" sz="2400" b="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DFFD079-DDDE-9110-A395-5B3B7220A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1549826"/>
                <a:ext cx="6651461" cy="1964897"/>
              </a:xfrm>
              <a:prstGeom prst="rect">
                <a:avLst/>
              </a:prstGeom>
              <a:blipFill>
                <a:blip r:embed="rId2"/>
                <a:stretch>
                  <a:fillRect l="-1192" t="-24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screenshot of a graph&#10;&#10;AI-generated content may be incorrect.">
            <a:extLst>
              <a:ext uri="{FF2B5EF4-FFF2-40B4-BE49-F238E27FC236}">
                <a16:creationId xmlns:a16="http://schemas.microsoft.com/office/drawing/2014/main" id="{6ACF1D13-C2DB-39E7-591C-36F0A0640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604" y="586588"/>
            <a:ext cx="4319985" cy="6271412"/>
          </a:xfrm>
          <a:prstGeom prst="rect">
            <a:avLst/>
          </a:prstGeom>
        </p:spPr>
      </p:pic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7DFF6C4-17CB-A5FF-2379-150B02F03B58}"/>
              </a:ext>
            </a:extLst>
          </p:cNvPr>
          <p:cNvCxnSpPr>
            <a:cxnSpLocks/>
          </p:cNvCxnSpPr>
          <p:nvPr/>
        </p:nvCxnSpPr>
        <p:spPr>
          <a:xfrm>
            <a:off x="2664060" y="5811761"/>
            <a:ext cx="10725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C2597B2-30EB-D516-255A-E0F9D3F9CC9E}"/>
              </a:ext>
            </a:extLst>
          </p:cNvPr>
          <p:cNvCxnSpPr>
            <a:cxnSpLocks/>
          </p:cNvCxnSpPr>
          <p:nvPr/>
        </p:nvCxnSpPr>
        <p:spPr>
          <a:xfrm>
            <a:off x="3563435" y="5811761"/>
            <a:ext cx="10725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4DE63000-CABD-B646-E42C-205A5E3C6FCF}"/>
              </a:ext>
            </a:extLst>
          </p:cNvPr>
          <p:cNvCxnSpPr>
            <a:cxnSpLocks/>
          </p:cNvCxnSpPr>
          <p:nvPr/>
        </p:nvCxnSpPr>
        <p:spPr>
          <a:xfrm>
            <a:off x="4503593" y="5811761"/>
            <a:ext cx="1072520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3B416844-68C9-EDD4-A786-FAFA45FB9A58}"/>
              </a:ext>
            </a:extLst>
          </p:cNvPr>
          <p:cNvCxnSpPr>
            <a:cxnSpLocks/>
          </p:cNvCxnSpPr>
          <p:nvPr/>
        </p:nvCxnSpPr>
        <p:spPr>
          <a:xfrm>
            <a:off x="2664060" y="6582347"/>
            <a:ext cx="1072520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19A60F83-9893-0487-4784-7B58F85E964B}"/>
              </a:ext>
            </a:extLst>
          </p:cNvPr>
          <p:cNvCxnSpPr>
            <a:cxnSpLocks/>
          </p:cNvCxnSpPr>
          <p:nvPr/>
        </p:nvCxnSpPr>
        <p:spPr>
          <a:xfrm>
            <a:off x="3563435" y="6582347"/>
            <a:ext cx="10725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2BB1B94A-8550-A0C0-EFA9-A0DEC1A901D3}"/>
              </a:ext>
            </a:extLst>
          </p:cNvPr>
          <p:cNvCxnSpPr>
            <a:cxnSpLocks/>
          </p:cNvCxnSpPr>
          <p:nvPr/>
        </p:nvCxnSpPr>
        <p:spPr>
          <a:xfrm>
            <a:off x="4503593" y="6582347"/>
            <a:ext cx="10725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350A1AA4-5A19-3F9E-7E0C-E257E5FA5367}"/>
                  </a:ext>
                </a:extLst>
              </p:cNvPr>
              <p:cNvSpPr txBox="1"/>
              <p:nvPr/>
            </p:nvSpPr>
            <p:spPr>
              <a:xfrm>
                <a:off x="5229933" y="5574821"/>
                <a:ext cx="146430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 2 </m:t>
                          </m:r>
                        </m:e>
                        <m:sup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350A1AA4-5A19-3F9E-7E0C-E257E5FA53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9933" y="5574821"/>
                <a:ext cx="1464308" cy="430887"/>
              </a:xfrm>
              <a:prstGeom prst="rect">
                <a:avLst/>
              </a:prstGeom>
              <a:blipFill>
                <a:blip r:embed="rId4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611E8153-8830-B6BA-15B4-722DB3FEBA0D}"/>
                  </a:ext>
                </a:extLst>
              </p:cNvPr>
              <p:cNvSpPr txBox="1"/>
              <p:nvPr/>
            </p:nvSpPr>
            <p:spPr>
              <a:xfrm>
                <a:off x="5623390" y="6321481"/>
                <a:ext cx="69555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sz="220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611E8153-8830-B6BA-15B4-722DB3FEBA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390" y="6321481"/>
                <a:ext cx="695554" cy="430887"/>
              </a:xfrm>
              <a:prstGeom prst="rect">
                <a:avLst/>
              </a:prstGeom>
              <a:blipFill>
                <a:blip r:embed="rId5"/>
                <a:stretch>
                  <a:fillRect l="-870" r="-2609" b="-14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336F550A-39D3-D5BB-FD23-A95248B1FE2C}"/>
                  </a:ext>
                </a:extLst>
              </p:cNvPr>
              <p:cNvSpPr txBox="1"/>
              <p:nvPr/>
            </p:nvSpPr>
            <p:spPr>
              <a:xfrm>
                <a:off x="1642516" y="5579280"/>
                <a:ext cx="1184240" cy="454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sz="2200" b="0" i="1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336F550A-39D3-D5BB-FD23-A95248B1F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2516" y="5579280"/>
                <a:ext cx="1184240" cy="454548"/>
              </a:xfrm>
              <a:prstGeom prst="rect">
                <a:avLst/>
              </a:prstGeom>
              <a:blipFill>
                <a:blip r:embed="rId6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0D14C334-F962-32A0-25E8-D45D9562276B}"/>
              </a:ext>
            </a:extLst>
          </p:cNvPr>
          <p:cNvCxnSpPr>
            <a:cxnSpLocks/>
          </p:cNvCxnSpPr>
          <p:nvPr/>
        </p:nvCxnSpPr>
        <p:spPr>
          <a:xfrm>
            <a:off x="4872876" y="5811761"/>
            <a:ext cx="0" cy="77058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61F17C2A-1E61-9142-659E-B12D0AE294A8}"/>
              </a:ext>
            </a:extLst>
          </p:cNvPr>
          <p:cNvCxnSpPr>
            <a:cxnSpLocks/>
          </p:cNvCxnSpPr>
          <p:nvPr/>
        </p:nvCxnSpPr>
        <p:spPr>
          <a:xfrm>
            <a:off x="3032270" y="5811761"/>
            <a:ext cx="0" cy="770586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6D41E8DA-18A5-81DE-1F0D-32278F7710F2}"/>
                  </a:ext>
                </a:extLst>
              </p:cNvPr>
              <p:cNvSpPr txBox="1"/>
              <p:nvPr/>
            </p:nvSpPr>
            <p:spPr>
              <a:xfrm>
                <a:off x="1639341" y="6350805"/>
                <a:ext cx="1184240" cy="454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sz="2200" b="0" i="1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6D41E8DA-18A5-81DE-1F0D-32278F7710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9341" y="6350805"/>
                <a:ext cx="1184240" cy="454548"/>
              </a:xfrm>
              <a:prstGeom prst="rect">
                <a:avLst/>
              </a:prstGeom>
              <a:blipFill>
                <a:blip r:embed="rId7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DC1A88BD-C5D6-7C10-52FD-4A6E124D77A5}"/>
              </a:ext>
            </a:extLst>
          </p:cNvPr>
          <p:cNvCxnSpPr>
            <a:cxnSpLocks/>
          </p:cNvCxnSpPr>
          <p:nvPr/>
        </p:nvCxnSpPr>
        <p:spPr>
          <a:xfrm>
            <a:off x="10192159" y="1374775"/>
            <a:ext cx="0" cy="3709194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F1C87501-2144-2AE7-F295-CC03A4999BCA}"/>
                  </a:ext>
                </a:extLst>
              </p:cNvPr>
              <p:cNvSpPr txBox="1"/>
              <p:nvPr/>
            </p:nvSpPr>
            <p:spPr>
              <a:xfrm>
                <a:off x="9706006" y="1508244"/>
                <a:ext cx="32766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F1C87501-2144-2AE7-F295-CC03A4999B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6006" y="1508244"/>
                <a:ext cx="327660" cy="461665"/>
              </a:xfrm>
              <a:prstGeom prst="rect">
                <a:avLst/>
              </a:prstGeom>
              <a:blipFill>
                <a:blip r:embed="rId8"/>
                <a:stretch>
                  <a:fillRect r="-31481"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2" name="TextBox 121">
            <a:extLst>
              <a:ext uri="{FF2B5EF4-FFF2-40B4-BE49-F238E27FC236}">
                <a16:creationId xmlns:a16="http://schemas.microsoft.com/office/drawing/2014/main" id="{1F893456-F895-1481-4885-EE0BCF6146C1}"/>
              </a:ext>
            </a:extLst>
          </p:cNvPr>
          <p:cNvSpPr txBox="1"/>
          <p:nvPr/>
        </p:nvSpPr>
        <p:spPr>
          <a:xfrm>
            <a:off x="2753685" y="5363836"/>
            <a:ext cx="590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/>
              <a:t>-1</a:t>
            </a:r>
            <a:endParaRPr lang="en-GB" sz="22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940ACE86-30FB-19F9-9C2E-520CB0D02233}"/>
              </a:ext>
            </a:extLst>
          </p:cNvPr>
          <p:cNvSpPr txBox="1"/>
          <p:nvPr/>
        </p:nvSpPr>
        <p:spPr>
          <a:xfrm>
            <a:off x="4582444" y="5363836"/>
            <a:ext cx="7639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/>
              <a:t>+1</a:t>
            </a:r>
            <a:endParaRPr lang="en-GB" sz="22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83220698-D206-A76B-8035-0E7A5DF14D07}"/>
              </a:ext>
            </a:extLst>
          </p:cNvPr>
          <p:cNvSpPr txBox="1"/>
          <p:nvPr/>
        </p:nvSpPr>
        <p:spPr>
          <a:xfrm>
            <a:off x="3722217" y="5352906"/>
            <a:ext cx="5052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/>
              <a:t>0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287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5" grpId="0"/>
      <p:bldP spid="116" grpId="0"/>
      <p:bldP spid="119" grpId="0"/>
      <p:bldP spid="121" grpId="0"/>
      <p:bldP spid="122" grpId="0"/>
      <p:bldP spid="123" grpId="0"/>
      <p:bldP spid="1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2CF097-C3EC-61EB-7367-88B6243893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93D67-3202-8317-C30F-067550D19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Microwave transitions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B435211-5F8F-5F49-BBAE-EAB1F33BE18B}"/>
                  </a:ext>
                </a:extLst>
              </p:cNvPr>
              <p:cNvSpPr txBox="1"/>
              <p:nvPr/>
            </p:nvSpPr>
            <p:spPr>
              <a:xfrm>
                <a:off x="360000" y="1549826"/>
                <a:ext cx="6651461" cy="4978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l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 transitions are driven.</a:t>
                </a:r>
              </a:p>
              <a:p>
                <a:pPr marL="342900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/>
                  <a:t>:</a:t>
                </a:r>
                <a:endParaRPr lang="en-US" sz="2400" dirty="0"/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±1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±1</m:t>
                        </m:r>
                      </m:e>
                    </m:d>
                  </m:oMath>
                </a14:m>
                <a:endParaRPr lang="en-GB" sz="2400" dirty="0"/>
              </a:p>
              <a:p>
                <a:pPr marL="342900" indent="-342900" algn="l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sz="2400" dirty="0"/>
                  <a:t>:</a:t>
                </a:r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endParaRPr lang="en-US" sz="2400" b="0" dirty="0"/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±1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p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±1</m:t>
                        </m:r>
                      </m:e>
                    </m:d>
                  </m:oMath>
                </a14:m>
                <a:endParaRPr lang="en-US" sz="2400" b="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highlight>
                      <a:srgbClr val="FFFFFF"/>
                    </a:highlight>
                  </a:rPr>
                  <a:t> Magnetic fields mix states of equal </a:t>
                </a:r>
                <a14:m>
                  <m:oMath xmlns:m="http://schemas.openxmlformats.org/officeDocument/2006/math">
                    <m:r>
                      <a:rPr lang="en-US" sz="2400" i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sz="2400" dirty="0">
                    <a:highlight>
                      <a:srgbClr val="FFFFFF"/>
                    </a:highlight>
                  </a:rPr>
                  <a:t> and equal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US" sz="2400" dirty="0">
                    <a:highlight>
                      <a:srgbClr val="FFFFFF"/>
                    </a:highlight>
                  </a:rPr>
                  <a:t>, but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i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i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=± 1</m:t>
                    </m:r>
                  </m:oMath>
                </a14:m>
                <a:r>
                  <a:rPr lang="en-US" sz="2400" dirty="0">
                    <a:highlight>
                      <a:srgbClr val="FFFFFF"/>
                    </a:highlight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 2 </m:t>
                        </m:r>
                      </m:e>
                      <m:sup>
                        <m:r>
                          <a:rPr lang="en-US" sz="24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sz="24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 dirty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 1</m:t>
                        </m:r>
                      </m:sup>
                    </m:sSup>
                    <m:sSub>
                      <m:sSubPr>
                        <m:ctrlPr>
                          <a:rPr lang="en-US" sz="24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sz="2400" i="1" dirty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highlight>
                      <a:srgbClr val="FFFFFF"/>
                    </a:highlight>
                  </a:rPr>
                  <a:t> occurs in a magnetic field due to Zeeman mixing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highlight>
                      <a:srgbClr val="FFFFFF"/>
                    </a:highlight>
                  </a:rPr>
                  <a:t>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2 </m:t>
                        </m:r>
                      </m:e>
                      <m:sup>
                        <m: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sz="24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US" sz="2400" dirty="0">
                    <a:highlight>
                      <a:srgbClr val="FFFFFF"/>
                    </a:highlight>
                  </a:rPr>
                  <a:t> (J = 0, 1, 2) states.</a:t>
                </a:r>
              </a:p>
              <a:p>
                <a:endParaRPr lang="en-US" sz="2400" b="0" dirty="0"/>
              </a:p>
              <a:p>
                <a:pPr marL="800100" lvl="1" indent="-342900">
                  <a:buFont typeface="Wingdings" panose="05000000000000000000" pitchFamily="2" charset="2"/>
                  <a:buChar char="§"/>
                </a:pPr>
                <a:endParaRPr lang="en-US" sz="2400" b="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B435211-5F8F-5F49-BBAE-EAB1F33BE1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1549826"/>
                <a:ext cx="6651461" cy="4978799"/>
              </a:xfrm>
              <a:prstGeom prst="rect">
                <a:avLst/>
              </a:prstGeom>
              <a:blipFill>
                <a:blip r:embed="rId2"/>
                <a:stretch>
                  <a:fillRect l="-1375" t="-979" r="-1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57CEF56-9BFA-0A38-863C-7DFC5AB25903}"/>
              </a:ext>
            </a:extLst>
          </p:cNvPr>
          <p:cNvCxnSpPr>
            <a:cxnSpLocks/>
          </p:cNvCxnSpPr>
          <p:nvPr/>
        </p:nvCxnSpPr>
        <p:spPr>
          <a:xfrm>
            <a:off x="2497219" y="5822262"/>
            <a:ext cx="10725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21777CB-4C76-DABD-9285-DDD5B5F8BECA}"/>
              </a:ext>
            </a:extLst>
          </p:cNvPr>
          <p:cNvCxnSpPr>
            <a:cxnSpLocks/>
          </p:cNvCxnSpPr>
          <p:nvPr/>
        </p:nvCxnSpPr>
        <p:spPr>
          <a:xfrm>
            <a:off x="3396594" y="5822262"/>
            <a:ext cx="10725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FF755AE-29E9-7A78-EA45-660AB18E802C}"/>
              </a:ext>
            </a:extLst>
          </p:cNvPr>
          <p:cNvCxnSpPr>
            <a:cxnSpLocks/>
          </p:cNvCxnSpPr>
          <p:nvPr/>
        </p:nvCxnSpPr>
        <p:spPr>
          <a:xfrm>
            <a:off x="4336752" y="5822262"/>
            <a:ext cx="1072520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AE5638-F4AF-6B0B-36BE-0CC3E591676F}"/>
              </a:ext>
            </a:extLst>
          </p:cNvPr>
          <p:cNvCxnSpPr>
            <a:cxnSpLocks/>
          </p:cNvCxnSpPr>
          <p:nvPr/>
        </p:nvCxnSpPr>
        <p:spPr>
          <a:xfrm>
            <a:off x="2497219" y="6592848"/>
            <a:ext cx="1072520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3A596E-B87E-E4D1-ECA6-A1721C88A3E2}"/>
              </a:ext>
            </a:extLst>
          </p:cNvPr>
          <p:cNvCxnSpPr>
            <a:cxnSpLocks/>
          </p:cNvCxnSpPr>
          <p:nvPr/>
        </p:nvCxnSpPr>
        <p:spPr>
          <a:xfrm>
            <a:off x="3396594" y="6592848"/>
            <a:ext cx="10725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B55939A-C8DE-4E4B-B9CE-5B9B1ACD306A}"/>
              </a:ext>
            </a:extLst>
          </p:cNvPr>
          <p:cNvCxnSpPr>
            <a:cxnSpLocks/>
          </p:cNvCxnSpPr>
          <p:nvPr/>
        </p:nvCxnSpPr>
        <p:spPr>
          <a:xfrm>
            <a:off x="4336752" y="6592848"/>
            <a:ext cx="10725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435964-5500-E12B-8B76-23F784C82FC1}"/>
              </a:ext>
            </a:extLst>
          </p:cNvPr>
          <p:cNvCxnSpPr>
            <a:cxnSpLocks/>
          </p:cNvCxnSpPr>
          <p:nvPr/>
        </p:nvCxnSpPr>
        <p:spPr>
          <a:xfrm>
            <a:off x="3797985" y="5822262"/>
            <a:ext cx="0" cy="77058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117D60A-3BDC-05D2-8422-C55F859584E5}"/>
                  </a:ext>
                </a:extLst>
              </p:cNvPr>
              <p:cNvSpPr txBox="1"/>
              <p:nvPr/>
            </p:nvSpPr>
            <p:spPr>
              <a:xfrm>
                <a:off x="5113892" y="5572622"/>
                <a:ext cx="146430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 2 </m:t>
                          </m:r>
                        </m:e>
                        <m:sup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117D60A-3BDC-05D2-8422-C55F85958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3892" y="5572622"/>
                <a:ext cx="1464308" cy="430887"/>
              </a:xfrm>
              <a:prstGeom prst="rect">
                <a:avLst/>
              </a:prstGeom>
              <a:blipFill>
                <a:blip r:embed="rId3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52F4306-8715-2BA3-7671-D79DD277339B}"/>
                  </a:ext>
                </a:extLst>
              </p:cNvPr>
              <p:cNvSpPr txBox="1"/>
              <p:nvPr/>
            </p:nvSpPr>
            <p:spPr>
              <a:xfrm>
                <a:off x="5469249" y="6382782"/>
                <a:ext cx="69555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 1</m:t>
                          </m:r>
                        </m:sup>
                      </m:sSup>
                      <m:sSub>
                        <m:sSubPr>
                          <m:ctrlP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P</m:t>
                          </m:r>
                          <m:r>
                            <a:rPr lang="en-US" sz="2200" b="0" i="0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sz="2200" i="1" dirty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52F4306-8715-2BA3-7671-D79DD2773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249" y="6382782"/>
                <a:ext cx="695554" cy="430887"/>
              </a:xfrm>
              <a:prstGeom prst="rect">
                <a:avLst/>
              </a:prstGeom>
              <a:blipFill>
                <a:blip r:embed="rId4"/>
                <a:stretch>
                  <a:fillRect l="-877" r="-19298" b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3AE3BAC-471D-D921-E3BD-DF46C07FD2E6}"/>
                  </a:ext>
                </a:extLst>
              </p:cNvPr>
              <p:cNvSpPr txBox="1"/>
              <p:nvPr/>
            </p:nvSpPr>
            <p:spPr>
              <a:xfrm>
                <a:off x="1462975" y="5627881"/>
                <a:ext cx="1184240" cy="454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sz="2200" b="0" i="1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3AE3BAC-471D-D921-E3BD-DF46C07FD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2975" y="5627881"/>
                <a:ext cx="1184240" cy="454548"/>
              </a:xfrm>
              <a:prstGeom prst="rect">
                <a:avLst/>
              </a:prstGeom>
              <a:blipFill>
                <a:blip r:embed="rId5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23F2822-A140-1278-7A78-C40CEFBA59BF}"/>
              </a:ext>
            </a:extLst>
          </p:cNvPr>
          <p:cNvCxnSpPr>
            <a:cxnSpLocks/>
          </p:cNvCxnSpPr>
          <p:nvPr/>
        </p:nvCxnSpPr>
        <p:spPr>
          <a:xfrm>
            <a:off x="4706035" y="5822262"/>
            <a:ext cx="0" cy="77058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E38367B-92B5-ED90-56EB-CC6490C76D80}"/>
              </a:ext>
            </a:extLst>
          </p:cNvPr>
          <p:cNvCxnSpPr>
            <a:cxnSpLocks/>
          </p:cNvCxnSpPr>
          <p:nvPr/>
        </p:nvCxnSpPr>
        <p:spPr>
          <a:xfrm>
            <a:off x="2865429" y="5822262"/>
            <a:ext cx="0" cy="77058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BBF284E-1A59-A38B-9BC2-D628A57EC933}"/>
              </a:ext>
            </a:extLst>
          </p:cNvPr>
          <p:cNvSpPr txBox="1"/>
          <p:nvPr/>
        </p:nvSpPr>
        <p:spPr>
          <a:xfrm>
            <a:off x="2653494" y="5438756"/>
            <a:ext cx="590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/>
              <a:t>-1</a:t>
            </a:r>
            <a:endParaRPr lang="en-GB" sz="2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5E4C71-1CC9-AD12-DAB8-6BFE12478901}"/>
              </a:ext>
            </a:extLst>
          </p:cNvPr>
          <p:cNvSpPr txBox="1"/>
          <p:nvPr/>
        </p:nvSpPr>
        <p:spPr>
          <a:xfrm>
            <a:off x="4482253" y="5438756"/>
            <a:ext cx="7639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/>
              <a:t>+1</a:t>
            </a:r>
            <a:endParaRPr lang="en-GB" sz="2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174FF8-58DF-FCED-CDF7-229293749C97}"/>
              </a:ext>
            </a:extLst>
          </p:cNvPr>
          <p:cNvSpPr txBox="1"/>
          <p:nvPr/>
        </p:nvSpPr>
        <p:spPr>
          <a:xfrm>
            <a:off x="3622026" y="5427826"/>
            <a:ext cx="5052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/>
              <a:t>0</a:t>
            </a:r>
            <a:endParaRPr lang="en-GB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D97E6D9-B791-704D-4A56-746BCEA13F80}"/>
                  </a:ext>
                </a:extLst>
              </p:cNvPr>
              <p:cNvSpPr txBox="1"/>
              <p:nvPr/>
            </p:nvSpPr>
            <p:spPr>
              <a:xfrm>
                <a:off x="1472500" y="6361306"/>
                <a:ext cx="1184240" cy="454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200" b="0" i="1" dirty="0" smtClean="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sz="2200" b="0" i="1" dirty="0" smtClean="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D97E6D9-B791-704D-4A56-746BCEA13F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2500" y="6361306"/>
                <a:ext cx="1184240" cy="454548"/>
              </a:xfrm>
              <a:prstGeom prst="rect">
                <a:avLst/>
              </a:prstGeom>
              <a:blipFill>
                <a:blip r:embed="rId6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screenshot of a graph&#10;&#10;AI-generated content may be incorrect.">
            <a:extLst>
              <a:ext uri="{FF2B5EF4-FFF2-40B4-BE49-F238E27FC236}">
                <a16:creationId xmlns:a16="http://schemas.microsoft.com/office/drawing/2014/main" id="{3B7CE573-F5A3-1EB4-B31C-8EEEB88A47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3604" y="586588"/>
            <a:ext cx="4319985" cy="627141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59F162F-F6DC-09B7-6705-ACA963B3D630}"/>
              </a:ext>
            </a:extLst>
          </p:cNvPr>
          <p:cNvCxnSpPr>
            <a:cxnSpLocks/>
          </p:cNvCxnSpPr>
          <p:nvPr/>
        </p:nvCxnSpPr>
        <p:spPr>
          <a:xfrm>
            <a:off x="9906409" y="1019175"/>
            <a:ext cx="0" cy="27114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6027E2C-44AF-F5FA-CC13-331ECDCA5DE2}"/>
              </a:ext>
            </a:extLst>
          </p:cNvPr>
          <p:cNvCxnSpPr>
            <a:cxnSpLocks/>
          </p:cNvCxnSpPr>
          <p:nvPr/>
        </p:nvCxnSpPr>
        <p:spPr>
          <a:xfrm>
            <a:off x="10192159" y="1374775"/>
            <a:ext cx="0" cy="179387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57688F5-C235-C7D5-5F95-52AE639D07A4}"/>
                  </a:ext>
                </a:extLst>
              </p:cNvPr>
              <p:cNvSpPr txBox="1"/>
              <p:nvPr/>
            </p:nvSpPr>
            <p:spPr>
              <a:xfrm>
                <a:off x="9426606" y="1559044"/>
                <a:ext cx="32766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B8C2AFA-6C9E-24D1-3B10-95DC1472DA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6606" y="1559044"/>
                <a:ext cx="327660" cy="461665"/>
              </a:xfrm>
              <a:prstGeom prst="rect">
                <a:avLst/>
              </a:prstGeom>
              <a:blipFill>
                <a:blip r:embed="rId9"/>
                <a:stretch>
                  <a:fillRect r="-37037" b="-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10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2" grpId="0"/>
      <p:bldP spid="23" grpId="0"/>
      <p:bldP spid="24" grpId="0"/>
      <p:bldP spid="3" grpId="0"/>
      <p:bldP spid="27" grpId="0"/>
    </p:bldLst>
  </p:timing>
</p:sld>
</file>

<file path=ppt/theme/theme1.xml><?xml version="1.0" encoding="utf-8"?>
<a:theme xmlns:a="http://schemas.openxmlformats.org/drawingml/2006/main" name="UCL_Black_Slide_Theme">
  <a:themeElements>
    <a:clrScheme name="UCL Black Theme">
      <a:dk1>
        <a:sysClr val="windowText" lastClr="000000"/>
      </a:dk1>
      <a:lt1>
        <a:srgbClr val="FFFFFF"/>
      </a:lt1>
      <a:dk2>
        <a:srgbClr val="000000"/>
      </a:dk2>
      <a:lt2>
        <a:srgbClr val="E6E6E6"/>
      </a:lt2>
      <a:accent1>
        <a:srgbClr val="F6BE00"/>
      </a:accent1>
      <a:accent2>
        <a:srgbClr val="B5BD00"/>
      </a:accent2>
      <a:accent3>
        <a:srgbClr val="A4DBE8"/>
      </a:accent3>
      <a:accent4>
        <a:srgbClr val="8C8279"/>
      </a:accent4>
      <a:accent5>
        <a:srgbClr val="EA7600"/>
      </a:accent5>
      <a:accent6>
        <a:srgbClr val="E03C31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custClrLst>
    <a:custClr name="name of colour">
      <a:srgbClr val="000000"/>
    </a:custClr>
  </a:custClrLst>
  <a:extLst>
    <a:ext uri="{05A4C25C-085E-4340-85A3-A5531E510DB2}">
      <thm15:themeFamily xmlns:thm15="http://schemas.microsoft.com/office/thememl/2012/main" name="Presentation4" id="{1117F47E-1820-FB44-B702-91BC503BEEB2}" vid="{7AC29BA8-160E-2647-B666-6ADA20DE7E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9A31D2B4E69840942D020ED966A659" ma:contentTypeVersion="16" ma:contentTypeDescription="Create a new document." ma:contentTypeScope="" ma:versionID="072fefcd478df26fa741cc719f321704">
  <xsd:schema xmlns:xsd="http://www.w3.org/2001/XMLSchema" xmlns:xs="http://www.w3.org/2001/XMLSchema" xmlns:p="http://schemas.microsoft.com/office/2006/metadata/properties" xmlns:ns3="b6a9cb45-c80d-4ced-a892-0194e6d8d19c" xmlns:ns4="4720c042-37f6-4f61-8b88-c48dcdb48859" targetNamespace="http://schemas.microsoft.com/office/2006/metadata/properties" ma:root="true" ma:fieldsID="a56b3df153c9079627fc07a08b8c087a" ns3:_="" ns4:_="">
    <xsd:import namespace="b6a9cb45-c80d-4ced-a892-0194e6d8d19c"/>
    <xsd:import namespace="4720c042-37f6-4f61-8b88-c48dcdb488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a9cb45-c80d-4ced-a892-0194e6d8d1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20c042-37f6-4f61-8b88-c48dcdb4885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6a9cb45-c80d-4ced-a892-0194e6d8d19c" xsi:nil="true"/>
  </documentManagement>
</p:properties>
</file>

<file path=customXml/itemProps1.xml><?xml version="1.0" encoding="utf-8"?>
<ds:datastoreItem xmlns:ds="http://schemas.openxmlformats.org/officeDocument/2006/customXml" ds:itemID="{E9FD42BC-57CA-497A-A2DB-159343E4B9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a9cb45-c80d-4ced-a892-0194e6d8d19c"/>
    <ds:schemaRef ds:uri="4720c042-37f6-4f61-8b88-c48dcdb488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0AC06F-7B15-434C-870B-00CD12B50B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748B07-577F-4BE9-B340-C8C9997A8721}">
  <ds:schemaRefs>
    <ds:schemaRef ds:uri="http://www.w3.org/XML/1998/namespace"/>
    <ds:schemaRef ds:uri="4720c042-37f6-4f61-8b88-c48dcdb48859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6a9cb45-c80d-4ced-a892-0194e6d8d19c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2838</Words>
  <Application>Microsoft Office PowerPoint</Application>
  <PresentationFormat>Widescreen</PresentationFormat>
  <Paragraphs>259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Cambria Math</vt:lpstr>
      <vt:lpstr>Times New Roman</vt:lpstr>
      <vt:lpstr>Wingdings</vt:lpstr>
      <vt:lpstr>UCL_Black_Slide_Theme</vt:lpstr>
      <vt:lpstr>Measurement of the 〖2 〗^3 S_1→〖2 〗^3 P_1 and 〖2 〗^3 S_1→〖2 〗^1 P_1  transitions in positronium</vt:lpstr>
      <vt:lpstr>K. P. Habdas, D. M. Newson, S. D. Hogan, R. E. Sheldon* and D. B. Cassidy Department of Physics and Astronomy, University College London, Gower Street, London, WC1E 6BT, United Kingdom  J. Pérez-Ríos Department of Physics and Astronomy, Stony Brook University, Stony Brook, New York, 11794, US   *present address: Stefan Meyer Institute for Subatomic Physics of the Austrian Academy of Sciences </vt:lpstr>
      <vt:lpstr>Positronium (Ps)</vt:lpstr>
      <vt:lpstr>State of Ps n = 2 tests</vt:lpstr>
      <vt:lpstr>Charge (C) symmetry </vt:lpstr>
      <vt:lpstr>Charge (C) symmetry</vt:lpstr>
      <vt:lpstr>Symmetry tests</vt:lpstr>
      <vt:lpstr>Microwave transitions</vt:lpstr>
      <vt:lpstr>Microwave transitions</vt:lpstr>
      <vt:lpstr>Microwave transitions</vt:lpstr>
      <vt:lpstr>Beamline</vt:lpstr>
      <vt:lpstr>Ps production and excitation</vt:lpstr>
      <vt:lpstr>Line shape measurements</vt:lpstr>
      <vt:lpstr>Line shape measurements</vt:lpstr>
      <vt:lpstr>Line shape model</vt:lpstr>
      <vt:lpstr>Line shape model</vt:lpstr>
      <vt:lpstr>Transition frequencies</vt:lpstr>
      <vt:lpstr>Transition frequencies</vt:lpstr>
      <vt:lpstr>Transition frequencies</vt:lpstr>
      <vt:lpstr>Transition frequencies</vt:lpstr>
      <vt:lpstr>Rabi frequencies</vt:lpstr>
      <vt:lpstr>Rabi frequencies</vt:lpstr>
      <vt:lpstr>Increase range of magnetic field: lower field (0-50 G)</vt:lpstr>
      <vt:lpstr>Increase range of magnetic field: higher field (≥ 300 G)</vt:lpstr>
      <vt:lpstr>Selecting a specific  polarisation state </vt:lpstr>
      <vt:lpstr>Selecting a specific  polarisation state </vt:lpstr>
      <vt:lpstr>Selecting a specific  polarisation state </vt:lpstr>
      <vt:lpstr>Selecting a specific  polarisation state </vt:lpstr>
      <vt:lpstr>PowerPoint Presentation</vt:lpstr>
      <vt:lpstr>Extra slides</vt:lpstr>
      <vt:lpstr>Quantum Interference (QI) effect</vt:lpstr>
      <vt:lpstr>Line shape model background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Petterson, Helen</dc:creator>
  <cp:lastModifiedBy>Rebecca Daly</cp:lastModifiedBy>
  <cp:revision>69</cp:revision>
  <dcterms:created xsi:type="dcterms:W3CDTF">2020-09-10T09:35:54Z</dcterms:created>
  <dcterms:modified xsi:type="dcterms:W3CDTF">2025-09-08T13:26:43Z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0x0101009C9A31D2B4E69840942D020ED966A659</vt:lpwstr>
  </property>
</Properties>
</file>