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559" r:id="rId2"/>
    <p:sldId id="558" r:id="rId3"/>
    <p:sldId id="547" r:id="rId4"/>
    <p:sldId id="554" r:id="rId5"/>
    <p:sldId id="433" r:id="rId6"/>
    <p:sldId id="469" r:id="rId7"/>
    <p:sldId id="548" r:id="rId8"/>
    <p:sldId id="556" r:id="rId9"/>
    <p:sldId id="522" r:id="rId10"/>
    <p:sldId id="524" r:id="rId11"/>
    <p:sldId id="540" r:id="rId12"/>
    <p:sldId id="550" r:id="rId13"/>
    <p:sldId id="552" r:id="rId14"/>
    <p:sldId id="551" r:id="rId15"/>
    <p:sldId id="538" r:id="rId16"/>
    <p:sldId id="557" r:id="rId17"/>
    <p:sldId id="542" r:id="rId18"/>
    <p:sldId id="528" r:id="rId19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927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AB0B2-EDD3-4E2B-8819-39DD264D80FC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067BB-4983-44C8-AE2E-98879C301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717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F05D9-92B5-DF87-6D8D-1E99D950E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3CE187-47A1-E06F-4AED-A287D15344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4AD16D-EBDB-7192-4B2A-A1F5893FA2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B12A25-A564-4E56-D1A0-BDED14B55D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067BB-4983-44C8-AE2E-98879C3013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884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4C1A7-CD0E-0E4F-9DFB-6457089D8700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968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71DB-37D6-2E16-48D5-B4E6A89A2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956452-F31E-DEAA-CD70-19985A7666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52093-22D2-168C-A011-D5128F1FF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9D779-5B17-4A0C-BECB-50B74180C580}" type="datetime1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AF0F3-48F7-4250-B495-F306B0199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F9100-1423-6FE5-40E7-0D058452D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48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58A28-54D1-75D6-820F-02D37F3AF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D8FB83-52FE-FE6E-D2AB-ACB0FFE52A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492AC-8960-D6A6-4D9A-78FED4421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9D91-A8E2-4923-AC80-CD02D24A96BF}" type="datetime1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8C5FB-37D8-611E-8E51-43B582E7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D8E10-8F6F-3DBC-A533-DA00CD0F4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67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A50978-0685-7CD0-05D9-D52AB52804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E37D8E-661C-C4FF-D0F0-2F3A658391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5FFFB-201B-E104-4C18-B8F55364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97FC-50AD-489E-A398-A43DBECB16CD}" type="datetime1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80FCD-2C69-7705-785D-6CF63EF6C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5DCCD-EB0F-83D4-48EB-253526EBC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16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C4FC4-EC21-6B08-4CB7-03360AB43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3FFB67-4056-8902-5380-88CED1702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3B275-F4B9-85B8-2B93-1D533CB6B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2176-5E5E-4A7C-97A6-46A4EA023CD5}" type="datetime1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32ACC-E486-5085-6CAA-1AE7EA400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B326D-9254-7ED5-48CE-D02FCB855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0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8E56A-CBAC-0FD9-9518-2837D2BDC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969E9F-56A8-F143-7E10-FD1CBF1B2A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C8217-39B3-F535-D2E7-6C85F22E4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932E-C10E-457A-B1F3-475C4E029C89}" type="datetime1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10AAA-CBC8-2DF2-3D20-14EB50471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DEAF2-92E0-709F-F9C7-ED60F7175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05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2C3FE-E33A-B878-4DD1-C83631F3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D2743-7242-FDE3-F8EE-7E16ECD126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114030-6770-1021-200E-DD54AD875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D2E74-F6E9-81A9-3351-7EE684777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4975-604C-4CA0-852F-12F23EA0634A}" type="datetime1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4E9179-39DB-D25D-A11C-3C07F08E8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7C9BE6-8506-75CA-056B-3A50BCE5E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864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418E7-8283-36D7-1478-A8D53E411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41CD2-ADEE-FC33-ABB8-34F92EE10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64E49-42E3-A860-B6CE-469931E7D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6001D4-0AEC-84C1-4971-6BBD0618ED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80C446-BF16-2D7C-F360-BA7CEF4CEE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A4D2D6-CC50-4286-5454-5656C1675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419-E298-435F-937D-C18B543BD8D2}" type="datetime1">
              <a:rPr lang="en-US" smtClean="0"/>
              <a:t>9/18/2025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4FC15F-86C5-1DF0-70C6-7471C9C1D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A416B4-BA57-D35C-B783-C5B121FD0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19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F20C6-9E8D-B13E-8070-4F0F407CE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42D45-4BBA-CE84-8F1D-E2A5CF61F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984D-DD32-445C-9EB6-C13BF8FEFF65}" type="datetime1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A1D2D2-38B4-44BD-FEBA-9B2EAC075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686D9-68EC-897C-D1ED-50CCBDAB8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55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FC1202-F9E7-8C27-02B8-21E5B213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6D54-3709-4BB4-857F-8939184E112C}" type="datetime1">
              <a:rPr lang="en-US" smtClean="0"/>
              <a:t>9/18/2025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C979B4-22A7-34FC-C3F3-3E80CFE6E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DAED3A-A652-55D6-42AD-1D02ACF09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58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0A93D-98BB-9FD0-745E-A95BC4385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94B51-BBAB-30D6-EF90-35DBCE009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3E477A-9318-DA4F-B316-3A551DC44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B9BF1-9DC8-87D5-EC44-8E0D1352F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93EF-CA21-4F5F-BE29-51336A64AB83}" type="datetime1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A0C50C-8548-0CB9-A05C-58DE63A19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138896-3B89-8285-2585-167C27116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16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5AE0F-8C22-CD83-1350-704710DCF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B53C3B-0B37-3FDA-4C4E-3692744103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A3DB9-E6A8-5414-AD1C-7B99CFB247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183864-8F8F-F1E2-A5D3-9791303DE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1BD0-1F89-4FB3-B23C-ECDDC16699CE}" type="datetime1">
              <a:rPr lang="en-US" smtClean="0"/>
              <a:t>9/18/2025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FF33BA-678F-8EBD-59E4-6EB0A89AA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9D975-547F-2F65-CE6B-FB7D37A08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72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455B72-63A0-362E-A919-321027F2F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218D50-280F-F9BF-C9B5-C91EEB518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FF6D1-0E64-7FC2-47F1-3FDA906646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52DBA-0C1B-400F-B061-E249FBAE0F95}" type="datetime1">
              <a:rPr lang="en-US" smtClean="0"/>
              <a:t>9/18/2025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4EA57-5395-3513-69C4-754886747C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849D3-CB30-996C-1214-E42FB0052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66C9F-E955-4593-969A-98F4DDE0F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255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1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8" Type="http://schemas.openxmlformats.org/officeDocument/2006/relationships/image" Target="../media/image42.png"/><Relationship Id="rId3" Type="http://schemas.openxmlformats.org/officeDocument/2006/relationships/image" Target="../media/image9.png"/><Relationship Id="rId17" Type="http://schemas.openxmlformats.org/officeDocument/2006/relationships/image" Target="../media/image560.png"/><Relationship Id="rId2" Type="http://schemas.openxmlformats.org/officeDocument/2006/relationships/image" Target="../media/image7.png"/><Relationship Id="rId16" Type="http://schemas.openxmlformats.org/officeDocument/2006/relationships/image" Target="../media/image5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54A85-7929-FE22-E02C-6BA1357612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5AB8F4-C875-2DDE-2E15-10F28CFDA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392" y="1911764"/>
            <a:ext cx="10515600" cy="4351338"/>
          </a:xfrm>
        </p:spPr>
        <p:txBody>
          <a:bodyPr/>
          <a:lstStyle/>
          <a:p>
            <a:endParaRPr lang="en-NL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780C9DB-AB09-938C-5CB3-B8C4611E1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64102"/>
            <a:ext cx="12264571" cy="4631897"/>
          </a:xfrm>
          <a:prstGeom prst="rect">
            <a:avLst/>
          </a:prstGeom>
        </p:spPr>
      </p:pic>
      <p:pic>
        <p:nvPicPr>
          <p:cNvPr id="23" name="Content Placeholder 4">
            <a:extLst>
              <a:ext uri="{FF2B5EF4-FFF2-40B4-BE49-F238E27FC236}">
                <a16:creationId xmlns:a16="http://schemas.microsoft.com/office/drawing/2014/main" id="{9DDBDF8F-2F96-FB57-3C73-1142D75B7A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5999"/>
            <a:ext cx="1969996" cy="76200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E91D151-5BE1-C723-B183-1EC6327F6D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635" y="6087175"/>
            <a:ext cx="3306365" cy="77965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B355B79-9B07-8F46-B0FA-9ADBA19C3BC0}"/>
              </a:ext>
            </a:extLst>
          </p:cNvPr>
          <p:cNvSpPr txBox="1"/>
          <p:nvPr/>
        </p:nvSpPr>
        <p:spPr>
          <a:xfrm>
            <a:off x="-1" y="-126531"/>
            <a:ext cx="121455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Beyond systematics:</a:t>
            </a:r>
            <a:br>
              <a:rPr lang="en-US" sz="3200" dirty="0"/>
            </a:br>
            <a:r>
              <a:rPr lang="en-US" sz="3200" dirty="0"/>
              <a:t>How to determine an electron EDM using </a:t>
            </a:r>
            <a:r>
              <a:rPr lang="en-US" sz="3200" dirty="0" err="1"/>
              <a:t>BaF</a:t>
            </a:r>
            <a:r>
              <a:rPr lang="en-US" sz="3200" dirty="0"/>
              <a:t> molecules</a:t>
            </a:r>
            <a:endParaRPr lang="en-NL" sz="3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9351FC-A8E7-BE9C-19E4-BCD9DE2BC75A}"/>
              </a:ext>
            </a:extLst>
          </p:cNvPr>
          <p:cNvSpPr txBox="1"/>
          <p:nvPr/>
        </p:nvSpPr>
        <p:spPr>
          <a:xfrm>
            <a:off x="563628" y="817772"/>
            <a:ext cx="4105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Jelmer Levenga </a:t>
            </a:r>
          </a:p>
          <a:p>
            <a:r>
              <a:rPr lang="en-US" dirty="0"/>
              <a:t>on behalf of the NL-</a:t>
            </a:r>
            <a:r>
              <a:rPr lang="en-US" dirty="0" err="1"/>
              <a:t>eEDM</a:t>
            </a:r>
            <a:r>
              <a:rPr lang="en-US" dirty="0"/>
              <a:t> collaboration </a:t>
            </a:r>
            <a:endParaRPr lang="LID4096" dirty="0"/>
          </a:p>
        </p:txBody>
      </p:sp>
      <p:sp>
        <p:nvSpPr>
          <p:cNvPr id="27" name="Rectangle 3">
            <a:extLst>
              <a:ext uri="{FF2B5EF4-FFF2-40B4-BE49-F238E27FC236}">
                <a16:creationId xmlns:a16="http://schemas.microsoft.com/office/drawing/2014/main" id="{461DE271-5B85-1E97-58BB-8FDA6DE5F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1238" y="886827"/>
            <a:ext cx="10695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LID4096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PSI2025</a:t>
            </a:r>
            <a:endParaRPr kumimoji="0" lang="LID4096" altLang="LID4096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DB16B14-B10A-E0F0-EDE4-58A0547A73D6}"/>
              </a:ext>
            </a:extLst>
          </p:cNvPr>
          <p:cNvSpPr txBox="1"/>
          <p:nvPr/>
        </p:nvSpPr>
        <p:spPr>
          <a:xfrm>
            <a:off x="10481407" y="83788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altLang="LID4096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Sep</a:t>
            </a:r>
            <a:r>
              <a:rPr lang="en-US" altLang="LID4096" dirty="0">
                <a:latin typeface="Arial" panose="020B0604020202020204" pitchFamily="34" charset="0"/>
              </a:rPr>
              <a:t> </a:t>
            </a:r>
            <a:r>
              <a:rPr kumimoji="0" lang="en-US" altLang="LID4096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688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4A3B39-A749-9438-1C35-52C1A1B35C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442E1CB-B7B4-9CAA-A0DB-BBE8BB96C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31" y="3084229"/>
            <a:ext cx="4974959" cy="2681852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AC269FF4-9BAC-3FEA-606C-F1DEBA60E99D}"/>
              </a:ext>
            </a:extLst>
          </p:cNvPr>
          <p:cNvSpPr/>
          <p:nvPr/>
        </p:nvSpPr>
        <p:spPr>
          <a:xfrm>
            <a:off x="591461" y="1482693"/>
            <a:ext cx="4623795" cy="27441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CC03B0-E788-0DA9-3E82-48183EB15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574E-8C89-4B76-A6A8-EAF476191207}" type="slidenum">
              <a:rPr lang="de-DE" smtClean="0"/>
              <a:t>10</a:t>
            </a:fld>
            <a:endParaRPr lang="de-D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AC9987-7A52-8D57-9711-1EE232E61710}"/>
              </a:ext>
            </a:extLst>
          </p:cNvPr>
          <p:cNvSpPr txBox="1"/>
          <p:nvPr/>
        </p:nvSpPr>
        <p:spPr>
          <a:xfrm>
            <a:off x="5836765" y="6174542"/>
            <a:ext cx="658052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dirty="0" err="1"/>
              <a:t>Boeschoten</a:t>
            </a:r>
            <a:r>
              <a:rPr lang="en-GB" sz="1000" dirty="0"/>
              <a:t>, Alexander. PhD Thesis, University of Groningen, 2023. </a:t>
            </a:r>
            <a:endParaRPr lang="en-GB" sz="1000" dirty="0">
              <a:effectLst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14B3E6E-B171-E9AF-62D3-9B063113FEB7}"/>
              </a:ext>
            </a:extLst>
          </p:cNvPr>
          <p:cNvSpPr/>
          <p:nvPr/>
        </p:nvSpPr>
        <p:spPr>
          <a:xfrm>
            <a:off x="0" y="1152625"/>
            <a:ext cx="670560" cy="5020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D1897A2-5B69-4118-B1A8-D55204E8E34E}"/>
              </a:ext>
            </a:extLst>
          </p:cNvPr>
          <p:cNvSpPr/>
          <p:nvPr/>
        </p:nvSpPr>
        <p:spPr>
          <a:xfrm>
            <a:off x="17534" y="3982497"/>
            <a:ext cx="670560" cy="5020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11EE409-3488-7833-8A9F-7AB7AAA02363}"/>
              </a:ext>
            </a:extLst>
          </p:cNvPr>
          <p:cNvCxnSpPr>
            <a:cxnSpLocks/>
            <a:endCxn id="14" idx="3"/>
          </p:cNvCxnSpPr>
          <p:nvPr/>
        </p:nvCxnSpPr>
        <p:spPr>
          <a:xfrm>
            <a:off x="971839" y="4425155"/>
            <a:ext cx="418185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3">
            <a:extLst>
              <a:ext uri="{FF2B5EF4-FFF2-40B4-BE49-F238E27FC236}">
                <a16:creationId xmlns:a16="http://schemas.microsoft.com/office/drawing/2014/main" id="{E2C11688-478E-FE8A-7CCC-9BCFDBE75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30" y="1002003"/>
            <a:ext cx="3730115" cy="3138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7149B7B-E526-A64C-A526-486E3DDD4534}"/>
              </a:ext>
            </a:extLst>
          </p:cNvPr>
          <p:cNvCxnSpPr>
            <a:cxnSpLocks/>
          </p:cNvCxnSpPr>
          <p:nvPr/>
        </p:nvCxnSpPr>
        <p:spPr>
          <a:xfrm>
            <a:off x="824845" y="2269338"/>
            <a:ext cx="28143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D90EA1-1BE0-36D5-46C0-9FECD09E33B4}"/>
              </a:ext>
            </a:extLst>
          </p:cNvPr>
          <p:cNvCxnSpPr>
            <a:cxnSpLocks/>
          </p:cNvCxnSpPr>
          <p:nvPr/>
        </p:nvCxnSpPr>
        <p:spPr>
          <a:xfrm flipV="1">
            <a:off x="1030605" y="2354904"/>
            <a:ext cx="711835" cy="19846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A957FE7-1C5C-9F6F-20EC-ADF1EB5E12D2}"/>
              </a:ext>
            </a:extLst>
          </p:cNvPr>
          <p:cNvCxnSpPr>
            <a:cxnSpLocks/>
          </p:cNvCxnSpPr>
          <p:nvPr/>
        </p:nvCxnSpPr>
        <p:spPr>
          <a:xfrm flipH="1" flipV="1">
            <a:off x="2532380" y="2354904"/>
            <a:ext cx="2540635" cy="19846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ABD5D3DB-AE62-6BDC-918E-86ABF75713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43" y="5683904"/>
            <a:ext cx="4721347" cy="113516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7D2127E-ABE7-A518-3F46-DCADEE6E0FE9}"/>
              </a:ext>
            </a:extLst>
          </p:cNvPr>
          <p:cNvSpPr txBox="1">
            <a:spLocks/>
          </p:cNvSpPr>
          <p:nvPr/>
        </p:nvSpPr>
        <p:spPr>
          <a:xfrm>
            <a:off x="0" y="50134"/>
            <a:ext cx="12192001" cy="983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dirty="0">
                <a:solidFill>
                  <a:schemeClr val="bg1">
                    <a:lumMod val="50000"/>
                  </a:schemeClr>
                </a:solidFill>
              </a:rPr>
              <a:t>Comparing theory and experiment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0B4731-FB70-C89F-F88A-025004922102}"/>
              </a:ext>
            </a:extLst>
          </p:cNvPr>
          <p:cNvSpPr txBox="1"/>
          <p:nvPr/>
        </p:nvSpPr>
        <p:spPr>
          <a:xfrm>
            <a:off x="5557767" y="3198167"/>
            <a:ext cx="661315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0" dirty="0"/>
              <a:t>Shown that parameters -&gt; model works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4DC894-F5DC-EFE1-C531-F2B47550705F}"/>
              </a:ext>
            </a:extLst>
          </p:cNvPr>
          <p:cNvSpPr txBox="1"/>
          <p:nvPr/>
        </p:nvSpPr>
        <p:spPr>
          <a:xfrm>
            <a:off x="5557767" y="1508167"/>
            <a:ext cx="6552628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Calculated prediction lines up very well</a:t>
            </a:r>
          </a:p>
          <a:p>
            <a:r>
              <a:rPr lang="en-US" sz="3000" dirty="0"/>
              <a:t>      with measurement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7AE9E8-BFCB-B7CD-7A55-71C4A89CF929}"/>
              </a:ext>
            </a:extLst>
          </p:cNvPr>
          <p:cNvSpPr txBox="1"/>
          <p:nvPr/>
        </p:nvSpPr>
        <p:spPr>
          <a:xfrm>
            <a:off x="5557767" y="4484542"/>
            <a:ext cx="5136214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Then use model-&gt;parameters </a:t>
            </a:r>
          </a:p>
        </p:txBody>
      </p:sp>
    </p:spTree>
    <p:extLst>
      <p:ext uri="{BB962C8B-B14F-4D97-AF65-F5344CB8AC3E}">
        <p14:creationId xmlns:p14="http://schemas.microsoft.com/office/powerpoint/2010/main" val="374290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1831A-56D1-68FF-AE42-46C69269B8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8E4A0-46AB-6846-1A5C-45DAF9DE5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8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50000"/>
                  </a:schemeClr>
                </a:solidFill>
              </a:rPr>
              <a:t>Controlling and measuring systematics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EA713A-0540-CB30-17A7-99CFC841F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CC3166-578B-61CC-B80D-DBAA650B7C90}"/>
              </a:ext>
            </a:extLst>
          </p:cNvPr>
          <p:cNvSpPr txBox="1"/>
          <p:nvPr/>
        </p:nvSpPr>
        <p:spPr>
          <a:xfrm>
            <a:off x="708991" y="2505670"/>
            <a:ext cx="107740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The best sensors for experimental parameters are the molecules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38978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FC564-0DA1-3158-B778-6DB42AC280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4CEA9-ECF1-F9C1-5AC9-16EDA06E0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49"/>
            <a:ext cx="12192001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50000"/>
                  </a:schemeClr>
                </a:solidFill>
              </a:rPr>
              <a:t>Using symmetries to suppress systematics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8FF3D-CDB0-A6A2-6871-73C399624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36748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Exploit the parity operation of the EDM experiment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E43A19-9E68-7957-A718-20BFFE695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89CC8F1-0E23-2AF6-0FC0-841E40B56579}"/>
                  </a:ext>
                </a:extLst>
              </p:cNvPr>
              <p:cNvSpPr txBox="1"/>
              <p:nvPr/>
            </p:nvSpPr>
            <p:spPr>
              <a:xfrm>
                <a:off x="2104180" y="2164268"/>
                <a:ext cx="7983638" cy="76309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3E28B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</m:sSub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40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40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400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4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US" sz="40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m:rPr>
                              <m:lit/>
                            </m:rP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40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4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m:rPr>
                              <m:lit/>
                            </m:rP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40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40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m:rPr>
                              <m:lit/>
                            </m:rP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GB" sz="4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40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r>
                        <a:rPr lang="en-US" sz="40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40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𝐁</m:t>
                      </m:r>
                      <m:r>
                        <a:rPr lang="en-US" sz="4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4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89CC8F1-0E23-2AF6-0FC0-841E40B565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4180" y="2164268"/>
                <a:ext cx="7983638" cy="76309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8575">
                <a:solidFill>
                  <a:srgbClr val="3E28B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BDF31AC-EEE8-0A20-AF34-368FF9A573F4}"/>
              </a:ext>
            </a:extLst>
          </p:cNvPr>
          <p:cNvSpPr txBox="1"/>
          <p:nvPr/>
        </p:nvSpPr>
        <p:spPr>
          <a:xfrm>
            <a:off x="838198" y="5549811"/>
            <a:ext cx="5257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Can we do even better?</a:t>
            </a:r>
          </a:p>
          <a:p>
            <a:endParaRPr lang="en-NL" sz="3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9C23F86-3A9E-8CEE-9F44-E38789E3C23A}"/>
              </a:ext>
            </a:extLst>
          </p:cNvPr>
          <p:cNvCxnSpPr>
            <a:cxnSpLocks/>
          </p:cNvCxnSpPr>
          <p:nvPr/>
        </p:nvCxnSpPr>
        <p:spPr>
          <a:xfrm>
            <a:off x="6219372" y="2988365"/>
            <a:ext cx="0" cy="96740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F613C9C-F2AE-6E53-CA45-E4100492E371}"/>
              </a:ext>
            </a:extLst>
          </p:cNvPr>
          <p:cNvSpPr txBox="1"/>
          <p:nvPr/>
        </p:nvSpPr>
        <p:spPr>
          <a:xfrm>
            <a:off x="6219372" y="3029298"/>
            <a:ext cx="1415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P</a:t>
            </a:r>
            <a:endParaRPr lang="en-NL" sz="4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15D54C4-FDC2-EA3D-087E-A32A428F7CC0}"/>
                  </a:ext>
                </a:extLst>
              </p:cNvPr>
              <p:cNvSpPr txBox="1"/>
              <p:nvPr/>
            </p:nvSpPr>
            <p:spPr>
              <a:xfrm>
                <a:off x="2104179" y="4008704"/>
                <a:ext cx="8219257" cy="76309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3E28B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</m:sSub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40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40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400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4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US" sz="40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m:rPr>
                              <m:lit/>
                            </m:rP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40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4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m:rPr>
                              <m:lit/>
                            </m:rP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40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40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m:rPr>
                              <m:lit/>
                            </m:rP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GB" sz="4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4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4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r>
                        <a:rPr lang="en-US" sz="40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40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𝐁</m:t>
                      </m:r>
                      <m:r>
                        <a:rPr lang="en-US" sz="4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4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15D54C4-FDC2-EA3D-087E-A32A428F7C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4179" y="4008704"/>
                <a:ext cx="8219257" cy="7630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3E28B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8658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B1702-FEE4-B699-205C-0D51ED16F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F649C-0059-977F-8CCB-2E4038F4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00" y="31458"/>
            <a:ext cx="10693400" cy="1325563"/>
          </a:xfrm>
        </p:spPr>
        <p:txBody>
          <a:bodyPr/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Example: information on E from detuning scan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ontent Placeholder 2">
                <a:extLst>
                  <a:ext uri="{FF2B5EF4-FFF2-40B4-BE49-F238E27FC236}">
                    <a16:creationId xmlns:a16="http://schemas.microsoft.com/office/drawing/2014/main" id="{45C43271-2863-C10E-8C06-9EE5A3B319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7345" y="1825625"/>
                <a:ext cx="5602098" cy="4667250"/>
              </a:xfrm>
            </p:spPr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</m:sSub>
                    <m:d>
                      <m:d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US" sz="32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3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320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m:rPr>
                                <m:lit/>
                              </m:r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m:rPr>
                                <m:lit/>
                              </m:r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m:rPr>
                                <m:lit/>
                              </m:r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2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𝐁</m:t>
                        </m:r>
                        <m:r>
                          <a:rPr lang="en-US" sz="3200" b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2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𝐄</m:t>
                        </m:r>
                      </m:e>
                    </m:d>
                  </m:oMath>
                </a14:m>
                <a:endParaRPr lang="en-US" sz="3200" dirty="0"/>
              </a:p>
              <a:p>
                <a:pPr marL="0" lvl="0" indent="0">
                  <a:buNone/>
                </a:pPr>
                <a:endParaRPr lang="en-US" sz="2000" dirty="0">
                  <a:solidFill>
                    <a:prstClr val="black"/>
                  </a:solidFill>
                </a:endParaRPr>
              </a:p>
              <a:p>
                <a:pPr lvl="0"/>
                <a:endParaRPr lang="en-US" sz="2000" dirty="0">
                  <a:solidFill>
                    <a:prstClr val="black"/>
                  </a:solidFill>
                </a:endParaRPr>
              </a:p>
              <a:p>
                <a:pPr marL="0" lvl="0" indent="0">
                  <a:buNone/>
                </a:pPr>
                <a:endParaRPr lang="en-US" sz="2400" dirty="0">
                  <a:solidFill>
                    <a:prstClr val="black"/>
                  </a:solidFill>
                </a:endParaRPr>
              </a:p>
              <a:p>
                <a:r>
                  <a:rPr lang="en-US" sz="3800" dirty="0">
                    <a:solidFill>
                      <a:prstClr val="black"/>
                    </a:solidFill>
                  </a:rPr>
                  <a:t>Each parameter has their own  fingerprint in the signal</a:t>
                </a:r>
              </a:p>
              <a:p>
                <a:pPr marL="0" lvl="0" indent="0">
                  <a:buNone/>
                </a:pPr>
                <a:endParaRPr lang="en-US" sz="3800" dirty="0">
                  <a:solidFill>
                    <a:prstClr val="black"/>
                  </a:solidFill>
                </a:endParaRPr>
              </a:p>
              <a:p>
                <a:r>
                  <a:rPr lang="en-US" sz="3800" dirty="0">
                    <a:solidFill>
                      <a:prstClr val="black"/>
                    </a:solidFill>
                  </a:rPr>
                  <a:t>They can be distinguished from  a true EDM signal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1" name="Content Placeholder 2">
                <a:extLst>
                  <a:ext uri="{FF2B5EF4-FFF2-40B4-BE49-F238E27FC236}">
                    <a16:creationId xmlns:a16="http://schemas.microsoft.com/office/drawing/2014/main" id="{45C43271-2863-C10E-8C06-9EE5A3B319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7345" y="1825625"/>
                <a:ext cx="5602098" cy="4667250"/>
              </a:xfrm>
              <a:blipFill>
                <a:blip r:embed="rId2"/>
                <a:stretch>
                  <a:fillRect l="-2503" r="-5332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3AD6A736-FCCB-B0C4-838D-960B450407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205" b="47887"/>
          <a:stretch/>
        </p:blipFill>
        <p:spPr>
          <a:xfrm>
            <a:off x="7118640" y="880718"/>
            <a:ext cx="3541400" cy="27797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E8312B1-47A7-8FE0-DD66-794BC7AB491F}"/>
                  </a:ext>
                </a:extLst>
              </p:cNvPr>
              <p:cNvSpPr txBox="1"/>
              <p:nvPr/>
            </p:nvSpPr>
            <p:spPr>
              <a:xfrm>
                <a:off x="4564040" y="3362136"/>
                <a:ext cx="60960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kHz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E8312B1-47A7-8FE0-DD66-794BC7AB49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4040" y="3362136"/>
                <a:ext cx="6096000" cy="338554"/>
              </a:xfrm>
              <a:prstGeom prst="rect">
                <a:avLst/>
              </a:prstGeom>
              <a:blipFill>
                <a:blip r:embed="rId4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0C3011-6B09-B992-2A24-D7E63D364CEB}"/>
                  </a:ext>
                </a:extLst>
              </p:cNvPr>
              <p:cNvSpPr txBox="1"/>
              <p:nvPr/>
            </p:nvSpPr>
            <p:spPr>
              <a:xfrm>
                <a:off x="4564040" y="6091449"/>
                <a:ext cx="60960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kHz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0C3011-6B09-B992-2A24-D7E63D364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4040" y="6091449"/>
                <a:ext cx="6096000" cy="338554"/>
              </a:xfrm>
              <a:prstGeom prst="rect">
                <a:avLst/>
              </a:prstGeom>
              <a:blipFill>
                <a:blip r:embed="rId5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2DA87-4AAD-E4DE-5824-BDE85812B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2095" y="6577994"/>
            <a:ext cx="2743200" cy="365125"/>
          </a:xfrm>
        </p:spPr>
        <p:txBody>
          <a:bodyPr/>
          <a:lstStyle/>
          <a:p>
            <a:fld id="{B5F66C9F-E955-4593-969A-98F4DDE0F524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97F288-F85E-8FD0-A073-D951DFF009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642" b="47887"/>
          <a:stretch/>
        </p:blipFill>
        <p:spPr>
          <a:xfrm>
            <a:off x="6712365" y="3786893"/>
            <a:ext cx="3652587" cy="24921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CFBEBE-C909-A667-00F5-4A653C9980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355" r="2774" b="6109"/>
          <a:stretch/>
        </p:blipFill>
        <p:spPr>
          <a:xfrm>
            <a:off x="6717991" y="5813226"/>
            <a:ext cx="6914656" cy="18854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2673647-5720-8BBC-90BD-10604EBB34A1}"/>
              </a:ext>
            </a:extLst>
          </p:cNvPr>
          <p:cNvSpPr/>
          <p:nvPr/>
        </p:nvSpPr>
        <p:spPr>
          <a:xfrm>
            <a:off x="10041105" y="5813226"/>
            <a:ext cx="2783983" cy="45724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D81376-7D75-95F3-2D81-85762F0424F2}"/>
              </a:ext>
            </a:extLst>
          </p:cNvPr>
          <p:cNvSpPr txBox="1"/>
          <p:nvPr/>
        </p:nvSpPr>
        <p:spPr>
          <a:xfrm>
            <a:off x="10243894" y="1984672"/>
            <a:ext cx="2345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Changing 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F8DAEE-5E23-E871-2A6B-B1313814B3DF}"/>
              </a:ext>
            </a:extLst>
          </p:cNvPr>
          <p:cNvSpPr txBox="1"/>
          <p:nvPr/>
        </p:nvSpPr>
        <p:spPr>
          <a:xfrm>
            <a:off x="10265389" y="4883537"/>
            <a:ext cx="2345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EDM signal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04BB86-E79F-E515-115F-957B3FC83D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355" r="2774" b="6109"/>
          <a:stretch/>
        </p:blipFill>
        <p:spPr>
          <a:xfrm>
            <a:off x="6662573" y="3178503"/>
            <a:ext cx="6914656" cy="18854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F2D7C83-C8A0-B87E-0D51-55DE44D85673}"/>
              </a:ext>
            </a:extLst>
          </p:cNvPr>
          <p:cNvSpPr/>
          <p:nvPr/>
        </p:nvSpPr>
        <p:spPr>
          <a:xfrm>
            <a:off x="10230753" y="3058556"/>
            <a:ext cx="2783983" cy="45724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9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F5BFA4-893A-B6B8-34A6-5DC1CF3E1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33C1B-C5CE-30EC-F099-505E84301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26925"/>
            <a:ext cx="12192001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All parameters are linked to physical processes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ED6218-E559-9E47-B853-A2DAA48B2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457EF0B-D747-504C-40E4-4729BFE3D332}"/>
                  </a:ext>
                </a:extLst>
              </p:cNvPr>
              <p:cNvSpPr txBox="1"/>
              <p:nvPr/>
            </p:nvSpPr>
            <p:spPr>
              <a:xfrm>
                <a:off x="2846852" y="1154000"/>
                <a:ext cx="6498292" cy="62889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3E28B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32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320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3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US" sz="3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m:rPr>
                              <m:lit/>
                            </m:rP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32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m:rPr>
                              <m:lit/>
                            </m:rP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32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m:rPr>
                              <m:lit/>
                            </m:rP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GB" sz="3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32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r>
                        <a:rPr lang="en-US" sz="32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32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𝐁</m:t>
                      </m:r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457EF0B-D747-504C-40E4-4729BFE3D3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6852" y="1154000"/>
                <a:ext cx="6498292" cy="62889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8575">
                <a:solidFill>
                  <a:srgbClr val="3E28B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7BC92684-A81C-0DA5-39EF-EADFF353BD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6800086"/>
                  </p:ext>
                </p:extLst>
              </p:nvPr>
            </p:nvGraphicFramePr>
            <p:xfrm>
              <a:off x="2182193" y="2119575"/>
              <a:ext cx="7827614" cy="40890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13807">
                      <a:extLst>
                        <a:ext uri="{9D8B030D-6E8A-4147-A177-3AD203B41FA5}">
                          <a16:colId xmlns:a16="http://schemas.microsoft.com/office/drawing/2014/main" val="362710614"/>
                        </a:ext>
                      </a:extLst>
                    </a:gridCol>
                    <a:gridCol w="3913807">
                      <a:extLst>
                        <a:ext uri="{9D8B030D-6E8A-4147-A177-3AD203B41FA5}">
                          <a16:colId xmlns:a16="http://schemas.microsoft.com/office/drawing/2014/main" val="2042216000"/>
                        </a:ext>
                      </a:extLst>
                    </a:gridCol>
                  </a:tblGrid>
                  <a:tr h="37834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Parameter</a:t>
                          </a:r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Information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22927118"/>
                      </a:ext>
                    </a:extLst>
                  </a:tr>
                  <a:tr h="37834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Hyperfine detuning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oMath>
                          </a14:m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/>
                            <a:t>E-field strength, coherence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3657656"/>
                      </a:ext>
                    </a:extLst>
                  </a:tr>
                  <a:tr h="37834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Two-photon detuning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oMath>
                          </a14:m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Light shift control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5310671"/>
                      </a:ext>
                    </a:extLst>
                  </a:tr>
                  <a:tr h="37834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Pulse timings </a:t>
                          </a:r>
                          <a:r>
                            <a:rPr lang="en-GB" dirty="0" err="1"/>
                            <a:t>T,t</a:t>
                          </a:r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Laser phase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65115866"/>
                      </a:ext>
                    </a:extLst>
                  </a:tr>
                  <a:tr h="58507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Rabi Frequencies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8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800" b="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m:rPr>
                                      <m:lit/>
                                    </m:r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</m:oMath>
                          </a14:m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Quality of superposition 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8639483"/>
                      </a:ext>
                    </a:extLst>
                  </a:tr>
                  <a:tr h="662096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Laser polarization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m:rPr>
                                      <m:lit/>
                                    </m:r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oMath>
                          </a14:m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Quality of superposition</a:t>
                          </a:r>
                          <a:endParaRPr lang="en-NL" dirty="0"/>
                        </a:p>
                        <a:p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2734596"/>
                      </a:ext>
                    </a:extLst>
                  </a:tr>
                  <a:tr h="44284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Laser phase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m:rPr>
                                      <m:lit/>
                                    </m:r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</m:oMath>
                          </a14:m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Time scales, pulse timings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0282822"/>
                      </a:ext>
                    </a:extLst>
                  </a:tr>
                  <a:tr h="44284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Electric field </a:t>
                          </a:r>
                          <a:r>
                            <a:rPr lang="en-GB" b="0" dirty="0"/>
                            <a:t>E</a:t>
                          </a:r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Hyperfine splitting from Stark shifts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20319387"/>
                      </a:ext>
                    </a:extLst>
                  </a:tr>
                  <a:tr h="44284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Magnetic field B</a:t>
                          </a:r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Spin alignment, E field angle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32064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7BC92684-A81C-0DA5-39EF-EADFF353BD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6800086"/>
                  </p:ext>
                </p:extLst>
              </p:nvPr>
            </p:nvGraphicFramePr>
            <p:xfrm>
              <a:off x="2182193" y="2119575"/>
              <a:ext cx="7827614" cy="40890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13807">
                      <a:extLst>
                        <a:ext uri="{9D8B030D-6E8A-4147-A177-3AD203B41FA5}">
                          <a16:colId xmlns:a16="http://schemas.microsoft.com/office/drawing/2014/main" val="362710614"/>
                        </a:ext>
                      </a:extLst>
                    </a:gridCol>
                    <a:gridCol w="3913807">
                      <a:extLst>
                        <a:ext uri="{9D8B030D-6E8A-4147-A177-3AD203B41FA5}">
                          <a16:colId xmlns:a16="http://schemas.microsoft.com/office/drawing/2014/main" val="2042216000"/>
                        </a:ext>
                      </a:extLst>
                    </a:gridCol>
                  </a:tblGrid>
                  <a:tr h="37834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Parameter</a:t>
                          </a:r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Information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22927118"/>
                      </a:ext>
                    </a:extLst>
                  </a:tr>
                  <a:tr h="378341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blipFill>
                          <a:blip r:embed="rId3"/>
                          <a:stretch>
                            <a:fillRect l="-156" t="-108065" r="-100622" b="-88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/>
                            <a:t>E-field strength, coherence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3657656"/>
                      </a:ext>
                    </a:extLst>
                  </a:tr>
                  <a:tr h="378341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blipFill>
                          <a:blip r:embed="rId3"/>
                          <a:stretch>
                            <a:fillRect l="-156" t="-204762" r="-100622" b="-7746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Light shift control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5310671"/>
                      </a:ext>
                    </a:extLst>
                  </a:tr>
                  <a:tr h="37834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Pulse timings </a:t>
                          </a:r>
                          <a:r>
                            <a:rPr lang="en-GB" dirty="0" err="1"/>
                            <a:t>T,t</a:t>
                          </a:r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Laser phase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65115866"/>
                      </a:ext>
                    </a:extLst>
                  </a:tr>
                  <a:tr h="585070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blipFill>
                          <a:blip r:embed="rId3"/>
                          <a:stretch>
                            <a:fillRect l="-156" t="-264583" r="-100622" b="-3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Quality of superposition 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8639483"/>
                      </a:ext>
                    </a:extLst>
                  </a:tr>
                  <a:tr h="662096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blipFill>
                          <a:blip r:embed="rId3"/>
                          <a:stretch>
                            <a:fillRect l="-156" t="-321101" r="-100622" b="-2027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Quality of superposition</a:t>
                          </a:r>
                          <a:endParaRPr lang="en-NL" dirty="0"/>
                        </a:p>
                        <a:p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2734596"/>
                      </a:ext>
                    </a:extLst>
                  </a:tr>
                  <a:tr h="442847">
                    <a:tc>
                      <a:txBody>
                        <a:bodyPr/>
                        <a:lstStyle/>
                        <a:p>
                          <a:endParaRPr lang="en-NL"/>
                        </a:p>
                      </a:txBody>
                      <a:tcPr>
                        <a:blipFill>
                          <a:blip r:embed="rId3"/>
                          <a:stretch>
                            <a:fillRect l="-156" t="-637500" r="-100622" b="-20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Time scales, pulse timings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0282822"/>
                      </a:ext>
                    </a:extLst>
                  </a:tr>
                  <a:tr h="44284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Electric field </a:t>
                          </a:r>
                          <a:r>
                            <a:rPr lang="en-GB" b="0" dirty="0"/>
                            <a:t>E</a:t>
                          </a:r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Hyperfine splitting from Stark shifts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20319387"/>
                      </a:ext>
                    </a:extLst>
                  </a:tr>
                  <a:tr h="44284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Magnetic field B</a:t>
                          </a:r>
                          <a:endParaRPr lang="en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Spin alignment, E field angle</a:t>
                          </a:r>
                          <a:endParaRPr lang="en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320644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41323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1424DC-19C6-FF76-9A8C-D8FF54D02A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2B44E-F921-A3D5-1FB6-7479EB9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91" y="16533"/>
            <a:ext cx="12143509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Signal contains immense amounts of information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AD36C5D1-DC4D-D737-9E0D-DAA91CC9A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345" y="1825625"/>
            <a:ext cx="5602098" cy="466725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sz="24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503648-EDA7-B152-BD31-1203B3A02308}"/>
              </a:ext>
            </a:extLst>
          </p:cNvPr>
          <p:cNvSpPr/>
          <p:nvPr/>
        </p:nvSpPr>
        <p:spPr>
          <a:xfrm>
            <a:off x="8884286" y="3596705"/>
            <a:ext cx="2783983" cy="45724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AEAA87-6EA0-55B9-2A9A-C159BD6385A1}"/>
              </a:ext>
            </a:extLst>
          </p:cNvPr>
          <p:cNvSpPr/>
          <p:nvPr/>
        </p:nvSpPr>
        <p:spPr>
          <a:xfrm>
            <a:off x="8985105" y="6046202"/>
            <a:ext cx="2783983" cy="45724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172B9B-C959-E1E1-30C4-7345330E9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173143" y="-1783804"/>
            <a:ext cx="3332600" cy="9492381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CF28056-FBDA-386F-D8B2-FE142FA88C71}"/>
              </a:ext>
            </a:extLst>
          </p:cNvPr>
          <p:cNvCxnSpPr/>
          <p:nvPr/>
        </p:nvCxnSpPr>
        <p:spPr>
          <a:xfrm flipV="1">
            <a:off x="4572000" y="3213652"/>
            <a:ext cx="1583635" cy="20342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14187AE8-DD28-6BDB-1EF7-8843BDCC523A}"/>
              </a:ext>
            </a:extLst>
          </p:cNvPr>
          <p:cNvSpPr/>
          <p:nvPr/>
        </p:nvSpPr>
        <p:spPr>
          <a:xfrm>
            <a:off x="6013125" y="2743199"/>
            <a:ext cx="665611" cy="4969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6097F2B-9B84-3E3D-897D-069AEDEB6E65}"/>
              </a:ext>
            </a:extLst>
          </p:cNvPr>
          <p:cNvSpPr/>
          <p:nvPr/>
        </p:nvSpPr>
        <p:spPr>
          <a:xfrm>
            <a:off x="6592597" y="1975092"/>
            <a:ext cx="1122915" cy="1337209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687DA8A-48DB-7931-BDF7-2665E60A4A47}"/>
              </a:ext>
            </a:extLst>
          </p:cNvPr>
          <p:cNvCxnSpPr>
            <a:cxnSpLocks/>
          </p:cNvCxnSpPr>
          <p:nvPr/>
        </p:nvCxnSpPr>
        <p:spPr>
          <a:xfrm flipH="1" flipV="1">
            <a:off x="7607234" y="3242863"/>
            <a:ext cx="1526801" cy="204401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5AE411F-429C-EE54-9089-B1ACCCAFAF9D}"/>
              </a:ext>
            </a:extLst>
          </p:cNvPr>
          <p:cNvSpPr txBox="1"/>
          <p:nvPr/>
        </p:nvSpPr>
        <p:spPr>
          <a:xfrm>
            <a:off x="3226580" y="5311866"/>
            <a:ext cx="284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Most sensitive to EDM</a:t>
            </a:r>
            <a:endParaRPr lang="en-NL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160AB3-C6A0-A9E7-3144-34C87B332B67}"/>
              </a:ext>
            </a:extLst>
          </p:cNvPr>
          <p:cNvSpPr txBox="1"/>
          <p:nvPr/>
        </p:nvSpPr>
        <p:spPr>
          <a:xfrm>
            <a:off x="7764399" y="5286880"/>
            <a:ext cx="3057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Most sensitive to systematics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3412EB-D8F7-E90B-26A2-5D775E90A23B}"/>
              </a:ext>
            </a:extLst>
          </p:cNvPr>
          <p:cNvSpPr txBox="1"/>
          <p:nvPr/>
        </p:nvSpPr>
        <p:spPr>
          <a:xfrm>
            <a:off x="7764398" y="5656212"/>
            <a:ext cx="3057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e.g. Peak spacing -&gt; timings</a:t>
            </a:r>
          </a:p>
          <a:p>
            <a:r>
              <a:rPr lang="en-GB" dirty="0"/>
              <a:t>Peak location -&gt; E-field</a:t>
            </a:r>
          </a:p>
          <a:p>
            <a:r>
              <a:rPr lang="en-GB" dirty="0"/>
              <a:t>Peak height -&gt; B-field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31723FF9-FEAA-E929-7D22-9338AC9E4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F66C9F-E955-4593-969A-98F4DDE0F524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8EA250-68B3-7F46-BB0F-7A5BB9E52E7F}"/>
              </a:ext>
            </a:extLst>
          </p:cNvPr>
          <p:cNvSpPr txBox="1"/>
          <p:nvPr/>
        </p:nvSpPr>
        <p:spPr>
          <a:xfrm>
            <a:off x="178386" y="6151651"/>
            <a:ext cx="5115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Marshall, V. R. PhD thesis, University of Groningen, 2024</a:t>
            </a:r>
            <a:r>
              <a:rPr lang="en-GB" dirty="0"/>
              <a:t> </a:t>
            </a:r>
            <a:endParaRPr lang="LID4096" i="1" dirty="0"/>
          </a:p>
        </p:txBody>
      </p:sp>
    </p:spTree>
    <p:extLst>
      <p:ext uri="{BB962C8B-B14F-4D97-AF65-F5344CB8AC3E}">
        <p14:creationId xmlns:p14="http://schemas.microsoft.com/office/powerpoint/2010/main" val="426175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3" grpId="0"/>
      <p:bldP spid="24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05D19A-CB37-5E3A-06C3-1766252C2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8028-F7E5-C329-B3DA-8143DE2AA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Outlook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96F14D0-7DD4-A471-C580-F8968D7149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1" y="6120353"/>
            <a:ext cx="1631618" cy="7376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9F879D-F18D-DBEE-6D84-6ECAE680F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791" y="6053473"/>
            <a:ext cx="3080774" cy="78627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8FB73-7230-6CE4-496D-48805FEE8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5278" y="6382855"/>
            <a:ext cx="2743200" cy="365125"/>
          </a:xfrm>
        </p:spPr>
        <p:txBody>
          <a:bodyPr/>
          <a:lstStyle/>
          <a:p>
            <a:fld id="{B5F66C9F-E955-4593-969A-98F4DDE0F524}" type="slidenum">
              <a:rPr lang="en-US" smtClean="0"/>
              <a:t>16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BF0C254-D173-AE20-EB51-FC6385FE1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6416"/>
            <a:ext cx="10515600" cy="4351338"/>
          </a:xfrm>
        </p:spPr>
        <p:txBody>
          <a:bodyPr>
            <a:normAutofit/>
          </a:bodyPr>
          <a:lstStyle/>
          <a:p>
            <a:pPr>
              <a:buClr>
                <a:srgbClr val="92D050"/>
              </a:buClr>
              <a:buSzPct val="150000"/>
              <a:buFont typeface="Wingdings" panose="05000000000000000000" pitchFamily="2" charset="2"/>
              <a:buChar char="ü"/>
            </a:pPr>
            <a:r>
              <a:rPr lang="en-GB" sz="3600" dirty="0"/>
              <a:t>Improvements after moving building </a:t>
            </a:r>
          </a:p>
          <a:p>
            <a:endParaRPr lang="en-GB" sz="3600" dirty="0"/>
          </a:p>
          <a:p>
            <a:r>
              <a:rPr lang="en-GB" sz="3600" dirty="0"/>
              <a:t>Improve detection efficiency</a:t>
            </a:r>
          </a:p>
          <a:p>
            <a:endParaRPr lang="en-GB" sz="3600" dirty="0"/>
          </a:p>
          <a:p>
            <a:r>
              <a:rPr lang="en-GB" sz="3600" dirty="0"/>
              <a:t>Add cold molecule source and </a:t>
            </a:r>
            <a:r>
              <a:rPr lang="en-GB" sz="3600" dirty="0" err="1"/>
              <a:t>lasercooling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236257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EF7F1-BDBF-FEBC-19B3-46C3773F2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96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The NL-</a:t>
            </a:r>
            <a:r>
              <a:rPr lang="en-US" dirty="0" err="1"/>
              <a:t>eEDM</a:t>
            </a:r>
            <a:r>
              <a:rPr lang="en-US" dirty="0"/>
              <a:t>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D6B8C8-D047-8CEB-0B49-53CEB74C5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17</a:t>
            </a:fld>
            <a:endParaRPr lang="en-US"/>
          </a:p>
        </p:txBody>
      </p:sp>
      <p:sp>
        <p:nvSpPr>
          <p:cNvPr id="5" name="Group">
            <a:extLst>
              <a:ext uri="{FF2B5EF4-FFF2-40B4-BE49-F238E27FC236}">
                <a16:creationId xmlns:a16="http://schemas.microsoft.com/office/drawing/2014/main" id="{1F547FBE-3FD4-134F-A7F1-5F087520A85E}"/>
              </a:ext>
            </a:extLst>
          </p:cNvPr>
          <p:cNvSpPr txBox="1"/>
          <p:nvPr/>
        </p:nvSpPr>
        <p:spPr>
          <a:xfrm>
            <a:off x="418666" y="1182431"/>
            <a:ext cx="4605909" cy="40532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wrap="square" lIns="25400" tIns="25400" rIns="25400" bIns="25400" numCol="1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Senior staff:</a:t>
            </a:r>
          </a:p>
          <a:p>
            <a:pPr algn="l"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Hendrick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Bethlem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Anastasia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Borschevsky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Steven Hoekstra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Steve Jones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Klaus Jungmann</a:t>
            </a:r>
          </a:p>
          <a:p>
            <a:pPr lvl="1" algn="l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 Timmermans</a:t>
            </a:r>
          </a:p>
          <a:p>
            <a:pPr lvl="1" algn="l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Wim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Ubachs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x-non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Jordy de Vries 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Lorenz Willmann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x-none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Technical support: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Leo Huisman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Oliver </a:t>
            </a:r>
            <a:r>
              <a:rPr lang="nl-N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Böll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x-none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hD students:…">
            <a:extLst>
              <a:ext uri="{FF2B5EF4-FFF2-40B4-BE49-F238E27FC236}">
                <a16:creationId xmlns:a16="http://schemas.microsoft.com/office/drawing/2014/main" id="{EDC7DC38-E823-3045-232B-49B73B71229D}"/>
              </a:ext>
            </a:extLst>
          </p:cNvPr>
          <p:cNvSpPr txBox="1"/>
          <p:nvPr/>
        </p:nvSpPr>
        <p:spPr>
          <a:xfrm>
            <a:off x="2937029" y="1161641"/>
            <a:ext cx="3958800" cy="37569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wrap="square" lIns="25400" tIns="25400" rIns="25400" bIns="25400" numCol="1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Current PhD students:</a:t>
            </a:r>
          </a:p>
          <a:p>
            <a:pPr algn="l"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Nitesh Balasubramanian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Ties Fikkers</a:t>
            </a:r>
            <a:endParaRPr lang="nl-NL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Joost van Hofslot</a:t>
            </a:r>
          </a:p>
          <a:p>
            <a:pPr lvl="1" algn="l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Jelmer Levenga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Heleen Mulder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Bastiaan Nijman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Bart Schellenberg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x-non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Lucas van Slooten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Izabella Thompson</a:t>
            </a:r>
            <a:endParaRPr lang="nl-N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nl-N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Former members: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Alexander Boeschoten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Virginia Marshall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Thomas Meijknecht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Maarten Mooij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Anno Touwen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 Haase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Parul</a:t>
            </a: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Aggarwal</a:t>
            </a:r>
            <a:endParaRPr lang="nl-NL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Kevin Esajas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Yanning Yin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Malika Denis</a:t>
            </a:r>
          </a:p>
          <a:p>
            <a:pPr lvl="1">
              <a:defRPr sz="26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nl-N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Roman Bause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E2B45B-65AC-FF5A-BA32-0458839210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1769" y="1939450"/>
            <a:ext cx="6477163" cy="2979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843721-E535-6868-8B5B-E9C824FD83EB}"/>
              </a:ext>
            </a:extLst>
          </p:cNvPr>
          <p:cNvSpPr txBox="1"/>
          <p:nvPr/>
        </p:nvSpPr>
        <p:spPr>
          <a:xfrm>
            <a:off x="5471769" y="4896091"/>
            <a:ext cx="6477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Picture of the team with unfortunately not every current member present</a:t>
            </a:r>
          </a:p>
        </p:txBody>
      </p:sp>
    </p:spTree>
    <p:extLst>
      <p:ext uri="{BB962C8B-B14F-4D97-AF65-F5344CB8AC3E}">
        <p14:creationId xmlns:p14="http://schemas.microsoft.com/office/powerpoint/2010/main" val="25875976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776DD-F038-75F9-3F1A-8D5D9EB8D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1781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Conclusion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AA9D7F2-2518-9A95-8DA9-594AB3CC75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1" y="6120353"/>
            <a:ext cx="1631618" cy="7376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13791D-01B4-F832-305C-6F3ED453F6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791" y="6053473"/>
            <a:ext cx="3080774" cy="78627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764A9B-79CC-3682-C799-9587C1444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5278" y="6382855"/>
            <a:ext cx="2743200" cy="365125"/>
          </a:xfrm>
        </p:spPr>
        <p:txBody>
          <a:bodyPr/>
          <a:lstStyle/>
          <a:p>
            <a:fld id="{B5F66C9F-E955-4593-969A-98F4DDE0F524}" type="slidenum">
              <a:rPr lang="en-US" smtClean="0"/>
              <a:t>18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D18DBD-DFBE-A20D-59CD-03FF28AB6D1E}"/>
              </a:ext>
            </a:extLst>
          </p:cNvPr>
          <p:cNvSpPr txBox="1"/>
          <p:nvPr/>
        </p:nvSpPr>
        <p:spPr>
          <a:xfrm>
            <a:off x="0" y="1002801"/>
            <a:ext cx="12145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The best sensors for experimental parameters are the molecules </a:t>
            </a:r>
          </a:p>
          <a:p>
            <a:endParaRPr lang="en-NL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4E43226-D44E-A833-99AB-1B34A9EF613F}"/>
              </a:ext>
            </a:extLst>
          </p:cNvPr>
          <p:cNvSpPr txBox="1">
            <a:spLocks/>
          </p:cNvSpPr>
          <p:nvPr/>
        </p:nvSpPr>
        <p:spPr>
          <a:xfrm>
            <a:off x="-778138" y="5826394"/>
            <a:ext cx="121455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Thank you for your attention!</a:t>
            </a:r>
            <a:endParaRPr lang="LID4096" sz="3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B9F26C5-5AB8-FA30-FAF0-D2FACE5D4C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331249" y="307029"/>
            <a:ext cx="2896911" cy="8251390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D4CB1604-3771-ED5C-031B-8E66A8ED2DB1}"/>
              </a:ext>
            </a:extLst>
          </p:cNvPr>
          <p:cNvSpPr/>
          <p:nvPr/>
        </p:nvSpPr>
        <p:spPr>
          <a:xfrm>
            <a:off x="5888683" y="4184245"/>
            <a:ext cx="665611" cy="4969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004D938-8C9B-D158-37C0-E3B9EB945644}"/>
              </a:ext>
            </a:extLst>
          </p:cNvPr>
          <p:cNvSpPr/>
          <p:nvPr/>
        </p:nvSpPr>
        <p:spPr>
          <a:xfrm>
            <a:off x="6554294" y="3515641"/>
            <a:ext cx="946722" cy="1337209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EF7A48-1AE9-4843-0943-06C4EF279A99}"/>
              </a:ext>
            </a:extLst>
          </p:cNvPr>
          <p:cNvSpPr txBox="1"/>
          <p:nvPr/>
        </p:nvSpPr>
        <p:spPr>
          <a:xfrm>
            <a:off x="735496" y="1896924"/>
            <a:ext cx="111119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Signal contains immense amounts of information which can be used to reduce systematic error</a:t>
            </a:r>
          </a:p>
          <a:p>
            <a:pPr algn="ctr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558492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CD2B5A-A1FC-5247-751D-B88007615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0DC1EFF-1C47-9462-ED6D-CC29F15ED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930" y="-589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5400" dirty="0"/>
              <a:t>Motivation</a:t>
            </a:r>
            <a:endParaRPr lang="en-NL" sz="5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B81AEE8-8E07-93DF-9CBC-93C39086E134}"/>
              </a:ext>
            </a:extLst>
          </p:cNvPr>
          <p:cNvSpPr txBox="1">
            <a:spLocks/>
          </p:cNvSpPr>
          <p:nvPr/>
        </p:nvSpPr>
        <p:spPr>
          <a:xfrm>
            <a:off x="838200" y="2884004"/>
            <a:ext cx="10515600" cy="108999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700" dirty="0"/>
              <a:t>EDMs are a possible source of CP violation beyond the standard model</a:t>
            </a:r>
          </a:p>
          <a:p>
            <a:pPr algn="ctr"/>
            <a:endParaRPr lang="en-US" sz="48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81127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8C9807-7115-A401-C348-1BFF0B2EB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DCE58-A6D0-D61D-DDE4-1BD48625E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18879"/>
            <a:ext cx="12192001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The permanent electron electric dipole moment (</a:t>
            </a:r>
            <a:r>
              <a:rPr lang="en-US" sz="4000" dirty="0" err="1"/>
              <a:t>eEDM</a:t>
            </a:r>
            <a:r>
              <a:rPr lang="en-US" sz="4000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905851-3F8D-BE91-03C3-0E57E0FC25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Dipole moments -&gt; linear energy shifts with electric/magnetic fields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5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sz="5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F7BAA6-7EB2-44C8-CDE6-1F5EE39A59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20DF6D-007B-30F0-8216-27F984D6A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3</a:t>
            </a:fld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E33C2FC-77E2-0590-21BC-83958B9CD6DF}"/>
              </a:ext>
            </a:extLst>
          </p:cNvPr>
          <p:cNvCxnSpPr>
            <a:cxnSpLocks/>
          </p:cNvCxnSpPr>
          <p:nvPr/>
        </p:nvCxnSpPr>
        <p:spPr>
          <a:xfrm flipH="1">
            <a:off x="3356658" y="3541853"/>
            <a:ext cx="1006998" cy="9838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9D4A9A5-FC25-3D88-9B6C-2A2CC9A4582B}"/>
              </a:ext>
            </a:extLst>
          </p:cNvPr>
          <p:cNvCxnSpPr>
            <a:cxnSpLocks/>
          </p:cNvCxnSpPr>
          <p:nvPr/>
        </p:nvCxnSpPr>
        <p:spPr>
          <a:xfrm>
            <a:off x="7674015" y="3604850"/>
            <a:ext cx="1134319" cy="97227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A3E6B27-3E9A-67FB-1E3E-0F6353E40708}"/>
              </a:ext>
            </a:extLst>
          </p:cNvPr>
          <p:cNvSpPr txBox="1"/>
          <p:nvPr/>
        </p:nvSpPr>
        <p:spPr>
          <a:xfrm>
            <a:off x="3356658" y="3604850"/>
            <a:ext cx="1180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A819E3-ECCC-2D6B-1A16-B68582974F10}"/>
              </a:ext>
            </a:extLst>
          </p:cNvPr>
          <p:cNvSpPr txBox="1"/>
          <p:nvPr/>
        </p:nvSpPr>
        <p:spPr>
          <a:xfrm>
            <a:off x="8046817" y="3535011"/>
            <a:ext cx="1180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CE0B96-7CDD-CF62-B984-EC687D0A51D5}"/>
                  </a:ext>
                </a:extLst>
              </p:cNvPr>
              <p:cNvSpPr txBox="1"/>
              <p:nvPr/>
            </p:nvSpPr>
            <p:spPr>
              <a:xfrm>
                <a:off x="555585" y="4710896"/>
                <a:ext cx="3808071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sz="4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CE0B96-7CDD-CF62-B984-EC687D0A51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585" y="4710896"/>
                <a:ext cx="3808071" cy="9848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B78EDCE-E9C2-389A-52C1-322FC4D01CA5}"/>
                  </a:ext>
                </a:extLst>
              </p:cNvPr>
              <p:cNvSpPr txBox="1"/>
              <p:nvPr/>
            </p:nvSpPr>
            <p:spPr>
              <a:xfrm>
                <a:off x="7259256" y="4710895"/>
                <a:ext cx="3576577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sz="4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AFDCCDC-1AEE-3489-56AA-E7612A112A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9256" y="4710895"/>
                <a:ext cx="3576577" cy="9848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ED9FC1C-2E98-D3A3-F9AA-F4E876CD8FDC}"/>
                  </a:ext>
                </a:extLst>
              </p:cNvPr>
              <p:cNvSpPr txBox="1"/>
              <p:nvPr/>
            </p:nvSpPr>
            <p:spPr>
              <a:xfrm>
                <a:off x="276223" y="5459318"/>
                <a:ext cx="1163955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Within molecules enhancement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borderBox>
                          <m:borderBoxPr>
                            <m:hideTop m:val="on"/>
                            <m:hideBot m:val="on"/>
                            <m:hideLeft m:val="on"/>
                            <m:hideRight m:val="on"/>
                            <m:strikeBLTR m:val="on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borderBoxPr>
                          <m:e>
                            <m:r>
                              <m:rPr>
                                <m:brk m:alnAt="14"/>
                                <m:aln/>
                              </m:rPr>
                              <a:rPr lang="en-US" sz="28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borderBox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,</m:t>
                        </m:r>
                        <m:borderBox>
                          <m:borderBoxPr>
                            <m:hideTop m:val="on"/>
                            <m:hideBot m:val="on"/>
                            <m:hideLeft m:val="on"/>
                            <m:hideRight m:val="on"/>
                            <m:strikeBLTR m:val="on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borderBox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borderBox>
                      </m:sup>
                    </m:sSup>
                  </m:oMath>
                </a14:m>
                <a:r>
                  <a:rPr lang="en-US" sz="2800" dirty="0"/>
                  <a:t> 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2800" dirty="0"/>
                  <a:t> depending on molecule</a:t>
                </a:r>
              </a:p>
              <a:p>
                <a:r>
                  <a:rPr lang="en-US" sz="2800" dirty="0"/>
                  <a:t>                                                                                    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ED9FC1C-2E98-D3A3-F9AA-F4E876CD8F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23" y="5459318"/>
                <a:ext cx="11639550" cy="954107"/>
              </a:xfrm>
              <a:prstGeom prst="rect">
                <a:avLst/>
              </a:prstGeom>
              <a:blipFill>
                <a:blip r:embed="rId5"/>
                <a:stretch>
                  <a:fillRect l="-942" t="-6410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2AD471BE-9A3C-5089-266C-236B17F89A3B}"/>
              </a:ext>
            </a:extLst>
          </p:cNvPr>
          <p:cNvSpPr txBox="1"/>
          <p:nvPr/>
        </p:nvSpPr>
        <p:spPr>
          <a:xfrm>
            <a:off x="-1" y="6490764"/>
            <a:ext cx="12192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0" dirty="0">
                <a:solidFill>
                  <a:srgbClr val="666666"/>
                </a:solidFill>
                <a:effectLst/>
                <a:latin typeface="Nexus Sans Pro"/>
              </a:rPr>
              <a:t>The NL-</a:t>
            </a:r>
            <a:r>
              <a:rPr lang="en-GB" sz="1000" b="0" i="0" dirty="0" err="1">
                <a:solidFill>
                  <a:srgbClr val="666666"/>
                </a:solidFill>
                <a:effectLst/>
                <a:latin typeface="Nexus Sans Pro"/>
              </a:rPr>
              <a:t>eEDM</a:t>
            </a:r>
            <a:r>
              <a:rPr lang="en-GB" sz="1000" b="0" i="0" dirty="0">
                <a:solidFill>
                  <a:srgbClr val="666666"/>
                </a:solidFill>
                <a:effectLst/>
                <a:latin typeface="Nexus Sans Pro"/>
              </a:rPr>
              <a:t> collaboration. In: The European Physical Journal D, Vol. 72, No. 11, 197, 20.11.2018</a:t>
            </a:r>
            <a:r>
              <a:rPr lang="en-GB" sz="1200" b="0" i="0" dirty="0">
                <a:solidFill>
                  <a:srgbClr val="666666"/>
                </a:solidFill>
                <a:effectLst/>
                <a:latin typeface="Nexus Sans Pro"/>
              </a:rPr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2212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4D6D6-7008-60C3-F3E8-6BFC0411B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F98E-03A6-AFF1-50FD-837DDDB98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141"/>
            <a:ext cx="12192001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The current </a:t>
            </a:r>
            <a:r>
              <a:rPr lang="en-US" sz="5400" dirty="0" err="1"/>
              <a:t>eEDM</a:t>
            </a:r>
            <a:r>
              <a:rPr lang="en-US" sz="5400" dirty="0"/>
              <a:t> playing field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4D7DB1-98AA-0FC9-CB72-50AA69B4E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BC05B0A-A8E2-D156-B6F0-4EAB514A9D3F}"/>
                  </a:ext>
                </a:extLst>
              </p:cNvPr>
              <p:cNvSpPr txBox="1"/>
              <p:nvPr/>
            </p:nvSpPr>
            <p:spPr>
              <a:xfrm>
                <a:off x="556592" y="1461700"/>
                <a:ext cx="10051774" cy="6555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Some of our other friends: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800" dirty="0"/>
                  <a:t>Imperial college </a:t>
                </a:r>
                <a:r>
                  <a:rPr lang="en-GB" sz="2800" dirty="0" err="1"/>
                  <a:t>YbF</a:t>
                </a:r>
                <a:r>
                  <a:rPr lang="en-GB" sz="2800" dirty="0"/>
                  <a:t> beam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800" dirty="0"/>
                  <a:t>ACME, </a:t>
                </a:r>
                <a:r>
                  <a:rPr lang="en-GB" sz="2800" dirty="0" err="1"/>
                  <a:t>ThO</a:t>
                </a:r>
                <a:r>
                  <a:rPr lang="en-GB" sz="2800" dirty="0"/>
                  <a:t> beam</a:t>
                </a:r>
              </a:p>
              <a:p>
                <a:endParaRPr lang="en-GB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800" dirty="0"/>
                  <a:t>JILA, current limit </a:t>
                </a:r>
              </a:p>
              <a:p>
                <a:r>
                  <a:rPr lang="en-GB" sz="2800" dirty="0"/>
                  <a:t>    with trapped </a:t>
                </a:r>
                <a:r>
                  <a:rPr lang="en-GB" sz="2800" dirty="0" err="1"/>
                  <a:t>HfF</a:t>
                </a:r>
                <a:r>
                  <a:rPr lang="en-GB" sz="2800" dirty="0"/>
                  <a:t>+</a:t>
                </a:r>
              </a:p>
              <a:p>
                <a:r>
                  <a:rPr lang="en-GB" sz="2800" dirty="0"/>
                  <a:t>   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&lt;4.1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−30</m:t>
                        </m:r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800" dirty="0"/>
                  <a:t>e cm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NL" sz="28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BC05B0A-A8E2-D156-B6F0-4EAB514A9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592" y="1461700"/>
                <a:ext cx="10051774" cy="6555641"/>
              </a:xfrm>
              <a:prstGeom prst="rect">
                <a:avLst/>
              </a:prstGeom>
              <a:blipFill>
                <a:blip r:embed="rId3"/>
                <a:stretch>
                  <a:fillRect l="-1092" t="-558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88C35329-A574-2FC9-6A6B-E3E4DFDFF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664" y="1321422"/>
            <a:ext cx="6845125" cy="489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37DF5A-87E7-18A5-4043-49934FE3357F}"/>
              </a:ext>
            </a:extLst>
          </p:cNvPr>
          <p:cNvSpPr txBox="1"/>
          <p:nvPr/>
        </p:nvSpPr>
        <p:spPr>
          <a:xfrm>
            <a:off x="11671023" y="5071132"/>
            <a:ext cx="526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JILA</a:t>
            </a:r>
            <a:endParaRPr lang="en-NL" sz="1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469E6E-D074-EBD6-CB11-AEEDD051FDCF}"/>
              </a:ext>
            </a:extLst>
          </p:cNvPr>
          <p:cNvSpPr txBox="1"/>
          <p:nvPr/>
        </p:nvSpPr>
        <p:spPr>
          <a:xfrm>
            <a:off x="11353800" y="1652937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ACME</a:t>
            </a:r>
            <a:endParaRPr lang="en-NL" sz="1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4B185C-B193-EAB9-EF6C-17DAD1158C42}"/>
              </a:ext>
            </a:extLst>
          </p:cNvPr>
          <p:cNvSpPr txBox="1"/>
          <p:nvPr/>
        </p:nvSpPr>
        <p:spPr>
          <a:xfrm>
            <a:off x="11353800" y="1967866"/>
            <a:ext cx="1063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ICL</a:t>
            </a:r>
            <a:endParaRPr lang="en-NL" sz="1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33BD14-CD82-1520-277A-509C9BFBB065}"/>
              </a:ext>
            </a:extLst>
          </p:cNvPr>
          <p:cNvSpPr txBox="1"/>
          <p:nvPr/>
        </p:nvSpPr>
        <p:spPr>
          <a:xfrm>
            <a:off x="11353800" y="1418743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JILA</a:t>
            </a:r>
            <a:endParaRPr lang="en-NL" sz="1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804331-4DEB-CAF3-5B0F-A0F43A81D0EE}"/>
              </a:ext>
            </a:extLst>
          </p:cNvPr>
          <p:cNvSpPr txBox="1"/>
          <p:nvPr/>
        </p:nvSpPr>
        <p:spPr>
          <a:xfrm>
            <a:off x="11188149" y="4680098"/>
            <a:ext cx="526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JILA</a:t>
            </a:r>
            <a:endParaRPr lang="en-NL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1CC605-59CB-435A-60B4-D8C335E70A57}"/>
              </a:ext>
            </a:extLst>
          </p:cNvPr>
          <p:cNvSpPr txBox="1"/>
          <p:nvPr/>
        </p:nvSpPr>
        <p:spPr>
          <a:xfrm>
            <a:off x="10893288" y="4050239"/>
            <a:ext cx="526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JILA</a:t>
            </a:r>
            <a:endParaRPr lang="en-NL" sz="1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88FBAB-59D1-790E-AFE2-006B84B155AB}"/>
              </a:ext>
            </a:extLst>
          </p:cNvPr>
          <p:cNvSpPr txBox="1"/>
          <p:nvPr/>
        </p:nvSpPr>
        <p:spPr>
          <a:xfrm>
            <a:off x="10820400" y="5097309"/>
            <a:ext cx="63858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ACME</a:t>
            </a:r>
            <a:endParaRPr lang="en-NL" sz="1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6A4E67-6F35-914F-EFB7-AA54AD28A507}"/>
              </a:ext>
            </a:extLst>
          </p:cNvPr>
          <p:cNvSpPr txBox="1"/>
          <p:nvPr/>
        </p:nvSpPr>
        <p:spPr>
          <a:xfrm>
            <a:off x="11139694" y="5287582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ACME</a:t>
            </a:r>
            <a:endParaRPr lang="en-NL" sz="1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DFA6F0-3BE9-C800-598A-E005A088B475}"/>
              </a:ext>
            </a:extLst>
          </p:cNvPr>
          <p:cNvSpPr txBox="1"/>
          <p:nvPr/>
        </p:nvSpPr>
        <p:spPr>
          <a:xfrm>
            <a:off x="10692847" y="4843420"/>
            <a:ext cx="1063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ICL</a:t>
            </a:r>
            <a:endParaRPr lang="en-NL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5C4A7E-4160-65F2-DB59-F76AE30248D2}"/>
              </a:ext>
            </a:extLst>
          </p:cNvPr>
          <p:cNvSpPr txBox="1"/>
          <p:nvPr/>
        </p:nvSpPr>
        <p:spPr>
          <a:xfrm>
            <a:off x="10038109" y="4144609"/>
            <a:ext cx="1063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ICL</a:t>
            </a:r>
            <a:endParaRPr lang="en-NL" sz="1400" b="1" dirty="0"/>
          </a:p>
        </p:txBody>
      </p:sp>
    </p:spTree>
    <p:extLst>
      <p:ext uri="{BB962C8B-B14F-4D97-AF65-F5344CB8AC3E}">
        <p14:creationId xmlns:p14="http://schemas.microsoft.com/office/powerpoint/2010/main" val="2608079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66FFDE70-959D-F01E-5B05-5EE6DF5BF7DC}"/>
              </a:ext>
            </a:extLst>
          </p:cNvPr>
          <p:cNvSpPr>
            <a:spLocks/>
          </p:cNvSpPr>
          <p:nvPr/>
        </p:nvSpPr>
        <p:spPr>
          <a:xfrm>
            <a:off x="4595145" y="1575470"/>
            <a:ext cx="4190298" cy="3707060"/>
          </a:xfrm>
          <a:prstGeom prst="rect">
            <a:avLst/>
          </a:prstGeom>
          <a:noFill/>
          <a:ln w="44450" cmpd="sng">
            <a:solidFill>
              <a:srgbClr val="006400">
                <a:alpha val="8000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190298"/>
                      <a:gd name="connsiteY0" fmla="*/ 0 h 4320000"/>
                      <a:gd name="connsiteX1" fmla="*/ 656480 w 4190298"/>
                      <a:gd name="connsiteY1" fmla="*/ 0 h 4320000"/>
                      <a:gd name="connsiteX2" fmla="*/ 1229154 w 4190298"/>
                      <a:gd name="connsiteY2" fmla="*/ 0 h 4320000"/>
                      <a:gd name="connsiteX3" fmla="*/ 2011343 w 4190298"/>
                      <a:gd name="connsiteY3" fmla="*/ 0 h 4320000"/>
                      <a:gd name="connsiteX4" fmla="*/ 2667823 w 4190298"/>
                      <a:gd name="connsiteY4" fmla="*/ 0 h 4320000"/>
                      <a:gd name="connsiteX5" fmla="*/ 3324303 w 4190298"/>
                      <a:gd name="connsiteY5" fmla="*/ 0 h 4320000"/>
                      <a:gd name="connsiteX6" fmla="*/ 4190298 w 4190298"/>
                      <a:gd name="connsiteY6" fmla="*/ 0 h 4320000"/>
                      <a:gd name="connsiteX7" fmla="*/ 4190298 w 4190298"/>
                      <a:gd name="connsiteY7" fmla="*/ 530743 h 4320000"/>
                      <a:gd name="connsiteX8" fmla="*/ 4190298 w 4190298"/>
                      <a:gd name="connsiteY8" fmla="*/ 1147886 h 4320000"/>
                      <a:gd name="connsiteX9" fmla="*/ 4190298 w 4190298"/>
                      <a:gd name="connsiteY9" fmla="*/ 1678629 h 4320000"/>
                      <a:gd name="connsiteX10" fmla="*/ 4190298 w 4190298"/>
                      <a:gd name="connsiteY10" fmla="*/ 2209371 h 4320000"/>
                      <a:gd name="connsiteX11" fmla="*/ 4190298 w 4190298"/>
                      <a:gd name="connsiteY11" fmla="*/ 2826514 h 4320000"/>
                      <a:gd name="connsiteX12" fmla="*/ 4190298 w 4190298"/>
                      <a:gd name="connsiteY12" fmla="*/ 3486857 h 4320000"/>
                      <a:gd name="connsiteX13" fmla="*/ 4190298 w 4190298"/>
                      <a:gd name="connsiteY13" fmla="*/ 4320000 h 4320000"/>
                      <a:gd name="connsiteX14" fmla="*/ 3491915 w 4190298"/>
                      <a:gd name="connsiteY14" fmla="*/ 4320000 h 4320000"/>
                      <a:gd name="connsiteX15" fmla="*/ 2877338 w 4190298"/>
                      <a:gd name="connsiteY15" fmla="*/ 4320000 h 4320000"/>
                      <a:gd name="connsiteX16" fmla="*/ 2178955 w 4190298"/>
                      <a:gd name="connsiteY16" fmla="*/ 4320000 h 4320000"/>
                      <a:gd name="connsiteX17" fmla="*/ 1396766 w 4190298"/>
                      <a:gd name="connsiteY17" fmla="*/ 4320000 h 4320000"/>
                      <a:gd name="connsiteX18" fmla="*/ 698383 w 4190298"/>
                      <a:gd name="connsiteY18" fmla="*/ 4320000 h 4320000"/>
                      <a:gd name="connsiteX19" fmla="*/ 0 w 4190298"/>
                      <a:gd name="connsiteY19" fmla="*/ 4320000 h 4320000"/>
                      <a:gd name="connsiteX20" fmla="*/ 0 w 4190298"/>
                      <a:gd name="connsiteY20" fmla="*/ 3789257 h 4320000"/>
                      <a:gd name="connsiteX21" fmla="*/ 0 w 4190298"/>
                      <a:gd name="connsiteY21" fmla="*/ 3215314 h 4320000"/>
                      <a:gd name="connsiteX22" fmla="*/ 0 w 4190298"/>
                      <a:gd name="connsiteY22" fmla="*/ 2511771 h 4320000"/>
                      <a:gd name="connsiteX23" fmla="*/ 0 w 4190298"/>
                      <a:gd name="connsiteY23" fmla="*/ 1894629 h 4320000"/>
                      <a:gd name="connsiteX24" fmla="*/ 0 w 4190298"/>
                      <a:gd name="connsiteY24" fmla="*/ 1320686 h 4320000"/>
                      <a:gd name="connsiteX25" fmla="*/ 0 w 4190298"/>
                      <a:gd name="connsiteY25" fmla="*/ 833143 h 4320000"/>
                      <a:gd name="connsiteX26" fmla="*/ 0 w 4190298"/>
                      <a:gd name="connsiteY26" fmla="*/ 0 h 432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4190298" h="4320000" extrusionOk="0">
                        <a:moveTo>
                          <a:pt x="0" y="0"/>
                        </a:moveTo>
                        <a:cubicBezTo>
                          <a:pt x="233366" y="-16133"/>
                          <a:pt x="377187" y="21979"/>
                          <a:pt x="656480" y="0"/>
                        </a:cubicBezTo>
                        <a:cubicBezTo>
                          <a:pt x="935773" y="-21979"/>
                          <a:pt x="1112744" y="2202"/>
                          <a:pt x="1229154" y="0"/>
                        </a:cubicBezTo>
                        <a:cubicBezTo>
                          <a:pt x="1345564" y="-2202"/>
                          <a:pt x="1663471" y="-13605"/>
                          <a:pt x="2011343" y="0"/>
                        </a:cubicBezTo>
                        <a:cubicBezTo>
                          <a:pt x="2359215" y="13605"/>
                          <a:pt x="2490479" y="22013"/>
                          <a:pt x="2667823" y="0"/>
                        </a:cubicBezTo>
                        <a:cubicBezTo>
                          <a:pt x="2845167" y="-22013"/>
                          <a:pt x="3016813" y="-25591"/>
                          <a:pt x="3324303" y="0"/>
                        </a:cubicBezTo>
                        <a:cubicBezTo>
                          <a:pt x="3631793" y="25591"/>
                          <a:pt x="3972360" y="15794"/>
                          <a:pt x="4190298" y="0"/>
                        </a:cubicBezTo>
                        <a:cubicBezTo>
                          <a:pt x="4195220" y="134764"/>
                          <a:pt x="4168109" y="325482"/>
                          <a:pt x="4190298" y="530743"/>
                        </a:cubicBezTo>
                        <a:cubicBezTo>
                          <a:pt x="4212487" y="736004"/>
                          <a:pt x="4177629" y="1014828"/>
                          <a:pt x="4190298" y="1147886"/>
                        </a:cubicBezTo>
                        <a:cubicBezTo>
                          <a:pt x="4202967" y="1280944"/>
                          <a:pt x="4194650" y="1486807"/>
                          <a:pt x="4190298" y="1678629"/>
                        </a:cubicBezTo>
                        <a:cubicBezTo>
                          <a:pt x="4185946" y="1870451"/>
                          <a:pt x="4215719" y="2096213"/>
                          <a:pt x="4190298" y="2209371"/>
                        </a:cubicBezTo>
                        <a:cubicBezTo>
                          <a:pt x="4164877" y="2322529"/>
                          <a:pt x="4192211" y="2665971"/>
                          <a:pt x="4190298" y="2826514"/>
                        </a:cubicBezTo>
                        <a:cubicBezTo>
                          <a:pt x="4188385" y="2987057"/>
                          <a:pt x="4199465" y="3336080"/>
                          <a:pt x="4190298" y="3486857"/>
                        </a:cubicBezTo>
                        <a:cubicBezTo>
                          <a:pt x="4181131" y="3637634"/>
                          <a:pt x="4166617" y="3994554"/>
                          <a:pt x="4190298" y="4320000"/>
                        </a:cubicBezTo>
                        <a:cubicBezTo>
                          <a:pt x="3937816" y="4306369"/>
                          <a:pt x="3769062" y="4298526"/>
                          <a:pt x="3491915" y="4320000"/>
                        </a:cubicBezTo>
                        <a:cubicBezTo>
                          <a:pt x="3214768" y="4341474"/>
                          <a:pt x="3088216" y="4309496"/>
                          <a:pt x="2877338" y="4320000"/>
                        </a:cubicBezTo>
                        <a:cubicBezTo>
                          <a:pt x="2666460" y="4330504"/>
                          <a:pt x="2397646" y="4321784"/>
                          <a:pt x="2178955" y="4320000"/>
                        </a:cubicBezTo>
                        <a:cubicBezTo>
                          <a:pt x="1960264" y="4318216"/>
                          <a:pt x="1767877" y="4295930"/>
                          <a:pt x="1396766" y="4320000"/>
                        </a:cubicBezTo>
                        <a:cubicBezTo>
                          <a:pt x="1025655" y="4344070"/>
                          <a:pt x="1036626" y="4351655"/>
                          <a:pt x="698383" y="4320000"/>
                        </a:cubicBezTo>
                        <a:cubicBezTo>
                          <a:pt x="360140" y="4288345"/>
                          <a:pt x="283770" y="4308025"/>
                          <a:pt x="0" y="4320000"/>
                        </a:cubicBezTo>
                        <a:cubicBezTo>
                          <a:pt x="18462" y="4162371"/>
                          <a:pt x="-19778" y="3967270"/>
                          <a:pt x="0" y="3789257"/>
                        </a:cubicBezTo>
                        <a:cubicBezTo>
                          <a:pt x="19778" y="3611244"/>
                          <a:pt x="3968" y="3416542"/>
                          <a:pt x="0" y="3215314"/>
                        </a:cubicBezTo>
                        <a:cubicBezTo>
                          <a:pt x="-3968" y="3014086"/>
                          <a:pt x="-16215" y="2814834"/>
                          <a:pt x="0" y="2511771"/>
                        </a:cubicBezTo>
                        <a:cubicBezTo>
                          <a:pt x="16215" y="2208708"/>
                          <a:pt x="-25172" y="2059718"/>
                          <a:pt x="0" y="1894629"/>
                        </a:cubicBezTo>
                        <a:cubicBezTo>
                          <a:pt x="25172" y="1729540"/>
                          <a:pt x="-2426" y="1498371"/>
                          <a:pt x="0" y="1320686"/>
                        </a:cubicBezTo>
                        <a:cubicBezTo>
                          <a:pt x="2426" y="1143001"/>
                          <a:pt x="12896" y="1031359"/>
                          <a:pt x="0" y="833143"/>
                        </a:cubicBezTo>
                        <a:cubicBezTo>
                          <a:pt x="-12896" y="634927"/>
                          <a:pt x="707" y="28327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rgbClr val="006400"/>
              </a:solidFill>
            </a:endParaRPr>
          </a:p>
          <a:p>
            <a:pPr algn="ctr"/>
            <a:endParaRPr lang="en-GB" sz="2400" dirty="0">
              <a:solidFill>
                <a:srgbClr val="006400"/>
              </a:solidFill>
            </a:endParaRPr>
          </a:p>
          <a:p>
            <a:pPr algn="ctr"/>
            <a:endParaRPr lang="en-GB" sz="2400" dirty="0">
              <a:solidFill>
                <a:srgbClr val="006400"/>
              </a:solidFill>
            </a:endParaRPr>
          </a:p>
          <a:p>
            <a:pPr algn="ctr"/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E43ECA6C-83CE-874B-BC08-1CCCEEBD3F52}"/>
              </a:ext>
            </a:extLst>
          </p:cNvPr>
          <p:cNvSpPr>
            <a:spLocks/>
          </p:cNvSpPr>
          <p:nvPr/>
        </p:nvSpPr>
        <p:spPr>
          <a:xfrm>
            <a:off x="8898164" y="1586716"/>
            <a:ext cx="3152201" cy="3667060"/>
          </a:xfrm>
          <a:prstGeom prst="rect">
            <a:avLst/>
          </a:prstGeom>
          <a:noFill/>
          <a:ln w="44450" cmpd="sng">
            <a:solidFill>
              <a:srgbClr val="000096">
                <a:alpha val="8000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980000"/>
                      <a:gd name="connsiteY0" fmla="*/ 0 h 4320000"/>
                      <a:gd name="connsiteX1" fmla="*/ 640200 w 1980000"/>
                      <a:gd name="connsiteY1" fmla="*/ 0 h 4320000"/>
                      <a:gd name="connsiteX2" fmla="*/ 1240800 w 1980000"/>
                      <a:gd name="connsiteY2" fmla="*/ 0 h 4320000"/>
                      <a:gd name="connsiteX3" fmla="*/ 1980000 w 1980000"/>
                      <a:gd name="connsiteY3" fmla="*/ 0 h 4320000"/>
                      <a:gd name="connsiteX4" fmla="*/ 1980000 w 1980000"/>
                      <a:gd name="connsiteY4" fmla="*/ 573943 h 4320000"/>
                      <a:gd name="connsiteX5" fmla="*/ 1980000 w 1980000"/>
                      <a:gd name="connsiteY5" fmla="*/ 1104686 h 4320000"/>
                      <a:gd name="connsiteX6" fmla="*/ 1980000 w 1980000"/>
                      <a:gd name="connsiteY6" fmla="*/ 1635429 h 4320000"/>
                      <a:gd name="connsiteX7" fmla="*/ 1980000 w 1980000"/>
                      <a:gd name="connsiteY7" fmla="*/ 2252571 h 4320000"/>
                      <a:gd name="connsiteX8" fmla="*/ 1980000 w 1980000"/>
                      <a:gd name="connsiteY8" fmla="*/ 2869714 h 4320000"/>
                      <a:gd name="connsiteX9" fmla="*/ 1980000 w 1980000"/>
                      <a:gd name="connsiteY9" fmla="*/ 3400457 h 4320000"/>
                      <a:gd name="connsiteX10" fmla="*/ 1980000 w 1980000"/>
                      <a:gd name="connsiteY10" fmla="*/ 4320000 h 4320000"/>
                      <a:gd name="connsiteX11" fmla="*/ 1320000 w 1980000"/>
                      <a:gd name="connsiteY11" fmla="*/ 4320000 h 4320000"/>
                      <a:gd name="connsiteX12" fmla="*/ 679800 w 1980000"/>
                      <a:gd name="connsiteY12" fmla="*/ 4320000 h 4320000"/>
                      <a:gd name="connsiteX13" fmla="*/ 0 w 1980000"/>
                      <a:gd name="connsiteY13" fmla="*/ 4320000 h 4320000"/>
                      <a:gd name="connsiteX14" fmla="*/ 0 w 1980000"/>
                      <a:gd name="connsiteY14" fmla="*/ 3616457 h 4320000"/>
                      <a:gd name="connsiteX15" fmla="*/ 0 w 1980000"/>
                      <a:gd name="connsiteY15" fmla="*/ 2912914 h 4320000"/>
                      <a:gd name="connsiteX16" fmla="*/ 0 w 1980000"/>
                      <a:gd name="connsiteY16" fmla="*/ 2295771 h 4320000"/>
                      <a:gd name="connsiteX17" fmla="*/ 0 w 1980000"/>
                      <a:gd name="connsiteY17" fmla="*/ 1721829 h 4320000"/>
                      <a:gd name="connsiteX18" fmla="*/ 0 w 1980000"/>
                      <a:gd name="connsiteY18" fmla="*/ 1234286 h 4320000"/>
                      <a:gd name="connsiteX19" fmla="*/ 0 w 1980000"/>
                      <a:gd name="connsiteY19" fmla="*/ 703543 h 4320000"/>
                      <a:gd name="connsiteX20" fmla="*/ 0 w 1980000"/>
                      <a:gd name="connsiteY20" fmla="*/ 0 h 432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980000" h="4320000" extrusionOk="0">
                        <a:moveTo>
                          <a:pt x="0" y="0"/>
                        </a:moveTo>
                        <a:cubicBezTo>
                          <a:pt x="248429" y="-24823"/>
                          <a:pt x="360126" y="24377"/>
                          <a:pt x="640200" y="0"/>
                        </a:cubicBezTo>
                        <a:cubicBezTo>
                          <a:pt x="920274" y="-24377"/>
                          <a:pt x="1068759" y="-28141"/>
                          <a:pt x="1240800" y="0"/>
                        </a:cubicBezTo>
                        <a:cubicBezTo>
                          <a:pt x="1412841" y="28141"/>
                          <a:pt x="1731378" y="-379"/>
                          <a:pt x="1980000" y="0"/>
                        </a:cubicBezTo>
                        <a:cubicBezTo>
                          <a:pt x="1994224" y="128431"/>
                          <a:pt x="1962746" y="372694"/>
                          <a:pt x="1980000" y="573943"/>
                        </a:cubicBezTo>
                        <a:cubicBezTo>
                          <a:pt x="1997254" y="775192"/>
                          <a:pt x="1994357" y="884782"/>
                          <a:pt x="1980000" y="1104686"/>
                        </a:cubicBezTo>
                        <a:cubicBezTo>
                          <a:pt x="1965643" y="1324590"/>
                          <a:pt x="1967941" y="1451982"/>
                          <a:pt x="1980000" y="1635429"/>
                        </a:cubicBezTo>
                        <a:cubicBezTo>
                          <a:pt x="1992059" y="1818876"/>
                          <a:pt x="1983352" y="1985685"/>
                          <a:pt x="1980000" y="2252571"/>
                        </a:cubicBezTo>
                        <a:cubicBezTo>
                          <a:pt x="1976648" y="2519457"/>
                          <a:pt x="1967331" y="2736656"/>
                          <a:pt x="1980000" y="2869714"/>
                        </a:cubicBezTo>
                        <a:cubicBezTo>
                          <a:pt x="1992669" y="3002772"/>
                          <a:pt x="1984352" y="3208635"/>
                          <a:pt x="1980000" y="3400457"/>
                        </a:cubicBezTo>
                        <a:cubicBezTo>
                          <a:pt x="1975648" y="3592279"/>
                          <a:pt x="1941773" y="4102179"/>
                          <a:pt x="1980000" y="4320000"/>
                        </a:cubicBezTo>
                        <a:cubicBezTo>
                          <a:pt x="1657106" y="4289469"/>
                          <a:pt x="1479892" y="4315366"/>
                          <a:pt x="1320000" y="4320000"/>
                        </a:cubicBezTo>
                        <a:cubicBezTo>
                          <a:pt x="1160108" y="4324634"/>
                          <a:pt x="951879" y="4310972"/>
                          <a:pt x="679800" y="4320000"/>
                        </a:cubicBezTo>
                        <a:cubicBezTo>
                          <a:pt x="407721" y="4329028"/>
                          <a:pt x="261849" y="4311766"/>
                          <a:pt x="0" y="4320000"/>
                        </a:cubicBezTo>
                        <a:cubicBezTo>
                          <a:pt x="29512" y="4033710"/>
                          <a:pt x="-16650" y="3839952"/>
                          <a:pt x="0" y="3616457"/>
                        </a:cubicBezTo>
                        <a:cubicBezTo>
                          <a:pt x="16650" y="3392962"/>
                          <a:pt x="-33164" y="3087983"/>
                          <a:pt x="0" y="2912914"/>
                        </a:cubicBezTo>
                        <a:cubicBezTo>
                          <a:pt x="33164" y="2737845"/>
                          <a:pt x="-19578" y="2555967"/>
                          <a:pt x="0" y="2295771"/>
                        </a:cubicBezTo>
                        <a:cubicBezTo>
                          <a:pt x="19578" y="2035575"/>
                          <a:pt x="-7631" y="1879468"/>
                          <a:pt x="0" y="1721829"/>
                        </a:cubicBezTo>
                        <a:cubicBezTo>
                          <a:pt x="7631" y="1564190"/>
                          <a:pt x="3224" y="1454215"/>
                          <a:pt x="0" y="1234286"/>
                        </a:cubicBezTo>
                        <a:cubicBezTo>
                          <a:pt x="-3224" y="1014357"/>
                          <a:pt x="-22775" y="911438"/>
                          <a:pt x="0" y="703543"/>
                        </a:cubicBezTo>
                        <a:cubicBezTo>
                          <a:pt x="22775" y="495648"/>
                          <a:pt x="13743" y="20461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rgbClr val="000096"/>
              </a:solidFill>
            </a:endParaRPr>
          </a:p>
          <a:p>
            <a:pPr algn="ctr"/>
            <a:endParaRPr lang="en-GB" sz="2400" dirty="0">
              <a:solidFill>
                <a:srgbClr val="000096"/>
              </a:solidFill>
            </a:endParaRPr>
          </a:p>
          <a:p>
            <a:pPr algn="ctr"/>
            <a:endParaRPr lang="en-GB" dirty="0">
              <a:solidFill>
                <a:srgbClr val="000096"/>
              </a:solidFill>
            </a:endParaRPr>
          </a:p>
          <a:p>
            <a:pPr algn="ctr"/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</p:txBody>
      </p:sp>
      <p:grpSp>
        <p:nvGrpSpPr>
          <p:cNvPr id="122" name="Groep 121">
            <a:extLst>
              <a:ext uri="{FF2B5EF4-FFF2-40B4-BE49-F238E27FC236}">
                <a16:creationId xmlns:a16="http://schemas.microsoft.com/office/drawing/2014/main" id="{86F4F1AA-19B8-D9BB-EF71-13659741274B}"/>
              </a:ext>
            </a:extLst>
          </p:cNvPr>
          <p:cNvGrpSpPr/>
          <p:nvPr/>
        </p:nvGrpSpPr>
        <p:grpSpPr>
          <a:xfrm>
            <a:off x="4651323" y="2990440"/>
            <a:ext cx="1283200" cy="1190625"/>
            <a:chOff x="5222093" y="4488996"/>
            <a:chExt cx="1283200" cy="1190625"/>
          </a:xfrm>
        </p:grpSpPr>
        <p:cxnSp>
          <p:nvCxnSpPr>
            <p:cNvPr id="68" name="Rechte verbindingslijn 67">
              <a:extLst>
                <a:ext uri="{FF2B5EF4-FFF2-40B4-BE49-F238E27FC236}">
                  <a16:creationId xmlns:a16="http://schemas.microsoft.com/office/drawing/2014/main" id="{6A40EF79-CF87-641E-AFF5-B9DF9022AE51}"/>
                </a:ext>
              </a:extLst>
            </p:cNvPr>
            <p:cNvCxnSpPr>
              <a:cxnSpLocks/>
            </p:cNvCxnSpPr>
            <p:nvPr/>
          </p:nvCxnSpPr>
          <p:spPr>
            <a:xfrm>
              <a:off x="5222093" y="5241471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B0BE8E0F-6652-CC84-BAED-15CF3902FC31}"/>
                </a:ext>
              </a:extLst>
            </p:cNvPr>
            <p:cNvCxnSpPr>
              <a:cxnSpLocks/>
            </p:cNvCxnSpPr>
            <p:nvPr/>
          </p:nvCxnSpPr>
          <p:spPr>
            <a:xfrm>
              <a:off x="5683693" y="5679621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00C80494-ABE0-0A03-827C-6B67E75E049E}"/>
                </a:ext>
              </a:extLst>
            </p:cNvPr>
            <p:cNvCxnSpPr>
              <a:cxnSpLocks/>
            </p:cNvCxnSpPr>
            <p:nvPr/>
          </p:nvCxnSpPr>
          <p:spPr>
            <a:xfrm>
              <a:off x="6145293" y="5241471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2" name="Ovaal 71">
              <a:extLst>
                <a:ext uri="{FF2B5EF4-FFF2-40B4-BE49-F238E27FC236}">
                  <a16:creationId xmlns:a16="http://schemas.microsoft.com/office/drawing/2014/main" id="{91E6C6A0-4AEB-B383-4913-06DF57A9915D}"/>
                </a:ext>
              </a:extLst>
            </p:cNvPr>
            <p:cNvSpPr>
              <a:spLocks/>
            </p:cNvSpPr>
            <p:nvPr/>
          </p:nvSpPr>
          <p:spPr>
            <a:xfrm>
              <a:off x="5327178" y="5164146"/>
              <a:ext cx="144000" cy="144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64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3" name="Rechte verbindingslijn met pijl 72">
              <a:extLst>
                <a:ext uri="{FF2B5EF4-FFF2-40B4-BE49-F238E27FC236}">
                  <a16:creationId xmlns:a16="http://schemas.microsoft.com/office/drawing/2014/main" id="{8728869B-14B0-5AAC-2090-49658D4E87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66377" y="4642568"/>
              <a:ext cx="348199" cy="503392"/>
            </a:xfrm>
            <a:prstGeom prst="straightConnector1">
              <a:avLst/>
            </a:prstGeom>
            <a:ln w="28575">
              <a:solidFill>
                <a:srgbClr val="0064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Rechte verbindingslijn met pijl 74">
              <a:extLst>
                <a:ext uri="{FF2B5EF4-FFF2-40B4-BE49-F238E27FC236}">
                  <a16:creationId xmlns:a16="http://schemas.microsoft.com/office/drawing/2014/main" id="{5D93DFB7-FC50-55B4-089B-366CD7E0D035}"/>
                </a:ext>
              </a:extLst>
            </p:cNvPr>
            <p:cNvCxnSpPr>
              <a:cxnSpLocks/>
            </p:cNvCxnSpPr>
            <p:nvPr/>
          </p:nvCxnSpPr>
          <p:spPr>
            <a:xfrm>
              <a:off x="5862642" y="4660621"/>
              <a:ext cx="0" cy="987704"/>
            </a:xfrm>
            <a:prstGeom prst="straightConnector1">
              <a:avLst/>
            </a:prstGeom>
            <a:ln w="28575">
              <a:solidFill>
                <a:srgbClr val="006400"/>
              </a:solidFill>
              <a:prstDash val="solid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Rechte verbindingslijn 75">
              <a:extLst>
                <a:ext uri="{FF2B5EF4-FFF2-40B4-BE49-F238E27FC236}">
                  <a16:creationId xmlns:a16="http://schemas.microsoft.com/office/drawing/2014/main" id="{FEC63CD3-8C6B-2489-118E-FFCE03477952}"/>
                </a:ext>
              </a:extLst>
            </p:cNvPr>
            <p:cNvCxnSpPr>
              <a:cxnSpLocks/>
            </p:cNvCxnSpPr>
            <p:nvPr/>
          </p:nvCxnSpPr>
          <p:spPr>
            <a:xfrm>
              <a:off x="5682642" y="4488996"/>
              <a:ext cx="360000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Rechte verbindingslijn met pijl 76">
              <a:extLst>
                <a:ext uri="{FF2B5EF4-FFF2-40B4-BE49-F238E27FC236}">
                  <a16:creationId xmlns:a16="http://schemas.microsoft.com/office/drawing/2014/main" id="{10DC7263-8F72-0A9B-FBA4-3F34CA999C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4589" y="4642568"/>
              <a:ext cx="337651" cy="482969"/>
            </a:xfrm>
            <a:prstGeom prst="straightConnector1">
              <a:avLst/>
            </a:prstGeom>
            <a:ln w="28575">
              <a:solidFill>
                <a:srgbClr val="0064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Ovaal 86">
              <a:extLst>
                <a:ext uri="{FF2B5EF4-FFF2-40B4-BE49-F238E27FC236}">
                  <a16:creationId xmlns:a16="http://schemas.microsoft.com/office/drawing/2014/main" id="{41800511-CF36-C93E-0497-F317810C6586}"/>
                </a:ext>
              </a:extLst>
            </p:cNvPr>
            <p:cNvSpPr>
              <a:spLocks/>
            </p:cNvSpPr>
            <p:nvPr/>
          </p:nvSpPr>
          <p:spPr>
            <a:xfrm>
              <a:off x="6252242" y="5163872"/>
              <a:ext cx="144000" cy="144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64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4" name="Groep 143">
            <a:extLst>
              <a:ext uri="{FF2B5EF4-FFF2-40B4-BE49-F238E27FC236}">
                <a16:creationId xmlns:a16="http://schemas.microsoft.com/office/drawing/2014/main" id="{6F2369B2-C80C-BB4C-D432-E774A3FB2945}"/>
              </a:ext>
            </a:extLst>
          </p:cNvPr>
          <p:cNvGrpSpPr/>
          <p:nvPr/>
        </p:nvGrpSpPr>
        <p:grpSpPr>
          <a:xfrm>
            <a:off x="6031412" y="3665316"/>
            <a:ext cx="2152869" cy="894188"/>
            <a:chOff x="6093128" y="5163872"/>
            <a:chExt cx="2152869" cy="894188"/>
          </a:xfrm>
        </p:grpSpPr>
        <p:cxnSp>
          <p:nvCxnSpPr>
            <p:cNvPr id="93" name="Rechte verbindingslijn 92">
              <a:extLst>
                <a:ext uri="{FF2B5EF4-FFF2-40B4-BE49-F238E27FC236}">
                  <a16:creationId xmlns:a16="http://schemas.microsoft.com/office/drawing/2014/main" id="{532BA6FD-1EB9-8D78-1411-04392DDCF581}"/>
                </a:ext>
              </a:extLst>
            </p:cNvPr>
            <p:cNvCxnSpPr>
              <a:cxnSpLocks/>
            </p:cNvCxnSpPr>
            <p:nvPr/>
          </p:nvCxnSpPr>
          <p:spPr>
            <a:xfrm>
              <a:off x="6093128" y="5241471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18E3E108-8ADB-AFF1-BF6B-33E579761EFC}"/>
                </a:ext>
              </a:extLst>
            </p:cNvPr>
            <p:cNvCxnSpPr>
              <a:cxnSpLocks/>
            </p:cNvCxnSpPr>
            <p:nvPr/>
          </p:nvCxnSpPr>
          <p:spPr>
            <a:xfrm>
              <a:off x="6554728" y="5679621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4" name="Gedeeltelijke cirkel 123">
              <a:extLst>
                <a:ext uri="{FF2B5EF4-FFF2-40B4-BE49-F238E27FC236}">
                  <a16:creationId xmlns:a16="http://schemas.microsoft.com/office/drawing/2014/main" id="{E86FEF40-03EF-956F-0235-26995C77DA4E}"/>
                </a:ext>
              </a:extLst>
            </p:cNvPr>
            <p:cNvSpPr/>
            <p:nvPr/>
          </p:nvSpPr>
          <p:spPr>
            <a:xfrm>
              <a:off x="6194181" y="5166253"/>
              <a:ext cx="143999" cy="144000"/>
            </a:xfrm>
            <a:prstGeom prst="pie">
              <a:avLst>
                <a:gd name="adj1" fmla="val 2606116"/>
                <a:gd name="adj2" fmla="val 16200000"/>
              </a:avLst>
            </a:prstGeom>
            <a:solidFill>
              <a:schemeClr val="bg1"/>
            </a:solidFill>
            <a:ln w="19050">
              <a:solidFill>
                <a:srgbClr val="0064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26" name="Gedeeltelijke cirkel 125">
              <a:extLst>
                <a:ext uri="{FF2B5EF4-FFF2-40B4-BE49-F238E27FC236}">
                  <a16:creationId xmlns:a16="http://schemas.microsoft.com/office/drawing/2014/main" id="{C7D1FF83-9B8E-3ED9-7F24-419398134DC1}"/>
                </a:ext>
              </a:extLst>
            </p:cNvPr>
            <p:cNvSpPr/>
            <p:nvPr/>
          </p:nvSpPr>
          <p:spPr>
            <a:xfrm>
              <a:off x="6195671" y="5166124"/>
              <a:ext cx="143999" cy="144000"/>
            </a:xfrm>
            <a:prstGeom prst="pie">
              <a:avLst>
                <a:gd name="adj1" fmla="val 16242788"/>
                <a:gd name="adj2" fmla="val 2516118"/>
              </a:avLst>
            </a:prstGeom>
            <a:solidFill>
              <a:schemeClr val="bg1"/>
            </a:solidFill>
            <a:ln w="19050">
              <a:solidFill>
                <a:srgbClr val="0064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96" name="Rechte verbindingslijn 95">
              <a:extLst>
                <a:ext uri="{FF2B5EF4-FFF2-40B4-BE49-F238E27FC236}">
                  <a16:creationId xmlns:a16="http://schemas.microsoft.com/office/drawing/2014/main" id="{69784338-F63E-6E3C-BA30-9B99E7A09071}"/>
                </a:ext>
              </a:extLst>
            </p:cNvPr>
            <p:cNvCxnSpPr>
              <a:cxnSpLocks/>
            </p:cNvCxnSpPr>
            <p:nvPr/>
          </p:nvCxnSpPr>
          <p:spPr>
            <a:xfrm>
              <a:off x="7016328" y="5241471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0" name="Tekstvak 119">
              <a:extLst>
                <a:ext uri="{FF2B5EF4-FFF2-40B4-BE49-F238E27FC236}">
                  <a16:creationId xmlns:a16="http://schemas.microsoft.com/office/drawing/2014/main" id="{DAF0E513-432A-6F34-CFEC-DB2FC851DFAF}"/>
                </a:ext>
              </a:extLst>
            </p:cNvPr>
            <p:cNvSpPr txBox="1"/>
            <p:nvPr/>
          </p:nvSpPr>
          <p:spPr>
            <a:xfrm>
              <a:off x="6173862" y="5688728"/>
              <a:ext cx="20721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Precession</a:t>
              </a:r>
            </a:p>
          </p:txBody>
        </p:sp>
        <p:sp>
          <p:nvSpPr>
            <p:cNvPr id="142" name="Gedeeltelijke cirkel 141">
              <a:extLst>
                <a:ext uri="{FF2B5EF4-FFF2-40B4-BE49-F238E27FC236}">
                  <a16:creationId xmlns:a16="http://schemas.microsoft.com/office/drawing/2014/main" id="{D0984C34-3DBE-4B6F-38B5-03566331B692}"/>
                </a:ext>
              </a:extLst>
            </p:cNvPr>
            <p:cNvSpPr/>
            <p:nvPr/>
          </p:nvSpPr>
          <p:spPr>
            <a:xfrm>
              <a:off x="7120893" y="5165109"/>
              <a:ext cx="143999" cy="144000"/>
            </a:xfrm>
            <a:prstGeom prst="pie">
              <a:avLst>
                <a:gd name="adj1" fmla="val 16242788"/>
                <a:gd name="adj2" fmla="val 2516118"/>
              </a:avLst>
            </a:prstGeom>
            <a:solidFill>
              <a:schemeClr val="bg1"/>
            </a:solidFill>
            <a:ln w="19050">
              <a:solidFill>
                <a:srgbClr val="0064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25" name="Gedeeltelijke cirkel 124">
              <a:extLst>
                <a:ext uri="{FF2B5EF4-FFF2-40B4-BE49-F238E27FC236}">
                  <a16:creationId xmlns:a16="http://schemas.microsoft.com/office/drawing/2014/main" id="{FA501B2F-D445-83B7-EE7F-16226D32961B}"/>
                </a:ext>
              </a:extLst>
            </p:cNvPr>
            <p:cNvSpPr/>
            <p:nvPr/>
          </p:nvSpPr>
          <p:spPr>
            <a:xfrm>
              <a:off x="7123275" y="5163872"/>
              <a:ext cx="143999" cy="144000"/>
            </a:xfrm>
            <a:prstGeom prst="pie">
              <a:avLst>
                <a:gd name="adj1" fmla="val 2606116"/>
                <a:gd name="adj2" fmla="val 16200000"/>
              </a:avLst>
            </a:prstGeom>
            <a:solidFill>
              <a:schemeClr val="bg1"/>
            </a:solidFill>
            <a:ln w="19050">
              <a:solidFill>
                <a:srgbClr val="0064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cxnSp>
        <p:nvCxnSpPr>
          <p:cNvPr id="146" name="Rechte verbindingslijn met pijl 145">
            <a:extLst>
              <a:ext uri="{FF2B5EF4-FFF2-40B4-BE49-F238E27FC236}">
                <a16:creationId xmlns:a16="http://schemas.microsoft.com/office/drawing/2014/main" id="{CC76DE99-58DF-E879-E886-1D0AA8F31961}"/>
              </a:ext>
            </a:extLst>
          </p:cNvPr>
          <p:cNvCxnSpPr>
            <a:cxnSpLocks/>
          </p:cNvCxnSpPr>
          <p:nvPr/>
        </p:nvCxnSpPr>
        <p:spPr>
          <a:xfrm>
            <a:off x="5960323" y="3311608"/>
            <a:ext cx="0" cy="926607"/>
          </a:xfrm>
          <a:prstGeom prst="straightConnector1">
            <a:avLst/>
          </a:prstGeom>
          <a:ln w="28575">
            <a:solidFill>
              <a:srgbClr val="0064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oep 152">
            <a:extLst>
              <a:ext uri="{FF2B5EF4-FFF2-40B4-BE49-F238E27FC236}">
                <a16:creationId xmlns:a16="http://schemas.microsoft.com/office/drawing/2014/main" id="{50EC0B3D-DD4E-FA82-AAD2-A378A6D9BCC1}"/>
              </a:ext>
            </a:extLst>
          </p:cNvPr>
          <p:cNvGrpSpPr/>
          <p:nvPr/>
        </p:nvGrpSpPr>
        <p:grpSpPr>
          <a:xfrm>
            <a:off x="7015661" y="2990311"/>
            <a:ext cx="2072135" cy="1569201"/>
            <a:chOff x="7077377" y="4488867"/>
            <a:chExt cx="2072135" cy="1569201"/>
          </a:xfrm>
        </p:grpSpPr>
        <p:cxnSp>
          <p:nvCxnSpPr>
            <p:cNvPr id="130" name="Rechte verbindingslijn 129">
              <a:extLst>
                <a:ext uri="{FF2B5EF4-FFF2-40B4-BE49-F238E27FC236}">
                  <a16:creationId xmlns:a16="http://schemas.microsoft.com/office/drawing/2014/main" id="{F742D726-F45A-6B45-2905-900FCE9F29B8}"/>
                </a:ext>
              </a:extLst>
            </p:cNvPr>
            <p:cNvCxnSpPr>
              <a:cxnSpLocks/>
            </p:cNvCxnSpPr>
            <p:nvPr/>
          </p:nvCxnSpPr>
          <p:spPr>
            <a:xfrm>
              <a:off x="7472896" y="5241342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2" name="Rechte verbindingslijn 131">
              <a:extLst>
                <a:ext uri="{FF2B5EF4-FFF2-40B4-BE49-F238E27FC236}">
                  <a16:creationId xmlns:a16="http://schemas.microsoft.com/office/drawing/2014/main" id="{263B693A-D45C-A184-84E5-5A9B15E91DC2}"/>
                </a:ext>
              </a:extLst>
            </p:cNvPr>
            <p:cNvCxnSpPr>
              <a:cxnSpLocks/>
            </p:cNvCxnSpPr>
            <p:nvPr/>
          </p:nvCxnSpPr>
          <p:spPr>
            <a:xfrm>
              <a:off x="7934496" y="5679492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3" name="Rechte verbindingslijn 132">
              <a:extLst>
                <a:ext uri="{FF2B5EF4-FFF2-40B4-BE49-F238E27FC236}">
                  <a16:creationId xmlns:a16="http://schemas.microsoft.com/office/drawing/2014/main" id="{B8409BBF-91AC-DAB3-0500-5F19FC3B2311}"/>
                </a:ext>
              </a:extLst>
            </p:cNvPr>
            <p:cNvCxnSpPr>
              <a:cxnSpLocks/>
            </p:cNvCxnSpPr>
            <p:nvPr/>
          </p:nvCxnSpPr>
          <p:spPr>
            <a:xfrm>
              <a:off x="8396096" y="5241342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Rechte verbindingslijn met pijl 133">
              <a:extLst>
                <a:ext uri="{FF2B5EF4-FFF2-40B4-BE49-F238E27FC236}">
                  <a16:creationId xmlns:a16="http://schemas.microsoft.com/office/drawing/2014/main" id="{BFA9A61D-C04E-DC59-0950-9C6552DD69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17180" y="4642439"/>
              <a:ext cx="348199" cy="503392"/>
            </a:xfrm>
            <a:prstGeom prst="straightConnector1">
              <a:avLst/>
            </a:prstGeom>
            <a:ln w="28575">
              <a:solidFill>
                <a:srgbClr val="0064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Rechte verbindingslijn met pijl 134">
              <a:extLst>
                <a:ext uri="{FF2B5EF4-FFF2-40B4-BE49-F238E27FC236}">
                  <a16:creationId xmlns:a16="http://schemas.microsoft.com/office/drawing/2014/main" id="{DC11B58F-CCA9-E510-93F3-88C102DF2977}"/>
                </a:ext>
              </a:extLst>
            </p:cNvPr>
            <p:cNvCxnSpPr>
              <a:cxnSpLocks/>
            </p:cNvCxnSpPr>
            <p:nvPr/>
          </p:nvCxnSpPr>
          <p:spPr>
            <a:xfrm>
              <a:off x="8113445" y="4660492"/>
              <a:ext cx="0" cy="876579"/>
            </a:xfrm>
            <a:prstGeom prst="straightConnector1">
              <a:avLst/>
            </a:prstGeom>
            <a:ln w="28575">
              <a:solidFill>
                <a:srgbClr val="0064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Rechte verbindingslijn 135">
              <a:extLst>
                <a:ext uri="{FF2B5EF4-FFF2-40B4-BE49-F238E27FC236}">
                  <a16:creationId xmlns:a16="http://schemas.microsoft.com/office/drawing/2014/main" id="{3148BA3D-2D72-15EC-FA2A-A2655A7F0564}"/>
                </a:ext>
              </a:extLst>
            </p:cNvPr>
            <p:cNvCxnSpPr>
              <a:cxnSpLocks/>
            </p:cNvCxnSpPr>
            <p:nvPr/>
          </p:nvCxnSpPr>
          <p:spPr>
            <a:xfrm>
              <a:off x="7933445" y="4488867"/>
              <a:ext cx="360000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7" name="Rechte verbindingslijn met pijl 136">
              <a:extLst>
                <a:ext uri="{FF2B5EF4-FFF2-40B4-BE49-F238E27FC236}">
                  <a16:creationId xmlns:a16="http://schemas.microsoft.com/office/drawing/2014/main" id="{92937AD8-8768-8F72-938A-C348FF16DE0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65392" y="4642439"/>
              <a:ext cx="337651" cy="482969"/>
            </a:xfrm>
            <a:prstGeom prst="straightConnector1">
              <a:avLst/>
            </a:prstGeom>
            <a:ln w="28575">
              <a:solidFill>
                <a:srgbClr val="0064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kstvak 137">
              <a:extLst>
                <a:ext uri="{FF2B5EF4-FFF2-40B4-BE49-F238E27FC236}">
                  <a16:creationId xmlns:a16="http://schemas.microsoft.com/office/drawing/2014/main" id="{65435028-6F53-688B-2790-395F01910425}"/>
                </a:ext>
              </a:extLst>
            </p:cNvPr>
            <p:cNvSpPr txBox="1"/>
            <p:nvPr/>
          </p:nvSpPr>
          <p:spPr>
            <a:xfrm>
              <a:off x="7077377" y="5688736"/>
              <a:ext cx="20721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150" name="Gedeeltelijke cirkel 149">
              <a:extLst>
                <a:ext uri="{FF2B5EF4-FFF2-40B4-BE49-F238E27FC236}">
                  <a16:creationId xmlns:a16="http://schemas.microsoft.com/office/drawing/2014/main" id="{94F67305-F5D8-3260-3DE7-C8701C860951}"/>
                </a:ext>
              </a:extLst>
            </p:cNvPr>
            <p:cNvSpPr/>
            <p:nvPr/>
          </p:nvSpPr>
          <p:spPr>
            <a:xfrm>
              <a:off x="7569161" y="5159558"/>
              <a:ext cx="143999" cy="144000"/>
            </a:xfrm>
            <a:prstGeom prst="pie">
              <a:avLst>
                <a:gd name="adj1" fmla="val 16242788"/>
                <a:gd name="adj2" fmla="val 2516118"/>
              </a:avLst>
            </a:prstGeom>
            <a:solidFill>
              <a:schemeClr val="bg1"/>
            </a:solidFill>
            <a:ln w="19050">
              <a:solidFill>
                <a:srgbClr val="0064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51" name="Gedeeltelijke cirkel 150">
              <a:extLst>
                <a:ext uri="{FF2B5EF4-FFF2-40B4-BE49-F238E27FC236}">
                  <a16:creationId xmlns:a16="http://schemas.microsoft.com/office/drawing/2014/main" id="{A188AFE9-6D51-7637-6C65-E31170EAD501}"/>
                </a:ext>
              </a:extLst>
            </p:cNvPr>
            <p:cNvSpPr/>
            <p:nvPr/>
          </p:nvSpPr>
          <p:spPr>
            <a:xfrm>
              <a:off x="8494383" y="5158543"/>
              <a:ext cx="143999" cy="144000"/>
            </a:xfrm>
            <a:prstGeom prst="pie">
              <a:avLst>
                <a:gd name="adj1" fmla="val 16242788"/>
                <a:gd name="adj2" fmla="val 2516118"/>
              </a:avLst>
            </a:prstGeom>
            <a:solidFill>
              <a:schemeClr val="bg1"/>
            </a:solidFill>
            <a:ln w="19050">
              <a:solidFill>
                <a:srgbClr val="0064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52" name="Ovaal 151">
              <a:extLst>
                <a:ext uri="{FF2B5EF4-FFF2-40B4-BE49-F238E27FC236}">
                  <a16:creationId xmlns:a16="http://schemas.microsoft.com/office/drawing/2014/main" id="{8D2791F7-6155-CD10-DF34-49006C6E30C0}"/>
                </a:ext>
              </a:extLst>
            </p:cNvPr>
            <p:cNvSpPr>
              <a:spLocks/>
            </p:cNvSpPr>
            <p:nvPr/>
          </p:nvSpPr>
          <p:spPr>
            <a:xfrm>
              <a:off x="8059444" y="5634607"/>
              <a:ext cx="108000" cy="108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64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4" name="Groep 173">
            <a:extLst>
              <a:ext uri="{FF2B5EF4-FFF2-40B4-BE49-F238E27FC236}">
                <a16:creationId xmlns:a16="http://schemas.microsoft.com/office/drawing/2014/main" id="{5B5EEFE2-C593-1090-0A1F-46A4B1E3D12F}"/>
              </a:ext>
            </a:extLst>
          </p:cNvPr>
          <p:cNvGrpSpPr/>
          <p:nvPr/>
        </p:nvGrpSpPr>
        <p:grpSpPr>
          <a:xfrm>
            <a:off x="9773721" y="2975353"/>
            <a:ext cx="1283200" cy="1253740"/>
            <a:chOff x="9322865" y="4488867"/>
            <a:chExt cx="1283200" cy="1253740"/>
          </a:xfrm>
        </p:grpSpPr>
        <p:cxnSp>
          <p:nvCxnSpPr>
            <p:cNvPr id="155" name="Rechte verbindingslijn 154">
              <a:extLst>
                <a:ext uri="{FF2B5EF4-FFF2-40B4-BE49-F238E27FC236}">
                  <a16:creationId xmlns:a16="http://schemas.microsoft.com/office/drawing/2014/main" id="{FB801535-C0DF-9A2F-A899-1FA519D09D8B}"/>
                </a:ext>
              </a:extLst>
            </p:cNvPr>
            <p:cNvCxnSpPr>
              <a:cxnSpLocks/>
            </p:cNvCxnSpPr>
            <p:nvPr/>
          </p:nvCxnSpPr>
          <p:spPr>
            <a:xfrm>
              <a:off x="9322865" y="5241342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689F3CF0-06CF-3D20-1B5C-126D4975FD51}"/>
                </a:ext>
              </a:extLst>
            </p:cNvPr>
            <p:cNvCxnSpPr>
              <a:cxnSpLocks/>
            </p:cNvCxnSpPr>
            <p:nvPr/>
          </p:nvCxnSpPr>
          <p:spPr>
            <a:xfrm>
              <a:off x="9784465" y="5679492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155A4480-DE7B-AEC8-03EE-83D6D8B4E729}"/>
                </a:ext>
              </a:extLst>
            </p:cNvPr>
            <p:cNvCxnSpPr>
              <a:cxnSpLocks/>
            </p:cNvCxnSpPr>
            <p:nvPr/>
          </p:nvCxnSpPr>
          <p:spPr>
            <a:xfrm>
              <a:off x="10246065" y="5241342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Rechte verbindingslijn met pijl 158">
              <a:extLst>
                <a:ext uri="{FF2B5EF4-FFF2-40B4-BE49-F238E27FC236}">
                  <a16:creationId xmlns:a16="http://schemas.microsoft.com/office/drawing/2014/main" id="{3AE23A5B-FF72-7038-EB7B-39FD054895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09169" y="4514214"/>
              <a:ext cx="0" cy="1034514"/>
            </a:xfrm>
            <a:prstGeom prst="straightConnector1">
              <a:avLst/>
            </a:prstGeom>
            <a:ln w="28575">
              <a:solidFill>
                <a:srgbClr val="000096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Rechte verbindingslijn 160">
              <a:extLst>
                <a:ext uri="{FF2B5EF4-FFF2-40B4-BE49-F238E27FC236}">
                  <a16:creationId xmlns:a16="http://schemas.microsoft.com/office/drawing/2014/main" id="{286F6A4E-EAAE-AD95-BB40-20EBA239C667}"/>
                </a:ext>
              </a:extLst>
            </p:cNvPr>
            <p:cNvCxnSpPr>
              <a:cxnSpLocks/>
            </p:cNvCxnSpPr>
            <p:nvPr/>
          </p:nvCxnSpPr>
          <p:spPr>
            <a:xfrm>
              <a:off x="9783414" y="4488867"/>
              <a:ext cx="360000" cy="0"/>
            </a:xfrm>
            <a:prstGeom prst="line">
              <a:avLst/>
            </a:prstGeom>
            <a:ln w="38100"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4" name="Gedeeltelijke cirkel 163">
              <a:extLst>
                <a:ext uri="{FF2B5EF4-FFF2-40B4-BE49-F238E27FC236}">
                  <a16:creationId xmlns:a16="http://schemas.microsoft.com/office/drawing/2014/main" id="{D601C29E-29B1-FFFF-733E-134133B5C7D0}"/>
                </a:ext>
              </a:extLst>
            </p:cNvPr>
            <p:cNvSpPr/>
            <p:nvPr/>
          </p:nvSpPr>
          <p:spPr>
            <a:xfrm>
              <a:off x="9419130" y="5159558"/>
              <a:ext cx="143999" cy="144000"/>
            </a:xfrm>
            <a:prstGeom prst="pie">
              <a:avLst>
                <a:gd name="adj1" fmla="val 16242788"/>
                <a:gd name="adj2" fmla="val 2516118"/>
              </a:avLst>
            </a:prstGeom>
            <a:solidFill>
              <a:schemeClr val="bg1"/>
            </a:solidFill>
            <a:ln w="19050">
              <a:solidFill>
                <a:srgbClr val="0000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65" name="Gedeeltelijke cirkel 164">
              <a:extLst>
                <a:ext uri="{FF2B5EF4-FFF2-40B4-BE49-F238E27FC236}">
                  <a16:creationId xmlns:a16="http://schemas.microsoft.com/office/drawing/2014/main" id="{95069FB9-863E-D04E-4042-1019FB31381E}"/>
                </a:ext>
              </a:extLst>
            </p:cNvPr>
            <p:cNvSpPr/>
            <p:nvPr/>
          </p:nvSpPr>
          <p:spPr>
            <a:xfrm>
              <a:off x="10344352" y="5158543"/>
              <a:ext cx="143999" cy="144000"/>
            </a:xfrm>
            <a:prstGeom prst="pie">
              <a:avLst>
                <a:gd name="adj1" fmla="val 16242788"/>
                <a:gd name="adj2" fmla="val 2516118"/>
              </a:avLst>
            </a:prstGeom>
            <a:solidFill>
              <a:schemeClr val="bg1"/>
            </a:solidFill>
            <a:ln w="19050">
              <a:solidFill>
                <a:srgbClr val="0000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66" name="Ovaal 165">
              <a:extLst>
                <a:ext uri="{FF2B5EF4-FFF2-40B4-BE49-F238E27FC236}">
                  <a16:creationId xmlns:a16="http://schemas.microsoft.com/office/drawing/2014/main" id="{702EDA2C-895E-E652-7D7B-EC7A121F7600}"/>
                </a:ext>
              </a:extLst>
            </p:cNvPr>
            <p:cNvSpPr>
              <a:spLocks/>
            </p:cNvSpPr>
            <p:nvPr/>
          </p:nvSpPr>
          <p:spPr>
            <a:xfrm>
              <a:off x="9909413" y="5634607"/>
              <a:ext cx="108000" cy="108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00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8" name="Rechte verbindingslijn met pijl 167">
              <a:extLst>
                <a:ext uri="{FF2B5EF4-FFF2-40B4-BE49-F238E27FC236}">
                  <a16:creationId xmlns:a16="http://schemas.microsoft.com/office/drawing/2014/main" id="{93E51A5D-57B8-07DC-EFD9-50B017F4B1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7413" y="4514214"/>
              <a:ext cx="0" cy="1034514"/>
            </a:xfrm>
            <a:prstGeom prst="straightConnector1">
              <a:avLst/>
            </a:prstGeom>
            <a:ln w="28575">
              <a:solidFill>
                <a:srgbClr val="000096"/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2" name="Rechte verbindingslijn met pijl 171">
            <a:extLst>
              <a:ext uri="{FF2B5EF4-FFF2-40B4-BE49-F238E27FC236}">
                <a16:creationId xmlns:a16="http://schemas.microsoft.com/office/drawing/2014/main" id="{843E0C06-A67C-5EC5-F713-96F1BE41D0F5}"/>
              </a:ext>
            </a:extLst>
          </p:cNvPr>
          <p:cNvCxnSpPr>
            <a:cxnSpLocks/>
          </p:cNvCxnSpPr>
          <p:nvPr/>
        </p:nvCxnSpPr>
        <p:spPr>
          <a:xfrm>
            <a:off x="7314612" y="3317432"/>
            <a:ext cx="0" cy="926607"/>
          </a:xfrm>
          <a:prstGeom prst="straightConnector1">
            <a:avLst/>
          </a:prstGeom>
          <a:ln w="28575">
            <a:solidFill>
              <a:srgbClr val="0064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BEAF49E-55F8-5400-E292-E8D9BD1F9F44}"/>
              </a:ext>
            </a:extLst>
          </p:cNvPr>
          <p:cNvSpPr txBox="1"/>
          <p:nvPr/>
        </p:nvSpPr>
        <p:spPr>
          <a:xfrm>
            <a:off x="4594832" y="1686087"/>
            <a:ext cx="4183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6"/>
                </a:solidFill>
              </a:rPr>
              <a:t>Spin precession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496464-19A7-EA2E-E5D9-47C28ADA9F97}"/>
              </a:ext>
            </a:extLst>
          </p:cNvPr>
          <p:cNvSpPr txBox="1"/>
          <p:nvPr/>
        </p:nvSpPr>
        <p:spPr>
          <a:xfrm>
            <a:off x="8376522" y="1694207"/>
            <a:ext cx="4183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Detection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2403F9D-2ECB-5D91-510F-75674B723C69}"/>
                  </a:ext>
                </a:extLst>
              </p:cNvPr>
              <p:cNvSpPr txBox="1"/>
              <p:nvPr/>
            </p:nvSpPr>
            <p:spPr>
              <a:xfrm>
                <a:off x="-386945" y="3511527"/>
                <a:ext cx="1487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2403F9D-2ECB-5D91-510F-75674B723C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6945" y="3511527"/>
                <a:ext cx="1487069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98CBE99-5DBE-DFC0-1B38-F76B662A3C25}"/>
                  </a:ext>
                </a:extLst>
              </p:cNvPr>
              <p:cNvSpPr txBox="1"/>
              <p:nvPr/>
            </p:nvSpPr>
            <p:spPr>
              <a:xfrm>
                <a:off x="-340217" y="4106540"/>
                <a:ext cx="14115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98CBE99-5DBE-DFC0-1B38-F76B662A3C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40217" y="4106540"/>
                <a:ext cx="1411584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344938-4699-F881-FAAB-703CDCE4C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7713" y="5852767"/>
            <a:ext cx="2743200" cy="365125"/>
          </a:xfrm>
        </p:spPr>
        <p:txBody>
          <a:bodyPr/>
          <a:lstStyle/>
          <a:p>
            <a:fld id="{B5F66C9F-E955-4593-969A-98F4DDE0F524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vak 162">
                <a:extLst>
                  <a:ext uri="{FF2B5EF4-FFF2-40B4-BE49-F238E27FC236}">
                    <a16:creationId xmlns:a16="http://schemas.microsoft.com/office/drawing/2014/main" id="{10E9A9C1-8AF7-A35E-6BF2-56543B3FA66D}"/>
                  </a:ext>
                </a:extLst>
              </p:cNvPr>
              <p:cNvSpPr txBox="1"/>
              <p:nvPr/>
            </p:nvSpPr>
            <p:spPr>
              <a:xfrm>
                <a:off x="9250689" y="4197396"/>
                <a:ext cx="2596059" cy="5189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600" dirty="0">
                    <a:ea typeface="Cambria Math" panose="02040503050406030204" pitchFamily="18" charset="0"/>
                  </a:rPr>
                  <a:t>Signal</a:t>
                </a:r>
                <a:r>
                  <a:rPr lang="nl-NL" sz="26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d>
                          <m:dPr>
                            <m:begChr m:val="|"/>
                            <m:endChr m:val=""/>
                            <m:ctrlPr>
                              <a:rPr lang="nl-NL" sz="2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nl-NL" sz="2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6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GB" sz="2600" b="0" i="1" smtClean="0"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e>
                            </m:d>
                          </m:e>
                        </m:d>
                      </m:sub>
                    </m:sSub>
                  </m:oMath>
                </a14:m>
                <a:endParaRPr lang="en-GB" sz="2600" dirty="0"/>
              </a:p>
            </p:txBody>
          </p:sp>
        </mc:Choice>
        <mc:Fallback xmlns="">
          <p:sp>
            <p:nvSpPr>
              <p:cNvPr id="5" name="Tekstvak 162">
                <a:extLst>
                  <a:ext uri="{FF2B5EF4-FFF2-40B4-BE49-F238E27FC236}">
                    <a16:creationId xmlns:a16="http://schemas.microsoft.com/office/drawing/2014/main" id="{10E9A9C1-8AF7-A35E-6BF2-56543B3FA6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0689" y="4197396"/>
                <a:ext cx="2596059" cy="518925"/>
              </a:xfrm>
              <a:prstGeom prst="rect">
                <a:avLst/>
              </a:prstGeom>
              <a:blipFill>
                <a:blip r:embed="rId4"/>
                <a:stretch>
                  <a:fillRect l="-4235" t="-10588" b="-24706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hthoek 4">
            <a:extLst>
              <a:ext uri="{FF2B5EF4-FFF2-40B4-BE49-F238E27FC236}">
                <a16:creationId xmlns:a16="http://schemas.microsoft.com/office/drawing/2014/main" id="{DE294E29-EAB7-FEF5-DAF9-0DC11A8472A0}"/>
              </a:ext>
            </a:extLst>
          </p:cNvPr>
          <p:cNvSpPr>
            <a:spLocks/>
          </p:cNvSpPr>
          <p:nvPr/>
        </p:nvSpPr>
        <p:spPr>
          <a:xfrm>
            <a:off x="772249" y="1546715"/>
            <a:ext cx="2081283" cy="3707061"/>
          </a:xfrm>
          <a:prstGeom prst="rect">
            <a:avLst/>
          </a:prstGeom>
          <a:noFill/>
          <a:ln w="44450" cmpd="sng">
            <a:solidFill>
              <a:srgbClr val="960000">
                <a:alpha val="8000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081283"/>
                      <a:gd name="connsiteY0" fmla="*/ 0 h 4494640"/>
                      <a:gd name="connsiteX1" fmla="*/ 672948 w 2081283"/>
                      <a:gd name="connsiteY1" fmla="*/ 0 h 4494640"/>
                      <a:gd name="connsiteX2" fmla="*/ 1304271 w 2081283"/>
                      <a:gd name="connsiteY2" fmla="*/ 0 h 4494640"/>
                      <a:gd name="connsiteX3" fmla="*/ 2081283 w 2081283"/>
                      <a:gd name="connsiteY3" fmla="*/ 0 h 4494640"/>
                      <a:gd name="connsiteX4" fmla="*/ 2081283 w 2081283"/>
                      <a:gd name="connsiteY4" fmla="*/ 597145 h 4494640"/>
                      <a:gd name="connsiteX5" fmla="*/ 2081283 w 2081283"/>
                      <a:gd name="connsiteY5" fmla="*/ 1149344 h 4494640"/>
                      <a:gd name="connsiteX6" fmla="*/ 2081283 w 2081283"/>
                      <a:gd name="connsiteY6" fmla="*/ 1701542 h 4494640"/>
                      <a:gd name="connsiteX7" fmla="*/ 2081283 w 2081283"/>
                      <a:gd name="connsiteY7" fmla="*/ 2343634 h 4494640"/>
                      <a:gd name="connsiteX8" fmla="*/ 2081283 w 2081283"/>
                      <a:gd name="connsiteY8" fmla="*/ 2985725 h 4494640"/>
                      <a:gd name="connsiteX9" fmla="*/ 2081283 w 2081283"/>
                      <a:gd name="connsiteY9" fmla="*/ 3537924 h 4494640"/>
                      <a:gd name="connsiteX10" fmla="*/ 2081283 w 2081283"/>
                      <a:gd name="connsiteY10" fmla="*/ 4494640 h 4494640"/>
                      <a:gd name="connsiteX11" fmla="*/ 1387522 w 2081283"/>
                      <a:gd name="connsiteY11" fmla="*/ 4494640 h 4494640"/>
                      <a:gd name="connsiteX12" fmla="*/ 714574 w 2081283"/>
                      <a:gd name="connsiteY12" fmla="*/ 4494640 h 4494640"/>
                      <a:gd name="connsiteX13" fmla="*/ 0 w 2081283"/>
                      <a:gd name="connsiteY13" fmla="*/ 4494640 h 4494640"/>
                      <a:gd name="connsiteX14" fmla="*/ 0 w 2081283"/>
                      <a:gd name="connsiteY14" fmla="*/ 3762656 h 4494640"/>
                      <a:gd name="connsiteX15" fmla="*/ 0 w 2081283"/>
                      <a:gd name="connsiteY15" fmla="*/ 3030672 h 4494640"/>
                      <a:gd name="connsiteX16" fmla="*/ 0 w 2081283"/>
                      <a:gd name="connsiteY16" fmla="*/ 2388580 h 4494640"/>
                      <a:gd name="connsiteX17" fmla="*/ 0 w 2081283"/>
                      <a:gd name="connsiteY17" fmla="*/ 1791435 h 4494640"/>
                      <a:gd name="connsiteX18" fmla="*/ 0 w 2081283"/>
                      <a:gd name="connsiteY18" fmla="*/ 1284183 h 4494640"/>
                      <a:gd name="connsiteX19" fmla="*/ 0 w 2081283"/>
                      <a:gd name="connsiteY19" fmla="*/ 731984 h 4494640"/>
                      <a:gd name="connsiteX20" fmla="*/ 0 w 2081283"/>
                      <a:gd name="connsiteY20" fmla="*/ 0 h 44946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2081283" h="4494640" extrusionOk="0">
                        <a:moveTo>
                          <a:pt x="0" y="0"/>
                        </a:moveTo>
                        <a:cubicBezTo>
                          <a:pt x="231463" y="32310"/>
                          <a:pt x="369120" y="14230"/>
                          <a:pt x="672948" y="0"/>
                        </a:cubicBezTo>
                        <a:cubicBezTo>
                          <a:pt x="976776" y="-14230"/>
                          <a:pt x="1027643" y="-9418"/>
                          <a:pt x="1304271" y="0"/>
                        </a:cubicBezTo>
                        <a:cubicBezTo>
                          <a:pt x="1580899" y="9418"/>
                          <a:pt x="1843373" y="740"/>
                          <a:pt x="2081283" y="0"/>
                        </a:cubicBezTo>
                        <a:cubicBezTo>
                          <a:pt x="2110223" y="138407"/>
                          <a:pt x="2090428" y="457502"/>
                          <a:pt x="2081283" y="597145"/>
                        </a:cubicBezTo>
                        <a:cubicBezTo>
                          <a:pt x="2072138" y="736788"/>
                          <a:pt x="2088349" y="985538"/>
                          <a:pt x="2081283" y="1149344"/>
                        </a:cubicBezTo>
                        <a:cubicBezTo>
                          <a:pt x="2074217" y="1313150"/>
                          <a:pt x="2092376" y="1506942"/>
                          <a:pt x="2081283" y="1701542"/>
                        </a:cubicBezTo>
                        <a:cubicBezTo>
                          <a:pt x="2070190" y="1896142"/>
                          <a:pt x="2060325" y="2078315"/>
                          <a:pt x="2081283" y="2343634"/>
                        </a:cubicBezTo>
                        <a:cubicBezTo>
                          <a:pt x="2102241" y="2608953"/>
                          <a:pt x="2083883" y="2797600"/>
                          <a:pt x="2081283" y="2985725"/>
                        </a:cubicBezTo>
                        <a:cubicBezTo>
                          <a:pt x="2078683" y="3173850"/>
                          <a:pt x="2092734" y="3423859"/>
                          <a:pt x="2081283" y="3537924"/>
                        </a:cubicBezTo>
                        <a:cubicBezTo>
                          <a:pt x="2069832" y="3651989"/>
                          <a:pt x="2065418" y="4187953"/>
                          <a:pt x="2081283" y="4494640"/>
                        </a:cubicBezTo>
                        <a:cubicBezTo>
                          <a:pt x="1798951" y="4510809"/>
                          <a:pt x="1667593" y="4464089"/>
                          <a:pt x="1387522" y="4494640"/>
                        </a:cubicBezTo>
                        <a:cubicBezTo>
                          <a:pt x="1107451" y="4525191"/>
                          <a:pt x="1048310" y="4488334"/>
                          <a:pt x="714574" y="4494640"/>
                        </a:cubicBezTo>
                        <a:cubicBezTo>
                          <a:pt x="380838" y="4500946"/>
                          <a:pt x="143174" y="4502732"/>
                          <a:pt x="0" y="4494640"/>
                        </a:cubicBezTo>
                        <a:cubicBezTo>
                          <a:pt x="16194" y="4238628"/>
                          <a:pt x="-28298" y="4128546"/>
                          <a:pt x="0" y="3762656"/>
                        </a:cubicBezTo>
                        <a:cubicBezTo>
                          <a:pt x="28298" y="3396766"/>
                          <a:pt x="26545" y="3321014"/>
                          <a:pt x="0" y="3030672"/>
                        </a:cubicBezTo>
                        <a:cubicBezTo>
                          <a:pt x="-26545" y="2740330"/>
                          <a:pt x="9729" y="2705119"/>
                          <a:pt x="0" y="2388580"/>
                        </a:cubicBezTo>
                        <a:cubicBezTo>
                          <a:pt x="-9729" y="2072041"/>
                          <a:pt x="-25072" y="1981453"/>
                          <a:pt x="0" y="1791435"/>
                        </a:cubicBezTo>
                        <a:cubicBezTo>
                          <a:pt x="25072" y="1601417"/>
                          <a:pt x="9087" y="1481995"/>
                          <a:pt x="0" y="1284183"/>
                        </a:cubicBezTo>
                        <a:cubicBezTo>
                          <a:pt x="-9087" y="1086371"/>
                          <a:pt x="10943" y="1007316"/>
                          <a:pt x="0" y="731984"/>
                        </a:cubicBezTo>
                        <a:cubicBezTo>
                          <a:pt x="-10943" y="456652"/>
                          <a:pt x="16317" y="1491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>
              <a:solidFill>
                <a:srgbClr val="960000"/>
              </a:solidFill>
            </a:endParaRPr>
          </a:p>
          <a:p>
            <a:pPr algn="ctr"/>
            <a:endParaRPr lang="nl-NL" sz="2400" dirty="0">
              <a:solidFill>
                <a:srgbClr val="960000"/>
              </a:solidFill>
            </a:endParaRPr>
          </a:p>
          <a:p>
            <a:endParaRPr lang="nl-NL" dirty="0">
              <a:solidFill>
                <a:srgbClr val="960000"/>
              </a:solidFill>
            </a:endParaRPr>
          </a:p>
          <a:p>
            <a:endParaRPr lang="nl-NL" dirty="0">
              <a:solidFill>
                <a:srgbClr val="960000"/>
              </a:solidFill>
            </a:endParaRPr>
          </a:p>
          <a:p>
            <a:endParaRPr lang="nl-NL" dirty="0">
              <a:solidFill>
                <a:srgbClr val="960000"/>
              </a:solidFill>
            </a:endParaRPr>
          </a:p>
          <a:p>
            <a:endParaRPr lang="nl-NL" dirty="0">
              <a:solidFill>
                <a:srgbClr val="960000"/>
              </a:solidFill>
            </a:endParaRPr>
          </a:p>
          <a:p>
            <a:endParaRPr lang="nl-NL" dirty="0">
              <a:solidFill>
                <a:srgbClr val="960000"/>
              </a:solidFill>
            </a:endParaRPr>
          </a:p>
          <a:p>
            <a:endParaRPr lang="nl-NL" dirty="0">
              <a:solidFill>
                <a:srgbClr val="960000"/>
              </a:solidFill>
            </a:endParaRPr>
          </a:p>
          <a:p>
            <a:endParaRPr lang="nl-NL" dirty="0">
              <a:solidFill>
                <a:srgbClr val="960000"/>
              </a:solidFill>
            </a:endParaRPr>
          </a:p>
          <a:p>
            <a:endParaRPr lang="nl-NL" dirty="0">
              <a:solidFill>
                <a:srgbClr val="960000"/>
              </a:solidFill>
            </a:endParaRPr>
          </a:p>
          <a:p>
            <a:endParaRPr lang="en-GB" dirty="0">
              <a:solidFill>
                <a:srgbClr val="960000"/>
              </a:solidFill>
            </a:endParaRPr>
          </a:p>
        </p:txBody>
      </p:sp>
      <p:grpSp>
        <p:nvGrpSpPr>
          <p:cNvPr id="20" name="Groep 111">
            <a:extLst>
              <a:ext uri="{FF2B5EF4-FFF2-40B4-BE49-F238E27FC236}">
                <a16:creationId xmlns:a16="http://schemas.microsoft.com/office/drawing/2014/main" id="{5763D036-0591-B026-52A2-FA53399F5741}"/>
              </a:ext>
            </a:extLst>
          </p:cNvPr>
          <p:cNvGrpSpPr/>
          <p:nvPr/>
        </p:nvGrpSpPr>
        <p:grpSpPr>
          <a:xfrm>
            <a:off x="870072" y="3636511"/>
            <a:ext cx="1885635" cy="885614"/>
            <a:chOff x="739554" y="5169471"/>
            <a:chExt cx="1885635" cy="885614"/>
          </a:xfrm>
        </p:grpSpPr>
        <p:cxnSp>
          <p:nvCxnSpPr>
            <p:cNvPr id="21" name="Rechte verbindingslijn 20">
              <a:extLst>
                <a:ext uri="{FF2B5EF4-FFF2-40B4-BE49-F238E27FC236}">
                  <a16:creationId xmlns:a16="http://schemas.microsoft.com/office/drawing/2014/main" id="{46FE938D-24D5-B329-24E1-A1696C43CF59}"/>
                </a:ext>
              </a:extLst>
            </p:cNvPr>
            <p:cNvCxnSpPr>
              <a:cxnSpLocks/>
            </p:cNvCxnSpPr>
            <p:nvPr/>
          </p:nvCxnSpPr>
          <p:spPr>
            <a:xfrm>
              <a:off x="1028700" y="5241471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Rechte verbindingslijn 22">
              <a:extLst>
                <a:ext uri="{FF2B5EF4-FFF2-40B4-BE49-F238E27FC236}">
                  <a16:creationId xmlns:a16="http://schemas.microsoft.com/office/drawing/2014/main" id="{B102545C-F0F7-548A-0500-C0C740C7A0DA}"/>
                </a:ext>
              </a:extLst>
            </p:cNvPr>
            <p:cNvCxnSpPr>
              <a:cxnSpLocks/>
            </p:cNvCxnSpPr>
            <p:nvPr/>
          </p:nvCxnSpPr>
          <p:spPr>
            <a:xfrm>
              <a:off x="1490300" y="5679621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Rechte verbindingslijn 23">
              <a:extLst>
                <a:ext uri="{FF2B5EF4-FFF2-40B4-BE49-F238E27FC236}">
                  <a16:creationId xmlns:a16="http://schemas.microsoft.com/office/drawing/2014/main" id="{62247BF3-BAD1-5446-F76B-A475FEF789C8}"/>
                </a:ext>
              </a:extLst>
            </p:cNvPr>
            <p:cNvCxnSpPr>
              <a:cxnSpLocks/>
            </p:cNvCxnSpPr>
            <p:nvPr/>
          </p:nvCxnSpPr>
          <p:spPr>
            <a:xfrm>
              <a:off x="1951900" y="5241471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Ovaal 25">
              <a:extLst>
                <a:ext uri="{FF2B5EF4-FFF2-40B4-BE49-F238E27FC236}">
                  <a16:creationId xmlns:a16="http://schemas.microsoft.com/office/drawing/2014/main" id="{566B9D0B-EED2-DE05-2CA7-E8B1204CF751}"/>
                </a:ext>
              </a:extLst>
            </p:cNvPr>
            <p:cNvSpPr>
              <a:spLocks/>
            </p:cNvSpPr>
            <p:nvPr/>
          </p:nvSpPr>
          <p:spPr>
            <a:xfrm>
              <a:off x="1143237" y="5169471"/>
              <a:ext cx="144000" cy="144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9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al 27">
              <a:extLst>
                <a:ext uri="{FF2B5EF4-FFF2-40B4-BE49-F238E27FC236}">
                  <a16:creationId xmlns:a16="http://schemas.microsoft.com/office/drawing/2014/main" id="{F58CBC14-5089-C739-5226-8A25D4C68F2B}"/>
                </a:ext>
              </a:extLst>
            </p:cNvPr>
            <p:cNvSpPr>
              <a:spLocks/>
            </p:cNvSpPr>
            <p:nvPr/>
          </p:nvSpPr>
          <p:spPr>
            <a:xfrm>
              <a:off x="2066637" y="5169471"/>
              <a:ext cx="144000" cy="144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9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al 28">
              <a:extLst>
                <a:ext uri="{FF2B5EF4-FFF2-40B4-BE49-F238E27FC236}">
                  <a16:creationId xmlns:a16="http://schemas.microsoft.com/office/drawing/2014/main" id="{BE091540-0BA6-2ADC-8531-FDF8ADC8418D}"/>
                </a:ext>
              </a:extLst>
            </p:cNvPr>
            <p:cNvSpPr>
              <a:spLocks/>
            </p:cNvSpPr>
            <p:nvPr/>
          </p:nvSpPr>
          <p:spPr>
            <a:xfrm>
              <a:off x="1597249" y="5607621"/>
              <a:ext cx="144000" cy="144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9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kstvak 102">
                  <a:extLst>
                    <a:ext uri="{FF2B5EF4-FFF2-40B4-BE49-F238E27FC236}">
                      <a16:creationId xmlns:a16="http://schemas.microsoft.com/office/drawing/2014/main" id="{BEC19D03-F76F-0A72-E1DD-A3C1E46AAF7E}"/>
                    </a:ext>
                  </a:extLst>
                </p:cNvPr>
                <p:cNvSpPr txBox="1"/>
                <p:nvPr/>
              </p:nvSpPr>
              <p:spPr>
                <a:xfrm>
                  <a:off x="739554" y="5282376"/>
                  <a:ext cx="9666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nl-NL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nl-NL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03" name="Tekstvak 102">
                  <a:extLst>
                    <a:ext uri="{FF2B5EF4-FFF2-40B4-BE49-F238E27FC236}">
                      <a16:creationId xmlns:a16="http://schemas.microsoft.com/office/drawing/2014/main" id="{C50F763E-F8F0-8BAD-298B-58938A5C29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554" y="5282376"/>
                  <a:ext cx="966660" cy="369332"/>
                </a:xfrm>
                <a:prstGeom prst="rect">
                  <a:avLst/>
                </a:prstGeom>
                <a:blipFill>
                  <a:blip r:embed="rId16"/>
                  <a:stretch>
                    <a:fillRect l="-18354" t="-121667" r="-34810" b="-18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kstvak 103">
                  <a:extLst>
                    <a:ext uri="{FF2B5EF4-FFF2-40B4-BE49-F238E27FC236}">
                      <a16:creationId xmlns:a16="http://schemas.microsoft.com/office/drawing/2014/main" id="{6ADCC130-A17C-5A7C-D758-CB08FA1D90ED}"/>
                    </a:ext>
                  </a:extLst>
                </p:cNvPr>
                <p:cNvSpPr txBox="1"/>
                <p:nvPr/>
              </p:nvSpPr>
              <p:spPr>
                <a:xfrm>
                  <a:off x="1658529" y="5307872"/>
                  <a:ext cx="9666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nl-NL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nl-NL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04" name="Tekstvak 103">
                  <a:extLst>
                    <a:ext uri="{FF2B5EF4-FFF2-40B4-BE49-F238E27FC236}">
                      <a16:creationId xmlns:a16="http://schemas.microsoft.com/office/drawing/2014/main" id="{D8A8F0A7-7906-3102-2D71-F473E69619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8529" y="5307872"/>
                  <a:ext cx="966660" cy="369332"/>
                </a:xfrm>
                <a:prstGeom prst="rect">
                  <a:avLst/>
                </a:prstGeom>
                <a:blipFill>
                  <a:blip r:embed="rId17"/>
                  <a:stretch>
                    <a:fillRect l="-18354" t="-121667" r="-34810" b="-18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kstvak 104">
                  <a:extLst>
                    <a:ext uri="{FF2B5EF4-FFF2-40B4-BE49-F238E27FC236}">
                      <a16:creationId xmlns:a16="http://schemas.microsoft.com/office/drawing/2014/main" id="{01A8B1F2-1C0B-8D38-0F38-12FADEFAC93A}"/>
                    </a:ext>
                  </a:extLst>
                </p:cNvPr>
                <p:cNvSpPr txBox="1"/>
                <p:nvPr/>
              </p:nvSpPr>
              <p:spPr>
                <a:xfrm>
                  <a:off x="1199622" y="5685753"/>
                  <a:ext cx="9666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nl-NL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9" name="Tekstvak 104">
                  <a:extLst>
                    <a:ext uri="{FF2B5EF4-FFF2-40B4-BE49-F238E27FC236}">
                      <a16:creationId xmlns:a16="http://schemas.microsoft.com/office/drawing/2014/main" id="{01A8B1F2-1C0B-8D38-0F38-12FADEFAC9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9622" y="5685753"/>
                  <a:ext cx="966660" cy="369332"/>
                </a:xfrm>
                <a:prstGeom prst="rect">
                  <a:avLst/>
                </a:prstGeom>
                <a:blipFill>
                  <a:blip r:embed="rId18"/>
                  <a:stretch>
                    <a:fillRect l="-8805" t="-119672" r="-25786" b="-1836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Rechthoek 3">
            <a:extLst>
              <a:ext uri="{FF2B5EF4-FFF2-40B4-BE49-F238E27FC236}">
                <a16:creationId xmlns:a16="http://schemas.microsoft.com/office/drawing/2014/main" id="{4EF52D3F-72D3-B4AB-56C0-4134D7C2E58D}"/>
              </a:ext>
            </a:extLst>
          </p:cNvPr>
          <p:cNvSpPr>
            <a:spLocks/>
          </p:cNvSpPr>
          <p:nvPr/>
        </p:nvSpPr>
        <p:spPr>
          <a:xfrm>
            <a:off x="2916777" y="1546716"/>
            <a:ext cx="1606435" cy="3707060"/>
          </a:xfrm>
          <a:prstGeom prst="rect">
            <a:avLst/>
          </a:prstGeom>
          <a:noFill/>
          <a:ln w="44450" cmpd="sng">
            <a:solidFill>
              <a:srgbClr val="FAAA00">
                <a:alpha val="8000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06435"/>
                      <a:gd name="connsiteY0" fmla="*/ 0 h 5013740"/>
                      <a:gd name="connsiteX1" fmla="*/ 519414 w 1606435"/>
                      <a:gd name="connsiteY1" fmla="*/ 0 h 5013740"/>
                      <a:gd name="connsiteX2" fmla="*/ 1006699 w 1606435"/>
                      <a:gd name="connsiteY2" fmla="*/ 0 h 5013740"/>
                      <a:gd name="connsiteX3" fmla="*/ 1606435 w 1606435"/>
                      <a:gd name="connsiteY3" fmla="*/ 0 h 5013740"/>
                      <a:gd name="connsiteX4" fmla="*/ 1606435 w 1606435"/>
                      <a:gd name="connsiteY4" fmla="*/ 576580 h 5013740"/>
                      <a:gd name="connsiteX5" fmla="*/ 1606435 w 1606435"/>
                      <a:gd name="connsiteY5" fmla="*/ 1103023 h 5013740"/>
                      <a:gd name="connsiteX6" fmla="*/ 1606435 w 1606435"/>
                      <a:gd name="connsiteY6" fmla="*/ 1629466 h 5013740"/>
                      <a:gd name="connsiteX7" fmla="*/ 1606435 w 1606435"/>
                      <a:gd name="connsiteY7" fmla="*/ 2256183 h 5013740"/>
                      <a:gd name="connsiteX8" fmla="*/ 1606435 w 1606435"/>
                      <a:gd name="connsiteY8" fmla="*/ 2882901 h 5013740"/>
                      <a:gd name="connsiteX9" fmla="*/ 1606435 w 1606435"/>
                      <a:gd name="connsiteY9" fmla="*/ 3409343 h 5013740"/>
                      <a:gd name="connsiteX10" fmla="*/ 1606435 w 1606435"/>
                      <a:gd name="connsiteY10" fmla="*/ 3935786 h 5013740"/>
                      <a:gd name="connsiteX11" fmla="*/ 1606435 w 1606435"/>
                      <a:gd name="connsiteY11" fmla="*/ 5013740 h 5013740"/>
                      <a:gd name="connsiteX12" fmla="*/ 1054892 w 1606435"/>
                      <a:gd name="connsiteY12" fmla="*/ 5013740 h 5013740"/>
                      <a:gd name="connsiteX13" fmla="*/ 487285 w 1606435"/>
                      <a:gd name="connsiteY13" fmla="*/ 5013740 h 5013740"/>
                      <a:gd name="connsiteX14" fmla="*/ 0 w 1606435"/>
                      <a:gd name="connsiteY14" fmla="*/ 5013740 h 5013740"/>
                      <a:gd name="connsiteX15" fmla="*/ 0 w 1606435"/>
                      <a:gd name="connsiteY15" fmla="*/ 4487297 h 5013740"/>
                      <a:gd name="connsiteX16" fmla="*/ 0 w 1606435"/>
                      <a:gd name="connsiteY16" fmla="*/ 3860580 h 5013740"/>
                      <a:gd name="connsiteX17" fmla="*/ 0 w 1606435"/>
                      <a:gd name="connsiteY17" fmla="*/ 3284000 h 5013740"/>
                      <a:gd name="connsiteX18" fmla="*/ 0 w 1606435"/>
                      <a:gd name="connsiteY18" fmla="*/ 2807694 h 5013740"/>
                      <a:gd name="connsiteX19" fmla="*/ 0 w 1606435"/>
                      <a:gd name="connsiteY19" fmla="*/ 2281252 h 5013740"/>
                      <a:gd name="connsiteX20" fmla="*/ 0 w 1606435"/>
                      <a:gd name="connsiteY20" fmla="*/ 1754809 h 5013740"/>
                      <a:gd name="connsiteX21" fmla="*/ 0 w 1606435"/>
                      <a:gd name="connsiteY21" fmla="*/ 1178229 h 5013740"/>
                      <a:gd name="connsiteX22" fmla="*/ 0 w 1606435"/>
                      <a:gd name="connsiteY22" fmla="*/ 0 h 501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606435" h="5013740" extrusionOk="0">
                        <a:moveTo>
                          <a:pt x="0" y="0"/>
                        </a:moveTo>
                        <a:cubicBezTo>
                          <a:pt x="160151" y="19617"/>
                          <a:pt x="361017" y="20236"/>
                          <a:pt x="519414" y="0"/>
                        </a:cubicBezTo>
                        <a:cubicBezTo>
                          <a:pt x="677811" y="-20236"/>
                          <a:pt x="873182" y="19130"/>
                          <a:pt x="1006699" y="0"/>
                        </a:cubicBezTo>
                        <a:cubicBezTo>
                          <a:pt x="1140216" y="-19130"/>
                          <a:pt x="1427214" y="4859"/>
                          <a:pt x="1606435" y="0"/>
                        </a:cubicBezTo>
                        <a:cubicBezTo>
                          <a:pt x="1612181" y="278792"/>
                          <a:pt x="1611556" y="356980"/>
                          <a:pt x="1606435" y="576580"/>
                        </a:cubicBezTo>
                        <a:cubicBezTo>
                          <a:pt x="1601314" y="796180"/>
                          <a:pt x="1592696" y="925201"/>
                          <a:pt x="1606435" y="1103023"/>
                        </a:cubicBezTo>
                        <a:cubicBezTo>
                          <a:pt x="1620174" y="1280845"/>
                          <a:pt x="1616525" y="1459640"/>
                          <a:pt x="1606435" y="1629466"/>
                        </a:cubicBezTo>
                        <a:cubicBezTo>
                          <a:pt x="1596345" y="1799292"/>
                          <a:pt x="1589834" y="2032573"/>
                          <a:pt x="1606435" y="2256183"/>
                        </a:cubicBezTo>
                        <a:cubicBezTo>
                          <a:pt x="1623036" y="2479793"/>
                          <a:pt x="1635980" y="2660821"/>
                          <a:pt x="1606435" y="2882901"/>
                        </a:cubicBezTo>
                        <a:cubicBezTo>
                          <a:pt x="1576890" y="3104981"/>
                          <a:pt x="1618040" y="3273555"/>
                          <a:pt x="1606435" y="3409343"/>
                        </a:cubicBezTo>
                        <a:cubicBezTo>
                          <a:pt x="1594830" y="3545131"/>
                          <a:pt x="1622418" y="3721149"/>
                          <a:pt x="1606435" y="3935786"/>
                        </a:cubicBezTo>
                        <a:cubicBezTo>
                          <a:pt x="1590452" y="4150423"/>
                          <a:pt x="1598461" y="4599721"/>
                          <a:pt x="1606435" y="5013740"/>
                        </a:cubicBezTo>
                        <a:cubicBezTo>
                          <a:pt x="1406115" y="5025810"/>
                          <a:pt x="1286196" y="5026971"/>
                          <a:pt x="1054892" y="5013740"/>
                        </a:cubicBezTo>
                        <a:cubicBezTo>
                          <a:pt x="823588" y="5000509"/>
                          <a:pt x="745699" y="5019543"/>
                          <a:pt x="487285" y="5013740"/>
                        </a:cubicBezTo>
                        <a:cubicBezTo>
                          <a:pt x="228871" y="5007937"/>
                          <a:pt x="182218" y="5025676"/>
                          <a:pt x="0" y="5013740"/>
                        </a:cubicBezTo>
                        <a:cubicBezTo>
                          <a:pt x="16435" y="4840734"/>
                          <a:pt x="25937" y="4737623"/>
                          <a:pt x="0" y="4487297"/>
                        </a:cubicBezTo>
                        <a:cubicBezTo>
                          <a:pt x="-25937" y="4236971"/>
                          <a:pt x="9058" y="4042627"/>
                          <a:pt x="0" y="3860580"/>
                        </a:cubicBezTo>
                        <a:cubicBezTo>
                          <a:pt x="-9058" y="3678533"/>
                          <a:pt x="439" y="3420496"/>
                          <a:pt x="0" y="3284000"/>
                        </a:cubicBezTo>
                        <a:cubicBezTo>
                          <a:pt x="-439" y="3147504"/>
                          <a:pt x="6963" y="2953707"/>
                          <a:pt x="0" y="2807694"/>
                        </a:cubicBezTo>
                        <a:cubicBezTo>
                          <a:pt x="-6963" y="2661681"/>
                          <a:pt x="-7673" y="2536298"/>
                          <a:pt x="0" y="2281252"/>
                        </a:cubicBezTo>
                        <a:cubicBezTo>
                          <a:pt x="7673" y="2026206"/>
                          <a:pt x="-16990" y="1970312"/>
                          <a:pt x="0" y="1754809"/>
                        </a:cubicBezTo>
                        <a:cubicBezTo>
                          <a:pt x="16990" y="1539306"/>
                          <a:pt x="17113" y="1432172"/>
                          <a:pt x="0" y="1178229"/>
                        </a:cubicBezTo>
                        <a:cubicBezTo>
                          <a:pt x="-17113" y="924286"/>
                          <a:pt x="54865" y="27428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>
              <a:solidFill>
                <a:srgbClr val="FFC000"/>
              </a:solidFill>
              <a:effectLst>
                <a:glow rad="254000">
                  <a:srgbClr val="EBE2E0">
                    <a:alpha val="60000"/>
                  </a:srgbClr>
                </a:glow>
              </a:effectLst>
            </a:endParaRPr>
          </a:p>
          <a:p>
            <a:pPr algn="ctr"/>
            <a:endParaRPr lang="nl-NL" dirty="0">
              <a:solidFill>
                <a:srgbClr val="FFC000"/>
              </a:solidFill>
            </a:endParaRPr>
          </a:p>
          <a:p>
            <a:endParaRPr lang="nl-NL" dirty="0">
              <a:solidFill>
                <a:srgbClr val="FFC000"/>
              </a:solidFill>
            </a:endParaRPr>
          </a:p>
          <a:p>
            <a:endParaRPr lang="nl-NL" dirty="0">
              <a:solidFill>
                <a:srgbClr val="FFC000"/>
              </a:solidFill>
            </a:endParaRPr>
          </a:p>
          <a:p>
            <a:endParaRPr lang="nl-NL" dirty="0">
              <a:solidFill>
                <a:srgbClr val="FFC000"/>
              </a:solidFill>
            </a:endParaRPr>
          </a:p>
          <a:p>
            <a:endParaRPr lang="nl-NL" dirty="0">
              <a:solidFill>
                <a:srgbClr val="FFC000"/>
              </a:solidFill>
            </a:endParaRPr>
          </a:p>
          <a:p>
            <a:endParaRPr lang="nl-NL" dirty="0">
              <a:solidFill>
                <a:srgbClr val="FFC000"/>
              </a:solidFill>
            </a:endParaRPr>
          </a:p>
          <a:p>
            <a:endParaRPr lang="nl-NL" dirty="0">
              <a:solidFill>
                <a:srgbClr val="FFC000"/>
              </a:solidFill>
            </a:endParaRPr>
          </a:p>
          <a:p>
            <a:endParaRPr lang="nl-NL" dirty="0">
              <a:solidFill>
                <a:srgbClr val="FFC000"/>
              </a:solidFill>
            </a:endParaRPr>
          </a:p>
          <a:p>
            <a:endParaRPr lang="nl-NL" dirty="0">
              <a:solidFill>
                <a:srgbClr val="FFC000"/>
              </a:solidFill>
            </a:endParaRPr>
          </a:p>
          <a:p>
            <a:endParaRPr lang="nl-NL" dirty="0">
              <a:solidFill>
                <a:srgbClr val="FFC000"/>
              </a:solidFill>
            </a:endParaRPr>
          </a:p>
        </p:txBody>
      </p:sp>
      <p:grpSp>
        <p:nvGrpSpPr>
          <p:cNvPr id="31" name="Groep 122">
            <a:extLst>
              <a:ext uri="{FF2B5EF4-FFF2-40B4-BE49-F238E27FC236}">
                <a16:creationId xmlns:a16="http://schemas.microsoft.com/office/drawing/2014/main" id="{6BA21E0B-8A7C-E073-952F-B0AD1151FB3C}"/>
              </a:ext>
            </a:extLst>
          </p:cNvPr>
          <p:cNvGrpSpPr/>
          <p:nvPr/>
        </p:nvGrpSpPr>
        <p:grpSpPr>
          <a:xfrm>
            <a:off x="2896004" y="2975353"/>
            <a:ext cx="1683386" cy="1599118"/>
            <a:chOff x="2812042" y="4488996"/>
            <a:chExt cx="2040105" cy="1552178"/>
          </a:xfrm>
        </p:grpSpPr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4604DDC2-9FCA-9ADC-4B40-752C1F40A5B4}"/>
                </a:ext>
              </a:extLst>
            </p:cNvPr>
            <p:cNvCxnSpPr>
              <a:cxnSpLocks/>
            </p:cNvCxnSpPr>
            <p:nvPr/>
          </p:nvCxnSpPr>
          <p:spPr>
            <a:xfrm>
              <a:off x="3108224" y="5241471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Rechte verbindingslijn 33">
              <a:extLst>
                <a:ext uri="{FF2B5EF4-FFF2-40B4-BE49-F238E27FC236}">
                  <a16:creationId xmlns:a16="http://schemas.microsoft.com/office/drawing/2014/main" id="{16957988-D060-828D-0DF4-6A8109174FB8}"/>
                </a:ext>
              </a:extLst>
            </p:cNvPr>
            <p:cNvCxnSpPr>
              <a:cxnSpLocks/>
            </p:cNvCxnSpPr>
            <p:nvPr/>
          </p:nvCxnSpPr>
          <p:spPr>
            <a:xfrm>
              <a:off x="3569824" y="5679621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Rechte verbindingslijn 34">
              <a:extLst>
                <a:ext uri="{FF2B5EF4-FFF2-40B4-BE49-F238E27FC236}">
                  <a16:creationId xmlns:a16="http://schemas.microsoft.com/office/drawing/2014/main" id="{E38790AC-AF89-057B-3D34-4A34896215F6}"/>
                </a:ext>
              </a:extLst>
            </p:cNvPr>
            <p:cNvCxnSpPr>
              <a:cxnSpLocks/>
            </p:cNvCxnSpPr>
            <p:nvPr/>
          </p:nvCxnSpPr>
          <p:spPr>
            <a:xfrm>
              <a:off x="4031424" y="5241471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Ovaal 38">
              <a:extLst>
                <a:ext uri="{FF2B5EF4-FFF2-40B4-BE49-F238E27FC236}">
                  <a16:creationId xmlns:a16="http://schemas.microsoft.com/office/drawing/2014/main" id="{EA531CBC-92E3-9CE4-5C66-31CF92193DA3}"/>
                </a:ext>
              </a:extLst>
            </p:cNvPr>
            <p:cNvSpPr>
              <a:spLocks/>
            </p:cNvSpPr>
            <p:nvPr/>
          </p:nvSpPr>
          <p:spPr>
            <a:xfrm>
              <a:off x="3640773" y="5571621"/>
              <a:ext cx="216000" cy="216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AA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6" name="Rechte verbindingslijn met pijl 40">
              <a:extLst>
                <a:ext uri="{FF2B5EF4-FFF2-40B4-BE49-F238E27FC236}">
                  <a16:creationId xmlns:a16="http://schemas.microsoft.com/office/drawing/2014/main" id="{48817B9B-74D0-3141-9199-5458C426AB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88224" y="4488996"/>
              <a:ext cx="426524" cy="751449"/>
            </a:xfrm>
            <a:prstGeom prst="straightConnector1">
              <a:avLst/>
            </a:prstGeom>
            <a:ln w="28575">
              <a:solidFill>
                <a:srgbClr val="FAAA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met pijl 52">
              <a:extLst>
                <a:ext uri="{FF2B5EF4-FFF2-40B4-BE49-F238E27FC236}">
                  <a16:creationId xmlns:a16="http://schemas.microsoft.com/office/drawing/2014/main" id="{CB52702E-FE9C-9A46-17A4-41052CA61DD7}"/>
                </a:ext>
              </a:extLst>
            </p:cNvPr>
            <p:cNvCxnSpPr>
              <a:cxnSpLocks/>
            </p:cNvCxnSpPr>
            <p:nvPr/>
          </p:nvCxnSpPr>
          <p:spPr>
            <a:xfrm>
              <a:off x="3748773" y="4511675"/>
              <a:ext cx="0" cy="1025525"/>
            </a:xfrm>
            <a:prstGeom prst="straightConnector1">
              <a:avLst/>
            </a:prstGeom>
            <a:ln w="28575">
              <a:solidFill>
                <a:srgbClr val="FAAA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56">
              <a:extLst>
                <a:ext uri="{FF2B5EF4-FFF2-40B4-BE49-F238E27FC236}">
                  <a16:creationId xmlns:a16="http://schemas.microsoft.com/office/drawing/2014/main" id="{8AEC5395-0B9A-8405-DD20-DC4637A0AFB1}"/>
                </a:ext>
              </a:extLst>
            </p:cNvPr>
            <p:cNvCxnSpPr>
              <a:cxnSpLocks/>
            </p:cNvCxnSpPr>
            <p:nvPr/>
          </p:nvCxnSpPr>
          <p:spPr>
            <a:xfrm>
              <a:off x="3568773" y="4488996"/>
              <a:ext cx="360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Rechte verbindingslijn met pijl 63">
              <a:extLst>
                <a:ext uri="{FF2B5EF4-FFF2-40B4-BE49-F238E27FC236}">
                  <a16:creationId xmlns:a16="http://schemas.microsoft.com/office/drawing/2014/main" id="{A7A15E67-4C86-86C5-6C8F-2D25D23C431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85548" y="4502155"/>
              <a:ext cx="426524" cy="751449"/>
            </a:xfrm>
            <a:prstGeom prst="straightConnector1">
              <a:avLst/>
            </a:prstGeom>
            <a:ln w="28575">
              <a:solidFill>
                <a:srgbClr val="FAAA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kstvak 116">
              <a:extLst>
                <a:ext uri="{FF2B5EF4-FFF2-40B4-BE49-F238E27FC236}">
                  <a16:creationId xmlns:a16="http://schemas.microsoft.com/office/drawing/2014/main" id="{2E8207BF-F9E8-103F-A8B9-113C593FF816}"/>
                </a:ext>
              </a:extLst>
            </p:cNvPr>
            <p:cNvSpPr txBox="1"/>
            <p:nvPr/>
          </p:nvSpPr>
          <p:spPr>
            <a:xfrm>
              <a:off x="2812042" y="5682683"/>
              <a:ext cx="2040105" cy="358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16BBFFD2-045A-04A8-1C57-B9E68A964E43}"/>
              </a:ext>
            </a:extLst>
          </p:cNvPr>
          <p:cNvSpPr txBox="1"/>
          <p:nvPr/>
        </p:nvSpPr>
        <p:spPr>
          <a:xfrm>
            <a:off x="3007283" y="1686087"/>
            <a:ext cx="1368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4"/>
                </a:solidFill>
              </a:rPr>
              <a:t>Pumping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92A581-ECE5-89B7-5CF8-E32E21EE4749}"/>
              </a:ext>
            </a:extLst>
          </p:cNvPr>
          <p:cNvSpPr txBox="1"/>
          <p:nvPr/>
        </p:nvSpPr>
        <p:spPr>
          <a:xfrm>
            <a:off x="1030474" y="1639920"/>
            <a:ext cx="1606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</a:rPr>
              <a:t>Supersonic source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A5E312D-72E6-F760-ABB4-85EF8FDF5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724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nl-NL" sz="4800" dirty="0"/>
              <a:t>Spin precession</a:t>
            </a:r>
            <a:endParaRPr lang="en-NL" sz="4800" dirty="0"/>
          </a:p>
        </p:txBody>
      </p:sp>
    </p:spTree>
    <p:extLst>
      <p:ext uri="{BB962C8B-B14F-4D97-AF65-F5344CB8AC3E}">
        <p14:creationId xmlns:p14="http://schemas.microsoft.com/office/powerpoint/2010/main" val="69354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7" grpId="0"/>
      <p:bldP spid="14" grpId="0"/>
      <p:bldP spid="16" grpId="0"/>
      <p:bldP spid="18" grpId="0"/>
      <p:bldP spid="5" grpId="0"/>
      <p:bldP spid="8" grpId="0" animBg="1"/>
      <p:bldP spid="30" grpId="0" animBg="1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llapse" descr="Afbeelding met muur, binnen, levend, kamer&#10;&#10;Automatisch gegenereerde beschrijving">
            <a:extLst>
              <a:ext uri="{FF2B5EF4-FFF2-40B4-BE49-F238E27FC236}">
                <a16:creationId xmlns:a16="http://schemas.microsoft.com/office/drawing/2014/main" id="{D9196BEF-958C-B0E0-4F38-B30087C6FDC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914510" y="4056270"/>
            <a:ext cx="3223158" cy="1325563"/>
          </a:xfrm>
          <a:prstGeom prst="roundRect">
            <a:avLst/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prstClr val="black"/>
                </a:solidFill>
              </a:rPr>
              <a:t>Magnetic shield</a:t>
            </a:r>
            <a:br>
              <a:rPr lang="en-GB" sz="3400" dirty="0">
                <a:solidFill>
                  <a:prstClr val="black"/>
                </a:solidFill>
              </a:rPr>
            </a:br>
            <a:r>
              <a:rPr lang="en-GB" sz="3400" dirty="0">
                <a:solidFill>
                  <a:prstClr val="black"/>
                </a:solidFill>
              </a:rPr>
              <a:t> 5 mu-metal layers </a:t>
            </a:r>
            <a:endParaRPr lang="nl-NL" sz="3400" dirty="0">
              <a:solidFill>
                <a:prstClr val="black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35E0A94-0422-9821-BD1C-43B9C93903ED}"/>
              </a:ext>
            </a:extLst>
          </p:cNvPr>
          <p:cNvSpPr txBox="1">
            <a:spLocks/>
          </p:cNvSpPr>
          <p:nvPr/>
        </p:nvSpPr>
        <p:spPr>
          <a:xfrm>
            <a:off x="1296364" y="2124276"/>
            <a:ext cx="2638171" cy="865715"/>
          </a:xfrm>
          <a:prstGeom prst="roundRect">
            <a:avLst/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prstClr val="black"/>
                </a:solidFill>
              </a:rPr>
              <a:t>Supersonic beam source</a:t>
            </a:r>
            <a:endParaRPr lang="nl-NL" sz="32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FAF87FAD-7C95-BAAF-3CA7-9828840B218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44716" y="1690688"/>
                <a:ext cx="2162746" cy="902916"/>
              </a:xfrm>
              <a:prstGeom prst="roundRect">
                <a:avLst/>
              </a:prstGeom>
              <a:solidFill>
                <a:schemeClr val="lt1">
                  <a:alpha val="9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GB" sz="24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B</m:t>
                    </m:r>
                    <m:r>
                      <a:rPr lang="en-US" sz="240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40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m:rPr>
                        <m:sty m:val="p"/>
                      </m:rPr>
                      <a:rPr lang="en-GB" sz="240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endParaRPr lang="en-US" sz="2400" dirty="0">
                  <a:solidFill>
                    <a:prstClr val="black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4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m:rPr>
                          <m:sty m:val="p"/>
                        </m:rPr>
                        <a:rPr lang="en-US" sz="240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en-US" sz="240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40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en-US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FAF87FAD-7C95-BAAF-3CA7-9828840B21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4716" y="1690688"/>
                <a:ext cx="2162746" cy="902916"/>
              </a:xfrm>
              <a:prstGeom prst="roundRect">
                <a:avLst/>
              </a:prstGeom>
              <a:blipFill>
                <a:blip r:embed="rId6"/>
                <a:stretch>
                  <a:fillRect b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1">
            <a:extLst>
              <a:ext uri="{FF2B5EF4-FFF2-40B4-BE49-F238E27FC236}">
                <a16:creationId xmlns:a16="http://schemas.microsoft.com/office/drawing/2014/main" id="{B5A69390-5CE1-E590-9FB6-7586C9B95AB3}"/>
              </a:ext>
            </a:extLst>
          </p:cNvPr>
          <p:cNvSpPr txBox="1">
            <a:spLocks/>
          </p:cNvSpPr>
          <p:nvPr/>
        </p:nvSpPr>
        <p:spPr>
          <a:xfrm>
            <a:off x="8788871" y="1825625"/>
            <a:ext cx="3320020" cy="1325563"/>
          </a:xfrm>
          <a:prstGeom prst="roundRect">
            <a:avLst/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prstClr val="black"/>
                </a:solidFill>
              </a:rPr>
              <a:t>Counter-propagating laser beams</a:t>
            </a:r>
            <a:endParaRPr lang="nl-NL" dirty="0">
              <a:solidFill>
                <a:prstClr val="black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F3828F1-F7B3-7F63-29F7-1D660BC5C655}"/>
              </a:ext>
            </a:extLst>
          </p:cNvPr>
          <p:cNvCxnSpPr>
            <a:cxnSpLocks/>
          </p:cNvCxnSpPr>
          <p:nvPr/>
        </p:nvCxnSpPr>
        <p:spPr>
          <a:xfrm flipH="1">
            <a:off x="8157769" y="3429000"/>
            <a:ext cx="1527005" cy="0"/>
          </a:xfrm>
          <a:prstGeom prst="straightConnector1">
            <a:avLst/>
          </a:prstGeom>
          <a:ln w="1143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C9446AF-744D-0934-4773-FD84B544F9BD}"/>
              </a:ext>
            </a:extLst>
          </p:cNvPr>
          <p:cNvCxnSpPr>
            <a:cxnSpLocks/>
          </p:cNvCxnSpPr>
          <p:nvPr/>
        </p:nvCxnSpPr>
        <p:spPr>
          <a:xfrm>
            <a:off x="2592692" y="3429000"/>
            <a:ext cx="1527005" cy="0"/>
          </a:xfrm>
          <a:prstGeom prst="straightConnector1">
            <a:avLst/>
          </a:prstGeom>
          <a:ln w="1143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3526DEF-2852-A6C2-1FB7-F4DD43CC5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19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5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E5F92E-0165-4B1D-E256-A4E48A8B3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61240-DD77-4CCE-A473-31855D628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1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Modelling the signal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FB9E02-6B27-5B0E-7931-3CD530B5CE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06759" y="3234142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/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</m:sSub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600" dirty="0"/>
                  <a:t>(properties of: molecules, </a:t>
                </a:r>
                <a:r>
                  <a:rPr lang="en-US" sz="3600" dirty="0" err="1"/>
                  <a:t>laserlight</a:t>
                </a:r>
                <a:r>
                  <a:rPr lang="en-US" sz="3600" dirty="0"/>
                  <a:t>, EM-fields)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FB9E02-6B27-5B0E-7931-3CD530B5CE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06759" y="3234142"/>
                <a:ext cx="10515600" cy="43513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C5B454-8FED-E075-2B24-B48FB6125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7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2143F2-7517-FA01-4A6B-7DB276868608}"/>
              </a:ext>
            </a:extLst>
          </p:cNvPr>
          <p:cNvSpPr/>
          <p:nvPr/>
        </p:nvSpPr>
        <p:spPr>
          <a:xfrm>
            <a:off x="8983435" y="5838549"/>
            <a:ext cx="2736574" cy="4373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EC4469-6B75-51B6-1B33-A09CE9752492}"/>
              </a:ext>
            </a:extLst>
          </p:cNvPr>
          <p:cNvSpPr/>
          <p:nvPr/>
        </p:nvSpPr>
        <p:spPr>
          <a:xfrm>
            <a:off x="7043530" y="5878789"/>
            <a:ext cx="1939905" cy="4373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A33A66-F01D-14E1-774E-B894DBBC3884}"/>
              </a:ext>
            </a:extLst>
          </p:cNvPr>
          <p:cNvSpPr/>
          <p:nvPr/>
        </p:nvSpPr>
        <p:spPr>
          <a:xfrm>
            <a:off x="5103625" y="5838549"/>
            <a:ext cx="1939905" cy="4373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B4BA064-7E89-A83C-EEC5-EA0BA82FC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5634" y="1097313"/>
            <a:ext cx="7856566" cy="466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5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397D3C-5319-A93C-E91A-FB4EB3397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25F2C-0487-D1FC-DC11-2228956CE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66218"/>
            <a:ext cx="12192001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Separating the EDM from systematic effects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7EEDAB-F207-62D7-61C5-E6919A54E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6C9F-E955-4593-969A-98F4DDE0F52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2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574E-8C89-4B76-A6A8-EAF476191207}" type="slidenum">
              <a:rPr lang="de-DE" smtClean="0"/>
              <a:t>9</a:t>
            </a:fld>
            <a:endParaRPr lang="de-DE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934" y="1166257"/>
            <a:ext cx="5563066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6EE7BAC-635C-34DF-50ED-F0528BD315AE}"/>
                  </a:ext>
                </a:extLst>
              </p:cNvPr>
              <p:cNvSpPr txBox="1"/>
              <p:nvPr/>
            </p:nvSpPr>
            <p:spPr>
              <a:xfrm>
                <a:off x="356850" y="1405646"/>
                <a:ext cx="6361043" cy="62889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3E28B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3200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3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2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200" b="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32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m:rPr>
                              <m:lit/>
                            </m:rPr>
                            <a:rPr lang="en-US" sz="32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32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3200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m:rPr>
                              <m:lit/>
                            </m:rP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32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m:rPr>
                              <m:lit/>
                            </m:rP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GB" sz="3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32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r>
                        <a:rPr lang="en-US" sz="32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32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𝐁</m:t>
                      </m:r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6EE7BAC-635C-34DF-50ED-F0528BD315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850" y="1405646"/>
                <a:ext cx="6361043" cy="6288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3E28B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1CA038B-4B1A-04DF-72A2-2AAAAA2A9F68}"/>
              </a:ext>
            </a:extLst>
          </p:cNvPr>
          <p:cNvSpPr txBox="1"/>
          <p:nvPr/>
        </p:nvSpPr>
        <p:spPr>
          <a:xfrm>
            <a:off x="8024116" y="6419836"/>
            <a:ext cx="30941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/>
              <a:t>Boeschoten, A., et al. Phys Rev A L010801. July 2024 </a:t>
            </a:r>
            <a:endParaRPr lang="nl-NL" sz="1000" dirty="0">
              <a:effectLst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484204-DF3C-C16C-70D2-75823B0FEE07}"/>
              </a:ext>
            </a:extLst>
          </p:cNvPr>
          <p:cNvSpPr/>
          <p:nvPr/>
        </p:nvSpPr>
        <p:spPr>
          <a:xfrm>
            <a:off x="7346674" y="5512362"/>
            <a:ext cx="2903220" cy="36511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0BC3E4E-76D5-DF75-69B1-57A02021EFDE}"/>
                  </a:ext>
                </a:extLst>
              </p:cNvPr>
              <p:cNvSpPr txBox="1"/>
              <p:nvPr/>
            </p:nvSpPr>
            <p:spPr>
              <a:xfrm>
                <a:off x="8125238" y="5417747"/>
                <a:ext cx="193316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b="1" dirty="0"/>
                  <a:t>[kHz]</a:t>
                </a:r>
                <a:endParaRPr lang="en-US" sz="2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0BC3E4E-76D5-DF75-69B1-57A02021EF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5238" y="5417747"/>
                <a:ext cx="1933162" cy="523220"/>
              </a:xfrm>
              <a:prstGeom prst="rect">
                <a:avLst/>
              </a:prstGeom>
              <a:blipFill>
                <a:blip r:embed="rId4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06F58F96-9CCC-C5BB-EB7E-FABB0E1324C3}"/>
              </a:ext>
            </a:extLst>
          </p:cNvPr>
          <p:cNvSpPr/>
          <p:nvPr/>
        </p:nvSpPr>
        <p:spPr>
          <a:xfrm rot="16200000">
            <a:off x="5334434" y="3303590"/>
            <a:ext cx="2903220" cy="36511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001CF5C-5166-6ED8-5265-C8CF6E655319}"/>
                  </a:ext>
                </a:extLst>
              </p:cNvPr>
              <p:cNvSpPr txBox="1"/>
              <p:nvPr/>
            </p:nvSpPr>
            <p:spPr>
              <a:xfrm>
                <a:off x="1252765" y="2117320"/>
                <a:ext cx="3230096" cy="4849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err="1"/>
                  <a:t>Detunings</a:t>
                </a:r>
                <a:r>
                  <a:rPr lang="en-US" sz="2400" dirty="0"/>
                  <a:t> 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400" dirty="0"/>
                  <a:t> Timings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2400" dirty="0"/>
                  <a:t> Laser Intensity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400" dirty="0"/>
                  <a:t> Light polarization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Laser phase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Electric and magnetic field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001CF5C-5166-6ED8-5265-C8CF6E6553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765" y="2117320"/>
                <a:ext cx="3230096" cy="4849982"/>
              </a:xfrm>
              <a:prstGeom prst="rect">
                <a:avLst/>
              </a:prstGeom>
              <a:blipFill>
                <a:blip r:embed="rId5"/>
                <a:stretch>
                  <a:fillRect l="-3025" t="-1005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B6FC8E2C-CCBF-A180-4949-9B50EC0F32D2}"/>
              </a:ext>
            </a:extLst>
          </p:cNvPr>
          <p:cNvSpPr txBox="1">
            <a:spLocks/>
          </p:cNvSpPr>
          <p:nvPr/>
        </p:nvSpPr>
        <p:spPr>
          <a:xfrm>
            <a:off x="-21919" y="-1626"/>
            <a:ext cx="12192001" cy="983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>
                    <a:lumMod val="50000"/>
                  </a:schemeClr>
                </a:solidFill>
              </a:rPr>
              <a:t>Describing the signal function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335DF5-E74F-16A6-6AFC-290C4A507474}"/>
              </a:ext>
            </a:extLst>
          </p:cNvPr>
          <p:cNvSpPr/>
          <p:nvPr/>
        </p:nvSpPr>
        <p:spPr>
          <a:xfrm>
            <a:off x="9266862" y="5458271"/>
            <a:ext cx="2903220" cy="36511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8EF809-D696-BF65-D232-1E0C01BAA55F}"/>
                  </a:ext>
                </a:extLst>
              </p:cNvPr>
              <p:cNvSpPr txBox="1"/>
              <p:nvPr/>
            </p:nvSpPr>
            <p:spPr>
              <a:xfrm rot="16200000">
                <a:off x="5804823" y="2705876"/>
                <a:ext cx="18658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  <m:sub>
                          <m:r>
                            <a:rPr lang="en-GB" sz="2800" b="1" i="0" smtClean="0">
                              <a:latin typeface="Cambria Math" panose="02040503050406030204" pitchFamily="18" charset="0"/>
                            </a:rPr>
                            <m:t>𝐏𝐬</m:t>
                          </m:r>
                        </m:sub>
                      </m:sSub>
                      <m:r>
                        <a:rPr lang="en-GB" sz="2800" b="1" i="0" smtClean="0">
                          <a:latin typeface="Cambria Math" panose="02040503050406030204" pitchFamily="18" charset="0"/>
                        </a:rPr>
                        <m:t>𝐭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𝝅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8EF809-D696-BF65-D232-1E0C01BAA5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804823" y="2705876"/>
                <a:ext cx="1865897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48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10411</TotalTime>
  <Words>716</Words>
  <Application>Microsoft Office PowerPoint</Application>
  <PresentationFormat>Widescreen</PresentationFormat>
  <Paragraphs>245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Nexus Sans Pro</vt:lpstr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PowerPoint Presentation</vt:lpstr>
      <vt:lpstr>Motivation</vt:lpstr>
      <vt:lpstr>The permanent electron electric dipole moment (eEDM)</vt:lpstr>
      <vt:lpstr>The current eEDM playing field</vt:lpstr>
      <vt:lpstr>Spin precession</vt:lpstr>
      <vt:lpstr>PowerPoint Presentation</vt:lpstr>
      <vt:lpstr>Modelling the signal</vt:lpstr>
      <vt:lpstr>Separating the EDM from systematic effects</vt:lpstr>
      <vt:lpstr>PowerPoint Presentation</vt:lpstr>
      <vt:lpstr>PowerPoint Presentation</vt:lpstr>
      <vt:lpstr>Controlling and measuring systematics</vt:lpstr>
      <vt:lpstr>Using symmetries to suppress systematics</vt:lpstr>
      <vt:lpstr>Example: information on E from detuning scan </vt:lpstr>
      <vt:lpstr>All parameters are linked to physical processes</vt:lpstr>
      <vt:lpstr>Signal contains immense amounts of information</vt:lpstr>
      <vt:lpstr>Outlook</vt:lpstr>
      <vt:lpstr>The NL-eEDM team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Jelmer Levenga</dc:creator>
  <cp:lastModifiedBy>Jelmer Levenga</cp:lastModifiedBy>
  <cp:revision>64</cp:revision>
  <dcterms:created xsi:type="dcterms:W3CDTF">2024-10-16T07:59:06Z</dcterms:created>
  <dcterms:modified xsi:type="dcterms:W3CDTF">2025-09-18T08:31:41Z</dcterms:modified>
</cp:coreProperties>
</file>